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70" r:id="rId5"/>
    <p:sldId id="271" r:id="rId6"/>
    <p:sldId id="272" r:id="rId7"/>
    <p:sldId id="273" r:id="rId8"/>
    <p:sldId id="274" r:id="rId9"/>
    <p:sldId id="276" r:id="rId10"/>
    <p:sldId id="267" r:id="rId11"/>
    <p:sldId id="266" r:id="rId12"/>
    <p:sldId id="277" r:id="rId13"/>
    <p:sldId id="278" r:id="rId14"/>
    <p:sldId id="275" r:id="rId15"/>
    <p:sldId id="25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70560" y="530352"/>
            <a:ext cx="1091184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533405"/>
            <a:ext cx="26416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711200" y="533403"/>
            <a:ext cx="79248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670560" y="530352"/>
            <a:ext cx="1091184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E009E2C-1DBF-4031-8F70-DEC6C00B7F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5ABF914-639A-4F9A-869B-7052CF905B4C}"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E009E2C-1DBF-4031-8F70-DEC6C00B7FBD}" type="slidenum">
              <a:rPr lang="ru-RU" smtClean="0"/>
              <a:pPr/>
              <a:t>‹#›</a:t>
            </a:fld>
            <a:endParaRPr lang="ru-RU"/>
          </a:p>
        </p:txBody>
      </p:sp>
      <p:sp>
        <p:nvSpPr>
          <p:cNvPr id="3" name="Рисунок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ABF914-639A-4F9A-869B-7052CF905B4C}" type="datetimeFigureOut">
              <a:rPr lang="ru-RU" smtClean="0"/>
              <a:pPr/>
              <a:t>29.03.2017</a:t>
            </a:fld>
            <a:endParaRPr lang="ru-RU"/>
          </a:p>
        </p:txBody>
      </p:sp>
      <p:sp>
        <p:nvSpPr>
          <p:cNvPr id="18" name="Нижний колонтитул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E009E2C-1DBF-4031-8F70-DEC6C00B7F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ldron.ru/catalog/robototekhnika/datchiki_lego/54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ldron.ru/catalog/robototekhnika/datchiki_lego/54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Мастер класс </a:t>
            </a:r>
            <a:br>
              <a:rPr lang="ru-RU" dirty="0" smtClean="0"/>
            </a:br>
            <a:r>
              <a:rPr lang="ru-RU" dirty="0" smtClean="0"/>
              <a:t>по РОБОТОТЕХНИКЕ</a:t>
            </a:r>
            <a:endParaRPr lang="ru-RU" dirty="0"/>
          </a:p>
        </p:txBody>
      </p:sp>
      <p:sp>
        <p:nvSpPr>
          <p:cNvPr id="3" name="Подзаголовок 2"/>
          <p:cNvSpPr>
            <a:spLocks noGrp="1"/>
          </p:cNvSpPr>
          <p:nvPr>
            <p:ph type="subTitle" idx="1"/>
          </p:nvPr>
        </p:nvSpPr>
        <p:spPr>
          <a:xfrm>
            <a:off x="1619535" y="3680418"/>
            <a:ext cx="9144000" cy="1655762"/>
          </a:xfrm>
        </p:spPr>
        <p:txBody>
          <a:bodyPr/>
          <a:lstStyle/>
          <a:p>
            <a:r>
              <a:rPr lang="ru-RU" dirty="0" smtClean="0"/>
              <a:t>«Программирование моделей роботов с </a:t>
            </a:r>
            <a:r>
              <a:rPr lang="ru-RU" dirty="0" smtClean="0"/>
              <a:t>ультразвуковым </a:t>
            </a:r>
            <a:r>
              <a:rPr lang="ru-RU" dirty="0" smtClean="0"/>
              <a:t>и цветовым датчиками»</a:t>
            </a:r>
            <a:endParaRPr lang="ru-RU" dirty="0"/>
          </a:p>
        </p:txBody>
      </p:sp>
      <p:sp>
        <p:nvSpPr>
          <p:cNvPr id="4" name="Подзаголовок 2"/>
          <p:cNvSpPr txBox="1">
            <a:spLocks/>
          </p:cNvSpPr>
          <p:nvPr/>
        </p:nvSpPr>
        <p:spPr>
          <a:xfrm>
            <a:off x="1524000" y="66040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МБОУ «Лицей №110» Советского района города Казани</a:t>
            </a:r>
            <a:endParaRPr lang="ru-RU" dirty="0"/>
          </a:p>
        </p:txBody>
      </p:sp>
      <p:sp>
        <p:nvSpPr>
          <p:cNvPr id="5" name="Подзаголовок 2"/>
          <p:cNvSpPr txBox="1">
            <a:spLocks/>
          </p:cNvSpPr>
          <p:nvPr/>
        </p:nvSpPr>
        <p:spPr>
          <a:xfrm>
            <a:off x="5416062" y="5336180"/>
            <a:ext cx="6484788" cy="103329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dirty="0" smtClean="0"/>
              <a:t>Учитель технологии МБОУ </a:t>
            </a:r>
            <a:r>
              <a:rPr lang="ru-RU" dirty="0" smtClean="0"/>
              <a:t>«Лицей </a:t>
            </a:r>
            <a:r>
              <a:rPr lang="ru-RU" dirty="0" smtClean="0"/>
              <a:t>№110» </a:t>
            </a:r>
          </a:p>
          <a:p>
            <a:pPr algn="l"/>
            <a:r>
              <a:rPr lang="ru-RU" dirty="0" err="1" smtClean="0"/>
              <a:t>Халирахманова</a:t>
            </a:r>
            <a:r>
              <a:rPr lang="ru-RU" dirty="0" smtClean="0"/>
              <a:t> </a:t>
            </a:r>
            <a:r>
              <a:rPr lang="ru-RU" dirty="0" err="1" smtClean="0"/>
              <a:t>Гульназ</a:t>
            </a:r>
            <a:r>
              <a:rPr lang="ru-RU" dirty="0" smtClean="0"/>
              <a:t> </a:t>
            </a:r>
            <a:r>
              <a:rPr lang="ru-RU" dirty="0" err="1"/>
              <a:t>Ф</a:t>
            </a:r>
            <a:r>
              <a:rPr lang="ru-RU" dirty="0" err="1" smtClean="0"/>
              <a:t>агимовна</a:t>
            </a:r>
            <a:endParaRPr lang="ru-RU" dirty="0"/>
          </a:p>
        </p:txBody>
      </p:sp>
    </p:spTree>
    <p:extLst>
      <p:ext uri="{BB962C8B-B14F-4D97-AF65-F5344CB8AC3E}">
        <p14:creationId xmlns:p14="http://schemas.microsoft.com/office/powerpoint/2010/main" xmlns="" val="382880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2651" y="376315"/>
            <a:ext cx="11066585" cy="5138220"/>
          </a:xfrm>
        </p:spPr>
        <p:txBody>
          <a:bodyPr>
            <a:normAutofit fontScale="70000" lnSpcReduction="20000"/>
          </a:bodyPr>
          <a:lstStyle/>
          <a:p>
            <a:pPr fontAlgn="t">
              <a:buNone/>
            </a:pPr>
            <a:endParaRPr lang="ru-RU" sz="3400" b="1" dirty="0" smtClean="0">
              <a:hlinkClick r:id="rId2"/>
            </a:endParaRPr>
          </a:p>
          <a:p>
            <a:pPr algn="ctr" fontAlgn="t">
              <a:buNone/>
            </a:pPr>
            <a:r>
              <a:rPr lang="ru-RU" sz="3400" b="1" dirty="0" smtClean="0">
                <a:hlinkClick r:id="rId2"/>
              </a:rPr>
              <a:t>Датчик </a:t>
            </a:r>
            <a:r>
              <a:rPr lang="ru-RU" sz="3400" b="1" dirty="0">
                <a:hlinkClick r:id="rId2"/>
              </a:rPr>
              <a:t>цвета </a:t>
            </a:r>
            <a:r>
              <a:rPr lang="ru-RU" sz="3400" b="1" dirty="0" smtClean="0">
                <a:hlinkClick r:id="rId2"/>
              </a:rPr>
              <a:t>EV3</a:t>
            </a:r>
            <a:endParaRPr lang="ru-RU" sz="3400" b="1" dirty="0" smtClean="0"/>
          </a:p>
          <a:p>
            <a:pPr fontAlgn="t">
              <a:buNone/>
            </a:pPr>
            <a:endParaRPr lang="ru-RU" sz="3400" dirty="0"/>
          </a:p>
          <a:p>
            <a:pPr fontAlgn="t">
              <a:buFont typeface="Wingdings" pitchFamily="2" charset="2"/>
              <a:buChar char="v"/>
            </a:pPr>
            <a:r>
              <a:rPr lang="ru-RU" sz="3400" dirty="0"/>
              <a:t>Датчик цвета различает 7 цветов и может определить отсутствие цвета. </a:t>
            </a:r>
            <a:endParaRPr lang="ru-RU" sz="3400" dirty="0" smtClean="0"/>
          </a:p>
          <a:p>
            <a:pPr fontAlgn="t">
              <a:buFont typeface="Wingdings" pitchFamily="2" charset="2"/>
              <a:buChar char="v"/>
            </a:pPr>
            <a:r>
              <a:rPr lang="ru-RU" sz="3400" dirty="0" smtClean="0"/>
              <a:t>Способен </a:t>
            </a:r>
            <a:r>
              <a:rPr lang="ru-RU" sz="3400" dirty="0"/>
              <a:t>определять различия между белым и черным или цветами: синим, зеленым, желтым, красным, белым и </a:t>
            </a:r>
            <a:r>
              <a:rPr lang="ru-RU" sz="3400" dirty="0" smtClean="0"/>
              <a:t>коричневым</a:t>
            </a:r>
          </a:p>
          <a:p>
            <a:pPr fontAlgn="t">
              <a:buFont typeface="Wingdings" pitchFamily="2" charset="2"/>
              <a:buChar char="v"/>
            </a:pPr>
            <a:r>
              <a:rPr lang="ru-RU" sz="3400" dirty="0" smtClean="0"/>
              <a:t>Частота </a:t>
            </a:r>
            <a:r>
              <a:rPr lang="ru-RU" sz="3400" dirty="0"/>
              <a:t>опроса датчика: 1 </a:t>
            </a:r>
            <a:r>
              <a:rPr lang="ru-RU" sz="3400" dirty="0" smtClean="0"/>
              <a:t>кГц</a:t>
            </a:r>
          </a:p>
          <a:p>
            <a:pPr fontAlgn="t">
              <a:buFont typeface="Wingdings" pitchFamily="2" charset="2"/>
              <a:buChar char="v"/>
            </a:pPr>
            <a:r>
              <a:rPr lang="ru-RU" sz="3400" dirty="0" smtClean="0"/>
              <a:t>Автоматически </a:t>
            </a:r>
            <a:r>
              <a:rPr lang="ru-RU" sz="3400" dirty="0"/>
              <a:t>идентифицируется программным обеспечением </a:t>
            </a:r>
            <a:r>
              <a:rPr lang="ru-RU" sz="3400" dirty="0" smtClean="0"/>
              <a:t>EV3</a:t>
            </a:r>
          </a:p>
          <a:p>
            <a:pPr fontAlgn="t">
              <a:buFont typeface="Wingdings" pitchFamily="2" charset="2"/>
              <a:buChar char="v"/>
            </a:pPr>
            <a:r>
              <a:rPr lang="ru-RU" sz="3400" dirty="0" smtClean="0"/>
              <a:t>С </a:t>
            </a:r>
            <a:r>
              <a:rPr lang="ru-RU" sz="3400" dirty="0"/>
              <a:t>помощью данного датчика можно построить роботов, сортирующих предметы по цвету и создать проекты в сфере переработки отходов, сельском хозяйстве, горнодобывающей промышленности</a:t>
            </a:r>
            <a:r>
              <a:rPr lang="ru-RU" sz="3400" dirty="0" smtClean="0"/>
              <a:t>.</a:t>
            </a:r>
          </a:p>
          <a:p>
            <a:pPr fontAlgn="t">
              <a:buNone/>
            </a:pPr>
            <a:endParaRPr lang="en-US" dirty="0"/>
          </a:p>
          <a:p>
            <a:pPr fontAlgn="t">
              <a:buNone/>
            </a:pPr>
            <a:endParaRPr lang="ru-RU" dirty="0"/>
          </a:p>
          <a:p>
            <a:endParaRPr lang="ru-RU" dirty="0"/>
          </a:p>
        </p:txBody>
      </p:sp>
      <p:pic>
        <p:nvPicPr>
          <p:cNvPr id="61442" name="Picture 2" descr="Датчик цвета EV3"/>
          <p:cNvPicPr>
            <a:picLocks noChangeAspect="1" noChangeArrowheads="1"/>
          </p:cNvPicPr>
          <p:nvPr/>
        </p:nvPicPr>
        <p:blipFill>
          <a:blip r:embed="rId3"/>
          <a:srcRect/>
          <a:stretch>
            <a:fillRect/>
          </a:stretch>
        </p:blipFill>
        <p:spPr bwMode="auto">
          <a:xfrm>
            <a:off x="8367452" y="4676294"/>
            <a:ext cx="3280598" cy="21817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Ультразвуковой датчик EV3"/>
          <p:cNvPicPr>
            <a:picLocks noChangeAspect="1" noChangeArrowheads="1"/>
          </p:cNvPicPr>
          <p:nvPr/>
        </p:nvPicPr>
        <p:blipFill>
          <a:blip r:embed="rId2"/>
          <a:srcRect/>
          <a:stretch>
            <a:fillRect/>
          </a:stretch>
        </p:blipFill>
        <p:spPr bwMode="auto">
          <a:xfrm>
            <a:off x="7785054" y="4513890"/>
            <a:ext cx="3891129" cy="2111993"/>
          </a:xfrm>
          <a:prstGeom prst="rect">
            <a:avLst/>
          </a:prstGeom>
          <a:ln>
            <a:noFill/>
          </a:ln>
          <a:effectLst>
            <a:softEdge rad="112500"/>
          </a:effectLst>
        </p:spPr>
      </p:pic>
      <p:sp>
        <p:nvSpPr>
          <p:cNvPr id="3" name="Содержимое 2"/>
          <p:cNvSpPr>
            <a:spLocks noGrp="1"/>
          </p:cNvSpPr>
          <p:nvPr>
            <p:ph idx="1"/>
          </p:nvPr>
        </p:nvSpPr>
        <p:spPr>
          <a:xfrm>
            <a:off x="211016" y="281352"/>
            <a:ext cx="11521440" cy="5430131"/>
          </a:xfrm>
        </p:spPr>
        <p:txBody>
          <a:bodyPr>
            <a:normAutofit fontScale="92500" lnSpcReduction="10000"/>
          </a:bodyPr>
          <a:lstStyle/>
          <a:p>
            <a:pPr algn="ctr">
              <a:buNone/>
            </a:pPr>
            <a:r>
              <a:rPr lang="ru-RU" b="1" dirty="0" smtClean="0">
                <a:hlinkClick r:id="rId3"/>
              </a:rPr>
              <a:t>Ультразвуковой </a:t>
            </a:r>
            <a:r>
              <a:rPr lang="ru-RU" b="1" dirty="0">
                <a:hlinkClick r:id="rId3"/>
              </a:rPr>
              <a:t>датчик EV3</a:t>
            </a:r>
            <a:endParaRPr lang="ru-RU" dirty="0"/>
          </a:p>
          <a:p>
            <a:pPr>
              <a:buFont typeface="Wingdings" pitchFamily="2" charset="2"/>
              <a:buChar char="v"/>
            </a:pPr>
            <a:r>
              <a:rPr lang="ru-RU" dirty="0"/>
              <a:t>Основная функция ультразвукового датчика – это определение расстояния. Для этого датчик испускает звуковые волны и принимает их «эхо</a:t>
            </a:r>
            <a:r>
              <a:rPr lang="ru-RU" dirty="0" smtClean="0"/>
              <a:t>».</a:t>
            </a:r>
          </a:p>
          <a:p>
            <a:pPr>
              <a:buFont typeface="Wingdings" pitchFamily="2" charset="2"/>
              <a:buChar char="v"/>
            </a:pPr>
            <a:r>
              <a:rPr lang="ru-RU" dirty="0" smtClean="0"/>
              <a:t>Основные </a:t>
            </a:r>
            <a:r>
              <a:rPr lang="ru-RU" dirty="0"/>
              <a:t>возможности ультразвукового датчика EV3:</a:t>
            </a:r>
            <a:br>
              <a:rPr lang="ru-RU" dirty="0"/>
            </a:br>
            <a:r>
              <a:rPr lang="ru-RU" dirty="0"/>
              <a:t>Может измерять расстояние в диапазоне 3 - 250 </a:t>
            </a:r>
            <a:r>
              <a:rPr lang="ru-RU" dirty="0" smtClean="0"/>
              <a:t>см.</a:t>
            </a:r>
          </a:p>
          <a:p>
            <a:pPr>
              <a:buFont typeface="Wingdings" pitchFamily="2" charset="2"/>
              <a:buChar char="v"/>
            </a:pPr>
            <a:r>
              <a:rPr lang="ru-RU" dirty="0" smtClean="0"/>
              <a:t>Точность </a:t>
            </a:r>
            <a:r>
              <a:rPr lang="ru-RU" dirty="0"/>
              <a:t>измерений : +/- 1 </a:t>
            </a:r>
            <a:r>
              <a:rPr lang="ru-RU" dirty="0" smtClean="0"/>
              <a:t>см</a:t>
            </a:r>
          </a:p>
          <a:p>
            <a:pPr>
              <a:buFont typeface="Wingdings" pitchFamily="2" charset="2"/>
              <a:buChar char="v"/>
            </a:pPr>
            <a:r>
              <a:rPr lang="ru-RU" dirty="0" smtClean="0"/>
              <a:t>Автоматически </a:t>
            </a:r>
            <a:r>
              <a:rPr lang="ru-RU" dirty="0"/>
              <a:t>идентифицируется программным обеспечением </a:t>
            </a:r>
            <a:r>
              <a:rPr lang="ru-RU" dirty="0" smtClean="0"/>
              <a:t>EV3</a:t>
            </a:r>
          </a:p>
          <a:p>
            <a:pPr>
              <a:buFont typeface="Wingdings" pitchFamily="2" charset="2"/>
              <a:buChar char="v"/>
            </a:pPr>
            <a:r>
              <a:rPr lang="ru-RU" dirty="0" smtClean="0"/>
              <a:t>Другие:  </a:t>
            </a:r>
            <a:r>
              <a:rPr lang="ru-RU" b="1" dirty="0" smtClean="0"/>
              <a:t>датчик касания (</a:t>
            </a:r>
            <a:r>
              <a:rPr lang="ru-RU" dirty="0" smtClean="0"/>
              <a:t>позволяет определить, нажата ли его кнопка или нет, а также он может подсчитывать одиночные или многократные нажатия)</a:t>
            </a:r>
            <a:r>
              <a:rPr lang="ru-RU" b="1" dirty="0" smtClean="0"/>
              <a:t>, </a:t>
            </a:r>
            <a:r>
              <a:rPr lang="ru-RU" dirty="0" smtClean="0"/>
              <a:t> </a:t>
            </a:r>
            <a:r>
              <a:rPr lang="ru-RU" b="1" dirty="0" smtClean="0"/>
              <a:t>гироскопический датчик (</a:t>
            </a:r>
            <a:r>
              <a:rPr lang="ru-RU" dirty="0" smtClean="0"/>
              <a:t>для балансирования движения).</a:t>
            </a:r>
          </a:p>
          <a:p>
            <a:endParaRPr lang="ru-RU" dirty="0"/>
          </a:p>
          <a:p>
            <a:endParaRPr lang="ru-RU" dirty="0"/>
          </a:p>
        </p:txBody>
      </p:sp>
      <p:sp>
        <p:nvSpPr>
          <p:cNvPr id="1026" name="AutoShape 2" descr="Ультразвуковой датчик EV3"/>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3897" y="436099"/>
            <a:ext cx="11563642" cy="2904665"/>
          </a:xfrm>
        </p:spPr>
        <p:txBody>
          <a:bodyPr>
            <a:normAutofit lnSpcReduction="10000"/>
          </a:bodyPr>
          <a:lstStyle/>
          <a:p>
            <a:r>
              <a:rPr lang="ru-RU" dirty="0"/>
              <a:t>В набор </a:t>
            </a:r>
            <a:r>
              <a:rPr lang="ru-RU" dirty="0" err="1"/>
              <a:t>Lego</a:t>
            </a:r>
            <a:r>
              <a:rPr lang="ru-RU" dirty="0"/>
              <a:t> </a:t>
            </a:r>
            <a:r>
              <a:rPr lang="ru-RU" dirty="0" err="1"/>
              <a:t>mindstorms</a:t>
            </a:r>
            <a:r>
              <a:rPr lang="ru-RU" dirty="0"/>
              <a:t> EV3 входят два </a:t>
            </a:r>
            <a:r>
              <a:rPr lang="ru-RU" b="1" dirty="0">
                <a:solidFill>
                  <a:srgbClr val="FF0000"/>
                </a:solidFill>
              </a:rPr>
              <a:t>больших мотора. </a:t>
            </a:r>
            <a:r>
              <a:rPr lang="ru-RU" dirty="0"/>
              <a:t>Моторы выполняют роль мышц или силовых элементов нашего робота. Большие моторы, наиболее часто используются для передачи вращения на колеса, тем самым, обеспечивая движение робота. Можно сказать, что эти моторы выполняют ту же роль, что и ноги человека.</a:t>
            </a:r>
          </a:p>
        </p:txBody>
      </p:sp>
      <p:pic>
        <p:nvPicPr>
          <p:cNvPr id="71682" name="Picture 2" descr="Большой мотор конструктора Lego mindstorms"/>
          <p:cNvPicPr>
            <a:picLocks noChangeAspect="1" noChangeArrowheads="1"/>
          </p:cNvPicPr>
          <p:nvPr/>
        </p:nvPicPr>
        <p:blipFill>
          <a:blip r:embed="rId2"/>
          <a:srcRect/>
          <a:stretch>
            <a:fillRect/>
          </a:stretch>
        </p:blipFill>
        <p:spPr bwMode="auto">
          <a:xfrm>
            <a:off x="6556375" y="3657600"/>
            <a:ext cx="4719173" cy="25321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1127" y="615464"/>
            <a:ext cx="10972800" cy="3056203"/>
          </a:xfrm>
        </p:spPr>
        <p:txBody>
          <a:bodyPr/>
          <a:lstStyle/>
          <a:p>
            <a:r>
              <a:rPr lang="ru-RU" dirty="0"/>
              <a:t>Один </a:t>
            </a:r>
            <a:r>
              <a:rPr lang="ru-RU" b="1" dirty="0">
                <a:solidFill>
                  <a:srgbClr val="FF0000"/>
                </a:solidFill>
              </a:rPr>
              <a:t>средний мотор</a:t>
            </a:r>
            <a:r>
              <a:rPr lang="ru-RU" dirty="0"/>
              <a:t>, который также входит в набор </a:t>
            </a:r>
            <a:r>
              <a:rPr lang="ru-RU" dirty="0" err="1"/>
              <a:t>Lego</a:t>
            </a:r>
            <a:r>
              <a:rPr lang="ru-RU" dirty="0"/>
              <a:t> </a:t>
            </a:r>
            <a:r>
              <a:rPr lang="ru-RU" dirty="0" err="1"/>
              <a:t>mindstorms</a:t>
            </a:r>
            <a:r>
              <a:rPr lang="ru-RU" dirty="0"/>
              <a:t> EV3 выполняет роль движущей силы для различного навесного оборудования робота (клешни, модули захвата, различные манипуляторы) По аналогии с большими моторами отведем среднему мотору ту же роль, которую у нас выполняют руки.</a:t>
            </a:r>
          </a:p>
        </p:txBody>
      </p:sp>
      <p:pic>
        <p:nvPicPr>
          <p:cNvPr id="72706" name="Picture 2" descr="Средний мотор конструктора Lego mindstorms"/>
          <p:cNvPicPr>
            <a:picLocks noChangeAspect="1" noChangeArrowheads="1"/>
          </p:cNvPicPr>
          <p:nvPr/>
        </p:nvPicPr>
        <p:blipFill>
          <a:blip r:embed="rId2"/>
          <a:srcRect/>
          <a:stretch>
            <a:fillRect/>
          </a:stretch>
        </p:blipFill>
        <p:spPr bwMode="auto">
          <a:xfrm>
            <a:off x="6584509" y="4321760"/>
            <a:ext cx="3952193" cy="18772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Модуль</a:t>
            </a:r>
            <a:r>
              <a:rPr lang="ru-RU" b="1" dirty="0" smtClean="0"/>
              <a:t> </a:t>
            </a:r>
            <a:r>
              <a:rPr lang="ru-RU" b="1" dirty="0" smtClean="0">
                <a:solidFill>
                  <a:srgbClr val="FF0000"/>
                </a:solidFill>
              </a:rPr>
              <a:t>EV3</a:t>
            </a:r>
            <a:endParaRPr lang="ru-RU" b="1" dirty="0">
              <a:solidFill>
                <a:srgbClr val="FF0000"/>
              </a:solidFill>
            </a:endParaRPr>
          </a:p>
        </p:txBody>
      </p:sp>
      <p:sp>
        <p:nvSpPr>
          <p:cNvPr id="4" name="Содержимое 3"/>
          <p:cNvSpPr>
            <a:spLocks noGrp="1"/>
          </p:cNvSpPr>
          <p:nvPr>
            <p:ph idx="1"/>
          </p:nvPr>
        </p:nvSpPr>
        <p:spPr>
          <a:xfrm>
            <a:off x="694005" y="629531"/>
            <a:ext cx="11066585" cy="2521631"/>
          </a:xfrm>
        </p:spPr>
        <p:txBody>
          <a:bodyPr>
            <a:normAutofit/>
          </a:bodyPr>
          <a:lstStyle/>
          <a:p>
            <a:r>
              <a:rPr lang="ru-RU" dirty="0" smtClean="0"/>
              <a:t>Основным </a:t>
            </a:r>
            <a:r>
              <a:rPr lang="ru-RU" dirty="0"/>
              <a:t>элементом </a:t>
            </a:r>
            <a:r>
              <a:rPr lang="ru-RU" dirty="0" smtClean="0"/>
              <a:t> </a:t>
            </a:r>
            <a:r>
              <a:rPr lang="ru-RU" dirty="0"/>
              <a:t>конструктора является главный блок EV3. В этом корпусе заключен </a:t>
            </a:r>
            <a:r>
              <a:rPr lang="ru-RU" dirty="0" smtClean="0"/>
              <a:t>мозг </a:t>
            </a:r>
            <a:r>
              <a:rPr lang="ru-RU" dirty="0"/>
              <a:t>робота. Именно здесь выполняется программа, получающая информацию с датчиков, обрабатывающая её и передающая команды моторам.</a:t>
            </a:r>
          </a:p>
        </p:txBody>
      </p:sp>
      <p:pic>
        <p:nvPicPr>
          <p:cNvPr id="69634" name="Picture 2" descr="Основной модуль конструктора Lego mindstorms"/>
          <p:cNvPicPr>
            <a:picLocks noChangeAspect="1" noChangeArrowheads="1"/>
          </p:cNvPicPr>
          <p:nvPr/>
        </p:nvPicPr>
        <p:blipFill>
          <a:blip r:embed="rId2"/>
          <a:srcRect/>
          <a:stretch>
            <a:fillRect/>
          </a:stretch>
        </p:blipFill>
        <p:spPr bwMode="auto">
          <a:xfrm>
            <a:off x="5908432" y="2849212"/>
            <a:ext cx="5371172" cy="35981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93035" y="801857"/>
            <a:ext cx="7258153" cy="1111348"/>
          </a:xfrm>
        </p:spPr>
        <p:txBody>
          <a:bodyPr>
            <a:normAutofit fontScale="90000"/>
          </a:bodyPr>
          <a:lstStyle/>
          <a:p>
            <a:pPr algn="ctr"/>
            <a:r>
              <a:rPr lang="ru-RU" dirty="0" smtClean="0"/>
              <a:t/>
            </a:r>
            <a:br>
              <a:rPr lang="ru-RU" dirty="0" smtClean="0"/>
            </a:br>
            <a:r>
              <a:rPr lang="ru-RU" dirty="0" smtClean="0">
                <a:solidFill>
                  <a:srgbClr val="FF0000"/>
                </a:solidFill>
              </a:rPr>
              <a:t>П</a:t>
            </a:r>
            <a:r>
              <a:rPr lang="ru-RU" sz="3600" b="1" dirty="0" smtClean="0">
                <a:solidFill>
                  <a:srgbClr val="FF0000"/>
                </a:solidFill>
              </a:rPr>
              <a:t>рограммирование</a:t>
            </a:r>
            <a:br>
              <a:rPr lang="ru-RU" sz="3600" b="1" dirty="0" smtClean="0">
                <a:solidFill>
                  <a:srgbClr val="FF0000"/>
                </a:solidFill>
              </a:rPr>
            </a:br>
            <a:r>
              <a:rPr lang="en-US" sz="3600" b="1" dirty="0" smtClean="0">
                <a:solidFill>
                  <a:srgbClr val="FF0000"/>
                </a:solidFill>
              </a:rPr>
              <a:t>LEGO </a:t>
            </a:r>
            <a:r>
              <a:rPr lang="en-US" sz="3600" b="1" dirty="0" err="1" smtClean="0">
                <a:solidFill>
                  <a:srgbClr val="FF0000"/>
                </a:solidFill>
              </a:rPr>
              <a:t>Mindstorms</a:t>
            </a:r>
            <a:r>
              <a:rPr lang="ru-RU" sz="3600" b="1" dirty="0" smtClean="0">
                <a:solidFill>
                  <a:srgbClr val="FF0000"/>
                </a:solidFill>
              </a:rPr>
              <a:t> </a:t>
            </a:r>
            <a:r>
              <a:rPr lang="en-US" sz="3600" b="1" dirty="0" smtClean="0">
                <a:solidFill>
                  <a:srgbClr val="FF0000"/>
                </a:solidFill>
              </a:rPr>
              <a:t>ev3</a:t>
            </a:r>
            <a:r>
              <a:rPr lang="en-US" dirty="0" smtClean="0"/>
              <a:t/>
            </a:r>
            <a:br>
              <a:rPr lang="en-US" dirty="0" smtClean="0"/>
            </a:br>
            <a:endParaRPr lang="ru-RU" dirty="0"/>
          </a:p>
        </p:txBody>
      </p:sp>
      <p:sp>
        <p:nvSpPr>
          <p:cNvPr id="3" name="Объект 2"/>
          <p:cNvSpPr>
            <a:spLocks noGrp="1"/>
          </p:cNvSpPr>
          <p:nvPr>
            <p:ph idx="1"/>
          </p:nvPr>
        </p:nvSpPr>
        <p:spPr>
          <a:xfrm>
            <a:off x="528710" y="1337598"/>
            <a:ext cx="11091204" cy="1166451"/>
          </a:xfrm>
        </p:spPr>
        <p:txBody>
          <a:bodyPr>
            <a:normAutofit fontScale="92500"/>
          </a:bodyPr>
          <a:lstStyle/>
          <a:p>
            <a:pPr marL="0" indent="0">
              <a:buNone/>
            </a:pPr>
            <a:r>
              <a:rPr lang="ru-RU" sz="2800" dirty="0"/>
              <a:t>EV3 - это программное обеспечение для создания программ для роботов и возможность сделать их живыми</a:t>
            </a:r>
            <a:r>
              <a:rPr lang="ru-RU" sz="2800" dirty="0" smtClean="0"/>
              <a:t>.</a:t>
            </a:r>
            <a:endParaRPr lang="ru-RU" sz="2800" dirty="0"/>
          </a:p>
        </p:txBody>
      </p:sp>
      <p:pic>
        <p:nvPicPr>
          <p:cNvPr id="45057" name="Picture 1"/>
          <p:cNvPicPr>
            <a:picLocks noChangeAspect="1" noChangeArrowheads="1"/>
          </p:cNvPicPr>
          <p:nvPr/>
        </p:nvPicPr>
        <p:blipFill>
          <a:blip r:embed="rId2"/>
          <a:srcRect r="248" b="5875"/>
          <a:stretch>
            <a:fillRect/>
          </a:stretch>
        </p:blipFill>
        <p:spPr bwMode="auto">
          <a:xfrm>
            <a:off x="2025745" y="2158775"/>
            <a:ext cx="8513204" cy="4516345"/>
          </a:xfrm>
          <a:prstGeom prst="rect">
            <a:avLst/>
          </a:prstGeom>
          <a:ln>
            <a:noFill/>
          </a:ln>
          <a:effectLst>
            <a:softEdge rad="112500"/>
          </a:effectLst>
        </p:spPr>
      </p:pic>
    </p:spTree>
    <p:extLst>
      <p:ext uri="{BB962C8B-B14F-4D97-AF65-F5344CB8AC3E}">
        <p14:creationId xmlns:p14="http://schemas.microsoft.com/office/powerpoint/2010/main" xmlns="" val="2163188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689" y="970671"/>
            <a:ext cx="10639567" cy="5022165"/>
          </a:xfrm>
        </p:spPr>
        <p:txBody>
          <a:bodyPr>
            <a:noAutofit/>
          </a:bodyPr>
          <a:lstStyle/>
          <a:p>
            <a:pPr algn="ctr"/>
            <a:r>
              <a:rPr lang="ru-RU" sz="2400" dirty="0" smtClean="0"/>
              <a:t/>
            </a:r>
            <a:br>
              <a:rPr lang="ru-RU" sz="2400" dirty="0" smtClean="0"/>
            </a:br>
            <a:r>
              <a:rPr lang="ru-RU" sz="2400" dirty="0" smtClean="0"/>
              <a:t/>
            </a:r>
            <a:br>
              <a:rPr lang="ru-RU" sz="2400" dirty="0" smtClean="0"/>
            </a:br>
            <a:r>
              <a:rPr lang="ru-RU" sz="2400" u="sng" dirty="0" smtClean="0">
                <a:solidFill>
                  <a:srgbClr val="FF0000"/>
                </a:solidFill>
              </a:rPr>
              <a:t>Цель мастер-класса:</a:t>
            </a:r>
            <a:r>
              <a:rPr lang="ru-RU" sz="2400" u="sng" dirty="0" smtClean="0"/>
              <a:t/>
            </a:r>
            <a:br>
              <a:rPr lang="ru-RU" sz="2400" u="sng" dirty="0" smtClean="0"/>
            </a:br>
            <a:r>
              <a:rPr lang="ru-RU" sz="2400" b="0" dirty="0">
                <a:solidFill>
                  <a:schemeClr val="tx1"/>
                </a:solidFill>
              </a:rPr>
              <a:t/>
            </a:r>
            <a:br>
              <a:rPr lang="ru-RU" sz="2400" b="0" dirty="0">
                <a:solidFill>
                  <a:schemeClr val="tx1"/>
                </a:solidFill>
              </a:rPr>
            </a:br>
            <a:r>
              <a:rPr lang="ru-RU" sz="2400" b="0" dirty="0" smtClean="0">
                <a:solidFill>
                  <a:schemeClr val="tx1"/>
                </a:solidFill>
              </a:rPr>
              <a:t>1) знакомство </a:t>
            </a:r>
            <a:r>
              <a:rPr lang="ru-RU" sz="2400" b="0" dirty="0">
                <a:solidFill>
                  <a:schemeClr val="tx1"/>
                </a:solidFill>
              </a:rPr>
              <a:t>педагогов с возможностью применения </a:t>
            </a:r>
            <a:r>
              <a:rPr lang="ru-RU" sz="2400" b="0" dirty="0" err="1">
                <a:solidFill>
                  <a:schemeClr val="tx1"/>
                </a:solidFill>
              </a:rPr>
              <a:t>лего-роботов</a:t>
            </a:r>
            <a:r>
              <a:rPr lang="ru-RU" sz="2400" b="0" dirty="0">
                <a:solidFill>
                  <a:schemeClr val="tx1"/>
                </a:solidFill>
              </a:rPr>
              <a:t> на уроках </a:t>
            </a:r>
            <a:r>
              <a:rPr lang="ru-RU" sz="2400" b="0" dirty="0" smtClean="0">
                <a:solidFill>
                  <a:schemeClr val="tx1"/>
                </a:solidFill>
              </a:rPr>
              <a:t>технологии или </a:t>
            </a:r>
            <a:r>
              <a:rPr lang="ru-RU" sz="2400" b="0" dirty="0">
                <a:solidFill>
                  <a:schemeClr val="tx1"/>
                </a:solidFill>
              </a:rPr>
              <a:t>во внеурочной деятельности по предмету </a:t>
            </a:r>
            <a:r>
              <a:rPr lang="ru-RU" sz="2400" b="0" dirty="0" smtClean="0">
                <a:solidFill>
                  <a:schemeClr val="tx1"/>
                </a:solidFill>
              </a:rPr>
              <a:t>технология  </a:t>
            </a:r>
            <a:r>
              <a:rPr lang="ru-RU" sz="2400" b="0" dirty="0">
                <a:solidFill>
                  <a:schemeClr val="tx1"/>
                </a:solidFill>
              </a:rPr>
              <a:t>для формирования </a:t>
            </a:r>
            <a:r>
              <a:rPr lang="ru-RU" sz="2400" b="0" dirty="0" err="1">
                <a:solidFill>
                  <a:schemeClr val="tx1"/>
                </a:solidFill>
              </a:rPr>
              <a:t>метапредметных</a:t>
            </a:r>
            <a:r>
              <a:rPr lang="ru-RU" sz="2400" b="0" dirty="0">
                <a:solidFill>
                  <a:schemeClr val="tx1"/>
                </a:solidFill>
              </a:rPr>
              <a:t> результатов учащихся,  а так же использования современных инновационных  информационно-коммуникационных технологий в педагогической </a:t>
            </a:r>
            <a:r>
              <a:rPr lang="ru-RU" sz="2400" b="0" dirty="0" smtClean="0">
                <a:solidFill>
                  <a:schemeClr val="tx1"/>
                </a:solidFill>
              </a:rPr>
              <a:t>деятельности;</a:t>
            </a:r>
            <a:br>
              <a:rPr lang="ru-RU" sz="2400" b="0" dirty="0" smtClean="0">
                <a:solidFill>
                  <a:schemeClr val="tx1"/>
                </a:solidFill>
              </a:rPr>
            </a:br>
            <a:r>
              <a:rPr lang="ru-RU" sz="2400" dirty="0" smtClean="0">
                <a:solidFill>
                  <a:schemeClr val="tx1"/>
                </a:solidFill>
              </a:rPr>
              <a:t/>
            </a:r>
            <a:br>
              <a:rPr lang="ru-RU" sz="2400" dirty="0" smtClean="0">
                <a:solidFill>
                  <a:schemeClr val="tx1"/>
                </a:solidFill>
              </a:rPr>
            </a:br>
            <a:r>
              <a:rPr lang="ru-RU" sz="2400" b="0" dirty="0" smtClean="0">
                <a:solidFill>
                  <a:schemeClr val="tx1"/>
                </a:solidFill>
              </a:rPr>
              <a:t>2) создание </a:t>
            </a:r>
            <a:r>
              <a:rPr lang="ru-RU" sz="2400" b="0" dirty="0">
                <a:solidFill>
                  <a:schemeClr val="tx1"/>
                </a:solidFill>
              </a:rPr>
              <a:t>условий для стимулирования интереса </a:t>
            </a:r>
            <a:r>
              <a:rPr lang="ru-RU" sz="2400" b="0" dirty="0" smtClean="0">
                <a:solidFill>
                  <a:schemeClr val="tx1"/>
                </a:solidFill>
              </a:rPr>
              <a:t>учителей </a:t>
            </a:r>
            <a:r>
              <a:rPr lang="ru-RU" sz="2400" b="0" dirty="0">
                <a:solidFill>
                  <a:schemeClr val="tx1"/>
                </a:solidFill>
              </a:rPr>
              <a:t>к робототехнике как к сфере технического моделирования и конструирования, демонстрации знаний, умений и навыков в области технического творчества.</a:t>
            </a:r>
            <a:r>
              <a:rPr lang="ru-RU" sz="3200" dirty="0" smtClean="0">
                <a:solidFill>
                  <a:schemeClr val="tx1"/>
                </a:solidFill>
              </a:rPr>
              <a:t/>
            </a:r>
            <a:br>
              <a:rPr lang="ru-RU" sz="3200" dirty="0" smtClean="0">
                <a:solidFill>
                  <a:schemeClr val="tx1"/>
                </a:solidFill>
              </a:rPr>
            </a:br>
            <a:endParaRPr lang="ru-RU" sz="3200" dirty="0">
              <a:solidFill>
                <a:schemeClr val="tx1"/>
              </a:solidFill>
            </a:endParaRPr>
          </a:p>
        </p:txBody>
      </p:sp>
    </p:spTree>
    <p:extLst>
      <p:ext uri="{BB962C8B-B14F-4D97-AF65-F5344CB8AC3E}">
        <p14:creationId xmlns:p14="http://schemas.microsoft.com/office/powerpoint/2010/main" xmlns="" val="2209528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315" y="570031"/>
            <a:ext cx="10515600" cy="4351338"/>
          </a:xfrm>
        </p:spPr>
        <p:txBody>
          <a:bodyPr/>
          <a:lstStyle/>
          <a:p>
            <a:pPr marL="0" indent="0" algn="ctr">
              <a:buNone/>
            </a:pPr>
            <a:r>
              <a:rPr lang="ru-RU" b="1" dirty="0" smtClean="0">
                <a:solidFill>
                  <a:srgbClr val="FF0000"/>
                </a:solidFill>
              </a:rPr>
              <a:t>Программа мастер-класса:</a:t>
            </a:r>
          </a:p>
          <a:p>
            <a:pPr marL="0" indent="0" algn="ctr">
              <a:buNone/>
            </a:pPr>
            <a:endParaRPr lang="ru-RU" b="1" dirty="0" smtClean="0"/>
          </a:p>
          <a:p>
            <a:pPr>
              <a:buFont typeface="Wingdings" pitchFamily="2" charset="2"/>
              <a:buChar char="v"/>
            </a:pPr>
            <a:r>
              <a:rPr lang="ru-RU" dirty="0" smtClean="0"/>
              <a:t> Основы КОНСТРУИРОВАНИЯ И ПРОГРАММИРОВАНИЯ на платформе </a:t>
            </a:r>
            <a:r>
              <a:rPr lang="en-US" dirty="0" smtClean="0"/>
              <a:t>LEGO Windstorms</a:t>
            </a:r>
            <a:r>
              <a:rPr lang="ru-RU" dirty="0" smtClean="0"/>
              <a:t> </a:t>
            </a:r>
            <a:r>
              <a:rPr lang="en-US" dirty="0" smtClean="0"/>
              <a:t>ev3</a:t>
            </a:r>
            <a:endParaRPr lang="ru-RU" dirty="0" smtClean="0"/>
          </a:p>
          <a:p>
            <a:pPr>
              <a:buFont typeface="Wingdings" pitchFamily="2" charset="2"/>
              <a:buChar char="v"/>
            </a:pPr>
            <a:endParaRPr lang="ru-RU" dirty="0" smtClean="0"/>
          </a:p>
          <a:p>
            <a:pPr>
              <a:buFont typeface="Wingdings" pitchFamily="2" charset="2"/>
              <a:buChar char="v"/>
            </a:pPr>
            <a:r>
              <a:rPr lang="ru-RU" dirty="0" smtClean="0"/>
              <a:t>Программирование моделей роботов с </a:t>
            </a:r>
            <a:r>
              <a:rPr lang="ru-RU" dirty="0" err="1" smtClean="0"/>
              <a:t>ультрозвуковым</a:t>
            </a:r>
            <a:r>
              <a:rPr lang="ru-RU" dirty="0" smtClean="0"/>
              <a:t> и цветовым датчиками»</a:t>
            </a:r>
            <a:endParaRPr lang="ru-RU" dirty="0"/>
          </a:p>
        </p:txBody>
      </p:sp>
    </p:spTree>
    <p:extLst>
      <p:ext uri="{BB962C8B-B14F-4D97-AF65-F5344CB8AC3E}">
        <p14:creationId xmlns:p14="http://schemas.microsoft.com/office/powerpoint/2010/main" xmlns="" val="167700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t>
            </a:r>
            <a:r>
              <a:rPr lang="ru-RU" dirty="0" smtClean="0"/>
              <a:t/>
            </a:r>
            <a:br>
              <a:rPr lang="ru-RU" dirty="0" smtClean="0"/>
            </a:br>
            <a:r>
              <a:rPr lang="en-US" sz="2700" b="1" dirty="0" err="1" smtClean="0">
                <a:solidFill>
                  <a:srgbClr val="FF0000"/>
                </a:solidFill>
              </a:rPr>
              <a:t>Базовый</a:t>
            </a:r>
            <a:r>
              <a:rPr lang="en-US" sz="2700" b="1" dirty="0" smtClean="0">
                <a:solidFill>
                  <a:srgbClr val="FF0000"/>
                </a:solidFill>
              </a:rPr>
              <a:t> </a:t>
            </a:r>
            <a:r>
              <a:rPr lang="en-US" sz="2700" b="1" dirty="0" err="1">
                <a:solidFill>
                  <a:srgbClr val="FF0000"/>
                </a:solidFill>
              </a:rPr>
              <a:t>набор</a:t>
            </a:r>
            <a:r>
              <a:rPr lang="en-US" sz="2700" b="1" dirty="0">
                <a:solidFill>
                  <a:srgbClr val="FF0000"/>
                </a:solidFill>
              </a:rPr>
              <a:t> LEGO </a:t>
            </a:r>
            <a:r>
              <a:rPr lang="en-US" sz="2700" b="1" dirty="0" err="1">
                <a:solidFill>
                  <a:srgbClr val="FF0000"/>
                </a:solidFill>
              </a:rPr>
              <a:t>Mindstorms</a:t>
            </a:r>
            <a:r>
              <a:rPr lang="en-US" sz="2700" b="1" dirty="0">
                <a:solidFill>
                  <a:srgbClr val="FF0000"/>
                </a:solidFill>
              </a:rPr>
              <a:t> Education EV3 - </a:t>
            </a:r>
            <a:r>
              <a:rPr lang="ru-RU" sz="2700" b="1" dirty="0" smtClean="0">
                <a:solidFill>
                  <a:srgbClr val="FF0000"/>
                </a:solidFill>
              </a:rPr>
              <a:t>45544</a:t>
            </a:r>
            <a:r>
              <a:rPr lang="en-US" dirty="0">
                <a:solidFill>
                  <a:srgbClr val="FF0000"/>
                </a:solidFill>
              </a:rPr>
              <a:t/>
            </a:r>
            <a:br>
              <a:rPr lang="en-US" dirty="0">
                <a:solidFill>
                  <a:srgbClr val="FF0000"/>
                </a:solidFill>
              </a:rPr>
            </a:br>
            <a:endParaRPr lang="ru-RU" dirty="0">
              <a:solidFill>
                <a:srgbClr val="FF0000"/>
              </a:solidFill>
            </a:endParaRPr>
          </a:p>
        </p:txBody>
      </p:sp>
      <p:pic>
        <p:nvPicPr>
          <p:cNvPr id="64514" name="Picture 2" descr="C:\Users\ОСОШ 24 админ\Desktop\45544_713x380_mainproduct-_1_.jpg"/>
          <p:cNvPicPr>
            <a:picLocks noChangeAspect="1" noChangeArrowheads="1"/>
          </p:cNvPicPr>
          <p:nvPr/>
        </p:nvPicPr>
        <p:blipFill>
          <a:blip r:embed="rId2"/>
          <a:srcRect/>
          <a:stretch>
            <a:fillRect/>
          </a:stretch>
        </p:blipFill>
        <p:spPr bwMode="auto">
          <a:xfrm>
            <a:off x="1850340" y="533036"/>
            <a:ext cx="7912640" cy="4692379"/>
          </a:xfrm>
          <a:prstGeom prst="rect">
            <a:avLst/>
          </a:prstGeom>
          <a:ln>
            <a:noFill/>
          </a:ln>
          <a:effectLst>
            <a:softEdge rad="112500"/>
          </a:effectLst>
        </p:spPr>
      </p:pic>
      <p:sp>
        <p:nvSpPr>
          <p:cNvPr id="6" name="Прямоугольник 5"/>
          <p:cNvSpPr/>
          <p:nvPr/>
        </p:nvSpPr>
        <p:spPr>
          <a:xfrm>
            <a:off x="459545" y="5934670"/>
            <a:ext cx="11286978" cy="923330"/>
          </a:xfrm>
          <a:prstGeom prst="rect">
            <a:avLst/>
          </a:prstGeom>
        </p:spPr>
        <p:txBody>
          <a:bodyPr wrap="square">
            <a:spAutoFit/>
          </a:bodyPr>
          <a:lstStyle/>
          <a:p>
            <a:pPr algn="ctr"/>
            <a:r>
              <a:rPr lang="ru-RU" b="1" dirty="0" smtClean="0"/>
              <a:t>EV3 – это третье поколение платформы LEGO </a:t>
            </a:r>
            <a:r>
              <a:rPr lang="ru-RU" b="1" dirty="0" err="1" smtClean="0"/>
              <a:t>Education</a:t>
            </a:r>
            <a:r>
              <a:rPr lang="ru-RU" b="1" dirty="0" smtClean="0"/>
              <a:t> MINDSTORMS, а собственно «EV» является сокращением от английского слова «</a:t>
            </a:r>
            <a:r>
              <a:rPr lang="ru-RU" b="1" dirty="0" err="1" smtClean="0"/>
              <a:t>evolution</a:t>
            </a:r>
            <a:r>
              <a:rPr lang="ru-RU" b="1" dirty="0" smtClean="0"/>
              <a:t>» - эволюция.</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 y="274638"/>
            <a:ext cx="11216640" cy="1143000"/>
          </a:xfrm>
        </p:spPr>
        <p:txBody>
          <a:bodyPr>
            <a:normAutofit fontScale="90000"/>
          </a:bodyPr>
          <a:lstStyle/>
          <a:p>
            <a:pPr algn="ctr"/>
            <a:r>
              <a:rPr lang="ru-RU" dirty="0"/>
              <a:t> </a:t>
            </a:r>
            <a:r>
              <a:rPr lang="ru-RU" dirty="0" smtClean="0"/>
              <a:t/>
            </a:r>
            <a:br>
              <a:rPr lang="ru-RU" dirty="0" smtClean="0"/>
            </a:br>
            <a:r>
              <a:rPr lang="ru-RU" sz="2200" b="1" dirty="0" smtClean="0">
                <a:solidFill>
                  <a:srgbClr val="FF0000"/>
                </a:solidFill>
              </a:rPr>
              <a:t>Ресурсный </a:t>
            </a:r>
            <a:r>
              <a:rPr lang="ru-RU" sz="2200" b="1" dirty="0">
                <a:solidFill>
                  <a:srgbClr val="FF0000"/>
                </a:solidFill>
              </a:rPr>
              <a:t>набор </a:t>
            </a:r>
            <a:r>
              <a:rPr lang="en-US" sz="2200" b="1" dirty="0" smtClean="0">
                <a:solidFill>
                  <a:srgbClr val="FF0000"/>
                </a:solidFill>
              </a:rPr>
              <a:t>LEGO MINDSTORMS </a:t>
            </a:r>
            <a:r>
              <a:rPr lang="en-US" sz="2200" b="1" dirty="0">
                <a:solidFill>
                  <a:srgbClr val="FF0000"/>
                </a:solidFill>
              </a:rPr>
              <a:t>Education </a:t>
            </a:r>
            <a:r>
              <a:rPr lang="en-US" sz="2200" b="1" dirty="0" smtClean="0">
                <a:solidFill>
                  <a:srgbClr val="FF0000"/>
                </a:solidFill>
              </a:rPr>
              <a:t>EV3</a:t>
            </a:r>
            <a:r>
              <a:rPr lang="ru-RU" sz="2200" b="1" dirty="0">
                <a:solidFill>
                  <a:srgbClr val="FF0000"/>
                </a:solidFill>
              </a:rPr>
              <a:t> </a:t>
            </a:r>
            <a:r>
              <a:rPr lang="ru-RU" sz="2200" b="1" dirty="0" smtClean="0">
                <a:solidFill>
                  <a:srgbClr val="FF0000"/>
                </a:solidFill>
              </a:rPr>
              <a:t>- 45560</a:t>
            </a:r>
            <a:r>
              <a:rPr lang="en-US" dirty="0">
                <a:solidFill>
                  <a:srgbClr val="FF0000"/>
                </a:solidFill>
              </a:rPr>
              <a:t/>
            </a:r>
            <a:br>
              <a:rPr lang="en-US" dirty="0">
                <a:solidFill>
                  <a:srgbClr val="FF0000"/>
                </a:solidFill>
              </a:rPr>
            </a:br>
            <a:endParaRPr lang="ru-RU" dirty="0">
              <a:solidFill>
                <a:srgbClr val="FF0000"/>
              </a:solidFill>
            </a:endParaRPr>
          </a:p>
        </p:txBody>
      </p:sp>
      <p:pic>
        <p:nvPicPr>
          <p:cNvPr id="65540" name="Picture 4" descr="Ресурсный набор LEGO® MINDSTORMS® Education EV3"/>
          <p:cNvPicPr>
            <a:picLocks noChangeAspect="1" noChangeArrowheads="1"/>
          </p:cNvPicPr>
          <p:nvPr/>
        </p:nvPicPr>
        <p:blipFill>
          <a:blip r:embed="rId2"/>
          <a:srcRect/>
          <a:stretch>
            <a:fillRect/>
          </a:stretch>
        </p:blipFill>
        <p:spPr bwMode="auto">
          <a:xfrm>
            <a:off x="1899139" y="951530"/>
            <a:ext cx="7948246" cy="58162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sers\ОСОШ 24 админ\Desktop\для плаката\f05f5429ec15258d836293b131db60ac.jpg"/>
          <p:cNvPicPr>
            <a:picLocks noChangeAspect="1" noChangeArrowheads="1"/>
          </p:cNvPicPr>
          <p:nvPr/>
        </p:nvPicPr>
        <p:blipFill>
          <a:blip r:embed="rId2"/>
          <a:srcRect/>
          <a:stretch>
            <a:fillRect/>
          </a:stretch>
        </p:blipFill>
        <p:spPr bwMode="auto">
          <a:xfrm>
            <a:off x="459984" y="2226214"/>
            <a:ext cx="6559793" cy="4221444"/>
          </a:xfrm>
          <a:prstGeom prst="rect">
            <a:avLst/>
          </a:prstGeom>
          <a:noFill/>
        </p:spPr>
      </p:pic>
      <p:sp>
        <p:nvSpPr>
          <p:cNvPr id="3" name="Содержимое 2"/>
          <p:cNvSpPr>
            <a:spLocks noGrp="1"/>
          </p:cNvSpPr>
          <p:nvPr>
            <p:ph idx="1"/>
          </p:nvPr>
        </p:nvSpPr>
        <p:spPr>
          <a:xfrm>
            <a:off x="239151" y="365760"/>
            <a:ext cx="11690252" cy="1674055"/>
          </a:xfrm>
        </p:spPr>
        <p:txBody>
          <a:bodyPr>
            <a:normAutofit fontScale="92500" lnSpcReduction="10000"/>
          </a:bodyPr>
          <a:lstStyle/>
          <a:p>
            <a:pPr>
              <a:buFont typeface="Wingdings" pitchFamily="2" charset="2"/>
              <a:buChar char="v"/>
            </a:pPr>
            <a:r>
              <a:rPr lang="ru-RU" dirty="0" smtClean="0"/>
              <a:t> Наборы </a:t>
            </a:r>
            <a:r>
              <a:rPr lang="en-US" b="1" dirty="0" smtClean="0"/>
              <a:t>LEGO MINDSTORMS Education EV3</a:t>
            </a:r>
            <a:r>
              <a:rPr lang="ru-RU" b="1" dirty="0" smtClean="0"/>
              <a:t> </a:t>
            </a:r>
            <a:r>
              <a:rPr lang="ru-RU" dirty="0" smtClean="0"/>
              <a:t>состоят </a:t>
            </a:r>
            <a:r>
              <a:rPr lang="ru-RU" dirty="0"/>
              <a:t>из традиционных пластиковых деталей LEGO </a:t>
            </a:r>
            <a:r>
              <a:rPr lang="ru-RU" dirty="0" err="1" smtClean="0"/>
              <a:t>Technic</a:t>
            </a:r>
            <a:r>
              <a:rPr lang="ru-RU" dirty="0"/>
              <a:t> </a:t>
            </a:r>
            <a:r>
              <a:rPr lang="ru-RU" dirty="0" smtClean="0"/>
              <a:t>(594), </a:t>
            </a:r>
            <a:r>
              <a:rPr lang="ru-RU" dirty="0"/>
              <a:t>а также включает электронные сенсоры, сервомоторы и микрокомпьютер EV3 (последнего поколения).</a:t>
            </a:r>
            <a:endParaRPr lang="ru-RU" dirty="0" smtClean="0"/>
          </a:p>
          <a:p>
            <a:endParaRPr lang="ru-RU" u="sng" dirty="0"/>
          </a:p>
        </p:txBody>
      </p:sp>
      <p:pic>
        <p:nvPicPr>
          <p:cNvPr id="66564" name="Picture 4" descr="C:\Users\ОСОШ 24 админ\Desktop\tank-bot-model-lego-mindstorms-education-ev3-45560.PNG"/>
          <p:cNvPicPr>
            <a:picLocks noChangeAspect="1" noChangeArrowheads="1"/>
          </p:cNvPicPr>
          <p:nvPr/>
        </p:nvPicPr>
        <p:blipFill>
          <a:blip r:embed="rId3"/>
          <a:srcRect/>
          <a:stretch>
            <a:fillRect/>
          </a:stretch>
        </p:blipFill>
        <p:spPr bwMode="auto">
          <a:xfrm>
            <a:off x="6428935" y="2715065"/>
            <a:ext cx="5306138" cy="36153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ОСОШ 24 админ\Desktop\tank-bot-model-lego-mindstorms-education-ev3-45560.PNG"/>
          <p:cNvPicPr>
            <a:picLocks noChangeAspect="1" noChangeArrowheads="1"/>
          </p:cNvPicPr>
          <p:nvPr/>
        </p:nvPicPr>
        <p:blipFill>
          <a:blip r:embed="rId2"/>
          <a:srcRect/>
          <a:stretch>
            <a:fillRect/>
          </a:stretch>
        </p:blipFill>
        <p:spPr bwMode="auto">
          <a:xfrm>
            <a:off x="5809957" y="2393794"/>
            <a:ext cx="6107996" cy="4161752"/>
          </a:xfrm>
          <a:prstGeom prst="rect">
            <a:avLst/>
          </a:prstGeom>
          <a:noFill/>
        </p:spPr>
      </p:pic>
      <p:sp>
        <p:nvSpPr>
          <p:cNvPr id="3" name="Содержимое 2"/>
          <p:cNvSpPr>
            <a:spLocks noGrp="1"/>
          </p:cNvSpPr>
          <p:nvPr>
            <p:ph idx="1"/>
          </p:nvPr>
        </p:nvSpPr>
        <p:spPr>
          <a:xfrm>
            <a:off x="450166" y="587330"/>
            <a:ext cx="6935373" cy="6460585"/>
          </a:xfrm>
        </p:spPr>
        <p:txBody>
          <a:bodyPr>
            <a:normAutofit/>
          </a:bodyPr>
          <a:lstStyle/>
          <a:p>
            <a:pPr>
              <a:buFont typeface="Wingdings" pitchFamily="2" charset="2"/>
              <a:buChar char="v"/>
            </a:pPr>
            <a:r>
              <a:rPr lang="ru-RU" dirty="0" smtClean="0"/>
              <a:t> Процесс работы с наборами включает в себя сборку и </a:t>
            </a:r>
            <a:r>
              <a:rPr lang="ru-RU" u="sng" dirty="0" smtClean="0"/>
              <a:t>программирование </a:t>
            </a:r>
            <a:r>
              <a:rPr lang="ru-RU" dirty="0" smtClean="0"/>
              <a:t>робота в рамках учебного занятия. Программирование осуществляется в специальном ПО, которое скачивается бесплатно с сайта </a:t>
            </a:r>
            <a:r>
              <a:rPr lang="ru-RU" u="sng" dirty="0" smtClean="0"/>
              <a:t>LEGO</a:t>
            </a:r>
            <a:r>
              <a:rPr lang="ru-RU" dirty="0" smtClean="0"/>
              <a:t>.</a:t>
            </a:r>
            <a:r>
              <a:rPr lang="en-US" dirty="0" smtClean="0"/>
              <a:t>COM</a:t>
            </a:r>
            <a:endParaRPr lang="ru-RU" dirty="0" smtClean="0"/>
          </a:p>
          <a:p>
            <a:pPr>
              <a:buFont typeface="Wingdings" pitchFamily="2" charset="2"/>
              <a:buChar char="v"/>
            </a:pPr>
            <a:r>
              <a:rPr lang="ru-RU" dirty="0" smtClean="0"/>
              <a:t> Эта среда разработана для учеников средней школы </a:t>
            </a:r>
          </a:p>
          <a:p>
            <a:pPr>
              <a:buNone/>
            </a:pPr>
            <a:r>
              <a:rPr lang="ru-RU" dirty="0" smtClean="0"/>
              <a:t>  </a:t>
            </a:r>
            <a:r>
              <a:rPr lang="ru-RU" u="sng" dirty="0" smtClean="0"/>
              <a:t>(5-9 классы)</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l="432" t="4038" r="8350" b="20192"/>
          <a:stretch>
            <a:fillRect/>
          </a:stretch>
        </p:blipFill>
        <p:spPr bwMode="auto">
          <a:xfrm>
            <a:off x="337624" y="675251"/>
            <a:ext cx="8826019" cy="4121832"/>
          </a:xfrm>
          <a:prstGeom prst="rect">
            <a:avLst/>
          </a:prstGeom>
          <a:noFill/>
          <a:ln w="57150">
            <a:solidFill>
              <a:schemeClr val="tx1"/>
            </a:solidFill>
            <a:miter lim="800000"/>
            <a:headEnd/>
            <a:tailEnd/>
          </a:ln>
          <a:effectLst/>
        </p:spPr>
      </p:pic>
      <p:pic>
        <p:nvPicPr>
          <p:cNvPr id="67587" name="Picture 3"/>
          <p:cNvPicPr>
            <a:picLocks noChangeAspect="1" noChangeArrowheads="1"/>
          </p:cNvPicPr>
          <p:nvPr/>
        </p:nvPicPr>
        <p:blipFill>
          <a:blip r:embed="rId3"/>
          <a:srcRect l="12542" t="12115" r="2836" b="36539"/>
          <a:stretch>
            <a:fillRect/>
          </a:stretch>
        </p:blipFill>
        <p:spPr bwMode="auto">
          <a:xfrm>
            <a:off x="2121111" y="3031587"/>
            <a:ext cx="9850495" cy="3608363"/>
          </a:xfrm>
          <a:prstGeom prst="rect">
            <a:avLst/>
          </a:prstGeom>
          <a:noFill/>
          <a:ln w="57150">
            <a:solidFill>
              <a:schemeClr val="tx1"/>
            </a:solidFill>
            <a:miter lim="800000"/>
            <a:headEnd/>
            <a:tailEnd/>
          </a:ln>
          <a:effectLst/>
        </p:spPr>
      </p:pic>
      <p:sp>
        <p:nvSpPr>
          <p:cNvPr id="6" name="TextBox 5"/>
          <p:cNvSpPr txBox="1"/>
          <p:nvPr/>
        </p:nvSpPr>
        <p:spPr>
          <a:xfrm>
            <a:off x="7976382" y="0"/>
            <a:ext cx="4215618" cy="646331"/>
          </a:xfrm>
          <a:prstGeom prst="rect">
            <a:avLst/>
          </a:prstGeom>
          <a:noFill/>
        </p:spPr>
        <p:txBody>
          <a:bodyPr wrap="square" rtlCol="0">
            <a:spAutoFit/>
          </a:bodyPr>
          <a:lstStyle/>
          <a:p>
            <a:pPr algn="ctr"/>
            <a:r>
              <a:rPr lang="ru-RU" sz="3600" b="1" i="1" dirty="0" smtClean="0">
                <a:solidFill>
                  <a:srgbClr val="FF0000"/>
                </a:solidFill>
              </a:rPr>
              <a:t>Начало работы</a:t>
            </a:r>
            <a:endParaRPr lang="ru-RU" sz="3600" b="1" i="1" dirty="0">
              <a:solidFill>
                <a:srgbClr val="FF0000"/>
              </a:solidFill>
            </a:endParaRPr>
          </a:p>
        </p:txBody>
      </p:sp>
      <p:sp>
        <p:nvSpPr>
          <p:cNvPr id="7" name="TextBox 6"/>
          <p:cNvSpPr txBox="1"/>
          <p:nvPr/>
        </p:nvSpPr>
        <p:spPr>
          <a:xfrm>
            <a:off x="9481624" y="759656"/>
            <a:ext cx="1364566" cy="584775"/>
          </a:xfrm>
          <a:prstGeom prst="rect">
            <a:avLst/>
          </a:prstGeom>
          <a:noFill/>
        </p:spPr>
        <p:txBody>
          <a:bodyPr wrap="square" rtlCol="0">
            <a:spAutoFit/>
          </a:bodyPr>
          <a:lstStyle/>
          <a:p>
            <a:r>
              <a:rPr lang="ru-RU" sz="3200" b="1" i="1" dirty="0" smtClean="0">
                <a:solidFill>
                  <a:srgbClr val="FF0000"/>
                </a:solidFill>
              </a:rPr>
              <a:t>1.  </a:t>
            </a:r>
            <a:endParaRPr lang="ru-RU" sz="3200" b="1" i="1" dirty="0">
              <a:solidFill>
                <a:srgbClr val="FF0000"/>
              </a:solidFill>
            </a:endParaRPr>
          </a:p>
        </p:txBody>
      </p:sp>
      <p:sp>
        <p:nvSpPr>
          <p:cNvPr id="8" name="TextBox 7"/>
          <p:cNvSpPr txBox="1"/>
          <p:nvPr/>
        </p:nvSpPr>
        <p:spPr>
          <a:xfrm>
            <a:off x="10002129" y="2377439"/>
            <a:ext cx="1477108" cy="584775"/>
          </a:xfrm>
          <a:prstGeom prst="rect">
            <a:avLst/>
          </a:prstGeom>
          <a:noFill/>
        </p:spPr>
        <p:txBody>
          <a:bodyPr wrap="square" rtlCol="0">
            <a:spAutoFit/>
          </a:bodyPr>
          <a:lstStyle/>
          <a:p>
            <a:r>
              <a:rPr lang="ru-RU" sz="3200" b="1" i="1" dirty="0" smtClean="0">
                <a:solidFill>
                  <a:srgbClr val="FF0000"/>
                </a:solidFill>
              </a:rPr>
              <a:t>2.</a:t>
            </a:r>
            <a:endParaRPr lang="ru-RU" sz="3200" b="1"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7060" y="249705"/>
            <a:ext cx="11516750" cy="1916719"/>
          </a:xfrm>
        </p:spPr>
        <p:txBody>
          <a:bodyPr>
            <a:normAutofit/>
          </a:bodyPr>
          <a:lstStyle/>
          <a:p>
            <a:pPr>
              <a:buNone/>
            </a:pPr>
            <a:r>
              <a:rPr lang="ru-RU" b="1" dirty="0" smtClean="0"/>
              <a:t>Используя инструкцию </a:t>
            </a:r>
            <a:r>
              <a:rPr lang="ru-RU" b="1" dirty="0"/>
              <a:t>по сборке </a:t>
            </a:r>
            <a:r>
              <a:rPr lang="ru-RU" b="1" u="sng" dirty="0"/>
              <a:t>приводной платформы EV3 на гусеничном </a:t>
            </a:r>
            <a:r>
              <a:rPr lang="ru-RU" b="1" u="sng" dirty="0" smtClean="0"/>
              <a:t>ходу</a:t>
            </a:r>
            <a:r>
              <a:rPr lang="ru-RU" b="1" dirty="0" smtClean="0"/>
              <a:t> получаем «робот-танк»</a:t>
            </a:r>
          </a:p>
          <a:p>
            <a:pPr>
              <a:buNone/>
            </a:pPr>
            <a:r>
              <a:rPr lang="ru-RU" b="1" dirty="0" smtClean="0"/>
              <a:t>Усовершенствуем его с помощью датчика цвета</a:t>
            </a:r>
          </a:p>
          <a:p>
            <a:pPr>
              <a:buNone/>
            </a:pPr>
            <a:endParaRPr lang="ru-RU" b="1" dirty="0"/>
          </a:p>
        </p:txBody>
      </p:sp>
      <p:pic>
        <p:nvPicPr>
          <p:cNvPr id="68611" name="Picture 3" descr="C:\Users\ОСОШ 24 админ\Desktop\tank-bot-model-lego-mindstorms-education-ev3-45560.PNG"/>
          <p:cNvPicPr>
            <a:picLocks noChangeAspect="1" noChangeArrowheads="1"/>
          </p:cNvPicPr>
          <p:nvPr/>
        </p:nvPicPr>
        <p:blipFill>
          <a:blip r:embed="rId2"/>
          <a:srcRect/>
          <a:stretch>
            <a:fillRect/>
          </a:stretch>
        </p:blipFill>
        <p:spPr bwMode="auto">
          <a:xfrm>
            <a:off x="391237" y="2053883"/>
            <a:ext cx="7622660" cy="4621237"/>
          </a:xfrm>
          <a:prstGeom prst="rect">
            <a:avLst/>
          </a:prstGeom>
          <a:noFill/>
        </p:spPr>
      </p:pic>
      <p:pic>
        <p:nvPicPr>
          <p:cNvPr id="68613" name="Picture 5" descr="Крепление датчика цвета на приводную платформу EV3 с гусеницами"/>
          <p:cNvPicPr>
            <a:picLocks noChangeAspect="1" noChangeArrowheads="1"/>
          </p:cNvPicPr>
          <p:nvPr/>
        </p:nvPicPr>
        <p:blipFill>
          <a:blip r:embed="rId3"/>
          <a:srcRect/>
          <a:stretch>
            <a:fillRect/>
          </a:stretch>
        </p:blipFill>
        <p:spPr bwMode="auto">
          <a:xfrm>
            <a:off x="7677103" y="2106535"/>
            <a:ext cx="4233543" cy="18605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425</TotalTime>
  <Words>429</Words>
  <Application>Microsoft Office PowerPoint</Application>
  <PresentationFormat>Произвольный</PresentationFormat>
  <Paragraphs>44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Мастер класс  по РОБОТОТЕХНИКЕ</vt:lpstr>
      <vt:lpstr>  Цель мастер-класса:  1) знакомство педагогов с возможностью применения лего-роботов на уроках технологии или во внеурочной деятельности по предмету технология  для формирования метапредметных результатов учащихся,  а так же использования современных инновационных  информационно-коммуникационных технологий в педагогической деятельности;  2) создание условий для стимулирования интереса учителей к робототехнике как к сфере технического моделирования и конструирования, демонстрации знаний, умений и навыков в области технического творчества. </vt:lpstr>
      <vt:lpstr>Слайд 3</vt:lpstr>
      <vt:lpstr>  Базовый набор LEGO Mindstorms Education EV3 - 45544 </vt:lpstr>
      <vt:lpstr>  Ресурсный набор LEGO MINDSTORMS Education EV3 - 45560 </vt:lpstr>
      <vt:lpstr>Слайд 6</vt:lpstr>
      <vt:lpstr>Слайд 7</vt:lpstr>
      <vt:lpstr>Слайд 8</vt:lpstr>
      <vt:lpstr>Слайд 9</vt:lpstr>
      <vt:lpstr>Слайд 10</vt:lpstr>
      <vt:lpstr>Слайд 11</vt:lpstr>
      <vt:lpstr>Слайд 12</vt:lpstr>
      <vt:lpstr>Слайд 13</vt:lpstr>
      <vt:lpstr>Модуль EV3</vt:lpstr>
      <vt:lpstr> Программирование LEGO Mindstorms ev3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по РОБОТОТЕХНИКЕ</dc:title>
  <dc:creator>user</dc:creator>
  <cp:lastModifiedBy>ОСОШ 24 админ</cp:lastModifiedBy>
  <cp:revision>54</cp:revision>
  <dcterms:created xsi:type="dcterms:W3CDTF">2017-03-14T12:22:12Z</dcterms:created>
  <dcterms:modified xsi:type="dcterms:W3CDTF">2017-03-29T11:59:00Z</dcterms:modified>
</cp:coreProperties>
</file>