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513" r:id="rId1"/>
  </p:sldMasterIdLst>
  <p:notesMasterIdLst>
    <p:notesMasterId r:id="rId13"/>
  </p:notesMasterIdLst>
  <p:sldIdLst>
    <p:sldId id="256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35" r:id="rId10"/>
    <p:sldId id="337" r:id="rId11"/>
    <p:sldId id="336" r:id="rId12"/>
  </p:sldIdLst>
  <p:sldSz cx="9144000" cy="6858000" type="screen4x3"/>
  <p:notesSz cx="6888163" cy="100203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Евгений Егоров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4B5B"/>
    <a:srgbClr val="455262"/>
    <a:srgbClr val="435269"/>
    <a:srgbClr val="415266"/>
    <a:srgbClr val="425166"/>
    <a:srgbClr val="FFFFFF"/>
    <a:srgbClr val="415068"/>
    <a:srgbClr val="3E5366"/>
    <a:srgbClr val="376092"/>
    <a:srgbClr val="9537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700" autoAdjust="0"/>
  </p:normalViewPr>
  <p:slideViewPr>
    <p:cSldViewPr>
      <p:cViewPr varScale="1">
        <p:scale>
          <a:sx n="75" d="100"/>
          <a:sy n="75" d="100"/>
        </p:scale>
        <p:origin x="87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pitchFamily="34" charset="0"/>
              </a:defRPr>
            </a:lvl1pPr>
          </a:lstStyle>
          <a:p>
            <a:fld id="{ADA50800-393A-4E2A-A819-F41C6A5E13D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54F3A7E-1C3C-472D-A3F2-B9AB2D04A3FB}" type="slidenum">
              <a:rPr lang="ru-RU" altLang="ru-RU" smtClean="0">
                <a:latin typeface="Calibri" panose="020F0502020204030204" pitchFamily="34" charset="0"/>
              </a:rPr>
              <a:pPr/>
              <a:t>2</a:t>
            </a:fld>
            <a:endParaRPr lang="ru-RU" altLang="ru-RU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052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77D576F-70B7-44E7-85BA-8AE6C066D624}" type="slidenum">
              <a:rPr lang="ru-RU" altLang="ru-RU" smtClean="0">
                <a:latin typeface="Calibri" panose="020F0502020204030204" pitchFamily="34" charset="0"/>
              </a:rPr>
              <a:pPr/>
              <a:t>3</a:t>
            </a:fld>
            <a:endParaRPr lang="ru-RU" altLang="ru-RU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3504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Google Shape;141;p9:note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00" tIns="48300" rIns="96600" bIns="48300"/>
          <a:lstStyle/>
          <a:p>
            <a:pPr>
              <a:spcBef>
                <a:spcPct val="0"/>
              </a:spcBef>
            </a:pPr>
            <a:endParaRPr lang="ru-RU" altLang="ru-RU">
              <a:latin typeface="Arial" pitchFamily="34" charset="0"/>
            </a:endParaRPr>
          </a:p>
        </p:txBody>
      </p:sp>
      <p:sp>
        <p:nvSpPr>
          <p:cNvPr id="53251" name="Google Shape;142;p9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Google Shape;156;p11:note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00" tIns="48300" rIns="96600" bIns="48300"/>
          <a:lstStyle/>
          <a:p>
            <a:pPr>
              <a:spcBef>
                <a:spcPct val="0"/>
              </a:spcBef>
            </a:pPr>
            <a:endParaRPr lang="ru-RU" altLang="ru-RU">
              <a:latin typeface="Arial" pitchFamily="34" charset="0"/>
            </a:endParaRPr>
          </a:p>
        </p:txBody>
      </p:sp>
      <p:sp>
        <p:nvSpPr>
          <p:cNvPr id="51203" name="Google Shape;157;p11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Google Shape;149;p10:note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00" tIns="48300" rIns="96600" bIns="48300"/>
          <a:lstStyle/>
          <a:p>
            <a:pPr>
              <a:spcBef>
                <a:spcPct val="0"/>
              </a:spcBef>
            </a:pPr>
            <a:endParaRPr lang="ru-RU" altLang="ru-RU">
              <a:latin typeface="Arial" pitchFamily="34" charset="0"/>
            </a:endParaRPr>
          </a:p>
        </p:txBody>
      </p:sp>
      <p:sp>
        <p:nvSpPr>
          <p:cNvPr id="55299" name="Google Shape;150;p10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496FE-C7B2-4509-BA68-7AABAC2D2374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39FDA-021A-47FC-BD7A-27B35EFD73D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47D57-2FA0-407D-AA58-85A887D64CA6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FEA91-5EC9-4A67-9E46-EB645B45B9A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611B9-8E1F-4AAF-8444-F4AD54CF9C8F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5A235-4E9E-4C75-B1BF-B8A5C1D232D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8A9F7-71AE-422C-83AE-127A641FEE88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C22A8-3D52-47CA-BFB9-BE13A1EFD83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D7B50-AA05-4FDC-8C1B-FFC6320552FB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D24A6-70A4-4494-9CCA-57AEFAB8D79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61E96-103E-4740-BA53-15760D05D6BD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7EEED-39AA-4092-9336-CF7D93D8B11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B0379-8D30-44E0-B1DF-11428C2C280E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440D1-87BB-4B01-80CE-CB173A196749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D6392-6DDD-40EE-93E7-64A45B84309C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77014-EDE1-4A01-8C1C-9BAD3F253B5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A8CFD-BF45-4711-AADD-481B08B197F1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DBE49-792E-46D0-ABDA-64C66C9D33D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F1CA4-302E-468D-BB05-49142F08AB99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E3F13-E0F0-4C4F-83ED-28A12E7C597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37539-7943-4B05-9A61-6EEFECE8B0C8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55F92-2552-46A1-8430-4C70D63EBB1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/>
              <a:t>Образец текста</a:t>
            </a:r>
          </a:p>
          <a:p>
            <a:pPr lvl="1"/>
            <a:r>
              <a:rPr lang="ru-RU" altLang="uk-UA"/>
              <a:t>Второй уровень</a:t>
            </a:r>
          </a:p>
          <a:p>
            <a:pPr lvl="2"/>
            <a:r>
              <a:rPr lang="ru-RU" altLang="uk-UA"/>
              <a:t>Третий уровень</a:t>
            </a:r>
          </a:p>
          <a:p>
            <a:pPr lvl="3"/>
            <a:r>
              <a:rPr lang="ru-RU" altLang="uk-UA"/>
              <a:t>Четвертый уровень</a:t>
            </a:r>
          </a:p>
          <a:p>
            <a:pPr lvl="4"/>
            <a:r>
              <a:rPr lang="ru-RU" altLang="uk-UA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DC0D8F-69F0-4C42-BF60-90948F7309F2}" type="datetimeFigureOut">
              <a:rPr lang="ru-RU"/>
              <a:pPr>
                <a:defRPr/>
              </a:pPr>
              <a:t>09.02.2019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12E96433-6EB5-40A0-9F81-89DBB1DB6C0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4" r:id="rId1"/>
    <p:sldLayoutId id="2147484515" r:id="rId2"/>
    <p:sldLayoutId id="2147484516" r:id="rId3"/>
    <p:sldLayoutId id="2147484517" r:id="rId4"/>
    <p:sldLayoutId id="2147484518" r:id="rId5"/>
    <p:sldLayoutId id="2147484519" r:id="rId6"/>
    <p:sldLayoutId id="2147484520" r:id="rId7"/>
    <p:sldLayoutId id="2147484521" r:id="rId8"/>
    <p:sldLayoutId id="2147484522" r:id="rId9"/>
    <p:sldLayoutId id="2147484523" r:id="rId10"/>
    <p:sldLayoutId id="21474845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>
            <a:spLocks noChangeArrowheads="1"/>
          </p:cNvSpPr>
          <p:nvPr/>
        </p:nvSpPr>
        <p:spPr bwMode="auto">
          <a:xfrm>
            <a:off x="3203848" y="5085184"/>
            <a:ext cx="4826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ru-RU" altLang="uk-UA" sz="2400" b="1" dirty="0" smtClean="0">
                <a:solidFill>
                  <a:srgbClr val="FFFFFF"/>
                </a:solidFill>
                <a:latin typeface="Verdana" pitchFamily="34" charset="0"/>
              </a:rPr>
              <a:t>Программа стратегической сессии по авторской методике «ПрактикУМ»</a:t>
            </a:r>
            <a:endParaRPr lang="en-US" altLang="uk-UA" sz="2400" b="1" dirty="0">
              <a:solidFill>
                <a:srgbClr val="FFFFFF"/>
              </a:solidFill>
              <a:latin typeface="Verdana" pitchFamily="34" charset="0"/>
            </a:endParaRPr>
          </a:p>
        </p:txBody>
      </p:sp>
      <p:pic>
        <p:nvPicPr>
          <p:cNvPr id="4" name="Picture 6" descr="M:\Рабочий стол_2010\Сайт_Наташа\Банеры новые\Черновики\Стратегия4.jpe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628800"/>
            <a:ext cx="5878512" cy="334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907704" y="6165304"/>
            <a:ext cx="1800868" cy="432048"/>
          </a:xfrm>
          <a:prstGeom prst="rect">
            <a:avLst/>
          </a:prstGeom>
          <a:solidFill>
            <a:srgbClr val="415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/>
              <a:t>practicum@ukr.net</a:t>
            </a:r>
          </a:p>
          <a:p>
            <a:r>
              <a:rPr lang="en-US" sz="1200" dirty="0" smtClean="0"/>
              <a:t>practicum.kiev.ua</a:t>
            </a:r>
            <a:endParaRPr lang="ru-RU" sz="1200" dirty="0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Google Shape;159;p23"/>
          <p:cNvSpPr>
            <a:spLocks noGrp="1"/>
          </p:cNvSpPr>
          <p:nvPr>
            <p:ph type="body" idx="1"/>
          </p:nvPr>
        </p:nvSpPr>
        <p:spPr>
          <a:xfrm>
            <a:off x="4427538" y="1123950"/>
            <a:ext cx="4248150" cy="5195888"/>
          </a:xfrm>
        </p:spPr>
        <p:txBody>
          <a:bodyPr lIns="91425" tIns="45700" rIns="91425" bIns="45700"/>
          <a:lstStyle/>
          <a:p>
            <a:pPr algn="just">
              <a:spcBef>
                <a:spcPct val="0"/>
              </a:spcBef>
              <a:buClr>
                <a:srgbClr val="435265"/>
              </a:buClr>
              <a:buSzPts val="1600"/>
              <a:buFont typeface="Arial" pitchFamily="34" charset="0"/>
              <a:buNone/>
            </a:pPr>
            <a:r>
              <a:rPr lang="ru-RU" altLang="ru-RU" sz="1600" b="1">
                <a:solidFill>
                  <a:srgbClr val="405269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Дмитрий Политико</a:t>
            </a:r>
            <a:endParaRPr lang="ru-RU" altLang="ru-RU" sz="1600">
              <a:solidFill>
                <a:srgbClr val="405269"/>
              </a:solidFill>
              <a:latin typeface="Tahoma" pitchFamily="34" charset="0"/>
              <a:cs typeface="Tahoma" pitchFamily="34" charset="0"/>
              <a:sym typeface="Tahoma" pitchFamily="34" charset="0"/>
            </a:endParaRPr>
          </a:p>
          <a:p>
            <a:pPr algn="just">
              <a:spcBef>
                <a:spcPts val="275"/>
              </a:spcBef>
              <a:buClr>
                <a:srgbClr val="000000"/>
              </a:buClr>
              <a:buSzPts val="1400"/>
              <a:buFont typeface="Arial" pitchFamily="34" charset="0"/>
              <a:buNone/>
            </a:pPr>
            <a:endParaRPr lang="ru-RU" altLang="ru-RU" sz="600">
              <a:latin typeface="Tahoma" pitchFamily="34" charset="0"/>
              <a:cs typeface="Tahoma" pitchFamily="34" charset="0"/>
              <a:sym typeface="Tahoma" pitchFamily="34" charset="0"/>
            </a:endParaRPr>
          </a:p>
          <a:p>
            <a:pPr algn="just">
              <a:spcBef>
                <a:spcPts val="600"/>
              </a:spcBef>
              <a:buSzPts val="1200"/>
              <a:buFont typeface="Wingdings" pitchFamily="2" charset="2"/>
              <a:buChar char="q"/>
            </a:pP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г.Киев</a:t>
            </a: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, в</a:t>
            </a:r>
            <a:r>
              <a:rPr lang="ru-RU" altLang="ru-RU" sz="1200">
                <a:latin typeface="Tahoma" pitchFamily="34" charset="0"/>
                <a:cs typeface="Tahoma" pitchFamily="34" charset="0"/>
                <a:sym typeface="Tahoma" pitchFamily="34" charset="0"/>
              </a:rPr>
              <a:t>ысшее образование НТТУ КПИ (кафедра менеджмента), MBA.</a:t>
            </a:r>
          </a:p>
          <a:p>
            <a:pPr algn="just">
              <a:spcBef>
                <a:spcPts val="600"/>
              </a:spcBef>
              <a:buSzPts val="1200"/>
              <a:buFont typeface="Wingdings" pitchFamily="2" charset="2"/>
              <a:buChar char="q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Партнер в «ПрактикУМ».</a:t>
            </a:r>
            <a:endParaRPr lang="ru-RU" altLang="ru-RU" sz="12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SzPts val="1200"/>
              <a:buFont typeface="Wingdings" pitchFamily="2" charset="2"/>
              <a:buChar char="q"/>
            </a:pPr>
            <a:r>
              <a:rPr lang="ru-RU" altLang="ru-RU" sz="1200">
                <a:latin typeface="Tahoma" pitchFamily="34" charset="0"/>
                <a:cs typeface="Tahoma" pitchFamily="34" charset="0"/>
                <a:sym typeface="Tahoma" pitchFamily="34" charset="0"/>
              </a:rPr>
              <a:t>Более 10 лет практического опыта в управлении на позиции СЕО  предприятиями различных форм собственности и специализации.</a:t>
            </a:r>
          </a:p>
          <a:p>
            <a:pPr algn="just">
              <a:spcBef>
                <a:spcPts val="600"/>
              </a:spcBef>
              <a:buSzPts val="1200"/>
              <a:buFont typeface="Wingdings" pitchFamily="2" charset="2"/>
              <a:buChar char="q"/>
            </a:pPr>
            <a:r>
              <a:rPr lang="ru-RU" altLang="ru-RU" sz="1200">
                <a:latin typeface="Tahoma" pitchFamily="34" charset="0"/>
                <a:cs typeface="Tahoma" pitchFamily="34" charset="0"/>
                <a:sym typeface="Tahoma" pitchFamily="34" charset="0"/>
              </a:rPr>
              <a:t>Профессиональный акцент: управление компаниями и холдингами (в т.ч. государственными) на позиции гендиректора или интерим-СЕО, обеспечение безопасности проекта / безусловная защита интересов партнера или владельца; внедрение бизнес-проектов и стартапов с нуля; эффективное сопровождение проектов;  антикризисный менеджмент;  творческий подход к системному совершенствованию и гармонизации проекта;  умение вдохновить и организовать эффективную команду для достижения поставленной цели.</a:t>
            </a:r>
          </a:p>
          <a:p>
            <a:pPr algn="just">
              <a:spcBef>
                <a:spcPts val="600"/>
              </a:spcBef>
              <a:buSzPts val="1200"/>
              <a:buFont typeface="Wingdings" pitchFamily="2" charset="2"/>
              <a:buChar char="q"/>
            </a:pPr>
            <a:r>
              <a:rPr lang="ru-RU" altLang="ru-RU" sz="1200">
                <a:latin typeface="Tahoma" pitchFamily="34" charset="0"/>
                <a:cs typeface="Tahoma" pitchFamily="34" charset="0"/>
                <a:sym typeface="Tahoma" pitchFamily="34" charset="0"/>
              </a:rPr>
              <a:t>Сфера эффективной реализации навыков: В2В производственно-торговые предприятия, продажи B2B, социальные проекты, государственный менеджмент.</a:t>
            </a:r>
          </a:p>
          <a:p>
            <a:pPr algn="just">
              <a:spcBef>
                <a:spcPts val="600"/>
              </a:spcBef>
              <a:buSzPts val="1200"/>
              <a:buFont typeface="Wingdings" pitchFamily="2" charset="2"/>
              <a:buChar char="q"/>
            </a:pPr>
            <a:r>
              <a:rPr lang="ru-RU" altLang="ru-RU" sz="1200">
                <a:latin typeface="Tahoma" pitchFamily="34" charset="0"/>
                <a:cs typeface="Tahoma" pitchFamily="34" charset="0"/>
                <a:sym typeface="Tahoma" pitchFamily="34" charset="0"/>
              </a:rPr>
              <a:t>Показательные достижения: возвращение в государственную собственность предприятий, годовой товарооборот государственного холдинга увеличен в 48 раз.</a:t>
            </a:r>
          </a:p>
        </p:txBody>
      </p:sp>
      <p:sp>
        <p:nvSpPr>
          <p:cNvPr id="50179" name="Google Shape;160;p23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r">
              <a:buClr>
                <a:srgbClr val="6D6D6D"/>
              </a:buClr>
              <a:buSzPts val="1200"/>
              <a:buFont typeface="Arial" pitchFamily="34" charset="0"/>
              <a:buNone/>
            </a:pPr>
            <a:fld id="{AC3583C8-E559-4C40-A7CC-DCE51092EFEB}" type="slidenum">
              <a:rPr lang="en-US" altLang="ru-RU" sz="1200">
                <a:solidFill>
                  <a:srgbClr val="6D6D6D"/>
                </a:solidFill>
                <a:cs typeface="Tahoma" pitchFamily="34" charset="0"/>
                <a:sym typeface="Arial" pitchFamily="34" charset="0"/>
              </a:rPr>
              <a:pPr algn="r">
                <a:buClr>
                  <a:srgbClr val="6D6D6D"/>
                </a:buClr>
                <a:buSzPts val="1200"/>
                <a:buFont typeface="Arial" pitchFamily="34" charset="0"/>
                <a:buNone/>
              </a:pPr>
              <a:t>10</a:t>
            </a:fld>
            <a:endParaRPr lang="ru-RU" altLang="ru-RU">
              <a:cs typeface="Tahoma" pitchFamily="34" charset="0"/>
            </a:endParaRPr>
          </a:p>
        </p:txBody>
      </p:sp>
      <p:pic>
        <p:nvPicPr>
          <p:cNvPr id="50180" name="Google Shape;161;p23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1241425"/>
            <a:ext cx="2674937" cy="277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Google Shape;152;p22"/>
          <p:cNvSpPr>
            <a:spLocks noGrp="1"/>
          </p:cNvSpPr>
          <p:nvPr>
            <p:ph type="body" idx="1"/>
          </p:nvPr>
        </p:nvSpPr>
        <p:spPr>
          <a:xfrm>
            <a:off x="4427538" y="981075"/>
            <a:ext cx="4248150" cy="4356100"/>
          </a:xfrm>
        </p:spPr>
        <p:txBody>
          <a:bodyPr lIns="91425" tIns="45700" rIns="91425" bIns="45700"/>
          <a:lstStyle/>
          <a:p>
            <a:pPr>
              <a:spcBef>
                <a:spcPct val="0"/>
              </a:spcBef>
              <a:buClr>
                <a:srgbClr val="435265"/>
              </a:buClr>
              <a:buSzPts val="1600"/>
              <a:buFont typeface="Arial" pitchFamily="34" charset="0"/>
              <a:buNone/>
            </a:pPr>
            <a:r>
              <a:rPr lang="en-US" altLang="ru-RU" sz="1600" b="1">
                <a:solidFill>
                  <a:srgbClr val="435265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Александр Шохов</a:t>
            </a:r>
            <a:endParaRPr lang="ru-RU" altLang="ru-RU" sz="1600">
              <a:solidFill>
                <a:srgbClr val="435265"/>
              </a:solidFill>
              <a:latin typeface="Tahoma" pitchFamily="34" charset="0"/>
              <a:cs typeface="Tahoma" pitchFamily="34" charset="0"/>
              <a:sym typeface="Tahoma" pitchFamily="34" charset="0"/>
            </a:endParaRPr>
          </a:p>
          <a:p>
            <a:pPr>
              <a:spcBef>
                <a:spcPts val="275"/>
              </a:spcBef>
              <a:buClr>
                <a:srgbClr val="000000"/>
              </a:buClr>
              <a:buSzPts val="1400"/>
              <a:buFont typeface="Arial" pitchFamily="34" charset="0"/>
              <a:buNone/>
            </a:pPr>
            <a:endParaRPr lang="ru-RU" altLang="ru-RU" sz="1400">
              <a:solidFill>
                <a:srgbClr val="000000"/>
              </a:solidFill>
              <a:latin typeface="Tahoma" pitchFamily="34" charset="0"/>
              <a:cs typeface="Tahoma" pitchFamily="34" charset="0"/>
              <a:sym typeface="Tahoma" pitchFamily="34" charset="0"/>
            </a:endParaRPr>
          </a:p>
          <a:p>
            <a:pPr algn="just">
              <a:spcBef>
                <a:spcPct val="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г.</a:t>
            </a: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Одесса-</a:t>
            </a: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Киев</a:t>
            </a: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. Более 20 лет бизнес-консультирования.</a:t>
            </a:r>
          </a:p>
          <a:p>
            <a:pPr algn="just">
              <a:spcBef>
                <a:spcPct val="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Партнер в «ПрактикУМ».</a:t>
            </a:r>
            <a:endParaRPr lang="ru-RU" altLang="ru-RU" sz="12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ct val="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Высшие образования: </a:t>
            </a: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историк (античная история), социолог (условия экономической эффективности организаций), философ (</a:t>
            </a: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м</a:t>
            </a: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етодология и теория познания). 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Автор книг «Сознание: инструкция пользователя», «Взгляд Орла», «Изменись или уйди с рынка» (в соавторстве с С.Филяниным)</a:t>
            </a: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, «</a:t>
            </a: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Инструкция для СЕО»</a:t>
            </a: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 (в соавторстве с Егоровым Е.)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Автор метода живого моделирования коллективной деятельности.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Специализация и опыт работы: консалтинг по решению проблем эффективного развития отраслей для Министерства Сельского Хозяйства Республики Казахстан, Министерства Транспорта и коммуникаций Республики Казахстан, Железной дороги Казахстана, Министерства Экономического Развития и Торговли Казахстана (2001-2014 гг);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Решение комплексных задач развития и внедрения инноваций для крупных холдингов и частных компаний в Казахстане, в России, в Украине (1996-2014 гг.)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en-US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Анализ и сопровождение инвестиционных проектов (2013-2015 гг.)</a:t>
            </a:r>
            <a:endParaRPr lang="ru-RU" altLang="ru-RU">
              <a:latin typeface="Tahoma" pitchFamily="34" charset="0"/>
              <a:cs typeface="Tahoma" pitchFamily="34" charset="0"/>
            </a:endParaRPr>
          </a:p>
        </p:txBody>
      </p:sp>
      <p:sp>
        <p:nvSpPr>
          <p:cNvPr id="54275" name="Google Shape;153;p22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r">
              <a:buClr>
                <a:srgbClr val="6D6D6D"/>
              </a:buClr>
              <a:buSzPts val="1200"/>
              <a:buFont typeface="Arial" pitchFamily="34" charset="0"/>
              <a:buNone/>
            </a:pPr>
            <a:fld id="{ABC054F2-C732-4969-A86C-A8DCE3633972}" type="slidenum">
              <a:rPr lang="en-US" altLang="ru-RU" sz="1200">
                <a:solidFill>
                  <a:srgbClr val="6D6D6D"/>
                </a:solidFill>
                <a:cs typeface="Tahoma" pitchFamily="34" charset="0"/>
                <a:sym typeface="Arial" pitchFamily="34" charset="0"/>
              </a:rPr>
              <a:pPr algn="r">
                <a:buClr>
                  <a:srgbClr val="6D6D6D"/>
                </a:buClr>
                <a:buSzPts val="1200"/>
                <a:buFont typeface="Arial" pitchFamily="34" charset="0"/>
                <a:buNone/>
              </a:pPr>
              <a:t>11</a:t>
            </a:fld>
            <a:endParaRPr lang="ru-RU" altLang="ru-RU">
              <a:cs typeface="Tahoma" pitchFamily="34" charset="0"/>
            </a:endParaRPr>
          </a:p>
        </p:txBody>
      </p:sp>
      <p:pic>
        <p:nvPicPr>
          <p:cNvPr id="54276" name="Google Shape;154;p22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1125538"/>
            <a:ext cx="2663825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ChangeArrowheads="1"/>
          </p:cNvSpPr>
          <p:nvPr/>
        </p:nvSpPr>
        <p:spPr bwMode="auto">
          <a:xfrm>
            <a:off x="4355976" y="188640"/>
            <a:ext cx="424351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uk-UA" sz="2400" b="1" dirty="0">
                <a:solidFill>
                  <a:srgbClr val="3E53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Особенности </a:t>
            </a:r>
            <a:endParaRPr lang="ru-RU" altLang="uk-UA" sz="2400" b="1" dirty="0" smtClean="0">
              <a:solidFill>
                <a:srgbClr val="3E536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uk-UA" sz="2400" b="1" dirty="0" smtClean="0">
                <a:solidFill>
                  <a:srgbClr val="3E53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авторской </a:t>
            </a:r>
            <a:r>
              <a:rPr lang="ru-RU" altLang="uk-UA" sz="2400" b="1" dirty="0">
                <a:solidFill>
                  <a:srgbClr val="3E53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программы стратегической сессии:</a:t>
            </a:r>
          </a:p>
        </p:txBody>
      </p:sp>
      <p:sp>
        <p:nvSpPr>
          <p:cNvPr id="7171" name="Прямоугольник 5"/>
          <p:cNvSpPr>
            <a:spLocks noChangeArrowheads="1"/>
          </p:cNvSpPr>
          <p:nvPr/>
        </p:nvSpPr>
        <p:spPr bwMode="auto">
          <a:xfrm>
            <a:off x="1115616" y="1550988"/>
            <a:ext cx="7483872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Стратегическая сессия проводится в течение 2 дней по авторской методике БРБ «ПрактикУМ», опробована на многих компаниях и холдингах, и помогает получить предметный качественный результат «на выходе».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Сессия предполагает до-сессионную подготовку аналитики и отчетности для подведения итогов года и понимания исходного состояния «как есть», чтобы суметь спланировать путь в состояние «как должно быть» и после сессионное сопровождение команды развития.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Данная технология предполагает формирование базовой аналитики (рыночной и внутренней), четкое понимание своего клиента (</a:t>
            </a:r>
            <a:r>
              <a:rPr lang="ru-RU" altLang="uk-UA" sz="1600" dirty="0" err="1">
                <a:latin typeface="Tahoma" panose="020B0604030504040204" pitchFamily="34" charset="0"/>
                <a:cs typeface="Tahoma" panose="020B0604030504040204" pitchFamily="34" charset="0"/>
              </a:rPr>
              <a:t>клиентско</a:t>
            </a: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-ценностный ряд, сегментация, каналы продаж), формирование Стратегической идеи, как идеологического стержня бизнеса (миссии, видения и корпоративных ценностей), стратегического целеполагания, элементов Маркетинг-стратегии и формирование непосредственно Стратегического плана развития (стратегический фокус, непосредственно плана со сроками и ответственными).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Консультанты выступают модераторами и экспертами, дают обратную связь, предоставляют шаблоны и примеры «живых» стратегических документов разных компаний, сопровождают до и после сессионную работу по подготовке финальных документов.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В итоге Заказчик получает качественный взвешенный результат в виде корпоративной стратегии + понимание технологии её разработки\актуализации + готовые шаблоны и примеры.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72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4DB21A-7D70-4889-99F2-BCFB2BA725C1}" type="slidenum">
              <a:rPr lang="ru-RU" altLang="ru-RU" sz="1100" smtClean="0">
                <a:solidFill>
                  <a:srgbClr val="59595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100" smtClean="0">
              <a:solidFill>
                <a:srgbClr val="59595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20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"/>
          <p:cNvSpPr>
            <a:spLocks noChangeArrowheads="1"/>
          </p:cNvSpPr>
          <p:nvPr/>
        </p:nvSpPr>
        <p:spPr bwMode="auto">
          <a:xfrm>
            <a:off x="4811713" y="592138"/>
            <a:ext cx="37877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uk-UA" sz="2400" b="1" dirty="0" smtClean="0">
                <a:solidFill>
                  <a:srgbClr val="415068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Цели стратегической сессии:</a:t>
            </a:r>
            <a:endParaRPr lang="ru-RU" altLang="uk-UA" sz="2400" b="1" dirty="0">
              <a:solidFill>
                <a:srgbClr val="415068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219" name="Прямоугольник 5"/>
          <p:cNvSpPr>
            <a:spLocks noChangeArrowheads="1"/>
          </p:cNvSpPr>
          <p:nvPr/>
        </p:nvSpPr>
        <p:spPr bwMode="auto">
          <a:xfrm>
            <a:off x="1547663" y="2028825"/>
            <a:ext cx="7059761" cy="344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Сформулировать\актуализировать Стратегическую идею в части миссии, видения и корпоративных ценностей, как ключевого стержня бизнеса и основы корпоративной культуры. Объединить команду вокруг идеи развития.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Определить стратегические цели и пути развития по направлениям деятельности в перспективе 2 лет (цели, инициативы по их достижению, сроки, зоны ответственности).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Определить ключевые элементы Маркетинг-стратегии (продуктовый портфель, ценностное предложение, позиционирование, ценообразование, способы продаж и продвижения, уникальные «фишки», целевая аудитория).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Сформировать Стратегический план развития на </a:t>
            </a:r>
            <a:r>
              <a:rPr lang="ru-RU" altLang="uk-UA" sz="1600" dirty="0" smtClean="0">
                <a:latin typeface="Tahoma" panose="020B0604030504040204" pitchFamily="34" charset="0"/>
                <a:cs typeface="Tahoma" panose="020B0604030504040204" pitchFamily="34" charset="0"/>
              </a:rPr>
              <a:t>2-3 года.</a:t>
            </a: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22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7FBE075-FE08-45CC-B712-4524F5EA0CD6}" type="slidenum">
              <a:rPr lang="ru-RU" altLang="ru-RU" sz="1100" smtClean="0">
                <a:solidFill>
                  <a:srgbClr val="59595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100" smtClean="0">
              <a:solidFill>
                <a:srgbClr val="595959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3"/>
          <p:cNvSpPr>
            <a:spLocks noChangeArrowheads="1"/>
          </p:cNvSpPr>
          <p:nvPr/>
        </p:nvSpPr>
        <p:spPr bwMode="auto">
          <a:xfrm>
            <a:off x="1115616" y="1406525"/>
            <a:ext cx="7604522" cy="5093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Подвести итоги деятельности компании по итогам </a:t>
            </a:r>
            <a:r>
              <a:rPr lang="ru-RU" altLang="uk-UA" sz="1500" dirty="0" smtClean="0">
                <a:latin typeface="Tahoma" panose="020B0604030504040204" pitchFamily="34" charset="0"/>
                <a:cs typeface="Tahoma" panose="020B0604030504040204" pitchFamily="34" charset="0"/>
              </a:rPr>
              <a:t>прошлого\текущего года, </a:t>
            </a: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сделать выводы, определить исходное состояние бизнеса «как есть».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Презентовать в группе итоги бизнес-анализа (внешнего и внутреннего).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Провести </a:t>
            </a:r>
            <a:r>
              <a:rPr lang="en-US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SWOT</a:t>
            </a: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-анализ, как анализ сильных и слабых сторон, возможностей и угроз, определить потенциальные точки улучшения компании.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Сегментировать клиентов, определить каналы продаж, сформировать </a:t>
            </a:r>
            <a:r>
              <a:rPr lang="ru-RU" altLang="uk-UA" sz="1500" dirty="0" err="1">
                <a:latin typeface="Tahoma" panose="020B0604030504040204" pitchFamily="34" charset="0"/>
                <a:cs typeface="Tahoma" panose="020B0604030504040204" pitchFamily="34" charset="0"/>
              </a:rPr>
              <a:t>Клиентско</a:t>
            </a: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-ценностный ряд на основании понимания потребностей целевых сегментов клиентов  (на чьи ценности мы в первую очередь ориентируемся в работе).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Актуализировать Стратегическую идею бизнеса (сформировать Миссию, описать Видение, как желаемое будущее компании, определить Ценности как основу корпоративной культуры и управленческих принципов).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Определить ключевые элементы Маркетинг-стратегии.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Определить стратегические цели и инициативы на период по четырем направлениям (Рыночные, Бизнес-процессные, по Персоналу, Финансовые).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Сформировать Стратегический план развития </a:t>
            </a:r>
            <a:r>
              <a:rPr lang="ru-RU" altLang="uk-UA" sz="1500" dirty="0" smtClean="0">
                <a:latin typeface="Tahoma" panose="020B0604030504040204" pitchFamily="34" charset="0"/>
                <a:cs typeface="Tahoma" panose="020B0604030504040204" pitchFamily="34" charset="0"/>
              </a:rPr>
              <a:t>на 2 (или 3) года </a:t>
            </a: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в формате: цель, инициативы, стратегический приоритет, результат, сроки, ответственные. 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Times New Roman" panose="02020603050405020304" pitchFamily="18" charset="0"/>
              <a:buAutoNum type="arabicPeriod"/>
            </a:pPr>
            <a:r>
              <a:rPr lang="ru-RU" altLang="uk-UA" sz="1500" dirty="0">
                <a:latin typeface="Tahoma" panose="020B0604030504040204" pitchFamily="34" charset="0"/>
                <a:cs typeface="Tahoma" panose="020B0604030504040204" pitchFamily="34" charset="0"/>
              </a:rPr>
              <a:t>Сплотить команду топ-менеджеров Компании вокруг стратегии развития.</a:t>
            </a:r>
          </a:p>
        </p:txBody>
      </p:sp>
      <p:sp>
        <p:nvSpPr>
          <p:cNvPr id="11267" name="Rectangle 10"/>
          <p:cNvSpPr>
            <a:spLocks noChangeArrowheads="1"/>
          </p:cNvSpPr>
          <p:nvPr/>
        </p:nvSpPr>
        <p:spPr bwMode="auto">
          <a:xfrm>
            <a:off x="4791075" y="566738"/>
            <a:ext cx="39782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uk-UA" sz="2400" b="1">
                <a:solidFill>
                  <a:srgbClr val="425166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Задачи:</a:t>
            </a:r>
          </a:p>
        </p:txBody>
      </p:sp>
      <p:sp>
        <p:nvSpPr>
          <p:cNvPr id="11268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CDAC65A-B487-415E-B446-AA615FEFA6C7}" type="slidenum">
              <a:rPr lang="ru-RU" altLang="ru-RU" sz="1100" smtClean="0">
                <a:solidFill>
                  <a:srgbClr val="7F7F7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100" smtClean="0">
              <a:solidFill>
                <a:srgbClr val="7F7F7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12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/>
          <p:cNvSpPr>
            <a:spLocks noChangeArrowheads="1"/>
          </p:cNvSpPr>
          <p:nvPr/>
        </p:nvSpPr>
        <p:spPr bwMode="auto">
          <a:xfrm>
            <a:off x="3794125" y="431800"/>
            <a:ext cx="50403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uk-UA" sz="2400" b="1">
                <a:solidFill>
                  <a:srgbClr val="415266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Что будет результатом сессии?</a:t>
            </a:r>
            <a:endParaRPr lang="ru-RU" altLang="uk-UA" sz="2400">
              <a:solidFill>
                <a:srgbClr val="415266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291" name="Прямоугольник 4"/>
          <p:cNvSpPr>
            <a:spLocks noChangeArrowheads="1"/>
          </p:cNvSpPr>
          <p:nvPr/>
        </p:nvSpPr>
        <p:spPr bwMode="auto">
          <a:xfrm>
            <a:off x="1166813" y="1443038"/>
            <a:ext cx="7519987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Отчеты об итогах деятельности компании </a:t>
            </a:r>
            <a:r>
              <a:rPr lang="ru-RU" altLang="uk-UA" sz="1400" dirty="0" smtClean="0">
                <a:latin typeface="Tahoma" panose="020B0604030504040204" pitchFamily="34" charset="0"/>
                <a:cs typeface="Tahoma" panose="020B0604030504040204" pitchFamily="34" charset="0"/>
              </a:rPr>
              <a:t>за прошлый год (полугодие), </a:t>
            </a: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с презентацией и выводами.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Предварительно подготовленный бизнес-анализ внешней и внутренней среды (по шаблону, команда готовит до сессии самостоятельно). 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en-US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SWOT</a:t>
            </a: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-анализ» в команде с определением сильных-слабых сторон, возможностей и угроз, определены точки потенциального улучшения бизнеса.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Документ «</a:t>
            </a:r>
            <a:r>
              <a:rPr lang="ru-RU" altLang="uk-UA" sz="1400" dirty="0" err="1">
                <a:latin typeface="Tahoma" panose="020B0604030504040204" pitchFamily="34" charset="0"/>
                <a:cs typeface="Tahoma" panose="020B0604030504040204" pitchFamily="34" charset="0"/>
              </a:rPr>
              <a:t>Клиентско</a:t>
            </a: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-ценностный ряд» с определением клиентских сегментов, их стратегической важности для бизнеса, ключевых лиц для нас внутри компаний-клиентов, описание по каждому сегменту и персоналии ценностных предпочтений. Сформулированы и ранжированы клиентские ценности, которые бизнес предоставляет приоритетным сегментам клиентов и должен предоставлять в будущем.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Документ «Стратегическая идея», где сформулированы\актуализированы по методологии Миссия, </a:t>
            </a:r>
            <a:r>
              <a:rPr lang="ru-RU" altLang="uk-UA" sz="1400" dirty="0" err="1">
                <a:latin typeface="Tahoma" panose="020B0604030504040204" pitchFamily="34" charset="0"/>
                <a:cs typeface="Tahoma" panose="020B0604030504040204" pitchFamily="34" charset="0"/>
              </a:rPr>
              <a:t>Визия</a:t>
            </a: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, Корпоративные ценности.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Документ «Маркетинг-стратегия» с описанием конкурентных преимуществ и УТП, конкурентных «фишек», продуктового портфеля, политики ценообразования, способов продвижения и продаж услуг. </a:t>
            </a:r>
          </a:p>
          <a:p>
            <a:pPr algn="just" eaLnBrk="1" hangingPunct="1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ru-RU" altLang="uk-UA" sz="1400" dirty="0">
                <a:latin typeface="Tahoma" panose="020B0604030504040204" pitchFamily="34" charset="0"/>
                <a:cs typeface="Tahoma" panose="020B0604030504040204" pitchFamily="34" charset="0"/>
              </a:rPr>
              <a:t>Документ «Стратегический план развития компании» в разрезе рынок-продукты-клиенты, бизнес-процессы, персонал и развитие, финансы со сроками и ответственными.</a:t>
            </a:r>
          </a:p>
        </p:txBody>
      </p:sp>
      <p:sp>
        <p:nvSpPr>
          <p:cNvPr id="12292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2636BD-0A43-4850-B1F0-8A28FC514F1E}" type="slidenum">
              <a:rPr lang="ru-RU" altLang="ru-RU" sz="1100" smtClean="0">
                <a:solidFill>
                  <a:srgbClr val="7F7F7F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100" smtClean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75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60" name="Group 40"/>
          <p:cNvGraphicFramePr>
            <a:graphicFrameLocks noGrp="1"/>
          </p:cNvGraphicFramePr>
          <p:nvPr/>
        </p:nvGraphicFramePr>
        <p:xfrm>
          <a:off x="1501775" y="1101725"/>
          <a:ext cx="7119938" cy="4929188"/>
        </p:xfrm>
        <a:graphic>
          <a:graphicData uri="http://schemas.openxmlformats.org/drawingml/2006/table">
            <a:tbl>
              <a:tblPr/>
              <a:tblGrid>
                <a:gridCol w="1274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5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9.30-10.00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Сборы, кофе-брейк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10.00-10.30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Цель и задачи сессии.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Правила группы.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Презентация краткого рыночного анализа (состояние рынка, тенденции).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10.30-11.30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Отчетность Компании за 2018г. Подведение итогов (финансы, продажи, стратегические проекты). 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8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11.30-13.15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Провести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SWOT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-анализ, как анализ сильных и слабых сторон, возможностей и угроз. Определить потенциальные точки улучшения Компании.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13.15-14.15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Обед.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3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14.15-15.45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Сегментировать клиентов. Сформировать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Клиентско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-ценностный ряд (определить ключевые сегменты  клиентов и каналы продаж, клиентские ценности, приоритеты при выборе партнера, ранжировать ценности приоритетных клиентов). Доработка в режиме домашнего задания.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16.30-16.45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Кофе-брейк.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9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16.45-18.15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Актуализировать\выработать долгосрочное Видение Компании (в разрезе клиенты – процессы – персонал – финансы - социальная значимость). Доработка в режиме домашнего задания.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6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18.15-18.30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Кофе-брейк.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401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18.30-19.30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Актуализировать\выработать и согласовать Миссию Компании по предложенной методике.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Драфт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миссии (доработка в режиме домашнего задания).</a:t>
                      </a:r>
                    </a:p>
                  </a:txBody>
                  <a:tcPr marL="91449" marR="91449"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3349" name="Rectangle 10"/>
          <p:cNvSpPr>
            <a:spLocks noChangeArrowheads="1"/>
          </p:cNvSpPr>
          <p:nvPr/>
        </p:nvSpPr>
        <p:spPr bwMode="auto">
          <a:xfrm>
            <a:off x="3289300" y="590550"/>
            <a:ext cx="5405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uk-UA" sz="2400" b="1" dirty="0">
                <a:solidFill>
                  <a:srgbClr val="435269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День 1-ый:</a:t>
            </a:r>
          </a:p>
        </p:txBody>
      </p:sp>
      <p:sp>
        <p:nvSpPr>
          <p:cNvPr id="13350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AB42E5-C18A-4647-9D3E-03045EF18041}" type="slidenum">
              <a:rPr lang="ru-RU" altLang="ru-RU" sz="1100" smtClean="0">
                <a:solidFill>
                  <a:srgbClr val="7F7F7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100" smtClean="0">
              <a:solidFill>
                <a:srgbClr val="7F7F7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44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84" name="Group 40"/>
          <p:cNvGraphicFramePr>
            <a:graphicFrameLocks noGrp="1"/>
          </p:cNvGraphicFramePr>
          <p:nvPr/>
        </p:nvGraphicFramePr>
        <p:xfrm>
          <a:off x="1503363" y="1096963"/>
          <a:ext cx="7172325" cy="5603874"/>
        </p:xfrm>
        <a:graphic>
          <a:graphicData uri="http://schemas.openxmlformats.org/drawingml/2006/table">
            <a:tbl>
              <a:tblPr/>
              <a:tblGrid>
                <a:gridCol w="1284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60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9.30-11.00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Определение, описание и согласование основных Корпоративных ценностей как стержневые убеждения в отношении ведения бизнеса и внутренних коммуникаций (ценности, смысл и значения, способы их реализации в ежедневной деятельности).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Драфт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ценностей. Доработка в режиме домашнего задания.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4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11.00-11.15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Кофе-брейк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0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11.15-13.15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Определить элементы Маркетинг-стратегии (УТП, конкурентные «фишки» и преимущества, целевые рынки и каналы продаж, ассортимент и его преимущества, концепция ценообразования, способы продаж, концепция позиционирование и методы продвижения).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Драфт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 Доработка в режиме домашнего задания.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13.15-14.00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Обед.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3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14.00-15.45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Определить стратегические цели бизнеса на основе Видения, и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SWOT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-анализа, а также инициативы по их достижению на период до 2-х лет по направлениям: финансы, рынок, бизнес-процессы, персонал.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Драфт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визии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 Доработка в режиме домашнего задания.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15.45-16.00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Кофе-брейк.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31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16.00-17.30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Сформировать Стратегический план развития Компании по направлениям деятельности в формате: цель, инициативы, результат, сроки, ответственные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. Определить формы контроля его выполнения. </a:t>
                      </a:r>
                      <a:r>
                        <a:rPr kumimoji="0" 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Драфт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 плана. Доработка в режиме домашнего задания.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pitchFamily="34" charset="0"/>
                        <a:cs typeface="Tahoma" pitchFamily="34" charset="0"/>
                      </a:endParaRP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17.30-17.45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Кофе-брейк.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62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17.45-19.15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Подведение итогов.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cs typeface="Tahoma" pitchFamily="34" charset="0"/>
                        </a:rPr>
                        <a:t>Домашнее задание (задачи, сроки, ответственные) и правила коммуникации после сессии по доработке документов и экспертной оценке.</a:t>
                      </a:r>
                    </a:p>
                  </a:txBody>
                  <a:tcPr marL="91437" marR="91437" marT="45724" marB="4572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370" name="Rectangle 10"/>
          <p:cNvSpPr>
            <a:spLocks noChangeArrowheads="1"/>
          </p:cNvSpPr>
          <p:nvPr/>
        </p:nvSpPr>
        <p:spPr bwMode="auto">
          <a:xfrm>
            <a:off x="3354388" y="593725"/>
            <a:ext cx="5405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uk-UA" sz="2400" b="1">
                <a:solidFill>
                  <a:srgbClr val="45526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День 2-ой:</a:t>
            </a:r>
          </a:p>
        </p:txBody>
      </p:sp>
      <p:sp>
        <p:nvSpPr>
          <p:cNvPr id="14371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FC59DC2-8725-4A7D-A9BA-EEC8CA8FBDE9}" type="slidenum">
              <a:rPr lang="ru-RU" altLang="ru-RU" sz="1100" smtClean="0">
                <a:solidFill>
                  <a:srgbClr val="7F7F7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100" smtClean="0">
              <a:solidFill>
                <a:srgbClr val="7F7F7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08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"/>
          <p:cNvSpPr>
            <a:spLocks noChangeArrowheads="1"/>
          </p:cNvSpPr>
          <p:nvPr/>
        </p:nvSpPr>
        <p:spPr bwMode="auto">
          <a:xfrm>
            <a:off x="4041775" y="461963"/>
            <a:ext cx="4673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uk-UA" sz="2400" b="1" dirty="0">
                <a:solidFill>
                  <a:srgbClr val="3F4B5B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Стоимость, сроки, примечания:</a:t>
            </a:r>
          </a:p>
        </p:txBody>
      </p:sp>
      <p:sp>
        <p:nvSpPr>
          <p:cNvPr id="15363" name="Прямоугольник 4"/>
          <p:cNvSpPr>
            <a:spLocks noChangeArrowheads="1"/>
          </p:cNvSpPr>
          <p:nvPr/>
        </p:nvSpPr>
        <p:spPr bwMode="auto">
          <a:xfrm>
            <a:off x="1054100" y="1330325"/>
            <a:ext cx="7705725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Перед сессией команда самостоятельно готовит бизнес-анализ по предложенному консультантами формату и готовит отчетность за </a:t>
            </a:r>
            <a:r>
              <a:rPr lang="ru-RU" altLang="uk-UA" sz="1600" dirty="0" smtClean="0">
                <a:latin typeface="Tahoma" panose="020B0604030504040204" pitchFamily="34" charset="0"/>
                <a:cs typeface="Tahoma" panose="020B0604030504040204" pitchFamily="34" charset="0"/>
              </a:rPr>
              <a:t>прошлый год </a:t>
            </a: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(основа для страт. планирования).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Срок проведения стратегической сессии – </a:t>
            </a:r>
            <a:r>
              <a:rPr lang="ru-RU" altLang="uk-UA" sz="1600" b="1" dirty="0">
                <a:latin typeface="Tahoma" panose="020B0604030504040204" pitchFamily="34" charset="0"/>
                <a:cs typeface="Tahoma" panose="020B0604030504040204" pitchFamily="34" charset="0"/>
              </a:rPr>
              <a:t>2 дня </a:t>
            </a: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(рекомендовано не а офисе, на выезде в оборудованном конференц-зале). 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Предусмотрена после-сессионная работа в формате «домашнего задания» в дистанционном режиме по доработке всех стратегических документов - до 2-ух недель.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Участники стратегической сессии – Собственники, СЕО, топ-менеджеры и руководители, рекомендована рабочая группа до 2</a:t>
            </a:r>
            <a:r>
              <a:rPr lang="en-US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 человек.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Стоимость всех работ (до сессионная, непосредственно сессия и после-сессионная) – </a:t>
            </a:r>
            <a:r>
              <a:rPr lang="ru-RU" altLang="uk-UA" sz="1600" b="1" dirty="0">
                <a:latin typeface="Tahoma" panose="020B0604030504040204" pitchFamily="34" charset="0"/>
                <a:cs typeface="Tahoma" panose="020B0604030504040204" pitchFamily="34" charset="0"/>
              </a:rPr>
              <a:t>… тыс</a:t>
            </a:r>
            <a:r>
              <a:rPr lang="ru-RU" altLang="uk-UA" sz="1600" b="1" dirty="0" smtClean="0">
                <a:latin typeface="Tahoma" panose="020B0604030504040204" pitchFamily="34" charset="0"/>
                <a:cs typeface="Tahoma" panose="020B0604030504040204" pitchFamily="34" charset="0"/>
              </a:rPr>
              <a:t>. грн</a:t>
            </a:r>
            <a:r>
              <a:rPr lang="ru-RU" altLang="uk-UA" sz="1600" b="1" dirty="0">
                <a:latin typeface="Tahoma" panose="020B0604030504040204" pitchFamily="34" charset="0"/>
                <a:cs typeface="Tahoma" panose="020B0604030504040204" pitchFamily="34" charset="0"/>
              </a:rPr>
              <a:t>., предоплата</a:t>
            </a: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В стоимость входят: предварительные сбор и подготовка информации для стратегического планирования, </a:t>
            </a:r>
            <a:r>
              <a:rPr lang="ru-RU" altLang="uk-UA" sz="1600" dirty="0" err="1">
                <a:latin typeface="Tahoma" panose="020B0604030504040204" pitchFamily="34" charset="0"/>
                <a:cs typeface="Tahoma" panose="020B0604030504040204" pitchFamily="34" charset="0"/>
              </a:rPr>
              <a:t>модерация</a:t>
            </a: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 и проведение мероприятия «Стратегическая сессия», после-сессионное сопровождение и экспертиза документов.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endParaRPr lang="ru-RU" altLang="uk-UA" sz="16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ru-RU" altLang="uk-UA" sz="1600" dirty="0">
                <a:latin typeface="Tahoma" panose="020B0604030504040204" pitchFamily="34" charset="0"/>
                <a:cs typeface="Tahoma" panose="020B0604030504040204" pitchFamily="34" charset="0"/>
              </a:rPr>
              <a:t>Проезд, питание и проживание консультантов-модераторов за счет Заказчика.</a:t>
            </a:r>
          </a:p>
        </p:txBody>
      </p:sp>
      <p:sp>
        <p:nvSpPr>
          <p:cNvPr id="15364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4E2CD0E-3B58-4B5D-8D34-D633F5BAEEFC}" type="slidenum">
              <a:rPr lang="ru-RU" altLang="ru-RU" sz="1100" smtClean="0">
                <a:solidFill>
                  <a:srgbClr val="7F7F7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100" smtClean="0">
              <a:solidFill>
                <a:srgbClr val="7F7F7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623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Google Shape;145;p21"/>
          <p:cNvSpPr>
            <a:spLocks noGrp="1"/>
          </p:cNvSpPr>
          <p:nvPr>
            <p:ph type="body" idx="1"/>
          </p:nvPr>
        </p:nvSpPr>
        <p:spPr>
          <a:xfrm>
            <a:off x="4356100" y="1160463"/>
            <a:ext cx="4392613" cy="4356100"/>
          </a:xfrm>
        </p:spPr>
        <p:txBody>
          <a:bodyPr lIns="91425" tIns="45700" rIns="91425" bIns="45700"/>
          <a:lstStyle/>
          <a:p>
            <a:pPr algn="just">
              <a:spcBef>
                <a:spcPct val="0"/>
              </a:spcBef>
              <a:buClr>
                <a:srgbClr val="435265"/>
              </a:buClr>
              <a:buSzPts val="1600"/>
              <a:buFont typeface="Arial" pitchFamily="34" charset="0"/>
              <a:buNone/>
            </a:pPr>
            <a:r>
              <a:rPr lang="ru-RU" altLang="ru-RU" sz="1600" b="1">
                <a:solidFill>
                  <a:srgbClr val="435265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Евгений Егоров</a:t>
            </a:r>
            <a:endParaRPr lang="ru-RU" altLang="ru-RU" sz="1600">
              <a:solidFill>
                <a:srgbClr val="435265"/>
              </a:solidFill>
              <a:latin typeface="Tahoma" pitchFamily="34" charset="0"/>
              <a:cs typeface="Tahoma" pitchFamily="34" charset="0"/>
              <a:sym typeface="Tahoma" pitchFamily="34" charset="0"/>
            </a:endParaRPr>
          </a:p>
          <a:p>
            <a:pPr algn="just">
              <a:spcBef>
                <a:spcPts val="200"/>
              </a:spcBef>
              <a:buClr>
                <a:srgbClr val="000000"/>
              </a:buClr>
              <a:buSzPts val="1000"/>
              <a:buFont typeface="Arial" pitchFamily="34" charset="0"/>
              <a:buNone/>
            </a:pPr>
            <a:endParaRPr lang="ru-RU" altLang="ru-RU" sz="1000">
              <a:solidFill>
                <a:srgbClr val="000000"/>
              </a:solidFill>
              <a:latin typeface="Tahoma" pitchFamily="34" charset="0"/>
              <a:cs typeface="Tahoma" pitchFamily="34" charset="0"/>
              <a:sym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г.Киев. Два высших образования – педагогическое и маркетинговое. </a:t>
            </a: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Управляющий партнер в «ПрактикУМ».</a:t>
            </a:r>
            <a:endParaRPr lang="ru-RU" altLang="ru-RU" sz="120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Сертифицированный бизнес-консультант, член Всеукраинской Ассоциации Консультантов по Управлению (IMC-Ukraine) и ассоциации В2В-Украина. 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Более 15 лет опыта работы на руководящих позициях крупных западных и национальных компаний и холдинговых структур «Coca-Cola», «Herlitz-Hevit», «Лакма», «ТПК», Холдинг «Декарт-Групп», Корпорация «Ольвия».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Сертифицированный бизнес-консультант. Опыт консалтинговой работы составляет  более 3 лет.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Специалист в построении системных компаний и холдингов, стратегическом и операционном планировании и управлении, бизнес-процессном подходе, Системе Сбалансированных Показателей BSC, построении систем оплаты по KPI, формировании Маркетинговой составляющей бизнеса и т.д.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Автор методологии «Модель системного управления бизнесом и холдинговыми структурами».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ts val="600"/>
              </a:spcBef>
              <a:buClr>
                <a:srgbClr val="000000"/>
              </a:buClr>
              <a:buSzPts val="1200"/>
              <a:buFont typeface="Noto Sans Symbols"/>
              <a:buChar char="❑"/>
            </a:pPr>
            <a:r>
              <a:rPr lang="ru-RU" alt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Tahoma" pitchFamily="34" charset="0"/>
              </a:rPr>
              <a:t>Автор книги «Инструкция для СЕО» (в соавторстве с Шоховым А.).</a:t>
            </a:r>
            <a:endParaRPr lang="ru-RU" altLang="ru-RU">
              <a:latin typeface="Tahoma" pitchFamily="34" charset="0"/>
              <a:cs typeface="Tahoma" pitchFamily="34" charset="0"/>
            </a:endParaRPr>
          </a:p>
          <a:p>
            <a:pPr>
              <a:spcBef>
                <a:spcPts val="838"/>
              </a:spcBef>
              <a:buClr>
                <a:srgbClr val="000000"/>
              </a:buClr>
              <a:buSzPts val="1200"/>
              <a:buFont typeface="Arial" pitchFamily="34" charset="0"/>
              <a:buNone/>
            </a:pPr>
            <a:endParaRPr lang="ru-RU" altLang="ru-RU" sz="1200">
              <a:solidFill>
                <a:srgbClr val="000000"/>
              </a:solidFill>
              <a:latin typeface="Tahoma" pitchFamily="34" charset="0"/>
              <a:cs typeface="Tahoma" pitchFamily="34" charset="0"/>
              <a:sym typeface="Tahoma" pitchFamily="34" charset="0"/>
            </a:endParaRPr>
          </a:p>
        </p:txBody>
      </p:sp>
      <p:sp>
        <p:nvSpPr>
          <p:cNvPr id="52227" name="Google Shape;146;p21"/>
          <p:cNvSpPr txBox="1"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r">
              <a:buClr>
                <a:srgbClr val="6D6D6D"/>
              </a:buClr>
              <a:buSzPts val="1200"/>
              <a:buFont typeface="Arial" pitchFamily="34" charset="0"/>
              <a:buNone/>
            </a:pPr>
            <a:fld id="{5D72CF2B-CF4F-4ED7-BB4A-7CA701117606}" type="slidenum">
              <a:rPr lang="ru-RU" altLang="ru-RU" sz="1200">
                <a:solidFill>
                  <a:srgbClr val="6D6D6D"/>
                </a:solidFill>
                <a:cs typeface="Tahoma" pitchFamily="34" charset="0"/>
                <a:sym typeface="Arial" pitchFamily="34" charset="0"/>
              </a:rPr>
              <a:pPr algn="r">
                <a:buClr>
                  <a:srgbClr val="6D6D6D"/>
                </a:buClr>
                <a:buSzPts val="1200"/>
                <a:buFont typeface="Arial" pitchFamily="34" charset="0"/>
                <a:buNone/>
              </a:pPr>
              <a:t>9</a:t>
            </a:fld>
            <a:endParaRPr lang="ru-RU" altLang="ru-RU">
              <a:cs typeface="Tahoma" pitchFamily="34" charset="0"/>
            </a:endParaRPr>
          </a:p>
        </p:txBody>
      </p:sp>
      <p:pic>
        <p:nvPicPr>
          <p:cNvPr id="52228" name="Google Shape;147;p21"/>
          <p:cNvPicPr preferRelativeResize="0"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281113"/>
            <a:ext cx="2663825" cy="385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Google Shape;170;p24"/>
          <p:cNvSpPr txBox="1">
            <a:spLocks noChangeArrowheads="1"/>
          </p:cNvSpPr>
          <p:nvPr/>
        </p:nvSpPr>
        <p:spPr bwMode="auto">
          <a:xfrm>
            <a:off x="4457700" y="333375"/>
            <a:ext cx="4362450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 anchor="ctr"/>
          <a:lstStyle/>
          <a:p>
            <a:pPr algn="r">
              <a:buClr>
                <a:srgbClr val="3B4D5C"/>
              </a:buClr>
              <a:buSzPts val="2000"/>
              <a:buFont typeface="Tahoma" pitchFamily="34" charset="0"/>
              <a:buNone/>
            </a:pPr>
            <a:r>
              <a:rPr lang="ru-RU" altLang="ru-RU" sz="2000" b="1" dirty="0">
                <a:solidFill>
                  <a:srgbClr val="3B4D5C"/>
                </a:solidFill>
                <a:cs typeface="Tahoma" pitchFamily="34" charset="0"/>
                <a:sym typeface="Tahoma" pitchFamily="34" charset="0"/>
              </a:rPr>
              <a:t>Бизнес-консультанты </a:t>
            </a:r>
            <a:r>
              <a:rPr lang="ru-RU" altLang="ru-RU" sz="2000" b="1" dirty="0" smtClean="0">
                <a:solidFill>
                  <a:srgbClr val="3B4D5C"/>
                </a:solidFill>
                <a:cs typeface="Tahoma" pitchFamily="34" charset="0"/>
                <a:sym typeface="Tahoma" pitchFamily="34" charset="0"/>
              </a:rPr>
              <a:t>и модераторы «</a:t>
            </a:r>
            <a:r>
              <a:rPr lang="ru-RU" altLang="ru-RU" sz="2000" b="1" dirty="0">
                <a:solidFill>
                  <a:srgbClr val="3B4D5C"/>
                </a:solidFill>
                <a:cs typeface="Tahoma" pitchFamily="34" charset="0"/>
                <a:sym typeface="Tahoma" pitchFamily="34" charset="0"/>
              </a:rPr>
              <a:t>ПрактикУМ»:</a:t>
            </a:r>
            <a:endParaRPr lang="ru-RU" altLang="ru-RU" dirty="0">
              <a:cs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5756</TotalTime>
  <Words>1598</Words>
  <Application>Microsoft Office PowerPoint</Application>
  <PresentationFormat>Экран (4:3)</PresentationFormat>
  <Paragraphs>138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Noto Sans Symbols</vt:lpstr>
      <vt:lpstr>Tahoma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Customer</dc:creator>
  <cp:lastModifiedBy>Евгений Егоров</cp:lastModifiedBy>
  <cp:revision>830</cp:revision>
  <dcterms:created xsi:type="dcterms:W3CDTF">2008-10-14T11:49:58Z</dcterms:created>
  <dcterms:modified xsi:type="dcterms:W3CDTF">2019-02-09T04:43:17Z</dcterms:modified>
</cp:coreProperties>
</file>