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8" r:id="rId4"/>
    <p:sldId id="258" r:id="rId5"/>
    <p:sldId id="259" r:id="rId6"/>
    <p:sldId id="279" r:id="rId7"/>
    <p:sldId id="260" r:id="rId8"/>
    <p:sldId id="280" r:id="rId9"/>
    <p:sldId id="261" r:id="rId10"/>
    <p:sldId id="263" r:id="rId11"/>
    <p:sldId id="281" r:id="rId12"/>
    <p:sldId id="264" r:id="rId13"/>
    <p:sldId id="282" r:id="rId14"/>
    <p:sldId id="265" r:id="rId15"/>
    <p:sldId id="266" r:id="rId16"/>
    <p:sldId id="283" r:id="rId17"/>
    <p:sldId id="267" r:id="rId18"/>
    <p:sldId id="268" r:id="rId19"/>
    <p:sldId id="269" r:id="rId20"/>
    <p:sldId id="270" r:id="rId21"/>
    <p:sldId id="271" r:id="rId22"/>
    <p:sldId id="284" r:id="rId23"/>
    <p:sldId id="272" r:id="rId24"/>
    <p:sldId id="273" r:id="rId25"/>
    <p:sldId id="274" r:id="rId26"/>
    <p:sldId id="275" r:id="rId27"/>
    <p:sldId id="276" r:id="rId28"/>
    <p:sldId id="262" r:id="rId29"/>
    <p:sldId id="285" r:id="rId30"/>
    <p:sldId id="277" r:id="rId3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09FF"/>
    <a:srgbClr val="FF0066"/>
    <a:srgbClr val="00FF00"/>
    <a:srgbClr val="FFFF00"/>
    <a:srgbClr val="20C2E8"/>
    <a:srgbClr val="E1F711"/>
    <a:srgbClr val="FDB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734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PE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P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PE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04B9A3F-BC5F-44A5-8704-CF4ED20119DD}" type="datetimeFigureOut">
              <a:rPr lang="es-PE" smtClean="0"/>
              <a:t>11/07/2016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7A60C08-1D14-4001-ACA0-C0E31890F92C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332656"/>
            <a:ext cx="7197080" cy="2232247"/>
          </a:xfrm>
        </p:spPr>
        <p:txBody>
          <a:bodyPr>
            <a:normAutofit/>
          </a:bodyPr>
          <a:lstStyle/>
          <a:p>
            <a:r>
              <a:rPr lang="es-PE" sz="6600" dirty="0" smtClean="0">
                <a:solidFill>
                  <a:srgbClr val="20C2E8"/>
                </a:solidFill>
              </a:rPr>
              <a:t>Marco</a:t>
            </a:r>
            <a:r>
              <a:rPr lang="es-PE" sz="6600" dirty="0" smtClean="0">
                <a:solidFill>
                  <a:srgbClr val="E1F711"/>
                </a:solidFill>
              </a:rPr>
              <a:t> </a:t>
            </a:r>
            <a:r>
              <a:rPr lang="es-PE" sz="6600" dirty="0" smtClean="0">
                <a:solidFill>
                  <a:srgbClr val="20C2E8"/>
                </a:solidFill>
              </a:rPr>
              <a:t>Teórico</a:t>
            </a:r>
            <a:endParaRPr lang="es-PE" sz="6600" dirty="0">
              <a:solidFill>
                <a:srgbClr val="20C2E8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PE" sz="4000" dirty="0" err="1" smtClean="0">
                <a:solidFill>
                  <a:srgbClr val="002060"/>
                </a:solidFill>
              </a:rPr>
              <a:t>Obst</a:t>
            </a:r>
            <a:r>
              <a:rPr lang="es-PE" sz="4000" dirty="0" smtClean="0">
                <a:solidFill>
                  <a:srgbClr val="002060"/>
                </a:solidFill>
              </a:rPr>
              <a:t>. Brígida Ramírez Quijada</a:t>
            </a:r>
            <a:endParaRPr lang="es-PE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89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Base Teórico científica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Esta revisión puede tener distintas funciones:</a:t>
            </a:r>
          </a:p>
          <a:p>
            <a:pPr marL="0" indent="0">
              <a:buNone/>
            </a:pPr>
            <a:endParaRPr lang="es-PE" sz="4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1. </a:t>
            </a:r>
            <a:r>
              <a:rPr lang="es-PE" sz="4400" dirty="0" smtClean="0">
                <a:latin typeface="Calibri" panose="020F0502020204030204" pitchFamily="34" charset="0"/>
              </a:rPr>
              <a:t>Al inicio del proyecto puede </a:t>
            </a: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    ayudar a formular o aclarar un </a:t>
            </a:r>
          </a:p>
          <a:p>
            <a:pPr marL="0" indent="0">
              <a:buNone/>
            </a:pPr>
            <a:r>
              <a:rPr lang="es-PE" sz="4400" dirty="0">
                <a:latin typeface="Calibri" panose="020F0502020204030204" pitchFamily="34" charset="0"/>
              </a:rPr>
              <a:t> </a:t>
            </a:r>
            <a:r>
              <a:rPr lang="es-PE" sz="4400" dirty="0" smtClean="0">
                <a:latin typeface="Calibri" panose="020F0502020204030204" pitchFamily="34" charset="0"/>
              </a:rPr>
              <a:t>   problema de investigación.</a:t>
            </a:r>
          </a:p>
        </p:txBody>
      </p:sp>
    </p:spTree>
    <p:extLst>
      <p:ext uri="{BB962C8B-B14F-4D97-AF65-F5344CB8AC3E}">
        <p14:creationId xmlns:p14="http://schemas.microsoft.com/office/powerpoint/2010/main" val="633184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 Base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 científica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997152"/>
          </a:xfrm>
        </p:spPr>
        <p:txBody>
          <a:bodyPr/>
          <a:lstStyle/>
          <a:p>
            <a:pPr marL="0" indent="0">
              <a:buNone/>
            </a:pP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2. </a:t>
            </a:r>
            <a:r>
              <a:rPr lang="es-PE" sz="4000" dirty="0" smtClean="0">
                <a:latin typeface="Calibri" panose="020F0502020204030204" pitchFamily="34" charset="0"/>
              </a:rPr>
              <a:t>Con </a:t>
            </a:r>
            <a:r>
              <a:rPr lang="es-PE" sz="4000" dirty="0">
                <a:latin typeface="Calibri" panose="020F0502020204030204" pitchFamily="34" charset="0"/>
              </a:rPr>
              <a:t>el estudio de las investigaciones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previas</a:t>
            </a:r>
            <a:r>
              <a:rPr lang="es-PE" sz="4000" dirty="0">
                <a:latin typeface="Calibri" panose="020F0502020204030204" pitchFamily="34" charset="0"/>
              </a:rPr>
              <a:t>, el investigador se entera de lo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 smtClean="0">
                <a:latin typeface="Calibri" panose="020F0502020204030204" pitchFamily="34" charset="0"/>
              </a:rPr>
              <a:t>    que </a:t>
            </a:r>
            <a:r>
              <a:rPr lang="es-PE" sz="4000" dirty="0">
                <a:latin typeface="Calibri" panose="020F0502020204030204" pitchFamily="34" charset="0"/>
              </a:rPr>
              <a:t>se ha hecho en el campo, lo cual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disminuye </a:t>
            </a:r>
            <a:r>
              <a:rPr lang="es-PE" sz="4000" dirty="0">
                <a:latin typeface="Calibri" panose="020F0502020204030204" pitchFamily="34" charset="0"/>
              </a:rPr>
              <a:t>la posibilidad de duplicación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accidental</a:t>
            </a:r>
            <a:r>
              <a:rPr lang="es-PE" sz="4000" dirty="0">
                <a:latin typeface="Calibri" panose="020F0502020204030204" pitchFamily="34" charset="0"/>
              </a:rPr>
              <a:t>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25838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Base Teórico científica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3. </a:t>
            </a:r>
            <a:r>
              <a:rPr lang="es-PE" sz="4000" dirty="0" smtClean="0">
                <a:latin typeface="Calibri" panose="020F0502020204030204" pitchFamily="34" charset="0"/>
              </a:rPr>
              <a:t>Brinda un contexto conceptual o un </a:t>
            </a: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 marco para el investigador, lo cual </a:t>
            </a: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 facilita la recolección de </a:t>
            </a: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 conocimientos científicos.</a:t>
            </a:r>
          </a:p>
        </p:txBody>
      </p:sp>
    </p:spTree>
    <p:extLst>
      <p:ext uri="{BB962C8B-B14F-4D97-AF65-F5344CB8AC3E}">
        <p14:creationId xmlns:p14="http://schemas.microsoft.com/office/powerpoint/2010/main" val="2704099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Base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 científica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925144"/>
          </a:xfrm>
        </p:spPr>
        <p:txBody>
          <a:bodyPr/>
          <a:lstStyle/>
          <a:p>
            <a:pPr marL="0" indent="0">
              <a:buNone/>
            </a:pP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4</a:t>
            </a:r>
            <a:r>
              <a:rPr lang="es-PE" sz="4000" b="1" dirty="0">
                <a:solidFill>
                  <a:srgbClr val="FF0000"/>
                </a:solidFill>
                <a:latin typeface="Calibri" panose="020F0502020204030204" pitchFamily="34" charset="0"/>
              </a:rPr>
              <a:t>. </a:t>
            </a:r>
            <a:r>
              <a:rPr lang="es-PE" sz="4000" dirty="0">
                <a:latin typeface="Calibri" panose="020F0502020204030204" pitchFamily="34" charset="0"/>
              </a:rPr>
              <a:t>El investigador puede hallarse en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posición </a:t>
            </a:r>
            <a:r>
              <a:rPr lang="es-PE" sz="4000" dirty="0">
                <a:latin typeface="Calibri" panose="020F0502020204030204" pitchFamily="34" charset="0"/>
              </a:rPr>
              <a:t>óptima para valorar la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</a:t>
            </a:r>
            <a:r>
              <a:rPr lang="es-PE" sz="4000" dirty="0" err="1" smtClean="0">
                <a:latin typeface="Calibri" panose="020F0502020204030204" pitchFamily="34" charset="0"/>
              </a:rPr>
              <a:t>practicabilidad</a:t>
            </a:r>
            <a:r>
              <a:rPr lang="es-PE" sz="4000" dirty="0" smtClean="0">
                <a:latin typeface="Calibri" panose="020F0502020204030204" pitchFamily="34" charset="0"/>
              </a:rPr>
              <a:t> </a:t>
            </a:r>
            <a:r>
              <a:rPr lang="es-PE" sz="4000" dirty="0">
                <a:latin typeface="Calibri" panose="020F0502020204030204" pitchFamily="34" charset="0"/>
              </a:rPr>
              <a:t>del estudio propuesto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 al </a:t>
            </a:r>
            <a:r>
              <a:rPr lang="es-PE" sz="4000" dirty="0">
                <a:latin typeface="Calibri" panose="020F0502020204030204" pitchFamily="34" charset="0"/>
              </a:rPr>
              <a:t>conocer los trabajos afines.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35880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Base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 científica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4925144"/>
          </a:xfrm>
        </p:spPr>
        <p:txBody>
          <a:bodyPr/>
          <a:lstStyle/>
          <a:p>
            <a:pPr marL="0" indent="0">
              <a:buNone/>
            </a:pPr>
            <a:r>
              <a:rPr lang="es-PE" sz="4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5. </a:t>
            </a:r>
            <a:r>
              <a:rPr lang="es-PE" sz="4400" dirty="0" smtClean="0">
                <a:latin typeface="Calibri" panose="020F0502020204030204" pitchFamily="34" charset="0"/>
              </a:rPr>
              <a:t>Por último la revisión puede ser </a:t>
            </a: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    muy útil al proporcionar </a:t>
            </a:r>
          </a:p>
          <a:p>
            <a:pPr marL="0" indent="0">
              <a:buNone/>
            </a:pPr>
            <a:r>
              <a:rPr lang="es-PE" sz="4400" dirty="0">
                <a:latin typeface="Calibri" panose="020F0502020204030204" pitchFamily="34" charset="0"/>
              </a:rPr>
              <a:t> </a:t>
            </a:r>
            <a:r>
              <a:rPr lang="es-PE" sz="4400" dirty="0" smtClean="0">
                <a:latin typeface="Calibri" panose="020F0502020204030204" pitchFamily="34" charset="0"/>
              </a:rPr>
              <a:t>   sugerencias metodológicas para </a:t>
            </a:r>
          </a:p>
          <a:p>
            <a:pPr marL="0" indent="0">
              <a:buNone/>
            </a:pPr>
            <a:r>
              <a:rPr lang="es-PE" sz="4400" dirty="0">
                <a:latin typeface="Calibri" panose="020F0502020204030204" pitchFamily="34" charset="0"/>
              </a:rPr>
              <a:t> </a:t>
            </a:r>
            <a:r>
              <a:rPr lang="es-PE" sz="4400" dirty="0" smtClean="0">
                <a:latin typeface="Calibri" panose="020F0502020204030204" pitchFamily="34" charset="0"/>
              </a:rPr>
              <a:t>   emprender la investigación.</a:t>
            </a:r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962143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228600"/>
            <a:ext cx="9036496" cy="990600"/>
          </a:xfrm>
        </p:spPr>
        <p:txBody>
          <a:bodyPr>
            <a:normAutofit/>
          </a:bodyPr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Clases </a:t>
            </a:r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de información </a:t>
            </a:r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disponible</a:t>
            </a:r>
            <a:endParaRPr lang="es-PE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4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Fuente Primaria</a:t>
            </a: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Descripción original de un estudio preparado por el investigador que lo efectuó.</a:t>
            </a:r>
          </a:p>
        </p:txBody>
      </p:sp>
    </p:spTree>
    <p:extLst>
      <p:ext uri="{BB962C8B-B14F-4D97-AF65-F5344CB8AC3E}">
        <p14:creationId xmlns:p14="http://schemas.microsoft.com/office/powerpoint/2010/main" val="1096835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Clases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de información disponible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069160"/>
          </a:xfrm>
        </p:spPr>
        <p:txBody>
          <a:bodyPr/>
          <a:lstStyle/>
          <a:p>
            <a:pPr marL="0" indent="0">
              <a:buNone/>
            </a:pPr>
            <a:r>
              <a:rPr lang="es-PE" sz="4000" dirty="0">
                <a:solidFill>
                  <a:srgbClr val="FF0000"/>
                </a:solidFill>
                <a:latin typeface="Calibri" panose="020F0502020204030204" pitchFamily="34" charset="0"/>
              </a:rPr>
              <a:t>Fuente secundaria</a:t>
            </a: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Descripción por una persona que no participó en la investigación.</a:t>
            </a:r>
          </a:p>
          <a:p>
            <a:pPr marL="0" indent="0">
              <a:buNone/>
            </a:pP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Siempre </a:t>
            </a:r>
            <a:r>
              <a:rPr lang="es-PE" sz="4000" dirty="0">
                <a:solidFill>
                  <a:srgbClr val="FF0000"/>
                </a:solidFill>
                <a:latin typeface="Calibri" panose="020F0502020204030204" pitchFamily="34" charset="0"/>
              </a:rPr>
              <a:t>que sea posible </a:t>
            </a:r>
            <a:r>
              <a:rPr lang="es-PE" sz="4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deben    consultarse </a:t>
            </a:r>
            <a:r>
              <a:rPr lang="es-PE" sz="4000" dirty="0">
                <a:solidFill>
                  <a:srgbClr val="FF0000"/>
                </a:solidFill>
                <a:latin typeface="Calibri" panose="020F0502020204030204" pitchFamily="34" charset="0"/>
              </a:rPr>
              <a:t>las fuentes primarias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807532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Niveles Básicos de información</a:t>
            </a:r>
            <a:endParaRPr lang="es-PE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856984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Primer nivel</a:t>
            </a: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Se refiere al conocimiento y dominio de las teorías científicas o elementos teóricos existentes sobre el problema de investigación. </a:t>
            </a:r>
          </a:p>
          <a:p>
            <a:pPr marL="0" indent="0">
              <a:buNone/>
            </a:pPr>
            <a:endParaRPr lang="es-PE" sz="36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Están comprendidos todos los trabajos publicados en los libros, revistas especializadas, artículos periodísticos.</a:t>
            </a:r>
            <a:endParaRPr lang="es-PE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975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Niveles Básicos de información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4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Segundo  nivel</a:t>
            </a:r>
          </a:p>
          <a:p>
            <a:pPr marL="0" indent="0">
              <a:buNone/>
            </a:pPr>
            <a:r>
              <a:rPr lang="es-PE" sz="4000" dirty="0" smtClean="0">
                <a:latin typeface="Calibri" panose="020F0502020204030204" pitchFamily="34" charset="0"/>
              </a:rPr>
              <a:t>Comprende la información estadística proveniente de diferentes fuentes y los datos se localizan fundamentalmente en archivos públicos y privados.</a:t>
            </a:r>
            <a:endParaRPr lang="es-PE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222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Niveles Básicos de información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4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Tercer nivel</a:t>
            </a:r>
          </a:p>
          <a:p>
            <a:pPr marL="0" indent="0">
              <a:buNone/>
            </a:pPr>
            <a:r>
              <a:rPr lang="es-PE" sz="4000" dirty="0" smtClean="0">
                <a:latin typeface="Calibri" panose="020F0502020204030204" pitchFamily="34" charset="0"/>
              </a:rPr>
              <a:t>Comprende a la información empírica primaria o directa, obtenida a través de la aplicación de encuestas, cuestionarios, entrevistas o de experimentos de laboratorio.</a:t>
            </a:r>
            <a:endParaRPr lang="es-PE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4950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Marco teórico</a:t>
            </a:r>
            <a:endParaRPr lang="es-PE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Es la base fundamental de </a:t>
            </a:r>
            <a:r>
              <a:rPr lang="es-PE" sz="4400" dirty="0" smtClean="0">
                <a:latin typeface="Calibri" panose="020F0502020204030204" pitchFamily="34" charset="0"/>
              </a:rPr>
              <a:t>la investigación</a:t>
            </a:r>
            <a:endParaRPr lang="es-PE" sz="4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s-PE" sz="4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Todo tema elegido debe tener una base teórica en que pueda fundamentarse.</a:t>
            </a:r>
          </a:p>
        </p:txBody>
      </p:sp>
    </p:spTree>
    <p:extLst>
      <p:ext uri="{BB962C8B-B14F-4D97-AF65-F5344CB8AC3E}">
        <p14:creationId xmlns:p14="http://schemas.microsoft.com/office/powerpoint/2010/main" val="1226881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Niveles Básicos de información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 smtClean="0">
                <a:latin typeface="Calibri" panose="020F0502020204030204" pitchFamily="34" charset="0"/>
              </a:rPr>
              <a:t>   Los  </a:t>
            </a:r>
            <a:r>
              <a:rPr lang="es-PE" sz="4000" dirty="0" smtClean="0">
                <a:latin typeface="Calibri" panose="020F0502020204030204" pitchFamily="34" charset="0"/>
              </a:rPr>
              <a:t>tres </a:t>
            </a:r>
            <a:r>
              <a:rPr lang="es-PE" sz="4000" dirty="0" smtClean="0">
                <a:latin typeface="Calibri" panose="020F0502020204030204" pitchFamily="34" charset="0"/>
              </a:rPr>
              <a:t> niveles  son  </a:t>
            </a:r>
            <a:r>
              <a:rPr lang="es-PE" sz="4000" dirty="0" smtClean="0">
                <a:latin typeface="Calibri" panose="020F0502020204030204" pitchFamily="34" charset="0"/>
              </a:rPr>
              <a:t>necesarios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 smtClean="0">
                <a:latin typeface="Calibri" panose="020F0502020204030204" pitchFamily="34" charset="0"/>
              </a:rPr>
              <a:t>   y   continuamente   deben   ser   </a:t>
            </a: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</a:t>
            </a:r>
            <a:r>
              <a:rPr lang="es-PE" sz="4000" dirty="0" smtClean="0">
                <a:latin typeface="Calibri" panose="020F0502020204030204" pitchFamily="34" charset="0"/>
              </a:rPr>
              <a:t>retroalimentados </a:t>
            </a:r>
            <a:r>
              <a:rPr lang="es-PE" sz="4000" dirty="0" smtClean="0">
                <a:latin typeface="Calibri" panose="020F0502020204030204" pitchFamily="34" charset="0"/>
              </a:rPr>
              <a:t>y reajustados </a:t>
            </a: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 smtClean="0">
                <a:latin typeface="Calibri" panose="020F0502020204030204" pitchFamily="34" charset="0"/>
              </a:rPr>
              <a:t>   conforme </a:t>
            </a:r>
            <a:r>
              <a:rPr lang="es-PE" sz="4000" dirty="0" smtClean="0">
                <a:latin typeface="Calibri" panose="020F0502020204030204" pitchFamily="34" charset="0"/>
              </a:rPr>
              <a:t>avanza el trabajo de </a:t>
            </a:r>
            <a:r>
              <a:rPr lang="es-PE" sz="4000" dirty="0" smtClean="0">
                <a:latin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s-PE" sz="4000" dirty="0">
                <a:latin typeface="Calibri" panose="020F0502020204030204" pitchFamily="34" charset="0"/>
              </a:rPr>
              <a:t> </a:t>
            </a:r>
            <a:r>
              <a:rPr lang="es-PE" sz="4000" dirty="0" smtClean="0">
                <a:latin typeface="Calibri" panose="020F0502020204030204" pitchFamily="34" charset="0"/>
              </a:rPr>
              <a:t>  </a:t>
            </a:r>
            <a:r>
              <a:rPr lang="es-PE" sz="4000" dirty="0" smtClean="0">
                <a:latin typeface="Calibri" panose="020F0502020204030204" pitchFamily="34" charset="0"/>
              </a:rPr>
              <a:t>investigación</a:t>
            </a:r>
            <a:r>
              <a:rPr lang="es-PE" sz="4000" dirty="0" smtClean="0">
                <a:latin typeface="Calibri" panose="020F0502020204030204" pitchFamily="34" charset="0"/>
              </a:rPr>
              <a:t>.</a:t>
            </a:r>
            <a:endParaRPr lang="es-PE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53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Base teórico científica</a:t>
            </a:r>
            <a:endParaRPr lang="es-PE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Al escribir la revisión de la literatura, el investigador debe dedicar tiempo y empeño al organizar el material. </a:t>
            </a:r>
          </a:p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La literatura debe enlazarse de alguna manera significativa.</a:t>
            </a:r>
          </a:p>
        </p:txBody>
      </p:sp>
    </p:spTree>
    <p:extLst>
      <p:ext uri="{BB962C8B-B14F-4D97-AF65-F5344CB8AC3E}">
        <p14:creationId xmlns:p14="http://schemas.microsoft.com/office/powerpoint/2010/main" val="19049952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Base teórico científica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997152"/>
          </a:xfrm>
        </p:spPr>
        <p:txBody>
          <a:bodyPr/>
          <a:lstStyle/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No </a:t>
            </a:r>
            <a:r>
              <a:rPr lang="es-PE" sz="3600" dirty="0">
                <a:latin typeface="Calibri" panose="020F0502020204030204" pitchFamily="34" charset="0"/>
              </a:rPr>
              <a:t>debe ser una sucesión de citas o resúmenes, sino debe señalarse lo que se ha estudiado hasta la fecha, que lagunas hay en el conjunto actual de la investigación y que aportación hará el nuevo </a:t>
            </a:r>
            <a:r>
              <a:rPr lang="es-PE" sz="3600" dirty="0" smtClean="0">
                <a:latin typeface="Calibri" panose="020F0502020204030204" pitchFamily="34" charset="0"/>
              </a:rPr>
              <a:t>estudio.</a:t>
            </a:r>
            <a:endParaRPr lang="es-PE" sz="3600" dirty="0">
              <a:latin typeface="Calibri" panose="020F0502020204030204" pitchFamily="34" charset="0"/>
            </a:endParaRP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144612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Marco conceptual</a:t>
            </a:r>
            <a:endParaRPr lang="es-PE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Comprende: </a:t>
            </a: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Los conceptos que tiene el investigador sobre el objeto de investigación, adquiridos a través de la observación, el análisis y la síntesis.</a:t>
            </a:r>
          </a:p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El marco conceptual es la originalidad teórica que enriquece el desarrollo científico.</a:t>
            </a:r>
            <a:endParaRPr lang="es-PE" sz="36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920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E" sz="5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Marco teórico conceptual</a:t>
            </a:r>
            <a:endParaRPr lang="es-PE" sz="5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856984" cy="4997152"/>
          </a:xfrm>
        </p:spPr>
        <p:txBody>
          <a:bodyPr/>
          <a:lstStyle/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Es la articulación de las teorías científicas </a:t>
            </a:r>
            <a:r>
              <a:rPr lang="es-PE" sz="3600" dirty="0" smtClean="0">
                <a:latin typeface="Calibri" panose="020F0502020204030204" pitchFamily="34" charset="0"/>
              </a:rPr>
              <a:t>con </a:t>
            </a:r>
            <a:r>
              <a:rPr lang="es-PE" sz="3600" dirty="0" smtClean="0">
                <a:latin typeface="Calibri" panose="020F0502020204030204" pitchFamily="34" charset="0"/>
              </a:rPr>
              <a:t>las ideas, conceptos y experiencias que sobre el tema tienen los investigadores y que las han adquirido como integrantes de equipos interdisciplinarios.</a:t>
            </a:r>
          </a:p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3849294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28600"/>
            <a:ext cx="8514528" cy="990600"/>
          </a:xfrm>
        </p:spPr>
        <p:txBody>
          <a:bodyPr>
            <a:normAutofit/>
          </a:bodyPr>
          <a:lstStyle/>
          <a:p>
            <a:pPr algn="ctr"/>
            <a:r>
              <a:rPr lang="es-PE" sz="5400" dirty="0">
                <a:solidFill>
                  <a:srgbClr val="FF0000"/>
                </a:solidFill>
                <a:latin typeface="Calibri" panose="020F0502020204030204" pitchFamily="34" charset="0"/>
              </a:rPr>
              <a:t>Marco teórico conceptual</a:t>
            </a:r>
            <a:endParaRPr lang="es-PE" sz="54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856984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La relación lógica de teorías y conceptos </a:t>
            </a:r>
            <a:r>
              <a:rPr lang="es-PE" sz="36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permite formular hipótesis</a:t>
            </a:r>
            <a:r>
              <a:rPr lang="es-PE" sz="3600" dirty="0" smtClean="0">
                <a:latin typeface="Calibri" panose="020F0502020204030204" pitchFamily="34" charset="0"/>
              </a:rPr>
              <a:t> que dan respuestas a las preguntas o explican el problema, </a:t>
            </a:r>
            <a:r>
              <a:rPr lang="es-PE" sz="36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conexionando variables independientes, dependientes, intervinientes.</a:t>
            </a:r>
            <a:endParaRPr lang="es-PE" sz="36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0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Marco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 conceptual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En el supuesto de que no hayan investigaciones relacionadas con el problema, se hará uso solo del marco conceptual, analizando los factores o variables que resulten significativas para formular hipótesis.</a:t>
            </a:r>
            <a:endParaRPr lang="es-PE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78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712968" cy="5256584"/>
          </a:xfrm>
        </p:spPr>
        <p:txBody>
          <a:bodyPr/>
          <a:lstStyle/>
          <a:p>
            <a:endParaRPr lang="es-PE" dirty="0" smtClean="0"/>
          </a:p>
          <a:p>
            <a:pPr marL="3200400" lvl="7" indent="0">
              <a:buNone/>
            </a:pPr>
            <a:endParaRPr lang="es-PE" dirty="0" smtClean="0"/>
          </a:p>
          <a:p>
            <a:pPr marL="0" indent="0">
              <a:buNone/>
            </a:pPr>
            <a:r>
              <a:rPr lang="es-PE" dirty="0" smtClean="0"/>
              <a:t>									</a:t>
            </a:r>
          </a:p>
          <a:p>
            <a:pPr marL="0" indent="0">
              <a:buNone/>
            </a:pPr>
            <a:r>
              <a:rPr lang="es-PE" dirty="0" smtClean="0"/>
              <a:t>         </a:t>
            </a:r>
          </a:p>
          <a:p>
            <a:pPr marL="0" indent="0">
              <a:buNone/>
            </a:pPr>
            <a:r>
              <a:rPr lang="es-PE" dirty="0"/>
              <a:t>	</a:t>
            </a:r>
            <a:r>
              <a:rPr lang="es-PE" dirty="0" smtClean="0"/>
              <a:t>		</a:t>
            </a:r>
            <a:endParaRPr lang="es-PE" dirty="0"/>
          </a:p>
        </p:txBody>
      </p:sp>
      <p:sp>
        <p:nvSpPr>
          <p:cNvPr id="4" name="3 Rectángulo redondeado"/>
          <p:cNvSpPr/>
          <p:nvPr/>
        </p:nvSpPr>
        <p:spPr>
          <a:xfrm>
            <a:off x="3346436" y="548680"/>
            <a:ext cx="2492163" cy="11161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41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7092280" y="3310136"/>
            <a:ext cx="45719" cy="1188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5 Rectángulo redondeado"/>
          <p:cNvSpPr/>
          <p:nvPr/>
        </p:nvSpPr>
        <p:spPr>
          <a:xfrm>
            <a:off x="755576" y="3085554"/>
            <a:ext cx="2590860" cy="9195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600" dirty="0">
                <a:solidFill>
                  <a:srgbClr val="002060"/>
                </a:solidFill>
              </a:rPr>
              <a:t>TEÓRICO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5517440" y="3090664"/>
            <a:ext cx="301499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E" sz="3600" dirty="0">
                <a:solidFill>
                  <a:srgbClr val="002060"/>
                </a:solidFill>
              </a:rPr>
              <a:t>CONCEPTUAL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2078002" y="5249020"/>
            <a:ext cx="5095353" cy="11635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PE" dirty="0" smtClean="0"/>
              <a:t>                 </a:t>
            </a:r>
            <a:r>
              <a:rPr lang="es-PE" dirty="0" smtClean="0">
                <a:solidFill>
                  <a:srgbClr val="FF0066"/>
                </a:solidFill>
              </a:rPr>
              <a:t> </a:t>
            </a:r>
            <a:r>
              <a:rPr lang="es-PE" sz="2800" b="1" dirty="0" smtClean="0">
                <a:solidFill>
                  <a:srgbClr val="FF0066"/>
                </a:solidFill>
              </a:rPr>
              <a:t>ARTICULACIÓN </a:t>
            </a:r>
            <a:endParaRPr lang="es-PE" sz="2800" b="1" dirty="0">
              <a:solidFill>
                <a:srgbClr val="FF0066"/>
              </a:solidFill>
            </a:endParaRPr>
          </a:p>
          <a:p>
            <a:r>
              <a:rPr lang="es-PE" sz="2800" b="1" dirty="0" smtClean="0">
                <a:solidFill>
                  <a:srgbClr val="FF0066"/>
                </a:solidFill>
              </a:rPr>
              <a:t>PLANTEAMIENTO </a:t>
            </a:r>
            <a:r>
              <a:rPr lang="es-PE" sz="2800" b="1" dirty="0">
                <a:solidFill>
                  <a:srgbClr val="FF0066"/>
                </a:solidFill>
              </a:rPr>
              <a:t>DE </a:t>
            </a:r>
            <a:r>
              <a:rPr lang="es-PE" sz="2800" b="1" dirty="0" smtClean="0">
                <a:solidFill>
                  <a:srgbClr val="FF0066"/>
                </a:solidFill>
              </a:rPr>
              <a:t>HIPÓTESIS</a:t>
            </a:r>
            <a:endParaRPr lang="es-PE" sz="2800" b="1" dirty="0">
              <a:solidFill>
                <a:srgbClr val="FF0066"/>
              </a:solidFill>
            </a:endParaRPr>
          </a:p>
        </p:txBody>
      </p:sp>
      <p:cxnSp>
        <p:nvCxnSpPr>
          <p:cNvPr id="13" name="12 Conector recto de flecha"/>
          <p:cNvCxnSpPr/>
          <p:nvPr/>
        </p:nvCxnSpPr>
        <p:spPr>
          <a:xfrm flipH="1">
            <a:off x="2267745" y="1556792"/>
            <a:ext cx="1520016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5517441" y="1556792"/>
            <a:ext cx="1574839" cy="144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Flecha derecha"/>
          <p:cNvSpPr/>
          <p:nvPr/>
        </p:nvSpPr>
        <p:spPr>
          <a:xfrm rot="7199121">
            <a:off x="6061541" y="4340652"/>
            <a:ext cx="1115751" cy="500853"/>
          </a:xfrm>
          <a:prstGeom prst="rightArrow">
            <a:avLst>
              <a:gd name="adj1" fmla="val 2704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30" name="29 Flecha derecha"/>
          <p:cNvSpPr/>
          <p:nvPr/>
        </p:nvSpPr>
        <p:spPr>
          <a:xfrm rot="3304827">
            <a:off x="1995580" y="4355892"/>
            <a:ext cx="1171412" cy="500853"/>
          </a:xfrm>
          <a:prstGeom prst="rightArrow">
            <a:avLst>
              <a:gd name="adj1" fmla="val 2704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300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51452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latin typeface="Calibri" panose="020F0502020204030204" pitchFamily="34" charset="0"/>
              </a:rPr>
              <a:t>Además se deben articular coherentemente los estudios específicos realizados y las leyes generales de la ciencia así como los datos que se manejan.</a:t>
            </a:r>
          </a:p>
        </p:txBody>
      </p:sp>
    </p:spTree>
    <p:extLst>
      <p:ext uri="{BB962C8B-B14F-4D97-AF65-F5344CB8AC3E}">
        <p14:creationId xmlns:p14="http://schemas.microsoft.com/office/powerpoint/2010/main" val="295061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3600" dirty="0">
                <a:latin typeface="Calibri" panose="020F0502020204030204" pitchFamily="34" charset="0"/>
              </a:rPr>
              <a:t>La base teórica científica sirve como guía para interpretar los resultados que se obtendrá.</a:t>
            </a:r>
          </a:p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solidFill>
                  <a:srgbClr val="7030A0"/>
                </a:solidFill>
                <a:latin typeface="Calibri" panose="020F0502020204030204" pitchFamily="34" charset="0"/>
              </a:rPr>
              <a:t>La </a:t>
            </a:r>
            <a:r>
              <a:rPr lang="es-PE" sz="3600" dirty="0">
                <a:solidFill>
                  <a:srgbClr val="7030A0"/>
                </a:solidFill>
                <a:latin typeface="Calibri" panose="020F0502020204030204" pitchFamily="34" charset="0"/>
              </a:rPr>
              <a:t>tarea de revisar literatura entraña identificar, elegir, analizar e informar sobre datos ya existentes acerca del tema que interesa.</a:t>
            </a:r>
          </a:p>
        </p:txBody>
      </p:sp>
    </p:spTree>
    <p:extLst>
      <p:ext uri="{BB962C8B-B14F-4D97-AF65-F5344CB8AC3E}">
        <p14:creationId xmlns:p14="http://schemas.microsoft.com/office/powerpoint/2010/main" val="409041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       Marco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8928992" cy="5069160"/>
          </a:xfrm>
        </p:spPr>
        <p:txBody>
          <a:bodyPr/>
          <a:lstStyle/>
          <a:p>
            <a:pPr marL="0" indent="0">
              <a:buNone/>
            </a:pP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000" dirty="0" smtClean="0">
                <a:latin typeface="Calibri" panose="020F0502020204030204" pitchFamily="34" charset="0"/>
              </a:rPr>
              <a:t>Es </a:t>
            </a:r>
            <a:r>
              <a:rPr lang="es-PE" sz="4000" dirty="0">
                <a:latin typeface="Calibri" panose="020F0502020204030204" pitchFamily="34" charset="0"/>
              </a:rPr>
              <a:t>la sustentación del problema planteado a través de la exposición y análisis de aquellas teorías o enfoques teóricos que se consideran válidos para el estudio, demostración y comprobación de la hipótesis.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1642565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002060"/>
                </a:solidFill>
                <a:latin typeface="Calibri" panose="020F0502020204030204" pitchFamily="34" charset="0"/>
              </a:rPr>
              <a:t>Ejemplo</a:t>
            </a:r>
            <a:endParaRPr lang="es-PE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04493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        Marco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4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A </a:t>
            </a:r>
            <a:r>
              <a:rPr lang="es-PE" sz="4400" dirty="0" smtClean="0">
                <a:latin typeface="Calibri" panose="020F0502020204030204" pitchFamily="34" charset="0"/>
              </a:rPr>
              <a:t>mayor bagaje socio cultural del investigador, mayor elaboración de esta línea de acción</a:t>
            </a:r>
          </a:p>
          <a:p>
            <a:pPr marL="0" indent="0">
              <a:buNone/>
            </a:pPr>
            <a:endParaRPr lang="es-PE" sz="4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s-PE" sz="4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886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      Marco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50691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Las teorías son el mecanismo por virtud del cual las investigaciones organizan observaciones científicas.</a:t>
            </a:r>
          </a:p>
          <a:p>
            <a:pPr marL="0" indent="0">
              <a:buNone/>
            </a:pPr>
            <a:endParaRPr lang="es-PE" sz="4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Las teorías incorporan principios para explicar, predecir y controlar fenómenos. </a:t>
            </a:r>
            <a:endParaRPr lang="es-PE" sz="4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603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        Marco </a:t>
            </a:r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teórico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44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Los </a:t>
            </a:r>
            <a:r>
              <a:rPr lang="es-PE" sz="4400" dirty="0">
                <a:latin typeface="Calibri" panose="020F0502020204030204" pitchFamily="34" charset="0"/>
              </a:rPr>
              <a:t>sistemas teóricos y conceptuales representan el empeño máximo y más avanzado para comprender las complejidades del mundo en el cual vivimos.</a:t>
            </a:r>
            <a:endParaRPr lang="es-PE" sz="4400" dirty="0"/>
          </a:p>
        </p:txBody>
      </p:sp>
    </p:spTree>
    <p:extLst>
      <p:ext uri="{BB962C8B-B14F-4D97-AF65-F5344CB8AC3E}">
        <p14:creationId xmlns:p14="http://schemas.microsoft.com/office/powerpoint/2010/main" val="2329395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12968" cy="990600"/>
          </a:xfrm>
        </p:spPr>
        <p:txBody>
          <a:bodyPr/>
          <a:lstStyle/>
          <a:p>
            <a:r>
              <a:rPr lang="es-PE" dirty="0" smtClean="0">
                <a:solidFill>
                  <a:srgbClr val="FF0000"/>
                </a:solidFill>
                <a:latin typeface="Calibri" panose="020F0502020204030204" pitchFamily="34" charset="0"/>
              </a:rPr>
              <a:t>       </a:t>
            </a:r>
            <a:r>
              <a:rPr lang="es-PE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Antecedentes del Problema</a:t>
            </a:r>
            <a:endParaRPr lang="es-PE" sz="4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4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Antecedentes </a:t>
            </a:r>
            <a:endParaRPr lang="es-PE" sz="44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4400" dirty="0" smtClean="0">
                <a:latin typeface="Calibri" panose="020F0502020204030204" pitchFamily="34" charset="0"/>
              </a:rPr>
              <a:t>Realizar un análisis breve de otros estudios o experiencias relacionadas al tema que se va a investigar, luego hacer una reseña del estado actual de la investigación. </a:t>
            </a:r>
            <a:endParaRPr lang="es-PE" sz="44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76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>
                <a:solidFill>
                  <a:srgbClr val="FF0000"/>
                </a:solidFill>
                <a:latin typeface="Calibri" panose="020F0502020204030204" pitchFamily="34" charset="0"/>
              </a:rPr>
              <a:t>Antecedentes del Problema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5200" dirty="0">
                <a:latin typeface="Calibri" panose="020F0502020204030204" pitchFamily="34" charset="0"/>
              </a:rPr>
              <a:t>Conviene citar trabajos relacionados mostrando sus objetivos y resultados, autor, lugar y año de la investigación. </a:t>
            </a:r>
            <a:endParaRPr lang="es-PE" sz="52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s-PE" sz="5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5200" dirty="0" smtClean="0">
                <a:latin typeface="Calibri" panose="020F0502020204030204" pitchFamily="34" charset="0"/>
              </a:rPr>
              <a:t>Presentarlos </a:t>
            </a:r>
            <a:r>
              <a:rPr lang="es-PE" sz="5200" dirty="0">
                <a:latin typeface="Calibri" panose="020F0502020204030204" pitchFamily="34" charset="0"/>
              </a:rPr>
              <a:t>en orden </a:t>
            </a:r>
            <a:r>
              <a:rPr lang="es-PE" sz="5200" dirty="0" smtClean="0">
                <a:latin typeface="Calibri" panose="020F0502020204030204" pitchFamily="34" charset="0"/>
              </a:rPr>
              <a:t>secuencialmente  cronológico.</a:t>
            </a:r>
            <a:endParaRPr lang="es-PE" sz="5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s-PE" sz="52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s-PE" sz="52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5200" dirty="0" smtClean="0">
                <a:latin typeface="Calibri" panose="020F0502020204030204" pitchFamily="34" charset="0"/>
              </a:rPr>
              <a:t>Antecedentes </a:t>
            </a:r>
            <a:r>
              <a:rPr lang="es-PE" sz="5200" dirty="0">
                <a:latin typeface="Calibri" panose="020F0502020204030204" pitchFamily="34" charset="0"/>
              </a:rPr>
              <a:t>internacionales, nacionales, regionales y locales.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3483702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PE" sz="5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Base Teórico científica</a:t>
            </a:r>
            <a:endParaRPr lang="es-PE" sz="5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64096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PE" sz="36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s-PE" sz="36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Se debe presentar una exposición sintética de la teoría científica, principios y postulados </a:t>
            </a:r>
            <a:r>
              <a:rPr lang="es-PE" sz="3600" dirty="0" smtClean="0">
                <a:latin typeface="Calibri" panose="020F0502020204030204" pitchFamily="34" charset="0"/>
              </a:rPr>
              <a:t>que fundamente el trabajo de investigación, </a:t>
            </a:r>
            <a:r>
              <a:rPr lang="es-PE" sz="3600" dirty="0" smtClean="0">
                <a:latin typeface="Calibri" panose="020F0502020204030204" pitchFamily="34" charset="0"/>
              </a:rPr>
              <a:t>este </a:t>
            </a:r>
            <a:r>
              <a:rPr lang="es-PE" sz="3600" dirty="0" smtClean="0">
                <a:latin typeface="Calibri" panose="020F0502020204030204" pitchFamily="34" charset="0"/>
              </a:rPr>
              <a:t>debe referirse a temas concretos, probados y aceptados, pudiendo partirse de conceptos generales a específicos o a la inversa.</a:t>
            </a:r>
            <a:endParaRPr lang="es-PE" sz="3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74652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260</TotalTime>
  <Words>880</Words>
  <Application>Microsoft Office PowerPoint</Application>
  <PresentationFormat>Presentación en pantalla (4:3)</PresentationFormat>
  <Paragraphs>129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1" baseType="lpstr">
      <vt:lpstr>Intermedio</vt:lpstr>
      <vt:lpstr>Marco Teórico</vt:lpstr>
      <vt:lpstr>Marco teórico</vt:lpstr>
      <vt:lpstr>                 Marco teórico</vt:lpstr>
      <vt:lpstr>                  Marco teórico</vt:lpstr>
      <vt:lpstr>                Marco teórico</vt:lpstr>
      <vt:lpstr>               Marco teórico</vt:lpstr>
      <vt:lpstr>       Antecedentes del Problema</vt:lpstr>
      <vt:lpstr>Antecedentes del Problema</vt:lpstr>
      <vt:lpstr>Base Teórico científica</vt:lpstr>
      <vt:lpstr>Base Teórico científica</vt:lpstr>
      <vt:lpstr>           Base Teórico científica</vt:lpstr>
      <vt:lpstr>Base Teórico científica</vt:lpstr>
      <vt:lpstr>        Base Teórico científica</vt:lpstr>
      <vt:lpstr>          Base Teórico científica</vt:lpstr>
      <vt:lpstr>     Clases de información disponible</vt:lpstr>
      <vt:lpstr>   Clases de información disponible</vt:lpstr>
      <vt:lpstr>Niveles Básicos de información</vt:lpstr>
      <vt:lpstr>Niveles Básicos de información</vt:lpstr>
      <vt:lpstr>Niveles Básicos de información</vt:lpstr>
      <vt:lpstr>Niveles Básicos de información</vt:lpstr>
      <vt:lpstr>       Base teórico científica</vt:lpstr>
      <vt:lpstr>Base teórico científica</vt:lpstr>
      <vt:lpstr>Marco conceptual</vt:lpstr>
      <vt:lpstr>Marco teórico conceptual</vt:lpstr>
      <vt:lpstr>Marco teórico conceptual</vt:lpstr>
      <vt:lpstr>       Marco teórico conceptual</vt:lpstr>
      <vt:lpstr>Presentación de PowerPoint</vt:lpstr>
      <vt:lpstr>Presentación de PowerPoint</vt:lpstr>
      <vt:lpstr>Presentación de PowerPoint</vt:lpstr>
      <vt:lpstr>Ejemplo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Marco Teórico</dc:title>
  <dc:creator>Ramirez</dc:creator>
  <cp:lastModifiedBy>Ramirez</cp:lastModifiedBy>
  <cp:revision>23</cp:revision>
  <dcterms:created xsi:type="dcterms:W3CDTF">2016-07-10T00:17:11Z</dcterms:created>
  <dcterms:modified xsi:type="dcterms:W3CDTF">2016-07-11T17:57:16Z</dcterms:modified>
</cp:coreProperties>
</file>