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9" r:id="rId4"/>
    <p:sldId id="258" r:id="rId5"/>
    <p:sldId id="260" r:id="rId6"/>
    <p:sldId id="267" r:id="rId7"/>
    <p:sldId id="261" r:id="rId8"/>
    <p:sldId id="262" r:id="rId9"/>
    <p:sldId id="263" r:id="rId10"/>
    <p:sldId id="264" r:id="rId11"/>
    <p:sldId id="265" r:id="rId12"/>
    <p:sldId id="266" r:id="rId13"/>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Estilo oscuro 2 - Énfasis 1/Énfasi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65CDBFC8-BEFD-4828-A880-1CB1DEC0EC14}" type="datetimeFigureOut">
              <a:rPr lang="es-CL" smtClean="0"/>
              <a:t>14-10-2015</a:t>
            </a:fld>
            <a:endParaRPr lang="es-CL"/>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9C5BD885-704A-4F12-ABAE-C7B31F496067}" type="slidenum">
              <a:rPr lang="es-CL" smtClean="0"/>
              <a:t>‹Nº›</a:t>
            </a:fld>
            <a:endParaRPr lang="es-CL"/>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s-CL"/>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5CDBFC8-BEFD-4828-A880-1CB1DEC0EC14}" type="datetimeFigureOut">
              <a:rPr lang="es-CL" smtClean="0"/>
              <a:t>14-10-2015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C5BD885-704A-4F12-ABAE-C7B31F496067}"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5CDBFC8-BEFD-4828-A880-1CB1DEC0EC14}" type="datetimeFigureOut">
              <a:rPr lang="es-CL" smtClean="0"/>
              <a:t>14-10-2015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C5BD885-704A-4F12-ABAE-C7B31F496067}"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5CDBFC8-BEFD-4828-A880-1CB1DEC0EC14}" type="datetimeFigureOut">
              <a:rPr lang="es-CL" smtClean="0"/>
              <a:t>14-10-2015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C5BD885-704A-4F12-ABAE-C7B31F496067}" type="slidenum">
              <a:rPr lang="es-CL" smtClean="0"/>
              <a:t>‹Nº›</a:t>
            </a:fld>
            <a:endParaRPr lang="es-CL"/>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65CDBFC8-BEFD-4828-A880-1CB1DEC0EC14}" type="datetimeFigureOut">
              <a:rPr lang="es-CL" smtClean="0"/>
              <a:t>14-10-2015</a:t>
            </a:fld>
            <a:endParaRPr lang="es-CL"/>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9C5BD885-704A-4F12-ABAE-C7B31F496067}" type="slidenum">
              <a:rPr lang="es-CL" smtClean="0"/>
              <a:t>‹Nº›</a:t>
            </a:fld>
            <a:endParaRPr lang="es-CL"/>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s-CL"/>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5CDBFC8-BEFD-4828-A880-1CB1DEC0EC14}" type="datetimeFigureOut">
              <a:rPr lang="es-CL" smtClean="0"/>
              <a:t>14-10-2015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C5BD885-704A-4F12-ABAE-C7B31F496067}" type="slidenum">
              <a:rPr lang="es-CL" smtClean="0"/>
              <a:t>‹Nº›</a:t>
            </a:fld>
            <a:endParaRPr lang="es-CL"/>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5CDBFC8-BEFD-4828-A880-1CB1DEC0EC14}" type="datetimeFigureOut">
              <a:rPr lang="es-CL" smtClean="0"/>
              <a:t>14-10-2015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9C5BD885-704A-4F12-ABAE-C7B31F496067}" type="slidenum">
              <a:rPr lang="es-CL" smtClean="0"/>
              <a:t>‹Nº›</a:t>
            </a:fld>
            <a:endParaRPr lang="es-CL"/>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5CDBFC8-BEFD-4828-A880-1CB1DEC0EC14}" type="datetimeFigureOut">
              <a:rPr lang="es-CL" smtClean="0"/>
              <a:t>14-10-2015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9C5BD885-704A-4F12-ABAE-C7B31F496067}" type="slidenum">
              <a:rPr lang="es-CL" smtClean="0"/>
              <a:t>‹Nº›</a:t>
            </a:fld>
            <a:endParaRPr lang="es-CL"/>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5CDBFC8-BEFD-4828-A880-1CB1DEC0EC14}" type="datetimeFigureOut">
              <a:rPr lang="es-CL" smtClean="0"/>
              <a:t>14-10-2015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9C5BD885-704A-4F12-ABAE-C7B31F496067}"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CDBFC8-BEFD-4828-A880-1CB1DEC0EC14}" type="datetimeFigureOut">
              <a:rPr lang="es-CL" smtClean="0"/>
              <a:t>14-10-2015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C5BD885-704A-4F12-ABAE-C7B31F496067}" type="slidenum">
              <a:rPr lang="es-CL" smtClean="0"/>
              <a:t>‹Nº›</a:t>
            </a:fld>
            <a:endParaRPr lang="es-CL"/>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5CDBFC8-BEFD-4828-A880-1CB1DEC0EC14}" type="datetimeFigureOut">
              <a:rPr lang="es-CL" smtClean="0"/>
              <a:t>14-10-2015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C5BD885-704A-4F12-ABAE-C7B31F496067}" type="slidenum">
              <a:rPr lang="es-CL" smtClean="0"/>
              <a:t>‹Nº›</a:t>
            </a:fld>
            <a:endParaRPr lang="es-CL"/>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65CDBFC8-BEFD-4828-A880-1CB1DEC0EC14}" type="datetimeFigureOut">
              <a:rPr lang="es-CL" smtClean="0"/>
              <a:t>14-10-2015</a:t>
            </a:fld>
            <a:endParaRPr lang="es-CL"/>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s-CL"/>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C5BD885-704A-4F12-ABAE-C7B31F496067}"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normAutofit/>
          </a:bodyPr>
          <a:lstStyle/>
          <a:p>
            <a:pPr algn="ctr"/>
            <a:r>
              <a:rPr lang="es-CL" sz="4000" dirty="0" smtClean="0"/>
              <a:t>MDD1</a:t>
            </a:r>
            <a:endParaRPr lang="es-CL" sz="4000" dirty="0"/>
          </a:p>
        </p:txBody>
      </p:sp>
      <p:sp>
        <p:nvSpPr>
          <p:cNvPr id="2" name="1 Título"/>
          <p:cNvSpPr>
            <a:spLocks noGrp="1"/>
          </p:cNvSpPr>
          <p:nvPr>
            <p:ph type="title"/>
          </p:nvPr>
        </p:nvSpPr>
        <p:spPr/>
        <p:txBody>
          <a:bodyPr/>
          <a:lstStyle/>
          <a:p>
            <a:r>
              <a:rPr lang="es-CL" dirty="0" smtClean="0"/>
              <a:t>English </a:t>
            </a:r>
            <a:r>
              <a:rPr lang="es-CL" dirty="0" err="1" smtClean="0"/>
              <a:t>Teaching</a:t>
            </a:r>
            <a:r>
              <a:rPr lang="es-CL" dirty="0" smtClean="0"/>
              <a:t> </a:t>
            </a:r>
            <a:r>
              <a:rPr lang="es-CL" dirty="0" err="1" smtClean="0"/>
              <a:t>practice</a:t>
            </a:r>
            <a:r>
              <a:rPr lang="es-CL" dirty="0" smtClean="0"/>
              <a:t> i</a:t>
            </a:r>
            <a:endParaRPr lang="es-CL" dirty="0"/>
          </a:p>
        </p:txBody>
      </p:sp>
      <p:sp>
        <p:nvSpPr>
          <p:cNvPr id="4" name="3 CuadroTexto"/>
          <p:cNvSpPr txBox="1"/>
          <p:nvPr/>
        </p:nvSpPr>
        <p:spPr>
          <a:xfrm>
            <a:off x="467544" y="4294837"/>
            <a:ext cx="6120680" cy="64633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50000"/>
              </a:lnSpc>
            </a:pPr>
            <a:r>
              <a:rPr lang="es-CL" sz="2400" dirty="0" smtClean="0">
                <a:solidFill>
                  <a:schemeClr val="accent2">
                    <a:lumMod val="50000"/>
                  </a:schemeClr>
                </a:solidFill>
                <a:latin typeface="Andalus" pitchFamily="18" charset="-78"/>
                <a:cs typeface="Andalus" pitchFamily="18" charset="-78"/>
              </a:rPr>
              <a:t>Natalia Cuevas Pérez - </a:t>
            </a:r>
            <a:r>
              <a:rPr lang="es-CL" sz="2400" dirty="0" err="1" smtClean="0">
                <a:solidFill>
                  <a:schemeClr val="accent2">
                    <a:lumMod val="50000"/>
                  </a:schemeClr>
                </a:solidFill>
                <a:latin typeface="Andalus" pitchFamily="18" charset="-78"/>
                <a:cs typeface="Andalus" pitchFamily="18" charset="-78"/>
              </a:rPr>
              <a:t>Farah</a:t>
            </a:r>
            <a:r>
              <a:rPr lang="es-CL" sz="2400" dirty="0" smtClean="0">
                <a:solidFill>
                  <a:schemeClr val="accent2">
                    <a:lumMod val="50000"/>
                  </a:schemeClr>
                </a:solidFill>
                <a:latin typeface="Andalus" pitchFamily="18" charset="-78"/>
                <a:cs typeface="Andalus" pitchFamily="18" charset="-78"/>
              </a:rPr>
              <a:t> </a:t>
            </a:r>
            <a:r>
              <a:rPr lang="es-CL" sz="2400" dirty="0" err="1" smtClean="0">
                <a:solidFill>
                  <a:schemeClr val="accent2">
                    <a:lumMod val="50000"/>
                  </a:schemeClr>
                </a:solidFill>
                <a:latin typeface="Andalus" pitchFamily="18" charset="-78"/>
                <a:cs typeface="Andalus" pitchFamily="18" charset="-78"/>
              </a:rPr>
              <a:t>Sufan</a:t>
            </a:r>
            <a:r>
              <a:rPr lang="es-CL" sz="2400" dirty="0" smtClean="0">
                <a:solidFill>
                  <a:schemeClr val="accent2">
                    <a:lumMod val="50000"/>
                  </a:schemeClr>
                </a:solidFill>
                <a:latin typeface="Andalus" pitchFamily="18" charset="-78"/>
                <a:cs typeface="Andalus" pitchFamily="18" charset="-78"/>
              </a:rPr>
              <a:t> Martínez</a:t>
            </a:r>
            <a:endParaRPr lang="es-CL" sz="2400" dirty="0">
              <a:solidFill>
                <a:schemeClr val="accent2">
                  <a:lumMod val="50000"/>
                </a:schemeClr>
              </a:solidFill>
              <a:latin typeface="Andalus" pitchFamily="18" charset="-78"/>
              <a:cs typeface="Andalus" pitchFamily="18" charset="-78"/>
            </a:endParaRPr>
          </a:p>
        </p:txBody>
      </p:sp>
      <p:sp>
        <p:nvSpPr>
          <p:cNvPr id="5" name="4 CuadroTexto"/>
          <p:cNvSpPr txBox="1"/>
          <p:nvPr/>
        </p:nvSpPr>
        <p:spPr>
          <a:xfrm>
            <a:off x="1763688" y="6083122"/>
            <a:ext cx="3674404" cy="400110"/>
          </a:xfrm>
          <a:prstGeom prst="rect">
            <a:avLst/>
          </a:prstGeom>
          <a:noFill/>
        </p:spPr>
        <p:txBody>
          <a:bodyPr wrap="none" rtlCol="0">
            <a:spAutoFit/>
          </a:bodyPr>
          <a:lstStyle/>
          <a:p>
            <a:pPr algn="ctr"/>
            <a:r>
              <a:rPr lang="es-CL" sz="2000" dirty="0" smtClean="0">
                <a:solidFill>
                  <a:schemeClr val="bg1"/>
                </a:solidFill>
                <a:latin typeface="Andalus" pitchFamily="18" charset="-78"/>
                <a:cs typeface="Andalus" pitchFamily="18" charset="-78"/>
              </a:rPr>
              <a:t>Concepción. </a:t>
            </a:r>
            <a:r>
              <a:rPr lang="es-CL" sz="2000" dirty="0" err="1" smtClean="0">
                <a:solidFill>
                  <a:schemeClr val="bg1"/>
                </a:solidFill>
                <a:latin typeface="Andalus" pitchFamily="18" charset="-78"/>
                <a:cs typeface="Andalus" pitchFamily="18" charset="-78"/>
              </a:rPr>
              <a:t>October</a:t>
            </a:r>
            <a:r>
              <a:rPr lang="es-CL" sz="2000" dirty="0" smtClean="0">
                <a:solidFill>
                  <a:schemeClr val="bg1"/>
                </a:solidFill>
                <a:latin typeface="Andalus" pitchFamily="18" charset="-78"/>
                <a:cs typeface="Andalus" pitchFamily="18" charset="-78"/>
              </a:rPr>
              <a:t>, 14th. 2015</a:t>
            </a:r>
            <a:endParaRPr lang="es-CL" sz="2000" dirty="0">
              <a:solidFill>
                <a:schemeClr val="bg1"/>
              </a:solidFill>
              <a:latin typeface="Andalus" pitchFamily="18" charset="-78"/>
              <a:cs typeface="Andalus" pitchFamily="18" charset="-78"/>
            </a:endParaRPr>
          </a:p>
        </p:txBody>
      </p:sp>
      <p:pic>
        <p:nvPicPr>
          <p:cNvPr id="1026" name="Picture 2" descr="http://informatica.ucsc.cl/wp-content/uploads/2014/01/copy-logo-e138869328665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03" y="316260"/>
            <a:ext cx="1800225"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8116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06273"/>
          </a:xfrm>
        </p:spPr>
        <p:txBody>
          <a:bodyPr>
            <a:normAutofit fontScale="85000" lnSpcReduction="20000"/>
          </a:bodyPr>
          <a:lstStyle/>
          <a:p>
            <a:pPr marL="45720" indent="0">
              <a:buNone/>
            </a:pPr>
            <a:r>
              <a:rPr lang="es-CL" sz="2600" b="1" dirty="0" smtClean="0">
                <a:solidFill>
                  <a:schemeClr val="accent2">
                    <a:lumMod val="75000"/>
                  </a:schemeClr>
                </a:solidFill>
                <a:latin typeface="Arial Black" pitchFamily="34" charset="0"/>
              </a:rPr>
              <a:t>FIRST ASPECT</a:t>
            </a:r>
          </a:p>
          <a:p>
            <a:pPr marL="45720" indent="0">
              <a:buNone/>
            </a:pPr>
            <a:endParaRPr lang="es-CL" sz="2100" dirty="0" smtClean="0">
              <a:solidFill>
                <a:srgbClr val="7030A0"/>
              </a:solidFill>
            </a:endParaRPr>
          </a:p>
          <a:p>
            <a:pPr marL="45720" indent="0">
              <a:buNone/>
            </a:pPr>
            <a:r>
              <a:rPr lang="es-CL" sz="2100" dirty="0" err="1" smtClean="0">
                <a:solidFill>
                  <a:srgbClr val="7030A0"/>
                </a:solidFill>
              </a:rPr>
              <a:t>Technology</a:t>
            </a:r>
            <a:endParaRPr lang="es-CL" sz="2100" dirty="0" smtClean="0">
              <a:solidFill>
                <a:srgbClr val="7030A0"/>
              </a:solidFill>
            </a:endParaRPr>
          </a:p>
          <a:p>
            <a:pPr marL="45720" indent="0" algn="just">
              <a:buNone/>
            </a:pPr>
            <a:r>
              <a:rPr lang="en-US" sz="2200" dirty="0">
                <a:solidFill>
                  <a:schemeClr val="tx1"/>
                </a:solidFill>
                <a:latin typeface="Andalus" pitchFamily="18" charset="-78"/>
                <a:cs typeface="Andalus" pitchFamily="18" charset="-78"/>
              </a:rPr>
              <a:t>The first physical aspect we could observe in our classroom is the use of technologic devices, such as computer and data show. The teacher had all the class material prepared in the computer, she presented the worksheets, listening exercises, and PPT presentations in front of the whole class through the data show.  </a:t>
            </a:r>
          </a:p>
          <a:p>
            <a:pPr marL="45720" indent="0">
              <a:buNone/>
            </a:pPr>
            <a:endParaRPr lang="en-US" sz="2100" dirty="0" smtClean="0">
              <a:solidFill>
                <a:srgbClr val="7030A0"/>
              </a:solidFill>
            </a:endParaRPr>
          </a:p>
          <a:p>
            <a:pPr marL="45720" indent="0">
              <a:buNone/>
            </a:pPr>
            <a:r>
              <a:rPr lang="en-US" sz="2100" dirty="0" smtClean="0">
                <a:solidFill>
                  <a:srgbClr val="7030A0"/>
                </a:solidFill>
              </a:rPr>
              <a:t>How will this aspect make an impact on my Lesson?</a:t>
            </a:r>
            <a:endParaRPr lang="en-US" sz="2100" dirty="0">
              <a:solidFill>
                <a:srgbClr val="7030A0"/>
              </a:solidFill>
            </a:endParaRPr>
          </a:p>
          <a:p>
            <a:pPr marL="45720" indent="0" algn="just">
              <a:buNone/>
            </a:pPr>
            <a:r>
              <a:rPr lang="en-US" sz="2200" dirty="0">
                <a:solidFill>
                  <a:schemeClr val="tx1"/>
                </a:solidFill>
                <a:latin typeface="Andalus" pitchFamily="18" charset="-78"/>
                <a:cs typeface="Andalus" pitchFamily="18" charset="-78"/>
              </a:rPr>
              <a:t>The use of technologic devices makes the class more structured in the way that the teachers can monitor if everything is going on as planned. The use of technology in the classroom, and the fact that it is integrated into the lesson, makes the learners more excited to participate in the class activities.  It is the role of the teacher to create a safe learning atmosphere, thus classroom management, and the use of technology ensures the teacher that the lesson is effective</a:t>
            </a:r>
            <a:r>
              <a:rPr lang="en-US" sz="2100" dirty="0">
                <a:solidFill>
                  <a:schemeClr val="tx1"/>
                </a:solidFill>
                <a:latin typeface="Andalus" pitchFamily="18" charset="-78"/>
                <a:cs typeface="Andalus" pitchFamily="18" charset="-78"/>
              </a:rPr>
              <a:t>.</a:t>
            </a:r>
            <a:endParaRPr lang="es-CL" sz="2100" dirty="0">
              <a:solidFill>
                <a:schemeClr val="tx1"/>
              </a:solidFill>
              <a:latin typeface="Andalus" pitchFamily="18" charset="-78"/>
              <a:cs typeface="Andalus" pitchFamily="18" charset="-78"/>
            </a:endParaRPr>
          </a:p>
        </p:txBody>
      </p:sp>
      <p:sp>
        <p:nvSpPr>
          <p:cNvPr id="4" name="3 Título"/>
          <p:cNvSpPr>
            <a:spLocks noGrp="1"/>
          </p:cNvSpPr>
          <p:nvPr>
            <p:ph type="title"/>
          </p:nvPr>
        </p:nvSpPr>
        <p:spPr/>
        <p:txBody>
          <a:bodyPr/>
          <a:lstStyle/>
          <a:p>
            <a:r>
              <a:rPr lang="en-US" b="1" u="sng" cap="none" dirty="0" smtClean="0"/>
              <a:t>Physical aspects of the classroom and </a:t>
            </a:r>
            <a:r>
              <a:rPr lang="en-US" b="1" u="sng" cap="none" dirty="0"/>
              <a:t>their Implications</a:t>
            </a:r>
            <a:endParaRPr lang="es-CL" dirty="0"/>
          </a:p>
        </p:txBody>
      </p:sp>
    </p:spTree>
    <p:extLst>
      <p:ext uri="{BB962C8B-B14F-4D97-AF65-F5344CB8AC3E}">
        <p14:creationId xmlns:p14="http://schemas.microsoft.com/office/powerpoint/2010/main" val="2261276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06273"/>
          </a:xfrm>
        </p:spPr>
        <p:txBody>
          <a:bodyPr>
            <a:normAutofit/>
          </a:bodyPr>
          <a:lstStyle/>
          <a:p>
            <a:pPr marL="45720" indent="0">
              <a:buNone/>
            </a:pPr>
            <a:r>
              <a:rPr lang="es-CL" sz="2600" b="1" dirty="0" smtClean="0">
                <a:solidFill>
                  <a:schemeClr val="accent2">
                    <a:lumMod val="75000"/>
                  </a:schemeClr>
                </a:solidFill>
                <a:latin typeface="Arial Black" pitchFamily="34" charset="0"/>
              </a:rPr>
              <a:t>SECOND ASPECT</a:t>
            </a:r>
          </a:p>
          <a:p>
            <a:pPr marL="45720" indent="0">
              <a:buNone/>
            </a:pPr>
            <a:endParaRPr lang="es-CL" sz="2100" dirty="0" smtClean="0">
              <a:solidFill>
                <a:srgbClr val="7030A0"/>
              </a:solidFill>
            </a:endParaRPr>
          </a:p>
          <a:p>
            <a:pPr marL="45720" indent="0">
              <a:buNone/>
            </a:pPr>
            <a:r>
              <a:rPr lang="en-US" sz="2100" dirty="0" smtClean="0">
                <a:solidFill>
                  <a:srgbClr val="7030A0"/>
                </a:solidFill>
              </a:rPr>
              <a:t>Siting Arrangements</a:t>
            </a:r>
          </a:p>
          <a:p>
            <a:pPr marL="45720" indent="0">
              <a:buNone/>
            </a:pPr>
            <a:r>
              <a:rPr lang="en-US" sz="1900" dirty="0">
                <a:solidFill>
                  <a:schemeClr val="tx1"/>
                </a:solidFill>
                <a:latin typeface="Andalus" pitchFamily="18" charset="-78"/>
                <a:cs typeface="Andalus" pitchFamily="18" charset="-78"/>
              </a:rPr>
              <a:t>A second physical aspect which is very important is the distribution of the classroom and the sitting arrangements. </a:t>
            </a:r>
          </a:p>
          <a:p>
            <a:pPr marL="45720" indent="0">
              <a:buNone/>
            </a:pPr>
            <a:endParaRPr lang="en-US" sz="2100" dirty="0" smtClean="0">
              <a:solidFill>
                <a:srgbClr val="7030A0"/>
              </a:solidFill>
            </a:endParaRPr>
          </a:p>
          <a:p>
            <a:pPr marL="45720" indent="0">
              <a:buNone/>
            </a:pPr>
            <a:r>
              <a:rPr lang="en-US" sz="2100" dirty="0" smtClean="0">
                <a:solidFill>
                  <a:srgbClr val="7030A0"/>
                </a:solidFill>
              </a:rPr>
              <a:t>How will this aspect make an impact on </a:t>
            </a:r>
            <a:r>
              <a:rPr lang="en-US" sz="2100" dirty="0">
                <a:solidFill>
                  <a:srgbClr val="7030A0"/>
                </a:solidFill>
              </a:rPr>
              <a:t>my </a:t>
            </a:r>
            <a:r>
              <a:rPr lang="en-US" sz="2100" dirty="0" smtClean="0">
                <a:solidFill>
                  <a:srgbClr val="7030A0"/>
                </a:solidFill>
              </a:rPr>
              <a:t>Lesson?</a:t>
            </a:r>
            <a:endParaRPr lang="en-US" sz="2100" dirty="0">
              <a:solidFill>
                <a:srgbClr val="7030A0"/>
              </a:solidFill>
            </a:endParaRPr>
          </a:p>
          <a:p>
            <a:pPr marL="45720" indent="0" algn="just">
              <a:lnSpc>
                <a:spcPct val="80000"/>
              </a:lnSpc>
              <a:buNone/>
            </a:pPr>
            <a:r>
              <a:rPr lang="en-US" sz="1900" dirty="0">
                <a:solidFill>
                  <a:schemeClr val="tx1"/>
                </a:solidFill>
                <a:latin typeface="Andalus" pitchFamily="18" charset="-78"/>
                <a:cs typeface="Andalus" pitchFamily="18" charset="-78"/>
              </a:rPr>
              <a:t>The sitting arrangements in this particular class, are not completely organized or structured; students sit in the same place during the lesson, however; they move a little to work in groups or in pairs if the teacher demands so. </a:t>
            </a:r>
          </a:p>
          <a:p>
            <a:pPr marL="45720" indent="0" algn="just">
              <a:lnSpc>
                <a:spcPct val="80000"/>
              </a:lnSpc>
              <a:buNone/>
            </a:pPr>
            <a:r>
              <a:rPr lang="en-US" sz="1900" dirty="0">
                <a:solidFill>
                  <a:schemeClr val="tx1"/>
                </a:solidFill>
                <a:latin typeface="Andalus" pitchFamily="18" charset="-78"/>
                <a:cs typeface="Andalus" pitchFamily="18" charset="-78"/>
              </a:rPr>
              <a:t>The sitting arrangements we could observe in the class, were adequate enough for the teacher to move around and monitor students work at all times. </a:t>
            </a:r>
            <a:endParaRPr lang="es-CL" sz="1900" dirty="0">
              <a:solidFill>
                <a:schemeClr val="tx1"/>
              </a:solidFill>
              <a:latin typeface="Andalus" pitchFamily="18" charset="-78"/>
              <a:cs typeface="Andalus" pitchFamily="18" charset="-78"/>
            </a:endParaRPr>
          </a:p>
        </p:txBody>
      </p:sp>
      <p:sp>
        <p:nvSpPr>
          <p:cNvPr id="4" name="3 Título"/>
          <p:cNvSpPr>
            <a:spLocks noGrp="1"/>
          </p:cNvSpPr>
          <p:nvPr>
            <p:ph type="title"/>
          </p:nvPr>
        </p:nvSpPr>
        <p:spPr/>
        <p:txBody>
          <a:bodyPr/>
          <a:lstStyle/>
          <a:p>
            <a:r>
              <a:rPr lang="en-US" b="1" u="sng" cap="none" dirty="0" smtClean="0"/>
              <a:t>Physical aspects of the classroom and </a:t>
            </a:r>
            <a:r>
              <a:rPr lang="en-US" b="1" u="sng" cap="none" dirty="0"/>
              <a:t>their Implications</a:t>
            </a:r>
            <a:endParaRPr lang="es-CL" dirty="0"/>
          </a:p>
        </p:txBody>
      </p:sp>
    </p:spTree>
    <p:extLst>
      <p:ext uri="{BB962C8B-B14F-4D97-AF65-F5344CB8AC3E}">
        <p14:creationId xmlns:p14="http://schemas.microsoft.com/office/powerpoint/2010/main" val="757279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06273"/>
          </a:xfrm>
        </p:spPr>
        <p:txBody>
          <a:bodyPr>
            <a:normAutofit/>
          </a:bodyPr>
          <a:lstStyle/>
          <a:p>
            <a:pPr marL="45720" indent="0">
              <a:buNone/>
            </a:pPr>
            <a:r>
              <a:rPr lang="en-US" b="1" dirty="0">
                <a:solidFill>
                  <a:schemeClr val="accent2">
                    <a:lumMod val="75000"/>
                  </a:schemeClr>
                </a:solidFill>
                <a:latin typeface="Arial Black" pitchFamily="34" charset="0"/>
              </a:rPr>
              <a:t>…on the importance of knowing about students and the context to provide quality </a:t>
            </a:r>
            <a:r>
              <a:rPr lang="en-US" b="1" dirty="0" smtClean="0">
                <a:solidFill>
                  <a:schemeClr val="accent2">
                    <a:lumMod val="75000"/>
                  </a:schemeClr>
                </a:solidFill>
                <a:latin typeface="Arial Black" pitchFamily="34" charset="0"/>
              </a:rPr>
              <a:t>teaching…</a:t>
            </a:r>
          </a:p>
          <a:p>
            <a:pPr marL="45720" indent="0">
              <a:buNone/>
            </a:pPr>
            <a:endParaRPr lang="en-US" b="1" dirty="0">
              <a:solidFill>
                <a:schemeClr val="accent2">
                  <a:lumMod val="75000"/>
                </a:schemeClr>
              </a:solidFill>
              <a:latin typeface="Arial Black" pitchFamily="34" charset="0"/>
            </a:endParaRPr>
          </a:p>
          <a:p>
            <a:pPr marL="45720" indent="0" algn="just">
              <a:lnSpc>
                <a:spcPct val="80000"/>
              </a:lnSpc>
              <a:buNone/>
            </a:pPr>
            <a:r>
              <a:rPr lang="en-US" sz="1900" dirty="0">
                <a:solidFill>
                  <a:schemeClr val="tx1"/>
                </a:solidFill>
                <a:latin typeface="Andalus" pitchFamily="18" charset="-78"/>
                <a:cs typeface="Andalus" pitchFamily="18" charset="-78"/>
              </a:rPr>
              <a:t>Knowing some important information about our students, and their level of English is essential for us to prepare our lessons in a near future. A proper lesson should include tasks and activities according to the level of English of our students; thus, it is our responsibility to understand the context in which they are inserted, the way they learn English and how we could implement all of this into a lesson in order to help them to improve their level of proficiency in the subject. </a:t>
            </a:r>
          </a:p>
          <a:p>
            <a:pPr marL="45720" indent="0" algn="just">
              <a:lnSpc>
                <a:spcPct val="80000"/>
              </a:lnSpc>
              <a:buNone/>
            </a:pPr>
            <a:endParaRPr lang="en-US" sz="1900" dirty="0">
              <a:solidFill>
                <a:schemeClr val="tx1"/>
              </a:solidFill>
              <a:latin typeface="Andalus" pitchFamily="18" charset="-78"/>
              <a:cs typeface="Andalus" pitchFamily="18" charset="-78"/>
            </a:endParaRPr>
          </a:p>
          <a:p>
            <a:pPr marL="45720" indent="0" algn="just">
              <a:lnSpc>
                <a:spcPct val="80000"/>
              </a:lnSpc>
              <a:buNone/>
            </a:pPr>
            <a:r>
              <a:rPr lang="en-US" sz="1900" dirty="0" smtClean="0">
                <a:solidFill>
                  <a:schemeClr val="tx1"/>
                </a:solidFill>
                <a:latin typeface="Andalus" pitchFamily="18" charset="-78"/>
                <a:cs typeface="Andalus" pitchFamily="18" charset="-78"/>
              </a:rPr>
              <a:t>We also need to keep in mind that this particular subject may not be of their highest interest. We are dealing with an engineer major; therefore, they will be more open to learn the language through task based or a communicative approach rather than just learning grammar or native speaker’s pronunciation. We ought to plan dynamic and interactive classes in order to increase motivation and self interest in the subject.</a:t>
            </a:r>
            <a:endParaRPr lang="es-CL" sz="1900" dirty="0">
              <a:solidFill>
                <a:schemeClr val="tx1"/>
              </a:solidFill>
              <a:latin typeface="Andalus" pitchFamily="18" charset="-78"/>
              <a:cs typeface="Andalus" pitchFamily="18" charset="-78"/>
            </a:endParaRPr>
          </a:p>
        </p:txBody>
      </p:sp>
      <p:sp>
        <p:nvSpPr>
          <p:cNvPr id="4" name="3 Título"/>
          <p:cNvSpPr>
            <a:spLocks noGrp="1"/>
          </p:cNvSpPr>
          <p:nvPr>
            <p:ph type="title"/>
          </p:nvPr>
        </p:nvSpPr>
        <p:spPr/>
        <p:txBody>
          <a:bodyPr/>
          <a:lstStyle/>
          <a:p>
            <a:r>
              <a:rPr lang="en-US" b="1" dirty="0" smtClean="0"/>
              <a:t>Reflections </a:t>
            </a:r>
            <a:endParaRPr lang="es-CL" dirty="0"/>
          </a:p>
        </p:txBody>
      </p:sp>
    </p:spTree>
    <p:extLst>
      <p:ext uri="{BB962C8B-B14F-4D97-AF65-F5344CB8AC3E}">
        <p14:creationId xmlns:p14="http://schemas.microsoft.com/office/powerpoint/2010/main" val="2842174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Autofit/>
          </a:bodyPr>
          <a:lstStyle/>
          <a:p>
            <a:pPr>
              <a:lnSpc>
                <a:spcPct val="300000"/>
              </a:lnSpc>
            </a:pPr>
            <a:r>
              <a:rPr lang="es-CL" sz="2400" dirty="0" err="1" smtClean="0">
                <a:solidFill>
                  <a:srgbClr val="7030A0"/>
                </a:solidFill>
              </a:rPr>
              <a:t>Lesson</a:t>
            </a:r>
            <a:r>
              <a:rPr lang="es-CL" sz="2400" dirty="0" smtClean="0">
                <a:solidFill>
                  <a:srgbClr val="7030A0"/>
                </a:solidFill>
              </a:rPr>
              <a:t> </a:t>
            </a:r>
            <a:r>
              <a:rPr lang="es-CL" sz="2400" dirty="0" err="1" smtClean="0">
                <a:solidFill>
                  <a:srgbClr val="7030A0"/>
                </a:solidFill>
              </a:rPr>
              <a:t>Title</a:t>
            </a:r>
            <a:r>
              <a:rPr lang="es-CL" sz="2400" dirty="0" smtClean="0">
                <a:solidFill>
                  <a:srgbClr val="7030A0"/>
                </a:solidFill>
              </a:rPr>
              <a:t>:</a:t>
            </a:r>
            <a:r>
              <a:rPr lang="es-CL" sz="2400" dirty="0" smtClean="0"/>
              <a:t> «</a:t>
            </a:r>
            <a:r>
              <a:rPr lang="es-CL" sz="2400" dirty="0" err="1" smtClean="0"/>
              <a:t>The</a:t>
            </a:r>
            <a:r>
              <a:rPr lang="es-CL" sz="2400" dirty="0" smtClean="0"/>
              <a:t> </a:t>
            </a:r>
            <a:r>
              <a:rPr lang="es-CL" sz="2400" dirty="0" err="1" smtClean="0"/>
              <a:t>Weather</a:t>
            </a:r>
            <a:r>
              <a:rPr lang="es-CL" sz="2400" dirty="0" smtClean="0"/>
              <a:t>»</a:t>
            </a:r>
          </a:p>
          <a:p>
            <a:pPr>
              <a:lnSpc>
                <a:spcPct val="300000"/>
              </a:lnSpc>
            </a:pPr>
            <a:r>
              <a:rPr lang="es-CL" sz="2400" dirty="0" smtClean="0">
                <a:solidFill>
                  <a:srgbClr val="7030A0"/>
                </a:solidFill>
              </a:rPr>
              <a:t>Grade </a:t>
            </a:r>
            <a:r>
              <a:rPr lang="es-CL" sz="2400" dirty="0" err="1" smtClean="0">
                <a:solidFill>
                  <a:srgbClr val="7030A0"/>
                </a:solidFill>
              </a:rPr>
              <a:t>Level</a:t>
            </a:r>
            <a:r>
              <a:rPr lang="es-CL" sz="2400" dirty="0" smtClean="0"/>
              <a:t>: General English I</a:t>
            </a:r>
          </a:p>
          <a:p>
            <a:pPr>
              <a:lnSpc>
                <a:spcPct val="300000"/>
              </a:lnSpc>
            </a:pPr>
            <a:r>
              <a:rPr lang="es-CL" sz="2400" dirty="0" smtClean="0">
                <a:solidFill>
                  <a:srgbClr val="7030A0"/>
                </a:solidFill>
              </a:rPr>
              <a:t>UCSC Supervisor: </a:t>
            </a:r>
            <a:r>
              <a:rPr lang="es-CL" sz="2400" dirty="0" smtClean="0"/>
              <a:t>Astrid Guerra</a:t>
            </a:r>
          </a:p>
          <a:p>
            <a:pPr>
              <a:lnSpc>
                <a:spcPct val="300000"/>
              </a:lnSpc>
            </a:pPr>
            <a:r>
              <a:rPr lang="es-CL" sz="2400" dirty="0" smtClean="0">
                <a:solidFill>
                  <a:srgbClr val="7030A0"/>
                </a:solidFill>
              </a:rPr>
              <a:t>Mentor </a:t>
            </a:r>
            <a:r>
              <a:rPr lang="es-CL" sz="2400" dirty="0" err="1" smtClean="0">
                <a:solidFill>
                  <a:srgbClr val="7030A0"/>
                </a:solidFill>
              </a:rPr>
              <a:t>Teacher</a:t>
            </a:r>
            <a:r>
              <a:rPr lang="es-CL" sz="2400" dirty="0" smtClean="0"/>
              <a:t>: Jaqueline </a:t>
            </a:r>
            <a:r>
              <a:rPr lang="es-CL" sz="2400" dirty="0" err="1" smtClean="0"/>
              <a:t>Aleuy</a:t>
            </a:r>
            <a:endParaRPr lang="es-CL" sz="2400" dirty="0"/>
          </a:p>
        </p:txBody>
      </p:sp>
      <p:sp>
        <p:nvSpPr>
          <p:cNvPr id="2" name="1 Título"/>
          <p:cNvSpPr>
            <a:spLocks noGrp="1"/>
          </p:cNvSpPr>
          <p:nvPr>
            <p:ph type="title"/>
          </p:nvPr>
        </p:nvSpPr>
        <p:spPr/>
        <p:txBody>
          <a:bodyPr/>
          <a:lstStyle/>
          <a:p>
            <a:r>
              <a:rPr lang="es-CL" dirty="0" smtClean="0"/>
              <a:t>MDD 1</a:t>
            </a:r>
            <a:endParaRPr lang="es-CL" dirty="0"/>
          </a:p>
        </p:txBody>
      </p:sp>
    </p:spTree>
    <p:extLst>
      <p:ext uri="{BB962C8B-B14F-4D97-AF65-F5344CB8AC3E}">
        <p14:creationId xmlns:p14="http://schemas.microsoft.com/office/powerpoint/2010/main" val="410364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502920" indent="-457200">
              <a:lnSpc>
                <a:spcPct val="250000"/>
              </a:lnSpc>
              <a:buFont typeface="+mj-lt"/>
              <a:buAutoNum type="arabicPeriod"/>
            </a:pPr>
            <a:r>
              <a:rPr lang="en-US" b="1" u="sng" dirty="0" smtClean="0">
                <a:solidFill>
                  <a:srgbClr val="7030A0"/>
                </a:solidFill>
              </a:rPr>
              <a:t>Social Context ~ About UCSC</a:t>
            </a:r>
          </a:p>
          <a:p>
            <a:pPr marL="502920" indent="-457200">
              <a:lnSpc>
                <a:spcPct val="250000"/>
              </a:lnSpc>
              <a:buFont typeface="+mj-lt"/>
              <a:buAutoNum type="arabicPeriod"/>
            </a:pPr>
            <a:r>
              <a:rPr lang="en-US" b="1" u="sng" dirty="0" smtClean="0">
                <a:solidFill>
                  <a:srgbClr val="7030A0"/>
                </a:solidFill>
              </a:rPr>
              <a:t>Social Context impact on my Lessons</a:t>
            </a:r>
          </a:p>
          <a:p>
            <a:pPr marL="502920" indent="-457200">
              <a:lnSpc>
                <a:spcPct val="250000"/>
              </a:lnSpc>
              <a:buFont typeface="+mj-lt"/>
              <a:buAutoNum type="arabicPeriod"/>
            </a:pPr>
            <a:r>
              <a:rPr lang="en-US" b="1" u="sng" dirty="0" smtClean="0">
                <a:solidFill>
                  <a:srgbClr val="7030A0"/>
                </a:solidFill>
              </a:rPr>
              <a:t>Student characteristics and their implications</a:t>
            </a:r>
          </a:p>
          <a:p>
            <a:pPr marL="502920" indent="-457200">
              <a:lnSpc>
                <a:spcPct val="250000"/>
              </a:lnSpc>
              <a:buFont typeface="+mj-lt"/>
              <a:buAutoNum type="arabicPeriod"/>
            </a:pPr>
            <a:r>
              <a:rPr lang="en-US" b="1" u="sng" dirty="0" smtClean="0">
                <a:solidFill>
                  <a:srgbClr val="7030A0"/>
                </a:solidFill>
              </a:rPr>
              <a:t>Physical aspects of the classroom and their implications</a:t>
            </a:r>
          </a:p>
          <a:p>
            <a:pPr marL="502920" indent="-457200">
              <a:lnSpc>
                <a:spcPct val="250000"/>
              </a:lnSpc>
              <a:buFont typeface="+mj-lt"/>
              <a:buAutoNum type="arabicPeriod"/>
            </a:pPr>
            <a:r>
              <a:rPr lang="en-US" b="1" u="sng" dirty="0" smtClean="0">
                <a:solidFill>
                  <a:srgbClr val="7030A0"/>
                </a:solidFill>
              </a:rPr>
              <a:t>Reflections</a:t>
            </a:r>
          </a:p>
          <a:p>
            <a:pPr marL="320040" lvl="1" indent="0">
              <a:buNone/>
            </a:pPr>
            <a:endParaRPr lang="es-CL" dirty="0"/>
          </a:p>
        </p:txBody>
      </p:sp>
      <p:sp>
        <p:nvSpPr>
          <p:cNvPr id="3" name="2 Título"/>
          <p:cNvSpPr>
            <a:spLocks noGrp="1"/>
          </p:cNvSpPr>
          <p:nvPr>
            <p:ph type="title"/>
          </p:nvPr>
        </p:nvSpPr>
        <p:spPr/>
        <p:txBody>
          <a:bodyPr/>
          <a:lstStyle/>
          <a:p>
            <a:r>
              <a:rPr lang="es-CL" dirty="0" smtClean="0"/>
              <a:t>OUTLINE</a:t>
            </a:r>
            <a:endParaRPr lang="es-CL" dirty="0"/>
          </a:p>
        </p:txBody>
      </p:sp>
    </p:spTree>
    <p:extLst>
      <p:ext uri="{BB962C8B-B14F-4D97-AF65-F5344CB8AC3E}">
        <p14:creationId xmlns:p14="http://schemas.microsoft.com/office/powerpoint/2010/main" val="1753966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85000" lnSpcReduction="20000"/>
          </a:bodyPr>
          <a:lstStyle/>
          <a:p>
            <a:pPr marL="45720" indent="0">
              <a:buNone/>
            </a:pPr>
            <a:r>
              <a:rPr lang="es-CL" b="1" u="sng" dirty="0" smtClean="0"/>
              <a:t>Social </a:t>
            </a:r>
            <a:r>
              <a:rPr lang="es-CL" b="1" u="sng" dirty="0" err="1" smtClean="0"/>
              <a:t>Context</a:t>
            </a:r>
            <a:r>
              <a:rPr lang="es-CL" b="1" u="sng" dirty="0" smtClean="0"/>
              <a:t>  ~ </a:t>
            </a:r>
            <a:r>
              <a:rPr lang="es-CL" b="1" u="sng" dirty="0" err="1" smtClean="0"/>
              <a:t>About</a:t>
            </a:r>
            <a:r>
              <a:rPr lang="es-CL" b="1" u="sng" dirty="0" smtClean="0"/>
              <a:t> UCSC</a:t>
            </a:r>
          </a:p>
          <a:p>
            <a:pPr lvl="1" algn="just"/>
            <a:endParaRPr lang="es-CL" dirty="0" smtClean="0">
              <a:solidFill>
                <a:schemeClr val="tx1"/>
              </a:solidFill>
              <a:latin typeface="Andalus" pitchFamily="18" charset="-78"/>
              <a:cs typeface="Andalus" pitchFamily="18" charset="-78"/>
            </a:endParaRPr>
          </a:p>
          <a:p>
            <a:pPr marL="45720" indent="0" algn="just">
              <a:lnSpc>
                <a:spcPct val="120000"/>
              </a:lnSpc>
              <a:buNone/>
            </a:pPr>
            <a:r>
              <a:rPr lang="es-CL" dirty="0" smtClean="0">
                <a:solidFill>
                  <a:schemeClr val="tx1"/>
                </a:solidFill>
                <a:latin typeface="Andalus" pitchFamily="18" charset="-78"/>
                <a:cs typeface="Andalus" pitchFamily="18" charset="-78"/>
              </a:rPr>
              <a:t>Universidad </a:t>
            </a:r>
            <a:r>
              <a:rPr lang="es-CL" dirty="0">
                <a:solidFill>
                  <a:schemeClr val="tx1"/>
                </a:solidFill>
                <a:latin typeface="Andalus" pitchFamily="18" charset="-78"/>
                <a:cs typeface="Andalus" pitchFamily="18" charset="-78"/>
              </a:rPr>
              <a:t>Católica de la Santísima Concepción </a:t>
            </a:r>
            <a:r>
              <a:rPr lang="es-CL" dirty="0" err="1">
                <a:solidFill>
                  <a:schemeClr val="tx1"/>
                </a:solidFill>
                <a:latin typeface="Andalus" pitchFamily="18" charset="-78"/>
                <a:cs typeface="Andalus" pitchFamily="18" charset="-78"/>
              </a:rPr>
              <a:t>is</a:t>
            </a:r>
            <a:r>
              <a:rPr lang="es-CL" dirty="0">
                <a:solidFill>
                  <a:schemeClr val="tx1"/>
                </a:solidFill>
                <a:latin typeface="Andalus" pitchFamily="18" charset="-78"/>
                <a:cs typeface="Andalus" pitchFamily="18" charset="-78"/>
              </a:rPr>
              <a:t> a </a:t>
            </a:r>
            <a:r>
              <a:rPr lang="es-CL" dirty="0" err="1">
                <a:solidFill>
                  <a:schemeClr val="tx1"/>
                </a:solidFill>
                <a:latin typeface="Andalus" pitchFamily="18" charset="-78"/>
                <a:cs typeface="Andalus" pitchFamily="18" charset="-78"/>
              </a:rPr>
              <a:t>traditional</a:t>
            </a:r>
            <a:r>
              <a:rPr lang="es-CL" dirty="0">
                <a:solidFill>
                  <a:schemeClr val="tx1"/>
                </a:solidFill>
                <a:latin typeface="Andalus" pitchFamily="18" charset="-78"/>
                <a:cs typeface="Andalus" pitchFamily="18" charset="-78"/>
              </a:rPr>
              <a:t> and </a:t>
            </a:r>
            <a:r>
              <a:rPr lang="es-CL" dirty="0" err="1">
                <a:solidFill>
                  <a:schemeClr val="tx1"/>
                </a:solidFill>
                <a:latin typeface="Andalus" pitchFamily="18" charset="-78"/>
                <a:cs typeface="Andalus" pitchFamily="18" charset="-78"/>
              </a:rPr>
              <a:t>private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university</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which</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was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founded</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by</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decree</a:t>
            </a:r>
            <a:r>
              <a:rPr lang="es-CL" dirty="0">
                <a:solidFill>
                  <a:schemeClr val="tx1"/>
                </a:solidFill>
                <a:latin typeface="Andalus" pitchFamily="18" charset="-78"/>
                <a:cs typeface="Andalus" pitchFamily="18" charset="-78"/>
              </a:rPr>
              <a:t> of </a:t>
            </a:r>
            <a:r>
              <a:rPr lang="es-CL" dirty="0" err="1">
                <a:solidFill>
                  <a:schemeClr val="tx1"/>
                </a:solidFill>
                <a:latin typeface="Andalus" pitchFamily="18" charset="-78"/>
                <a:cs typeface="Andalus" pitchFamily="18" charset="-78"/>
              </a:rPr>
              <a:t>the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Archbishop</a:t>
            </a:r>
            <a:r>
              <a:rPr lang="es-CL" dirty="0">
                <a:solidFill>
                  <a:schemeClr val="tx1"/>
                </a:solidFill>
                <a:latin typeface="Andalus" pitchFamily="18" charset="-78"/>
                <a:cs typeface="Andalus" pitchFamily="18" charset="-78"/>
              </a:rPr>
              <a:t> of Concepción </a:t>
            </a:r>
            <a:r>
              <a:rPr lang="es-CL" dirty="0" err="1">
                <a:solidFill>
                  <a:schemeClr val="tx1"/>
                </a:solidFill>
                <a:latin typeface="Andalus" pitchFamily="18" charset="-78"/>
                <a:cs typeface="Andalus" pitchFamily="18" charset="-78"/>
              </a:rPr>
              <a:t>on</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July</a:t>
            </a:r>
            <a:r>
              <a:rPr lang="es-CL" dirty="0">
                <a:solidFill>
                  <a:schemeClr val="tx1"/>
                </a:solidFill>
                <a:latin typeface="Andalus" pitchFamily="18" charset="-78"/>
                <a:cs typeface="Andalus" pitchFamily="18" charset="-78"/>
              </a:rPr>
              <a:t> 10th, 1991. </a:t>
            </a:r>
            <a:r>
              <a:rPr lang="es-CL" dirty="0" err="1">
                <a:solidFill>
                  <a:schemeClr val="tx1"/>
                </a:solidFill>
                <a:latin typeface="Andalus" pitchFamily="18" charset="-78"/>
                <a:cs typeface="Andalus" pitchFamily="18" charset="-78"/>
              </a:rPr>
              <a:t>The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university</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located</a:t>
            </a:r>
            <a:r>
              <a:rPr lang="es-CL" dirty="0">
                <a:solidFill>
                  <a:schemeClr val="tx1"/>
                </a:solidFill>
                <a:latin typeface="Andalus" pitchFamily="18" charset="-78"/>
                <a:cs typeface="Andalus" pitchFamily="18" charset="-78"/>
              </a:rPr>
              <a:t> in Alonso de Ribera #2850 Concepción, </a:t>
            </a:r>
            <a:r>
              <a:rPr lang="es-CL" dirty="0" smtClean="0">
                <a:solidFill>
                  <a:schemeClr val="tx1"/>
                </a:solidFill>
                <a:latin typeface="Andalus" pitchFamily="18" charset="-78"/>
                <a:cs typeface="Andalus" pitchFamily="18" charset="-78"/>
              </a:rPr>
              <a:t>Chile.</a:t>
            </a:r>
          </a:p>
          <a:p>
            <a:pPr marL="45720" indent="0" algn="just">
              <a:lnSpc>
                <a:spcPct val="120000"/>
              </a:lnSpc>
              <a:buNone/>
            </a:pPr>
            <a:endParaRPr lang="es-CL" dirty="0">
              <a:solidFill>
                <a:schemeClr val="tx1"/>
              </a:solidFill>
              <a:latin typeface="Andalus" pitchFamily="18" charset="-78"/>
              <a:cs typeface="Andalus" pitchFamily="18" charset="-78"/>
            </a:endParaRPr>
          </a:p>
          <a:p>
            <a:pPr marL="45720" indent="0" algn="just">
              <a:lnSpc>
                <a:spcPct val="120000"/>
              </a:lnSpc>
              <a:buNone/>
            </a:pPr>
            <a:r>
              <a:rPr lang="es-CL" dirty="0" smtClean="0">
                <a:solidFill>
                  <a:schemeClr val="tx1"/>
                </a:solidFill>
                <a:latin typeface="Andalus" pitchFamily="18" charset="-78"/>
                <a:cs typeface="Andalus" pitchFamily="18" charset="-78"/>
              </a:rPr>
              <a:t>UCSC </a:t>
            </a:r>
            <a:r>
              <a:rPr lang="es-CL" dirty="0" err="1">
                <a:solidFill>
                  <a:schemeClr val="tx1"/>
                </a:solidFill>
                <a:latin typeface="Andalus" pitchFamily="18" charset="-78"/>
                <a:cs typeface="Andalus" pitchFamily="18" charset="-78"/>
              </a:rPr>
              <a:t>is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an</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institution</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with</a:t>
            </a:r>
            <a:r>
              <a:rPr lang="es-CL" dirty="0">
                <a:solidFill>
                  <a:schemeClr val="tx1"/>
                </a:solidFill>
                <a:latin typeface="Andalus" pitchFamily="18" charset="-78"/>
                <a:cs typeface="Andalus" pitchFamily="18" charset="-78"/>
              </a:rPr>
              <a:t> legal </a:t>
            </a:r>
            <a:r>
              <a:rPr lang="es-CL" dirty="0" err="1">
                <a:solidFill>
                  <a:schemeClr val="tx1"/>
                </a:solidFill>
                <a:latin typeface="Andalus" pitchFamily="18" charset="-78"/>
                <a:cs typeface="Andalus" pitchFamily="18" charset="-78"/>
              </a:rPr>
              <a:t>personality</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under</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public</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law</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moreover</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it</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autonomous</a:t>
            </a:r>
            <a:r>
              <a:rPr lang="es-CL" dirty="0">
                <a:solidFill>
                  <a:schemeClr val="tx1"/>
                </a:solidFill>
                <a:latin typeface="Andalus" pitchFamily="18" charset="-78"/>
                <a:cs typeface="Andalus" pitchFamily="18" charset="-78"/>
              </a:rPr>
              <a:t> and </a:t>
            </a:r>
            <a:r>
              <a:rPr lang="es-CL" dirty="0" err="1">
                <a:solidFill>
                  <a:schemeClr val="tx1"/>
                </a:solidFill>
                <a:latin typeface="Andalus" pitchFamily="18" charset="-78"/>
                <a:cs typeface="Andalus" pitchFamily="18" charset="-78"/>
              </a:rPr>
              <a:t>it</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also</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member</a:t>
            </a:r>
            <a:r>
              <a:rPr lang="es-CL" dirty="0">
                <a:solidFill>
                  <a:schemeClr val="tx1"/>
                </a:solidFill>
                <a:latin typeface="Andalus" pitchFamily="18" charset="-78"/>
                <a:cs typeface="Andalus" pitchFamily="18" charset="-78"/>
              </a:rPr>
              <a:t> of </a:t>
            </a:r>
            <a:r>
              <a:rPr lang="es-CL" dirty="0" err="1">
                <a:solidFill>
                  <a:schemeClr val="tx1"/>
                </a:solidFill>
                <a:latin typeface="Andalus" pitchFamily="18" charset="-78"/>
                <a:cs typeface="Andalus" pitchFamily="18" charset="-78"/>
              </a:rPr>
              <a:t>the</a:t>
            </a:r>
            <a:r>
              <a:rPr lang="es-CL" dirty="0">
                <a:solidFill>
                  <a:schemeClr val="tx1"/>
                </a:solidFill>
                <a:latin typeface="Andalus" pitchFamily="18" charset="-78"/>
                <a:cs typeface="Andalus" pitchFamily="18" charset="-78"/>
              </a:rPr>
              <a:t> Consejo de Rectores de Universidades Chilenas, Agrupación de Universidades Regionales de Chile, Red Universitaria G9 y la Federación Internacional de Universidades Católicas. Universidad Católica de la Santísima Concepción </a:t>
            </a:r>
            <a:r>
              <a:rPr lang="es-CL" dirty="0" err="1">
                <a:solidFill>
                  <a:schemeClr val="tx1"/>
                </a:solidFill>
                <a:latin typeface="Andalus" pitchFamily="18" charset="-78"/>
                <a:cs typeface="Andalus" pitchFamily="18" charset="-78"/>
              </a:rPr>
              <a:t>currently</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counts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with</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several</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facilities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such</a:t>
            </a:r>
            <a:r>
              <a:rPr lang="es-CL" dirty="0">
                <a:solidFill>
                  <a:schemeClr val="tx1"/>
                </a:solidFill>
                <a:latin typeface="Andalus" pitchFamily="18" charset="-78"/>
                <a:cs typeface="Andalus" pitchFamily="18" charset="-78"/>
              </a:rPr>
              <a:t> as </a:t>
            </a:r>
            <a:r>
              <a:rPr lang="es-CL" dirty="0" err="1">
                <a:solidFill>
                  <a:schemeClr val="tx1"/>
                </a:solidFill>
                <a:latin typeface="Andalus" pitchFamily="18" charset="-78"/>
                <a:cs typeface="Andalus" pitchFamily="18" charset="-78"/>
              </a:rPr>
              <a:t>the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Theological</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Institute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Technological</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Institute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Law</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Science</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Education</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Engineering</a:t>
            </a:r>
            <a:r>
              <a:rPr lang="es-CL" dirty="0">
                <a:solidFill>
                  <a:schemeClr val="tx1"/>
                </a:solidFill>
                <a:latin typeface="Andalus" pitchFamily="18" charset="-78"/>
                <a:cs typeface="Andalus" pitchFamily="18" charset="-78"/>
              </a:rPr>
              <a:t>, Medicine, </a:t>
            </a:r>
            <a:r>
              <a:rPr lang="es-CL" dirty="0" err="1">
                <a:solidFill>
                  <a:schemeClr val="tx1"/>
                </a:solidFill>
                <a:latin typeface="Andalus" pitchFamily="18" charset="-78"/>
                <a:cs typeface="Andalus" pitchFamily="18" charset="-78"/>
              </a:rPr>
              <a:t>Economics</a:t>
            </a:r>
            <a:r>
              <a:rPr lang="es-CL" dirty="0">
                <a:solidFill>
                  <a:schemeClr val="tx1"/>
                </a:solidFill>
                <a:latin typeface="Andalus" pitchFamily="18" charset="-78"/>
                <a:cs typeface="Andalus" pitchFamily="18" charset="-78"/>
              </a:rPr>
              <a:t> and Management and </a:t>
            </a:r>
            <a:r>
              <a:rPr lang="es-CL" dirty="0" err="1">
                <a:solidFill>
                  <a:schemeClr val="tx1"/>
                </a:solidFill>
                <a:latin typeface="Andalus" pitchFamily="18" charset="-78"/>
                <a:cs typeface="Andalus" pitchFamily="18" charset="-78"/>
              </a:rPr>
              <a:t>Communication</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Sciences</a:t>
            </a:r>
            <a:r>
              <a:rPr lang="es-CL" dirty="0">
                <a:solidFill>
                  <a:schemeClr val="tx1"/>
                </a:solidFill>
                <a:latin typeface="Andalus" pitchFamily="18" charset="-78"/>
                <a:cs typeface="Andalus" pitchFamily="18" charset="-78"/>
              </a:rPr>
              <a:t>, </a:t>
            </a:r>
            <a:r>
              <a:rPr lang="es-CL" dirty="0" err="1">
                <a:solidFill>
                  <a:schemeClr val="tx1"/>
                </a:solidFill>
                <a:latin typeface="Andalus" pitchFamily="18" charset="-78"/>
                <a:cs typeface="Andalus" pitchFamily="18" charset="-78"/>
              </a:rPr>
              <a:t>History</a:t>
            </a:r>
            <a:r>
              <a:rPr lang="es-CL" dirty="0">
                <a:solidFill>
                  <a:schemeClr val="tx1"/>
                </a:solidFill>
                <a:latin typeface="Andalus" pitchFamily="18" charset="-78"/>
                <a:cs typeface="Andalus" pitchFamily="18" charset="-78"/>
              </a:rPr>
              <a:t> and Social </a:t>
            </a:r>
            <a:r>
              <a:rPr lang="es-CL" dirty="0" err="1">
                <a:solidFill>
                  <a:schemeClr val="tx1"/>
                </a:solidFill>
                <a:latin typeface="Andalus" pitchFamily="18" charset="-78"/>
                <a:cs typeface="Andalus" pitchFamily="18" charset="-78"/>
              </a:rPr>
              <a:t>Sciences</a:t>
            </a:r>
            <a:r>
              <a:rPr lang="es-CL" dirty="0">
                <a:solidFill>
                  <a:schemeClr val="tx1"/>
                </a:solidFill>
                <a:latin typeface="Andalus" pitchFamily="18" charset="-78"/>
                <a:cs typeface="Andalus" pitchFamily="18" charset="-78"/>
              </a:rPr>
              <a:t>. </a:t>
            </a:r>
          </a:p>
        </p:txBody>
      </p:sp>
      <p:sp>
        <p:nvSpPr>
          <p:cNvPr id="3" name="2 Título"/>
          <p:cNvSpPr>
            <a:spLocks noGrp="1"/>
          </p:cNvSpPr>
          <p:nvPr>
            <p:ph type="title"/>
          </p:nvPr>
        </p:nvSpPr>
        <p:spPr/>
        <p:txBody>
          <a:bodyPr/>
          <a:lstStyle/>
          <a:p>
            <a:r>
              <a:rPr lang="es-CL" dirty="0" smtClean="0"/>
              <a:t>Universidad católica de la Santísima concepción</a:t>
            </a:r>
            <a:endParaRPr lang="es-CL" dirty="0"/>
          </a:p>
        </p:txBody>
      </p:sp>
    </p:spTree>
    <p:extLst>
      <p:ext uri="{BB962C8B-B14F-4D97-AF65-F5344CB8AC3E}">
        <p14:creationId xmlns:p14="http://schemas.microsoft.com/office/powerpoint/2010/main" val="1911187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20000"/>
          </a:bodyPr>
          <a:lstStyle/>
          <a:p>
            <a:pPr marL="45720" indent="0">
              <a:buNone/>
            </a:pPr>
            <a:r>
              <a:rPr lang="es-CL" b="1" u="sng" dirty="0" smtClean="0"/>
              <a:t>Social </a:t>
            </a:r>
            <a:r>
              <a:rPr lang="es-CL" b="1" u="sng" dirty="0" err="1" smtClean="0"/>
              <a:t>Context</a:t>
            </a:r>
            <a:endParaRPr lang="es-CL" b="1" u="sng" dirty="0" smtClean="0"/>
          </a:p>
          <a:p>
            <a:pPr marL="45720" indent="0" algn="just">
              <a:buNone/>
            </a:pPr>
            <a:endParaRPr lang="en-US" dirty="0" smtClean="0">
              <a:solidFill>
                <a:schemeClr val="tx1"/>
              </a:solidFill>
              <a:latin typeface="Andalus" pitchFamily="18" charset="-78"/>
              <a:cs typeface="Andalus" pitchFamily="18" charset="-78"/>
            </a:endParaRPr>
          </a:p>
          <a:p>
            <a:pPr marL="45720" indent="0" algn="just">
              <a:buNone/>
            </a:pPr>
            <a:r>
              <a:rPr lang="en-US" dirty="0" smtClean="0">
                <a:solidFill>
                  <a:schemeClr val="tx1"/>
                </a:solidFill>
                <a:latin typeface="Andalus" pitchFamily="18" charset="-78"/>
                <a:cs typeface="Andalus" pitchFamily="18" charset="-78"/>
              </a:rPr>
              <a:t>UCSC is a tertiary level education establishment whose activities are based on the Apostolic Constitution Ex </a:t>
            </a:r>
            <a:r>
              <a:rPr lang="en-US" dirty="0" err="1" smtClean="0">
                <a:solidFill>
                  <a:schemeClr val="tx1"/>
                </a:solidFill>
                <a:latin typeface="Andalus" pitchFamily="18" charset="-78"/>
                <a:cs typeface="Andalus" pitchFamily="18" charset="-78"/>
              </a:rPr>
              <a:t>Corde</a:t>
            </a:r>
            <a:r>
              <a:rPr lang="en-US" dirty="0" smtClean="0">
                <a:solidFill>
                  <a:schemeClr val="tx1"/>
                </a:solidFill>
                <a:latin typeface="Andalus" pitchFamily="18" charset="-78"/>
                <a:cs typeface="Andalus" pitchFamily="18" charset="-78"/>
              </a:rPr>
              <a:t> Ecclesiae of  the Pope Juan Pablo II.</a:t>
            </a:r>
          </a:p>
          <a:p>
            <a:pPr marL="45720" indent="0" algn="just">
              <a:buNone/>
            </a:pPr>
            <a:endParaRPr lang="en-US" dirty="0">
              <a:solidFill>
                <a:schemeClr val="tx1"/>
              </a:solidFill>
              <a:latin typeface="Andalus" pitchFamily="18" charset="-78"/>
              <a:cs typeface="Andalus" pitchFamily="18" charset="-78"/>
            </a:endParaRPr>
          </a:p>
          <a:p>
            <a:pPr marL="45720" indent="0" algn="just">
              <a:buNone/>
            </a:pPr>
            <a:r>
              <a:rPr lang="en-US" dirty="0" smtClean="0">
                <a:solidFill>
                  <a:schemeClr val="tx1"/>
                </a:solidFill>
                <a:latin typeface="Andalus" pitchFamily="18" charset="-78"/>
                <a:cs typeface="Andalus" pitchFamily="18" charset="-78"/>
              </a:rPr>
              <a:t>This institution posses an academic community of high standards and it is under continuous improvement. Universidad </a:t>
            </a:r>
            <a:r>
              <a:rPr lang="en-US" dirty="0" err="1" smtClean="0">
                <a:solidFill>
                  <a:schemeClr val="tx1"/>
                </a:solidFill>
                <a:latin typeface="Andalus" pitchFamily="18" charset="-78"/>
                <a:cs typeface="Andalus" pitchFamily="18" charset="-78"/>
              </a:rPr>
              <a:t>Católica</a:t>
            </a:r>
            <a:r>
              <a:rPr lang="en-US" dirty="0" smtClean="0">
                <a:solidFill>
                  <a:schemeClr val="tx1"/>
                </a:solidFill>
                <a:latin typeface="Andalus" pitchFamily="18" charset="-78"/>
                <a:cs typeface="Andalus" pitchFamily="18" charset="-78"/>
              </a:rPr>
              <a:t> de la </a:t>
            </a:r>
            <a:r>
              <a:rPr lang="en-US" dirty="0" err="1" smtClean="0">
                <a:solidFill>
                  <a:schemeClr val="tx1"/>
                </a:solidFill>
                <a:latin typeface="Andalus" pitchFamily="18" charset="-78"/>
                <a:cs typeface="Andalus" pitchFamily="18" charset="-78"/>
              </a:rPr>
              <a:t>Santísima</a:t>
            </a:r>
            <a:r>
              <a:rPr lang="en-US" dirty="0" smtClean="0">
                <a:solidFill>
                  <a:schemeClr val="tx1"/>
                </a:solidFill>
                <a:latin typeface="Andalus" pitchFamily="18" charset="-78"/>
                <a:cs typeface="Andalus" pitchFamily="18" charset="-78"/>
              </a:rPr>
              <a:t> Concepción aims to prepare people within a framework of closeness, acceptance and support to their academic and personal needs.</a:t>
            </a:r>
          </a:p>
          <a:p>
            <a:pPr marL="45720" indent="0" algn="just">
              <a:buNone/>
            </a:pPr>
            <a:endParaRPr lang="en-US" dirty="0">
              <a:solidFill>
                <a:schemeClr val="tx1"/>
              </a:solidFill>
              <a:latin typeface="Andalus" pitchFamily="18" charset="-78"/>
              <a:cs typeface="Andalus" pitchFamily="18" charset="-78"/>
            </a:endParaRPr>
          </a:p>
          <a:p>
            <a:pPr marL="45720" indent="0" algn="just">
              <a:buNone/>
            </a:pPr>
            <a:r>
              <a:rPr lang="en-US" dirty="0" smtClean="0">
                <a:solidFill>
                  <a:schemeClr val="tx1"/>
                </a:solidFill>
                <a:latin typeface="Andalus" pitchFamily="18" charset="-78"/>
                <a:cs typeface="Andalus" pitchFamily="18" charset="-78"/>
              </a:rPr>
              <a:t>UCSC drives from the creation and application of knowledge by </a:t>
            </a:r>
            <a:r>
              <a:rPr lang="en-US" dirty="0" err="1" smtClean="0">
                <a:solidFill>
                  <a:schemeClr val="tx1"/>
                </a:solidFill>
                <a:latin typeface="Andalus" pitchFamily="18" charset="-78"/>
                <a:cs typeface="Andalus" pitchFamily="18" charset="-78"/>
              </a:rPr>
              <a:t>makig</a:t>
            </a:r>
            <a:r>
              <a:rPr lang="en-US" dirty="0" smtClean="0">
                <a:solidFill>
                  <a:schemeClr val="tx1"/>
                </a:solidFill>
                <a:latin typeface="Andalus" pitchFamily="18" charset="-78"/>
                <a:cs typeface="Andalus" pitchFamily="18" charset="-78"/>
              </a:rPr>
              <a:t> contributions to our socio-cultural context including economic, scientific and moral aspects of the country.</a:t>
            </a:r>
            <a:endParaRPr lang="en-US" dirty="0">
              <a:solidFill>
                <a:schemeClr val="tx1"/>
              </a:solidFill>
              <a:latin typeface="Andalus" pitchFamily="18" charset="-78"/>
              <a:cs typeface="Andalus" pitchFamily="18" charset="-78"/>
            </a:endParaRPr>
          </a:p>
          <a:p>
            <a:pPr marL="45720" indent="0" algn="just">
              <a:buNone/>
            </a:pPr>
            <a:r>
              <a:rPr lang="en-US" dirty="0" smtClean="0">
                <a:solidFill>
                  <a:schemeClr val="tx1"/>
                </a:solidFill>
                <a:latin typeface="Andalus" pitchFamily="18" charset="-78"/>
                <a:cs typeface="Andalus" pitchFamily="18" charset="-78"/>
              </a:rPr>
              <a:t> </a:t>
            </a:r>
          </a:p>
          <a:p>
            <a:pPr marL="45720" indent="0" algn="just">
              <a:buNone/>
            </a:pPr>
            <a:endParaRPr lang="en-US" dirty="0" smtClean="0">
              <a:solidFill>
                <a:schemeClr val="tx1"/>
              </a:solidFill>
              <a:latin typeface="Andalus" pitchFamily="18" charset="-78"/>
              <a:cs typeface="Andalus" pitchFamily="18" charset="-78"/>
            </a:endParaRPr>
          </a:p>
        </p:txBody>
      </p:sp>
      <p:sp>
        <p:nvSpPr>
          <p:cNvPr id="3" name="2 Título"/>
          <p:cNvSpPr>
            <a:spLocks noGrp="1"/>
          </p:cNvSpPr>
          <p:nvPr>
            <p:ph type="title"/>
          </p:nvPr>
        </p:nvSpPr>
        <p:spPr/>
        <p:txBody>
          <a:bodyPr/>
          <a:lstStyle/>
          <a:p>
            <a:r>
              <a:rPr lang="es-CL" dirty="0" smtClean="0"/>
              <a:t>Universidad católica de la Santísima concepción</a:t>
            </a:r>
            <a:endParaRPr lang="es-CL" dirty="0"/>
          </a:p>
        </p:txBody>
      </p:sp>
    </p:spTree>
    <p:extLst>
      <p:ext uri="{BB962C8B-B14F-4D97-AF65-F5344CB8AC3E}">
        <p14:creationId xmlns:p14="http://schemas.microsoft.com/office/powerpoint/2010/main" val="916954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3912488817"/>
              </p:ext>
            </p:extLst>
          </p:nvPr>
        </p:nvGraphicFramePr>
        <p:xfrm>
          <a:off x="395536" y="2420888"/>
          <a:ext cx="8407400" cy="3175000"/>
        </p:xfrm>
        <a:graphic>
          <a:graphicData uri="http://schemas.openxmlformats.org/drawingml/2006/table">
            <a:tbl>
              <a:tblPr firstRow="1" bandRow="1">
                <a:tableStyleId>{912C8C85-51F0-491E-9774-3900AFEF0FD7}</a:tableStyleId>
              </a:tblPr>
              <a:tblGrid>
                <a:gridCol w="2880320"/>
                <a:gridCol w="5527080"/>
              </a:tblGrid>
              <a:tr h="370840">
                <a:tc>
                  <a:txBody>
                    <a:bodyPr/>
                    <a:lstStyle/>
                    <a:p>
                      <a:r>
                        <a:rPr lang="es-CL" sz="3200" dirty="0" smtClean="0"/>
                        <a:t>UCSC</a:t>
                      </a:r>
                      <a:endParaRPr lang="es-CL" sz="3200" dirty="0"/>
                    </a:p>
                  </a:txBody>
                  <a:tcPr/>
                </a:tc>
                <a:tc>
                  <a:txBody>
                    <a:bodyPr/>
                    <a:lstStyle/>
                    <a:p>
                      <a:endParaRPr lang="es-CL" dirty="0"/>
                    </a:p>
                  </a:txBody>
                  <a:tcPr/>
                </a:tc>
              </a:tr>
              <a:tr h="370840">
                <a:tc>
                  <a:txBody>
                    <a:bodyPr/>
                    <a:lstStyle/>
                    <a:p>
                      <a:r>
                        <a:rPr lang="en-US" noProof="0" smtClean="0"/>
                        <a:t>Type of University</a:t>
                      </a:r>
                      <a:endParaRPr lang="en-US" noProof="0"/>
                    </a:p>
                  </a:txBody>
                  <a:tcPr/>
                </a:tc>
                <a:tc>
                  <a:txBody>
                    <a:bodyPr/>
                    <a:lstStyle/>
                    <a:p>
                      <a:r>
                        <a:rPr lang="es-CL" dirty="0" err="1" smtClean="0"/>
                        <a:t>Traditional</a:t>
                      </a:r>
                      <a:r>
                        <a:rPr lang="es-CL" dirty="0" smtClean="0"/>
                        <a:t>,</a:t>
                      </a:r>
                      <a:r>
                        <a:rPr lang="es-CL" baseline="0" dirty="0" smtClean="0"/>
                        <a:t> </a:t>
                      </a:r>
                      <a:r>
                        <a:rPr lang="es-CL" baseline="0" dirty="0" err="1" smtClean="0"/>
                        <a:t>private</a:t>
                      </a:r>
                      <a:r>
                        <a:rPr lang="es-CL" baseline="0" dirty="0" smtClean="0"/>
                        <a:t>.</a:t>
                      </a:r>
                      <a:endParaRPr lang="es-CL" dirty="0"/>
                    </a:p>
                  </a:txBody>
                  <a:tcPr/>
                </a:tc>
              </a:tr>
              <a:tr h="370840">
                <a:tc>
                  <a:txBody>
                    <a:bodyPr/>
                    <a:lstStyle/>
                    <a:p>
                      <a:r>
                        <a:rPr lang="en-US" noProof="0" smtClean="0"/>
                        <a:t>Founded</a:t>
                      </a:r>
                      <a:endParaRPr lang="en-US" noProof="0"/>
                    </a:p>
                  </a:txBody>
                  <a:tcPr/>
                </a:tc>
                <a:tc>
                  <a:txBody>
                    <a:bodyPr/>
                    <a:lstStyle/>
                    <a:p>
                      <a:r>
                        <a:rPr lang="es-CL" dirty="0" err="1" smtClean="0"/>
                        <a:t>July</a:t>
                      </a:r>
                      <a:r>
                        <a:rPr lang="es-CL" dirty="0" smtClean="0"/>
                        <a:t>, 10th. 1991</a:t>
                      </a:r>
                      <a:endParaRPr lang="es-CL" dirty="0"/>
                    </a:p>
                  </a:txBody>
                  <a:tcPr/>
                </a:tc>
              </a:tr>
              <a:tr h="370840">
                <a:tc>
                  <a:txBody>
                    <a:bodyPr/>
                    <a:lstStyle/>
                    <a:p>
                      <a:r>
                        <a:rPr lang="en-US" noProof="0" smtClean="0"/>
                        <a:t>Address</a:t>
                      </a:r>
                      <a:endParaRPr lang="en-US" noProof="0"/>
                    </a:p>
                  </a:txBody>
                  <a:tcPr/>
                </a:tc>
                <a:tc>
                  <a:txBody>
                    <a:bodyPr/>
                    <a:lstStyle/>
                    <a:p>
                      <a:r>
                        <a:rPr lang="es-CL" dirty="0" smtClean="0"/>
                        <a:t>Alonso de Ribera #2850, Concepción.</a:t>
                      </a:r>
                      <a:r>
                        <a:rPr lang="es-CL" baseline="0" dirty="0" smtClean="0"/>
                        <a:t> </a:t>
                      </a:r>
                      <a:r>
                        <a:rPr lang="es-CL" baseline="0" dirty="0" err="1" smtClean="0"/>
                        <a:t>Bio</a:t>
                      </a:r>
                      <a:r>
                        <a:rPr lang="es-CL" baseline="0" dirty="0" smtClean="0"/>
                        <a:t> </a:t>
                      </a:r>
                      <a:r>
                        <a:rPr lang="es-CL" baseline="0" dirty="0" err="1" smtClean="0"/>
                        <a:t>Bio</a:t>
                      </a:r>
                      <a:r>
                        <a:rPr lang="es-CL" baseline="0" dirty="0" smtClean="0"/>
                        <a:t>, Chile.</a:t>
                      </a:r>
                      <a:endParaRPr lang="es-CL" dirty="0"/>
                    </a:p>
                  </a:txBody>
                  <a:tcPr/>
                </a:tc>
              </a:tr>
              <a:tr h="370840">
                <a:tc>
                  <a:txBody>
                    <a:bodyPr/>
                    <a:lstStyle/>
                    <a:p>
                      <a:r>
                        <a:rPr lang="en-US" noProof="0" smtClean="0"/>
                        <a:t>Teachers</a:t>
                      </a:r>
                      <a:endParaRPr lang="en-US" noProof="0"/>
                    </a:p>
                  </a:txBody>
                  <a:tcPr/>
                </a:tc>
                <a:tc>
                  <a:txBody>
                    <a:bodyPr/>
                    <a:lstStyle/>
                    <a:p>
                      <a:r>
                        <a:rPr lang="es-CL" dirty="0" smtClean="0"/>
                        <a:t>441, full</a:t>
                      </a:r>
                      <a:r>
                        <a:rPr lang="es-CL" baseline="0" dirty="0" smtClean="0"/>
                        <a:t> time.</a:t>
                      </a:r>
                      <a:endParaRPr lang="es-CL" dirty="0"/>
                    </a:p>
                  </a:txBody>
                  <a:tcPr/>
                </a:tc>
              </a:tr>
              <a:tr h="370840">
                <a:tc>
                  <a:txBody>
                    <a:bodyPr/>
                    <a:lstStyle/>
                    <a:p>
                      <a:r>
                        <a:rPr lang="en-US" noProof="0" smtClean="0"/>
                        <a:t>Student</a:t>
                      </a:r>
                      <a:r>
                        <a:rPr lang="en-US" baseline="0" noProof="0" smtClean="0"/>
                        <a:t> population</a:t>
                      </a:r>
                      <a:endParaRPr lang="en-US" noProof="0"/>
                    </a:p>
                  </a:txBody>
                  <a:tcPr/>
                </a:tc>
                <a:tc>
                  <a:txBody>
                    <a:bodyPr/>
                    <a:lstStyle/>
                    <a:p>
                      <a:r>
                        <a:rPr lang="es-CL" dirty="0" smtClean="0"/>
                        <a:t>11503</a:t>
                      </a:r>
                      <a:endParaRPr lang="es-CL" dirty="0"/>
                    </a:p>
                  </a:txBody>
                  <a:tcPr/>
                </a:tc>
              </a:tr>
              <a:tr h="370840">
                <a:tc>
                  <a:txBody>
                    <a:bodyPr/>
                    <a:lstStyle/>
                    <a:p>
                      <a:r>
                        <a:rPr lang="en-US" noProof="0" smtClean="0"/>
                        <a:t>Head Master</a:t>
                      </a:r>
                      <a:endParaRPr lang="en-US" noProof="0"/>
                    </a:p>
                  </a:txBody>
                  <a:tcPr/>
                </a:tc>
                <a:tc>
                  <a:txBody>
                    <a:bodyPr/>
                    <a:lstStyle/>
                    <a:p>
                      <a:r>
                        <a:rPr lang="es-CL" dirty="0" smtClean="0"/>
                        <a:t>Juan Miguel </a:t>
                      </a:r>
                      <a:r>
                        <a:rPr lang="es-CL" dirty="0" err="1" smtClean="0"/>
                        <a:t>Cancino</a:t>
                      </a:r>
                      <a:r>
                        <a:rPr lang="es-CL" dirty="0" smtClean="0"/>
                        <a:t> </a:t>
                      </a:r>
                      <a:r>
                        <a:rPr lang="es-CL" dirty="0" err="1" smtClean="0"/>
                        <a:t>Cancino</a:t>
                      </a:r>
                      <a:endParaRPr lang="es-CL" dirty="0"/>
                    </a:p>
                  </a:txBody>
                  <a:tcPr/>
                </a:tc>
              </a:tr>
              <a:tr h="370840">
                <a:tc>
                  <a:txBody>
                    <a:bodyPr/>
                    <a:lstStyle/>
                    <a:p>
                      <a:r>
                        <a:rPr lang="en-US" noProof="0" dirty="0" smtClean="0"/>
                        <a:t>Affiliations</a:t>
                      </a:r>
                      <a:endParaRPr lang="en-US" noProof="0" dirty="0"/>
                    </a:p>
                  </a:txBody>
                  <a:tcPr/>
                </a:tc>
                <a:tc>
                  <a:txBody>
                    <a:bodyPr/>
                    <a:lstStyle/>
                    <a:p>
                      <a:r>
                        <a:rPr lang="es-CL" dirty="0" smtClean="0"/>
                        <a:t>G9, CRUCH</a:t>
                      </a:r>
                      <a:endParaRPr lang="es-CL" dirty="0"/>
                    </a:p>
                  </a:txBody>
                  <a:tcPr/>
                </a:tc>
              </a:tr>
            </a:tbl>
          </a:graphicData>
        </a:graphic>
      </p:graphicFrame>
      <p:sp>
        <p:nvSpPr>
          <p:cNvPr id="3" name="2 Título"/>
          <p:cNvSpPr>
            <a:spLocks noGrp="1"/>
          </p:cNvSpPr>
          <p:nvPr>
            <p:ph type="title"/>
          </p:nvPr>
        </p:nvSpPr>
        <p:spPr/>
        <p:txBody>
          <a:bodyPr/>
          <a:lstStyle/>
          <a:p>
            <a:r>
              <a:rPr lang="es-CL" dirty="0"/>
              <a:t>Universidad católica de la Santísima concepción</a:t>
            </a:r>
          </a:p>
        </p:txBody>
      </p:sp>
    </p:spTree>
    <p:extLst>
      <p:ext uri="{BB962C8B-B14F-4D97-AF65-F5344CB8AC3E}">
        <p14:creationId xmlns:p14="http://schemas.microsoft.com/office/powerpoint/2010/main" val="218915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marL="45720" indent="0">
              <a:buNone/>
            </a:pPr>
            <a:r>
              <a:rPr lang="en-US" b="1" u="sng" dirty="0" smtClean="0"/>
              <a:t>Social </a:t>
            </a:r>
            <a:r>
              <a:rPr lang="en-US" b="1" u="sng" dirty="0"/>
              <a:t>Context impact on my </a:t>
            </a:r>
            <a:r>
              <a:rPr lang="en-US" b="1" u="sng" dirty="0" smtClean="0"/>
              <a:t>Lessons</a:t>
            </a:r>
          </a:p>
          <a:p>
            <a:pPr marL="45720" indent="0" algn="just">
              <a:lnSpc>
                <a:spcPct val="80000"/>
              </a:lnSpc>
              <a:buNone/>
            </a:pPr>
            <a:endParaRPr lang="en-US" sz="1900" dirty="0" smtClean="0">
              <a:solidFill>
                <a:schemeClr val="tx1"/>
              </a:solidFill>
              <a:latin typeface="Andalus" pitchFamily="18" charset="-78"/>
              <a:cs typeface="Andalus" pitchFamily="18" charset="-78"/>
            </a:endParaRPr>
          </a:p>
          <a:p>
            <a:pPr marL="45720" indent="0" algn="just">
              <a:lnSpc>
                <a:spcPct val="80000"/>
              </a:lnSpc>
              <a:buNone/>
            </a:pPr>
            <a:r>
              <a:rPr lang="en-US" sz="1900" dirty="0" smtClean="0">
                <a:solidFill>
                  <a:schemeClr val="tx1"/>
                </a:solidFill>
                <a:latin typeface="Andalus" pitchFamily="18" charset="-78"/>
                <a:cs typeface="Andalus" pitchFamily="18" charset="-78"/>
              </a:rPr>
              <a:t>Knowing the standards of the university and the morals it promotes is of extreme importance when planning a class. In this case USCS is a university target for students who have Christian values and want to be trained at an institution with high educational standards along with the prestige that brings studying at an educational establishment that is part of the CRUCH.</a:t>
            </a:r>
          </a:p>
          <a:p>
            <a:pPr marL="45720" indent="0" algn="just">
              <a:lnSpc>
                <a:spcPct val="80000"/>
              </a:lnSpc>
              <a:buNone/>
            </a:pPr>
            <a:endParaRPr lang="en-US" sz="1900" dirty="0">
              <a:solidFill>
                <a:schemeClr val="tx1"/>
              </a:solidFill>
              <a:latin typeface="Andalus" pitchFamily="18" charset="-78"/>
              <a:cs typeface="Andalus" pitchFamily="18" charset="-78"/>
            </a:endParaRPr>
          </a:p>
          <a:p>
            <a:pPr marL="45720" indent="0" algn="just">
              <a:lnSpc>
                <a:spcPct val="80000"/>
              </a:lnSpc>
              <a:buNone/>
            </a:pPr>
            <a:r>
              <a:rPr lang="en-US" sz="1900" dirty="0" smtClean="0">
                <a:solidFill>
                  <a:schemeClr val="tx1"/>
                </a:solidFill>
                <a:latin typeface="Andalus" pitchFamily="18" charset="-78"/>
                <a:cs typeface="Andalus" pitchFamily="18" charset="-78"/>
              </a:rPr>
              <a:t>With those facts in mind we need to consider that we are dealing with highly capable students who are expecting the most challenging and proper education which also has to denote not only quality but good results on their professional training. </a:t>
            </a:r>
            <a:endParaRPr lang="en-US" sz="1900" dirty="0">
              <a:solidFill>
                <a:schemeClr val="tx1"/>
              </a:solidFill>
              <a:latin typeface="Andalus" pitchFamily="18" charset="-78"/>
              <a:cs typeface="Andalus" pitchFamily="18" charset="-78"/>
            </a:endParaRPr>
          </a:p>
          <a:p>
            <a:pPr marL="45720" indent="0">
              <a:buNone/>
            </a:pPr>
            <a:endParaRPr lang="es-CL" dirty="0"/>
          </a:p>
        </p:txBody>
      </p:sp>
      <p:sp>
        <p:nvSpPr>
          <p:cNvPr id="3" name="2 Título"/>
          <p:cNvSpPr>
            <a:spLocks noGrp="1"/>
          </p:cNvSpPr>
          <p:nvPr>
            <p:ph type="title"/>
          </p:nvPr>
        </p:nvSpPr>
        <p:spPr/>
        <p:txBody>
          <a:bodyPr/>
          <a:lstStyle/>
          <a:p>
            <a:r>
              <a:rPr lang="es-CL" dirty="0"/>
              <a:t>Universidad católica de la Santísima concepción</a:t>
            </a:r>
          </a:p>
        </p:txBody>
      </p:sp>
    </p:spTree>
    <p:extLst>
      <p:ext uri="{BB962C8B-B14F-4D97-AF65-F5344CB8AC3E}">
        <p14:creationId xmlns:p14="http://schemas.microsoft.com/office/powerpoint/2010/main" val="1346126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06273"/>
          </a:xfrm>
        </p:spPr>
        <p:txBody>
          <a:bodyPr>
            <a:normAutofit fontScale="92500" lnSpcReduction="20000"/>
          </a:bodyPr>
          <a:lstStyle/>
          <a:p>
            <a:pPr marL="45720" indent="0">
              <a:buNone/>
            </a:pPr>
            <a:r>
              <a:rPr lang="es-CL" sz="2600" b="1" dirty="0" smtClean="0">
                <a:solidFill>
                  <a:schemeClr val="accent2">
                    <a:lumMod val="75000"/>
                  </a:schemeClr>
                </a:solidFill>
                <a:latin typeface="Arial Black" pitchFamily="34" charset="0"/>
              </a:rPr>
              <a:t>FIRST CHARACTERISTIC</a:t>
            </a:r>
          </a:p>
          <a:p>
            <a:pPr marL="45720" indent="0">
              <a:buNone/>
            </a:pPr>
            <a:endParaRPr lang="es-CL" sz="2100" dirty="0" smtClean="0">
              <a:solidFill>
                <a:srgbClr val="7030A0"/>
              </a:solidFill>
            </a:endParaRPr>
          </a:p>
          <a:p>
            <a:pPr marL="45720" indent="0">
              <a:buNone/>
            </a:pPr>
            <a:r>
              <a:rPr lang="es-CL" sz="2100" dirty="0" err="1" smtClean="0">
                <a:solidFill>
                  <a:srgbClr val="7030A0"/>
                </a:solidFill>
              </a:rPr>
              <a:t>Level</a:t>
            </a:r>
            <a:r>
              <a:rPr lang="es-CL" sz="2100" dirty="0" smtClean="0">
                <a:solidFill>
                  <a:srgbClr val="7030A0"/>
                </a:solidFill>
              </a:rPr>
              <a:t> of </a:t>
            </a:r>
            <a:r>
              <a:rPr lang="es-CL" sz="2100" dirty="0" err="1" smtClean="0">
                <a:solidFill>
                  <a:srgbClr val="7030A0"/>
                </a:solidFill>
              </a:rPr>
              <a:t>Proficiency</a:t>
            </a:r>
            <a:endParaRPr lang="es-CL" sz="2100" dirty="0" smtClean="0">
              <a:solidFill>
                <a:srgbClr val="7030A0"/>
              </a:solidFill>
            </a:endParaRPr>
          </a:p>
          <a:p>
            <a:pPr marL="45720" indent="0" algn="just">
              <a:buNone/>
            </a:pPr>
            <a:r>
              <a:rPr lang="en-US" dirty="0">
                <a:solidFill>
                  <a:schemeClr val="tx1"/>
                </a:solidFill>
                <a:latin typeface="Andalus" pitchFamily="18" charset="-78"/>
                <a:cs typeface="Andalus" pitchFamily="18" charset="-78"/>
              </a:rPr>
              <a:t>The first characteristic that called our attention in one girl of the classroom was her proficiency when reading a passage in </a:t>
            </a:r>
            <a:r>
              <a:rPr lang="en-US" dirty="0" smtClean="0">
                <a:solidFill>
                  <a:schemeClr val="tx1"/>
                </a:solidFill>
                <a:latin typeface="Andalus" pitchFamily="18" charset="-78"/>
                <a:cs typeface="Andalus" pitchFamily="18" charset="-78"/>
              </a:rPr>
              <a:t>English; </a:t>
            </a:r>
            <a:r>
              <a:rPr lang="en-US" dirty="0">
                <a:solidFill>
                  <a:schemeClr val="tx1"/>
                </a:solidFill>
                <a:latin typeface="Andalus" pitchFamily="18" charset="-78"/>
                <a:cs typeface="Andalus" pitchFamily="18" charset="-78"/>
              </a:rPr>
              <a:t>moreover, we think that her reading and speaking skill were very advanced for the level of English of the course in general</a:t>
            </a:r>
            <a:r>
              <a:rPr lang="en-US" dirty="0" smtClean="0">
                <a:solidFill>
                  <a:schemeClr val="tx1"/>
                </a:solidFill>
                <a:latin typeface="Andalus" pitchFamily="18" charset="-78"/>
                <a:cs typeface="Andalus" pitchFamily="18" charset="-78"/>
              </a:rPr>
              <a:t>.</a:t>
            </a:r>
          </a:p>
          <a:p>
            <a:pPr marL="320040" lvl="1" indent="0" algn="just">
              <a:buNone/>
            </a:pPr>
            <a:r>
              <a:rPr lang="en-US" dirty="0" smtClean="0">
                <a:solidFill>
                  <a:schemeClr val="tx1"/>
                </a:solidFill>
                <a:latin typeface="Andalus" pitchFamily="18" charset="-78"/>
                <a:cs typeface="Andalus" pitchFamily="18" charset="-78"/>
              </a:rPr>
              <a:t> </a:t>
            </a:r>
            <a:r>
              <a:rPr lang="en-US" dirty="0">
                <a:solidFill>
                  <a:schemeClr val="tx1"/>
                </a:solidFill>
                <a:latin typeface="Andalus" pitchFamily="18" charset="-78"/>
                <a:cs typeface="Andalus" pitchFamily="18" charset="-78"/>
              </a:rPr>
              <a:t> </a:t>
            </a:r>
            <a:r>
              <a:rPr lang="en-US" dirty="0"/>
              <a:t> </a:t>
            </a:r>
            <a:endParaRPr lang="en-US" dirty="0" smtClean="0"/>
          </a:p>
          <a:p>
            <a:pPr marL="45720" indent="0">
              <a:buNone/>
            </a:pPr>
            <a:r>
              <a:rPr lang="en-US" sz="2100" dirty="0">
                <a:solidFill>
                  <a:srgbClr val="7030A0"/>
                </a:solidFill>
              </a:rPr>
              <a:t>How will this characteristic impact my Lesson?</a:t>
            </a:r>
          </a:p>
          <a:p>
            <a:pPr marL="45720" indent="0" algn="just">
              <a:buNone/>
            </a:pPr>
            <a:r>
              <a:rPr lang="en-US" dirty="0" smtClean="0">
                <a:solidFill>
                  <a:schemeClr val="tx1"/>
                </a:solidFill>
                <a:latin typeface="Andalus" pitchFamily="18" charset="-78"/>
                <a:cs typeface="Andalus" pitchFamily="18" charset="-78"/>
              </a:rPr>
              <a:t>We </a:t>
            </a:r>
            <a:r>
              <a:rPr lang="en-US" dirty="0">
                <a:solidFill>
                  <a:schemeClr val="tx1"/>
                </a:solidFill>
                <a:latin typeface="Andalus" pitchFamily="18" charset="-78"/>
                <a:cs typeface="Andalus" pitchFamily="18" charset="-78"/>
              </a:rPr>
              <a:t>believe that such feature will increase the level of proficiency use when planning a class. Overall, the other students seemed to be at the same level, which means that we could use a wider range of vocabulary and even more difficult tasks or activities. The main idea is to challenge our student’s </a:t>
            </a:r>
            <a:r>
              <a:rPr lang="en-US" dirty="0" err="1">
                <a:solidFill>
                  <a:schemeClr val="tx1"/>
                </a:solidFill>
                <a:latin typeface="Andalus" pitchFamily="18" charset="-78"/>
                <a:cs typeface="Andalus" pitchFamily="18" charset="-78"/>
              </a:rPr>
              <a:t>english</a:t>
            </a:r>
            <a:r>
              <a:rPr lang="en-US" dirty="0">
                <a:solidFill>
                  <a:schemeClr val="tx1"/>
                </a:solidFill>
                <a:latin typeface="Andalus" pitchFamily="18" charset="-78"/>
                <a:cs typeface="Andalus" pitchFamily="18" charset="-78"/>
              </a:rPr>
              <a:t>; therefore, it is best to identify their level in order to plan proper classes. If we were to plan a class without this factor in consideration our “</a:t>
            </a:r>
            <a:r>
              <a:rPr lang="en-US" dirty="0" err="1">
                <a:solidFill>
                  <a:schemeClr val="tx1"/>
                </a:solidFill>
                <a:latin typeface="Andalus" pitchFamily="18" charset="-78"/>
                <a:cs typeface="Andalus" pitchFamily="18" charset="-78"/>
              </a:rPr>
              <a:t>tutorias</a:t>
            </a:r>
            <a:r>
              <a:rPr lang="en-US" dirty="0">
                <a:solidFill>
                  <a:schemeClr val="tx1"/>
                </a:solidFill>
                <a:latin typeface="Andalus" pitchFamily="18" charset="-78"/>
                <a:cs typeface="Andalus" pitchFamily="18" charset="-78"/>
              </a:rPr>
              <a:t>” could turn into a disaster. We could easily bore our students or discourage them to come to class again.</a:t>
            </a:r>
            <a:endParaRPr lang="es-CL" dirty="0">
              <a:solidFill>
                <a:schemeClr val="tx1"/>
              </a:solidFill>
              <a:latin typeface="Andalus" pitchFamily="18" charset="-78"/>
              <a:cs typeface="Andalus" pitchFamily="18" charset="-78"/>
            </a:endParaRPr>
          </a:p>
          <a:p>
            <a:pPr marL="45720" indent="0">
              <a:buNone/>
            </a:pPr>
            <a:endParaRPr lang="es-CL" dirty="0"/>
          </a:p>
        </p:txBody>
      </p:sp>
      <p:sp>
        <p:nvSpPr>
          <p:cNvPr id="3" name="2 Título"/>
          <p:cNvSpPr>
            <a:spLocks noGrp="1"/>
          </p:cNvSpPr>
          <p:nvPr>
            <p:ph type="title"/>
          </p:nvPr>
        </p:nvSpPr>
        <p:spPr/>
        <p:txBody>
          <a:bodyPr/>
          <a:lstStyle/>
          <a:p>
            <a:pPr marL="45720" indent="0"/>
            <a:r>
              <a:rPr lang="en-US" sz="2800" b="1" u="sng" cap="none" dirty="0" smtClean="0"/>
              <a:t>Student characteristics and their Implications</a:t>
            </a:r>
            <a:endParaRPr lang="en-US" sz="2800" b="1" u="sng" cap="none" dirty="0"/>
          </a:p>
        </p:txBody>
      </p:sp>
    </p:spTree>
    <p:extLst>
      <p:ext uri="{BB962C8B-B14F-4D97-AF65-F5344CB8AC3E}">
        <p14:creationId xmlns:p14="http://schemas.microsoft.com/office/powerpoint/2010/main" val="3666782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80999" y="1719070"/>
            <a:ext cx="8407893" cy="4806273"/>
          </a:xfrm>
        </p:spPr>
        <p:txBody>
          <a:bodyPr>
            <a:normAutofit fontScale="85000" lnSpcReduction="10000"/>
          </a:bodyPr>
          <a:lstStyle/>
          <a:p>
            <a:pPr marL="45720" indent="0">
              <a:buNone/>
            </a:pPr>
            <a:r>
              <a:rPr lang="es-CL" sz="2600" b="1" dirty="0" smtClean="0">
                <a:solidFill>
                  <a:schemeClr val="accent2">
                    <a:lumMod val="75000"/>
                  </a:schemeClr>
                </a:solidFill>
                <a:latin typeface="Arial Black" pitchFamily="34" charset="0"/>
              </a:rPr>
              <a:t>SECOND CHARACTERISTIC</a:t>
            </a:r>
          </a:p>
          <a:p>
            <a:pPr marL="45720" indent="0">
              <a:buNone/>
            </a:pPr>
            <a:endParaRPr lang="es-CL" sz="2100" dirty="0" smtClean="0">
              <a:solidFill>
                <a:srgbClr val="7030A0"/>
              </a:solidFill>
            </a:endParaRPr>
          </a:p>
          <a:p>
            <a:pPr marL="45720" indent="0">
              <a:buNone/>
            </a:pPr>
            <a:r>
              <a:rPr lang="es-CL" sz="2100" dirty="0" err="1" smtClean="0">
                <a:solidFill>
                  <a:srgbClr val="7030A0"/>
                </a:solidFill>
              </a:rPr>
              <a:t>Motivation</a:t>
            </a:r>
            <a:endParaRPr lang="es-CL" sz="2100" dirty="0" smtClean="0">
              <a:solidFill>
                <a:srgbClr val="7030A0"/>
              </a:solidFill>
            </a:endParaRPr>
          </a:p>
          <a:p>
            <a:pPr marL="45720" indent="0" algn="just">
              <a:buNone/>
            </a:pPr>
            <a:r>
              <a:rPr lang="en-US" sz="2400" dirty="0" smtClean="0">
                <a:solidFill>
                  <a:schemeClr val="tx1"/>
                </a:solidFill>
                <a:latin typeface="Andalus" pitchFamily="18" charset="-78"/>
                <a:cs typeface="Andalus" pitchFamily="18" charset="-78"/>
              </a:rPr>
              <a:t>Another outstanding feature on our student was her commitment to the class. This module in particular consisted on several tasks in which the students were left on their own to fulfill. We could see that most students, and “her” in particular, were completely advocated to the activities and finished them right on time.</a:t>
            </a:r>
            <a:endParaRPr lang="es-CL" sz="2100" dirty="0" smtClean="0">
              <a:solidFill>
                <a:srgbClr val="7030A0"/>
              </a:solidFill>
            </a:endParaRPr>
          </a:p>
          <a:p>
            <a:pPr marL="45720" indent="0">
              <a:buNone/>
            </a:pPr>
            <a:r>
              <a:rPr lang="en-US" dirty="0">
                <a:solidFill>
                  <a:schemeClr val="tx1"/>
                </a:solidFill>
                <a:latin typeface="Andalus" pitchFamily="18" charset="-78"/>
                <a:cs typeface="Andalus" pitchFamily="18" charset="-78"/>
              </a:rPr>
              <a:t> </a:t>
            </a:r>
            <a:r>
              <a:rPr lang="en-US" dirty="0"/>
              <a:t> </a:t>
            </a:r>
            <a:endParaRPr lang="en-US" dirty="0" smtClean="0"/>
          </a:p>
          <a:p>
            <a:pPr marL="45720" indent="0">
              <a:buNone/>
            </a:pPr>
            <a:r>
              <a:rPr lang="en-US" sz="2100" dirty="0">
                <a:solidFill>
                  <a:srgbClr val="7030A0"/>
                </a:solidFill>
              </a:rPr>
              <a:t>How </a:t>
            </a:r>
            <a:r>
              <a:rPr lang="en-US" sz="2100" dirty="0" smtClean="0">
                <a:solidFill>
                  <a:srgbClr val="7030A0"/>
                </a:solidFill>
              </a:rPr>
              <a:t>will this characteristic impact </a:t>
            </a:r>
            <a:r>
              <a:rPr lang="en-US" sz="2100" dirty="0">
                <a:solidFill>
                  <a:srgbClr val="7030A0"/>
                </a:solidFill>
              </a:rPr>
              <a:t>my </a:t>
            </a:r>
            <a:r>
              <a:rPr lang="en-US" sz="2100" dirty="0" smtClean="0">
                <a:solidFill>
                  <a:srgbClr val="7030A0"/>
                </a:solidFill>
              </a:rPr>
              <a:t>Lesson?</a:t>
            </a:r>
          </a:p>
          <a:p>
            <a:pPr marL="45720" indent="0" algn="just">
              <a:buNone/>
            </a:pPr>
            <a:r>
              <a:rPr lang="en-US" sz="2400" dirty="0">
                <a:solidFill>
                  <a:schemeClr val="tx1"/>
                </a:solidFill>
                <a:latin typeface="Andalus" pitchFamily="18" charset="-78"/>
                <a:cs typeface="Andalus" pitchFamily="18" charset="-78"/>
              </a:rPr>
              <a:t>This feature has a huge impact on our lesson planning, due to the fact that it provide us assurance that class participation will run smoothly. To have committed and motivated students opens new windows of learning. It makes us be more creative when planning </a:t>
            </a:r>
            <a:r>
              <a:rPr lang="en-US" sz="2400" dirty="0" smtClean="0">
                <a:solidFill>
                  <a:schemeClr val="tx1"/>
                </a:solidFill>
                <a:latin typeface="Andalus" pitchFamily="18" charset="-78"/>
                <a:cs typeface="Andalus" pitchFamily="18" charset="-78"/>
              </a:rPr>
              <a:t>since there is a certainty </a:t>
            </a:r>
            <a:r>
              <a:rPr lang="en-US" sz="2400" dirty="0">
                <a:solidFill>
                  <a:schemeClr val="tx1"/>
                </a:solidFill>
                <a:latin typeface="Andalus" pitchFamily="18" charset="-78"/>
                <a:cs typeface="Andalus" pitchFamily="18" charset="-78"/>
              </a:rPr>
              <a:t>that we are dealing with a class that is welling to pay attention and work when needed in order to learn.  </a:t>
            </a:r>
          </a:p>
          <a:p>
            <a:pPr marL="45720" indent="0">
              <a:buNone/>
            </a:pPr>
            <a:endParaRPr lang="es-CL" dirty="0"/>
          </a:p>
        </p:txBody>
      </p:sp>
      <p:sp>
        <p:nvSpPr>
          <p:cNvPr id="3" name="2 Título"/>
          <p:cNvSpPr>
            <a:spLocks noGrp="1"/>
          </p:cNvSpPr>
          <p:nvPr>
            <p:ph type="title"/>
          </p:nvPr>
        </p:nvSpPr>
        <p:spPr/>
        <p:txBody>
          <a:bodyPr/>
          <a:lstStyle/>
          <a:p>
            <a:pPr marL="45720" indent="0"/>
            <a:r>
              <a:rPr lang="en-US" sz="2800" b="1" u="sng" cap="none" dirty="0" smtClean="0"/>
              <a:t>Student characteristics and their Implications</a:t>
            </a:r>
            <a:endParaRPr lang="en-US" sz="2800" b="1" u="sng" cap="none" dirty="0"/>
          </a:p>
        </p:txBody>
      </p:sp>
    </p:spTree>
    <p:extLst>
      <p:ext uri="{BB962C8B-B14F-4D97-AF65-F5344CB8AC3E}">
        <p14:creationId xmlns:p14="http://schemas.microsoft.com/office/powerpoint/2010/main" val="32328505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100</TotalTime>
  <Words>978</Words>
  <Application>Microsoft Office PowerPoint</Application>
  <PresentationFormat>Presentación en pantalla (4:3)</PresentationFormat>
  <Paragraphs>91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Cuadrícula</vt:lpstr>
      <vt:lpstr>English Teaching practice i</vt:lpstr>
      <vt:lpstr>MDD 1</vt:lpstr>
      <vt:lpstr>OUTLINE</vt:lpstr>
      <vt:lpstr>Universidad católica de la Santísima concepción</vt:lpstr>
      <vt:lpstr>Universidad católica de la Santísima concepción</vt:lpstr>
      <vt:lpstr>Universidad católica de la Santísima concepción</vt:lpstr>
      <vt:lpstr>Universidad católica de la Santísima concepción</vt:lpstr>
      <vt:lpstr>Student characteristics and their Implications</vt:lpstr>
      <vt:lpstr>Student characteristics and their Implications</vt:lpstr>
      <vt:lpstr>Physical aspects of the classroom and their Implications</vt:lpstr>
      <vt:lpstr>Physical aspects of the classroom and their Implications</vt:lpstr>
      <vt:lpstr>Reflections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Farah</dc:creator>
  <cp:lastModifiedBy>Farah</cp:lastModifiedBy>
  <cp:revision>28</cp:revision>
  <dcterms:created xsi:type="dcterms:W3CDTF">2015-10-14T13:39:12Z</dcterms:created>
  <dcterms:modified xsi:type="dcterms:W3CDTF">2015-10-14T23:30:53Z</dcterms:modified>
</cp:coreProperties>
</file>