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5"/>
          <p:cNvGraphicFramePr/>
          <p:nvPr/>
        </p:nvGraphicFramePr>
        <p:xfrm>
          <a:off x="65956" y="80342"/>
          <a:ext cx="12072788" cy="671001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89666"/>
                <a:gridCol w="1977327"/>
                <a:gridCol w="4613401"/>
                <a:gridCol w="1132489"/>
                <a:gridCol w="1120820"/>
                <a:gridCol w="1102993"/>
                <a:gridCol w="1036089"/>
              </a:tblGrid>
              <a:tr h="193519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נושא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המוסדיות הישנה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gridSpan="5"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המוסדיות החדשה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5724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olidFill>
                            <a:srgbClr val="0433FF"/>
                          </a:solidFill>
                          <a:sym typeface="Helvetica"/>
                        </a:rPr>
                        <a:t>כללי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olidFill>
                            <a:srgbClr val="0433FF"/>
                          </a:solidFill>
                          <a:sym typeface="Helvetica"/>
                        </a:rPr>
                        <a:t>המוסדיות הנורמטיבית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olidFill>
                            <a:srgbClr val="0433FF"/>
                          </a:solidFill>
                          <a:sym typeface="Helvetica"/>
                        </a:rPr>
                        <a:t>הבחירה הרציונלית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olidFill>
                            <a:srgbClr val="0433FF"/>
                          </a:solidFill>
                          <a:sym typeface="Helvetica"/>
                        </a:rPr>
                        <a:t>הרישות המוסדי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olidFill>
                            <a:srgbClr val="0433FF"/>
                          </a:solidFill>
                          <a:sym typeface="Helvetica"/>
                        </a:rPr>
                        <a:t>המוסדיות ההיסטורית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850792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התמקדות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התמקדות בארגונים</a:t>
                      </a:r>
                      <a:endParaRPr sz="800">
                        <a:sym typeface="Helvetica"/>
                      </a:endParaRPr>
                    </a:p>
                    <a:p>
                      <a:pPr lvl="0" marL="9326" indent="-9326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מסורת ״שלט הנחושת״ לניתוח מוסדות.</a:t>
                      </a:r>
                      <a:endParaRPr sz="500">
                        <a:sym typeface="Helvetica"/>
                      </a:endParaRPr>
                    </a:p>
                    <a:p>
                      <a:pPr lvl="0" marL="9326" indent="-9326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הארגון הוא מוסד.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התמקדות בכללים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המוסדות מספקים את ״כללי המשחק״, הארגונים הם שחקנים ממש כמו יחידים.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הם מערכי כללים הקיימים בתוך, בין, מעל, מתחת ומסביב לארגונים.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ארגונים אינם זהים למוסדות - אך מהווים מוקד ניתוח חשוב, מפני שהם שחקנים קיבוציים הנתונים לאילוצים מוסדיים של מערכת רחבה יותר, ומפני שהם מהווים זירות שבהן כללים מוסדיים מתפתחים ובאים לידי ביטוי.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הכללים קובעים התנהגות ״הולמת״.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הכללים קובעים את הבסיס לחליפין המתנהלים בין שחקנים ממקסמי תועלת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122578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המשגה 1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פורמלית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מוסכמות וכללים פורמלים.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לא פורמלית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מוסכמות וכללים לא-פורמלים, המעוצבים לצידם של כללים פורמלים.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מוסכמות לא פורמליות מעצבות גם הן את התנהגות השחקנים הפוליטים.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הן עשויות לחזק מוסכמות הפורמליות.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לעיתים הן יכולות לגבור על כללים פורמלים.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קשה יותר לחקור כללים לא-פורמלים.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48513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המשגה 2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סטטית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הם ״דברים״ קבועים.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דינמית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הם תהליכים דינמיים.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המחקר מתעניין כיצד מושגת יציבות מוסדית באמצעות פעולה אנושית?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מה מניע ומשבש את תהליך המיסוד המתמיד?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נוטים להשתנות באופן הדרגתי ומצטבר, בתגובה לאיתותים סביבתיים.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שינוי מוסדי מכוון הוא אפשרי, אך הדגש הוא על כך ששינוי הוא דבר בעייתי וקשה לשליטה.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הסדרים מוסדיים יתקיימו רק כל עוד הם משרתים את האינטרסים של שחקנים רציונליים המחפשים תועלת.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יציבות המוסדות תלויה בתהליך מתמיד של השגת הסכמה, ובניית קואליציות בין שחקנים, בתוך סביבה המשתנה ללא הרף.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849726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עמדה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עמדה ערכית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עוסקת במפורש ב״שלטון הטוב״, וכוללת מחוייבות מובלעת למערך ערכים ומבנה שלטוני מסויימים.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עמדה ביקורתית כלפי ערכים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מזהה את הדרכים השונות שבהן המוסדות מגלמים ומעצבים ערכים חברתיים, שיכולים בעצמם להיות נתונים במחלוקת ובהשתנות מתמדת.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מבנה הממשל - הכלתם או הדרתם של שחקנים שונים ובחירת הכלים השלטוניים - אינו נייטרלי מבחינה ערכית, אלא מושרש בערכים פוליטים ומפרנס אותם.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משתנים כאשר ההנחות הערכיות שלהם השתנו או כאשר הן נתפסות כסותרות ערכים אחרים.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הליכים והסדרים נייטרלים לכאורה, נתפסים כמגלמים ערכים, אינטרסים וזהויות ספציפים.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600">
                          <a:sym typeface="Helvetica"/>
                        </a:rPr>
                        <a:t>המסדות אינם גורמי השפעה על היחיד, אבל ברור שהמוסדות חייבים לשקף מערך ערכים כלשהו, המקובל במידה מסויימת על הציבור, כדי שהתמריצים יפעלו ביעילות שווה בקרב כל המשתתפים.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198923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המשגה 3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כוללנית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תיאור והשוואה בין מערכות שלטוניות שלמות.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המשגה מפרקת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התמקדות במוסדות המרכיבים את החיים הפוליטים: שיטות בחירות, מערכות מיסוי ותגמולים, קבלת החלטות בקבינט, הסדרי תקצוב וגיבוש מדיניות, יחסים בין ממשלתיים, או כללי התקשרות חוזיים.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הם ״מבודלים״ מפני:</a:t>
                      </a:r>
                      <a:endParaRPr sz="500">
                        <a:sym typeface="Helvetica"/>
                      </a:endParaRPr>
                    </a:p>
                    <a:p>
                      <a:pPr lvl="0" marL="24872" indent="-24872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sz="500">
                          <a:sym typeface="Helvetica"/>
                        </a:rPr>
                        <a:t>לא בהכרח ״משתלבים״ ליצירת שלם.</a:t>
                      </a:r>
                      <a:endParaRPr sz="500">
                        <a:sym typeface="Helvetica"/>
                      </a:endParaRPr>
                    </a:p>
                    <a:p>
                      <a:pPr lvl="0" marL="24872" indent="-24872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sz="500">
                          <a:sym typeface="Helvetica"/>
                        </a:rPr>
                        <a:t>הם מגלמים, משמרים ומעניקים משאבי עוצמה שונים ליחידים וקבוצות שונים, בהעניקם עדיפות לפעולות מסויימות, ובאמצעות כללת והדרת שחקנים.</a:t>
                      </a:r>
                      <a:endParaRPr sz="500">
                        <a:sym typeface="Helvetica"/>
                      </a:endParaRPr>
                    </a:p>
                    <a:p>
                      <a:pPr lvl="0" marL="24872" indent="-24872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לעולם אינם סגורים או מושלמים.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330236"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800">
                          <a:solidFill>
                            <a:srgbClr val="FFFFFF"/>
                          </a:solidFill>
                          <a:sym typeface="Helvetica"/>
                        </a:rPr>
                        <a:t>עמידה / הקשר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חוסר תלות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>מושרשות</a:t>
                      </a:r>
                      <a:endParaRPr sz="8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מוסדות פוליטיים אינם יישויות עצמאיות, המתקיימות מחוץ למרחב וזמן.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בחינה כיצד מוסדות פוליטיים מושרשים או מובנים בהקשרים ספציפים.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כללים מוסדיים מושרשים בתוך מדרג ההולך ומתגבה של כללים ומשטרים ופרקטיקות והליכים שהם עוד יותר יסודיים, עוד יותר סמכותיים.</a:t>
                      </a:r>
                      <a:endParaRPr sz="500">
                        <a:sym typeface="Helvetica"/>
                      </a:endParaRPr>
                    </a:p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sz="500">
                          <a:sym typeface="Helvetica"/>
                        </a:rPr>
                        <a:t>חקירת המוסדות בהשפעה ״מלמטה למעלה״ שיש לאילוצים מוסדיים ספציפים למקום.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700"/>
                        </a:spcBef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חקירת פעילות הגומלין בין כללים מוסדיים ב״רמות״ שונות:</a:t>
                      </a:r>
                      <a:endParaRPr sz="400">
                        <a:sym typeface="Helvetica"/>
                      </a:endParaRPr>
                    </a:p>
                    <a:p>
                      <a:pPr lvl="0" marL="17445" indent="-17445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כללי תפעול (יומיומיים)</a:t>
                      </a:r>
                      <a:endParaRPr sz="400">
                        <a:sym typeface="Helvetica"/>
                      </a:endParaRPr>
                    </a:p>
                    <a:p>
                      <a:pPr lvl="0" marL="17445" indent="-17445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כללים קיבוציים (משפטיים)</a:t>
                      </a:r>
                      <a:endParaRPr sz="400">
                        <a:sym typeface="Helvetica"/>
                      </a:endParaRPr>
                    </a:p>
                    <a:p>
                      <a:pPr lvl="0" marL="17445" indent="-17445">
                        <a:spcBef>
                          <a:spcPts val="700"/>
                        </a:spcBef>
                        <a:buSzPct val="100000"/>
                        <a:buAutoNum type="alphaLcPeriod" startAt="1"/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כללים חוקתיים (הכללים ששולטים בכללים!)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500"/>
                        </a:spcBef>
                        <a:defRPr b="0" i="0" sz="1800"/>
                      </a:pPr>
                      <a:r>
                        <a:rPr b="1" i="1" sz="800">
                          <a:sym typeface="Helvetica"/>
                        </a:rPr>
                        <a:t/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L="14923" indent="-14923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בחינה כיצד בחירות מוסדיות שבוצעו בשלב מוקדם בהתפתחות של תחום מדיניות כלשהו, מגבילות את יכולת בחירת המדיניות בהמשך הדברים.</a:t>
                      </a:r>
                      <a:endParaRPr sz="400">
                        <a:sym typeface="Helvetica"/>
                      </a:endParaRPr>
                    </a:p>
                    <a:p>
                      <a:pPr lvl="0" marL="10467" indent="-10467">
                        <a:spcBef>
                          <a:spcPts val="700"/>
                        </a:spcBef>
                        <a:buSzPct val="60000"/>
                        <a:buBlip>
                          <a:blip r:embed="rId2"/>
                        </a:buBlip>
                        <a:defRPr b="0" i="0" sz="1800"/>
                      </a:pPr>
                      <a:r>
                        <a:rPr b="1" sz="400">
                          <a:sym typeface="Helvetica"/>
                        </a:rPr>
                        <a:t>השוואה בין מערכות פוליטיות או תחומי מדיניות מסויימים בארצות שונות, להראות כיצד משתרשים מוסדות ומעמיקים את אחיזתם, וגורמים למעשה ליצירת ניהול מדיניות ״תלוי נתיב״.</a:t>
                      </a:r>
                    </a:p>
                  </a:txBody>
                  <a:tcPr marL="63500" marR="63500" marT="63500" marB="6350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6" name="Shape 5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sldNum" sz="quarter" idx="2"/>
          </p:nvPr>
        </p:nvSpPr>
        <p:spPr>
          <a:xfrm>
            <a:off x="6553200" y="6245225"/>
            <a:ext cx="2133600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