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F858110-19EE-4032-A3FC-44259A67363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474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332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7714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9788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8169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1708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7144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95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580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411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269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6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556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877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843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7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11133-BA40-4B8D-ACCA-0B89516751E5}" type="datetimeFigureOut">
              <a:rPr lang="es-AR" smtClean="0"/>
              <a:t>02/03/2018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9AE8F1-80AA-474D-A052-5A5A2A5D2EC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682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060620"/>
            <a:ext cx="7766936" cy="199021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s-AR" sz="6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Clase introductoria  Bioquímica</a:t>
            </a:r>
            <a:endParaRPr lang="es-AR" sz="66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4"/>
            <a:ext cx="7766936" cy="7143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s-AR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Aminoácidos – Proteínas - Enzimas</a:t>
            </a:r>
            <a:endParaRPr lang="es-AR" sz="4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64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2483" y="190122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Funciones de las proteínas</a:t>
            </a:r>
            <a:br>
              <a:rPr lang="es-AR" sz="2800" dirty="0" smtClean="0"/>
            </a:br>
            <a:r>
              <a:rPr lang="es-AR" sz="2800" dirty="0" smtClean="0"/>
              <a:t>  </a:t>
            </a:r>
            <a:r>
              <a:rPr lang="es-AR" dirty="0" smtClean="0"/>
              <a:t>Poseen diversas funciones: Estructurales, transportadoras, inmunológicas, receptoras y  </a:t>
            </a:r>
            <a:r>
              <a:rPr lang="es-AR" u="sng" dirty="0" smtClean="0">
                <a:solidFill>
                  <a:schemeClr val="accent2">
                    <a:lumMod val="75000"/>
                  </a:schemeClr>
                </a:solidFill>
              </a:rPr>
              <a:t>catalíticas</a:t>
            </a:r>
            <a:r>
              <a:rPr lang="es-AR" dirty="0" smtClean="0"/>
              <a:t>, entre otras.</a:t>
            </a:r>
          </a:p>
          <a:p>
            <a:r>
              <a:rPr lang="es-AR" sz="2800" dirty="0" smtClean="0"/>
              <a:t>¿Qué es una función catalítica? 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Se puede definir como la capacidad de acelerar una reacción química. Las encargadas de esto son las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Enzimas</a:t>
            </a:r>
            <a:r>
              <a:rPr lang="es-AR" dirty="0" smtClean="0">
                <a:solidFill>
                  <a:schemeClr val="tx1"/>
                </a:solidFill>
              </a:rPr>
              <a:t>: compuesto químico usualmente de origen proteico que tienen la capacidad de catalizar las reacciones químicas.</a:t>
            </a:r>
            <a:endParaRPr lang="es-A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3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smtClean="0"/>
              <a:t>Enzimas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21952"/>
            <a:ext cx="8596668" cy="3880773"/>
          </a:xfrm>
        </p:spPr>
        <p:txBody>
          <a:bodyPr/>
          <a:lstStyle/>
          <a:p>
            <a:r>
              <a:rPr lang="es-AR" dirty="0" smtClean="0"/>
              <a:t>¿Cómo funcionan? </a:t>
            </a:r>
            <a:br>
              <a:rPr lang="es-AR" dirty="0" smtClean="0"/>
            </a:br>
            <a:r>
              <a:rPr lang="es-AR" dirty="0" smtClean="0"/>
              <a:t> Estas poseen en su estructura lo que se denomina sitio activo, el cual se puede definir como el lugar de la molécula en donde se le unirá un </a:t>
            </a:r>
            <a:r>
              <a:rPr lang="es-AR" u="sng" dirty="0" smtClean="0">
                <a:solidFill>
                  <a:schemeClr val="accent2">
                    <a:lumMod val="75000"/>
                  </a:schemeClr>
                </a:solidFill>
              </a:rPr>
              <a:t>sustrato</a:t>
            </a:r>
            <a:r>
              <a:rPr lang="es-AR" dirty="0" smtClean="0"/>
              <a:t> al cual catalizará. Una vez catalizado el sustrato pasa a convertirse en producto. Una vez formado el producto, este abandona el sitio activo dejándolo libre para que otro sustrato se pueda unir. </a:t>
            </a:r>
            <a:br>
              <a:rPr lang="es-AR" dirty="0" smtClean="0"/>
            </a:br>
            <a:r>
              <a:rPr lang="es-AR" dirty="0" smtClean="0"/>
              <a:t> 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87" y="4062338"/>
            <a:ext cx="6749326" cy="241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50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smtClean="0"/>
              <a:t>Síntesis de Proteínas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¿Qué es?</a:t>
            </a:r>
            <a:br>
              <a:rPr lang="es-AR" dirty="0" smtClean="0"/>
            </a:br>
            <a:r>
              <a:rPr lang="es-AR" dirty="0" smtClean="0"/>
              <a:t>    Es el proceso anabólico mediante el cual se sintetizan las proteínas. Consta de dos etapas: la “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Transcripción</a:t>
            </a:r>
            <a:r>
              <a:rPr lang="es-AR" dirty="0" smtClean="0"/>
              <a:t>” y la “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Traducción</a:t>
            </a:r>
            <a:r>
              <a:rPr lang="es-AR" dirty="0" smtClean="0"/>
              <a:t>”. </a:t>
            </a:r>
            <a:br>
              <a:rPr lang="es-AR" dirty="0" smtClean="0"/>
            </a:br>
            <a:r>
              <a:rPr lang="es-AR" dirty="0" smtClean="0"/>
              <a:t> </a:t>
            </a:r>
            <a:r>
              <a:rPr lang="es-AR" dirty="0"/>
              <a:t> </a:t>
            </a:r>
            <a:r>
              <a:rPr lang="es-AR" dirty="0" smtClean="0"/>
              <a:t>  </a:t>
            </a:r>
            <a:br>
              <a:rPr lang="es-AR" dirty="0" smtClean="0"/>
            </a:br>
            <a:r>
              <a:rPr lang="es-AR" dirty="0" smtClean="0"/>
              <a:t>    La transcripción consiste en replicar una hebra del ADN que esta dentro del núcleo de la célula y convertirlo en ARN, el cual se llamara </a:t>
            </a:r>
            <a:r>
              <a:rPr lang="es-AR" dirty="0" err="1" smtClean="0"/>
              <a:t>ARNm</a:t>
            </a:r>
            <a:r>
              <a:rPr lang="es-AR" dirty="0" smtClean="0"/>
              <a:t> (mensajero) </a:t>
            </a:r>
            <a:br>
              <a:rPr lang="es-AR" dirty="0" smtClean="0"/>
            </a:br>
            <a:r>
              <a:rPr lang="es-AR" dirty="0" smtClean="0"/>
              <a:t>    </a:t>
            </a:r>
            <a:br>
              <a:rPr lang="es-AR" dirty="0" smtClean="0"/>
            </a:br>
            <a:r>
              <a:rPr lang="es-AR" dirty="0" smtClean="0"/>
              <a:t>    La traducción se da cuando el </a:t>
            </a:r>
            <a:r>
              <a:rPr lang="es-AR" dirty="0" err="1" smtClean="0"/>
              <a:t>ARNm</a:t>
            </a:r>
            <a:r>
              <a:rPr lang="es-AR" dirty="0" smtClean="0"/>
              <a:t> llega al ribosoma para ser codificado y </a:t>
            </a:r>
            <a:r>
              <a:rPr lang="es-AR" dirty="0" err="1" smtClean="0"/>
              <a:t>asi</a:t>
            </a:r>
            <a:r>
              <a:rPr lang="es-AR" dirty="0" smtClean="0"/>
              <a:t> formar la cadena de polipéptidos. El </a:t>
            </a:r>
            <a:r>
              <a:rPr lang="es-AR" dirty="0" err="1" smtClean="0"/>
              <a:t>ARNm</a:t>
            </a:r>
            <a:r>
              <a:rPr lang="es-AR" dirty="0" smtClean="0"/>
              <a:t>, una vez en el ribosoma, se une a otro tipo de ARN, el </a:t>
            </a:r>
            <a:r>
              <a:rPr lang="es-AR" dirty="0" err="1" smtClean="0"/>
              <a:t>ARNt</a:t>
            </a:r>
            <a:r>
              <a:rPr lang="es-AR" dirty="0" smtClean="0"/>
              <a:t> (transferencia). Este último es el que trae los Aminoácidos (unidades básicas de las proteínas) hacia el ribosoma para sintetizar las proteínas.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914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192" y="1481070"/>
            <a:ext cx="6774286" cy="4327301"/>
          </a:xfrm>
        </p:spPr>
      </p:pic>
      <p:sp>
        <p:nvSpPr>
          <p:cNvPr id="5" name="CuadroTexto 4"/>
          <p:cNvSpPr txBox="1"/>
          <p:nvPr/>
        </p:nvSpPr>
        <p:spPr>
          <a:xfrm>
            <a:off x="927279" y="528034"/>
            <a:ext cx="78561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sz="3600" dirty="0" smtClean="0">
                <a:solidFill>
                  <a:schemeClr val="accent2">
                    <a:lumMod val="75000"/>
                  </a:schemeClr>
                </a:solidFill>
              </a:rPr>
              <a:t>Ilustración síntesis de proteínas</a:t>
            </a:r>
            <a:endParaRPr lang="es-A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2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smtClean="0"/>
              <a:t>Aminoácidos (</a:t>
            </a:r>
            <a:r>
              <a:rPr lang="es-AR" dirty="0" err="1" smtClean="0"/>
              <a:t>Aa</a:t>
            </a:r>
            <a:r>
              <a:rPr lang="es-AR" dirty="0" smtClean="0"/>
              <a:t>)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s-AR" sz="3200" dirty="0"/>
              <a:t>¿</a:t>
            </a:r>
            <a:r>
              <a:rPr lang="es-AR" sz="3200" dirty="0" smtClean="0"/>
              <a:t>Que son?</a:t>
            </a:r>
            <a:br>
              <a:rPr lang="es-AR" sz="3200" dirty="0" smtClean="0"/>
            </a:br>
            <a:r>
              <a:rPr lang="es-AR" sz="3200" dirty="0" smtClean="0"/>
              <a:t> </a:t>
            </a:r>
            <a:r>
              <a:rPr lang="es-A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Son biomoléculas cuya estructura química está conformada a partir de un C (Carbono) central llamado Carbono “alfa”, al cual se le unirá dos grupos funcionales; el grupo Amina (NH3) y un grupo Carboxilo (COOH) y, también, un átomo de Hidrógeno (H). Además, a una cuarta valencia, llamada cadena lateral.</a:t>
            </a:r>
            <a:endParaRPr lang="es-AR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12" y="5088617"/>
            <a:ext cx="2150774" cy="176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5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6878" y="203000"/>
            <a:ext cx="8596668" cy="615916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¿Cómo se clasifican?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A partir de su cadena lateral (R) el Aa. adquiere propiedades químicas características. Pudiendo clasificarse en polares, apolares, ácidos, básicos, entre otros. </a:t>
            </a:r>
          </a:p>
          <a:p>
            <a:pPr marL="0" indent="0">
              <a:buNone/>
            </a:pPr>
            <a:r>
              <a:rPr lang="es-AR" sz="2800" dirty="0" smtClean="0"/>
              <a:t>    </a:t>
            </a:r>
            <a:r>
              <a:rPr lang="es-AR" dirty="0" smtClean="0"/>
              <a:t>También podemos clasificarlos según los sintetice o no el organismo humano.  Siendo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esenciales</a:t>
            </a:r>
            <a:r>
              <a:rPr lang="es-AR" dirty="0" smtClean="0"/>
              <a:t> (Isoleucina, Metionina, </a:t>
            </a:r>
            <a:r>
              <a:rPr lang="es-AR" dirty="0" err="1" smtClean="0"/>
              <a:t>Fenilalanina,Triptófano</a:t>
            </a:r>
            <a:r>
              <a:rPr lang="es-AR" dirty="0" smtClean="0"/>
              <a:t>, </a:t>
            </a:r>
            <a:r>
              <a:rPr lang="es-AR" dirty="0" err="1" smtClean="0"/>
              <a:t>etc</a:t>
            </a:r>
            <a:r>
              <a:rPr lang="es-AR" dirty="0" smtClean="0"/>
              <a:t>) cuando nuestro cuerpo no los puede sintetizar, y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no esenciales </a:t>
            </a:r>
            <a:r>
              <a:rPr lang="es-AR" dirty="0" smtClean="0">
                <a:solidFill>
                  <a:schemeClr val="tx1"/>
                </a:solidFill>
              </a:rPr>
              <a:t>(Tirosina, </a:t>
            </a:r>
            <a:r>
              <a:rPr lang="es-AR" dirty="0" err="1" smtClean="0">
                <a:solidFill>
                  <a:schemeClr val="tx1"/>
                </a:solidFill>
              </a:rPr>
              <a:t>Alanina</a:t>
            </a:r>
            <a:r>
              <a:rPr lang="es-AR" dirty="0" smtClean="0">
                <a:solidFill>
                  <a:schemeClr val="tx1"/>
                </a:solidFill>
              </a:rPr>
              <a:t>, Cisteína, Glicina, </a:t>
            </a:r>
            <a:r>
              <a:rPr lang="es-AR" dirty="0" err="1" smtClean="0">
                <a:solidFill>
                  <a:schemeClr val="tx1"/>
                </a:solidFill>
              </a:rPr>
              <a:t>etc</a:t>
            </a:r>
            <a:r>
              <a:rPr lang="es-AR" dirty="0" smtClean="0">
                <a:solidFill>
                  <a:schemeClr val="tx1"/>
                </a:solidFill>
              </a:rPr>
              <a:t>) </a:t>
            </a:r>
            <a:r>
              <a:rPr lang="es-AR" dirty="0" smtClean="0"/>
              <a:t>cuando si lo hace.</a:t>
            </a:r>
            <a:endParaRPr lang="es-AR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33" y="3322749"/>
            <a:ext cx="2189408" cy="258865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313645" y="5952117"/>
            <a:ext cx="2215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Fenilalanina</a:t>
            </a:r>
            <a:endParaRPr lang="es-AR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285" y="3322749"/>
            <a:ext cx="2369713" cy="207398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233375" y="5911403"/>
            <a:ext cx="3129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               Cisteína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162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0806" y="512094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¿Cómo se unen?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Estos Aminoácidos se unen mediante enlaces denominados peptídicos. Esta unión radica en la relación entre el grupo Carboxilo de un Aa. y el grupo Amina de otro. </a:t>
            </a:r>
            <a:br>
              <a:rPr lang="es-AR" dirty="0" smtClean="0"/>
            </a:br>
            <a:r>
              <a:rPr lang="es-AR" dirty="0" smtClean="0"/>
              <a:t>  La unión de 50 o más Aa. forman las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proteínas</a:t>
            </a:r>
            <a:r>
              <a:rPr lang="es-AR" dirty="0" smtClean="0"/>
              <a:t>. </a:t>
            </a:r>
            <a:endParaRPr lang="es-AR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054" y="2859109"/>
            <a:ext cx="5294420" cy="354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AR" dirty="0" smtClean="0"/>
              <a:t>Proteínas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>¿Qué son?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Son biomoléculas conformadas a partir de secuencias de Aminoácidos unidos entre sí por enlaces peptídicos. Estas moléculas poseen cuatro niveles estructurales; el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primario</a:t>
            </a:r>
            <a:r>
              <a:rPr lang="es-AR" dirty="0" smtClean="0"/>
              <a:t>,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secundario</a:t>
            </a:r>
            <a:r>
              <a:rPr lang="es-AR" dirty="0" smtClean="0"/>
              <a:t>,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terciario</a:t>
            </a:r>
            <a:r>
              <a:rPr lang="es-AR" dirty="0" smtClean="0"/>
              <a:t>, y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cuaternario</a:t>
            </a:r>
            <a:r>
              <a:rPr lang="es-AR" dirty="0" smtClean="0"/>
              <a:t>.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48" y="3887347"/>
            <a:ext cx="8615966" cy="238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16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9908" y="293152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Nivel primario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Es la forma más básica de organización de las proteínas. </a:t>
            </a:r>
            <a:r>
              <a:rPr lang="es-AR" dirty="0"/>
              <a:t>Esta formado </a:t>
            </a:r>
            <a:r>
              <a:rPr lang="es-AR" dirty="0" smtClean="0"/>
              <a:t>por  una secuencia </a:t>
            </a:r>
            <a:r>
              <a:rPr lang="es-AR" dirty="0"/>
              <a:t>de Aminoácidos y el orden que estos </a:t>
            </a:r>
            <a:r>
              <a:rPr lang="es-AR" dirty="0" smtClean="0"/>
              <a:t>toman</a:t>
            </a:r>
            <a:r>
              <a:rPr lang="es-AR" dirty="0"/>
              <a:t> </a:t>
            </a:r>
            <a:r>
              <a:rPr lang="es-AR" dirty="0" smtClean="0"/>
              <a:t>por medio de sus enlaces peptídicos. 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767" y="2468584"/>
            <a:ext cx="6140472" cy="377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21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8545" y="203000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Nivel secundario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Es la orientación que toma la cadena </a:t>
            </a:r>
            <a:r>
              <a:rPr lang="es-AR" dirty="0" err="1" smtClean="0"/>
              <a:t>polipeptídica</a:t>
            </a:r>
            <a:r>
              <a:rPr lang="es-AR" dirty="0" smtClean="0"/>
              <a:t>, pudiéndose plegar de dos maneras: en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Hélice “alfa” </a:t>
            </a:r>
            <a:r>
              <a:rPr lang="es-AR" dirty="0" smtClean="0"/>
              <a:t>donde el eje central se pliega hacia la derecha. </a:t>
            </a:r>
            <a:r>
              <a:rPr lang="es-AR" dirty="0"/>
              <a:t>El grupo </a:t>
            </a:r>
            <a:r>
              <a:rPr lang="es-AR" dirty="0" smtClean="0"/>
              <a:t>carboxilo </a:t>
            </a:r>
            <a:r>
              <a:rPr lang="es-AR" dirty="0"/>
              <a:t>(CO) de un aminoácido </a:t>
            </a:r>
            <a:r>
              <a:rPr lang="es-AR" b="1" dirty="0"/>
              <a:t>n</a:t>
            </a:r>
            <a:r>
              <a:rPr lang="es-AR" dirty="0"/>
              <a:t> se une por puente hidrógeno al grupo amino (NH) de otro aminoácido que está tres </a:t>
            </a:r>
            <a:r>
              <a:rPr lang="es-AR" dirty="0" smtClean="0"/>
              <a:t>Aa. mas allá.</a:t>
            </a:r>
            <a:br>
              <a:rPr lang="es-AR" dirty="0" smtClean="0"/>
            </a:br>
            <a:r>
              <a:rPr lang="es-AR" dirty="0" smtClean="0"/>
              <a:t>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Lámina “beta” </a:t>
            </a:r>
            <a:r>
              <a:rPr lang="es-AR" dirty="0" smtClean="0"/>
              <a:t>se da</a:t>
            </a:r>
            <a:r>
              <a:rPr lang="es-AR" dirty="0"/>
              <a:t> </a:t>
            </a:r>
            <a:r>
              <a:rPr lang="es-AR" dirty="0" smtClean="0"/>
              <a:t>cuando </a:t>
            </a:r>
            <a:r>
              <a:rPr lang="es-AR" dirty="0"/>
              <a:t>la cadena principal se estira al máximo que permiten sus enlaces covalentes se adopta una configuración espacial denominada cadena beta. Algunas regiones de proteínas adoptan una estructura en zigzag y se asocian entre sí estableciendo uniones mediante enlaces de </a:t>
            </a:r>
            <a:r>
              <a:rPr lang="es-AR" dirty="0" smtClean="0"/>
              <a:t>hidrógeno.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187" y="3296991"/>
            <a:ext cx="5349026" cy="33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4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1272" y="306031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Nivel terciario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Es la arquitectura tridimensional adoptada por la cadena de Aminoácidos al plegarse sobre si misma. Es mantenida por ciertas fuerzas que la estabilizan. Estas fuerzas pueden ser puentes de Hidrógeno, </a:t>
            </a:r>
            <a:r>
              <a:rPr lang="es-AR" dirty="0" err="1" smtClean="0"/>
              <a:t>disulfuro</a:t>
            </a:r>
            <a:r>
              <a:rPr lang="es-AR" dirty="0" smtClean="0"/>
              <a:t>, fuerzas de Van der Waals, entre otras.</a:t>
            </a:r>
            <a:br>
              <a:rPr lang="es-AR" dirty="0" smtClean="0"/>
            </a:br>
            <a:r>
              <a:rPr lang="es-AR" dirty="0" smtClean="0"/>
              <a:t>  Estas pueden adoptar dos formas;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globulares</a:t>
            </a:r>
            <a:r>
              <a:rPr lang="es-AR" dirty="0" smtClean="0"/>
              <a:t> o 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fibrilares</a:t>
            </a:r>
            <a:r>
              <a:rPr lang="es-AR" dirty="0" smtClean="0"/>
              <a:t>. </a:t>
            </a:r>
            <a:br>
              <a:rPr lang="es-AR" dirty="0" smtClean="0"/>
            </a:br>
            <a:r>
              <a:rPr lang="es-AR" dirty="0" smtClean="0"/>
              <a:t>Las primeras son hidrosolubles y como su nombre lo indica tiene forma ovoidea. Las segundas son normalmente hidrofóbicas y mantienen una forma mas longitudinal. </a:t>
            </a:r>
            <a:endParaRPr lang="es-AR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60" y="3258355"/>
            <a:ext cx="6296964" cy="345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9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6725" y="177242"/>
            <a:ext cx="8596668" cy="3880773"/>
          </a:xfrm>
        </p:spPr>
        <p:txBody>
          <a:bodyPr>
            <a:normAutofit/>
          </a:bodyPr>
          <a:lstStyle/>
          <a:p>
            <a:r>
              <a:rPr lang="es-AR" sz="2800" dirty="0" smtClean="0"/>
              <a:t>Nivel cuaternario</a:t>
            </a:r>
            <a:br>
              <a:rPr lang="es-AR" sz="2800" dirty="0" smtClean="0"/>
            </a:br>
            <a:r>
              <a:rPr lang="es-AR" sz="2800" dirty="0" smtClean="0"/>
              <a:t> </a:t>
            </a:r>
            <a:r>
              <a:rPr lang="es-AR" dirty="0" smtClean="0"/>
              <a:t>El nivel cuaternario se forma cuando existe una unión entre dos o más proteínas formando un </a:t>
            </a:r>
            <a:r>
              <a:rPr lang="es-AR" dirty="0" err="1" smtClean="0"/>
              <a:t>oligómero</a:t>
            </a:r>
            <a:r>
              <a:rPr lang="es-AR" dirty="0" smtClean="0"/>
              <a:t>, estructura de gran peso molecular.</a:t>
            </a:r>
            <a:br>
              <a:rPr lang="es-AR" dirty="0" smtClean="0"/>
            </a:br>
            <a:r>
              <a:rPr lang="es-AR" dirty="0" smtClean="0"/>
              <a:t> En este nivel estructural también actúan diferentes fuerzas para estabilizar la molécula, como las mencionadas en las estructuras terciarias. </a:t>
            </a:r>
            <a:br>
              <a:rPr lang="es-AR" dirty="0" smtClean="0"/>
            </a:br>
            <a:r>
              <a:rPr lang="es-AR" dirty="0" smtClean="0"/>
              <a:t>  </a:t>
            </a:r>
            <a:br>
              <a:rPr lang="es-AR" dirty="0" smtClean="0"/>
            </a:br>
            <a:r>
              <a:rPr lang="es-AR" dirty="0" smtClean="0"/>
              <a:t>Un ejemplo de esto es la Hemoglobina, una </a:t>
            </a:r>
            <a:r>
              <a:rPr lang="es-AR" dirty="0"/>
              <a:t>proteína de estructura cuaternaria, que consta de cuatro subunidades. 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09" y="3243530"/>
            <a:ext cx="33718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97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</TotalTime>
  <Words>63</Words>
  <Application>Microsoft Office PowerPoint</Application>
  <PresentationFormat>Panorámica</PresentationFormat>
  <Paragraphs>22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Faceta</vt:lpstr>
      <vt:lpstr>Clase introductoria  Bioquímica</vt:lpstr>
      <vt:lpstr>Aminoácidos (Aa) </vt:lpstr>
      <vt:lpstr>Presentación de PowerPoint</vt:lpstr>
      <vt:lpstr>Presentación de PowerPoint</vt:lpstr>
      <vt:lpstr>Proteínas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Enzimas</vt:lpstr>
      <vt:lpstr>Síntesis de Proteínas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introductoria  Bioquímica</dc:title>
  <dc:creator>Usuario</dc:creator>
  <cp:lastModifiedBy>Usuario</cp:lastModifiedBy>
  <cp:revision>34</cp:revision>
  <dcterms:created xsi:type="dcterms:W3CDTF">2018-03-01T17:18:15Z</dcterms:created>
  <dcterms:modified xsi:type="dcterms:W3CDTF">2018-03-02T17:11:09Z</dcterms:modified>
</cp:coreProperties>
</file>