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charset="-79"/>
      <p:regular r:id="rId21"/>
      <p:bold r:id="rId22"/>
    </p:embeddedFont>
    <p:embeddedFont>
      <p:font typeface="Source Code Pro" charset="0"/>
      <p:regular r:id="rId23"/>
      <p:bold r:id="rId24"/>
    </p:embeddedFont>
    <p:embeddedFont>
      <p:font typeface="Architects Daughter" charset="0"/>
      <p:regular r:id="rId25"/>
    </p:embeddedFont>
    <p:embeddedFont>
      <p:font typeface="Bangers" charset="0"/>
      <p:regular r:id="rId26"/>
    </p:embeddedFont>
    <p:embeddedFont>
      <p:font typeface="Bradley Hand ITC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8AE86F9-F80C-4FFC-8B24-16B854A140DC}">
  <a:tblStyle styleId="{58AE86F9-F80C-4FFC-8B24-16B854A140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uario\Escritorio\Audio_Paloma_act_1%20convertido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png"/><Relationship Id="rId2" Type="http://schemas.openxmlformats.org/officeDocument/2006/relationships/audio" Target="file:///C:\Documents%20and%20Settings\usuario\Escritorio\AUDIO_SABE_ACT2.2.wma" TargetMode="External"/><Relationship Id="rId1" Type="http://schemas.openxmlformats.org/officeDocument/2006/relationships/audio" Target="file:///C:\Documents%20and%20Settings\usuario\Escritorio\audio_samu%202.1..wma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usuario\Escritorio\audio_eva_act_3.wm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196825" y="0"/>
            <a:ext cx="8817300" cy="1443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PROJET 2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325600" y="2860400"/>
            <a:ext cx="3765900" cy="524700"/>
          </a:xfrm>
          <a:prstGeom prst="rect">
            <a:avLst/>
          </a:prstGeom>
          <a:solidFill>
            <a:srgbClr val="D9D9D9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Éducateurs sportifs</a:t>
            </a:r>
          </a:p>
        </p:txBody>
      </p:sp>
      <p:pic>
        <p:nvPicPr>
          <p:cNvPr id="58" name="Shape 58" descr="1486398273LogoUniversida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25" y="3908850"/>
            <a:ext cx="4241269" cy="7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308650" y="1207075"/>
            <a:ext cx="4526700" cy="8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3600" dirty="0" smtClean="0">
                <a:latin typeface="Amatic SC"/>
                <a:ea typeface="Amatic SC"/>
                <a:cs typeface="Amatic SC"/>
                <a:sym typeface="Amatic SC"/>
              </a:rPr>
              <a:t>Lengua </a:t>
            </a:r>
            <a:r>
              <a:rPr lang="en-GB" sz="3600" dirty="0">
                <a:latin typeface="Amatic SC"/>
                <a:ea typeface="Amatic SC"/>
                <a:cs typeface="Amatic SC"/>
                <a:sym typeface="Amatic SC"/>
              </a:rPr>
              <a:t>francesa y su didáctica. 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93625" y="1798750"/>
            <a:ext cx="8345100" cy="70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300" b="1">
                <a:latin typeface="Amatic SC"/>
                <a:ea typeface="Amatic SC"/>
                <a:cs typeface="Amatic SC"/>
                <a:sym typeface="Amatic SC"/>
              </a:rPr>
              <a:t>Percepción. Orientación del cuerpo y nociones topológicas básicas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5091025" y="3472050"/>
            <a:ext cx="4053000" cy="157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GB" b="0"/>
              <a:t>Samuel Fernández Vilas</a:t>
            </a:r>
          </a:p>
          <a:p>
            <a:pPr lvl="0" algn="r">
              <a:spcBef>
                <a:spcPts val="0"/>
              </a:spcBef>
              <a:buNone/>
            </a:pPr>
            <a:r>
              <a:rPr lang="en-GB" b="0"/>
              <a:t>Paloma Moreiras Giráldez</a:t>
            </a:r>
          </a:p>
          <a:p>
            <a:pPr lvl="0" algn="r">
              <a:spcBef>
                <a:spcPts val="0"/>
              </a:spcBef>
              <a:buNone/>
            </a:pPr>
            <a:r>
              <a:rPr lang="en-GB" b="0"/>
              <a:t>Eva Rodríguez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GB" b="0"/>
              <a:t>Sabela Taboada Martínez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4" name="Shape 194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285875" y="1612125"/>
            <a:ext cx="6506100" cy="319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Partiendo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del </a:t>
            </a:r>
            <a:r>
              <a:rPr lang="en-GB" sz="22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sujeto</a:t>
            </a:r>
            <a:r>
              <a:rPr lang="en-GB" sz="22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y el </a:t>
            </a:r>
            <a:r>
              <a:rPr lang="en-GB" sz="22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verbo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el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alumnado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completará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la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oración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introduciendo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preposición</a:t>
            </a:r>
            <a:r>
              <a:rPr lang="en-GB" sz="22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y </a:t>
            </a:r>
            <a:r>
              <a:rPr lang="en-GB" sz="22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sustantivo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Exemple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: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Positionne-toi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sur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le 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matelas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     Mets-</a:t>
            </a:r>
            <a:r>
              <a:rPr lang="en-GB" sz="22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toi</a:t>
            </a:r>
            <a:r>
              <a:rPr lang="en-GB" sz="2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derrière le </a:t>
            </a:r>
            <a:r>
              <a:rPr lang="en-GB" sz="22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ballon</a:t>
            </a:r>
            <a:r>
              <a:rPr lang="en-GB" sz="22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  <a:endParaRPr lang="en-GB" sz="2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3071802" y="428610"/>
            <a:ext cx="29832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55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BICS</a:t>
            </a:r>
          </a:p>
        </p:txBody>
      </p:sp>
      <p:sp>
        <p:nvSpPr>
          <p:cNvPr id="197" name="Shape 197"/>
          <p:cNvSpPr/>
          <p:nvPr/>
        </p:nvSpPr>
        <p:spPr>
          <a:xfrm>
            <a:off x="577325" y="1717100"/>
            <a:ext cx="7767600" cy="605400"/>
          </a:xfrm>
          <a:prstGeom prst="flowChartAlternateProcess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>
                <a:latin typeface="Architects Daughter"/>
                <a:ea typeface="Architects Daughter"/>
                <a:cs typeface="Architects Daughter"/>
                <a:sym typeface="Architects Daughter"/>
              </a:rPr>
              <a:t>Estructura simple: sujeto + verbo en presente + objeto.</a:t>
            </a:r>
          </a:p>
        </p:txBody>
      </p:sp>
      <p:sp>
        <p:nvSpPr>
          <p:cNvPr id="198" name="Shape 198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873100" y="410375"/>
            <a:ext cx="54927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CALP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l="21428" t="13347" r="20546" b="18341"/>
          <a:stretch/>
        </p:blipFill>
        <p:spPr>
          <a:xfrm>
            <a:off x="642910" y="3429006"/>
            <a:ext cx="1752275" cy="143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l="15149" t="21800" r="8374" b="15644"/>
          <a:stretch/>
        </p:blipFill>
        <p:spPr>
          <a:xfrm>
            <a:off x="3857620" y="2143122"/>
            <a:ext cx="1752275" cy="11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 l="21812" t="20675" r="19755" b="14511"/>
          <a:stretch/>
        </p:blipFill>
        <p:spPr>
          <a:xfrm>
            <a:off x="6429388" y="1500180"/>
            <a:ext cx="2241274" cy="198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7">
            <a:alphaModFix/>
          </a:blip>
          <a:srcRect l="31762" t="17911" r="30922" b="18414"/>
          <a:stretch/>
        </p:blipFill>
        <p:spPr>
          <a:xfrm>
            <a:off x="2357422" y="1643056"/>
            <a:ext cx="1094621" cy="14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8">
            <a:alphaModFix/>
          </a:blip>
          <a:srcRect l="18588" t="26608" r="16438" b="16718"/>
          <a:stretch/>
        </p:blipFill>
        <p:spPr>
          <a:xfrm>
            <a:off x="2857488" y="3571882"/>
            <a:ext cx="1930579" cy="134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9">
            <a:alphaModFix/>
          </a:blip>
          <a:srcRect l="33917" t="35721" r="32881" b="24339"/>
          <a:stretch/>
        </p:blipFill>
        <p:spPr>
          <a:xfrm>
            <a:off x="253626" y="1753943"/>
            <a:ext cx="1488051" cy="143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-1091166">
            <a:off x="254408" y="384543"/>
            <a:ext cx="1266884" cy="83077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200">
                <a:latin typeface="Bangers"/>
                <a:ea typeface="Bangers"/>
                <a:cs typeface="Bangers"/>
                <a:sym typeface="Bangers"/>
              </a:rPr>
              <a:t>FICHES D'ACTIVITÉ 1</a:t>
            </a:r>
          </a:p>
        </p:txBody>
      </p:sp>
      <p:pic>
        <p:nvPicPr>
          <p:cNvPr id="214" name="Shape 214" descr="balon baske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7150" y="3819150"/>
            <a:ext cx="1146649" cy="11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604800" y="3730713"/>
            <a:ext cx="1488000" cy="80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200" b="1">
                <a:latin typeface="Architects Daughter"/>
                <a:ea typeface="Architects Daughter"/>
                <a:cs typeface="Architects Daughter"/>
                <a:sym typeface="Architects Daughter"/>
              </a:rPr>
              <a:t>B</a:t>
            </a:r>
            <a:r>
              <a:rPr lang="en-GB" sz="2200">
                <a:latin typeface="Architects Daughter"/>
                <a:ea typeface="Architects Daughter"/>
                <a:cs typeface="Architects Daughter"/>
                <a:sym typeface="Architects Daughter"/>
              </a:rPr>
              <a:t>allon</a:t>
            </a:r>
          </a:p>
        </p:txBody>
      </p:sp>
      <p:sp>
        <p:nvSpPr>
          <p:cNvPr id="216" name="Shape 21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Untitled drawing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875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3102625" y="223275"/>
            <a:ext cx="57951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1. Pita preposicional</a:t>
            </a:r>
          </a:p>
        </p:txBody>
      </p:sp>
      <p:sp>
        <p:nvSpPr>
          <p:cNvPr id="226" name="Shape 22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2786050" y="285734"/>
            <a:ext cx="60180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1. Pita </a:t>
            </a:r>
            <a:r>
              <a:rPr lang="en-GB" sz="4800" b="1" dirty="0" err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preposicional</a:t>
            </a:r>
            <a:endParaRPr lang="en-GB" sz="48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285720" y="1481250"/>
            <a:ext cx="8501122" cy="31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chitects Daughter"/>
              <a:buChar char="●"/>
            </a:pP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Il y a 4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groupes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3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personnes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et un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groupe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4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personnes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dernier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groupe</a:t>
            </a:r>
            <a:r>
              <a:rPr lang="en-GB" sz="1600" dirty="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port un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papier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avec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une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préposition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le dos. 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chitects Daughter"/>
              <a:buChar char="●"/>
            </a:pP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Une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image avec des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objets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dans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différentes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positions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est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projetée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dans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le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gymnase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●"/>
            </a:pP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L’objectif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chaque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groupe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est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compléter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une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phrase à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partir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la photo. Pour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faire,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ils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doivent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capturer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l'enfant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avec la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préposition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correspondant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pour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compléter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leur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phrase.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L'enseignant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voit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si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c'est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bien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fait et fait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tourner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les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rôles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/>
          </a:p>
        </p:txBody>
      </p:sp>
      <p:sp>
        <p:nvSpPr>
          <p:cNvPr id="236" name="Shape 23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udio_Paloma_act_1 convertid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0004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4" name="Shape 244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5303350" y="164275"/>
            <a:ext cx="36321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2. Brilé </a:t>
            </a:r>
          </a:p>
        </p:txBody>
      </p:sp>
      <p:sp>
        <p:nvSpPr>
          <p:cNvPr id="246" name="Shape 24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3" name="Shape 253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352450" y="208625"/>
            <a:ext cx="36447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2. Brilé 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95750" y="1542375"/>
            <a:ext cx="81525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chitects Daughter"/>
              <a:buChar char="●"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Un joueur de l'équipe </a:t>
            </a: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 A</a:t>
            </a: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 lance le ballon et touche un joueur de l'équipe </a:t>
            </a: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B</a:t>
            </a: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chitects Daughter"/>
              <a:buChar char="●"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Le joueur de l'équipe </a:t>
            </a: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A</a:t>
            </a: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 reçoit un ordre du joueur qui l' a frappé. Exemple:"placez-vous près de Manuel". 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chitects Daughter"/>
              <a:buChar char="●"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Pour ce faire, l'enseignant remet des cartes aux élèves pour les aider à commencer les phrases. </a:t>
            </a:r>
          </a:p>
          <a:p>
            <a:pPr marL="457200" lvl="0" indent="-228600" algn="just" rtl="0">
              <a:lnSpc>
                <a:spcPct val="150000"/>
              </a:lnSpc>
              <a:spcBef>
                <a:spcPts val="0"/>
              </a:spcBef>
              <a:buFont typeface="Architects Daughter"/>
              <a:buChar char="●"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Si le joueur de l'équipe</a:t>
            </a: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 A</a:t>
            </a: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 réussit bien, il marque un point pour son équipe. S’il n'effectue pas l'action correctement, le jeu continue avec le même marqueur.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Mets-toi.....</a:t>
            </a:r>
            <a:b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Assieds-toi..... </a:t>
            </a:r>
            <a:b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-GB" i="1">
                <a:latin typeface="Architects Daughter"/>
                <a:ea typeface="Architects Daughter"/>
                <a:cs typeface="Architects Daughter"/>
                <a:sym typeface="Architects Daughter"/>
              </a:rPr>
              <a:t>Positionne-toi.....</a:t>
            </a:r>
          </a:p>
        </p:txBody>
      </p:sp>
      <p:sp>
        <p:nvSpPr>
          <p:cNvPr id="256" name="Shape 25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udio_samu 2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472" y="500048"/>
            <a:ext cx="428628" cy="428628"/>
          </a:xfrm>
          <a:prstGeom prst="rect">
            <a:avLst/>
          </a:prstGeom>
        </p:spPr>
      </p:pic>
      <p:pic>
        <p:nvPicPr>
          <p:cNvPr id="9" name="AUDIO_SABE_ACT2.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357290" y="500048"/>
            <a:ext cx="428628" cy="42862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71472" y="14285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radley Hand ITC" pitchFamily="66" charset="0"/>
              </a:rPr>
              <a:t>1º             2º</a:t>
            </a:r>
            <a:endParaRPr lang="es-ES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00" y="1754150"/>
            <a:ext cx="1662217" cy="29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">
            <a:off x="3818274" y="1427590"/>
            <a:ext cx="3565375" cy="270967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 rot="403314">
            <a:off x="1933320" y="656819"/>
            <a:ext cx="2496360" cy="165326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PASSE LA BALLE PAR- DESSUS TA BRAS</a:t>
            </a:r>
          </a:p>
        </p:txBody>
      </p:sp>
      <p:sp>
        <p:nvSpPr>
          <p:cNvPr id="265" name="Shape 265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6" name="Shape 266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3860025" y="164275"/>
            <a:ext cx="50850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3. Automasaje  </a:t>
            </a:r>
          </a:p>
        </p:txBody>
      </p:sp>
      <p:sp>
        <p:nvSpPr>
          <p:cNvPr id="268" name="Shape 268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9" name="Shape 269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3860025" y="164275"/>
            <a:ext cx="5085000" cy="825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ACTIVIDAD 3. Automasaje  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21475" y="1397875"/>
            <a:ext cx="83793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chitects Daughter"/>
              <a:buChar char="●"/>
            </a:pP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La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dernière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activité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est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une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activité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retour au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calme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correspondant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à la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partie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d’évaluation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chitects Daughter"/>
              <a:buChar char="●"/>
            </a:pP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Dans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cette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activité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les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étudiants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doivent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s'asseoir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sur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un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matelas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●"/>
            </a:pP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Avec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une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balle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molle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ils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doivent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suivre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les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ordres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de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l'enseignant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Par </a:t>
            </a:r>
            <a:r>
              <a:rPr lang="en-GB" sz="16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exemple</a:t>
            </a:r>
            <a:r>
              <a:rPr lang="en-GB" sz="16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: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600" i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30200" algn="ctr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Passe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la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balle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par-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dessus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ta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tête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marL="457200" lvl="0" indent="-330200" algn="ctr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Derriere le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genou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</a:p>
          <a:p>
            <a:pPr marL="457200" lvl="0" indent="-330200" algn="ctr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Loin du pied.</a:t>
            </a:r>
          </a:p>
          <a:p>
            <a:pPr marL="457200" lvl="0" indent="-330200" algn="ctr" rtl="0">
              <a:lnSpc>
                <a:spcPct val="150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Sur le dos de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mon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600" i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partenaire</a:t>
            </a:r>
            <a:r>
              <a:rPr lang="en-GB" sz="1600" i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</p:txBody>
      </p:sp>
      <p:sp>
        <p:nvSpPr>
          <p:cNvPr id="278" name="Shape 278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udio_eva_act_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42861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merci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825" y="210650"/>
            <a:ext cx="6155100" cy="340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842475" y="3755300"/>
            <a:ext cx="7249800" cy="113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7200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A bientôt dans le </a:t>
            </a:r>
            <a:r>
              <a:rPr lang="en-GB" sz="7200" b="1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projet 3</a:t>
            </a:r>
            <a:r>
              <a:rPr lang="en-GB" sz="7200">
                <a:solidFill>
                  <a:srgbClr val="990000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540625" y="777300"/>
            <a:ext cx="7282200" cy="39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rchitects Daughter"/>
              <a:buChar char="-"/>
            </a:pP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¿Para </a:t>
            </a:r>
            <a:r>
              <a:rPr lang="en-GB" sz="18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quién</a:t>
            </a: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va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dirigido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Objetivos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contenido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estándar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criterios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¿</a:t>
            </a:r>
            <a:r>
              <a:rPr lang="en-GB" sz="18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Dónde</a:t>
            </a: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nos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situamos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Capacidades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cognitivas</a:t>
            </a:r>
            <a:endParaRPr lang="en-GB" sz="1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Funciones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comunicativas</a:t>
            </a:r>
            <a:endParaRPr lang="en-GB" sz="1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BICS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CALP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b="1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Actividades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1.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Calentamiento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-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vocabulario</a:t>
            </a:r>
            <a:endParaRPr lang="en-GB" sz="1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2.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Entrenamiento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-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expresión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oral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chitects Daughter"/>
              <a:buChar char="-"/>
            </a:pP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3. </a:t>
            </a:r>
            <a:r>
              <a:rPr lang="en-GB" sz="1800" dirty="0" err="1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Vuelta</a:t>
            </a:r>
            <a:r>
              <a:rPr lang="en-GB" sz="1800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a la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calma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-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repaso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/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evaluación</a:t>
            </a:r>
            <a:endParaRPr lang="en-GB" sz="18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710775" y="1429975"/>
            <a:ext cx="3592500" cy="157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Tipología de actividades Emile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Taxonomía de Bloom</a:t>
            </a:r>
          </a:p>
        </p:txBody>
      </p:sp>
      <p:cxnSp>
        <p:nvCxnSpPr>
          <p:cNvPr id="72" name="Shape 72"/>
          <p:cNvCxnSpPr/>
          <p:nvPr/>
        </p:nvCxnSpPr>
        <p:spPr>
          <a:xfrm rot="10800000" flipH="1">
            <a:off x="3369875" y="1715575"/>
            <a:ext cx="1385700" cy="243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" name="Shape 73"/>
          <p:cNvCxnSpPr/>
          <p:nvPr/>
        </p:nvCxnSpPr>
        <p:spPr>
          <a:xfrm>
            <a:off x="3370325" y="1959475"/>
            <a:ext cx="1384800" cy="2796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" name="Shape 74"/>
          <p:cNvSpPr/>
          <p:nvPr/>
        </p:nvSpPr>
        <p:spPr>
          <a:xfrm>
            <a:off x="428596" y="163700"/>
            <a:ext cx="8195654" cy="62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ÍNDICE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81650" y="2617875"/>
            <a:ext cx="8537700" cy="748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¿Donde nos encontramos?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59625" y="1258588"/>
            <a:ext cx="4378200" cy="7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b="1">
                <a:latin typeface="Architects Daughter"/>
                <a:ea typeface="Architects Daughter"/>
                <a:cs typeface="Architects Daughter"/>
                <a:sym typeface="Architects Daughter"/>
              </a:rPr>
              <a:t>2º Educación Primaria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4500750" y="1258600"/>
            <a:ext cx="3321900" cy="7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>
                <a:latin typeface="Architects Daughter"/>
                <a:ea typeface="Architects Daughter"/>
                <a:cs typeface="Architects Daughter"/>
                <a:sym typeface="Architects Daughter"/>
              </a:rPr>
              <a:t>Educación física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668100" y="1869675"/>
            <a:ext cx="3321900" cy="7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Architects Daughter"/>
                <a:ea typeface="Architects Daughter"/>
                <a:cs typeface="Architects Daughter"/>
                <a:sym typeface="Architects Daughter"/>
              </a:rPr>
              <a:t>16 alumnos y alumnas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688750" y="3900600"/>
            <a:ext cx="3321900" cy="96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Architects Daughter"/>
                <a:ea typeface="Architects Daughter"/>
                <a:cs typeface="Architects Daughter"/>
                <a:sym typeface="Architects Daughter"/>
              </a:rPr>
              <a:t>Educación física y ciencias (AICLE)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795775" y="2777975"/>
            <a:ext cx="3321900" cy="74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latin typeface="Architects Daughter"/>
                <a:ea typeface="Architects Daughter"/>
                <a:cs typeface="Architects Daughter"/>
                <a:sym typeface="Architects Daughter"/>
              </a:rPr>
              <a:t>Tercer trimestre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81650" y="213825"/>
            <a:ext cx="8537700" cy="748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¿Para quien va dirigido?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95450" y="3977150"/>
            <a:ext cx="2259300" cy="6090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b="1">
                <a:latin typeface="Amatic SC"/>
                <a:ea typeface="Amatic SC"/>
                <a:cs typeface="Amatic SC"/>
                <a:sym typeface="Amatic SC"/>
              </a:rPr>
              <a:t>¿NIVEL DE FRANCÉS?</a:t>
            </a:r>
          </a:p>
        </p:txBody>
      </p:sp>
      <p:cxnSp>
        <p:nvCxnSpPr>
          <p:cNvPr id="87" name="Shape 87"/>
          <p:cNvCxnSpPr/>
          <p:nvPr/>
        </p:nvCxnSpPr>
        <p:spPr>
          <a:xfrm rot="10800000" flipH="1">
            <a:off x="3612875" y="1555025"/>
            <a:ext cx="764700" cy="15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948975" y="1708100"/>
            <a:ext cx="0" cy="4440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9" name="Shape 89"/>
          <p:cNvCxnSpPr/>
          <p:nvPr/>
        </p:nvCxnSpPr>
        <p:spPr>
          <a:xfrm>
            <a:off x="948975" y="2152100"/>
            <a:ext cx="6735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/>
          <p:nvPr/>
        </p:nvCxnSpPr>
        <p:spPr>
          <a:xfrm>
            <a:off x="4377575" y="3069825"/>
            <a:ext cx="1194600" cy="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Shape 99"/>
          <p:cNvGraphicFramePr/>
          <p:nvPr/>
        </p:nvGraphicFramePr>
        <p:xfrm>
          <a:off x="357275" y="466713"/>
          <a:ext cx="8040300" cy="4042435"/>
        </p:xfrm>
        <a:graphic>
          <a:graphicData uri="http://schemas.openxmlformats.org/drawingml/2006/table">
            <a:tbl>
              <a:tblPr>
                <a:noFill/>
                <a:tableStyleId>{58AE86F9-F80C-4FFC-8B24-16B854A140DC}</a:tableStyleId>
              </a:tblPr>
              <a:tblGrid>
                <a:gridCol w="1008850"/>
                <a:gridCol w="1479200"/>
                <a:gridCol w="2040800"/>
                <a:gridCol w="2417550"/>
                <a:gridCol w="1093900"/>
              </a:tblGrid>
              <a:tr h="529525">
                <a:tc gridSpan="5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BLOQUE 2. EL CUERPO: IMAGEN Y PERCEPCIÓN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31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Objetivos  generales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Contenido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Estándar de aprendizaje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Criterios de evaluación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Comp.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Clave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95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b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B.2.7. Percepción. Orientación del cuerpo y nociones topológicas básicas (dentro/fuera, arriba/abajo, delante/detrás, cerca/lejos…)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EFB.2.2.4. Reacciona corporalmente ante estímulos sencillos visuales, auditivos y táctiles, dando respuestas motrices que se adapten a las características de esos estímulos, disminuyendo los tiempos de respuesta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B.2.2.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Conocer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la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estructura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y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funcionamiento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del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cuerpo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para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adaptar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el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movimiento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a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las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circunstancias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y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condiciones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cada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situación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siendo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capaz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representar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mentalmente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su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cuerpo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en la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organización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las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acciones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motrices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CAA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CSC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CSIEE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Shape 100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Shape 108"/>
          <p:cNvGraphicFramePr/>
          <p:nvPr/>
        </p:nvGraphicFramePr>
        <p:xfrm>
          <a:off x="397175" y="1416625"/>
          <a:ext cx="8349650" cy="2825895"/>
        </p:xfrm>
        <a:graphic>
          <a:graphicData uri="http://schemas.openxmlformats.org/drawingml/2006/table">
            <a:tbl>
              <a:tblPr>
                <a:noFill/>
                <a:tableStyleId>{58AE86F9-F80C-4FFC-8B24-16B854A140DC}</a:tableStyleId>
              </a:tblPr>
              <a:tblGrid>
                <a:gridCol w="4342475"/>
                <a:gridCol w="4007175"/>
              </a:tblGrid>
              <a:tr h="539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Objetivos  específicos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Contenidos específicos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198650">
                <a:tc>
                  <a:txBody>
                    <a:bodyPr/>
                    <a:lstStyle/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Reconocer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diferentes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preposiciones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lugar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.</a:t>
                      </a: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Situar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su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cuerpo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en el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espacio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en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relación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a 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los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demás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o a un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objeto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concreto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.</a:t>
                      </a:r>
                    </a:p>
                    <a:p>
                      <a:pPr marL="457200" lvl="0" indent="-317500" algn="just">
                        <a:spcBef>
                          <a:spcPts val="0"/>
                        </a:spcBef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Ampliar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su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vocabulario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b="1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específico</a:t>
                      </a:r>
                      <a:r>
                        <a:rPr lang="en-GB" b="1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 la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materia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educación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física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.</a:t>
                      </a:r>
                    </a:p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Preposiciones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lugar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(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dentro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/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fuera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arriba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/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abajo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delante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/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detrás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cerca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/</a:t>
                      </a:r>
                      <a:r>
                        <a:rPr lang="en-GB" sz="1200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lejos</a:t>
                      </a:r>
                      <a:r>
                        <a:rPr lang="en-GB" sz="1200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…)</a:t>
                      </a: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Vocabulario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específico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uso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diario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en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educación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física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(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portería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canasta,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pelota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pabellón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colchoneta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, etc.)</a:t>
                      </a:r>
                    </a:p>
                    <a:p>
                      <a:pPr marL="457200" lvl="0" indent="-317500" algn="just" rtl="0">
                        <a:spcBef>
                          <a:spcPts val="0"/>
                        </a:spcBef>
                        <a:buFont typeface="Architects Daughter"/>
                        <a:buChar char="-"/>
                      </a:pP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Reconocimiento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y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exploración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las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posibilidades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motoras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 su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cuerpo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en un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espacio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concreto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y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orientación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del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mismo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con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respecto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 a los </a:t>
                      </a:r>
                      <a:r>
                        <a:rPr lang="en-GB" dirty="0" err="1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demás</a:t>
                      </a:r>
                      <a:r>
                        <a:rPr lang="en-GB" dirty="0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.</a:t>
                      </a:r>
                    </a:p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9" name="Shape 109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47514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21075" y="1917125"/>
            <a:ext cx="1631100" cy="7503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activación</a:t>
            </a:r>
          </a:p>
        </p:txBody>
      </p:sp>
      <p:sp>
        <p:nvSpPr>
          <p:cNvPr id="119" name="Shape 119"/>
          <p:cNvSpPr/>
          <p:nvPr/>
        </p:nvSpPr>
        <p:spPr>
          <a:xfrm>
            <a:off x="1622250" y="1917125"/>
            <a:ext cx="1673100" cy="7503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7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comprensión</a:t>
            </a:r>
          </a:p>
        </p:txBody>
      </p:sp>
      <p:sp>
        <p:nvSpPr>
          <p:cNvPr id="120" name="Shape 120"/>
          <p:cNvSpPr/>
          <p:nvPr/>
        </p:nvSpPr>
        <p:spPr>
          <a:xfrm>
            <a:off x="3049574" y="1917125"/>
            <a:ext cx="1673100" cy="750300"/>
          </a:xfrm>
          <a:prstGeom prst="chevron">
            <a:avLst>
              <a:gd name="adj" fmla="val 29853"/>
            </a:avLst>
          </a:prstGeom>
          <a:solidFill>
            <a:srgbClr val="FF00FF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vocabulario</a:t>
            </a:r>
          </a:p>
        </p:txBody>
      </p:sp>
      <p:sp>
        <p:nvSpPr>
          <p:cNvPr id="121" name="Shape 121"/>
          <p:cNvSpPr/>
          <p:nvPr/>
        </p:nvSpPr>
        <p:spPr>
          <a:xfrm>
            <a:off x="4480475" y="1917125"/>
            <a:ext cx="1673100" cy="750300"/>
          </a:xfrm>
          <a:prstGeom prst="chevron">
            <a:avLst>
              <a:gd name="adj" fmla="val 29853"/>
            </a:avLst>
          </a:prstGeom>
          <a:solidFill>
            <a:srgbClr val="FF00FF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Expresión oral</a:t>
            </a:r>
          </a:p>
        </p:txBody>
      </p:sp>
      <p:sp>
        <p:nvSpPr>
          <p:cNvPr id="122" name="Shape 122"/>
          <p:cNvSpPr/>
          <p:nvPr/>
        </p:nvSpPr>
        <p:spPr>
          <a:xfrm>
            <a:off x="5907800" y="1917125"/>
            <a:ext cx="1673100" cy="7503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Expresión escrita</a:t>
            </a:r>
          </a:p>
        </p:txBody>
      </p:sp>
      <p:sp>
        <p:nvSpPr>
          <p:cNvPr id="123" name="Shape 123"/>
          <p:cNvSpPr/>
          <p:nvPr/>
        </p:nvSpPr>
        <p:spPr>
          <a:xfrm>
            <a:off x="7338716" y="1917125"/>
            <a:ext cx="1584600" cy="7503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FF00FF"/>
                </a:solidFill>
                <a:latin typeface="Bangers"/>
                <a:ea typeface="Bangers"/>
                <a:cs typeface="Bangers"/>
                <a:sym typeface="Bangers"/>
              </a:rPr>
              <a:t>evaluación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21075" y="2722153"/>
            <a:ext cx="1398900" cy="17655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>
                <a:latin typeface="Architects Daughter"/>
                <a:ea typeface="Architects Daughter"/>
                <a:cs typeface="Architects Daughter"/>
                <a:sym typeface="Architects Daughter"/>
              </a:rPr>
              <a:t>Recuperar y recordar conocimientos útiles</a:t>
            </a:r>
          </a:p>
          <a:p>
            <a:pPr lvl="0" algn="l" rtl="0">
              <a:spcBef>
                <a:spcPts val="0"/>
              </a:spcBef>
              <a:buNone/>
            </a:pP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7407900" y="2722150"/>
            <a:ext cx="1325700" cy="1765500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>
                <a:latin typeface="Architects Daughter"/>
                <a:ea typeface="Architects Daughter"/>
                <a:cs typeface="Architects Daughter"/>
                <a:sym typeface="Architects Daughter"/>
              </a:rPr>
              <a:t>Reflexionar sobre el proceso de aprendizaje y sus resultados</a:t>
            </a:r>
          </a:p>
          <a:p>
            <a:pPr lvl="0" algn="l" rtl="0">
              <a:spcBef>
                <a:spcPts val="0"/>
              </a:spcBef>
              <a:buNone/>
            </a:pP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508300" y="2722125"/>
            <a:ext cx="1467600" cy="17655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Hablar en L2 sobre los diferentes contenidos de aprendizaje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660687" y="2722153"/>
            <a:ext cx="1398900" cy="17655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>
                <a:latin typeface="Architects Daughter"/>
                <a:ea typeface="Architects Daughter"/>
                <a:cs typeface="Architects Daughter"/>
                <a:sym typeface="Architects Daughter"/>
              </a:rPr>
              <a:t>Presentar información en L2 y ayudar a entenderla</a:t>
            </a:r>
          </a:p>
          <a:p>
            <a:pPr lvl="0" algn="l" rtl="0">
              <a:spcBef>
                <a:spcPts val="0"/>
              </a:spcBef>
              <a:buNone/>
            </a:pP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100275" y="2722125"/>
            <a:ext cx="1380300" cy="17655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>
                <a:latin typeface="Architects Daughter"/>
                <a:ea typeface="Architects Daughter"/>
                <a:cs typeface="Architects Daughter"/>
                <a:sym typeface="Architects Daughter"/>
              </a:rPr>
              <a:t>Trabajar el vocabulario (CALPS)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012950" y="2722125"/>
            <a:ext cx="1325700" cy="17655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>
                <a:latin typeface="Architects Daughter"/>
                <a:ea typeface="Architects Daughter"/>
                <a:cs typeface="Architects Daughter"/>
                <a:sym typeface="Architects Daughter"/>
              </a:rPr>
              <a:t>Escribir en L2 sobre contenido de aprendizaje</a:t>
            </a:r>
          </a:p>
          <a:p>
            <a:pPr lvl="0" algn="l" rtl="0">
              <a:spcBef>
                <a:spcPts val="0"/>
              </a:spcBef>
              <a:buNone/>
            </a:pPr>
            <a:endParaRPr sz="1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30" name="Shape 130" descr="Liz_Dale.jpg"/>
          <p:cNvPicPr preferRelativeResize="0"/>
          <p:nvPr/>
        </p:nvPicPr>
        <p:blipFill rotWithShape="1">
          <a:blip r:embed="rId3">
            <a:alphaModFix/>
          </a:blip>
          <a:srcRect l="3712" r="3703"/>
          <a:stretch/>
        </p:blipFill>
        <p:spPr>
          <a:xfrm>
            <a:off x="6987550" y="633125"/>
            <a:ext cx="938700" cy="98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Shape 131" descr="Rosie-Tanner-Photo.jpg"/>
          <p:cNvPicPr preferRelativeResize="0"/>
          <p:nvPr/>
        </p:nvPicPr>
        <p:blipFill rotWithShape="1">
          <a:blip r:embed="rId4">
            <a:alphaModFix/>
          </a:blip>
          <a:srcRect l="5404" t="12444" r="5404" b="25331"/>
          <a:stretch/>
        </p:blipFill>
        <p:spPr>
          <a:xfrm>
            <a:off x="7984625" y="633125"/>
            <a:ext cx="938700" cy="98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7071100" y="1499225"/>
            <a:ext cx="771600" cy="210300"/>
          </a:xfrm>
          <a:prstGeom prst="rect">
            <a:avLst/>
          </a:pr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8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LIZ DALE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984625" y="1499225"/>
            <a:ext cx="938700" cy="210300"/>
          </a:xfrm>
          <a:prstGeom prst="rect">
            <a:avLst/>
          </a:pr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ROSIE TANNER</a:t>
            </a:r>
          </a:p>
        </p:txBody>
      </p:sp>
      <p:sp>
        <p:nvSpPr>
          <p:cNvPr id="134" name="Shape 134"/>
          <p:cNvSpPr/>
          <p:nvPr/>
        </p:nvSpPr>
        <p:spPr>
          <a:xfrm>
            <a:off x="536750" y="641875"/>
            <a:ext cx="59904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La tipología de actividades EMILE</a:t>
            </a:r>
          </a:p>
        </p:txBody>
      </p:sp>
      <p:sp>
        <p:nvSpPr>
          <p:cNvPr id="135" name="Shape 135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uvigo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421000" y="1917125"/>
            <a:ext cx="1520400" cy="4986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RECONocER</a:t>
            </a:r>
          </a:p>
        </p:txBody>
      </p:sp>
      <p:sp>
        <p:nvSpPr>
          <p:cNvPr id="144" name="Shape 144"/>
          <p:cNvSpPr/>
          <p:nvPr/>
        </p:nvSpPr>
        <p:spPr>
          <a:xfrm>
            <a:off x="1706001" y="1917125"/>
            <a:ext cx="1520400" cy="498600"/>
          </a:xfrm>
          <a:prstGeom prst="chevron">
            <a:avLst>
              <a:gd name="adj" fmla="val 29853"/>
            </a:avLst>
          </a:prstGeom>
          <a:solidFill>
            <a:srgbClr val="FF00FF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COMPRENDER</a:t>
            </a:r>
          </a:p>
        </p:txBody>
      </p:sp>
      <p:sp>
        <p:nvSpPr>
          <p:cNvPr id="145" name="Shape 145"/>
          <p:cNvSpPr/>
          <p:nvPr/>
        </p:nvSpPr>
        <p:spPr>
          <a:xfrm>
            <a:off x="3075860" y="1917125"/>
            <a:ext cx="1520400" cy="498600"/>
          </a:xfrm>
          <a:prstGeom prst="chevron">
            <a:avLst>
              <a:gd name="adj" fmla="val 29853"/>
            </a:avLst>
          </a:prstGeom>
          <a:solidFill>
            <a:srgbClr val="FF00FF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APLICAR</a:t>
            </a:r>
          </a:p>
        </p:txBody>
      </p:sp>
      <p:sp>
        <p:nvSpPr>
          <p:cNvPr id="146" name="Shape 146"/>
          <p:cNvSpPr/>
          <p:nvPr/>
        </p:nvSpPr>
        <p:spPr>
          <a:xfrm>
            <a:off x="4449130" y="1917125"/>
            <a:ext cx="1520400" cy="4986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ANALIZAR</a:t>
            </a:r>
          </a:p>
        </p:txBody>
      </p:sp>
      <p:sp>
        <p:nvSpPr>
          <p:cNvPr id="147" name="Shape 147"/>
          <p:cNvSpPr/>
          <p:nvPr/>
        </p:nvSpPr>
        <p:spPr>
          <a:xfrm>
            <a:off x="5818989" y="1917125"/>
            <a:ext cx="1520400" cy="4986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SINTETIZAR</a:t>
            </a:r>
          </a:p>
        </p:txBody>
      </p:sp>
      <p:sp>
        <p:nvSpPr>
          <p:cNvPr id="148" name="Shape 148"/>
          <p:cNvSpPr/>
          <p:nvPr/>
        </p:nvSpPr>
        <p:spPr>
          <a:xfrm>
            <a:off x="7192280" y="1917125"/>
            <a:ext cx="1520400" cy="4986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solidFill>
                  <a:srgbClr val="434343"/>
                </a:solidFill>
                <a:latin typeface="Bangers"/>
                <a:ea typeface="Bangers"/>
                <a:cs typeface="Bangers"/>
                <a:sym typeface="Bangers"/>
              </a:rPr>
              <a:t>EVALUAR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21000" y="2601675"/>
            <a:ext cx="13431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Recuperar datos (ideas previas)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810725" y="2601675"/>
            <a:ext cx="13431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 b="1">
                <a:latin typeface="Architects Daughter"/>
                <a:ea typeface="Architects Daughter"/>
                <a:cs typeface="Architects Daughter"/>
                <a:sym typeface="Architects Daughter"/>
              </a:rPr>
              <a:t>Entender la información, captar el significado, trasladar el conocimiento a nuevos contextos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200460" y="2601675"/>
            <a:ext cx="13032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500" b="1">
                <a:latin typeface="Architects Daughter"/>
                <a:ea typeface="Architects Daughter"/>
                <a:cs typeface="Architects Daughter"/>
                <a:sym typeface="Architects Daughter"/>
              </a:rPr>
              <a:t>Hacer uso de la información para resolver problemas.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90190" y="2601675"/>
            <a:ext cx="13431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Organizar las partes e identificar componentes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979920" y="2601675"/>
            <a:ext cx="13431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Crear o producir a partir de lo aprendido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7369650" y="2601675"/>
            <a:ext cx="1343100" cy="1896600"/>
          </a:xfrm>
          <a:prstGeom prst="rect">
            <a:avLst/>
          </a:prstGeom>
          <a:noFill/>
          <a:ln w="19050" cap="flat" cmpd="sng">
            <a:solidFill>
              <a:srgbClr val="2A95B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>
                <a:latin typeface="Architects Daughter"/>
                <a:ea typeface="Architects Daughter"/>
                <a:cs typeface="Architects Daughter"/>
                <a:sym typeface="Architects Daughter"/>
              </a:rPr>
              <a:t>Determinar el valor de algo a partir del conocimiento</a:t>
            </a:r>
          </a:p>
        </p:txBody>
      </p:sp>
      <p:pic>
        <p:nvPicPr>
          <p:cNvPr id="155" name="Shape 155" descr="bloom.jpg"/>
          <p:cNvPicPr preferRelativeResize="0"/>
          <p:nvPr/>
        </p:nvPicPr>
        <p:blipFill rotWithShape="1">
          <a:blip r:embed="rId3">
            <a:alphaModFix/>
          </a:blip>
          <a:srcRect l="5970" r="5962" b="23389"/>
          <a:stretch/>
        </p:blipFill>
        <p:spPr>
          <a:xfrm flipH="1">
            <a:off x="6436950" y="641877"/>
            <a:ext cx="932700" cy="9819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6" name="Shape 156"/>
          <p:cNvSpPr/>
          <p:nvPr/>
        </p:nvSpPr>
        <p:spPr>
          <a:xfrm>
            <a:off x="536750" y="641875"/>
            <a:ext cx="54927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LA </a:t>
            </a:r>
            <a:r>
              <a:rPr lang="en-GB" sz="6000" b="1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TAXONOMÍA </a:t>
            </a:r>
            <a:r>
              <a:rPr lang="en-GB" sz="6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 BLOOM</a:t>
            </a:r>
          </a:p>
        </p:txBody>
      </p:sp>
      <p:sp>
        <p:nvSpPr>
          <p:cNvPr id="157" name="Shape 157"/>
          <p:cNvSpPr/>
          <p:nvPr/>
        </p:nvSpPr>
        <p:spPr>
          <a:xfrm>
            <a:off x="7965600" y="4546950"/>
            <a:ext cx="1152000" cy="498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2294" y="4808044"/>
            <a:ext cx="1098671" cy="237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uvigo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1785918" y="428610"/>
            <a:ext cx="54927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Capacidades cognitivas</a:t>
            </a:r>
          </a:p>
        </p:txBody>
      </p:sp>
      <p:sp>
        <p:nvSpPr>
          <p:cNvPr id="170" name="Shape 170"/>
          <p:cNvSpPr/>
          <p:nvPr/>
        </p:nvSpPr>
        <p:spPr>
          <a:xfrm>
            <a:off x="581100" y="1816800"/>
            <a:ext cx="2285400" cy="981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Se souvenir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65775" y="2877375"/>
            <a:ext cx="2500800" cy="20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Recordar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vocabulario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relacionado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con la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educación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física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Espaldera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</a:t>
            </a:r>
            <a:r>
              <a:rPr lang="en-GB" sz="1800" dirty="0" err="1">
                <a:latin typeface="Architects Daughter"/>
                <a:ea typeface="Architects Daughter"/>
                <a:cs typeface="Architects Daughter"/>
                <a:sym typeface="Architects Daughter"/>
              </a:rPr>
              <a:t>colchoneta</a:t>
            </a:r>
            <a:r>
              <a:rPr lang="en-GB" sz="18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, canasta..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800" b="1" dirty="0">
                <a:latin typeface="Architects Daughter"/>
                <a:ea typeface="Architects Daughter"/>
                <a:cs typeface="Architects Daughter"/>
                <a:sym typeface="Architects Daughter"/>
              </a:rPr>
              <a:t>(act. 1).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444725" y="3232375"/>
            <a:ext cx="2418300" cy="16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Elegir las preposiciones que se deberán introducir en las diferentes frases. </a:t>
            </a: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(act. 1)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535550" y="2877375"/>
            <a:ext cx="2657400" cy="17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Comprender las órdenes que deberán llevar a cabo.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(act. 2 et 3)</a:t>
            </a:r>
          </a:p>
        </p:txBody>
      </p:sp>
      <p:sp>
        <p:nvSpPr>
          <p:cNvPr id="174" name="Shape 174"/>
          <p:cNvSpPr/>
          <p:nvPr/>
        </p:nvSpPr>
        <p:spPr>
          <a:xfrm>
            <a:off x="3682325" y="2028300"/>
            <a:ext cx="2285400" cy="981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Raisonner</a:t>
            </a:r>
          </a:p>
        </p:txBody>
      </p:sp>
      <p:sp>
        <p:nvSpPr>
          <p:cNvPr id="175" name="Shape 175"/>
          <p:cNvSpPr/>
          <p:nvPr/>
        </p:nvSpPr>
        <p:spPr>
          <a:xfrm>
            <a:off x="6976250" y="1816800"/>
            <a:ext cx="1776000" cy="981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Identifier</a:t>
            </a:r>
          </a:p>
        </p:txBody>
      </p:sp>
      <p:sp>
        <p:nvSpPr>
          <p:cNvPr id="176" name="Shape 176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792100" y="4542375"/>
            <a:ext cx="1325700" cy="50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>
                <a:latin typeface="Source Code Pro"/>
                <a:ea typeface="Source Code Pro"/>
                <a:cs typeface="Source Code Pro"/>
                <a:sym typeface="Source Code Pro"/>
              </a:rPr>
              <a:t>Projet 2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 descr="uvigo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14" y="4805868"/>
            <a:ext cx="1264145" cy="2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2143108" y="285734"/>
            <a:ext cx="4819200" cy="9819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8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Funciones comunicativas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491675" y="2867950"/>
            <a:ext cx="5685600" cy="210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Font typeface="Architects Daughter"/>
              <a:buChar char="●"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Describir: localizar objetos o personas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Architects Daughter"/>
              <a:buChar char="●"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Proporcionar información (</a:t>
            </a: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act. 2</a:t>
            </a: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42900">
              <a:spcBef>
                <a:spcPts val="0"/>
              </a:spcBef>
              <a:buSzPct val="100000"/>
              <a:buFont typeface="Architects Daughter"/>
              <a:buChar char="●"/>
            </a:pP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Dar instrucciones: situarse en función a un objeto (</a:t>
            </a:r>
            <a:r>
              <a:rPr lang="en-GB" sz="1800" b="1">
                <a:latin typeface="Architects Daughter"/>
                <a:ea typeface="Architects Daughter"/>
                <a:cs typeface="Architects Daughter"/>
                <a:sym typeface="Architects Daughter"/>
              </a:rPr>
              <a:t>act. 2</a:t>
            </a:r>
            <a:r>
              <a:rPr lang="en-GB" sz="1800">
                <a:latin typeface="Architects Daughter"/>
                <a:ea typeface="Architects Daughter"/>
                <a:cs typeface="Architects Daughter"/>
                <a:sym typeface="Architects Daughter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6" name="Shape 186"/>
          <p:cNvSpPr/>
          <p:nvPr/>
        </p:nvSpPr>
        <p:spPr>
          <a:xfrm rot="-1138490">
            <a:off x="1107207" y="1591675"/>
            <a:ext cx="1489700" cy="851429"/>
          </a:xfrm>
          <a:prstGeom prst="cloud">
            <a:avLst/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b="1">
                <a:latin typeface="Amatic SC"/>
                <a:ea typeface="Amatic SC"/>
                <a:cs typeface="Amatic SC"/>
                <a:sym typeface="Amatic SC"/>
              </a:rPr>
              <a:t>Décrire</a:t>
            </a:r>
          </a:p>
        </p:txBody>
      </p:sp>
      <p:sp>
        <p:nvSpPr>
          <p:cNvPr id="187" name="Shape 187"/>
          <p:cNvSpPr/>
          <p:nvPr/>
        </p:nvSpPr>
        <p:spPr>
          <a:xfrm rot="420202">
            <a:off x="3057137" y="1590814"/>
            <a:ext cx="2006273" cy="862126"/>
          </a:xfrm>
          <a:prstGeom prst="cloud">
            <a:avLst/>
          </a:prstGeom>
          <a:solidFill>
            <a:srgbClr val="FFFFFF"/>
          </a:solidFill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100">
                <a:latin typeface="Bangers"/>
                <a:ea typeface="Bangers"/>
                <a:cs typeface="Bangers"/>
                <a:sym typeface="Bangers"/>
              </a:rPr>
              <a:t>Renseigner </a:t>
            </a:r>
          </a:p>
        </p:txBody>
      </p:sp>
      <p:sp>
        <p:nvSpPr>
          <p:cNvPr id="188" name="Shape 188"/>
          <p:cNvSpPr/>
          <p:nvPr/>
        </p:nvSpPr>
        <p:spPr>
          <a:xfrm rot="-496452">
            <a:off x="5500021" y="1621531"/>
            <a:ext cx="2168096" cy="1191306"/>
          </a:xfrm>
          <a:prstGeom prst="cloud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600" b="1">
                <a:latin typeface="Amatic SC"/>
                <a:ea typeface="Amatic SC"/>
                <a:cs typeface="Amatic SC"/>
                <a:sym typeface="Amatic SC"/>
              </a:rPr>
              <a:t>Donner des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937</Words>
  <PresentationFormat>Presentación en pantalla (16:9)</PresentationFormat>
  <Paragraphs>175</Paragraphs>
  <Slides>18</Slides>
  <Notes>18</Notes>
  <HiddenSlides>0</HiddenSlides>
  <MMClips>4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Amatic SC</vt:lpstr>
      <vt:lpstr>Source Code Pro</vt:lpstr>
      <vt:lpstr>Architects Daughter</vt:lpstr>
      <vt:lpstr>Bangers</vt:lpstr>
      <vt:lpstr>Droid Serif</vt:lpstr>
      <vt:lpstr>Bradley Hand ITC</vt:lpstr>
      <vt:lpstr>Beach Day</vt:lpstr>
      <vt:lpstr>PROJET 2</vt:lpstr>
      <vt:lpstr>Diapositiva 2</vt:lpstr>
      <vt:lpstr>¿Donde nos encontramos?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2</dc:title>
  <cp:lastModifiedBy>usuario</cp:lastModifiedBy>
  <cp:revision>7</cp:revision>
  <dcterms:modified xsi:type="dcterms:W3CDTF">2017-11-12T19:46:28Z</dcterms:modified>
</cp:coreProperties>
</file>