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8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BA2B6-D671-1E4E-8C4F-00FCA50225B8}"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34076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BA2B6-D671-1E4E-8C4F-00FCA50225B8}"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150727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BA2B6-D671-1E4E-8C4F-00FCA50225B8}"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51702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BA2B6-D671-1E4E-8C4F-00FCA50225B8}"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406985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BA2B6-D671-1E4E-8C4F-00FCA50225B8}" type="datetimeFigureOut">
              <a:rPr lang="en-US" smtClean="0"/>
              <a:t>19-09-15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343235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BA2B6-D671-1E4E-8C4F-00FCA50225B8}"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161561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BA2B6-D671-1E4E-8C4F-00FCA50225B8}" type="datetimeFigureOut">
              <a:rPr lang="en-US" smtClean="0"/>
              <a:t>19-09-15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167836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BA2B6-D671-1E4E-8C4F-00FCA50225B8}" type="datetimeFigureOut">
              <a:rPr lang="en-US" smtClean="0"/>
              <a:t>19-09-15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30026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BA2B6-D671-1E4E-8C4F-00FCA50225B8}" type="datetimeFigureOut">
              <a:rPr lang="en-US" smtClean="0"/>
              <a:t>19-09-15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309372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BA2B6-D671-1E4E-8C4F-00FCA50225B8}"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180271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BA2B6-D671-1E4E-8C4F-00FCA50225B8}" type="datetimeFigureOut">
              <a:rPr lang="en-US" smtClean="0"/>
              <a:t>19-09-15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29DF6-F909-C944-8856-2B6ABFF14BC9}" type="slidenum">
              <a:rPr lang="en-US" smtClean="0"/>
              <a:t>‹#›</a:t>
            </a:fld>
            <a:endParaRPr lang="en-US"/>
          </a:p>
        </p:txBody>
      </p:sp>
    </p:spTree>
    <p:extLst>
      <p:ext uri="{BB962C8B-B14F-4D97-AF65-F5344CB8AC3E}">
        <p14:creationId xmlns:p14="http://schemas.microsoft.com/office/powerpoint/2010/main" val="3661435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BA2B6-D671-1E4E-8C4F-00FCA50225B8}" type="datetimeFigureOut">
              <a:rPr lang="en-US" smtClean="0"/>
              <a:t>19-09-15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29DF6-F909-C944-8856-2B6ABFF14BC9}" type="slidenum">
              <a:rPr lang="en-US" smtClean="0"/>
              <a:t>‹#›</a:t>
            </a:fld>
            <a:endParaRPr lang="en-US"/>
          </a:p>
        </p:txBody>
      </p:sp>
    </p:spTree>
    <p:extLst>
      <p:ext uri="{BB962C8B-B14F-4D97-AF65-F5344CB8AC3E}">
        <p14:creationId xmlns:p14="http://schemas.microsoft.com/office/powerpoint/2010/main" val="55805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watch/?v=16243050375969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T’LINA THE RENDERING OF WEALTH (FILM)</a:t>
            </a:r>
          </a:p>
          <a:p>
            <a:r>
              <a:rPr lang="en-US" dirty="0" smtClean="0"/>
              <a:t>Questions on the </a:t>
            </a:r>
            <a:r>
              <a:rPr lang="en-US" dirty="0" smtClean="0"/>
              <a:t>Film</a:t>
            </a:r>
            <a:endParaRPr lang="en-US" dirty="0"/>
          </a:p>
        </p:txBody>
      </p:sp>
    </p:spTree>
    <p:extLst>
      <p:ext uri="{BB962C8B-B14F-4D97-AF65-F5344CB8AC3E}">
        <p14:creationId xmlns:p14="http://schemas.microsoft.com/office/powerpoint/2010/main" val="4178257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582"/>
            <a:ext cx="9144000" cy="5539978"/>
          </a:xfrm>
          <a:prstGeom prst="rect">
            <a:avLst/>
          </a:prstGeom>
          <a:noFill/>
        </p:spPr>
        <p:txBody>
          <a:bodyPr wrap="square" rtlCol="0">
            <a:spAutoFit/>
          </a:bodyPr>
          <a:lstStyle/>
          <a:p>
            <a:pPr marL="342900" indent="-342900">
              <a:buFont typeface="Wingdings" charset="2"/>
              <a:buChar char="Ø"/>
            </a:pPr>
            <a:r>
              <a:rPr lang="en-US" sz="2400" dirty="0"/>
              <a:t>The process of making </a:t>
            </a:r>
            <a:r>
              <a:rPr lang="en-US" sz="2400" i="1" dirty="0" err="1"/>
              <a:t>g'leena</a:t>
            </a:r>
            <a:r>
              <a:rPr lang="en-US" sz="2400" i="1" dirty="0"/>
              <a:t> </a:t>
            </a:r>
            <a:r>
              <a:rPr lang="en-US" sz="2400" dirty="0"/>
              <a:t>takes about a </a:t>
            </a:r>
            <a:r>
              <a:rPr lang="en-US" sz="2400" dirty="0" smtClean="0"/>
              <a:t>month.</a:t>
            </a:r>
          </a:p>
          <a:p>
            <a:pPr marL="342900" indent="-342900">
              <a:buFont typeface="Wingdings" charset="2"/>
              <a:buChar char="Ø"/>
            </a:pPr>
            <a:r>
              <a:rPr lang="en-US" sz="2400" dirty="0" smtClean="0"/>
              <a:t>Organizing </a:t>
            </a:r>
            <a:r>
              <a:rPr lang="en-US" sz="2400" dirty="0"/>
              <a:t>an expedition requires purchasing groceries for four to 10 people for a month, arranging for transportation to Knight Inlet (about 80 nautical miles by water), small boats, nets, bottles, rendering equipment, camping supplies and equipment, and numerous other supplies and materials</a:t>
            </a:r>
            <a:r>
              <a:rPr lang="en-US" sz="2400" dirty="0" smtClean="0"/>
              <a:t>.</a:t>
            </a:r>
          </a:p>
          <a:p>
            <a:pPr marL="342900" indent="-342900">
              <a:buFont typeface="Wingdings" charset="2"/>
              <a:buChar char="Ø"/>
            </a:pPr>
            <a:r>
              <a:rPr lang="en-US" sz="2400" dirty="0" smtClean="0"/>
              <a:t> </a:t>
            </a:r>
            <a:r>
              <a:rPr lang="en-US" sz="2400" dirty="0"/>
              <a:t>Often, deals are made over borrowed equipment and other needs, such as "2 gallons to borrow your outboard motor", a family often finds that much of their production is committed before the first gallon is made. </a:t>
            </a:r>
            <a:endParaRPr lang="en-US" sz="2400" dirty="0" smtClean="0"/>
          </a:p>
          <a:p>
            <a:pPr marL="342900" indent="-342900">
              <a:buFont typeface="Wingdings" charset="2"/>
              <a:buChar char="Ø"/>
            </a:pPr>
            <a:r>
              <a:rPr lang="en-US" sz="2400" dirty="0" smtClean="0"/>
              <a:t>Usually</a:t>
            </a:r>
            <a:r>
              <a:rPr lang="en-US" sz="2400" dirty="0"/>
              <a:t>, some </a:t>
            </a:r>
            <a:r>
              <a:rPr lang="en-US" sz="2400" i="1" dirty="0" err="1"/>
              <a:t>g'leena</a:t>
            </a:r>
            <a:r>
              <a:rPr lang="en-US" sz="2400" i="1" dirty="0"/>
              <a:t> </a:t>
            </a:r>
            <a:r>
              <a:rPr lang="en-US" sz="2400" dirty="0"/>
              <a:t>is sold when the expedition returns to cover the cost of expedition expendables such as fuel, groceries and ammunition. The usual price is $100 to $150 per gallon, depending on its quality. </a:t>
            </a:r>
            <a:endParaRPr lang="en-CA" sz="2400" dirty="0"/>
          </a:p>
          <a:p>
            <a:endParaRPr lang="en-US" dirty="0"/>
          </a:p>
        </p:txBody>
      </p:sp>
    </p:spTree>
    <p:extLst>
      <p:ext uri="{BB962C8B-B14F-4D97-AF65-F5344CB8AC3E}">
        <p14:creationId xmlns:p14="http://schemas.microsoft.com/office/powerpoint/2010/main" val="321884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i="1" dirty="0" err="1" smtClean="0">
                <a:solidFill>
                  <a:srgbClr val="558ED5"/>
                </a:solidFill>
              </a:rPr>
              <a:t>T’Lina</a:t>
            </a:r>
            <a:r>
              <a:rPr lang="en-US" i="1" dirty="0">
                <a:solidFill>
                  <a:srgbClr val="558ED5"/>
                </a:solidFill>
              </a:rPr>
              <a:t>: The Rendering of </a:t>
            </a:r>
            <a:r>
              <a:rPr lang="en-US" i="1" dirty="0" smtClean="0">
                <a:solidFill>
                  <a:srgbClr val="558ED5"/>
                </a:solidFill>
              </a:rPr>
              <a:t>Wealth </a:t>
            </a:r>
            <a:r>
              <a:rPr lang="en-CA" dirty="0">
                <a:solidFill>
                  <a:srgbClr val="558ED5"/>
                </a:solidFill>
              </a:rPr>
              <a:t/>
            </a:r>
            <a:br>
              <a:rPr lang="en-CA" dirty="0">
                <a:solidFill>
                  <a:srgbClr val="558ED5"/>
                </a:solidFill>
              </a:rPr>
            </a:br>
            <a:endParaRPr lang="en-US" dirty="0">
              <a:solidFill>
                <a:srgbClr val="558ED5"/>
              </a:solidFill>
            </a:endParaRPr>
          </a:p>
        </p:txBody>
      </p:sp>
      <p:pic>
        <p:nvPicPr>
          <p:cNvPr id="4" name="Content Placeholder 3" descr="cranmer-tlina-on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 r="187"/>
          <a:stretch/>
        </p:blipFill>
        <p:spPr>
          <a:xfrm>
            <a:off x="0" y="1143000"/>
            <a:ext cx="6158337" cy="5715000"/>
          </a:xfrm>
        </p:spPr>
      </p:pic>
      <p:sp>
        <p:nvSpPr>
          <p:cNvPr id="5" name="TextBox 4"/>
          <p:cNvSpPr txBox="1"/>
          <p:nvPr/>
        </p:nvSpPr>
        <p:spPr>
          <a:xfrm>
            <a:off x="6158337" y="1143000"/>
            <a:ext cx="2985663" cy="4832093"/>
          </a:xfrm>
          <a:prstGeom prst="rect">
            <a:avLst/>
          </a:prstGeom>
          <a:noFill/>
        </p:spPr>
        <p:txBody>
          <a:bodyPr wrap="square" rtlCol="0">
            <a:spAutoFit/>
          </a:bodyPr>
          <a:lstStyle/>
          <a:p>
            <a:r>
              <a:rPr lang="en-US" sz="3200" dirty="0" smtClean="0"/>
              <a:t>Q: What </a:t>
            </a:r>
            <a:r>
              <a:rPr lang="en-US" sz="3200" dirty="0"/>
              <a:t>does a “Spiritual Connection” Mean?</a:t>
            </a:r>
          </a:p>
          <a:p>
            <a:endParaRPr lang="en-US" dirty="0" smtClean="0"/>
          </a:p>
          <a:p>
            <a:endParaRPr lang="en-US" dirty="0"/>
          </a:p>
          <a:p>
            <a:endParaRPr lang="en-US" dirty="0" smtClean="0"/>
          </a:p>
          <a:p>
            <a:endParaRPr lang="en-US" dirty="0"/>
          </a:p>
          <a:p>
            <a:r>
              <a:rPr lang="en-US" dirty="0" smtClean="0"/>
              <a:t>*** As you’re watching the film, watch for the “Spiritual Connection” that the people have when they visit </a:t>
            </a:r>
            <a:r>
              <a:rPr lang="en-US" dirty="0" err="1" smtClean="0"/>
              <a:t>Dzawadi</a:t>
            </a:r>
            <a:r>
              <a:rPr lang="en-US" dirty="0" smtClean="0"/>
              <a:t>.</a:t>
            </a:r>
          </a:p>
          <a:p>
            <a:endParaRPr lang="en-US" dirty="0"/>
          </a:p>
          <a:p>
            <a:endParaRPr lang="en-US" dirty="0" smtClean="0"/>
          </a:p>
        </p:txBody>
      </p:sp>
    </p:spTree>
    <p:extLst>
      <p:ext uri="{BB962C8B-B14F-4D97-AF65-F5344CB8AC3E}">
        <p14:creationId xmlns:p14="http://schemas.microsoft.com/office/powerpoint/2010/main" val="9614589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i="1" dirty="0" smtClean="0">
                <a:solidFill>
                  <a:srgbClr val="558ED5"/>
                </a:solidFill>
              </a:rPr>
              <a:t/>
            </a:r>
            <a:br>
              <a:rPr lang="en-US" i="1" dirty="0" smtClean="0">
                <a:solidFill>
                  <a:srgbClr val="558ED5"/>
                </a:solidFill>
              </a:rPr>
            </a:br>
            <a:r>
              <a:rPr lang="en-US" i="1" dirty="0" err="1" smtClean="0">
                <a:solidFill>
                  <a:srgbClr val="558ED5"/>
                </a:solidFill>
              </a:rPr>
              <a:t>T’Lina</a:t>
            </a:r>
            <a:r>
              <a:rPr lang="en-US" i="1" dirty="0">
                <a:solidFill>
                  <a:srgbClr val="558ED5"/>
                </a:solidFill>
              </a:rPr>
              <a:t>: The Rendering of </a:t>
            </a:r>
            <a:r>
              <a:rPr lang="en-US" i="1" dirty="0" smtClean="0">
                <a:solidFill>
                  <a:srgbClr val="558ED5"/>
                </a:solidFill>
              </a:rPr>
              <a:t>Wealth</a:t>
            </a:r>
            <a:br>
              <a:rPr lang="en-US" i="1" dirty="0" smtClean="0">
                <a:solidFill>
                  <a:srgbClr val="558ED5"/>
                </a:solidFill>
              </a:rPr>
            </a:br>
            <a:r>
              <a:rPr lang="en-US" i="1" dirty="0" smtClean="0">
                <a:solidFill>
                  <a:srgbClr val="558ED5"/>
                </a:solidFill>
              </a:rPr>
              <a:t>Q’s </a:t>
            </a:r>
            <a:r>
              <a:rPr lang="en-CA" dirty="0">
                <a:solidFill>
                  <a:srgbClr val="558ED5"/>
                </a:solidFill>
              </a:rPr>
              <a:t/>
            </a:r>
            <a:br>
              <a:rPr lang="en-CA" dirty="0">
                <a:solidFill>
                  <a:srgbClr val="558ED5"/>
                </a:solidFill>
              </a:rPr>
            </a:br>
            <a:endParaRPr lang="en-US" dirty="0">
              <a:solidFill>
                <a:srgbClr val="558ED5"/>
              </a:solidFill>
            </a:endParaRPr>
          </a:p>
        </p:txBody>
      </p:sp>
      <p:sp>
        <p:nvSpPr>
          <p:cNvPr id="5" name="TextBox 4"/>
          <p:cNvSpPr txBox="1"/>
          <p:nvPr/>
        </p:nvSpPr>
        <p:spPr>
          <a:xfrm>
            <a:off x="0" y="1190112"/>
            <a:ext cx="5057801" cy="2339102"/>
          </a:xfrm>
          <a:prstGeom prst="rect">
            <a:avLst/>
          </a:prstGeom>
          <a:noFill/>
        </p:spPr>
        <p:txBody>
          <a:bodyPr wrap="square" rtlCol="0">
            <a:spAutoFit/>
          </a:bodyPr>
          <a:lstStyle/>
          <a:p>
            <a:endParaRPr lang="en-US" sz="3200" dirty="0" smtClean="0"/>
          </a:p>
          <a:p>
            <a:pPr marL="457200" indent="-457200">
              <a:buFont typeface="Arial"/>
              <a:buChar char="•"/>
            </a:pPr>
            <a:r>
              <a:rPr lang="en-US" sz="3200" dirty="0" smtClean="0"/>
              <a:t>Please use this time to answer the Questions from the Film. </a:t>
            </a:r>
            <a:endParaRPr lang="en-US" dirty="0"/>
          </a:p>
          <a:p>
            <a:endParaRPr lang="en-US" dirty="0" smtClean="0"/>
          </a:p>
        </p:txBody>
      </p:sp>
      <p:pic>
        <p:nvPicPr>
          <p:cNvPr id="4" name="Content Placeholder 3" descr="cranmer-tlina-on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2" r="187"/>
          <a:stretch/>
        </p:blipFill>
        <p:spPr>
          <a:xfrm>
            <a:off x="4642913" y="1548487"/>
            <a:ext cx="4268760" cy="3961453"/>
          </a:xfrm>
        </p:spPr>
      </p:pic>
    </p:spTree>
    <p:extLst>
      <p:ext uri="{BB962C8B-B14F-4D97-AF65-F5344CB8AC3E}">
        <p14:creationId xmlns:p14="http://schemas.microsoft.com/office/powerpoint/2010/main" val="2295369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Ch.1 </a:t>
            </a:r>
            <a:r>
              <a:rPr lang="mr-IN" b="1" u="sng" dirty="0" smtClean="0">
                <a:solidFill>
                  <a:srgbClr val="558ED5"/>
                </a:solidFill>
              </a:rPr>
              <a:t>–</a:t>
            </a:r>
            <a:r>
              <a:rPr lang="en-US" b="1" u="sng" dirty="0" smtClean="0">
                <a:solidFill>
                  <a:srgbClr val="558ED5"/>
                </a:solidFill>
              </a:rPr>
              <a:t> The Land</a:t>
            </a:r>
            <a:endParaRPr lang="en-US" b="1" u="sng" dirty="0">
              <a:solidFill>
                <a:srgbClr val="558ED5"/>
              </a:solidFill>
            </a:endParaRPr>
          </a:p>
        </p:txBody>
      </p:sp>
      <p:pic>
        <p:nvPicPr>
          <p:cNvPr id="4" name="Content Placeholder 3" descr="17367875_web1_12958266_web1_Hatzic-Lake-aerial1.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1" y="1143000"/>
            <a:ext cx="9144001" cy="5715000"/>
          </a:xfrm>
        </p:spPr>
      </p:pic>
    </p:spTree>
    <p:extLst>
      <p:ext uri="{BB962C8B-B14F-4D97-AF65-F5344CB8AC3E}">
        <p14:creationId xmlns:p14="http://schemas.microsoft.com/office/powerpoint/2010/main" val="41269687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b="1" u="sng" dirty="0" smtClean="0">
                <a:solidFill>
                  <a:srgbClr val="558ED5"/>
                </a:solidFill>
                <a:hlinkClick r:id="rId2"/>
              </a:rPr>
              <a:t>The Transformer </a:t>
            </a:r>
            <a:r>
              <a:rPr lang="en-US" b="1" u="sng" dirty="0" smtClean="0">
                <a:solidFill>
                  <a:srgbClr val="558ED5"/>
                </a:solidFill>
              </a:rPr>
              <a:t> </a:t>
            </a:r>
            <a:br>
              <a:rPr lang="en-US" b="1" u="sng" dirty="0" smtClean="0">
                <a:solidFill>
                  <a:srgbClr val="558ED5"/>
                </a:solidFill>
              </a:rPr>
            </a:br>
            <a:r>
              <a:rPr lang="en-US" b="1" u="sng" dirty="0" smtClean="0">
                <a:solidFill>
                  <a:srgbClr val="558ED5"/>
                </a:solidFill>
              </a:rPr>
              <a:t>Raven and Coyote</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According </a:t>
            </a:r>
            <a:r>
              <a:rPr lang="en-US" dirty="0"/>
              <a:t>to the </a:t>
            </a:r>
            <a:r>
              <a:rPr lang="en-US" dirty="0" err="1"/>
              <a:t>Kwakwaka'wakw</a:t>
            </a:r>
            <a:r>
              <a:rPr lang="en-US" dirty="0"/>
              <a:t>, before there were humans, the sky, the forests, the underworld and the sea were occupied by supernatural beings who could take on animal or human form at will. It was one of these beings, the Transformer, who wandered through the world making it ready for human occupation by changing some of the other supernatural beings, according to their wishes, into mountains, rocks, islands and rivers. It was the Transformer who created the salmon, the </a:t>
            </a:r>
            <a:r>
              <a:rPr lang="en-US" dirty="0" err="1"/>
              <a:t>oulachon</a:t>
            </a:r>
            <a:r>
              <a:rPr lang="en-US" dirty="0"/>
              <a:t> and other fish and placed them in the rivers and streams and other locations where they are now found. While travelling about the world, the Transformer also permanently changed evil and greedy supernatural beings and people into animals. To others, he gave the proper human form and instructed them in how to live in the world. Some supernatural beings voluntarily shed their supernatural forms to become human. </a:t>
            </a:r>
          </a:p>
          <a:p>
            <a:r>
              <a:rPr lang="en-US" dirty="0"/>
              <a:t>These first humans appeared at specific locations and founded the first </a:t>
            </a:r>
            <a:r>
              <a:rPr lang="en-US" dirty="0" err="1"/>
              <a:t>Kwakwaka'wakw</a:t>
            </a:r>
            <a:r>
              <a:rPr lang="en-US" dirty="0"/>
              <a:t> families,..." (Speck, 1987: p2) </a:t>
            </a:r>
          </a:p>
          <a:p>
            <a:endParaRPr lang="en-US" dirty="0"/>
          </a:p>
        </p:txBody>
      </p:sp>
    </p:spTree>
    <p:extLst>
      <p:ext uri="{BB962C8B-B14F-4D97-AF65-F5344CB8AC3E}">
        <p14:creationId xmlns:p14="http://schemas.microsoft.com/office/powerpoint/2010/main" val="35986279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Creation Story of the Nimpkish River</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CA" dirty="0"/>
              <a:t>It is said that </a:t>
            </a:r>
            <a:r>
              <a:rPr lang="en-CA" i="1" dirty="0" err="1"/>
              <a:t>Qwa'niqilakw</a:t>
            </a:r>
            <a:r>
              <a:rPr lang="en-CA" i="1" dirty="0"/>
              <a:t>, </a:t>
            </a:r>
            <a:r>
              <a:rPr lang="en-CA" dirty="0"/>
              <a:t>the Transformer, travelled around the world changing many things. In time, he reached the place where </a:t>
            </a:r>
            <a:r>
              <a:rPr lang="en-CA" i="1" dirty="0" err="1"/>
              <a:t>Gwa'nalalis</a:t>
            </a:r>
            <a:r>
              <a:rPr lang="en-CA" i="1" dirty="0"/>
              <a:t> </a:t>
            </a:r>
            <a:r>
              <a:rPr lang="en-CA" dirty="0"/>
              <a:t>lived. The Transformer asked, "Would you like to become a cedar tree?" </a:t>
            </a:r>
          </a:p>
          <a:p>
            <a:r>
              <a:rPr lang="en-CA" i="1" dirty="0" err="1"/>
              <a:t>Gwa'nalalis</a:t>
            </a:r>
            <a:r>
              <a:rPr lang="en-CA" i="1" dirty="0"/>
              <a:t> </a:t>
            </a:r>
            <a:r>
              <a:rPr lang="en-CA" dirty="0"/>
              <a:t>replied, "No, cedar trees, when struck by lighting, split and fall. Then they rot away for as long as the days dawn in the world." </a:t>
            </a:r>
          </a:p>
          <a:p>
            <a:r>
              <a:rPr lang="en-CA" dirty="0"/>
              <a:t>Then </a:t>
            </a:r>
            <a:r>
              <a:rPr lang="en-CA" i="1" dirty="0" err="1"/>
              <a:t>Qwa'niqilakw</a:t>
            </a:r>
            <a:r>
              <a:rPr lang="en-CA" i="1" dirty="0"/>
              <a:t> </a:t>
            </a:r>
            <a:r>
              <a:rPr lang="en-CA" dirty="0"/>
              <a:t>asked, "Would you like to become a mountain?" </a:t>
            </a:r>
          </a:p>
          <a:p>
            <a:r>
              <a:rPr lang="en-CA" dirty="0"/>
              <a:t>"No," said </a:t>
            </a:r>
            <a:r>
              <a:rPr lang="en-CA" i="1" dirty="0" err="1"/>
              <a:t>Gwa'nalalis</a:t>
            </a:r>
            <a:r>
              <a:rPr lang="en-CA" i="1" dirty="0"/>
              <a:t>, </a:t>
            </a:r>
            <a:r>
              <a:rPr lang="en-CA" dirty="0"/>
              <a:t>"for mountains have </a:t>
            </a:r>
            <a:r>
              <a:rPr lang="en-CA" dirty="0" err="1"/>
              <a:t>landslided</a:t>
            </a:r>
            <a:r>
              <a:rPr lang="en-CA" dirty="0"/>
              <a:t> and I would crumble away as long as the days dawn in the world." </a:t>
            </a:r>
          </a:p>
          <a:p>
            <a:r>
              <a:rPr lang="en-CA" dirty="0"/>
              <a:t>A third time </a:t>
            </a:r>
            <a:r>
              <a:rPr lang="en-CA" i="1" dirty="0" err="1"/>
              <a:t>Qwa'niqilakw</a:t>
            </a:r>
            <a:r>
              <a:rPr lang="en-CA" i="1" dirty="0"/>
              <a:t> </a:t>
            </a:r>
            <a:r>
              <a:rPr lang="en-CA" dirty="0"/>
              <a:t>asked, "would you like to become a boulder?" </a:t>
            </a:r>
          </a:p>
          <a:p>
            <a:r>
              <a:rPr lang="en-CA" dirty="0"/>
              <a:t>Again, </a:t>
            </a:r>
            <a:r>
              <a:rPr lang="en-CA" i="1" dirty="0" err="1"/>
              <a:t>Gwa'nalalis</a:t>
            </a:r>
            <a:r>
              <a:rPr lang="en-CA" i="1" dirty="0"/>
              <a:t> </a:t>
            </a:r>
            <a:r>
              <a:rPr lang="en-CA" dirty="0"/>
              <a:t>replied, "No, do not let me become a boulder, for I may crack in half and crumble for as long as the days dawn in the world." </a:t>
            </a:r>
          </a:p>
          <a:p>
            <a:r>
              <a:rPr lang="en-CA" dirty="0"/>
              <a:t>Finally, the Transformer asked, "Would you like to become a river?" </a:t>
            </a:r>
          </a:p>
          <a:p>
            <a:r>
              <a:rPr lang="en-CA" i="1" dirty="0" err="1"/>
              <a:t>Gwa'nalalis</a:t>
            </a:r>
            <a:r>
              <a:rPr lang="en-CA" i="1" dirty="0"/>
              <a:t> </a:t>
            </a:r>
            <a:r>
              <a:rPr lang="en-CA" dirty="0"/>
              <a:t>said, "Yes, let be become a river, that I may flow for as long as the days shall dawn in the world." </a:t>
            </a:r>
          </a:p>
          <a:p>
            <a:r>
              <a:rPr lang="en-CA" dirty="0"/>
              <a:t>This is how the man </a:t>
            </a:r>
            <a:r>
              <a:rPr lang="en-CA" i="1" dirty="0" err="1"/>
              <a:t>Gwa'nalalis</a:t>
            </a:r>
            <a:r>
              <a:rPr lang="en-CA" i="1" dirty="0"/>
              <a:t> </a:t>
            </a:r>
            <a:r>
              <a:rPr lang="en-CA" dirty="0"/>
              <a:t>became the </a:t>
            </a:r>
            <a:r>
              <a:rPr lang="en-CA" i="1" dirty="0" err="1"/>
              <a:t>Gwa'ni</a:t>
            </a:r>
            <a:r>
              <a:rPr lang="en-CA" i="1" dirty="0"/>
              <a:t> </a:t>
            </a:r>
            <a:r>
              <a:rPr lang="en-CA" dirty="0"/>
              <a:t>River, now called the Nimpkish River. </a:t>
            </a:r>
          </a:p>
          <a:p>
            <a:endParaRPr lang="en-US" dirty="0"/>
          </a:p>
        </p:txBody>
      </p:sp>
    </p:spTree>
    <p:extLst>
      <p:ext uri="{BB962C8B-B14F-4D97-AF65-F5344CB8AC3E}">
        <p14:creationId xmlns:p14="http://schemas.microsoft.com/office/powerpoint/2010/main" val="2768124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Creation Story of the Nimpkish River</a:t>
            </a:r>
            <a:endParaRPr lang="en-US" b="1" u="sng" dirty="0">
              <a:solidFill>
                <a:srgbClr val="558ED5"/>
              </a:solidFill>
            </a:endParaRPr>
          </a:p>
        </p:txBody>
      </p:sp>
      <p:pic>
        <p:nvPicPr>
          <p:cNvPr id="4" name="Content Placeholder 3" descr="Screen Shot 2019-09-14 at 4.29.09 PM.png"/>
          <p:cNvPicPr>
            <a:picLocks noGrp="1" noChangeAspect="1"/>
          </p:cNvPicPr>
          <p:nvPr>
            <p:ph idx="1"/>
          </p:nvPr>
        </p:nvPicPr>
        <p:blipFill>
          <a:blip r:embed="rId2">
            <a:extLst>
              <a:ext uri="{28A0092B-C50C-407E-A947-70E740481C1C}">
                <a14:useLocalDpi xmlns:a14="http://schemas.microsoft.com/office/drawing/2010/main" val="0"/>
              </a:ext>
            </a:extLst>
          </a:blip>
          <a:srcRect t="7977" b="7977"/>
          <a:stretch>
            <a:fillRect/>
          </a:stretch>
        </p:blipFill>
        <p:spPr>
          <a:xfrm>
            <a:off x="0" y="1143000"/>
            <a:ext cx="9144000" cy="5715000"/>
          </a:xfrm>
        </p:spPr>
      </p:pic>
    </p:spTree>
    <p:extLst>
      <p:ext uri="{BB962C8B-B14F-4D97-AF65-F5344CB8AC3E}">
        <p14:creationId xmlns:p14="http://schemas.microsoft.com/office/powerpoint/2010/main" val="22704598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Loss of Land</a:t>
            </a:r>
            <a:endParaRPr lang="en-US" b="1" u="sng" dirty="0">
              <a:solidFill>
                <a:srgbClr val="558ED5"/>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CA" dirty="0"/>
              <a:t>"The... report recommended that about 47,000 acres of generally speaking good land be taken from the Indians, and about 80,000 acres of generally speaking poor lands, be given in their place... In monetary terms, only $444,838 worth of lands were added to existing reserves whereas $1,522,704 worth of land were cut off." (Speck, 1987:12). </a:t>
            </a:r>
          </a:p>
          <a:p>
            <a:endParaRPr lang="en-US" dirty="0"/>
          </a:p>
        </p:txBody>
      </p:sp>
    </p:spTree>
    <p:extLst>
      <p:ext uri="{BB962C8B-B14F-4D97-AF65-F5344CB8AC3E}">
        <p14:creationId xmlns:p14="http://schemas.microsoft.com/office/powerpoint/2010/main" val="2206313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b="1" u="sng" dirty="0" smtClean="0">
                <a:solidFill>
                  <a:srgbClr val="558ED5"/>
                </a:solidFill>
              </a:rPr>
              <a:t>Decline over the Centuries</a:t>
            </a:r>
            <a:endParaRPr lang="en-US" b="1" u="sng" dirty="0">
              <a:solidFill>
                <a:srgbClr val="558ED5"/>
              </a:solidFill>
            </a:endParaRPr>
          </a:p>
        </p:txBody>
      </p:sp>
      <p:pic>
        <p:nvPicPr>
          <p:cNvPr id="5" name="Picture 4" descr="Screen Shot 2019-09-13 at 7.5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11302896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9-13 at 7.5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026924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582"/>
            <a:ext cx="9144000" cy="5170646"/>
          </a:xfrm>
          <a:prstGeom prst="rect">
            <a:avLst/>
          </a:prstGeom>
          <a:noFill/>
        </p:spPr>
        <p:txBody>
          <a:bodyPr wrap="square" rtlCol="0">
            <a:spAutoFit/>
          </a:bodyPr>
          <a:lstStyle/>
          <a:p>
            <a:pPr marL="285750" indent="-285750">
              <a:buFont typeface="Arial"/>
              <a:buChar char="•"/>
            </a:pPr>
            <a:r>
              <a:rPr lang="en-US" sz="2400" dirty="0" smtClean="0"/>
              <a:t>Eulachons </a:t>
            </a:r>
            <a:r>
              <a:rPr lang="en-US" sz="2400" dirty="0"/>
              <a:t>are small smelt-like fish that are caught by the ton in late March and April. Some are eaten fresh, others are smoked and dried for later use. </a:t>
            </a:r>
            <a:endParaRPr lang="en-US" sz="2400" dirty="0" smtClean="0"/>
          </a:p>
          <a:p>
            <a:pPr marL="285750" indent="-285750">
              <a:buFont typeface="Arial"/>
              <a:buChar char="•"/>
            </a:pPr>
            <a:r>
              <a:rPr lang="en-US" sz="2400" dirty="0" smtClean="0"/>
              <a:t>Most are </a:t>
            </a:r>
            <a:r>
              <a:rPr lang="en-US" sz="2400" dirty="0"/>
              <a:t>used to make eulachon grease or </a:t>
            </a:r>
            <a:r>
              <a:rPr lang="en-US" sz="2400" i="1" dirty="0"/>
              <a:t>"</a:t>
            </a:r>
            <a:r>
              <a:rPr lang="en-US" sz="2400" i="1" dirty="0" err="1"/>
              <a:t>g'leena</a:t>
            </a:r>
            <a:r>
              <a:rPr lang="en-US" sz="2400" i="1" dirty="0"/>
              <a:t>"</a:t>
            </a:r>
            <a:r>
              <a:rPr lang="en-US" sz="2400" i="1" dirty="0" smtClean="0"/>
              <a:t>.</a:t>
            </a:r>
          </a:p>
          <a:p>
            <a:pPr marL="285750" indent="-285750">
              <a:buFont typeface="Arial"/>
              <a:buChar char="•"/>
            </a:pPr>
            <a:r>
              <a:rPr lang="en-US" sz="2400" i="1" dirty="0" err="1" smtClean="0"/>
              <a:t>G'leena</a:t>
            </a:r>
            <a:r>
              <a:rPr lang="en-US" sz="2400" i="1" dirty="0" smtClean="0"/>
              <a:t> </a:t>
            </a:r>
            <a:r>
              <a:rPr lang="en-US" sz="2400" dirty="0"/>
              <a:t>is rendered from the eulachons by heating them in a large cedar box after they have been allowed to decompose for several days. </a:t>
            </a:r>
            <a:endParaRPr lang="en-US" sz="2400" dirty="0" smtClean="0"/>
          </a:p>
          <a:p>
            <a:pPr marL="285750" indent="-285750">
              <a:buFont typeface="Arial"/>
              <a:buChar char="•"/>
            </a:pPr>
            <a:r>
              <a:rPr lang="en-US" sz="2400" i="1" dirty="0" err="1" smtClean="0"/>
              <a:t>G'leena</a:t>
            </a:r>
            <a:r>
              <a:rPr lang="en-US" sz="2400" i="1" dirty="0" smtClean="0"/>
              <a:t> </a:t>
            </a:r>
            <a:r>
              <a:rPr lang="en-US" sz="2400" dirty="0"/>
              <a:t>is a highly valued delicacy. </a:t>
            </a:r>
            <a:endParaRPr lang="en-US" sz="2400" dirty="0" smtClean="0"/>
          </a:p>
          <a:p>
            <a:pPr marL="285750" indent="-285750">
              <a:buFont typeface="Arial"/>
              <a:buChar char="•"/>
            </a:pPr>
            <a:r>
              <a:rPr lang="en-US" sz="2400" dirty="0" smtClean="0"/>
              <a:t>It </a:t>
            </a:r>
            <a:r>
              <a:rPr lang="en-US" sz="2400" dirty="0"/>
              <a:t>is eaten as a condiment with clam or fish chowder, dried fish, potatoes, salads and other foods</a:t>
            </a:r>
            <a:r>
              <a:rPr lang="en-US" sz="2400" dirty="0" smtClean="0"/>
              <a:t>.</a:t>
            </a:r>
          </a:p>
          <a:p>
            <a:pPr marL="285750" indent="-285750">
              <a:buFont typeface="Arial"/>
              <a:buChar char="•"/>
            </a:pPr>
            <a:r>
              <a:rPr lang="en-US" sz="2400" dirty="0" smtClean="0"/>
              <a:t>It </a:t>
            </a:r>
            <a:r>
              <a:rPr lang="en-US" sz="2400" dirty="0"/>
              <a:t>is often the prize for a charity raffle, or given to important guests at potlatches</a:t>
            </a:r>
            <a:r>
              <a:rPr lang="en-US" sz="2400" dirty="0" smtClean="0"/>
              <a:t>.</a:t>
            </a:r>
          </a:p>
          <a:p>
            <a:pPr marL="285750" indent="-285750">
              <a:buFont typeface="Arial"/>
              <a:buChar char="•"/>
            </a:pPr>
            <a:r>
              <a:rPr lang="en-US" sz="2400" i="1" dirty="0" err="1" smtClean="0"/>
              <a:t>G'leena</a:t>
            </a:r>
            <a:r>
              <a:rPr lang="en-US" sz="2400" i="1" dirty="0" smtClean="0"/>
              <a:t> </a:t>
            </a:r>
            <a:r>
              <a:rPr lang="en-US" sz="2400" dirty="0"/>
              <a:t>is also highly valued for its medicinal properties. </a:t>
            </a:r>
            <a:endParaRPr lang="en-CA" sz="2400" dirty="0"/>
          </a:p>
          <a:p>
            <a:endParaRPr lang="en-US" dirty="0"/>
          </a:p>
        </p:txBody>
      </p:sp>
    </p:spTree>
    <p:extLst>
      <p:ext uri="{BB962C8B-B14F-4D97-AF65-F5344CB8AC3E}">
        <p14:creationId xmlns:p14="http://schemas.microsoft.com/office/powerpoint/2010/main" val="24245417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867</Words>
  <Application>Microsoft Macintosh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Outline</vt:lpstr>
      <vt:lpstr>Ch.1 – The Land</vt:lpstr>
      <vt:lpstr>The Transformer   Raven and Coyote</vt:lpstr>
      <vt:lpstr>Creation Story of the Nimpkish River</vt:lpstr>
      <vt:lpstr>Creation Story of the Nimpkish River</vt:lpstr>
      <vt:lpstr>Loss of Land</vt:lpstr>
      <vt:lpstr>Decline over the Centuries</vt:lpstr>
      <vt:lpstr>PowerPoint Presentation</vt:lpstr>
      <vt:lpstr>PowerPoint Presentation</vt:lpstr>
      <vt:lpstr>PowerPoint Presentation</vt:lpstr>
      <vt:lpstr>T’Lina: The Rendering of Wealth  </vt:lpstr>
      <vt:lpstr> T’Lina: The Rendering of Wealth Q’s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Mykael Koe</dc:creator>
  <cp:lastModifiedBy>Mykael Koe</cp:lastModifiedBy>
  <cp:revision>1</cp:revision>
  <dcterms:created xsi:type="dcterms:W3CDTF">2019-09-15T23:58:59Z</dcterms:created>
  <dcterms:modified xsi:type="dcterms:W3CDTF">2019-09-15T23:59:22Z</dcterms:modified>
</cp:coreProperties>
</file>