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324" r:id="rId2"/>
    <p:sldId id="322" r:id="rId3"/>
    <p:sldId id="257" r:id="rId4"/>
    <p:sldId id="313" r:id="rId5"/>
    <p:sldId id="323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18" r:id="rId15"/>
    <p:sldId id="316" r:id="rId16"/>
    <p:sldId id="317" r:id="rId17"/>
    <p:sldId id="319" r:id="rId18"/>
    <p:sldId id="265" r:id="rId19"/>
    <p:sldId id="266" r:id="rId20"/>
    <p:sldId id="320" r:id="rId21"/>
    <p:sldId id="321" r:id="rId22"/>
    <p:sldId id="314" r:id="rId23"/>
    <p:sldId id="331" r:id="rId24"/>
    <p:sldId id="268" r:id="rId25"/>
    <p:sldId id="326" r:id="rId26"/>
    <p:sldId id="327" r:id="rId27"/>
    <p:sldId id="270" r:id="rId28"/>
    <p:sldId id="271" r:id="rId29"/>
    <p:sldId id="272" r:id="rId30"/>
    <p:sldId id="273" r:id="rId31"/>
    <p:sldId id="328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330" r:id="rId41"/>
    <p:sldId id="282" r:id="rId42"/>
    <p:sldId id="283" r:id="rId43"/>
    <p:sldId id="284" r:id="rId44"/>
    <p:sldId id="285" r:id="rId45"/>
    <p:sldId id="286" r:id="rId46"/>
    <p:sldId id="332" r:id="rId47"/>
    <p:sldId id="287" r:id="rId48"/>
    <p:sldId id="288" r:id="rId49"/>
    <p:sldId id="315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148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BD34F-82E4-47BA-8405-2D3BF55E33CC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2D48B9BB-7DA3-4CF5-88BD-9E76DABB7B79}">
      <dgm:prSet phldrT="[Text]" custT="1"/>
      <dgm:spPr/>
      <dgm:t>
        <a:bodyPr/>
        <a:lstStyle/>
        <a:p>
          <a:r>
            <a:rPr lang="en-US" sz="2400" dirty="0" smtClean="0"/>
            <a:t>Prohibition</a:t>
          </a:r>
          <a:endParaRPr lang="en-US" sz="2400" dirty="0"/>
        </a:p>
      </dgm:t>
    </dgm:pt>
    <dgm:pt modelId="{B198AE84-2B72-45D2-AE05-7F28F6928A56}" type="parTrans" cxnId="{D542AFF4-046B-47D1-8B90-A7BED12F9EF1}">
      <dgm:prSet/>
      <dgm:spPr/>
      <dgm:t>
        <a:bodyPr/>
        <a:lstStyle/>
        <a:p>
          <a:endParaRPr lang="en-US"/>
        </a:p>
      </dgm:t>
    </dgm:pt>
    <dgm:pt modelId="{1E42D0ED-C05C-444A-94B9-13FD03D9FE20}" type="sibTrans" cxnId="{D542AFF4-046B-47D1-8B90-A7BED12F9EF1}">
      <dgm:prSet/>
      <dgm:spPr/>
      <dgm:t>
        <a:bodyPr/>
        <a:lstStyle/>
        <a:p>
          <a:endParaRPr lang="en-US"/>
        </a:p>
      </dgm:t>
    </dgm:pt>
    <dgm:pt modelId="{7236796F-6785-48FB-919B-6CDAB52E84F7}">
      <dgm:prSet phldrT="[Text]" custT="1"/>
      <dgm:spPr/>
      <dgm:t>
        <a:bodyPr/>
        <a:lstStyle/>
        <a:p>
          <a:r>
            <a:rPr lang="en-US" sz="2400" dirty="0" smtClean="0"/>
            <a:t>Spanish Flu</a:t>
          </a:r>
          <a:endParaRPr lang="en-US" sz="2400" dirty="0"/>
        </a:p>
      </dgm:t>
    </dgm:pt>
    <dgm:pt modelId="{33DEBB87-DEBB-4496-B81D-6FEBD6367258}" type="parTrans" cxnId="{119FF0BD-8010-44CB-9009-00993E48EC83}">
      <dgm:prSet/>
      <dgm:spPr/>
      <dgm:t>
        <a:bodyPr/>
        <a:lstStyle/>
        <a:p>
          <a:endParaRPr lang="en-US"/>
        </a:p>
      </dgm:t>
    </dgm:pt>
    <dgm:pt modelId="{10AD9F44-09AC-4043-B3CA-684C6F05F5A8}" type="sibTrans" cxnId="{119FF0BD-8010-44CB-9009-00993E48EC83}">
      <dgm:prSet/>
      <dgm:spPr/>
      <dgm:t>
        <a:bodyPr/>
        <a:lstStyle/>
        <a:p>
          <a:endParaRPr lang="en-US"/>
        </a:p>
      </dgm:t>
    </dgm:pt>
    <dgm:pt modelId="{E3E6BE90-783C-4F5D-9120-F6EA14C14ACA}">
      <dgm:prSet phldrT="[Text]" custT="1"/>
      <dgm:spPr/>
      <dgm:t>
        <a:bodyPr/>
        <a:lstStyle/>
        <a:p>
          <a:r>
            <a:rPr lang="en-US" sz="2000" dirty="0" smtClean="0"/>
            <a:t>Winnipeg General Strike</a:t>
          </a:r>
          <a:endParaRPr lang="en-US" sz="2000" dirty="0"/>
        </a:p>
      </dgm:t>
    </dgm:pt>
    <dgm:pt modelId="{EC5A4867-DCDD-49C2-97FB-4D6E0525210A}" type="parTrans" cxnId="{A8AE7DED-BEAA-4764-BC75-217A73062DC8}">
      <dgm:prSet/>
      <dgm:spPr/>
      <dgm:t>
        <a:bodyPr/>
        <a:lstStyle/>
        <a:p>
          <a:endParaRPr lang="en-US"/>
        </a:p>
      </dgm:t>
    </dgm:pt>
    <dgm:pt modelId="{5918D393-9D28-4D54-AA8E-C2656E901A52}" type="sibTrans" cxnId="{A8AE7DED-BEAA-4764-BC75-217A73062DC8}">
      <dgm:prSet/>
      <dgm:spPr/>
      <dgm:t>
        <a:bodyPr/>
        <a:lstStyle/>
        <a:p>
          <a:endParaRPr lang="en-US"/>
        </a:p>
      </dgm:t>
    </dgm:pt>
    <dgm:pt modelId="{F41D624E-3DBC-43A7-896A-538116A41F4A}" type="pres">
      <dgm:prSet presAssocID="{8BDBD34F-82E4-47BA-8405-2D3BF55E33CC}" presName="Name0" presStyleCnt="0">
        <dgm:presLayoutVars>
          <dgm:dir/>
          <dgm:resizeHandles val="exact"/>
        </dgm:presLayoutVars>
      </dgm:prSet>
      <dgm:spPr/>
    </dgm:pt>
    <dgm:pt modelId="{9383F735-405F-4356-B53C-263304B6EBE5}" type="pres">
      <dgm:prSet presAssocID="{8BDBD34F-82E4-47BA-8405-2D3BF55E33CC}" presName="bkgdShp" presStyleLbl="alignAccFollowNode1" presStyleIdx="0" presStyleCnt="1" custLinFactNeighborY="786"/>
      <dgm:spPr/>
    </dgm:pt>
    <dgm:pt modelId="{65AA632D-5BFA-415E-AC5F-429F772DB8C3}" type="pres">
      <dgm:prSet presAssocID="{8BDBD34F-82E4-47BA-8405-2D3BF55E33CC}" presName="linComp" presStyleCnt="0"/>
      <dgm:spPr/>
    </dgm:pt>
    <dgm:pt modelId="{D90C357F-D5A8-4EF1-807C-8E052577B502}" type="pres">
      <dgm:prSet presAssocID="{2D48B9BB-7DA3-4CF5-88BD-9E76DABB7B79}" presName="compNode" presStyleCnt="0"/>
      <dgm:spPr/>
    </dgm:pt>
    <dgm:pt modelId="{54F91F80-A695-426A-9B4A-31086B9AD068}" type="pres">
      <dgm:prSet presAssocID="{2D48B9BB-7DA3-4CF5-88BD-9E76DABB7B79}" presName="node" presStyleLbl="node1" presStyleIdx="0" presStyleCnt="3" custScaleY="32334" custLinFactNeighborX="-1254" custLinFactNeighborY="-415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296CE9-78FD-4404-86E2-0A75A135C3C9}" type="pres">
      <dgm:prSet presAssocID="{2D48B9BB-7DA3-4CF5-88BD-9E76DABB7B79}" presName="invisiNode" presStyleLbl="node1" presStyleIdx="0" presStyleCnt="3"/>
      <dgm:spPr/>
    </dgm:pt>
    <dgm:pt modelId="{28F0EFE6-3DFA-4951-9C03-AEF37A1A349E}" type="pres">
      <dgm:prSet presAssocID="{2D48B9BB-7DA3-4CF5-88BD-9E76DABB7B79}" presName="imagNode" presStyleLbl="fgImgPlace1" presStyleIdx="0" presStyleCnt="3" custLinFactNeighborX="-1254" custLinFactNeighborY="-242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E544AE-C2D0-473B-9039-2C37839F638D}" type="pres">
      <dgm:prSet presAssocID="{1E42D0ED-C05C-444A-94B9-13FD03D9FE2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060487AB-EE2A-47D5-8778-492B27489B91}" type="pres">
      <dgm:prSet presAssocID="{7236796F-6785-48FB-919B-6CDAB52E84F7}" presName="compNode" presStyleCnt="0"/>
      <dgm:spPr/>
    </dgm:pt>
    <dgm:pt modelId="{5B589F63-CF43-4DE9-95E7-3F7FF9A82E84}" type="pres">
      <dgm:prSet presAssocID="{7236796F-6785-48FB-919B-6CDAB52E84F7}" presName="node" presStyleLbl="node1" presStyleIdx="1" presStyleCnt="3" custScaleY="29444" custLinFactNeighborX="-765" custLinFactNeighborY="-4246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76BBDC-13D9-4BB7-B071-B8B2AA5FD951}" type="pres">
      <dgm:prSet presAssocID="{7236796F-6785-48FB-919B-6CDAB52E84F7}" presName="invisiNode" presStyleLbl="node1" presStyleIdx="1" presStyleCnt="3"/>
      <dgm:spPr/>
    </dgm:pt>
    <dgm:pt modelId="{C721A2AC-2222-408A-9127-EE2758FC6D80}" type="pres">
      <dgm:prSet presAssocID="{7236796F-6785-48FB-919B-6CDAB52E84F7}" presName="imagNode" presStyleLbl="fgImgPlace1" presStyleIdx="1" presStyleCnt="3" custLinFactNeighborX="-765" custLinFactNeighborY="-249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B51892-0C37-4673-81FB-22D12E481A96}" type="pres">
      <dgm:prSet presAssocID="{10AD9F44-09AC-4043-B3CA-684C6F05F5A8}" presName="sibTrans" presStyleLbl="sibTrans2D1" presStyleIdx="0" presStyleCnt="0"/>
      <dgm:spPr/>
      <dgm:t>
        <a:bodyPr/>
        <a:lstStyle/>
        <a:p>
          <a:endParaRPr lang="en-CA"/>
        </a:p>
      </dgm:t>
    </dgm:pt>
    <dgm:pt modelId="{2F1FEFFD-E135-4BA8-9E33-F7DDE4D9FEEC}" type="pres">
      <dgm:prSet presAssocID="{E3E6BE90-783C-4F5D-9120-F6EA14C14ACA}" presName="compNode" presStyleCnt="0"/>
      <dgm:spPr/>
    </dgm:pt>
    <dgm:pt modelId="{8B16BA16-EEE8-4789-8949-1F11FFAD19BF}" type="pres">
      <dgm:prSet presAssocID="{E3E6BE90-783C-4F5D-9120-F6EA14C14ACA}" presName="node" presStyleLbl="node1" presStyleIdx="2" presStyleCnt="3" custScaleY="30392" custLinFactNeighborX="-276" custLinFactNeighborY="-4207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E8822A-4781-479B-9806-22D5235192B6}" type="pres">
      <dgm:prSet presAssocID="{E3E6BE90-783C-4F5D-9120-F6EA14C14ACA}" presName="invisiNode" presStyleLbl="node1" presStyleIdx="2" presStyleCnt="3"/>
      <dgm:spPr/>
    </dgm:pt>
    <dgm:pt modelId="{797E5588-D14C-4E24-9C5F-6DE5C5A5C1EE}" type="pres">
      <dgm:prSet presAssocID="{E3E6BE90-783C-4F5D-9120-F6EA14C14ACA}" presName="imagNode" presStyleLbl="fgImgPlace1" presStyleIdx="2" presStyleCnt="3" custLinFactNeighborX="-276" custLinFactNeighborY="-250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542AFF4-046B-47D1-8B90-A7BED12F9EF1}" srcId="{8BDBD34F-82E4-47BA-8405-2D3BF55E33CC}" destId="{2D48B9BB-7DA3-4CF5-88BD-9E76DABB7B79}" srcOrd="0" destOrd="0" parTransId="{B198AE84-2B72-45D2-AE05-7F28F6928A56}" sibTransId="{1E42D0ED-C05C-444A-94B9-13FD03D9FE20}"/>
    <dgm:cxn modelId="{E01D67D1-1D7C-D644-A65A-95A67C048659}" type="presOf" srcId="{8BDBD34F-82E4-47BA-8405-2D3BF55E33CC}" destId="{F41D624E-3DBC-43A7-896A-538116A41F4A}" srcOrd="0" destOrd="0" presId="urn:microsoft.com/office/officeart/2005/8/layout/pList2#1"/>
    <dgm:cxn modelId="{A81957DB-D10A-4A46-A37C-BB34B4AB1E77}" type="presOf" srcId="{2D48B9BB-7DA3-4CF5-88BD-9E76DABB7B79}" destId="{54F91F80-A695-426A-9B4A-31086B9AD068}" srcOrd="0" destOrd="0" presId="urn:microsoft.com/office/officeart/2005/8/layout/pList2#1"/>
    <dgm:cxn modelId="{7A465BEF-7799-B54B-942C-8C15D6BA7687}" type="presOf" srcId="{E3E6BE90-783C-4F5D-9120-F6EA14C14ACA}" destId="{8B16BA16-EEE8-4789-8949-1F11FFAD19BF}" srcOrd="0" destOrd="0" presId="urn:microsoft.com/office/officeart/2005/8/layout/pList2#1"/>
    <dgm:cxn modelId="{D9503D58-78CB-F54C-A769-B42A4AB3059C}" type="presOf" srcId="{1E42D0ED-C05C-444A-94B9-13FD03D9FE20}" destId="{49E544AE-C2D0-473B-9039-2C37839F638D}" srcOrd="0" destOrd="0" presId="urn:microsoft.com/office/officeart/2005/8/layout/pList2#1"/>
    <dgm:cxn modelId="{5EF5FB73-AFB2-454C-B16A-6C9F00707C3A}" type="presOf" srcId="{10AD9F44-09AC-4043-B3CA-684C6F05F5A8}" destId="{A2B51892-0C37-4673-81FB-22D12E481A96}" srcOrd="0" destOrd="0" presId="urn:microsoft.com/office/officeart/2005/8/layout/pList2#1"/>
    <dgm:cxn modelId="{CA9438D3-31AE-3646-8185-094A14A71B7D}" type="presOf" srcId="{7236796F-6785-48FB-919B-6CDAB52E84F7}" destId="{5B589F63-CF43-4DE9-95E7-3F7FF9A82E84}" srcOrd="0" destOrd="0" presId="urn:microsoft.com/office/officeart/2005/8/layout/pList2#1"/>
    <dgm:cxn modelId="{A8AE7DED-BEAA-4764-BC75-217A73062DC8}" srcId="{8BDBD34F-82E4-47BA-8405-2D3BF55E33CC}" destId="{E3E6BE90-783C-4F5D-9120-F6EA14C14ACA}" srcOrd="2" destOrd="0" parTransId="{EC5A4867-DCDD-49C2-97FB-4D6E0525210A}" sibTransId="{5918D393-9D28-4D54-AA8E-C2656E901A52}"/>
    <dgm:cxn modelId="{119FF0BD-8010-44CB-9009-00993E48EC83}" srcId="{8BDBD34F-82E4-47BA-8405-2D3BF55E33CC}" destId="{7236796F-6785-48FB-919B-6CDAB52E84F7}" srcOrd="1" destOrd="0" parTransId="{33DEBB87-DEBB-4496-B81D-6FEBD6367258}" sibTransId="{10AD9F44-09AC-4043-B3CA-684C6F05F5A8}"/>
    <dgm:cxn modelId="{1F5FF7B8-781C-714C-A3A3-36B458FACA1F}" type="presParOf" srcId="{F41D624E-3DBC-43A7-896A-538116A41F4A}" destId="{9383F735-405F-4356-B53C-263304B6EBE5}" srcOrd="0" destOrd="0" presId="urn:microsoft.com/office/officeart/2005/8/layout/pList2#1"/>
    <dgm:cxn modelId="{76FAD94E-7A1C-0247-A5B4-76E9D92A33EC}" type="presParOf" srcId="{F41D624E-3DBC-43A7-896A-538116A41F4A}" destId="{65AA632D-5BFA-415E-AC5F-429F772DB8C3}" srcOrd="1" destOrd="0" presId="urn:microsoft.com/office/officeart/2005/8/layout/pList2#1"/>
    <dgm:cxn modelId="{5FD5FBD3-D017-9745-A292-B71A85FE968B}" type="presParOf" srcId="{65AA632D-5BFA-415E-AC5F-429F772DB8C3}" destId="{D90C357F-D5A8-4EF1-807C-8E052577B502}" srcOrd="0" destOrd="0" presId="urn:microsoft.com/office/officeart/2005/8/layout/pList2#1"/>
    <dgm:cxn modelId="{36AE1718-91BF-C14B-AF64-51BA8BCE6103}" type="presParOf" srcId="{D90C357F-D5A8-4EF1-807C-8E052577B502}" destId="{54F91F80-A695-426A-9B4A-31086B9AD068}" srcOrd="0" destOrd="0" presId="urn:microsoft.com/office/officeart/2005/8/layout/pList2#1"/>
    <dgm:cxn modelId="{AAC256E0-4DF6-BA4E-BA3F-AED00A801107}" type="presParOf" srcId="{D90C357F-D5A8-4EF1-807C-8E052577B502}" destId="{78296CE9-78FD-4404-86E2-0A75A135C3C9}" srcOrd="1" destOrd="0" presId="urn:microsoft.com/office/officeart/2005/8/layout/pList2#1"/>
    <dgm:cxn modelId="{794929DA-AB3D-8248-BE33-3C7D9A71DE2B}" type="presParOf" srcId="{D90C357F-D5A8-4EF1-807C-8E052577B502}" destId="{28F0EFE6-3DFA-4951-9C03-AEF37A1A349E}" srcOrd="2" destOrd="0" presId="urn:microsoft.com/office/officeart/2005/8/layout/pList2#1"/>
    <dgm:cxn modelId="{852C43C7-E14F-624E-831F-EA91E2E24101}" type="presParOf" srcId="{65AA632D-5BFA-415E-AC5F-429F772DB8C3}" destId="{49E544AE-C2D0-473B-9039-2C37839F638D}" srcOrd="1" destOrd="0" presId="urn:microsoft.com/office/officeart/2005/8/layout/pList2#1"/>
    <dgm:cxn modelId="{D51E20FD-4DEC-5F49-B493-C183EF3B286E}" type="presParOf" srcId="{65AA632D-5BFA-415E-AC5F-429F772DB8C3}" destId="{060487AB-EE2A-47D5-8778-492B27489B91}" srcOrd="2" destOrd="0" presId="urn:microsoft.com/office/officeart/2005/8/layout/pList2#1"/>
    <dgm:cxn modelId="{99D05B12-A9B9-D84C-9496-389507D75561}" type="presParOf" srcId="{060487AB-EE2A-47D5-8778-492B27489B91}" destId="{5B589F63-CF43-4DE9-95E7-3F7FF9A82E84}" srcOrd="0" destOrd="0" presId="urn:microsoft.com/office/officeart/2005/8/layout/pList2#1"/>
    <dgm:cxn modelId="{1571DA64-11E9-FA49-AC78-3EE52A58FE64}" type="presParOf" srcId="{060487AB-EE2A-47D5-8778-492B27489B91}" destId="{D176BBDC-13D9-4BB7-B071-B8B2AA5FD951}" srcOrd="1" destOrd="0" presId="urn:microsoft.com/office/officeart/2005/8/layout/pList2#1"/>
    <dgm:cxn modelId="{9FAB8C1A-C5BC-5A45-878D-3CA73540DC4B}" type="presParOf" srcId="{060487AB-EE2A-47D5-8778-492B27489B91}" destId="{C721A2AC-2222-408A-9127-EE2758FC6D80}" srcOrd="2" destOrd="0" presId="urn:microsoft.com/office/officeart/2005/8/layout/pList2#1"/>
    <dgm:cxn modelId="{BE43BB2F-88A3-C347-8851-E63C7C232329}" type="presParOf" srcId="{65AA632D-5BFA-415E-AC5F-429F772DB8C3}" destId="{A2B51892-0C37-4673-81FB-22D12E481A96}" srcOrd="3" destOrd="0" presId="urn:microsoft.com/office/officeart/2005/8/layout/pList2#1"/>
    <dgm:cxn modelId="{869B9E83-64B7-A942-B359-7A7EE4460BD2}" type="presParOf" srcId="{65AA632D-5BFA-415E-AC5F-429F772DB8C3}" destId="{2F1FEFFD-E135-4BA8-9E33-F7DDE4D9FEEC}" srcOrd="4" destOrd="0" presId="urn:microsoft.com/office/officeart/2005/8/layout/pList2#1"/>
    <dgm:cxn modelId="{27131355-80D3-924A-945D-C4126B52A668}" type="presParOf" srcId="{2F1FEFFD-E135-4BA8-9E33-F7DDE4D9FEEC}" destId="{8B16BA16-EEE8-4789-8949-1F11FFAD19BF}" srcOrd="0" destOrd="0" presId="urn:microsoft.com/office/officeart/2005/8/layout/pList2#1"/>
    <dgm:cxn modelId="{2B8C94E4-AE37-D246-BE0F-3731A43B6C1A}" type="presParOf" srcId="{2F1FEFFD-E135-4BA8-9E33-F7DDE4D9FEEC}" destId="{F5E8822A-4781-479B-9806-22D5235192B6}" srcOrd="1" destOrd="0" presId="urn:microsoft.com/office/officeart/2005/8/layout/pList2#1"/>
    <dgm:cxn modelId="{2491FB38-4D0E-F64E-87DA-E777F0293EC3}" type="presParOf" srcId="{2F1FEFFD-E135-4BA8-9E33-F7DDE4D9FEEC}" destId="{797E5588-D14C-4E24-9C5F-6DE5C5A5C1E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F16A5-8AE4-4D49-BE1E-4C7A383D94B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3D2699-532C-4B95-925D-979441E8697C}">
      <dgm:prSet phldrT="[Text]" custT="1"/>
      <dgm:spPr/>
      <dgm:t>
        <a:bodyPr/>
        <a:lstStyle/>
        <a:p>
          <a:r>
            <a:rPr lang="en-US" sz="2400" i="1" u="none" dirty="0" smtClean="0"/>
            <a:t>Definition:</a:t>
          </a:r>
          <a:r>
            <a:rPr lang="en-US" sz="2400" u="none" dirty="0" smtClean="0"/>
            <a:t>  </a:t>
          </a:r>
          <a:endParaRPr lang="en-US" sz="2400" u="none" dirty="0"/>
        </a:p>
      </dgm:t>
    </dgm:pt>
    <dgm:pt modelId="{9A4A4ECD-3D1B-4358-80D1-CD94F71C94D2}" type="parTrans" cxnId="{8606CE8A-EDA3-4F2C-B93E-0C553543AB99}">
      <dgm:prSet/>
      <dgm:spPr/>
      <dgm:t>
        <a:bodyPr/>
        <a:lstStyle/>
        <a:p>
          <a:endParaRPr lang="en-US"/>
        </a:p>
      </dgm:t>
    </dgm:pt>
    <dgm:pt modelId="{A4868CAF-51FF-4352-B289-B13A23490E6F}" type="sibTrans" cxnId="{8606CE8A-EDA3-4F2C-B93E-0C553543AB99}">
      <dgm:prSet/>
      <dgm:spPr/>
      <dgm:t>
        <a:bodyPr/>
        <a:lstStyle/>
        <a:p>
          <a:endParaRPr lang="en-US"/>
        </a:p>
      </dgm:t>
    </dgm:pt>
    <dgm:pt modelId="{44551186-248F-40EB-9573-4336970523B7}">
      <dgm:prSet custT="1"/>
      <dgm:spPr/>
      <dgm:t>
        <a:bodyPr/>
        <a:lstStyle/>
        <a:p>
          <a:r>
            <a:rPr lang="en-US" sz="2400" dirty="0" smtClean="0"/>
            <a:t>Banning the production, import and transportation of alcohol and liquor across the country.</a:t>
          </a:r>
        </a:p>
      </dgm:t>
    </dgm:pt>
    <dgm:pt modelId="{A05DDE9C-7240-41E9-B79C-795D32120A42}" type="parTrans" cxnId="{BADDCF0D-2031-4054-9894-1C91AAEC3FE9}">
      <dgm:prSet/>
      <dgm:spPr/>
      <dgm:t>
        <a:bodyPr/>
        <a:lstStyle/>
        <a:p>
          <a:endParaRPr lang="en-US"/>
        </a:p>
      </dgm:t>
    </dgm:pt>
    <dgm:pt modelId="{F29DA5A4-76E9-4F8D-B7A3-C10826C8DDB8}" type="sibTrans" cxnId="{BADDCF0D-2031-4054-9894-1C91AAEC3FE9}">
      <dgm:prSet/>
      <dgm:spPr/>
      <dgm:t>
        <a:bodyPr/>
        <a:lstStyle/>
        <a:p>
          <a:endParaRPr lang="en-US"/>
        </a:p>
      </dgm:t>
    </dgm:pt>
    <dgm:pt modelId="{5C88D2B9-6BF8-45DD-8630-BD450A2DD3F7}" type="pres">
      <dgm:prSet presAssocID="{B46F16A5-8AE4-4D49-BE1E-4C7A383D94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FE401A5-E213-4670-B50F-A2A058948C24}" type="pres">
      <dgm:prSet presAssocID="{113D2699-532C-4B95-925D-979441E8697C}" presName="boxAndChildren" presStyleCnt="0"/>
      <dgm:spPr/>
      <dgm:t>
        <a:bodyPr/>
        <a:lstStyle/>
        <a:p>
          <a:endParaRPr lang="en-CA"/>
        </a:p>
      </dgm:t>
    </dgm:pt>
    <dgm:pt modelId="{A18B8712-8815-432A-958A-8171E03EB9A1}" type="pres">
      <dgm:prSet presAssocID="{113D2699-532C-4B95-925D-979441E8697C}" presName="parentTextBox" presStyleLbl="node1" presStyleIdx="0" presStyleCnt="1"/>
      <dgm:spPr/>
      <dgm:t>
        <a:bodyPr/>
        <a:lstStyle/>
        <a:p>
          <a:endParaRPr lang="en-CA"/>
        </a:p>
      </dgm:t>
    </dgm:pt>
    <dgm:pt modelId="{801468EF-C98A-4755-B4EE-D04C9F400A9F}" type="pres">
      <dgm:prSet presAssocID="{113D2699-532C-4B95-925D-979441E8697C}" presName="entireBox" presStyleLbl="node1" presStyleIdx="0" presStyleCnt="1"/>
      <dgm:spPr/>
      <dgm:t>
        <a:bodyPr/>
        <a:lstStyle/>
        <a:p>
          <a:endParaRPr lang="en-CA"/>
        </a:p>
      </dgm:t>
    </dgm:pt>
    <dgm:pt modelId="{7FB99F84-1F57-4404-92AE-399DD92E3FC5}" type="pres">
      <dgm:prSet presAssocID="{113D2699-532C-4B95-925D-979441E8697C}" presName="descendantBox" presStyleCnt="0"/>
      <dgm:spPr/>
      <dgm:t>
        <a:bodyPr/>
        <a:lstStyle/>
        <a:p>
          <a:endParaRPr lang="en-CA"/>
        </a:p>
      </dgm:t>
    </dgm:pt>
    <dgm:pt modelId="{0EB7E703-4D0B-4A14-A995-1742D69992E9}" type="pres">
      <dgm:prSet presAssocID="{44551186-248F-40EB-9573-4336970523B7}" presName="childTextBox" presStyleLbl="fgAccFollowNode1" presStyleIdx="0" presStyleCnt="1" custScaleY="15442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BAB8BFF-1493-B543-97A3-9F9533AAC2C5}" type="presOf" srcId="{113D2699-532C-4B95-925D-979441E8697C}" destId="{A18B8712-8815-432A-958A-8171E03EB9A1}" srcOrd="0" destOrd="0" presId="urn:microsoft.com/office/officeart/2005/8/layout/process4"/>
    <dgm:cxn modelId="{5F2F805B-61EB-3C40-94C9-235868F7D596}" type="presOf" srcId="{113D2699-532C-4B95-925D-979441E8697C}" destId="{801468EF-C98A-4755-B4EE-D04C9F400A9F}" srcOrd="1" destOrd="0" presId="urn:microsoft.com/office/officeart/2005/8/layout/process4"/>
    <dgm:cxn modelId="{F6144E4E-EDA4-564A-9F16-75176EE4CEC7}" type="presOf" srcId="{44551186-248F-40EB-9573-4336970523B7}" destId="{0EB7E703-4D0B-4A14-A995-1742D69992E9}" srcOrd="0" destOrd="0" presId="urn:microsoft.com/office/officeart/2005/8/layout/process4"/>
    <dgm:cxn modelId="{BADDCF0D-2031-4054-9894-1C91AAEC3FE9}" srcId="{113D2699-532C-4B95-925D-979441E8697C}" destId="{44551186-248F-40EB-9573-4336970523B7}" srcOrd="0" destOrd="0" parTransId="{A05DDE9C-7240-41E9-B79C-795D32120A42}" sibTransId="{F29DA5A4-76E9-4F8D-B7A3-C10826C8DDB8}"/>
    <dgm:cxn modelId="{8606CE8A-EDA3-4F2C-B93E-0C553543AB99}" srcId="{B46F16A5-8AE4-4D49-BE1E-4C7A383D94B0}" destId="{113D2699-532C-4B95-925D-979441E8697C}" srcOrd="0" destOrd="0" parTransId="{9A4A4ECD-3D1B-4358-80D1-CD94F71C94D2}" sibTransId="{A4868CAF-51FF-4352-B289-B13A23490E6F}"/>
    <dgm:cxn modelId="{15BF4841-3211-C34A-887E-D28B0E5D4927}" type="presOf" srcId="{B46F16A5-8AE4-4D49-BE1E-4C7A383D94B0}" destId="{5C88D2B9-6BF8-45DD-8630-BD450A2DD3F7}" srcOrd="0" destOrd="0" presId="urn:microsoft.com/office/officeart/2005/8/layout/process4"/>
    <dgm:cxn modelId="{D465D5F7-9954-6C4F-BCAD-F6AF9BF27DE2}" type="presParOf" srcId="{5C88D2B9-6BF8-45DD-8630-BD450A2DD3F7}" destId="{FFE401A5-E213-4670-B50F-A2A058948C24}" srcOrd="0" destOrd="0" presId="urn:microsoft.com/office/officeart/2005/8/layout/process4"/>
    <dgm:cxn modelId="{C6B8DFC8-0E43-F246-9D09-4C7C2447CAA1}" type="presParOf" srcId="{FFE401A5-E213-4670-B50F-A2A058948C24}" destId="{A18B8712-8815-432A-958A-8171E03EB9A1}" srcOrd="0" destOrd="0" presId="urn:microsoft.com/office/officeart/2005/8/layout/process4"/>
    <dgm:cxn modelId="{85BE175E-E59D-DE4F-BA9C-74B433320FBA}" type="presParOf" srcId="{FFE401A5-E213-4670-B50F-A2A058948C24}" destId="{801468EF-C98A-4755-B4EE-D04C9F400A9F}" srcOrd="1" destOrd="0" presId="urn:microsoft.com/office/officeart/2005/8/layout/process4"/>
    <dgm:cxn modelId="{EC58408F-E101-6143-BA00-830B2AB6D366}" type="presParOf" srcId="{FFE401A5-E213-4670-B50F-A2A058948C24}" destId="{7FB99F84-1F57-4404-92AE-399DD92E3FC5}" srcOrd="2" destOrd="0" presId="urn:microsoft.com/office/officeart/2005/8/layout/process4"/>
    <dgm:cxn modelId="{914E2102-8C6F-9245-93FE-BE4CEE0506BF}" type="presParOf" srcId="{7FB99F84-1F57-4404-92AE-399DD92E3FC5}" destId="{0EB7E703-4D0B-4A14-A995-1742D69992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D3753-839C-4C9F-84EB-523FCBE6E0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4C2F7-60BB-45A8-8FA2-0B6289EFEE4B}">
      <dgm:prSet phldrT="[Text]"/>
      <dgm:spPr/>
      <dgm:t>
        <a:bodyPr/>
        <a:lstStyle/>
        <a:p>
          <a:r>
            <a:rPr lang="en-US" i="1" u="none" dirty="0" smtClean="0"/>
            <a:t>Bootleggers</a:t>
          </a:r>
          <a:endParaRPr lang="en-US" u="none" dirty="0"/>
        </a:p>
      </dgm:t>
    </dgm:pt>
    <dgm:pt modelId="{B09E2B6D-B57C-4796-981E-D480931754BD}" type="parTrans" cxnId="{11618CE1-494C-4B63-8FC9-094E78C23858}">
      <dgm:prSet/>
      <dgm:spPr/>
      <dgm:t>
        <a:bodyPr/>
        <a:lstStyle/>
        <a:p>
          <a:endParaRPr lang="en-US"/>
        </a:p>
      </dgm:t>
    </dgm:pt>
    <dgm:pt modelId="{8BEB40E3-1BB0-48A7-85F0-AF37E01803EB}" type="sibTrans" cxnId="{11618CE1-494C-4B63-8FC9-094E78C23858}">
      <dgm:prSet/>
      <dgm:spPr/>
      <dgm:t>
        <a:bodyPr/>
        <a:lstStyle/>
        <a:p>
          <a:endParaRPr lang="en-US"/>
        </a:p>
      </dgm:t>
    </dgm:pt>
    <dgm:pt modelId="{7CEE933F-D822-4D68-9326-1038F3FCCB39}">
      <dgm:prSet/>
      <dgm:spPr/>
      <dgm:t>
        <a:bodyPr/>
        <a:lstStyle/>
        <a:p>
          <a:r>
            <a:rPr lang="en-US" i="1" u="none" dirty="0" smtClean="0"/>
            <a:t>Rumrunners</a:t>
          </a:r>
          <a:endParaRPr lang="en-US" u="none" dirty="0" smtClean="0"/>
        </a:p>
      </dgm:t>
    </dgm:pt>
    <dgm:pt modelId="{FDB8BA8A-FC95-4BDB-AA4B-9E4CB0CFA5E0}" type="parTrans" cxnId="{5EA91909-1987-446E-BFA8-95D453C4C771}">
      <dgm:prSet/>
      <dgm:spPr/>
      <dgm:t>
        <a:bodyPr/>
        <a:lstStyle/>
        <a:p>
          <a:endParaRPr lang="en-US"/>
        </a:p>
      </dgm:t>
    </dgm:pt>
    <dgm:pt modelId="{D42CFB1F-F0A0-4461-B5E4-5EECE32C05B8}" type="sibTrans" cxnId="{5EA91909-1987-446E-BFA8-95D453C4C771}">
      <dgm:prSet/>
      <dgm:spPr/>
      <dgm:t>
        <a:bodyPr/>
        <a:lstStyle/>
        <a:p>
          <a:endParaRPr lang="en-US"/>
        </a:p>
      </dgm:t>
    </dgm:pt>
    <dgm:pt modelId="{23858BBA-D70C-4778-A3AA-770626009CCA}">
      <dgm:prSet/>
      <dgm:spPr/>
      <dgm:t>
        <a:bodyPr/>
        <a:lstStyle/>
        <a:p>
          <a:r>
            <a:rPr lang="en-US" i="1" u="none" dirty="0" smtClean="0"/>
            <a:t>Speakeasies</a:t>
          </a:r>
          <a:endParaRPr lang="en-US" u="none" dirty="0" smtClean="0"/>
        </a:p>
      </dgm:t>
    </dgm:pt>
    <dgm:pt modelId="{1B5A186D-7F71-4BBF-A565-23D377933177}" type="parTrans" cxnId="{7EA70F88-98BD-467E-946D-1C4AA87ACAFF}">
      <dgm:prSet/>
      <dgm:spPr/>
      <dgm:t>
        <a:bodyPr/>
        <a:lstStyle/>
        <a:p>
          <a:endParaRPr lang="en-US"/>
        </a:p>
      </dgm:t>
    </dgm:pt>
    <dgm:pt modelId="{40F8B026-817E-4ACD-A033-8DF6AD0B04C0}" type="sibTrans" cxnId="{7EA70F88-98BD-467E-946D-1C4AA87ACAFF}">
      <dgm:prSet/>
      <dgm:spPr/>
      <dgm:t>
        <a:bodyPr/>
        <a:lstStyle/>
        <a:p>
          <a:endParaRPr lang="en-US"/>
        </a:p>
      </dgm:t>
    </dgm:pt>
    <dgm:pt modelId="{7C130927-A901-4AE6-9054-A25FFACF3D69}">
      <dgm:prSet phldrT="[Text]"/>
      <dgm:spPr/>
      <dgm:t>
        <a:bodyPr/>
        <a:lstStyle/>
        <a:p>
          <a:r>
            <a:rPr lang="en-US" dirty="0" smtClean="0"/>
            <a:t>Those who made and sold alcohol illegally.</a:t>
          </a:r>
          <a:endParaRPr lang="en-US" dirty="0"/>
        </a:p>
      </dgm:t>
    </dgm:pt>
    <dgm:pt modelId="{CEFD58B5-B0CB-485F-BDB9-F8BF0A7B5076}" type="parTrans" cxnId="{EB748EC0-E1A7-4945-9EE6-5FA582D33604}">
      <dgm:prSet/>
      <dgm:spPr/>
      <dgm:t>
        <a:bodyPr/>
        <a:lstStyle/>
        <a:p>
          <a:endParaRPr lang="en-US"/>
        </a:p>
      </dgm:t>
    </dgm:pt>
    <dgm:pt modelId="{1A887742-6497-4D02-8AFC-5AD0D37AD8E5}" type="sibTrans" cxnId="{EB748EC0-E1A7-4945-9EE6-5FA582D33604}">
      <dgm:prSet/>
      <dgm:spPr/>
      <dgm:t>
        <a:bodyPr/>
        <a:lstStyle/>
        <a:p>
          <a:endParaRPr lang="en-US"/>
        </a:p>
      </dgm:t>
    </dgm:pt>
    <dgm:pt modelId="{44E1D5B9-DADC-404B-A0C4-26345DECB909}">
      <dgm:prSet/>
      <dgm:spPr/>
      <dgm:t>
        <a:bodyPr/>
        <a:lstStyle/>
        <a:p>
          <a:r>
            <a:rPr lang="en-US" dirty="0" smtClean="0"/>
            <a:t>Those who smuggled alcohol. </a:t>
          </a:r>
        </a:p>
      </dgm:t>
    </dgm:pt>
    <dgm:pt modelId="{F9AD9D44-7E06-4312-AC56-DD946C491273}" type="parTrans" cxnId="{891EF8FF-4212-4C74-82F3-092F7A294716}">
      <dgm:prSet/>
      <dgm:spPr/>
      <dgm:t>
        <a:bodyPr/>
        <a:lstStyle/>
        <a:p>
          <a:endParaRPr lang="en-US"/>
        </a:p>
      </dgm:t>
    </dgm:pt>
    <dgm:pt modelId="{9B7A21DF-0C3C-4638-AFC3-F8EA2C3CD779}" type="sibTrans" cxnId="{891EF8FF-4212-4C74-82F3-092F7A294716}">
      <dgm:prSet/>
      <dgm:spPr/>
      <dgm:t>
        <a:bodyPr/>
        <a:lstStyle/>
        <a:p>
          <a:endParaRPr lang="en-US"/>
        </a:p>
      </dgm:t>
    </dgm:pt>
    <dgm:pt modelId="{F7BC0D9D-3B7C-42D4-95F9-9D7ED8411789}">
      <dgm:prSet/>
      <dgm:spPr/>
      <dgm:t>
        <a:bodyPr/>
        <a:lstStyle/>
        <a:p>
          <a:r>
            <a:rPr lang="en-US" dirty="0" smtClean="0"/>
            <a:t>Private clubs where alcohol was sold.</a:t>
          </a:r>
        </a:p>
      </dgm:t>
    </dgm:pt>
    <dgm:pt modelId="{1A5EEC48-F63E-4405-8753-B179E90DE75E}" type="parTrans" cxnId="{16B2C700-F0EB-4F08-8CC5-8A3326989A8E}">
      <dgm:prSet/>
      <dgm:spPr/>
      <dgm:t>
        <a:bodyPr/>
        <a:lstStyle/>
        <a:p>
          <a:endParaRPr lang="en-US"/>
        </a:p>
      </dgm:t>
    </dgm:pt>
    <dgm:pt modelId="{A67A0F8D-E0F4-49A0-A755-514307ED4ABE}" type="sibTrans" cxnId="{16B2C700-F0EB-4F08-8CC5-8A3326989A8E}">
      <dgm:prSet/>
      <dgm:spPr/>
      <dgm:t>
        <a:bodyPr/>
        <a:lstStyle/>
        <a:p>
          <a:endParaRPr lang="en-US"/>
        </a:p>
      </dgm:t>
    </dgm:pt>
    <dgm:pt modelId="{618FACF5-99CC-4953-9564-B6C864519280}" type="pres">
      <dgm:prSet presAssocID="{8DDD3753-839C-4C9F-84EB-523FCBE6E0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7DCFE48-4445-4674-9A63-30181C6FD312}" type="pres">
      <dgm:prSet presAssocID="{8494C2F7-60BB-45A8-8FA2-0B6289EFEE4B}" presName="composite" presStyleCnt="0"/>
      <dgm:spPr/>
      <dgm:t>
        <a:bodyPr/>
        <a:lstStyle/>
        <a:p>
          <a:endParaRPr lang="en-CA"/>
        </a:p>
      </dgm:t>
    </dgm:pt>
    <dgm:pt modelId="{93AFD550-1DE6-4256-9878-5A6928159EFA}" type="pres">
      <dgm:prSet presAssocID="{8494C2F7-60BB-45A8-8FA2-0B6289EFEE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0A3E3-612D-4738-9187-9C773C95AD89}" type="pres">
      <dgm:prSet presAssocID="{8494C2F7-60BB-45A8-8FA2-0B6289EFEE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D3BD6F-0869-4FE9-8F12-39DB89B6F4E0}" type="pres">
      <dgm:prSet presAssocID="{8BEB40E3-1BB0-48A7-85F0-AF37E01803EB}" presName="space" presStyleCnt="0"/>
      <dgm:spPr/>
      <dgm:t>
        <a:bodyPr/>
        <a:lstStyle/>
        <a:p>
          <a:endParaRPr lang="en-CA"/>
        </a:p>
      </dgm:t>
    </dgm:pt>
    <dgm:pt modelId="{F8BBDDB2-721C-43EA-8196-1CB2A4BBEDA1}" type="pres">
      <dgm:prSet presAssocID="{7CEE933F-D822-4D68-9326-1038F3FCCB39}" presName="composite" presStyleCnt="0"/>
      <dgm:spPr/>
      <dgm:t>
        <a:bodyPr/>
        <a:lstStyle/>
        <a:p>
          <a:endParaRPr lang="en-CA"/>
        </a:p>
      </dgm:t>
    </dgm:pt>
    <dgm:pt modelId="{E29B34B0-EA18-42E7-A50D-0B4C70398E6D}" type="pres">
      <dgm:prSet presAssocID="{7CEE933F-D822-4D68-9326-1038F3FCCB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8C5C0-A70A-499E-9CEA-31B8740CA918}" type="pres">
      <dgm:prSet presAssocID="{7CEE933F-D822-4D68-9326-1038F3FCCB3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0D477C-6868-470C-B964-E9A1340141DD}" type="pres">
      <dgm:prSet presAssocID="{D42CFB1F-F0A0-4461-B5E4-5EECE32C05B8}" presName="space" presStyleCnt="0"/>
      <dgm:spPr/>
      <dgm:t>
        <a:bodyPr/>
        <a:lstStyle/>
        <a:p>
          <a:endParaRPr lang="en-CA"/>
        </a:p>
      </dgm:t>
    </dgm:pt>
    <dgm:pt modelId="{6C72B86E-2482-4F64-B494-0A1F4FE264D8}" type="pres">
      <dgm:prSet presAssocID="{23858BBA-D70C-4778-A3AA-770626009CCA}" presName="composite" presStyleCnt="0"/>
      <dgm:spPr/>
      <dgm:t>
        <a:bodyPr/>
        <a:lstStyle/>
        <a:p>
          <a:endParaRPr lang="en-CA"/>
        </a:p>
      </dgm:t>
    </dgm:pt>
    <dgm:pt modelId="{913E8C0F-7F9C-4A6E-9AE0-88521A3E9A06}" type="pres">
      <dgm:prSet presAssocID="{23858BBA-D70C-4778-A3AA-770626009C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7699B-221C-49EC-A361-B58E481286E5}" type="pres">
      <dgm:prSet presAssocID="{23858BBA-D70C-4778-A3AA-770626009C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BC0DC-3632-B84C-8314-C316B1432476}" type="presOf" srcId="{7CEE933F-D822-4D68-9326-1038F3FCCB39}" destId="{E29B34B0-EA18-42E7-A50D-0B4C70398E6D}" srcOrd="0" destOrd="0" presId="urn:microsoft.com/office/officeart/2005/8/layout/hList1"/>
    <dgm:cxn modelId="{663B9267-1893-5040-B423-B2ABCA68E1C3}" type="presOf" srcId="{8494C2F7-60BB-45A8-8FA2-0B6289EFEE4B}" destId="{93AFD550-1DE6-4256-9878-5A6928159EFA}" srcOrd="0" destOrd="0" presId="urn:microsoft.com/office/officeart/2005/8/layout/hList1"/>
    <dgm:cxn modelId="{C999A7DC-189E-0B4F-AD6F-07CBB1CA4CB8}" type="presOf" srcId="{23858BBA-D70C-4778-A3AA-770626009CCA}" destId="{913E8C0F-7F9C-4A6E-9AE0-88521A3E9A06}" srcOrd="0" destOrd="0" presId="urn:microsoft.com/office/officeart/2005/8/layout/hList1"/>
    <dgm:cxn modelId="{16B2C700-F0EB-4F08-8CC5-8A3326989A8E}" srcId="{23858BBA-D70C-4778-A3AA-770626009CCA}" destId="{F7BC0D9D-3B7C-42D4-95F9-9D7ED8411789}" srcOrd="0" destOrd="0" parTransId="{1A5EEC48-F63E-4405-8753-B179E90DE75E}" sibTransId="{A67A0F8D-E0F4-49A0-A755-514307ED4ABE}"/>
    <dgm:cxn modelId="{3284D12B-76DD-544B-A045-9F2CC1CF37B8}" type="presOf" srcId="{8DDD3753-839C-4C9F-84EB-523FCBE6E067}" destId="{618FACF5-99CC-4953-9564-B6C864519280}" srcOrd="0" destOrd="0" presId="urn:microsoft.com/office/officeart/2005/8/layout/hList1"/>
    <dgm:cxn modelId="{5EA91909-1987-446E-BFA8-95D453C4C771}" srcId="{8DDD3753-839C-4C9F-84EB-523FCBE6E067}" destId="{7CEE933F-D822-4D68-9326-1038F3FCCB39}" srcOrd="1" destOrd="0" parTransId="{FDB8BA8A-FC95-4BDB-AA4B-9E4CB0CFA5E0}" sibTransId="{D42CFB1F-F0A0-4461-B5E4-5EECE32C05B8}"/>
    <dgm:cxn modelId="{B843808C-82D6-E84E-9798-36B1657701F5}" type="presOf" srcId="{7C130927-A901-4AE6-9054-A25FFACF3D69}" destId="{C0E0A3E3-612D-4738-9187-9C773C95AD89}" srcOrd="0" destOrd="0" presId="urn:microsoft.com/office/officeart/2005/8/layout/hList1"/>
    <dgm:cxn modelId="{7EA70F88-98BD-467E-946D-1C4AA87ACAFF}" srcId="{8DDD3753-839C-4C9F-84EB-523FCBE6E067}" destId="{23858BBA-D70C-4778-A3AA-770626009CCA}" srcOrd="2" destOrd="0" parTransId="{1B5A186D-7F71-4BBF-A565-23D377933177}" sibTransId="{40F8B026-817E-4ACD-A033-8DF6AD0B04C0}"/>
    <dgm:cxn modelId="{11618CE1-494C-4B63-8FC9-094E78C23858}" srcId="{8DDD3753-839C-4C9F-84EB-523FCBE6E067}" destId="{8494C2F7-60BB-45A8-8FA2-0B6289EFEE4B}" srcOrd="0" destOrd="0" parTransId="{B09E2B6D-B57C-4796-981E-D480931754BD}" sibTransId="{8BEB40E3-1BB0-48A7-85F0-AF37E01803EB}"/>
    <dgm:cxn modelId="{CB2186C5-5EF1-FD4D-8E57-DC36A4F328CD}" type="presOf" srcId="{F7BC0D9D-3B7C-42D4-95F9-9D7ED8411789}" destId="{2B87699B-221C-49EC-A361-B58E481286E5}" srcOrd="0" destOrd="0" presId="urn:microsoft.com/office/officeart/2005/8/layout/hList1"/>
    <dgm:cxn modelId="{891EF8FF-4212-4C74-82F3-092F7A294716}" srcId="{7CEE933F-D822-4D68-9326-1038F3FCCB39}" destId="{44E1D5B9-DADC-404B-A0C4-26345DECB909}" srcOrd="0" destOrd="0" parTransId="{F9AD9D44-7E06-4312-AC56-DD946C491273}" sibTransId="{9B7A21DF-0C3C-4638-AFC3-F8EA2C3CD779}"/>
    <dgm:cxn modelId="{C5FC8104-978D-3843-AA0D-E15E7AA258CE}" type="presOf" srcId="{44E1D5B9-DADC-404B-A0C4-26345DECB909}" destId="{4208C5C0-A70A-499E-9CEA-31B8740CA918}" srcOrd="0" destOrd="0" presId="urn:microsoft.com/office/officeart/2005/8/layout/hList1"/>
    <dgm:cxn modelId="{EB748EC0-E1A7-4945-9EE6-5FA582D33604}" srcId="{8494C2F7-60BB-45A8-8FA2-0B6289EFEE4B}" destId="{7C130927-A901-4AE6-9054-A25FFACF3D69}" srcOrd="0" destOrd="0" parTransId="{CEFD58B5-B0CB-485F-BDB9-F8BF0A7B5076}" sibTransId="{1A887742-6497-4D02-8AFC-5AD0D37AD8E5}"/>
    <dgm:cxn modelId="{B6AE970E-3D3B-5540-B29F-D22E4CE89722}" type="presParOf" srcId="{618FACF5-99CC-4953-9564-B6C864519280}" destId="{47DCFE48-4445-4674-9A63-30181C6FD312}" srcOrd="0" destOrd="0" presId="urn:microsoft.com/office/officeart/2005/8/layout/hList1"/>
    <dgm:cxn modelId="{106227BA-6E13-9C40-9DA9-7BED47DFB635}" type="presParOf" srcId="{47DCFE48-4445-4674-9A63-30181C6FD312}" destId="{93AFD550-1DE6-4256-9878-5A6928159EFA}" srcOrd="0" destOrd="0" presId="urn:microsoft.com/office/officeart/2005/8/layout/hList1"/>
    <dgm:cxn modelId="{172A1C20-806C-3444-BA3B-9CBA8CB1CBB2}" type="presParOf" srcId="{47DCFE48-4445-4674-9A63-30181C6FD312}" destId="{C0E0A3E3-612D-4738-9187-9C773C95AD89}" srcOrd="1" destOrd="0" presId="urn:microsoft.com/office/officeart/2005/8/layout/hList1"/>
    <dgm:cxn modelId="{2E21C003-F661-F94D-BC1D-2E23B7815504}" type="presParOf" srcId="{618FACF5-99CC-4953-9564-B6C864519280}" destId="{14D3BD6F-0869-4FE9-8F12-39DB89B6F4E0}" srcOrd="1" destOrd="0" presId="urn:microsoft.com/office/officeart/2005/8/layout/hList1"/>
    <dgm:cxn modelId="{FF142608-C4A3-7C46-8202-0B173F743D3B}" type="presParOf" srcId="{618FACF5-99CC-4953-9564-B6C864519280}" destId="{F8BBDDB2-721C-43EA-8196-1CB2A4BBEDA1}" srcOrd="2" destOrd="0" presId="urn:microsoft.com/office/officeart/2005/8/layout/hList1"/>
    <dgm:cxn modelId="{783FBDCE-3FFA-AE4C-A076-6F5E8B839582}" type="presParOf" srcId="{F8BBDDB2-721C-43EA-8196-1CB2A4BBEDA1}" destId="{E29B34B0-EA18-42E7-A50D-0B4C70398E6D}" srcOrd="0" destOrd="0" presId="urn:microsoft.com/office/officeart/2005/8/layout/hList1"/>
    <dgm:cxn modelId="{62A01621-BBDB-154E-A0CE-F86E0D1A511E}" type="presParOf" srcId="{F8BBDDB2-721C-43EA-8196-1CB2A4BBEDA1}" destId="{4208C5C0-A70A-499E-9CEA-31B8740CA918}" srcOrd="1" destOrd="0" presId="urn:microsoft.com/office/officeart/2005/8/layout/hList1"/>
    <dgm:cxn modelId="{30DF1B66-54AE-3044-8D49-A951AEC0FF38}" type="presParOf" srcId="{618FACF5-99CC-4953-9564-B6C864519280}" destId="{2C0D477C-6868-470C-B964-E9A1340141DD}" srcOrd="3" destOrd="0" presId="urn:microsoft.com/office/officeart/2005/8/layout/hList1"/>
    <dgm:cxn modelId="{00B4E505-21EC-9C46-9CD6-A1AB0ED2DC5A}" type="presParOf" srcId="{618FACF5-99CC-4953-9564-B6C864519280}" destId="{6C72B86E-2482-4F64-B494-0A1F4FE264D8}" srcOrd="4" destOrd="0" presId="urn:microsoft.com/office/officeart/2005/8/layout/hList1"/>
    <dgm:cxn modelId="{3D370BC4-C549-594A-BB9E-74B9490B7EAE}" type="presParOf" srcId="{6C72B86E-2482-4F64-B494-0A1F4FE264D8}" destId="{913E8C0F-7F9C-4A6E-9AE0-88521A3E9A06}" srcOrd="0" destOrd="0" presId="urn:microsoft.com/office/officeart/2005/8/layout/hList1"/>
    <dgm:cxn modelId="{3F889416-A66B-E244-9D1D-D060D5B87548}" type="presParOf" srcId="{6C72B86E-2482-4F64-B494-0A1F4FE264D8}" destId="{2B87699B-221C-49EC-A361-B58E481286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5726AA-8090-437E-BC4F-D5F9A4E54157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CA"/>
        </a:p>
      </dgm:t>
    </dgm:pt>
    <dgm:pt modelId="{3F72BF79-94B9-4679-A079-3A7D32EBDB33}">
      <dgm:prSet custT="1"/>
      <dgm:spPr/>
      <dgm:t>
        <a:bodyPr/>
        <a:lstStyle/>
        <a:p>
          <a:pPr rtl="0"/>
          <a:r>
            <a:rPr lang="en-US" sz="2000" b="1" i="1" u="none" dirty="0" smtClean="0"/>
            <a:t>Central Strike Committee:</a:t>
          </a:r>
          <a:r>
            <a:rPr lang="en-US" sz="2000" b="1" u="none" dirty="0" smtClean="0"/>
            <a:t> </a:t>
          </a:r>
          <a:endParaRPr lang="en-CA" sz="2000" b="1" u="none" dirty="0"/>
        </a:p>
      </dgm:t>
    </dgm:pt>
    <dgm:pt modelId="{9E3DEF84-44A5-4A78-A738-B30698885061}" type="parTrans" cxnId="{A0267E8F-2788-4E3D-85AE-0C29F9384960}">
      <dgm:prSet/>
      <dgm:spPr/>
      <dgm:t>
        <a:bodyPr/>
        <a:lstStyle/>
        <a:p>
          <a:endParaRPr lang="en-CA"/>
        </a:p>
      </dgm:t>
    </dgm:pt>
    <dgm:pt modelId="{C17ACAB5-CFF4-4A05-B975-A7CF529391D9}" type="sibTrans" cxnId="{A0267E8F-2788-4E3D-85AE-0C29F9384960}">
      <dgm:prSet/>
      <dgm:spPr/>
      <dgm:t>
        <a:bodyPr/>
        <a:lstStyle/>
        <a:p>
          <a:endParaRPr lang="en-CA"/>
        </a:p>
      </dgm:t>
    </dgm:pt>
    <dgm:pt modelId="{9809A70D-8BD7-46EA-AE20-71592D43BC65}">
      <dgm:prSet custT="1"/>
      <dgm:spPr/>
      <dgm:t>
        <a:bodyPr/>
        <a:lstStyle/>
        <a:p>
          <a:pPr rtl="0"/>
          <a:r>
            <a:rPr lang="en-US" sz="2400" dirty="0" smtClean="0"/>
            <a:t>Those leaders who started the strike. </a:t>
          </a:r>
          <a:endParaRPr lang="en-CA" sz="2400" dirty="0"/>
        </a:p>
      </dgm:t>
    </dgm:pt>
    <dgm:pt modelId="{77C8AACD-7651-4517-B1D2-04007C42816B}" type="parTrans" cxnId="{DF071FA5-5919-4B5E-BBB8-606998F5CE25}">
      <dgm:prSet/>
      <dgm:spPr/>
      <dgm:t>
        <a:bodyPr/>
        <a:lstStyle/>
        <a:p>
          <a:endParaRPr lang="en-CA"/>
        </a:p>
      </dgm:t>
    </dgm:pt>
    <dgm:pt modelId="{11334B09-DAE0-4401-816C-203BCC6B913D}" type="sibTrans" cxnId="{DF071FA5-5919-4B5E-BBB8-606998F5CE25}">
      <dgm:prSet/>
      <dgm:spPr/>
      <dgm:t>
        <a:bodyPr/>
        <a:lstStyle/>
        <a:p>
          <a:endParaRPr lang="en-CA"/>
        </a:p>
      </dgm:t>
    </dgm:pt>
    <dgm:pt modelId="{00DE3AF2-C13D-4A8D-A0FB-34C9B640B52E}">
      <dgm:prSet custT="1"/>
      <dgm:spPr/>
      <dgm:t>
        <a:bodyPr/>
        <a:lstStyle/>
        <a:p>
          <a:pPr rtl="0"/>
          <a:r>
            <a:rPr lang="en-US" sz="2000" b="1" i="1" u="none" dirty="0" smtClean="0"/>
            <a:t>Citizens’ Committee of One Thousand:</a:t>
          </a:r>
          <a:endParaRPr lang="en-CA" sz="2000" b="1" u="none" dirty="0"/>
        </a:p>
      </dgm:t>
    </dgm:pt>
    <dgm:pt modelId="{A3FC993F-9C56-421E-9B65-5BC52B1B152B}" type="parTrans" cxnId="{2CC66CCA-B916-4162-AE60-BDFD1C2E1E29}">
      <dgm:prSet/>
      <dgm:spPr/>
      <dgm:t>
        <a:bodyPr/>
        <a:lstStyle/>
        <a:p>
          <a:endParaRPr lang="en-CA"/>
        </a:p>
      </dgm:t>
    </dgm:pt>
    <dgm:pt modelId="{B10AA21E-3296-4D28-9A9A-6C01BE6ED3E5}" type="sibTrans" cxnId="{2CC66CCA-B916-4162-AE60-BDFD1C2E1E29}">
      <dgm:prSet/>
      <dgm:spPr/>
      <dgm:t>
        <a:bodyPr/>
        <a:lstStyle/>
        <a:p>
          <a:endParaRPr lang="en-CA"/>
        </a:p>
      </dgm:t>
    </dgm:pt>
    <dgm:pt modelId="{B42EC2F5-84A1-4874-9E5E-480396D8AC3E}">
      <dgm:prSet custT="1"/>
      <dgm:spPr/>
      <dgm:t>
        <a:bodyPr/>
        <a:lstStyle/>
        <a:p>
          <a:pPr rtl="0"/>
          <a:r>
            <a:rPr lang="en-US" sz="2400" dirty="0" smtClean="0"/>
            <a:t>Those who were against the strike. </a:t>
          </a:r>
          <a:endParaRPr lang="en-CA" sz="2400" dirty="0"/>
        </a:p>
      </dgm:t>
    </dgm:pt>
    <dgm:pt modelId="{880AD2D3-3E33-4C7C-ADA5-90EA20729173}" type="parTrans" cxnId="{2F52677F-11C0-4193-8C9F-A88D0DC0ECE7}">
      <dgm:prSet/>
      <dgm:spPr/>
      <dgm:t>
        <a:bodyPr/>
        <a:lstStyle/>
        <a:p>
          <a:endParaRPr lang="en-CA"/>
        </a:p>
      </dgm:t>
    </dgm:pt>
    <dgm:pt modelId="{8851FA38-F7FF-4445-A673-306D049C019C}" type="sibTrans" cxnId="{2F52677F-11C0-4193-8C9F-A88D0DC0ECE7}">
      <dgm:prSet/>
      <dgm:spPr/>
      <dgm:t>
        <a:bodyPr/>
        <a:lstStyle/>
        <a:p>
          <a:endParaRPr lang="en-CA"/>
        </a:p>
      </dgm:t>
    </dgm:pt>
    <dgm:pt modelId="{C7F635FD-3927-4C5D-B847-64EF0EEACEBB}" type="pres">
      <dgm:prSet presAssocID="{C95726AA-8090-437E-BC4F-D5F9A4E5415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1D62E659-A6D5-4D60-8D50-C850C13CA1DF}" type="pres">
      <dgm:prSet presAssocID="{3F72BF79-94B9-4679-A079-3A7D32EBDB33}" presName="linNode" presStyleCnt="0"/>
      <dgm:spPr/>
    </dgm:pt>
    <dgm:pt modelId="{2C8E7EEA-61A6-44C3-98A1-445092661452}" type="pres">
      <dgm:prSet presAssocID="{3F72BF79-94B9-4679-A079-3A7D32EBDB3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A15FAF-A5A0-4C7B-9712-0F350781B519}" type="pres">
      <dgm:prSet presAssocID="{3F72BF79-94B9-4679-A079-3A7D32EBDB3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5AD6B4-8EC0-4F99-B12E-9F5AB46CCF13}" type="pres">
      <dgm:prSet presAssocID="{C17ACAB5-CFF4-4A05-B975-A7CF529391D9}" presName="spacing" presStyleCnt="0"/>
      <dgm:spPr/>
    </dgm:pt>
    <dgm:pt modelId="{530B54E6-E8BA-402C-91B2-B08D10753DB4}" type="pres">
      <dgm:prSet presAssocID="{00DE3AF2-C13D-4A8D-A0FB-34C9B640B52E}" presName="linNode" presStyleCnt="0"/>
      <dgm:spPr/>
    </dgm:pt>
    <dgm:pt modelId="{3868A04C-DE1B-4792-BF2B-7BC0C41B37B2}" type="pres">
      <dgm:prSet presAssocID="{00DE3AF2-C13D-4A8D-A0FB-34C9B640B52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FC3783-EF74-4C9A-B0C1-BCF01CA965C0}" type="pres">
      <dgm:prSet presAssocID="{00DE3AF2-C13D-4A8D-A0FB-34C9B640B52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B6F412D-CC1F-B446-9E1E-71D9C701E6B5}" type="presOf" srcId="{B42EC2F5-84A1-4874-9E5E-480396D8AC3E}" destId="{44FC3783-EF74-4C9A-B0C1-BCF01CA965C0}" srcOrd="0" destOrd="0" presId="urn:microsoft.com/office/officeart/2005/8/layout/vList6"/>
    <dgm:cxn modelId="{DF071FA5-5919-4B5E-BBB8-606998F5CE25}" srcId="{3F72BF79-94B9-4679-A079-3A7D32EBDB33}" destId="{9809A70D-8BD7-46EA-AE20-71592D43BC65}" srcOrd="0" destOrd="0" parTransId="{77C8AACD-7651-4517-B1D2-04007C42816B}" sibTransId="{11334B09-DAE0-4401-816C-203BCC6B913D}"/>
    <dgm:cxn modelId="{C4757D31-2D1C-274A-B23E-29D8A6E271EC}" type="presOf" srcId="{C95726AA-8090-437E-BC4F-D5F9A4E54157}" destId="{C7F635FD-3927-4C5D-B847-64EF0EEACEBB}" srcOrd="0" destOrd="0" presId="urn:microsoft.com/office/officeart/2005/8/layout/vList6"/>
    <dgm:cxn modelId="{A0267E8F-2788-4E3D-85AE-0C29F9384960}" srcId="{C95726AA-8090-437E-BC4F-D5F9A4E54157}" destId="{3F72BF79-94B9-4679-A079-3A7D32EBDB33}" srcOrd="0" destOrd="0" parTransId="{9E3DEF84-44A5-4A78-A738-B30698885061}" sibTransId="{C17ACAB5-CFF4-4A05-B975-A7CF529391D9}"/>
    <dgm:cxn modelId="{EDB742DA-0548-8548-B883-8D6E36A75B31}" type="presOf" srcId="{00DE3AF2-C13D-4A8D-A0FB-34C9B640B52E}" destId="{3868A04C-DE1B-4792-BF2B-7BC0C41B37B2}" srcOrd="0" destOrd="0" presId="urn:microsoft.com/office/officeart/2005/8/layout/vList6"/>
    <dgm:cxn modelId="{2CC66CCA-B916-4162-AE60-BDFD1C2E1E29}" srcId="{C95726AA-8090-437E-BC4F-D5F9A4E54157}" destId="{00DE3AF2-C13D-4A8D-A0FB-34C9B640B52E}" srcOrd="1" destOrd="0" parTransId="{A3FC993F-9C56-421E-9B65-5BC52B1B152B}" sibTransId="{B10AA21E-3296-4D28-9A9A-6C01BE6ED3E5}"/>
    <dgm:cxn modelId="{2F52677F-11C0-4193-8C9F-A88D0DC0ECE7}" srcId="{00DE3AF2-C13D-4A8D-A0FB-34C9B640B52E}" destId="{B42EC2F5-84A1-4874-9E5E-480396D8AC3E}" srcOrd="0" destOrd="0" parTransId="{880AD2D3-3E33-4C7C-ADA5-90EA20729173}" sibTransId="{8851FA38-F7FF-4445-A673-306D049C019C}"/>
    <dgm:cxn modelId="{CD962D52-F42E-2A4C-8440-F398D5D46C21}" type="presOf" srcId="{9809A70D-8BD7-46EA-AE20-71592D43BC65}" destId="{9FA15FAF-A5A0-4C7B-9712-0F350781B519}" srcOrd="0" destOrd="0" presId="urn:microsoft.com/office/officeart/2005/8/layout/vList6"/>
    <dgm:cxn modelId="{8497AFC9-2981-654B-A8A8-4ED3B7167805}" type="presOf" srcId="{3F72BF79-94B9-4679-A079-3A7D32EBDB33}" destId="{2C8E7EEA-61A6-44C3-98A1-445092661452}" srcOrd="0" destOrd="0" presId="urn:microsoft.com/office/officeart/2005/8/layout/vList6"/>
    <dgm:cxn modelId="{F84A69B2-EF67-4242-B7A6-D5B336A55DF9}" type="presParOf" srcId="{C7F635FD-3927-4C5D-B847-64EF0EEACEBB}" destId="{1D62E659-A6D5-4D60-8D50-C850C13CA1DF}" srcOrd="0" destOrd="0" presId="urn:microsoft.com/office/officeart/2005/8/layout/vList6"/>
    <dgm:cxn modelId="{1C6529BE-CBB7-774E-AB01-F53303FF1828}" type="presParOf" srcId="{1D62E659-A6D5-4D60-8D50-C850C13CA1DF}" destId="{2C8E7EEA-61A6-44C3-98A1-445092661452}" srcOrd="0" destOrd="0" presId="urn:microsoft.com/office/officeart/2005/8/layout/vList6"/>
    <dgm:cxn modelId="{6C9F3687-C739-1745-91DD-FEA73C908152}" type="presParOf" srcId="{1D62E659-A6D5-4D60-8D50-C850C13CA1DF}" destId="{9FA15FAF-A5A0-4C7B-9712-0F350781B519}" srcOrd="1" destOrd="0" presId="urn:microsoft.com/office/officeart/2005/8/layout/vList6"/>
    <dgm:cxn modelId="{96F40054-39F4-CA41-AE73-C18686550C47}" type="presParOf" srcId="{C7F635FD-3927-4C5D-B847-64EF0EEACEBB}" destId="{9B5AD6B4-8EC0-4F99-B12E-9F5AB46CCF13}" srcOrd="1" destOrd="0" presId="urn:microsoft.com/office/officeart/2005/8/layout/vList6"/>
    <dgm:cxn modelId="{2E570CA8-D172-B945-98DB-D66E7A7FA5F8}" type="presParOf" srcId="{C7F635FD-3927-4C5D-B847-64EF0EEACEBB}" destId="{530B54E6-E8BA-402C-91B2-B08D10753DB4}" srcOrd="2" destOrd="0" presId="urn:microsoft.com/office/officeart/2005/8/layout/vList6"/>
    <dgm:cxn modelId="{C6038974-070B-0641-8E7C-6DA822CA3491}" type="presParOf" srcId="{530B54E6-E8BA-402C-91B2-B08D10753DB4}" destId="{3868A04C-DE1B-4792-BF2B-7BC0C41B37B2}" srcOrd="0" destOrd="0" presId="urn:microsoft.com/office/officeart/2005/8/layout/vList6"/>
    <dgm:cxn modelId="{F8BB9439-A92A-ED42-B925-37E71641D258}" type="presParOf" srcId="{530B54E6-E8BA-402C-91B2-B08D10753DB4}" destId="{44FC3783-EF74-4C9A-B0C1-BCF01CA965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6F94DB-1769-408C-8C3C-D58F21BDC8A4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EB18A6-72D2-4B20-8B8D-1F4BAF2C276B}">
      <dgm:prSet phldrT="[Text]" custT="1"/>
      <dgm:spPr/>
      <dgm:t>
        <a:bodyPr/>
        <a:lstStyle/>
        <a:p>
          <a:r>
            <a:rPr lang="en-US" sz="3200" dirty="0" smtClean="0"/>
            <a:t>1</a:t>
          </a:r>
          <a:endParaRPr lang="en-US" sz="3200" dirty="0"/>
        </a:p>
      </dgm:t>
    </dgm:pt>
    <dgm:pt modelId="{F4A7CBC2-A829-48EF-BA50-DF701C25B3D7}" type="parTrans" cxnId="{DAE76C50-49CE-4E33-8D8C-0874AE4F3063}">
      <dgm:prSet/>
      <dgm:spPr/>
      <dgm:t>
        <a:bodyPr/>
        <a:lstStyle/>
        <a:p>
          <a:endParaRPr lang="en-US"/>
        </a:p>
      </dgm:t>
    </dgm:pt>
    <dgm:pt modelId="{526A7DF0-36BA-4161-8AFC-E9BCF23E5881}" type="sibTrans" cxnId="{DAE76C50-49CE-4E33-8D8C-0874AE4F3063}">
      <dgm:prSet/>
      <dgm:spPr/>
      <dgm:t>
        <a:bodyPr/>
        <a:lstStyle/>
        <a:p>
          <a:endParaRPr lang="en-US"/>
        </a:p>
      </dgm:t>
    </dgm:pt>
    <dgm:pt modelId="{D4F2BDA5-3EF9-46DF-88F8-8896461CF803}">
      <dgm:prSet custT="1"/>
      <dgm:spPr/>
      <dgm:t>
        <a:bodyPr/>
        <a:lstStyle/>
        <a:p>
          <a:r>
            <a:rPr lang="en-US" sz="3200" dirty="0" smtClean="0"/>
            <a:t>2</a:t>
          </a:r>
        </a:p>
      </dgm:t>
    </dgm:pt>
    <dgm:pt modelId="{BA273AA9-93DC-45DF-B4D0-0A994874811B}" type="parTrans" cxnId="{B3C412E9-BFE3-4A4B-98C4-18CE24D07100}">
      <dgm:prSet/>
      <dgm:spPr/>
      <dgm:t>
        <a:bodyPr/>
        <a:lstStyle/>
        <a:p>
          <a:endParaRPr lang="en-US"/>
        </a:p>
      </dgm:t>
    </dgm:pt>
    <dgm:pt modelId="{735FEC3E-36CE-4E39-AE19-8EBE97C6CF83}" type="sibTrans" cxnId="{B3C412E9-BFE3-4A4B-98C4-18CE24D07100}">
      <dgm:prSet/>
      <dgm:spPr/>
      <dgm:t>
        <a:bodyPr/>
        <a:lstStyle/>
        <a:p>
          <a:endParaRPr lang="en-US"/>
        </a:p>
      </dgm:t>
    </dgm:pt>
    <dgm:pt modelId="{5794CF14-19B2-453B-BB5F-CE7C5F1A2C29}">
      <dgm:prSet custT="1"/>
      <dgm:spPr/>
      <dgm:t>
        <a:bodyPr/>
        <a:lstStyle/>
        <a:p>
          <a:r>
            <a:rPr lang="en-US" sz="3200" dirty="0" smtClean="0"/>
            <a:t>3</a:t>
          </a:r>
        </a:p>
      </dgm:t>
    </dgm:pt>
    <dgm:pt modelId="{B6F0D995-5322-44E1-911A-9FA8A93F6D16}" type="parTrans" cxnId="{7DC58B70-2F02-44B6-B5EF-8518AF6FEA95}">
      <dgm:prSet/>
      <dgm:spPr/>
      <dgm:t>
        <a:bodyPr/>
        <a:lstStyle/>
        <a:p>
          <a:endParaRPr lang="en-US"/>
        </a:p>
      </dgm:t>
    </dgm:pt>
    <dgm:pt modelId="{99473993-2899-4B06-AB9C-4062D5CBAA88}" type="sibTrans" cxnId="{7DC58B70-2F02-44B6-B5EF-8518AF6FEA95}">
      <dgm:prSet/>
      <dgm:spPr/>
      <dgm:t>
        <a:bodyPr/>
        <a:lstStyle/>
        <a:p>
          <a:endParaRPr lang="en-US"/>
        </a:p>
      </dgm:t>
    </dgm:pt>
    <dgm:pt modelId="{2738B773-0124-4AAF-B5B5-6C2654A0F59F}">
      <dgm:prSet custT="1"/>
      <dgm:spPr/>
      <dgm:t>
        <a:bodyPr/>
        <a:lstStyle/>
        <a:p>
          <a:r>
            <a:rPr lang="en-US" sz="3200" dirty="0" smtClean="0"/>
            <a:t>4</a:t>
          </a:r>
        </a:p>
      </dgm:t>
    </dgm:pt>
    <dgm:pt modelId="{BF834526-4D9E-4048-830E-C51F8DECB97A}" type="parTrans" cxnId="{BAB899A8-4583-4C3C-9A99-63C6B45AE8F9}">
      <dgm:prSet/>
      <dgm:spPr/>
      <dgm:t>
        <a:bodyPr/>
        <a:lstStyle/>
        <a:p>
          <a:endParaRPr lang="en-US"/>
        </a:p>
      </dgm:t>
    </dgm:pt>
    <dgm:pt modelId="{F3119639-E9FC-4BF7-A6E1-24692B44D136}" type="sibTrans" cxnId="{BAB899A8-4583-4C3C-9A99-63C6B45AE8F9}">
      <dgm:prSet/>
      <dgm:spPr/>
      <dgm:t>
        <a:bodyPr/>
        <a:lstStyle/>
        <a:p>
          <a:endParaRPr lang="en-US"/>
        </a:p>
      </dgm:t>
    </dgm:pt>
    <dgm:pt modelId="{52A68142-3180-4B04-9776-88AB73DA7569}">
      <dgm:prSet custT="1"/>
      <dgm:spPr/>
      <dgm:t>
        <a:bodyPr/>
        <a:lstStyle/>
        <a:p>
          <a:r>
            <a:rPr lang="en-US" sz="3200" dirty="0" smtClean="0"/>
            <a:t>5</a:t>
          </a:r>
        </a:p>
      </dgm:t>
    </dgm:pt>
    <dgm:pt modelId="{0A865A17-0BE3-4DB9-BF5E-A7FC789AEF65}" type="parTrans" cxnId="{CE1D1EF0-AFA0-4ACD-B4B5-BD5A48444D3B}">
      <dgm:prSet/>
      <dgm:spPr/>
      <dgm:t>
        <a:bodyPr/>
        <a:lstStyle/>
        <a:p>
          <a:endParaRPr lang="en-US"/>
        </a:p>
      </dgm:t>
    </dgm:pt>
    <dgm:pt modelId="{B2DF40A9-270E-4A24-BB5C-0A7C355ACB80}" type="sibTrans" cxnId="{CE1D1EF0-AFA0-4ACD-B4B5-BD5A48444D3B}">
      <dgm:prSet/>
      <dgm:spPr/>
      <dgm:t>
        <a:bodyPr/>
        <a:lstStyle/>
        <a:p>
          <a:endParaRPr lang="en-US"/>
        </a:p>
      </dgm:t>
    </dgm:pt>
    <dgm:pt modelId="{AD09A818-5F91-4F61-9033-4AB06BF991B3}">
      <dgm:prSet phldrT="[Text]" custT="1"/>
      <dgm:spPr/>
      <dgm:t>
        <a:bodyPr/>
        <a:lstStyle/>
        <a:p>
          <a:r>
            <a:rPr lang="en-US" sz="2400" dirty="0" smtClean="0"/>
            <a:t>Strikers lost savings and even their jobs in many cases. </a:t>
          </a:r>
          <a:endParaRPr lang="en-US" sz="2400" dirty="0"/>
        </a:p>
      </dgm:t>
    </dgm:pt>
    <dgm:pt modelId="{593EC40B-A261-4F61-8D0F-F5C7F08CE5B6}" type="parTrans" cxnId="{2A28A4C3-A7D5-41B1-9C11-1D721559D35C}">
      <dgm:prSet/>
      <dgm:spPr/>
      <dgm:t>
        <a:bodyPr/>
        <a:lstStyle/>
        <a:p>
          <a:endParaRPr lang="en-US"/>
        </a:p>
      </dgm:t>
    </dgm:pt>
    <dgm:pt modelId="{E087BB4D-7E03-4711-B6B6-FCC43DD932D3}" type="sibTrans" cxnId="{2A28A4C3-A7D5-41B1-9C11-1D721559D35C}">
      <dgm:prSet/>
      <dgm:spPr/>
      <dgm:t>
        <a:bodyPr/>
        <a:lstStyle/>
        <a:p>
          <a:endParaRPr lang="en-US"/>
        </a:p>
      </dgm:t>
    </dgm:pt>
    <dgm:pt modelId="{D1901972-65C9-4FD1-AB2F-EF8936E5D4B7}">
      <dgm:prSet custT="1"/>
      <dgm:spPr/>
      <dgm:t>
        <a:bodyPr/>
        <a:lstStyle/>
        <a:p>
          <a:r>
            <a:rPr lang="en-US" sz="2400" dirty="0" smtClean="0"/>
            <a:t>Increased division between employees and employers.</a:t>
          </a:r>
        </a:p>
      </dgm:t>
    </dgm:pt>
    <dgm:pt modelId="{102943C8-C40F-4B83-816A-11C49B6DEF54}" type="parTrans" cxnId="{8FBDD5C3-861A-4A2B-A973-A0BC37EC07F0}">
      <dgm:prSet/>
      <dgm:spPr/>
      <dgm:t>
        <a:bodyPr/>
        <a:lstStyle/>
        <a:p>
          <a:endParaRPr lang="en-US"/>
        </a:p>
      </dgm:t>
    </dgm:pt>
    <dgm:pt modelId="{C2B2FB2B-688A-4ECB-9F76-8B1A4C210382}" type="sibTrans" cxnId="{8FBDD5C3-861A-4A2B-A973-A0BC37EC07F0}">
      <dgm:prSet/>
      <dgm:spPr/>
      <dgm:t>
        <a:bodyPr/>
        <a:lstStyle/>
        <a:p>
          <a:endParaRPr lang="en-US"/>
        </a:p>
      </dgm:t>
    </dgm:pt>
    <dgm:pt modelId="{083904DC-842A-4FA2-805E-4FF359685153}">
      <dgm:prSet custT="1"/>
      <dgm:spPr/>
      <dgm:t>
        <a:bodyPr/>
        <a:lstStyle/>
        <a:p>
          <a:r>
            <a:rPr lang="en-US" sz="2400" dirty="0" smtClean="0"/>
            <a:t>Government places restrictions on unions. </a:t>
          </a:r>
        </a:p>
      </dgm:t>
    </dgm:pt>
    <dgm:pt modelId="{CA65095C-39BA-4865-9074-49FED2465E61}" type="parTrans" cxnId="{5A00AEAB-B668-4E9A-A3A7-F4F9B5220CFB}">
      <dgm:prSet/>
      <dgm:spPr/>
      <dgm:t>
        <a:bodyPr/>
        <a:lstStyle/>
        <a:p>
          <a:endParaRPr lang="en-US"/>
        </a:p>
      </dgm:t>
    </dgm:pt>
    <dgm:pt modelId="{6A995968-8738-46BA-BB5D-DC05A998A0A9}" type="sibTrans" cxnId="{5A00AEAB-B668-4E9A-A3A7-F4F9B5220CFB}">
      <dgm:prSet/>
      <dgm:spPr/>
      <dgm:t>
        <a:bodyPr/>
        <a:lstStyle/>
        <a:p>
          <a:endParaRPr lang="en-US"/>
        </a:p>
      </dgm:t>
    </dgm:pt>
    <dgm:pt modelId="{DE37B125-CF33-46D8-838E-ECEBDC97C65D}">
      <dgm:prSet custT="1"/>
      <dgm:spPr/>
      <dgm:t>
        <a:bodyPr/>
        <a:lstStyle/>
        <a:p>
          <a:r>
            <a:rPr lang="en-US" sz="2400" dirty="0" smtClean="0"/>
            <a:t>Strike made people realize how important workers were to cities. </a:t>
          </a:r>
        </a:p>
      </dgm:t>
    </dgm:pt>
    <dgm:pt modelId="{B0958DEC-A833-451F-871C-0F5D16A2DA04}" type="parTrans" cxnId="{649A71DD-CE35-44E9-84BC-99722C5CF415}">
      <dgm:prSet/>
      <dgm:spPr/>
      <dgm:t>
        <a:bodyPr/>
        <a:lstStyle/>
        <a:p>
          <a:endParaRPr lang="en-US"/>
        </a:p>
      </dgm:t>
    </dgm:pt>
    <dgm:pt modelId="{E6830D4E-8064-4536-8211-070492E68740}" type="sibTrans" cxnId="{649A71DD-CE35-44E9-84BC-99722C5CF415}">
      <dgm:prSet/>
      <dgm:spPr/>
      <dgm:t>
        <a:bodyPr/>
        <a:lstStyle/>
        <a:p>
          <a:endParaRPr lang="en-US"/>
        </a:p>
      </dgm:t>
    </dgm:pt>
    <dgm:pt modelId="{5D7C4EA8-CEA4-446A-BF99-E4C7B02E29EE}">
      <dgm:prSet custT="1"/>
      <dgm:spPr/>
      <dgm:t>
        <a:bodyPr/>
        <a:lstStyle/>
        <a:p>
          <a:r>
            <a:rPr lang="en-US" sz="2400" dirty="0" err="1" smtClean="0"/>
            <a:t>Labour</a:t>
          </a:r>
          <a:r>
            <a:rPr lang="en-US" sz="2400" dirty="0" smtClean="0"/>
            <a:t> leaders enter politics to improve working conditions (</a:t>
          </a:r>
          <a:r>
            <a:rPr lang="en-US" sz="2400" dirty="0" err="1" smtClean="0"/>
            <a:t>eg</a:t>
          </a:r>
          <a:r>
            <a:rPr lang="en-US" sz="2400" dirty="0" smtClean="0"/>
            <a:t>. J.S. </a:t>
          </a:r>
          <a:r>
            <a:rPr lang="en-US" sz="2400" dirty="0" err="1" smtClean="0"/>
            <a:t>Woodsworth</a:t>
          </a:r>
          <a:r>
            <a:rPr lang="en-US" sz="2400" dirty="0" smtClean="0"/>
            <a:t>). </a:t>
          </a:r>
        </a:p>
      </dgm:t>
    </dgm:pt>
    <dgm:pt modelId="{2C8777F3-4181-4BDE-A0A5-6D0CC3CED3C0}" type="parTrans" cxnId="{0C17F99C-8CCC-4282-B33C-FEB81EEF6A4E}">
      <dgm:prSet/>
      <dgm:spPr/>
      <dgm:t>
        <a:bodyPr/>
        <a:lstStyle/>
        <a:p>
          <a:endParaRPr lang="en-US"/>
        </a:p>
      </dgm:t>
    </dgm:pt>
    <dgm:pt modelId="{63594EBF-2F4A-4C67-9C14-C98D53CA79C3}" type="sibTrans" cxnId="{0C17F99C-8CCC-4282-B33C-FEB81EEF6A4E}">
      <dgm:prSet/>
      <dgm:spPr/>
      <dgm:t>
        <a:bodyPr/>
        <a:lstStyle/>
        <a:p>
          <a:endParaRPr lang="en-US"/>
        </a:p>
      </dgm:t>
    </dgm:pt>
    <dgm:pt modelId="{A4C56C7F-16A3-4AA1-A476-777572384561}" type="pres">
      <dgm:prSet presAssocID="{496F94DB-1769-408C-8C3C-D58F21BDC8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A88D151-9C7B-4BC5-B7F9-89E6A978D27A}" type="pres">
      <dgm:prSet presAssocID="{10EB18A6-72D2-4B20-8B8D-1F4BAF2C276B}" presName="composite" presStyleCnt="0"/>
      <dgm:spPr/>
    </dgm:pt>
    <dgm:pt modelId="{CB3BD141-0D41-43AD-A868-4758B53378C3}" type="pres">
      <dgm:prSet presAssocID="{10EB18A6-72D2-4B20-8B8D-1F4BAF2C276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1EFC2-1A69-4D89-815A-35F59EB47B44}" type="pres">
      <dgm:prSet presAssocID="{10EB18A6-72D2-4B20-8B8D-1F4BAF2C276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FF80-CFAB-4339-A8FE-C3EAC084B648}" type="pres">
      <dgm:prSet presAssocID="{526A7DF0-36BA-4161-8AFC-E9BCF23E5881}" presName="sp" presStyleCnt="0"/>
      <dgm:spPr/>
    </dgm:pt>
    <dgm:pt modelId="{01BA0CC7-EFF4-4131-8133-8AC60273ADF3}" type="pres">
      <dgm:prSet presAssocID="{D4F2BDA5-3EF9-46DF-88F8-8896461CF803}" presName="composite" presStyleCnt="0"/>
      <dgm:spPr/>
    </dgm:pt>
    <dgm:pt modelId="{F9DD36AE-9FE4-46F8-AEB0-87DF971D046B}" type="pres">
      <dgm:prSet presAssocID="{D4F2BDA5-3EF9-46DF-88F8-8896461CF80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CA840-700C-4366-A94E-416DFE541554}" type="pres">
      <dgm:prSet presAssocID="{D4F2BDA5-3EF9-46DF-88F8-8896461CF80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F52F9-DAB8-4655-A100-4532BAE98150}" type="pres">
      <dgm:prSet presAssocID="{735FEC3E-36CE-4E39-AE19-8EBE97C6CF83}" presName="sp" presStyleCnt="0"/>
      <dgm:spPr/>
    </dgm:pt>
    <dgm:pt modelId="{4C19B186-13A8-49B7-8ED0-B10278ADCE70}" type="pres">
      <dgm:prSet presAssocID="{5794CF14-19B2-453B-BB5F-CE7C5F1A2C29}" presName="composite" presStyleCnt="0"/>
      <dgm:spPr/>
    </dgm:pt>
    <dgm:pt modelId="{26300AD4-67C5-405C-8AC6-D2E635BD13EC}" type="pres">
      <dgm:prSet presAssocID="{5794CF14-19B2-453B-BB5F-CE7C5F1A2C2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D4E1B-339B-42D4-A136-CED7E77357D5}" type="pres">
      <dgm:prSet presAssocID="{5794CF14-19B2-453B-BB5F-CE7C5F1A2C2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8960B-4950-4E76-AD96-FDDE2E3594F7}" type="pres">
      <dgm:prSet presAssocID="{99473993-2899-4B06-AB9C-4062D5CBAA88}" presName="sp" presStyleCnt="0"/>
      <dgm:spPr/>
    </dgm:pt>
    <dgm:pt modelId="{4FB3AA6C-AB34-4304-B101-3BA121C43A4A}" type="pres">
      <dgm:prSet presAssocID="{2738B773-0124-4AAF-B5B5-6C2654A0F59F}" presName="composite" presStyleCnt="0"/>
      <dgm:spPr/>
    </dgm:pt>
    <dgm:pt modelId="{FD856493-281F-4A78-8D17-F88FAD72B7D1}" type="pres">
      <dgm:prSet presAssocID="{2738B773-0124-4AAF-B5B5-6C2654A0F59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5C01E-175C-4067-82E2-AEC823F68477}" type="pres">
      <dgm:prSet presAssocID="{2738B773-0124-4AAF-B5B5-6C2654A0F59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72541-41F0-463B-B3FE-A8CE4817CDAB}" type="pres">
      <dgm:prSet presAssocID="{F3119639-E9FC-4BF7-A6E1-24692B44D136}" presName="sp" presStyleCnt="0"/>
      <dgm:spPr/>
    </dgm:pt>
    <dgm:pt modelId="{E6EBB628-ECC6-4D51-8FB3-567AAC98CC00}" type="pres">
      <dgm:prSet presAssocID="{52A68142-3180-4B04-9776-88AB73DA7569}" presName="composite" presStyleCnt="0"/>
      <dgm:spPr/>
    </dgm:pt>
    <dgm:pt modelId="{36DA9A8B-DAF3-4739-8BF1-7E428CB79E17}" type="pres">
      <dgm:prSet presAssocID="{52A68142-3180-4B04-9776-88AB73DA756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6457-108D-4366-9472-F905BFEEFAD8}" type="pres">
      <dgm:prSet presAssocID="{52A68142-3180-4B04-9776-88AB73DA756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106113-1E6F-494F-8303-FD0D1887BA0F}" type="presOf" srcId="{5794CF14-19B2-453B-BB5F-CE7C5F1A2C29}" destId="{26300AD4-67C5-405C-8AC6-D2E635BD13EC}" srcOrd="0" destOrd="0" presId="urn:microsoft.com/office/officeart/2005/8/layout/chevron2"/>
    <dgm:cxn modelId="{EB44B903-0619-584B-B589-EB14B1951691}" type="presOf" srcId="{5D7C4EA8-CEA4-446A-BF99-E4C7B02E29EE}" destId="{A2316457-108D-4366-9472-F905BFEEFAD8}" srcOrd="0" destOrd="0" presId="urn:microsoft.com/office/officeart/2005/8/layout/chevron2"/>
    <dgm:cxn modelId="{5A00AEAB-B668-4E9A-A3A7-F4F9B5220CFB}" srcId="{5794CF14-19B2-453B-BB5F-CE7C5F1A2C29}" destId="{083904DC-842A-4FA2-805E-4FF359685153}" srcOrd="0" destOrd="0" parTransId="{CA65095C-39BA-4865-9074-49FED2465E61}" sibTransId="{6A995968-8738-46BA-BB5D-DC05A998A0A9}"/>
    <dgm:cxn modelId="{BA17BA8D-B581-2F42-900A-7ED890D9ACAE}" type="presOf" srcId="{10EB18A6-72D2-4B20-8B8D-1F4BAF2C276B}" destId="{CB3BD141-0D41-43AD-A868-4758B53378C3}" srcOrd="0" destOrd="0" presId="urn:microsoft.com/office/officeart/2005/8/layout/chevron2"/>
    <dgm:cxn modelId="{F9522EAD-BF77-AF41-9FBC-460DD749471B}" type="presOf" srcId="{D1901972-65C9-4FD1-AB2F-EF8936E5D4B7}" destId="{17FCA840-700C-4366-A94E-416DFE541554}" srcOrd="0" destOrd="0" presId="urn:microsoft.com/office/officeart/2005/8/layout/chevron2"/>
    <dgm:cxn modelId="{F33D6640-DC2F-F742-98EE-ED5AE5573A88}" type="presOf" srcId="{2738B773-0124-4AAF-B5B5-6C2654A0F59F}" destId="{FD856493-281F-4A78-8D17-F88FAD72B7D1}" srcOrd="0" destOrd="0" presId="urn:microsoft.com/office/officeart/2005/8/layout/chevron2"/>
    <dgm:cxn modelId="{7DC58B70-2F02-44B6-B5EF-8518AF6FEA95}" srcId="{496F94DB-1769-408C-8C3C-D58F21BDC8A4}" destId="{5794CF14-19B2-453B-BB5F-CE7C5F1A2C29}" srcOrd="2" destOrd="0" parTransId="{B6F0D995-5322-44E1-911A-9FA8A93F6D16}" sibTransId="{99473993-2899-4B06-AB9C-4062D5CBAA88}"/>
    <dgm:cxn modelId="{BAB899A8-4583-4C3C-9A99-63C6B45AE8F9}" srcId="{496F94DB-1769-408C-8C3C-D58F21BDC8A4}" destId="{2738B773-0124-4AAF-B5B5-6C2654A0F59F}" srcOrd="3" destOrd="0" parTransId="{BF834526-4D9E-4048-830E-C51F8DECB97A}" sibTransId="{F3119639-E9FC-4BF7-A6E1-24692B44D136}"/>
    <dgm:cxn modelId="{3709B68E-E1EB-A94D-8587-49F19752469B}" type="presOf" srcId="{DE37B125-CF33-46D8-838E-ECEBDC97C65D}" destId="{7C85C01E-175C-4067-82E2-AEC823F68477}" srcOrd="0" destOrd="0" presId="urn:microsoft.com/office/officeart/2005/8/layout/chevron2"/>
    <dgm:cxn modelId="{7709CC60-051C-3F4E-8AE2-FB710B2E013C}" type="presOf" srcId="{AD09A818-5F91-4F61-9033-4AB06BF991B3}" destId="{45F1EFC2-1A69-4D89-815A-35F59EB47B44}" srcOrd="0" destOrd="0" presId="urn:microsoft.com/office/officeart/2005/8/layout/chevron2"/>
    <dgm:cxn modelId="{D8A31138-4CDB-934B-9ACF-9C07F640F1BE}" type="presOf" srcId="{D4F2BDA5-3EF9-46DF-88F8-8896461CF803}" destId="{F9DD36AE-9FE4-46F8-AEB0-87DF971D046B}" srcOrd="0" destOrd="0" presId="urn:microsoft.com/office/officeart/2005/8/layout/chevron2"/>
    <dgm:cxn modelId="{B3C412E9-BFE3-4A4B-98C4-18CE24D07100}" srcId="{496F94DB-1769-408C-8C3C-D58F21BDC8A4}" destId="{D4F2BDA5-3EF9-46DF-88F8-8896461CF803}" srcOrd="1" destOrd="0" parTransId="{BA273AA9-93DC-45DF-B4D0-0A994874811B}" sibTransId="{735FEC3E-36CE-4E39-AE19-8EBE97C6CF83}"/>
    <dgm:cxn modelId="{CE1D1EF0-AFA0-4ACD-B4B5-BD5A48444D3B}" srcId="{496F94DB-1769-408C-8C3C-D58F21BDC8A4}" destId="{52A68142-3180-4B04-9776-88AB73DA7569}" srcOrd="4" destOrd="0" parTransId="{0A865A17-0BE3-4DB9-BF5E-A7FC789AEF65}" sibTransId="{B2DF40A9-270E-4A24-BB5C-0A7C355ACB80}"/>
    <dgm:cxn modelId="{8FBDD5C3-861A-4A2B-A973-A0BC37EC07F0}" srcId="{D4F2BDA5-3EF9-46DF-88F8-8896461CF803}" destId="{D1901972-65C9-4FD1-AB2F-EF8936E5D4B7}" srcOrd="0" destOrd="0" parTransId="{102943C8-C40F-4B83-816A-11C49B6DEF54}" sibTransId="{C2B2FB2B-688A-4ECB-9F76-8B1A4C210382}"/>
    <dgm:cxn modelId="{649A71DD-CE35-44E9-84BC-99722C5CF415}" srcId="{2738B773-0124-4AAF-B5B5-6C2654A0F59F}" destId="{DE37B125-CF33-46D8-838E-ECEBDC97C65D}" srcOrd="0" destOrd="0" parTransId="{B0958DEC-A833-451F-871C-0F5D16A2DA04}" sibTransId="{E6830D4E-8064-4536-8211-070492E68740}"/>
    <dgm:cxn modelId="{39B4AC16-2AB4-B64C-9FA8-DC667165D959}" type="presOf" srcId="{496F94DB-1769-408C-8C3C-D58F21BDC8A4}" destId="{A4C56C7F-16A3-4AA1-A476-777572384561}" srcOrd="0" destOrd="0" presId="urn:microsoft.com/office/officeart/2005/8/layout/chevron2"/>
    <dgm:cxn modelId="{23248D92-9631-A640-9FC4-27D881FD6C8C}" type="presOf" srcId="{083904DC-842A-4FA2-805E-4FF359685153}" destId="{770D4E1B-339B-42D4-A136-CED7E77357D5}" srcOrd="0" destOrd="0" presId="urn:microsoft.com/office/officeart/2005/8/layout/chevron2"/>
    <dgm:cxn modelId="{DAE76C50-49CE-4E33-8D8C-0874AE4F3063}" srcId="{496F94DB-1769-408C-8C3C-D58F21BDC8A4}" destId="{10EB18A6-72D2-4B20-8B8D-1F4BAF2C276B}" srcOrd="0" destOrd="0" parTransId="{F4A7CBC2-A829-48EF-BA50-DF701C25B3D7}" sibTransId="{526A7DF0-36BA-4161-8AFC-E9BCF23E5881}"/>
    <dgm:cxn modelId="{6CF9CDE2-154E-D04F-BB53-43572AB8CD46}" type="presOf" srcId="{52A68142-3180-4B04-9776-88AB73DA7569}" destId="{36DA9A8B-DAF3-4739-8BF1-7E428CB79E17}" srcOrd="0" destOrd="0" presId="urn:microsoft.com/office/officeart/2005/8/layout/chevron2"/>
    <dgm:cxn modelId="{2A28A4C3-A7D5-41B1-9C11-1D721559D35C}" srcId="{10EB18A6-72D2-4B20-8B8D-1F4BAF2C276B}" destId="{AD09A818-5F91-4F61-9033-4AB06BF991B3}" srcOrd="0" destOrd="0" parTransId="{593EC40B-A261-4F61-8D0F-F5C7F08CE5B6}" sibTransId="{E087BB4D-7E03-4711-B6B6-FCC43DD932D3}"/>
    <dgm:cxn modelId="{0C17F99C-8CCC-4282-B33C-FEB81EEF6A4E}" srcId="{52A68142-3180-4B04-9776-88AB73DA7569}" destId="{5D7C4EA8-CEA4-446A-BF99-E4C7B02E29EE}" srcOrd="0" destOrd="0" parTransId="{2C8777F3-4181-4BDE-A0A5-6D0CC3CED3C0}" sibTransId="{63594EBF-2F4A-4C67-9C14-C98D53CA79C3}"/>
    <dgm:cxn modelId="{4E280BC2-72CF-CE40-B91B-1D920B54CC8C}" type="presParOf" srcId="{A4C56C7F-16A3-4AA1-A476-777572384561}" destId="{AA88D151-9C7B-4BC5-B7F9-89E6A978D27A}" srcOrd="0" destOrd="0" presId="urn:microsoft.com/office/officeart/2005/8/layout/chevron2"/>
    <dgm:cxn modelId="{286C7CD0-7ABF-3540-A25A-77C71B5EEE69}" type="presParOf" srcId="{AA88D151-9C7B-4BC5-B7F9-89E6A978D27A}" destId="{CB3BD141-0D41-43AD-A868-4758B53378C3}" srcOrd="0" destOrd="0" presId="urn:microsoft.com/office/officeart/2005/8/layout/chevron2"/>
    <dgm:cxn modelId="{0C956E5C-E4F6-574A-A2C7-49D2B4E08810}" type="presParOf" srcId="{AA88D151-9C7B-4BC5-B7F9-89E6A978D27A}" destId="{45F1EFC2-1A69-4D89-815A-35F59EB47B44}" srcOrd="1" destOrd="0" presId="urn:microsoft.com/office/officeart/2005/8/layout/chevron2"/>
    <dgm:cxn modelId="{245FA93F-0724-1142-BEB7-95BFB9A48EDD}" type="presParOf" srcId="{A4C56C7F-16A3-4AA1-A476-777572384561}" destId="{F5C1FF80-CFAB-4339-A8FE-C3EAC084B648}" srcOrd="1" destOrd="0" presId="urn:microsoft.com/office/officeart/2005/8/layout/chevron2"/>
    <dgm:cxn modelId="{05DA719C-42C4-6E4E-A3EC-7CDD43E1001C}" type="presParOf" srcId="{A4C56C7F-16A3-4AA1-A476-777572384561}" destId="{01BA0CC7-EFF4-4131-8133-8AC60273ADF3}" srcOrd="2" destOrd="0" presId="urn:microsoft.com/office/officeart/2005/8/layout/chevron2"/>
    <dgm:cxn modelId="{F50AFBB7-5177-DF47-B3CA-5D9251382583}" type="presParOf" srcId="{01BA0CC7-EFF4-4131-8133-8AC60273ADF3}" destId="{F9DD36AE-9FE4-46F8-AEB0-87DF971D046B}" srcOrd="0" destOrd="0" presId="urn:microsoft.com/office/officeart/2005/8/layout/chevron2"/>
    <dgm:cxn modelId="{C3623986-EBAF-344E-8849-BAE1B369F45E}" type="presParOf" srcId="{01BA0CC7-EFF4-4131-8133-8AC60273ADF3}" destId="{17FCA840-700C-4366-A94E-416DFE541554}" srcOrd="1" destOrd="0" presId="urn:microsoft.com/office/officeart/2005/8/layout/chevron2"/>
    <dgm:cxn modelId="{A917D555-D7EF-5446-B001-45EA0B0C2309}" type="presParOf" srcId="{A4C56C7F-16A3-4AA1-A476-777572384561}" destId="{DA5F52F9-DAB8-4655-A100-4532BAE98150}" srcOrd="3" destOrd="0" presId="urn:microsoft.com/office/officeart/2005/8/layout/chevron2"/>
    <dgm:cxn modelId="{E82D3B99-0046-3B48-9B8B-2E5C587A05C9}" type="presParOf" srcId="{A4C56C7F-16A3-4AA1-A476-777572384561}" destId="{4C19B186-13A8-49B7-8ED0-B10278ADCE70}" srcOrd="4" destOrd="0" presId="urn:microsoft.com/office/officeart/2005/8/layout/chevron2"/>
    <dgm:cxn modelId="{4A95A051-7173-8E4E-BCA0-2356DB61513E}" type="presParOf" srcId="{4C19B186-13A8-49B7-8ED0-B10278ADCE70}" destId="{26300AD4-67C5-405C-8AC6-D2E635BD13EC}" srcOrd="0" destOrd="0" presId="urn:microsoft.com/office/officeart/2005/8/layout/chevron2"/>
    <dgm:cxn modelId="{752DC443-E952-C440-BCBA-AE208BB57755}" type="presParOf" srcId="{4C19B186-13A8-49B7-8ED0-B10278ADCE70}" destId="{770D4E1B-339B-42D4-A136-CED7E77357D5}" srcOrd="1" destOrd="0" presId="urn:microsoft.com/office/officeart/2005/8/layout/chevron2"/>
    <dgm:cxn modelId="{EAC77B69-AC59-EA45-BB93-3D6ACD35A113}" type="presParOf" srcId="{A4C56C7F-16A3-4AA1-A476-777572384561}" destId="{DDA8960B-4950-4E76-AD96-FDDE2E3594F7}" srcOrd="5" destOrd="0" presId="urn:microsoft.com/office/officeart/2005/8/layout/chevron2"/>
    <dgm:cxn modelId="{1D465121-A7D7-984A-A706-6224D4998A14}" type="presParOf" srcId="{A4C56C7F-16A3-4AA1-A476-777572384561}" destId="{4FB3AA6C-AB34-4304-B101-3BA121C43A4A}" srcOrd="6" destOrd="0" presId="urn:microsoft.com/office/officeart/2005/8/layout/chevron2"/>
    <dgm:cxn modelId="{FBC498C8-A7DA-9A41-9D65-CBC16811D2CF}" type="presParOf" srcId="{4FB3AA6C-AB34-4304-B101-3BA121C43A4A}" destId="{FD856493-281F-4A78-8D17-F88FAD72B7D1}" srcOrd="0" destOrd="0" presId="urn:microsoft.com/office/officeart/2005/8/layout/chevron2"/>
    <dgm:cxn modelId="{9B09764C-9847-1347-AD87-B1A4D9FB1D2C}" type="presParOf" srcId="{4FB3AA6C-AB34-4304-B101-3BA121C43A4A}" destId="{7C85C01E-175C-4067-82E2-AEC823F68477}" srcOrd="1" destOrd="0" presId="urn:microsoft.com/office/officeart/2005/8/layout/chevron2"/>
    <dgm:cxn modelId="{3CB809EC-E3F0-6346-A7BF-21F4C7BBCAC6}" type="presParOf" srcId="{A4C56C7F-16A3-4AA1-A476-777572384561}" destId="{98D72541-41F0-463B-B3FE-A8CE4817CDAB}" srcOrd="7" destOrd="0" presId="urn:microsoft.com/office/officeart/2005/8/layout/chevron2"/>
    <dgm:cxn modelId="{93238C5E-4995-3F4A-8C0C-5CA0F2F87444}" type="presParOf" srcId="{A4C56C7F-16A3-4AA1-A476-777572384561}" destId="{E6EBB628-ECC6-4D51-8FB3-567AAC98CC00}" srcOrd="8" destOrd="0" presId="urn:microsoft.com/office/officeart/2005/8/layout/chevron2"/>
    <dgm:cxn modelId="{3798D7EF-4EF2-8540-B7DE-2CD7666605AB}" type="presParOf" srcId="{E6EBB628-ECC6-4D51-8FB3-567AAC98CC00}" destId="{36DA9A8B-DAF3-4739-8BF1-7E428CB79E17}" srcOrd="0" destOrd="0" presId="urn:microsoft.com/office/officeart/2005/8/layout/chevron2"/>
    <dgm:cxn modelId="{E3B2F2E8-62E0-1641-AA09-156F1C3E00E9}" type="presParOf" srcId="{E6EBB628-ECC6-4D51-8FB3-567AAC98CC00}" destId="{A2316457-108D-4366-9472-F905BFEEFA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91A3FB-D558-4F25-90BE-96AE64BC129E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AB3B73-0CA4-41C0-A5B3-916AABF57062}">
      <dgm:prSet phldrT="[Text]" custT="1"/>
      <dgm:spPr/>
      <dgm:t>
        <a:bodyPr/>
        <a:lstStyle/>
        <a:p>
          <a:r>
            <a:rPr lang="en-US" sz="2400" dirty="0" smtClean="0"/>
            <a:t>Wheat on the Prairies</a:t>
          </a:r>
          <a:endParaRPr lang="en-US" sz="2400" dirty="0"/>
        </a:p>
      </dgm:t>
    </dgm:pt>
    <dgm:pt modelId="{D9789A1B-C05B-4DA0-BA4C-37D53FA49C01}" type="parTrans" cxnId="{D301FD17-E37C-4AFC-A970-F194AB63DE7A}">
      <dgm:prSet/>
      <dgm:spPr/>
      <dgm:t>
        <a:bodyPr/>
        <a:lstStyle/>
        <a:p>
          <a:endParaRPr lang="en-US"/>
        </a:p>
      </dgm:t>
    </dgm:pt>
    <dgm:pt modelId="{2B5565B8-B8DC-4BE6-ACA7-E8E0CB3F2D9D}" type="sibTrans" cxnId="{D301FD17-E37C-4AFC-A970-F194AB63DE7A}">
      <dgm:prSet/>
      <dgm:spPr/>
      <dgm:t>
        <a:bodyPr/>
        <a:lstStyle/>
        <a:p>
          <a:endParaRPr lang="en-US"/>
        </a:p>
      </dgm:t>
    </dgm:pt>
    <dgm:pt modelId="{C56F8DC7-B63E-4A2B-A183-B9DF9D010BCB}">
      <dgm:prSet custT="1"/>
      <dgm:spPr/>
      <dgm:t>
        <a:bodyPr/>
        <a:lstStyle/>
        <a:p>
          <a:r>
            <a:rPr lang="en-US" sz="2400" dirty="0" smtClean="0"/>
            <a:t>Pulp and Paper</a:t>
          </a:r>
        </a:p>
      </dgm:t>
    </dgm:pt>
    <dgm:pt modelId="{0AC14B65-6973-410C-AB8E-3570C173259E}" type="parTrans" cxnId="{5C920C03-25E3-4B13-983B-F684AB4EFB3C}">
      <dgm:prSet/>
      <dgm:spPr/>
      <dgm:t>
        <a:bodyPr/>
        <a:lstStyle/>
        <a:p>
          <a:endParaRPr lang="en-US"/>
        </a:p>
      </dgm:t>
    </dgm:pt>
    <dgm:pt modelId="{9210A229-9546-45BB-9054-F014B25840E9}" type="sibTrans" cxnId="{5C920C03-25E3-4B13-983B-F684AB4EFB3C}">
      <dgm:prSet/>
      <dgm:spPr/>
      <dgm:t>
        <a:bodyPr/>
        <a:lstStyle/>
        <a:p>
          <a:endParaRPr lang="en-US"/>
        </a:p>
      </dgm:t>
    </dgm:pt>
    <dgm:pt modelId="{433558A2-E59B-4902-9B69-EBD9E1E0ECE4}">
      <dgm:prSet custT="1"/>
      <dgm:spPr/>
      <dgm:t>
        <a:bodyPr/>
        <a:lstStyle/>
        <a:p>
          <a:r>
            <a:rPr lang="en-US" sz="2400" dirty="0" smtClean="0"/>
            <a:t>Hydroelectric Power</a:t>
          </a:r>
        </a:p>
      </dgm:t>
    </dgm:pt>
    <dgm:pt modelId="{17B62E68-4AC9-4119-86FE-0F093F7EFDD4}" type="parTrans" cxnId="{B37017B6-6D8C-4B0E-81C6-FA0F8C038077}">
      <dgm:prSet/>
      <dgm:spPr/>
      <dgm:t>
        <a:bodyPr/>
        <a:lstStyle/>
        <a:p>
          <a:endParaRPr lang="en-US"/>
        </a:p>
      </dgm:t>
    </dgm:pt>
    <dgm:pt modelId="{C77A3956-67BF-452D-9BA5-1108E17A9FEC}" type="sibTrans" cxnId="{B37017B6-6D8C-4B0E-81C6-FA0F8C038077}">
      <dgm:prSet/>
      <dgm:spPr/>
      <dgm:t>
        <a:bodyPr/>
        <a:lstStyle/>
        <a:p>
          <a:endParaRPr lang="en-US"/>
        </a:p>
      </dgm:t>
    </dgm:pt>
    <dgm:pt modelId="{0E1E2F67-58B2-4A90-A44D-11E40B598EC1}">
      <dgm:prSet custT="1"/>
      <dgm:spPr/>
      <dgm:t>
        <a:bodyPr/>
        <a:lstStyle/>
        <a:p>
          <a:r>
            <a:rPr lang="en-US" sz="2400" dirty="0" smtClean="0"/>
            <a:t>Oil and Gas</a:t>
          </a:r>
        </a:p>
      </dgm:t>
    </dgm:pt>
    <dgm:pt modelId="{96793649-2F1B-424A-9772-27A3FE593D48}" type="parTrans" cxnId="{74432279-8043-47B2-BE64-F6EB4B30147F}">
      <dgm:prSet/>
      <dgm:spPr/>
      <dgm:t>
        <a:bodyPr/>
        <a:lstStyle/>
        <a:p>
          <a:endParaRPr lang="en-US"/>
        </a:p>
      </dgm:t>
    </dgm:pt>
    <dgm:pt modelId="{AD519AB4-8981-4EA0-88A6-D09A464511E9}" type="sibTrans" cxnId="{74432279-8043-47B2-BE64-F6EB4B30147F}">
      <dgm:prSet/>
      <dgm:spPr/>
      <dgm:t>
        <a:bodyPr/>
        <a:lstStyle/>
        <a:p>
          <a:endParaRPr lang="en-US"/>
        </a:p>
      </dgm:t>
    </dgm:pt>
    <dgm:pt modelId="{786880A3-E8AE-402C-9AE9-8FD691E2357A}">
      <dgm:prSet custT="1"/>
      <dgm:spPr/>
      <dgm:t>
        <a:bodyPr/>
        <a:lstStyle/>
        <a:p>
          <a:r>
            <a:rPr lang="en-US" sz="2400" dirty="0" smtClean="0"/>
            <a:t>Mining</a:t>
          </a:r>
        </a:p>
      </dgm:t>
    </dgm:pt>
    <dgm:pt modelId="{D159AED4-383F-457D-8CFE-E14783E4F66E}" type="parTrans" cxnId="{E376C77A-DF71-4093-B2D2-262B01FC15A5}">
      <dgm:prSet/>
      <dgm:spPr/>
      <dgm:t>
        <a:bodyPr/>
        <a:lstStyle/>
        <a:p>
          <a:endParaRPr lang="en-US"/>
        </a:p>
      </dgm:t>
    </dgm:pt>
    <dgm:pt modelId="{572768C8-EA5B-4096-B5D4-3E1FCDD5AAA3}" type="sibTrans" cxnId="{E376C77A-DF71-4093-B2D2-262B01FC15A5}">
      <dgm:prSet/>
      <dgm:spPr/>
      <dgm:t>
        <a:bodyPr/>
        <a:lstStyle/>
        <a:p>
          <a:endParaRPr lang="en-US"/>
        </a:p>
      </dgm:t>
    </dgm:pt>
    <dgm:pt modelId="{CB6E89B4-D103-443D-87D4-B1A9D481DB75}">
      <dgm:prSet custT="1"/>
      <dgm:spPr/>
      <dgm:t>
        <a:bodyPr/>
        <a:lstStyle/>
        <a:p>
          <a:r>
            <a:rPr lang="en-US" sz="2400" dirty="0" smtClean="0"/>
            <a:t>Foreign Investment</a:t>
          </a:r>
        </a:p>
      </dgm:t>
    </dgm:pt>
    <dgm:pt modelId="{D9C8B583-DA3C-420F-9374-437A31C010C4}" type="parTrans" cxnId="{340E24F5-06BF-41F6-AFD9-C1FC407C37E8}">
      <dgm:prSet/>
      <dgm:spPr/>
      <dgm:t>
        <a:bodyPr/>
        <a:lstStyle/>
        <a:p>
          <a:endParaRPr lang="en-US"/>
        </a:p>
      </dgm:t>
    </dgm:pt>
    <dgm:pt modelId="{7C5A1485-1856-44C5-A688-B5BE268782F7}" type="sibTrans" cxnId="{340E24F5-06BF-41F6-AFD9-C1FC407C37E8}">
      <dgm:prSet/>
      <dgm:spPr/>
      <dgm:t>
        <a:bodyPr/>
        <a:lstStyle/>
        <a:p>
          <a:endParaRPr lang="en-US"/>
        </a:p>
      </dgm:t>
    </dgm:pt>
    <dgm:pt modelId="{55A04BE2-0CE1-4232-BBFB-F1BA5AC808E2}" type="pres">
      <dgm:prSet presAssocID="{1491A3FB-D558-4F25-90BE-96AE64BC12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A073272-5EC2-4DD2-A54F-4B000F9999D5}" type="pres">
      <dgm:prSet presAssocID="{C9AB3B73-0CA4-41C0-A5B3-916AABF57062}" presName="parentLin" presStyleCnt="0"/>
      <dgm:spPr/>
      <dgm:t>
        <a:bodyPr/>
        <a:lstStyle/>
        <a:p>
          <a:endParaRPr lang="en-CA"/>
        </a:p>
      </dgm:t>
    </dgm:pt>
    <dgm:pt modelId="{0CAD589E-46AE-44BB-B0BF-220CBF31F0D3}" type="pres">
      <dgm:prSet presAssocID="{C9AB3B73-0CA4-41C0-A5B3-916AABF57062}" presName="parentLeftMargin" presStyleLbl="node1" presStyleIdx="0" presStyleCnt="6"/>
      <dgm:spPr/>
      <dgm:t>
        <a:bodyPr/>
        <a:lstStyle/>
        <a:p>
          <a:endParaRPr lang="en-CA"/>
        </a:p>
      </dgm:t>
    </dgm:pt>
    <dgm:pt modelId="{FFF2E536-3A1D-471D-AD27-5D62BABF3576}" type="pres">
      <dgm:prSet presAssocID="{C9AB3B73-0CA4-41C0-A5B3-916AABF5706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0B0CC-10A5-48C5-B8CB-0DBAF4A8A35B}" type="pres">
      <dgm:prSet presAssocID="{C9AB3B73-0CA4-41C0-A5B3-916AABF57062}" presName="negativeSpace" presStyleCnt="0"/>
      <dgm:spPr/>
      <dgm:t>
        <a:bodyPr/>
        <a:lstStyle/>
        <a:p>
          <a:endParaRPr lang="en-CA"/>
        </a:p>
      </dgm:t>
    </dgm:pt>
    <dgm:pt modelId="{95D553DF-4753-4CB9-83A8-2ADC18432102}" type="pres">
      <dgm:prSet presAssocID="{C9AB3B73-0CA4-41C0-A5B3-916AABF57062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A904DE-3B2E-4C7C-BDCF-6DB76B96FB3E}" type="pres">
      <dgm:prSet presAssocID="{2B5565B8-B8DC-4BE6-ACA7-E8E0CB3F2D9D}" presName="spaceBetweenRectangles" presStyleCnt="0"/>
      <dgm:spPr/>
      <dgm:t>
        <a:bodyPr/>
        <a:lstStyle/>
        <a:p>
          <a:endParaRPr lang="en-CA"/>
        </a:p>
      </dgm:t>
    </dgm:pt>
    <dgm:pt modelId="{06A3504D-2306-4D40-8A6E-80CCA47B6AF8}" type="pres">
      <dgm:prSet presAssocID="{C56F8DC7-B63E-4A2B-A183-B9DF9D010BCB}" presName="parentLin" presStyleCnt="0"/>
      <dgm:spPr/>
      <dgm:t>
        <a:bodyPr/>
        <a:lstStyle/>
        <a:p>
          <a:endParaRPr lang="en-CA"/>
        </a:p>
      </dgm:t>
    </dgm:pt>
    <dgm:pt modelId="{1B49F040-C934-462F-A36F-5C779934E6E7}" type="pres">
      <dgm:prSet presAssocID="{C56F8DC7-B63E-4A2B-A183-B9DF9D010BCB}" presName="parentLeftMargin" presStyleLbl="node1" presStyleIdx="0" presStyleCnt="6"/>
      <dgm:spPr/>
      <dgm:t>
        <a:bodyPr/>
        <a:lstStyle/>
        <a:p>
          <a:endParaRPr lang="en-CA"/>
        </a:p>
      </dgm:t>
    </dgm:pt>
    <dgm:pt modelId="{F3857BD8-0EE0-4F68-BE19-C1DDB97927AA}" type="pres">
      <dgm:prSet presAssocID="{C56F8DC7-B63E-4A2B-A183-B9DF9D010BC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F77B748-D950-4FD1-804D-C5613FACAB3C}" type="pres">
      <dgm:prSet presAssocID="{C56F8DC7-B63E-4A2B-A183-B9DF9D010BCB}" presName="negativeSpace" presStyleCnt="0"/>
      <dgm:spPr/>
      <dgm:t>
        <a:bodyPr/>
        <a:lstStyle/>
        <a:p>
          <a:endParaRPr lang="en-CA"/>
        </a:p>
      </dgm:t>
    </dgm:pt>
    <dgm:pt modelId="{EEBC7C6B-0DDE-4D2D-B80D-873678B9F1CF}" type="pres">
      <dgm:prSet presAssocID="{C56F8DC7-B63E-4A2B-A183-B9DF9D010BC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CF7A80-A810-4F95-A926-A4A6DEFC5A2C}" type="pres">
      <dgm:prSet presAssocID="{9210A229-9546-45BB-9054-F014B25840E9}" presName="spaceBetweenRectangles" presStyleCnt="0"/>
      <dgm:spPr/>
      <dgm:t>
        <a:bodyPr/>
        <a:lstStyle/>
        <a:p>
          <a:endParaRPr lang="en-CA"/>
        </a:p>
      </dgm:t>
    </dgm:pt>
    <dgm:pt modelId="{0FC91114-F9D1-44A7-A4D3-E47F5AC4A3D0}" type="pres">
      <dgm:prSet presAssocID="{433558A2-E59B-4902-9B69-EBD9E1E0ECE4}" presName="parentLin" presStyleCnt="0"/>
      <dgm:spPr/>
      <dgm:t>
        <a:bodyPr/>
        <a:lstStyle/>
        <a:p>
          <a:endParaRPr lang="en-CA"/>
        </a:p>
      </dgm:t>
    </dgm:pt>
    <dgm:pt modelId="{4FEF0E78-418F-4413-90E8-EAA188417DF1}" type="pres">
      <dgm:prSet presAssocID="{433558A2-E59B-4902-9B69-EBD9E1E0ECE4}" presName="parentLeftMargin" presStyleLbl="node1" presStyleIdx="1" presStyleCnt="6"/>
      <dgm:spPr/>
      <dgm:t>
        <a:bodyPr/>
        <a:lstStyle/>
        <a:p>
          <a:endParaRPr lang="en-CA"/>
        </a:p>
      </dgm:t>
    </dgm:pt>
    <dgm:pt modelId="{CB638542-937D-4ADE-8A63-70BFC0D5D742}" type="pres">
      <dgm:prSet presAssocID="{433558A2-E59B-4902-9B69-EBD9E1E0ECE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36C079-8B48-447E-B5DE-117078E888A2}" type="pres">
      <dgm:prSet presAssocID="{433558A2-E59B-4902-9B69-EBD9E1E0ECE4}" presName="negativeSpace" presStyleCnt="0"/>
      <dgm:spPr/>
      <dgm:t>
        <a:bodyPr/>
        <a:lstStyle/>
        <a:p>
          <a:endParaRPr lang="en-CA"/>
        </a:p>
      </dgm:t>
    </dgm:pt>
    <dgm:pt modelId="{3346DEA4-6D63-4843-8B47-7A42D2016BB2}" type="pres">
      <dgm:prSet presAssocID="{433558A2-E59B-4902-9B69-EBD9E1E0ECE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D10FA9-6C78-4B9E-9636-C19C23FBD20A}" type="pres">
      <dgm:prSet presAssocID="{C77A3956-67BF-452D-9BA5-1108E17A9FEC}" presName="spaceBetweenRectangles" presStyleCnt="0"/>
      <dgm:spPr/>
      <dgm:t>
        <a:bodyPr/>
        <a:lstStyle/>
        <a:p>
          <a:endParaRPr lang="en-CA"/>
        </a:p>
      </dgm:t>
    </dgm:pt>
    <dgm:pt modelId="{4F513725-8BA1-4BFA-A6F2-6CF338E7420B}" type="pres">
      <dgm:prSet presAssocID="{0E1E2F67-58B2-4A90-A44D-11E40B598EC1}" presName="parentLin" presStyleCnt="0"/>
      <dgm:spPr/>
      <dgm:t>
        <a:bodyPr/>
        <a:lstStyle/>
        <a:p>
          <a:endParaRPr lang="en-CA"/>
        </a:p>
      </dgm:t>
    </dgm:pt>
    <dgm:pt modelId="{C53E1C9F-FF31-4F20-9A3F-C8AFCCE9A073}" type="pres">
      <dgm:prSet presAssocID="{0E1E2F67-58B2-4A90-A44D-11E40B598EC1}" presName="parentLeftMargin" presStyleLbl="node1" presStyleIdx="2" presStyleCnt="6"/>
      <dgm:spPr/>
      <dgm:t>
        <a:bodyPr/>
        <a:lstStyle/>
        <a:p>
          <a:endParaRPr lang="en-CA"/>
        </a:p>
      </dgm:t>
    </dgm:pt>
    <dgm:pt modelId="{C5DE9994-1333-4625-8B9F-2AEA4FF54090}" type="pres">
      <dgm:prSet presAssocID="{0E1E2F67-58B2-4A90-A44D-11E40B598E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B2B827-1917-4C28-838C-40DB49E724F3}" type="pres">
      <dgm:prSet presAssocID="{0E1E2F67-58B2-4A90-A44D-11E40B598EC1}" presName="negativeSpace" presStyleCnt="0"/>
      <dgm:spPr/>
      <dgm:t>
        <a:bodyPr/>
        <a:lstStyle/>
        <a:p>
          <a:endParaRPr lang="en-CA"/>
        </a:p>
      </dgm:t>
    </dgm:pt>
    <dgm:pt modelId="{B9825ECA-75FC-4801-8CD1-BE3FE83C4E0E}" type="pres">
      <dgm:prSet presAssocID="{0E1E2F67-58B2-4A90-A44D-11E40B598EC1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26D6CC-9D4D-48D8-B6FF-8574CAD36C72}" type="pres">
      <dgm:prSet presAssocID="{AD519AB4-8981-4EA0-88A6-D09A464511E9}" presName="spaceBetweenRectangles" presStyleCnt="0"/>
      <dgm:spPr/>
      <dgm:t>
        <a:bodyPr/>
        <a:lstStyle/>
        <a:p>
          <a:endParaRPr lang="en-CA"/>
        </a:p>
      </dgm:t>
    </dgm:pt>
    <dgm:pt modelId="{21D245C4-9820-4626-AF07-403C68B7AA5A}" type="pres">
      <dgm:prSet presAssocID="{786880A3-E8AE-402C-9AE9-8FD691E2357A}" presName="parentLin" presStyleCnt="0"/>
      <dgm:spPr/>
      <dgm:t>
        <a:bodyPr/>
        <a:lstStyle/>
        <a:p>
          <a:endParaRPr lang="en-CA"/>
        </a:p>
      </dgm:t>
    </dgm:pt>
    <dgm:pt modelId="{109B7B53-A2BD-43EA-ADE7-2950C8E96E49}" type="pres">
      <dgm:prSet presAssocID="{786880A3-E8AE-402C-9AE9-8FD691E2357A}" presName="parentLeftMargin" presStyleLbl="node1" presStyleIdx="3" presStyleCnt="6"/>
      <dgm:spPr/>
      <dgm:t>
        <a:bodyPr/>
        <a:lstStyle/>
        <a:p>
          <a:endParaRPr lang="en-CA"/>
        </a:p>
      </dgm:t>
    </dgm:pt>
    <dgm:pt modelId="{3DDEB95C-8793-410A-9DAE-60773012EB7E}" type="pres">
      <dgm:prSet presAssocID="{786880A3-E8AE-402C-9AE9-8FD691E2357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2296D7-164A-4F01-9E9A-786181E7B7AD}" type="pres">
      <dgm:prSet presAssocID="{786880A3-E8AE-402C-9AE9-8FD691E2357A}" presName="negativeSpace" presStyleCnt="0"/>
      <dgm:spPr/>
      <dgm:t>
        <a:bodyPr/>
        <a:lstStyle/>
        <a:p>
          <a:endParaRPr lang="en-CA"/>
        </a:p>
      </dgm:t>
    </dgm:pt>
    <dgm:pt modelId="{EE40E32D-1077-4B27-BEA4-B3D833F7528C}" type="pres">
      <dgm:prSet presAssocID="{786880A3-E8AE-402C-9AE9-8FD691E2357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5D0D3D-F578-46D0-B6B6-4071EF1E8973}" type="pres">
      <dgm:prSet presAssocID="{572768C8-EA5B-4096-B5D4-3E1FCDD5AAA3}" presName="spaceBetweenRectangles" presStyleCnt="0"/>
      <dgm:spPr/>
      <dgm:t>
        <a:bodyPr/>
        <a:lstStyle/>
        <a:p>
          <a:endParaRPr lang="en-CA"/>
        </a:p>
      </dgm:t>
    </dgm:pt>
    <dgm:pt modelId="{9BC430DC-140C-4989-8748-9629D67B4916}" type="pres">
      <dgm:prSet presAssocID="{CB6E89B4-D103-443D-87D4-B1A9D481DB75}" presName="parentLin" presStyleCnt="0"/>
      <dgm:spPr/>
      <dgm:t>
        <a:bodyPr/>
        <a:lstStyle/>
        <a:p>
          <a:endParaRPr lang="en-CA"/>
        </a:p>
      </dgm:t>
    </dgm:pt>
    <dgm:pt modelId="{7A4CAA86-12D5-4B5C-8E25-9CF66B2BCFD4}" type="pres">
      <dgm:prSet presAssocID="{CB6E89B4-D103-443D-87D4-B1A9D481DB75}" presName="parentLeftMargin" presStyleLbl="node1" presStyleIdx="4" presStyleCnt="6"/>
      <dgm:spPr/>
      <dgm:t>
        <a:bodyPr/>
        <a:lstStyle/>
        <a:p>
          <a:endParaRPr lang="en-CA"/>
        </a:p>
      </dgm:t>
    </dgm:pt>
    <dgm:pt modelId="{FB98F01F-D582-43AA-9F95-D00DE74FE482}" type="pres">
      <dgm:prSet presAssocID="{CB6E89B4-D103-443D-87D4-B1A9D481DB7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707F47-C626-42AE-8214-3571F1ADF4FE}" type="pres">
      <dgm:prSet presAssocID="{CB6E89B4-D103-443D-87D4-B1A9D481DB75}" presName="negativeSpace" presStyleCnt="0"/>
      <dgm:spPr/>
      <dgm:t>
        <a:bodyPr/>
        <a:lstStyle/>
        <a:p>
          <a:endParaRPr lang="en-CA"/>
        </a:p>
      </dgm:t>
    </dgm:pt>
    <dgm:pt modelId="{843B02F4-BD50-4954-A573-2F44F77CEAE2}" type="pres">
      <dgm:prSet presAssocID="{CB6E89B4-D103-443D-87D4-B1A9D481DB7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18492EE-7CC2-CF49-A1C2-784BFDA2760B}" type="presOf" srcId="{C9AB3B73-0CA4-41C0-A5B3-916AABF57062}" destId="{FFF2E536-3A1D-471D-AD27-5D62BABF3576}" srcOrd="1" destOrd="0" presId="urn:microsoft.com/office/officeart/2005/8/layout/list1"/>
    <dgm:cxn modelId="{BDF7D791-30C9-6A4F-894D-4C2A4F440614}" type="presOf" srcId="{CB6E89B4-D103-443D-87D4-B1A9D481DB75}" destId="{7A4CAA86-12D5-4B5C-8E25-9CF66B2BCFD4}" srcOrd="0" destOrd="0" presId="urn:microsoft.com/office/officeart/2005/8/layout/list1"/>
    <dgm:cxn modelId="{4DB283F4-BDC4-3A42-BC32-652782D5311B}" type="presOf" srcId="{CB6E89B4-D103-443D-87D4-B1A9D481DB75}" destId="{FB98F01F-D582-43AA-9F95-D00DE74FE482}" srcOrd="1" destOrd="0" presId="urn:microsoft.com/office/officeart/2005/8/layout/list1"/>
    <dgm:cxn modelId="{340E24F5-06BF-41F6-AFD9-C1FC407C37E8}" srcId="{1491A3FB-D558-4F25-90BE-96AE64BC129E}" destId="{CB6E89B4-D103-443D-87D4-B1A9D481DB75}" srcOrd="5" destOrd="0" parTransId="{D9C8B583-DA3C-420F-9374-437A31C010C4}" sibTransId="{7C5A1485-1856-44C5-A688-B5BE268782F7}"/>
    <dgm:cxn modelId="{76B5F6F0-5AAF-0944-B50A-77C07A157522}" type="presOf" srcId="{0E1E2F67-58B2-4A90-A44D-11E40B598EC1}" destId="{C5DE9994-1333-4625-8B9F-2AEA4FF54090}" srcOrd="1" destOrd="0" presId="urn:microsoft.com/office/officeart/2005/8/layout/list1"/>
    <dgm:cxn modelId="{B37017B6-6D8C-4B0E-81C6-FA0F8C038077}" srcId="{1491A3FB-D558-4F25-90BE-96AE64BC129E}" destId="{433558A2-E59B-4902-9B69-EBD9E1E0ECE4}" srcOrd="2" destOrd="0" parTransId="{17B62E68-4AC9-4119-86FE-0F093F7EFDD4}" sibTransId="{C77A3956-67BF-452D-9BA5-1108E17A9FEC}"/>
    <dgm:cxn modelId="{617F0586-B190-494C-9A07-31F151BE3FE5}" type="presOf" srcId="{C9AB3B73-0CA4-41C0-A5B3-916AABF57062}" destId="{0CAD589E-46AE-44BB-B0BF-220CBF31F0D3}" srcOrd="0" destOrd="0" presId="urn:microsoft.com/office/officeart/2005/8/layout/list1"/>
    <dgm:cxn modelId="{BA94A4D6-414D-9F45-B6F5-0584A76CD12D}" type="presOf" srcId="{786880A3-E8AE-402C-9AE9-8FD691E2357A}" destId="{109B7B53-A2BD-43EA-ADE7-2950C8E96E49}" srcOrd="0" destOrd="0" presId="urn:microsoft.com/office/officeart/2005/8/layout/list1"/>
    <dgm:cxn modelId="{E244E870-F64A-8F46-AC99-672474C4E605}" type="presOf" srcId="{C56F8DC7-B63E-4A2B-A183-B9DF9D010BCB}" destId="{1B49F040-C934-462F-A36F-5C779934E6E7}" srcOrd="0" destOrd="0" presId="urn:microsoft.com/office/officeart/2005/8/layout/list1"/>
    <dgm:cxn modelId="{5C84C3C4-9ECE-DA42-AB88-B2311DC8D50C}" type="presOf" srcId="{786880A3-E8AE-402C-9AE9-8FD691E2357A}" destId="{3DDEB95C-8793-410A-9DAE-60773012EB7E}" srcOrd="1" destOrd="0" presId="urn:microsoft.com/office/officeart/2005/8/layout/list1"/>
    <dgm:cxn modelId="{D103BA96-8BE5-264E-B697-8420D8409BAB}" type="presOf" srcId="{0E1E2F67-58B2-4A90-A44D-11E40B598EC1}" destId="{C53E1C9F-FF31-4F20-9A3F-C8AFCCE9A073}" srcOrd="0" destOrd="0" presId="urn:microsoft.com/office/officeart/2005/8/layout/list1"/>
    <dgm:cxn modelId="{5C920C03-25E3-4B13-983B-F684AB4EFB3C}" srcId="{1491A3FB-D558-4F25-90BE-96AE64BC129E}" destId="{C56F8DC7-B63E-4A2B-A183-B9DF9D010BCB}" srcOrd="1" destOrd="0" parTransId="{0AC14B65-6973-410C-AB8E-3570C173259E}" sibTransId="{9210A229-9546-45BB-9054-F014B25840E9}"/>
    <dgm:cxn modelId="{E376C77A-DF71-4093-B2D2-262B01FC15A5}" srcId="{1491A3FB-D558-4F25-90BE-96AE64BC129E}" destId="{786880A3-E8AE-402C-9AE9-8FD691E2357A}" srcOrd="4" destOrd="0" parTransId="{D159AED4-383F-457D-8CFE-E14783E4F66E}" sibTransId="{572768C8-EA5B-4096-B5D4-3E1FCDD5AAA3}"/>
    <dgm:cxn modelId="{5197BDC1-390F-004B-B030-3CC382AC320E}" type="presOf" srcId="{433558A2-E59B-4902-9B69-EBD9E1E0ECE4}" destId="{4FEF0E78-418F-4413-90E8-EAA188417DF1}" srcOrd="0" destOrd="0" presId="urn:microsoft.com/office/officeart/2005/8/layout/list1"/>
    <dgm:cxn modelId="{7D75C713-2910-9C4B-B3BB-280E369B813E}" type="presOf" srcId="{C56F8DC7-B63E-4A2B-A183-B9DF9D010BCB}" destId="{F3857BD8-0EE0-4F68-BE19-C1DDB97927AA}" srcOrd="1" destOrd="0" presId="urn:microsoft.com/office/officeart/2005/8/layout/list1"/>
    <dgm:cxn modelId="{74432279-8043-47B2-BE64-F6EB4B30147F}" srcId="{1491A3FB-D558-4F25-90BE-96AE64BC129E}" destId="{0E1E2F67-58B2-4A90-A44D-11E40B598EC1}" srcOrd="3" destOrd="0" parTransId="{96793649-2F1B-424A-9772-27A3FE593D48}" sibTransId="{AD519AB4-8981-4EA0-88A6-D09A464511E9}"/>
    <dgm:cxn modelId="{98ABFF95-6195-504A-934F-02F34B4670E3}" type="presOf" srcId="{433558A2-E59B-4902-9B69-EBD9E1E0ECE4}" destId="{CB638542-937D-4ADE-8A63-70BFC0D5D742}" srcOrd="1" destOrd="0" presId="urn:microsoft.com/office/officeart/2005/8/layout/list1"/>
    <dgm:cxn modelId="{D301FD17-E37C-4AFC-A970-F194AB63DE7A}" srcId="{1491A3FB-D558-4F25-90BE-96AE64BC129E}" destId="{C9AB3B73-0CA4-41C0-A5B3-916AABF57062}" srcOrd="0" destOrd="0" parTransId="{D9789A1B-C05B-4DA0-BA4C-37D53FA49C01}" sibTransId="{2B5565B8-B8DC-4BE6-ACA7-E8E0CB3F2D9D}"/>
    <dgm:cxn modelId="{A088917A-D6B8-9644-9A5E-C30E8C4ADD4E}" type="presOf" srcId="{1491A3FB-D558-4F25-90BE-96AE64BC129E}" destId="{55A04BE2-0CE1-4232-BBFB-F1BA5AC808E2}" srcOrd="0" destOrd="0" presId="urn:microsoft.com/office/officeart/2005/8/layout/list1"/>
    <dgm:cxn modelId="{007A4FBC-AEAE-8848-83FC-2F03E3BD867E}" type="presParOf" srcId="{55A04BE2-0CE1-4232-BBFB-F1BA5AC808E2}" destId="{6A073272-5EC2-4DD2-A54F-4B000F9999D5}" srcOrd="0" destOrd="0" presId="urn:microsoft.com/office/officeart/2005/8/layout/list1"/>
    <dgm:cxn modelId="{A0FCFE30-3E0A-CF4A-8B66-79332C674C9B}" type="presParOf" srcId="{6A073272-5EC2-4DD2-A54F-4B000F9999D5}" destId="{0CAD589E-46AE-44BB-B0BF-220CBF31F0D3}" srcOrd="0" destOrd="0" presId="urn:microsoft.com/office/officeart/2005/8/layout/list1"/>
    <dgm:cxn modelId="{062A62B1-DEA9-7E48-B47B-E68B37A6FA24}" type="presParOf" srcId="{6A073272-5EC2-4DD2-A54F-4B000F9999D5}" destId="{FFF2E536-3A1D-471D-AD27-5D62BABF3576}" srcOrd="1" destOrd="0" presId="urn:microsoft.com/office/officeart/2005/8/layout/list1"/>
    <dgm:cxn modelId="{7B013234-64DA-8640-BE82-F8C455759A75}" type="presParOf" srcId="{55A04BE2-0CE1-4232-BBFB-F1BA5AC808E2}" destId="{CBB0B0CC-10A5-48C5-B8CB-0DBAF4A8A35B}" srcOrd="1" destOrd="0" presId="urn:microsoft.com/office/officeart/2005/8/layout/list1"/>
    <dgm:cxn modelId="{5E06B99F-99D9-EE47-BB74-F0724D46CA1B}" type="presParOf" srcId="{55A04BE2-0CE1-4232-BBFB-F1BA5AC808E2}" destId="{95D553DF-4753-4CB9-83A8-2ADC18432102}" srcOrd="2" destOrd="0" presId="urn:microsoft.com/office/officeart/2005/8/layout/list1"/>
    <dgm:cxn modelId="{764707A9-7E59-9344-9E44-127DD146A463}" type="presParOf" srcId="{55A04BE2-0CE1-4232-BBFB-F1BA5AC808E2}" destId="{F7A904DE-3B2E-4C7C-BDCF-6DB76B96FB3E}" srcOrd="3" destOrd="0" presId="urn:microsoft.com/office/officeart/2005/8/layout/list1"/>
    <dgm:cxn modelId="{348E8ACD-F54A-7C49-8F83-CCD0F8775C32}" type="presParOf" srcId="{55A04BE2-0CE1-4232-BBFB-F1BA5AC808E2}" destId="{06A3504D-2306-4D40-8A6E-80CCA47B6AF8}" srcOrd="4" destOrd="0" presId="urn:microsoft.com/office/officeart/2005/8/layout/list1"/>
    <dgm:cxn modelId="{3FC136EC-C320-E448-9152-C2D259F3858C}" type="presParOf" srcId="{06A3504D-2306-4D40-8A6E-80CCA47B6AF8}" destId="{1B49F040-C934-462F-A36F-5C779934E6E7}" srcOrd="0" destOrd="0" presId="urn:microsoft.com/office/officeart/2005/8/layout/list1"/>
    <dgm:cxn modelId="{EB0E6EF7-397F-2849-8539-7F08D1DB6D92}" type="presParOf" srcId="{06A3504D-2306-4D40-8A6E-80CCA47B6AF8}" destId="{F3857BD8-0EE0-4F68-BE19-C1DDB97927AA}" srcOrd="1" destOrd="0" presId="urn:microsoft.com/office/officeart/2005/8/layout/list1"/>
    <dgm:cxn modelId="{3190C08B-4150-F948-BAF0-26F71F7751B7}" type="presParOf" srcId="{55A04BE2-0CE1-4232-BBFB-F1BA5AC808E2}" destId="{DF77B748-D950-4FD1-804D-C5613FACAB3C}" srcOrd="5" destOrd="0" presId="urn:microsoft.com/office/officeart/2005/8/layout/list1"/>
    <dgm:cxn modelId="{4F26F8C6-6A78-6942-9291-D5079CC58B07}" type="presParOf" srcId="{55A04BE2-0CE1-4232-BBFB-F1BA5AC808E2}" destId="{EEBC7C6B-0DDE-4D2D-B80D-873678B9F1CF}" srcOrd="6" destOrd="0" presId="urn:microsoft.com/office/officeart/2005/8/layout/list1"/>
    <dgm:cxn modelId="{B55ACF6B-3C1D-E84B-A4C3-C93995FB3254}" type="presParOf" srcId="{55A04BE2-0CE1-4232-BBFB-F1BA5AC808E2}" destId="{3ECF7A80-A810-4F95-A926-A4A6DEFC5A2C}" srcOrd="7" destOrd="0" presId="urn:microsoft.com/office/officeart/2005/8/layout/list1"/>
    <dgm:cxn modelId="{139B0595-7FBF-FA42-97E6-8725EB56C973}" type="presParOf" srcId="{55A04BE2-0CE1-4232-BBFB-F1BA5AC808E2}" destId="{0FC91114-F9D1-44A7-A4D3-E47F5AC4A3D0}" srcOrd="8" destOrd="0" presId="urn:microsoft.com/office/officeart/2005/8/layout/list1"/>
    <dgm:cxn modelId="{AF3A2ACE-8A92-4B49-9DC2-7B787C501ECB}" type="presParOf" srcId="{0FC91114-F9D1-44A7-A4D3-E47F5AC4A3D0}" destId="{4FEF0E78-418F-4413-90E8-EAA188417DF1}" srcOrd="0" destOrd="0" presId="urn:microsoft.com/office/officeart/2005/8/layout/list1"/>
    <dgm:cxn modelId="{76B99844-145D-004C-9E46-FFA441C6F3B8}" type="presParOf" srcId="{0FC91114-F9D1-44A7-A4D3-E47F5AC4A3D0}" destId="{CB638542-937D-4ADE-8A63-70BFC0D5D742}" srcOrd="1" destOrd="0" presId="urn:microsoft.com/office/officeart/2005/8/layout/list1"/>
    <dgm:cxn modelId="{A2AB8423-ED90-AE44-B3EB-710334615723}" type="presParOf" srcId="{55A04BE2-0CE1-4232-BBFB-F1BA5AC808E2}" destId="{4B36C079-8B48-447E-B5DE-117078E888A2}" srcOrd="9" destOrd="0" presId="urn:microsoft.com/office/officeart/2005/8/layout/list1"/>
    <dgm:cxn modelId="{66C340FF-B9EE-6C41-8E5C-FBEE50D66064}" type="presParOf" srcId="{55A04BE2-0CE1-4232-BBFB-F1BA5AC808E2}" destId="{3346DEA4-6D63-4843-8B47-7A42D2016BB2}" srcOrd="10" destOrd="0" presId="urn:microsoft.com/office/officeart/2005/8/layout/list1"/>
    <dgm:cxn modelId="{56D8C2FF-CBBC-0744-B2D4-92E34F33AB6D}" type="presParOf" srcId="{55A04BE2-0CE1-4232-BBFB-F1BA5AC808E2}" destId="{A8D10FA9-6C78-4B9E-9636-C19C23FBD20A}" srcOrd="11" destOrd="0" presId="urn:microsoft.com/office/officeart/2005/8/layout/list1"/>
    <dgm:cxn modelId="{6FE39FAE-D891-F34E-B99E-2537C0755D15}" type="presParOf" srcId="{55A04BE2-0CE1-4232-BBFB-F1BA5AC808E2}" destId="{4F513725-8BA1-4BFA-A6F2-6CF338E7420B}" srcOrd="12" destOrd="0" presId="urn:microsoft.com/office/officeart/2005/8/layout/list1"/>
    <dgm:cxn modelId="{3A2C66BA-EE0B-1A4A-A233-659B78ADB385}" type="presParOf" srcId="{4F513725-8BA1-4BFA-A6F2-6CF338E7420B}" destId="{C53E1C9F-FF31-4F20-9A3F-C8AFCCE9A073}" srcOrd="0" destOrd="0" presId="urn:microsoft.com/office/officeart/2005/8/layout/list1"/>
    <dgm:cxn modelId="{95E4E690-0D41-8046-BB36-F8F6D382F990}" type="presParOf" srcId="{4F513725-8BA1-4BFA-A6F2-6CF338E7420B}" destId="{C5DE9994-1333-4625-8B9F-2AEA4FF54090}" srcOrd="1" destOrd="0" presId="urn:microsoft.com/office/officeart/2005/8/layout/list1"/>
    <dgm:cxn modelId="{4F30AECB-777D-274D-8336-113D82A2234A}" type="presParOf" srcId="{55A04BE2-0CE1-4232-BBFB-F1BA5AC808E2}" destId="{F7B2B827-1917-4C28-838C-40DB49E724F3}" srcOrd="13" destOrd="0" presId="urn:microsoft.com/office/officeart/2005/8/layout/list1"/>
    <dgm:cxn modelId="{2A92055B-6F1F-FC40-B7B5-3A0D8D9D49EA}" type="presParOf" srcId="{55A04BE2-0CE1-4232-BBFB-F1BA5AC808E2}" destId="{B9825ECA-75FC-4801-8CD1-BE3FE83C4E0E}" srcOrd="14" destOrd="0" presId="urn:microsoft.com/office/officeart/2005/8/layout/list1"/>
    <dgm:cxn modelId="{BB3B10C4-53F9-9742-89FE-9200B0C657ED}" type="presParOf" srcId="{55A04BE2-0CE1-4232-BBFB-F1BA5AC808E2}" destId="{3E26D6CC-9D4D-48D8-B6FF-8574CAD36C72}" srcOrd="15" destOrd="0" presId="urn:microsoft.com/office/officeart/2005/8/layout/list1"/>
    <dgm:cxn modelId="{B1765680-2E85-C945-87EA-BD62EC02062B}" type="presParOf" srcId="{55A04BE2-0CE1-4232-BBFB-F1BA5AC808E2}" destId="{21D245C4-9820-4626-AF07-403C68B7AA5A}" srcOrd="16" destOrd="0" presId="urn:microsoft.com/office/officeart/2005/8/layout/list1"/>
    <dgm:cxn modelId="{736C76EF-7494-2846-9CF1-52B46185978A}" type="presParOf" srcId="{21D245C4-9820-4626-AF07-403C68B7AA5A}" destId="{109B7B53-A2BD-43EA-ADE7-2950C8E96E49}" srcOrd="0" destOrd="0" presId="urn:microsoft.com/office/officeart/2005/8/layout/list1"/>
    <dgm:cxn modelId="{38E7FC59-26CE-C241-B127-7F1315644FD3}" type="presParOf" srcId="{21D245C4-9820-4626-AF07-403C68B7AA5A}" destId="{3DDEB95C-8793-410A-9DAE-60773012EB7E}" srcOrd="1" destOrd="0" presId="urn:microsoft.com/office/officeart/2005/8/layout/list1"/>
    <dgm:cxn modelId="{C937CDE4-D53C-0549-B794-6D6871DF5B47}" type="presParOf" srcId="{55A04BE2-0CE1-4232-BBFB-F1BA5AC808E2}" destId="{802296D7-164A-4F01-9E9A-786181E7B7AD}" srcOrd="17" destOrd="0" presId="urn:microsoft.com/office/officeart/2005/8/layout/list1"/>
    <dgm:cxn modelId="{836CAA2F-5978-6947-BCA1-8DDF0208C742}" type="presParOf" srcId="{55A04BE2-0CE1-4232-BBFB-F1BA5AC808E2}" destId="{EE40E32D-1077-4B27-BEA4-B3D833F7528C}" srcOrd="18" destOrd="0" presId="urn:microsoft.com/office/officeart/2005/8/layout/list1"/>
    <dgm:cxn modelId="{7F8640C6-99DB-5149-945D-2DB56999AFE3}" type="presParOf" srcId="{55A04BE2-0CE1-4232-BBFB-F1BA5AC808E2}" destId="{375D0D3D-F578-46D0-B6B6-4071EF1E8973}" srcOrd="19" destOrd="0" presId="urn:microsoft.com/office/officeart/2005/8/layout/list1"/>
    <dgm:cxn modelId="{C283A07D-377E-C140-A013-C8A9D5007E0D}" type="presParOf" srcId="{55A04BE2-0CE1-4232-BBFB-F1BA5AC808E2}" destId="{9BC430DC-140C-4989-8748-9629D67B4916}" srcOrd="20" destOrd="0" presId="urn:microsoft.com/office/officeart/2005/8/layout/list1"/>
    <dgm:cxn modelId="{B2FBE1B8-61DA-D045-98E4-AB8796C9632E}" type="presParOf" srcId="{9BC430DC-140C-4989-8748-9629D67B4916}" destId="{7A4CAA86-12D5-4B5C-8E25-9CF66B2BCFD4}" srcOrd="0" destOrd="0" presId="urn:microsoft.com/office/officeart/2005/8/layout/list1"/>
    <dgm:cxn modelId="{75B015A2-2943-3042-B061-67F5582249D3}" type="presParOf" srcId="{9BC430DC-140C-4989-8748-9629D67B4916}" destId="{FB98F01F-D582-43AA-9F95-D00DE74FE482}" srcOrd="1" destOrd="0" presId="urn:microsoft.com/office/officeart/2005/8/layout/list1"/>
    <dgm:cxn modelId="{77D5A052-7DA7-6F4D-A633-C02BE8D139D3}" type="presParOf" srcId="{55A04BE2-0CE1-4232-BBFB-F1BA5AC808E2}" destId="{C5707F47-C626-42AE-8214-3571F1ADF4FE}" srcOrd="21" destOrd="0" presId="urn:microsoft.com/office/officeart/2005/8/layout/list1"/>
    <dgm:cxn modelId="{A84DFF54-38A1-E640-ADF2-B3F961E916DD}" type="presParOf" srcId="{55A04BE2-0CE1-4232-BBFB-F1BA5AC808E2}" destId="{843B02F4-BD50-4954-A573-2F44F77CEAE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0772E7-5582-42F3-999D-4D542A0C979F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9A2130-1529-4E0D-AC36-4696FF0895E8}">
      <dgm:prSet phldrT="[Text]"/>
      <dgm:spPr/>
      <dgm:t>
        <a:bodyPr/>
        <a:lstStyle/>
        <a:p>
          <a:pPr algn="ctr"/>
          <a:r>
            <a:rPr lang="en-US" b="1" dirty="0" smtClean="0"/>
            <a:t>Prosperity</a:t>
          </a:r>
          <a:endParaRPr lang="en-US" b="1" dirty="0"/>
        </a:p>
      </dgm:t>
    </dgm:pt>
    <dgm:pt modelId="{FC7B9371-15E3-4F05-913D-61D9B7F8A7D8}" type="parTrans" cxnId="{455E86D3-79D8-48DF-B9E7-6CC4086A487A}">
      <dgm:prSet/>
      <dgm:spPr/>
      <dgm:t>
        <a:bodyPr/>
        <a:lstStyle/>
        <a:p>
          <a:endParaRPr lang="en-US"/>
        </a:p>
      </dgm:t>
    </dgm:pt>
    <dgm:pt modelId="{2CB31273-3691-4C74-9B61-427BF2B3DEE4}" type="sibTrans" cxnId="{455E86D3-79D8-48DF-B9E7-6CC4086A487A}">
      <dgm:prSet/>
      <dgm:spPr/>
      <dgm:t>
        <a:bodyPr/>
        <a:lstStyle/>
        <a:p>
          <a:endParaRPr lang="en-US"/>
        </a:p>
      </dgm:t>
    </dgm:pt>
    <dgm:pt modelId="{9B08FC17-6983-4F57-A381-81A9536BFBD9}">
      <dgm:prSet phldrT="[Text]"/>
      <dgm:spPr/>
      <dgm:t>
        <a:bodyPr/>
        <a:lstStyle/>
        <a:p>
          <a:pPr algn="l"/>
          <a:r>
            <a:rPr lang="en-US" dirty="0" smtClean="0"/>
            <a:t>High Production</a:t>
          </a:r>
          <a:endParaRPr lang="en-US" dirty="0"/>
        </a:p>
      </dgm:t>
    </dgm:pt>
    <dgm:pt modelId="{806141E7-F75D-43D6-B2B8-F18FCED70602}" type="parTrans" cxnId="{56FAD80C-4064-4980-BCBC-30D30305EE4C}">
      <dgm:prSet/>
      <dgm:spPr/>
      <dgm:t>
        <a:bodyPr/>
        <a:lstStyle/>
        <a:p>
          <a:endParaRPr lang="en-US"/>
        </a:p>
      </dgm:t>
    </dgm:pt>
    <dgm:pt modelId="{22441C6C-C189-49BE-8F73-76EB6EA7CACC}" type="sibTrans" cxnId="{56FAD80C-4064-4980-BCBC-30D30305EE4C}">
      <dgm:prSet/>
      <dgm:spPr/>
      <dgm:t>
        <a:bodyPr/>
        <a:lstStyle/>
        <a:p>
          <a:endParaRPr lang="en-US"/>
        </a:p>
      </dgm:t>
    </dgm:pt>
    <dgm:pt modelId="{457BB1E0-1136-4121-9CD1-DFA68B58830E}">
      <dgm:prSet phldrT="[Text]"/>
      <dgm:spPr/>
      <dgm:t>
        <a:bodyPr/>
        <a:lstStyle/>
        <a:p>
          <a:pPr algn="l"/>
          <a:r>
            <a:rPr lang="en-US" dirty="0" smtClean="0"/>
            <a:t>Low Unemployment</a:t>
          </a:r>
          <a:endParaRPr lang="en-US" dirty="0"/>
        </a:p>
      </dgm:t>
    </dgm:pt>
    <dgm:pt modelId="{75F44A3A-CC27-48CC-8A2A-2E807F1D10C0}" type="parTrans" cxnId="{CA48324F-0CCB-43C7-AC11-98E3CB1298B9}">
      <dgm:prSet/>
      <dgm:spPr/>
      <dgm:t>
        <a:bodyPr/>
        <a:lstStyle/>
        <a:p>
          <a:endParaRPr lang="en-US"/>
        </a:p>
      </dgm:t>
    </dgm:pt>
    <dgm:pt modelId="{DF2A03C7-A062-47CD-A112-BC65942924BC}" type="sibTrans" cxnId="{CA48324F-0CCB-43C7-AC11-98E3CB1298B9}">
      <dgm:prSet/>
      <dgm:spPr/>
      <dgm:t>
        <a:bodyPr/>
        <a:lstStyle/>
        <a:p>
          <a:endParaRPr lang="en-US"/>
        </a:p>
      </dgm:t>
    </dgm:pt>
    <dgm:pt modelId="{3A074A8E-2B6A-4217-B808-CFC620401E6F}">
      <dgm:prSet phldrT="[Text]"/>
      <dgm:spPr/>
      <dgm:t>
        <a:bodyPr/>
        <a:lstStyle/>
        <a:p>
          <a:pPr algn="ctr"/>
          <a:r>
            <a:rPr lang="en-US" b="1" dirty="0" smtClean="0"/>
            <a:t>Recession</a:t>
          </a:r>
          <a:endParaRPr lang="en-US" b="1" dirty="0"/>
        </a:p>
      </dgm:t>
    </dgm:pt>
    <dgm:pt modelId="{4FFC8DA2-DF08-408E-91EB-E58F39C52807}" type="parTrans" cxnId="{68834E7F-FE75-4DE7-A744-36DC22DBD5FF}">
      <dgm:prSet/>
      <dgm:spPr/>
      <dgm:t>
        <a:bodyPr/>
        <a:lstStyle/>
        <a:p>
          <a:endParaRPr lang="en-US"/>
        </a:p>
      </dgm:t>
    </dgm:pt>
    <dgm:pt modelId="{2A75876D-A6C2-4ECD-A71F-8F5B0AD9E189}" type="sibTrans" cxnId="{68834E7F-FE75-4DE7-A744-36DC22DBD5FF}">
      <dgm:prSet/>
      <dgm:spPr/>
      <dgm:t>
        <a:bodyPr/>
        <a:lstStyle/>
        <a:p>
          <a:endParaRPr lang="en-US"/>
        </a:p>
      </dgm:t>
    </dgm:pt>
    <dgm:pt modelId="{A7D74443-2DEE-4182-91C9-83D0E2C65FCC}">
      <dgm:prSet phldrT="[Text]"/>
      <dgm:spPr/>
      <dgm:t>
        <a:bodyPr/>
        <a:lstStyle/>
        <a:p>
          <a:pPr algn="l"/>
          <a:r>
            <a:rPr lang="en-US" dirty="0" smtClean="0"/>
            <a:t>Declining Production</a:t>
          </a:r>
          <a:endParaRPr lang="en-US" dirty="0"/>
        </a:p>
      </dgm:t>
    </dgm:pt>
    <dgm:pt modelId="{77E7DC30-DBD2-48B3-B353-338361CAB662}" type="parTrans" cxnId="{C69BB0E0-E257-4611-97DC-D9EADCB415BD}">
      <dgm:prSet/>
      <dgm:spPr/>
      <dgm:t>
        <a:bodyPr/>
        <a:lstStyle/>
        <a:p>
          <a:endParaRPr lang="en-US"/>
        </a:p>
      </dgm:t>
    </dgm:pt>
    <dgm:pt modelId="{CB138EDF-DEF2-40BF-93BC-8DB1D8380B38}" type="sibTrans" cxnId="{C69BB0E0-E257-4611-97DC-D9EADCB415BD}">
      <dgm:prSet/>
      <dgm:spPr/>
      <dgm:t>
        <a:bodyPr/>
        <a:lstStyle/>
        <a:p>
          <a:endParaRPr lang="en-US"/>
        </a:p>
      </dgm:t>
    </dgm:pt>
    <dgm:pt modelId="{B666DA24-8F0D-41EB-B63E-71A9D8FBF532}">
      <dgm:prSet phldrT="[Text]"/>
      <dgm:spPr/>
      <dgm:t>
        <a:bodyPr/>
        <a:lstStyle/>
        <a:p>
          <a:pPr algn="l"/>
          <a:r>
            <a:rPr lang="en-US" dirty="0" smtClean="0"/>
            <a:t>Increasing Unemployment</a:t>
          </a:r>
          <a:endParaRPr lang="en-US" dirty="0"/>
        </a:p>
      </dgm:t>
    </dgm:pt>
    <dgm:pt modelId="{929D310A-7C14-4D05-ABD6-A01429B90A00}" type="parTrans" cxnId="{4DC320B7-99CD-4DFB-A365-10AB89DF9A23}">
      <dgm:prSet/>
      <dgm:spPr/>
      <dgm:t>
        <a:bodyPr/>
        <a:lstStyle/>
        <a:p>
          <a:endParaRPr lang="en-US"/>
        </a:p>
      </dgm:t>
    </dgm:pt>
    <dgm:pt modelId="{A6BEB116-0DF4-493A-ACFB-63B1A3E059D0}" type="sibTrans" cxnId="{4DC320B7-99CD-4DFB-A365-10AB89DF9A23}">
      <dgm:prSet/>
      <dgm:spPr/>
      <dgm:t>
        <a:bodyPr/>
        <a:lstStyle/>
        <a:p>
          <a:endParaRPr lang="en-US"/>
        </a:p>
      </dgm:t>
    </dgm:pt>
    <dgm:pt modelId="{9227204B-42EB-44C2-A87D-E9FE29B58519}">
      <dgm:prSet phldrT="[Text]"/>
      <dgm:spPr/>
      <dgm:t>
        <a:bodyPr/>
        <a:lstStyle/>
        <a:p>
          <a:pPr algn="ctr"/>
          <a:r>
            <a:rPr lang="en-US" b="1" dirty="0" smtClean="0"/>
            <a:t>Depression</a:t>
          </a:r>
          <a:endParaRPr lang="en-US" b="1" dirty="0"/>
        </a:p>
      </dgm:t>
    </dgm:pt>
    <dgm:pt modelId="{DB0BFF08-F683-4975-A423-87E8C425F0B6}" type="parTrans" cxnId="{D0E213EF-9468-4DEE-9578-0BFE007A762C}">
      <dgm:prSet/>
      <dgm:spPr/>
      <dgm:t>
        <a:bodyPr/>
        <a:lstStyle/>
        <a:p>
          <a:endParaRPr lang="en-US"/>
        </a:p>
      </dgm:t>
    </dgm:pt>
    <dgm:pt modelId="{E4EDABF4-A8F7-4601-BD71-802B231C9AAB}" type="sibTrans" cxnId="{D0E213EF-9468-4DEE-9578-0BFE007A762C}">
      <dgm:prSet/>
      <dgm:spPr/>
      <dgm:t>
        <a:bodyPr/>
        <a:lstStyle/>
        <a:p>
          <a:endParaRPr lang="en-US"/>
        </a:p>
      </dgm:t>
    </dgm:pt>
    <dgm:pt modelId="{8D5C3F44-626D-4F9E-88BF-D346E2C532EF}">
      <dgm:prSet phldrT="[Text]"/>
      <dgm:spPr/>
      <dgm:t>
        <a:bodyPr/>
        <a:lstStyle/>
        <a:p>
          <a:pPr algn="l"/>
          <a:r>
            <a:rPr lang="en-US" dirty="0" smtClean="0"/>
            <a:t>Low production</a:t>
          </a:r>
          <a:endParaRPr lang="en-US" dirty="0"/>
        </a:p>
      </dgm:t>
    </dgm:pt>
    <dgm:pt modelId="{0E74D553-FBFC-4F7B-86CE-C9A51A508885}" type="parTrans" cxnId="{03E714F9-3C28-4B0F-93F4-D84C1E1FDD1C}">
      <dgm:prSet/>
      <dgm:spPr/>
      <dgm:t>
        <a:bodyPr/>
        <a:lstStyle/>
        <a:p>
          <a:endParaRPr lang="en-US"/>
        </a:p>
      </dgm:t>
    </dgm:pt>
    <dgm:pt modelId="{F577CFB5-1840-432E-8CCE-5C655833BFB6}" type="sibTrans" cxnId="{03E714F9-3C28-4B0F-93F4-D84C1E1FDD1C}">
      <dgm:prSet/>
      <dgm:spPr/>
      <dgm:t>
        <a:bodyPr/>
        <a:lstStyle/>
        <a:p>
          <a:endParaRPr lang="en-US"/>
        </a:p>
      </dgm:t>
    </dgm:pt>
    <dgm:pt modelId="{7017372C-D7AD-4ADF-A9AC-FC81CDF3C96A}">
      <dgm:prSet phldrT="[Text]"/>
      <dgm:spPr/>
      <dgm:t>
        <a:bodyPr/>
        <a:lstStyle/>
        <a:p>
          <a:pPr algn="ctr"/>
          <a:r>
            <a:rPr lang="en-US" b="1" u="none" dirty="0" smtClean="0"/>
            <a:t>Recovery</a:t>
          </a:r>
          <a:endParaRPr lang="en-US" b="1" u="none" dirty="0"/>
        </a:p>
      </dgm:t>
    </dgm:pt>
    <dgm:pt modelId="{73861BF9-5BE0-46D4-9FB2-05E6DFFDE2FF}" type="parTrans" cxnId="{5F755113-BE42-4D8B-8E3C-A36544C77E31}">
      <dgm:prSet/>
      <dgm:spPr/>
      <dgm:t>
        <a:bodyPr/>
        <a:lstStyle/>
        <a:p>
          <a:endParaRPr lang="en-US"/>
        </a:p>
      </dgm:t>
    </dgm:pt>
    <dgm:pt modelId="{6F17D632-78E4-4BF8-B083-A3F032CDC52E}" type="sibTrans" cxnId="{5F755113-BE42-4D8B-8E3C-A36544C77E31}">
      <dgm:prSet/>
      <dgm:spPr/>
      <dgm:t>
        <a:bodyPr/>
        <a:lstStyle/>
        <a:p>
          <a:endParaRPr lang="en-US"/>
        </a:p>
      </dgm:t>
    </dgm:pt>
    <dgm:pt modelId="{54FDDD08-48A6-4000-B233-4C507D49B2E7}">
      <dgm:prSet phldrT="[Text]"/>
      <dgm:spPr/>
      <dgm:t>
        <a:bodyPr/>
        <a:lstStyle/>
        <a:p>
          <a:pPr algn="l"/>
          <a:r>
            <a:rPr lang="en-US" dirty="0" smtClean="0"/>
            <a:t>Increasing Production</a:t>
          </a:r>
          <a:endParaRPr lang="en-US" dirty="0"/>
        </a:p>
      </dgm:t>
    </dgm:pt>
    <dgm:pt modelId="{3DB7DBDC-E4E7-40DE-AAB5-9EBCA480E663}" type="parTrans" cxnId="{C1BEDD66-5B0F-481D-858A-BE2E8E94447C}">
      <dgm:prSet/>
      <dgm:spPr/>
      <dgm:t>
        <a:bodyPr/>
        <a:lstStyle/>
        <a:p>
          <a:endParaRPr lang="en-US"/>
        </a:p>
      </dgm:t>
    </dgm:pt>
    <dgm:pt modelId="{BB7CAD62-69BC-4ABB-BC6C-3707CBC279FC}" type="sibTrans" cxnId="{C1BEDD66-5B0F-481D-858A-BE2E8E94447C}">
      <dgm:prSet/>
      <dgm:spPr/>
      <dgm:t>
        <a:bodyPr/>
        <a:lstStyle/>
        <a:p>
          <a:endParaRPr lang="en-US"/>
        </a:p>
      </dgm:t>
    </dgm:pt>
    <dgm:pt modelId="{A7779E91-836D-4846-9B95-5E7C1957DF76}">
      <dgm:prSet phldrT="[Text]"/>
      <dgm:spPr/>
      <dgm:t>
        <a:bodyPr/>
        <a:lstStyle/>
        <a:p>
          <a:pPr algn="l"/>
          <a:r>
            <a:rPr lang="en-US" dirty="0" smtClean="0"/>
            <a:t>Declining Unemployment</a:t>
          </a:r>
          <a:endParaRPr lang="en-US" dirty="0"/>
        </a:p>
      </dgm:t>
    </dgm:pt>
    <dgm:pt modelId="{5523140F-FF07-4250-8D36-AF5AEA4D8E89}" type="parTrans" cxnId="{883A6F0D-6A7A-47C7-9539-0CFA9A4E1528}">
      <dgm:prSet/>
      <dgm:spPr/>
      <dgm:t>
        <a:bodyPr/>
        <a:lstStyle/>
        <a:p>
          <a:endParaRPr lang="en-US"/>
        </a:p>
      </dgm:t>
    </dgm:pt>
    <dgm:pt modelId="{0543E1DC-1CF2-4690-89A7-F727473206CA}" type="sibTrans" cxnId="{883A6F0D-6A7A-47C7-9539-0CFA9A4E1528}">
      <dgm:prSet/>
      <dgm:spPr/>
      <dgm:t>
        <a:bodyPr/>
        <a:lstStyle/>
        <a:p>
          <a:endParaRPr lang="en-US"/>
        </a:p>
      </dgm:t>
    </dgm:pt>
    <dgm:pt modelId="{8CCA96E8-43EE-413F-8417-8BE0BBCEF38D}">
      <dgm:prSet phldrT="[Text]"/>
      <dgm:spPr/>
      <dgm:t>
        <a:bodyPr/>
        <a:lstStyle/>
        <a:p>
          <a:pPr algn="l"/>
          <a:r>
            <a:rPr lang="en-US" dirty="0" smtClean="0"/>
            <a:t>High Unemployment</a:t>
          </a:r>
          <a:endParaRPr lang="en-US" dirty="0"/>
        </a:p>
      </dgm:t>
    </dgm:pt>
    <dgm:pt modelId="{5B02B057-BEA4-483D-82E3-D8C50E39BE06}" type="parTrans" cxnId="{68E2DA45-B9E1-4182-9CD9-75D5211C54E6}">
      <dgm:prSet/>
      <dgm:spPr/>
      <dgm:t>
        <a:bodyPr/>
        <a:lstStyle/>
        <a:p>
          <a:endParaRPr lang="en-US"/>
        </a:p>
      </dgm:t>
    </dgm:pt>
    <dgm:pt modelId="{B5D59F01-E8A8-42C1-99D5-7FD206D79D1B}" type="sibTrans" cxnId="{68E2DA45-B9E1-4182-9CD9-75D5211C54E6}">
      <dgm:prSet/>
      <dgm:spPr/>
      <dgm:t>
        <a:bodyPr/>
        <a:lstStyle/>
        <a:p>
          <a:endParaRPr lang="en-US"/>
        </a:p>
      </dgm:t>
    </dgm:pt>
    <dgm:pt modelId="{46143FA9-B9E8-4343-A9B7-FB0A340DEEBE}" type="pres">
      <dgm:prSet presAssocID="{D80772E7-5582-42F3-999D-4D542A0C97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6AFA7-1E89-481C-90FE-F4985CAF4B93}" type="pres">
      <dgm:prSet presAssocID="{109A2130-1529-4E0D-AC36-4696FF0895E8}" presName="node" presStyleLbl="node1" presStyleIdx="0" presStyleCnt="4" custScaleX="131126" custScaleY="13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8CBE0-F525-4C1E-9876-EA585CB15DFD}" type="pres">
      <dgm:prSet presAssocID="{2CB31273-3691-4C74-9B61-427BF2B3DEE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2763B3F-FD80-48DB-B757-8069A93C4FCC}" type="pres">
      <dgm:prSet presAssocID="{2CB31273-3691-4C74-9B61-427BF2B3DE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8740AE7-0656-4679-85AF-C44CD6A09949}" type="pres">
      <dgm:prSet presAssocID="{3A074A8E-2B6A-4217-B808-CFC620401E6F}" presName="node" presStyleLbl="node1" presStyleIdx="1" presStyleCnt="4" custScaleX="131126" custScaleY="13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0F687-7D64-48D3-B2E4-02B03D8D706D}" type="pres">
      <dgm:prSet presAssocID="{2A75876D-A6C2-4ECD-A71F-8F5B0AD9E1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B911023-7D82-41A4-9E9B-6304FF1ACD41}" type="pres">
      <dgm:prSet presAssocID="{2A75876D-A6C2-4ECD-A71F-8F5B0AD9E18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EB88391-8CD5-4543-826E-446CFC3B60BD}" type="pres">
      <dgm:prSet presAssocID="{9227204B-42EB-44C2-A87D-E9FE29B58519}" presName="node" presStyleLbl="node1" presStyleIdx="2" presStyleCnt="4" custScaleX="131126" custScaleY="13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90E2C-77DB-443D-997C-DE7DEC83A674}" type="pres">
      <dgm:prSet presAssocID="{E4EDABF4-A8F7-4601-BD71-802B231C9AA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868B485-26E6-4C62-B05A-F81B06D24A87}" type="pres">
      <dgm:prSet presAssocID="{E4EDABF4-A8F7-4601-BD71-802B231C9AA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11A3EC1-4BFD-46DB-B7B3-5D651538AFB4}" type="pres">
      <dgm:prSet presAssocID="{7017372C-D7AD-4ADF-A9AC-FC81CDF3C96A}" presName="node" presStyleLbl="node1" presStyleIdx="3" presStyleCnt="4" custScaleX="131126" custScaleY="13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D0C69-2BCB-4ED1-B617-28F6723B7C81}" type="pres">
      <dgm:prSet presAssocID="{6F17D632-78E4-4BF8-B083-A3F032CDC52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005B571-26F8-4436-89B7-6B893A4F3D66}" type="pres">
      <dgm:prSet presAssocID="{6F17D632-78E4-4BF8-B083-A3F032CDC52E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0E213EF-9468-4DEE-9578-0BFE007A762C}" srcId="{D80772E7-5582-42F3-999D-4D542A0C979F}" destId="{9227204B-42EB-44C2-A87D-E9FE29B58519}" srcOrd="2" destOrd="0" parTransId="{DB0BFF08-F683-4975-A423-87E8C425F0B6}" sibTransId="{E4EDABF4-A8F7-4601-BD71-802B231C9AAB}"/>
    <dgm:cxn modelId="{432D4DA8-6351-4043-9406-CF4E29D29A80}" type="presOf" srcId="{6F17D632-78E4-4BF8-B083-A3F032CDC52E}" destId="{F4BD0C69-2BCB-4ED1-B617-28F6723B7C81}" srcOrd="0" destOrd="0" presId="urn:microsoft.com/office/officeart/2005/8/layout/cycle2"/>
    <dgm:cxn modelId="{A853D540-6A62-0847-8E20-F87138CA92D2}" type="presOf" srcId="{6F17D632-78E4-4BF8-B083-A3F032CDC52E}" destId="{8005B571-26F8-4436-89B7-6B893A4F3D66}" srcOrd="1" destOrd="0" presId="urn:microsoft.com/office/officeart/2005/8/layout/cycle2"/>
    <dgm:cxn modelId="{E504DC6D-43A8-5D4F-9A97-CB28FFDB6402}" type="presOf" srcId="{E4EDABF4-A8F7-4601-BD71-802B231C9AAB}" destId="{6868B485-26E6-4C62-B05A-F81B06D24A87}" srcOrd="1" destOrd="0" presId="urn:microsoft.com/office/officeart/2005/8/layout/cycle2"/>
    <dgm:cxn modelId="{C3A5E3F0-1416-F84A-B9EB-E78082E27148}" type="presOf" srcId="{3A074A8E-2B6A-4217-B808-CFC620401E6F}" destId="{58740AE7-0656-4679-85AF-C44CD6A09949}" srcOrd="0" destOrd="0" presId="urn:microsoft.com/office/officeart/2005/8/layout/cycle2"/>
    <dgm:cxn modelId="{68E2DA45-B9E1-4182-9CD9-75D5211C54E6}" srcId="{9227204B-42EB-44C2-A87D-E9FE29B58519}" destId="{8CCA96E8-43EE-413F-8417-8BE0BBCEF38D}" srcOrd="1" destOrd="0" parTransId="{5B02B057-BEA4-483D-82E3-D8C50E39BE06}" sibTransId="{B5D59F01-E8A8-42C1-99D5-7FD206D79D1B}"/>
    <dgm:cxn modelId="{B6BB9CD2-365E-964B-BB16-C2124E45F9B2}" type="presOf" srcId="{E4EDABF4-A8F7-4601-BD71-802B231C9AAB}" destId="{95990E2C-77DB-443D-997C-DE7DEC83A674}" srcOrd="0" destOrd="0" presId="urn:microsoft.com/office/officeart/2005/8/layout/cycle2"/>
    <dgm:cxn modelId="{68834E7F-FE75-4DE7-A744-36DC22DBD5FF}" srcId="{D80772E7-5582-42F3-999D-4D542A0C979F}" destId="{3A074A8E-2B6A-4217-B808-CFC620401E6F}" srcOrd="1" destOrd="0" parTransId="{4FFC8DA2-DF08-408E-91EB-E58F39C52807}" sibTransId="{2A75876D-A6C2-4ECD-A71F-8F5B0AD9E189}"/>
    <dgm:cxn modelId="{0802ACC0-521F-7A48-ADBB-C71EB738688F}" type="presOf" srcId="{2CB31273-3691-4C74-9B61-427BF2B3DEE4}" destId="{2868CBE0-F525-4C1E-9876-EA585CB15DFD}" srcOrd="0" destOrd="0" presId="urn:microsoft.com/office/officeart/2005/8/layout/cycle2"/>
    <dgm:cxn modelId="{72BD80A2-F001-A743-9451-7AD48009C292}" type="presOf" srcId="{8D5C3F44-626D-4F9E-88BF-D346E2C532EF}" destId="{1EB88391-8CD5-4543-826E-446CFC3B60BD}" srcOrd="0" destOrd="1" presId="urn:microsoft.com/office/officeart/2005/8/layout/cycle2"/>
    <dgm:cxn modelId="{883A6F0D-6A7A-47C7-9539-0CFA9A4E1528}" srcId="{7017372C-D7AD-4ADF-A9AC-FC81CDF3C96A}" destId="{A7779E91-836D-4846-9B95-5E7C1957DF76}" srcOrd="1" destOrd="0" parTransId="{5523140F-FF07-4250-8D36-AF5AEA4D8E89}" sibTransId="{0543E1DC-1CF2-4690-89A7-F727473206CA}"/>
    <dgm:cxn modelId="{A872E319-177C-214D-A903-E9CA88D66990}" type="presOf" srcId="{2CB31273-3691-4C74-9B61-427BF2B3DEE4}" destId="{72763B3F-FD80-48DB-B757-8069A93C4FCC}" srcOrd="1" destOrd="0" presId="urn:microsoft.com/office/officeart/2005/8/layout/cycle2"/>
    <dgm:cxn modelId="{D8B9013C-90D2-3147-AC03-007E712104F4}" type="presOf" srcId="{54FDDD08-48A6-4000-B233-4C507D49B2E7}" destId="{111A3EC1-4BFD-46DB-B7B3-5D651538AFB4}" srcOrd="0" destOrd="1" presId="urn:microsoft.com/office/officeart/2005/8/layout/cycle2"/>
    <dgm:cxn modelId="{E895584D-4CAF-7546-959C-9B9C8A7726EB}" type="presOf" srcId="{9B08FC17-6983-4F57-A381-81A9536BFBD9}" destId="{38F6AFA7-1E89-481C-90FE-F4985CAF4B93}" srcOrd="0" destOrd="1" presId="urn:microsoft.com/office/officeart/2005/8/layout/cycle2"/>
    <dgm:cxn modelId="{37B578BD-8B39-6447-8F55-A6BA3325DFDF}" type="presOf" srcId="{457BB1E0-1136-4121-9CD1-DFA68B58830E}" destId="{38F6AFA7-1E89-481C-90FE-F4985CAF4B93}" srcOrd="0" destOrd="2" presId="urn:microsoft.com/office/officeart/2005/8/layout/cycle2"/>
    <dgm:cxn modelId="{8EDBE760-685A-354C-A8E7-272C0F2B3EA5}" type="presOf" srcId="{109A2130-1529-4E0D-AC36-4696FF0895E8}" destId="{38F6AFA7-1E89-481C-90FE-F4985CAF4B93}" srcOrd="0" destOrd="0" presId="urn:microsoft.com/office/officeart/2005/8/layout/cycle2"/>
    <dgm:cxn modelId="{7615C84C-55FC-D043-83D8-521F48FFA7C3}" type="presOf" srcId="{9227204B-42EB-44C2-A87D-E9FE29B58519}" destId="{1EB88391-8CD5-4543-826E-446CFC3B60BD}" srcOrd="0" destOrd="0" presId="urn:microsoft.com/office/officeart/2005/8/layout/cycle2"/>
    <dgm:cxn modelId="{56FAD80C-4064-4980-BCBC-30D30305EE4C}" srcId="{109A2130-1529-4E0D-AC36-4696FF0895E8}" destId="{9B08FC17-6983-4F57-A381-81A9536BFBD9}" srcOrd="0" destOrd="0" parTransId="{806141E7-F75D-43D6-B2B8-F18FCED70602}" sibTransId="{22441C6C-C189-49BE-8F73-76EB6EA7CACC}"/>
    <dgm:cxn modelId="{640CA3C7-D607-5246-AF22-FF33C24541EE}" type="presOf" srcId="{7017372C-D7AD-4ADF-A9AC-FC81CDF3C96A}" destId="{111A3EC1-4BFD-46DB-B7B3-5D651538AFB4}" srcOrd="0" destOrd="0" presId="urn:microsoft.com/office/officeart/2005/8/layout/cycle2"/>
    <dgm:cxn modelId="{4DC320B7-99CD-4DFB-A365-10AB89DF9A23}" srcId="{3A074A8E-2B6A-4217-B808-CFC620401E6F}" destId="{B666DA24-8F0D-41EB-B63E-71A9D8FBF532}" srcOrd="1" destOrd="0" parTransId="{929D310A-7C14-4D05-ABD6-A01429B90A00}" sibTransId="{A6BEB116-0DF4-493A-ACFB-63B1A3E059D0}"/>
    <dgm:cxn modelId="{455E86D3-79D8-48DF-B9E7-6CC4086A487A}" srcId="{D80772E7-5582-42F3-999D-4D542A0C979F}" destId="{109A2130-1529-4E0D-AC36-4696FF0895E8}" srcOrd="0" destOrd="0" parTransId="{FC7B9371-15E3-4F05-913D-61D9B7F8A7D8}" sibTransId="{2CB31273-3691-4C74-9B61-427BF2B3DEE4}"/>
    <dgm:cxn modelId="{C69BB0E0-E257-4611-97DC-D9EADCB415BD}" srcId="{3A074A8E-2B6A-4217-B808-CFC620401E6F}" destId="{A7D74443-2DEE-4182-91C9-83D0E2C65FCC}" srcOrd="0" destOrd="0" parTransId="{77E7DC30-DBD2-48B3-B353-338361CAB662}" sibTransId="{CB138EDF-DEF2-40BF-93BC-8DB1D8380B38}"/>
    <dgm:cxn modelId="{CA48324F-0CCB-43C7-AC11-98E3CB1298B9}" srcId="{109A2130-1529-4E0D-AC36-4696FF0895E8}" destId="{457BB1E0-1136-4121-9CD1-DFA68B58830E}" srcOrd="1" destOrd="0" parTransId="{75F44A3A-CC27-48CC-8A2A-2E807F1D10C0}" sibTransId="{DF2A03C7-A062-47CD-A112-BC65942924BC}"/>
    <dgm:cxn modelId="{E1172356-13AA-084E-A412-CE7262B8E16C}" type="presOf" srcId="{2A75876D-A6C2-4ECD-A71F-8F5B0AD9E189}" destId="{7800F687-7D64-48D3-B2E4-02B03D8D706D}" srcOrd="0" destOrd="0" presId="urn:microsoft.com/office/officeart/2005/8/layout/cycle2"/>
    <dgm:cxn modelId="{03E714F9-3C28-4B0F-93F4-D84C1E1FDD1C}" srcId="{9227204B-42EB-44C2-A87D-E9FE29B58519}" destId="{8D5C3F44-626D-4F9E-88BF-D346E2C532EF}" srcOrd="0" destOrd="0" parTransId="{0E74D553-FBFC-4F7B-86CE-C9A51A508885}" sibTransId="{F577CFB5-1840-432E-8CCE-5C655833BFB6}"/>
    <dgm:cxn modelId="{0FE872E5-83E4-7A45-9587-B53F2984384B}" type="presOf" srcId="{B666DA24-8F0D-41EB-B63E-71A9D8FBF532}" destId="{58740AE7-0656-4679-85AF-C44CD6A09949}" srcOrd="0" destOrd="2" presId="urn:microsoft.com/office/officeart/2005/8/layout/cycle2"/>
    <dgm:cxn modelId="{C1BEDD66-5B0F-481D-858A-BE2E8E94447C}" srcId="{7017372C-D7AD-4ADF-A9AC-FC81CDF3C96A}" destId="{54FDDD08-48A6-4000-B233-4C507D49B2E7}" srcOrd="0" destOrd="0" parTransId="{3DB7DBDC-E4E7-40DE-AAB5-9EBCA480E663}" sibTransId="{BB7CAD62-69BC-4ABB-BC6C-3707CBC279FC}"/>
    <dgm:cxn modelId="{5F755113-BE42-4D8B-8E3C-A36544C77E31}" srcId="{D80772E7-5582-42F3-999D-4D542A0C979F}" destId="{7017372C-D7AD-4ADF-A9AC-FC81CDF3C96A}" srcOrd="3" destOrd="0" parTransId="{73861BF9-5BE0-46D4-9FB2-05E6DFFDE2FF}" sibTransId="{6F17D632-78E4-4BF8-B083-A3F032CDC52E}"/>
    <dgm:cxn modelId="{EE6EA5F1-9AAE-1841-8B0B-20E15B23461C}" type="presOf" srcId="{8CCA96E8-43EE-413F-8417-8BE0BBCEF38D}" destId="{1EB88391-8CD5-4543-826E-446CFC3B60BD}" srcOrd="0" destOrd="2" presId="urn:microsoft.com/office/officeart/2005/8/layout/cycle2"/>
    <dgm:cxn modelId="{342E0517-43A7-B347-9C39-962B98B1EA3C}" type="presOf" srcId="{D80772E7-5582-42F3-999D-4D542A0C979F}" destId="{46143FA9-B9E8-4343-A9B7-FB0A340DEEBE}" srcOrd="0" destOrd="0" presId="urn:microsoft.com/office/officeart/2005/8/layout/cycle2"/>
    <dgm:cxn modelId="{A28D730D-72B5-8E47-935F-EEB4988B348B}" type="presOf" srcId="{2A75876D-A6C2-4ECD-A71F-8F5B0AD9E189}" destId="{2B911023-7D82-41A4-9E9B-6304FF1ACD41}" srcOrd="1" destOrd="0" presId="urn:microsoft.com/office/officeart/2005/8/layout/cycle2"/>
    <dgm:cxn modelId="{5E461BB5-B842-0441-9CAC-D5431C677248}" type="presOf" srcId="{A7D74443-2DEE-4182-91C9-83D0E2C65FCC}" destId="{58740AE7-0656-4679-85AF-C44CD6A09949}" srcOrd="0" destOrd="1" presId="urn:microsoft.com/office/officeart/2005/8/layout/cycle2"/>
    <dgm:cxn modelId="{CAB8709D-6895-A54F-B373-B200DF661B00}" type="presOf" srcId="{A7779E91-836D-4846-9B95-5E7C1957DF76}" destId="{111A3EC1-4BFD-46DB-B7B3-5D651538AFB4}" srcOrd="0" destOrd="2" presId="urn:microsoft.com/office/officeart/2005/8/layout/cycle2"/>
    <dgm:cxn modelId="{A2348112-8533-4C43-921B-BAA0D673AEE7}" type="presParOf" srcId="{46143FA9-B9E8-4343-A9B7-FB0A340DEEBE}" destId="{38F6AFA7-1E89-481C-90FE-F4985CAF4B93}" srcOrd="0" destOrd="0" presId="urn:microsoft.com/office/officeart/2005/8/layout/cycle2"/>
    <dgm:cxn modelId="{EF933B0C-FD3D-4B47-80F1-797B51ECB1A9}" type="presParOf" srcId="{46143FA9-B9E8-4343-A9B7-FB0A340DEEBE}" destId="{2868CBE0-F525-4C1E-9876-EA585CB15DFD}" srcOrd="1" destOrd="0" presId="urn:microsoft.com/office/officeart/2005/8/layout/cycle2"/>
    <dgm:cxn modelId="{5428F177-B938-AA41-90D1-D20DE561AB41}" type="presParOf" srcId="{2868CBE0-F525-4C1E-9876-EA585CB15DFD}" destId="{72763B3F-FD80-48DB-B757-8069A93C4FCC}" srcOrd="0" destOrd="0" presId="urn:microsoft.com/office/officeart/2005/8/layout/cycle2"/>
    <dgm:cxn modelId="{34CDA9A1-98F9-A840-B5A6-C398794B8B8C}" type="presParOf" srcId="{46143FA9-B9E8-4343-A9B7-FB0A340DEEBE}" destId="{58740AE7-0656-4679-85AF-C44CD6A09949}" srcOrd="2" destOrd="0" presId="urn:microsoft.com/office/officeart/2005/8/layout/cycle2"/>
    <dgm:cxn modelId="{EA49BC07-BC21-EF41-AABB-5E3785D35354}" type="presParOf" srcId="{46143FA9-B9E8-4343-A9B7-FB0A340DEEBE}" destId="{7800F687-7D64-48D3-B2E4-02B03D8D706D}" srcOrd="3" destOrd="0" presId="urn:microsoft.com/office/officeart/2005/8/layout/cycle2"/>
    <dgm:cxn modelId="{7718ED7F-D315-6947-9DD6-4B379BA6834C}" type="presParOf" srcId="{7800F687-7D64-48D3-B2E4-02B03D8D706D}" destId="{2B911023-7D82-41A4-9E9B-6304FF1ACD41}" srcOrd="0" destOrd="0" presId="urn:microsoft.com/office/officeart/2005/8/layout/cycle2"/>
    <dgm:cxn modelId="{4CF14FF7-2829-484F-A3C3-08BCA09D2BF6}" type="presParOf" srcId="{46143FA9-B9E8-4343-A9B7-FB0A340DEEBE}" destId="{1EB88391-8CD5-4543-826E-446CFC3B60BD}" srcOrd="4" destOrd="0" presId="urn:microsoft.com/office/officeart/2005/8/layout/cycle2"/>
    <dgm:cxn modelId="{15AB4392-5DEF-2648-9C76-E66E00271490}" type="presParOf" srcId="{46143FA9-B9E8-4343-A9B7-FB0A340DEEBE}" destId="{95990E2C-77DB-443D-997C-DE7DEC83A674}" srcOrd="5" destOrd="0" presId="urn:microsoft.com/office/officeart/2005/8/layout/cycle2"/>
    <dgm:cxn modelId="{0EB3F75D-9CDA-BB44-9A85-301C8507F281}" type="presParOf" srcId="{95990E2C-77DB-443D-997C-DE7DEC83A674}" destId="{6868B485-26E6-4C62-B05A-F81B06D24A87}" srcOrd="0" destOrd="0" presId="urn:microsoft.com/office/officeart/2005/8/layout/cycle2"/>
    <dgm:cxn modelId="{B3A365C7-2A35-CC40-ADA6-62FED6AE3F0C}" type="presParOf" srcId="{46143FA9-B9E8-4343-A9B7-FB0A340DEEBE}" destId="{111A3EC1-4BFD-46DB-B7B3-5D651538AFB4}" srcOrd="6" destOrd="0" presId="urn:microsoft.com/office/officeart/2005/8/layout/cycle2"/>
    <dgm:cxn modelId="{4191C6C6-FEC8-4842-A32B-E461A8096091}" type="presParOf" srcId="{46143FA9-B9E8-4343-A9B7-FB0A340DEEBE}" destId="{F4BD0C69-2BCB-4ED1-B617-28F6723B7C81}" srcOrd="7" destOrd="0" presId="urn:microsoft.com/office/officeart/2005/8/layout/cycle2"/>
    <dgm:cxn modelId="{DD570521-5955-0642-918F-53DB6EF3EDC8}" type="presParOf" srcId="{F4BD0C69-2BCB-4ED1-B617-28F6723B7C81}" destId="{8005B571-26F8-4436-89B7-6B893A4F3D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1DBDF-CB74-417E-B921-7329E6C9D92B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BF19C-C88C-4847-A490-4DDA2CFEBC6B}">
      <dgm:prSet phldrT="[Text]" custT="1"/>
      <dgm:spPr/>
      <dgm:t>
        <a:bodyPr/>
        <a:lstStyle/>
        <a:p>
          <a:r>
            <a:rPr lang="en-US" sz="2000" dirty="0" smtClean="0"/>
            <a:t>Overproduction and Overexpansion</a:t>
          </a:r>
          <a:endParaRPr lang="en-US" sz="2000" dirty="0"/>
        </a:p>
      </dgm:t>
    </dgm:pt>
    <dgm:pt modelId="{581495A8-1E4F-4D0C-A16A-432F1D8FA847}" type="parTrans" cxnId="{1ECFF4F6-8905-46ED-883D-383BB33C3905}">
      <dgm:prSet/>
      <dgm:spPr/>
      <dgm:t>
        <a:bodyPr/>
        <a:lstStyle/>
        <a:p>
          <a:endParaRPr lang="en-US"/>
        </a:p>
      </dgm:t>
    </dgm:pt>
    <dgm:pt modelId="{A955DBA0-4B63-4CA5-9118-3907AEA2FCF4}" type="sibTrans" cxnId="{1ECFF4F6-8905-46ED-883D-383BB33C3905}">
      <dgm:prSet/>
      <dgm:spPr/>
      <dgm:t>
        <a:bodyPr/>
        <a:lstStyle/>
        <a:p>
          <a:endParaRPr lang="en-US"/>
        </a:p>
      </dgm:t>
    </dgm:pt>
    <dgm:pt modelId="{120EAAEB-84AC-48B7-9F21-0ABCFC9364A9}">
      <dgm:prSet phldrT="[Text]" custT="1"/>
      <dgm:spPr/>
      <dgm:t>
        <a:bodyPr/>
        <a:lstStyle/>
        <a:p>
          <a:r>
            <a:rPr lang="en-US" sz="2000" dirty="0" smtClean="0"/>
            <a:t>Dependence on Few Primary Products</a:t>
          </a:r>
          <a:endParaRPr lang="en-US" sz="2000" dirty="0"/>
        </a:p>
      </dgm:t>
    </dgm:pt>
    <dgm:pt modelId="{D9CBA6E4-45F9-4CA2-9950-A7AD258ED9C2}" type="parTrans" cxnId="{5D7FBA28-C8D8-4D17-BF05-BC4F519966E4}">
      <dgm:prSet/>
      <dgm:spPr/>
      <dgm:t>
        <a:bodyPr/>
        <a:lstStyle/>
        <a:p>
          <a:endParaRPr lang="en-US"/>
        </a:p>
      </dgm:t>
    </dgm:pt>
    <dgm:pt modelId="{3E9537AA-96A4-41CA-BD18-1EAD806947D5}" type="sibTrans" cxnId="{5D7FBA28-C8D8-4D17-BF05-BC4F519966E4}">
      <dgm:prSet/>
      <dgm:spPr/>
      <dgm:t>
        <a:bodyPr/>
        <a:lstStyle/>
        <a:p>
          <a:endParaRPr lang="en-US"/>
        </a:p>
      </dgm:t>
    </dgm:pt>
    <dgm:pt modelId="{70817BC5-68B0-46A5-B726-B698A8944C1B}">
      <dgm:prSet phldrT="[Text]" custT="1"/>
      <dgm:spPr/>
      <dgm:t>
        <a:bodyPr/>
        <a:lstStyle/>
        <a:p>
          <a:r>
            <a:rPr lang="en-US" sz="2000" dirty="0" smtClean="0"/>
            <a:t>Canada’s Dependence on the U.S.A.</a:t>
          </a:r>
          <a:endParaRPr lang="en-US" sz="2000" dirty="0"/>
        </a:p>
      </dgm:t>
    </dgm:pt>
    <dgm:pt modelId="{B14928CC-4E3F-4156-B157-145C36447142}" type="parTrans" cxnId="{6956A815-B89A-4AD0-B0B8-8A5BD8BC184A}">
      <dgm:prSet/>
      <dgm:spPr/>
      <dgm:t>
        <a:bodyPr/>
        <a:lstStyle/>
        <a:p>
          <a:endParaRPr lang="en-US"/>
        </a:p>
      </dgm:t>
    </dgm:pt>
    <dgm:pt modelId="{E32DE097-1B8A-47F5-AC3D-EAB4955B7034}" type="sibTrans" cxnId="{6956A815-B89A-4AD0-B0B8-8A5BD8BC184A}">
      <dgm:prSet/>
      <dgm:spPr/>
      <dgm:t>
        <a:bodyPr/>
        <a:lstStyle/>
        <a:p>
          <a:endParaRPr lang="en-US"/>
        </a:p>
      </dgm:t>
    </dgm:pt>
    <dgm:pt modelId="{C689B9F5-2555-4844-B49F-9861C85FE5CC}">
      <dgm:prSet phldrT="[Text]" custT="1"/>
      <dgm:spPr/>
      <dgm:t>
        <a:bodyPr/>
        <a:lstStyle/>
        <a:p>
          <a:r>
            <a:rPr lang="en-US" sz="2000" dirty="0" smtClean="0"/>
            <a:t>High Tariffs Choked off International Trade</a:t>
          </a:r>
          <a:endParaRPr lang="en-US" sz="2000" dirty="0"/>
        </a:p>
      </dgm:t>
    </dgm:pt>
    <dgm:pt modelId="{66CF94D8-0D23-4E68-88F5-0186016F197F}" type="parTrans" cxnId="{E77ED4F2-DD9F-4F68-B5AF-E14150EED83F}">
      <dgm:prSet/>
      <dgm:spPr/>
      <dgm:t>
        <a:bodyPr/>
        <a:lstStyle/>
        <a:p>
          <a:endParaRPr lang="en-US"/>
        </a:p>
      </dgm:t>
    </dgm:pt>
    <dgm:pt modelId="{2492B5BD-3956-45D6-B4C3-87EEC5CCE822}" type="sibTrans" cxnId="{E77ED4F2-DD9F-4F68-B5AF-E14150EED83F}">
      <dgm:prSet/>
      <dgm:spPr/>
      <dgm:t>
        <a:bodyPr/>
        <a:lstStyle/>
        <a:p>
          <a:endParaRPr lang="en-US"/>
        </a:p>
      </dgm:t>
    </dgm:pt>
    <dgm:pt modelId="{AEF26BD3-9FB7-4790-AAFA-8CADD3B3ADE9}">
      <dgm:prSet phldrT="[Text]" custT="1"/>
      <dgm:spPr/>
      <dgm:t>
        <a:bodyPr/>
        <a:lstStyle/>
        <a:p>
          <a:r>
            <a:rPr lang="en-US" sz="2000" dirty="0" smtClean="0"/>
            <a:t>Too Much Buying Stocks on Credit</a:t>
          </a:r>
          <a:endParaRPr lang="en-US" sz="2000" dirty="0"/>
        </a:p>
      </dgm:t>
    </dgm:pt>
    <dgm:pt modelId="{7993661A-9603-4FCE-AB57-0D16538B3D87}" type="parTrans" cxnId="{9DB8740D-0E98-40DF-8EA1-36452DA97BF9}">
      <dgm:prSet/>
      <dgm:spPr/>
      <dgm:t>
        <a:bodyPr/>
        <a:lstStyle/>
        <a:p>
          <a:endParaRPr lang="en-US"/>
        </a:p>
      </dgm:t>
    </dgm:pt>
    <dgm:pt modelId="{27D45639-3BA0-4809-8428-1F375BFEF5FC}" type="sibTrans" cxnId="{9DB8740D-0E98-40DF-8EA1-36452DA97BF9}">
      <dgm:prSet/>
      <dgm:spPr/>
      <dgm:t>
        <a:bodyPr/>
        <a:lstStyle/>
        <a:p>
          <a:endParaRPr lang="en-US"/>
        </a:p>
      </dgm:t>
    </dgm:pt>
    <dgm:pt modelId="{1D811F3C-81DB-42BF-B534-76A1E984B388}">
      <dgm:prSet phldrT="[Text]" custT="1"/>
      <dgm:spPr/>
      <dgm:t>
        <a:bodyPr/>
        <a:lstStyle/>
        <a:p>
          <a:r>
            <a:rPr lang="en-US" sz="2000" dirty="0" smtClean="0"/>
            <a:t>Too Much Buying on Credit</a:t>
          </a:r>
          <a:endParaRPr lang="en-US" sz="2000" dirty="0"/>
        </a:p>
      </dgm:t>
    </dgm:pt>
    <dgm:pt modelId="{7E94E970-0BAB-47AF-8630-46725841A728}" type="parTrans" cxnId="{573C7443-D225-466E-AF37-2CFD731243F6}">
      <dgm:prSet/>
      <dgm:spPr/>
      <dgm:t>
        <a:bodyPr/>
        <a:lstStyle/>
        <a:p>
          <a:endParaRPr lang="en-US"/>
        </a:p>
      </dgm:t>
    </dgm:pt>
    <dgm:pt modelId="{206391A0-0D8D-4943-9B79-18497B1C9EF4}" type="sibTrans" cxnId="{573C7443-D225-466E-AF37-2CFD731243F6}">
      <dgm:prSet/>
      <dgm:spPr/>
      <dgm:t>
        <a:bodyPr/>
        <a:lstStyle/>
        <a:p>
          <a:endParaRPr lang="en-US"/>
        </a:p>
      </dgm:t>
    </dgm:pt>
    <dgm:pt modelId="{01866001-4697-45BC-82EA-9355C6CD16C9}" type="pres">
      <dgm:prSet presAssocID="{2381DBDF-CB74-417E-B921-7329E6C9D92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1BA8051B-AE8A-4EBF-BF03-D4D1A8EAB26D}" type="pres">
      <dgm:prSet presAssocID="{80CBF19C-C88C-4847-A490-4DDA2CFEBC6B}" presName="compNode" presStyleCnt="0"/>
      <dgm:spPr/>
    </dgm:pt>
    <dgm:pt modelId="{7B585A5A-D92A-48DF-A3D4-B338238E7070}" type="pres">
      <dgm:prSet presAssocID="{80CBF19C-C88C-4847-A490-4DDA2CFEBC6B}" presName="dummyConnPt" presStyleCnt="0"/>
      <dgm:spPr/>
    </dgm:pt>
    <dgm:pt modelId="{1ED79571-AEE4-4DEF-98B9-0A2A31A91DCB}" type="pres">
      <dgm:prSet presAssocID="{80CBF19C-C88C-4847-A490-4DDA2CFEBC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1BD99C-2B4A-40FB-B8EB-4391C97D3E60}" type="pres">
      <dgm:prSet presAssocID="{A955DBA0-4B63-4CA5-9118-3907AEA2FCF4}" presName="sibTrans" presStyleLbl="bgSibTrans2D1" presStyleIdx="0" presStyleCnt="5"/>
      <dgm:spPr/>
      <dgm:t>
        <a:bodyPr/>
        <a:lstStyle/>
        <a:p>
          <a:endParaRPr lang="en-CA"/>
        </a:p>
      </dgm:t>
    </dgm:pt>
    <dgm:pt modelId="{B2C9D155-A506-45CE-BAD6-DF30A2451248}" type="pres">
      <dgm:prSet presAssocID="{120EAAEB-84AC-48B7-9F21-0ABCFC9364A9}" presName="compNode" presStyleCnt="0"/>
      <dgm:spPr/>
    </dgm:pt>
    <dgm:pt modelId="{01E5205C-BE20-439D-B300-FC2073281F5C}" type="pres">
      <dgm:prSet presAssocID="{120EAAEB-84AC-48B7-9F21-0ABCFC9364A9}" presName="dummyConnPt" presStyleCnt="0"/>
      <dgm:spPr/>
    </dgm:pt>
    <dgm:pt modelId="{02DD9C4F-2BFD-417A-AA40-390EFE878F1B}" type="pres">
      <dgm:prSet presAssocID="{120EAAEB-84AC-48B7-9F21-0ABCFC9364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AE0799-218F-4827-A4B0-AF41A257E5E8}" type="pres">
      <dgm:prSet presAssocID="{3E9537AA-96A4-41CA-BD18-1EAD806947D5}" presName="sibTrans" presStyleLbl="bgSibTrans2D1" presStyleIdx="1" presStyleCnt="5"/>
      <dgm:spPr/>
      <dgm:t>
        <a:bodyPr/>
        <a:lstStyle/>
        <a:p>
          <a:endParaRPr lang="en-CA"/>
        </a:p>
      </dgm:t>
    </dgm:pt>
    <dgm:pt modelId="{2DECD5BB-D6E2-4262-944D-4C5551075095}" type="pres">
      <dgm:prSet presAssocID="{70817BC5-68B0-46A5-B726-B698A8944C1B}" presName="compNode" presStyleCnt="0"/>
      <dgm:spPr/>
    </dgm:pt>
    <dgm:pt modelId="{18904946-59A5-4E74-B172-F19EC798BE49}" type="pres">
      <dgm:prSet presAssocID="{70817BC5-68B0-46A5-B726-B698A8944C1B}" presName="dummyConnPt" presStyleCnt="0"/>
      <dgm:spPr/>
    </dgm:pt>
    <dgm:pt modelId="{D51EE200-54B3-425C-8454-EC0696A469EC}" type="pres">
      <dgm:prSet presAssocID="{70817BC5-68B0-46A5-B726-B698A8944C1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3FFFF3B-D022-4D9B-9555-7D9934740C9F}" type="pres">
      <dgm:prSet presAssocID="{E32DE097-1B8A-47F5-AC3D-EAB4955B7034}" presName="sibTrans" presStyleLbl="bgSibTrans2D1" presStyleIdx="2" presStyleCnt="5"/>
      <dgm:spPr/>
      <dgm:t>
        <a:bodyPr/>
        <a:lstStyle/>
        <a:p>
          <a:endParaRPr lang="en-CA"/>
        </a:p>
      </dgm:t>
    </dgm:pt>
    <dgm:pt modelId="{1B1FFEBA-9435-4261-A015-8D42DCE68092}" type="pres">
      <dgm:prSet presAssocID="{C689B9F5-2555-4844-B49F-9861C85FE5CC}" presName="compNode" presStyleCnt="0"/>
      <dgm:spPr/>
    </dgm:pt>
    <dgm:pt modelId="{42B730F9-C438-40FE-A64A-2F5BABC2DFC1}" type="pres">
      <dgm:prSet presAssocID="{C689B9F5-2555-4844-B49F-9861C85FE5CC}" presName="dummyConnPt" presStyleCnt="0"/>
      <dgm:spPr/>
    </dgm:pt>
    <dgm:pt modelId="{2386CAD1-3C2B-4088-80B2-383F35BB87EA}" type="pres">
      <dgm:prSet presAssocID="{C689B9F5-2555-4844-B49F-9861C85FE5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BD737EA-DFA2-40C4-B8B8-064660FA108D}" type="pres">
      <dgm:prSet presAssocID="{2492B5BD-3956-45D6-B4C3-87EEC5CCE822}" presName="sibTrans" presStyleLbl="bgSibTrans2D1" presStyleIdx="3" presStyleCnt="5"/>
      <dgm:spPr/>
      <dgm:t>
        <a:bodyPr/>
        <a:lstStyle/>
        <a:p>
          <a:endParaRPr lang="en-CA"/>
        </a:p>
      </dgm:t>
    </dgm:pt>
    <dgm:pt modelId="{393B61F9-0C70-4DDD-8E04-285DC0BEC9CD}" type="pres">
      <dgm:prSet presAssocID="{AEF26BD3-9FB7-4790-AAFA-8CADD3B3ADE9}" presName="compNode" presStyleCnt="0"/>
      <dgm:spPr/>
    </dgm:pt>
    <dgm:pt modelId="{D340EF5E-C9D7-4714-809B-6DDA54448BE0}" type="pres">
      <dgm:prSet presAssocID="{AEF26BD3-9FB7-4790-AAFA-8CADD3B3ADE9}" presName="dummyConnPt" presStyleCnt="0"/>
      <dgm:spPr/>
    </dgm:pt>
    <dgm:pt modelId="{7170361B-3D3E-4E79-BB79-DCA1D77A794F}" type="pres">
      <dgm:prSet presAssocID="{AEF26BD3-9FB7-4790-AAFA-8CADD3B3AD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E09560-AC4D-4CE9-AEA4-3FB54D70200D}" type="pres">
      <dgm:prSet presAssocID="{27D45639-3BA0-4809-8428-1F375BFEF5FC}" presName="sibTrans" presStyleLbl="bgSibTrans2D1" presStyleIdx="4" presStyleCnt="5"/>
      <dgm:spPr/>
      <dgm:t>
        <a:bodyPr/>
        <a:lstStyle/>
        <a:p>
          <a:endParaRPr lang="en-CA"/>
        </a:p>
      </dgm:t>
    </dgm:pt>
    <dgm:pt modelId="{168E98F6-82EF-411B-B5C0-EF1C75BCC21C}" type="pres">
      <dgm:prSet presAssocID="{1D811F3C-81DB-42BF-B534-76A1E984B388}" presName="compNode" presStyleCnt="0"/>
      <dgm:spPr/>
    </dgm:pt>
    <dgm:pt modelId="{A8F1AA97-4F43-4628-9ADD-6D788DA43644}" type="pres">
      <dgm:prSet presAssocID="{1D811F3C-81DB-42BF-B534-76A1E984B388}" presName="dummyConnPt" presStyleCnt="0"/>
      <dgm:spPr/>
    </dgm:pt>
    <dgm:pt modelId="{5EC767E4-66B7-46EF-A66C-BDCFCBD771C5}" type="pres">
      <dgm:prSet presAssocID="{1D811F3C-81DB-42BF-B534-76A1E984B3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1B2B16E-95A0-9043-8B28-2CB2C322B7AD}" type="presOf" srcId="{80CBF19C-C88C-4847-A490-4DDA2CFEBC6B}" destId="{1ED79571-AEE4-4DEF-98B9-0A2A31A91DCB}" srcOrd="0" destOrd="0" presId="urn:microsoft.com/office/officeart/2005/8/layout/bProcess4"/>
    <dgm:cxn modelId="{1ECFF4F6-8905-46ED-883D-383BB33C3905}" srcId="{2381DBDF-CB74-417E-B921-7329E6C9D92B}" destId="{80CBF19C-C88C-4847-A490-4DDA2CFEBC6B}" srcOrd="0" destOrd="0" parTransId="{581495A8-1E4F-4D0C-A16A-432F1D8FA847}" sibTransId="{A955DBA0-4B63-4CA5-9118-3907AEA2FCF4}"/>
    <dgm:cxn modelId="{6956A815-B89A-4AD0-B0B8-8A5BD8BC184A}" srcId="{2381DBDF-CB74-417E-B921-7329E6C9D92B}" destId="{70817BC5-68B0-46A5-B726-B698A8944C1B}" srcOrd="2" destOrd="0" parTransId="{B14928CC-4E3F-4156-B157-145C36447142}" sibTransId="{E32DE097-1B8A-47F5-AC3D-EAB4955B7034}"/>
    <dgm:cxn modelId="{AA651FD5-6361-314E-88A1-54361FD1BD53}" type="presOf" srcId="{2381DBDF-CB74-417E-B921-7329E6C9D92B}" destId="{01866001-4697-45BC-82EA-9355C6CD16C9}" srcOrd="0" destOrd="0" presId="urn:microsoft.com/office/officeart/2005/8/layout/bProcess4"/>
    <dgm:cxn modelId="{3FE21607-7AA1-3940-9329-11DF7A73EE38}" type="presOf" srcId="{2492B5BD-3956-45D6-B4C3-87EEC5CCE822}" destId="{2BD737EA-DFA2-40C4-B8B8-064660FA108D}" srcOrd="0" destOrd="0" presId="urn:microsoft.com/office/officeart/2005/8/layout/bProcess4"/>
    <dgm:cxn modelId="{2FC733DB-23E4-9548-BD9D-5A871EBD0B08}" type="presOf" srcId="{27D45639-3BA0-4809-8428-1F375BFEF5FC}" destId="{C2E09560-AC4D-4CE9-AEA4-3FB54D70200D}" srcOrd="0" destOrd="0" presId="urn:microsoft.com/office/officeart/2005/8/layout/bProcess4"/>
    <dgm:cxn modelId="{C5D60469-43AA-944B-BB4D-72CA402E0DD5}" type="presOf" srcId="{C689B9F5-2555-4844-B49F-9861C85FE5CC}" destId="{2386CAD1-3C2B-4088-80B2-383F35BB87EA}" srcOrd="0" destOrd="0" presId="urn:microsoft.com/office/officeart/2005/8/layout/bProcess4"/>
    <dgm:cxn modelId="{E77ED4F2-DD9F-4F68-B5AF-E14150EED83F}" srcId="{2381DBDF-CB74-417E-B921-7329E6C9D92B}" destId="{C689B9F5-2555-4844-B49F-9861C85FE5CC}" srcOrd="3" destOrd="0" parTransId="{66CF94D8-0D23-4E68-88F5-0186016F197F}" sibTransId="{2492B5BD-3956-45D6-B4C3-87EEC5CCE822}"/>
    <dgm:cxn modelId="{573C7443-D225-466E-AF37-2CFD731243F6}" srcId="{2381DBDF-CB74-417E-B921-7329E6C9D92B}" destId="{1D811F3C-81DB-42BF-B534-76A1E984B388}" srcOrd="5" destOrd="0" parTransId="{7E94E970-0BAB-47AF-8630-46725841A728}" sibTransId="{206391A0-0D8D-4943-9B79-18497B1C9EF4}"/>
    <dgm:cxn modelId="{7FE4E06B-EFF0-D644-9E23-5D1CB4F47C92}" type="presOf" srcId="{AEF26BD3-9FB7-4790-AAFA-8CADD3B3ADE9}" destId="{7170361B-3D3E-4E79-BB79-DCA1D77A794F}" srcOrd="0" destOrd="0" presId="urn:microsoft.com/office/officeart/2005/8/layout/bProcess4"/>
    <dgm:cxn modelId="{07094E20-4380-E148-9866-7FDCED16BF7B}" type="presOf" srcId="{E32DE097-1B8A-47F5-AC3D-EAB4955B7034}" destId="{A3FFFF3B-D022-4D9B-9555-7D9934740C9F}" srcOrd="0" destOrd="0" presId="urn:microsoft.com/office/officeart/2005/8/layout/bProcess4"/>
    <dgm:cxn modelId="{EBB4ACC8-1353-4043-9FB9-380B9E5751EF}" type="presOf" srcId="{3E9537AA-96A4-41CA-BD18-1EAD806947D5}" destId="{0CAE0799-218F-4827-A4B0-AF41A257E5E8}" srcOrd="0" destOrd="0" presId="urn:microsoft.com/office/officeart/2005/8/layout/bProcess4"/>
    <dgm:cxn modelId="{0DD9A6F2-96A7-1F4A-B548-F7B1E9622FCD}" type="presOf" srcId="{120EAAEB-84AC-48B7-9F21-0ABCFC9364A9}" destId="{02DD9C4F-2BFD-417A-AA40-390EFE878F1B}" srcOrd="0" destOrd="0" presId="urn:microsoft.com/office/officeart/2005/8/layout/bProcess4"/>
    <dgm:cxn modelId="{40A301EB-BB4A-D342-B821-2D84190A4871}" type="presOf" srcId="{1D811F3C-81DB-42BF-B534-76A1E984B388}" destId="{5EC767E4-66B7-46EF-A66C-BDCFCBD771C5}" srcOrd="0" destOrd="0" presId="urn:microsoft.com/office/officeart/2005/8/layout/bProcess4"/>
    <dgm:cxn modelId="{5D7FBA28-C8D8-4D17-BF05-BC4F519966E4}" srcId="{2381DBDF-CB74-417E-B921-7329E6C9D92B}" destId="{120EAAEB-84AC-48B7-9F21-0ABCFC9364A9}" srcOrd="1" destOrd="0" parTransId="{D9CBA6E4-45F9-4CA2-9950-A7AD258ED9C2}" sibTransId="{3E9537AA-96A4-41CA-BD18-1EAD806947D5}"/>
    <dgm:cxn modelId="{9DB8740D-0E98-40DF-8EA1-36452DA97BF9}" srcId="{2381DBDF-CB74-417E-B921-7329E6C9D92B}" destId="{AEF26BD3-9FB7-4790-AAFA-8CADD3B3ADE9}" srcOrd="4" destOrd="0" parTransId="{7993661A-9603-4FCE-AB57-0D16538B3D87}" sibTransId="{27D45639-3BA0-4809-8428-1F375BFEF5FC}"/>
    <dgm:cxn modelId="{FD91FA5A-C160-1143-B816-74B70C5AD960}" type="presOf" srcId="{70817BC5-68B0-46A5-B726-B698A8944C1B}" destId="{D51EE200-54B3-425C-8454-EC0696A469EC}" srcOrd="0" destOrd="0" presId="urn:microsoft.com/office/officeart/2005/8/layout/bProcess4"/>
    <dgm:cxn modelId="{A2EECF42-4C55-1C43-8D54-DC3A2DFF6395}" type="presOf" srcId="{A955DBA0-4B63-4CA5-9118-3907AEA2FCF4}" destId="{5A1BD99C-2B4A-40FB-B8EB-4391C97D3E60}" srcOrd="0" destOrd="0" presId="urn:microsoft.com/office/officeart/2005/8/layout/bProcess4"/>
    <dgm:cxn modelId="{AAA6FD1A-A015-7D42-A68B-4ABB3666BDB2}" type="presParOf" srcId="{01866001-4697-45BC-82EA-9355C6CD16C9}" destId="{1BA8051B-AE8A-4EBF-BF03-D4D1A8EAB26D}" srcOrd="0" destOrd="0" presId="urn:microsoft.com/office/officeart/2005/8/layout/bProcess4"/>
    <dgm:cxn modelId="{EE95FA5A-BF2E-9B4F-8857-DD3BBACA759B}" type="presParOf" srcId="{1BA8051B-AE8A-4EBF-BF03-D4D1A8EAB26D}" destId="{7B585A5A-D92A-48DF-A3D4-B338238E7070}" srcOrd="0" destOrd="0" presId="urn:microsoft.com/office/officeart/2005/8/layout/bProcess4"/>
    <dgm:cxn modelId="{AAD42D1C-5C05-BA4D-885D-72FBE897725D}" type="presParOf" srcId="{1BA8051B-AE8A-4EBF-BF03-D4D1A8EAB26D}" destId="{1ED79571-AEE4-4DEF-98B9-0A2A31A91DCB}" srcOrd="1" destOrd="0" presId="urn:microsoft.com/office/officeart/2005/8/layout/bProcess4"/>
    <dgm:cxn modelId="{661F1733-D3E9-EE4D-AC3C-135835D5F0CD}" type="presParOf" srcId="{01866001-4697-45BC-82EA-9355C6CD16C9}" destId="{5A1BD99C-2B4A-40FB-B8EB-4391C97D3E60}" srcOrd="1" destOrd="0" presId="urn:microsoft.com/office/officeart/2005/8/layout/bProcess4"/>
    <dgm:cxn modelId="{EA62E32F-B944-CA45-A9D4-F780ACDA00DB}" type="presParOf" srcId="{01866001-4697-45BC-82EA-9355C6CD16C9}" destId="{B2C9D155-A506-45CE-BAD6-DF30A2451248}" srcOrd="2" destOrd="0" presId="urn:microsoft.com/office/officeart/2005/8/layout/bProcess4"/>
    <dgm:cxn modelId="{6122F458-F352-404C-BB27-0A89AC7BB3BF}" type="presParOf" srcId="{B2C9D155-A506-45CE-BAD6-DF30A2451248}" destId="{01E5205C-BE20-439D-B300-FC2073281F5C}" srcOrd="0" destOrd="0" presId="urn:microsoft.com/office/officeart/2005/8/layout/bProcess4"/>
    <dgm:cxn modelId="{578F3B2D-5FC5-E544-A1CA-0D1D14BE1436}" type="presParOf" srcId="{B2C9D155-A506-45CE-BAD6-DF30A2451248}" destId="{02DD9C4F-2BFD-417A-AA40-390EFE878F1B}" srcOrd="1" destOrd="0" presId="urn:microsoft.com/office/officeart/2005/8/layout/bProcess4"/>
    <dgm:cxn modelId="{010BF23C-FF8C-2242-B34E-7B54B7008C2E}" type="presParOf" srcId="{01866001-4697-45BC-82EA-9355C6CD16C9}" destId="{0CAE0799-218F-4827-A4B0-AF41A257E5E8}" srcOrd="3" destOrd="0" presId="urn:microsoft.com/office/officeart/2005/8/layout/bProcess4"/>
    <dgm:cxn modelId="{3F195B72-7249-794D-BDA6-96BD880F043E}" type="presParOf" srcId="{01866001-4697-45BC-82EA-9355C6CD16C9}" destId="{2DECD5BB-D6E2-4262-944D-4C5551075095}" srcOrd="4" destOrd="0" presId="urn:microsoft.com/office/officeart/2005/8/layout/bProcess4"/>
    <dgm:cxn modelId="{7FC95002-3809-104C-8487-B2A0D7ED1F77}" type="presParOf" srcId="{2DECD5BB-D6E2-4262-944D-4C5551075095}" destId="{18904946-59A5-4E74-B172-F19EC798BE49}" srcOrd="0" destOrd="0" presId="urn:microsoft.com/office/officeart/2005/8/layout/bProcess4"/>
    <dgm:cxn modelId="{57C1DCEA-8C5F-C244-8F3C-49FE5754A591}" type="presParOf" srcId="{2DECD5BB-D6E2-4262-944D-4C5551075095}" destId="{D51EE200-54B3-425C-8454-EC0696A469EC}" srcOrd="1" destOrd="0" presId="urn:microsoft.com/office/officeart/2005/8/layout/bProcess4"/>
    <dgm:cxn modelId="{46B2EC91-AF75-F543-AF22-540EABA1F4FC}" type="presParOf" srcId="{01866001-4697-45BC-82EA-9355C6CD16C9}" destId="{A3FFFF3B-D022-4D9B-9555-7D9934740C9F}" srcOrd="5" destOrd="0" presId="urn:microsoft.com/office/officeart/2005/8/layout/bProcess4"/>
    <dgm:cxn modelId="{728F8965-650B-5747-9C17-DDC0E91A960C}" type="presParOf" srcId="{01866001-4697-45BC-82EA-9355C6CD16C9}" destId="{1B1FFEBA-9435-4261-A015-8D42DCE68092}" srcOrd="6" destOrd="0" presId="urn:microsoft.com/office/officeart/2005/8/layout/bProcess4"/>
    <dgm:cxn modelId="{D3F00855-37CC-E746-AB38-45D74E63EECD}" type="presParOf" srcId="{1B1FFEBA-9435-4261-A015-8D42DCE68092}" destId="{42B730F9-C438-40FE-A64A-2F5BABC2DFC1}" srcOrd="0" destOrd="0" presId="urn:microsoft.com/office/officeart/2005/8/layout/bProcess4"/>
    <dgm:cxn modelId="{AD02CBDA-7A40-BD44-AA0C-EAA383ABD6F8}" type="presParOf" srcId="{1B1FFEBA-9435-4261-A015-8D42DCE68092}" destId="{2386CAD1-3C2B-4088-80B2-383F35BB87EA}" srcOrd="1" destOrd="0" presId="urn:microsoft.com/office/officeart/2005/8/layout/bProcess4"/>
    <dgm:cxn modelId="{8D7C38F3-6C4D-F342-9AC5-D33042B74FD9}" type="presParOf" srcId="{01866001-4697-45BC-82EA-9355C6CD16C9}" destId="{2BD737EA-DFA2-40C4-B8B8-064660FA108D}" srcOrd="7" destOrd="0" presId="urn:microsoft.com/office/officeart/2005/8/layout/bProcess4"/>
    <dgm:cxn modelId="{45D8E9A5-E22B-2943-9F4E-808DEB225D71}" type="presParOf" srcId="{01866001-4697-45BC-82EA-9355C6CD16C9}" destId="{393B61F9-0C70-4DDD-8E04-285DC0BEC9CD}" srcOrd="8" destOrd="0" presId="urn:microsoft.com/office/officeart/2005/8/layout/bProcess4"/>
    <dgm:cxn modelId="{649CC1F3-4CA6-CC43-BCAA-1891EAE64157}" type="presParOf" srcId="{393B61F9-0C70-4DDD-8E04-285DC0BEC9CD}" destId="{D340EF5E-C9D7-4714-809B-6DDA54448BE0}" srcOrd="0" destOrd="0" presId="urn:microsoft.com/office/officeart/2005/8/layout/bProcess4"/>
    <dgm:cxn modelId="{8CD4DBD3-3335-8741-AF46-AEC5B7B97C6E}" type="presParOf" srcId="{393B61F9-0C70-4DDD-8E04-285DC0BEC9CD}" destId="{7170361B-3D3E-4E79-BB79-DCA1D77A794F}" srcOrd="1" destOrd="0" presId="urn:microsoft.com/office/officeart/2005/8/layout/bProcess4"/>
    <dgm:cxn modelId="{D8319AF1-9D7E-8B4F-8725-52102C082F25}" type="presParOf" srcId="{01866001-4697-45BC-82EA-9355C6CD16C9}" destId="{C2E09560-AC4D-4CE9-AEA4-3FB54D70200D}" srcOrd="9" destOrd="0" presId="urn:microsoft.com/office/officeart/2005/8/layout/bProcess4"/>
    <dgm:cxn modelId="{5E56D1B3-412F-B241-A764-9F8EF9DF094E}" type="presParOf" srcId="{01866001-4697-45BC-82EA-9355C6CD16C9}" destId="{168E98F6-82EF-411B-B5C0-EF1C75BCC21C}" srcOrd="10" destOrd="0" presId="urn:microsoft.com/office/officeart/2005/8/layout/bProcess4"/>
    <dgm:cxn modelId="{ABFB1A28-3036-7C46-867F-B19C9C567B5A}" type="presParOf" srcId="{168E98F6-82EF-411B-B5C0-EF1C75BCC21C}" destId="{A8F1AA97-4F43-4628-9ADD-6D788DA43644}" srcOrd="0" destOrd="0" presId="urn:microsoft.com/office/officeart/2005/8/layout/bProcess4"/>
    <dgm:cxn modelId="{8D6E41F1-0906-E146-9821-EAA8B45EC206}" type="presParOf" srcId="{168E98F6-82EF-411B-B5C0-EF1C75BCC21C}" destId="{5EC767E4-66B7-46EF-A66C-BDCFCBD771C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3F735-405F-4356-B53C-263304B6EBE5}">
      <dsp:nvSpPr>
        <dsp:cNvPr id="0" name=""/>
        <dsp:cNvSpPr/>
      </dsp:nvSpPr>
      <dsp:spPr>
        <a:xfrm>
          <a:off x="0" y="239591"/>
          <a:ext cx="8143932" cy="21538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0EFE6-3DFA-4951-9C03-AEF37A1A349E}">
      <dsp:nvSpPr>
        <dsp:cNvPr id="0" name=""/>
        <dsp:cNvSpPr/>
      </dsp:nvSpPr>
      <dsp:spPr>
        <a:xfrm>
          <a:off x="214318" y="571509"/>
          <a:ext cx="2392280" cy="15794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91F80-A695-426A-9B4A-31086B9AD068}">
      <dsp:nvSpPr>
        <dsp:cNvPr id="0" name=""/>
        <dsp:cNvSpPr/>
      </dsp:nvSpPr>
      <dsp:spPr>
        <a:xfrm rot="10800000">
          <a:off x="214318" y="2620010"/>
          <a:ext cx="2392280" cy="8511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Prohibition</a:t>
          </a:r>
          <a:endParaRPr lang="en-US" sz="2400" kern="1200" dirty="0"/>
        </a:p>
      </dsp:txBody>
      <dsp:txXfrm rot="10800000">
        <a:off x="240495" y="2620010"/>
        <a:ext cx="2339926" cy="825012"/>
      </dsp:txXfrm>
    </dsp:sp>
    <dsp:sp modelId="{C721A2AC-2222-408A-9127-EE2758FC6D80}">
      <dsp:nvSpPr>
        <dsp:cNvPr id="0" name=""/>
        <dsp:cNvSpPr/>
      </dsp:nvSpPr>
      <dsp:spPr>
        <a:xfrm>
          <a:off x="2857525" y="579851"/>
          <a:ext cx="2392280" cy="15794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89F63-CF43-4DE9-95E7-3F7FF9A82E84}">
      <dsp:nvSpPr>
        <dsp:cNvPr id="0" name=""/>
        <dsp:cNvSpPr/>
      </dsp:nvSpPr>
      <dsp:spPr>
        <a:xfrm rot="10800000">
          <a:off x="2857525" y="2651560"/>
          <a:ext cx="2392280" cy="7751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Spanish Flu</a:t>
          </a:r>
          <a:endParaRPr lang="en-US" sz="2400" kern="1200" dirty="0"/>
        </a:p>
      </dsp:txBody>
      <dsp:txXfrm rot="10800000">
        <a:off x="2881362" y="2651560"/>
        <a:ext cx="2344606" cy="751273"/>
      </dsp:txXfrm>
    </dsp:sp>
    <dsp:sp modelId="{797E5588-D14C-4E24-9C5F-6DE5C5A5C1EE}">
      <dsp:nvSpPr>
        <dsp:cNvPr id="0" name=""/>
        <dsp:cNvSpPr/>
      </dsp:nvSpPr>
      <dsp:spPr>
        <a:xfrm>
          <a:off x="5500731" y="571512"/>
          <a:ext cx="2392280" cy="15794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6BA16-EEE8-4789-8949-1F11FFAD19BF}">
      <dsp:nvSpPr>
        <dsp:cNvPr id="0" name=""/>
        <dsp:cNvSpPr/>
      </dsp:nvSpPr>
      <dsp:spPr>
        <a:xfrm rot="10800000">
          <a:off x="5500731" y="2643215"/>
          <a:ext cx="2392280" cy="8000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Winnipeg General Strike</a:t>
          </a:r>
          <a:endParaRPr lang="en-US" sz="2000" kern="1200" dirty="0"/>
        </a:p>
      </dsp:txBody>
      <dsp:txXfrm rot="10800000">
        <a:off x="5525336" y="2643215"/>
        <a:ext cx="2343070" cy="775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468EF-C98A-4755-B4EE-D04C9F400A9F}">
      <dsp:nvSpPr>
        <dsp:cNvPr id="0" name=""/>
        <dsp:cNvSpPr/>
      </dsp:nvSpPr>
      <dsp:spPr>
        <a:xfrm>
          <a:off x="0" y="445"/>
          <a:ext cx="7929618" cy="1356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none" kern="1200" dirty="0" smtClean="0"/>
            <a:t>Definition:</a:t>
          </a:r>
          <a:r>
            <a:rPr lang="en-US" sz="2400" u="none" kern="1200" dirty="0" smtClean="0"/>
            <a:t>  </a:t>
          </a:r>
          <a:endParaRPr lang="en-US" sz="2400" u="none" kern="1200" dirty="0"/>
        </a:p>
      </dsp:txBody>
      <dsp:txXfrm>
        <a:off x="0" y="445"/>
        <a:ext cx="7929618" cy="732577"/>
      </dsp:txXfrm>
    </dsp:sp>
    <dsp:sp modelId="{0EB7E703-4D0B-4A14-A995-1742D69992E9}">
      <dsp:nvSpPr>
        <dsp:cNvPr id="0" name=""/>
        <dsp:cNvSpPr/>
      </dsp:nvSpPr>
      <dsp:spPr>
        <a:xfrm>
          <a:off x="0" y="536074"/>
          <a:ext cx="7929618" cy="963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Banning the production, import and transportation of alcohol and liquor across the country.</a:t>
          </a:r>
        </a:p>
      </dsp:txBody>
      <dsp:txXfrm>
        <a:off x="0" y="536074"/>
        <a:ext cx="7929618" cy="963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FD550-1DE6-4256-9878-5A6928159EFA}">
      <dsp:nvSpPr>
        <dsp:cNvPr id="0" name=""/>
        <dsp:cNvSpPr/>
      </dsp:nvSpPr>
      <dsp:spPr>
        <a:xfrm>
          <a:off x="2187" y="606883"/>
          <a:ext cx="2133094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u="none" kern="1200" dirty="0" smtClean="0"/>
            <a:t>Bootleggers</a:t>
          </a:r>
          <a:endParaRPr lang="en-US" sz="2700" u="none" kern="1200" dirty="0"/>
        </a:p>
      </dsp:txBody>
      <dsp:txXfrm>
        <a:off x="2187" y="606883"/>
        <a:ext cx="2133094" cy="777600"/>
      </dsp:txXfrm>
    </dsp:sp>
    <dsp:sp modelId="{C0E0A3E3-612D-4738-9187-9C773C95AD89}">
      <dsp:nvSpPr>
        <dsp:cNvPr id="0" name=""/>
        <dsp:cNvSpPr/>
      </dsp:nvSpPr>
      <dsp:spPr>
        <a:xfrm>
          <a:off x="2187" y="1384484"/>
          <a:ext cx="2133094" cy="2223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Those who made and sold alcohol illegally.</a:t>
          </a:r>
          <a:endParaRPr lang="en-US" sz="2700" kern="1200" dirty="0"/>
        </a:p>
      </dsp:txBody>
      <dsp:txXfrm>
        <a:off x="2187" y="1384484"/>
        <a:ext cx="2133094" cy="2223450"/>
      </dsp:txXfrm>
    </dsp:sp>
    <dsp:sp modelId="{E29B34B0-EA18-42E7-A50D-0B4C70398E6D}">
      <dsp:nvSpPr>
        <dsp:cNvPr id="0" name=""/>
        <dsp:cNvSpPr/>
      </dsp:nvSpPr>
      <dsp:spPr>
        <a:xfrm>
          <a:off x="2433914" y="606883"/>
          <a:ext cx="2133094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u="none" kern="1200" dirty="0" smtClean="0"/>
            <a:t>Rumrunners</a:t>
          </a:r>
          <a:endParaRPr lang="en-US" sz="2700" u="none" kern="1200" dirty="0" smtClean="0"/>
        </a:p>
      </dsp:txBody>
      <dsp:txXfrm>
        <a:off x="2433914" y="606883"/>
        <a:ext cx="2133094" cy="777600"/>
      </dsp:txXfrm>
    </dsp:sp>
    <dsp:sp modelId="{4208C5C0-A70A-499E-9CEA-31B8740CA918}">
      <dsp:nvSpPr>
        <dsp:cNvPr id="0" name=""/>
        <dsp:cNvSpPr/>
      </dsp:nvSpPr>
      <dsp:spPr>
        <a:xfrm>
          <a:off x="2433914" y="1384484"/>
          <a:ext cx="2133094" cy="2223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Those who smuggled alcohol. </a:t>
          </a:r>
        </a:p>
      </dsp:txBody>
      <dsp:txXfrm>
        <a:off x="2433914" y="1384484"/>
        <a:ext cx="2133094" cy="2223450"/>
      </dsp:txXfrm>
    </dsp:sp>
    <dsp:sp modelId="{913E8C0F-7F9C-4A6E-9AE0-88521A3E9A06}">
      <dsp:nvSpPr>
        <dsp:cNvPr id="0" name=""/>
        <dsp:cNvSpPr/>
      </dsp:nvSpPr>
      <dsp:spPr>
        <a:xfrm>
          <a:off x="4865642" y="606883"/>
          <a:ext cx="2133094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u="none" kern="1200" dirty="0" smtClean="0"/>
            <a:t>Speakeasies</a:t>
          </a:r>
          <a:endParaRPr lang="en-US" sz="2700" u="none" kern="1200" dirty="0" smtClean="0"/>
        </a:p>
      </dsp:txBody>
      <dsp:txXfrm>
        <a:off x="4865642" y="606883"/>
        <a:ext cx="2133094" cy="777600"/>
      </dsp:txXfrm>
    </dsp:sp>
    <dsp:sp modelId="{2B87699B-221C-49EC-A361-B58E481286E5}">
      <dsp:nvSpPr>
        <dsp:cNvPr id="0" name=""/>
        <dsp:cNvSpPr/>
      </dsp:nvSpPr>
      <dsp:spPr>
        <a:xfrm>
          <a:off x="4865642" y="1384484"/>
          <a:ext cx="2133094" cy="2223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Private clubs where alcohol was sold.</a:t>
          </a:r>
        </a:p>
      </dsp:txBody>
      <dsp:txXfrm>
        <a:off x="4865642" y="1384484"/>
        <a:ext cx="2133094" cy="2223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5FAF-A5A0-4C7B-9712-0F350781B519}">
      <dsp:nvSpPr>
        <dsp:cNvPr id="0" name=""/>
        <dsp:cNvSpPr/>
      </dsp:nvSpPr>
      <dsp:spPr>
        <a:xfrm>
          <a:off x="1615439" y="589"/>
          <a:ext cx="2423160" cy="229793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Those leaders who started the strike. </a:t>
          </a:r>
          <a:endParaRPr lang="en-CA" sz="2400" kern="1200" dirty="0"/>
        </a:p>
      </dsp:txBody>
      <dsp:txXfrm>
        <a:off x="1615439" y="287831"/>
        <a:ext cx="1561433" cy="1723455"/>
      </dsp:txXfrm>
    </dsp:sp>
    <dsp:sp modelId="{2C8E7EEA-61A6-44C3-98A1-445092661452}">
      <dsp:nvSpPr>
        <dsp:cNvPr id="0" name=""/>
        <dsp:cNvSpPr/>
      </dsp:nvSpPr>
      <dsp:spPr>
        <a:xfrm>
          <a:off x="0" y="589"/>
          <a:ext cx="1615440" cy="2297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u="none" kern="1200" dirty="0" smtClean="0"/>
            <a:t>Central Strike Committee:</a:t>
          </a:r>
          <a:r>
            <a:rPr lang="en-US" sz="2000" b="1" u="none" kern="1200" dirty="0" smtClean="0"/>
            <a:t> </a:t>
          </a:r>
          <a:endParaRPr lang="en-CA" sz="2000" b="1" u="none" kern="1200" dirty="0"/>
        </a:p>
      </dsp:txBody>
      <dsp:txXfrm>
        <a:off x="78859" y="79448"/>
        <a:ext cx="1457722" cy="2140221"/>
      </dsp:txXfrm>
    </dsp:sp>
    <dsp:sp modelId="{44FC3783-EF74-4C9A-B0C1-BCF01CA965C0}">
      <dsp:nvSpPr>
        <dsp:cNvPr id="0" name=""/>
        <dsp:cNvSpPr/>
      </dsp:nvSpPr>
      <dsp:spPr>
        <a:xfrm>
          <a:off x="1615439" y="2528322"/>
          <a:ext cx="2423160" cy="229793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Those who were against the strike. </a:t>
          </a:r>
          <a:endParaRPr lang="en-CA" sz="2400" kern="1200" dirty="0"/>
        </a:p>
      </dsp:txBody>
      <dsp:txXfrm>
        <a:off x="1615439" y="2815564"/>
        <a:ext cx="1561433" cy="1723455"/>
      </dsp:txXfrm>
    </dsp:sp>
    <dsp:sp modelId="{3868A04C-DE1B-4792-BF2B-7BC0C41B37B2}">
      <dsp:nvSpPr>
        <dsp:cNvPr id="0" name=""/>
        <dsp:cNvSpPr/>
      </dsp:nvSpPr>
      <dsp:spPr>
        <a:xfrm>
          <a:off x="0" y="2528322"/>
          <a:ext cx="1615440" cy="2297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u="none" kern="1200" dirty="0" smtClean="0"/>
            <a:t>Citizens’ Committee of One Thousand:</a:t>
          </a:r>
          <a:endParaRPr lang="en-CA" sz="2000" b="1" u="none" kern="1200" dirty="0"/>
        </a:p>
      </dsp:txBody>
      <dsp:txXfrm>
        <a:off x="78859" y="2607181"/>
        <a:ext cx="1457722" cy="2140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BD141-0D41-43AD-A868-4758B53378C3}">
      <dsp:nvSpPr>
        <dsp:cNvPr id="0" name=""/>
        <dsp:cNvSpPr/>
      </dsp:nvSpPr>
      <dsp:spPr>
        <a:xfrm rot="5400000">
          <a:off x="-161762" y="164724"/>
          <a:ext cx="1078416" cy="754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endParaRPr lang="en-US" sz="3200" kern="1200" dirty="0"/>
        </a:p>
      </dsp:txBody>
      <dsp:txXfrm rot="-5400000">
        <a:off x="1" y="380408"/>
        <a:ext cx="754891" cy="323525"/>
      </dsp:txXfrm>
    </dsp:sp>
    <dsp:sp modelId="{45F1EFC2-1A69-4D89-815A-35F59EB47B44}">
      <dsp:nvSpPr>
        <dsp:cNvPr id="0" name=""/>
        <dsp:cNvSpPr/>
      </dsp:nvSpPr>
      <dsp:spPr>
        <a:xfrm rot="5400000">
          <a:off x="3634395" y="-2876541"/>
          <a:ext cx="701339" cy="64603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Strikers lost savings and even their jobs in many cases. </a:t>
          </a:r>
          <a:endParaRPr lang="en-US" sz="2400" kern="1200" dirty="0"/>
        </a:p>
      </dsp:txBody>
      <dsp:txXfrm rot="-5400000">
        <a:off x="754892" y="37199"/>
        <a:ext cx="6426109" cy="632865"/>
      </dsp:txXfrm>
    </dsp:sp>
    <dsp:sp modelId="{F9DD36AE-9FE4-46F8-AEB0-87DF971D046B}">
      <dsp:nvSpPr>
        <dsp:cNvPr id="0" name=""/>
        <dsp:cNvSpPr/>
      </dsp:nvSpPr>
      <dsp:spPr>
        <a:xfrm rot="5400000">
          <a:off x="-161762" y="1125944"/>
          <a:ext cx="1078416" cy="754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</a:p>
      </dsp:txBody>
      <dsp:txXfrm rot="-5400000">
        <a:off x="1" y="1341628"/>
        <a:ext cx="754891" cy="323525"/>
      </dsp:txXfrm>
    </dsp:sp>
    <dsp:sp modelId="{17FCA840-700C-4366-A94E-416DFE541554}">
      <dsp:nvSpPr>
        <dsp:cNvPr id="0" name=""/>
        <dsp:cNvSpPr/>
      </dsp:nvSpPr>
      <dsp:spPr>
        <a:xfrm rot="5400000">
          <a:off x="3634579" y="-1915505"/>
          <a:ext cx="700970" cy="64603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Increased division between employees and employers.</a:t>
          </a:r>
        </a:p>
      </dsp:txBody>
      <dsp:txXfrm rot="-5400000">
        <a:off x="754892" y="998401"/>
        <a:ext cx="6426127" cy="632532"/>
      </dsp:txXfrm>
    </dsp:sp>
    <dsp:sp modelId="{26300AD4-67C5-405C-8AC6-D2E635BD13EC}">
      <dsp:nvSpPr>
        <dsp:cNvPr id="0" name=""/>
        <dsp:cNvSpPr/>
      </dsp:nvSpPr>
      <dsp:spPr>
        <a:xfrm rot="5400000">
          <a:off x="-161762" y="2087165"/>
          <a:ext cx="1078416" cy="754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</a:p>
      </dsp:txBody>
      <dsp:txXfrm rot="-5400000">
        <a:off x="1" y="2302849"/>
        <a:ext cx="754891" cy="323525"/>
      </dsp:txXfrm>
    </dsp:sp>
    <dsp:sp modelId="{770D4E1B-339B-42D4-A136-CED7E77357D5}">
      <dsp:nvSpPr>
        <dsp:cNvPr id="0" name=""/>
        <dsp:cNvSpPr/>
      </dsp:nvSpPr>
      <dsp:spPr>
        <a:xfrm rot="5400000">
          <a:off x="3634579" y="-954285"/>
          <a:ext cx="700970" cy="64603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Government places restrictions on unions. </a:t>
          </a:r>
        </a:p>
      </dsp:txBody>
      <dsp:txXfrm rot="-5400000">
        <a:off x="754892" y="1959621"/>
        <a:ext cx="6426127" cy="632532"/>
      </dsp:txXfrm>
    </dsp:sp>
    <dsp:sp modelId="{FD856493-281F-4A78-8D17-F88FAD72B7D1}">
      <dsp:nvSpPr>
        <dsp:cNvPr id="0" name=""/>
        <dsp:cNvSpPr/>
      </dsp:nvSpPr>
      <dsp:spPr>
        <a:xfrm rot="5400000">
          <a:off x="-161762" y="3048385"/>
          <a:ext cx="1078416" cy="754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</a:t>
          </a:r>
        </a:p>
      </dsp:txBody>
      <dsp:txXfrm rot="-5400000">
        <a:off x="1" y="3264069"/>
        <a:ext cx="754891" cy="323525"/>
      </dsp:txXfrm>
    </dsp:sp>
    <dsp:sp modelId="{7C85C01E-175C-4067-82E2-AEC823F68477}">
      <dsp:nvSpPr>
        <dsp:cNvPr id="0" name=""/>
        <dsp:cNvSpPr/>
      </dsp:nvSpPr>
      <dsp:spPr>
        <a:xfrm rot="5400000">
          <a:off x="3634579" y="6935"/>
          <a:ext cx="700970" cy="64603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Strike made people realize how important workers were to cities. </a:t>
          </a:r>
        </a:p>
      </dsp:txBody>
      <dsp:txXfrm rot="-5400000">
        <a:off x="754892" y="2920842"/>
        <a:ext cx="6426127" cy="632532"/>
      </dsp:txXfrm>
    </dsp:sp>
    <dsp:sp modelId="{36DA9A8B-DAF3-4739-8BF1-7E428CB79E17}">
      <dsp:nvSpPr>
        <dsp:cNvPr id="0" name=""/>
        <dsp:cNvSpPr/>
      </dsp:nvSpPr>
      <dsp:spPr>
        <a:xfrm rot="5400000">
          <a:off x="-161762" y="4009605"/>
          <a:ext cx="1078416" cy="75489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</a:t>
          </a:r>
        </a:p>
      </dsp:txBody>
      <dsp:txXfrm rot="-5400000">
        <a:off x="1" y="4225289"/>
        <a:ext cx="754891" cy="323525"/>
      </dsp:txXfrm>
    </dsp:sp>
    <dsp:sp modelId="{A2316457-108D-4366-9472-F905BFEEFAD8}">
      <dsp:nvSpPr>
        <dsp:cNvPr id="0" name=""/>
        <dsp:cNvSpPr/>
      </dsp:nvSpPr>
      <dsp:spPr>
        <a:xfrm rot="5400000">
          <a:off x="3634579" y="968155"/>
          <a:ext cx="700970" cy="646034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Labour</a:t>
          </a:r>
          <a:r>
            <a:rPr lang="en-US" sz="2400" kern="1200" dirty="0" smtClean="0"/>
            <a:t> leaders enter politics to improve working conditions (</a:t>
          </a:r>
          <a:r>
            <a:rPr lang="en-US" sz="2400" kern="1200" dirty="0" err="1" smtClean="0"/>
            <a:t>eg</a:t>
          </a:r>
          <a:r>
            <a:rPr lang="en-US" sz="2400" kern="1200" dirty="0" smtClean="0"/>
            <a:t>. J.S. </a:t>
          </a:r>
          <a:r>
            <a:rPr lang="en-US" sz="2400" kern="1200" dirty="0" err="1" smtClean="0"/>
            <a:t>Woodsworth</a:t>
          </a:r>
          <a:r>
            <a:rPr lang="en-US" sz="2400" kern="1200" dirty="0" smtClean="0"/>
            <a:t>). </a:t>
          </a:r>
        </a:p>
      </dsp:txBody>
      <dsp:txXfrm rot="-5400000">
        <a:off x="754892" y="3882062"/>
        <a:ext cx="6426127" cy="632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553DF-4753-4CB9-83A8-2ADC18432102}">
      <dsp:nvSpPr>
        <dsp:cNvPr id="0" name=""/>
        <dsp:cNvSpPr/>
      </dsp:nvSpPr>
      <dsp:spPr>
        <a:xfrm>
          <a:off x="0" y="266803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2E536-3A1D-471D-AD27-5D62BABF3576}">
      <dsp:nvSpPr>
        <dsp:cNvPr id="0" name=""/>
        <dsp:cNvSpPr/>
      </dsp:nvSpPr>
      <dsp:spPr>
        <a:xfrm>
          <a:off x="304800" y="104443"/>
          <a:ext cx="4267200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Wheat on the Prairies</a:t>
          </a:r>
          <a:endParaRPr lang="en-US" sz="2400" kern="1200" dirty="0"/>
        </a:p>
      </dsp:txBody>
      <dsp:txXfrm>
        <a:off x="320652" y="120295"/>
        <a:ext cx="4235496" cy="293016"/>
      </dsp:txXfrm>
    </dsp:sp>
    <dsp:sp modelId="{EEBC7C6B-0DDE-4D2D-B80D-873678B9F1CF}">
      <dsp:nvSpPr>
        <dsp:cNvPr id="0" name=""/>
        <dsp:cNvSpPr/>
      </dsp:nvSpPr>
      <dsp:spPr>
        <a:xfrm>
          <a:off x="0" y="765763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7BD8-0EE0-4F68-BE19-C1DDB97927AA}">
      <dsp:nvSpPr>
        <dsp:cNvPr id="0" name=""/>
        <dsp:cNvSpPr/>
      </dsp:nvSpPr>
      <dsp:spPr>
        <a:xfrm>
          <a:off x="304800" y="603403"/>
          <a:ext cx="4267200" cy="32472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Pulp and Paper</a:t>
          </a:r>
        </a:p>
      </dsp:txBody>
      <dsp:txXfrm>
        <a:off x="320652" y="619255"/>
        <a:ext cx="4235496" cy="293016"/>
      </dsp:txXfrm>
    </dsp:sp>
    <dsp:sp modelId="{3346DEA4-6D63-4843-8B47-7A42D2016BB2}">
      <dsp:nvSpPr>
        <dsp:cNvPr id="0" name=""/>
        <dsp:cNvSpPr/>
      </dsp:nvSpPr>
      <dsp:spPr>
        <a:xfrm>
          <a:off x="0" y="1264724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9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38542-937D-4ADE-8A63-70BFC0D5D742}">
      <dsp:nvSpPr>
        <dsp:cNvPr id="0" name=""/>
        <dsp:cNvSpPr/>
      </dsp:nvSpPr>
      <dsp:spPr>
        <a:xfrm>
          <a:off x="304800" y="1102363"/>
          <a:ext cx="4267200" cy="324720"/>
        </a:xfrm>
        <a:prstGeom prst="roundRect">
          <a:avLst/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Hydroelectric Power</a:t>
          </a:r>
        </a:p>
      </dsp:txBody>
      <dsp:txXfrm>
        <a:off x="320652" y="1118215"/>
        <a:ext cx="4235496" cy="293016"/>
      </dsp:txXfrm>
    </dsp:sp>
    <dsp:sp modelId="{B9825ECA-75FC-4801-8CD1-BE3FE83C4E0E}">
      <dsp:nvSpPr>
        <dsp:cNvPr id="0" name=""/>
        <dsp:cNvSpPr/>
      </dsp:nvSpPr>
      <dsp:spPr>
        <a:xfrm>
          <a:off x="0" y="1763684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3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E9994-1333-4625-8B9F-2AEA4FF54090}">
      <dsp:nvSpPr>
        <dsp:cNvPr id="0" name=""/>
        <dsp:cNvSpPr/>
      </dsp:nvSpPr>
      <dsp:spPr>
        <a:xfrm>
          <a:off x="304800" y="1601324"/>
          <a:ext cx="4267200" cy="324720"/>
        </a:xfrm>
        <a:prstGeom prst="roundRect">
          <a:avLst/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Oil and Gas</a:t>
          </a:r>
        </a:p>
      </dsp:txBody>
      <dsp:txXfrm>
        <a:off x="320652" y="1617176"/>
        <a:ext cx="4235496" cy="293016"/>
      </dsp:txXfrm>
    </dsp:sp>
    <dsp:sp modelId="{EE40E32D-1077-4B27-BEA4-B3D833F7528C}">
      <dsp:nvSpPr>
        <dsp:cNvPr id="0" name=""/>
        <dsp:cNvSpPr/>
      </dsp:nvSpPr>
      <dsp:spPr>
        <a:xfrm>
          <a:off x="0" y="2262644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7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B95C-8793-410A-9DAE-60773012EB7E}">
      <dsp:nvSpPr>
        <dsp:cNvPr id="0" name=""/>
        <dsp:cNvSpPr/>
      </dsp:nvSpPr>
      <dsp:spPr>
        <a:xfrm>
          <a:off x="304800" y="2100284"/>
          <a:ext cx="4267200" cy="324720"/>
        </a:xfrm>
        <a:prstGeom prst="roundRect">
          <a:avLst/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Mining</a:t>
          </a:r>
        </a:p>
      </dsp:txBody>
      <dsp:txXfrm>
        <a:off x="320652" y="2116136"/>
        <a:ext cx="4235496" cy="293016"/>
      </dsp:txXfrm>
    </dsp:sp>
    <dsp:sp modelId="{843B02F4-BD50-4954-A573-2F44F77CEAE2}">
      <dsp:nvSpPr>
        <dsp:cNvPr id="0" name=""/>
        <dsp:cNvSpPr/>
      </dsp:nvSpPr>
      <dsp:spPr>
        <a:xfrm>
          <a:off x="0" y="2761604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8F01F-D582-43AA-9F95-D00DE74FE482}">
      <dsp:nvSpPr>
        <dsp:cNvPr id="0" name=""/>
        <dsp:cNvSpPr/>
      </dsp:nvSpPr>
      <dsp:spPr>
        <a:xfrm>
          <a:off x="304800" y="2599244"/>
          <a:ext cx="4267200" cy="32472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Foreign Investment</a:t>
          </a:r>
        </a:p>
      </dsp:txBody>
      <dsp:txXfrm>
        <a:off x="320652" y="2615096"/>
        <a:ext cx="4235496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AFA7-1E89-481C-90FE-F4985CAF4B93}">
      <dsp:nvSpPr>
        <dsp:cNvPr id="0" name=""/>
        <dsp:cNvSpPr/>
      </dsp:nvSpPr>
      <dsp:spPr>
        <a:xfrm>
          <a:off x="2928954" y="-320510"/>
          <a:ext cx="2571775" cy="26065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Prosperity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Production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 Unemployment</a:t>
          </a:r>
          <a:endParaRPr lang="en-US" sz="1900" kern="1200" dirty="0"/>
        </a:p>
      </dsp:txBody>
      <dsp:txXfrm>
        <a:off x="3305582" y="61207"/>
        <a:ext cx="1818519" cy="1843095"/>
      </dsp:txXfrm>
    </dsp:sp>
    <dsp:sp modelId="{2868CBE0-F525-4C1E-9876-EA585CB15DFD}">
      <dsp:nvSpPr>
        <dsp:cNvPr id="0" name=""/>
        <dsp:cNvSpPr/>
      </dsp:nvSpPr>
      <dsp:spPr>
        <a:xfrm rot="2700000">
          <a:off x="5157720" y="1688280"/>
          <a:ext cx="187235" cy="661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65946" y="1800809"/>
        <a:ext cx="131065" cy="397163"/>
      </dsp:txXfrm>
    </dsp:sp>
    <dsp:sp modelId="{58740AE7-0656-4679-85AF-C44CD6A09949}">
      <dsp:nvSpPr>
        <dsp:cNvPr id="0" name=""/>
        <dsp:cNvSpPr/>
      </dsp:nvSpPr>
      <dsp:spPr>
        <a:xfrm>
          <a:off x="5009440" y="1759975"/>
          <a:ext cx="2571775" cy="2606529"/>
        </a:xfrm>
        <a:prstGeom prst="ellipse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Recession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Declining Production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Increasing Unemployment</a:t>
          </a:r>
          <a:endParaRPr lang="en-US" sz="1900" kern="1200" dirty="0"/>
        </a:p>
      </dsp:txBody>
      <dsp:txXfrm>
        <a:off x="5386068" y="2141692"/>
        <a:ext cx="1818519" cy="1843095"/>
      </dsp:txXfrm>
    </dsp:sp>
    <dsp:sp modelId="{7800F687-7D64-48D3-B2E4-02B03D8D706D}">
      <dsp:nvSpPr>
        <dsp:cNvPr id="0" name=""/>
        <dsp:cNvSpPr/>
      </dsp:nvSpPr>
      <dsp:spPr>
        <a:xfrm rot="8100000">
          <a:off x="5165214" y="3768766"/>
          <a:ext cx="187235" cy="661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213158" y="3881295"/>
        <a:ext cx="131065" cy="397163"/>
      </dsp:txXfrm>
    </dsp:sp>
    <dsp:sp modelId="{1EB88391-8CD5-4543-826E-446CFC3B60BD}">
      <dsp:nvSpPr>
        <dsp:cNvPr id="0" name=""/>
        <dsp:cNvSpPr/>
      </dsp:nvSpPr>
      <dsp:spPr>
        <a:xfrm>
          <a:off x="2928954" y="3840461"/>
          <a:ext cx="2571775" cy="2606529"/>
        </a:xfrm>
        <a:prstGeom prst="ellipse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Depression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 production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Unemployment</a:t>
          </a:r>
          <a:endParaRPr lang="en-US" sz="1900" kern="1200" dirty="0"/>
        </a:p>
      </dsp:txBody>
      <dsp:txXfrm>
        <a:off x="3305582" y="4222178"/>
        <a:ext cx="1818519" cy="1843095"/>
      </dsp:txXfrm>
    </dsp:sp>
    <dsp:sp modelId="{95990E2C-77DB-443D-997C-DE7DEC83A674}">
      <dsp:nvSpPr>
        <dsp:cNvPr id="0" name=""/>
        <dsp:cNvSpPr/>
      </dsp:nvSpPr>
      <dsp:spPr>
        <a:xfrm rot="13500000">
          <a:off x="3084728" y="3776260"/>
          <a:ext cx="187235" cy="661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132672" y="3928507"/>
        <a:ext cx="131065" cy="397163"/>
      </dsp:txXfrm>
    </dsp:sp>
    <dsp:sp modelId="{111A3EC1-4BFD-46DB-B7B3-5D651538AFB4}">
      <dsp:nvSpPr>
        <dsp:cNvPr id="0" name=""/>
        <dsp:cNvSpPr/>
      </dsp:nvSpPr>
      <dsp:spPr>
        <a:xfrm>
          <a:off x="848468" y="1759975"/>
          <a:ext cx="2571775" cy="2606529"/>
        </a:xfrm>
        <a:prstGeom prst="ellipse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Recovery</a:t>
          </a:r>
          <a:endParaRPr lang="en-US" sz="2400" b="1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Increasing Production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Declining Unemployment</a:t>
          </a:r>
          <a:endParaRPr lang="en-US" sz="1900" kern="1200" dirty="0"/>
        </a:p>
      </dsp:txBody>
      <dsp:txXfrm>
        <a:off x="1225096" y="2141692"/>
        <a:ext cx="1818519" cy="1843095"/>
      </dsp:txXfrm>
    </dsp:sp>
    <dsp:sp modelId="{F4BD0C69-2BCB-4ED1-B617-28F6723B7C81}">
      <dsp:nvSpPr>
        <dsp:cNvPr id="0" name=""/>
        <dsp:cNvSpPr/>
      </dsp:nvSpPr>
      <dsp:spPr>
        <a:xfrm rot="18900000">
          <a:off x="3077234" y="1695774"/>
          <a:ext cx="187235" cy="6619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085460" y="1848021"/>
        <a:ext cx="131065" cy="397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D99C-2B4A-40FB-B8EB-4391C97D3E60}">
      <dsp:nvSpPr>
        <dsp:cNvPr id="0" name=""/>
        <dsp:cNvSpPr/>
      </dsp:nvSpPr>
      <dsp:spPr>
        <a:xfrm rot="5400000">
          <a:off x="430146" y="1239496"/>
          <a:ext cx="1930329" cy="2330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79571-AEE4-4DEF-98B9-0A2A31A91DCB}">
      <dsp:nvSpPr>
        <dsp:cNvPr id="0" name=""/>
        <dsp:cNvSpPr/>
      </dsp:nvSpPr>
      <dsp:spPr>
        <a:xfrm>
          <a:off x="871365" y="3367"/>
          <a:ext cx="2589756" cy="155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Overproduction and Overexpansion</a:t>
          </a:r>
          <a:endParaRPr lang="en-US" sz="2000" kern="1200" dirty="0"/>
        </a:p>
      </dsp:txBody>
      <dsp:txXfrm>
        <a:off x="916876" y="48878"/>
        <a:ext cx="2498734" cy="1462831"/>
      </dsp:txXfrm>
    </dsp:sp>
    <dsp:sp modelId="{0CAE0799-218F-4827-A4B0-AF41A257E5E8}">
      <dsp:nvSpPr>
        <dsp:cNvPr id="0" name=""/>
        <dsp:cNvSpPr/>
      </dsp:nvSpPr>
      <dsp:spPr>
        <a:xfrm rot="5400000">
          <a:off x="430146" y="3181813"/>
          <a:ext cx="1930329" cy="2330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D9C4F-2BFD-417A-AA40-390EFE878F1B}">
      <dsp:nvSpPr>
        <dsp:cNvPr id="0" name=""/>
        <dsp:cNvSpPr/>
      </dsp:nvSpPr>
      <dsp:spPr>
        <a:xfrm>
          <a:off x="871365" y="1945685"/>
          <a:ext cx="2589756" cy="155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Dependence on Few Primary Products</a:t>
          </a:r>
          <a:endParaRPr lang="en-US" sz="2000" kern="1200" dirty="0"/>
        </a:p>
      </dsp:txBody>
      <dsp:txXfrm>
        <a:off x="916876" y="1991196"/>
        <a:ext cx="2498734" cy="1462831"/>
      </dsp:txXfrm>
    </dsp:sp>
    <dsp:sp modelId="{A3FFFF3B-D022-4D9B-9555-7D9934740C9F}">
      <dsp:nvSpPr>
        <dsp:cNvPr id="0" name=""/>
        <dsp:cNvSpPr/>
      </dsp:nvSpPr>
      <dsp:spPr>
        <a:xfrm>
          <a:off x="1401305" y="4152972"/>
          <a:ext cx="3432387" cy="2330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E200-54B3-425C-8454-EC0696A469EC}">
      <dsp:nvSpPr>
        <dsp:cNvPr id="0" name=""/>
        <dsp:cNvSpPr/>
      </dsp:nvSpPr>
      <dsp:spPr>
        <a:xfrm>
          <a:off x="871365" y="3888002"/>
          <a:ext cx="2589756" cy="155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Canada’s Dependence on the U.S.A.</a:t>
          </a:r>
          <a:endParaRPr lang="en-US" sz="2000" kern="1200" dirty="0"/>
        </a:p>
      </dsp:txBody>
      <dsp:txXfrm>
        <a:off x="916876" y="3933513"/>
        <a:ext cx="2498734" cy="1462831"/>
      </dsp:txXfrm>
    </dsp:sp>
    <dsp:sp modelId="{2BD737EA-DFA2-40C4-B8B8-064660FA108D}">
      <dsp:nvSpPr>
        <dsp:cNvPr id="0" name=""/>
        <dsp:cNvSpPr/>
      </dsp:nvSpPr>
      <dsp:spPr>
        <a:xfrm rot="16200000">
          <a:off x="3874522" y="3181813"/>
          <a:ext cx="1930329" cy="2330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6CAD1-3C2B-4088-80B2-383F35BB87EA}">
      <dsp:nvSpPr>
        <dsp:cNvPr id="0" name=""/>
        <dsp:cNvSpPr/>
      </dsp:nvSpPr>
      <dsp:spPr>
        <a:xfrm>
          <a:off x="4315741" y="3888002"/>
          <a:ext cx="2589756" cy="155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Tariffs Choked off International Trade</a:t>
          </a:r>
          <a:endParaRPr lang="en-US" sz="2000" kern="1200" dirty="0"/>
        </a:p>
      </dsp:txBody>
      <dsp:txXfrm>
        <a:off x="4361252" y="3933513"/>
        <a:ext cx="2498734" cy="1462831"/>
      </dsp:txXfrm>
    </dsp:sp>
    <dsp:sp modelId="{C2E09560-AC4D-4CE9-AEA4-3FB54D70200D}">
      <dsp:nvSpPr>
        <dsp:cNvPr id="0" name=""/>
        <dsp:cNvSpPr/>
      </dsp:nvSpPr>
      <dsp:spPr>
        <a:xfrm rot="16200000">
          <a:off x="3874522" y="1239496"/>
          <a:ext cx="1930329" cy="2330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0361B-3D3E-4E79-BB79-DCA1D77A794F}">
      <dsp:nvSpPr>
        <dsp:cNvPr id="0" name=""/>
        <dsp:cNvSpPr/>
      </dsp:nvSpPr>
      <dsp:spPr>
        <a:xfrm>
          <a:off x="4315741" y="1945685"/>
          <a:ext cx="2589756" cy="155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 Much Buying Stocks on Credit</a:t>
          </a:r>
          <a:endParaRPr lang="en-US" sz="2000" kern="1200" dirty="0"/>
        </a:p>
      </dsp:txBody>
      <dsp:txXfrm>
        <a:off x="4361252" y="1991196"/>
        <a:ext cx="2498734" cy="1462831"/>
      </dsp:txXfrm>
    </dsp:sp>
    <dsp:sp modelId="{5EC767E4-66B7-46EF-A66C-BDCFCBD771C5}">
      <dsp:nvSpPr>
        <dsp:cNvPr id="0" name=""/>
        <dsp:cNvSpPr/>
      </dsp:nvSpPr>
      <dsp:spPr>
        <a:xfrm>
          <a:off x="4315741" y="3367"/>
          <a:ext cx="2589756" cy="155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 Much Buying on Credit</a:t>
          </a:r>
          <a:endParaRPr lang="en-US" sz="2000" kern="1200" dirty="0"/>
        </a:p>
      </dsp:txBody>
      <dsp:txXfrm>
        <a:off x="4361252" y="48878"/>
        <a:ext cx="2498734" cy="1462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FD87F-A033-1641-8C19-87B05B7F67A4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0297-1C10-4846-837D-632E8F80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C087DC-7ADF-4C24-A52E-2CB77321707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EAEDCD-CA0E-41B8-A3E6-93192529FE89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A3A467-2942-46BE-8667-AABA793228B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7A62D-AC18-415D-9EA7-DF94948938C8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CB436-47AE-4691-B2EB-92DE173856F3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9B2391-A0D7-44DC-A679-D8049D9E2B4D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8F397-3F28-4B1E-ACE9-0409571C1261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1268C8-BC89-45BF-A916-103911C642A8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C6716-7445-4EB3-9063-61A53F7D6AD7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8A0CBB-ABE3-4B1B-A3D0-177C0E863E4B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0E945D-0EEC-47AC-B7FC-7AB71E3FF8FC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1853, BC was known as one of the ‘Wettest’ provinces in Canada.</a:t>
            </a:r>
          </a:p>
          <a:p>
            <a:r>
              <a:rPr lang="en-US" dirty="0" smtClean="0"/>
              <a:t>Saloons were open for 24</a:t>
            </a:r>
            <a:r>
              <a:rPr lang="en-US" baseline="0" dirty="0" smtClean="0"/>
              <a:t> hours a day. British Columbians drank twice the national average of alcohol.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297-1C10-4846-837D-632E8F8009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5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892F4-5A2D-4F95-AD82-5CC176AD8C4A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Walter Findlay opposed the consumption of alcohol</a:t>
            </a:r>
            <a:r>
              <a:rPr lang="en-US" baseline="0" dirty="0" smtClean="0"/>
              <a:t> in public. </a:t>
            </a:r>
            <a:endParaRPr lang="en-US" dirty="0" smtClean="0"/>
          </a:p>
          <a:p>
            <a:r>
              <a:rPr lang="en-US" dirty="0" smtClean="0"/>
              <a:t>Member of the People’s Prohibition Association,</a:t>
            </a:r>
            <a:r>
              <a:rPr lang="en-US" baseline="0" dirty="0" smtClean="0"/>
              <a:t> became the Prohibition Commissioner of BC</a:t>
            </a:r>
          </a:p>
          <a:p>
            <a:r>
              <a:rPr lang="en-US" baseline="0" dirty="0" smtClean="0"/>
              <a:t>He was importing alcohol into Vancouver and selling it at a number of speakeasies.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297-1C10-4846-837D-632E8F8009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1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FD897-B260-4846-B108-3E2F71A9382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7B945-9916-4549-8FA9-0AF5B7CCB0D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ED907-E0F1-4E6E-8C0A-D5BC51A812F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25E2F-9DA1-479A-AE47-18B12CFB865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9E98D8-57DE-4FCD-A632-DEC5728760C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CE971-D4AF-4132-973C-5E583317B3E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E724-AC98-4A76-BF25-EEA162E08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DE0463-69BF-46DD-A61D-78352B4C9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1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7150-F3BB-DB40-BFD1-3A17CF44BB6E}" type="datetimeFigureOut">
              <a:rPr lang="en-US" smtClean="0"/>
              <a:t>18-10-22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F9B3-FDA3-0245-85A4-3DA818BC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vaRNDHAyU" TargetMode="External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ZngyGHHeS1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and the Great Depression</a:t>
            </a:r>
            <a:endParaRPr lang="en-US" dirty="0"/>
          </a:p>
        </p:txBody>
      </p:sp>
      <p:pic>
        <p:nvPicPr>
          <p:cNvPr id="4" name="Content Placeholder 3" descr="6a013489320a04970c017742e79338970d-800w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78" r="-19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448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Why?</a:t>
            </a:r>
            <a:endParaRPr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3829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Common Reasons: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All grain should be used to feed the soldiers.</a:t>
            </a:r>
          </a:p>
          <a:p>
            <a:pPr lvl="1"/>
            <a:r>
              <a:rPr lang="en-US" dirty="0" smtClean="0"/>
              <a:t>Workers should be used for wartime production not breweries. </a:t>
            </a:r>
          </a:p>
          <a:p>
            <a:pPr lvl="1"/>
            <a:r>
              <a:rPr lang="en-US" dirty="0" smtClean="0"/>
              <a:t>Harmed the stability of the family.</a:t>
            </a:r>
          </a:p>
          <a:p>
            <a:pPr lvl="1"/>
            <a:r>
              <a:rPr lang="en-US" dirty="0" smtClean="0"/>
              <a:t>A morale sin. </a:t>
            </a:r>
          </a:p>
        </p:txBody>
      </p:sp>
      <p:pic>
        <p:nvPicPr>
          <p:cNvPr id="11268" name="Picture 5" descr="we-r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557338"/>
            <a:ext cx="2124075" cy="4321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61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/>
              <a:t>The Positive Effects of Prohibition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357298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Crime rate dropped.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Arrests for public drunkenness decreased.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Workers took pay </a:t>
            </a:r>
            <a:r>
              <a:rPr lang="en-US" sz="2800" dirty="0" err="1" smtClean="0"/>
              <a:t>cheques</a:t>
            </a:r>
            <a:r>
              <a:rPr lang="en-US" sz="2800" dirty="0" smtClean="0"/>
              <a:t> home rather than to the tavern.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Improved the efficiency of industrial workers.</a:t>
            </a:r>
          </a:p>
        </p:txBody>
      </p:sp>
      <p:pic>
        <p:nvPicPr>
          <p:cNvPr id="13316" name="Picture 5" descr="beersmas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412875"/>
            <a:ext cx="3552825" cy="4678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99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14512"/>
            <a:ext cx="8229600" cy="1394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Very difficult for the government to enforce.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people illegally transported and produced alcohol: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The Reality of Prohibition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57290" y="2357430"/>
          <a:ext cx="7000924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236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328"/>
            <a:ext cx="9144000" cy="53766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The government realized how difficult it was to enforce prohibition and instead eventually chose to set up the liquor control board and tax the sale of liquor (</a:t>
            </a:r>
            <a:r>
              <a:rPr lang="en-US" dirty="0" err="1" smtClean="0"/>
              <a:t>eg</a:t>
            </a:r>
            <a:r>
              <a:rPr lang="en-US" dirty="0" smtClean="0"/>
              <a:t>. Liquor Control Board of Ontario - LCBO). </a:t>
            </a:r>
          </a:p>
          <a:p>
            <a:r>
              <a:rPr lang="en-US" dirty="0" smtClean="0"/>
              <a:t>Slowly prohibition was eliminated.</a:t>
            </a:r>
          </a:p>
          <a:p>
            <a:r>
              <a:rPr lang="en-US" dirty="0" smtClean="0"/>
              <a:t>British Columbia voted on Prohibition in 1916.</a:t>
            </a:r>
          </a:p>
          <a:p>
            <a:pPr lvl="1"/>
            <a:r>
              <a:rPr lang="en-US" dirty="0" smtClean="0"/>
              <a:t>Came into law on Oct 1</a:t>
            </a:r>
            <a:r>
              <a:rPr lang="en-US" baseline="30000" dirty="0" smtClean="0"/>
              <a:t>st</a:t>
            </a:r>
            <a:r>
              <a:rPr lang="en-US" dirty="0" smtClean="0"/>
              <a:t>, 1917</a:t>
            </a:r>
          </a:p>
          <a:p>
            <a:pPr lvl="1"/>
            <a:r>
              <a:rPr lang="en-US" dirty="0" smtClean="0"/>
              <a:t>British Columbia allowed a ‘Loop-Hole’</a:t>
            </a:r>
          </a:p>
          <a:p>
            <a:pPr lvl="1"/>
            <a:r>
              <a:rPr lang="en-US" dirty="0" smtClean="0"/>
              <a:t>Medicinal Liquor </a:t>
            </a:r>
            <a:r>
              <a:rPr lang="mr-IN" dirty="0" smtClean="0"/>
              <a:t>–</a:t>
            </a:r>
            <a:r>
              <a:rPr lang="en-US" dirty="0" smtClean="0"/>
              <a:t> 180,000 prescriptions</a:t>
            </a:r>
          </a:p>
          <a:p>
            <a:pPr lvl="1"/>
            <a:r>
              <a:rPr lang="en-US" dirty="0" smtClean="0"/>
              <a:t>Repealed in 1921 </a:t>
            </a:r>
          </a:p>
          <a:p>
            <a:r>
              <a:rPr lang="en-US" dirty="0" smtClean="0"/>
              <a:t>P.E.I. was the last province to eliminate prohibition (1948).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How long did prohibition last?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068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hibition-Sept-09-1917-590x4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Findlay</a:t>
            </a:r>
            <a:endParaRPr lang="en-US" dirty="0"/>
          </a:p>
        </p:txBody>
      </p:sp>
      <p:pic>
        <p:nvPicPr>
          <p:cNvPr id="4" name="Content Placeholder 3" descr="567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r="8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27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Whiskey Hogs</a:t>
            </a:r>
            <a:endParaRPr lang="en-US" dirty="0"/>
          </a:p>
        </p:txBody>
      </p:sp>
      <p:pic>
        <p:nvPicPr>
          <p:cNvPr id="4" name="Content Placeholder 3" descr="56692_ma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5215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15300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-Shot-2016-11-21-at-1.45.58-PM-1132x6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3376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After the war the soldiers carried the “Spanish Flu” virus with them back to Canada. </a:t>
            </a:r>
          </a:p>
          <a:p>
            <a:r>
              <a:rPr lang="en-US" dirty="0" smtClean="0"/>
              <a:t>The virus quickly spread among the Canadian population. </a:t>
            </a:r>
          </a:p>
          <a:p>
            <a:r>
              <a:rPr lang="en-US" dirty="0" smtClean="0"/>
              <a:t>Soon schools, churches theatres and other places of meeting were closed in order to stop the spread of the virus.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The Spanish Flu </a:t>
            </a:r>
          </a:p>
        </p:txBody>
      </p:sp>
      <p:pic>
        <p:nvPicPr>
          <p:cNvPr id="4" name="Picture 5" descr="spanishfl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86512" y="5072074"/>
            <a:ext cx="2064011" cy="15765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085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The Effects of the Spanish Flu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-1" y="1444294"/>
            <a:ext cx="5667577" cy="5413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50, 000 Canadians died      (10, 000 less than the amount of Canadian soldiers killed during WW1). </a:t>
            </a:r>
          </a:p>
          <a:p>
            <a:r>
              <a:rPr lang="en-US" sz="2800" dirty="0" smtClean="0"/>
              <a:t>21 Million people died world wide. </a:t>
            </a:r>
          </a:p>
          <a:p>
            <a:r>
              <a:rPr lang="en-US" sz="2800" dirty="0" smtClean="0"/>
              <a:t>It was an epidemic that devastated a nation recovering from war. </a:t>
            </a:r>
          </a:p>
          <a:p>
            <a:r>
              <a:rPr lang="en-US" sz="2800" dirty="0" smtClean="0"/>
              <a:t>The government was forced to set up the </a:t>
            </a:r>
            <a:r>
              <a:rPr lang="en-US" sz="2800" i="1" dirty="0" smtClean="0"/>
              <a:t>Federal Department of Health</a:t>
            </a:r>
            <a:r>
              <a:rPr lang="en-US" sz="2800" dirty="0" smtClean="0"/>
              <a:t> in 1919.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5" descr="spanishfl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1643050"/>
            <a:ext cx="2381527" cy="17144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9" descr="spanishflu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4143380"/>
            <a:ext cx="2428892" cy="1748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86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13489320a04970c017742e79338970d-800wi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CNN 10</a:t>
            </a:r>
          </a:p>
          <a:p>
            <a:r>
              <a:rPr lang="en-US" smtClean="0"/>
              <a:t>Photo Interpretation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2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00px-CampFunstonKS-InfluenzaHospi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0917_055922_Flu-1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4" y="1600200"/>
            <a:ext cx="7932655" cy="4525963"/>
          </a:xfrm>
        </p:spPr>
        <p:txBody>
          <a:bodyPr/>
          <a:lstStyle/>
          <a:p>
            <a:r>
              <a:rPr lang="en-US" dirty="0" smtClean="0"/>
              <a:t>Read Larry Baum’s Article “The Deadliest Fall” Page 5-8</a:t>
            </a:r>
          </a:p>
          <a:p>
            <a:r>
              <a:rPr lang="en-US" dirty="0" smtClean="0"/>
              <a:t>Answer Questions on Page 4 </a:t>
            </a:r>
          </a:p>
          <a:p>
            <a:r>
              <a:rPr lang="en-US" dirty="0" smtClean="0"/>
              <a:t>Answer Questions on Page 9 (It says Number 5 at the TOP)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4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CNN 10</a:t>
            </a:r>
          </a:p>
          <a:p>
            <a:r>
              <a:rPr lang="en-US" dirty="0" smtClean="0"/>
              <a:t>Winnipeg General </a:t>
            </a:r>
            <a:r>
              <a:rPr lang="en-US" dirty="0" smtClean="0"/>
              <a:t>Strike</a:t>
            </a:r>
            <a:endParaRPr lang="en-US" dirty="0" smtClean="0"/>
          </a:p>
          <a:p>
            <a:r>
              <a:rPr lang="en-US" dirty="0" smtClean="0"/>
              <a:t>Canada’s Booming Economy</a:t>
            </a:r>
          </a:p>
          <a:p>
            <a:r>
              <a:rPr lang="en-US" dirty="0" smtClean="0"/>
              <a:t>Web-quest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2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6026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The Winnipeg General Strike</a:t>
            </a:r>
            <a:br>
              <a:rPr lang="en-US" sz="4800" dirty="0" smtClean="0"/>
            </a:br>
            <a:endParaRPr lang="en-US" sz="4800" dirty="0" smtClean="0"/>
          </a:p>
        </p:txBody>
      </p:sp>
      <p:pic>
        <p:nvPicPr>
          <p:cNvPr id="22530" name="Picture 2" descr="http://history30.files.wordpress.com/2011/11/winnipeg-general-strike-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465">
            <a:off x="1115980" y="1100007"/>
            <a:ext cx="6983124" cy="525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138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Soldiers returned back to Canada to find it had major problems. </a:t>
            </a:r>
          </a:p>
          <a:p>
            <a:endParaRPr lang="en-US" dirty="0"/>
          </a:p>
          <a:p>
            <a:r>
              <a:rPr lang="en-US" dirty="0" smtClean="0"/>
              <a:t>Inflation had raised the cost of living up 63% from 1913 to 1919. </a:t>
            </a:r>
          </a:p>
          <a:p>
            <a:endParaRPr lang="en-US" dirty="0"/>
          </a:p>
          <a:p>
            <a:r>
              <a:rPr lang="en-US" dirty="0" smtClean="0"/>
              <a:t>Soldiers were unable to find work, many workers lost their employment at the end of the war.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6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Soldiers View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“In Germany, I fed on grass and rats. I would prefer going back to eating grass than give up the freedom for which I fought so hard and suffered so much.”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01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Conditions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</a:t>
            </a:r>
            <a:r>
              <a:rPr lang="en-US" smtClean="0"/>
              <a:t>unemployment insurance or </a:t>
            </a:r>
            <a:r>
              <a:rPr lang="en-US" dirty="0" smtClean="0"/>
              <a:t>compensation for injuries or pensions. </a:t>
            </a:r>
          </a:p>
          <a:p>
            <a:pPr eaLnBrk="1" hangingPunct="1"/>
            <a:r>
              <a:rPr lang="en-US" dirty="0" smtClean="0"/>
              <a:t>Unions had limited power (collective bargaining). </a:t>
            </a:r>
          </a:p>
          <a:p>
            <a:pPr eaLnBrk="1" hangingPunct="1"/>
            <a:r>
              <a:rPr lang="en-US" dirty="0" smtClean="0"/>
              <a:t>Those who were a part of unions could be fired if they went on strike.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583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015287" cy="9144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The Formation of </a:t>
            </a:r>
            <a:r>
              <a:rPr lang="en-US" sz="3800" i="1" dirty="0" smtClean="0"/>
              <a:t>“One Big Union”</a:t>
            </a:r>
            <a:endParaRPr lang="en-US" sz="3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186536" cy="48531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1918-1919 saw a huge increase in union membership across Canada. </a:t>
            </a:r>
          </a:p>
          <a:p>
            <a:pPr eaLnBrk="1" hangingPunct="1"/>
            <a:r>
              <a:rPr lang="en-US" sz="2800" dirty="0" smtClean="0"/>
              <a:t>In Calgary, workers gathered to form the organization called </a:t>
            </a:r>
            <a:r>
              <a:rPr lang="en-US" sz="2800" i="1" u="sng" dirty="0" smtClean="0"/>
              <a:t>One Big Union</a:t>
            </a:r>
            <a:r>
              <a:rPr lang="en-US" sz="2800" dirty="0" smtClean="0"/>
              <a:t> which united both skilled and unskilled workers.</a:t>
            </a:r>
          </a:p>
          <a:p>
            <a:pPr eaLnBrk="1" hangingPunct="1"/>
            <a:r>
              <a:rPr lang="en-US" sz="2800" dirty="0" smtClean="0"/>
              <a:t>They felt by standing together they could make much needed changes for all workers. </a:t>
            </a:r>
          </a:p>
        </p:txBody>
      </p:sp>
      <p:pic>
        <p:nvPicPr>
          <p:cNvPr id="6148" name="Picture 5" descr="la21p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335355">
            <a:off x="6254038" y="1948180"/>
            <a:ext cx="2298128" cy="36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732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Strike Begins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1" y="1600200"/>
            <a:ext cx="4941987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Many immigrants had settled in Winnipeg and were unhappy with the working conditions. </a:t>
            </a:r>
          </a:p>
          <a:p>
            <a:pPr eaLnBrk="1" hangingPunct="1"/>
            <a:r>
              <a:rPr lang="en-US" sz="2800" dirty="0" smtClean="0"/>
              <a:t>On May 1, 1919 the Building and Metal Trades Councils in Winnipeg voted to strike. </a:t>
            </a:r>
          </a:p>
          <a:p>
            <a:pPr eaLnBrk="1" hangingPunct="1"/>
            <a:r>
              <a:rPr lang="en-US" sz="2800" dirty="0" smtClean="0"/>
              <a:t>They asked for:</a:t>
            </a:r>
          </a:p>
          <a:p>
            <a:pPr lvl="1" eaLnBrk="1" hangingPunct="1"/>
            <a:r>
              <a:rPr lang="en-US" sz="2400" dirty="0" smtClean="0"/>
              <a:t>1)  Decent wages</a:t>
            </a:r>
          </a:p>
          <a:p>
            <a:pPr lvl="1" eaLnBrk="1" hangingPunct="1"/>
            <a:r>
              <a:rPr lang="en-US" sz="2400" dirty="0" smtClean="0"/>
              <a:t>2)  8 hour work day</a:t>
            </a:r>
          </a:p>
          <a:p>
            <a:pPr lvl="1" eaLnBrk="1" hangingPunct="1"/>
            <a:r>
              <a:rPr lang="en-US" sz="2400" dirty="0" smtClean="0"/>
              <a:t>3)  Right bargain for better	   	   working conditions</a:t>
            </a:r>
          </a:p>
        </p:txBody>
      </p:sp>
      <p:pic>
        <p:nvPicPr>
          <p:cNvPr id="4" name="Picture 5" descr="1851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45">
            <a:off x="5072067" y="2230974"/>
            <a:ext cx="3537001" cy="266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54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829761"/>
          </a:xfrm>
        </p:spPr>
        <p:txBody>
          <a:bodyPr/>
          <a:lstStyle/>
          <a:p>
            <a:r>
              <a:rPr lang="en-US" dirty="0" smtClean="0"/>
              <a:t>Prohibition and the Spanish Flu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83048" y="2786058"/>
            <a:ext cx="6232261" cy="4071942"/>
          </a:xfrm>
        </p:spPr>
        <p:txBody>
          <a:bodyPr>
            <a:normAutofit/>
          </a:bodyPr>
          <a:lstStyle/>
          <a:p>
            <a:r>
              <a:rPr lang="en-US" dirty="0" smtClean="0"/>
              <a:t>1919 to 1923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A Canadian soldier at home, 1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2547">
            <a:off x="1043608" y="2420888"/>
            <a:ext cx="2571750" cy="3887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858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Strikes Continues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46227"/>
            <a:ext cx="4502944" cy="571177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Soon 30,000 other workers in Winnipeg joined the strike and sympathy strikes occurred in cities around the country. </a:t>
            </a:r>
          </a:p>
          <a:p>
            <a:pPr eaLnBrk="1" hangingPunct="1"/>
            <a:r>
              <a:rPr lang="en-US" dirty="0" smtClean="0"/>
              <a:t>The strikes then spread from industry to industry</a:t>
            </a:r>
          </a:p>
          <a:p>
            <a:pPr lvl="1"/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. dairies, bakeries, streetcar operators, garbage collectors, postal workers, telephone operators, firefighters…). </a:t>
            </a:r>
          </a:p>
        </p:txBody>
      </p:sp>
      <p:pic>
        <p:nvPicPr>
          <p:cNvPr id="5" name="Picture 5" descr="a2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74741">
            <a:off x="4929190" y="2285992"/>
            <a:ext cx="3687972" cy="2949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15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Winnipeg was Shut Down for 6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Telephone Operators were on strike. </a:t>
            </a:r>
          </a:p>
          <a:p>
            <a:endParaRPr lang="en-US" dirty="0"/>
          </a:p>
          <a:p>
            <a:r>
              <a:rPr lang="en-US" dirty="0" smtClean="0"/>
              <a:t>Elevators were shut down. </a:t>
            </a:r>
          </a:p>
          <a:p>
            <a:endParaRPr lang="en-US" dirty="0"/>
          </a:p>
          <a:p>
            <a:r>
              <a:rPr lang="en-US" dirty="0" smtClean="0"/>
              <a:t>Postal service stopped. </a:t>
            </a:r>
          </a:p>
          <a:p>
            <a:endParaRPr lang="en-US" dirty="0"/>
          </a:p>
          <a:p>
            <a:r>
              <a:rPr lang="en-US" dirty="0" smtClean="0"/>
              <a:t>The city was frozen still.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Sides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64344" y="1770501"/>
          <a:ext cx="4038600" cy="482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https://tce-staging.s3.amazonaws.com/media/media/thumbnails/558e1b35-2e01-4fcf-bcb6-6d5abe1004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988840"/>
            <a:ext cx="16954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May 17, 1919 - The Citizens&amp;#8217; Committee of 1000 is organized by Winnipeg business leaders to counter the general strike. The Committee charged that the strike was the work of Bolshevik revolutionaries and Eastern European immigrants. 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437112"/>
            <a:ext cx="3059832" cy="217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01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Government Responds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79912" y="1435100"/>
            <a:ext cx="5135488" cy="54229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strike dragged on until June of 1919. </a:t>
            </a:r>
          </a:p>
          <a:p>
            <a:pPr eaLnBrk="1" hangingPunct="1"/>
            <a:r>
              <a:rPr lang="en-US" dirty="0" smtClean="0"/>
              <a:t>Some workers, who had used up all their resources, returned to their jobs. </a:t>
            </a:r>
          </a:p>
          <a:p>
            <a:pPr eaLnBrk="1" hangingPunct="1"/>
            <a:r>
              <a:rPr lang="en-US" dirty="0" smtClean="0"/>
              <a:t>The Federal government then sent in troops to control the situation. </a:t>
            </a:r>
          </a:p>
          <a:p>
            <a:pPr eaLnBrk="1" hangingPunct="1"/>
            <a:r>
              <a:rPr lang="en-US" dirty="0" smtClean="0"/>
              <a:t>Mounties raided the home of union leaders and arrested them. </a:t>
            </a:r>
          </a:p>
        </p:txBody>
      </p:sp>
      <p:pic>
        <p:nvPicPr>
          <p:cNvPr id="6" name="Picture 5" descr="185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0399">
            <a:off x="467544" y="4725144"/>
            <a:ext cx="282020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://www.cpha.ca/uploads/history/achievements/10-tram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9442">
            <a:off x="323528" y="1700808"/>
            <a:ext cx="3441728" cy="231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200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 Bloody Saturday”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On June 21, 37 days after the strike began, the mayor of Winnipeg read the </a:t>
            </a:r>
            <a:r>
              <a:rPr lang="en-US" sz="2800" i="1" u="sng" dirty="0" smtClean="0"/>
              <a:t>Riot Act</a:t>
            </a:r>
            <a:r>
              <a:rPr lang="en-US" sz="2800" dirty="0" smtClean="0"/>
              <a:t> to those still on strike (crowd must disperse or risk being imprisoned for life). </a:t>
            </a:r>
          </a:p>
          <a:p>
            <a:pPr eaLnBrk="1" hangingPunct="1"/>
            <a:r>
              <a:rPr lang="en-US" sz="2800" dirty="0" smtClean="0"/>
              <a:t>The crowd begins to riot and the Mounties charge the crowd and fire shots. </a:t>
            </a:r>
          </a:p>
          <a:p>
            <a:pPr eaLnBrk="1" hangingPunct="1"/>
            <a:r>
              <a:rPr lang="en-US" sz="2800" dirty="0" smtClean="0"/>
              <a:t>30 injured, one dead. </a:t>
            </a:r>
          </a:p>
          <a:p>
            <a:pPr eaLnBrk="1" hangingPunct="1"/>
            <a:r>
              <a:rPr lang="en-US" sz="2800" dirty="0" smtClean="0"/>
              <a:t>5 days later the strike ended.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" name="Picture 7" descr="1851_2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 rot="315547">
            <a:off x="4857752" y="2571744"/>
            <a:ext cx="3781127" cy="2287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44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of the Strike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42976" y="1571612"/>
          <a:ext cx="721523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33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Canada’s Booming Economy</a:t>
            </a:r>
            <a:endParaRPr lang="en-US" sz="4800" b="1" dirty="0"/>
          </a:p>
        </p:txBody>
      </p:sp>
      <p:sp>
        <p:nvSpPr>
          <p:cNvPr id="11268" name="AutoShape 4" descr="data:image/jpeg;base64,/9j/4AAQSkZJRgABAQAAAQABAAD/2wCEAAkGBhQSERIUEhQVFBUUGBQWFhUXGBcVFhQWFBgVFRUYGBQZGyYfFxojGhUVHy8gIycsLCwsGB4xNTAsNScrLCkBCQoKDgwOGg8PGiweHCQpLCwpLCksKSkpKSkpKSkpLCkpKSwsKSkpKSkpKSwsKSwpLCwpKSwpKSksLCwpLCkpKf/AABEIANoA5wMBIgACEQEDEQH/xAAbAAEAAQUBAAAAAAAAAAAAAAAABQECAwQGB//EAEQQAAIBAgMFBgMFBQQKAwAAAAECAAMRBBIhBTFBUWEGEyJxgZEyobEHQlLB8BRDktHhI2JyghU0RHOToqOywvEzY9L/xAAZAQEAAwEBAAAAAAAAAAAAAAAAAQIDBAX/xAAjEQEBAAICAgIDAAMAAAAAAAAAAQIRAyESMRNBBCJRQmGR/9oADAMBAAIRAxEAPwD3GIiAiIgIiICIiAiIgIiaWKRhVSp32SkqsHplUyuTbK3eHxKQetjfdxgbsS3NGaBdeYsQzAeBVY8mYqPcK30lt7bvUkzFjNp06Kg1XVb7r72PJVGrHoLmBsUSSozABrC4BuAeIBsLi/GwmSc7X25VAZ2Xuaeophtarj7rup0pA/hszW35TdZL7Px4rIrrx3jip4gyvlN6XuGUx8tdNuIlAJZRWIiAiIgIiICIiAiIgIiICIiAiIgIiICIiBjqPNHFBXsHUMFZWAOoDLqptzB187TcqrNGshlpAqYk2OXfw8+HpInb20MQgppQNJS+YGtWDMFKgEBaSWzO2pALKPCd5sJIgW6+Wp9pkfCCqhB1Vhv+YPoR5giTlOujH325LZFFqzn9pxuLc66Iy4dbjXRaCh9wOmY7ps0dp4ZKiVMOHAKtmqkVMznMpAd6viqXGbQkkcLTQx+CelVLLwYg24Mtm9CRlcdCJMts2jVVsRiH7onLmeyUwRw/tCt9T929wTxuCeDHPO7w/wAo9Xl4uHC48s7wv/ZTCA4taqkN8RKM2ig2GYC+uVju5W05DX2BjXo1CjA2487Dfccxr7HnJ3ZqFUtRUqp3VKoILcrUxZmA3a5fXfNmlsgZi7szsdeCi9rblAJ0A3k7pr8dtmW+2E/Jxkz49frfX+q2DXIqhT8LKSDyKkXB8wwI/wAJmxeWJRAAAAAXQAaADdYDgJfabuFWIiAiIgIiICIiAiIgIiICIiAiIgIiICIiBQiYatKZ5QiTKNAraAhvdTYneDubz5HqPW82qlO8wmnaTvYg+0mHK2rAui+FK2QqGC38LgkEAqSRm/CxNxlm1sfYOGFqqKajjdVqu9aovPK9Ukp1At1GkkKtJXVkcXVgysOasCCPYzkMd2noYDEikjvWJsKlGmGr1UKhfjyg2JGt2INzqLEla2aTN3p3KUQDfjzOp9zL5FbB222JDs1CpQUZcveNSLPcXPhp1HyW5E31ktCCIiAiJbUUkEA2JBsd9jztAqRKy2newvv48NeOkugIiICJZVB0ykDUXuCdONrEWNuMuEC01gGC8SCRodwsDru4iUl8QKxEQEREBERAREQEREBERAoRMbrArguVG8AMemYkD6H2mrjcTwHE2HnvJ9ACfSTBbXxS01LMdB8zvtPOe0OxKOJqPUdBeotLvAqiz1EBUMUYEFvFYEDNawJkztzaxev3S/8Ax0gL8zUJYEX5AC3mTMmyKRevTUaZfGxI3WsFAHFrm/IZbnkcc895eMbY46nku7FbHqYejXpBUSoEphNAoIY1StQqo0HiPh33RhfjO2AsOZtx4+cxj4tBrbU9OA+szTSdMrd3aglYiShS2srNdajlyMtkHEnVj0Ubh1PtxmxASl5Rr8JdATGQQb3Frbrced7zJeR23NjjEoENSrSswbNRfu20BFs1jprfmCAQQRA3qVUMLjUS+YaKAIoW5AAAuSTYaasbknTed8zQKFeMpLogIiICIiAiIgJq4jEutSmopsyvmDOCtqZABUsCQSDqLi+ttNdNqIFBKxECjHSWufCfIyq8YdbgjmLQNREymq3FiAOiqqgDyvmP+aQm08dkDv8AgQ26O9yL/wAKD/PJvGt4fOct2gJ/Z656XbqgCZ/Lw5iDzEvJ0fblNmmxN9SxZieZY3/p6To+ylc/tRW9i6C3UUyWZfM5h6A9JyuzK2o42uPYkflN1hUpYqhWQE92j2PVmQMD5oLe886XWe67bN46eq0jq5PMD0yqfqTLamMAkbs7baV1p2PjdGbLr+7KK/kQai6dZp7c2lSpIwqVVps6uEu2VycpF1A10JGoGk75qzbi13pOHEnkR1lv7QZ4fTpYgVlbD/2VtGekzUybbmOpDE7yGzanjOp/0ljmUZqyBhvIphs3Ui6gHy0mXzYtvhy+npAqXN9eg4e3H1mWi51uQdTbS1hfQbze26882fauOtYV6TgjKab0ioYHfaoj94jdQSBymzhe1WIpI9E5mYKGw9Zga24qWoVtVLPa6q+9gQT4gc0zlxy9K3jyjvsQ1TNTyZSuY95e98uRrFdd+fINeBPKZalTKCTuAuePyEw4bFq4DIQQQCPIgMPkwPrNi8uzUmjtTaJpU6lQLfIDlXdnbgL8B1twJ3CYdtYXEMUOHrCna+ZWUEPe1vFYkEWO7nOY2vtirY0cQFDqRqLEEMDrwBBF+HMStulpNp3GdqaVKpQw7sz4ioV/saS53ynwmo6/u6QvmzEjdpfdJ8bpy2xuzRGZ1cUVrnvandhu+qlvF/aYmoS5tfQLltuGk6WjTsANbAAC5LE2tqSdSep1MmIpSpkFiWJDEWU5bJYAECwubkX1J38omWJKCIiAiIgIiICY6zkAWUtcgaW0BNideA3ymJqlVJVS5G5VygnyLED3MyLuF/aAErEQKGViUJgauOTSQGNoZldTuZWU3/vKV+hk5tZWak6pU7p2FlqBVcp1CN4SfOQuIqXJA8v6zTDtFebYGgUZ6T6lSyN11P1Bk/hCAgTU5d1yWIHDU6n1kT2kQLjH1sSVY5TxtuOnyI/nK1McLeU8zlnbuwu42jjTRqCpSOV1vrYG4a1wRxBsvsJH1Ma9eoXqsWY8Tc26KCbIN+gtI2rjixmfC1Nf5fnI8rrS/jLU7h3VQBNuliA3GcxtIghFZQ2d1XUA2BuSdeikesltl4NKfwIiDecoAv523+sou6ClRFr3Hlrf+sge0OMempHdFiTSyMmZ1N6iK6NYAocpJDHTW3DWVWtpxkftDandU3qMGIQFuFzb08tZMsQvwu3KmGLCiwbUoCwzlLtqq6/ite2l9+s7zs9iK7LmxFxfRQwAYni1lUZRyB146TxjZ+0gAHy4en3j6pSUK4LHQsw+LU8fSe2dn8calCmx32settL/AK6zr4t71XLyya3G0btUJ+6gsOrH4j1sLD/M3KeUVMa2JxbYkgqtVkyKd60qV1p36tct6z0rtFtLuaDlLd4QFQH8T3F/QBm8lM84NQU1zEEhBoBvIUaDzOnqY5stdK8WO+3qmycT3lGk/wCJFb3Am3aR+xcM1HC0Kb6vTpU1a3FlUBret5IAzaMr7ViIkoIiICIiAiIgIMRA1MLXqmpVD01RAV7thUzNUGuYsmQd3bTS7X6TK2JAYLZrnjlbKPNrWHvM0wVK0DIXmntHadOhTapVdURBdmY2VR1P6vuitiQoJM5na4pVHWtXAbubsmfVKbH74TcXtoCQSOFiTe8xRtsYXbbYhS/dVaSk+DvQqtUW3x92CWQcg4B42nN9o+1ioe6otmqfeKkadL/y9Jo47tC+LzLQzJR1Bq8anPLzHW9uhmHCbLSkNBb2uec5uX8iT9cXTx8P3kiThnY5mOp/9zFiCyiTpxAW/gVuQa5A62BFzITF6zjl26daaNAXYjkB+f8AKS+EGUXO73J6AcTIoHKwPQg/Ij2I+ck8Fir7t8ZEY9osc1JiNFdSelzl+WadFhHB0vu9JzuPDt4V1LeEDgSxsLjjOo2n2MxGEs6Fq1OwLH4qit964A8S31BA3bxxM+Fyx3EXKS6rawdJ8pNQp0C3sByzNq58gJhxNAMCCLhrgg6ggixBB4ETVwW01IBvf1vMG0NrC5RdPxn8IIvb/GeA4A35BstXa0RybIoUjmpoFOtjdmsOmYm06LZHbNkw1FKKqSAQXcMw3/dAIvbUanUicximZjUFr2DABToGymwvxsfpaSdNVpKqgDQAfoCbY55Y3pXLGWd+kpisc1QDMxNrm7EFiSbsSQABuAsAANBuFpf2cwHf1hpcKdeioRnPqfAPNiPhMicHQqV37ukLkkC+5V5D6n3M9J7P7BTCUyoJZmsXc73YbtOAHAfmTNuPjtvlkxzzkmolh/WXy1RLp1OUiIgIiICIiAiIgWtfS3rLolrtYQMWIq8JpPWjE1ZHYqrpb9frfNcYisGMxWY9B+XGeebW2m+Nq5aZX9mQ/FvSs3Gw/eqN3BL3+MASY7abSRaQw5N3r+ELwC/edh94aaLuJ36A2jMNTNgAAALADgFUWA9hOf8AJ5fGeEdHBx7/AGqXpAKo8QOluvvYD2mniaxO7QSw1eek18RVLCykKdwNgSOvU+c812KNRvz/AC/rI7G2EkadPIlgSbaksbk33kkyNxD7zp+vOTFbUVXvLsPjCvGUqNc6eQE16s2mr7UvToth7dp069GrVRmVGBYLqRwDW+9a97bzaeprtCnjDSqLWX9mpkVCDdTUqKbpnDgZUQgNbeWC7gvi8ER6g4i3KxPzuJt08Ufw6+f6tNMbcJpnljM+3o3azbOCcsuHoU3c3zV1BpgHjZ1saja8NOvLilw6DQE5RuF779Trx4m5mPDU3cgE+2gHrvPykv8AsSUhci9tSTu56n8vLjM88ttcMdRlwCaZiAB9wchxY9T8gOs39k7IfFuclygOrbkHQMBc+/rN/s52SauFq4glKbWZaVzndTuL3+EHlqdeE9Aw9BaaBVXKo0CqJrx8V91lycv1GpsnZVPDKFW195Nt3M/3RJKkL6nQcB+ZlFpX1b0X8zzPyHzmYrOlysVKtmY2+EXF+Z5Dy58/IzNLQm7pwl0BERAREQEREBERATDiDpM0wYrdJgia7azQxtQKrMxsALk8lUZifYmSFVdZB9sARg8WV39xXt/w2BPsDNt6R7ee4Wp31d8Q5vUqjMFP7qj+6pr6C5P3jmO6TAYASMoZQxIFs19OWgAHoqqPQTZfXoAOc8bktt29KdTS1qmYyr1Qtr8SFGhOp3boUgWHOMTUsJQrBXq8LyLxXQk+lh6a3PsJs3LMFUEsxCqBvJJsB7zVdpeTSGE0TMXc23zeIBExMotLIU/Z1ZiVXKCdFBJyjldtT6yQobNsJgwNQDrrqfPcPYW9JNYJrgXEWjNsrAgC/H9bvSTGxdmrUxQV1BSnTNUKdzMandr6Czm3MrymthqovoNOPOx4jnr+uEv2XiKi7QXxE06iBEsq2oumZiKm4tTqXOua4YL0Mtxauc2jktmN07ulTYsmUhR948bC1lUbhc8eAGmpuJUSJUkHjMeK2hi1J7ujQqLwvXenUP8AlNEr/wAwnoZRwpuJE4LbbHSvh6tA82KVKd/95SZrDqwWSsqHGViIFIlYgIiWNVAgXxMD4sTDh8cSLsuTkCwY+uXQehMnQ3YmNawMvBkCs1sZUta99Ta9ri53X5XmV8QBv08wQPfdNbFY9VZFa4z6K1jkLHcubcCeANr7heINV11mht/Z/e4erTBt3ilCR+FwFb5ZpKskq9G629Pf+s02h4NhMcTmVvjsAfOx19dTJlqwtfeOXPpLu3OxwlRMVS1p1QFbhZvEVa395bjzHWauHIKflPN5cPHJ34ZeUUXFcf1+ry2o5IGu756fzmCoLTNTS/HgT+vkJks0zVZWDKSCL2I3jQg/UzVVptYgfIWmFqFpeVC01pjDHj1/pDCUJ3af1/X5Swz0KgXedLg26i9vqfeTOExlybbgdCdLiwN7cN8gVTnMwe24kfz4yLB1dPGct8urYUvuOXqOX0nP4XaAW15Irt9R+j9N0p4022/2esP39X/jVBby10m1gMRiKJutViD90lSD65frrIwbfQ8R5HQ+xmahttd2k1nnPtT9L9PRuzHaAYlSraVEtmB4g6Bh0nQKLTzXYOMWnVSqTYDwkjgrkDxf3eN+Fp223durhlUtvbNbjqoB3X3a7/LmAerDLc3XPnj30lC0rPNx20zVPHTrMlyCwotUp242sRcaHhwM7zZuOFVFdQcjAFSQUJ80YBlPQiWl2rcbG5ERJVY6hmnVm+Vmhj66UwS7WA1O4WHMk6AdTJl0NDE4pUsGOrfCoBZ2/wAKKCzeg04zAa1Q7lyDm51/gUkf8wM5DH/aKqs64KipYnxVqhJBP/c9uugkNVxGLxGtWs5vwU92o/h3CUy58cWuPDa9Dr7YSjpUqoGP3R8XogJYzUb7Q6KcKjeiL8ndW+U8/fZIRSbEjiFKjzvmIHuZRMACt8hW9vi+LzsrED1mN/J36jWcE+69Jw/2i0T8VKso/Fakw9kqFvlJPCdoMNW0RxmOuUgoxI1v3bAE621A9Z493OU6EjyMYigzKfFztcXF+BsDrInP/UXh/j2l8assfG6aD+c8f2Z2mxtHws4qAW0a9QAHdq1nG46Zp0uC7cufioIedqhT5FW+s6JzYMrw5Oh2tsha9GrSI+MG1rDx/EpBOgOcAzzLZ6lcyuCrL4WB+6dQQfWdTje29aoLUUWmNQWDGo9+IvlUJ9fKc7TwjXLMblrkk63vvvOf8jPHP024sMsfbTxgytYyi15ZtAWNjrbcefL1/XQR9PEa6znmO216btVxcC+pvb0mZaAtzmg1RTpvF9L9DoehmyjG410izSGzUwY5TUr4EgXk7g1Gl+uh9P6yRrbOUoLf+/1+UiZapZtw/fG1r7rnyva/0HtMZczosL2QevVZEdF/CWvqeVhxk7s/7JiCDXxCkcVpqdf8zEAexnXx4eU2wzy1dPPQxJsATw9egnSbK7CYusL5O7Xm5UH2JuJ6bs3sxhqAHd0QSPvHxP7mwX0sJM0MKxGoAHLf7n9ec2+OfbP5P48zpfZk4tnxFJemYfoyQo/ZTfdiv+kT/wCQnpFOjaaHaXbH7Jha1fLnNNbqt7BmYhUBbgCzAE8JXwxR8mTzXtD2fqYJKoZ+8osjK7KtiA6kHw5j1kiMM2JaglSo1SrVBGb4bU6ZXvWA+4LE24k25aT/AG52M1fDuLjMUOmtmIynKDwv4rXmPsVsBqTmo4bRDSUtYALmDGwvmJayXJtbJltpcxrvS/l1v7dZg8GtJFRAAqi2n185niJoxIiICcH9q2AqPQV0uUQ+MDgCbXPTh01neSGxFesMV3dRBUw1dLKwUk0qig50q80dfhbgQQd6yLNzScbq7eIbPezflOipY2w5eg+g1kl2t+ztqRarhgXTeUGrr5AfEPLX6zjKePI3ziz49e3bjnL6dNSpNUOZgAAdF0JNtzEc+S++trXNhyo1fOWN1FlFvIAbrbyZG4TaJtvt7TfpYgC5vqd5Nv1aYWVfYcBfUkdeA8h0+u+ZP2LiNRy4FuB8hx/prQY0Djf1m7h8Uv8ATfItptpf6Jyga3ZiSWtvJ+JiDwA4bhoJd+wgeXDefYSQSqCSx8gOg3n1OvkFmpj9rpTG8ekmS1W5MLYMAlx4DYAHTW3413HlzFtCLyG2jtcKTuvu03fr+U09p9oiw32H60kz2M7C1MSwr4gGlQHiu2jVANdAfhXqZ0Y8NrO8sic7IdkhiMMauIDL3jHINxKWtm15nd5dZr7U+y06mhUU8lqXXX/GoP0M9AOMpqiEELTOVKWhvU00yKASwsDaw1AJ3azM9A752Y8eOtOe523bwPaGx6tBylam1N94BsQw5qw+IdZkwR58J2/2k7SpOlGkg7x0qBi4+GkrAqQTxL6aclzHcL8Lh7gzm5MZG/Hdpik55cDx1vpYWt87yWpYo92QLZrHLfcWsbX6XnPjGqBre17ZrHLffbNuJ9fO06jsr2Vr4l6dWpenh/EwBurvoFUZfuqQztz0U8bDCcdyvTbLOSdtnsrss1q4qEeCmQ4I/FbLbrr3k7dqeoA439h/UibGz9mrRphFAAHLjuHtYAek2KdCxJ4n9AfM+5nocc8Jpw55eV2to4a2/fM8oG39JEbS7V4ehiKOHqvlqVwSgsbHUKNeZJsANdCdwvJVTE1MRghVWrTrBXp1AVyEaFCoDK3O5ze825QwNfAYFaNNaaFiqiy52Z2A4DOxLG3Uy9k5mwHAfmfyEyU6gYAg3B1B5iXQEREBERASkrMdekSLBivUWv8AMGBVxy0nP7Y7FYbEktVphXP7ymcrHqw3E+d/OTQXT4m895+lvlNWphKhOlSqRy/sh/4fnI9p3Y4TG/ZXUXWhXVhwVxlP8QuD7Cc9tHsjjqW+mxHNLOPleeo1dnVfxP8A8U/+KiYcUWpLmc1jwAT9oqsTruVD042HUTO8eC/y5PGalKsp8VxbgbAzaweOqnwgFj729NwnqeFxVasNaWIQf/bTXXrleqxt52mSjs7EgaVAvQUaY9h3mnqZHhgn5Mnnn+jMdUFqdCo1+VlH8TED6zawX2W42trWenRB4a1W9tAD7zvv9G4g78S48kRf+15YNlV7/wCtV/QU/wA1MnGYT1FcssqgsP2Iw+BKsKFbH4hvhuBkXqztanTHrfkDJylsipWZXx9RCFsVwlIkYdbag1GNmxDCwtmAQfgvYy6vsevbTE4j/o/nTkbW7EPV+LE40f4a/dj+FFA+U12zTe1KdFyxqM2tM0xlbLkDG7FWGoLWUHooHO/mHaDYda/hXvaYOmi1fI5CSV/hnUVvsqU/7RjGPNsQW+qzWb7K7bq+KHlVH/5i4zKLTK4uJCsthUDIOCsCgseQ0HtJzZ74JBd6T1GtocymmfMA5gL/AN15JYjsHVQf6zjSORr3HsVtNFOwIZrmpXzfivSY+5pEzP4f4v8ANPtvp27wlA5jg3ZlsqlVqPaxzAIz0VUbr6EbhyFuh2J9qGGxTBadLE5hbOO6v3QY2zOykgL14cbSJ2R2U7lgxapUdbhXYAMob4gMugBsNwHW/CXr4V2HiLnkSzEjnYk6TSYVS54uxBlHqAakgDmdJ58+yGOhNU+dWrb2VlEuHZNmN1qNR/3dOkWP+estQybLFZXeHEp+Ie4mI7Qp/iGk49ey9Uf7Vij5tTt7CkBMY7HsTdqldjzNV/ytaVia7dcah+8JRsan4h7j+c5Kl2SHE1L887n53m7R7Nj8VQeTn6742h0Ixa85kWqDxkUuwrDR6nq1/rMybLI+8/o5H0le0pHNKzRp7Pt96p61Kh+WabiLbnLi6IiAiIgIiIFLStoiBS0ZZWJGhQCViJIREQEREChWAg5CViBQrKZByl0QKZBylbREClotKxApaVt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270" name="AutoShape 6" descr="data:image/jpeg;base64,/9j/4AAQSkZJRgABAQAAAQABAAD/2wCEAAkGBhQSERIUEhQVFBUUGBQWFhUXGBcVFhQWFBgVFRUYGBQZGyYfFxojGhUVHy8gIycsLCwsGB4xNTAsNScrLCkBCQoKDgwOGg8PGiweHCQpLCwpLCksKSkpKSkpKSkpLCkpKSwsKSkpKSkpKSwsKSwpLCwpKSwpKSksLCwpLCkpKf/AABEIANoA5wMBIgACEQEDEQH/xAAbAAEAAQUBAAAAAAAAAAAAAAAABQECAwQGB//EAEQQAAIBAgMFBgMFBQQKAwAAAAECAAMRBBIhBTFBUWEGEyJxgZEyobEHQlLB8BRDktHhI2JyghU0RHOToqOywvEzY9L/xAAZAQEAAwEBAAAAAAAAAAAAAAAAAQIDBAX/xAAjEQEBAAICAgIDAAMAAAAAAAAAAQIRAyESMRNBBCJRQmGR/9oADAMBAAIRAxEAPwD3GIiAiIgIiICIiAiIgIiaWKRhVSp32SkqsHplUyuTbK3eHxKQetjfdxgbsS3NGaBdeYsQzAeBVY8mYqPcK30lt7bvUkzFjNp06Kg1XVb7r72PJVGrHoLmBsUSSozABrC4BuAeIBsLi/GwmSc7X25VAZ2Xuaeophtarj7rup0pA/hszW35TdZL7Px4rIrrx3jip4gyvlN6XuGUx8tdNuIlAJZRWIiAiIgIiICIiAiIgIiICIiAiIgIiICIiBjqPNHFBXsHUMFZWAOoDLqptzB187TcqrNGshlpAqYk2OXfw8+HpInb20MQgppQNJS+YGtWDMFKgEBaSWzO2pALKPCd5sJIgW6+Wp9pkfCCqhB1Vhv+YPoR5giTlOujH325LZFFqzn9pxuLc66Iy4dbjXRaCh9wOmY7ps0dp4ZKiVMOHAKtmqkVMznMpAd6viqXGbQkkcLTQx+CelVLLwYg24Mtm9CRlcdCJMts2jVVsRiH7onLmeyUwRw/tCt9T929wTxuCeDHPO7w/wAo9Xl4uHC48s7wv/ZTCA4taqkN8RKM2ig2GYC+uVju5W05DX2BjXo1CjA2487Dfccxr7HnJ3ZqFUtRUqp3VKoILcrUxZmA3a5fXfNmlsgZi7szsdeCi9rblAJ0A3k7pr8dtmW+2E/Jxkz49frfX+q2DXIqhT8LKSDyKkXB8wwI/wAJmxeWJRAAAAAXQAaADdYDgJfabuFWIiAiIgIiICIiAiIgIiICIiAiIgIiICIiBQiYatKZ5QiTKNAraAhvdTYneDubz5HqPW82qlO8wmnaTvYg+0mHK2rAui+FK2QqGC38LgkEAqSRm/CxNxlm1sfYOGFqqKajjdVqu9aovPK9Ukp1At1GkkKtJXVkcXVgysOasCCPYzkMd2noYDEikjvWJsKlGmGr1UKhfjyg2JGt2INzqLEla2aTN3p3KUQDfjzOp9zL5FbB222JDs1CpQUZcveNSLPcXPhp1HyW5E31ktCCIiAiJbUUkEA2JBsd9jztAqRKy2newvv48NeOkugIiICJZVB0ykDUXuCdONrEWNuMuEC01gGC8SCRodwsDru4iUl8QKxEQEREBERAREQEREBERAoRMbrArguVG8AMemYkD6H2mrjcTwHE2HnvJ9ACfSTBbXxS01LMdB8zvtPOe0OxKOJqPUdBeotLvAqiz1EBUMUYEFvFYEDNawJkztzaxev3S/8Ax0gL8zUJYEX5AC3mTMmyKRevTUaZfGxI3WsFAHFrm/IZbnkcc895eMbY46nku7FbHqYejXpBUSoEphNAoIY1StQqo0HiPh33RhfjO2AsOZtx4+cxj4tBrbU9OA+szTSdMrd3aglYiShS2srNdajlyMtkHEnVj0Ubh1PtxmxASl5Rr8JdATGQQb3Frbrced7zJeR23NjjEoENSrSswbNRfu20BFs1jprfmCAQQRA3qVUMLjUS+YaKAIoW5AAAuSTYaasbknTed8zQKFeMpLogIiICIiAiIgJq4jEutSmopsyvmDOCtqZABUsCQSDqLi+ttNdNqIFBKxECjHSWufCfIyq8YdbgjmLQNREymq3FiAOiqqgDyvmP+aQm08dkDv8AgQ26O9yL/wAKD/PJvGt4fOct2gJ/Z656XbqgCZ/Lw5iDzEvJ0fblNmmxN9SxZieZY3/p6To+ylc/tRW9i6C3UUyWZfM5h6A9JyuzK2o42uPYkflN1hUpYqhWQE92j2PVmQMD5oLe886XWe67bN46eq0jq5PMD0yqfqTLamMAkbs7baV1p2PjdGbLr+7KK/kQai6dZp7c2lSpIwqVVps6uEu2VycpF1A10JGoGk75qzbi13pOHEnkR1lv7QZ4fTpYgVlbD/2VtGekzUybbmOpDE7yGzanjOp/0ljmUZqyBhvIphs3Ui6gHy0mXzYtvhy+npAqXN9eg4e3H1mWi51uQdTbS1hfQbze26882fauOtYV6TgjKab0ioYHfaoj94jdQSBymzhe1WIpI9E5mYKGw9Zga24qWoVtVLPa6q+9gQT4gc0zlxy9K3jyjvsQ1TNTyZSuY95e98uRrFdd+fINeBPKZalTKCTuAuePyEw4bFq4DIQQQCPIgMPkwPrNi8uzUmjtTaJpU6lQLfIDlXdnbgL8B1twJ3CYdtYXEMUOHrCna+ZWUEPe1vFYkEWO7nOY2vtirY0cQFDqRqLEEMDrwBBF+HMStulpNp3GdqaVKpQw7sz4ioV/saS53ynwmo6/u6QvmzEjdpfdJ8bpy2xuzRGZ1cUVrnvandhu+qlvF/aYmoS5tfQLltuGk6WjTsANbAAC5LE2tqSdSep1MmIpSpkFiWJDEWU5bJYAECwubkX1J38omWJKCIiAiIgIiICY6zkAWUtcgaW0BNideA3ymJqlVJVS5G5VygnyLED3MyLuF/aAErEQKGViUJgauOTSQGNoZldTuZWU3/vKV+hk5tZWak6pU7p2FlqBVcp1CN4SfOQuIqXJA8v6zTDtFebYGgUZ6T6lSyN11P1Bk/hCAgTU5d1yWIHDU6n1kT2kQLjH1sSVY5TxtuOnyI/nK1McLeU8zlnbuwu42jjTRqCpSOV1vrYG4a1wRxBsvsJH1Ma9eoXqsWY8Tc26KCbIN+gtI2rjixmfC1Nf5fnI8rrS/jLU7h3VQBNuliA3GcxtIghFZQ2d1XUA2BuSdeikesltl4NKfwIiDecoAv523+sou6ClRFr3Hlrf+sge0OMempHdFiTSyMmZ1N6iK6NYAocpJDHTW3DWVWtpxkftDandU3qMGIQFuFzb08tZMsQvwu3KmGLCiwbUoCwzlLtqq6/ite2l9+s7zs9iK7LmxFxfRQwAYni1lUZRyB146TxjZ+0gAHy4en3j6pSUK4LHQsw+LU8fSe2dn8calCmx32settL/AK6zr4t71XLyya3G0btUJ+6gsOrH4j1sLD/M3KeUVMa2JxbYkgqtVkyKd60qV1p36tct6z0rtFtLuaDlLd4QFQH8T3F/QBm8lM84NQU1zEEhBoBvIUaDzOnqY5stdK8WO+3qmycT3lGk/wCJFb3Am3aR+xcM1HC0Kb6vTpU1a3FlUBret5IAzaMr7ViIkoIiICIiAiIgIMRA1MLXqmpVD01RAV7thUzNUGuYsmQd3bTS7X6TK2JAYLZrnjlbKPNrWHvM0wVK0DIXmntHadOhTapVdURBdmY2VR1P6vuitiQoJM5na4pVHWtXAbubsmfVKbH74TcXtoCQSOFiTe8xRtsYXbbYhS/dVaSk+DvQqtUW3x92CWQcg4B42nN9o+1ioe6otmqfeKkadL/y9Jo47tC+LzLQzJR1Bq8anPLzHW9uhmHCbLSkNBb2uec5uX8iT9cXTx8P3kiThnY5mOp/9zFiCyiTpxAW/gVuQa5A62BFzITF6zjl26daaNAXYjkB+f8AKS+EGUXO73J6AcTIoHKwPQg/Ij2I+ck8Fir7t8ZEY9osc1JiNFdSelzl+WadFhHB0vu9JzuPDt4V1LeEDgSxsLjjOo2n2MxGEs6Fq1OwLH4qit964A8S31BA3bxxM+Fyx3EXKS6rawdJ8pNQp0C3sByzNq58gJhxNAMCCLhrgg6ggixBB4ETVwW01IBvf1vMG0NrC5RdPxn8IIvb/GeA4A35BstXa0RybIoUjmpoFOtjdmsOmYm06LZHbNkw1FKKqSAQXcMw3/dAIvbUanUicximZjUFr2DABToGymwvxsfpaSdNVpKqgDQAfoCbY55Y3pXLGWd+kpisc1QDMxNrm7EFiSbsSQABuAsAANBuFpf2cwHf1hpcKdeioRnPqfAPNiPhMicHQqV37ukLkkC+5V5D6n3M9J7P7BTCUyoJZmsXc73YbtOAHAfmTNuPjtvlkxzzkmolh/WXy1RLp1OUiIgIiICIiAiIgWtfS3rLolrtYQMWIq8JpPWjE1ZHYqrpb9frfNcYisGMxWY9B+XGeebW2m+Nq5aZX9mQ/FvSs3Gw/eqN3BL3+MASY7abSRaQw5N3r+ELwC/edh94aaLuJ36A2jMNTNgAAALADgFUWA9hOf8AJ5fGeEdHBx7/AGqXpAKo8QOluvvYD2mniaxO7QSw1eek18RVLCykKdwNgSOvU+c812KNRvz/AC/rI7G2EkadPIlgSbaksbk33kkyNxD7zp+vOTFbUVXvLsPjCvGUqNc6eQE16s2mr7UvToth7dp069GrVRmVGBYLqRwDW+9a97bzaeprtCnjDSqLWX9mpkVCDdTUqKbpnDgZUQgNbeWC7gvi8ER6g4i3KxPzuJt08Ufw6+f6tNMbcJpnljM+3o3azbOCcsuHoU3c3zV1BpgHjZ1saja8NOvLilw6DQE5RuF779Trx4m5mPDU3cgE+2gHrvPykv8AsSUhci9tSTu56n8vLjM88ttcMdRlwCaZiAB9wchxY9T8gOs39k7IfFuclygOrbkHQMBc+/rN/s52SauFq4glKbWZaVzndTuL3+EHlqdeE9Aw9BaaBVXKo0CqJrx8V91lycv1GpsnZVPDKFW195Nt3M/3RJKkL6nQcB+ZlFpX1b0X8zzPyHzmYrOlysVKtmY2+EXF+Z5Dy58/IzNLQm7pwl0BERAREQEREBERATDiDpM0wYrdJgia7azQxtQKrMxsALk8lUZifYmSFVdZB9sARg8WV39xXt/w2BPsDNt6R7ee4Wp31d8Q5vUqjMFP7qj+6pr6C5P3jmO6TAYASMoZQxIFs19OWgAHoqqPQTZfXoAOc8bktt29KdTS1qmYyr1Qtr8SFGhOp3boUgWHOMTUsJQrBXq8LyLxXQk+lh6a3PsJs3LMFUEsxCqBvJJsB7zVdpeTSGE0TMXc23zeIBExMotLIU/Z1ZiVXKCdFBJyjldtT6yQobNsJgwNQDrrqfPcPYW9JNYJrgXEWjNsrAgC/H9bvSTGxdmrUxQV1BSnTNUKdzMandr6Czm3MrymthqovoNOPOx4jnr+uEv2XiKi7QXxE06iBEsq2oumZiKm4tTqXOua4YL0Mtxauc2jktmN07ulTYsmUhR948bC1lUbhc8eAGmpuJUSJUkHjMeK2hi1J7ujQqLwvXenUP8AlNEr/wAwnoZRwpuJE4LbbHSvh6tA82KVKd/95SZrDqwWSsqHGViIFIlYgIiWNVAgXxMD4sTDh8cSLsuTkCwY+uXQehMnQ3YmNawMvBkCs1sZUta99Ta9ri53X5XmV8QBv08wQPfdNbFY9VZFa4z6K1jkLHcubcCeANr7heINV11mht/Z/e4erTBt3ilCR+FwFb5ZpKskq9G629Pf+s02h4NhMcTmVvjsAfOx19dTJlqwtfeOXPpLu3OxwlRMVS1p1QFbhZvEVa395bjzHWauHIKflPN5cPHJ34ZeUUXFcf1+ry2o5IGu756fzmCoLTNTS/HgT+vkJks0zVZWDKSCL2I3jQg/UzVVptYgfIWmFqFpeVC01pjDHj1/pDCUJ3af1/X5Swz0KgXedLg26i9vqfeTOExlybbgdCdLiwN7cN8gVTnMwe24kfz4yLB1dPGct8urYUvuOXqOX0nP4XaAW15Irt9R+j9N0p4022/2esP39X/jVBby10m1gMRiKJutViD90lSD65frrIwbfQ8R5HQ+xmahttd2k1nnPtT9L9PRuzHaAYlSraVEtmB4g6Bh0nQKLTzXYOMWnVSqTYDwkjgrkDxf3eN+Fp223durhlUtvbNbjqoB3X3a7/LmAerDLc3XPnj30lC0rPNx20zVPHTrMlyCwotUp242sRcaHhwM7zZuOFVFdQcjAFSQUJ80YBlPQiWl2rcbG5ERJVY6hmnVm+Vmhj66UwS7WA1O4WHMk6AdTJl0NDE4pUsGOrfCoBZ2/wAKKCzeg04zAa1Q7lyDm51/gUkf8wM5DH/aKqs64KipYnxVqhJBP/c9uugkNVxGLxGtWs5vwU92o/h3CUy58cWuPDa9Dr7YSjpUqoGP3R8XogJYzUb7Q6KcKjeiL8ndW+U8/fZIRSbEjiFKjzvmIHuZRMACt8hW9vi+LzsrED1mN/J36jWcE+69Jw/2i0T8VKso/Fakw9kqFvlJPCdoMNW0RxmOuUgoxI1v3bAE621A9Z493OU6EjyMYigzKfFztcXF+BsDrInP/UXh/j2l8assfG6aD+c8f2Z2mxtHws4qAW0a9QAHdq1nG46Zp0uC7cufioIedqhT5FW+s6JzYMrw5Oh2tsha9GrSI+MG1rDx/EpBOgOcAzzLZ6lcyuCrL4WB+6dQQfWdTje29aoLUUWmNQWDGo9+IvlUJ9fKc7TwjXLMblrkk63vvvOf8jPHP024sMsfbTxgytYyi15ZtAWNjrbcefL1/XQR9PEa6znmO216btVxcC+pvb0mZaAtzmg1RTpvF9L9DoehmyjG410izSGzUwY5TUr4EgXk7g1Gl+uh9P6yRrbOUoLf+/1+UiZapZtw/fG1r7rnyva/0HtMZczosL2QevVZEdF/CWvqeVhxk7s/7JiCDXxCkcVpqdf8zEAexnXx4eU2wzy1dPPQxJsATw9egnSbK7CYusL5O7Xm5UH2JuJ6bs3sxhqAHd0QSPvHxP7mwX0sJM0MKxGoAHLf7n9ec2+OfbP5P48zpfZk4tnxFJemYfoyQo/ZTfdiv+kT/wCQnpFOjaaHaXbH7Jha1fLnNNbqt7BmYhUBbgCzAE8JXwxR8mTzXtD2fqYJKoZ+8osjK7KtiA6kHw5j1kiMM2JaglSo1SrVBGb4bU6ZXvWA+4LE24k25aT/AG52M1fDuLjMUOmtmIynKDwv4rXmPsVsBqTmo4bRDSUtYALmDGwvmJayXJtbJltpcxrvS/l1v7dZg8GtJFRAAqi2n185niJoxIiICcH9q2AqPQV0uUQ+MDgCbXPTh01neSGxFesMV3dRBUw1dLKwUk0qig50q80dfhbgQQd6yLNzScbq7eIbPezflOipY2w5eg+g1kl2t+ztqRarhgXTeUGrr5AfEPLX6zjKePI3ziz49e3bjnL6dNSpNUOZgAAdF0JNtzEc+S++trXNhyo1fOWN1FlFvIAbrbyZG4TaJtvt7TfpYgC5vqd5Nv1aYWVfYcBfUkdeA8h0+u+ZP2LiNRy4FuB8hx/prQY0Djf1m7h8Uv8ATfItptpf6Jyga3ZiSWtvJ+JiDwA4bhoJd+wgeXDefYSQSqCSx8gOg3n1OvkFmpj9rpTG8ekmS1W5MLYMAlx4DYAHTW3413HlzFtCLyG2jtcKTuvu03fr+U09p9oiw32H60kz2M7C1MSwr4gGlQHiu2jVANdAfhXqZ0Y8NrO8sic7IdkhiMMauIDL3jHINxKWtm15nd5dZr7U+y06mhUU8lqXXX/GoP0M9AOMpqiEELTOVKWhvU00yKASwsDaw1AJ3azM9A752Y8eOtOe523bwPaGx6tBylam1N94BsQw5qw+IdZkwR58J2/2k7SpOlGkg7x0qBi4+GkrAqQTxL6aclzHcL8Lh7gzm5MZG/Hdpik55cDx1vpYWt87yWpYo92QLZrHLfcWsbX6XnPjGqBre17ZrHLffbNuJ9fO06jsr2Vr4l6dWpenh/EwBurvoFUZfuqQztz0U8bDCcdyvTbLOSdtnsrss1q4qEeCmQ4I/FbLbrr3k7dqeoA439h/UibGz9mrRphFAAHLjuHtYAek2KdCxJ4n9AfM+5nocc8Jpw55eV2to4a2/fM8oG39JEbS7V4ehiKOHqvlqVwSgsbHUKNeZJsANdCdwvJVTE1MRghVWrTrBXp1AVyEaFCoDK3O5ze825QwNfAYFaNNaaFiqiy52Z2A4DOxLG3Uy9k5mwHAfmfyEyU6gYAg3B1B5iXQEREBERASkrMdekSLBivUWv8AMGBVxy0nP7Y7FYbEktVphXP7ymcrHqw3E+d/OTQXT4m895+lvlNWphKhOlSqRy/sh/4fnI9p3Y4TG/ZXUXWhXVhwVxlP8QuD7Cc9tHsjjqW+mxHNLOPleeo1dnVfxP8A8U/+KiYcUWpLmc1jwAT9oqsTruVD042HUTO8eC/y5PGalKsp8VxbgbAzaweOqnwgFj729NwnqeFxVasNaWIQf/bTXXrleqxt52mSjs7EgaVAvQUaY9h3mnqZHhgn5Mnnn+jMdUFqdCo1+VlH8TED6zawX2W42trWenRB4a1W9tAD7zvv9G4g78S48kRf+15YNlV7/wCtV/QU/wA1MnGYT1FcssqgsP2Iw+BKsKFbH4hvhuBkXqztanTHrfkDJylsipWZXx9RCFsVwlIkYdbag1GNmxDCwtmAQfgvYy6vsevbTE4j/o/nTkbW7EPV+LE40f4a/dj+FFA+U12zTe1KdFyxqM2tM0xlbLkDG7FWGoLWUHooHO/mHaDYda/hXvaYOmi1fI5CSV/hnUVvsqU/7RjGPNsQW+qzWb7K7bq+KHlVH/5i4zKLTK4uJCsthUDIOCsCgseQ0HtJzZ74JBd6T1GtocymmfMA5gL/AN15JYjsHVQf6zjSORr3HsVtNFOwIZrmpXzfivSY+5pEzP4f4v8ANPtvp27wlA5jg3ZlsqlVqPaxzAIz0VUbr6EbhyFuh2J9qGGxTBadLE5hbOO6v3QY2zOykgL14cbSJ2R2U7lgxapUdbhXYAMob4gMugBsNwHW/CXr4V2HiLnkSzEjnYk6TSYVS54uxBlHqAakgDmdJ58+yGOhNU+dWrb2VlEuHZNmN1qNR/3dOkWP+estQybLFZXeHEp+Ie4mI7Qp/iGk49ey9Uf7Vij5tTt7CkBMY7HsTdqldjzNV/ytaVia7dcah+8JRsan4h7j+c5Kl2SHE1L887n53m7R7Nj8VQeTn6742h0Ixa85kWqDxkUuwrDR6nq1/rMybLI+8/o5H0le0pHNKzRp7Pt96p61Kh+WabiLbnLi6IiAiIgIiIFLStoiBS0ZZWJGhQCViJIREQEREChWAg5CViBQrKZByl0QKZBylbREClotKxApaVt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2" name="Picture 8" descr="https://encrypted-tbn2.gstatic.com/images?q=tbn:ANd9GcT5Q8bwVlSs5cYCt9IpyoqWM6g88XlZHQEYsdcAKaiTML_k60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71428"/>
            <a:ext cx="3744416" cy="3533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7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The Booming Canadian Economy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02588" cy="4519634"/>
          </a:xfrm>
        </p:spPr>
        <p:txBody>
          <a:bodyPr>
            <a:normAutofit/>
          </a:bodyPr>
          <a:lstStyle/>
          <a:p>
            <a:r>
              <a:rPr lang="en-US" sz="2800" dirty="0"/>
              <a:t>After several difficult years following WWI, the Canadian economy </a:t>
            </a:r>
            <a:r>
              <a:rPr lang="en-US" sz="2800" dirty="0" smtClean="0"/>
              <a:t>entered a time of unprecedented prosperity.</a:t>
            </a:r>
            <a:endParaRPr lang="en-US" sz="2800" dirty="0"/>
          </a:p>
          <a:p>
            <a:r>
              <a:rPr lang="en-US" sz="2800" dirty="0" smtClean="0"/>
              <a:t>Why</a:t>
            </a:r>
            <a:r>
              <a:rPr lang="en-US" sz="2800" dirty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3078" name="Picture 6" descr="j017831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191250"/>
            <a:ext cx="666750" cy="666750"/>
          </a:xfrm>
          <a:noFill/>
          <a:ln/>
        </p:spPr>
      </p:pic>
      <p:pic>
        <p:nvPicPr>
          <p:cNvPr id="3080" name="Picture 8" descr="j01783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j01783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01783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6191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2143108" y="3429000"/>
          <a:ext cx="6096000" cy="314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7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510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>
              <a:alpha val="62000"/>
            </a:schemeClr>
          </a:solidFill>
          <a:ln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4"/>
            <a:ext cx="8229600" cy="966806"/>
          </a:xfrm>
          <a:solidFill>
            <a:schemeClr val="bg1"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1)  Wheat on the Prairies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9256" cy="3409166"/>
          </a:xfrm>
          <a:solidFill>
            <a:schemeClr val="bg1">
              <a:alpha val="36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From 1925 to 1929 the Prairie provinces enjoyed huge wheat </a:t>
            </a:r>
            <a:r>
              <a:rPr lang="en-US" sz="2800" dirty="0" smtClean="0"/>
              <a:t>crops.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Recovering Europe could now afford to buy Canadian </a:t>
            </a:r>
            <a:r>
              <a:rPr lang="en-US" sz="2800" dirty="0" smtClean="0"/>
              <a:t>wheat.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With the extra profits farmers bought more mechanized farm equipment and created wheat pools and </a:t>
            </a:r>
            <a:r>
              <a:rPr lang="en-US" sz="2800" dirty="0" smtClean="0"/>
              <a:t>co-operatives.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885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80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>
              <a:alpha val="58000"/>
            </a:schemeClr>
          </a:solidFill>
          <a:ln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32"/>
            <a:ext cx="7758138" cy="895368"/>
          </a:xfrm>
          <a:solidFill>
            <a:schemeClr val="bg1">
              <a:alpha val="57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2) Pulp and Paper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87208" cy="2095872"/>
          </a:xfrm>
          <a:solidFill>
            <a:schemeClr val="bg1">
              <a:alpha val="58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Giant American newspaper companies needed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paper.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 a result, across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country the Canadian forest industry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thrived.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On the downside many forests were clear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cut.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744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277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Canadian soldier at home, 1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3"/>
            <a:ext cx="9144000" cy="70259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708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05400" y="1752600"/>
            <a:ext cx="4038600" cy="4191001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Redwoods</a:t>
            </a:r>
            <a:endParaRPr lang="en-US" dirty="0"/>
          </a:p>
        </p:txBody>
      </p:sp>
      <p:pic>
        <p:nvPicPr>
          <p:cNvPr id="5" name="Content Placeholder 4" descr="7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 b="-799"/>
          <a:stretch/>
        </p:blipFill>
        <p:spPr>
          <a:xfrm>
            <a:off x="0" y="2292454"/>
            <a:ext cx="9144000" cy="4832741"/>
          </a:xfrm>
        </p:spPr>
      </p:pic>
    </p:spTree>
    <p:extLst>
      <p:ext uri="{BB962C8B-B14F-4D97-AF65-F5344CB8AC3E}">
        <p14:creationId xmlns:p14="http://schemas.microsoft.com/office/powerpoint/2010/main" val="2532575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527_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8229600" cy="82393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3) Hydroelectric Power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981200"/>
            <a:ext cx="8186766" cy="2887960"/>
          </a:xfrm>
          <a:solidFill>
            <a:schemeClr val="bg1">
              <a:alpha val="58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need for electricity </a:t>
            </a:r>
            <a:r>
              <a:rPr lang="en-US" sz="2800" dirty="0" smtClean="0"/>
              <a:t>grew during the 1920s. New home appliances and a growing manufacturing sector increased this need. </a:t>
            </a:r>
            <a:endParaRPr lang="en-US" sz="2800" dirty="0"/>
          </a:p>
          <a:p>
            <a:r>
              <a:rPr lang="en-US" sz="2800" dirty="0"/>
              <a:t>“White coal” had become a major industry in Quebec and Ontario (</a:t>
            </a:r>
            <a:r>
              <a:rPr lang="en-US" sz="2800" dirty="0" err="1"/>
              <a:t>eg</a:t>
            </a:r>
            <a:r>
              <a:rPr lang="en-US" sz="2800" dirty="0"/>
              <a:t>. Niagara Falls</a:t>
            </a:r>
            <a:r>
              <a:rPr lang="en-US" sz="2800" dirty="0" smtClean="0"/>
              <a:t>). </a:t>
            </a:r>
            <a:endParaRPr lang="en-US" sz="2800" dirty="0"/>
          </a:p>
          <a:p>
            <a:r>
              <a:rPr lang="en-US" sz="2800" dirty="0"/>
              <a:t>Canada became the second largest producer of hydroelectric power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690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pmedia.blogs.calgaryherald.com/2012/05/dignman_hrizontal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114800" cy="137160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4)  Oil and Gas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en-US" sz="2800" dirty="0"/>
              <a:t>Automobiles created a great demand for oil and </a:t>
            </a:r>
            <a:r>
              <a:rPr lang="en-US" sz="2800" dirty="0" smtClean="0"/>
              <a:t>gas. </a:t>
            </a:r>
            <a:endParaRPr lang="en-US" sz="2800" dirty="0"/>
          </a:p>
          <a:p>
            <a:r>
              <a:rPr lang="en-US" sz="2800" dirty="0"/>
              <a:t>The search for “black gold” was </a:t>
            </a:r>
            <a:r>
              <a:rPr lang="en-US" sz="2800" dirty="0" smtClean="0"/>
              <a:t>on!</a:t>
            </a:r>
            <a:endParaRPr lang="en-US" sz="2800" dirty="0"/>
          </a:p>
          <a:p>
            <a:r>
              <a:rPr lang="en-US" sz="2800" dirty="0"/>
              <a:t>In 1924, Turner Valley, Alberta struck it </a:t>
            </a:r>
            <a:r>
              <a:rPr lang="en-US" sz="2800" dirty="0" smtClean="0"/>
              <a:t>rich - </a:t>
            </a:r>
            <a:r>
              <a:rPr lang="en-US" sz="2800" dirty="0"/>
              <a:t>the Alberta oil industry had </a:t>
            </a:r>
            <a:r>
              <a:rPr lang="en-US" sz="2800" dirty="0" smtClean="0"/>
              <a:t>begun.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8356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S1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8" cy="75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a01531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0"/>
            <a:ext cx="50612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987896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5)  Mining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9256" cy="3175992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Rich deposits of copper, nickel, lead and </a:t>
            </a:r>
            <a:r>
              <a:rPr lang="en-US" sz="2800" dirty="0" smtClean="0"/>
              <a:t>zinc </a:t>
            </a:r>
            <a:r>
              <a:rPr lang="en-US" sz="2800" dirty="0"/>
              <a:t>were found across the Canadian Shield during the </a:t>
            </a:r>
            <a:r>
              <a:rPr lang="en-US" sz="2800" dirty="0" smtClean="0"/>
              <a:t>1920s. </a:t>
            </a:r>
          </a:p>
          <a:p>
            <a:r>
              <a:rPr lang="en-US" dirty="0" smtClean="0"/>
              <a:t>There was greater demand for metals in the manufacturing industry (</a:t>
            </a:r>
            <a:r>
              <a:rPr lang="en-US" dirty="0" err="1" smtClean="0"/>
              <a:t>eg</a:t>
            </a:r>
            <a:r>
              <a:rPr lang="en-US" dirty="0" smtClean="0"/>
              <a:t>. Automobiles).</a:t>
            </a:r>
            <a:endParaRPr lang="en-US" sz="2800" dirty="0"/>
          </a:p>
          <a:p>
            <a:r>
              <a:rPr lang="en-US" sz="2800" dirty="0"/>
              <a:t>Most </a:t>
            </a:r>
            <a:r>
              <a:rPr lang="en-US" sz="2800" dirty="0" smtClean="0"/>
              <a:t>notable mines:  </a:t>
            </a:r>
            <a:r>
              <a:rPr lang="en-US" sz="2800" dirty="0"/>
              <a:t>Sudbury, </a:t>
            </a:r>
            <a:r>
              <a:rPr lang="en-US" sz="2800" dirty="0" err="1"/>
              <a:t>Flin</a:t>
            </a:r>
            <a:r>
              <a:rPr lang="en-US" sz="2800" dirty="0"/>
              <a:t> </a:t>
            </a:r>
            <a:r>
              <a:rPr lang="en-US" sz="2800" dirty="0" err="1"/>
              <a:t>Flon</a:t>
            </a:r>
            <a:r>
              <a:rPr lang="en-US" sz="2800" dirty="0"/>
              <a:t>, Kimberley and </a:t>
            </a:r>
            <a:r>
              <a:rPr lang="en-US" sz="2800" dirty="0" err="1" smtClean="0"/>
              <a:t>Noranda</a:t>
            </a:r>
            <a:r>
              <a:rPr lang="en-US" dirty="0" smtClean="0"/>
              <a:t>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76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85c7a.medialib.glogster.com/media/31/31e27ad32bcfedc6163798eae5581e273d8f203f78da2c4f330acf7812de5ce0/english-americ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1988407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9134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/>
              <a:t>6)  Foreign Investment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3565376"/>
          </a:xfrm>
          <a:solidFill>
            <a:schemeClr val="bg1">
              <a:alpha val="75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/>
              <a:t>Prior to WW1 the biggest investors in Canadian industry were the </a:t>
            </a:r>
            <a:r>
              <a:rPr lang="en-US" dirty="0" smtClean="0"/>
              <a:t>British. </a:t>
            </a:r>
            <a:endParaRPr lang="en-US" dirty="0"/>
          </a:p>
          <a:p>
            <a:r>
              <a:rPr lang="en-US" dirty="0"/>
              <a:t>However, during the war British investment decreased and was replaced by American </a:t>
            </a:r>
            <a:r>
              <a:rPr lang="en-US" dirty="0" smtClean="0"/>
              <a:t>investment. </a:t>
            </a:r>
            <a:endParaRPr lang="en-US" dirty="0"/>
          </a:p>
          <a:p>
            <a:r>
              <a:rPr lang="en-US" dirty="0"/>
              <a:t>Americans invested in all the new thriving industries (</a:t>
            </a:r>
            <a:r>
              <a:rPr lang="en-US" dirty="0" err="1"/>
              <a:t>eg</a:t>
            </a:r>
            <a:r>
              <a:rPr lang="en-US" dirty="0"/>
              <a:t>. Wheat, hydroelectric power</a:t>
            </a:r>
            <a:r>
              <a:rPr lang="en-US" dirty="0" smtClean="0"/>
              <a:t>…).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763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2/21/Flag_map_of_Canada_and_United_States_(American_Flag).png/1024px-Flag_map_of_Canada_and_United_States_(American_Flag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004047" cy="6004048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771872"/>
          </a:xfrm>
          <a:solidFill>
            <a:schemeClr val="bg1">
              <a:alpha val="74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The Branch Plant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435975" cy="4114800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the British had invested in Canadian industries they left control to </a:t>
            </a:r>
            <a:r>
              <a:rPr lang="en-US" sz="2800" dirty="0" smtClean="0"/>
              <a:t>Canadians.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New American investment was </a:t>
            </a:r>
            <a:r>
              <a:rPr lang="en-US" sz="2800" dirty="0" smtClean="0"/>
              <a:t>different.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American companies would open up branch industries in Canada run by Americans (copies of American parent companies</a:t>
            </a:r>
            <a:r>
              <a:rPr lang="en-US" sz="2800" dirty="0" smtClean="0"/>
              <a:t>).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way the Americans could produce and sell products in Canada without having to pay </a:t>
            </a:r>
            <a:r>
              <a:rPr lang="en-US" sz="2800" dirty="0" smtClean="0"/>
              <a:t>tariffs.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55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begin working on the DBQ</a:t>
            </a:r>
          </a:p>
          <a:p>
            <a:endParaRPr lang="en-US" dirty="0"/>
          </a:p>
          <a:p>
            <a:r>
              <a:rPr lang="en-US" dirty="0" smtClean="0"/>
              <a:t>Please begin working on the Roaring Twenties</a:t>
            </a:r>
          </a:p>
          <a:p>
            <a:endParaRPr lang="en-US" dirty="0"/>
          </a:p>
          <a:p>
            <a:r>
              <a:rPr lang="en-US" dirty="0" smtClean="0"/>
              <a:t>Please begin working on the ‘The Deadliest Fall” </a:t>
            </a:r>
            <a:r>
              <a:rPr lang="en-US" dirty="0" err="1" smtClean="0"/>
              <a:t>Quesitons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5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Economy is Finally Roaring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Canada’s economy was now booming as a result of new industries and increased American </a:t>
            </a:r>
            <a:r>
              <a:rPr lang="en-US" sz="2800" dirty="0" smtClean="0"/>
              <a:t>investment.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mid-1920s would become an era of </a:t>
            </a:r>
            <a:r>
              <a:rPr lang="en-US" sz="2800" dirty="0" smtClean="0"/>
              <a:t>unprecedented economic growth </a:t>
            </a:r>
            <a:r>
              <a:rPr lang="en-US" sz="2800" dirty="0"/>
              <a:t>in Canada and in many other parts of the world (especially the United States</a:t>
            </a:r>
            <a:r>
              <a:rPr lang="en-US" sz="2800" dirty="0" smtClean="0"/>
              <a:t>).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As a result, the Canadian way of life drastically </a:t>
            </a:r>
            <a:r>
              <a:rPr lang="en-US" sz="2800" dirty="0" smtClean="0"/>
              <a:t>changed.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54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examples are there of American branch plants in Canada today? </a:t>
            </a:r>
          </a:p>
          <a:p>
            <a:r>
              <a:rPr lang="en-US" dirty="0" smtClean="0"/>
              <a:t>Make up a list of positives and negatives associated with American investment?</a:t>
            </a:r>
          </a:p>
          <a:p>
            <a:r>
              <a:rPr lang="en-US" dirty="0" smtClean="0"/>
              <a:t>Should Canada continue to allow American investment in Canada?</a:t>
            </a:r>
          </a:p>
          <a:p>
            <a:r>
              <a:rPr lang="en-US" dirty="0" smtClean="0"/>
              <a:t>How has American economic influence affected Canadian culture and identify?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53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Activity 2</a:t>
            </a:r>
          </a:p>
          <a:p>
            <a:r>
              <a:rPr lang="en-US" dirty="0" smtClean="0"/>
              <a:t>Begin Activity 3</a:t>
            </a:r>
          </a:p>
          <a:p>
            <a:r>
              <a:rPr lang="en-US" dirty="0" smtClean="0"/>
              <a:t>Begin Activity </a:t>
            </a:r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 smtClean="0"/>
              <a:t>You will need to use your Cellular Device to do the Research; or you can follow along on the </a:t>
            </a:r>
            <a:r>
              <a:rPr lang="en-US" smtClean="0"/>
              <a:t>big screen!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7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soldiers return home from war they encounter both joys and challenges.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Joys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Seeing their Partner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Finding a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5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51BF7E29-1560-95DA-4313DA094D91B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0990">
            <a:off x="1691680" y="2525178"/>
            <a:ext cx="5904656" cy="33435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34360"/>
            <a:ext cx="9144000" cy="1282472"/>
          </a:xfrm>
          <a:prstGeom prst="rect">
            <a:avLst/>
          </a:prstGeom>
        </p:spPr>
        <p:txBody>
          <a:bodyPr vert="horz" lIns="45720" tIns="0" rIns="45720" bIns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Canada and the Depression</a:t>
            </a:r>
            <a:endParaRPr kumimoji="0" lang="en-US" sz="5400" b="1" i="0" u="none" strike="noStrike" kern="1200" cap="none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37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1484313"/>
            <a:ext cx="8394700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/>
              <a:t>The 1920s had been a time of unprecedented prosperity for many </a:t>
            </a:r>
            <a:r>
              <a:rPr lang="en-US" sz="3000" dirty="0" smtClean="0"/>
              <a:t>Canadians.</a:t>
            </a:r>
            <a:endParaRPr lang="en-US" sz="3000" dirty="0"/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 smtClean="0"/>
              <a:t>However, the </a:t>
            </a:r>
            <a:r>
              <a:rPr lang="en-US" sz="3000" dirty="0"/>
              <a:t>economy was beginning to have </a:t>
            </a:r>
            <a:r>
              <a:rPr lang="en-US" sz="3000" dirty="0" smtClean="0"/>
              <a:t>problems. </a:t>
            </a: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 smtClean="0"/>
              <a:t>The economy is commonly looked upon as a cycle: </a:t>
            </a:r>
            <a:endParaRPr lang="en-US" sz="3000" dirty="0"/>
          </a:p>
          <a:p>
            <a:pPr marL="709613" lvl="1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 smtClean="0"/>
              <a:t>“The </a:t>
            </a:r>
            <a:r>
              <a:rPr lang="en-US" sz="3000" dirty="0"/>
              <a:t>business </a:t>
            </a:r>
            <a:r>
              <a:rPr lang="en-US" sz="3000" dirty="0" smtClean="0"/>
              <a:t>cycle”:</a:t>
            </a:r>
            <a:endParaRPr lang="en-US" sz="3000" dirty="0"/>
          </a:p>
          <a:p>
            <a:pPr marL="1166813" lvl="2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/>
              <a:t>1) prosperity </a:t>
            </a:r>
          </a:p>
          <a:p>
            <a:pPr marL="1166813" lvl="2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/>
              <a:t>2) recession </a:t>
            </a:r>
          </a:p>
          <a:p>
            <a:pPr marL="1166813" lvl="2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/>
              <a:t>3) trough or depression</a:t>
            </a:r>
          </a:p>
          <a:p>
            <a:pPr marL="1166813" lvl="2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000" dirty="0"/>
              <a:t>4) recovery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From Riches to Rags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64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2686040" cy="16544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Business Cycle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00034" y="428604"/>
          <a:ext cx="8429684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83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57166"/>
            <a:ext cx="8397875" cy="838222"/>
          </a:xfrm>
        </p:spPr>
        <p:txBody>
          <a:bodyPr lIns="0" tIns="0" rIns="0" bIns="0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dirty="0" smtClean="0">
                <a:solidFill>
                  <a:srgbClr val="000000"/>
                </a:solidFill>
              </a:rPr>
              <a:t>The 1920s and the Stock Market</a:t>
            </a:r>
            <a:endParaRPr sz="4000" b="1" dirty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11960" y="1268760"/>
            <a:ext cx="4687119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During the 1920s many people invested in the stock </a:t>
            </a:r>
            <a:r>
              <a:rPr lang="en-US" sz="2800" dirty="0" smtClean="0">
                <a:solidFill>
                  <a:srgbClr val="000000"/>
                </a:solidFill>
              </a:rPr>
              <a:t>market. </a:t>
            </a:r>
            <a:endParaRPr lang="en-US" sz="2800" dirty="0">
              <a:solidFill>
                <a:srgbClr val="000000"/>
              </a:solidFill>
            </a:endParaRP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Many people borrowed money to buy </a:t>
            </a:r>
            <a:r>
              <a:rPr lang="en-US" sz="2800" dirty="0" smtClean="0">
                <a:solidFill>
                  <a:srgbClr val="000000"/>
                </a:solidFill>
              </a:rPr>
              <a:t>shares.</a:t>
            </a:r>
            <a:endParaRPr lang="en-US" sz="2800" dirty="0">
              <a:solidFill>
                <a:srgbClr val="000000"/>
              </a:solidFill>
            </a:endParaRP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value of stocks increased </a:t>
            </a:r>
            <a:r>
              <a:rPr lang="en-US" sz="2800" dirty="0" smtClean="0">
                <a:solidFill>
                  <a:srgbClr val="000000"/>
                </a:solidFill>
              </a:rPr>
              <a:t>dramatically; this is known </a:t>
            </a:r>
            <a:r>
              <a:rPr lang="en-US" sz="2800" dirty="0">
                <a:solidFill>
                  <a:srgbClr val="000000"/>
                </a:solidFill>
              </a:rPr>
              <a:t>as a  "</a:t>
            </a:r>
            <a:r>
              <a:rPr lang="en-US" sz="2800" i="1" u="sng" dirty="0">
                <a:solidFill>
                  <a:srgbClr val="000000"/>
                </a:solidFill>
              </a:rPr>
              <a:t>Bull </a:t>
            </a:r>
            <a:r>
              <a:rPr lang="en-US" sz="2800" i="1" u="sng" dirty="0" smtClean="0">
                <a:solidFill>
                  <a:srgbClr val="000000"/>
                </a:solidFill>
              </a:rPr>
              <a:t>Market</a:t>
            </a:r>
            <a:r>
              <a:rPr lang="en-US" sz="2800" i="1" u="sng" dirty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" </a:t>
            </a:r>
            <a:endParaRPr lang="en-US" sz="2800" dirty="0">
              <a:solidFill>
                <a:srgbClr val="000000"/>
              </a:solidFill>
            </a:endParaRP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Individuals made significant </a:t>
            </a:r>
            <a:r>
              <a:rPr lang="en-US" sz="2800" dirty="0" smtClean="0">
                <a:solidFill>
                  <a:srgbClr val="FFFFFF"/>
                </a:solidFill>
              </a:rPr>
              <a:t>profits if they invested correctly.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1506" name="Picture 2" descr="http://www.seniorreport.com/sj/wp-content/uploads/2012/03/Wall-Street-Bull-Icon-shutterstock_17778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3926">
            <a:off x="683171" y="1739949"/>
            <a:ext cx="2750919" cy="18376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1508" name="AutoShape 4" descr="data:image/jpeg;base64,/9j/4AAQSkZJRgABAQAAAQABAAD/2wCEAAkGBxQTEhUUExQWFhUWGCAYGRgYGBkgHRsfHBoeHRwcHR0dHiggIBwqHBwfIjEhJikrLi4uIh8zODMtNygtLisBCgoKDg0OGxAQGy8kHyQ3LCwsLCw0LCwsLCwsLCwsLCwsLCwsLCwsLCwsLCwsLCwsLCwsLCwsLCwsLCwsLCwsLP/AABEIAPUAzgMBIgACEQEDEQH/xAAcAAACAgMBAQAAAAAAAAAAAAAFBgMEAAIHAQj/xABEEAACAQIEAwYDBgQEBQIHAAABAhEDIQAEEjEFQVEGEyJhcYEykaEHFEJSscEjYtHwM0Ny4RUkkqLxY4IWJTVTsuLy/8QAGQEAAwEBAQAAAAAAAAAAAAAAAQIDAAQF/8QALBEAAgICAgEDBAEDBQAAAAAAAAECEQMhEjFBBCLwE1FhgZEyQsEjQ3Ghsf/aAAwDAQACEQMRAD8A59wvMGrWlgTqtqMWkjxSYE73kT1gxjV6zUy+hfilNT6WJgg31KQt7wPIXicenKFf8OoqtpIdtTG5/lUeECAPUjA+qzRBAFhAjyxwcVeiCJlzDM0IRIMgsQLgiecbj0ty5Qu5ZVkXgyZJ9B7AfOceoiwAd94v6XgW5xiXWqsZiBIBQ3JIMTMieu374ZL7IZIihdMB4Y7p4oMHc3vyPT9MR0iZvqvCk35n4fD+HnG/vizVUMTpG20mNgLm8X+kDG+WACgsDDSLeYifQTONdIY3NHu6ki5A1LBgSSFPsrmN94m04J5miQjFWWwbVcSxAJY9N+Y6741yuWckam0otwZA1FJ0hTG4J2na8QojOIZgqXAYqxBBZRAsTIkTN9QtYgj1xzNuUkgOgRlaDN4UXVpGpt4H8x2ibCT19MF63ByCKcN3rf4WwlD+bVZSCwG8AfMUaVMowYGFN9Q3kqQNQBm3MDkMM3DQxHe1o7jLfxFEgMGYk6R4ZaVDLcgBpJBCwTlySXXz5/4LQrZ2gJceEaSLqTcxBkk/CTeTEzItGCWZ4PW0CmppM4phm0KS4DBvBIYltIAAhZG1gCTNx98vUr1aiMQrSdMFTqCyHAWRBIuu8mZAvi1R40mWpNTKo9WoIZzrV1PJTKypgER5fPSyZKXFb+eWHoVgUXWtRYDBgrqQAGlSGIAIKDQTpjnuLYaCtGq1NQ7F0JV2XTpal3cAlQLAysHYgvBiBi3kuG0l3Zi7+AsxUqZYVCGuFYguu53Fhtqodnc84Ze6SKRJinSgFgxkMQwLadhzE+QEac/qJuPa/wAgaCWV7NEtq7yrSdYlXKwiqQNO8CD1sbSSZOHLjquMug0gv3Wlgiys6PEFU+KN4FjtscKeY7SSUNQaHEGL6gBuJ0kwPO9juAuGXN1A+UpVCqkaL6ZMgAqYM8wLEnA9L9WTlz+2h4eULfaOqRSB1c+7IcudIZCC0jcSDOlZ3G2yRToVFqFm7y1iRJAMQDqIiwmDuMPHGa2pVqJSPhJq6dA0alImNCC8m+4MkiJuDzec76uhZAda/BSLTOlfiKgywHMTPnJw/po8Yb7+fwLQIVxUP8Ry4O4BhiIBmSPzNF97xyxco5EB0OZcaKkFkWXNNbkNIDafhuLm9xyxNxnh9CkVajpMqNtZJ3m7CNQA+sW2wBq1vCFBK2giYB3liAeZi3lzxTcnoFBKtmqHhJunii4Vp2BsJOw+IAcpuwx7S4tUGhipVNJCkaVDqJXSYQgn4llgTFzaI9yPD8vVy9VqtWc1AWmrEKAq0wZJLQRA0i88omMb8Pq92gGjQaemozKe8LlTYGNS0wRNwYmeRIxaONR8moofeizMYlyZQKsFWgxCqsTvcAD54v8ACeCtWRaqMHidSssQQhYKCxOtiF0zoZRI54rcO7PtmNehlJJ8A1KC4jUAAxDXRTpgG4i2C3EafcFsvSzLVFQeNbadSt44WSVSy2Juw52GHcXxtGb8HSewtNhkHRxDJWdSIAAOlSYgwRJPi57wNsc6+41+8qvUTWusone1tIgG2mGB/CSR6c8PP2XZjXlcyl/BVESIJlLnc8wfaMLuapZbLvXGao1apqVzUVArKNJVYbWAdUEsAJFmMjaBKLlBWM/6UIlSpLEkeIQGjc2gajEWi+x688VSSD1Y7nks7AGYnGd+TU8ZEHoLW2MD2GLVFwSbTF+sTyvMi+/nyxJ+0CNFy2mGaGEWvvtH6/LGUKCyLDcTe0f1/qNouQYHwgwLEaL2MWG8XnrzxXKvUk3YQCSP9JH+0xOJ8mNR5mKIQiAW1edjsCARv8/97qsskuFsBGktygmAx8IIAGqORjAumkbgmRBW9vS/6YkzasylmBhSOQ5i0e37YDV6M7Dea4/TqKKZPhUKFsRMG8wbmH5wPCL9R2aoy0Du2DCdCO0LHkTF45GZjqMDsm5lWtYg+GJmT6cgD0254spVK1DEKhUagoJBAgqYmNwN/Xyxo44w0gJG2Vl6gMaVVTYCRtptGq+5vAt5gHdso7upqB4LgMeQ1WAIi5kMItJJvYk3uC1KlioffWGA8RgjUSxJgwwkkEGb7nBhOHPVJcqkuGFNdbBVDEkm06GBgmVE6iSYMGE83CRmUM33eVqKKq97SdBUDCJBGkMBMbTpO0kA3gxVoUTm2Vk1LpksRBizMGaoWsxIPIAyYNzF3thTOpQtR2hNLVXZGViw0NAAvtBPUx1OKmXy57p2NMSQDMS2iATDFjpIA5byAZicHFNcFKXbNWgtW4m2W/hGUqQASNJpMsxRamYDBl1kHTJENHMGlxPtfm6QFHKlkSmILKp1M34ixiR4p8PK3OSSfZHhVfMBq2XVqrSBD010AC7jU8CSxIADCwUk8sVuPZHPUFCPQNORFgwBIJ+FpMki5g+2OnC3F3JfsMdArJfaPnlI75lrAH4a6K/y1CR7EYfuAfaDw+tRXLVaC0BGkadWgTfYEMBJPPHO+HcK70nv++Ci03aCSN9RmIJ2jrsIJGt9n4+6HM0qxBXUxRlBGkDUACDIbSb7yemOqOaDlxG76G3N8A0oWRWfLzMrV7xAswdLR0N1qKpgQC1yKSvRpICmXU67qdRDGRLTAsRYQSp3tAwk9mOJ5ym3/J1Zb8qVFk+XdvBb2Bw0f/Eruf8A5hw2tK2arRWtRdQbEsqwjW6xzxDP6WUpXB1+N/4FSa6BPEdBGqnTcU9MmmxQOoiJAg+C1zuTBO91quFNQ/gG95J638+eOscO7OcKZRUp5zMZfvBvVOnVN41FQDf+c4hzPY7hFFjUr51nG8CrRg+R06qnyxSOGS7/AJN2LXAuGGsWSgjOFMPEj4Q2kl3OmLyVbQSBYbkRrlEq5wJmM1KsSC9HSUaWEIZgQWLCWtC8wQcVu2HaYVdWVyK06eWaC5ph9VSOVR3AYqN4gLinkKjZdVRGDvVCMGUH+H8X8Mh0g7mdNp5mLGljVsDQ/wCaymSp/wAJM3QYVBrLipSlSga9OmFIDanOnTUWBefCCOe57Ngk6EUaiSSqw0N/l6JjSu/hAuZgWiMZupTqFkYKWQIzzchlvcHxEiVJvMkHfEmWUKSfE2gSQQGvAIIEgx1Hlfynkz/gWqOgfYrni65ykSIUI6gcpLgj6D64o8d4cKmZqyKkKwAK6YMqp53n6fvY+yLOa83mQGBDUJkTfS6ibgfm/wDOM7TUV+9uO77wlFMKgZt2Expaw6xz8ziedSeHWmP/AGnNkUSNifL1jl6YMcP4Q1USQVEE6tOo+UiQYkwTGBuUpeFrrqSG0ENJvcQo5C8YZ+EZqgmXBesddRnlEBkSIU3KwNzG8H1wyoyQKzuS0LepTcAwdGqd7yNuU73GLGWimmvSS5BkNT22bUGudMH8tyDsN9qb02Yu4mXsAT4rm950xIAGxvewIIcRyyPV1U6mpmMRI71G2IcCxU7SDBIIkzaTQQGgWGYuDLTq0iTvM7RtM6sQZtTPqSbTAHMsY3258hjbNZ5nnSCi3Msyx0j4QD+uwxQrh2EksQwmI95iPL9fPBgn5F2aUKQ1gao3udtXt9PPmN8OPFuF0VoqlDW1SrTVz/FBEKoc7NomJhbkk2jcrvCsgXOhFLSdII0i8yQQWnTpnxDYxtOCdbL06VA95oQknSqpqqXOnUzGJgqSZIG8bEBnNX9x0qI+A1Czhu7qNTXVMBCtxqkFoYmL6TMxG2HrJ1KKZWpXpDuTobQQYKlgbyD8UNAI2kxZoCbwdspT1a1quAQBV8AIJWwMBjJFvi/RQJO0GfD0gElUI+HkDLCOpgAfFJ6448uNOdovginkDPF6KZrKd+dLVKlNWEgSC0KFB1/CKisJgnn5Yv8AYPhtVg6ZjStKhU7upKgl2RQFAJ/kAMbDUDyjC32PpNmsvSyyLLmoyGoT4aVNGFSo5G8xUgeZGOhcSzBGmlSUhFsP75sTcn/bFsXpKbU9xvS/iv0TcLk0N3D+IrT0U1pinSIhAAAsC0CMH6yK6EOAykXBEgjCVw3OQBlcwCpN0Y2AMSPrhr4ZULUyrCGXwsMerdoDVCXxXstk3YGndV+JAzEqOumZKjy288WB2cZaBSnD03khkg2YRtN+uB3ans3mqZNXLksFaYBOoA84H7Ys9jO1JM06kK2+3PrHnzj15yF4Qu62amtoRV+xhqptmkBndqbTHSzET74aMp9mebpJoTNqQECgeMAEc4uPbDxUztFjrsG2J5H15++4xe4bnA0jUDHmP7OHlG0I99nLm+zDNFiztTckAErUcEib2K6TbkbdcK1b7MaX3gq9Y0iZYUfAGK7SGgJGroCLgb3x2vtLxEJTOh/F0H9/THI87xkVA61Rr0HWBO8XMdGgGP5gvXE5qVe17DRSr8FytGj3ZplKvfJ4tTEsmo6lLfCSV5AbzAwAFUVHC06ZDapLjUSALEws2CnaNh64Pdqaq1aYNEakaIZdcm8qPyz4/huZI88C+J0aYqBaZEqNLUzTqU2FpM6j4tt+c+YxwSyOSTmt7EbNeE5RM3V7kL44gEfDpA8TMGbTbUTsN7RbAjPqKCmk5llkqRcOhuhm97gR79Thp4FXXL0cxX+Jqi6ARFogsBYDTLLEfkwn8TrFoaARYCw2joBuJ3wuNe6vBV46gpfcePscrj74q2k0aikwwJJIYnobjf088RfaqNGaQ2EoReYs3kQeeNfswq0l4jQCkgvqCgqCSDSaRqtsQNt8Evtfyzd5RZSg+MQ+mDOk/i9PrjrX9IlXFoUeF5xFl1y6gxpBq1Kjb9YK2joL4k45xg13HgpHSTphCDJu1tRlZvG98b8KyvfQNgCCxgGY2HlbyH0wQz3CKSKxFQq6kSkRJKhgQRvZjv8A+Enyo1Cx8JJIgixEWHtyP6Rho7mjVy6U6q9yVUsCBTJaYGonQKgaQ1i20C2K+Tyi93UZkYc0dwo8QE6PFfSykzb3G+Lee4Y4RZkd6VVQO6CEQSWFQkLN/hMG+8RMlFhSAebpOr04YVlpxoIG66/xDcHfc8+kYn4hWFQ01AdWRWRhYySQBaIBt53NuWKdXKsveKyhWpqWYEeKFW4PqfXlg9Ry6162UBUAVWKOIMKQuruzN2aIYm0ArBNzg1IamR08pSpjKsBJao2oVAsFQjsNReF0yt79TPLA/iVFjoq1FCUqmo0xqvoU2O1k5LeNO1seVCwrolc1WSodENIC6qLIxBJtBcaiNob0w2/8Oq5qgKhUqtQAISsMgVWCBRIIQLciQSWMSIOH+kntGcRFp06ZQQx1EnUNIPI6QLFrjmCMEeL5FqdNFK6TpnTJMS7nncGOXLDv2C+zRUVaucptqNxQ1W8jUIAIFgdF/Ppi59qHDQWpuqqo0aNKiANJJ5f6sDLiqPIrg1MVvsYzZ73M5eY7xVceqtBA9dQ/6RjsOSytBfw6/FpL8g3Te2OEdmqhyudp1FOkXQnoGET7TOHTs5xd8vWZasmTDoTuP7uDi2LKmUywd6HvjXDdZCVGJBP8N5uhPInms+4xPwnMVE/xPip2Y/mXkf8AUPqPTFmjWSqgUnUrCUbqOnqOYxQ4qXWCd13PVeU4vLq0Qit0MrN4lI+FrH9sLXbHhuXUCuVKvMalFj/qH7i/rgxwXiIqpE+IcvLliXjeTFfL1aR/EpHvFvrgJpqwVTpnGuJ8fq0ZVzM3VuTKdmn9RyOB3Bu2LpWBPwEQV35yPO3KOpwzcBy9IE0s2mqmASsgyAx5eYMjAntd2LoKwbJ1pLf5bWn/AEttPkYnG2HXQw1OI0sygTWRUN1nmOUHnzAjpHIgc54xQejmAzbE+x6fUDBCjTUqEZu7qg2Vtieo5qevI+RgiH72a1Krl3/xhBXUY8QYECfM2n+ZTzIAbB4F+vTqUA9MEwhIHMFG8S2Pnz9MQpo8RKwdxEX9xF5vceWCHGc4XJRhHgEWvsG/bbG/C+H02KfxGLOwWAmwJhmkqVsJ32xy51T/AOScjfingoLT2KoCRM+Jpcj1BfT7YWlSVp9WgR6TH1GGTtA0h26sT88LmTSe6EGWJg8rapibHEsLtOR2eojxgl9h27C8c7jNUURE0VHCF2JLaiV2tABIMLuJNxzM/a9mdK0nZQYcreRuJ5H+XCvwTKaa+XY0nI76mQRvZwZO8gfscdA+0Xgz5hFREDkPqgxsARN/UY6YNuNM44rTFjshQk1Ygd2r1LrIt/LItcH2xtQ4fTq1KtSqO8amEABGlLosa9EKFBmBAJBFzGDf2agB60ZiiFZCw0M2piJ3DBaggEmIA+mBGf4uuXzRpPTtmKdHwuAb62SWsBNwYEjw74tkimZKyzmstUqpoVaYZgtKASVhSCFgeFTqnfmOe+GPhHChl1pzS01UIDEGVcA6S1xJWJNomBvAxY7OZoAtqNJCwkaRElXm/i53+eJOI5ks4iqQxMELDKABaBJiZIJgE6RhVEc5N254b3NQxZXWo0adI+I7XIJgxNthbBzjNQZPMZGvVbShIdxBIBSkU1C3xMulY6qMDu3+aNSqKbB5pmooZwgDW3AUAjbnfF/tTpqJw3UrOBUpd8D+DVoEOIGmbgThV2xxbp5StUzaVe6KCtUBpJU30qrEMwESIE+3S57L2X4caQmvVZ6hgwR/hgC0iT4/09dkrN8RLZ1mqaBSyTPALsztUbUlMMGbSJXx25Iwm9mLs3nSAatRj4zKhv1M4VqpWzRjY/rAEk6FO0/EcL/aHhzZqg4p/Eo1KOZjce4+oGJ34rRCBnfU5/D09cZwji6IzMTYj3xVpSVMO47RxrN5cyQdxhk4XnMvmkWlXbuqygKtUiQQOT+XnuPPbFXthWpLman4A51rOxB5eRB/bCpmcwFPhM489NwlR2UpROy8ByGZoeAp31BjOqmykeTKZkH2vglxrjlGkhWpdxaBE+/9Jxw3K9pqtMgKx9jiTOcdar4idxf2OLfXcY6RP6VvZ1LhPapFJFKmF8yZY++wHkMXsz2sdBqL284xyHg+ebVvywX4/n3NMfDGkG++K4ptwFnGKkN2b+0p9tKEekz88CeIdrcnmRpr5dVPJqRKEfKx9wccxzGbJm/9/tgfUzLHE7yN6YeMPsdG47wwZikfu2Y72ol0VxpqEfln4WbobE7RzwjJn3LxUkVElWDSDaxBm4In13xmSzzC4JwxZbi1DMFFzdIVYsKitpqKBaAw3A/K0joMFZnHU1+0LLCnuIM4m5qNTqD4lBDekb+oJHz8sPnZbgpCtmGZWRUApsLgtUXkdzpUkGwuR0MWODcI4OCGZq9QrcLUqACYj8CqTPMGx6Yv9ou2uXp0u7oovhGlFAARQLAAYGbhJXYuPE3JNro592uUKunnuffbADKGKdImRpZmG8efvt9MScQrvXqQDLMee1+Z6DnOGTilCnTrUqYqju0ovDClTuVSFUhYLFmA8bGbjpieNqK4+X1+g+ontIOdmkKIraXDKAVmjUMgwCNcRAWIW+1ojDx2togxab+XQ4G9kKVB8sulQtWmqEXchjBgk6YAJMRtPrOBfa3trQWu1BhUFSmfFYRMcjq88dUINEFxo1pZbh/DH72u9RgrFGmWEupsQqi5Une2LOT7M5XM16bTRqVfuyVBq71FUK1iNLKWMxvt74UOMcQNbKCnnhWRgwYvCHUwNrAnSYbYxziYMUuF9s2pVEqU9TVUyrUoKIqqZU0ySzSVm5NtwAOeK7SsyR13jfZ9XpU2ovToVVqUg0uXSHZNYhjc+IgbTIFpkUuK00p6Se7Vg4gSk7H03sccIqdpM0SRUr1XXVJRmYqSI3E8ioNumLWT4xFPu2UExdmMHexPrvgSdbFVIbO3ddWzNMrBs7G4IEgAEkWF+eAPBezucqUatak61hp/w0q6qvgcMG7sGTBHKd5GF3jPF3rEAmEUQFX4bWmOeGv7OeBhSueryEU/wUmO8YH4j/6akf8AuIjYHGajFNsZW3oac7weoyoagCs576qFBjWygRE/hQARNjr64pcVzzAhVJKgAb4h7Udp2vF7mY3M4CZ/MErKmRzjl5Y53Jz9xdRUKRfymcINzfBzKcQO5JJ5jrhRy1cEYIUMweRwOVD1Zd7T5fvqZMQVuN7Dnjn+arsDDGY58/79cdS4W4azAbQZ5TgNxvsfmHYtRoU3TlFUAnzIcAD0k4mppS2O4to5595PXBbhssh2tBg+8xjOMdna9G9XLPSH5p1L0uyyBj3glCKgDH4T8+g+dvliuRx4WiUOXOmP3Z/shUdVcD4gDvyN8WO2HCQtENBABAPlghxDttUp5RCp8T+E2jYYWMtx1sytakxnvF1Afzf/ANge09cLinFRpbHyQbdsU2pXPTFGrRM2/wDGDHD2JQnfrOC1XhyJwyrmI8dSqtIHoJv78sFXegdAHhPA6tZSaakwD9MB0qFTzscfQfYPiVPL01pKqDTRR2IiSWkm/tjlH2nZihUrmrQprSJaHCWVib6o2DWMxvg9SpvsFvja8AdOInEdWuW3Mev7cz7Yp8HyhrVBT1ETtA38vM4YMzwUUXA1AkX2iI2n3wXhjBcmIsspukT8MrZelK6XeqZlwdMcoA6b3v8ApirmeJMMxTKSkIw8LGSGkm/nzwMzFYo5ZdrL7dfp9cUK1RnaRPvhIYuT5k/UR/1KCVDi1VG0pVZAy6TDEeHp4Y36nyx0SjWDZagxAk00kwPyDHK3pMrDbUAWMEWABJ8pgE46rmMi1CnTpORqRVU6YjblFsdMklVCR7A3G6+WbvFRMvSNXTr0u7GRZQqlwAb7hdi284hyfB1RnpkHTWaNL1PwqPApZIJvAMcsC8v2cp617wtpBv3ekH154fU4UqadNU6TGkuFYGdvEfHP/uwZ7DDRybN5CoXcqoMsTpQkgCT1JMcgSTtucdR4fwujmeF0cvXrLTqUvFrCMzLqkwVOlmEOEN4sIsBgLmeDNlm1Zme6Ch5pkgnTmG0rJVotVE22tc4cMhxLJJlijZtTY1aBB8YVR/DV/CCzQGJLQQT6Y6MDx/7nRDN9Sqgc8Tseq1lU1EqZczUatTYEGmhupFmSoTCwRzJuBi/nuMGox0qFRQFRV2UbKAOQAwV7T8b7zLoKdRXRvFKxMi0OBbUCTt++FbJ0f4c82P0WR++OD1Efe0npHZ6fUU32ynnKwLqG63wRyfdF3pu2lWQEWmDAjblhYzOahzaR58/XEX3vxSBHlisY+2iblcrG2llliNQnFullSIwEydRagBDX6YJUszoIh4/T0xKeO+i0MgZyeaKtHnfDpkc6YAEbc8IuR7QrRb+IlKqCdR1Azy5g4K5rtRQN0TQCAIDTub39Mefmwz7TOvHlT0Eu0Ld8jAzHQc+XyvfCjxThfdqHEBXVgwm7aCBKk7EW23t6hyRRp6zgBxkoyvSqiysHHxAgsgurDa8iOfPyXHP+0M15FTPZs1aAaZuQY5MBe3KRB98Qdk2bXq5bf94ONa3DxTLaGIRtweo2neD6/vi/wLKEDQokkG/KSLY7YcVFpeSDbbVlHg1SFNjfBLjHE/8AkRQ5CqH+n++LH/BmpCIjlOF/i2xE22+Rwql76Ga1YZ4NxvTRqGbhVUegEYW3pNmGIWNWoXJgc7f354r1K5CaQd8S5NwlGqSPEdKoZ2OoMfXwqf7jF4Qp8iE564m/DqFYNCIWa4GgmT6aTOGngzZVBUXPJX1GCFXl5sSwN+gGNOwlcNmdpY0y/psD9ScVPtAUd+mndqSG3WI+sYrwTdklNpBjhAymZr/dsvlTDqTrq1bjSNUhVB6C088Sdl6NLN1TSptTolVLWTVqAMTCqpU3Wx1Te4sMafZLlynFDTdfHTpVV0TEupAKz7G+NPstUrxZ1Ci9OopBJsAwJiNyNOKUibk3thqt9l9N2U99UIBYvZQW1EbNci0iSG5e9/jXDlpEIoKqoAALFj1+I3OOm91ewAHn6emEjtplyKwgEgqDIB6emBIMQOOCVC092x9jg/wfhFUqyGmSBcSOR3Fz/d8HXrNMD9MHcjlmVdyCdxE+lzgydmSo572y4I3/AA3MM86qUgSJMQrC8+g84GOVZHhjOtIqJ7w1ECiSRHlvENvj6O7QcPOYoVaQIAdSCSOfM8hyjfHN/sq7L0cxQNTNUnmjUmnJqLuFJkCAy6gN5FjhbN5OeVm00qSD8gJ9X8Z+rYg4pW7ukFm5Efuf6YJ1MvLM/wCFWIXzgwPphU43mtTwDYWGOOHvnX7Z1y9sbB5Oo4kAsRz3x7QECcRPUvjuOM2WoRtiRXmxJxBpPQ49EYBi3QqQw1LqUG4w08LymTrghHdKsSqkxcXi9jMYUKVS98MVLhtN0FRHjaeRDf3GEkkx4NpnS8jnF7qmeZUfpe/riLMcMSsZclf2HQ4DcOUotIEypQOp68nE9VcEfI4YKnElYQg0MbRuCP648jg4SPR5KSFXM5YamQElRsTFx54t9m8madSD1keWJsxlySCBcGCMGclkCBqjz+mJucraQ6igr2lyQNDUoA5x62xxrjlIarY7oaZqZZ1I2WR7bY5BxHhjFjI5465yqan90SS00KbZUkixM7Yk4rlitRaP5QCfVlDE+wIHthl4fw894gi7OKY9SZJ+RGFvj+YnMVSP8yoTP8mrwAeqwfSPPHfidqziydjT9mdPVnKjAeBMrVMeQAVffUQcZTyBr8Wy1NwSpdB0lU8bXiOs4v8A2L1lp5ms7gkCgViBfU4mZ5QMMHAsyaOYyoqIpalUqs9ZdgKisqiWgEAEXUE+vOl00yajaafzQHzmRr0u0TvlaWuKgrEAqoK1FXvSCxAks7iJ39MVewVXu+0FQcteYX6v5eXTDxl+OL/xGvWcN3b0kRWIWP4Zk2UkgEkkHyvvGOednqjLx16yq5pmvWIbQx8L64NhzkYKYJxr/o7pXzCGWAuIExaflG3K5HUYA5ynmXYlc1XCzZVIt/2D64IjiHV26keMWjmAkj9+uITmxchWkGNOoKANxHh/ueeDRhg4Vwzu/G5GqPZPfri+xDWE+fIn+gwJftPl+VSYuAqMfrETgJX4i1RiUTNPzEsVUegCm2EGGmpRUX0gnqzcvqeeB3G+LpTpVDqQeEx8V5EW2vOAtLKVau9Mjzd3bT7A/thX+0On3Pd0iyksC5CiLAwJPPY4Wd8XXY0Ur2KPabNKlLwW/Co/U450zScFuLZ4tucCaFJmYKqlmYgKqgkkmwAAuSTyxL0+Lgt9j58nJ6NiSbDHZfsr7CNQ/wCazFAvWImnTdGApz+JtQC645TbpOxf7MvszGU05jNJrzNiqggijPrY1PMSBy6nqFOYkyf1x0WRo49287GShrKmhW+JRHhJ6QT4fXHHc5w9qTEMLcjj694hlBVpPTZSQykf0+uPmbtrR0OV6HC9MzA3Djlgn8RCzeRI+WL2VOVFoqAddQOFtTfFtVk74LVmTo6ZwPM0HpdxSqeME1KWrcNHiQHod49fLFI5o94C7EITDcyh635D9NsJi5JoDfUHbF3h2dapWpqxMswU/wAwmPnGIzxrsrDI+h6qLUQIzEQz6dXoYmNyCL9cMfZLtdQr1atNEqBUQkkmdQXlpPhE9JwkcE429Z61OqFimZS0ALqiD6dfXHlerTy+sUGADmSbTBNh8ueOC3CVvs7VTR2/IUqAXSraZvDHryHlhZ4pwvKU9VSpUBMwqrfc+fPzwgP2nimoVjYRvhZ4jxqo03+uLSyfUSioiKHHbY7doMzl8vxChS7ovTlT3geCNcBvDEWmd52vhB7dcDbLVmt4FdqYnnpdtP8A2acTcHzzVc1QDAuWqoI5k6xH9D5Ti79qgq1M5XLEU6VNgtNWbxOdC6iouW5eLaIvjqwJ1TRzZqvQ1fZ3wHucwUq3Wvl1q0iIOsGGt5728jh/fs8J2+Y/rjk3ZDgRNBM8eJrSemwKUqikzpgxOuQp2+GMdjyfFkqotSnUpujbw0RyMybEdCfSbYt+CP5KT9m1MAhT7A352nFenwRUI0gE7kDkPUH6YJmmHBK6CJmzAr5cyD8jgdxGvo2KADlM3j8sAj2w1APKuWIiCALeGJMTyuI+uLxyOsQSpvsWI/VTJwAp1UIUNUgLtp1iLSZUGw5/PbfGVsqhlp1gmxBfkPRwfoR5zjUax9UKo8CQPKFH0ONaLzJAHsCD58/2xBSoDUQoAj4tItJ6wRf+uLejlDA+Uj949ziY5CtUSfL4gSJnlsbY4d9o/F+8zdYg+GmO7F52sY8tU46t2r4ycrRMatbBlQM0kH83MmJ69MfP3aOrpWJ8Tb/36/piblcuKKJVHkLlZ5OO3/Yz2JFKkufrD+K96AInShEa4/M146L625V2H4D99zlKibU511T0Rbtz3PwjzIx9O5jMJpFKnRLqAAAAIEC0SbDFmRSLzA8lnodRn/pO3sR7Y2SrAlmWCRuxUg+uoj2wt5zihpeFqgQ8kXRO22oT/XC8udLksEeN/GPDMxvM7c7YCQzHuvxqmpIGpzMEqNXndlt9cfPv2iZtKlRqlOys726Q236H0Ix0c16hIlptuQI9v98JHFexpKMq1lLRqCtAM+s7cpjAoz6OZnGyVYxcqcDzIbSaFSZj4DH/AFbR5zGCmU7KOINaRP4V39zsMMIDslQrVjoopUqN+VFZj8hiepwLPUx3v3XMIFYeM0qgAM2vHlh/4HxN8ohp5Z+6BuwBBBNrlSCNRA3w05Dt6yiKqlzyZbH3Pw4FhSFLs7mqb0iz0jSzIUsCykBwI1AahDAGPSemFXN1aLNqkiRNxibtx22qZrOJWU+GgNKCbETLE+u3oBgPxOqD8F13A5wST8xMHEHhVl1k0ZmQo+F7dMU6s9frioXHni1wumHqorEhZknyF+uKRx0JLJYf7B5Goc0lUGEoEVHboFvb1j9cBu0nEnzOYqV3Ms7E+gmAPkMNOa4rRWmaNIGnOqYVbzaZLH9Z2wuJwaowIGj3YeuH6JlGlnSEC8hP1w/fZNx6qtapRQudaF1UOyjWosTpItpNzfYWMYWMj2OzFUwDTB6Fx+2G3sp2NGXrq+YqUyQCdGrwkEFb+Enf02wfIPwPlbjDByultZMOy0TViB8DaKprAkGRa2LiZvRaqwVGhUBpViSYmCag3sbeKwOAKytJROXUSSQ1QE6TuIplVBjyI5kG+Jstxmjq00kpEggN46aAgxJD1LOBIkAnfkZwyMzXO56zaNwYUvRq6W2mSi6iPSPSMef8XUswUTESncvbe96Mj3xtnKgdtQSkrqIVvvFElRMkALWDXjkdwDBwPyvFSUU0zqUyZfM1FfzlWE8v0wTHU6lVBKkH0JrH6aIwN4hxxMvTLslSF2Y09AJOwGqD9MbZ3Mrl0ipV0s/wxqJtzAqSPWbDA/iuXTPZRqC1ij2K1dNIwRyYIq2IJEDHPKavinstGDq60I/GeL94KmZrxC2Cg2/lRf76nHIuL501qjOeZ26dBgt2sy9ahUNGq6Po2am0qZ6dDhdONhhxW+/Ic070juP2BcJVKFXMuF1VW0IW0/AnxRJm7G9vw46pXqKJZdOkCSyFItuLneMK/Y6r9zyGVoKhLLTBcSLO3jYXqKN2PyxDxfPvWB1U66+a1EA23GjMgfMdcVZJI24l2jqR/DQKfwl1Sb/iB6x/fLCtX4nWqEd47EkfDvtyE8vl6YtKUamDWFQmJUh2MX/Ma0k9YJHKTgR3io5h8xuIUkhUHU6qlQn2+Q3wAlta7yCDa9/9tJ+Q+eNTmG1GCdUSQNXWxMLG874r/ekQnSFv8UhmY8/xU/3I8sU8zx1YIFIqDaQNz18NG3qYwGzF3NZ5wpDanMXkkD/pVZwBqcRIBKq3iMz4jPzTbyxtmeJhwT4SkflJn30KI/vngVmOLDZQRyBHp8sawUT1c20XLR6RP/ZI36jAPjFfwgKVUNIIgiw9VGLVGs9RysgAAsTyUKJJMzt05mOuBGeNSoA5EKNoGBYabB70yOnscbK5AjGl8baDhxDcKT098XsvRIuoLN1vA9MU1Ft1+Yxa4fTk8vpgWEJ8PQqwZhBNtn+WD2RpVFgmWIPhlXHoJm2B2WpBZ8cf6BTmI6EXOCuQo0mOv8xB2yxk7zD7ciIjeIwthoOVqr6AGqd2SRBVHkEe/wAzGDfdOBqpBajgAeJdM+rO/tbfy3APJ06qnw14UnYDJg6fPwXvPPF/hHBXZn7oVyoc6mVMuPENzPdjVMk2LC5iOTIzLOer1VNNWrVElgo00W01NVhJDnTzEgrvizTp1tKiij1QIUroddC7EyXMkdOfXFNuz+eLDWa4puWHho5Mto2u1gGIM2FpESbGXJZRaVRqGhnZV1KGyepgCTBZ5YNe0gTAw4pJneHMrd5WFU01E+GhX8Jj4w6SRz35E40zOapqg008y99ozSmDN5Kf3OPaWWzLM3eZanAYaSMjuCLgxV1Ty6eWKXGX+BXWvlgJ09zlq1PVEAgnVpIHIQCOVsYwndqe0b1c27XCzCiTZQfCLkkWv6k49zPat6VAUqRhmHiOBXE1BYsZkk4DZ4Gcc0IpNtds6XJtJFfN5ksZOGz7J6GXbPD7wFJCF6ZYwA6kcjYmJImbi18JZXBHgBcVkNMsDMal3ANjflYnFlojLfZ9A8TzKshZX18wA1LlubxI8mMfTASqz10JXLZgr8IYGgJmQSIe48xihlqjDSKZotH4inlv4W3nlH643bMm+qtTWNwFYD6MD7SMHsBT4hlswglKNfe4IoAeZJUzv64DUWZwGIJkTPc29fiuPPBHivHBAVWpVGYxpAfle8EgD1wMqZou0u1BGkkjvDJPnF43MRe2MzEZyQWdKiSbzSPXYQRbyxVcGCCQYMEBTAvtub/pierUUQoIM2hTv6RaOuPGpm6iAJ2BNrbxG9sKYEZvLmRaQfUAeUdPXEFSlpk2E+f987YL1cuw1Esxnq3LywKrAruouep+uMY0bMBaRA+JyAb8gJ/fFzIVA0KdumAVVh3kE2B39sSDM6WMXxlFXZuTqipnAA7adptjSlUg40qNjScOKWGN7YL8Py5EEBp8gOeKHDz6TykfPDRRpUmUCyzzKuJ8pAt6zhGFE2Xo1CVgNB+Iss6fOF+npgkvDVZWqJWaYsEonxdANV5k7zjShTpoCQKZIgENVYGCeVjbrg/l6ghY7gACI+8EQOnw7YwSnwoKxArOlN9zqyVWxjfVMA+pjBnLZGi7I9TNZVu7tp7pRIFrkMSBte21+eI8pXanOqqlYg2JqoGOwgKEuen64m4bXVwAKbqDuDUUkEm02b03jzOGQKJ6/FcvRqhGXIimULd4tSwMxpIsL77+2KXFzkM33I15MlW1MNeosARKahUBCmL+2LTZVu9LFnNMiy/wixYGW/BMQZHofTE3CKC6qy0RWBTQHP8Ay8CQzKSDyIO8AehEYYxRzC5REJTJcNqGdgFJubCAhjlefnjJyNO9SjwqmTsCD+4Uz5YPcLyWaDuK3eBJ8DL92uBzYFjB25Y94xkVlTVFa0hT3dFheJuARyHTBoU5jV7PuZiooA2iqjD5ss4pN2Xk6XqMzRcU9FvXp6mMNGXfWCwy9F4tK6SD5Ason2tjKeST4qmXBn8CKpCzzvEmw2+uJ8UU5MXF7J0hYJUZh+Zkj3g2+RwXp8Kpop1a1A3ICxtby5f3tgmOF5Yyfu7Az+FXH/4GMTVeEUR4tNaVuJNRj5R3krMfqcEAEfQqzSWsDt/lqD/q8Jge3zwQo0fCWbMyR5KPkdM/XEL0aaiXrOGJP4YA8vEg2688Uc0aJEDMKb38S+wPUTy541gL9XKI4J723tf1IM8uUG0YXjlnv4qZB5aCJ6avEd9zvi7SdpADJAjT4YJECI8Vhy25Y9ek5BMqD0IMARzMz15Yxgc+WrSf8KeRBfmekY0zKFdINydyAbnnAAuL9eRxeqZdEUBpYsRB/MSeQiw9Nh6YlqUVFign81p2IgdLfrgMxQXLkTpIJAANwY9sVxlSQdZvMiOXqcXqNMbEwosYJ58j/W2JnCi/I7G8GOkDbAboZKwJX4Yj3032m9t/ffFA8FEkSw6f3H92wwtXv4Q2lb2WxN55ExOKzVSSSBzn4P6jAszQvPwpQfiPyxIvC16/Mj+u2CmZU38MTfaP9se0KWs2pgk7Ksk+gB3JxrYKRSyOQ1E3AANifLDbw/IoAD3qT0n/APbfzxDw6gGsK1JG2vBIP/Vv7YP8O7PMq+GpTab+IGD1MzuTgbYeiJtKiNaMZBECTJ259fnOC1BGuTouItJ+V/Dc/wC18QUMkQ5pd1RJVATB8IB5SUmTMxGNqvZNXcFqNAKpt4V8UxIstxE4KMaZYVKClUUNM6Wam0SdhKA6byIE2AsMa5wVazpRfL5aKnMPqC3EnS1IAkA9TgvU4etJDUGVUKqmSopyIEneDGKSZ4OnhyNZw4APgy5uDsdVSRcBoPkYw9C2FuEZOvRpCkMjkXVbatbIrG26nLm/OCecXgYtV8iDT/8ApmV1lTo7t6YYSOTGijb3kR6YUczwtKlZX+4vSCoAQBDFgWOv+AxHMXuRflGm/WWlT3ObX0qZoj0s0XAmT0w9gpEvZ7KVQGpDICvUpACo5zzqGLT4gpVoJA2mBg9/wdjvk8yvpn6se0VR+gwrmnl6h/zS4Fy33jUR5sLn1m2K/EuFoRNKrmkMj4amaiBPVt9r4BgbxjK1KABrU1pajAYAMSd4UWloHpgtlqY0gDXHr+vi+mHDhdLLKABktHP4aVj6BrdYWfpgPxY5Z3ApfeqLEx4qGY0m/JmpsoE+3pheVjVQMfWCBTZlBMlpmB5KD9Tt58pznAraDWqglZDkU4PK40zv5YE1uICi5FWpURQCPHRqEE+TBRHWdr/Ihwl6ZYtQzgIaCQ3dNfaT4Q/KY1ADkMFAIs6KYGo5l5jaFJJJ5LoJ9gMUqfD6z09WoKDydJJ/KSFYQcNS1K6qzGtRcctVJh7sUcg/9I9eeBdClXq1O8qIAlxTFIKFaLFm1MHYk7T4R0m+NSMAcxwGowv3DHm2gzy6k3jEFXhxVlTuATuNDX6FmhVgTz+WHPMo0f4FWP5GpevKqDgZmykGKddPzOaFfYfzaSpE/wA2NRrF45Ar/lPMQCHEid4l5G2NVyTAHUx1TYAliRykkRqEcufM4tJnoY6u9UEllDU5kctTJThTY2npOIMxxClJGtZJiCdM/NdvT98KEp1csrAangETBK7W5+840zN4vI2WOdx/XGZphJK1kYAbBZjoBpYC222K9ThhJF4m5vz57/1xjGtaiqMRqMDqY9YxNlqLaTpJJbZidvIHnbGvDFp03IrPWAi2hAbmIJDMsgXkc7Y8qcVUMAylpNjA2v08r4FBsiXKOGAckT1U3t5kD23xeytIqwjSb9D/AFxH947tjKluUGNvofbGz5ksvhpPINwUU2v57T0v5XwrTCmgtkFKFiopmRfUDNzJgjlvi3V4g1NVdqNF9ZhQGMmLmAadx79ML3/EqK3NKosj/wCywDAbWiD5ep64t5fj2UIlk1A2Ymi/OTBhYvfGUQNhbO1qtUrGX7qPiOpZafhuLgASYI+W+LmVRQ8nLVQCORPnP4xzPX054B5ziGUemRl+9FUiFA79QBzsWVdIHn0jF/J5jhaqqvm8wrAXmpmEJ9gNpn+pw1bBYRr16VFZejVKuQpEO5LMQYgTeJ5H9MTZtKgphcpQr02mWIpFQtvgC1I1Ekg7cjsTjKD8NTQ5zlVdYBSo7l4gcu9Viu+xA3+XvF+M5fuYy3FatSqXCogOUO7QSytSB0gSSZEemHoF/PjCC1PCrGpWWwJLUoMxJkNSBEX5e/Skc5Sqq2nOq6GVJXuyR1EqoIEeXnjzs92ipqgWvnmaoSYJSkoEEgCEpmGF5J688bZKrl0hKPEVYXil3mXZultSh/OJ9IAjBs1MpVuJrStQYVAJksRbYgzcX9JMHBmiCRGpGAO2p7H0J8uuBXaHP16KoaWZyrlzoCPSIcbk3WqbiOQGLGX4dnKlMPUXhzhwGEmvTIlZvNN7+4+e2TA/yT/dqUQM9VDKsEh6B+HcsGpnznbn0GLXC+E5urDpmVVORrUVZnn8UU2phRfa/LbbFN8ylRj39CoaSkOrMtJ5IG5hzUEeQ5TJnFjJdqcvBJzFJGEjQ3hPxR8Lwdx0jCFAw/Bs2QAa1B+qmk4Rh0Yd4Tv5xEgg4qdoKPEO4cU0yusiFZGqAqTbwoyFWbpLADnbFM8comAtMkMblSizJ5EEE79MCafFO+ZvutTMUgCZc1e8Vo5KtdX8Mn4lhbRfk1C/PBTodnKmXpjvaFSqTd3V0ckkySwDLN/Jo649qCmCxD5yiT4jH3gKOtoKfTF9queiBmkafz0Ev5eBlj/bG+XzGZB/iU6Rt/lubxadLiw2/Fgg/YvUO0uhyDnXAtArLSUkbyPADH+q+9ueCWfzNWqsCqNMclEHoDBBItsCJ5zfBDM8SEqtak8NO4RyY0/hXVCy0EwSJ254ky+bySqFaktIp+FqTrHoSgB9cY2xNOdzXed3roVGYEhIKwLCZ1GPecS1FzMDXTRI5rULEjzJX9+uGylS4bVOqk1DUbSjrNvQ+eBnHcolJA4rvdgqKrUyGZydKqGHMzzix2jGowDZK0iEmZ8RaAJ/lEyL/TEObz6Ux/EV4Fg8DxGZ5E+1tsGKGRzZB7xqS7AAqWk7kyGHPbrEwNsDTk/4oarUR3U6UQKyoC1iZudW4nkY9x+TAPNcTy7gyXtcHS4n2gYHfe6IPeIQ1QfCJYknlAOHirwFHUssBRInvCIIMRBW/Pny+QlIVjTq0qrKpI1imkQByN7X64FmKtHLvURWkSwmJNp5YvZDvKcQFjmJ6e2KGfy9Cs6rSEMSSzLYcoBhone2ClDg9JSQHJlT8VZvD0gTuLXiMDsJZrI0K1Sn4bgQRzuTBPQf3OLtOkCNXdEtESKdwPbl9Mb5LggZRNSo0bDWGANr3G8DY8iet7xouiVHFcjSjHxItgqk8oPLeeeNRrKNXPKhiolUWN1o1DvIBspviKrn1LKwLaRpJLJp/FJB1AGItIHMnlizwXO52sCScv3Y8IaKjEt0+IQf/EYkzWRzbMzNUphjACAkKJWAolfzAted48zn0Zdk2W49Sole8cqt9IlotbwkgAASPIDE9LP03JKsjllIDeFgPMEMCCPS/niDL8YzqLByS1NIgFMwtwOgdRaIH7YizPavQYzXD66Wuy6Kq7cyttzO+GATPkabMzNTo1/zBkRjcTaVJ2Nj1A88UuD9mclVNUPRpkiF0iUuBdiFa11JgemLB43laoJp5HMOxsCMtY321AEASB12wPXgpqKjVMs8s11ZZ0AmZ1bi0DfrjM1IP5PsTkKJ1JlwW0mTqqkCYtckBuYtaPXF89maOy1MzRFp7rNV1AI/CE1QBBB2+W2A2W4PRpgRlmXlIqVekyYH1jENbgtCqAR95B30U8wbDzQ1PDeem+2Da+wKEbiGaapmBRLEAgFmBgkSRA/L5xuLWww5aiiqECrpGwgHb1xmMw0UaRYXg9Akk0acmZKrpJne6wcVO0OQo5bKPVprUXQFICVqi3ZtIO5E3k2v9cZjMM0gLslyXCc2NDJn2hhOmpSV+UwSSJ+mLPEMxm6Cz31F4/8AQYefKrjMZgE5TaF3/wCK2y5GZqUkrVahABJK92sAhae8CReZk3sZls4V20+8BD3OnXI/xJuDv8AxmMwiOjGuS2EM9w+lVT+JTV7A+IAn2MW9cBM3w+j9+oU1phZDVCZfkIAA1QDf4oJ5bYzGYzFemE1yu1Mu4AlRpd12A6NffFWtwwhwe/qETcEUyDEfmQnGYzBoW2V3WpTAqCoTSH+UVWdyPjifpgInayKvcNRBIMag8AmxnSVPXrjzGYRjw29jJw+or0g+mPCGiZ3HmPPFPO8Gy7VFU0KcmWJCLJiBe0/infljMZg+QNbLCdnaC/CgWOayu038JBBxMeAU2BUvXKNEqa1QqYMiQzHmMZjMO1oQg4nwaogD5bMvSLsFYFVdSIt4WsDbl1ONVyOd7tGbOU3sIDZVLSY3DC4t8hjMZifkE5NAPMfaJmqL6XShUhrHuysEW2DRHlGJaXbR83SFLu+7ao4lg5IGk6oCwGuQN2PPnfGYzBsfG+S2G+EcbakposofSuoNJFjyMzJ/mJk4IN2hKCQh5W1f7YzGYrDofirNct2p1Ejuo8Wn4/r8OIuO5rvNClVgajBkjl0IPXGYzGfQJRS6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10" name="AutoShape 6" descr="data:image/jpeg;base64,/9j/4AAQSkZJRgABAQAAAQABAAD/2wCEAAkGBxQTEhUUExQWFhUWGCAYGRgYGBkgHRsfHBoeHRwcHR0dHiggIBwqHBwfIjEhJikrLi4uIh8zODMtNygtLisBCgoKDg0OGxAQGy8kHyQ3LCwsLCw0LCwsLCwsLCwsLCwsLCwsLCwsLCwsLCwsLCwsLCwsLCwsLCwsLCwsLCwsLP/AABEIAPUAzgMBIgACEQEDEQH/xAAcAAACAgMBAQAAAAAAAAAAAAAFBgMEAAIHAQj/xABEEAACAQIEAwYDBgQEBQIHAAABAhEDIQAEEjEFQVEGEyJhcYEykaEHFEJSscEjYtHwM0Ny4RUkkqLxY4IWJTVTsuLy/8QAGQEAAwEBAQAAAAAAAAAAAAAAAQIDAAQF/8QALBEAAgICAgEDBAEDBQAAAAAAAAECEQMhEjFBBCLwE1FhgZEyQsEjQ3Ghsf/aAAwDAQACEQMRAD8A59wvMGrWlgTqtqMWkjxSYE73kT1gxjV6zUy+hfilNT6WJgg31KQt7wPIXicenKFf8OoqtpIdtTG5/lUeECAPUjA+qzRBAFhAjyxwcVeiCJlzDM0IRIMgsQLgiecbj0ty5Qu5ZVkXgyZJ9B7AfOceoiwAd94v6XgW5xiXWqsZiBIBQ3JIMTMieu374ZL7IZIihdMB4Y7p4oMHc3vyPT9MR0iZvqvCk35n4fD+HnG/vizVUMTpG20mNgLm8X+kDG+WACgsDDSLeYifQTONdIY3NHu6ki5A1LBgSSFPsrmN94m04J5miQjFWWwbVcSxAJY9N+Y6741yuWckam0otwZA1FJ0hTG4J2na8QojOIZgqXAYqxBBZRAsTIkTN9QtYgj1xzNuUkgOgRlaDN4UXVpGpt4H8x2ibCT19MF63ByCKcN3rf4WwlD+bVZSCwG8AfMUaVMowYGFN9Q3kqQNQBm3MDkMM3DQxHe1o7jLfxFEgMGYk6R4ZaVDLcgBpJBCwTlySXXz5/4LQrZ2gJceEaSLqTcxBkk/CTeTEzItGCWZ4PW0CmppM4phm0KS4DBvBIYltIAAhZG1gCTNx98vUr1aiMQrSdMFTqCyHAWRBIuu8mZAvi1R40mWpNTKo9WoIZzrV1PJTKypgER5fPSyZKXFb+eWHoVgUXWtRYDBgrqQAGlSGIAIKDQTpjnuLYaCtGq1NQ7F0JV2XTpal3cAlQLAysHYgvBiBi3kuG0l3Zi7+AsxUqZYVCGuFYguu53Fhtqodnc84Ze6SKRJinSgFgxkMQwLadhzE+QEac/qJuPa/wAgaCWV7NEtq7yrSdYlXKwiqQNO8CD1sbSSZOHLjquMug0gv3Wlgiys6PEFU+KN4FjtscKeY7SSUNQaHEGL6gBuJ0kwPO9juAuGXN1A+UpVCqkaL6ZMgAqYM8wLEnA9L9WTlz+2h4eULfaOqRSB1c+7IcudIZCC0jcSDOlZ3G2yRToVFqFm7y1iRJAMQDqIiwmDuMPHGa2pVqJSPhJq6dA0alImNCC8m+4MkiJuDzec76uhZAda/BSLTOlfiKgywHMTPnJw/po8Yb7+fwLQIVxUP8Ry4O4BhiIBmSPzNF97xyxco5EB0OZcaKkFkWXNNbkNIDafhuLm9xyxNxnh9CkVajpMqNtZJ3m7CNQA+sW2wBq1vCFBK2giYB3liAeZi3lzxTcnoFBKtmqHhJunii4Vp2BsJOw+IAcpuwx7S4tUGhipVNJCkaVDqJXSYQgn4llgTFzaI9yPD8vVy9VqtWc1AWmrEKAq0wZJLQRA0i88omMb8Pq92gGjQaemozKe8LlTYGNS0wRNwYmeRIxaONR8moofeizMYlyZQKsFWgxCqsTvcAD54v8ACeCtWRaqMHidSssQQhYKCxOtiF0zoZRI54rcO7PtmNehlJJ8A1KC4jUAAxDXRTpgG4i2C3EafcFsvSzLVFQeNbadSt44WSVSy2Juw52GHcXxtGb8HSewtNhkHRxDJWdSIAAOlSYgwRJPi57wNsc6+41+8qvUTWusone1tIgG2mGB/CSR6c8PP2XZjXlcyl/BVESIJlLnc8wfaMLuapZbLvXGao1apqVzUVArKNJVYbWAdUEsAJFmMjaBKLlBWM/6UIlSpLEkeIQGjc2gajEWi+x688VSSD1Y7nks7AGYnGd+TU8ZEHoLW2MD2GLVFwSbTF+sTyvMi+/nyxJ+0CNFy2mGaGEWvvtH6/LGUKCyLDcTe0f1/qNouQYHwgwLEaL2MWG8XnrzxXKvUk3YQCSP9JH+0xOJ8mNR5mKIQiAW1edjsCARv8/97qsskuFsBGktygmAx8IIAGqORjAumkbgmRBW9vS/6YkzasylmBhSOQ5i0e37YDV6M7Dea4/TqKKZPhUKFsRMG8wbmH5wPCL9R2aoy0Du2DCdCO0LHkTF45GZjqMDsm5lWtYg+GJmT6cgD0254spVK1DEKhUagoJBAgqYmNwN/Xyxo44w0gJG2Vl6gMaVVTYCRtptGq+5vAt5gHdso7upqB4LgMeQ1WAIi5kMItJJvYk3uC1KlioffWGA8RgjUSxJgwwkkEGb7nBhOHPVJcqkuGFNdbBVDEkm06GBgmVE6iSYMGE83CRmUM33eVqKKq97SdBUDCJBGkMBMbTpO0kA3gxVoUTm2Vk1LpksRBizMGaoWsxIPIAyYNzF3thTOpQtR2hNLVXZGViw0NAAvtBPUx1OKmXy57p2NMSQDMS2iATDFjpIA5byAZicHFNcFKXbNWgtW4m2W/hGUqQASNJpMsxRamYDBl1kHTJENHMGlxPtfm6QFHKlkSmILKp1M34ixiR4p8PK3OSSfZHhVfMBq2XVqrSBD010AC7jU8CSxIADCwUk8sVuPZHPUFCPQNORFgwBIJ+FpMki5g+2OnC3F3JfsMdArJfaPnlI75lrAH4a6K/y1CR7EYfuAfaDw+tRXLVaC0BGkadWgTfYEMBJPPHO+HcK70nv++Ci03aCSN9RmIJ2jrsIJGt9n4+6HM0qxBXUxRlBGkDUACDIbSb7yemOqOaDlxG76G3N8A0oWRWfLzMrV7xAswdLR0N1qKpgQC1yKSvRpICmXU67qdRDGRLTAsRYQSp3tAwk9mOJ5ym3/J1Zb8qVFk+XdvBb2Bw0f/Eruf8A5hw2tK2arRWtRdQbEsqwjW6xzxDP6WUpXB1+N/4FSa6BPEdBGqnTcU9MmmxQOoiJAg+C1zuTBO91quFNQ/gG95J638+eOscO7OcKZRUp5zMZfvBvVOnVN41FQDf+c4hzPY7hFFjUr51nG8CrRg+R06qnyxSOGS7/AJN2LXAuGGsWSgjOFMPEj4Q2kl3OmLyVbQSBYbkRrlEq5wJmM1KsSC9HSUaWEIZgQWLCWtC8wQcVu2HaYVdWVyK06eWaC5ph9VSOVR3AYqN4gLinkKjZdVRGDvVCMGUH+H8X8Mh0g7mdNp5mLGljVsDQ/wCaymSp/wAJM3QYVBrLipSlSga9OmFIDanOnTUWBefCCOe57Ngk6EUaiSSqw0N/l6JjSu/hAuZgWiMZupTqFkYKWQIzzchlvcHxEiVJvMkHfEmWUKSfE2gSQQGvAIIEgx1Hlfynkz/gWqOgfYrni65ykSIUI6gcpLgj6D64o8d4cKmZqyKkKwAK6YMqp53n6fvY+yLOa83mQGBDUJkTfS6ibgfm/wDOM7TUV+9uO77wlFMKgZt2Expaw6xz8ziedSeHWmP/AGnNkUSNifL1jl6YMcP4Q1USQVEE6tOo+UiQYkwTGBuUpeFrrqSG0ENJvcQo5C8YZ+EZqgmXBesddRnlEBkSIU3KwNzG8H1wyoyQKzuS0LepTcAwdGqd7yNuU73GLGWimmvSS5BkNT22bUGudMH8tyDsN9qb02Yu4mXsAT4rm950xIAGxvewIIcRyyPV1U6mpmMRI71G2IcCxU7SDBIIkzaTQQGgWGYuDLTq0iTvM7RtM6sQZtTPqSbTAHMsY3258hjbNZ5nnSCi3Msyx0j4QD+uwxQrh2EksQwmI95iPL9fPBgn5F2aUKQ1gao3udtXt9PPmN8OPFuF0VoqlDW1SrTVz/FBEKoc7NomJhbkk2jcrvCsgXOhFLSdII0i8yQQWnTpnxDYxtOCdbL06VA95oQknSqpqqXOnUzGJgqSZIG8bEBnNX9x0qI+A1Czhu7qNTXVMBCtxqkFoYmL6TMxG2HrJ1KKZWpXpDuTobQQYKlgbyD8UNAI2kxZoCbwdspT1a1quAQBV8AIJWwMBjJFvi/RQJO0GfD0gElUI+HkDLCOpgAfFJ6448uNOdovginkDPF6KZrKd+dLVKlNWEgSC0KFB1/CKisJgnn5Yv8AYPhtVg6ZjStKhU7upKgl2RQFAJ/kAMbDUDyjC32PpNmsvSyyLLmoyGoT4aVNGFSo5G8xUgeZGOhcSzBGmlSUhFsP75sTcn/bFsXpKbU9xvS/iv0TcLk0N3D+IrT0U1pinSIhAAAsC0CMH6yK6EOAykXBEgjCVw3OQBlcwCpN0Y2AMSPrhr4ZULUyrCGXwsMerdoDVCXxXstk3YGndV+JAzEqOumZKjy288WB2cZaBSnD03khkg2YRtN+uB3ans3mqZNXLksFaYBOoA84H7Ys9jO1JM06kK2+3PrHnzj15yF4Qu62amtoRV+xhqptmkBndqbTHSzET74aMp9mebpJoTNqQECgeMAEc4uPbDxUztFjrsG2J5H15++4xe4bnA0jUDHmP7OHlG0I99nLm+zDNFiztTckAErUcEib2K6TbkbdcK1b7MaX3gq9Y0iZYUfAGK7SGgJGroCLgb3x2vtLxEJTOh/F0H9/THI87xkVA61Rr0HWBO8XMdGgGP5gvXE5qVe17DRSr8FytGj3ZplKvfJ4tTEsmo6lLfCSV5AbzAwAFUVHC06ZDapLjUSALEws2CnaNh64Pdqaq1aYNEakaIZdcm8qPyz4/huZI88C+J0aYqBaZEqNLUzTqU2FpM6j4tt+c+YxwSyOSTmt7EbNeE5RM3V7kL44gEfDpA8TMGbTbUTsN7RbAjPqKCmk5llkqRcOhuhm97gR79Thp4FXXL0cxX+Jqi6ARFogsBYDTLLEfkwn8TrFoaARYCw2joBuJ3wuNe6vBV46gpfcePscrj74q2k0aikwwJJIYnobjf088RfaqNGaQ2EoReYs3kQeeNfswq0l4jQCkgvqCgqCSDSaRqtsQNt8Evtfyzd5RZSg+MQ+mDOk/i9PrjrX9IlXFoUeF5xFl1y6gxpBq1Kjb9YK2joL4k45xg13HgpHSTphCDJu1tRlZvG98b8KyvfQNgCCxgGY2HlbyH0wQz3CKSKxFQq6kSkRJKhgQRvZjv8A+Enyo1Cx8JJIgixEWHtyP6Rho7mjVy6U6q9yVUsCBTJaYGonQKgaQ1i20C2K+Tyi93UZkYc0dwo8QE6PFfSykzb3G+Lee4Y4RZkd6VVQO6CEQSWFQkLN/hMG+8RMlFhSAebpOr04YVlpxoIG66/xDcHfc8+kYn4hWFQ01AdWRWRhYySQBaIBt53NuWKdXKsveKyhWpqWYEeKFW4PqfXlg9Ry6162UBUAVWKOIMKQuruzN2aIYm0ArBNzg1IamR08pSpjKsBJao2oVAsFQjsNReF0yt79TPLA/iVFjoq1FCUqmo0xqvoU2O1k5LeNO1seVCwrolc1WSodENIC6qLIxBJtBcaiNob0w2/8Oq5qgKhUqtQAISsMgVWCBRIIQLciQSWMSIOH+kntGcRFp06ZQQx1EnUNIPI6QLFrjmCMEeL5FqdNFK6TpnTJMS7nncGOXLDv2C+zRUVaucptqNxQ1W8jUIAIFgdF/Ppi59qHDQWpuqqo0aNKiANJJ5f6sDLiqPIrg1MVvsYzZ73M5eY7xVceqtBA9dQ/6RjsOSytBfw6/FpL8g3Te2OEdmqhyudp1FOkXQnoGET7TOHTs5xd8vWZasmTDoTuP7uDi2LKmUywd6HvjXDdZCVGJBP8N5uhPInms+4xPwnMVE/xPip2Y/mXkf8AUPqPTFmjWSqgUnUrCUbqOnqOYxQ4qXWCd13PVeU4vLq0Qit0MrN4lI+FrH9sLXbHhuXUCuVKvMalFj/qH7i/rgxwXiIqpE+IcvLliXjeTFfL1aR/EpHvFvrgJpqwVTpnGuJ8fq0ZVzM3VuTKdmn9RyOB3Bu2LpWBPwEQV35yPO3KOpwzcBy9IE0s2mqmASsgyAx5eYMjAntd2LoKwbJ1pLf5bWn/AEttPkYnG2HXQw1OI0sygTWRUN1nmOUHnzAjpHIgc54xQejmAzbE+x6fUDBCjTUqEZu7qg2Vtieo5qevI+RgiH72a1Krl3/xhBXUY8QYECfM2n+ZTzIAbB4F+vTqUA9MEwhIHMFG8S2Pnz9MQpo8RKwdxEX9xF5vceWCHGc4XJRhHgEWvsG/bbG/C+H02KfxGLOwWAmwJhmkqVsJ32xy51T/AOScjfingoLT2KoCRM+Jpcj1BfT7YWlSVp9WgR6TH1GGTtA0h26sT88LmTSe6EGWJg8rapibHEsLtOR2eojxgl9h27C8c7jNUURE0VHCF2JLaiV2tABIMLuJNxzM/a9mdK0nZQYcreRuJ5H+XCvwTKaa+XY0nI76mQRvZwZO8gfscdA+0Xgz5hFREDkPqgxsARN/UY6YNuNM44rTFjshQk1Ygd2r1LrIt/LItcH2xtQ4fTq1KtSqO8amEABGlLosa9EKFBmBAJBFzGDf2agB60ZiiFZCw0M2piJ3DBaggEmIA+mBGf4uuXzRpPTtmKdHwuAb62SWsBNwYEjw74tkimZKyzmstUqpoVaYZgtKASVhSCFgeFTqnfmOe+GPhHChl1pzS01UIDEGVcA6S1xJWJNomBvAxY7OZoAtqNJCwkaRElXm/i53+eJOI5ks4iqQxMELDKABaBJiZIJgE6RhVEc5N254b3NQxZXWo0adI+I7XIJgxNthbBzjNQZPMZGvVbShIdxBIBSkU1C3xMulY6qMDu3+aNSqKbB5pmooZwgDW3AUAjbnfF/tTpqJw3UrOBUpd8D+DVoEOIGmbgThV2xxbp5StUzaVe6KCtUBpJU30qrEMwESIE+3S57L2X4caQmvVZ6hgwR/hgC0iT4/09dkrN8RLZ1mqaBSyTPALsztUbUlMMGbSJXx25Iwm9mLs3nSAatRj4zKhv1M4VqpWzRjY/rAEk6FO0/EcL/aHhzZqg4p/Eo1KOZjce4+oGJ34rRCBnfU5/D09cZwji6IzMTYj3xVpSVMO47RxrN5cyQdxhk4XnMvmkWlXbuqygKtUiQQOT+XnuPPbFXthWpLman4A51rOxB5eRB/bCpmcwFPhM489NwlR2UpROy8ByGZoeAp31BjOqmykeTKZkH2vglxrjlGkhWpdxaBE+/9Jxw3K9pqtMgKx9jiTOcdar4idxf2OLfXcY6RP6VvZ1LhPapFJFKmF8yZY++wHkMXsz2sdBqL284xyHg+ebVvywX4/n3NMfDGkG++K4ptwFnGKkN2b+0p9tKEekz88CeIdrcnmRpr5dVPJqRKEfKx9wccxzGbJm/9/tgfUzLHE7yN6YeMPsdG47wwZikfu2Y72ol0VxpqEfln4WbobE7RzwjJn3LxUkVElWDSDaxBm4In13xmSzzC4JwxZbi1DMFFzdIVYsKitpqKBaAw3A/K0joMFZnHU1+0LLCnuIM4m5qNTqD4lBDekb+oJHz8sPnZbgpCtmGZWRUApsLgtUXkdzpUkGwuR0MWODcI4OCGZq9QrcLUqACYj8CqTPMGx6Yv9ou2uXp0u7oovhGlFAARQLAAYGbhJXYuPE3JNro592uUKunnuffbADKGKdImRpZmG8efvt9MScQrvXqQDLMee1+Z6DnOGTilCnTrUqYqju0ovDClTuVSFUhYLFmA8bGbjpieNqK4+X1+g+ontIOdmkKIraXDKAVmjUMgwCNcRAWIW+1ojDx2togxab+XQ4G9kKVB8sulQtWmqEXchjBgk6YAJMRtPrOBfa3trQWu1BhUFSmfFYRMcjq88dUINEFxo1pZbh/DH72u9RgrFGmWEupsQqi5Une2LOT7M5XM16bTRqVfuyVBq71FUK1iNLKWMxvt74UOMcQNbKCnnhWRgwYvCHUwNrAnSYbYxziYMUuF9s2pVEqU9TVUyrUoKIqqZU0ySzSVm5NtwAOeK7SsyR13jfZ9XpU2ovToVVqUg0uXSHZNYhjc+IgbTIFpkUuK00p6Se7Vg4gSk7H03sccIqdpM0SRUr1XXVJRmYqSI3E8ioNumLWT4xFPu2UExdmMHexPrvgSdbFVIbO3ddWzNMrBs7G4IEgAEkWF+eAPBezucqUatak61hp/w0q6qvgcMG7sGTBHKd5GF3jPF3rEAmEUQFX4bWmOeGv7OeBhSueryEU/wUmO8YH4j/6akf8AuIjYHGajFNsZW3oac7weoyoagCs576qFBjWygRE/hQARNjr64pcVzzAhVJKgAb4h7Udp2vF7mY3M4CZ/MErKmRzjl5Y53Jz9xdRUKRfymcINzfBzKcQO5JJ5jrhRy1cEYIUMweRwOVD1Zd7T5fvqZMQVuN7Dnjn+arsDDGY58/79cdS4W4azAbQZ5TgNxvsfmHYtRoU3TlFUAnzIcAD0k4mppS2O4to5595PXBbhssh2tBg+8xjOMdna9G9XLPSH5p1L0uyyBj3glCKgDH4T8+g+dvliuRx4WiUOXOmP3Z/shUdVcD4gDvyN8WO2HCQtENBABAPlghxDttUp5RCp8T+E2jYYWMtx1sytakxnvF1Afzf/ANge09cLinFRpbHyQbdsU2pXPTFGrRM2/wDGDHD2JQnfrOC1XhyJwyrmI8dSqtIHoJv78sFXegdAHhPA6tZSaakwD9MB0qFTzscfQfYPiVPL01pKqDTRR2IiSWkm/tjlH2nZihUrmrQprSJaHCWVib6o2DWMxvg9SpvsFvja8AdOInEdWuW3Mev7cz7Yp8HyhrVBT1ETtA38vM4YMzwUUXA1AkX2iI2n3wXhjBcmIsspukT8MrZelK6XeqZlwdMcoA6b3v8ApirmeJMMxTKSkIw8LGSGkm/nzwMzFYo5ZdrL7dfp9cUK1RnaRPvhIYuT5k/UR/1KCVDi1VG0pVZAy6TDEeHp4Y36nyx0SjWDZagxAk00kwPyDHK3pMrDbUAWMEWABJ8pgE46rmMi1CnTpORqRVU6YjblFsdMklVCR7A3G6+WbvFRMvSNXTr0u7GRZQqlwAb7hdi284hyfB1RnpkHTWaNL1PwqPApZIJvAMcsC8v2cp617wtpBv3ekH154fU4UqadNU6TGkuFYGdvEfHP/uwZ7DDRybN5CoXcqoMsTpQkgCT1JMcgSTtucdR4fwujmeF0cvXrLTqUvFrCMzLqkwVOlmEOEN4sIsBgLmeDNlm1Zme6Ch5pkgnTmG0rJVotVE22tc4cMhxLJJlijZtTY1aBB8YVR/DV/CCzQGJLQQT6Y6MDx/7nRDN9Sqgc8Tseq1lU1EqZczUatTYEGmhupFmSoTCwRzJuBi/nuMGox0qFRQFRV2UbKAOQAwV7T8b7zLoKdRXRvFKxMi0OBbUCTt++FbJ0f4c82P0WR++OD1Efe0npHZ6fUU32ynnKwLqG63wRyfdF3pu2lWQEWmDAjblhYzOahzaR58/XEX3vxSBHlisY+2iblcrG2llliNQnFullSIwEydRagBDX6YJUszoIh4/T0xKeO+i0MgZyeaKtHnfDpkc6YAEbc8IuR7QrRb+IlKqCdR1Azy5g4K5rtRQN0TQCAIDTub39Mefmwz7TOvHlT0Eu0Ld8jAzHQc+XyvfCjxThfdqHEBXVgwm7aCBKk7EW23t6hyRRp6zgBxkoyvSqiysHHxAgsgurDa8iOfPyXHP+0M15FTPZs1aAaZuQY5MBe3KRB98Qdk2bXq5bf94ONa3DxTLaGIRtweo2neD6/vi/wLKEDQokkG/KSLY7YcVFpeSDbbVlHg1SFNjfBLjHE/8AkRQ5CqH+n++LH/BmpCIjlOF/i2xE22+Rwql76Ga1YZ4NxvTRqGbhVUegEYW3pNmGIWNWoXJgc7f354r1K5CaQd8S5NwlGqSPEdKoZ2OoMfXwqf7jF4Qp8iE564m/DqFYNCIWa4GgmT6aTOGngzZVBUXPJX1GCFXl5sSwN+gGNOwlcNmdpY0y/psD9ScVPtAUd+mndqSG3WI+sYrwTdklNpBjhAymZr/dsvlTDqTrq1bjSNUhVB6C088Sdl6NLN1TSptTolVLWTVqAMTCqpU3Wx1Te4sMafZLlynFDTdfHTpVV0TEupAKz7G+NPstUrxZ1Ci9OopBJsAwJiNyNOKUibk3thqt9l9N2U99UIBYvZQW1EbNci0iSG5e9/jXDlpEIoKqoAALFj1+I3OOm91ewAHn6emEjtplyKwgEgqDIB6emBIMQOOCVC092x9jg/wfhFUqyGmSBcSOR3Fz/d8HXrNMD9MHcjlmVdyCdxE+lzgydmSo572y4I3/AA3MM86qUgSJMQrC8+g84GOVZHhjOtIqJ7w1ECiSRHlvENvj6O7QcPOYoVaQIAdSCSOfM8hyjfHN/sq7L0cxQNTNUnmjUmnJqLuFJkCAy6gN5FjhbN5OeVm00qSD8gJ9X8Z+rYg4pW7ukFm5Efuf6YJ1MvLM/wCFWIXzgwPphU43mtTwDYWGOOHvnX7Z1y9sbB5Oo4kAsRz3x7QECcRPUvjuOM2WoRtiRXmxJxBpPQ49EYBi3QqQw1LqUG4w08LymTrghHdKsSqkxcXi9jMYUKVS98MVLhtN0FRHjaeRDf3GEkkx4NpnS8jnF7qmeZUfpe/riLMcMSsZclf2HQ4DcOUotIEypQOp68nE9VcEfI4YKnElYQg0MbRuCP648jg4SPR5KSFXM5YamQElRsTFx54t9m8madSD1keWJsxlySCBcGCMGclkCBqjz+mJucraQ6igr2lyQNDUoA5x62xxrjlIarY7oaZqZZ1I2WR7bY5BxHhjFjI5465yqan90SS00KbZUkixM7Yk4rlitRaP5QCfVlDE+wIHthl4fw894gi7OKY9SZJ+RGFvj+YnMVSP8yoTP8mrwAeqwfSPPHfidqziydjT9mdPVnKjAeBMrVMeQAVffUQcZTyBr8Wy1NwSpdB0lU8bXiOs4v8A2L1lp5ms7gkCgViBfU4mZ5QMMHAsyaOYyoqIpalUqs9ZdgKisqiWgEAEXUE+vOl00yajaafzQHzmRr0u0TvlaWuKgrEAqoK1FXvSCxAks7iJ39MVewVXu+0FQcteYX6v5eXTDxl+OL/xGvWcN3b0kRWIWP4Zk2UkgEkkHyvvGOednqjLx16yq5pmvWIbQx8L64NhzkYKYJxr/o7pXzCGWAuIExaflG3K5HUYA5ynmXYlc1XCzZVIt/2D64IjiHV26keMWjmAkj9+uITmxchWkGNOoKANxHh/ueeDRhg4Vwzu/G5GqPZPfri+xDWE+fIn+gwJftPl+VSYuAqMfrETgJX4i1RiUTNPzEsVUegCm2EGGmpRUX0gnqzcvqeeB3G+LpTpVDqQeEx8V5EW2vOAtLKVau9Mjzd3bT7A/thX+0On3Pd0iyksC5CiLAwJPPY4Wd8XXY0Ur2KPabNKlLwW/Co/U450zScFuLZ4tucCaFJmYKqlmYgKqgkkmwAAuSTyxL0+Lgt9j58nJ6NiSbDHZfsr7CNQ/wCazFAvWImnTdGApz+JtQC645TbpOxf7MvszGU05jNJrzNiqggijPrY1PMSBy6nqFOYkyf1x0WRo49287GShrKmhW+JRHhJ6QT4fXHHc5w9qTEMLcjj694hlBVpPTZSQykf0+uPmbtrR0OV6HC9MzA3Djlgn8RCzeRI+WL2VOVFoqAddQOFtTfFtVk74LVmTo6ZwPM0HpdxSqeME1KWrcNHiQHod49fLFI5o94C7EITDcyh635D9NsJi5JoDfUHbF3h2dapWpqxMswU/wAwmPnGIzxrsrDI+h6qLUQIzEQz6dXoYmNyCL9cMfZLtdQr1atNEqBUQkkmdQXlpPhE9JwkcE429Z61OqFimZS0ALqiD6dfXHlerTy+sUGADmSbTBNh8ueOC3CVvs7VTR2/IUqAXSraZvDHryHlhZ4pwvKU9VSpUBMwqrfc+fPzwgP2nimoVjYRvhZ4jxqo03+uLSyfUSioiKHHbY7doMzl8vxChS7ovTlT3geCNcBvDEWmd52vhB7dcDbLVmt4FdqYnnpdtP8A2acTcHzzVc1QDAuWqoI5k6xH9D5Ti79qgq1M5XLEU6VNgtNWbxOdC6iouW5eLaIvjqwJ1TRzZqvQ1fZ3wHucwUq3Wvl1q0iIOsGGt5728jh/fs8J2+Y/rjk3ZDgRNBM8eJrSemwKUqikzpgxOuQp2+GMdjyfFkqotSnUpujbw0RyMybEdCfSbYt+CP5KT9m1MAhT7A352nFenwRUI0gE7kDkPUH6YJmmHBK6CJmzAr5cyD8jgdxGvo2KADlM3j8sAj2w1APKuWIiCALeGJMTyuI+uLxyOsQSpvsWI/VTJwAp1UIUNUgLtp1iLSZUGw5/PbfGVsqhlp1gmxBfkPRwfoR5zjUax9UKo8CQPKFH0ONaLzJAHsCD58/2xBSoDUQoAj4tItJ6wRf+uLejlDA+Uj949ziY5CtUSfL4gSJnlsbY4d9o/F+8zdYg+GmO7F52sY8tU46t2r4ycrRMatbBlQM0kH83MmJ69MfP3aOrpWJ8Tb/36/piblcuKKJVHkLlZ5OO3/Yz2JFKkufrD+K96AInShEa4/M146L625V2H4D99zlKibU511T0Rbtz3PwjzIx9O5jMJpFKnRLqAAAAIEC0SbDFmRSLzA8lnodRn/pO3sR7Y2SrAlmWCRuxUg+uoj2wt5zihpeFqgQ8kXRO22oT/XC8udLksEeN/GPDMxvM7c7YCQzHuvxqmpIGpzMEqNXndlt9cfPv2iZtKlRqlOys726Q236H0Ix0c16hIlptuQI9v98JHFexpKMq1lLRqCtAM+s7cpjAoz6OZnGyVYxcqcDzIbSaFSZj4DH/AFbR5zGCmU7KOINaRP4V39zsMMIDslQrVjoopUqN+VFZj8hiepwLPUx3v3XMIFYeM0qgAM2vHlh/4HxN8ohp5Z+6BuwBBBNrlSCNRA3w05Dt6yiKqlzyZbH3Pw4FhSFLs7mqb0iz0jSzIUsCykBwI1AahDAGPSemFXN1aLNqkiRNxibtx22qZrOJWU+GgNKCbETLE+u3oBgPxOqD8F13A5wST8xMHEHhVl1k0ZmQo+F7dMU6s9frioXHni1wumHqorEhZknyF+uKRx0JLJYf7B5Goc0lUGEoEVHboFvb1j9cBu0nEnzOYqV3Ms7E+gmAPkMNOa4rRWmaNIGnOqYVbzaZLH9Z2wuJwaowIGj3YeuH6JlGlnSEC8hP1w/fZNx6qtapRQudaF1UOyjWosTpItpNzfYWMYWMj2OzFUwDTB6Fx+2G3sp2NGXrq+YqUyQCdGrwkEFb+Enf02wfIPwPlbjDByultZMOy0TViB8DaKprAkGRa2LiZvRaqwVGhUBpViSYmCag3sbeKwOAKytJROXUSSQ1QE6TuIplVBjyI5kG+Jstxmjq00kpEggN46aAgxJD1LOBIkAnfkZwyMzXO56zaNwYUvRq6W2mSi6iPSPSMef8XUswUTESncvbe96Mj3xtnKgdtQSkrqIVvvFElRMkALWDXjkdwDBwPyvFSUU0zqUyZfM1FfzlWE8v0wTHU6lVBKkH0JrH6aIwN4hxxMvTLslSF2Y09AJOwGqD9MbZ3Mrl0ipV0s/wxqJtzAqSPWbDA/iuXTPZRqC1ij2K1dNIwRyYIq2IJEDHPKavinstGDq60I/GeL94KmZrxC2Cg2/lRf76nHIuL501qjOeZ26dBgt2sy9ahUNGq6Po2am0qZ6dDhdONhhxW+/Ic070juP2BcJVKFXMuF1VW0IW0/AnxRJm7G9vw46pXqKJZdOkCSyFItuLneMK/Y6r9zyGVoKhLLTBcSLO3jYXqKN2PyxDxfPvWB1U66+a1EA23GjMgfMdcVZJI24l2jqR/DQKfwl1Sb/iB6x/fLCtX4nWqEd47EkfDvtyE8vl6YtKUamDWFQmJUh2MX/Ma0k9YJHKTgR3io5h8xuIUkhUHU6qlQn2+Q3wAlta7yCDa9/9tJ+Q+eNTmG1GCdUSQNXWxMLG874r/ekQnSFv8UhmY8/xU/3I8sU8zx1YIFIqDaQNz18NG3qYwGzF3NZ5wpDanMXkkD/pVZwBqcRIBKq3iMz4jPzTbyxtmeJhwT4SkflJn30KI/vngVmOLDZQRyBHp8sawUT1c20XLR6RP/ZI36jAPjFfwgKVUNIIgiw9VGLVGs9RysgAAsTyUKJJMzt05mOuBGeNSoA5EKNoGBYabB70yOnscbK5AjGl8baDhxDcKT098XsvRIuoLN1vA9MU1Ft1+Yxa4fTk8vpgWEJ8PQqwZhBNtn+WD2RpVFgmWIPhlXHoJm2B2WpBZ8cf6BTmI6EXOCuQo0mOv8xB2yxk7zD7ciIjeIwthoOVqr6AGqd2SRBVHkEe/wAzGDfdOBqpBajgAeJdM+rO/tbfy3APJ06qnw14UnYDJg6fPwXvPPF/hHBXZn7oVyoc6mVMuPENzPdjVMk2LC5iOTIzLOer1VNNWrVElgo00W01NVhJDnTzEgrvizTp1tKiij1QIUroddC7EyXMkdOfXFNuz+eLDWa4puWHho5Mto2u1gGIM2FpESbGXJZRaVRqGhnZV1KGyepgCTBZ5YNe0gTAw4pJneHMrd5WFU01E+GhX8Jj4w6SRz35E40zOapqg008y99ozSmDN5Kf3OPaWWzLM3eZanAYaSMjuCLgxV1Ty6eWKXGX+BXWvlgJ09zlq1PVEAgnVpIHIQCOVsYwndqe0b1c27XCzCiTZQfCLkkWv6k49zPat6VAUqRhmHiOBXE1BYsZkk4DZ4Gcc0IpNtds6XJtJFfN5ksZOGz7J6GXbPD7wFJCF6ZYwA6kcjYmJImbi18JZXBHgBcVkNMsDMal3ANjflYnFlojLfZ9A8TzKshZX18wA1LlubxI8mMfTASqz10JXLZgr8IYGgJmQSIe48xihlqjDSKZotH4inlv4W3nlH643bMm+qtTWNwFYD6MD7SMHsBT4hlswglKNfe4IoAeZJUzv64DUWZwGIJkTPc29fiuPPBHivHBAVWpVGYxpAfle8EgD1wMqZou0u1BGkkjvDJPnF43MRe2MzEZyQWdKiSbzSPXYQRbyxVcGCCQYMEBTAvtub/pierUUQoIM2hTv6RaOuPGpm6iAJ2BNrbxG9sKYEZvLmRaQfUAeUdPXEFSlpk2E+f987YL1cuw1Esxnq3LywKrAruouep+uMY0bMBaRA+JyAb8gJ/fFzIVA0KdumAVVh3kE2B39sSDM6WMXxlFXZuTqipnAA7adptjSlUg40qNjScOKWGN7YL8Py5EEBp8gOeKHDz6TykfPDRRpUmUCyzzKuJ8pAt6zhGFE2Xo1CVgNB+Iss6fOF+npgkvDVZWqJWaYsEonxdANV5k7zjShTpoCQKZIgENVYGCeVjbrg/l6ghY7gACI+8EQOnw7YwSnwoKxArOlN9zqyVWxjfVMA+pjBnLZGi7I9TNZVu7tp7pRIFrkMSBte21+eI8pXanOqqlYg2JqoGOwgKEuen64m4bXVwAKbqDuDUUkEm02b03jzOGQKJ6/FcvRqhGXIimULd4tSwMxpIsL77+2KXFzkM33I15MlW1MNeosARKahUBCmL+2LTZVu9LFnNMiy/wixYGW/BMQZHofTE3CKC6qy0RWBTQHP8Ay8CQzKSDyIO8AehEYYxRzC5REJTJcNqGdgFJubCAhjlefnjJyNO9SjwqmTsCD+4Uz5YPcLyWaDuK3eBJ8DL92uBzYFjB25Y94xkVlTVFa0hT3dFheJuARyHTBoU5jV7PuZiooA2iqjD5ss4pN2Xk6XqMzRcU9FvXp6mMNGXfWCwy9F4tK6SD5Ason2tjKeST4qmXBn8CKpCzzvEmw2+uJ8UU5MXF7J0hYJUZh+Zkj3g2+RwXp8Kpop1a1A3ICxtby5f3tgmOF5Yyfu7Az+FXH/4GMTVeEUR4tNaVuJNRj5R3krMfqcEAEfQqzSWsDt/lqD/q8Jge3zwQo0fCWbMyR5KPkdM/XEL0aaiXrOGJP4YA8vEg2688Uc0aJEDMKb38S+wPUTy541gL9XKI4J723tf1IM8uUG0YXjlnv4qZB5aCJ6avEd9zvi7SdpADJAjT4YJECI8Vhy25Y9ek5BMqD0IMARzMz15Yxgc+WrSf8KeRBfmekY0zKFdINydyAbnnAAuL9eRxeqZdEUBpYsRB/MSeQiw9Nh6YlqUVFign81p2IgdLfrgMxQXLkTpIJAANwY9sVxlSQdZvMiOXqcXqNMbEwosYJ58j/W2JnCi/I7G8GOkDbAboZKwJX4Yj3032m9t/ffFA8FEkSw6f3H92wwtXv4Q2lb2WxN55ExOKzVSSSBzn4P6jAszQvPwpQfiPyxIvC16/Mj+u2CmZU38MTfaP9se0KWs2pgk7Ksk+gB3JxrYKRSyOQ1E3AANifLDbw/IoAD3qT0n/APbfzxDw6gGsK1JG2vBIP/Vv7YP8O7PMq+GpTab+IGD1MzuTgbYeiJtKiNaMZBECTJ259fnOC1BGuTouItJ+V/Dc/wC18QUMkQ5pd1RJVATB8IB5SUmTMxGNqvZNXcFqNAKpt4V8UxIstxE4KMaZYVKClUUNM6Wam0SdhKA6byIE2AsMa5wVazpRfL5aKnMPqC3EnS1IAkA9TgvU4etJDUGVUKqmSopyIEneDGKSZ4OnhyNZw4APgy5uDsdVSRcBoPkYw9C2FuEZOvRpCkMjkXVbatbIrG26nLm/OCecXgYtV8iDT/8ApmV1lTo7t6YYSOTGijb3kR6YUczwtKlZX+4vSCoAQBDFgWOv+AxHMXuRflGm/WWlT3ObX0qZoj0s0XAmT0w9gpEvZ7KVQGpDICvUpACo5zzqGLT4gpVoJA2mBg9/wdjvk8yvpn6se0VR+gwrmnl6h/zS4Fy33jUR5sLn1m2K/EuFoRNKrmkMj4amaiBPVt9r4BgbxjK1KABrU1pajAYAMSd4UWloHpgtlqY0gDXHr+vi+mHDhdLLKABktHP4aVj6BrdYWfpgPxY5Z3ApfeqLEx4qGY0m/JmpsoE+3pheVjVQMfWCBTZlBMlpmB5KD9Tt58pznAraDWqglZDkU4PK40zv5YE1uICi5FWpURQCPHRqEE+TBRHWdr/Ihwl6ZYtQzgIaCQ3dNfaT4Q/KY1ADkMFAIs6KYGo5l5jaFJJJ5LoJ9gMUqfD6z09WoKDydJJ/KSFYQcNS1K6qzGtRcctVJh7sUcg/9I9eeBdClXq1O8qIAlxTFIKFaLFm1MHYk7T4R0m+NSMAcxwGowv3DHm2gzy6k3jEFXhxVlTuATuNDX6FmhVgTz+WHPMo0f4FWP5GpevKqDgZmykGKddPzOaFfYfzaSpE/wA2NRrF45Ar/lPMQCHEid4l5G2NVyTAHUx1TYAliRykkRqEcufM4tJnoY6u9UEllDU5kctTJThTY2npOIMxxClJGtZJiCdM/NdvT98KEp1csrAangETBK7W5+840zN4vI2WOdx/XGZphJK1kYAbBZjoBpYC222K9ThhJF4m5vz57/1xjGtaiqMRqMDqY9YxNlqLaTpJJbZidvIHnbGvDFp03IrPWAi2hAbmIJDMsgXkc7Y8qcVUMAylpNjA2v08r4FBsiXKOGAckT1U3t5kD23xeytIqwjSb9D/AFxH947tjKluUGNvofbGz5ksvhpPINwUU2v57T0v5XwrTCmgtkFKFiopmRfUDNzJgjlvi3V4g1NVdqNF9ZhQGMmLmAadx79ML3/EqK3NKosj/wCywDAbWiD5ep64t5fj2UIlk1A2Ymi/OTBhYvfGUQNhbO1qtUrGX7qPiOpZafhuLgASYI+W+LmVRQ8nLVQCORPnP4xzPX054B5ziGUemRl+9FUiFA79QBzsWVdIHn0jF/J5jhaqqvm8wrAXmpmEJ9gNpn+pw1bBYRr16VFZejVKuQpEO5LMQYgTeJ5H9MTZtKgphcpQr02mWIpFQtvgC1I1Ekg7cjsTjKD8NTQ5zlVdYBSo7l4gcu9Viu+xA3+XvF+M5fuYy3FatSqXCogOUO7QSytSB0gSSZEemHoF/PjCC1PCrGpWWwJLUoMxJkNSBEX5e/Skc5Sqq2nOq6GVJXuyR1EqoIEeXnjzs92ipqgWvnmaoSYJSkoEEgCEpmGF5J688bZKrl0hKPEVYXil3mXZultSh/OJ9IAjBs1MpVuJrStQYVAJksRbYgzcX9JMHBmiCRGpGAO2p7H0J8uuBXaHP16KoaWZyrlzoCPSIcbk3WqbiOQGLGX4dnKlMPUXhzhwGEmvTIlZvNN7+4+e2TA/yT/dqUQM9VDKsEh6B+HcsGpnznbn0GLXC+E5urDpmVVORrUVZnn8UU2phRfa/LbbFN8ylRj39CoaSkOrMtJ5IG5hzUEeQ5TJnFjJdqcvBJzFJGEjQ3hPxR8Lwdx0jCFAw/Bs2QAa1B+qmk4Rh0Yd4Tv5xEgg4qdoKPEO4cU0yusiFZGqAqTbwoyFWbpLADnbFM8comAtMkMblSizJ5EEE79MCafFO+ZvutTMUgCZc1e8Vo5KtdX8Mn4lhbRfk1C/PBTodnKmXpjvaFSqTd3V0ckkySwDLN/Jo649qCmCxD5yiT4jH3gKOtoKfTF9queiBmkafz0Ev5eBlj/bG+XzGZB/iU6Rt/lubxadLiw2/Fgg/YvUO0uhyDnXAtArLSUkbyPADH+q+9ueCWfzNWqsCqNMclEHoDBBItsCJ5zfBDM8SEqtak8NO4RyY0/hXVCy0EwSJ254ky+bySqFaktIp+FqTrHoSgB9cY2xNOdzXed3roVGYEhIKwLCZ1GPecS1FzMDXTRI5rULEjzJX9+uGylS4bVOqk1DUbSjrNvQ+eBnHcolJA4rvdgqKrUyGZydKqGHMzzix2jGowDZK0iEmZ8RaAJ/lEyL/TEObz6Ux/EV4Fg8DxGZ5E+1tsGKGRzZB7xqS7AAqWk7kyGHPbrEwNsDTk/4oarUR3U6UQKyoC1iZudW4nkY9x+TAPNcTy7gyXtcHS4n2gYHfe6IPeIQ1QfCJYknlAOHirwFHUssBRInvCIIMRBW/Pny+QlIVjTq0qrKpI1imkQByN7X64FmKtHLvURWkSwmJNp5YvZDvKcQFjmJ6e2KGfy9Cs6rSEMSSzLYcoBhone2ClDg9JSQHJlT8VZvD0gTuLXiMDsJZrI0K1Sn4bgQRzuTBPQf3OLtOkCNXdEtESKdwPbl9Mb5LggZRNSo0bDWGANr3G8DY8iet7xouiVHFcjSjHxItgqk8oPLeeeNRrKNXPKhiolUWN1o1DvIBspviKrn1LKwLaRpJLJp/FJB1AGItIHMnlizwXO52sCScv3Y8IaKjEt0+IQf/EYkzWRzbMzNUphjACAkKJWAolfzAted48zn0Zdk2W49Sole8cqt9IlotbwkgAASPIDE9LP03JKsjllIDeFgPMEMCCPS/niDL8YzqLByS1NIgFMwtwOgdRaIH7YizPavQYzXD66Wuy6Kq7cyttzO+GATPkabMzNTo1/zBkRjcTaVJ2Nj1A88UuD9mclVNUPRpkiF0iUuBdiFa11JgemLB43laoJp5HMOxsCMtY321AEASB12wPXgpqKjVMs8s11ZZ0AmZ1bi0DfrjM1IP5PsTkKJ1JlwW0mTqqkCYtckBuYtaPXF89maOy1MzRFp7rNV1AI/CE1QBBB2+W2A2W4PRpgRlmXlIqVekyYH1jENbgtCqAR95B30U8wbDzQ1PDeem+2Da+wKEbiGaapmBRLEAgFmBgkSRA/L5xuLWww5aiiqECrpGwgHb1xmMw0UaRYXg9Akk0acmZKrpJne6wcVO0OQo5bKPVprUXQFICVqi3ZtIO5E3k2v9cZjMM0gLslyXCc2NDJn2hhOmpSV+UwSSJ+mLPEMxm6Cz31F4/8AQYefKrjMZgE5TaF3/wCK2y5GZqUkrVahABJK92sAhae8CReZk3sZls4V20+8BD3OnXI/xJuDv8AxmMwiOjGuS2EM9w+lVT+JTV7A+IAn2MW9cBM3w+j9+oU1phZDVCZfkIAA1QDf4oJ5bYzGYzFemE1yu1Mu4AlRpd12A6NffFWtwwhwe/qETcEUyDEfmQnGYzBoW2V3WpTAqCoTSH+UVWdyPjifpgInayKvcNRBIMag8AmxnSVPXrjzGYRjw29jJw+or0g+mPCGiZ3HmPPFPO8Gy7VFU0KcmWJCLJiBe0/infljMZg+QNbLCdnaC/CgWOayu038JBBxMeAU2BUvXKNEqa1QqYMiQzHmMZjMO1oQg4nwaogD5bMvSLsFYFVdSIt4WsDbl1ONVyOd7tGbOU3sIDZVLSY3DC4t8hjMZifkE5NAPMfaJmqL6XShUhrHuysEW2DRHlGJaXbR83SFLu+7ao4lg5IGk6oCwGuQN2PPnfGYzBsfG+S2G+EcbakposofSuoNJFjyMzJ/mJk4IN2hKCQh5W1f7YzGYrDofirNct2p1Ejuo8Wn4/r8OIuO5rvNClVgajBkjl0IPXGYzGfQJRS6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12" name="AutoShape 8" descr="data:image/jpeg;base64,/9j/4AAQSkZJRgABAQAAAQABAAD/2wCEAAkGBhQSERUUExQWFRUWGRoYGBgYFxwYHBocHB4XHRoZHx4YHCYgGhskGRgcHy8gJCcpLC0sGCAxNTAqNSYrLSkBCQoKDgwOGg8PFywcHB0pKSksKSksKSkpLCwpKSkpKSkpKSwpKSkpKSksKSkpKSkpKSksKSkpLCksLCkpKSksKf/AABEIAM8A8wMBIgACEQEDEQH/xAAcAAABBQEBAQAAAAAAAAAAAAAFAgMEBgcBAAj/xABKEAACAQIEAwYDBQYCCAMJAQABAhEDIQAEEjEFQVEGEyJhcYEykaEHFEKx8CNSYnLB0ZLhFTNDU4KisvGjwtIWJWNzdJOks9Mk/8QAGAEAAwEBAAAAAAAAAAAAAAAAAAECAwT/xAAlEQEBAAICAgEDBQEAAAAAAAAAAQIRITESQQMiUWETMkJxgQT/2gAMAwEAAhEDEQA/AGM9wZqtNfvEgiAO6an4aQJhaas37RtVlKliSzKROmYeQ4stEtTqUAfiAAAYQACBNNrAfFqW/wAXUwFq5uo6SztoAupDEEAkCY8Igkjlv54jV8xrJJABi0tIBExM2ueR31HHP2y3RfJZFyx7tUKIbtWYIu6qWKk+Ea5BYWXYkQZmni6pUSmajCnTRdIWaao40tZkZi9MMpMgrqaNowG4Z2iqUZCClpaCV7sGdIEXs6rYGAwv9INOsCTqJYkCWu8REsbSTPMEbmxkRp64P007svxSpXVmq1Nek6Vso0rAtCxpEjaPPniD2gRVro1Sqgosf2lJtZkID4iqRI8ekHVYvjn2eOxouGtD2ECYZFbpJ31AmbMItiD27zoWqECQxUlnlpK6oCEA6e7kGQZB1bAgHFfxO8QFzyUBIp6oRrwQNYGgEyfhsTEKQSZCLDAjRX06oWFvMlpHQ76unPleQbvZvjTVCTUTWDrJYjQWJLT4lEkB2DEWusWBxN4PmaZn71qqFFXu1qFmpjxHUGAOsgSIRYBMgkDEf2Um+0HKd9UBVNZplg7i4BKbeK0sATAkXJuJBw9W49rVUcSq7iEQH4ggA0TCBm+LVJu25UHqGdR633ajSNSjUVzSp08xEd7BIe+hYCiVuZB1F7oR/aHsuab1LJSKTUamJJVSTAki4J8I6mP3hLtO/hXwYB/Df/t6xtP5YK0s5NFgQHcWDMDqUQyQpU2XSynxESUAAsCw9VVSQ0sOR0kMDKwSDyjV1uPTB7h7UMz3FEp3YQMatUQXKrrqsVknTzEWEXIPwhRMDc/nmrlS8DTIULA9BbpbpMDErLLDOVqFWc6QVXwBW8UT8SGZWykSBeDII5rt7l0OnK5KiEtetTFV28yWMX6fXDdLtxQdpq5KiJsWo6qTR5aWjF+P5V4iVbsmi0nrjMSoCF9N9NRy+k+BApQHcDS4XVZDAOjcHrUs4ZWo7CkhpLU1FWLEOHkAgONBptMbkcxai0FyucCjLZh6TAgmnVdmBIm6gWF2LGAbm0SZMdjMwaGqi9J6UC9QAMVINTS6+FlYaIXwzHimfwnMOCL9hq1Oq1Wl3L+LWA4bcFGLKJOlywMX0jQvIkYm5UAPTjbWsf4lw/wztSrVGQlVQKWLvUAJuBZTEgsSZFtJp28VmMufFT/+Yv8A1DFSmlcX7UdzmO6SmWfXQDMTA01m0BhHxERcW3GAn2j62asmtu7OSrNoBgalqZaGtz0sw9Dh/tIIzjnyyR//ACYw7234c9WoyopOvKZimDsut3yuhSxsCYMDexgGMBpXa9L5L/6in9SMM9mx/wC7GH8dcf8AjPgtxnId73G/7JhVsQLppIBkG0+/pvhWX4WtHLd2LDUWOnV+N9TbktMk856RhhU+w+RdamXdlIH3BEM2OrWG06T4vhg7RcYG8XpA5itciKtTYx+L/LF8yueois9FGTXGvSCC2gBRqIFwNUiW3M74zntlnWy+crKF1hv2oI3AbUWBHMAjfoRbBsvC58SbNUgCzKGeVgkeUD9f252jsen7LM+rD/w8v+v1etcEyFSolVyaVJUZRLMZIcAi4UySZMbkmL2wVyOafL0amqotJHdj3hBkjTTXSisJ1TTM+EkTcKb4GOONnaw8R4hTprTDN4oYhBdjcXi0D+IkDzm2B3Ee1a1GB7isIEbL1PRsAWzLmGpg0VcyKtQF69Q//DQamnoRqYCPGAMMV+E1QRHfQRPjrkMeUnSSBJ8z64Gwpn+OnuwzVBl6Tdb1WgwQoF7EH4fKXExgIeIOVmivcU5jv6vidj1UXhj/AAhnM/EZxF4VwlzmGGkAwDrc96QJiADYnzaQOhxc8p2eWZOp6n7xYlwLgiRZF8hC4Ap44AGuaeZqE3LlkUt5w76h73x7GiJ2cqR/rXHkTTMe7UST7k+uPYNEwVqRKuQ0BQARqN7jSPOB1tbzwmtTpiysxHIm2/QXm889vcYaqKqgxJEw0nTHM23EAi8/nebnuL0Wp6FoolUSCQoCqtihGpixeC12iTUAuFQDGRMKyOT1NpQHxWJ0s+gAqSylDqLRaQpGl+UyGVypdiKahlUkBgpA8KlpAJs8AtEzJgKPCoJcKzK1aYpLSSlVBD94CQVRDIIdrUqjF9GouohbwSA1py3Cyoqp98Sj3pXvGrU0DqrlmXw2ChmFR5CqfGhESwWpFeJfYDMa6TkAAAoogkghUCqfETHhAEL4bWA2w12xytN2vWSjUC+AMjMXJI0qWjRTSddyRcXkbHuDcH+76v2prGo2pqkBQzAKDAH4fM3Jk88U77SKTd8jLNqd7xHjblz3P188VeheFXp0ypBIEjaQDe9+hHSLWnCxminMjWIJndZBtG1wOfynDCU7SxKgg6ZGqWX8MagQJtqO298KNUsN46iLA+S7D2jGViK9VMnw2m28+X66Rh56xXxMdbbgliTt4hHS+98R6dQzJifIafrtPK/njkqQvKPUzz53B/XXE6JIpXa47sE2tAB+WFfdypLRKfCWAOkwAWGrYkWJjqOuEvDASbrIB3vy329PXCstn2RWUgMp2MSFJI8Y5BjAU9RIw5wIcp8IWopNOSd4PhEASSWggQMR6fAncEqotq/GN1jUAG0kkagSBJi8YVRGlpV4Anle+8Ex0j+2J/D8w4fSAXFQaI06jUBsEFjcnmBqv/MMX53ZzKgKq6Exuu8Xj23HrEeeLJwrt40aK471CImfEBa0mdQsJU2ti0cO+xGpVmpXrChMlUUa2WdtTEwD5Cdt8A+0X2b1srqaoDXXcVKPxRtLofF0/e33GNfTWwWy9Vax10Ki1JCgqwBcAMCPjkwIFuekCcXhswFhyfCrBrSbAg+pMctzjFaPZ6qTrytQVQIIMik1wpABchXPiGxkyCBF8TqPbXO5Q6awYctNemQD5SwE+xwpr0nTcq2Vp1MxqYQxFOJFyE8YENIBDkH4Qwtfpzj/ABujlmZ6hGpaZqwBqfu6d3IAvEkdBJxnGW+0zL5vw5pquXeUOoEtTlG1A+D4ZNjKXW04tfF6VPiC66eZpN+xq0Tomp/rQktpW6/ADcdOmHpWxrtJxNqX3bSAe9rJSaSRCVCoYiNztbbneIMPgGcqVuHVDVIZy1dLKACA7IBC/wANuZx7i+ap1UpF9aGi6VAAhuUIIE1QgAMb2xQOI9qa1c/6NyNNqKs5L1O8DtpY6qjFqZ0ovikhT0UXYAnQH+wWS7vM5dSNLLw/QRzBFUahbmDgX9pQH3tvGEOgKJ2M6xH66YsXYrgdWlUosy6QuUFFhMkOXDEHSCs2udVydjfAf7UKHd1kqEqO81KQwLCFuAdIldWoifLzJCvTb/n/AHwjhGWZadR17uVNJS1WSFBQiVVQdR5RebWJwSyvZ92bW2ot/vaoDVPRKZlaQEWLao/cBxH7LcQVQVcEF2y0ReBpiWP4VB3OLJmu0VFQ4pDv2phdYB0ouqyiSPEZHIGI5GAWxvbuQ4MFkqpLH4nYlmb+Z2knrA26AYg8Wr0Q4HfLqAggEWMm3PA3i3G6jnKvUrhKTrTrVaKlQoVhJUx43EHYkzEwLY5xDPEkOKDAFQFDVKaNEWJUatIINgT8sMjdLP5ei71XZ2UCPCpN7kC0b35jbffHeLdrsx91V8t3dNagLLKS4WbEqWKBgLEQ23nAE8S4gzUyopKo3JaqCN40+FNzr+hxDoLUq5SWd/BVFJFFQqqjSGsFADMSbsbgRgCw083kyqmrmKZqFVL6qpJ1aRqmAbzPPHsCuDcNY0RambuPGis1nYXJEn+0Y9idkpnDER3p66a+GF5kCCSCRN7+0ASDg3xXKFwqEUZBYqCF8Pwk01XTpuAoCz+6LXwAWoyaYO+zekGBeSBvB62FsOV+KOgDpVYTNmAdfhEkAg3EsskfitGOLm1lKvHBOz9XJHTU7syGrU0RnU6iLyaSjWmlQpVHYmVBDC2EZ/s5T+8ItOkyUqi1CAiPpBQMZJLqyjuiFhTUU62gKWEDOH9sWqBVqBXVKZ1GalGyHVqV11eIOQEcqpVwpJ+Eh7hXFmrUmc6mpHUO7EtUYVCNUETLCVUzedPPTUHR5ajXy0t9HOO7aHUq1LwwXNT4rghm8REDZgCIEi+Kb9oWWmojxZUIJEyDJIsvI6jcwJVpO+DXZJY71dLKVqFWBBEMpZWUciBp5EgbG4w32r4ZSqHVVJXSsBhoOkkjT4SC7+IqIXrccxfPiV5jNMxmGZVVo0oIWI5ksWNrkljc8oG1sMNPreIHS94/W+JOiRLJ8QkwOXn6bTtbEdcuSbRtaTHl6nGe07O06gBXwhxI9x08JB8p88IJDbRN4A5c+e+31wqmrB/FeN5v1HPffne/XCl8RiDqJJmOpufM+Z88BO0qZsu8kQBJJJ5bSDNvXFz4b9l+eqLrdUoiJio+k+6qr/UT9MTfsk4NOYes66mpj9n6ndgDYGDAbkC3XGuV8yqldVyYjoJtP1j3xpMZWkxntleT+xiuT+0rUlXnp1MbxbxBf19LFwHspleHzV1FtMr3rbnqlMC3kW3tHXFxzBLkrMIPjI3P8I6CNz5x1jNO13EzUfwkaRZVGyryAAsLRjSYn10N8T7eqTAWB63w5kuMrmU0at/hPNTy+uM4bLuZJn15e047SzbUxUglfAwB82hI9Ycmf4cO5aipjsazlJKwRA4p02fWGghR8R1kKN2kkn+Mz5XbM5Byp/1bCZ060Zb3uGIEeVsZzwGoa1dKW5OoRt+B7DztbzjBRM+yu2Xq6lcAtTbqBvE9Bcqf4tonGHxXctafLjq8JPGfszyldyMsir4EvTfT49Y1kooIH7OdkAmMB+M/YhVpEtls0hAvFaaZ/wASBgfdRhFbilWg+tXNuYP6IMHb8xifxPtLCF6aLC0XcNUHe/tQq28RjRqPKD4hIuJu3TLar0vs/wA0zFKlekYvCO1Ytt8IVYMTBllAMSRM40jszwlMjRYZeiFBvVrZhgGOmd1USqKZ8MLFzuScd7S1Hb7uilqJFekoZTurHS1rDSRNj1wF4dxdaCd2KdTSxeQkuCWr1qckkltR0QIBmQvJRhqxxuV1IOVeNVa06cyGQojA0hC+M1NifiEKN/P2r/EMu51gMDqBBLLJuIMGfCfMC2Gl4suVyiMEeoEXL0SgswaaykE6dwbbCSQMUvib55mNZ1r0g7BYBemoJ8KqF1SJIja5vzw08ytMySmiWVaigNydUPwEqkAkcjeNyY54RmqTHvSKxBcamCqgnTqYbyQNUm3TEDhwjL0VzDMKoozUDE6ujljcm7QZnczacSKtKmpPiYuBWaCDclNFTlGyAeRFtzLSYqcLBy6BvEWeqZhSSNFMiTp5eVv6neI0NLUgRFmJm29r9ZjDdZwqU6ZCtAYiPDcxaWkSQOcDlgxxXiVJqtNVYEsgI0iRBLGZBjYE89uVpDis5igTSaAJOnny1f5DDicNnKhhsa7HlyWOvl+eDmYYd2RzMcj15mI+eIVWFy8s8DvDY2VQQ0e5M3JP5YegJdmuGj7sk7y5+bvHPpj2JPZ9Q1BSryCXusx8bbSMexKWCVcy661nTq1EgwVkWYy1wx6/odTNCGXcESTY3INpIMQzwLzI5Ti09puG5WaS0EqAyNTuraXhmEBHYQ2oPNhOnzuI/wBALbu67ElQVJouoYqxLJK6ypUGk0xpAYiWjHJrSfEZ7H9ne+pqUqOrsp1BKgRxN/DLeMqYO4PjUwLEk+O9ncxqQQcyaavrq0StOpUVCAUFEEnwkKmpCPgKkCZYRw7iVbKeI6VQKykVSCWW67XKhWBIiJYtI3hnN9oXTSwM0wuhb92AB4wVRFBQCTHibwrHIA1M5IflJFk7HZgMrIA47oqh7wEMGjxiCBpAafDyJPpgR9oddkrUSGKgKxMRy2JkEEXYQRHixI+zmoCK8D8ayf3vCb9B7YhfaYD3lG1iryZiNoM+/T5Wxr/AKdmM7ICBQdI1SNxb/M/Pywhq+sKNuom3Xqec+4xJbKtoLK1oBAuRHWeRH/m5XmHVj4RJI5xc/U+Yn/LGc0njbgrecTvv7c7g/wBuuJmTyz1qyJSU1Hcwg2JN784WDqJ5CZIAnHOEcFqZl1SlpBaJkxpHNzzgc4vcAfEBjcuz3YyjlKOhA0uIrVngO680H+7Q7QNhtLeIaY47XMTPYfs6KVBdJDSdRa+liCbwD44nwgnSBBuZJulMGBqIJ5nb6YC5njUQlMQBYQLQOnlh3LVWIk88bzCq2J1UBBHX+v54rlLs7ltZIU1GS+jUIJ8/e9/6Yf4nm2CmGibWGKFxrtHVpI9Om2kH4iLT5Th60FtzfbjLI/cjQWFmIXwTtAPMYq/2iZan9175AJaoi26HUfe4xmn3ohyTvODOa7QNVypolpAZWX1WbD2JxnlfpsXj2k8IzTU6tOovxIQw/XoYxpJytLiNIOFArJDFTa+0gi/lPzxm/BqYdBeSMXrgxNILWW8WZZ2bn09fOR5xz/DebHR8k4lVrjXC2RhMlJ01VazAC/TcG4bcX3DNIzMZcqsiWXxaWFtQIOpLXk6QNIMyY5yNazeSp51AwhasRvuOh6/0xQK1Cvka0Qy6TKSTDIb6TG/MGN7keW/bmym1nz+QdUyvhMJVy9gxYKEcSSxBIVZglv3TtypL8Or0MzSq961MNUeqqka9EmoFYUwx1ggGSFkalkSbX3I9raRFMooVn1zK6irTcNpuEBIXXzLrHOBfanh5zlVX1pTqIAoputRw3iZpLUx4QRqggz4esjDi/j8Zl9QVwqpWY1XLKru+p9VNidRL8g6adgIg+0XkPWcAkVKRI5aGEkkBRPeQJYqB1kESMcyPDK9PVTNMvBVNWvTdNQJvsNVxz8hhef4a60qjGksBSWHekzAMSF3ibdOWBOfOV0S9B2NzSYEG+lwCJFrPsRe/Ikc8D8tnxWaqqFS9IMKgZKtNl16tQOs3JIJ+WJ3Ca1WuzBKRXSSPFV0t49bKQb7Ih9CBFsRnyFPJrpAoU2dNEnMBi13hn0qSW1s0sd7jlGGjSa9Kq+gtWNwB4UWEEXNl5C994xF4PmpzdMmwPeEDoopsEW3RQB7E88e4lxegaTJQVgdQRnKaZDBtUFiWbwiLx8fyG8Eqk56mOQWr/wBDY58svrmLoxw18dyX7OIGouOoi1jvyOG6nC1p5RU2HeFjqnncklwDy3IwtmHdt7fmMD+GZQJlTT3H3mqevxX577x7Y6nMs/BczRaippsHWXAIMiQzA3CgWYEWtbnvjuB3ZHKBMoijYGp/+xzjuILSh9tOzdMZenUpM9VqjBT3h06NQIBFoTUSCwNjo2AkYry8KzdKqraQzqEIqICyoAafjYoukkE6SXBBCk3ABN8ylHMLk2XM01ICwW1hmUEQHhEMkTPKIm/KkZrjb0tSh6iKz6WAJ0CZjeQCyANA1gLAE8sLZ9l5TSDnu0GaLA5i7oCIrUlDENEE6luB1IgAt+8ZGZvOGr8TTckre5M9R1tthfFs8tWuXUllLzLG5E7jyN9/cAmMcOXVBGu8TvO8dPnP+cxWFXj7OqwK1oNgydLEqZFvPliD9p/+toWkaak280HtMxPmPLEr7NHkV9h402/la+Iv2nL+0y89KnLzp43n7GkUms5Jmwja/wBfYdeuHZLfCpgc9QawE38tuXlfCYE3NxEEGQPKJ3AG0xgt2R4YlfNJTAlR4mkySAB4fVmhfcHGcidcr99nPBu4pCrUGmo417fAgsDbcy1gYuGNtODue7WCoRTpG3MyL/3xWe23aAUqfdrd6pJMWAprK0VAGwK6qkbDvJ54Cdkc2oqipUjSviC8yRt6CcdOOotrvC+FwNb+t+eJOZzyrMHFGzn2jkiAF8pn9f2wNPbIvuB7GPli/L7npZuL5zUrAGOhxnnEG5E4PVuNqyHFYzWY1EnYnCyu1SA+byo3FsO8Cqim1UNEVKTU5IBIB+KJ2JUESIMTh+qRzOB9aoA4MeEb9Y2b3gnGGXS8eKl8Kz2hrHyP6OL9wTj4BnefiB2MW9j54yeqCjEHcGPl+p98T8lx4rzxz3DKfVi2xznWTfODZvLnxU30HmrGBP5H1tgnxHMUWplaul1Yc9jzkdDsZGMLynamB8W3tiXU7XkoBqP4h6CZFvc4ufLle4V+PH7tSo1srSB7qhSWSJhQSY2J574GcV7WADSQACIKxA6nz/74qXZrjBZmEyCJE+RxC7R52ajbW/yxpeZuFJN6WnL9s6aPdBBkEAkC5km8iflucTuPcfp1cq3dOpkMrA/EJUkR1uNx/XGUPmfPD+Q4iymAfLGUzynfJ3CXpo3ZpQe/BFtNOQRv+zzIj0Ox8sCqvBQKbKqgKtUtAtcqv08IPviX2Z4kisyuQjNpHl4UrCPKdcexPTFr4d2fD3dkKFtUK06rAQTAgW2E+uN5lMmFxuKp53gZlATJINRj5ubTYRCBd+pwE4ENWftYKlQ25TC/m2L92z4vSoqwUguw5H4R1tij9jpZ61ULqDFaK3jaaj7g9E+uOeTfycOjK6+JdP8AZH2/MYRRI7qJv3zGPXUAf+U/I9MNGs0OuhV0hTJcmxJ/gG2k4ay9dzT/ANmsViLgk/i3uLX+px2uTSw9nFH3ZN935n99scxG7OVSMtT8YG5+Ec2Y/vY9iSVHthljpqLQV6jIAalKmKi+Exy1NJKk2gBh1IE0TiLVBoFRlJSUUkCottMgHTocqCAQtoAHw6ca1lsiKneDUVJ0+IB5ESf9ozHfczcCMNVuw+WaHqJrUkoZUwq+I6jBPi8RBYQICiAFg4a3WmeG/bJsl3OlhX1APdXIJ+EqbCQGGljJ1WkSLg4a4lkxSf4WWCdyL7Sem+3sMaTw3hdGjmoyuVqu2plqFlcClTDOtlJRW1DTs5sJ09a1x9BVzulRpOqsoEE3VnJJDMxBOlrHqDsBM3GzmMrik/Zu/wDr/DpOpJv5MR8sMfahWhqF/wDeT86RxM4IDl6lfvFKt+yLAxIJ1KogExytM3mwtgR2xqHNmmaauRTZ1a0QzBSu56U3P/CcXMp4zZ+tqlVWTIMDy6HnbbaPfyte/so4UzVGbYuQFOrT4FBLEHzYpHP4j+G9SyfD+8BAAZ20inTBhmaBBHlMbxz6HGp8OzNLg2XFMlamZI8QFgpNyTf6Dpyk4ePYnat9p+ydQVWeqwk3tYR0UdOQHQAcsV46aUiYt1/U+mC/EO0L5hizsWLH9R0GKPxCudZvzxpv7Ls1E85kk2NvXE3K5iOeK6tYjE6hnYxIiwrmjEYQ7WwOp5zDozF5nBtch37uGNzBwxVypw+lW+CeWpAj4ZP0G+Jti5jtXM9kyV2OpAAfNdkb6aD5gfvWCVAVONcodnqVWzMyMAYZYlZEECQQQdoII2tIwK459mL06JrU82rLvpqUtJ3FtaWJ3PwDa8Tgx2jOSM3WscTso5JjEc0yZUrBBgwOfsMS+HnSQbAzGpp0jznrgz6pYdtd7KditNIViTMTtYCOcX/74B9pMjraoVA8A1wLygsXHWNzG1+hwnsn2rekzUahsykC5jqrDy5e+ItXjRp5pGG6sD6qx0uL2IIIPS3mZyxz1rF0XH2r7rb9f0whFM26xOCvEskKdetTX4VaV/laGA9g0e2F0cuqjLE7NUYN/wAsf1+eAqF5ziL0651HxKwn3AIPoVIPvgtR7auosxE+eDvaDJ0K2TpM6J3hQhagsykG1xuv8JkXMQTOM+4dwt6lSnT51GVJF41EAke2CYSlcriO5Wnmc+5FMeEfHUb4ViTc8zb4Rc/UaJR4dTy9GjTQeFZu27STLmB8TNfpAUCAMLyyqrV1QBUApABRpADLUAiBAFsR3zXfaERVBA0kssCZYnYmfXHRhhMZw58s7l24maXvHuo8KHpsW8vMfT2kZTN0zTkMkd6SL/zA89pBxDTLOpN6cwNka2kyPxCfphjNcbelNMKh0sW1HUJkE7A2jV9MV5SDW+lo7PVActTIcAQYsOpxzDXC8/W7lNFNCukXLAHztqHOcewbTpSezfaSswcFw5BLF2FyIGlYB2GlzMc/O1ozywDWWjReqKeoO6G2hqsXFyQWpmNQiAZsIqvDeKZalTdqWZdmJMJUpUqg1ANBFwxUio0bmJPMYezHbM1BpGhZBUAU2sG+MxTU6j4QbaR4lsIxnVW8DeU7TNSaoHp94jVK5mjQBXWKtWSx1iG0IpuSSFJ5YCcTyqnPqQQqVGrVGAQp4Hq0aIAAaSfErGSu7/w4hZHtlXRW06fFULswUi1R5GksQRHekA9d5nAziHbmoa6VSqbPCxsKlRa87m4qU0MHe+0xg7Es3ytbdnUoMdPw1dAKBdITuwOYdpJaSbm8nYjEbMZalSqqvdyjrWLSZ8QVdDwTeAWsCD4pExBRwftM+edy4C6NiCdXjLEkmfK0dMJ7TZ00Xouia6mmsifws4pDUR+IaZUg8mbnBB4wbn+InZrNLksn96cA1qhYZcHcAKEap03DAereUVDiXFnquWYySb4ndpHPftTUylACgnpSGif+JlZ/VsVtVJbCPoYyGb0kO2ykEjr5e+BvFcyKlRnA06jMbwfLyw/nl000HUaj77fT88C2qYqdFeSywjHUfDIOFqcMklK+H6eYviDOOhsTYqXQvQzt8GMrxGLYqQqeeHkzJHPGWWFvTXD5JO2g5PjV9JMAfXyxaKeaoNR15mWQCEQWLNz09AJjUYuZFwNOQpxK+++DicZZlUEnwiBgxtw7PLWfQvxyulYgLSp0kUeFUUAAbXt4jECT08zgQucpvTqoVVWYowJUBZp95AIA8IK1DeNwJmZHRnRGAefbxahaf0MT5XKnqYxIzmWqU9NRUgLJgMrCD/KTAPy9MOZGp3tVIvcQP+IGP10OBdGoSbk4sXDJpsrXIYaZI8SkW3A6QJN+UnFyT2jd9JXEp+81D0AHyUf0jEDO5qKYXmrhx7iMWriXAhJYbVAG6kk/0xUeL0Cp8jsf1+WM8uK19Hc1xtjRp09yJ29z+vYYm/Z5lO+zaFZPdeJpGxGwnYncgc9B2xB7JcLqVc4mgM3d+MwNlX+paAPM+RxrldHFemUVhTRBMqQogOABO9o28sb44MMsw5KgL1DeCaKg89q0k+VsRMlRkNP8I/P++HqqqgSNUsKbtM2jvgTHIeIbW2xCXOhDLOqILuzEKAFkiS3nt1JA5439MRoKAZ/Xrip8bJavVVQSQdha2kH8jizHMSARFxP6+eKnnKs5+oJEwYA/lXljOzbWXQtl+KOqqt7Ac2/o2PYgafLHsXpnyqFFiyTpuLkxUB8CgRLuU2BMaZsIkAgE8tRbvEJCwCZ1aWEyKbgqAA0O0YreWzLE6dTQS1tTQJWIAmI/pg1lnbSgUWmwFomrRaNJuvLy6E74xztk4Z5S+kr/AEXTsxIOzGEQDwrRIA1atNw23nykGPlcmtOs1TTKq3dojRBX7vXVm8AX/aLFgIIvO+EN3ndm4HgtJ5kMB+XPkDhrNLpsaiWcAnUT+KosxGoi+8YylzTPP2tfANJepaNQDNBgyWqXtt7R6bkyuPZlFq0Wb/Z95WiT+Cm7Dax8S8+nmZD9ivFUq3kBUgkRzY7SeuJfbNYps07UqqgdC5pU5+VXGs348tZLrlSKdYkMx3vPqf0cI4flp3sLknoBzx2ihYR7k4czdTu6Xm9v+Ec/c2/4Tg/Db8hnEs1rcnby6DkPliMtLCqS6jfDtdwBGLZopGPDHXaTOPDAHpx7Cox7AHtOPAY7hSjAClUH1xNyteRviGE6Y6otPT8v8j9MTZtUuhZamGsw0+eIa1fPHu/xl+ny08+EimonF14Hw3vaZAvF/wC8efl5YpuTyVSqW7tC+lSzQJgCJY9BcX8xi1dhe0n3Wo/eysLqBAnYiRBt8JJny9sTZd7XjY0bhfCtVHQR4kNpH6keXnih9ruElXKkR/TF77Mdu0zwqsiVE7nRrDhSCHJAbwhYiCT5A9ML7S5HvgWIUHlDTbqDzGHlOOFY3fCp9iKXclv46SM3uzQLMOXrecWoZtNxHqS39NX9sCQi5QvUFQsoNOg5UHw6vEjkb6SW084K3wWeqZ8Sq3K4g/4khj7nHThZY5csbLy798GoNcEAi2kyCQZnVO42jAvtbwx83QFNDpnVdhUAg06ig+FCD42Ux09IxPbQfwkeQMj6gH6++HGZD+Ckp8qZT3lRUPvIxaXRWBAlQxgSBoN7T8RB3w2lJCZ7gT10oT9L4XTIJI06/Ja4/J2JPuuITU3X4lj+YhflJBPtgB//AEVR/wB39SPybHsNHMOObe1cx/1Y9hjTLU7O1GcsFYS0iNPMtO7edv64M0uFVogUmm3iaqCbBOgPNJvO/li8DgVM/hYz1eoZ+bD8sd/9nqJ3oofVJ9NwcZ+Is2z5uz9WIYoB51I/eHMdGPPnhFTgM/FWpggzY6ryTybqScXijwx1zTDuaX3ZlBBVRqpOAAQRpEqxE2mCw/igsMooBhfeP7xtzweMCpdl+HrTdofVqCiwNo1c5/UYd45wCrmxpUKjMwDS2pVQODrJ0gm1NfCBvti1Pl7gKIIi5gAg2MFSZI6GNxtOKP8AaDxpqIFJHEvMlTMKh0sJ2kuWUxsEK83GCzR+0vNdk8vTp6KT6gBL1TFyNzE2XmB6XvjMeNZvvKhiw2UdANh+uc4KDjriiU1Hxm9+Qm3zOK/XeWnESe15X1HVaBhAvuYGJuS4W1RdZ8NMErPM6V1tA6KkEnYalG7DEKo8kkCByHQch+vPFIOvlovuMMnBzh6K2Wk/hZlPoYYH5sflgVmKUEjARoHHCcJx3AZU47qwkY9gBerHUqRhEY4cAPaunyx7VhrVO+ExgA5S4tUy9FRSOnvDLfxafhU9QoPzY4IZbjdMhXqUw2qQ55hSrqQIgTLBvVF88C+CcTpqdGYUvSYQSB406OkkSR0NiJ5wQznso1CoaepXWA6MpJV1bZ1JA9wQCCDNwcZeLWZLCe0yqhp0NVNDEiZZo/eMAfICLepn1u3RZANhtE9PP+uKTTzYB+HCmzCk7Ym/Gr9Sj9ftO8mCSCLrNjG2NY16rwRN46TeMZH2d4FUqVEqaSKanVqYQGAuAv70kRa2NVoTCkC8D8hjf48PFlllcuz5w2cKJPMY5Hkfe2NUGSytbUDG95j16e+ObbNHuR/XC2X+E/IYRHl9I+Vr4YKGYf8AeX3RGPzZCT7nHsd7k9PqMewgJGneCY9f+4k+xwoqPxE3nrH1vPPDpcRv0sSB/wBI29OnphvWnLa99cW6mW64RvPFto82E+nXCHRdzJHnYctjsMO5eqqiAREfvAiPc9CDM3wk0puFUnkTc+d5P6jAEOrwVLnuyOrB3HWZOqBzOwF+WMm7dVg+ddVBC0gtMC5giWYXJuHcj2xr+fqCij1GRCFBbYXgbR1O3v5xjHKWXM1K7yYlySZJZjMk+bNM4jIRXs40GOlv7/XBXst2Lr54VGpAaUhQWsGqGIQE9Fl2P4VHVhIvKZJ8xXSlTE1KjBFHmeZ6AXJPQHGx8d7L5jK5dKeTzdDL0qK6bkio7G7lnVDEteB7mywBSu22TXKUEoCZI0LMatIOqrUIHwtUqkGJsLXjFKy2Xao6oilndgqqNyzEAAepMYmcb4nVrODVbUVUKCNoE38ySSZ88W77JOGM1epXUAtRUBJ5NUkEi3xBA3sTgv4ApnOxCZXh3hZXqhgazKdQJPhgEGyKxCi0nUSTeBnGaH0x9BZ0M6GnURWDKVaQwEEEGJHxekf2w7tPwp8vXem/xKd/3gbq3oywfpuCAWEC49jxwknCMqceBxYOzfYTM5yGUClSP+1qAhT/ACgCX9reeL1l/siyiLFStWqt1Vkpj2TQ5+bH8xh6DJdWEzjT3+xpDUGnNOKZOzUlLjbmHUE+w/lxmmZQB3CklQzBSYuASAbWuANsIG8eAx4DBDg/DhVqqjNpUm7RMe0ifngAx2K7CPxAudZpU6YjXo1S52RQWUE6ZJM28M/EMQuO8Iq5WqctWA1UySh5MrXDKf3W3jkZG840zsVxClSRcq1cOQx7vUmizQe7FyJ16iCTeR0jBzi3B8vmUC1qVNwJiWErO5UhgwMXsQJgxh6PpgMH8N/Lcj9dcWDsZ2cbOZjS6nukUtUIOkxsoBkX1GbclOLRV+ySmWMZpovGqkjHlYstUA+ukegxaeA9mqeUpaKRlmgu7wWaNpEWUSYAgCTOo3waJGHAIAAGlAAoHevEC1vCeXKeXLBLI94g0uwdRAGpSSFFtOrVPS/+UPkgTq5c4YWP8ygfI48Li0eRIifW84oFGmGPhdh6LqH1g/nhDZNz8NQt6BfyNxjzqw5G8ASOXrP5DHFbzEiL7/mbH0+eHsGWVr/tG840n+mEaOrufXT/AOnEpsyYuymTuw+Q+I39xhLldj4Z8tQ9eTD2ODYMafM/PHMPmgvUf/cUfQpOPYNgSL8gSSP4h5mOZ25W9sKViBY84gEk/SCP8vLEY0WJJJFvhDa1F97oSTa9+nuFDTNyARaQSOe06NrdeuEElKnVp57sfnYkzjlWsI1GwEkltS8/45H5+l8Rww3BQQfIzMWBEEbbm/lgH2i7TNlSvd0TUIGssFbQtyJO4YyJvAFjcxBboSDnFODNUplYC6yGYG5ROWoD8RPiI5eEcpxlnb+ulE/d6XWXPU8h5dY8xg/kvtXULVLUiarDwmbEybnpHSL/AJ5lnsyajlmMkyfc+uI2u8cOcLzDU21qYYAqCPMQf+Ux74O5zjDHK6dZu20+WINHs3mSiuKFUqwDK2mzBrgjqCIOOZnguYgDun9N/wAjgidhXe3PPyxrn2ZZyl9zKBFVlqNqIBltQBVmgeqbi1NfPGWpwLMNtRf5R+eLJ2UpvRLCqpCsBABgyNmnkIJuJ3w4TWFqwYEH4SQAdIvyhf7fPALtR2dpZ1CH1LUQEU2RZbrpYORKSdpETMrJBEjPhwDHhHKoyswaIESscyTIMn0xJp8RAEAkED96JmP4gLnrG/LDCp0fspzLPBq0FUGNXjmemgqJ6GGOxxbez/YTJUCDbM1R+IxVCnqEClQZ5GWBtOEf+1GtS6ALEqWBUExHhnSVibWv67Y6eK1KgkMAVLWch1Jj92khDi8y4a4MCbg4Cx187TWdR0AKHl+7pdJIVwCACRMiQbWNsPVK9NU8Ra4LaYJBIAgFk0iDIsb/AMx2quX4lWCgItIE/Egy5USbT+0o0ww0xDalB6HbDP8ApcGppHcnQf2irSQsGtEEzoIkwRHxbHkbCV287YdxltCuxrVgQgghVW0udRYkqDA8XxEGBGMaHTFj7ZcR+8ZosGLBVVJOncFi11JB8TE8rkggRgLqMQcTaDdNcS6Ffu6y/wAMfOAT9be2I4aNxbEqrkmaqxAkFiRcbEmN/LAEnNZuWkY17s1xJszladU92XNm1LEssg84LE3kACScZAnCqh5D/ED/ANMnGgdjab08vodQfExFzYGN5Rh1MaRE79HDq4GroMMF+G+lGYmOkCNzz2Jwh84s6Rp1EAw+oAm5mAvlyxDPEoVu7pU2ZZUKNQE9DppCOW8Dz54UtVWFhTUHfRaTvyuvPmf6Yoj/AN5RvhUx5awBG02Unpjr1Vmx3+v+Maj8sMNnmJGgyB+LWWuOXiIv5zOOrTJEkFjYkqwBJ5Xkx+r4AeDS0aWIvMgnpb4rf4eQuNsdqdAunyjbpY2/XPCGYvugK8tWnrBEes8+u+Gf9HjYIijeF0pJ9oJMDbb+gEkIeoB5kaR/5THzwjvQZiLn9XAtiPk0WSXXQ14UG0dfETfa8fPDj5kKIm0xLD5fDsPa1/OAHJ/l+uO4iim/NVnn+1K/TSY+fyx7ABSkZGsIOU/sx8tTLEX54QtV9kvFo0uY6jUrLPtI8yNmBRV7rSBQG5WpUAHUAUS0kbQdNz74a4oKeWy7OQQqlSAygzsQp1SxJ2PMajcbgCR/pyhSYGprBsSi1GvPN5bboviMQSbgYsPC+1NKohIUKqjaREe2Pn+rxN6tQuxJZiSfMnFgyfEimXYzJawHuD+UflzxnLutNTSd9o2dy9dj3dFFYG7KACx8436f1xnCZJmcKsSx0gkgAE8yTYAb+2Cufrzz54e7J8QFLOU2Y+FiUe8WcRyItMHpa+FOxY0c52kiIoKQqLTTx0idKqFQEFg3wrBhjfcc8N5hgAQBrMme7ehIMXF60KLbWvtucOHOoFPduTAJOlxUgX2CVbjkBbkL4ZdjuirMzD6lkxEtFSSYG5BItGNWaEyo5MwF5LqRpPmKblRM/v4hLw8AsEJW+yiD+G+rXqY+sDBbMETpNemfIUnmfTvomesnzww/D1N9RJNoKACB1GomdxP054RK5Vo6d3qdbM7zy8gDJ2uT+cddBuzP0BMD0A8RM3A5YMVMnpF/M+FSB9Jm5/yGIlXIhrg1G9C08vL9ThBC+8orEapAG5ILXtHiBI9QfywymbTVGpyJJsEHXeEDMZ8/zOHKmQjeY8yCZjqf19MQnyoHWPMm/n/nhGmUM0imFLAGCSWNzESZgCfLaBhdeqxpVilXwoAJDkxNgqwYBa5vsAemBL0ByH5n88dz2Z05YILanLt7AKv5n54Ah8PVbAjBDj/Bu4ZejgMPQ8vmDgTlHhhg72gzeunSm8LH1thah7B1qjZhIO4xNouAYtaN1m1o+kYEk4lowMHy/KcBLNk8zAGkkm1lJX8iB7c74MZfiElZInr3ameUAsxI3/pipZMiY0k+x/pODnDqxXbVBN9Nv164qBYqOdM2Z28pQ7eRcEC+JlNQSCH0ki8IDExudEb+owJyuZ1FSwJiZMEkcrGQTuQdvecEaNVQfCagta7f1qdfPl5YYEqbMv4hA6k335kW+uI9YkupKSQSFGkHTPViRptO4HOQLYjpmAbFmA/jJE/8xB6x+WPd8DeHYAbKzbeXjGGEwFgLooAtE0xPrLiMcV9UE01taAtNx1EEVrj/AIR/dKsAoKgXiJaoJn1U7CeRH54VWrqBDKSDG1o5Sbg/o4A5WrKu7ARtOoR7K3lF52w3RNwSqLFgAL7dQR12I/zdtEKDbeIsJN5E+fywqnTcgT3lun9yADy3AwbD33w/u1fbvI+lsdwlVP8AGPl/6D+ePYAW3DGaWim5AtGX0NvsDVy0D+aR1wA7bZKoKCAITe+kBtCqPhPd0ki56RbYbm0rl9ZuH0yCGbTBN7AKxI5Hl8cXg4TmswtMHWahEWCxBAgnptPPefUADEwIaGsd72/Pl54sVKoBSPiUzcXFrevUgYvHe5ZjNRmYzYOAwBtaAkHpeed7zhf/APnAvTRT+Hcztbw0xFiPniZirdZRUYEmPEfIE+9hheV4LXJ1LTI5jUVXYg7MZ38sad3dMsBTo6pk+FtMdZLAHfoD6c8OfcyD/qdA5nXtf+G8i+3TC8Ra9ScsoJOk7kKjkz/MXP5bH3wjMuvMPAMCEkR/isLdMIzTKBIarA8MAJbYW1An5z646tNWiUZrc2BkESARAXn0xaTILWaK234UVZHKS0tb+nthNZ+QpsfIsPmYXr54ezlVVUllPXcEfxT6W5HfyxBPFMuBLG0blTzBvZdyPIe3IDj0zfwkjlERHvf9bYZrC8MB6MwP0/78sFGykiQLG+8WN9pt1scMNw54OlUb1c++6fqMACKyKRMDe8NMfLY3nER8qpB8r8xPTBuvSKAGoCOUABwBHmy+ZiMSK3CVNyBPpF/YxhaCqtkQRtblz9sQ85wYPFyvp9bHbFvbg43AWYsBP0kQOn6tCFK/jp6IIFyG32+E9fzwaJUW7OkbP9AfyOOVOEVCAC238J/9WLfmKCiwgkRIkzc3N7b/APbliK7gDxArHXxflhaNUX4IR+In0Efr/PC1oFLBbepxZxTBAgTbla/Pc+uOjhpIkAc+dyOYwtAAo06nQ/M4J5R3872MR/f9RiQ3DTzHzM/mcJ+5lLbHyt/TAEvKZ1jZrlbfG6k9PCAb+8emCNKpTtrkHe7qb+o9Y5YDI7TEE/8AEPMfmMSErHVcPYQfHNt7bdfL6YYHu7WJmobx4QZ6XMTuP8sOgzcoV89yfPbAbUrWDOCRAh3kcubRheRyKVKasHqNIkE1Kg5nlJvy9t8MDNCpPwzHlSJ9dk852/PHaOQaSTrWZsVKe4UaSPltyG+IKZKieZMmSA1QH/ETPkMKqZfJ0anwVYqsUQKRoNl8LB9TDxCQb/EbgGzCZmkRbu6jzMNH5lfW2GanDUYeJabHkQoEjrIP9cdo/dQdX3UiPhYCkTMMLkKh6Eehvez1PK0J8VGqVNgAaSwDqhYuPhI6Cx2kAAMDhyC2hbdYJ+c49iBV4XQ1HTSMTaVX/wDoPyx3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1514" name="Picture 10" descr="http://supersmartstocks.com/wp-content/uploads/2013/11/b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179">
            <a:off x="1296756" y="4768984"/>
            <a:ext cx="1749922" cy="14942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7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397875" cy="1092200"/>
          </a:xfrm>
        </p:spPr>
        <p:txBody>
          <a:bodyPr lIns="0" tIns="0" rIns="0" bIns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 dirty="0">
                <a:solidFill>
                  <a:srgbClr val="000000"/>
                </a:solidFill>
              </a:rPr>
              <a:t>What Caused the Stock Market Crash?</a:t>
            </a:r>
          </a:p>
        </p:txBody>
      </p:sp>
      <p:pic>
        <p:nvPicPr>
          <p:cNvPr id="10245" name="Picture 5" descr="dow29monthl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3786190"/>
            <a:ext cx="4798843" cy="26479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243" name="Freeform 3"/>
          <p:cNvSpPr>
            <a:spLocks/>
          </p:cNvSpPr>
          <p:nvPr/>
        </p:nvSpPr>
        <p:spPr bwMode="auto">
          <a:xfrm>
            <a:off x="228600" y="1235075"/>
            <a:ext cx="8677275" cy="69850"/>
          </a:xfrm>
          <a:custGeom>
            <a:avLst/>
            <a:gdLst>
              <a:gd name="T0" fmla="*/ 0 w 5466"/>
              <a:gd name="T1" fmla="*/ 108367525 h 44"/>
              <a:gd name="T2" fmla="*/ 2147483647 w 5466"/>
              <a:gd name="T3" fmla="*/ 108367525 h 44"/>
              <a:gd name="T4" fmla="*/ 2147483647 w 5466"/>
              <a:gd name="T5" fmla="*/ 0 h 44"/>
              <a:gd name="T6" fmla="*/ 0 w 5466"/>
              <a:gd name="T7" fmla="*/ 0 h 44"/>
              <a:gd name="T8" fmla="*/ 0 w 5466"/>
              <a:gd name="T9" fmla="*/ 108367525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6"/>
              <a:gd name="T16" fmla="*/ 0 h 44"/>
              <a:gd name="T17" fmla="*/ 5466 w 5466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6" h="44">
                <a:moveTo>
                  <a:pt x="0" y="43"/>
                </a:moveTo>
                <a:lnTo>
                  <a:pt x="5465" y="43"/>
                </a:lnTo>
                <a:lnTo>
                  <a:pt x="5465" y="0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solidFill>
            <a:srgbClr val="39D7B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625" y="1500188"/>
            <a:ext cx="8572531" cy="27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In September of 1929 the value of stocks began to </a:t>
            </a:r>
            <a:r>
              <a:rPr lang="en-US" sz="2800" dirty="0" smtClean="0">
                <a:solidFill>
                  <a:srgbClr val="000000"/>
                </a:solidFill>
              </a:rPr>
              <a:t>decline.</a:t>
            </a:r>
            <a:endParaRPr lang="en-US" sz="2800" dirty="0">
              <a:solidFill>
                <a:srgbClr val="000000"/>
              </a:solidFill>
            </a:endParaRP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People began to panic and sell their stocks in order to regain their </a:t>
            </a:r>
            <a:r>
              <a:rPr lang="en-US" sz="2800" dirty="0" smtClean="0">
                <a:solidFill>
                  <a:srgbClr val="000000"/>
                </a:solidFill>
              </a:rPr>
              <a:t>money. 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805264"/>
            <a:ext cx="16561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4005064"/>
            <a:ext cx="13681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6644491" cy="560387"/>
          </a:xfrm>
        </p:spPr>
        <p:txBody>
          <a:bodyPr lIns="0" tIns="0" rIns="0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</a:rPr>
              <a:t>“</a:t>
            </a:r>
            <a:r>
              <a:rPr sz="4000" b="1" dirty="0" smtClean="0">
                <a:solidFill>
                  <a:srgbClr val="000000"/>
                </a:solidFill>
              </a:rPr>
              <a:t>Black Tuesday</a:t>
            </a:r>
            <a:r>
              <a:rPr lang="en-US" sz="4000" b="1" dirty="0" smtClean="0">
                <a:solidFill>
                  <a:srgbClr val="000000"/>
                </a:solidFill>
              </a:rPr>
              <a:t>"</a:t>
            </a:r>
            <a:endParaRPr sz="4000" b="1" dirty="0">
              <a:solidFill>
                <a:srgbClr val="000000"/>
              </a:solidFill>
            </a:endParaRPr>
          </a:p>
        </p:txBody>
      </p:sp>
      <p:pic>
        <p:nvPicPr>
          <p:cNvPr id="11269" name="Picture 5" descr="cras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394001">
            <a:off x="6109105" y="862871"/>
            <a:ext cx="1820065" cy="17998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68301" y="1700213"/>
            <a:ext cx="4779763" cy="48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On Tuesday October 29, </a:t>
            </a:r>
            <a:r>
              <a:rPr lang="en-US" sz="2800" dirty="0" smtClean="0">
                <a:solidFill>
                  <a:srgbClr val="000000"/>
                </a:solidFill>
              </a:rPr>
              <a:t>1929, </a:t>
            </a:r>
            <a:r>
              <a:rPr lang="en-US" sz="2800" dirty="0">
                <a:solidFill>
                  <a:srgbClr val="000000"/>
                </a:solidFill>
              </a:rPr>
              <a:t>the Toronto, Montreal and New York Stock Exchanges </a:t>
            </a:r>
            <a:r>
              <a:rPr lang="en-US" sz="2800" dirty="0" smtClean="0">
                <a:solidFill>
                  <a:srgbClr val="000000"/>
                </a:solidFill>
              </a:rPr>
              <a:t>crashed.</a:t>
            </a:r>
            <a:endParaRPr lang="en-US" sz="2800" dirty="0">
              <a:solidFill>
                <a:srgbClr val="000000"/>
              </a:solidFill>
            </a:endParaRP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Many companies went bankrupt and those companies who did not had the value of their shares drop by as much as 50</a:t>
            </a:r>
            <a:r>
              <a:rPr lang="en-US" sz="2800" dirty="0" smtClean="0">
                <a:solidFill>
                  <a:srgbClr val="000000"/>
                </a:solidFill>
              </a:rPr>
              <a:t>%.</a:t>
            </a:r>
            <a:endParaRPr lang="en-US" sz="2800" dirty="0">
              <a:solidFill>
                <a:srgbClr val="000000"/>
              </a:solidFill>
            </a:endParaRP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Banks </a:t>
            </a:r>
            <a:r>
              <a:rPr lang="en-US" sz="2800" dirty="0">
                <a:solidFill>
                  <a:srgbClr val="000000"/>
                </a:solidFill>
              </a:rPr>
              <a:t>closed </a:t>
            </a:r>
            <a:r>
              <a:rPr lang="en-US" sz="2800" dirty="0" smtClean="0">
                <a:solidFill>
                  <a:srgbClr val="000000"/>
                </a:solidFill>
              </a:rPr>
              <a:t>as well.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6" descr="http://bitsofnews.com/images/graphics/1929_stock_market_crash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4842">
            <a:off x="5662934" y="4054530"/>
            <a:ext cx="2845158" cy="20308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74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babylontoday.com/34e2c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9583">
            <a:off x="6569654" y="559419"/>
            <a:ext cx="2406650" cy="30003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Day the Stock Market Crashed</a:t>
            </a:r>
            <a:endParaRPr/>
          </a:p>
        </p:txBody>
      </p:sp>
      <p:pic>
        <p:nvPicPr>
          <p:cNvPr id="12291" name="Picture 5" descr="Outside the Stock Market 19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1313074">
            <a:off x="613178" y="2424130"/>
            <a:ext cx="2596215" cy="37490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292" name="Picture 9" descr="1929_panic_on_wall_stre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217662">
            <a:off x="4243591" y="3082434"/>
            <a:ext cx="2347211" cy="30615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73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b="1" dirty="0" smtClean="0">
                <a:solidFill>
                  <a:srgbClr val="000000"/>
                </a:solidFill>
              </a:rPr>
              <a:t>The Stock Market Crash and Canada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Few Canadians owned stocks.</a:t>
            </a: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However, the American and Canadian economies were directly tied.</a:t>
            </a:r>
          </a:p>
          <a:p>
            <a:pPr marL="252413" indent="-252413" eaLnBrk="0" hangingPunct="0">
              <a:buClr>
                <a:srgbClr val="B7FFD7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Canada exported many products to the United States.</a:t>
            </a:r>
          </a:p>
          <a:p>
            <a:pPr marL="252413" indent="-252413" fontAlgn="auto">
              <a:spcAft>
                <a:spcPts val="0"/>
              </a:spcAft>
              <a:buClr>
                <a:srgbClr val="B7FFD7"/>
              </a:buClr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Many of the companies who bought Canadian products were now bankrupt.</a:t>
            </a:r>
          </a:p>
          <a:p>
            <a:pPr marL="252413" indent="-252413" fontAlgn="auto">
              <a:spcAft>
                <a:spcPts val="0"/>
              </a:spcAft>
              <a:buClr>
                <a:srgbClr val="B7FFD7"/>
              </a:buClr>
              <a:buFontTx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There was little demand for Canadian products and, as a result, the Canadian </a:t>
            </a:r>
            <a:r>
              <a:rPr lang="en-US" sz="3200" dirty="0" smtClean="0">
                <a:solidFill>
                  <a:srgbClr val="FFFFFF"/>
                </a:solidFill>
              </a:rPr>
              <a:t>economy began to suffer.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10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The Start of the Depression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Stock Market crash helped trigger a decade of hardship for many people. </a:t>
            </a:r>
          </a:p>
          <a:p>
            <a:pPr eaLnBrk="1" hangingPunct="1"/>
            <a:r>
              <a:rPr lang="en-US" sz="3200" dirty="0" smtClean="0"/>
              <a:t>The stock market crash should be viewed as a trigger effect that helped start the depression, but </a:t>
            </a:r>
            <a:r>
              <a:rPr lang="en-US" sz="3200" u="sng" dirty="0" smtClean="0"/>
              <a:t>not</a:t>
            </a:r>
            <a:r>
              <a:rPr lang="en-US" sz="3200" dirty="0" smtClean="0"/>
              <a:t> the cause.  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74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4706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Causes of the Depression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43608" y="1268760"/>
          <a:ext cx="777686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Post-World War I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Soldiers returned home expecting to have a stable job.  After all, they had just fought for their country.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However, there were few jobs as industries shifted from wartime production to peacetime production.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Inflation (cost of living) had risen, but not wages. As a result, housing was very expensive.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21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1.  Overproduction and Overexpansion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products had been produced and left unsold  (</a:t>
            </a:r>
            <a:r>
              <a:rPr lang="en-US" dirty="0" err="1"/>
              <a:t>eg</a:t>
            </a:r>
            <a:r>
              <a:rPr lang="en-US" dirty="0"/>
              <a:t>. Cars, newsprint, radios, clothing</a:t>
            </a:r>
            <a:r>
              <a:rPr lang="en-US" dirty="0" smtClean="0"/>
              <a:t>…). </a:t>
            </a:r>
            <a:endParaRPr lang="en-US" dirty="0"/>
          </a:p>
          <a:p>
            <a:r>
              <a:rPr lang="en-US" dirty="0"/>
              <a:t>Factories and </a:t>
            </a:r>
            <a:r>
              <a:rPr lang="en-US" dirty="0" smtClean="0"/>
              <a:t>other businesses </a:t>
            </a:r>
            <a:r>
              <a:rPr lang="en-US" dirty="0"/>
              <a:t>had expanded beyond their </a:t>
            </a:r>
            <a:r>
              <a:rPr lang="en-US" dirty="0" smtClean="0"/>
              <a:t>means.</a:t>
            </a:r>
            <a:endParaRPr lang="en-US" dirty="0"/>
          </a:p>
          <a:p>
            <a:r>
              <a:rPr lang="en-US" dirty="0" smtClean="0"/>
              <a:t>Production </a:t>
            </a:r>
            <a:r>
              <a:rPr lang="en-US" dirty="0"/>
              <a:t>was slowed and </a:t>
            </a:r>
            <a:r>
              <a:rPr lang="en-US" dirty="0" smtClean="0"/>
              <a:t>employees were </a:t>
            </a:r>
            <a:r>
              <a:rPr lang="en-US" dirty="0"/>
              <a:t>laid </a:t>
            </a:r>
            <a:r>
              <a:rPr lang="en-US" dirty="0" smtClean="0"/>
              <a:t>off.</a:t>
            </a:r>
            <a:endParaRPr lang="en-US" dirty="0"/>
          </a:p>
          <a:p>
            <a:r>
              <a:rPr lang="en-US" dirty="0" smtClean="0"/>
              <a:t>People had </a:t>
            </a:r>
            <a:r>
              <a:rPr lang="en-US" dirty="0"/>
              <a:t>less money to </a:t>
            </a:r>
            <a:r>
              <a:rPr lang="en-US" dirty="0" smtClean="0"/>
              <a:t>spend.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24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2.  Canada’s Dependence on Few Primary Products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Canada’s economy relied too heavily on pulp and </a:t>
            </a:r>
            <a:r>
              <a:rPr lang="en-US" dirty="0" smtClean="0"/>
              <a:t>paper, </a:t>
            </a:r>
            <a:r>
              <a:rPr lang="en-US" dirty="0"/>
              <a:t>mining, wheat and fish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When the demand for these products decreased around the world the Canadian economy </a:t>
            </a:r>
            <a:r>
              <a:rPr lang="en-US" dirty="0" smtClean="0"/>
              <a:t>dropped. </a:t>
            </a:r>
          </a:p>
          <a:p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. European demand for wheat decreased;  Canadian farmers had difficulty selling their </a:t>
            </a:r>
            <a:r>
              <a:rPr lang="en-US" dirty="0" smtClean="0"/>
              <a:t>wheat.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0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3.  Canada’s Dependence on the U.S.A.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Canadian economy was very closely tied to the American </a:t>
            </a:r>
            <a:r>
              <a:rPr lang="en-US" dirty="0" smtClean="0"/>
              <a:t>economy. </a:t>
            </a:r>
            <a:endParaRPr lang="en-US" dirty="0"/>
          </a:p>
          <a:p>
            <a:pPr lvl="1"/>
            <a:r>
              <a:rPr lang="en-US" dirty="0" smtClean="0"/>
              <a:t>65% of imports came from U.S.A.</a:t>
            </a:r>
          </a:p>
          <a:p>
            <a:pPr lvl="1"/>
            <a:r>
              <a:rPr lang="en-US" dirty="0" smtClean="0"/>
              <a:t>40% of CDN exports went to the U.S.A.</a:t>
            </a:r>
          </a:p>
          <a:p>
            <a:r>
              <a:rPr lang="en-US" dirty="0" smtClean="0"/>
              <a:t>When </a:t>
            </a:r>
            <a:r>
              <a:rPr lang="en-US" dirty="0"/>
              <a:t>the stock market crashed and the depression started in the U.S.A. it inevitably hit Canada </a:t>
            </a:r>
            <a:r>
              <a:rPr lang="en-US" dirty="0" smtClean="0"/>
              <a:t>hard.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os.beastlet.com/eleSne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85338"/>
            <a:ext cx="4597744" cy="30899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American Economy:  </a:t>
            </a:r>
            <a:br>
              <a:rPr lang="en-US" sz="4000"/>
            </a:br>
            <a:r>
              <a:rPr lang="en-US" sz="4000"/>
              <a:t>World Wide Impact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5359512"/>
            <a:ext cx="7901014" cy="13818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i="1" dirty="0" smtClean="0"/>
              <a:t>“</a:t>
            </a:r>
            <a:r>
              <a:rPr lang="en-US" sz="4000" i="1" dirty="0"/>
              <a:t>When the U.S. sneezed, the rest of the world got </a:t>
            </a:r>
            <a:r>
              <a:rPr lang="en-US" sz="4000" i="1" dirty="0" smtClean="0"/>
              <a:t>pneumonia</a:t>
            </a:r>
            <a:r>
              <a:rPr lang="en-US" sz="4000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271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4.  High Tariffs Choked off International Trade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Countries would increase tariffs on imports to protect industry within their country, as a result, Canada couldn’t export as </a:t>
            </a:r>
            <a:r>
              <a:rPr lang="en-US" dirty="0" smtClean="0"/>
              <a:t>many of </a:t>
            </a:r>
            <a:r>
              <a:rPr lang="en-US" dirty="0"/>
              <a:t>their </a:t>
            </a:r>
            <a:r>
              <a:rPr lang="en-US" dirty="0" smtClean="0"/>
              <a:t>goods</a:t>
            </a:r>
          </a:p>
          <a:p>
            <a:endParaRPr lang="en-US" dirty="0"/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USA increases tariffs on </a:t>
            </a:r>
            <a:r>
              <a:rPr lang="en-US" dirty="0" smtClean="0"/>
              <a:t>radios.</a:t>
            </a:r>
            <a:endParaRPr lang="en-US" dirty="0"/>
          </a:p>
          <a:p>
            <a:pPr lvl="2"/>
            <a:r>
              <a:rPr lang="en-US" dirty="0"/>
              <a:t>Cost of American Made </a:t>
            </a:r>
            <a:r>
              <a:rPr lang="en-US" dirty="0" smtClean="0"/>
              <a:t>radio = </a:t>
            </a:r>
            <a:r>
              <a:rPr lang="en-US" dirty="0"/>
              <a:t>$20</a:t>
            </a:r>
          </a:p>
          <a:p>
            <a:pPr lvl="2"/>
            <a:r>
              <a:rPr lang="en-US" dirty="0"/>
              <a:t>Cost of Canadian Made </a:t>
            </a:r>
            <a:r>
              <a:rPr lang="en-US" dirty="0" smtClean="0"/>
              <a:t>radio = $20 </a:t>
            </a:r>
            <a:r>
              <a:rPr lang="en-US" dirty="0"/>
              <a:t>+ $</a:t>
            </a:r>
            <a:r>
              <a:rPr lang="en-US" dirty="0" smtClean="0"/>
              <a:t>10 (tariff)= $30</a:t>
            </a:r>
          </a:p>
          <a:p>
            <a:pPr lvl="2"/>
            <a:r>
              <a:rPr lang="en-US" dirty="0" smtClean="0"/>
              <a:t>Who would an American buy from?  How would this affect Canada?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63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5.  Too Much Buying On Credit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US" dirty="0"/>
              <a:t>Canadians encouraged to, “buy now, pay later.”</a:t>
            </a:r>
          </a:p>
          <a:p>
            <a:r>
              <a:rPr lang="en-US" dirty="0"/>
              <a:t>Cars and home </a:t>
            </a:r>
            <a:r>
              <a:rPr lang="en-US" dirty="0" smtClean="0"/>
              <a:t>appliances were </a:t>
            </a:r>
            <a:r>
              <a:rPr lang="en-US" dirty="0"/>
              <a:t>bought on credit and paid off using monthly </a:t>
            </a:r>
            <a:r>
              <a:rPr lang="en-US" dirty="0" smtClean="0"/>
              <a:t>payments. </a:t>
            </a:r>
            <a:endParaRPr lang="en-US" dirty="0"/>
          </a:p>
          <a:p>
            <a:r>
              <a:rPr lang="en-US" dirty="0"/>
              <a:t>Interest charged on these products made them very expensive in the </a:t>
            </a:r>
            <a:r>
              <a:rPr lang="en-US" dirty="0" smtClean="0"/>
              <a:t>long-term. </a:t>
            </a:r>
            <a:endParaRPr lang="en-US" dirty="0"/>
          </a:p>
          <a:p>
            <a:r>
              <a:rPr lang="en-US" dirty="0"/>
              <a:t>When people lost their jobs they had no money to make monthly </a:t>
            </a:r>
            <a:r>
              <a:rPr lang="en-US" dirty="0" smtClean="0"/>
              <a:t>payments.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7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6.  Too Much Buying of Stocks on Credit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People bought stocks on credit (</a:t>
            </a:r>
            <a:r>
              <a:rPr lang="en-US" i="1" dirty="0"/>
              <a:t>buying on margin)</a:t>
            </a:r>
            <a:r>
              <a:rPr lang="en-US" dirty="0"/>
              <a:t>  and paid back their debts with profits made on </a:t>
            </a:r>
            <a:r>
              <a:rPr lang="en-US" dirty="0" smtClean="0"/>
              <a:t>stocks.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Eg</a:t>
            </a:r>
            <a:r>
              <a:rPr lang="en-US" dirty="0"/>
              <a:t>.  $1000 worth of stock bought with only a $100 down payment.  Value of stocks increases to $2000, and the debt is paid </a:t>
            </a:r>
            <a:r>
              <a:rPr lang="en-US" dirty="0" smtClean="0"/>
              <a:t>off.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However, if the stock value decreased the shareholders had no money to pay back their </a:t>
            </a:r>
            <a:r>
              <a:rPr lang="en-US" dirty="0" smtClean="0"/>
              <a:t>creditors.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3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Depression Begins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first many thought that the economic slump would only be </a:t>
            </a:r>
            <a:r>
              <a:rPr lang="en-US" dirty="0" smtClean="0"/>
              <a:t>temporary. </a:t>
            </a:r>
            <a:endParaRPr lang="en-US" dirty="0"/>
          </a:p>
          <a:p>
            <a:r>
              <a:rPr lang="en-US" dirty="0"/>
              <a:t>However, the 1930s would be a time of extreme hardship for </a:t>
            </a:r>
            <a:r>
              <a:rPr lang="en-US" dirty="0" smtClean="0"/>
              <a:t>Canadians. </a:t>
            </a:r>
            <a:endParaRPr lang="en-US" dirty="0"/>
          </a:p>
          <a:p>
            <a:r>
              <a:rPr lang="en-US" dirty="0"/>
              <a:t>Unemployment, starvation, malnutrition, and a lack of other basic necessities would become a common struggle for many </a:t>
            </a:r>
            <a:r>
              <a:rPr lang="en-US" dirty="0" smtClean="0"/>
              <a:t>Canadians. </a:t>
            </a:r>
            <a:endParaRPr lang="en-US" dirty="0"/>
          </a:p>
        </p:txBody>
      </p:sp>
      <p:pic>
        <p:nvPicPr>
          <p:cNvPr id="1026" name="Picture 2" descr="http://www.mccord-museum.qc.ca/images/webtours/GE_P4_1_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1071">
            <a:off x="7095513" y="5024022"/>
            <a:ext cx="1705372" cy="15632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99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381000"/>
            <a:ext cx="6934200" cy="1524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rtlCol="0" anchor="ctr"/>
          <a:lstStyle/>
          <a:p>
            <a:r>
              <a:rPr lang="en-CA" sz="2400" u="sng" dirty="0" smtClean="0"/>
              <a:t>The Story</a:t>
            </a:r>
            <a:r>
              <a:rPr lang="en-CA" sz="2400" dirty="0" smtClean="0"/>
              <a:t>:  The Canadian Prairies experienced several years of drought.  As a result, the soil became very sandy, crops did not grow and sandstorms changed the landscape. </a:t>
            </a:r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8600" y="228600"/>
            <a:ext cx="1828800" cy="1828800"/>
          </a:xfrm>
          <a:prstGeom prst="ellipse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/>
              <a:t>1</a:t>
            </a:r>
            <a:endParaRPr lang="en-CA" sz="8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39" y="1981200"/>
            <a:ext cx="3429000" cy="2743200"/>
            <a:chOff x="0" y="2819400"/>
            <a:chExt cx="3429000" cy="2743200"/>
          </a:xfrm>
        </p:grpSpPr>
        <p:sp>
          <p:nvSpPr>
            <p:cNvPr id="13" name="Explosion 2 12"/>
            <p:cNvSpPr/>
            <p:nvPr/>
          </p:nvSpPr>
          <p:spPr>
            <a:xfrm>
              <a:off x="0" y="2819400"/>
              <a:ext cx="3429000" cy="2743200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441353">
              <a:off x="556949" y="3644942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 word best describes the picture?</a:t>
              </a:r>
              <a:endParaRPr lang="en-CA" sz="2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00072" y="4394785"/>
            <a:ext cx="2786128" cy="2565467"/>
            <a:chOff x="1054233" y="4623385"/>
            <a:chExt cx="2786128" cy="2565467"/>
          </a:xfrm>
        </p:grpSpPr>
        <p:sp>
          <p:nvSpPr>
            <p:cNvPr id="18" name="Explosion 2 17"/>
            <p:cNvSpPr/>
            <p:nvPr/>
          </p:nvSpPr>
          <p:spPr>
            <a:xfrm rot="2269552">
              <a:off x="1054233" y="4623385"/>
              <a:ext cx="2786128" cy="2565467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110905">
              <a:off x="1523809" y="5277698"/>
              <a:ext cx="16716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What’s the story in the picture? </a:t>
              </a:r>
              <a:endParaRPr lang="en-CA" sz="2400" b="1" dirty="0"/>
            </a:p>
          </p:txBody>
        </p:sp>
      </p:grpSp>
      <p:pic>
        <p:nvPicPr>
          <p:cNvPr id="2" name="Picture 1" descr="DB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65" y="2281866"/>
            <a:ext cx="5480796" cy="40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304800"/>
            <a:ext cx="7239000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rtlCol="0" anchor="ctr"/>
          <a:lstStyle/>
          <a:p>
            <a:r>
              <a:rPr lang="en-CA" sz="2200" u="sng" dirty="0" smtClean="0"/>
              <a:t>The Story:</a:t>
            </a:r>
            <a:r>
              <a:rPr lang="en-CA" sz="2200" dirty="0" smtClean="0"/>
              <a:t>  Unemployed men would often “ride the rails” from town to town across the country trying to find work.  Unemployed men also used this method of transportation during the “On-to-Ottawa” trek – a protest against the government. </a:t>
            </a:r>
            <a:endParaRPr lang="en-CA" sz="2200" u="sng" dirty="0"/>
          </a:p>
        </p:txBody>
      </p:sp>
      <p:sp>
        <p:nvSpPr>
          <p:cNvPr id="10" name="Oval 9"/>
          <p:cNvSpPr/>
          <p:nvPr/>
        </p:nvSpPr>
        <p:spPr>
          <a:xfrm>
            <a:off x="228600" y="228600"/>
            <a:ext cx="1828800" cy="1828800"/>
          </a:xfrm>
          <a:prstGeom prst="ellipse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/>
              <a:t>2</a:t>
            </a:r>
            <a:endParaRPr lang="en-CA" sz="8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39" y="2133600"/>
            <a:ext cx="3429000" cy="2743200"/>
            <a:chOff x="0" y="2819400"/>
            <a:chExt cx="3429000" cy="2743200"/>
          </a:xfrm>
        </p:grpSpPr>
        <p:sp>
          <p:nvSpPr>
            <p:cNvPr id="16" name="Explosion 2 15"/>
            <p:cNvSpPr/>
            <p:nvPr/>
          </p:nvSpPr>
          <p:spPr>
            <a:xfrm>
              <a:off x="0" y="2819400"/>
              <a:ext cx="3429000" cy="2743200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441353">
              <a:off x="556949" y="3644942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 word best describes the picture?</a:t>
              </a:r>
              <a:endParaRPr lang="en-CA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8028" y="4394784"/>
            <a:ext cx="2786128" cy="2565467"/>
            <a:chOff x="992189" y="4623384"/>
            <a:chExt cx="2786128" cy="2565467"/>
          </a:xfrm>
        </p:grpSpPr>
        <p:sp>
          <p:nvSpPr>
            <p:cNvPr id="19" name="Explosion 2 18"/>
            <p:cNvSpPr/>
            <p:nvPr/>
          </p:nvSpPr>
          <p:spPr>
            <a:xfrm rot="2269552">
              <a:off x="992189" y="4623384"/>
              <a:ext cx="2786128" cy="2565467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110905">
              <a:off x="1523809" y="5277698"/>
              <a:ext cx="16716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What’s the story in the picture? </a:t>
              </a:r>
              <a:endParaRPr lang="en-CA" sz="2400" b="1" dirty="0"/>
            </a:p>
          </p:txBody>
        </p:sp>
      </p:grpSp>
      <p:pic>
        <p:nvPicPr>
          <p:cNvPr id="3" name="Picture Placeholder 2" descr="water07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9091"/>
          <a:stretch>
            <a:fillRect/>
          </a:stretch>
        </p:blipFill>
        <p:spPr>
          <a:xfrm>
            <a:off x="3276600" y="2133600"/>
            <a:ext cx="5486400" cy="4114800"/>
          </a:xfrm>
        </p:spPr>
      </p:pic>
      <p:pic>
        <p:nvPicPr>
          <p:cNvPr id="4" name="Picture 3" descr="6713767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548640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328"/>
            <a:ext cx="9144000" cy="53766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When the </a:t>
            </a:r>
            <a:r>
              <a:rPr lang="en-US" b="1" u="sng" dirty="0" smtClean="0"/>
              <a:t>First World War ended there was great excitement. </a:t>
            </a:r>
          </a:p>
          <a:p>
            <a:r>
              <a:rPr lang="en-US" dirty="0" smtClean="0"/>
              <a:t>Soldiers soon returned home and expected to have a smooth transition to civilian life.</a:t>
            </a:r>
          </a:p>
          <a:p>
            <a:r>
              <a:rPr lang="en-US" dirty="0" smtClean="0"/>
              <a:t>However, the </a:t>
            </a:r>
            <a:r>
              <a:rPr lang="en-US" b="1" u="sng" dirty="0" smtClean="0"/>
              <a:t>transition would not be easy</a:t>
            </a:r>
            <a:r>
              <a:rPr lang="en-US" dirty="0" smtClean="0"/>
              <a:t>; there were </a:t>
            </a:r>
            <a:r>
              <a:rPr lang="en-US" b="1" u="sng" dirty="0" smtClean="0"/>
              <a:t>a number of post-war issues in Canada.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A Time of </a:t>
            </a:r>
            <a:r>
              <a:rPr dirty="0" smtClean="0"/>
              <a:t>Change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1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381000"/>
            <a:ext cx="6934200" cy="1524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rtlCol="0" anchor="ctr"/>
          <a:lstStyle/>
          <a:p>
            <a:r>
              <a:rPr lang="en-CA" sz="2400" u="sng" dirty="0" smtClean="0"/>
              <a:t>The Story:</a:t>
            </a:r>
            <a:r>
              <a:rPr lang="en-CA" sz="2400" dirty="0" smtClean="0"/>
              <a:t>  Unemployment reached 33% in Canada.  Many Canadians lost their homes or had to live with relatives. “Relief,” or financial assistance, was provided by the government. </a:t>
            </a:r>
            <a:endParaRPr lang="en-CA" sz="2400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8600" y="228600"/>
            <a:ext cx="1828800" cy="1828800"/>
          </a:xfrm>
          <a:prstGeom prst="ellipse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/>
              <a:t>3</a:t>
            </a:r>
            <a:endParaRPr lang="en-CA" sz="8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39" y="1981200"/>
            <a:ext cx="3429000" cy="2743200"/>
            <a:chOff x="0" y="2819400"/>
            <a:chExt cx="3429000" cy="2743200"/>
          </a:xfrm>
        </p:grpSpPr>
        <p:sp>
          <p:nvSpPr>
            <p:cNvPr id="15" name="Explosion 2 14"/>
            <p:cNvSpPr/>
            <p:nvPr/>
          </p:nvSpPr>
          <p:spPr>
            <a:xfrm>
              <a:off x="0" y="2819400"/>
              <a:ext cx="3429000" cy="2743200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441353">
              <a:off x="556949" y="3644942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 word best describes the picture?</a:t>
              </a:r>
              <a:endParaRPr lang="en-CA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0072" y="4394785"/>
            <a:ext cx="2786128" cy="2565467"/>
            <a:chOff x="1054233" y="4623385"/>
            <a:chExt cx="2786128" cy="2565467"/>
          </a:xfrm>
        </p:grpSpPr>
        <p:sp>
          <p:nvSpPr>
            <p:cNvPr id="18" name="Explosion 2 17"/>
            <p:cNvSpPr/>
            <p:nvPr/>
          </p:nvSpPr>
          <p:spPr>
            <a:xfrm rot="2269552">
              <a:off x="1054233" y="4623385"/>
              <a:ext cx="2786128" cy="2565467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110905">
              <a:off x="1523809" y="5277698"/>
              <a:ext cx="16716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What’s the story in the picture? </a:t>
              </a:r>
              <a:endParaRPr lang="en-CA" sz="2400" b="1" dirty="0"/>
            </a:p>
          </p:txBody>
        </p:sp>
      </p:grpSp>
      <p:pic>
        <p:nvPicPr>
          <p:cNvPr id="20" name="Picture 2" descr="GE_P4_1_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3987">
            <a:off x="4300136" y="2473904"/>
            <a:ext cx="4186149" cy="3837548"/>
          </a:xfrm>
          <a:prstGeom prst="rect">
            <a:avLst/>
          </a:prstGeom>
          <a:noFill/>
          <a:ln w="190500" algn="in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  <a:outerShdw dist="35921" dir="2700000" algn="ctr" rotWithShape="0">
              <a:srgbClr val="CCCCCC"/>
            </a:outerShdw>
          </a:effectLst>
        </p:spPr>
      </p:pic>
    </p:spTree>
    <p:extLst>
      <p:ext uri="{BB962C8B-B14F-4D97-AF65-F5344CB8AC3E}">
        <p14:creationId xmlns:p14="http://schemas.microsoft.com/office/powerpoint/2010/main" val="174980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51BF7E29-1560-95DA-4313DA094D91B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46">
            <a:off x="3138354" y="2829730"/>
            <a:ext cx="5475425" cy="3100458"/>
          </a:xfrm>
          <a:prstGeom prst="rect">
            <a:avLst/>
          </a:prstGeom>
          <a:noFill/>
          <a:ln w="190500" algn="in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447800" y="381000"/>
            <a:ext cx="7620000" cy="1524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rtlCol="0" anchor="ctr"/>
          <a:lstStyle/>
          <a:p>
            <a:r>
              <a:rPr lang="en-CA" sz="2200" u="sng" dirty="0" smtClean="0"/>
              <a:t>The Story:</a:t>
            </a:r>
            <a:r>
              <a:rPr lang="en-CA" sz="2200" dirty="0" smtClean="0"/>
              <a:t>  Canadians could no longer afford fuel for their vehicles.  So many had their vehicles powered by horse or cow!  They called these “Bennett Buggies” after Prime Minister R.B. Bennett.</a:t>
            </a:r>
            <a:endParaRPr lang="en-CA" sz="2200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8600" y="228600"/>
            <a:ext cx="1828800" cy="1828800"/>
          </a:xfrm>
          <a:prstGeom prst="ellipse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/>
              <a:t>4</a:t>
            </a:r>
            <a:endParaRPr lang="en-CA" sz="8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39" y="1981200"/>
            <a:ext cx="3429000" cy="2743200"/>
            <a:chOff x="0" y="2819400"/>
            <a:chExt cx="3429000" cy="2743200"/>
          </a:xfrm>
        </p:grpSpPr>
        <p:sp>
          <p:nvSpPr>
            <p:cNvPr id="15" name="Explosion 2 14"/>
            <p:cNvSpPr/>
            <p:nvPr/>
          </p:nvSpPr>
          <p:spPr>
            <a:xfrm>
              <a:off x="0" y="2819400"/>
              <a:ext cx="3429000" cy="2743200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441353">
              <a:off x="556949" y="3644942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 word best describes the picture?</a:t>
              </a:r>
              <a:endParaRPr lang="en-CA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0072" y="4394785"/>
            <a:ext cx="2786128" cy="2565467"/>
            <a:chOff x="1054233" y="4623385"/>
            <a:chExt cx="2786128" cy="2565467"/>
          </a:xfrm>
        </p:grpSpPr>
        <p:sp>
          <p:nvSpPr>
            <p:cNvPr id="18" name="Explosion 2 17"/>
            <p:cNvSpPr/>
            <p:nvPr/>
          </p:nvSpPr>
          <p:spPr>
            <a:xfrm rot="2269552">
              <a:off x="1054233" y="4623385"/>
              <a:ext cx="2786128" cy="2565467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110905">
              <a:off x="1523809" y="5277698"/>
              <a:ext cx="16716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What’s the story in the picture? </a:t>
              </a:r>
              <a:endParaRPr lang="en-CA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84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759">
            <a:off x="3396149" y="2565635"/>
            <a:ext cx="5042035" cy="3852113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524000" y="381000"/>
            <a:ext cx="6934200" cy="1524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rtlCol="0" anchor="ctr"/>
          <a:lstStyle/>
          <a:p>
            <a:r>
              <a:rPr lang="en-CA" sz="2400" u="sng" dirty="0" smtClean="0"/>
              <a:t>The Story: </a:t>
            </a:r>
            <a:r>
              <a:rPr lang="en-CA" sz="2400" dirty="0" smtClean="0"/>
              <a:t>  To address the rising unemployment the government created “relief camps.”  These camps, located in remote areas, provided work, pay and lodgings for unemployed men. </a:t>
            </a:r>
            <a:endParaRPr lang="en-CA" sz="2400" u="sng" dirty="0"/>
          </a:p>
        </p:txBody>
      </p:sp>
      <p:sp>
        <p:nvSpPr>
          <p:cNvPr id="10" name="Oval 9"/>
          <p:cNvSpPr/>
          <p:nvPr/>
        </p:nvSpPr>
        <p:spPr>
          <a:xfrm>
            <a:off x="228600" y="228600"/>
            <a:ext cx="1828800" cy="1828800"/>
          </a:xfrm>
          <a:prstGeom prst="ellipse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/>
              <a:t>5</a:t>
            </a:r>
            <a:endParaRPr lang="en-CA" sz="8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39" y="1981200"/>
            <a:ext cx="3429000" cy="2743200"/>
            <a:chOff x="0" y="2819400"/>
            <a:chExt cx="3429000" cy="2743200"/>
          </a:xfrm>
        </p:grpSpPr>
        <p:sp>
          <p:nvSpPr>
            <p:cNvPr id="15" name="Explosion 2 14"/>
            <p:cNvSpPr/>
            <p:nvPr/>
          </p:nvSpPr>
          <p:spPr>
            <a:xfrm>
              <a:off x="0" y="2819400"/>
              <a:ext cx="3429000" cy="2743200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441353">
              <a:off x="556949" y="3644942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 word best describes the picture?</a:t>
              </a:r>
              <a:endParaRPr lang="en-CA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0072" y="4394785"/>
            <a:ext cx="2786128" cy="2565467"/>
            <a:chOff x="1054233" y="4623385"/>
            <a:chExt cx="2786128" cy="2565467"/>
          </a:xfrm>
        </p:grpSpPr>
        <p:sp>
          <p:nvSpPr>
            <p:cNvPr id="18" name="Explosion 2 17"/>
            <p:cNvSpPr/>
            <p:nvPr/>
          </p:nvSpPr>
          <p:spPr>
            <a:xfrm rot="2269552">
              <a:off x="1054233" y="4623385"/>
              <a:ext cx="2786128" cy="2565467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110905">
              <a:off x="1523809" y="5277698"/>
              <a:ext cx="16716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What’s the story in the picture? </a:t>
              </a:r>
              <a:endParaRPr lang="en-CA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0646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9667">
            <a:off x="2120797" y="2543620"/>
            <a:ext cx="6491035" cy="369989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524000" y="457200"/>
            <a:ext cx="6934200" cy="1447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rtlCol="0" anchor="ctr"/>
          <a:lstStyle/>
          <a:p>
            <a:r>
              <a:rPr lang="en-CA" sz="2400" u="sng" dirty="0" smtClean="0"/>
              <a:t>The Story:</a:t>
            </a:r>
            <a:r>
              <a:rPr lang="en-CA" sz="2400" dirty="0" smtClean="0"/>
              <a:t> “Shanty towns” began to appear on public lands.  Politicians and police were not happy with this and people could be arrested for “vagrancy.” </a:t>
            </a:r>
            <a:endParaRPr lang="en-CA" sz="2400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8600" y="228600"/>
            <a:ext cx="1828800" cy="1828800"/>
          </a:xfrm>
          <a:prstGeom prst="ellipse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/>
              <a:t>6</a:t>
            </a:r>
            <a:endParaRPr lang="en-CA" sz="8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39" y="1981200"/>
            <a:ext cx="3429000" cy="2743200"/>
            <a:chOff x="0" y="2819400"/>
            <a:chExt cx="3429000" cy="2743200"/>
          </a:xfrm>
        </p:grpSpPr>
        <p:sp>
          <p:nvSpPr>
            <p:cNvPr id="15" name="Explosion 2 14"/>
            <p:cNvSpPr/>
            <p:nvPr/>
          </p:nvSpPr>
          <p:spPr>
            <a:xfrm>
              <a:off x="0" y="2819400"/>
              <a:ext cx="3429000" cy="2743200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441353">
              <a:off x="556949" y="3644942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 word best describes the picture?</a:t>
              </a:r>
              <a:endParaRPr lang="en-CA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0072" y="4394785"/>
            <a:ext cx="2786128" cy="2565467"/>
            <a:chOff x="1054233" y="4623385"/>
            <a:chExt cx="2786128" cy="2565467"/>
          </a:xfrm>
        </p:grpSpPr>
        <p:sp>
          <p:nvSpPr>
            <p:cNvPr id="18" name="Explosion 2 17"/>
            <p:cNvSpPr/>
            <p:nvPr/>
          </p:nvSpPr>
          <p:spPr>
            <a:xfrm rot="2269552">
              <a:off x="1054233" y="4623385"/>
              <a:ext cx="2786128" cy="2565467"/>
            </a:xfrm>
            <a:prstGeom prst="irregularSeal2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110905">
              <a:off x="1523809" y="5277698"/>
              <a:ext cx="16716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" dirty="0" smtClean="0"/>
                <a:t>4</a:t>
              </a:r>
            </a:p>
            <a:p>
              <a:pPr algn="ctr"/>
              <a:r>
                <a:rPr lang="en-CA" sz="2400" b="1" dirty="0" smtClean="0"/>
                <a:t>What’s the story in the picture? </a:t>
              </a:r>
              <a:endParaRPr lang="en-CA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717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Issues and Events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234888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7955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This lecture will focus on the following events and their effect upon Canada.</a:t>
            </a:r>
          </a:p>
        </p:txBody>
      </p:sp>
    </p:spTree>
    <p:extLst>
      <p:ext uri="{BB962C8B-B14F-4D97-AF65-F5344CB8AC3E}">
        <p14:creationId xmlns:p14="http://schemas.microsoft.com/office/powerpoint/2010/main" val="197671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7495"/>
            <a:ext cx="9144000" cy="40005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 1918, the federal government introduced prohibition due to pressure from the following groups: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Women’s Christian Temperance Union </a:t>
            </a:r>
          </a:p>
          <a:p>
            <a:pPr lvl="1"/>
            <a:r>
              <a:rPr lang="en-US" sz="2400" dirty="0" smtClean="0"/>
              <a:t>Church </a:t>
            </a:r>
          </a:p>
          <a:p>
            <a:pPr lvl="1"/>
            <a:r>
              <a:rPr lang="en-US" sz="2400" dirty="0" smtClean="0"/>
              <a:t>Lodges</a:t>
            </a:r>
          </a:p>
          <a:p>
            <a:pPr lvl="1"/>
            <a:r>
              <a:rPr lang="en-US" sz="2400" dirty="0" smtClean="0"/>
              <a:t>Farm and Merchant Associations </a:t>
            </a:r>
          </a:p>
          <a:p>
            <a:endParaRPr lang="en-US" dirty="0" smtClean="0"/>
          </a:p>
          <a:p>
            <a:endParaRPr lang="en-US" i="1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Prohibition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42910" y="1142984"/>
          <a:ext cx="792961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8193210" y="89972"/>
            <a:ext cx="5307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300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2954</Words>
  <Application>Microsoft Macintosh PowerPoint</Application>
  <PresentationFormat>On-screen Show (4:3)</PresentationFormat>
  <Paragraphs>402</Paragraphs>
  <Slides>73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Canada and the Great Depression</vt:lpstr>
      <vt:lpstr>Outline</vt:lpstr>
      <vt:lpstr>Prohibition and the Spanish Flu</vt:lpstr>
      <vt:lpstr>PowerPoint Presentation</vt:lpstr>
      <vt:lpstr>When soldiers return home from war they encounter both joys and challenges. </vt:lpstr>
      <vt:lpstr>Post-World War I Life</vt:lpstr>
      <vt:lpstr>A Time of Change </vt:lpstr>
      <vt:lpstr>Post-War Issues and Events</vt:lpstr>
      <vt:lpstr>Prohibition</vt:lpstr>
      <vt:lpstr>Why?</vt:lpstr>
      <vt:lpstr>The Positive Effects of Prohibition</vt:lpstr>
      <vt:lpstr>The Reality of Prohibition</vt:lpstr>
      <vt:lpstr>How long did prohibition last?</vt:lpstr>
      <vt:lpstr>PowerPoint Presentation</vt:lpstr>
      <vt:lpstr>Walter Findlay</vt:lpstr>
      <vt:lpstr>Whiskey Hogs</vt:lpstr>
      <vt:lpstr>PowerPoint Presentation</vt:lpstr>
      <vt:lpstr>The Spanish Flu </vt:lpstr>
      <vt:lpstr>The Effects of the Spanish Flu</vt:lpstr>
      <vt:lpstr>PowerPoint Presentation</vt:lpstr>
      <vt:lpstr>PowerPoint Presentation</vt:lpstr>
      <vt:lpstr>Classwork</vt:lpstr>
      <vt:lpstr>Outline</vt:lpstr>
      <vt:lpstr>The Winnipeg General Strike </vt:lpstr>
      <vt:lpstr>Following the War</vt:lpstr>
      <vt:lpstr>A Soldiers View Point</vt:lpstr>
      <vt:lpstr>Working Conditions</vt:lpstr>
      <vt:lpstr>The Formation of “One Big Union”</vt:lpstr>
      <vt:lpstr>The Strike Begins</vt:lpstr>
      <vt:lpstr>The Strikes Continues</vt:lpstr>
      <vt:lpstr>Winnipeg was Shut Down for 6 weeks</vt:lpstr>
      <vt:lpstr>Two Sides </vt:lpstr>
      <vt:lpstr>The Government Responds</vt:lpstr>
      <vt:lpstr>“ Bloody Saturday”</vt:lpstr>
      <vt:lpstr>Results of the Strike</vt:lpstr>
      <vt:lpstr>Canada’s Booming Economy</vt:lpstr>
      <vt:lpstr>The Booming Canadian Economy</vt:lpstr>
      <vt:lpstr>1)  Wheat on the Prairies</vt:lpstr>
      <vt:lpstr>2) Pulp and Paper</vt:lpstr>
      <vt:lpstr>Boom</vt:lpstr>
      <vt:lpstr>3) Hydroelectric Power</vt:lpstr>
      <vt:lpstr>4)  Oil and Gas</vt:lpstr>
      <vt:lpstr>5)  Mining</vt:lpstr>
      <vt:lpstr>6)  Foreign Investment</vt:lpstr>
      <vt:lpstr>The Branch Plant System</vt:lpstr>
      <vt:lpstr>Classwork</vt:lpstr>
      <vt:lpstr>The Economy is Finally Roaring</vt:lpstr>
      <vt:lpstr>Discussion</vt:lpstr>
      <vt:lpstr>Classwork</vt:lpstr>
      <vt:lpstr>PowerPoint Presentation</vt:lpstr>
      <vt:lpstr>From Riches to Rags</vt:lpstr>
      <vt:lpstr>The Business Cycle</vt:lpstr>
      <vt:lpstr>The 1920s and the Stock Market</vt:lpstr>
      <vt:lpstr>What Caused the Stock Market Crash?</vt:lpstr>
      <vt:lpstr>“Black Tuesday"</vt:lpstr>
      <vt:lpstr>The Day the Stock Market Crashed</vt:lpstr>
      <vt:lpstr>The Stock Market Crash and Canada</vt:lpstr>
      <vt:lpstr>The Start of the Depression</vt:lpstr>
      <vt:lpstr>The Causes of the Depression</vt:lpstr>
      <vt:lpstr>1.  Overproduction and Overexpansion</vt:lpstr>
      <vt:lpstr>2.  Canada’s Dependence on Few Primary Products</vt:lpstr>
      <vt:lpstr>3.  Canada’s Dependence on the U.S.A.</vt:lpstr>
      <vt:lpstr>American Economy:   World Wide Impact </vt:lpstr>
      <vt:lpstr>4.  High Tariffs Choked off International Trade</vt:lpstr>
      <vt:lpstr>5.  Too Much Buying On Credit</vt:lpstr>
      <vt:lpstr>6.  Too Much Buying of Stocks on Credit</vt:lpstr>
      <vt:lpstr>The Depression Begins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Prohibition and the Spanish Flu</dc:title>
  <dc:creator>Mykael Koe</dc:creator>
  <cp:lastModifiedBy>Mykael Koe</cp:lastModifiedBy>
  <cp:revision>29</cp:revision>
  <dcterms:created xsi:type="dcterms:W3CDTF">2018-10-13T05:40:08Z</dcterms:created>
  <dcterms:modified xsi:type="dcterms:W3CDTF">2018-10-22T15:06:54Z</dcterms:modified>
</cp:coreProperties>
</file>