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6.jpg" ContentType="image/pn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119"/>
  </p:notesMasterIdLst>
  <p:sldIdLst>
    <p:sldId id="361" r:id="rId2"/>
    <p:sldId id="357" r:id="rId3"/>
    <p:sldId id="358" r:id="rId4"/>
    <p:sldId id="359" r:id="rId5"/>
    <p:sldId id="360" r:id="rId6"/>
    <p:sldId id="353" r:id="rId7"/>
    <p:sldId id="355" r:id="rId8"/>
    <p:sldId id="354" r:id="rId9"/>
    <p:sldId id="356" r:id="rId10"/>
    <p:sldId id="382" r:id="rId11"/>
    <p:sldId id="384" r:id="rId12"/>
    <p:sldId id="362" r:id="rId13"/>
    <p:sldId id="363" r:id="rId14"/>
    <p:sldId id="364" r:id="rId15"/>
    <p:sldId id="365" r:id="rId16"/>
    <p:sldId id="366" r:id="rId17"/>
    <p:sldId id="367" r:id="rId18"/>
    <p:sldId id="385" r:id="rId19"/>
    <p:sldId id="386" r:id="rId20"/>
    <p:sldId id="256" r:id="rId21"/>
    <p:sldId id="377" r:id="rId22"/>
    <p:sldId id="378" r:id="rId23"/>
    <p:sldId id="376" r:id="rId24"/>
    <p:sldId id="368" r:id="rId25"/>
    <p:sldId id="371" r:id="rId26"/>
    <p:sldId id="387" r:id="rId27"/>
    <p:sldId id="259" r:id="rId28"/>
    <p:sldId id="257" r:id="rId29"/>
    <p:sldId id="352" r:id="rId30"/>
    <p:sldId id="262" r:id="rId31"/>
    <p:sldId id="370" r:id="rId32"/>
    <p:sldId id="290" r:id="rId33"/>
    <p:sldId id="276" r:id="rId34"/>
    <p:sldId id="277" r:id="rId35"/>
    <p:sldId id="279" r:id="rId36"/>
    <p:sldId id="274" r:id="rId37"/>
    <p:sldId id="280" r:id="rId38"/>
    <p:sldId id="278" r:id="rId39"/>
    <p:sldId id="388" r:id="rId40"/>
    <p:sldId id="275" r:id="rId41"/>
    <p:sldId id="263" r:id="rId42"/>
    <p:sldId id="369" r:id="rId43"/>
    <p:sldId id="379" r:id="rId44"/>
    <p:sldId id="291" r:id="rId45"/>
    <p:sldId id="289" r:id="rId46"/>
    <p:sldId id="283" r:id="rId47"/>
    <p:sldId id="284" r:id="rId48"/>
    <p:sldId id="285" r:id="rId49"/>
    <p:sldId id="286" r:id="rId50"/>
    <p:sldId id="287" r:id="rId51"/>
    <p:sldId id="390" r:id="rId52"/>
    <p:sldId id="392" r:id="rId53"/>
    <p:sldId id="393" r:id="rId54"/>
    <p:sldId id="372" r:id="rId55"/>
    <p:sldId id="389" r:id="rId56"/>
    <p:sldId id="288" r:id="rId57"/>
    <p:sldId id="260" r:id="rId58"/>
    <p:sldId id="261" r:id="rId59"/>
    <p:sldId id="292" r:id="rId60"/>
    <p:sldId id="269" r:id="rId61"/>
    <p:sldId id="293" r:id="rId62"/>
    <p:sldId id="264" r:id="rId63"/>
    <p:sldId id="294" r:id="rId64"/>
    <p:sldId id="295" r:id="rId65"/>
    <p:sldId id="296" r:id="rId66"/>
    <p:sldId id="297" r:id="rId67"/>
    <p:sldId id="298" r:id="rId68"/>
    <p:sldId id="373" r:id="rId69"/>
    <p:sldId id="270" r:id="rId70"/>
    <p:sldId id="301" r:id="rId71"/>
    <p:sldId id="308" r:id="rId72"/>
    <p:sldId id="341" r:id="rId73"/>
    <p:sldId id="340" r:id="rId74"/>
    <p:sldId id="342" r:id="rId75"/>
    <p:sldId id="343" r:id="rId76"/>
    <p:sldId id="344" r:id="rId77"/>
    <p:sldId id="309" r:id="rId78"/>
    <p:sldId id="318" r:id="rId79"/>
    <p:sldId id="319" r:id="rId80"/>
    <p:sldId id="320" r:id="rId81"/>
    <p:sldId id="324" r:id="rId82"/>
    <p:sldId id="326" r:id="rId83"/>
    <p:sldId id="323" r:id="rId84"/>
    <p:sldId id="321" r:id="rId85"/>
    <p:sldId id="374" r:id="rId86"/>
    <p:sldId id="311" r:id="rId87"/>
    <p:sldId id="339" r:id="rId88"/>
    <p:sldId id="312" r:id="rId89"/>
    <p:sldId id="313" r:id="rId90"/>
    <p:sldId id="314" r:id="rId91"/>
    <p:sldId id="315" r:id="rId92"/>
    <p:sldId id="316" r:id="rId93"/>
    <p:sldId id="317" r:id="rId94"/>
    <p:sldId id="327" r:id="rId95"/>
    <p:sldId id="328" r:id="rId96"/>
    <p:sldId id="330" r:id="rId97"/>
    <p:sldId id="331" r:id="rId98"/>
    <p:sldId id="332" r:id="rId99"/>
    <p:sldId id="345" r:id="rId100"/>
    <p:sldId id="333" r:id="rId101"/>
    <p:sldId id="334" r:id="rId102"/>
    <p:sldId id="335" r:id="rId103"/>
    <p:sldId id="346" r:id="rId104"/>
    <p:sldId id="375" r:id="rId105"/>
    <p:sldId id="265" r:id="rId106"/>
    <p:sldId id="347" r:id="rId107"/>
    <p:sldId id="348" r:id="rId108"/>
    <p:sldId id="336" r:id="rId109"/>
    <p:sldId id="266" r:id="rId110"/>
    <p:sldId id="267" r:id="rId111"/>
    <p:sldId id="338" r:id="rId112"/>
    <p:sldId id="337" r:id="rId113"/>
    <p:sldId id="350" r:id="rId114"/>
    <p:sldId id="381" r:id="rId115"/>
    <p:sldId id="349" r:id="rId116"/>
    <p:sldId id="351" r:id="rId117"/>
    <p:sldId id="329"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100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A6C35-0128-D14E-8C61-41B6C78D10AB}" type="datetimeFigureOut">
              <a:rPr lang="en-US" smtClean="0"/>
              <a:t>18-09-11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DB444-BDB4-0640-BB41-7AC539B64DF2}" type="slidenum">
              <a:rPr lang="en-US" smtClean="0"/>
              <a:t>‹#›</a:t>
            </a:fld>
            <a:endParaRPr lang="en-US"/>
          </a:p>
        </p:txBody>
      </p:sp>
    </p:spTree>
    <p:extLst>
      <p:ext uri="{BB962C8B-B14F-4D97-AF65-F5344CB8AC3E}">
        <p14:creationId xmlns:p14="http://schemas.microsoft.com/office/powerpoint/2010/main" val="2845229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76 Million People are born Each</a:t>
            </a:r>
            <a:r>
              <a:rPr lang="en-US" baseline="0" dirty="0" smtClean="0"/>
              <a:t> Year</a:t>
            </a:r>
          </a:p>
          <a:p>
            <a:r>
              <a:rPr lang="en-US" baseline="0" dirty="0" smtClean="0"/>
              <a:t>208219 people a day.</a:t>
            </a:r>
          </a:p>
          <a:p>
            <a:r>
              <a:rPr lang="en-US" baseline="0" dirty="0" smtClean="0"/>
              <a:t>/365 = 8675 an hour</a:t>
            </a:r>
          </a:p>
          <a:p>
            <a:r>
              <a:rPr lang="en-US" baseline="0" dirty="0" smtClean="0"/>
              <a:t>2.4 children are born every second. </a:t>
            </a:r>
          </a:p>
          <a:p>
            <a:r>
              <a:rPr lang="en-US" baseline="0" dirty="0" smtClean="0"/>
              <a:t>In 10 Seconds </a:t>
            </a:r>
            <a:r>
              <a:rPr lang="mr-IN" baseline="0" dirty="0" smtClean="0"/>
              <a:t>–</a:t>
            </a:r>
            <a:r>
              <a:rPr lang="en-US" baseline="0" dirty="0" smtClean="0"/>
              <a:t> we’ve repopulated this classroom.</a:t>
            </a:r>
          </a:p>
          <a:p>
            <a:r>
              <a:rPr lang="en-US" baseline="0" dirty="0" smtClean="0"/>
              <a:t>In 10 Minutes </a:t>
            </a:r>
            <a:r>
              <a:rPr lang="mr-IN" baseline="0" dirty="0" smtClean="0"/>
              <a:t>–</a:t>
            </a:r>
            <a:r>
              <a:rPr lang="en-US" baseline="0" dirty="0" smtClean="0"/>
              <a:t> we’ve repopulated this school. </a:t>
            </a:r>
          </a:p>
          <a:p>
            <a:r>
              <a:rPr lang="en-US" baseline="0" dirty="0" smtClean="0"/>
              <a:t>In 4.5 Hours </a:t>
            </a:r>
            <a:r>
              <a:rPr lang="mr-IN" baseline="0" dirty="0" smtClean="0"/>
              <a:t>–</a:t>
            </a:r>
            <a:r>
              <a:rPr lang="en-US" baseline="0" dirty="0" smtClean="0"/>
              <a:t> We’ve repopulated Mission.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30</a:t>
            </a:fld>
            <a:endParaRPr lang="en-US"/>
          </a:p>
        </p:txBody>
      </p:sp>
    </p:spTree>
    <p:extLst>
      <p:ext uri="{BB962C8B-B14F-4D97-AF65-F5344CB8AC3E}">
        <p14:creationId xmlns:p14="http://schemas.microsoft.com/office/powerpoint/2010/main" val="116637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31</a:t>
            </a:fld>
            <a:endParaRPr lang="en-US"/>
          </a:p>
        </p:txBody>
      </p:sp>
    </p:spTree>
    <p:extLst>
      <p:ext uri="{BB962C8B-B14F-4D97-AF65-F5344CB8AC3E}">
        <p14:creationId xmlns:p14="http://schemas.microsoft.com/office/powerpoint/2010/main" val="116637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97</a:t>
            </a:fld>
            <a:endParaRPr lang="en-US"/>
          </a:p>
        </p:txBody>
      </p:sp>
    </p:spTree>
    <p:extLst>
      <p:ext uri="{BB962C8B-B14F-4D97-AF65-F5344CB8AC3E}">
        <p14:creationId xmlns:p14="http://schemas.microsoft.com/office/powerpoint/2010/main" val="232890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705484-FB67-436E-849B-6BB417BFF50B}" type="datetimeFigureOut">
              <a:rPr lang="en-CA" smtClean="0"/>
              <a:t>18-09-11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705484-FB67-436E-849B-6BB417BFF50B}" type="datetimeFigureOut">
              <a:rPr lang="en-CA" smtClean="0"/>
              <a:t>18-09-11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705484-FB67-436E-849B-6BB417BFF50B}" type="datetimeFigureOut">
              <a:rPr lang="en-CA" smtClean="0"/>
              <a:t>18-09-11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705484-FB67-436E-849B-6BB417BFF50B}" type="datetimeFigureOut">
              <a:rPr lang="en-CA" smtClean="0"/>
              <a:t>18-09-11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705484-FB67-436E-849B-6BB417BFF50B}" type="datetimeFigureOut">
              <a:rPr lang="en-CA" smtClean="0"/>
              <a:t>18-09-11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0705484-FB67-436E-849B-6BB417BFF50B}" type="datetimeFigureOut">
              <a:rPr lang="en-CA" smtClean="0"/>
              <a:t>18-09-11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0705484-FB67-436E-849B-6BB417BFF50B}" type="datetimeFigureOut">
              <a:rPr lang="en-CA" smtClean="0"/>
              <a:t>18-09-11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05484-FB67-436E-849B-6BB417BFF50B}" type="datetimeFigureOut">
              <a:rPr lang="en-CA" smtClean="0"/>
              <a:t>18-09-11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0705484-FB67-436E-849B-6BB417BFF50B}" type="datetimeFigureOut">
              <a:rPr lang="en-CA" smtClean="0"/>
              <a:t>18-09-11</a:t>
            </a:fld>
            <a:endParaRPr lang="en-C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C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54F734D-A25D-4DFD-B4B0-FBF827CA8CC2}" type="slidenum">
              <a:rPr lang="en-CA" smtClean="0"/>
              <a:t>‹#›</a:t>
            </a:fld>
            <a:endParaRPr lang="en-C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bc.ca/news/canada/british-columbia/abbotsford-agricultural-land-industrial-development-1.4231622" TargetMode="External"/><Relationship Id="rId3" Type="http://schemas.openxmlformats.org/officeDocument/2006/relationships/hyperlink" Target="https://www.cbc.ca/news/canada/british-columbia/alr-committee-report-1.4779011"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emf"/><Relationship Id="rId8"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orldometers.info/world-populatio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Rh1zXFKC_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4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2" name="Title 1"/>
          <p:cNvSpPr>
            <a:spLocks noGrp="1"/>
          </p:cNvSpPr>
          <p:nvPr>
            <p:ph type="title"/>
          </p:nvPr>
        </p:nvSpPr>
        <p:spPr/>
        <p:txBody>
          <a:bodyPr>
            <a:normAutofit fontScale="90000"/>
          </a:bodyPr>
          <a:lstStyle/>
          <a:p>
            <a:r>
              <a:rPr lang="en-US" b="1" dirty="0" smtClean="0">
                <a:solidFill>
                  <a:schemeClr val="tx1"/>
                </a:solidFill>
              </a:rPr>
              <a:t>Welcome to M.S.S</a:t>
            </a:r>
            <a:br>
              <a:rPr lang="en-US" b="1" dirty="0" smtClean="0">
                <a:solidFill>
                  <a:schemeClr val="tx1"/>
                </a:solidFill>
              </a:rPr>
            </a:br>
            <a:r>
              <a:rPr lang="en-US" b="1" dirty="0" smtClean="0">
                <a:solidFill>
                  <a:schemeClr val="tx1"/>
                </a:solidFill>
              </a:rPr>
              <a:t>2018 - 2019</a:t>
            </a:r>
            <a:endParaRPr lang="en-US" b="1" dirty="0">
              <a:solidFill>
                <a:schemeClr val="tx1"/>
              </a:solidFill>
            </a:endParaRPr>
          </a:p>
        </p:txBody>
      </p:sp>
    </p:spTree>
    <p:extLst>
      <p:ext uri="{BB962C8B-B14F-4D97-AF65-F5344CB8AC3E}">
        <p14:creationId xmlns:p14="http://schemas.microsoft.com/office/powerpoint/2010/main" val="11905416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smtClean="0"/>
              <a:t>Survey</a:t>
            </a:r>
          </a:p>
          <a:p>
            <a:r>
              <a:rPr lang="en-US" sz="3200" dirty="0" smtClean="0"/>
              <a:t>CNN 10 </a:t>
            </a:r>
          </a:p>
          <a:p>
            <a:r>
              <a:rPr lang="en-US" sz="3200" dirty="0" smtClean="0"/>
              <a:t>Look at the Criteria for the World Map</a:t>
            </a:r>
          </a:p>
          <a:p>
            <a:r>
              <a:rPr lang="en-US" sz="3200" dirty="0" smtClean="0"/>
              <a:t>Finish the Canadian Map</a:t>
            </a:r>
          </a:p>
          <a:p>
            <a:r>
              <a:rPr lang="en-US" sz="3200" dirty="0" smtClean="0"/>
              <a:t>Finish the World Map</a:t>
            </a:r>
          </a:p>
          <a:p>
            <a:endParaRPr lang="en-US" sz="3200" dirty="0"/>
          </a:p>
          <a:p>
            <a:r>
              <a:rPr lang="en-US" sz="3200" dirty="0" smtClean="0"/>
              <a:t>When you’re done please hand them into the bin. </a:t>
            </a:r>
            <a:endParaRPr lang="en-US" sz="3200" dirty="0"/>
          </a:p>
        </p:txBody>
      </p:sp>
      <p:sp>
        <p:nvSpPr>
          <p:cNvPr id="3" name="Title 2"/>
          <p:cNvSpPr>
            <a:spLocks noGrp="1"/>
          </p:cNvSpPr>
          <p:nvPr>
            <p:ph type="title"/>
          </p:nvPr>
        </p:nvSpPr>
        <p:spPr/>
        <p:txBody>
          <a:bodyPr>
            <a:normAutofit fontScale="90000"/>
          </a:bodyPr>
          <a:lstStyle/>
          <a:p>
            <a:r>
              <a:rPr lang="en-US" dirty="0" smtClean="0"/>
              <a:t>Good Morning</a:t>
            </a:r>
            <a:br>
              <a:rPr lang="en-US" dirty="0" smtClean="0"/>
            </a:br>
            <a:r>
              <a:rPr lang="en-US" dirty="0" smtClean="0"/>
              <a:t>Outline</a:t>
            </a:r>
            <a:endParaRPr lang="en-US" dirty="0"/>
          </a:p>
        </p:txBody>
      </p:sp>
    </p:spTree>
    <p:extLst>
      <p:ext uri="{BB962C8B-B14F-4D97-AF65-F5344CB8AC3E}">
        <p14:creationId xmlns:p14="http://schemas.microsoft.com/office/powerpoint/2010/main" val="303839040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772816"/>
            <a:ext cx="7408333" cy="3450696"/>
          </a:xfrm>
        </p:spPr>
        <p:txBody>
          <a:bodyPr/>
          <a:lstStyle/>
          <a:p>
            <a:r>
              <a:rPr lang="en-US" dirty="0" smtClean="0"/>
              <a:t>With a partner discuss the way in which we could assist immigrants with getting accreditation in Canada for their skills elsewhere? </a:t>
            </a:r>
          </a:p>
          <a:p>
            <a:endParaRPr lang="en-US" dirty="0"/>
          </a:p>
          <a:p>
            <a:r>
              <a:rPr lang="en-US" dirty="0" smtClean="0"/>
              <a:t>What would need to be done to accomplish this? </a:t>
            </a:r>
            <a:endParaRPr lang="en-US" dirty="0"/>
          </a:p>
        </p:txBody>
      </p:sp>
      <p:sp>
        <p:nvSpPr>
          <p:cNvPr id="3" name="Title 2"/>
          <p:cNvSpPr>
            <a:spLocks noGrp="1"/>
          </p:cNvSpPr>
          <p:nvPr>
            <p:ph type="title"/>
          </p:nvPr>
        </p:nvSpPr>
        <p:spPr/>
        <p:txBody>
          <a:bodyPr/>
          <a:lstStyle/>
          <a:p>
            <a:r>
              <a:rPr lang="en-US" dirty="0" smtClean="0"/>
              <a:t>Think-Pair-Share</a:t>
            </a:r>
            <a:endParaRPr lang="en-US" dirty="0"/>
          </a:p>
        </p:txBody>
      </p:sp>
    </p:spTree>
    <p:extLst>
      <p:ext uri="{BB962C8B-B14F-4D97-AF65-F5344CB8AC3E}">
        <p14:creationId xmlns:p14="http://schemas.microsoft.com/office/powerpoint/2010/main" val="1781045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Canada’s Aboriginal Population</a:t>
            </a:r>
            <a:endParaRPr lang="en-US" dirty="0"/>
          </a:p>
        </p:txBody>
      </p:sp>
      <p:sp>
        <p:nvSpPr>
          <p:cNvPr id="4" name="Content Placeholder 3"/>
          <p:cNvSpPr>
            <a:spLocks noGrp="1"/>
          </p:cNvSpPr>
          <p:nvPr>
            <p:ph idx="1"/>
          </p:nvPr>
        </p:nvSpPr>
        <p:spPr>
          <a:xfrm>
            <a:off x="107504" y="1628800"/>
            <a:ext cx="9036496" cy="5229200"/>
          </a:xfrm>
        </p:spPr>
        <p:txBody>
          <a:bodyPr/>
          <a:lstStyle/>
          <a:p>
            <a:r>
              <a:rPr lang="en-US" dirty="0" smtClean="0"/>
              <a:t>As of 2016, Canada’s aboriginal population is </a:t>
            </a:r>
            <a:r>
              <a:rPr lang="en-US" sz="3200" dirty="0" smtClean="0"/>
              <a:t>1,673,780. </a:t>
            </a:r>
          </a:p>
          <a:p>
            <a:r>
              <a:rPr lang="en-US" sz="2800" dirty="0" smtClean="0"/>
              <a:t>This number represents 4.9% of Canada’s population. </a:t>
            </a:r>
            <a:endParaRPr lang="en-US" sz="2800" dirty="0"/>
          </a:p>
        </p:txBody>
      </p:sp>
      <p:pic>
        <p:nvPicPr>
          <p:cNvPr id="2" name="Picture 1" descr="MAC23_TRC_POST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6952"/>
            <a:ext cx="9144000" cy="3861048"/>
          </a:xfrm>
          <a:prstGeom prst="rect">
            <a:avLst/>
          </a:prstGeom>
        </p:spPr>
      </p:pic>
      <p:sp>
        <p:nvSpPr>
          <p:cNvPr id="5" name="TextBox 4"/>
          <p:cNvSpPr txBox="1"/>
          <p:nvPr/>
        </p:nvSpPr>
        <p:spPr>
          <a:xfrm>
            <a:off x="467545" y="5949280"/>
            <a:ext cx="8676456" cy="830997"/>
          </a:xfrm>
          <a:prstGeom prst="rect">
            <a:avLst/>
          </a:prstGeom>
          <a:noFill/>
        </p:spPr>
        <p:txBody>
          <a:bodyPr wrap="square" rtlCol="0">
            <a:spAutoFit/>
          </a:bodyPr>
          <a:lstStyle/>
          <a:p>
            <a:r>
              <a:rPr lang="en-US" sz="2400" dirty="0" smtClean="0">
                <a:solidFill>
                  <a:schemeClr val="bg1"/>
                </a:solidFill>
              </a:rPr>
              <a:t>Chief Justice Murray Sinclair of the Truth and Reconciliation Commission</a:t>
            </a:r>
            <a:endParaRPr lang="en-US" sz="2400" dirty="0">
              <a:solidFill>
                <a:schemeClr val="bg1"/>
              </a:solidFill>
            </a:endParaRPr>
          </a:p>
        </p:txBody>
      </p:sp>
    </p:spTree>
    <p:extLst>
      <p:ext uri="{BB962C8B-B14F-4D97-AF65-F5344CB8AC3E}">
        <p14:creationId xmlns:p14="http://schemas.microsoft.com/office/powerpoint/2010/main" val="4015129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640960" cy="3450696"/>
          </a:xfrm>
        </p:spPr>
        <p:txBody>
          <a:bodyPr/>
          <a:lstStyle/>
          <a:p>
            <a:r>
              <a:rPr lang="en-US" dirty="0" smtClean="0"/>
              <a:t>The earth has a ‘Carrying Capacity’ this is the maximum number of people that can be sustained by an environment. </a:t>
            </a:r>
          </a:p>
          <a:p>
            <a:r>
              <a:rPr lang="en-US" dirty="0" smtClean="0"/>
              <a:t>Our ecological footprint is growing larger.</a:t>
            </a:r>
            <a:endParaRPr lang="en-US" dirty="0"/>
          </a:p>
        </p:txBody>
      </p:sp>
      <p:sp>
        <p:nvSpPr>
          <p:cNvPr id="3" name="Title 2"/>
          <p:cNvSpPr>
            <a:spLocks noGrp="1"/>
          </p:cNvSpPr>
          <p:nvPr>
            <p:ph type="title"/>
          </p:nvPr>
        </p:nvSpPr>
        <p:spPr/>
        <p:txBody>
          <a:bodyPr>
            <a:normAutofit fontScale="90000"/>
          </a:bodyPr>
          <a:lstStyle/>
          <a:p>
            <a:r>
              <a:rPr lang="en-US" dirty="0" smtClean="0"/>
              <a:t>Problems about Growing Populations</a:t>
            </a:r>
            <a:endParaRPr lang="en-US" dirty="0"/>
          </a:p>
        </p:txBody>
      </p:sp>
      <p:pic>
        <p:nvPicPr>
          <p:cNvPr id="4" name="Picture 3" descr="Abby-farm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8960"/>
            <a:ext cx="9144000" cy="3789040"/>
          </a:xfrm>
          <a:prstGeom prst="rect">
            <a:avLst/>
          </a:prstGeom>
        </p:spPr>
      </p:pic>
    </p:spTree>
    <p:extLst>
      <p:ext uri="{BB962C8B-B14F-4D97-AF65-F5344CB8AC3E}">
        <p14:creationId xmlns:p14="http://schemas.microsoft.com/office/powerpoint/2010/main" val="9067355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Footprint-high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8975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a:bodyPr>
          <a:lstStyle/>
          <a:p>
            <a:r>
              <a:rPr lang="en-US" dirty="0" smtClean="0"/>
              <a:t>Population distribution: the pattern of where people live in an area.</a:t>
            </a:r>
          </a:p>
          <a:p>
            <a:endParaRPr lang="en-US" dirty="0"/>
          </a:p>
          <a:p>
            <a:r>
              <a:rPr lang="en-US" dirty="0" err="1" smtClean="0"/>
              <a:t>Ecumene</a:t>
            </a:r>
            <a:r>
              <a:rPr lang="en-US" dirty="0" smtClean="0"/>
              <a:t>: the populated area of the world. </a:t>
            </a:r>
          </a:p>
          <a:p>
            <a:endParaRPr lang="en-US" dirty="0"/>
          </a:p>
          <a:p>
            <a:r>
              <a:rPr lang="en-US" dirty="0" smtClean="0"/>
              <a:t>Population Density: the number of people living in a given area; calculated by diving the populations by its area. </a:t>
            </a:r>
          </a:p>
          <a:p>
            <a:endParaRPr lang="en-US" dirty="0"/>
          </a:p>
          <a:p>
            <a:r>
              <a:rPr lang="en-US" dirty="0" smtClean="0"/>
              <a:t>Nutritional density: a measure of how much nutrition in calories can be produced from a certain area; an area with fertile soil and adequate temperatures and precipitation will have a higher nutritional density than an area such as Canada’s North. </a:t>
            </a:r>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3706164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4784"/>
            <a:ext cx="9143999" cy="5373215"/>
          </a:xfrm>
        </p:spPr>
        <p:txBody>
          <a:bodyPr>
            <a:normAutofit/>
          </a:bodyPr>
          <a:lstStyle/>
          <a:p>
            <a:r>
              <a:rPr lang="en-CA" sz="2800" dirty="0" smtClean="0"/>
              <a:t>Refers to the way people are spread out over the Earth’s surface.</a:t>
            </a:r>
          </a:p>
          <a:p>
            <a:r>
              <a:rPr lang="en-CA" sz="2800" dirty="0" smtClean="0"/>
              <a:t>Permanently inhabited areas are known as </a:t>
            </a:r>
            <a:r>
              <a:rPr lang="en-CA" sz="2800" b="1" u="sng" dirty="0" smtClean="0"/>
              <a:t>ecumene</a:t>
            </a:r>
            <a:r>
              <a:rPr lang="en-CA" sz="2800" b="1" dirty="0" smtClean="0"/>
              <a:t>.</a:t>
            </a:r>
          </a:p>
          <a:p>
            <a:r>
              <a:rPr lang="en-CA" sz="2800" b="1" u="sng" dirty="0" smtClean="0"/>
              <a:t>35% </a:t>
            </a:r>
            <a:r>
              <a:rPr lang="en-CA" sz="2800" dirty="0" smtClean="0"/>
              <a:t>of the world’s land is not suitable for settlement.</a:t>
            </a:r>
          </a:p>
          <a:p>
            <a:r>
              <a:rPr lang="en-CA" sz="2800" dirty="0" smtClean="0"/>
              <a:t>Over half of the world’s population lives on 5% of the land.</a:t>
            </a:r>
          </a:p>
          <a:p>
            <a:r>
              <a:rPr lang="en-CA" sz="2800" b="1" u="sng" dirty="0" smtClean="0"/>
              <a:t>90% </a:t>
            </a:r>
            <a:r>
              <a:rPr lang="en-CA" sz="2800" dirty="0" smtClean="0"/>
              <a:t>of the people live on </a:t>
            </a:r>
            <a:r>
              <a:rPr lang="en-CA" sz="2800" b="1" u="sng" dirty="0" smtClean="0"/>
              <a:t>10% </a:t>
            </a:r>
            <a:r>
              <a:rPr lang="en-CA" sz="2800" dirty="0" smtClean="0"/>
              <a:t>of the land.</a:t>
            </a:r>
          </a:p>
          <a:p>
            <a:r>
              <a:rPr lang="en-CA" sz="2800" b="1" u="sng" dirty="0" smtClean="0"/>
              <a:t>90% </a:t>
            </a:r>
            <a:r>
              <a:rPr lang="en-CA" sz="2800" dirty="0" smtClean="0"/>
              <a:t>of the people live north of the equator.</a:t>
            </a:r>
          </a:p>
          <a:p>
            <a:r>
              <a:rPr lang="en-CA" sz="2800" dirty="0" smtClean="0"/>
              <a:t>2/3 of people live within 500km of the ocean.</a:t>
            </a:r>
          </a:p>
          <a:p>
            <a:endParaRPr lang="en-CA" dirty="0"/>
          </a:p>
        </p:txBody>
      </p:sp>
      <p:sp>
        <p:nvSpPr>
          <p:cNvPr id="2" name="Title 1"/>
          <p:cNvSpPr>
            <a:spLocks noGrp="1"/>
          </p:cNvSpPr>
          <p:nvPr>
            <p:ph type="title"/>
          </p:nvPr>
        </p:nvSpPr>
        <p:spPr/>
        <p:txBody>
          <a:bodyPr/>
          <a:lstStyle/>
          <a:p>
            <a:r>
              <a:rPr lang="en-CA" dirty="0" smtClean="0"/>
              <a:t>Population Distribution</a:t>
            </a:r>
            <a:endParaRPr lang="en-CA" dirty="0"/>
          </a:p>
        </p:txBody>
      </p:sp>
    </p:spTree>
    <p:extLst>
      <p:ext uri="{BB962C8B-B14F-4D97-AF65-F5344CB8AC3E}">
        <p14:creationId xmlns:p14="http://schemas.microsoft.com/office/powerpoint/2010/main" val="2796054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map-2006-pop-density-canada-sz01-en.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31901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F8HbP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00378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01 at 7.0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1" y="0"/>
            <a:ext cx="9171891" cy="6858000"/>
          </a:xfrm>
          <a:prstGeom prst="rect">
            <a:avLst/>
          </a:prstGeom>
        </p:spPr>
      </p:pic>
      <p:sp>
        <p:nvSpPr>
          <p:cNvPr id="3" name="Title 2"/>
          <p:cNvSpPr>
            <a:spLocks noGrp="1"/>
          </p:cNvSpPr>
          <p:nvPr>
            <p:ph type="title"/>
          </p:nvPr>
        </p:nvSpPr>
        <p:spPr>
          <a:xfrm>
            <a:off x="2724944" y="116632"/>
            <a:ext cx="6419056" cy="714408"/>
          </a:xfrm>
        </p:spPr>
        <p:txBody>
          <a:bodyPr>
            <a:normAutofit fontScale="90000"/>
          </a:bodyPr>
          <a:lstStyle/>
          <a:p>
            <a:r>
              <a:rPr lang="en-US" dirty="0" smtClean="0">
                <a:solidFill>
                  <a:srgbClr val="000000"/>
                </a:solidFill>
              </a:rPr>
              <a:t>Population Distribution</a:t>
            </a:r>
            <a:br>
              <a:rPr lang="en-US" dirty="0" smtClean="0">
                <a:solidFill>
                  <a:srgbClr val="000000"/>
                </a:solidFill>
              </a:rPr>
            </a:br>
            <a:r>
              <a:rPr lang="en-US" dirty="0" smtClean="0">
                <a:solidFill>
                  <a:srgbClr val="000000"/>
                </a:solidFill>
              </a:rPr>
              <a:t>Activity #10</a:t>
            </a:r>
            <a:endParaRPr lang="en-US" dirty="0">
              <a:solidFill>
                <a:srgbClr val="000000"/>
              </a:solidFill>
            </a:endParaRPr>
          </a:p>
        </p:txBody>
      </p:sp>
    </p:spTree>
    <p:extLst>
      <p:ext uri="{BB962C8B-B14F-4D97-AF65-F5344CB8AC3E}">
        <p14:creationId xmlns:p14="http://schemas.microsoft.com/office/powerpoint/2010/main" val="7271217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84784"/>
            <a:ext cx="9144000" cy="5373215"/>
          </a:xfrm>
        </p:spPr>
        <p:txBody>
          <a:bodyPr>
            <a:normAutofit/>
          </a:bodyPr>
          <a:lstStyle/>
          <a:p>
            <a:r>
              <a:rPr lang="en-CA" dirty="0" smtClean="0"/>
              <a:t>The concentration of people living in a geographic area:</a:t>
            </a:r>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algn="ctr"/>
            <a:r>
              <a:rPr lang="en-CA" sz="3200" dirty="0" smtClean="0"/>
              <a:t>What is the population density of Vancouver?</a:t>
            </a:r>
          </a:p>
          <a:p>
            <a:pPr lvl="1" algn="ctr"/>
            <a:r>
              <a:rPr lang="en-CA" sz="3200" dirty="0" smtClean="0"/>
              <a:t># of people = 603,502 (2011)</a:t>
            </a:r>
          </a:p>
          <a:p>
            <a:pPr lvl="1" algn="ctr"/>
            <a:r>
              <a:rPr lang="en-CA" sz="3200" dirty="0" smtClean="0"/>
              <a:t>Area = 114.97 km</a:t>
            </a:r>
            <a:r>
              <a:rPr lang="en-CA" sz="3200" baseline="30000" dirty="0" smtClean="0"/>
              <a:t>2</a:t>
            </a:r>
          </a:p>
          <a:p>
            <a:pPr lvl="1" algn="ctr"/>
            <a:r>
              <a:rPr lang="en-CA" sz="3200" dirty="0" smtClean="0"/>
              <a:t>Answer = 5249/km</a:t>
            </a:r>
            <a:r>
              <a:rPr lang="en-CA" sz="3200" baseline="30000" dirty="0" smtClean="0"/>
              <a:t>2</a:t>
            </a:r>
          </a:p>
          <a:p>
            <a:pPr lvl="1" algn="ctr"/>
            <a:r>
              <a:rPr lang="en-CA" sz="3200" baseline="30000" dirty="0" smtClean="0"/>
              <a:t>There are 5249 people per square km living in Vancouver.</a:t>
            </a:r>
            <a:endParaRPr lang="en-CA" sz="3200" baseline="30000" dirty="0"/>
          </a:p>
        </p:txBody>
      </p:sp>
      <p:sp>
        <p:nvSpPr>
          <p:cNvPr id="2" name="Title 1"/>
          <p:cNvSpPr>
            <a:spLocks noGrp="1"/>
          </p:cNvSpPr>
          <p:nvPr>
            <p:ph type="title"/>
          </p:nvPr>
        </p:nvSpPr>
        <p:spPr/>
        <p:txBody>
          <a:bodyPr/>
          <a:lstStyle/>
          <a:p>
            <a:r>
              <a:rPr lang="en-CA" dirty="0" smtClean="0"/>
              <a:t>Population Density</a:t>
            </a:r>
            <a:endParaRPr lang="en-CA"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60848"/>
            <a:ext cx="7136321" cy="151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728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Survey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23062388"/>
              </p:ext>
            </p:extLst>
          </p:nvPr>
        </p:nvGraphicFramePr>
        <p:xfrm>
          <a:off x="0" y="1637458"/>
          <a:ext cx="8892480" cy="5184578"/>
        </p:xfrm>
        <a:graphic>
          <a:graphicData uri="http://schemas.openxmlformats.org/drawingml/2006/table">
            <a:tbl>
              <a:tblPr firstRow="1" bandRow="1">
                <a:tableStyleId>{5C22544A-7EE6-4342-B048-85BDC9FD1C3A}</a:tableStyleId>
              </a:tblPr>
              <a:tblGrid>
                <a:gridCol w="2964160"/>
                <a:gridCol w="2964160"/>
                <a:gridCol w="2964160"/>
              </a:tblGrid>
              <a:tr h="535364">
                <a:tc>
                  <a:txBody>
                    <a:bodyPr/>
                    <a:lstStyle/>
                    <a:p>
                      <a:r>
                        <a:rPr lang="en-US" sz="2800" dirty="0" smtClean="0"/>
                        <a:t>Topic</a:t>
                      </a:r>
                      <a:endParaRPr lang="en-US" sz="2800" dirty="0"/>
                    </a:p>
                  </a:txBody>
                  <a:tcPr/>
                </a:tc>
                <a:tc>
                  <a:txBody>
                    <a:bodyPr/>
                    <a:lstStyle/>
                    <a:p>
                      <a:r>
                        <a:rPr lang="en-US" sz="2800" dirty="0" smtClean="0"/>
                        <a:t>Yes</a:t>
                      </a:r>
                      <a:endParaRPr lang="en-US" sz="2800" dirty="0"/>
                    </a:p>
                  </a:txBody>
                  <a:tcPr/>
                </a:tc>
                <a:tc>
                  <a:txBody>
                    <a:bodyPr/>
                    <a:lstStyle/>
                    <a:p>
                      <a:r>
                        <a:rPr lang="en-US" sz="2800" dirty="0" smtClean="0"/>
                        <a:t>No</a:t>
                      </a:r>
                      <a:endParaRPr lang="en-US" sz="2800" dirty="0"/>
                    </a:p>
                  </a:txBody>
                  <a:tcPr/>
                </a:tc>
              </a:tr>
              <a:tr h="535364">
                <a:tc>
                  <a:txBody>
                    <a:bodyPr/>
                    <a:lstStyle/>
                    <a:p>
                      <a:r>
                        <a:rPr lang="en-US" sz="2800" dirty="0" smtClean="0"/>
                        <a:t>1920’s Jazz Age</a:t>
                      </a:r>
                      <a:endParaRPr lang="en-US" sz="2800" dirty="0"/>
                    </a:p>
                  </a:txBody>
                  <a:tcPr/>
                </a:tc>
                <a:tc>
                  <a:txBody>
                    <a:bodyPr/>
                    <a:lstStyle/>
                    <a:p>
                      <a:r>
                        <a:rPr lang="en-US" sz="2800" dirty="0" smtClean="0"/>
                        <a:t>0</a:t>
                      </a:r>
                      <a:endParaRPr lang="en-US" sz="2800" dirty="0"/>
                    </a:p>
                  </a:txBody>
                  <a:tcPr/>
                </a:tc>
                <a:tc>
                  <a:txBody>
                    <a:bodyPr/>
                    <a:lstStyle/>
                    <a:p>
                      <a:r>
                        <a:rPr lang="en-US" sz="2800" dirty="0" smtClean="0"/>
                        <a:t>27</a:t>
                      </a:r>
                      <a:endParaRPr lang="en-US" sz="2800" dirty="0"/>
                    </a:p>
                  </a:txBody>
                  <a:tcPr/>
                </a:tc>
              </a:tr>
              <a:tr h="986197">
                <a:tc>
                  <a:txBody>
                    <a:bodyPr/>
                    <a:lstStyle/>
                    <a:p>
                      <a:r>
                        <a:rPr lang="en-US" sz="2800" dirty="0" smtClean="0"/>
                        <a:t>1930’s Great Depression</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WWII</a:t>
                      </a:r>
                      <a:endParaRPr lang="en-US" sz="2800" dirty="0"/>
                    </a:p>
                  </a:txBody>
                  <a:tcPr/>
                </a:tc>
                <a:tc>
                  <a:txBody>
                    <a:bodyPr/>
                    <a:lstStyle/>
                    <a:p>
                      <a:r>
                        <a:rPr lang="en-US" sz="2800" dirty="0" smtClean="0"/>
                        <a:t>9</a:t>
                      </a:r>
                      <a:endParaRPr lang="en-US" sz="2800" dirty="0"/>
                    </a:p>
                  </a:txBody>
                  <a:tcPr/>
                </a:tc>
                <a:tc>
                  <a:txBody>
                    <a:bodyPr/>
                    <a:lstStyle/>
                    <a:p>
                      <a:r>
                        <a:rPr lang="en-US" sz="2800" dirty="0" smtClean="0"/>
                        <a:t>18</a:t>
                      </a:r>
                      <a:endParaRPr lang="en-US" sz="2800" dirty="0"/>
                    </a:p>
                  </a:txBody>
                  <a:tcPr/>
                </a:tc>
              </a:tr>
              <a:tr h="535364">
                <a:tc>
                  <a:txBody>
                    <a:bodyPr/>
                    <a:lstStyle/>
                    <a:p>
                      <a:r>
                        <a:rPr lang="en-US" sz="2800" dirty="0" smtClean="0"/>
                        <a:t>Korean War</a:t>
                      </a:r>
                      <a:endParaRPr lang="en-US" sz="2800" dirty="0"/>
                    </a:p>
                  </a:txBody>
                  <a:tcPr/>
                </a:tc>
                <a:tc>
                  <a:txBody>
                    <a:bodyPr/>
                    <a:lstStyle/>
                    <a:p>
                      <a:r>
                        <a:rPr lang="en-US" sz="2800" dirty="0" smtClean="0"/>
                        <a:t>1</a:t>
                      </a:r>
                      <a:endParaRPr lang="en-US" sz="2800" dirty="0"/>
                    </a:p>
                  </a:txBody>
                  <a:tcPr/>
                </a:tc>
                <a:tc>
                  <a:txBody>
                    <a:bodyPr/>
                    <a:lstStyle/>
                    <a:p>
                      <a:r>
                        <a:rPr lang="en-US" sz="2800" dirty="0" smtClean="0"/>
                        <a:t>26</a:t>
                      </a:r>
                      <a:endParaRPr lang="en-US" sz="2800" dirty="0"/>
                    </a:p>
                  </a:txBody>
                  <a:tcPr/>
                </a:tc>
              </a:tr>
              <a:tr h="535364">
                <a:tc>
                  <a:txBody>
                    <a:bodyPr/>
                    <a:lstStyle/>
                    <a:p>
                      <a:r>
                        <a:rPr lang="en-US" sz="2800" dirty="0" smtClean="0"/>
                        <a:t>Vietnam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The Cold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986197">
                <a:tc>
                  <a:txBody>
                    <a:bodyPr/>
                    <a:lstStyle/>
                    <a:p>
                      <a:r>
                        <a:rPr lang="en-US" sz="2800" dirty="0" smtClean="0"/>
                        <a:t>First Nations</a:t>
                      </a:r>
                      <a:r>
                        <a:rPr lang="en-US" sz="2800" baseline="0" dirty="0" smtClean="0"/>
                        <a:t> in BC</a:t>
                      </a:r>
                      <a:endParaRPr lang="en-US" sz="2800" dirty="0"/>
                    </a:p>
                  </a:txBody>
                  <a:tcPr/>
                </a:tc>
                <a:tc>
                  <a:txBody>
                    <a:bodyPr/>
                    <a:lstStyle/>
                    <a:p>
                      <a:r>
                        <a:rPr lang="en-US" sz="2800" dirty="0" smtClean="0"/>
                        <a:t>20</a:t>
                      </a:r>
                      <a:endParaRPr lang="en-US" sz="2800" dirty="0"/>
                    </a:p>
                  </a:txBody>
                  <a:tcPr/>
                </a:tc>
                <a:tc>
                  <a:txBody>
                    <a:bodyPr/>
                    <a:lstStyle/>
                    <a:p>
                      <a:r>
                        <a:rPr lang="en-US" sz="2800" dirty="0" smtClean="0"/>
                        <a:t>4</a:t>
                      </a:r>
                      <a:endParaRPr lang="en-US" sz="2800" dirty="0"/>
                    </a:p>
                  </a:txBody>
                  <a:tcPr/>
                </a:tc>
              </a:tr>
            </a:tbl>
          </a:graphicData>
        </a:graphic>
      </p:graphicFrame>
    </p:spTree>
    <p:extLst>
      <p:ext uri="{BB962C8B-B14F-4D97-AF65-F5344CB8AC3E}">
        <p14:creationId xmlns:p14="http://schemas.microsoft.com/office/powerpoint/2010/main" val="150397659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g.ubc.ca/courses/geob479/classof08/vandensify/maps/mini-0a-poprh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882" b="19882"/>
          <a:stretch>
            <a:fillRect/>
          </a:stretch>
        </p:blipFill>
        <p:spPr bwMode="auto">
          <a:xfrm>
            <a:off x="-108520" y="0"/>
            <a:ext cx="93714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992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Density</a:t>
            </a:r>
            <a:endParaRPr lang="en-US" dirty="0"/>
          </a:p>
        </p:txBody>
      </p:sp>
      <p:sp>
        <p:nvSpPr>
          <p:cNvPr id="3" name="Text Placeholder 2"/>
          <p:cNvSpPr>
            <a:spLocks noGrp="1"/>
          </p:cNvSpPr>
          <p:nvPr>
            <p:ph type="body" idx="1"/>
          </p:nvPr>
        </p:nvSpPr>
        <p:spPr>
          <a:xfrm>
            <a:off x="251520" y="1268760"/>
            <a:ext cx="3822192" cy="639762"/>
          </a:xfrm>
        </p:spPr>
        <p:txBody>
          <a:bodyPr/>
          <a:lstStyle/>
          <a:p>
            <a:r>
              <a:rPr lang="en-US" dirty="0" smtClean="0"/>
              <a:t>Physical Factors</a:t>
            </a:r>
            <a:endParaRPr lang="en-US" dirty="0"/>
          </a:p>
        </p:txBody>
      </p:sp>
      <p:sp>
        <p:nvSpPr>
          <p:cNvPr id="4" name="Content Placeholder 3"/>
          <p:cNvSpPr>
            <a:spLocks noGrp="1"/>
          </p:cNvSpPr>
          <p:nvPr>
            <p:ph sz="half" idx="2"/>
          </p:nvPr>
        </p:nvSpPr>
        <p:spPr>
          <a:xfrm>
            <a:off x="0" y="1988840"/>
            <a:ext cx="4497387" cy="4869160"/>
          </a:xfrm>
        </p:spPr>
        <p:txBody>
          <a:bodyPr/>
          <a:lstStyle/>
          <a:p>
            <a:r>
              <a:rPr lang="en-US" b="1" u="sng" dirty="0" smtClean="0"/>
              <a:t>Climate</a:t>
            </a:r>
            <a:r>
              <a:rPr lang="en-US" dirty="0" smtClean="0"/>
              <a:t>: Very dry or very cold = low density.</a:t>
            </a:r>
          </a:p>
          <a:p>
            <a:r>
              <a:rPr lang="en-US" b="1" u="sng" dirty="0" smtClean="0"/>
              <a:t>Landscape</a:t>
            </a:r>
            <a:r>
              <a:rPr lang="en-US" dirty="0" smtClean="0"/>
              <a:t>: lowlands = higher density.</a:t>
            </a:r>
          </a:p>
          <a:p>
            <a:r>
              <a:rPr lang="en-US" b="1" u="sng" dirty="0" smtClean="0"/>
              <a:t>Resources</a:t>
            </a:r>
            <a:r>
              <a:rPr lang="en-US" dirty="0" smtClean="0"/>
              <a:t>: Areas rich in a variety of resources = higher density.</a:t>
            </a:r>
          </a:p>
          <a:p>
            <a:r>
              <a:rPr lang="en-US" b="1" u="sng" dirty="0" smtClean="0"/>
              <a:t>Soils</a:t>
            </a:r>
            <a:r>
              <a:rPr lang="en-US" dirty="0" smtClean="0"/>
              <a:t>: Rich river valley’s results in higher densities.</a:t>
            </a:r>
          </a:p>
          <a:p>
            <a:r>
              <a:rPr lang="en-US" b="1" u="sng" dirty="0" smtClean="0"/>
              <a:t>Vegetation</a:t>
            </a:r>
            <a:r>
              <a:rPr lang="en-US" dirty="0" smtClean="0"/>
              <a:t>: Areas of very dense </a:t>
            </a:r>
            <a:r>
              <a:rPr lang="en-US" dirty="0" err="1" smtClean="0"/>
              <a:t>vegation</a:t>
            </a:r>
            <a:r>
              <a:rPr lang="en-US" dirty="0" smtClean="0"/>
              <a:t> (amazon) = low density; grasslands = higher.</a:t>
            </a:r>
          </a:p>
          <a:p>
            <a:r>
              <a:rPr lang="en-US" b="1" u="sng" dirty="0" smtClean="0"/>
              <a:t>Water</a:t>
            </a:r>
            <a:r>
              <a:rPr lang="en-US" dirty="0" smtClean="0"/>
              <a:t>: reliable water source.</a:t>
            </a:r>
          </a:p>
          <a:p>
            <a:r>
              <a:rPr lang="en-US" b="1" u="sng" dirty="0" smtClean="0"/>
              <a:t>Accessibility</a:t>
            </a:r>
            <a:r>
              <a:rPr lang="en-US" dirty="0" smtClean="0"/>
              <a:t>: Easy to reach by land or sea. </a:t>
            </a:r>
            <a:endParaRPr lang="en-US" dirty="0"/>
          </a:p>
        </p:txBody>
      </p:sp>
      <p:sp>
        <p:nvSpPr>
          <p:cNvPr id="5" name="Text Placeholder 4"/>
          <p:cNvSpPr>
            <a:spLocks noGrp="1"/>
          </p:cNvSpPr>
          <p:nvPr>
            <p:ph type="body" sz="quarter" idx="3"/>
          </p:nvPr>
        </p:nvSpPr>
        <p:spPr>
          <a:xfrm>
            <a:off x="4644008" y="1340768"/>
            <a:ext cx="3822192" cy="639762"/>
          </a:xfrm>
        </p:spPr>
        <p:txBody>
          <a:bodyPr/>
          <a:lstStyle/>
          <a:p>
            <a:r>
              <a:rPr lang="en-US" dirty="0" smtClean="0"/>
              <a:t>Human Factors</a:t>
            </a:r>
            <a:endParaRPr lang="en-US" dirty="0"/>
          </a:p>
        </p:txBody>
      </p:sp>
      <p:sp>
        <p:nvSpPr>
          <p:cNvPr id="6" name="Content Placeholder 5"/>
          <p:cNvSpPr>
            <a:spLocks noGrp="1"/>
          </p:cNvSpPr>
          <p:nvPr>
            <p:ph sz="quarter" idx="4"/>
          </p:nvPr>
        </p:nvSpPr>
        <p:spPr>
          <a:xfrm>
            <a:off x="4645025" y="2060848"/>
            <a:ext cx="3822192" cy="4065315"/>
          </a:xfrm>
        </p:spPr>
        <p:txBody>
          <a:bodyPr/>
          <a:lstStyle/>
          <a:p>
            <a:r>
              <a:rPr lang="en-US" b="1" dirty="0" smtClean="0"/>
              <a:t>Government Policies: </a:t>
            </a:r>
            <a:r>
              <a:rPr lang="en-US" dirty="0" smtClean="0"/>
              <a:t>May force people to move (Inuit, Siberia, Amazon)</a:t>
            </a:r>
          </a:p>
          <a:p>
            <a:r>
              <a:rPr lang="en-US" b="1" u="sng" dirty="0" smtClean="0"/>
              <a:t>Disease</a:t>
            </a:r>
            <a:r>
              <a:rPr lang="en-US" dirty="0" smtClean="0"/>
              <a:t>: Higher incidence of diseases = less density</a:t>
            </a:r>
          </a:p>
          <a:p>
            <a:r>
              <a:rPr lang="en-US" b="1" u="sng" dirty="0" smtClean="0"/>
              <a:t>Development</a:t>
            </a:r>
            <a:r>
              <a:rPr lang="en-US" dirty="0" smtClean="0"/>
              <a:t>: Highly developed economy = higher density</a:t>
            </a:r>
          </a:p>
          <a:p>
            <a:r>
              <a:rPr lang="en-US" b="1" u="sng" dirty="0" smtClean="0"/>
              <a:t>Culture</a:t>
            </a:r>
            <a:r>
              <a:rPr lang="en-US" dirty="0" smtClean="0"/>
              <a:t>: Nomadic or Agriculture.</a:t>
            </a:r>
          </a:p>
          <a:p>
            <a:r>
              <a:rPr lang="en-US" b="1" dirty="0" smtClean="0"/>
              <a:t>Communications</a:t>
            </a:r>
            <a:r>
              <a:rPr lang="en-US" dirty="0" smtClean="0"/>
              <a:t>: Easy to reach by land or sea. </a:t>
            </a:r>
            <a:endParaRPr lang="en-US" dirty="0"/>
          </a:p>
        </p:txBody>
      </p:sp>
    </p:spTree>
    <p:extLst>
      <p:ext uri="{BB962C8B-B14F-4D97-AF65-F5344CB8AC3E}">
        <p14:creationId xmlns:p14="http://schemas.microsoft.com/office/powerpoint/2010/main" val="316539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484784"/>
            <a:ext cx="4499992" cy="5373216"/>
          </a:xfrm>
        </p:spPr>
        <p:txBody>
          <a:bodyPr>
            <a:normAutofit/>
          </a:bodyPr>
          <a:lstStyle/>
          <a:p>
            <a:r>
              <a:rPr lang="en-US" dirty="0" smtClean="0"/>
              <a:t>Nutritional density of land is a measurement of how much nutrition in calories can be produced from the land. </a:t>
            </a:r>
          </a:p>
          <a:p>
            <a:endParaRPr lang="en-US" dirty="0"/>
          </a:p>
          <a:p>
            <a:r>
              <a:rPr lang="en-US" dirty="0" smtClean="0"/>
              <a:t>In British Columbia, the Fraser Valley has an exceptionally rich agricultural soil, but a short growing season.</a:t>
            </a:r>
          </a:p>
          <a:p>
            <a:endParaRPr lang="en-US" dirty="0"/>
          </a:p>
          <a:p>
            <a:r>
              <a:rPr lang="en-US" dirty="0" smtClean="0"/>
              <a:t>Areas of China can produce 3 crops a year. </a:t>
            </a:r>
            <a:endParaRPr lang="en-US" dirty="0"/>
          </a:p>
        </p:txBody>
      </p:sp>
      <p:sp>
        <p:nvSpPr>
          <p:cNvPr id="3" name="Title 2"/>
          <p:cNvSpPr>
            <a:spLocks noGrp="1"/>
          </p:cNvSpPr>
          <p:nvPr>
            <p:ph type="title"/>
          </p:nvPr>
        </p:nvSpPr>
        <p:spPr/>
        <p:txBody>
          <a:bodyPr/>
          <a:lstStyle/>
          <a:p>
            <a:r>
              <a:rPr lang="en-US" dirty="0" smtClean="0"/>
              <a:t>Nutritional Density</a:t>
            </a:r>
            <a:endParaRPr lang="en-US" dirty="0"/>
          </a:p>
        </p:txBody>
      </p:sp>
      <p:pic>
        <p:nvPicPr>
          <p:cNvPr id="4" name="Picture 3" descr="Screen Shot 2018-09-01 at 7.39.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84784"/>
            <a:ext cx="4572000" cy="3744416"/>
          </a:xfrm>
          <a:prstGeom prst="rect">
            <a:avLst/>
          </a:prstGeom>
        </p:spPr>
      </p:pic>
      <p:sp>
        <p:nvSpPr>
          <p:cNvPr id="5" name="TextBox 4"/>
          <p:cNvSpPr txBox="1"/>
          <p:nvPr/>
        </p:nvSpPr>
        <p:spPr>
          <a:xfrm>
            <a:off x="4644009" y="5229200"/>
            <a:ext cx="4499992" cy="1200329"/>
          </a:xfrm>
          <a:prstGeom prst="rect">
            <a:avLst/>
          </a:prstGeom>
          <a:noFill/>
        </p:spPr>
        <p:txBody>
          <a:bodyPr wrap="square" rtlCol="0">
            <a:spAutoFit/>
          </a:bodyPr>
          <a:lstStyle/>
          <a:p>
            <a:r>
              <a:rPr lang="en-US" dirty="0" smtClean="0"/>
              <a:t>Crude = Population</a:t>
            </a:r>
          </a:p>
          <a:p>
            <a:endParaRPr lang="en-US" dirty="0"/>
          </a:p>
          <a:p>
            <a:r>
              <a:rPr lang="en-US" dirty="0" smtClean="0"/>
              <a:t>Why are our numbers so much smaller compared to Egypt and Japan?</a:t>
            </a:r>
            <a:endParaRPr lang="en-US" dirty="0"/>
          </a:p>
        </p:txBody>
      </p:sp>
    </p:spTree>
    <p:extLst>
      <p:ext uri="{BB962C8B-B14F-4D97-AF65-F5344CB8AC3E}">
        <p14:creationId xmlns:p14="http://schemas.microsoft.com/office/powerpoint/2010/main" val="2244359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2 at 11.4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5359" cy="6858000"/>
          </a:xfrm>
          <a:prstGeom prst="rect">
            <a:avLst/>
          </a:prstGeom>
        </p:spPr>
      </p:pic>
    </p:spTree>
    <p:extLst>
      <p:ext uri="{BB962C8B-B14F-4D97-AF65-F5344CB8AC3E}">
        <p14:creationId xmlns:p14="http://schemas.microsoft.com/office/powerpoint/2010/main" val="7370412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Macintosh HD:Users:Mykael:Desktop:Screen Shot 2018-09-01 at 7.09.30 PM.png"/>
          <p:cNvPicPr/>
          <p:nvPr/>
        </p:nvPicPr>
        <p:blipFill>
          <a:blip r:embed="rId2">
            <a:extLst>
              <a:ext uri="{28A0092B-C50C-407E-A947-70E740481C1C}">
                <a14:useLocalDpi xmlns:a14="http://schemas.microsoft.com/office/drawing/2010/main" val="0"/>
              </a:ext>
            </a:extLst>
          </a:blip>
          <a:srcRect/>
          <a:stretch>
            <a:fillRect/>
          </a:stretch>
        </p:blipFill>
        <p:spPr bwMode="auto">
          <a:xfrm>
            <a:off x="14753" y="0"/>
            <a:ext cx="9129247" cy="6858000"/>
          </a:xfrm>
          <a:prstGeom prst="rect">
            <a:avLst/>
          </a:prstGeom>
          <a:noFill/>
          <a:ln>
            <a:noFill/>
          </a:ln>
        </p:spPr>
      </p:pic>
      <p:sp>
        <p:nvSpPr>
          <p:cNvPr id="5" name="TextBox 4"/>
          <p:cNvSpPr txBox="1"/>
          <p:nvPr/>
        </p:nvSpPr>
        <p:spPr>
          <a:xfrm>
            <a:off x="3131840" y="5445224"/>
            <a:ext cx="2182008" cy="584776"/>
          </a:xfrm>
          <a:prstGeom prst="rect">
            <a:avLst/>
          </a:prstGeom>
          <a:noFill/>
        </p:spPr>
        <p:txBody>
          <a:bodyPr wrap="none" rtlCol="0">
            <a:spAutoFit/>
          </a:bodyPr>
          <a:lstStyle/>
          <a:p>
            <a:r>
              <a:rPr lang="en-US" sz="3200" b="1" u="sng" dirty="0" smtClean="0"/>
              <a:t>Activity #10</a:t>
            </a:r>
            <a:endParaRPr lang="en-US" sz="3200" b="1" u="sng" dirty="0"/>
          </a:p>
        </p:txBody>
      </p:sp>
    </p:spTree>
    <p:extLst>
      <p:ext uri="{BB962C8B-B14F-4D97-AF65-F5344CB8AC3E}">
        <p14:creationId xmlns:p14="http://schemas.microsoft.com/office/powerpoint/2010/main" val="3718165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3450696"/>
          </a:xfrm>
        </p:spPr>
        <p:txBody>
          <a:bodyPr/>
          <a:lstStyle/>
          <a:p>
            <a:r>
              <a:rPr lang="en-US" dirty="0" smtClean="0"/>
              <a:t>Abbotsford is currently in the process of trying to remove </a:t>
            </a:r>
            <a:r>
              <a:rPr lang="en-US" dirty="0" smtClean="0">
                <a:hlinkClick r:id="rId2"/>
              </a:rPr>
              <a:t>protected </a:t>
            </a:r>
            <a:r>
              <a:rPr lang="en-US" dirty="0" smtClean="0"/>
              <a:t>farmland. </a:t>
            </a:r>
          </a:p>
          <a:p>
            <a:endParaRPr lang="en-US" dirty="0"/>
          </a:p>
          <a:p>
            <a:r>
              <a:rPr lang="en-US" dirty="0" smtClean="0"/>
              <a:t>Limit Housing Development on Agricultural </a:t>
            </a:r>
            <a:r>
              <a:rPr lang="en-US" dirty="0" smtClean="0">
                <a:hlinkClick r:id="rId3"/>
              </a:rPr>
              <a:t>Land </a:t>
            </a:r>
            <a:endParaRPr lang="en-US" dirty="0" smtClean="0"/>
          </a:p>
          <a:p>
            <a:endParaRPr lang="en-US" dirty="0"/>
          </a:p>
          <a:p>
            <a:r>
              <a:rPr lang="en-US" dirty="0" smtClean="0"/>
              <a:t>Climate Change</a:t>
            </a:r>
            <a:endParaRPr lang="en-US" dirty="0"/>
          </a:p>
        </p:txBody>
      </p:sp>
      <p:sp>
        <p:nvSpPr>
          <p:cNvPr id="3" name="Title 2"/>
          <p:cNvSpPr>
            <a:spLocks noGrp="1"/>
          </p:cNvSpPr>
          <p:nvPr>
            <p:ph type="title"/>
          </p:nvPr>
        </p:nvSpPr>
        <p:spPr/>
        <p:txBody>
          <a:bodyPr/>
          <a:lstStyle/>
          <a:p>
            <a:r>
              <a:rPr lang="en-US" dirty="0" smtClean="0"/>
              <a:t>Future Issues</a:t>
            </a:r>
            <a:endParaRPr lang="en-US" dirty="0"/>
          </a:p>
        </p:txBody>
      </p:sp>
    </p:spTree>
    <p:extLst>
      <p:ext uri="{BB962C8B-B14F-4D97-AF65-F5344CB8AC3E}">
        <p14:creationId xmlns:p14="http://schemas.microsoft.com/office/powerpoint/2010/main" val="7759894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9-02 at 11.49.22 AM.png"/>
          <p:cNvPicPr>
            <a:picLocks noGrp="1" noChangeAspect="1"/>
          </p:cNvPicPr>
          <p:nvPr>
            <p:ph idx="1"/>
          </p:nvPr>
        </p:nvPicPr>
        <p:blipFill>
          <a:blip r:embed="rId2">
            <a:extLst>
              <a:ext uri="{28A0092B-C50C-407E-A947-70E740481C1C}">
                <a14:useLocalDpi xmlns:a14="http://schemas.microsoft.com/office/drawing/2010/main" val="0"/>
              </a:ext>
            </a:extLst>
          </a:blip>
          <a:srcRect t="-25622" b="-25622"/>
          <a:stretch>
            <a:fillRect/>
          </a:stretch>
        </p:blipFill>
        <p:spPr>
          <a:xfrm>
            <a:off x="0" y="980728"/>
            <a:ext cx="7408333" cy="3450696"/>
          </a:xfrm>
        </p:spPr>
      </p:pic>
      <p:sp>
        <p:nvSpPr>
          <p:cNvPr id="3" name="Title 2"/>
          <p:cNvSpPr>
            <a:spLocks noGrp="1"/>
          </p:cNvSpPr>
          <p:nvPr>
            <p:ph type="title"/>
          </p:nvPr>
        </p:nvSpPr>
        <p:spPr/>
        <p:txBody>
          <a:bodyPr/>
          <a:lstStyle/>
          <a:p>
            <a:r>
              <a:rPr lang="en-US" dirty="0" smtClean="0"/>
              <a:t>Future Farming Issues</a:t>
            </a:r>
            <a:endParaRPr lang="en-US" dirty="0"/>
          </a:p>
        </p:txBody>
      </p:sp>
      <p:pic>
        <p:nvPicPr>
          <p:cNvPr id="5" name="Picture 4" descr="Screen Shot 2018-09-02 at 11.49.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3789040"/>
            <a:ext cx="7175500" cy="2260600"/>
          </a:xfrm>
          <a:prstGeom prst="rect">
            <a:avLst/>
          </a:prstGeom>
        </p:spPr>
      </p:pic>
    </p:spTree>
    <p:extLst>
      <p:ext uri="{BB962C8B-B14F-4D97-AF65-F5344CB8AC3E}">
        <p14:creationId xmlns:p14="http://schemas.microsoft.com/office/powerpoint/2010/main" val="33033926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Have </a:t>
            </a:r>
            <a:r>
              <a:rPr lang="en-US" dirty="0" smtClean="0"/>
              <a:t>you ever really concerned about population growth? </a:t>
            </a:r>
          </a:p>
          <a:p>
            <a:endParaRPr lang="en-US" dirty="0"/>
          </a:p>
          <a:p>
            <a:r>
              <a:rPr lang="en-US" dirty="0" smtClean="0"/>
              <a:t>Why or Why not? </a:t>
            </a:r>
            <a:endParaRPr lang="en-US" dirty="0"/>
          </a:p>
        </p:txBody>
      </p:sp>
      <p:sp>
        <p:nvSpPr>
          <p:cNvPr id="3" name="Title 2"/>
          <p:cNvSpPr>
            <a:spLocks noGrp="1"/>
          </p:cNvSpPr>
          <p:nvPr>
            <p:ph type="title"/>
          </p:nvPr>
        </p:nvSpPr>
        <p:spPr/>
        <p:txBody>
          <a:bodyPr/>
          <a:lstStyle/>
          <a:p>
            <a:r>
              <a:rPr lang="en-US" dirty="0" smtClean="0"/>
              <a:t>Final Thoughts</a:t>
            </a:r>
            <a:r>
              <a:rPr lang="mr-IN" dirty="0" smtClean="0"/>
              <a:t>…</a:t>
            </a:r>
            <a:endParaRPr lang="en-US" dirty="0"/>
          </a:p>
        </p:txBody>
      </p:sp>
    </p:spTree>
    <p:extLst>
      <p:ext uri="{BB962C8B-B14F-4D97-AF65-F5344CB8AC3E}">
        <p14:creationId xmlns:p14="http://schemas.microsoft.com/office/powerpoint/2010/main" val="326052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8712968" cy="5112568"/>
          </a:xfrm>
        </p:spPr>
        <p:txBody>
          <a:bodyPr/>
          <a:lstStyle/>
          <a:p>
            <a:r>
              <a:rPr lang="en-US" sz="3600" dirty="0" smtClean="0"/>
              <a:t>For the section on Cities </a:t>
            </a:r>
            <a:r>
              <a:rPr lang="mr-IN" sz="3600" dirty="0" smtClean="0"/>
              <a:t>–</a:t>
            </a:r>
            <a:r>
              <a:rPr lang="en-US" sz="3600" dirty="0" smtClean="0"/>
              <a:t> You don’t need to put them on the map, rather just write down which country/state/province, they are located in. </a:t>
            </a:r>
          </a:p>
          <a:p>
            <a:endParaRPr lang="en-US" sz="3600" dirty="0" smtClean="0"/>
          </a:p>
          <a:p>
            <a:r>
              <a:rPr lang="en-US" sz="3600" dirty="0" smtClean="0"/>
              <a:t>You can write this beside the name of the city. </a:t>
            </a:r>
          </a:p>
          <a:p>
            <a:endParaRPr lang="en-US" dirty="0"/>
          </a:p>
        </p:txBody>
      </p:sp>
      <p:sp>
        <p:nvSpPr>
          <p:cNvPr id="3" name="Title 2"/>
          <p:cNvSpPr>
            <a:spLocks noGrp="1"/>
          </p:cNvSpPr>
          <p:nvPr>
            <p:ph type="title"/>
          </p:nvPr>
        </p:nvSpPr>
        <p:spPr/>
        <p:txBody>
          <a:bodyPr/>
          <a:lstStyle/>
          <a:p>
            <a:r>
              <a:rPr lang="en-US" dirty="0" smtClean="0"/>
              <a:t>World Map</a:t>
            </a:r>
            <a:endParaRPr lang="en-US" dirty="0"/>
          </a:p>
        </p:txBody>
      </p:sp>
    </p:spTree>
    <p:extLst>
      <p:ext uri="{BB962C8B-B14F-4D97-AF65-F5344CB8AC3E}">
        <p14:creationId xmlns:p14="http://schemas.microsoft.com/office/powerpoint/2010/main" val="15934144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_world-map-countries-picture-fresh-world-political-map-blank-maps-blank-world-map-with-countries-with-best-blank-world-map-outline-countries-fresh-fresh-world-map-template-of-world-map-countries-pictur.jpg"/>
          <p:cNvPicPr>
            <a:picLocks noGrp="1" noChangeAspect="1"/>
          </p:cNvPicPr>
          <p:nvPr>
            <p:ph idx="1"/>
          </p:nvPr>
        </p:nvPicPr>
        <p:blipFill>
          <a:blip r:embed="rId2" cstate="print">
            <a:extLst>
              <a:ext uri="{28A0092B-C50C-407E-A947-70E740481C1C}">
                <a14:useLocalDpi xmlns:a14="http://schemas.microsoft.com/office/drawing/2010/main" val="0"/>
              </a:ext>
            </a:extLst>
          </a:blip>
          <a:srcRect t="3088" b="3088"/>
          <a:stretch>
            <a:fillRect/>
          </a:stretch>
        </p:blipFill>
        <p:spPr>
          <a:xfrm>
            <a:off x="0" y="1"/>
            <a:ext cx="9144000" cy="6857999"/>
          </a:xfrm>
        </p:spPr>
      </p:pic>
      <p:cxnSp>
        <p:nvCxnSpPr>
          <p:cNvPr id="6" name="Straight Connector 5"/>
          <p:cNvCxnSpPr/>
          <p:nvPr/>
        </p:nvCxnSpPr>
        <p:spPr>
          <a:xfrm>
            <a:off x="3707904" y="0"/>
            <a:ext cx="72008" cy="6858000"/>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0" y="3933056"/>
            <a:ext cx="9144000" cy="0"/>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0" y="2708920"/>
            <a:ext cx="9144000" cy="0"/>
          </a:xfrm>
          <a:prstGeom prst="line">
            <a:avLst/>
          </a:prstGeom>
          <a:ln/>
          <a:effectLst>
            <a:glow rad="101600">
              <a:schemeClr val="accent6">
                <a:satMod val="175000"/>
                <a:alpha val="40000"/>
              </a:schemeClr>
            </a:glow>
            <a:outerShdw blurRad="50800" dist="25400" dir="5400000" rotWithShape="0">
              <a:srgbClr val="000000">
                <a:alpha val="38000"/>
              </a:srgb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08520" y="5085184"/>
            <a:ext cx="9361040" cy="0"/>
          </a:xfrm>
          <a:prstGeom prst="line">
            <a:avLst/>
          </a:prstGeom>
          <a:ln/>
          <a:effectLst>
            <a:glow rad="139700">
              <a:schemeClr val="accent5">
                <a:satMod val="175000"/>
                <a:alpha val="40000"/>
              </a:schemeClr>
            </a:glow>
            <a:outerShdw blurRad="50800" dist="25400" dir="5400000" rotWithShape="0">
              <a:srgbClr val="000000">
                <a:alpha val="38000"/>
              </a:srgbClr>
            </a:outerShdw>
          </a:effectLst>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0" y="620688"/>
            <a:ext cx="9144000" cy="0"/>
          </a:xfrm>
          <a:prstGeom prst="line">
            <a:avLst/>
          </a:prstGeom>
          <a:ln/>
          <a:effectLst>
            <a:glow rad="101600">
              <a:schemeClr val="accent3">
                <a:satMod val="175000"/>
                <a:alpha val="40000"/>
              </a:schemeClr>
            </a:glow>
            <a:outerShdw blurRad="50800" dist="25400" dir="5400000" rotWithShape="0">
              <a:srgbClr val="000000">
                <a:alpha val="38000"/>
              </a:srgbClr>
            </a:outerShdw>
          </a:effectLst>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0" y="6741368"/>
            <a:ext cx="9144000" cy="0"/>
          </a:xfrm>
          <a:prstGeom prst="line">
            <a:avLst/>
          </a:prstGeom>
          <a:ln/>
          <a:effectLst>
            <a:glow rad="228600">
              <a:schemeClr val="accent3">
                <a:satMod val="175000"/>
                <a:alpha val="40000"/>
              </a:schemeClr>
            </a:glow>
            <a:outerShdw blurRad="50800" dist="25400" dir="5400000" rotWithShape="0">
              <a:srgbClr val="000000">
                <a:alpha val="38000"/>
              </a:srgbClr>
            </a:outerShdw>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1907704" y="1556792"/>
            <a:ext cx="1800200" cy="954107"/>
          </a:xfrm>
          <a:prstGeom prst="rect">
            <a:avLst/>
          </a:prstGeom>
          <a:noFill/>
        </p:spPr>
        <p:txBody>
          <a:bodyPr wrap="square" rtlCol="0">
            <a:spAutoFit/>
          </a:bodyPr>
          <a:lstStyle/>
          <a:p>
            <a:r>
              <a:rPr lang="en-US" sz="2800" b="1" dirty="0" smtClean="0"/>
              <a:t>Prime Meridian</a:t>
            </a:r>
            <a:endParaRPr lang="en-US" sz="2800" b="1" dirty="0"/>
          </a:p>
        </p:txBody>
      </p:sp>
      <p:sp>
        <p:nvSpPr>
          <p:cNvPr id="19" name="TextBox 18"/>
          <p:cNvSpPr txBox="1"/>
          <p:nvPr/>
        </p:nvSpPr>
        <p:spPr>
          <a:xfrm>
            <a:off x="1979712" y="3933056"/>
            <a:ext cx="1800200" cy="523220"/>
          </a:xfrm>
          <a:prstGeom prst="rect">
            <a:avLst/>
          </a:prstGeom>
          <a:noFill/>
        </p:spPr>
        <p:txBody>
          <a:bodyPr wrap="square" rtlCol="0">
            <a:spAutoFit/>
          </a:bodyPr>
          <a:lstStyle/>
          <a:p>
            <a:r>
              <a:rPr lang="en-US" sz="2800" b="1" dirty="0" smtClean="0"/>
              <a:t>Equator</a:t>
            </a:r>
            <a:endParaRPr lang="en-US" sz="2800" b="1" dirty="0"/>
          </a:p>
        </p:txBody>
      </p:sp>
      <p:sp>
        <p:nvSpPr>
          <p:cNvPr id="20" name="TextBox 19"/>
          <p:cNvSpPr txBox="1"/>
          <p:nvPr/>
        </p:nvSpPr>
        <p:spPr>
          <a:xfrm>
            <a:off x="7164288" y="2204864"/>
            <a:ext cx="1800200" cy="954107"/>
          </a:xfrm>
          <a:prstGeom prst="rect">
            <a:avLst/>
          </a:prstGeom>
          <a:noFill/>
        </p:spPr>
        <p:txBody>
          <a:bodyPr wrap="square" rtlCol="0">
            <a:spAutoFit/>
          </a:bodyPr>
          <a:lstStyle/>
          <a:p>
            <a:r>
              <a:rPr lang="en-US" sz="2800" b="1" dirty="0" smtClean="0"/>
              <a:t>Tropic of Cancer</a:t>
            </a:r>
            <a:endParaRPr lang="en-US" sz="2800" b="1" dirty="0"/>
          </a:p>
        </p:txBody>
      </p:sp>
      <p:sp>
        <p:nvSpPr>
          <p:cNvPr id="21" name="TextBox 20"/>
          <p:cNvSpPr txBox="1"/>
          <p:nvPr/>
        </p:nvSpPr>
        <p:spPr>
          <a:xfrm>
            <a:off x="7164288" y="4509120"/>
            <a:ext cx="1800200" cy="954107"/>
          </a:xfrm>
          <a:prstGeom prst="rect">
            <a:avLst/>
          </a:prstGeom>
          <a:noFill/>
        </p:spPr>
        <p:txBody>
          <a:bodyPr wrap="square" rtlCol="0">
            <a:spAutoFit/>
          </a:bodyPr>
          <a:lstStyle/>
          <a:p>
            <a:r>
              <a:rPr lang="en-US" sz="2800" b="1" dirty="0" smtClean="0"/>
              <a:t>Tropic of Capricorn</a:t>
            </a:r>
            <a:endParaRPr lang="en-US" sz="2800" b="1" dirty="0"/>
          </a:p>
        </p:txBody>
      </p:sp>
      <p:sp>
        <p:nvSpPr>
          <p:cNvPr id="22" name="TextBox 21"/>
          <p:cNvSpPr txBox="1"/>
          <p:nvPr/>
        </p:nvSpPr>
        <p:spPr>
          <a:xfrm>
            <a:off x="5652120" y="5903893"/>
            <a:ext cx="1800200" cy="954107"/>
          </a:xfrm>
          <a:prstGeom prst="rect">
            <a:avLst/>
          </a:prstGeom>
          <a:noFill/>
        </p:spPr>
        <p:txBody>
          <a:bodyPr wrap="square" rtlCol="0">
            <a:spAutoFit/>
          </a:bodyPr>
          <a:lstStyle/>
          <a:p>
            <a:r>
              <a:rPr lang="en-US" sz="2800" b="1" dirty="0" err="1" smtClean="0"/>
              <a:t>Antartic</a:t>
            </a:r>
            <a:r>
              <a:rPr lang="en-US" sz="2800" b="1" dirty="0" smtClean="0"/>
              <a:t> Circle</a:t>
            </a:r>
            <a:endParaRPr lang="en-US" sz="2800" b="1" dirty="0"/>
          </a:p>
        </p:txBody>
      </p:sp>
      <p:sp>
        <p:nvSpPr>
          <p:cNvPr id="23" name="TextBox 22"/>
          <p:cNvSpPr txBox="1"/>
          <p:nvPr/>
        </p:nvSpPr>
        <p:spPr>
          <a:xfrm>
            <a:off x="5508104" y="188640"/>
            <a:ext cx="1800200" cy="954107"/>
          </a:xfrm>
          <a:prstGeom prst="rect">
            <a:avLst/>
          </a:prstGeom>
          <a:noFill/>
        </p:spPr>
        <p:txBody>
          <a:bodyPr wrap="square" rtlCol="0">
            <a:spAutoFit/>
          </a:bodyPr>
          <a:lstStyle/>
          <a:p>
            <a:r>
              <a:rPr lang="en-US" sz="2800" b="1" dirty="0" smtClean="0"/>
              <a:t>Artic Circle</a:t>
            </a:r>
            <a:endParaRPr lang="en-US" sz="2800" b="1" dirty="0"/>
          </a:p>
        </p:txBody>
      </p:sp>
    </p:spTree>
    <p:extLst>
      <p:ext uri="{BB962C8B-B14F-4D97-AF65-F5344CB8AC3E}">
        <p14:creationId xmlns:p14="http://schemas.microsoft.com/office/powerpoint/2010/main" val="1399513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_world-map-countries-picture-fresh-world-political-map-blank-maps-blank-world-map-with-countries-with-best-blank-world-map-outline-countries-fresh-fresh-world-map-template-of-world-map-countries-pict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55576" y="980728"/>
            <a:ext cx="903312" cy="369332"/>
          </a:xfrm>
          <a:prstGeom prst="rect">
            <a:avLst/>
          </a:prstGeom>
          <a:noFill/>
        </p:spPr>
        <p:txBody>
          <a:bodyPr wrap="none" rtlCol="0">
            <a:spAutoFit/>
          </a:bodyPr>
          <a:lstStyle/>
          <a:p>
            <a:r>
              <a:rPr lang="en-US" dirty="0" smtClean="0"/>
              <a:t>Canada</a:t>
            </a:r>
            <a:endParaRPr lang="en-US" dirty="0"/>
          </a:p>
        </p:txBody>
      </p:sp>
      <p:sp>
        <p:nvSpPr>
          <p:cNvPr id="4" name="TextBox 3"/>
          <p:cNvSpPr txBox="1"/>
          <p:nvPr/>
        </p:nvSpPr>
        <p:spPr>
          <a:xfrm>
            <a:off x="683568" y="1772816"/>
            <a:ext cx="602486" cy="369332"/>
          </a:xfrm>
          <a:prstGeom prst="rect">
            <a:avLst/>
          </a:prstGeom>
          <a:noFill/>
        </p:spPr>
        <p:txBody>
          <a:bodyPr wrap="none" rtlCol="0">
            <a:spAutoFit/>
          </a:bodyPr>
          <a:lstStyle/>
          <a:p>
            <a:r>
              <a:rPr lang="en-US" dirty="0" smtClean="0"/>
              <a:t>USA</a:t>
            </a:r>
            <a:endParaRPr lang="en-US" dirty="0"/>
          </a:p>
        </p:txBody>
      </p:sp>
      <p:sp>
        <p:nvSpPr>
          <p:cNvPr id="5" name="TextBox 4"/>
          <p:cNvSpPr txBox="1"/>
          <p:nvPr/>
        </p:nvSpPr>
        <p:spPr>
          <a:xfrm>
            <a:off x="6084168" y="1988840"/>
            <a:ext cx="725003" cy="369332"/>
          </a:xfrm>
          <a:prstGeom prst="rect">
            <a:avLst/>
          </a:prstGeom>
          <a:noFill/>
        </p:spPr>
        <p:txBody>
          <a:bodyPr wrap="none" rtlCol="0">
            <a:spAutoFit/>
          </a:bodyPr>
          <a:lstStyle/>
          <a:p>
            <a:r>
              <a:rPr lang="en-US" dirty="0" smtClean="0"/>
              <a:t>China</a:t>
            </a:r>
            <a:endParaRPr lang="en-US" dirty="0"/>
          </a:p>
        </p:txBody>
      </p:sp>
      <p:sp>
        <p:nvSpPr>
          <p:cNvPr id="6" name="TextBox 5"/>
          <p:cNvSpPr txBox="1"/>
          <p:nvPr/>
        </p:nvSpPr>
        <p:spPr>
          <a:xfrm>
            <a:off x="5580112" y="2636912"/>
            <a:ext cx="664026" cy="369332"/>
          </a:xfrm>
          <a:prstGeom prst="rect">
            <a:avLst/>
          </a:prstGeom>
          <a:noFill/>
        </p:spPr>
        <p:txBody>
          <a:bodyPr wrap="none" rtlCol="0">
            <a:spAutoFit/>
          </a:bodyPr>
          <a:lstStyle/>
          <a:p>
            <a:r>
              <a:rPr lang="en-US" dirty="0" smtClean="0"/>
              <a:t>India</a:t>
            </a:r>
            <a:endParaRPr lang="en-US" dirty="0"/>
          </a:p>
        </p:txBody>
      </p:sp>
      <p:sp>
        <p:nvSpPr>
          <p:cNvPr id="7" name="TextBox 6"/>
          <p:cNvSpPr txBox="1"/>
          <p:nvPr/>
        </p:nvSpPr>
        <p:spPr>
          <a:xfrm>
            <a:off x="6876256" y="4869160"/>
            <a:ext cx="1041609" cy="369332"/>
          </a:xfrm>
          <a:prstGeom prst="rect">
            <a:avLst/>
          </a:prstGeom>
          <a:noFill/>
        </p:spPr>
        <p:txBody>
          <a:bodyPr wrap="none" rtlCol="0">
            <a:spAutoFit/>
          </a:bodyPr>
          <a:lstStyle/>
          <a:p>
            <a:r>
              <a:rPr lang="en-US" dirty="0" smtClean="0"/>
              <a:t>Australia</a:t>
            </a:r>
            <a:endParaRPr lang="en-US" dirty="0"/>
          </a:p>
        </p:txBody>
      </p:sp>
      <p:sp>
        <p:nvSpPr>
          <p:cNvPr id="8" name="TextBox 7"/>
          <p:cNvSpPr txBox="1"/>
          <p:nvPr/>
        </p:nvSpPr>
        <p:spPr>
          <a:xfrm>
            <a:off x="1835696" y="4005064"/>
            <a:ext cx="723312" cy="369332"/>
          </a:xfrm>
          <a:prstGeom prst="rect">
            <a:avLst/>
          </a:prstGeom>
          <a:noFill/>
        </p:spPr>
        <p:txBody>
          <a:bodyPr wrap="none" rtlCol="0">
            <a:spAutoFit/>
          </a:bodyPr>
          <a:lstStyle/>
          <a:p>
            <a:r>
              <a:rPr lang="en-US" dirty="0" smtClean="0"/>
              <a:t>Brazil</a:t>
            </a:r>
            <a:endParaRPr lang="en-US" dirty="0"/>
          </a:p>
        </p:txBody>
      </p:sp>
      <p:sp>
        <p:nvSpPr>
          <p:cNvPr id="9" name="TextBox 8"/>
          <p:cNvSpPr txBox="1"/>
          <p:nvPr/>
        </p:nvSpPr>
        <p:spPr>
          <a:xfrm>
            <a:off x="5436096" y="764704"/>
            <a:ext cx="805028" cy="369332"/>
          </a:xfrm>
          <a:prstGeom prst="rect">
            <a:avLst/>
          </a:prstGeom>
          <a:noFill/>
        </p:spPr>
        <p:txBody>
          <a:bodyPr wrap="none" rtlCol="0">
            <a:spAutoFit/>
          </a:bodyPr>
          <a:lstStyle/>
          <a:p>
            <a:r>
              <a:rPr lang="en-US" dirty="0" smtClean="0"/>
              <a:t>Russia</a:t>
            </a:r>
            <a:endParaRPr lang="en-US" dirty="0"/>
          </a:p>
        </p:txBody>
      </p:sp>
    </p:spTree>
    <p:extLst>
      <p:ext uri="{BB962C8B-B14F-4D97-AF65-F5344CB8AC3E}">
        <p14:creationId xmlns:p14="http://schemas.microsoft.com/office/powerpoint/2010/main" val="15643763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lstStyle/>
          <a:p>
            <a:r>
              <a:rPr lang="en-US" dirty="0" smtClean="0"/>
              <a:t>Map Quiz will be on Wednesday </a:t>
            </a:r>
          </a:p>
          <a:p>
            <a:endParaRPr lang="en-US" dirty="0"/>
          </a:p>
          <a:p>
            <a:r>
              <a:rPr lang="en-US" dirty="0" smtClean="0"/>
              <a:t>It will be on the Map of Canada, with emphasis on British Columbia.</a:t>
            </a:r>
          </a:p>
          <a:p>
            <a:endParaRPr lang="en-US" dirty="0"/>
          </a:p>
          <a:p>
            <a:r>
              <a:rPr lang="en-US" dirty="0" smtClean="0"/>
              <a:t>You need to be able to identify the following:</a:t>
            </a:r>
          </a:p>
          <a:p>
            <a:r>
              <a:rPr lang="en-US" dirty="0" smtClean="0"/>
              <a:t>65 Cities in British Columbia</a:t>
            </a:r>
          </a:p>
          <a:p>
            <a:r>
              <a:rPr lang="en-US" dirty="0" smtClean="0"/>
              <a:t>All the major lakes in British Columbia</a:t>
            </a:r>
          </a:p>
          <a:p>
            <a:r>
              <a:rPr lang="en-US" dirty="0" smtClean="0"/>
              <a:t>All the major Hydro Dams and their districts</a:t>
            </a:r>
          </a:p>
          <a:p>
            <a:r>
              <a:rPr lang="en-US" dirty="0" smtClean="0"/>
              <a:t>10 Local Mountains, including whether they have hiking trails</a:t>
            </a:r>
          </a:p>
          <a:p>
            <a:r>
              <a:rPr lang="en-US" dirty="0" smtClean="0"/>
              <a:t>The major highways in BC and which towns they go through</a:t>
            </a:r>
          </a:p>
          <a:p>
            <a:endParaRPr lang="en-US" dirty="0"/>
          </a:p>
        </p:txBody>
      </p:sp>
      <p:sp>
        <p:nvSpPr>
          <p:cNvPr id="3" name="Title 2"/>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472194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normAutofit/>
          </a:bodyPr>
          <a:lstStyle/>
          <a:p>
            <a:r>
              <a:rPr lang="en-US" dirty="0" smtClean="0"/>
              <a:t>Map Quiz will be on Wednesday </a:t>
            </a:r>
            <a:endParaRPr lang="en-US" dirty="0"/>
          </a:p>
          <a:p>
            <a:r>
              <a:rPr lang="en-US" dirty="0" smtClean="0"/>
              <a:t>It will be on the Map of Canada, with emphasis on British Columbia.</a:t>
            </a:r>
            <a:endParaRPr lang="en-US" dirty="0"/>
          </a:p>
          <a:p>
            <a:r>
              <a:rPr lang="en-US" dirty="0" smtClean="0"/>
              <a:t>You need to be able to identify the following:</a:t>
            </a:r>
          </a:p>
          <a:p>
            <a:pPr marL="571500" indent="-571500">
              <a:buFont typeface="Arial"/>
              <a:buChar char="•"/>
            </a:pPr>
            <a:r>
              <a:rPr lang="en-US" dirty="0"/>
              <a:t>Each of the Provinces and Territories</a:t>
            </a:r>
          </a:p>
          <a:p>
            <a:pPr marL="571500" indent="-571500">
              <a:buFont typeface="Arial"/>
              <a:buChar char="•"/>
            </a:pPr>
            <a:r>
              <a:rPr lang="en-US" dirty="0"/>
              <a:t>Each of their Provincial Capitals</a:t>
            </a:r>
          </a:p>
          <a:p>
            <a:pPr marL="571500" indent="-571500">
              <a:buFont typeface="Arial"/>
              <a:buChar char="•"/>
            </a:pPr>
            <a:r>
              <a:rPr lang="en-US" dirty="0"/>
              <a:t>The Fraser River, </a:t>
            </a:r>
          </a:p>
          <a:p>
            <a:pPr marL="571500" indent="-571500">
              <a:buFont typeface="Arial"/>
              <a:buChar char="•"/>
            </a:pPr>
            <a:r>
              <a:rPr lang="en-US" dirty="0"/>
              <a:t>The Mackenzie River</a:t>
            </a:r>
          </a:p>
          <a:p>
            <a:pPr marL="571500" indent="-571500">
              <a:buFont typeface="Arial"/>
              <a:buChar char="•"/>
            </a:pPr>
            <a:r>
              <a:rPr lang="en-US" dirty="0"/>
              <a:t>The Columbia River</a:t>
            </a:r>
          </a:p>
          <a:p>
            <a:pPr marL="571500" indent="-571500">
              <a:buFont typeface="Arial"/>
              <a:buChar char="•"/>
            </a:pPr>
            <a:r>
              <a:rPr lang="en-US" dirty="0"/>
              <a:t>The Pacific Ocean</a:t>
            </a:r>
          </a:p>
          <a:p>
            <a:pPr marL="571500" indent="-571500">
              <a:buFont typeface="Arial"/>
              <a:buChar char="•"/>
            </a:pPr>
            <a:r>
              <a:rPr lang="en-US" dirty="0"/>
              <a:t>The Atlantic Ocean</a:t>
            </a:r>
          </a:p>
          <a:p>
            <a:pPr marL="571500" indent="-571500">
              <a:buFont typeface="Arial"/>
              <a:buChar char="•"/>
            </a:pPr>
            <a:r>
              <a:rPr lang="en-US" dirty="0"/>
              <a:t>The Artic Ocean</a:t>
            </a:r>
          </a:p>
          <a:p>
            <a:endParaRPr lang="en-US" dirty="0"/>
          </a:p>
        </p:txBody>
      </p:sp>
      <p:sp>
        <p:nvSpPr>
          <p:cNvPr id="3" name="Title 2"/>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1684057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numCol="3">
            <a:normAutofit fontScale="92500" lnSpcReduction="10000"/>
          </a:bodyPr>
          <a:lstStyle/>
          <a:p>
            <a:r>
              <a:rPr lang="en-US" dirty="0" smtClean="0"/>
              <a:t>BC</a:t>
            </a:r>
          </a:p>
          <a:p>
            <a:r>
              <a:rPr lang="en-US" dirty="0" smtClean="0"/>
              <a:t>AB</a:t>
            </a:r>
          </a:p>
          <a:p>
            <a:r>
              <a:rPr lang="en-US" dirty="0" smtClean="0"/>
              <a:t>SK</a:t>
            </a:r>
          </a:p>
          <a:p>
            <a:r>
              <a:rPr lang="en-US" dirty="0" smtClean="0"/>
              <a:t>MB</a:t>
            </a:r>
          </a:p>
          <a:p>
            <a:r>
              <a:rPr lang="en-US" dirty="0" smtClean="0"/>
              <a:t>ON</a:t>
            </a:r>
          </a:p>
          <a:p>
            <a:r>
              <a:rPr lang="en-US" dirty="0" smtClean="0"/>
              <a:t>QB</a:t>
            </a:r>
          </a:p>
          <a:p>
            <a:r>
              <a:rPr lang="en-US" dirty="0" smtClean="0"/>
              <a:t>NS</a:t>
            </a:r>
          </a:p>
          <a:p>
            <a:r>
              <a:rPr lang="en-US" dirty="0" smtClean="0"/>
              <a:t>NL</a:t>
            </a:r>
          </a:p>
          <a:p>
            <a:r>
              <a:rPr lang="en-US" dirty="0" smtClean="0"/>
              <a:t>NB</a:t>
            </a:r>
          </a:p>
          <a:p>
            <a:r>
              <a:rPr lang="en-US" dirty="0" smtClean="0"/>
              <a:t>NWT</a:t>
            </a:r>
          </a:p>
          <a:p>
            <a:r>
              <a:rPr lang="en-US" dirty="0" smtClean="0"/>
              <a:t>YK</a:t>
            </a:r>
          </a:p>
          <a:p>
            <a:r>
              <a:rPr lang="en-US" dirty="0" smtClean="0"/>
              <a:t>NU</a:t>
            </a:r>
            <a:endParaRPr lang="en-US" dirty="0"/>
          </a:p>
          <a:p>
            <a:r>
              <a:rPr lang="en-US" dirty="0" smtClean="0"/>
              <a:t>FRASER RIVER</a:t>
            </a:r>
          </a:p>
          <a:p>
            <a:r>
              <a:rPr lang="en-US" dirty="0" smtClean="0"/>
              <a:t>MACKENZIE RIVER</a:t>
            </a:r>
          </a:p>
          <a:p>
            <a:r>
              <a:rPr lang="en-US" dirty="0" smtClean="0"/>
              <a:t>COLUMBIA RIVER</a:t>
            </a:r>
          </a:p>
          <a:p>
            <a:r>
              <a:rPr lang="en-US" dirty="0" smtClean="0"/>
              <a:t>IQUALUIT</a:t>
            </a:r>
          </a:p>
          <a:p>
            <a:r>
              <a:rPr lang="en-US" dirty="0" smtClean="0"/>
              <a:t>YELLOWKNIFE</a:t>
            </a:r>
          </a:p>
          <a:p>
            <a:r>
              <a:rPr lang="en-US" dirty="0" smtClean="0"/>
              <a:t>WHITEHORSE</a:t>
            </a:r>
          </a:p>
          <a:p>
            <a:r>
              <a:rPr lang="en-US" dirty="0" smtClean="0"/>
              <a:t>EDMONTON</a:t>
            </a:r>
          </a:p>
          <a:p>
            <a:r>
              <a:rPr lang="en-US" dirty="0" smtClean="0"/>
              <a:t>VICTORIA</a:t>
            </a:r>
          </a:p>
          <a:p>
            <a:r>
              <a:rPr lang="en-US" dirty="0" smtClean="0"/>
              <a:t>REGINA</a:t>
            </a:r>
          </a:p>
          <a:p>
            <a:r>
              <a:rPr lang="en-US" dirty="0" smtClean="0"/>
              <a:t>TORONTO</a:t>
            </a:r>
          </a:p>
          <a:p>
            <a:r>
              <a:rPr lang="en-US" dirty="0" smtClean="0"/>
              <a:t>CHARLOTTETOWN</a:t>
            </a:r>
          </a:p>
          <a:p>
            <a:r>
              <a:rPr lang="en-US" dirty="0" smtClean="0"/>
              <a:t>FREDERICTON</a:t>
            </a:r>
          </a:p>
          <a:p>
            <a:r>
              <a:rPr lang="en-US" dirty="0" smtClean="0"/>
              <a:t>ST. JOHN’S</a:t>
            </a:r>
          </a:p>
          <a:p>
            <a:r>
              <a:rPr lang="en-US" dirty="0" smtClean="0"/>
              <a:t>HALIFAX</a:t>
            </a:r>
          </a:p>
          <a:p>
            <a:r>
              <a:rPr lang="en-US" dirty="0" smtClean="0"/>
              <a:t>WINNIPEG</a:t>
            </a:r>
          </a:p>
          <a:p>
            <a:r>
              <a:rPr lang="en-US" dirty="0" smtClean="0"/>
              <a:t>QUEBEC CITY</a:t>
            </a:r>
          </a:p>
          <a:p>
            <a:r>
              <a:rPr lang="en-US" dirty="0" smtClean="0"/>
              <a:t>OTTAWA</a:t>
            </a:r>
          </a:p>
          <a:p>
            <a:r>
              <a:rPr lang="en-US" dirty="0" smtClean="0"/>
              <a:t>ARTIC OCEAN</a:t>
            </a:r>
          </a:p>
          <a:p>
            <a:r>
              <a:rPr lang="en-US" dirty="0" smtClean="0"/>
              <a:t>PACIFIC OCEAN</a:t>
            </a:r>
          </a:p>
          <a:p>
            <a:r>
              <a:rPr lang="en-US" dirty="0" smtClean="0"/>
              <a:t>ATLANTIC OCEAN</a:t>
            </a:r>
          </a:p>
          <a:p>
            <a:endParaRPr lang="en-US" dirty="0"/>
          </a:p>
          <a:p>
            <a:endParaRPr lang="en-US" dirty="0"/>
          </a:p>
          <a:p>
            <a:endParaRPr lang="en-US" dirty="0" smtClean="0"/>
          </a:p>
          <a:p>
            <a:endParaRPr lang="en-US" dirty="0" smtClean="0"/>
          </a:p>
          <a:p>
            <a:r>
              <a:rPr lang="en-US" b="1" u="sng" dirty="0" smtClean="0"/>
              <a:t>BONUS</a:t>
            </a:r>
          </a:p>
          <a:p>
            <a:r>
              <a:rPr lang="en-US" dirty="0" smtClean="0"/>
              <a:t>ST. LAWRENCE RIVER</a:t>
            </a:r>
          </a:p>
          <a:p>
            <a:r>
              <a:rPr lang="en-US" dirty="0" smtClean="0"/>
              <a:t>VANCOUVER ISLAND</a:t>
            </a:r>
          </a:p>
          <a:p>
            <a:r>
              <a:rPr lang="en-US" dirty="0" smtClean="0"/>
              <a:t>HAIDA GWAII</a:t>
            </a:r>
          </a:p>
          <a:p>
            <a:r>
              <a:rPr lang="en-US" dirty="0" smtClean="0"/>
              <a:t>KOMA KULSHAN</a:t>
            </a:r>
          </a:p>
          <a:p>
            <a:endParaRPr lang="en-US" dirty="0"/>
          </a:p>
        </p:txBody>
      </p:sp>
      <p:sp>
        <p:nvSpPr>
          <p:cNvPr id="3" name="Title 2"/>
          <p:cNvSpPr>
            <a:spLocks noGrp="1"/>
          </p:cNvSpPr>
          <p:nvPr>
            <p:ph type="title"/>
          </p:nvPr>
        </p:nvSpPr>
        <p:spPr>
          <a:xfrm>
            <a:off x="395536" y="260648"/>
            <a:ext cx="8229600" cy="1252728"/>
          </a:xfrm>
        </p:spPr>
        <p:txBody>
          <a:bodyPr>
            <a:noAutofit/>
          </a:bodyPr>
          <a:lstStyle/>
          <a:p>
            <a:r>
              <a:rPr lang="en-US" sz="3200" dirty="0" smtClean="0"/>
              <a:t>Quiz</a:t>
            </a:r>
            <a:br>
              <a:rPr lang="en-US" sz="3200" dirty="0" smtClean="0"/>
            </a:br>
            <a:r>
              <a:rPr lang="en-US" sz="3200" dirty="0" smtClean="0"/>
              <a:t>Please place the following items on your map where they geographically belong.</a:t>
            </a:r>
            <a:endParaRPr lang="en-US" sz="3200" dirty="0"/>
          </a:p>
        </p:txBody>
      </p:sp>
    </p:spTree>
    <p:extLst>
      <p:ext uri="{BB962C8B-B14F-4D97-AF65-F5344CB8AC3E}">
        <p14:creationId xmlns:p14="http://schemas.microsoft.com/office/powerpoint/2010/main" val="500248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smtClean="0"/>
              <a:t>CNN 10 </a:t>
            </a:r>
          </a:p>
          <a:p>
            <a:r>
              <a:rPr lang="en-US" sz="3200" dirty="0"/>
              <a:t>Review </a:t>
            </a:r>
            <a:r>
              <a:rPr lang="en-US" sz="3200" dirty="0" smtClean="0"/>
              <a:t>Survey</a:t>
            </a:r>
          </a:p>
          <a:p>
            <a:r>
              <a:rPr lang="en-US" sz="3200" dirty="0" smtClean="0"/>
              <a:t>Begin Demographics</a:t>
            </a:r>
          </a:p>
          <a:p>
            <a:r>
              <a:rPr lang="en-US" sz="3200" dirty="0" smtClean="0"/>
              <a:t>Finish the Canadian Map</a:t>
            </a:r>
          </a:p>
          <a:p>
            <a:r>
              <a:rPr lang="en-US" sz="3200" dirty="0" smtClean="0"/>
              <a:t>Finish the World Map</a:t>
            </a:r>
          </a:p>
          <a:p>
            <a:endParaRPr lang="en-US" sz="3200" dirty="0"/>
          </a:p>
          <a:p>
            <a:r>
              <a:rPr lang="en-US" sz="3200" dirty="0" smtClean="0"/>
              <a:t>When you’re done please hand them into the bin. </a:t>
            </a:r>
            <a:endParaRPr lang="en-US" sz="3200" dirty="0"/>
          </a:p>
        </p:txBody>
      </p:sp>
      <p:sp>
        <p:nvSpPr>
          <p:cNvPr id="3" name="Title 2"/>
          <p:cNvSpPr>
            <a:spLocks noGrp="1"/>
          </p:cNvSpPr>
          <p:nvPr>
            <p:ph type="title"/>
          </p:nvPr>
        </p:nvSpPr>
        <p:spPr/>
        <p:txBody>
          <a:bodyPr>
            <a:normAutofit fontScale="90000"/>
          </a:bodyPr>
          <a:lstStyle/>
          <a:p>
            <a:r>
              <a:rPr lang="en-US" dirty="0" smtClean="0"/>
              <a:t>Good Morning</a:t>
            </a:r>
            <a:br>
              <a:rPr lang="en-US" dirty="0" smtClean="0"/>
            </a:br>
            <a:r>
              <a:rPr lang="en-US" dirty="0" smtClean="0"/>
              <a:t>Outline</a:t>
            </a:r>
            <a:endParaRPr lang="en-US" dirty="0"/>
          </a:p>
        </p:txBody>
      </p:sp>
    </p:spTree>
    <p:extLst>
      <p:ext uri="{BB962C8B-B14F-4D97-AF65-F5344CB8AC3E}">
        <p14:creationId xmlns:p14="http://schemas.microsoft.com/office/powerpoint/2010/main" val="19006832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Survey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9788460"/>
              </p:ext>
            </p:extLst>
          </p:nvPr>
        </p:nvGraphicFramePr>
        <p:xfrm>
          <a:off x="0" y="1637458"/>
          <a:ext cx="8892480" cy="5184578"/>
        </p:xfrm>
        <a:graphic>
          <a:graphicData uri="http://schemas.openxmlformats.org/drawingml/2006/table">
            <a:tbl>
              <a:tblPr firstRow="1" bandRow="1">
                <a:tableStyleId>{5C22544A-7EE6-4342-B048-85BDC9FD1C3A}</a:tableStyleId>
              </a:tblPr>
              <a:tblGrid>
                <a:gridCol w="2964160"/>
                <a:gridCol w="2964160"/>
                <a:gridCol w="2964160"/>
              </a:tblGrid>
              <a:tr h="535364">
                <a:tc>
                  <a:txBody>
                    <a:bodyPr/>
                    <a:lstStyle/>
                    <a:p>
                      <a:r>
                        <a:rPr lang="en-US" sz="2800" dirty="0" smtClean="0"/>
                        <a:t>Topic</a:t>
                      </a:r>
                      <a:endParaRPr lang="en-US" sz="2800" dirty="0"/>
                    </a:p>
                  </a:txBody>
                  <a:tcPr/>
                </a:tc>
                <a:tc>
                  <a:txBody>
                    <a:bodyPr/>
                    <a:lstStyle/>
                    <a:p>
                      <a:r>
                        <a:rPr lang="en-US" sz="2800" dirty="0" smtClean="0"/>
                        <a:t>Yes</a:t>
                      </a:r>
                      <a:endParaRPr lang="en-US" sz="2800" dirty="0"/>
                    </a:p>
                  </a:txBody>
                  <a:tcPr/>
                </a:tc>
                <a:tc>
                  <a:txBody>
                    <a:bodyPr/>
                    <a:lstStyle/>
                    <a:p>
                      <a:r>
                        <a:rPr lang="en-US" sz="2800" dirty="0" smtClean="0"/>
                        <a:t>No</a:t>
                      </a:r>
                      <a:endParaRPr lang="en-US" sz="2800" dirty="0"/>
                    </a:p>
                  </a:txBody>
                  <a:tcPr/>
                </a:tc>
              </a:tr>
              <a:tr h="535364">
                <a:tc>
                  <a:txBody>
                    <a:bodyPr/>
                    <a:lstStyle/>
                    <a:p>
                      <a:r>
                        <a:rPr lang="en-US" sz="2800" dirty="0" smtClean="0"/>
                        <a:t>1920’s Jazz Age</a:t>
                      </a:r>
                      <a:endParaRPr lang="en-US" sz="2800" dirty="0"/>
                    </a:p>
                  </a:txBody>
                  <a:tcPr/>
                </a:tc>
                <a:tc>
                  <a:txBody>
                    <a:bodyPr/>
                    <a:lstStyle/>
                    <a:p>
                      <a:r>
                        <a:rPr lang="en-US" sz="2800" dirty="0" smtClean="0"/>
                        <a:t>0</a:t>
                      </a:r>
                      <a:endParaRPr lang="en-US" sz="2800" dirty="0"/>
                    </a:p>
                  </a:txBody>
                  <a:tcPr/>
                </a:tc>
                <a:tc>
                  <a:txBody>
                    <a:bodyPr/>
                    <a:lstStyle/>
                    <a:p>
                      <a:r>
                        <a:rPr lang="en-US" sz="2800" dirty="0" smtClean="0"/>
                        <a:t>27</a:t>
                      </a:r>
                      <a:endParaRPr lang="en-US" sz="2800" dirty="0"/>
                    </a:p>
                  </a:txBody>
                  <a:tcPr/>
                </a:tc>
              </a:tr>
              <a:tr h="986197">
                <a:tc>
                  <a:txBody>
                    <a:bodyPr/>
                    <a:lstStyle/>
                    <a:p>
                      <a:r>
                        <a:rPr lang="en-US" sz="2800" dirty="0" smtClean="0"/>
                        <a:t>1930’s Great Depression</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WWII</a:t>
                      </a:r>
                      <a:endParaRPr lang="en-US" sz="2800" dirty="0"/>
                    </a:p>
                  </a:txBody>
                  <a:tcPr/>
                </a:tc>
                <a:tc>
                  <a:txBody>
                    <a:bodyPr/>
                    <a:lstStyle/>
                    <a:p>
                      <a:r>
                        <a:rPr lang="en-US" sz="2800" dirty="0" smtClean="0"/>
                        <a:t>9</a:t>
                      </a:r>
                      <a:endParaRPr lang="en-US" sz="2800" dirty="0"/>
                    </a:p>
                  </a:txBody>
                  <a:tcPr/>
                </a:tc>
                <a:tc>
                  <a:txBody>
                    <a:bodyPr/>
                    <a:lstStyle/>
                    <a:p>
                      <a:r>
                        <a:rPr lang="en-US" sz="2800" dirty="0" smtClean="0"/>
                        <a:t>18</a:t>
                      </a:r>
                      <a:endParaRPr lang="en-US" sz="2800" dirty="0"/>
                    </a:p>
                  </a:txBody>
                  <a:tcPr/>
                </a:tc>
              </a:tr>
              <a:tr h="535364">
                <a:tc>
                  <a:txBody>
                    <a:bodyPr/>
                    <a:lstStyle/>
                    <a:p>
                      <a:r>
                        <a:rPr lang="en-US" sz="2800" dirty="0" smtClean="0"/>
                        <a:t>Korean War</a:t>
                      </a:r>
                      <a:endParaRPr lang="en-US" sz="2800" dirty="0"/>
                    </a:p>
                  </a:txBody>
                  <a:tcPr/>
                </a:tc>
                <a:tc>
                  <a:txBody>
                    <a:bodyPr/>
                    <a:lstStyle/>
                    <a:p>
                      <a:r>
                        <a:rPr lang="en-US" sz="2800" dirty="0" smtClean="0"/>
                        <a:t>1</a:t>
                      </a:r>
                      <a:endParaRPr lang="en-US" sz="2800" dirty="0"/>
                    </a:p>
                  </a:txBody>
                  <a:tcPr/>
                </a:tc>
                <a:tc>
                  <a:txBody>
                    <a:bodyPr/>
                    <a:lstStyle/>
                    <a:p>
                      <a:r>
                        <a:rPr lang="en-US" sz="2800" dirty="0" smtClean="0"/>
                        <a:t>26</a:t>
                      </a:r>
                      <a:endParaRPr lang="en-US" sz="2800" dirty="0"/>
                    </a:p>
                  </a:txBody>
                  <a:tcPr/>
                </a:tc>
              </a:tr>
              <a:tr h="535364">
                <a:tc>
                  <a:txBody>
                    <a:bodyPr/>
                    <a:lstStyle/>
                    <a:p>
                      <a:r>
                        <a:rPr lang="en-US" sz="2800" dirty="0" smtClean="0"/>
                        <a:t>Vietnam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The Cold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986197">
                <a:tc>
                  <a:txBody>
                    <a:bodyPr/>
                    <a:lstStyle/>
                    <a:p>
                      <a:r>
                        <a:rPr lang="en-US" sz="2800" dirty="0" smtClean="0"/>
                        <a:t>First Nations</a:t>
                      </a:r>
                      <a:r>
                        <a:rPr lang="en-US" sz="2800" baseline="0" dirty="0" smtClean="0"/>
                        <a:t> in BC</a:t>
                      </a:r>
                      <a:endParaRPr lang="en-US" sz="2800" dirty="0"/>
                    </a:p>
                  </a:txBody>
                  <a:tcPr/>
                </a:tc>
                <a:tc>
                  <a:txBody>
                    <a:bodyPr/>
                    <a:lstStyle/>
                    <a:p>
                      <a:r>
                        <a:rPr lang="en-US" sz="2800" dirty="0" smtClean="0"/>
                        <a:t>20</a:t>
                      </a:r>
                      <a:endParaRPr lang="en-US" sz="2800" dirty="0"/>
                    </a:p>
                  </a:txBody>
                  <a:tcPr/>
                </a:tc>
                <a:tc>
                  <a:txBody>
                    <a:bodyPr/>
                    <a:lstStyle/>
                    <a:p>
                      <a:r>
                        <a:rPr lang="en-US" sz="2800" dirty="0" smtClean="0"/>
                        <a:t>4</a:t>
                      </a:r>
                      <a:endParaRPr lang="en-US" sz="2800" dirty="0"/>
                    </a:p>
                  </a:txBody>
                  <a:tcPr/>
                </a:tc>
              </a:tr>
            </a:tbl>
          </a:graphicData>
        </a:graphic>
      </p:graphicFrame>
    </p:spTree>
    <p:extLst>
      <p:ext uri="{BB962C8B-B14F-4D97-AF65-F5344CB8AC3E}">
        <p14:creationId xmlns:p14="http://schemas.microsoft.com/office/powerpoint/2010/main" val="2902557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6211"/>
          </a:xfrm>
        </p:spPr>
        <p:txBody>
          <a:bodyPr/>
          <a:lstStyle/>
          <a:p>
            <a:r>
              <a:rPr lang="en-US" dirty="0" smtClean="0"/>
              <a:t>Mental Health</a:t>
            </a:r>
            <a:endParaRPr lang="en-US" dirty="0"/>
          </a:p>
        </p:txBody>
      </p:sp>
      <p:sp>
        <p:nvSpPr>
          <p:cNvPr id="3" name="Content Placeholder 2"/>
          <p:cNvSpPr>
            <a:spLocks noGrp="1"/>
          </p:cNvSpPr>
          <p:nvPr>
            <p:ph idx="1"/>
          </p:nvPr>
        </p:nvSpPr>
        <p:spPr>
          <a:xfrm>
            <a:off x="251520" y="793852"/>
            <a:ext cx="8892480" cy="6064147"/>
          </a:xfrm>
        </p:spPr>
        <p:txBody>
          <a:bodyPr>
            <a:noAutofit/>
          </a:bodyPr>
          <a:lstStyle/>
          <a:p>
            <a:r>
              <a:rPr lang="en-US" sz="3200" dirty="0" smtClean="0"/>
              <a:t>Mental Health is not a Taboo Subject</a:t>
            </a:r>
            <a:r>
              <a:rPr lang="mr-IN" sz="3200" dirty="0" smtClean="0"/>
              <a:t>…</a:t>
            </a:r>
            <a:r>
              <a:rPr lang="en-US" sz="3200" dirty="0" smtClean="0"/>
              <a:t> </a:t>
            </a:r>
          </a:p>
          <a:p>
            <a:r>
              <a:rPr lang="en-US" sz="3200" dirty="0" smtClean="0"/>
              <a:t>Your mental health is important </a:t>
            </a:r>
            <a:r>
              <a:rPr lang="mr-IN" sz="3200" dirty="0" smtClean="0"/>
              <a:t>–</a:t>
            </a:r>
            <a:r>
              <a:rPr lang="en-US" sz="3200" dirty="0" smtClean="0"/>
              <a:t> just like your physical health. </a:t>
            </a:r>
          </a:p>
          <a:p>
            <a:r>
              <a:rPr lang="en-US" sz="3200" dirty="0" smtClean="0"/>
              <a:t>Many of us felt anxiety this week, even now</a:t>
            </a:r>
            <a:r>
              <a:rPr lang="mr-IN" sz="3200" dirty="0" smtClean="0"/>
              <a:t>…</a:t>
            </a:r>
            <a:endParaRPr lang="en-US" sz="3200" dirty="0" smtClean="0"/>
          </a:p>
          <a:p>
            <a:pPr lvl="1"/>
            <a:r>
              <a:rPr lang="en-US" sz="3200" dirty="0" smtClean="0"/>
              <a:t>what is my course going to be like,</a:t>
            </a:r>
          </a:p>
          <a:p>
            <a:pPr lvl="1"/>
            <a:r>
              <a:rPr lang="en-US" sz="3200" dirty="0" smtClean="0"/>
              <a:t> what is my teacher going to be like</a:t>
            </a:r>
          </a:p>
          <a:p>
            <a:pPr lvl="1"/>
            <a:r>
              <a:rPr lang="en-US" sz="3200" dirty="0" smtClean="0"/>
              <a:t> what will this year be like</a:t>
            </a:r>
          </a:p>
          <a:p>
            <a:pPr lvl="1"/>
            <a:r>
              <a:rPr lang="en-US" sz="3200" dirty="0" smtClean="0"/>
              <a:t> who am I and who am I going to become? What do people think of me?</a:t>
            </a:r>
          </a:p>
          <a:p>
            <a:r>
              <a:rPr lang="en-US" sz="3200" dirty="0" smtClean="0"/>
              <a:t>Each of us in some form or another will experience mental distress this year.</a:t>
            </a:r>
          </a:p>
        </p:txBody>
      </p:sp>
    </p:spTree>
    <p:extLst>
      <p:ext uri="{BB962C8B-B14F-4D97-AF65-F5344CB8AC3E}">
        <p14:creationId xmlns:p14="http://schemas.microsoft.com/office/powerpoint/2010/main" val="3929197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892696"/>
          </a:xfrm>
        </p:spPr>
        <p:txBody>
          <a:bodyPr/>
          <a:lstStyle/>
          <a:p>
            <a:r>
              <a:rPr lang="en-CA" dirty="0" smtClean="0"/>
              <a:t>What is Geography?</a:t>
            </a:r>
            <a:endParaRPr lang="en-CA" dirty="0"/>
          </a:p>
        </p:txBody>
      </p:sp>
      <p:sp>
        <p:nvSpPr>
          <p:cNvPr id="3" name="Subtitle 2"/>
          <p:cNvSpPr>
            <a:spLocks noGrp="1"/>
          </p:cNvSpPr>
          <p:nvPr>
            <p:ph type="subTitle" idx="1"/>
          </p:nvPr>
        </p:nvSpPr>
        <p:spPr/>
        <p:txBody>
          <a:bodyPr/>
          <a:lstStyle/>
          <a:p>
            <a:r>
              <a:rPr lang="en-CA" dirty="0" smtClean="0"/>
              <a:t>Social Studies 11</a:t>
            </a:r>
          </a:p>
          <a:p>
            <a:r>
              <a:rPr lang="en-CA" dirty="0" smtClean="0"/>
              <a:t>Mr. Koe</a:t>
            </a:r>
            <a:endParaRPr lang="en-CA" dirty="0"/>
          </a:p>
        </p:txBody>
      </p:sp>
      <p:pic>
        <p:nvPicPr>
          <p:cNvPr id="1026" name="Picture 2" descr="http://pulse.pharmacy.arizona.edu/images/geograph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501008"/>
            <a:ext cx="2880320" cy="240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839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0px-Map_of_the_world_by_the_US_Gov_as_of_201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827" t="22744" r="9751" b="22656"/>
          <a:stretch/>
        </p:blipFill>
        <p:spPr>
          <a:xfrm>
            <a:off x="0" y="1052736"/>
            <a:ext cx="9144000" cy="5805264"/>
          </a:xfrm>
        </p:spPr>
      </p:pic>
      <p:sp>
        <p:nvSpPr>
          <p:cNvPr id="3" name="Title 2"/>
          <p:cNvSpPr>
            <a:spLocks noGrp="1"/>
          </p:cNvSpPr>
          <p:nvPr>
            <p:ph type="title"/>
          </p:nvPr>
        </p:nvSpPr>
        <p:spPr/>
        <p:txBody>
          <a:bodyPr>
            <a:normAutofit fontScale="90000"/>
          </a:bodyPr>
          <a:lstStyle/>
          <a:p>
            <a:r>
              <a:rPr lang="en-US" dirty="0"/>
              <a:t>Geo = Earth</a:t>
            </a:r>
            <a:r>
              <a:rPr lang="en-US" dirty="0" smtClean="0"/>
              <a:t>, + </a:t>
            </a:r>
            <a:r>
              <a:rPr lang="en-US" dirty="0" err="1" smtClean="0"/>
              <a:t>Graphy</a:t>
            </a:r>
            <a:r>
              <a:rPr lang="en-US" dirty="0" smtClean="0"/>
              <a:t> </a:t>
            </a:r>
            <a:r>
              <a:rPr lang="en-US" dirty="0"/>
              <a:t>= The Study of </a:t>
            </a:r>
            <a:br>
              <a:rPr lang="en-US" dirty="0"/>
            </a:br>
            <a:endParaRPr lang="en-US" dirty="0"/>
          </a:p>
        </p:txBody>
      </p:sp>
      <p:sp>
        <p:nvSpPr>
          <p:cNvPr id="5" name="TextBox 4"/>
          <p:cNvSpPr txBox="1"/>
          <p:nvPr/>
        </p:nvSpPr>
        <p:spPr>
          <a:xfrm>
            <a:off x="1691680" y="5733256"/>
            <a:ext cx="5656491" cy="523220"/>
          </a:xfrm>
          <a:prstGeom prst="rect">
            <a:avLst/>
          </a:prstGeom>
          <a:noFill/>
        </p:spPr>
        <p:txBody>
          <a:bodyPr wrap="none" rtlCol="0">
            <a:spAutoFit/>
          </a:bodyPr>
          <a:lstStyle/>
          <a:p>
            <a:r>
              <a:rPr lang="en-US" sz="2800" b="1" u="sng" dirty="0" smtClean="0"/>
              <a:t>Geography = The Study of the Earth </a:t>
            </a:r>
            <a:endParaRPr lang="en-US" sz="2800" b="1" u="sng" dirty="0"/>
          </a:p>
        </p:txBody>
      </p:sp>
    </p:spTree>
    <p:extLst>
      <p:ext uri="{BB962C8B-B14F-4D97-AF65-F5344CB8AC3E}">
        <p14:creationId xmlns:p14="http://schemas.microsoft.com/office/powerpoint/2010/main" val="15928357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sp>
        <p:nvSpPr>
          <p:cNvPr id="3" name="Text Placeholder 2"/>
          <p:cNvSpPr>
            <a:spLocks noGrp="1"/>
          </p:cNvSpPr>
          <p:nvPr>
            <p:ph type="body" idx="1"/>
          </p:nvPr>
        </p:nvSpPr>
        <p:spPr>
          <a:xfrm>
            <a:off x="323528" y="1556792"/>
            <a:ext cx="3822192" cy="639762"/>
          </a:xfrm>
        </p:spPr>
        <p:txBody>
          <a:bodyPr/>
          <a:lstStyle/>
          <a:p>
            <a:r>
              <a:rPr lang="en-US" dirty="0" smtClean="0"/>
              <a:t>Human Geography</a:t>
            </a:r>
            <a:endParaRPr lang="en-US" dirty="0"/>
          </a:p>
        </p:txBody>
      </p:sp>
      <p:sp>
        <p:nvSpPr>
          <p:cNvPr id="4" name="Content Placeholder 3"/>
          <p:cNvSpPr>
            <a:spLocks noGrp="1"/>
          </p:cNvSpPr>
          <p:nvPr>
            <p:ph sz="half" idx="2"/>
          </p:nvPr>
        </p:nvSpPr>
        <p:spPr>
          <a:xfrm>
            <a:off x="683568" y="2204864"/>
            <a:ext cx="3820055" cy="3777283"/>
          </a:xfrm>
        </p:spPr>
        <p:txBody>
          <a:bodyPr>
            <a:normAutofit fontScale="92500" lnSpcReduction="10000"/>
          </a:bodyPr>
          <a:lstStyle/>
          <a:p>
            <a:r>
              <a:rPr lang="en-US" sz="2800" dirty="0" smtClean="0"/>
              <a:t>Focuses mainly on the impact and behavior of people on the world. </a:t>
            </a:r>
          </a:p>
          <a:p>
            <a:endParaRPr lang="en-US" sz="2800" dirty="0"/>
          </a:p>
          <a:p>
            <a:r>
              <a:rPr lang="en-US" sz="2800" dirty="0" smtClean="0"/>
              <a:t>Urban-geography</a:t>
            </a:r>
          </a:p>
          <a:p>
            <a:r>
              <a:rPr lang="en-US" sz="2800" dirty="0" smtClean="0"/>
              <a:t>Cultural Geography</a:t>
            </a:r>
          </a:p>
          <a:p>
            <a:r>
              <a:rPr lang="en-US" sz="2800" dirty="0" smtClean="0"/>
              <a:t>Development Geography</a:t>
            </a:r>
          </a:p>
          <a:p>
            <a:r>
              <a:rPr lang="en-US" sz="2800" dirty="0" smtClean="0"/>
              <a:t>Population Geography</a:t>
            </a:r>
          </a:p>
          <a:p>
            <a:endParaRPr lang="en-US" dirty="0" smtClean="0"/>
          </a:p>
          <a:p>
            <a:endParaRPr lang="en-US" dirty="0"/>
          </a:p>
        </p:txBody>
      </p:sp>
      <p:sp>
        <p:nvSpPr>
          <p:cNvPr id="5" name="Text Placeholder 4"/>
          <p:cNvSpPr>
            <a:spLocks noGrp="1"/>
          </p:cNvSpPr>
          <p:nvPr>
            <p:ph type="body" sz="quarter" idx="3"/>
          </p:nvPr>
        </p:nvSpPr>
        <p:spPr>
          <a:xfrm>
            <a:off x="4860032" y="1556792"/>
            <a:ext cx="3822192" cy="639762"/>
          </a:xfrm>
        </p:spPr>
        <p:txBody>
          <a:bodyPr/>
          <a:lstStyle/>
          <a:p>
            <a:r>
              <a:rPr lang="en-US" dirty="0" smtClean="0"/>
              <a:t>Physical Geography</a:t>
            </a:r>
            <a:endParaRPr lang="en-US" dirty="0"/>
          </a:p>
        </p:txBody>
      </p:sp>
      <p:sp>
        <p:nvSpPr>
          <p:cNvPr id="6" name="Content Placeholder 5"/>
          <p:cNvSpPr>
            <a:spLocks noGrp="1"/>
          </p:cNvSpPr>
          <p:nvPr>
            <p:ph sz="quarter" idx="4"/>
          </p:nvPr>
        </p:nvSpPr>
        <p:spPr>
          <a:xfrm>
            <a:off x="4932040" y="2204864"/>
            <a:ext cx="3822192" cy="4248472"/>
          </a:xfrm>
        </p:spPr>
        <p:txBody>
          <a:bodyPr>
            <a:normAutofit lnSpcReduction="10000"/>
          </a:bodyPr>
          <a:lstStyle/>
          <a:p>
            <a:r>
              <a:rPr lang="en-US" sz="2800" dirty="0" smtClean="0"/>
              <a:t>Focused mainly on the natural processes of the Earth.</a:t>
            </a:r>
          </a:p>
          <a:p>
            <a:endParaRPr lang="en-US" sz="2800" dirty="0" smtClean="0"/>
          </a:p>
          <a:p>
            <a:endParaRPr lang="en-US" sz="2800" dirty="0"/>
          </a:p>
          <a:p>
            <a:r>
              <a:rPr lang="en-US" sz="2800" dirty="0" smtClean="0"/>
              <a:t>Geomorphology</a:t>
            </a:r>
          </a:p>
          <a:p>
            <a:r>
              <a:rPr lang="en-US" sz="2800" dirty="0" err="1" smtClean="0"/>
              <a:t>Climatalogy</a:t>
            </a:r>
            <a:endParaRPr lang="en-US" sz="2800" dirty="0" smtClean="0"/>
          </a:p>
          <a:p>
            <a:r>
              <a:rPr lang="en-US" sz="2800" dirty="0" smtClean="0"/>
              <a:t>Glaciology</a:t>
            </a:r>
          </a:p>
          <a:p>
            <a:r>
              <a:rPr lang="en-US" sz="2800" dirty="0" smtClean="0"/>
              <a:t>Coastal Geography</a:t>
            </a:r>
          </a:p>
          <a:p>
            <a:endParaRPr lang="en-US" dirty="0"/>
          </a:p>
        </p:txBody>
      </p:sp>
      <p:sp>
        <p:nvSpPr>
          <p:cNvPr id="7" name="TextBox 6"/>
          <p:cNvSpPr txBox="1"/>
          <p:nvPr/>
        </p:nvSpPr>
        <p:spPr>
          <a:xfrm>
            <a:off x="2987824" y="6093296"/>
            <a:ext cx="3711172" cy="830997"/>
          </a:xfrm>
          <a:prstGeom prst="rect">
            <a:avLst/>
          </a:prstGeom>
          <a:noFill/>
        </p:spPr>
        <p:txBody>
          <a:bodyPr wrap="none" rtlCol="0">
            <a:spAutoFit/>
          </a:bodyPr>
          <a:lstStyle/>
          <a:p>
            <a:pPr algn="ctr"/>
            <a:r>
              <a:rPr lang="en-US" sz="2400" b="1" dirty="0" smtClean="0"/>
              <a:t>Environmental Geography</a:t>
            </a:r>
          </a:p>
          <a:p>
            <a:pPr algn="ctr"/>
            <a:r>
              <a:rPr lang="en-US" sz="2400" b="1" dirty="0" smtClean="0"/>
              <a:t>Focuses on the Connection</a:t>
            </a:r>
            <a:endParaRPr lang="en-US" sz="2400" b="1" dirty="0"/>
          </a:p>
        </p:txBody>
      </p:sp>
    </p:spTree>
    <p:extLst>
      <p:ext uri="{BB962C8B-B14F-4D97-AF65-F5344CB8AC3E}">
        <p14:creationId xmlns:p14="http://schemas.microsoft.com/office/powerpoint/2010/main" val="2314996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2776"/>
            <a:ext cx="9144000" cy="5445224"/>
          </a:xfrm>
        </p:spPr>
        <p:txBody>
          <a:bodyPr/>
          <a:lstStyle/>
          <a:p>
            <a:pPr marL="457200" indent="-457200">
              <a:buFont typeface="+mj-lt"/>
              <a:buAutoNum type="arabicPeriod"/>
            </a:pPr>
            <a:r>
              <a:rPr lang="en-US" dirty="0" smtClean="0"/>
              <a:t>Demographics </a:t>
            </a:r>
            <a:r>
              <a:rPr lang="mr-IN" dirty="0" smtClean="0"/>
              <a:t>–</a:t>
            </a:r>
            <a:r>
              <a:rPr lang="en-US" dirty="0" smtClean="0"/>
              <a:t> Population Densities, Models, Immigration etc. </a:t>
            </a:r>
          </a:p>
          <a:p>
            <a:pPr marL="457200" indent="-457200">
              <a:buFont typeface="+mj-lt"/>
              <a:buAutoNum type="arabicPeriod"/>
            </a:pPr>
            <a:endParaRPr lang="en-US" dirty="0"/>
          </a:p>
          <a:p>
            <a:pPr marL="457200" indent="-457200">
              <a:buFont typeface="+mj-lt"/>
              <a:buAutoNum type="arabicPeriod"/>
            </a:pPr>
            <a:r>
              <a:rPr lang="en-US" dirty="0" smtClean="0"/>
              <a:t>Standards of Living </a:t>
            </a:r>
            <a:r>
              <a:rPr lang="mr-IN" dirty="0" smtClean="0"/>
              <a:t>–</a:t>
            </a:r>
            <a:r>
              <a:rPr lang="en-US" dirty="0" smtClean="0"/>
              <a:t> Human Development Index, GDP, Developed/Developing Countries</a:t>
            </a:r>
          </a:p>
          <a:p>
            <a:pPr marL="457200" indent="-457200">
              <a:buFont typeface="+mj-lt"/>
              <a:buAutoNum type="arabicPeriod"/>
            </a:pPr>
            <a:endParaRPr lang="en-US" dirty="0"/>
          </a:p>
          <a:p>
            <a:pPr marL="457200" indent="-457200">
              <a:buFont typeface="+mj-lt"/>
              <a:buAutoNum type="arabicPeriod"/>
            </a:pPr>
            <a:r>
              <a:rPr lang="en-US" dirty="0" smtClean="0"/>
              <a:t>Resources of British Columbia </a:t>
            </a:r>
            <a:r>
              <a:rPr lang="mr-IN" dirty="0" smtClean="0"/>
              <a:t>–</a:t>
            </a:r>
            <a:r>
              <a:rPr lang="en-US" dirty="0" smtClean="0"/>
              <a:t> Forestry, Natural Gas, Mining, Fisheries, and Hydro </a:t>
            </a:r>
          </a:p>
          <a:p>
            <a:pPr marL="457200" indent="-457200">
              <a:buFont typeface="+mj-lt"/>
              <a:buAutoNum type="arabicPeriod"/>
            </a:pPr>
            <a:endParaRPr lang="en-US" dirty="0"/>
          </a:p>
          <a:p>
            <a:pPr marL="457200" indent="-457200">
              <a:buFont typeface="+mj-lt"/>
              <a:buAutoNum type="arabicPeriod"/>
            </a:pPr>
            <a:r>
              <a:rPr lang="en-US" dirty="0"/>
              <a:t>Local History of Mission</a:t>
            </a:r>
          </a:p>
          <a:p>
            <a:pPr marL="759143" lvl="1" indent="-457200">
              <a:buFont typeface="+mj-lt"/>
              <a:buAutoNum type="arabicPeriod"/>
            </a:pPr>
            <a:r>
              <a:rPr lang="en-US" dirty="0"/>
              <a:t>Mini Research Project </a:t>
            </a:r>
            <a:endParaRPr lang="en-US" dirty="0" smtClean="0"/>
          </a:p>
          <a:p>
            <a:pPr marL="301943" lvl="1" indent="0">
              <a:buNone/>
            </a:pPr>
            <a:endParaRPr lang="en-US" dirty="0" smtClean="0"/>
          </a:p>
          <a:p>
            <a:pPr marL="301943" lvl="1" indent="0">
              <a:buNone/>
            </a:pPr>
            <a:r>
              <a:rPr lang="en-US" dirty="0" smtClean="0"/>
              <a:t>Human Geography is considered a Science which means there is a bit of basic math to do in this unit (subtracting, adding, multiplying, dividing)</a:t>
            </a:r>
            <a:endParaRPr lang="en-US" dirty="0"/>
          </a:p>
          <a:p>
            <a:endParaRPr lang="en-US" dirty="0" smtClean="0"/>
          </a:p>
          <a:p>
            <a:endParaRPr lang="en-US" dirty="0" smtClean="0"/>
          </a:p>
        </p:txBody>
      </p:sp>
      <p:sp>
        <p:nvSpPr>
          <p:cNvPr id="3" name="Title 2"/>
          <p:cNvSpPr>
            <a:spLocks noGrp="1"/>
          </p:cNvSpPr>
          <p:nvPr>
            <p:ph type="title"/>
          </p:nvPr>
        </p:nvSpPr>
        <p:spPr/>
        <p:txBody>
          <a:bodyPr/>
          <a:lstStyle/>
          <a:p>
            <a:r>
              <a:rPr lang="en-US" dirty="0" smtClean="0"/>
              <a:t>What will be Exploring</a:t>
            </a:r>
            <a:endParaRPr lang="en-US" dirty="0"/>
          </a:p>
        </p:txBody>
      </p:sp>
    </p:spTree>
    <p:extLst>
      <p:ext uri="{BB962C8B-B14F-4D97-AF65-F5344CB8AC3E}">
        <p14:creationId xmlns:p14="http://schemas.microsoft.com/office/powerpoint/2010/main" val="17638035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 y="1484784"/>
            <a:ext cx="9108758" cy="5373216"/>
          </a:xfrm>
        </p:spPr>
        <p:txBody>
          <a:bodyPr numCol="3">
            <a:normAutofit fontScale="92500" lnSpcReduction="10000"/>
          </a:bodyPr>
          <a:lstStyle/>
          <a:p>
            <a:r>
              <a:rPr lang="en-US" dirty="0" smtClean="0"/>
              <a:t>We’re going to ease into this unit today by exploring some of the vocabulary associated with it. </a:t>
            </a:r>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457200" lvl="0" indent="-457200">
              <a:buFont typeface="+mj-lt"/>
              <a:buAutoNum type="arabicPeriod"/>
            </a:pPr>
            <a:r>
              <a:rPr lang="en-US" dirty="0" smtClean="0"/>
              <a:t>Demography </a:t>
            </a:r>
            <a:endParaRPr lang="en-CA" dirty="0"/>
          </a:p>
          <a:p>
            <a:pPr marL="457200" lvl="0" indent="-457200">
              <a:buFont typeface="+mj-lt"/>
              <a:buAutoNum type="arabicPeriod"/>
            </a:pPr>
            <a:r>
              <a:rPr lang="en-US" dirty="0"/>
              <a:t>Developed Country</a:t>
            </a:r>
            <a:endParaRPr lang="en-CA" dirty="0"/>
          </a:p>
          <a:p>
            <a:pPr marL="457200" lvl="0" indent="-457200">
              <a:buFont typeface="+mj-lt"/>
              <a:buAutoNum type="arabicPeriod"/>
            </a:pPr>
            <a:r>
              <a:rPr lang="en-US" dirty="0"/>
              <a:t>Developing Country</a:t>
            </a:r>
            <a:endParaRPr lang="en-CA" dirty="0"/>
          </a:p>
          <a:p>
            <a:pPr marL="457200" lvl="0" indent="-457200">
              <a:buFont typeface="+mj-lt"/>
              <a:buAutoNum type="arabicPeriod"/>
            </a:pPr>
            <a:r>
              <a:rPr lang="en-US" dirty="0"/>
              <a:t>Birth Rate</a:t>
            </a:r>
            <a:endParaRPr lang="en-CA" dirty="0"/>
          </a:p>
          <a:p>
            <a:pPr marL="457200" lvl="0" indent="-457200">
              <a:buFont typeface="+mj-lt"/>
              <a:buAutoNum type="arabicPeriod"/>
            </a:pPr>
            <a:r>
              <a:rPr lang="en-US" dirty="0"/>
              <a:t>Death Rate</a:t>
            </a:r>
            <a:endParaRPr lang="en-CA" dirty="0"/>
          </a:p>
          <a:p>
            <a:pPr marL="457200" lvl="0" indent="-457200">
              <a:buFont typeface="+mj-lt"/>
              <a:buAutoNum type="arabicPeriod"/>
            </a:pPr>
            <a:r>
              <a:rPr lang="en-US" dirty="0"/>
              <a:t>Immigration Rate</a:t>
            </a:r>
            <a:endParaRPr lang="en-CA" dirty="0"/>
          </a:p>
          <a:p>
            <a:pPr marL="457200" lvl="0" indent="-457200">
              <a:buFont typeface="+mj-lt"/>
              <a:buAutoNum type="arabicPeriod"/>
            </a:pPr>
            <a:r>
              <a:rPr lang="en-US" dirty="0"/>
              <a:t>Emigration Rate</a:t>
            </a:r>
            <a:endParaRPr lang="en-CA" dirty="0"/>
          </a:p>
          <a:p>
            <a:pPr marL="457200" lvl="0" indent="-457200">
              <a:buFont typeface="+mj-lt"/>
              <a:buAutoNum type="arabicPeriod"/>
            </a:pPr>
            <a:r>
              <a:rPr lang="en-US" dirty="0"/>
              <a:t>Natural Increase</a:t>
            </a:r>
            <a:endParaRPr lang="en-CA" dirty="0"/>
          </a:p>
          <a:p>
            <a:pPr marL="457200" lvl="0" indent="-457200">
              <a:buFont typeface="+mj-lt"/>
              <a:buAutoNum type="arabicPeriod"/>
            </a:pPr>
            <a:r>
              <a:rPr lang="en-US" dirty="0"/>
              <a:t>Exponential Rate</a:t>
            </a:r>
            <a:endParaRPr lang="en-CA" dirty="0"/>
          </a:p>
          <a:p>
            <a:pPr marL="457200" lvl="0" indent="-457200">
              <a:buFont typeface="+mj-lt"/>
              <a:buAutoNum type="arabicPeriod"/>
            </a:pPr>
            <a:r>
              <a:rPr lang="en-US" dirty="0"/>
              <a:t>Rule of 70</a:t>
            </a:r>
            <a:endParaRPr lang="en-CA" dirty="0"/>
          </a:p>
          <a:p>
            <a:pPr marL="457200" lvl="0" indent="-457200">
              <a:buFont typeface="+mj-lt"/>
              <a:buAutoNum type="arabicPeriod"/>
            </a:pPr>
            <a:r>
              <a:rPr lang="en-US" dirty="0"/>
              <a:t>Doubling Time</a:t>
            </a:r>
            <a:endParaRPr lang="en-CA" dirty="0"/>
          </a:p>
          <a:p>
            <a:pPr marL="457200" lvl="0" indent="-457200">
              <a:buFont typeface="+mj-lt"/>
              <a:buAutoNum type="arabicPeriod"/>
            </a:pPr>
            <a:r>
              <a:rPr lang="en-US" dirty="0"/>
              <a:t>Net Migration</a:t>
            </a:r>
            <a:endParaRPr lang="en-CA" dirty="0"/>
          </a:p>
          <a:p>
            <a:pPr marL="457200" lvl="0" indent="-457200">
              <a:buFont typeface="+mj-lt"/>
              <a:buAutoNum type="arabicPeriod"/>
            </a:pPr>
            <a:r>
              <a:rPr lang="en-US" dirty="0"/>
              <a:t>Population Growth Rate</a:t>
            </a:r>
            <a:endParaRPr lang="en-CA" dirty="0"/>
          </a:p>
          <a:p>
            <a:pPr marL="457200" lvl="0" indent="-457200">
              <a:buFont typeface="+mj-lt"/>
              <a:buAutoNum type="arabicPeriod"/>
            </a:pPr>
            <a:r>
              <a:rPr lang="en-US" dirty="0"/>
              <a:t>Life Expectancy</a:t>
            </a:r>
            <a:endParaRPr lang="en-CA" dirty="0"/>
          </a:p>
          <a:p>
            <a:pPr marL="457200" lvl="0" indent="-457200">
              <a:buFont typeface="+mj-lt"/>
              <a:buAutoNum type="arabicPeriod"/>
            </a:pPr>
            <a:r>
              <a:rPr lang="en-US" dirty="0"/>
              <a:t>Demographic Transition Model</a:t>
            </a:r>
            <a:endParaRPr lang="en-CA" dirty="0"/>
          </a:p>
          <a:p>
            <a:pPr marL="457200" lvl="0" indent="-457200">
              <a:buFont typeface="+mj-lt"/>
              <a:buAutoNum type="arabicPeriod"/>
            </a:pPr>
            <a:r>
              <a:rPr lang="en-US" dirty="0"/>
              <a:t>Mortality</a:t>
            </a:r>
            <a:endParaRPr lang="en-CA" dirty="0"/>
          </a:p>
          <a:p>
            <a:pPr marL="457200" lvl="0" indent="-457200">
              <a:buFont typeface="+mj-lt"/>
              <a:buAutoNum type="arabicPeriod"/>
            </a:pPr>
            <a:r>
              <a:rPr lang="en-US" dirty="0" smtClean="0"/>
              <a:t>Population Pyramid</a:t>
            </a:r>
          </a:p>
          <a:p>
            <a:pPr marL="457200" indent="-457200">
              <a:buFont typeface="+mj-lt"/>
              <a:buAutoNum type="arabicPeriod"/>
            </a:pPr>
            <a:r>
              <a:rPr lang="en-US" dirty="0"/>
              <a:t>One-Child </a:t>
            </a:r>
            <a:r>
              <a:rPr lang="en-US" dirty="0" smtClean="0"/>
              <a:t>Policy</a:t>
            </a:r>
            <a:endParaRPr lang="en-CA" dirty="0"/>
          </a:p>
          <a:p>
            <a:pPr marL="457200" lvl="0" indent="-457200">
              <a:buFont typeface="+mj-lt"/>
              <a:buAutoNum type="arabicPeriod"/>
            </a:pPr>
            <a:r>
              <a:rPr lang="en-US" dirty="0"/>
              <a:t>Age Cohort</a:t>
            </a:r>
            <a:endParaRPr lang="en-CA" dirty="0"/>
          </a:p>
          <a:p>
            <a:pPr marL="457200" lvl="0" indent="-457200">
              <a:buFont typeface="+mj-lt"/>
              <a:buAutoNum type="arabicPeriod"/>
            </a:pPr>
            <a:r>
              <a:rPr lang="en-US" dirty="0"/>
              <a:t>Dependency Ratio</a:t>
            </a:r>
            <a:endParaRPr lang="en-CA" dirty="0"/>
          </a:p>
          <a:p>
            <a:pPr marL="457200" lvl="0" indent="-457200">
              <a:buFont typeface="+mj-lt"/>
              <a:buAutoNum type="arabicPeriod"/>
            </a:pPr>
            <a:r>
              <a:rPr lang="en-US" dirty="0"/>
              <a:t>Carrying Capacity</a:t>
            </a:r>
            <a:endParaRPr lang="en-CA" dirty="0"/>
          </a:p>
          <a:p>
            <a:pPr marL="457200" lvl="0" indent="-457200">
              <a:buFont typeface="+mj-lt"/>
              <a:buAutoNum type="arabicPeriod"/>
            </a:pPr>
            <a:r>
              <a:rPr lang="en-US" dirty="0"/>
              <a:t>Population Distribution</a:t>
            </a:r>
            <a:endParaRPr lang="en-CA" dirty="0"/>
          </a:p>
          <a:p>
            <a:pPr marL="457200" lvl="0" indent="-457200">
              <a:buFont typeface="+mj-lt"/>
              <a:buAutoNum type="arabicPeriod"/>
            </a:pPr>
            <a:r>
              <a:rPr lang="en-US" dirty="0"/>
              <a:t>Population Density</a:t>
            </a:r>
            <a:endParaRPr lang="en-CA" dirty="0"/>
          </a:p>
          <a:p>
            <a:pPr marL="457200" lvl="0" indent="-457200">
              <a:buFont typeface="+mj-lt"/>
              <a:buAutoNum type="arabicPeriod"/>
            </a:pPr>
            <a:r>
              <a:rPr lang="en-US" dirty="0"/>
              <a:t>Nutritional Density</a:t>
            </a:r>
            <a:endParaRPr lang="en-CA" dirty="0"/>
          </a:p>
          <a:p>
            <a:endParaRPr lang="en-US" dirty="0"/>
          </a:p>
        </p:txBody>
      </p:sp>
      <p:sp>
        <p:nvSpPr>
          <p:cNvPr id="3" name="Title 2"/>
          <p:cNvSpPr>
            <a:spLocks noGrp="1"/>
          </p:cNvSpPr>
          <p:nvPr>
            <p:ph type="title"/>
          </p:nvPr>
        </p:nvSpPr>
        <p:spPr/>
        <p:txBody>
          <a:bodyPr/>
          <a:lstStyle/>
          <a:p>
            <a:r>
              <a:rPr lang="en-US" dirty="0" smtClean="0"/>
              <a:t>Vocabulary</a:t>
            </a:r>
            <a:endParaRPr lang="en-US" dirty="0"/>
          </a:p>
        </p:txBody>
      </p:sp>
    </p:spTree>
    <p:extLst>
      <p:ext uri="{BB962C8B-B14F-4D97-AF65-F5344CB8AC3E}">
        <p14:creationId xmlns:p14="http://schemas.microsoft.com/office/powerpoint/2010/main" val="2865115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lnSpcReduction="10000"/>
          </a:bodyPr>
          <a:lstStyle/>
          <a:p>
            <a:r>
              <a:rPr lang="en-US" sz="3600" dirty="0" smtClean="0"/>
              <a:t>Demography: the study of population numbers, distribution, trends and issues.</a:t>
            </a:r>
          </a:p>
          <a:p>
            <a:endParaRPr lang="en-US" sz="3600" dirty="0"/>
          </a:p>
          <a:p>
            <a:r>
              <a:rPr lang="en-US" sz="3600" dirty="0" smtClean="0"/>
              <a:t>Census: the process of collecting, compiling, and publishing demographic, economic, and social data about all people living in a particular area. </a:t>
            </a:r>
          </a:p>
          <a:p>
            <a:endParaRPr lang="en-US" sz="3600" dirty="0"/>
          </a:p>
          <a:p>
            <a:r>
              <a:rPr lang="en-US" sz="3600" dirty="0" smtClean="0"/>
              <a:t>Developed country: a country with a highly developed economy and infrastructure and high living standards. </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416620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a:bodyPr>
          <a:lstStyle/>
          <a:p>
            <a:r>
              <a:rPr lang="en-US" sz="3600" dirty="0"/>
              <a:t>Developing country: a country with a less sophisticated economy and lower standard of living than developed countries; may have extensive poverty. </a:t>
            </a:r>
          </a:p>
          <a:p>
            <a:endParaRPr lang="en-US" sz="3600" dirty="0"/>
          </a:p>
          <a:p>
            <a:r>
              <a:rPr lang="en-US" sz="3600" dirty="0"/>
              <a:t>Birth Rate: the number of births per 1000 people in a country in a given year. </a:t>
            </a:r>
          </a:p>
          <a:p>
            <a:endParaRPr lang="en-US" sz="3600" dirty="0"/>
          </a:p>
          <a:p>
            <a:r>
              <a:rPr lang="en-US" sz="3600" dirty="0"/>
              <a:t>Death rate: the number of deaths per 1000 people in a country in a given year. </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2250843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696"/>
            <a:ext cx="9158213" cy="5877272"/>
          </a:xfrm>
        </p:spPr>
        <p:txBody>
          <a:bodyPr>
            <a:noAutofit/>
          </a:bodyPr>
          <a:lstStyle/>
          <a:p>
            <a:r>
              <a:rPr lang="en-CA" sz="2800" dirty="0" smtClean="0"/>
              <a:t>A broad subject that is concerned with describing and analyzing relationships between people and their home.</a:t>
            </a:r>
          </a:p>
          <a:p>
            <a:pPr lvl="1"/>
            <a:r>
              <a:rPr lang="en-CA" sz="2800" dirty="0" smtClean="0"/>
              <a:t>In which direction do you see Mission growing in the future? </a:t>
            </a:r>
          </a:p>
          <a:p>
            <a:pPr lvl="1"/>
            <a:r>
              <a:rPr lang="en-CA" sz="2800" dirty="0" smtClean="0"/>
              <a:t>What sort of infrastructure (roads, hospitals, </a:t>
            </a:r>
            <a:r>
              <a:rPr lang="en-CA" sz="2800" dirty="0" err="1" smtClean="0"/>
              <a:t>etc</a:t>
            </a:r>
            <a:r>
              <a:rPr lang="en-CA" sz="2800" dirty="0" smtClean="0"/>
              <a:t>) do we need to support a doubled population in Mission?</a:t>
            </a:r>
          </a:p>
          <a:p>
            <a:r>
              <a:rPr lang="en-CA" sz="2800" dirty="0" smtClean="0"/>
              <a:t>Links the physical sciences with humanities.</a:t>
            </a:r>
          </a:p>
          <a:p>
            <a:pPr lvl="1"/>
            <a:r>
              <a:rPr lang="en-CA" sz="2800" dirty="0" smtClean="0"/>
              <a:t>Statistics</a:t>
            </a:r>
          </a:p>
          <a:p>
            <a:r>
              <a:rPr lang="en-CA" sz="2800" dirty="0" smtClean="0"/>
              <a:t>Geography seeks to answer the WHERE, HOW, and WHY questions and to understand their importance.</a:t>
            </a:r>
          </a:p>
          <a:p>
            <a:pPr lvl="1"/>
            <a:r>
              <a:rPr lang="en-CA" sz="2800" dirty="0" smtClean="0"/>
              <a:t>Why are people moving to Mission? </a:t>
            </a:r>
          </a:p>
          <a:p>
            <a:pPr lvl="1"/>
            <a:r>
              <a:rPr lang="en-CA" sz="2800" dirty="0" smtClean="0"/>
              <a:t>How can Mission support such a large growth? </a:t>
            </a:r>
          </a:p>
          <a:p>
            <a:pPr lvl="1"/>
            <a:r>
              <a:rPr lang="en-CA" sz="2800" dirty="0" smtClean="0"/>
              <a:t>Where will Mission Expand in the Future?</a:t>
            </a:r>
          </a:p>
        </p:txBody>
      </p:sp>
      <p:sp>
        <p:nvSpPr>
          <p:cNvPr id="2" name="Title 1"/>
          <p:cNvSpPr>
            <a:spLocks noGrp="1"/>
          </p:cNvSpPr>
          <p:nvPr>
            <p:ph type="title"/>
          </p:nvPr>
        </p:nvSpPr>
        <p:spPr>
          <a:xfrm>
            <a:off x="395536" y="2363"/>
            <a:ext cx="8229600" cy="642400"/>
          </a:xfrm>
        </p:spPr>
        <p:txBody>
          <a:bodyPr>
            <a:normAutofit fontScale="90000"/>
          </a:bodyPr>
          <a:lstStyle/>
          <a:p>
            <a:r>
              <a:rPr lang="en-CA" dirty="0" smtClean="0"/>
              <a:t>Geography</a:t>
            </a:r>
            <a:endParaRPr lang="en-CA" dirty="0"/>
          </a:p>
        </p:txBody>
      </p:sp>
    </p:spTree>
    <p:extLst>
      <p:ext uri="{BB962C8B-B14F-4D97-AF65-F5344CB8AC3E}">
        <p14:creationId xmlns:p14="http://schemas.microsoft.com/office/powerpoint/2010/main" val="580337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52" y="1052736"/>
            <a:ext cx="9144000" cy="5805264"/>
          </a:xfrm>
        </p:spPr>
        <p:txBody>
          <a:bodyPr>
            <a:normAutofit/>
          </a:bodyPr>
          <a:lstStyle/>
          <a:p>
            <a:r>
              <a:rPr lang="en-CA" dirty="0" smtClean="0"/>
              <a:t>Many of the world issues that confront us today cannot be understood without studying our relationship to the planet on which we live. (True or False)</a:t>
            </a:r>
          </a:p>
          <a:p>
            <a:pPr lvl="1"/>
            <a:r>
              <a:rPr lang="en-CA" dirty="0" smtClean="0"/>
              <a:t>Poverty: Why is there such a large percentage of the homeless people of B.C. living in the Fraser Valley? </a:t>
            </a:r>
          </a:p>
          <a:p>
            <a:r>
              <a:rPr lang="en-CA" dirty="0" smtClean="0"/>
              <a:t>We must understand geography in order to make sense of the complex issues that surround our world.</a:t>
            </a:r>
          </a:p>
          <a:p>
            <a:pPr lvl="1"/>
            <a:r>
              <a:rPr lang="en-CA" dirty="0" smtClean="0"/>
              <a:t>Environmental Sustainability: How do we continue to keep green space for future generations well providing affordable housing for people?</a:t>
            </a:r>
          </a:p>
          <a:p>
            <a:r>
              <a:rPr lang="en-CA" dirty="0" smtClean="0"/>
              <a:t>We will be studying examining the issues and problems related to the physical world around us.</a:t>
            </a:r>
          </a:p>
          <a:p>
            <a:r>
              <a:rPr lang="en-CA" dirty="0" smtClean="0"/>
              <a:t>The significant growth in population, reasons for this growth, and the ability to meet the demand for resources are examples of topics to be investigated.</a:t>
            </a:r>
          </a:p>
        </p:txBody>
      </p:sp>
      <p:sp>
        <p:nvSpPr>
          <p:cNvPr id="2" name="Title 1"/>
          <p:cNvSpPr>
            <a:spLocks noGrp="1"/>
          </p:cNvSpPr>
          <p:nvPr>
            <p:ph type="title"/>
          </p:nvPr>
        </p:nvSpPr>
        <p:spPr>
          <a:xfrm>
            <a:off x="17030" y="34206"/>
            <a:ext cx="7772400" cy="1143000"/>
          </a:xfrm>
        </p:spPr>
        <p:txBody>
          <a:bodyPr/>
          <a:lstStyle/>
          <a:p>
            <a:r>
              <a:rPr lang="en-CA" dirty="0" smtClean="0"/>
              <a:t>Introduction</a:t>
            </a:r>
            <a:endParaRPr lang="en-CA" dirty="0"/>
          </a:p>
        </p:txBody>
      </p:sp>
    </p:spTree>
    <p:extLst>
      <p:ext uri="{BB962C8B-B14F-4D97-AF65-F5344CB8AC3E}">
        <p14:creationId xmlns:p14="http://schemas.microsoft.com/office/powerpoint/2010/main" val="2252434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84" y="764704"/>
            <a:ext cx="9137016" cy="6093296"/>
          </a:xfrm>
        </p:spPr>
        <p:txBody>
          <a:bodyPr>
            <a:normAutofit/>
          </a:bodyPr>
          <a:lstStyle/>
          <a:p>
            <a:r>
              <a:rPr lang="en-CA" sz="3200" b="1" dirty="0"/>
              <a:t>Global issues</a:t>
            </a:r>
            <a:r>
              <a:rPr lang="en-CA" sz="3200" dirty="0"/>
              <a:t> – topics/events that have the ability to change or alter the way each person on earth lives their day-to-day life. </a:t>
            </a:r>
            <a:r>
              <a:rPr lang="en-CA" sz="3200" dirty="0">
                <a:sym typeface="Wingdings"/>
              </a:rPr>
              <a:t></a:t>
            </a:r>
            <a:endParaRPr lang="en-CA" sz="3200" dirty="0"/>
          </a:p>
          <a:p>
            <a:r>
              <a:rPr lang="en-CA" sz="3200" b="1" dirty="0"/>
              <a:t>Human geography</a:t>
            </a:r>
            <a:r>
              <a:rPr lang="en-CA" sz="3200" dirty="0"/>
              <a:t> – explains how people interact with the environment in which they live. </a:t>
            </a:r>
            <a:r>
              <a:rPr lang="en-CA" sz="3200" dirty="0">
                <a:sym typeface="Wingdings"/>
              </a:rPr>
              <a:t></a:t>
            </a:r>
            <a:endParaRPr lang="en-CA" sz="3200" dirty="0"/>
          </a:p>
          <a:p>
            <a:r>
              <a:rPr lang="en-CA" sz="3200" b="1" dirty="0"/>
              <a:t>Inter-connectedness</a:t>
            </a:r>
            <a:r>
              <a:rPr lang="en-CA" sz="3200" dirty="0"/>
              <a:t> – the connection between all humans, animals, and plants</a:t>
            </a:r>
            <a:r>
              <a:rPr lang="en-CA" sz="3200" dirty="0" smtClean="0"/>
              <a:t>. </a:t>
            </a:r>
            <a:r>
              <a:rPr lang="en-CA" sz="3200" dirty="0" smtClean="0">
                <a:sym typeface="Wingdings"/>
              </a:rPr>
              <a:t></a:t>
            </a:r>
            <a:endParaRPr lang="en-CA" sz="3200" dirty="0"/>
          </a:p>
          <a:p>
            <a:r>
              <a:rPr lang="en-CA" sz="3200" b="1" dirty="0"/>
              <a:t>Global Village</a:t>
            </a:r>
            <a:r>
              <a:rPr lang="en-CA" sz="3200" dirty="0"/>
              <a:t> – Marshall McLuhan coined the term. Refers to the world and all the inhabitants as a small village system</a:t>
            </a:r>
            <a:r>
              <a:rPr lang="en-CA" sz="3200" dirty="0" smtClean="0"/>
              <a:t>. </a:t>
            </a:r>
            <a:r>
              <a:rPr lang="en-CA" sz="3200" dirty="0" smtClean="0">
                <a:sym typeface="Wingdings"/>
              </a:rPr>
              <a:t></a:t>
            </a:r>
            <a:endParaRPr lang="en-CA" sz="3200" b="1" dirty="0"/>
          </a:p>
          <a:p>
            <a:endParaRPr lang="en-US" dirty="0"/>
          </a:p>
        </p:txBody>
      </p:sp>
      <p:sp>
        <p:nvSpPr>
          <p:cNvPr id="3" name="Title 2"/>
          <p:cNvSpPr>
            <a:spLocks noGrp="1"/>
          </p:cNvSpPr>
          <p:nvPr>
            <p:ph type="title"/>
          </p:nvPr>
        </p:nvSpPr>
        <p:spPr>
          <a:xfrm>
            <a:off x="467544" y="260648"/>
            <a:ext cx="8229600" cy="642400"/>
          </a:xfrm>
        </p:spPr>
        <p:txBody>
          <a:bodyPr>
            <a:normAutofit fontScale="90000"/>
          </a:bodyPr>
          <a:lstStyle/>
          <a:p>
            <a:r>
              <a:rPr lang="en-US" dirty="0" smtClean="0">
                <a:sym typeface="Wingdings"/>
              </a:rPr>
              <a:t></a:t>
            </a:r>
            <a:endParaRPr lang="en-US" dirty="0"/>
          </a:p>
        </p:txBody>
      </p:sp>
    </p:spTree>
    <p:extLst>
      <p:ext uri="{BB962C8B-B14F-4D97-AF65-F5344CB8AC3E}">
        <p14:creationId xmlns:p14="http://schemas.microsoft.com/office/powerpoint/2010/main" val="32968315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9134"/>
          </a:xfrm>
        </p:spPr>
        <p:txBody>
          <a:bodyPr/>
          <a:lstStyle/>
          <a:p>
            <a:r>
              <a:rPr lang="en-US" dirty="0" smtClean="0"/>
              <a:t>Mental Health </a:t>
            </a:r>
            <a:endParaRPr lang="en-US" dirty="0"/>
          </a:p>
        </p:txBody>
      </p:sp>
      <p:sp>
        <p:nvSpPr>
          <p:cNvPr id="3" name="Content Placeholder 2"/>
          <p:cNvSpPr>
            <a:spLocks noGrp="1"/>
          </p:cNvSpPr>
          <p:nvPr>
            <p:ph idx="1"/>
          </p:nvPr>
        </p:nvSpPr>
        <p:spPr>
          <a:xfrm>
            <a:off x="0" y="829134"/>
            <a:ext cx="9144000" cy="5539324"/>
          </a:xfrm>
        </p:spPr>
        <p:txBody>
          <a:bodyPr/>
          <a:lstStyle/>
          <a:p>
            <a:r>
              <a:rPr lang="en-US" sz="3200" dirty="0" smtClean="0"/>
              <a:t>If you ever need to take a day for your mental health </a:t>
            </a:r>
            <a:r>
              <a:rPr lang="mr-IN" sz="3200" dirty="0" smtClean="0"/>
              <a:t>–</a:t>
            </a:r>
            <a:r>
              <a:rPr lang="en-US" sz="3200" dirty="0" smtClean="0"/>
              <a:t> DO IT. </a:t>
            </a:r>
          </a:p>
          <a:p>
            <a:pPr marL="0" indent="0">
              <a:buNone/>
            </a:pPr>
            <a:endParaRPr lang="en-US" sz="3200" dirty="0" smtClean="0"/>
          </a:p>
          <a:p>
            <a:r>
              <a:rPr lang="en-US" sz="3200" dirty="0" smtClean="0"/>
              <a:t>If </a:t>
            </a:r>
            <a:r>
              <a:rPr lang="en-US" sz="3200" dirty="0"/>
              <a:t>you ever need a place to come vent, talk, or just be </a:t>
            </a:r>
            <a:r>
              <a:rPr lang="mr-IN" sz="3200" dirty="0"/>
              <a:t>–</a:t>
            </a:r>
            <a:r>
              <a:rPr lang="en-US" sz="3200" dirty="0"/>
              <a:t> you’re always welcome here and I will always do my best to make time </a:t>
            </a:r>
            <a:r>
              <a:rPr lang="en-US" sz="3200" dirty="0" smtClean="0"/>
              <a:t>and a safe space for </a:t>
            </a:r>
            <a:r>
              <a:rPr lang="en-US" sz="3200" dirty="0"/>
              <a:t>you</a:t>
            </a:r>
            <a:r>
              <a:rPr lang="en-US" sz="3200" dirty="0" smtClean="0"/>
              <a:t>.</a:t>
            </a:r>
          </a:p>
          <a:p>
            <a:endParaRPr lang="en-US" sz="3200" dirty="0"/>
          </a:p>
          <a:p>
            <a:r>
              <a:rPr lang="en-US" sz="3200" dirty="0"/>
              <a:t>Remember that your perspective and attitude about others  reflects more about you, then about them.</a:t>
            </a:r>
          </a:p>
          <a:p>
            <a:endParaRPr lang="en-US" dirty="0"/>
          </a:p>
        </p:txBody>
      </p:sp>
    </p:spTree>
    <p:extLst>
      <p:ext uri="{BB962C8B-B14F-4D97-AF65-F5344CB8AC3E}">
        <p14:creationId xmlns:p14="http://schemas.microsoft.com/office/powerpoint/2010/main" val="3617103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5312"/>
            <a:ext cx="9144000" cy="6192688"/>
          </a:xfrm>
        </p:spPr>
        <p:txBody>
          <a:bodyPr>
            <a:noAutofit/>
          </a:bodyPr>
          <a:lstStyle/>
          <a:p>
            <a:pPr lvl="0"/>
            <a:r>
              <a:rPr lang="en-CA" dirty="0"/>
              <a:t>The study and analysis of trends relating to human populations</a:t>
            </a:r>
            <a:r>
              <a:rPr lang="en-CA" dirty="0" smtClean="0"/>
              <a:t>.</a:t>
            </a:r>
          </a:p>
          <a:p>
            <a:pPr lvl="1"/>
            <a:r>
              <a:rPr lang="en-CA" sz="2400" dirty="0" smtClean="0"/>
              <a:t>2000 years ago </a:t>
            </a:r>
            <a:r>
              <a:rPr lang="mr-IN" sz="2400" dirty="0" smtClean="0"/>
              <a:t>–</a:t>
            </a:r>
            <a:r>
              <a:rPr lang="en-CA" sz="2400" dirty="0" smtClean="0"/>
              <a:t> 300 million people on Earth.</a:t>
            </a:r>
          </a:p>
          <a:p>
            <a:pPr lvl="1"/>
            <a:r>
              <a:rPr lang="en-CA" sz="2400" dirty="0" smtClean="0"/>
              <a:t>200 years ago </a:t>
            </a:r>
            <a:r>
              <a:rPr lang="mr-IN" sz="2400" dirty="0" smtClean="0"/>
              <a:t>–</a:t>
            </a:r>
            <a:r>
              <a:rPr lang="en-CA" sz="2400" dirty="0" smtClean="0"/>
              <a:t>  1 Billion people on Earth</a:t>
            </a:r>
            <a:endParaRPr lang="en-CA" sz="2400" dirty="0"/>
          </a:p>
          <a:p>
            <a:pPr lvl="1"/>
            <a:endParaRPr lang="en-CA" sz="2400" dirty="0" smtClean="0"/>
          </a:p>
          <a:p>
            <a:pPr lvl="1"/>
            <a:r>
              <a:rPr lang="en-CA" sz="2400" dirty="0" smtClean="0"/>
              <a:t>Roughly 76,000,000 people are born each year. </a:t>
            </a:r>
          </a:p>
          <a:p>
            <a:pPr lvl="1"/>
            <a:r>
              <a:rPr lang="en-CA" sz="2400" dirty="0" smtClean="0"/>
              <a:t>This equates to 208,219 people born each day. </a:t>
            </a:r>
          </a:p>
          <a:p>
            <a:pPr lvl="1"/>
            <a:r>
              <a:rPr lang="en-CA" sz="2400" dirty="0" smtClean="0"/>
              <a:t>8675 people born each hour. </a:t>
            </a:r>
          </a:p>
          <a:p>
            <a:pPr lvl="1"/>
            <a:r>
              <a:rPr lang="en-CA" sz="2400" dirty="0" smtClean="0"/>
              <a:t>144.5 people born each minute. </a:t>
            </a:r>
          </a:p>
          <a:p>
            <a:pPr lvl="1"/>
            <a:r>
              <a:rPr lang="en-CA" sz="2400" dirty="0" smtClean="0"/>
              <a:t>2.4 people born each second. </a:t>
            </a:r>
          </a:p>
          <a:p>
            <a:pPr lvl="1"/>
            <a:endParaRPr lang="en-CA" sz="2400" dirty="0"/>
          </a:p>
          <a:p>
            <a:pPr lvl="1"/>
            <a:r>
              <a:rPr lang="en-CA" sz="2400" dirty="0" smtClean="0"/>
              <a:t>In 10 seconds will have repopulated this classroom. </a:t>
            </a:r>
          </a:p>
          <a:p>
            <a:pPr lvl="1"/>
            <a:r>
              <a:rPr lang="en-CA" sz="2400" dirty="0" smtClean="0"/>
              <a:t>In 10 minutes will have repopulated this entire school. </a:t>
            </a:r>
          </a:p>
          <a:p>
            <a:pPr lvl="1"/>
            <a:r>
              <a:rPr lang="en-CA" sz="2400" dirty="0" smtClean="0"/>
              <a:t>In 4.5 hours will have repopulated this entire city. </a:t>
            </a:r>
            <a:endParaRPr lang="en-CA" sz="2400" dirty="0"/>
          </a:p>
        </p:txBody>
      </p:sp>
      <p:sp>
        <p:nvSpPr>
          <p:cNvPr id="2" name="Title 1"/>
          <p:cNvSpPr>
            <a:spLocks noGrp="1"/>
          </p:cNvSpPr>
          <p:nvPr>
            <p:ph type="title"/>
          </p:nvPr>
        </p:nvSpPr>
        <p:spPr>
          <a:xfrm>
            <a:off x="1043608" y="116632"/>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840547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5312"/>
            <a:ext cx="9144000" cy="6192688"/>
          </a:xfrm>
        </p:spPr>
        <p:txBody>
          <a:bodyPr>
            <a:noAutofit/>
          </a:bodyPr>
          <a:lstStyle/>
          <a:p>
            <a:pPr lvl="0"/>
            <a:r>
              <a:rPr lang="en-CA" dirty="0"/>
              <a:t>The study and analysis of trends relating to human populations</a:t>
            </a:r>
            <a:r>
              <a:rPr lang="en-CA" dirty="0" smtClean="0"/>
              <a:t>.</a:t>
            </a:r>
          </a:p>
          <a:p>
            <a:pPr lvl="0"/>
            <a:r>
              <a:rPr lang="en-CA" dirty="0" smtClean="0"/>
              <a:t>Many </a:t>
            </a:r>
            <a:r>
              <a:rPr lang="en-CA" dirty="0"/>
              <a:t>demographers believe that the world’s rate of population growth needs to slow down</a:t>
            </a:r>
            <a:r>
              <a:rPr lang="en-CA" dirty="0" smtClean="0"/>
              <a:t>.</a:t>
            </a:r>
          </a:p>
          <a:p>
            <a:pPr lvl="0"/>
            <a:r>
              <a:rPr lang="en-CA" dirty="0" smtClean="0"/>
              <a:t>Q: Why might the population growth need to slow down?</a:t>
            </a:r>
            <a:endParaRPr lang="en-CA" dirty="0"/>
          </a:p>
          <a:p>
            <a:pPr lvl="0"/>
            <a:r>
              <a:rPr lang="en-CA" dirty="0"/>
              <a:t>Q: What are ways by which a Population can slow down?</a:t>
            </a:r>
          </a:p>
          <a:p>
            <a:r>
              <a:rPr lang="en-CA" dirty="0"/>
              <a:t> </a:t>
            </a:r>
            <a:r>
              <a:rPr lang="en-CA" dirty="0" smtClean="0"/>
              <a:t>Q</a:t>
            </a:r>
            <a:r>
              <a:rPr lang="en-CA" dirty="0"/>
              <a:t>: What changes (new technologies, innovations, </a:t>
            </a:r>
            <a:r>
              <a:rPr lang="en-CA" dirty="0" err="1"/>
              <a:t>etc</a:t>
            </a:r>
            <a:r>
              <a:rPr lang="en-CA" dirty="0"/>
              <a:t>) have come about in the 21</a:t>
            </a:r>
            <a:r>
              <a:rPr lang="en-CA" baseline="30000" dirty="0"/>
              <a:t>st</a:t>
            </a:r>
            <a:r>
              <a:rPr lang="en-CA" dirty="0"/>
              <a:t> Century to slow these processes down</a:t>
            </a:r>
            <a:r>
              <a:rPr lang="en-CA" dirty="0" smtClean="0"/>
              <a:t>?</a:t>
            </a:r>
          </a:p>
          <a:p>
            <a:pPr lvl="0"/>
            <a:r>
              <a:rPr lang="en-CA" dirty="0"/>
              <a:t>In ancient times, demographers believed that population growth was beneficial:</a:t>
            </a:r>
          </a:p>
          <a:p>
            <a:pPr lvl="1"/>
            <a:r>
              <a:rPr lang="en-CA" sz="2400" dirty="0"/>
              <a:t>A large population allowed for a strong military and therefore better security.</a:t>
            </a:r>
          </a:p>
          <a:p>
            <a:pPr lvl="1"/>
            <a:r>
              <a:rPr lang="en-CA" sz="2400" dirty="0"/>
              <a:t>Allowed some cultures to expand their empires (ex.  Romans).</a:t>
            </a:r>
          </a:p>
          <a:p>
            <a:endParaRPr lang="en-CA" dirty="0"/>
          </a:p>
        </p:txBody>
      </p:sp>
      <p:sp>
        <p:nvSpPr>
          <p:cNvPr id="2" name="Title 1"/>
          <p:cNvSpPr>
            <a:spLocks noGrp="1"/>
          </p:cNvSpPr>
          <p:nvPr>
            <p:ph type="title"/>
          </p:nvPr>
        </p:nvSpPr>
        <p:spPr>
          <a:xfrm>
            <a:off x="1043608" y="116632"/>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3999108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ada-weat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6236" cy="6858000"/>
          </a:xfrm>
          <a:prstGeom prst="rect">
            <a:avLst/>
          </a:prstGeom>
        </p:spPr>
      </p:pic>
      <p:sp>
        <p:nvSpPr>
          <p:cNvPr id="3" name="Title 2"/>
          <p:cNvSpPr>
            <a:spLocks noGrp="1"/>
          </p:cNvSpPr>
          <p:nvPr>
            <p:ph type="title"/>
          </p:nvPr>
        </p:nvSpPr>
        <p:spPr>
          <a:xfrm>
            <a:off x="457200" y="338328"/>
            <a:ext cx="2386608" cy="1002440"/>
          </a:xfrm>
        </p:spPr>
        <p:txBody>
          <a:bodyPr>
            <a:normAutofit/>
          </a:bodyPr>
          <a:lstStyle/>
          <a:p>
            <a:r>
              <a:rPr lang="en-US" dirty="0" err="1" smtClean="0">
                <a:solidFill>
                  <a:schemeClr val="tx1"/>
                </a:solidFill>
              </a:rPr>
              <a:t>HaHa</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2775357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g01-e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43550" y="5373216"/>
            <a:ext cx="8597225" cy="523220"/>
          </a:xfrm>
          <a:prstGeom prst="rect">
            <a:avLst/>
          </a:prstGeom>
          <a:noFill/>
        </p:spPr>
        <p:txBody>
          <a:bodyPr wrap="none" rtlCol="0">
            <a:spAutoFit/>
          </a:bodyPr>
          <a:lstStyle/>
          <a:p>
            <a:r>
              <a:rPr lang="en-US" sz="2800" b="1" dirty="0" smtClean="0"/>
              <a:t>What does this information tell us about the Economy?</a:t>
            </a:r>
            <a:endParaRPr lang="en-US" sz="2800" b="1" dirty="0"/>
          </a:p>
        </p:txBody>
      </p:sp>
    </p:spTree>
    <p:extLst>
      <p:ext uri="{BB962C8B-B14F-4D97-AF65-F5344CB8AC3E}">
        <p14:creationId xmlns:p14="http://schemas.microsoft.com/office/powerpoint/2010/main" val="1408764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5" name="TextBox 4"/>
          <p:cNvSpPr txBox="1"/>
          <p:nvPr/>
        </p:nvSpPr>
        <p:spPr>
          <a:xfrm>
            <a:off x="5364088" y="692696"/>
            <a:ext cx="3600400" cy="646331"/>
          </a:xfrm>
          <a:prstGeom prst="rect">
            <a:avLst/>
          </a:prstGeom>
          <a:noFill/>
        </p:spPr>
        <p:txBody>
          <a:bodyPr wrap="square" rtlCol="0">
            <a:spAutoFit/>
          </a:bodyPr>
          <a:lstStyle/>
          <a:p>
            <a:r>
              <a:rPr lang="en-US" dirty="0" smtClean="0"/>
              <a:t>If you are a business owner, how could you use this information?</a:t>
            </a:r>
            <a:endParaRPr lang="en-US" dirty="0"/>
          </a:p>
        </p:txBody>
      </p:sp>
    </p:spTree>
    <p:extLst>
      <p:ext uri="{BB962C8B-B14F-4D97-AF65-F5344CB8AC3E}">
        <p14:creationId xmlns:p14="http://schemas.microsoft.com/office/powerpoint/2010/main" val="169877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11_p358_image.png"/>
          <p:cNvPicPr>
            <a:picLocks noGrp="1" noChangeAspect="1"/>
          </p:cNvPicPr>
          <p:nvPr>
            <p:ph idx="1"/>
          </p:nvPr>
        </p:nvPicPr>
        <p:blipFill>
          <a:blip r:embed="rId2">
            <a:extLst>
              <a:ext uri="{28A0092B-C50C-407E-A947-70E740481C1C}">
                <a14:useLocalDpi xmlns:a14="http://schemas.microsoft.com/office/drawing/2010/main" val="0"/>
              </a:ext>
            </a:extLst>
          </a:blip>
          <a:srcRect t="6400" b="6400"/>
          <a:stretch>
            <a:fillRect/>
          </a:stretch>
        </p:blipFill>
        <p:spPr>
          <a:xfrm>
            <a:off x="179512" y="1700808"/>
            <a:ext cx="8633476" cy="5157192"/>
          </a:xfrm>
        </p:spPr>
      </p:pic>
      <p:sp>
        <p:nvSpPr>
          <p:cNvPr id="3" name="Title 2"/>
          <p:cNvSpPr>
            <a:spLocks noGrp="1"/>
          </p:cNvSpPr>
          <p:nvPr>
            <p:ph type="title"/>
          </p:nvPr>
        </p:nvSpPr>
        <p:spPr/>
        <p:txBody>
          <a:bodyPr>
            <a:normAutofit/>
          </a:bodyPr>
          <a:lstStyle/>
          <a:p>
            <a:r>
              <a:rPr lang="en-US" sz="2400" dirty="0" smtClean="0"/>
              <a:t>What differences do you see in these two photographs?</a:t>
            </a:r>
            <a:br>
              <a:rPr lang="en-US" sz="2400" dirty="0" smtClean="0"/>
            </a:br>
            <a:r>
              <a:rPr lang="en-US" sz="2400" dirty="0" smtClean="0"/>
              <a:t>How might these differences affect the lifestyles of people living in either place?</a:t>
            </a:r>
            <a:endParaRPr lang="en-US" sz="2400" dirty="0"/>
          </a:p>
        </p:txBody>
      </p:sp>
    </p:spTree>
    <p:extLst>
      <p:ext uri="{BB962C8B-B14F-4D97-AF65-F5344CB8AC3E}">
        <p14:creationId xmlns:p14="http://schemas.microsoft.com/office/powerpoint/2010/main" val="1420076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9144000" cy="6309319"/>
          </a:xfrm>
        </p:spPr>
        <p:txBody>
          <a:bodyPr>
            <a:normAutofit/>
          </a:bodyPr>
          <a:lstStyle/>
          <a:p>
            <a:pPr lvl="0"/>
            <a:r>
              <a:rPr lang="en-CA" sz="3200" dirty="0"/>
              <a:t>Q: “All levels of government need accurate figures of population change…” Why though? </a:t>
            </a:r>
            <a:endParaRPr lang="en-CA" sz="3200" dirty="0" smtClean="0"/>
          </a:p>
          <a:p>
            <a:pPr lvl="1"/>
            <a:r>
              <a:rPr lang="en-CA" sz="3000" dirty="0" smtClean="0"/>
              <a:t>List </a:t>
            </a:r>
            <a:r>
              <a:rPr lang="en-CA" sz="3000" dirty="0"/>
              <a:t>5 reasons </a:t>
            </a:r>
            <a:r>
              <a:rPr lang="en-CA" sz="3000" dirty="0" smtClean="0"/>
              <a:t>below on your sheet!</a:t>
            </a:r>
            <a:endParaRPr lang="en-CA" sz="3000" dirty="0" smtClean="0">
              <a:sym typeface="Wingdings"/>
            </a:endParaRPr>
          </a:p>
          <a:p>
            <a:pPr lvl="1"/>
            <a:endParaRPr lang="en-CA" sz="3000" dirty="0"/>
          </a:p>
          <a:p>
            <a:r>
              <a:rPr lang="en-CA" sz="3200" dirty="0" smtClean="0"/>
              <a:t>Businesses </a:t>
            </a:r>
            <a:r>
              <a:rPr lang="en-CA" sz="3200" dirty="0"/>
              <a:t>are interested in demographic information as they plan marketing strategies.</a:t>
            </a:r>
          </a:p>
          <a:p>
            <a:pPr lvl="1"/>
            <a:r>
              <a:rPr lang="en-CA" sz="3200" dirty="0"/>
              <a:t>Have you ever noticed when you go into a store, shortly after you may see an advertisement for that store on your Facebook or </a:t>
            </a:r>
            <a:r>
              <a:rPr lang="en-CA" sz="3200" dirty="0" err="1"/>
              <a:t>Instagram</a:t>
            </a:r>
            <a:r>
              <a:rPr lang="en-CA" sz="3200" dirty="0"/>
              <a:t> feed? </a:t>
            </a:r>
          </a:p>
          <a:p>
            <a:r>
              <a:rPr lang="en-CA" sz="3200" dirty="0"/>
              <a:t>Helps us to understand the causes and consequences of population change. </a:t>
            </a:r>
          </a:p>
        </p:txBody>
      </p:sp>
      <p:sp>
        <p:nvSpPr>
          <p:cNvPr id="2" name="Title 1"/>
          <p:cNvSpPr>
            <a:spLocks noGrp="1"/>
          </p:cNvSpPr>
          <p:nvPr>
            <p:ph type="title"/>
          </p:nvPr>
        </p:nvSpPr>
        <p:spPr>
          <a:xfrm>
            <a:off x="755576" y="32085"/>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2155863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844824"/>
            <a:ext cx="8892480" cy="5013176"/>
          </a:xfrm>
        </p:spPr>
        <p:txBody>
          <a:bodyPr>
            <a:normAutofit/>
          </a:bodyPr>
          <a:lstStyle/>
          <a:p>
            <a:r>
              <a:rPr lang="en-US" sz="3200" dirty="0" smtClean="0"/>
              <a:t>In Developed Countries the data can still have a margin of error.</a:t>
            </a:r>
          </a:p>
          <a:p>
            <a:r>
              <a:rPr lang="en-US" sz="3200" dirty="0" smtClean="0"/>
              <a:t>In Developing Countries the census data are usually much less accurate. (True or False)</a:t>
            </a:r>
          </a:p>
          <a:p>
            <a:r>
              <a:rPr lang="en-US" sz="3200" dirty="0" smtClean="0"/>
              <a:t>Why might this be?</a:t>
            </a:r>
          </a:p>
          <a:p>
            <a:pPr lvl="1"/>
            <a:r>
              <a:rPr lang="en-US" sz="3200" dirty="0" smtClean="0"/>
              <a:t>People don’t keep track of births and deaths.</a:t>
            </a:r>
          </a:p>
          <a:p>
            <a:pPr lvl="1"/>
            <a:r>
              <a:rPr lang="en-US" sz="3200" dirty="0" smtClean="0"/>
              <a:t>People live far away in isolated towns.</a:t>
            </a:r>
          </a:p>
          <a:p>
            <a:pPr lvl="1"/>
            <a:r>
              <a:rPr lang="en-US" sz="3200" dirty="0" smtClean="0"/>
              <a:t>Fear of Government, of Taxation, etc.</a:t>
            </a:r>
            <a:endParaRPr lang="en-US" sz="3200" dirty="0"/>
          </a:p>
        </p:txBody>
      </p:sp>
      <p:sp>
        <p:nvSpPr>
          <p:cNvPr id="3" name="Title 2"/>
          <p:cNvSpPr>
            <a:spLocks noGrp="1"/>
          </p:cNvSpPr>
          <p:nvPr>
            <p:ph type="title"/>
          </p:nvPr>
        </p:nvSpPr>
        <p:spPr/>
        <p:txBody>
          <a:bodyPr>
            <a:normAutofit fontScale="90000"/>
          </a:bodyPr>
          <a:lstStyle/>
          <a:p>
            <a:r>
              <a:rPr lang="en-US" dirty="0" smtClean="0"/>
              <a:t>Caution</a:t>
            </a:r>
            <a:r>
              <a:rPr lang="mr-IN" dirty="0" smtClean="0"/>
              <a:t>…</a:t>
            </a:r>
            <a:r>
              <a:rPr lang="en-US" dirty="0" smtClean="0"/>
              <a:t/>
            </a:r>
            <a:br>
              <a:rPr lang="en-US" dirty="0" smtClean="0"/>
            </a:br>
            <a:r>
              <a:rPr lang="en-US" dirty="0" smtClean="0"/>
              <a:t>Deciphering Demographic Data</a:t>
            </a:r>
            <a:endParaRPr lang="en-US" dirty="0"/>
          </a:p>
        </p:txBody>
      </p:sp>
    </p:spTree>
    <p:extLst>
      <p:ext uri="{BB962C8B-B14F-4D97-AF65-F5344CB8AC3E}">
        <p14:creationId xmlns:p14="http://schemas.microsoft.com/office/powerpoint/2010/main" val="3997379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Activity 1</a:t>
            </a:r>
            <a:endParaRPr lang="en-US" dirty="0"/>
          </a:p>
        </p:txBody>
      </p:sp>
      <p:pic>
        <p:nvPicPr>
          <p:cNvPr id="4" name="Content Placeholder 3" descr="Macintosh HD:Users:Mykael:Desktop:Screen Shot 2018-08-30 at 7.36.07 PM.png"/>
          <p:cNvPicPr>
            <a:picLocks noGrp="1"/>
          </p:cNvPicPr>
          <p:nvPr>
            <p:ph idx="1"/>
          </p:nvPr>
        </p:nvPicPr>
        <p:blipFill rotWithShape="1">
          <a:blip r:embed="rId2">
            <a:extLst>
              <a:ext uri="{28A0092B-C50C-407E-A947-70E740481C1C}">
                <a14:useLocalDpi xmlns:a14="http://schemas.microsoft.com/office/drawing/2010/main" val="0"/>
              </a:ext>
            </a:extLst>
          </a:blip>
          <a:srcRect l="47" r="332"/>
          <a:stretch/>
        </p:blipFill>
        <p:spPr bwMode="auto">
          <a:xfrm>
            <a:off x="0" y="1484784"/>
            <a:ext cx="7092280" cy="4968552"/>
          </a:xfrm>
          <a:prstGeom prst="rect">
            <a:avLst/>
          </a:prstGeom>
          <a:noFill/>
          <a:ln>
            <a:noFill/>
          </a:ln>
        </p:spPr>
      </p:pic>
      <p:sp>
        <p:nvSpPr>
          <p:cNvPr id="2" name="TextBox 1"/>
          <p:cNvSpPr txBox="1"/>
          <p:nvPr/>
        </p:nvSpPr>
        <p:spPr>
          <a:xfrm>
            <a:off x="6588224" y="2348880"/>
            <a:ext cx="2555776" cy="3139321"/>
          </a:xfrm>
          <a:prstGeom prst="rect">
            <a:avLst/>
          </a:prstGeom>
          <a:noFill/>
        </p:spPr>
        <p:txBody>
          <a:bodyPr wrap="square" rtlCol="0">
            <a:spAutoFit/>
          </a:bodyPr>
          <a:lstStyle/>
          <a:p>
            <a:pPr lvl="0"/>
            <a:r>
              <a:rPr lang="en-CA" dirty="0"/>
              <a:t>Brainstorm reasons for </a:t>
            </a:r>
          </a:p>
          <a:p>
            <a:pPr marL="800100" lvl="1" indent="-342900">
              <a:buFont typeface="+mj-lt"/>
              <a:buAutoNum type="arabicPeriod"/>
            </a:pPr>
            <a:r>
              <a:rPr lang="en-CA" dirty="0"/>
              <a:t>The rapid growth in the 20</a:t>
            </a:r>
            <a:r>
              <a:rPr lang="en-CA" baseline="30000" dirty="0"/>
              <a:t>th</a:t>
            </a:r>
            <a:r>
              <a:rPr lang="en-CA" dirty="0"/>
              <a:t> century.</a:t>
            </a:r>
          </a:p>
          <a:p>
            <a:pPr marL="800100" lvl="1" indent="-342900">
              <a:buFont typeface="+mj-lt"/>
              <a:buAutoNum type="arabicPeriod"/>
            </a:pPr>
            <a:r>
              <a:rPr lang="en-CA" dirty="0"/>
              <a:t>Reasons for the different UN estimates</a:t>
            </a:r>
          </a:p>
          <a:p>
            <a:pPr marL="800100" lvl="1" indent="-342900">
              <a:buFont typeface="+mj-lt"/>
              <a:buAutoNum type="arabicPeriod"/>
            </a:pPr>
            <a:r>
              <a:rPr lang="en-CA" dirty="0"/>
              <a:t>Possible consequences of rapid growth.</a:t>
            </a:r>
          </a:p>
          <a:p>
            <a:endParaRPr lang="en-US" dirty="0"/>
          </a:p>
        </p:txBody>
      </p:sp>
    </p:spTree>
    <p:extLst>
      <p:ext uri="{BB962C8B-B14F-4D97-AF65-F5344CB8AC3E}">
        <p14:creationId xmlns:p14="http://schemas.microsoft.com/office/powerpoint/2010/main" val="9269468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40768"/>
            <a:ext cx="9153009" cy="5229200"/>
          </a:xfrm>
        </p:spPr>
        <p:txBody>
          <a:bodyPr>
            <a:noAutofit/>
          </a:bodyPr>
          <a:lstStyle/>
          <a:p>
            <a:r>
              <a:rPr lang="en-US" sz="3200" dirty="0" smtClean="0"/>
              <a:t>Finish any questions you didn’t in the workbook up to Activity 1</a:t>
            </a:r>
          </a:p>
          <a:p>
            <a:endParaRPr lang="en-US" sz="3200" dirty="0"/>
          </a:p>
          <a:p>
            <a:r>
              <a:rPr lang="en-US" sz="3200" dirty="0" smtClean="0"/>
              <a:t>Finish Activity 1 </a:t>
            </a:r>
          </a:p>
          <a:p>
            <a:endParaRPr lang="en-US" sz="3200" dirty="0"/>
          </a:p>
          <a:p>
            <a:r>
              <a:rPr lang="en-US" sz="3200" dirty="0" smtClean="0"/>
              <a:t>Finish the Canadian Map</a:t>
            </a:r>
          </a:p>
          <a:p>
            <a:endParaRPr lang="en-US" sz="3200" dirty="0"/>
          </a:p>
          <a:p>
            <a:r>
              <a:rPr lang="en-US" sz="3200" dirty="0" smtClean="0"/>
              <a:t>Finish the World Map</a:t>
            </a:r>
            <a:endParaRPr lang="en-US" sz="3200" dirty="0"/>
          </a:p>
          <a:p>
            <a:r>
              <a:rPr lang="en-US" sz="3200" dirty="0" smtClean="0"/>
              <a:t>Study for the Quiz tomorrow! </a:t>
            </a:r>
            <a:endParaRPr lang="en-US" sz="3200" dirty="0"/>
          </a:p>
        </p:txBody>
      </p:sp>
      <p:sp>
        <p:nvSpPr>
          <p:cNvPr id="3" name="Title 2"/>
          <p:cNvSpPr>
            <a:spLocks noGrp="1"/>
          </p:cNvSpPr>
          <p:nvPr>
            <p:ph type="title"/>
          </p:nvPr>
        </p:nvSpPr>
        <p:spPr/>
        <p:txBody>
          <a:bodyPr/>
          <a:lstStyle/>
          <a:p>
            <a:r>
              <a:rPr lang="en-US" dirty="0" smtClean="0"/>
              <a:t>Classwork</a:t>
            </a:r>
            <a:endParaRPr lang="en-US" dirty="0"/>
          </a:p>
        </p:txBody>
      </p:sp>
    </p:spTree>
    <p:extLst>
      <p:ext uri="{BB962C8B-B14F-4D97-AF65-F5344CB8AC3E}">
        <p14:creationId xmlns:p14="http://schemas.microsoft.com/office/powerpoint/2010/main" val="359470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wanted you to know</a:t>
            </a:r>
            <a:r>
              <a:rPr lang="mr-IN" dirty="0" smtClean="0"/>
              <a:t>…</a:t>
            </a:r>
            <a:endParaRPr lang="en-US" dirty="0"/>
          </a:p>
        </p:txBody>
      </p:sp>
      <p:sp>
        <p:nvSpPr>
          <p:cNvPr id="3" name="Content Placeholder 2"/>
          <p:cNvSpPr>
            <a:spLocks noGrp="1"/>
          </p:cNvSpPr>
          <p:nvPr>
            <p:ph idx="1"/>
          </p:nvPr>
        </p:nvSpPr>
        <p:spPr>
          <a:xfrm>
            <a:off x="4776" y="1484784"/>
            <a:ext cx="9139224" cy="5373216"/>
          </a:xfrm>
        </p:spPr>
        <p:txBody>
          <a:bodyPr>
            <a:normAutofit/>
          </a:bodyPr>
          <a:lstStyle/>
          <a:p>
            <a:r>
              <a:rPr lang="en-US" sz="3200" dirty="0" smtClean="0"/>
              <a:t>I may ask questions throughout the course </a:t>
            </a:r>
            <a:r>
              <a:rPr lang="mr-IN" sz="3200" dirty="0" smtClean="0"/>
              <a:t>–</a:t>
            </a:r>
            <a:r>
              <a:rPr lang="en-US" sz="3200" dirty="0" smtClean="0"/>
              <a:t> never feel pressured to answer (If you don’t want to, simply say ‘pass’ or if you need time to think about it say “come back to me”)</a:t>
            </a:r>
          </a:p>
          <a:p>
            <a:endParaRPr lang="en-US" sz="3200" dirty="0"/>
          </a:p>
          <a:p>
            <a:r>
              <a:rPr lang="en-US" sz="3200" dirty="0" smtClean="0"/>
              <a:t>Feel Free to Ask Questions </a:t>
            </a:r>
            <a:r>
              <a:rPr lang="mr-IN" sz="3200" dirty="0" smtClean="0"/>
              <a:t>–</a:t>
            </a:r>
            <a:r>
              <a:rPr lang="en-US" sz="3200" dirty="0" smtClean="0"/>
              <a:t> Be Inquisitive </a:t>
            </a:r>
          </a:p>
          <a:p>
            <a:endParaRPr lang="en-US" sz="3200" dirty="0"/>
          </a:p>
          <a:p>
            <a:r>
              <a:rPr lang="en-US" sz="3200" dirty="0" smtClean="0"/>
              <a:t>If you don’t understand something please let me know! </a:t>
            </a:r>
            <a:endParaRPr lang="en-US" dirty="0"/>
          </a:p>
        </p:txBody>
      </p:sp>
    </p:spTree>
    <p:extLst>
      <p:ext uri="{BB962C8B-B14F-4D97-AF65-F5344CB8AC3E}">
        <p14:creationId xmlns:p14="http://schemas.microsoft.com/office/powerpoint/2010/main" val="1257648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BJgDyACcAA3teB.jpg"/>
          <p:cNvPicPr>
            <a:picLocks noGrp="1" noChangeAspect="1"/>
          </p:cNvPicPr>
          <p:nvPr>
            <p:ph idx="1"/>
          </p:nvPr>
        </p:nvPicPr>
        <p:blipFill>
          <a:blip r:embed="rId2">
            <a:extLst>
              <a:ext uri="{28A0092B-C50C-407E-A947-70E740481C1C}">
                <a14:useLocalDpi xmlns:a14="http://schemas.microsoft.com/office/drawing/2010/main" val="0"/>
              </a:ext>
            </a:extLst>
          </a:blip>
          <a:srcRect l="-57345" r="-57345"/>
          <a:stretch>
            <a:fillRect/>
          </a:stretch>
        </p:blipFill>
        <p:spPr>
          <a:xfrm>
            <a:off x="0" y="1988840"/>
            <a:ext cx="9275681" cy="4320480"/>
          </a:xfrm>
        </p:spPr>
      </p:pic>
      <p:sp>
        <p:nvSpPr>
          <p:cNvPr id="3" name="Title 2"/>
          <p:cNvSpPr>
            <a:spLocks noGrp="1"/>
          </p:cNvSpPr>
          <p:nvPr>
            <p:ph type="title"/>
          </p:nvPr>
        </p:nvSpPr>
        <p:spPr/>
        <p:txBody>
          <a:bodyPr>
            <a:normAutofit fontScale="90000"/>
          </a:bodyPr>
          <a:lstStyle/>
          <a:p>
            <a:r>
              <a:rPr lang="en-US" dirty="0" smtClean="0"/>
              <a:t>What do you want to know about your Friends?</a:t>
            </a:r>
            <a:endParaRPr lang="en-US" dirty="0"/>
          </a:p>
        </p:txBody>
      </p:sp>
    </p:spTree>
    <p:extLst>
      <p:ext uri="{BB962C8B-B14F-4D97-AF65-F5344CB8AC3E}">
        <p14:creationId xmlns:p14="http://schemas.microsoft.com/office/powerpoint/2010/main" val="25007468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rmAutofit/>
          </a:bodyPr>
          <a:lstStyle/>
          <a:p>
            <a:r>
              <a:rPr lang="en-CA" sz="3200" dirty="0" smtClean="0"/>
              <a:t>In order to help governments maintain accurate records of its people, most countries complete a census every five to ten years.</a:t>
            </a:r>
          </a:p>
          <a:p>
            <a:pPr marL="0" indent="0">
              <a:buNone/>
            </a:pPr>
            <a:endParaRPr lang="en-CA" sz="3200" dirty="0" smtClean="0"/>
          </a:p>
          <a:p>
            <a:r>
              <a:rPr lang="en-CA" sz="3200" dirty="0" smtClean="0"/>
              <a:t>A census is a national count of the population.</a:t>
            </a:r>
          </a:p>
          <a:p>
            <a:endParaRPr lang="en-CA" sz="3200" dirty="0" smtClean="0"/>
          </a:p>
          <a:p>
            <a:r>
              <a:rPr lang="en-CA" sz="3200" dirty="0" smtClean="0"/>
              <a:t>It is the process of collecting, compiling, and publishing demographic, economic, and social data pertaining to a particular time.</a:t>
            </a:r>
          </a:p>
        </p:txBody>
      </p:sp>
      <p:sp>
        <p:nvSpPr>
          <p:cNvPr id="2" name="Title 1"/>
          <p:cNvSpPr>
            <a:spLocks noGrp="1"/>
          </p:cNvSpPr>
          <p:nvPr>
            <p:ph type="title"/>
          </p:nvPr>
        </p:nvSpPr>
        <p:spPr>
          <a:xfrm>
            <a:off x="0" y="0"/>
            <a:ext cx="7772400" cy="1143000"/>
          </a:xfrm>
        </p:spPr>
        <p:txBody>
          <a:bodyPr/>
          <a:lstStyle/>
          <a:p>
            <a:r>
              <a:rPr lang="en-CA" dirty="0" smtClean="0"/>
              <a:t>Census</a:t>
            </a:r>
            <a:endParaRPr lang="en-CA" dirty="0"/>
          </a:p>
        </p:txBody>
      </p:sp>
    </p:spTree>
    <p:extLst>
      <p:ext uri="{BB962C8B-B14F-4D97-AF65-F5344CB8AC3E}">
        <p14:creationId xmlns:p14="http://schemas.microsoft.com/office/powerpoint/2010/main" val="3175722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a:t>Q: For this exercise I want you to put yourself into the shoes of someone else (not literally). Brainstorm 3 questions that you might want to ask on a census based on the perspective of each person below</a:t>
            </a:r>
            <a:r>
              <a:rPr lang="en-US" sz="3200" dirty="0" smtClean="0"/>
              <a:t>.</a:t>
            </a:r>
          </a:p>
          <a:p>
            <a:r>
              <a:rPr lang="en-US" sz="3200" dirty="0" smtClean="0"/>
              <a:t>Teacher</a:t>
            </a:r>
          </a:p>
          <a:p>
            <a:r>
              <a:rPr lang="en-US" sz="3200" dirty="0" smtClean="0"/>
              <a:t>A Developer</a:t>
            </a:r>
          </a:p>
          <a:p>
            <a:r>
              <a:rPr lang="en-US" sz="3200" dirty="0" smtClean="0"/>
              <a:t>Police Officer</a:t>
            </a:r>
            <a:endParaRPr lang="en-CA" sz="3200" dirty="0"/>
          </a:p>
          <a:p>
            <a:endParaRPr lang="en-US" dirty="0"/>
          </a:p>
        </p:txBody>
      </p:sp>
      <p:sp>
        <p:nvSpPr>
          <p:cNvPr id="3" name="Title 2"/>
          <p:cNvSpPr>
            <a:spLocks noGrp="1"/>
          </p:cNvSpPr>
          <p:nvPr>
            <p:ph type="title"/>
          </p:nvPr>
        </p:nvSpPr>
        <p:spPr/>
        <p:txBody>
          <a:bodyPr/>
          <a:lstStyle/>
          <a:p>
            <a:r>
              <a:rPr lang="en-US" dirty="0" smtClean="0"/>
              <a:t>BRAIN-STORM</a:t>
            </a:r>
            <a:endParaRPr lang="en-US" dirty="0"/>
          </a:p>
        </p:txBody>
      </p:sp>
    </p:spTree>
    <p:extLst>
      <p:ext uri="{BB962C8B-B14F-4D97-AF65-F5344CB8AC3E}">
        <p14:creationId xmlns:p14="http://schemas.microsoft.com/office/powerpoint/2010/main" val="10470668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9144000" cy="5373216"/>
          </a:xfrm>
        </p:spPr>
        <p:txBody>
          <a:bodyPr>
            <a:normAutofit/>
          </a:bodyPr>
          <a:lstStyle/>
          <a:p>
            <a:r>
              <a:rPr lang="en-US" sz="3200" dirty="0" smtClean="0"/>
              <a:t>Basic: Age, Gender, Address, Household Members, Relationship Status</a:t>
            </a:r>
          </a:p>
          <a:p>
            <a:endParaRPr lang="en-US" sz="3200" dirty="0" smtClean="0"/>
          </a:p>
          <a:p>
            <a:r>
              <a:rPr lang="en-US" sz="3200" dirty="0" smtClean="0"/>
              <a:t>Personal: Mental Health, Finances, Occupations, Ethnicities.</a:t>
            </a:r>
          </a:p>
          <a:p>
            <a:pPr lvl="1"/>
            <a:r>
              <a:rPr lang="en-US" sz="3000" dirty="0" smtClean="0"/>
              <a:t>Do you suffer from a mental illness</a:t>
            </a:r>
          </a:p>
          <a:p>
            <a:pPr lvl="1"/>
            <a:r>
              <a:rPr lang="en-US" sz="3000" dirty="0" smtClean="0"/>
              <a:t>How much do you make in earnings?</a:t>
            </a:r>
            <a:endParaRPr lang="en-US" sz="3000" dirty="0"/>
          </a:p>
          <a:p>
            <a:pPr lvl="1"/>
            <a:r>
              <a:rPr lang="en-US" sz="3000" dirty="0" smtClean="0"/>
              <a:t>How much do you pay for rent. </a:t>
            </a:r>
            <a:endParaRPr lang="en-US" sz="3000" dirty="0"/>
          </a:p>
          <a:p>
            <a:endParaRPr lang="en-US" sz="3200" dirty="0"/>
          </a:p>
        </p:txBody>
      </p:sp>
      <p:sp>
        <p:nvSpPr>
          <p:cNvPr id="3" name="Title 2"/>
          <p:cNvSpPr>
            <a:spLocks noGrp="1"/>
          </p:cNvSpPr>
          <p:nvPr>
            <p:ph type="title"/>
          </p:nvPr>
        </p:nvSpPr>
        <p:spPr/>
        <p:txBody>
          <a:bodyPr/>
          <a:lstStyle/>
          <a:p>
            <a:r>
              <a:rPr lang="en-US" dirty="0" smtClean="0"/>
              <a:t>Questions you’ll find on a census </a:t>
            </a:r>
            <a:endParaRPr lang="en-US" dirty="0"/>
          </a:p>
        </p:txBody>
      </p:sp>
    </p:spTree>
    <p:extLst>
      <p:ext uri="{BB962C8B-B14F-4D97-AF65-F5344CB8AC3E}">
        <p14:creationId xmlns:p14="http://schemas.microsoft.com/office/powerpoint/2010/main" val="4002675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rmAutofit/>
          </a:bodyPr>
          <a:lstStyle/>
          <a:p>
            <a:r>
              <a:rPr lang="en-CA" sz="3200" dirty="0" smtClean="0"/>
              <a:t>Limits of a census:</a:t>
            </a:r>
          </a:p>
          <a:p>
            <a:pPr lvl="1"/>
            <a:r>
              <a:rPr lang="en-CA" sz="3200" dirty="0" smtClean="0"/>
              <a:t>Rarely completely accurate. 	</a:t>
            </a:r>
          </a:p>
          <a:p>
            <a:pPr lvl="2"/>
            <a:r>
              <a:rPr lang="en-CA" sz="3000" dirty="0" smtClean="0"/>
              <a:t>Why is this? </a:t>
            </a:r>
          </a:p>
          <a:p>
            <a:pPr lvl="1"/>
            <a:r>
              <a:rPr lang="en-CA" sz="3200" dirty="0" smtClean="0"/>
              <a:t>Difficult to track individuals without a permanent address.</a:t>
            </a:r>
          </a:p>
          <a:p>
            <a:pPr lvl="1"/>
            <a:r>
              <a:rPr lang="en-CA" sz="3200" dirty="0" smtClean="0"/>
              <a:t>Many births/deaths go unrecorded and skews census data.</a:t>
            </a:r>
          </a:p>
          <a:p>
            <a:pPr lvl="1"/>
            <a:r>
              <a:rPr lang="en-CA" sz="3200" dirty="0" smtClean="0"/>
              <a:t>Illiteracy and poor communication make it difficult to complete </a:t>
            </a:r>
            <a:r>
              <a:rPr lang="en-CA" sz="3200" dirty="0" smtClean="0">
                <a:sym typeface="Wingdings" pitchFamily="2" charset="2"/>
              </a:rPr>
              <a:t> therefore it’s difficult to combat the problem and the trends becomes circular.</a:t>
            </a:r>
            <a:endParaRPr lang="en-CA" sz="3200" dirty="0"/>
          </a:p>
        </p:txBody>
      </p:sp>
      <p:sp>
        <p:nvSpPr>
          <p:cNvPr id="2" name="Title 1"/>
          <p:cNvSpPr>
            <a:spLocks noGrp="1"/>
          </p:cNvSpPr>
          <p:nvPr>
            <p:ph type="title"/>
          </p:nvPr>
        </p:nvSpPr>
        <p:spPr>
          <a:xfrm>
            <a:off x="0" y="0"/>
            <a:ext cx="7772400" cy="1143000"/>
          </a:xfrm>
        </p:spPr>
        <p:txBody>
          <a:bodyPr/>
          <a:lstStyle/>
          <a:p>
            <a:r>
              <a:rPr lang="en-CA" dirty="0" smtClean="0"/>
              <a:t>Census</a:t>
            </a:r>
            <a:endParaRPr lang="en-CA" dirty="0"/>
          </a:p>
        </p:txBody>
      </p:sp>
    </p:spTree>
    <p:extLst>
      <p:ext uri="{BB962C8B-B14F-4D97-AF65-F5344CB8AC3E}">
        <p14:creationId xmlns:p14="http://schemas.microsoft.com/office/powerpoint/2010/main" val="1857129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8-30 at 9.38.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1163" cy="6858000"/>
          </a:xfrm>
          <a:prstGeom prst="rect">
            <a:avLst/>
          </a:prstGeom>
        </p:spPr>
      </p:pic>
    </p:spTree>
    <p:extLst>
      <p:ext uri="{BB962C8B-B14F-4D97-AF65-F5344CB8AC3E}">
        <p14:creationId xmlns:p14="http://schemas.microsoft.com/office/powerpoint/2010/main" val="7623085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4.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25353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3710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02264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6.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508"/>
            <a:ext cx="9144000" cy="6807492"/>
          </a:xfrm>
          <a:prstGeom prst="rect">
            <a:avLst/>
          </a:prstGeom>
        </p:spPr>
      </p:pic>
    </p:spTree>
    <p:extLst>
      <p:ext uri="{BB962C8B-B14F-4D97-AF65-F5344CB8AC3E}">
        <p14:creationId xmlns:p14="http://schemas.microsoft.com/office/powerpoint/2010/main" val="10684981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FF"/>
                </a:solidFill>
              </a:rPr>
              <a:t>Stations Package</a:t>
            </a:r>
            <a:endParaRPr lang="en-US" dirty="0">
              <a:solidFill>
                <a:srgbClr val="FFFFFF"/>
              </a:solidFill>
            </a:endParaRPr>
          </a:p>
        </p:txBody>
      </p:sp>
      <p:pic>
        <p:nvPicPr>
          <p:cNvPr id="4" name="Content Placeholder 3" descr="First Day Station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35" t="50676" r="-311"/>
          <a:stretch/>
        </p:blipFill>
        <p:spPr>
          <a:xfrm>
            <a:off x="1" y="1217240"/>
            <a:ext cx="2878313" cy="1897198"/>
          </a:xfrm>
        </p:spPr>
      </p:pic>
      <p:pic>
        <p:nvPicPr>
          <p:cNvPr id="5" name="Picture 4" descr="First Day Stations.pdf"/>
          <p:cNvPicPr>
            <a:picLocks noChangeAspect="1"/>
          </p:cNvPicPr>
          <p:nvPr/>
        </p:nvPicPr>
        <p:blipFill rotWithShape="1">
          <a:blip r:embed="rId3">
            <a:extLst>
              <a:ext uri="{28A0092B-C50C-407E-A947-70E740481C1C}">
                <a14:useLocalDpi xmlns:a14="http://schemas.microsoft.com/office/drawing/2010/main" val="0"/>
              </a:ext>
            </a:extLst>
          </a:blip>
          <a:srcRect l="615" t="50301"/>
          <a:stretch/>
        </p:blipFill>
        <p:spPr>
          <a:xfrm>
            <a:off x="3195829" y="1217240"/>
            <a:ext cx="2845408" cy="1897198"/>
          </a:xfrm>
          <a:prstGeom prst="rect">
            <a:avLst/>
          </a:prstGeom>
        </p:spPr>
      </p:pic>
      <p:pic>
        <p:nvPicPr>
          <p:cNvPr id="6" name="Picture 5" descr="First Day Stations.pdf"/>
          <p:cNvPicPr>
            <a:picLocks noChangeAspect="1"/>
          </p:cNvPicPr>
          <p:nvPr/>
        </p:nvPicPr>
        <p:blipFill rotWithShape="1">
          <a:blip r:embed="rId4">
            <a:extLst>
              <a:ext uri="{28A0092B-C50C-407E-A947-70E740481C1C}">
                <a14:useLocalDpi xmlns:a14="http://schemas.microsoft.com/office/drawing/2010/main" val="0"/>
              </a:ext>
            </a:extLst>
          </a:blip>
          <a:srcRect t="46296" b="4005"/>
          <a:stretch/>
        </p:blipFill>
        <p:spPr>
          <a:xfrm>
            <a:off x="6313962" y="1217240"/>
            <a:ext cx="2830038" cy="1897198"/>
          </a:xfrm>
          <a:prstGeom prst="rect">
            <a:avLst/>
          </a:prstGeom>
        </p:spPr>
      </p:pic>
      <p:pic>
        <p:nvPicPr>
          <p:cNvPr id="7" name="Picture 6" descr="First Day Stations.pdf"/>
          <p:cNvPicPr>
            <a:picLocks noChangeAspect="1"/>
          </p:cNvPicPr>
          <p:nvPr/>
        </p:nvPicPr>
        <p:blipFill rotWithShape="1">
          <a:blip r:embed="rId5">
            <a:extLst>
              <a:ext uri="{28A0092B-C50C-407E-A947-70E740481C1C}">
                <a14:useLocalDpi xmlns:a14="http://schemas.microsoft.com/office/drawing/2010/main" val="0"/>
              </a:ext>
            </a:extLst>
          </a:blip>
          <a:srcRect t="50301"/>
          <a:stretch/>
        </p:blipFill>
        <p:spPr>
          <a:xfrm>
            <a:off x="1" y="3114438"/>
            <a:ext cx="2878314" cy="2041964"/>
          </a:xfrm>
          <a:prstGeom prst="rect">
            <a:avLst/>
          </a:prstGeom>
        </p:spPr>
      </p:pic>
      <p:pic>
        <p:nvPicPr>
          <p:cNvPr id="8" name="Picture 7" descr="First Day Stations.pdf"/>
          <p:cNvPicPr>
            <a:picLocks noChangeAspect="1"/>
          </p:cNvPicPr>
          <p:nvPr/>
        </p:nvPicPr>
        <p:blipFill rotWithShape="1">
          <a:blip r:embed="rId6">
            <a:extLst>
              <a:ext uri="{28A0092B-C50C-407E-A947-70E740481C1C}">
                <a14:useLocalDpi xmlns:a14="http://schemas.microsoft.com/office/drawing/2010/main" val="0"/>
              </a:ext>
            </a:extLst>
          </a:blip>
          <a:srcRect t="50301"/>
          <a:stretch/>
        </p:blipFill>
        <p:spPr>
          <a:xfrm>
            <a:off x="3158256" y="3114438"/>
            <a:ext cx="2882981" cy="2041964"/>
          </a:xfrm>
          <a:prstGeom prst="rect">
            <a:avLst/>
          </a:prstGeom>
        </p:spPr>
      </p:pic>
      <p:pic>
        <p:nvPicPr>
          <p:cNvPr id="9" name="Picture 8" descr="First Day Stations.pdf"/>
          <p:cNvPicPr>
            <a:picLocks noChangeAspect="1"/>
          </p:cNvPicPr>
          <p:nvPr/>
        </p:nvPicPr>
        <p:blipFill rotWithShape="1">
          <a:blip r:embed="rId7">
            <a:extLst>
              <a:ext uri="{28A0092B-C50C-407E-A947-70E740481C1C}">
                <a14:useLocalDpi xmlns:a14="http://schemas.microsoft.com/office/drawing/2010/main" val="0"/>
              </a:ext>
            </a:extLst>
          </a:blip>
          <a:srcRect t="50301"/>
          <a:stretch/>
        </p:blipFill>
        <p:spPr>
          <a:xfrm>
            <a:off x="6313962" y="3114438"/>
            <a:ext cx="2830038" cy="2041964"/>
          </a:xfrm>
          <a:prstGeom prst="rect">
            <a:avLst/>
          </a:prstGeom>
        </p:spPr>
      </p:pic>
      <p:pic>
        <p:nvPicPr>
          <p:cNvPr id="10" name="Picture 9" descr="First Day Stations.pdf"/>
          <p:cNvPicPr>
            <a:picLocks noChangeAspect="1"/>
          </p:cNvPicPr>
          <p:nvPr/>
        </p:nvPicPr>
        <p:blipFill rotWithShape="1">
          <a:blip r:embed="rId8">
            <a:extLst>
              <a:ext uri="{28A0092B-C50C-407E-A947-70E740481C1C}">
                <a14:useLocalDpi xmlns:a14="http://schemas.microsoft.com/office/drawing/2010/main" val="0"/>
              </a:ext>
            </a:extLst>
          </a:blip>
          <a:srcRect t="50301"/>
          <a:stretch/>
        </p:blipFill>
        <p:spPr>
          <a:xfrm>
            <a:off x="1070240" y="5156402"/>
            <a:ext cx="3616147" cy="1693006"/>
          </a:xfrm>
          <a:prstGeom prst="rect">
            <a:avLst/>
          </a:prstGeom>
        </p:spPr>
      </p:pic>
      <p:pic>
        <p:nvPicPr>
          <p:cNvPr id="11" name="Picture 10" descr="First Day Stations.pdf"/>
          <p:cNvPicPr>
            <a:picLocks noChangeAspect="1"/>
          </p:cNvPicPr>
          <p:nvPr/>
        </p:nvPicPr>
        <p:blipFill rotWithShape="1">
          <a:blip>
            <a:extLst>
              <a:ext uri="{28A0092B-C50C-407E-A947-70E740481C1C}">
                <a14:useLocalDpi xmlns:a14="http://schemas.microsoft.com/office/drawing/2010/main" val="0"/>
              </a:ext>
            </a:extLst>
          </a:blip>
          <a:srcRect t="49647"/>
          <a:stretch/>
        </p:blipFill>
        <p:spPr>
          <a:xfrm>
            <a:off x="4609730" y="5156402"/>
            <a:ext cx="3874985" cy="1701598"/>
          </a:xfrm>
          <a:prstGeom prst="rect">
            <a:avLst/>
          </a:prstGeom>
        </p:spPr>
      </p:pic>
    </p:spTree>
    <p:extLst>
      <p:ext uri="{BB962C8B-B14F-4D97-AF65-F5344CB8AC3E}">
        <p14:creationId xmlns:p14="http://schemas.microsoft.com/office/powerpoint/2010/main" val="4211386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ry-canada-map-printable-profitable-of-file-provinces-blank-png-768x6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228184" y="260648"/>
            <a:ext cx="2743547" cy="923330"/>
          </a:xfrm>
          <a:prstGeom prst="rect">
            <a:avLst/>
          </a:prstGeom>
          <a:noFill/>
        </p:spPr>
        <p:txBody>
          <a:bodyPr wrap="none" rtlCol="0">
            <a:spAutoFit/>
          </a:bodyPr>
          <a:lstStyle/>
          <a:p>
            <a:r>
              <a:rPr lang="en-US" dirty="0" smtClean="0"/>
              <a:t>Activity #3</a:t>
            </a:r>
          </a:p>
          <a:p>
            <a:endParaRPr lang="en-US" dirty="0"/>
          </a:p>
          <a:p>
            <a:r>
              <a:rPr lang="en-US" dirty="0" smtClean="0"/>
              <a:t>Working with Census Data</a:t>
            </a:r>
            <a:endParaRPr lang="en-US" dirty="0"/>
          </a:p>
        </p:txBody>
      </p:sp>
    </p:spTree>
    <p:extLst>
      <p:ext uri="{BB962C8B-B14F-4D97-AF65-F5344CB8AC3E}">
        <p14:creationId xmlns:p14="http://schemas.microsoft.com/office/powerpoint/2010/main" val="13934013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62187980"/>
              </p:ext>
            </p:extLst>
          </p:nvPr>
        </p:nvGraphicFramePr>
        <p:xfrm>
          <a:off x="0" y="1"/>
          <a:ext cx="9144000" cy="7125584"/>
        </p:xfrm>
        <a:graphic>
          <a:graphicData uri="http://schemas.openxmlformats.org/drawingml/2006/table">
            <a:tbl>
              <a:tblPr firstRow="1" bandRow="1">
                <a:tableStyleId>{2D5ABB26-0587-4C30-8999-92F81FD0307C}</a:tableStyleId>
              </a:tblPr>
              <a:tblGrid>
                <a:gridCol w="3275856"/>
                <a:gridCol w="5868144"/>
              </a:tblGrid>
              <a:tr h="1946093">
                <a:tc>
                  <a:txBody>
                    <a:bodyPr/>
                    <a:lstStyle/>
                    <a:p>
                      <a:endParaRPr lang="en-US" sz="3200" dirty="0" smtClean="0">
                        <a:solidFill>
                          <a:schemeClr val="accent3">
                            <a:lumMod val="60000"/>
                            <a:lumOff val="40000"/>
                          </a:schemeClr>
                        </a:solidFill>
                        <a:latin typeface="Chalkboard"/>
                        <a:cs typeface="Chalkboard"/>
                      </a:endParaRPr>
                    </a:p>
                    <a:p>
                      <a:endParaRPr lang="en-US" sz="3200" dirty="0" smtClean="0">
                        <a:solidFill>
                          <a:schemeClr val="accent3">
                            <a:lumMod val="60000"/>
                            <a:lumOff val="40000"/>
                          </a:schemeClr>
                        </a:solidFill>
                        <a:latin typeface="Chalkboard"/>
                        <a:cs typeface="Chalkboard"/>
                      </a:endParaRPr>
                    </a:p>
                    <a:p>
                      <a:r>
                        <a:rPr lang="en-US" sz="3200" dirty="0" smtClean="0">
                          <a:solidFill>
                            <a:schemeClr val="accent3">
                              <a:lumMod val="60000"/>
                              <a:lumOff val="40000"/>
                            </a:schemeClr>
                          </a:solidFill>
                          <a:latin typeface="Chalkboard"/>
                          <a:cs typeface="Chalkboard"/>
                        </a:rPr>
                        <a:t>27000 - 32000</a:t>
                      </a:r>
                      <a:endParaRPr lang="en-US" sz="3200" dirty="0">
                        <a:solidFill>
                          <a:schemeClr val="accent3">
                            <a:lumMod val="60000"/>
                            <a:lumOff val="40000"/>
                          </a:schemeClr>
                        </a:solidFill>
                        <a:latin typeface="Chalkboard"/>
                        <a:cs typeface="Chalkboard"/>
                      </a:endParaRPr>
                    </a:p>
                  </a:txBody>
                  <a:tcPr/>
                </a:tc>
                <a:tc>
                  <a:txBody>
                    <a:bodyPr/>
                    <a:lstStyle/>
                    <a:p>
                      <a:r>
                        <a:rPr lang="en-US" sz="3200" dirty="0" smtClean="0">
                          <a:latin typeface="Chalkboard"/>
                          <a:cs typeface="Chalkboard"/>
                        </a:rPr>
                        <a:t>$</a:t>
                      </a:r>
                      <a:r>
                        <a:rPr lang="en-US" sz="3200" baseline="0" dirty="0" smtClean="0">
                          <a:latin typeface="Chalkboard"/>
                          <a:cs typeface="Chalkboard"/>
                        </a:rPr>
                        <a:t>29, 743</a:t>
                      </a:r>
                    </a:p>
                    <a:p>
                      <a:r>
                        <a:rPr lang="en-US" sz="3200" baseline="0" dirty="0" smtClean="0">
                          <a:latin typeface="Chalkboard"/>
                          <a:cs typeface="Chalkboard"/>
                        </a:rPr>
                        <a:t>$30,961</a:t>
                      </a:r>
                    </a:p>
                    <a:p>
                      <a:r>
                        <a:rPr lang="en-US" sz="3200" baseline="0" dirty="0" smtClean="0">
                          <a:latin typeface="Chalkboard"/>
                          <a:cs typeface="Chalkboard"/>
                        </a:rPr>
                        <a:t>$31,744</a:t>
                      </a:r>
                    </a:p>
                    <a:p>
                      <a:r>
                        <a:rPr lang="en-US" sz="3200" baseline="0" dirty="0" smtClean="0">
                          <a:latin typeface="Chalkboard"/>
                          <a:cs typeface="Chalkboard"/>
                        </a:rPr>
                        <a:t>$31,813</a:t>
                      </a:r>
                      <a:endParaRPr lang="en-US" sz="3200" dirty="0">
                        <a:latin typeface="Chalkboard"/>
                        <a:cs typeface="Chalkboard"/>
                      </a:endParaRPr>
                    </a:p>
                  </a:txBody>
                  <a:tcPr/>
                </a:tc>
              </a:tr>
              <a:tr h="1946093">
                <a:tc>
                  <a:txBody>
                    <a:bodyPr/>
                    <a:lstStyle/>
                    <a:p>
                      <a:endParaRPr lang="en-US" sz="3200" dirty="0" smtClean="0">
                        <a:latin typeface="Chalkboard"/>
                        <a:cs typeface="Chalkboard"/>
                      </a:endParaRPr>
                    </a:p>
                    <a:p>
                      <a:r>
                        <a:rPr lang="en-US" sz="3200" dirty="0" smtClean="0">
                          <a:solidFill>
                            <a:schemeClr val="accent6">
                              <a:lumMod val="40000"/>
                              <a:lumOff val="60000"/>
                            </a:schemeClr>
                          </a:solidFill>
                          <a:latin typeface="Chalkboard"/>
                          <a:cs typeface="Chalkboard"/>
                        </a:rPr>
                        <a:t>32000 - 37000</a:t>
                      </a:r>
                      <a:endParaRPr lang="en-US" sz="3200" dirty="0">
                        <a:solidFill>
                          <a:schemeClr val="accent6">
                            <a:lumMod val="40000"/>
                            <a:lumOff val="60000"/>
                          </a:schemeClr>
                        </a:solidFill>
                        <a:latin typeface="Chalkboard"/>
                        <a:cs typeface="Chalkboard"/>
                      </a:endParaRPr>
                    </a:p>
                  </a:txBody>
                  <a:tcPr/>
                </a:tc>
                <a:tc>
                  <a:txBody>
                    <a:bodyPr/>
                    <a:lstStyle/>
                    <a:p>
                      <a:r>
                        <a:rPr lang="en-US" sz="3200" dirty="0" smtClean="0">
                          <a:latin typeface="Chalkboard"/>
                          <a:cs typeface="Chalkboard"/>
                        </a:rPr>
                        <a:t>$32,</a:t>
                      </a:r>
                      <a:r>
                        <a:rPr lang="en-US" sz="3200" baseline="0" dirty="0" smtClean="0">
                          <a:latin typeface="Chalkboard"/>
                          <a:cs typeface="Chalkboard"/>
                        </a:rPr>
                        <a:t> 975</a:t>
                      </a:r>
                    </a:p>
                    <a:p>
                      <a:r>
                        <a:rPr lang="en-US" sz="3200" baseline="0" dirty="0" smtClean="0">
                          <a:latin typeface="Chalkboard"/>
                          <a:cs typeface="Chalkboard"/>
                        </a:rPr>
                        <a:t>$33, 012</a:t>
                      </a:r>
                    </a:p>
                    <a:p>
                      <a:r>
                        <a:rPr lang="en-US" sz="3200" baseline="0" dirty="0" smtClean="0">
                          <a:latin typeface="Chalkboard"/>
                          <a:cs typeface="Chalkboard"/>
                        </a:rPr>
                        <a:t>$33,539</a:t>
                      </a:r>
                    </a:p>
                    <a:p>
                      <a:r>
                        <a:rPr lang="en-US" sz="3200" baseline="0" dirty="0" smtClean="0">
                          <a:latin typeface="Chalkboard"/>
                          <a:cs typeface="Chalkboard"/>
                        </a:rPr>
                        <a:t>$34, 188</a:t>
                      </a:r>
                      <a:endParaRPr lang="en-US" sz="3200" dirty="0">
                        <a:latin typeface="Chalkboard"/>
                        <a:cs typeface="Chalkboard"/>
                      </a:endParaRPr>
                    </a:p>
                  </a:txBody>
                  <a:tcPr/>
                </a:tc>
              </a:tr>
              <a:tr h="743392">
                <a:tc>
                  <a:txBody>
                    <a:bodyPr/>
                    <a:lstStyle/>
                    <a:p>
                      <a:r>
                        <a:rPr lang="en-US" sz="3200" dirty="0" smtClean="0">
                          <a:solidFill>
                            <a:srgbClr val="FF0000"/>
                          </a:solidFill>
                          <a:latin typeface="Chalkboard"/>
                          <a:cs typeface="Chalkboard"/>
                        </a:rPr>
                        <a:t>37000 - 42000</a:t>
                      </a:r>
                      <a:endParaRPr lang="en-US" sz="3200" dirty="0">
                        <a:solidFill>
                          <a:srgbClr val="FF0000"/>
                        </a:solidFill>
                        <a:latin typeface="Chalkboard"/>
                        <a:cs typeface="Chalkboard"/>
                      </a:endParaRPr>
                    </a:p>
                  </a:txBody>
                  <a:tcPr/>
                </a:tc>
                <a:tc>
                  <a:txBody>
                    <a:bodyPr/>
                    <a:lstStyle/>
                    <a:p>
                      <a:r>
                        <a:rPr lang="en-US" sz="3200" dirty="0" smtClean="0">
                          <a:latin typeface="Chalkboard"/>
                          <a:cs typeface="Chalkboard"/>
                        </a:rPr>
                        <a:t>$38,299</a:t>
                      </a:r>
                      <a:endParaRPr lang="en-US" sz="3200" dirty="0">
                        <a:latin typeface="Chalkboard"/>
                        <a:cs typeface="Chalkboard"/>
                      </a:endParaRPr>
                    </a:p>
                  </a:txBody>
                  <a:tcPr/>
                </a:tc>
              </a:tr>
              <a:tr h="1479030">
                <a:tc>
                  <a:txBody>
                    <a:bodyPr/>
                    <a:lstStyle/>
                    <a:p>
                      <a:r>
                        <a:rPr lang="en-US" sz="3200" dirty="0" smtClean="0">
                          <a:solidFill>
                            <a:srgbClr val="FF6600"/>
                          </a:solidFill>
                          <a:latin typeface="Chalkboard"/>
                          <a:cs typeface="Chalkboard"/>
                        </a:rPr>
                        <a:t>42000 </a:t>
                      </a:r>
                      <a:r>
                        <a:rPr lang="mr-IN" sz="3200" dirty="0" smtClean="0">
                          <a:solidFill>
                            <a:srgbClr val="FF6600"/>
                          </a:solidFill>
                          <a:latin typeface="Chalkboard"/>
                          <a:cs typeface="Chalkboard"/>
                        </a:rPr>
                        <a:t>–</a:t>
                      </a:r>
                      <a:r>
                        <a:rPr lang="en-US" sz="3200" dirty="0" smtClean="0">
                          <a:solidFill>
                            <a:srgbClr val="FF6600"/>
                          </a:solidFill>
                          <a:latin typeface="Chalkboard"/>
                          <a:cs typeface="Chalkboard"/>
                        </a:rPr>
                        <a:t> 47000 </a:t>
                      </a:r>
                      <a:endParaRPr lang="en-US" sz="3200" dirty="0">
                        <a:solidFill>
                          <a:srgbClr val="FF6600"/>
                        </a:solidFill>
                        <a:latin typeface="Chalkboard"/>
                        <a:cs typeface="Chalkboard"/>
                      </a:endParaRPr>
                    </a:p>
                  </a:txBody>
                  <a:tcPr/>
                </a:tc>
                <a:tc>
                  <a:txBody>
                    <a:bodyPr/>
                    <a:lstStyle/>
                    <a:p>
                      <a:r>
                        <a:rPr lang="en-US" sz="3200" dirty="0" smtClean="0">
                          <a:latin typeface="Chalkboard"/>
                          <a:cs typeface="Chalkboard"/>
                        </a:rPr>
                        <a:t>$42,717</a:t>
                      </a:r>
                    </a:p>
                    <a:p>
                      <a:r>
                        <a:rPr lang="en-US" sz="3200" dirty="0" smtClean="0">
                          <a:latin typeface="Chalkboard"/>
                          <a:cs typeface="Chalkboard"/>
                        </a:rPr>
                        <a:t>$45,804</a:t>
                      </a:r>
                    </a:p>
                    <a:p>
                      <a:r>
                        <a:rPr lang="en-US" sz="3200" dirty="0" smtClean="0">
                          <a:latin typeface="Chalkboard"/>
                          <a:cs typeface="Chalkboard"/>
                        </a:rPr>
                        <a:t>$46,088</a:t>
                      </a:r>
                      <a:endParaRPr lang="en-US" sz="3200" dirty="0">
                        <a:latin typeface="Chalkboard"/>
                        <a:cs typeface="Chalkboard"/>
                      </a:endParaRPr>
                    </a:p>
                  </a:txBody>
                  <a:tcPr/>
                </a:tc>
              </a:tr>
              <a:tr h="743392">
                <a:tc>
                  <a:txBody>
                    <a:bodyPr/>
                    <a:lstStyle/>
                    <a:p>
                      <a:r>
                        <a:rPr lang="en-US" sz="3200" dirty="0" smtClean="0">
                          <a:latin typeface="Chalkboard"/>
                          <a:cs typeface="Chalkboard"/>
                        </a:rPr>
                        <a:t>47000 - 52000</a:t>
                      </a:r>
                      <a:endParaRPr lang="en-US" sz="3200" dirty="0">
                        <a:latin typeface="Chalkboard"/>
                        <a:cs typeface="Chalkboard"/>
                      </a:endParaRPr>
                    </a:p>
                  </a:txBody>
                  <a:tcPr/>
                </a:tc>
                <a:tc>
                  <a:txBody>
                    <a:bodyPr/>
                    <a:lstStyle/>
                    <a:p>
                      <a:r>
                        <a:rPr lang="en-US" sz="3200" dirty="0" smtClean="0">
                          <a:latin typeface="Chalkboard"/>
                          <a:cs typeface="Chalkboard"/>
                        </a:rPr>
                        <a:t>$50,618</a:t>
                      </a:r>
                      <a:endParaRPr lang="en-US" sz="3200" dirty="0">
                        <a:latin typeface="Chalkboard"/>
                        <a:cs typeface="Chalkboard"/>
                      </a:endParaRPr>
                    </a:p>
                  </a:txBody>
                  <a:tcPr/>
                </a:tc>
              </a:tr>
            </a:tbl>
          </a:graphicData>
        </a:graphic>
      </p:graphicFrame>
    </p:spTree>
    <p:extLst>
      <p:ext uri="{BB962C8B-B14F-4D97-AF65-F5344CB8AC3E}">
        <p14:creationId xmlns:p14="http://schemas.microsoft.com/office/powerpoint/2010/main" val="2234316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ada2BWBlankPr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1832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ada2BWBlankPr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Heart 2"/>
          <p:cNvSpPr/>
          <p:nvPr/>
        </p:nvSpPr>
        <p:spPr>
          <a:xfrm>
            <a:off x="971600" y="422108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Heart 3"/>
          <p:cNvSpPr/>
          <p:nvPr/>
        </p:nvSpPr>
        <p:spPr>
          <a:xfrm>
            <a:off x="1331640" y="429309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Heart 4"/>
          <p:cNvSpPr/>
          <p:nvPr/>
        </p:nvSpPr>
        <p:spPr>
          <a:xfrm>
            <a:off x="1331640" y="479715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Heart 5"/>
          <p:cNvSpPr/>
          <p:nvPr/>
        </p:nvSpPr>
        <p:spPr>
          <a:xfrm>
            <a:off x="2267744" y="436510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art 6"/>
          <p:cNvSpPr/>
          <p:nvPr/>
        </p:nvSpPr>
        <p:spPr>
          <a:xfrm>
            <a:off x="2267744" y="46531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art 7"/>
          <p:cNvSpPr/>
          <p:nvPr/>
        </p:nvSpPr>
        <p:spPr>
          <a:xfrm>
            <a:off x="4644008" y="501317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art 8"/>
          <p:cNvSpPr/>
          <p:nvPr/>
        </p:nvSpPr>
        <p:spPr>
          <a:xfrm>
            <a:off x="5004048" y="46531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Heart 11"/>
          <p:cNvSpPr/>
          <p:nvPr/>
        </p:nvSpPr>
        <p:spPr>
          <a:xfrm>
            <a:off x="6588224" y="486916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Heart 12"/>
          <p:cNvSpPr/>
          <p:nvPr/>
        </p:nvSpPr>
        <p:spPr>
          <a:xfrm>
            <a:off x="7452320" y="371703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a:off x="3923928" y="429309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art 14"/>
          <p:cNvSpPr/>
          <p:nvPr/>
        </p:nvSpPr>
        <p:spPr>
          <a:xfrm>
            <a:off x="3059832" y="458112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art 17"/>
          <p:cNvSpPr/>
          <p:nvPr/>
        </p:nvSpPr>
        <p:spPr>
          <a:xfrm>
            <a:off x="7596336" y="501317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Heart 18"/>
          <p:cNvSpPr/>
          <p:nvPr/>
        </p:nvSpPr>
        <p:spPr>
          <a:xfrm>
            <a:off x="8100392" y="522920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Heart 19"/>
          <p:cNvSpPr/>
          <p:nvPr/>
        </p:nvSpPr>
        <p:spPr>
          <a:xfrm>
            <a:off x="7956376" y="494116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Heart 20"/>
          <p:cNvSpPr/>
          <p:nvPr/>
        </p:nvSpPr>
        <p:spPr>
          <a:xfrm>
            <a:off x="5652120" y="227687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Heart 21"/>
          <p:cNvSpPr/>
          <p:nvPr/>
        </p:nvSpPr>
        <p:spPr>
          <a:xfrm>
            <a:off x="2411760" y="314096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Heart 22"/>
          <p:cNvSpPr/>
          <p:nvPr/>
        </p:nvSpPr>
        <p:spPr>
          <a:xfrm>
            <a:off x="2915816" y="342900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art 23"/>
          <p:cNvSpPr/>
          <p:nvPr/>
        </p:nvSpPr>
        <p:spPr>
          <a:xfrm>
            <a:off x="971600" y="256490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Heart 24"/>
          <p:cNvSpPr/>
          <p:nvPr/>
        </p:nvSpPr>
        <p:spPr>
          <a:xfrm>
            <a:off x="1115616" y="28529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Heart 25"/>
          <p:cNvSpPr/>
          <p:nvPr/>
        </p:nvSpPr>
        <p:spPr>
          <a:xfrm>
            <a:off x="5148064" y="184482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art 26"/>
          <p:cNvSpPr/>
          <p:nvPr/>
        </p:nvSpPr>
        <p:spPr>
          <a:xfrm>
            <a:off x="179512" y="260648"/>
            <a:ext cx="792088" cy="720080"/>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913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fontScale="92500"/>
          </a:bodyPr>
          <a:lstStyle/>
          <a:p>
            <a:r>
              <a:rPr lang="en-US" sz="3600" dirty="0" smtClean="0"/>
              <a:t>Immigration rate: the number of new arrivals in a country in a given year per 1000 people. </a:t>
            </a:r>
          </a:p>
          <a:p>
            <a:endParaRPr lang="en-US" sz="3600" dirty="0"/>
          </a:p>
          <a:p>
            <a:r>
              <a:rPr lang="en-US" sz="3600" dirty="0" smtClean="0"/>
              <a:t>Emigration rate: the number of people leaving a country in a given year per 1000 people. </a:t>
            </a:r>
          </a:p>
          <a:p>
            <a:endParaRPr lang="en-US" sz="3600" dirty="0"/>
          </a:p>
          <a:p>
            <a:r>
              <a:rPr lang="en-US" sz="3600" dirty="0" smtClean="0"/>
              <a:t>Natural increase (NI): the rate at which a population increases (or decreases) in a year expressed as a percentage of the total population; calculated by subtracting the death rate from the birth rate.</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2463026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412776"/>
            <a:ext cx="8640960" cy="5256584"/>
          </a:xfrm>
        </p:spPr>
        <p:txBody>
          <a:bodyPr>
            <a:normAutofit fontScale="92500" lnSpcReduction="10000"/>
          </a:bodyPr>
          <a:lstStyle/>
          <a:p>
            <a:r>
              <a:rPr lang="en-US" sz="2800" dirty="0"/>
              <a:t>Exponential rate: a rapid rate of population growth as each generation doubles in size. </a:t>
            </a:r>
          </a:p>
          <a:p>
            <a:endParaRPr lang="en-US" sz="2800" dirty="0"/>
          </a:p>
          <a:p>
            <a:r>
              <a:rPr lang="en-US" sz="2800" dirty="0"/>
              <a:t>Rule of 70: the time it takes a country to double its population, approximately 70 divided by the country’s growth rate. </a:t>
            </a:r>
          </a:p>
          <a:p>
            <a:endParaRPr lang="en-US" sz="2800" dirty="0"/>
          </a:p>
          <a:p>
            <a:r>
              <a:rPr lang="en-US" sz="2800" dirty="0"/>
              <a:t>Net migration: the difference between the number of people immigration to a country and the number of people emigrating.</a:t>
            </a:r>
          </a:p>
          <a:p>
            <a:endParaRPr lang="en-US" sz="2800" dirty="0"/>
          </a:p>
          <a:p>
            <a:r>
              <a:rPr lang="en-US" sz="2800" dirty="0"/>
              <a:t>Migrant: a person who moves from one region to another. </a:t>
            </a:r>
          </a:p>
          <a:p>
            <a:endParaRPr lang="en-US" dirty="0"/>
          </a:p>
        </p:txBody>
      </p:sp>
      <p:sp>
        <p:nvSpPr>
          <p:cNvPr id="3" name="Title 2"/>
          <p:cNvSpPr>
            <a:spLocks noGrp="1"/>
          </p:cNvSpPr>
          <p:nvPr>
            <p:ph type="title"/>
          </p:nvPr>
        </p:nvSpPr>
        <p:spPr/>
        <p:txBody>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734364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47" y="1556792"/>
            <a:ext cx="9138653" cy="5301208"/>
          </a:xfrm>
        </p:spPr>
        <p:txBody>
          <a:bodyPr/>
          <a:lstStyle/>
          <a:p>
            <a:r>
              <a:rPr lang="en-US" dirty="0" smtClean="0"/>
              <a:t>Demographers are most interested in statistics that help them predict trends or changes in a population. </a:t>
            </a:r>
          </a:p>
          <a:p>
            <a:r>
              <a:rPr lang="en-US" dirty="0" smtClean="0"/>
              <a:t>There are four basic components to population change </a:t>
            </a:r>
            <a:r>
              <a:rPr lang="mr-IN" dirty="0" smtClean="0"/>
              <a:t>–</a:t>
            </a:r>
            <a:r>
              <a:rPr lang="en-US" dirty="0" smtClean="0"/>
              <a:t> </a:t>
            </a:r>
          </a:p>
          <a:p>
            <a:pPr marL="759143" lvl="1" indent="-457200">
              <a:buFont typeface="+mj-lt"/>
              <a:buAutoNum type="arabicPeriod"/>
            </a:pPr>
            <a:r>
              <a:rPr lang="en-US" dirty="0" smtClean="0"/>
              <a:t>How many people are born (Birth Rate)</a:t>
            </a:r>
          </a:p>
          <a:p>
            <a:pPr marL="759143" lvl="1" indent="-457200">
              <a:buFont typeface="+mj-lt"/>
              <a:buAutoNum type="arabicPeriod"/>
            </a:pPr>
            <a:r>
              <a:rPr lang="en-US" dirty="0" smtClean="0"/>
              <a:t>How many people die (Death Rate)</a:t>
            </a:r>
          </a:p>
          <a:p>
            <a:pPr marL="759143" lvl="1" indent="-457200">
              <a:buFont typeface="+mj-lt"/>
              <a:buAutoNum type="arabicPeriod"/>
            </a:pPr>
            <a:r>
              <a:rPr lang="en-US" dirty="0" smtClean="0"/>
              <a:t>How many people move into a region (Immigration rate)</a:t>
            </a:r>
          </a:p>
          <a:p>
            <a:pPr marL="759143" lvl="1" indent="-457200">
              <a:buFont typeface="+mj-lt"/>
              <a:buAutoNum type="arabicPeriod"/>
            </a:pPr>
            <a:r>
              <a:rPr lang="en-US" dirty="0" smtClean="0"/>
              <a:t>How many people move out of a region (emigration rate)</a:t>
            </a:r>
          </a:p>
        </p:txBody>
      </p:sp>
      <p:sp>
        <p:nvSpPr>
          <p:cNvPr id="3" name="Title 2"/>
          <p:cNvSpPr>
            <a:spLocks noGrp="1"/>
          </p:cNvSpPr>
          <p:nvPr>
            <p:ph type="title"/>
          </p:nvPr>
        </p:nvSpPr>
        <p:spPr/>
        <p:txBody>
          <a:bodyPr/>
          <a:lstStyle/>
          <a:p>
            <a:r>
              <a:rPr lang="en-US" dirty="0" smtClean="0"/>
              <a:t>Calculating Population Change </a:t>
            </a:r>
            <a:r>
              <a:rPr lang="en-US" dirty="0" smtClean="0">
                <a:sym typeface="Wingdings"/>
              </a:rPr>
              <a:t></a:t>
            </a:r>
            <a:r>
              <a:rPr lang="en-US" dirty="0" smtClean="0"/>
              <a:t> </a:t>
            </a:r>
            <a:endParaRPr lang="en-US" dirty="0"/>
          </a:p>
        </p:txBody>
      </p:sp>
      <p:pic>
        <p:nvPicPr>
          <p:cNvPr id="4" name="Picture 3" descr="Why-450000-Immigrants-to-Canada-is-Unrealistic-and-Irresponsible-1-300x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581128"/>
            <a:ext cx="3810000" cy="2044700"/>
          </a:xfrm>
          <a:prstGeom prst="rect">
            <a:avLst/>
          </a:prstGeom>
        </p:spPr>
      </p:pic>
      <p:pic>
        <p:nvPicPr>
          <p:cNvPr id="5" name="Picture 4" descr="AP_1704764688735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590129"/>
            <a:ext cx="3707904" cy="2085696"/>
          </a:xfrm>
          <a:prstGeom prst="rect">
            <a:avLst/>
          </a:prstGeom>
        </p:spPr>
      </p:pic>
    </p:spTree>
    <p:extLst>
      <p:ext uri="{BB962C8B-B14F-4D97-AF65-F5344CB8AC3E}">
        <p14:creationId xmlns:p14="http://schemas.microsoft.com/office/powerpoint/2010/main" val="2774148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133055"/>
          </a:xfrm>
        </p:spPr>
        <p:txBody>
          <a:bodyPr>
            <a:normAutofit fontScale="92500" lnSpcReduction="10000"/>
          </a:bodyPr>
          <a:lstStyle/>
          <a:p>
            <a:r>
              <a:rPr lang="en-CA" dirty="0" smtClean="0"/>
              <a:t>Just Think About It:</a:t>
            </a:r>
          </a:p>
          <a:p>
            <a:pPr marL="68580" indent="0">
              <a:buNone/>
            </a:pPr>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smtClean="0"/>
          </a:p>
          <a:p>
            <a:r>
              <a:rPr lang="en-CA" dirty="0" smtClean="0"/>
              <a:t>Now apply the WHERE &amp; WHY questions. Boom! You’re a geographer!</a:t>
            </a:r>
            <a:endParaRPr lang="en-CA" dirty="0"/>
          </a:p>
          <a:p>
            <a:endParaRPr lang="en-CA" dirty="0" smtClean="0"/>
          </a:p>
          <a:p>
            <a:pPr lvl="1"/>
            <a:endParaRPr lang="en-CA" dirty="0"/>
          </a:p>
        </p:txBody>
      </p:sp>
      <p:sp>
        <p:nvSpPr>
          <p:cNvPr id="2" name="Title 1"/>
          <p:cNvSpPr>
            <a:spLocks noGrp="1"/>
          </p:cNvSpPr>
          <p:nvPr>
            <p:ph type="title"/>
          </p:nvPr>
        </p:nvSpPr>
        <p:spPr/>
        <p:txBody>
          <a:bodyPr/>
          <a:lstStyle/>
          <a:p>
            <a:r>
              <a:rPr lang="en-CA" dirty="0" smtClean="0"/>
              <a:t>Population and Demography</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1322415526"/>
              </p:ext>
            </p:extLst>
          </p:nvPr>
        </p:nvGraphicFramePr>
        <p:xfrm>
          <a:off x="2267744" y="2132856"/>
          <a:ext cx="4680520" cy="2560320"/>
        </p:xfrm>
        <a:graphic>
          <a:graphicData uri="http://schemas.openxmlformats.org/drawingml/2006/table">
            <a:tbl>
              <a:tblPr firstRow="1" bandRow="1">
                <a:tableStyleId>{5C22544A-7EE6-4342-B048-85BDC9FD1C3A}</a:tableStyleId>
              </a:tblPr>
              <a:tblGrid>
                <a:gridCol w="2340260"/>
                <a:gridCol w="2340260"/>
              </a:tblGrid>
              <a:tr h="360040">
                <a:tc>
                  <a:txBody>
                    <a:bodyPr/>
                    <a:lstStyle/>
                    <a:p>
                      <a:pPr algn="ctr"/>
                      <a:r>
                        <a:rPr lang="en-CA" dirty="0" smtClean="0"/>
                        <a:t>Year</a:t>
                      </a:r>
                      <a:endParaRPr lang="en-CA" dirty="0"/>
                    </a:p>
                  </a:txBody>
                  <a:tcPr/>
                </a:tc>
                <a:tc>
                  <a:txBody>
                    <a:bodyPr/>
                    <a:lstStyle/>
                    <a:p>
                      <a:pPr algn="ctr"/>
                      <a:r>
                        <a:rPr lang="en-CA" dirty="0" smtClean="0"/>
                        <a:t>World Population</a:t>
                      </a:r>
                      <a:endParaRPr lang="en-CA" dirty="0"/>
                    </a:p>
                  </a:txBody>
                  <a:tcPr/>
                </a:tc>
              </a:tr>
              <a:tr h="360040">
                <a:tc>
                  <a:txBody>
                    <a:bodyPr/>
                    <a:lstStyle/>
                    <a:p>
                      <a:pPr algn="ctr"/>
                      <a:r>
                        <a:rPr lang="en-CA" dirty="0" smtClean="0"/>
                        <a:t>6, 000 BCE</a:t>
                      </a:r>
                      <a:endParaRPr lang="en-CA" dirty="0"/>
                    </a:p>
                  </a:txBody>
                  <a:tcPr/>
                </a:tc>
                <a:tc>
                  <a:txBody>
                    <a:bodyPr/>
                    <a:lstStyle/>
                    <a:p>
                      <a:pPr algn="ctr"/>
                      <a:r>
                        <a:rPr lang="en-CA" dirty="0" smtClean="0"/>
                        <a:t>5 million</a:t>
                      </a:r>
                      <a:endParaRPr lang="en-CA" dirty="0"/>
                    </a:p>
                  </a:txBody>
                  <a:tcPr/>
                </a:tc>
              </a:tr>
              <a:tr h="360040">
                <a:tc>
                  <a:txBody>
                    <a:bodyPr/>
                    <a:lstStyle/>
                    <a:p>
                      <a:pPr algn="ctr"/>
                      <a:r>
                        <a:rPr lang="en-CA" dirty="0" smtClean="0"/>
                        <a:t>1</a:t>
                      </a:r>
                      <a:r>
                        <a:rPr lang="en-CA" baseline="0" dirty="0" smtClean="0"/>
                        <a:t> CE</a:t>
                      </a:r>
                      <a:endParaRPr lang="en-CA" dirty="0"/>
                    </a:p>
                  </a:txBody>
                  <a:tcPr/>
                </a:tc>
                <a:tc>
                  <a:txBody>
                    <a:bodyPr/>
                    <a:lstStyle/>
                    <a:p>
                      <a:pPr algn="ctr"/>
                      <a:r>
                        <a:rPr lang="en-CA" dirty="0" smtClean="0"/>
                        <a:t>250 million</a:t>
                      </a:r>
                      <a:endParaRPr lang="en-CA" dirty="0"/>
                    </a:p>
                  </a:txBody>
                  <a:tcPr/>
                </a:tc>
              </a:tr>
              <a:tr h="360040">
                <a:tc>
                  <a:txBody>
                    <a:bodyPr/>
                    <a:lstStyle/>
                    <a:p>
                      <a:pPr algn="ctr"/>
                      <a:r>
                        <a:rPr lang="en-CA" dirty="0" smtClean="0"/>
                        <a:t>~1800</a:t>
                      </a:r>
                      <a:endParaRPr lang="en-CA" dirty="0"/>
                    </a:p>
                  </a:txBody>
                  <a:tcPr/>
                </a:tc>
                <a:tc>
                  <a:txBody>
                    <a:bodyPr/>
                    <a:lstStyle/>
                    <a:p>
                      <a:pPr algn="ctr"/>
                      <a:r>
                        <a:rPr lang="en-CA" dirty="0" smtClean="0"/>
                        <a:t>1 billion</a:t>
                      </a:r>
                      <a:endParaRPr lang="en-CA" dirty="0"/>
                    </a:p>
                  </a:txBody>
                  <a:tcPr/>
                </a:tc>
              </a:tr>
              <a:tr h="360040">
                <a:tc>
                  <a:txBody>
                    <a:bodyPr/>
                    <a:lstStyle/>
                    <a:p>
                      <a:pPr algn="ctr"/>
                      <a:r>
                        <a:rPr lang="en-CA" dirty="0" smtClean="0"/>
                        <a:t>1960</a:t>
                      </a:r>
                      <a:endParaRPr lang="en-CA" dirty="0"/>
                    </a:p>
                  </a:txBody>
                  <a:tcPr/>
                </a:tc>
                <a:tc>
                  <a:txBody>
                    <a:bodyPr/>
                    <a:lstStyle/>
                    <a:p>
                      <a:pPr algn="ctr"/>
                      <a:r>
                        <a:rPr lang="en-CA" dirty="0" smtClean="0"/>
                        <a:t>3 billion</a:t>
                      </a:r>
                      <a:endParaRPr lang="en-CA" dirty="0"/>
                    </a:p>
                  </a:txBody>
                  <a:tcPr/>
                </a:tc>
              </a:tr>
              <a:tr h="360040">
                <a:tc>
                  <a:txBody>
                    <a:bodyPr/>
                    <a:lstStyle/>
                    <a:p>
                      <a:pPr algn="ctr"/>
                      <a:r>
                        <a:rPr lang="en-CA" dirty="0" smtClean="0"/>
                        <a:t>Today</a:t>
                      </a:r>
                      <a:endParaRPr lang="en-CA" dirty="0"/>
                    </a:p>
                  </a:txBody>
                  <a:tcPr/>
                </a:tc>
                <a:tc>
                  <a:txBody>
                    <a:bodyPr/>
                    <a:lstStyle/>
                    <a:p>
                      <a:pPr algn="ctr"/>
                      <a:r>
                        <a:rPr lang="en-CA" dirty="0" smtClean="0"/>
                        <a:t>7.6 billion</a:t>
                      </a:r>
                      <a:endParaRPr lang="en-CA" dirty="0"/>
                    </a:p>
                  </a:txBody>
                  <a:tcPr/>
                </a:tc>
              </a:tr>
              <a:tr h="360040">
                <a:tc>
                  <a:txBody>
                    <a:bodyPr/>
                    <a:lstStyle/>
                    <a:p>
                      <a:pPr algn="ctr"/>
                      <a:r>
                        <a:rPr lang="en-CA" dirty="0" smtClean="0"/>
                        <a:t>2100?</a:t>
                      </a:r>
                      <a:endParaRPr lang="en-CA" dirty="0"/>
                    </a:p>
                  </a:txBody>
                  <a:tcPr/>
                </a:tc>
                <a:tc>
                  <a:txBody>
                    <a:bodyPr/>
                    <a:lstStyle/>
                    <a:p>
                      <a:pPr algn="ctr"/>
                      <a:r>
                        <a:rPr lang="en-CA" dirty="0" smtClean="0"/>
                        <a:t>10 billion?</a:t>
                      </a:r>
                      <a:endParaRPr lang="en-CA" dirty="0"/>
                    </a:p>
                  </a:txBody>
                  <a:tcPr/>
                </a:tc>
              </a:tr>
            </a:tbl>
          </a:graphicData>
        </a:graphic>
      </p:graphicFrame>
    </p:spTree>
    <p:extLst>
      <p:ext uri="{BB962C8B-B14F-4D97-AF65-F5344CB8AC3E}">
        <p14:creationId xmlns:p14="http://schemas.microsoft.com/office/powerpoint/2010/main" val="3256936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29" y="1052736"/>
            <a:ext cx="9132671" cy="5805264"/>
          </a:xfrm>
        </p:spPr>
        <p:txBody>
          <a:bodyPr>
            <a:normAutofit/>
          </a:bodyPr>
          <a:lstStyle/>
          <a:p>
            <a:r>
              <a:rPr lang="en-CA" dirty="0" smtClean="0"/>
              <a:t>The table of the previous page highlight the </a:t>
            </a:r>
            <a:r>
              <a:rPr lang="en-CA" b="1" u="sng" dirty="0" smtClean="0"/>
              <a:t>exponential population growth</a:t>
            </a:r>
            <a:r>
              <a:rPr lang="en-CA" u="sng" dirty="0" smtClean="0"/>
              <a:t> </a:t>
            </a:r>
            <a:r>
              <a:rPr lang="en-CA" dirty="0" smtClean="0"/>
              <a:t>the world has experienced since 1800.</a:t>
            </a:r>
          </a:p>
          <a:p>
            <a:r>
              <a:rPr lang="en-CA" dirty="0" smtClean="0"/>
              <a:t>Exponential population growth is characterised by ultra-rapid growth occurring over a short period of time.</a:t>
            </a:r>
          </a:p>
          <a:p>
            <a:pPr lvl="1"/>
            <a:r>
              <a:rPr lang="en-CA" dirty="0" smtClean="0"/>
              <a:t>Imagine that you have 2 children, and each of those has 2 children, and each of those have 2 children. That’s a lot of gifts at Christmas</a:t>
            </a:r>
            <a:r>
              <a:rPr lang="mr-IN" dirty="0" smtClean="0"/>
              <a:t>…</a:t>
            </a:r>
            <a:r>
              <a:rPr lang="en-US" dirty="0" smtClean="0"/>
              <a:t>.</a:t>
            </a:r>
            <a:endParaRPr lang="en-CA" dirty="0" smtClean="0"/>
          </a:p>
          <a:p>
            <a:r>
              <a:rPr lang="en-CA" dirty="0" smtClean="0"/>
              <a:t>Does not occur equally across the globe, some regions are faster/slower than others.</a:t>
            </a:r>
          </a:p>
          <a:p>
            <a:r>
              <a:rPr lang="en-CA" dirty="0" smtClean="0"/>
              <a:t>Population clock: </a:t>
            </a:r>
            <a:r>
              <a:rPr lang="en-CA" dirty="0">
                <a:hlinkClick r:id="rId2"/>
              </a:rPr>
              <a:t>http://www.worldometers.info/world-population/</a:t>
            </a:r>
            <a:endParaRPr lang="en-CA" dirty="0" smtClean="0"/>
          </a:p>
          <a:p>
            <a:r>
              <a:rPr lang="en-CA" dirty="0"/>
              <a:t>What are some concerns about such growth?</a:t>
            </a:r>
          </a:p>
          <a:p>
            <a:pPr lvl="1"/>
            <a:r>
              <a:rPr lang="en-CA" dirty="0"/>
              <a:t>Activity </a:t>
            </a:r>
            <a:r>
              <a:rPr lang="en-CA" dirty="0" smtClean="0"/>
              <a:t>#4 </a:t>
            </a:r>
            <a:r>
              <a:rPr lang="en-CA" dirty="0"/>
              <a:t>- List 3 Problems with this type of rapid population Growth, and 3 Benefits.</a:t>
            </a:r>
          </a:p>
          <a:p>
            <a:endParaRPr lang="en-CA" dirty="0"/>
          </a:p>
        </p:txBody>
      </p:sp>
      <p:sp>
        <p:nvSpPr>
          <p:cNvPr id="2" name="Title 1"/>
          <p:cNvSpPr>
            <a:spLocks noGrp="1"/>
          </p:cNvSpPr>
          <p:nvPr>
            <p:ph type="title"/>
          </p:nvPr>
        </p:nvSpPr>
        <p:spPr>
          <a:xfrm>
            <a:off x="467544" y="23326"/>
            <a:ext cx="8229600" cy="1252728"/>
          </a:xfrm>
        </p:spPr>
        <p:txBody>
          <a:bodyPr>
            <a:normAutofit/>
          </a:bodyPr>
          <a:lstStyle/>
          <a:p>
            <a:r>
              <a:rPr lang="en-CA" dirty="0" smtClean="0"/>
              <a:t>Exponential Population Growth </a:t>
            </a:r>
            <a:r>
              <a:rPr lang="en-CA" dirty="0" smtClean="0">
                <a:sym typeface="Wingdings"/>
              </a:rPr>
              <a:t></a:t>
            </a:r>
            <a:endParaRPr lang="en-CA" dirty="0"/>
          </a:p>
        </p:txBody>
      </p:sp>
    </p:spTree>
    <p:extLst>
      <p:ext uri="{BB962C8B-B14F-4D97-AF65-F5344CB8AC3E}">
        <p14:creationId xmlns:p14="http://schemas.microsoft.com/office/powerpoint/2010/main" val="67376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52736"/>
            <a:ext cx="9144000" cy="5805264"/>
          </a:xfrm>
        </p:spPr>
        <p:txBody>
          <a:bodyPr/>
          <a:lstStyle/>
          <a:p>
            <a:r>
              <a:rPr lang="en-US" dirty="0" smtClean="0"/>
              <a:t>Birthrate is the number of children born in a region for every 1000 inhabitants. </a:t>
            </a:r>
          </a:p>
          <a:p>
            <a:pPr lvl="1"/>
            <a:r>
              <a:rPr lang="en-US" dirty="0" smtClean="0"/>
              <a:t>Canada = 10.6 = Birthrate per 1000</a:t>
            </a:r>
          </a:p>
          <a:p>
            <a:endParaRPr lang="en-US" dirty="0"/>
          </a:p>
          <a:p>
            <a:r>
              <a:rPr lang="en-US" dirty="0" smtClean="0"/>
              <a:t>Death rate is the number of people who die in a region for every 1000 inhabitants. </a:t>
            </a:r>
          </a:p>
          <a:p>
            <a:pPr lvl="1"/>
            <a:r>
              <a:rPr lang="en-US" dirty="0" smtClean="0"/>
              <a:t>Canada = 7.4 = Death rate per 1000.</a:t>
            </a:r>
          </a:p>
          <a:p>
            <a:pPr lvl="1"/>
            <a:endParaRPr lang="en-US" dirty="0" smtClean="0"/>
          </a:p>
          <a:p>
            <a:pPr lvl="1"/>
            <a:r>
              <a:rPr lang="en-US" dirty="0" smtClean="0"/>
              <a:t>Equation = </a:t>
            </a:r>
          </a:p>
          <a:p>
            <a:pPr lvl="1"/>
            <a:r>
              <a:rPr lang="en-US" dirty="0" smtClean="0"/>
              <a:t>If we take the Death Rate and subtract it from the Birthrate </a:t>
            </a:r>
            <a:endParaRPr lang="en-US" sz="4000" dirty="0" smtClean="0"/>
          </a:p>
          <a:p>
            <a:pPr lvl="1" algn="ctr"/>
            <a:r>
              <a:rPr lang="en-US" dirty="0" smtClean="0"/>
              <a:t>BOOM!!!!</a:t>
            </a:r>
          </a:p>
          <a:p>
            <a:pPr lvl="1" algn="ctr"/>
            <a:r>
              <a:rPr lang="en-US" dirty="0" smtClean="0"/>
              <a:t>You have the natural increase number</a:t>
            </a:r>
          </a:p>
          <a:p>
            <a:pPr lvl="1" algn="ctr"/>
            <a:r>
              <a:rPr lang="en-US" dirty="0" smtClean="0"/>
              <a:t>10.6 </a:t>
            </a:r>
            <a:r>
              <a:rPr lang="mr-IN" dirty="0" smtClean="0"/>
              <a:t>–</a:t>
            </a:r>
            <a:r>
              <a:rPr lang="en-US" dirty="0" smtClean="0"/>
              <a:t> 7.4 = ______</a:t>
            </a:r>
          </a:p>
          <a:p>
            <a:pPr lvl="1" algn="ctr"/>
            <a:r>
              <a:rPr lang="en-US" dirty="0" smtClean="0"/>
              <a:t>Natural Increase in Canada per 1000 = 3.2 people.</a:t>
            </a:r>
            <a:endParaRPr lang="en-US" dirty="0"/>
          </a:p>
        </p:txBody>
      </p:sp>
      <p:sp>
        <p:nvSpPr>
          <p:cNvPr id="3" name="Title 2"/>
          <p:cNvSpPr>
            <a:spLocks noGrp="1"/>
          </p:cNvSpPr>
          <p:nvPr>
            <p:ph type="title"/>
          </p:nvPr>
        </p:nvSpPr>
        <p:spPr>
          <a:xfrm>
            <a:off x="467544" y="260648"/>
            <a:ext cx="8229600" cy="786416"/>
          </a:xfrm>
        </p:spPr>
        <p:txBody>
          <a:bodyPr/>
          <a:lstStyle/>
          <a:p>
            <a:r>
              <a:rPr lang="en-US" dirty="0" smtClean="0"/>
              <a:t>Natural Increase Equation </a:t>
            </a:r>
            <a:r>
              <a:rPr lang="en-US" dirty="0" smtClean="0">
                <a:sym typeface="Wingdings"/>
              </a:rPr>
              <a:t></a:t>
            </a:r>
            <a:endParaRPr lang="en-US" dirty="0"/>
          </a:p>
        </p:txBody>
      </p:sp>
    </p:spTree>
    <p:extLst>
      <p:ext uri="{BB962C8B-B14F-4D97-AF65-F5344CB8AC3E}">
        <p14:creationId xmlns:p14="http://schemas.microsoft.com/office/powerpoint/2010/main" val="3816344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Good Morning! </a:t>
            </a:r>
          </a:p>
          <a:p>
            <a:endParaRPr lang="en-US" dirty="0"/>
          </a:p>
          <a:p>
            <a:r>
              <a:rPr lang="en-US" dirty="0" smtClean="0"/>
              <a:t>Today will be beginning a Canadian Map Unit. </a:t>
            </a:r>
          </a:p>
          <a:p>
            <a:endParaRPr lang="en-US" dirty="0"/>
          </a:p>
          <a:p>
            <a:r>
              <a:rPr lang="en-US" dirty="0" smtClean="0"/>
              <a:t>Here’s </a:t>
            </a:r>
            <a:r>
              <a:rPr lang="en-US" dirty="0" smtClean="0">
                <a:hlinkClick r:id="rId2"/>
              </a:rPr>
              <a:t>why</a:t>
            </a:r>
            <a:r>
              <a:rPr lang="mr-IN" dirty="0" smtClean="0"/>
              <a:t>…</a:t>
            </a:r>
            <a:r>
              <a:rPr lang="en-US" dirty="0" smtClean="0"/>
              <a:t> </a:t>
            </a:r>
          </a:p>
          <a:p>
            <a:endParaRPr lang="en-US" dirty="0"/>
          </a:p>
        </p:txBody>
      </p:sp>
      <p:sp>
        <p:nvSpPr>
          <p:cNvPr id="3" name="Title 2"/>
          <p:cNvSpPr>
            <a:spLocks noGrp="1"/>
          </p:cNvSpPr>
          <p:nvPr>
            <p:ph type="title"/>
          </p:nvPr>
        </p:nvSpPr>
        <p:spPr/>
        <p:txBody>
          <a:bodyPr/>
          <a:lstStyle/>
          <a:p>
            <a:r>
              <a:rPr lang="en-US" dirty="0" smtClean="0"/>
              <a:t>Canada, Eh?</a:t>
            </a:r>
            <a:endParaRPr lang="en-US" dirty="0"/>
          </a:p>
        </p:txBody>
      </p:sp>
    </p:spTree>
    <p:extLst>
      <p:ext uri="{BB962C8B-B14F-4D97-AF65-F5344CB8AC3E}">
        <p14:creationId xmlns:p14="http://schemas.microsoft.com/office/powerpoint/2010/main" val="78784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620688"/>
            <a:ext cx="7772400" cy="3733800"/>
          </a:xfrm>
        </p:spPr>
        <p:txBody>
          <a:bodyPr>
            <a:normAutofit/>
          </a:bodyPr>
          <a:lstStyle/>
          <a:p>
            <a:r>
              <a:rPr lang="en-CA" dirty="0" smtClean="0"/>
              <a:t>The amount of time it takes a population to </a:t>
            </a:r>
            <a:r>
              <a:rPr lang="en-CA" b="1" u="sng" dirty="0" smtClean="0"/>
              <a:t>double</a:t>
            </a:r>
            <a:r>
              <a:rPr lang="en-CA" dirty="0" smtClean="0"/>
              <a:t>.</a:t>
            </a:r>
          </a:p>
          <a:p>
            <a:r>
              <a:rPr lang="en-CA" b="1" u="sng" dirty="0" smtClean="0"/>
              <a:t>Rule of Seventy</a:t>
            </a:r>
            <a:r>
              <a:rPr lang="en-CA" b="1" dirty="0" smtClean="0"/>
              <a:t> </a:t>
            </a:r>
            <a:r>
              <a:rPr lang="en-CA" dirty="0" smtClean="0"/>
              <a:t>– Doubling time is equal to seventy divided by the growth rate (per year).</a:t>
            </a:r>
          </a:p>
          <a:p>
            <a:r>
              <a:rPr lang="en-CA" dirty="0" smtClean="0"/>
              <a:t>Canada’s natural growth rate = 0.6</a:t>
            </a:r>
          </a:p>
          <a:p>
            <a:r>
              <a:rPr lang="en-CA" dirty="0" smtClean="0"/>
              <a:t>Canada’s growth rate (including immigration) = 0.9</a:t>
            </a:r>
          </a:p>
          <a:p>
            <a:r>
              <a:rPr lang="en-CA" dirty="0" smtClean="0"/>
              <a:t>How long will it take for our population to double?</a:t>
            </a:r>
          </a:p>
          <a:p>
            <a:r>
              <a:rPr lang="en-CA" dirty="0" smtClean="0"/>
              <a:t>70/0.9 = 77.7 years</a:t>
            </a:r>
          </a:p>
          <a:p>
            <a:endParaRPr lang="en-CA" dirty="0"/>
          </a:p>
        </p:txBody>
      </p:sp>
      <p:sp>
        <p:nvSpPr>
          <p:cNvPr id="2" name="Title 1"/>
          <p:cNvSpPr>
            <a:spLocks noGrp="1"/>
          </p:cNvSpPr>
          <p:nvPr>
            <p:ph type="title"/>
          </p:nvPr>
        </p:nvSpPr>
        <p:spPr>
          <a:xfrm>
            <a:off x="0" y="0"/>
            <a:ext cx="7596336" cy="692696"/>
          </a:xfrm>
        </p:spPr>
        <p:txBody>
          <a:bodyPr>
            <a:normAutofit fontScale="90000"/>
          </a:bodyPr>
          <a:lstStyle/>
          <a:p>
            <a:r>
              <a:rPr lang="en-CA" dirty="0" smtClean="0"/>
              <a:t>Doubling Time </a:t>
            </a:r>
            <a:r>
              <a:rPr lang="en-CA" dirty="0" smtClean="0">
                <a:sym typeface="Wingdings"/>
              </a:rPr>
              <a:t></a:t>
            </a:r>
            <a:r>
              <a:rPr lang="en-CA" dirty="0" smtClean="0"/>
              <a:t> </a:t>
            </a:r>
            <a:endParaRPr lang="en-CA" dirty="0"/>
          </a:p>
        </p:txBody>
      </p:sp>
      <p:pic>
        <p:nvPicPr>
          <p:cNvPr id="5122" name="Picture 2" descr="http://members.optusnet.com.au/exponentialist/Exponential%20Growth_files/VariableDoub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659684"/>
            <a:ext cx="7689051" cy="318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37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anim calcmode="lin" valueType="num">
                                      <p:cBhvr additive="base">
                                        <p:cTn id="43" dur="500" fill="hold"/>
                                        <p:tgtEl>
                                          <p:spTgt spid="5122"/>
                                        </p:tgtEl>
                                        <p:attrNameLst>
                                          <p:attrName>ppt_x</p:attrName>
                                        </p:attrNameLst>
                                      </p:cBhvr>
                                      <p:tavLst>
                                        <p:tav tm="0">
                                          <p:val>
                                            <p:strVal val="#ppt_x"/>
                                          </p:val>
                                        </p:tav>
                                        <p:tav tm="100000">
                                          <p:val>
                                            <p:strVal val="#ppt_x"/>
                                          </p:val>
                                        </p:tav>
                                      </p:tavLst>
                                    </p:anim>
                                    <p:anim calcmode="lin" valueType="num">
                                      <p:cBhvr additive="base">
                                        <p:cTn id="4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Activity #5</a:t>
            </a:r>
            <a:endParaRPr lang="en-US" dirty="0"/>
          </a:p>
        </p:txBody>
      </p:sp>
      <p:pic>
        <p:nvPicPr>
          <p:cNvPr id="4" name="Picture 3" descr="Screen Shot 2018-09-01 at 12.0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5301208"/>
          </a:xfrm>
          <a:prstGeom prst="rect">
            <a:avLst/>
          </a:prstGeom>
        </p:spPr>
      </p:pic>
    </p:spTree>
    <p:extLst>
      <p:ext uri="{BB962C8B-B14F-4D97-AF65-F5344CB8AC3E}">
        <p14:creationId xmlns:p14="http://schemas.microsoft.com/office/powerpoint/2010/main" val="8256133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9144000" cy="5157192"/>
          </a:xfrm>
        </p:spPr>
        <p:txBody>
          <a:bodyPr>
            <a:normAutofit/>
          </a:bodyPr>
          <a:lstStyle/>
          <a:p>
            <a:r>
              <a:rPr lang="en-CA" dirty="0" smtClean="0"/>
              <a:t>Choose one of the following activities:</a:t>
            </a:r>
          </a:p>
          <a:p>
            <a:pPr marL="811530" lvl="1" indent="-342900">
              <a:buFont typeface="+mj-lt"/>
              <a:buAutoNum type="arabicPeriod"/>
            </a:pPr>
            <a:r>
              <a:rPr lang="en-CA" dirty="0" smtClean="0"/>
              <a:t>You’ve been hired as a marketing consultant to research the feasibility of launching a new product.</a:t>
            </a:r>
          </a:p>
          <a:p>
            <a:pPr marL="1211580" lvl="2" indent="-342900">
              <a:buFont typeface="+mj-lt"/>
              <a:buAutoNum type="alphaLcParenR"/>
            </a:pPr>
            <a:r>
              <a:rPr lang="en-CA" dirty="0" smtClean="0"/>
              <a:t>Come up with a product.</a:t>
            </a:r>
          </a:p>
          <a:p>
            <a:pPr marL="1211580" lvl="2" indent="-342900">
              <a:buFont typeface="+mj-lt"/>
              <a:buAutoNum type="alphaLcParenR"/>
            </a:pPr>
            <a:r>
              <a:rPr lang="en-CA" dirty="0" smtClean="0"/>
              <a:t>Create a research tool that will help you to maximize  profit.</a:t>
            </a:r>
          </a:p>
          <a:p>
            <a:pPr marL="811530" lvl="1" indent="-342900">
              <a:buFont typeface="+mj-lt"/>
              <a:buAutoNum type="arabicPeriod"/>
            </a:pPr>
            <a:r>
              <a:rPr lang="en-CA" dirty="0" smtClean="0"/>
              <a:t>Conduct a mini census to use in this class to help the government plan for education in the province.</a:t>
            </a:r>
          </a:p>
          <a:p>
            <a:pPr marL="1211580" lvl="2" indent="-342900">
              <a:buFont typeface="+mj-lt"/>
              <a:buAutoNum type="alphaLcParenR"/>
            </a:pPr>
            <a:r>
              <a:rPr lang="en-CA" dirty="0" smtClean="0"/>
              <a:t>Design a questionnaire.</a:t>
            </a:r>
          </a:p>
          <a:p>
            <a:pPr marL="1211580" lvl="2" indent="-342900">
              <a:buFont typeface="+mj-lt"/>
              <a:buAutoNum type="alphaLcParenR"/>
            </a:pPr>
            <a:r>
              <a:rPr lang="en-CA" dirty="0" smtClean="0"/>
              <a:t>Execute the questionnaire.</a:t>
            </a:r>
          </a:p>
          <a:p>
            <a:pPr marL="1211580" lvl="2" indent="-342900">
              <a:buFont typeface="+mj-lt"/>
              <a:buAutoNum type="alphaLcParenR"/>
            </a:pPr>
            <a:r>
              <a:rPr lang="en-CA" dirty="0" smtClean="0"/>
              <a:t>Analyze the questionnaire.</a:t>
            </a:r>
            <a:endParaRPr lang="en-CA" dirty="0"/>
          </a:p>
        </p:txBody>
      </p:sp>
      <p:sp>
        <p:nvSpPr>
          <p:cNvPr id="2" name="Title 1"/>
          <p:cNvSpPr>
            <a:spLocks noGrp="1"/>
          </p:cNvSpPr>
          <p:nvPr>
            <p:ph type="title"/>
          </p:nvPr>
        </p:nvSpPr>
        <p:spPr/>
        <p:txBody>
          <a:bodyPr/>
          <a:lstStyle/>
          <a:p>
            <a:r>
              <a:rPr lang="en-CA" dirty="0" smtClean="0"/>
              <a:t>Brain Break – 10 Min</a:t>
            </a:r>
            <a:endParaRPr lang="en-CA" dirty="0"/>
          </a:p>
        </p:txBody>
      </p:sp>
      <p:pic>
        <p:nvPicPr>
          <p:cNvPr id="2050" name="Picture 2" descr="C:\Users\football frenzy\AppData\Local\Microsoft\Windows\Temporary Internet Files\Content.IE5\N18EGYE0\MC9000551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29735"/>
            <a:ext cx="1560873" cy="132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388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96752"/>
            <a:ext cx="8712968" cy="5661248"/>
          </a:xfrm>
        </p:spPr>
        <p:txBody>
          <a:bodyPr/>
          <a:lstStyle/>
          <a:p>
            <a:r>
              <a:rPr lang="en-US" dirty="0" smtClean="0"/>
              <a:t>Countries like Canada and the United States are dependent on Immigrants for Population Growth. </a:t>
            </a:r>
          </a:p>
          <a:p>
            <a:r>
              <a:rPr lang="en-US" dirty="0" smtClean="0"/>
              <a:t>The rate at which immigrants move into the country and emigrants leave the country is known as the </a:t>
            </a:r>
            <a:r>
              <a:rPr lang="en-US" b="1" u="sng" dirty="0" smtClean="0"/>
              <a:t>NET MIGRATION</a:t>
            </a:r>
          </a:p>
          <a:p>
            <a:endParaRPr lang="en-US" b="1" u="sng" dirty="0" smtClean="0"/>
          </a:p>
          <a:p>
            <a:r>
              <a:rPr lang="en-US" b="1" u="sng" dirty="0" smtClean="0"/>
              <a:t>Net Migration Calculation = Immigration Rate </a:t>
            </a:r>
            <a:r>
              <a:rPr lang="mr-IN" b="1" u="sng" dirty="0" smtClean="0"/>
              <a:t>–</a:t>
            </a:r>
            <a:r>
              <a:rPr lang="en-US" b="1" u="sng" dirty="0" smtClean="0"/>
              <a:t> Emigration Rate </a:t>
            </a:r>
            <a:r>
              <a:rPr lang="en-US" b="1" u="sng" dirty="0" smtClean="0">
                <a:sym typeface="Wingdings"/>
              </a:rPr>
              <a:t></a:t>
            </a:r>
            <a:endParaRPr lang="en-US" b="1" u="sng" dirty="0"/>
          </a:p>
          <a:p>
            <a:r>
              <a:rPr lang="en-US" dirty="0" smtClean="0"/>
              <a:t>We can calculate this rate using the following equation </a:t>
            </a:r>
          </a:p>
          <a:p>
            <a:pPr lvl="1"/>
            <a:r>
              <a:rPr lang="en-US" dirty="0" smtClean="0"/>
              <a:t>Immigration Rate (People entering the country)</a:t>
            </a:r>
          </a:p>
          <a:p>
            <a:pPr lvl="1"/>
            <a:r>
              <a:rPr lang="en-US" u="sng" dirty="0" smtClean="0"/>
              <a:t>- Emigration Rate (People leaving the country)</a:t>
            </a:r>
          </a:p>
          <a:p>
            <a:pPr marL="301943" lvl="1" indent="0">
              <a:buNone/>
            </a:pPr>
            <a:r>
              <a:rPr lang="en-US" b="1" dirty="0" smtClean="0"/>
              <a:t>== Net Migration</a:t>
            </a:r>
          </a:p>
          <a:p>
            <a:pPr marL="301943" lvl="1" indent="0">
              <a:buNone/>
            </a:pPr>
            <a:endParaRPr lang="en-US" b="1" dirty="0"/>
          </a:p>
        </p:txBody>
      </p:sp>
      <p:sp>
        <p:nvSpPr>
          <p:cNvPr id="3" name="Title 2"/>
          <p:cNvSpPr>
            <a:spLocks noGrp="1"/>
          </p:cNvSpPr>
          <p:nvPr>
            <p:ph type="title"/>
          </p:nvPr>
        </p:nvSpPr>
        <p:spPr>
          <a:xfrm>
            <a:off x="457200" y="338328"/>
            <a:ext cx="8229600" cy="786416"/>
          </a:xfrm>
        </p:spPr>
        <p:txBody>
          <a:bodyPr/>
          <a:lstStyle/>
          <a:p>
            <a:r>
              <a:rPr lang="en-US" dirty="0" smtClean="0"/>
              <a:t>Net Migration </a:t>
            </a:r>
            <a:endParaRPr lang="en-US" dirty="0"/>
          </a:p>
        </p:txBody>
      </p:sp>
    </p:spTree>
    <p:extLst>
      <p:ext uri="{BB962C8B-B14F-4D97-AF65-F5344CB8AC3E}">
        <p14:creationId xmlns:p14="http://schemas.microsoft.com/office/powerpoint/2010/main" val="710665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1002440"/>
          </a:xfrm>
        </p:spPr>
        <p:txBody>
          <a:bodyPr/>
          <a:lstStyle/>
          <a:p>
            <a:r>
              <a:rPr lang="en-US" dirty="0" smtClean="0"/>
              <a:t>Activity #6 - Net Migration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96716183"/>
              </p:ext>
            </p:extLst>
          </p:nvPr>
        </p:nvGraphicFramePr>
        <p:xfrm>
          <a:off x="107506" y="1340769"/>
          <a:ext cx="9036495" cy="5540928"/>
        </p:xfrm>
        <a:graphic>
          <a:graphicData uri="http://schemas.openxmlformats.org/drawingml/2006/table">
            <a:tbl>
              <a:tblPr firstRow="1" bandRow="1">
                <a:tableStyleId>{5C22544A-7EE6-4342-B048-85BDC9FD1C3A}</a:tableStyleId>
              </a:tblPr>
              <a:tblGrid>
                <a:gridCol w="3012165"/>
                <a:gridCol w="3012165"/>
                <a:gridCol w="3012165"/>
              </a:tblGrid>
              <a:tr h="692616">
                <a:tc>
                  <a:txBody>
                    <a:bodyPr/>
                    <a:lstStyle/>
                    <a:p>
                      <a:r>
                        <a:rPr lang="en-US" sz="2800" dirty="0" smtClean="0">
                          <a:latin typeface="Comic Sans MS"/>
                          <a:cs typeface="Comic Sans MS"/>
                        </a:rPr>
                        <a:t>Date</a:t>
                      </a:r>
                      <a:endParaRPr lang="en-US" sz="2800" dirty="0">
                        <a:latin typeface="Comic Sans MS"/>
                        <a:cs typeface="Comic Sans MS"/>
                      </a:endParaRPr>
                    </a:p>
                  </a:txBody>
                  <a:tcPr/>
                </a:tc>
                <a:tc>
                  <a:txBody>
                    <a:bodyPr/>
                    <a:lstStyle/>
                    <a:p>
                      <a:r>
                        <a:rPr lang="en-US" sz="2800" dirty="0" smtClean="0">
                          <a:latin typeface="Comic Sans MS"/>
                          <a:cs typeface="Comic Sans MS"/>
                        </a:rPr>
                        <a:t>Immigrants</a:t>
                      </a:r>
                      <a:endParaRPr lang="en-US" sz="2800" dirty="0">
                        <a:latin typeface="Comic Sans MS"/>
                        <a:cs typeface="Comic Sans MS"/>
                      </a:endParaRPr>
                    </a:p>
                  </a:txBody>
                  <a:tcPr/>
                </a:tc>
                <a:tc>
                  <a:txBody>
                    <a:bodyPr/>
                    <a:lstStyle/>
                    <a:p>
                      <a:r>
                        <a:rPr lang="en-US" sz="2800" dirty="0" smtClean="0">
                          <a:latin typeface="Comic Sans MS"/>
                          <a:cs typeface="Comic Sans MS"/>
                        </a:rPr>
                        <a:t>Emigrants</a:t>
                      </a:r>
                      <a:endParaRPr lang="en-US" sz="2800" dirty="0">
                        <a:latin typeface="Comic Sans MS"/>
                        <a:cs typeface="Comic Sans MS"/>
                      </a:endParaRPr>
                    </a:p>
                  </a:txBody>
                  <a:tcPr/>
                </a:tc>
              </a:tr>
              <a:tr h="692616">
                <a:tc>
                  <a:txBody>
                    <a:bodyPr/>
                    <a:lstStyle/>
                    <a:p>
                      <a:r>
                        <a:rPr lang="en-US" sz="2400" dirty="0" smtClean="0">
                          <a:latin typeface="Comic Sans MS"/>
                          <a:cs typeface="Comic Sans MS"/>
                        </a:rPr>
                        <a:t>2010</a:t>
                      </a:r>
                      <a:endParaRPr lang="en-US" sz="2400" dirty="0">
                        <a:latin typeface="Comic Sans MS"/>
                        <a:cs typeface="Comic Sans MS"/>
                      </a:endParaRPr>
                    </a:p>
                  </a:txBody>
                  <a:tcPr/>
                </a:tc>
                <a:tc>
                  <a:txBody>
                    <a:bodyPr/>
                    <a:lstStyle/>
                    <a:p>
                      <a:r>
                        <a:rPr lang="en-US" sz="2400" dirty="0" smtClean="0">
                          <a:latin typeface="Comic Sans MS"/>
                          <a:cs typeface="Comic Sans MS"/>
                        </a:rPr>
                        <a:t>280,700</a:t>
                      </a:r>
                      <a:endParaRPr lang="en-US" sz="2400" dirty="0">
                        <a:latin typeface="Comic Sans MS"/>
                        <a:cs typeface="Comic Sans MS"/>
                      </a:endParaRPr>
                    </a:p>
                  </a:txBody>
                  <a:tcPr/>
                </a:tc>
                <a:tc>
                  <a:txBody>
                    <a:bodyPr/>
                    <a:lstStyle/>
                    <a:p>
                      <a:r>
                        <a:rPr lang="en-US" sz="2400" dirty="0" smtClean="0">
                          <a:latin typeface="Comic Sans MS"/>
                          <a:cs typeface="Comic Sans MS"/>
                        </a:rPr>
                        <a:t>52,335</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2011</a:t>
                      </a:r>
                      <a:endParaRPr lang="en-US" sz="2400" dirty="0">
                        <a:latin typeface="Comic Sans MS"/>
                        <a:cs typeface="Comic Sans MS"/>
                      </a:endParaRPr>
                    </a:p>
                  </a:txBody>
                  <a:tcPr/>
                </a:tc>
                <a:tc>
                  <a:txBody>
                    <a:bodyPr/>
                    <a:lstStyle/>
                    <a:p>
                      <a:r>
                        <a:rPr lang="en-US" sz="2400" dirty="0" smtClean="0">
                          <a:latin typeface="Comic Sans MS"/>
                          <a:cs typeface="Comic Sans MS"/>
                        </a:rPr>
                        <a:t>248,700</a:t>
                      </a:r>
                      <a:endParaRPr lang="en-US" sz="2400" dirty="0">
                        <a:latin typeface="Comic Sans MS"/>
                        <a:cs typeface="Comic Sans MS"/>
                      </a:endParaRPr>
                    </a:p>
                  </a:txBody>
                  <a:tcPr/>
                </a:tc>
                <a:tc>
                  <a:txBody>
                    <a:bodyPr/>
                    <a:lstStyle/>
                    <a:p>
                      <a:r>
                        <a:rPr lang="en-US" sz="2400" dirty="0" smtClean="0">
                          <a:latin typeface="Comic Sans MS"/>
                          <a:cs typeface="Comic Sans MS"/>
                        </a:rPr>
                        <a:t>56,677</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2012</a:t>
                      </a:r>
                      <a:endParaRPr lang="en-US" sz="2400" dirty="0">
                        <a:latin typeface="Comic Sans MS"/>
                        <a:cs typeface="Comic Sans MS"/>
                      </a:endParaRPr>
                    </a:p>
                  </a:txBody>
                  <a:tcPr/>
                </a:tc>
                <a:tc>
                  <a:txBody>
                    <a:bodyPr/>
                    <a:lstStyle/>
                    <a:p>
                      <a:r>
                        <a:rPr lang="en-US" sz="2400" dirty="0" smtClean="0">
                          <a:latin typeface="Comic Sans MS"/>
                          <a:cs typeface="Comic Sans MS"/>
                        </a:rPr>
                        <a:t>257,905</a:t>
                      </a:r>
                      <a:endParaRPr lang="en-US" sz="2400" dirty="0">
                        <a:latin typeface="Comic Sans MS"/>
                        <a:cs typeface="Comic Sans MS"/>
                      </a:endParaRPr>
                    </a:p>
                  </a:txBody>
                  <a:tcPr/>
                </a:tc>
                <a:tc>
                  <a:txBody>
                    <a:bodyPr/>
                    <a:lstStyle/>
                    <a:p>
                      <a:r>
                        <a:rPr lang="en-US" sz="2400" dirty="0" smtClean="0">
                          <a:latin typeface="Comic Sans MS"/>
                          <a:cs typeface="Comic Sans MS"/>
                        </a:rPr>
                        <a:t>61,904</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2013</a:t>
                      </a:r>
                      <a:endParaRPr lang="en-US" sz="2400" dirty="0">
                        <a:latin typeface="Comic Sans MS"/>
                        <a:cs typeface="Comic Sans MS"/>
                      </a:endParaRPr>
                    </a:p>
                  </a:txBody>
                  <a:tcPr/>
                </a:tc>
                <a:tc>
                  <a:txBody>
                    <a:bodyPr/>
                    <a:lstStyle/>
                    <a:p>
                      <a:r>
                        <a:rPr lang="en-US" sz="2400" dirty="0" smtClean="0">
                          <a:latin typeface="Comic Sans MS"/>
                          <a:cs typeface="Comic Sans MS"/>
                        </a:rPr>
                        <a:t>259,024</a:t>
                      </a:r>
                      <a:endParaRPr lang="en-US" sz="2400" dirty="0">
                        <a:latin typeface="Comic Sans MS"/>
                        <a:cs typeface="Comic Sans MS"/>
                      </a:endParaRPr>
                    </a:p>
                  </a:txBody>
                  <a:tcPr/>
                </a:tc>
                <a:tc>
                  <a:txBody>
                    <a:bodyPr/>
                    <a:lstStyle/>
                    <a:p>
                      <a:r>
                        <a:rPr lang="en-US" sz="2400" dirty="0" smtClean="0">
                          <a:latin typeface="Comic Sans MS"/>
                          <a:cs typeface="Comic Sans MS"/>
                        </a:rPr>
                        <a:t>60,370</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2015</a:t>
                      </a:r>
                      <a:endParaRPr lang="en-US" sz="2400" dirty="0">
                        <a:latin typeface="Comic Sans MS"/>
                        <a:cs typeface="Comic Sans MS"/>
                      </a:endParaRPr>
                    </a:p>
                  </a:txBody>
                  <a:tcPr/>
                </a:tc>
                <a:tc>
                  <a:txBody>
                    <a:bodyPr/>
                    <a:lstStyle/>
                    <a:p>
                      <a:r>
                        <a:rPr lang="en-US" sz="2400" dirty="0" smtClean="0">
                          <a:latin typeface="Comic Sans MS"/>
                          <a:cs typeface="Comic Sans MS"/>
                        </a:rPr>
                        <a:t>260,411</a:t>
                      </a:r>
                      <a:endParaRPr lang="en-US" sz="2400" dirty="0">
                        <a:latin typeface="Comic Sans MS"/>
                        <a:cs typeface="Comic Sans MS"/>
                      </a:endParaRPr>
                    </a:p>
                  </a:txBody>
                  <a:tcPr/>
                </a:tc>
                <a:tc>
                  <a:txBody>
                    <a:bodyPr/>
                    <a:lstStyle/>
                    <a:p>
                      <a:r>
                        <a:rPr lang="en-US" sz="2400" dirty="0" smtClean="0">
                          <a:latin typeface="Comic Sans MS"/>
                          <a:cs typeface="Comic Sans MS"/>
                        </a:rPr>
                        <a:t>63,629</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2015</a:t>
                      </a:r>
                      <a:endParaRPr lang="en-US" sz="2400" dirty="0">
                        <a:latin typeface="Comic Sans MS"/>
                        <a:cs typeface="Comic Sans MS"/>
                      </a:endParaRPr>
                    </a:p>
                  </a:txBody>
                  <a:tcPr/>
                </a:tc>
                <a:tc>
                  <a:txBody>
                    <a:bodyPr/>
                    <a:lstStyle/>
                    <a:p>
                      <a:r>
                        <a:rPr lang="en-US" sz="2400" dirty="0" smtClean="0">
                          <a:latin typeface="Comic Sans MS"/>
                          <a:cs typeface="Comic Sans MS"/>
                        </a:rPr>
                        <a:t>240,844</a:t>
                      </a:r>
                      <a:endParaRPr lang="en-US" sz="2400" dirty="0">
                        <a:latin typeface="Comic Sans MS"/>
                        <a:cs typeface="Comic Sans MS"/>
                      </a:endParaRPr>
                    </a:p>
                  </a:txBody>
                  <a:tcPr/>
                </a:tc>
                <a:tc>
                  <a:txBody>
                    <a:bodyPr/>
                    <a:lstStyle/>
                    <a:p>
                      <a:r>
                        <a:rPr lang="en-US" sz="2400" dirty="0" smtClean="0">
                          <a:latin typeface="Comic Sans MS"/>
                          <a:cs typeface="Comic Sans MS"/>
                        </a:rPr>
                        <a:t>64,079</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2016</a:t>
                      </a:r>
                      <a:endParaRPr lang="en-US" sz="2400" dirty="0">
                        <a:latin typeface="Comic Sans MS"/>
                        <a:cs typeface="Comic Sans MS"/>
                      </a:endParaRPr>
                    </a:p>
                  </a:txBody>
                  <a:tcPr/>
                </a:tc>
                <a:tc>
                  <a:txBody>
                    <a:bodyPr/>
                    <a:lstStyle/>
                    <a:p>
                      <a:r>
                        <a:rPr lang="en-US" sz="2400" dirty="0" smtClean="0">
                          <a:latin typeface="Comic Sans MS"/>
                          <a:cs typeface="Comic Sans MS"/>
                        </a:rPr>
                        <a:t>320,932</a:t>
                      </a:r>
                      <a:endParaRPr lang="en-US" sz="2400" dirty="0">
                        <a:latin typeface="Comic Sans MS"/>
                        <a:cs typeface="Comic Sans MS"/>
                      </a:endParaRPr>
                    </a:p>
                  </a:txBody>
                  <a:tcPr/>
                </a:tc>
                <a:tc>
                  <a:txBody>
                    <a:bodyPr/>
                    <a:lstStyle/>
                    <a:p>
                      <a:r>
                        <a:rPr lang="en-US" sz="2400" dirty="0" smtClean="0">
                          <a:latin typeface="Comic Sans MS"/>
                          <a:cs typeface="Comic Sans MS"/>
                        </a:rPr>
                        <a:t>67,144</a:t>
                      </a:r>
                      <a:endParaRPr lang="en-US" sz="2400" dirty="0">
                        <a:latin typeface="Comic Sans MS"/>
                        <a:cs typeface="Comic Sans MS"/>
                      </a:endParaRPr>
                    </a:p>
                  </a:txBody>
                  <a:tcPr/>
                </a:tc>
              </a:tr>
            </a:tbl>
          </a:graphicData>
        </a:graphic>
      </p:graphicFrame>
    </p:spTree>
    <p:extLst>
      <p:ext uri="{BB962C8B-B14F-4D97-AF65-F5344CB8AC3E}">
        <p14:creationId xmlns:p14="http://schemas.microsoft.com/office/powerpoint/2010/main" val="144905931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2"/>
            <a:ext cx="9144000" cy="3810736"/>
          </a:xfrm>
        </p:spPr>
        <p:txBody>
          <a:bodyPr>
            <a:normAutofit/>
          </a:bodyPr>
          <a:lstStyle/>
          <a:p>
            <a:r>
              <a:rPr lang="en-US" sz="3200" dirty="0" smtClean="0"/>
              <a:t>By adding the Natural Birthrate to the Net Migration, we can calculate the Population Growth Rate of a Country. </a:t>
            </a:r>
            <a:endParaRPr lang="en-US" sz="3200" dirty="0"/>
          </a:p>
        </p:txBody>
      </p:sp>
      <p:sp>
        <p:nvSpPr>
          <p:cNvPr id="3" name="Title 2"/>
          <p:cNvSpPr>
            <a:spLocks noGrp="1"/>
          </p:cNvSpPr>
          <p:nvPr>
            <p:ph type="title"/>
          </p:nvPr>
        </p:nvSpPr>
        <p:spPr>
          <a:xfrm>
            <a:off x="467544" y="0"/>
            <a:ext cx="8229600" cy="930432"/>
          </a:xfrm>
        </p:spPr>
        <p:txBody>
          <a:bodyPr/>
          <a:lstStyle/>
          <a:p>
            <a:r>
              <a:rPr lang="en-US" dirty="0" smtClean="0"/>
              <a:t>Population Growth Rate </a:t>
            </a:r>
            <a:r>
              <a:rPr lang="en-US" dirty="0" smtClean="0">
                <a:sym typeface="Wingdings"/>
              </a:rPr>
              <a:t></a:t>
            </a:r>
            <a:endParaRPr lang="en-US" dirty="0"/>
          </a:p>
        </p:txBody>
      </p:sp>
      <p:pic>
        <p:nvPicPr>
          <p:cNvPr id="4" name="Picture 3" descr="Screen Shot 2018-09-01 at 2.44.09 PM.png"/>
          <p:cNvPicPr>
            <a:picLocks noChangeAspect="1"/>
          </p:cNvPicPr>
          <p:nvPr/>
        </p:nvPicPr>
        <p:blipFill rotWithShape="1">
          <a:blip r:embed="rId2">
            <a:extLst>
              <a:ext uri="{28A0092B-C50C-407E-A947-70E740481C1C}">
                <a14:useLocalDpi xmlns:a14="http://schemas.microsoft.com/office/drawing/2010/main" val="0"/>
              </a:ext>
            </a:extLst>
          </a:blip>
          <a:srcRect l="2912" t="2723" r="1652" b="17060"/>
          <a:stretch/>
        </p:blipFill>
        <p:spPr>
          <a:xfrm>
            <a:off x="2601" y="2348880"/>
            <a:ext cx="9141399" cy="4509120"/>
          </a:xfrm>
          <a:prstGeom prst="rect">
            <a:avLst/>
          </a:prstGeom>
        </p:spPr>
      </p:pic>
    </p:spTree>
    <p:extLst>
      <p:ext uri="{BB962C8B-B14F-4D97-AF65-F5344CB8AC3E}">
        <p14:creationId xmlns:p14="http://schemas.microsoft.com/office/powerpoint/2010/main" val="3001514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2"/>
            <a:ext cx="9144000" cy="6021288"/>
          </a:xfrm>
        </p:spPr>
        <p:txBody>
          <a:bodyPr>
            <a:normAutofit/>
          </a:bodyPr>
          <a:lstStyle/>
          <a:p>
            <a:r>
              <a:rPr lang="en-US" sz="3200" dirty="0" smtClean="0"/>
              <a:t>In the 1700’s people had a life expectancy of 30 years. </a:t>
            </a:r>
          </a:p>
          <a:p>
            <a:r>
              <a:rPr lang="en-US" sz="3200" dirty="0" smtClean="0"/>
              <a:t>1750’s Agricultural Revolution brought more food</a:t>
            </a:r>
          </a:p>
          <a:p>
            <a:r>
              <a:rPr lang="en-US" sz="3200" dirty="0" smtClean="0"/>
              <a:t>1800’s </a:t>
            </a:r>
            <a:r>
              <a:rPr lang="mr-IN" sz="3200" dirty="0" smtClean="0"/>
              <a:t>–</a:t>
            </a:r>
            <a:r>
              <a:rPr lang="en-US" sz="3200" dirty="0" smtClean="0"/>
              <a:t> 1900’s -  Clean drinking water, sanitation, proper hygiene and vaccinations mean more kids are reaching adulthood and having children. </a:t>
            </a:r>
          </a:p>
          <a:p>
            <a:r>
              <a:rPr lang="en-US" sz="3200" dirty="0" smtClean="0"/>
              <a:t>1930’s and 1940’s </a:t>
            </a:r>
            <a:r>
              <a:rPr lang="mr-IN" sz="3200" dirty="0" smtClean="0"/>
              <a:t>–</a:t>
            </a:r>
            <a:r>
              <a:rPr lang="en-US" sz="3200" dirty="0" smtClean="0"/>
              <a:t> Lower Birth Rates</a:t>
            </a:r>
            <a:r>
              <a:rPr lang="mr-IN" sz="3200" dirty="0" smtClean="0"/>
              <a:t>…</a:t>
            </a:r>
            <a:r>
              <a:rPr lang="en-US" sz="3200" dirty="0" smtClean="0"/>
              <a:t> Why?</a:t>
            </a:r>
          </a:p>
          <a:p>
            <a:r>
              <a:rPr lang="en-US" sz="3200" dirty="0" smtClean="0"/>
              <a:t>1950’s </a:t>
            </a:r>
            <a:r>
              <a:rPr lang="mr-IN" sz="3200" dirty="0" smtClean="0"/>
              <a:t>–</a:t>
            </a:r>
            <a:r>
              <a:rPr lang="en-US" sz="3200" dirty="0" smtClean="0"/>
              <a:t> 1960’s </a:t>
            </a:r>
            <a:r>
              <a:rPr lang="mr-IN" sz="3200" dirty="0" smtClean="0"/>
              <a:t>–</a:t>
            </a:r>
            <a:r>
              <a:rPr lang="en-US" sz="3200" dirty="0" smtClean="0"/>
              <a:t> Huge Birth Rates</a:t>
            </a:r>
            <a:r>
              <a:rPr lang="mr-IN" sz="3200" dirty="0" smtClean="0"/>
              <a:t>…</a:t>
            </a:r>
            <a:r>
              <a:rPr lang="en-US" sz="3200" dirty="0" smtClean="0"/>
              <a:t>Why?</a:t>
            </a:r>
          </a:p>
          <a:p>
            <a:r>
              <a:rPr lang="en-US" sz="3200" dirty="0" smtClean="0"/>
              <a:t>Humanitarian aid, assistance programs, medicine are helping developing countries to become developed countries.</a:t>
            </a:r>
          </a:p>
          <a:p>
            <a:endParaRPr lang="en-US" sz="3200" dirty="0" smtClean="0"/>
          </a:p>
          <a:p>
            <a:endParaRPr lang="en-US" sz="3200" dirty="0" smtClean="0"/>
          </a:p>
          <a:p>
            <a:endParaRPr lang="en-US" sz="3200" dirty="0"/>
          </a:p>
        </p:txBody>
      </p:sp>
      <p:sp>
        <p:nvSpPr>
          <p:cNvPr id="3" name="Title 2"/>
          <p:cNvSpPr>
            <a:spLocks noGrp="1"/>
          </p:cNvSpPr>
          <p:nvPr>
            <p:ph type="title"/>
          </p:nvPr>
        </p:nvSpPr>
        <p:spPr>
          <a:xfrm>
            <a:off x="467544" y="0"/>
            <a:ext cx="8229600" cy="786416"/>
          </a:xfrm>
        </p:spPr>
        <p:txBody>
          <a:bodyPr/>
          <a:lstStyle/>
          <a:p>
            <a:r>
              <a:rPr lang="en-US" dirty="0" smtClean="0"/>
              <a:t>Demographic Revolution</a:t>
            </a:r>
            <a:endParaRPr lang="en-US" dirty="0"/>
          </a:p>
        </p:txBody>
      </p:sp>
    </p:spTree>
    <p:extLst>
      <p:ext uri="{BB962C8B-B14F-4D97-AF65-F5344CB8AC3E}">
        <p14:creationId xmlns:p14="http://schemas.microsoft.com/office/powerpoint/2010/main" val="21114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509119"/>
            <a:ext cx="9143999" cy="2348881"/>
          </a:xfrm>
        </p:spPr>
        <p:txBody>
          <a:bodyPr/>
          <a:lstStyle/>
          <a:p>
            <a:r>
              <a:rPr lang="en-US" dirty="0" smtClean="0"/>
              <a:t>List 3 factors that have contributed to population growth in these countries?</a:t>
            </a:r>
          </a:p>
          <a:p>
            <a:r>
              <a:rPr lang="en-US" dirty="0" smtClean="0"/>
              <a:t>Suggest 2 reasons for the higher life expectancies. </a:t>
            </a:r>
          </a:p>
          <a:p>
            <a:r>
              <a:rPr lang="en-US" dirty="0" smtClean="0"/>
              <a:t>How might a demographer use the information to argue that Japan and Canada in the 1900’s were a developing country? </a:t>
            </a:r>
            <a:endParaRPr lang="en-US" dirty="0"/>
          </a:p>
        </p:txBody>
      </p:sp>
      <p:sp>
        <p:nvSpPr>
          <p:cNvPr id="3" name="Title 2"/>
          <p:cNvSpPr>
            <a:spLocks noGrp="1"/>
          </p:cNvSpPr>
          <p:nvPr>
            <p:ph type="title"/>
          </p:nvPr>
        </p:nvSpPr>
        <p:spPr/>
        <p:txBody>
          <a:bodyPr/>
          <a:lstStyle/>
          <a:p>
            <a:endParaRPr lang="en-US"/>
          </a:p>
        </p:txBody>
      </p:sp>
      <p:pic>
        <p:nvPicPr>
          <p:cNvPr id="4" name="Picture 3" descr="Screen Shot 2018-09-01 at 2.4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17469" cy="4090880"/>
          </a:xfrm>
          <a:prstGeom prst="rect">
            <a:avLst/>
          </a:prstGeom>
        </p:spPr>
      </p:pic>
    </p:spTree>
    <p:extLst>
      <p:ext uri="{BB962C8B-B14F-4D97-AF65-F5344CB8AC3E}">
        <p14:creationId xmlns:p14="http://schemas.microsoft.com/office/powerpoint/2010/main" val="2400156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fontScale="92500" lnSpcReduction="20000"/>
          </a:bodyPr>
          <a:lstStyle/>
          <a:p>
            <a:r>
              <a:rPr lang="en-US" dirty="0" smtClean="0"/>
              <a:t>Population Growth Rate: the rate at which a country’s population increases or decreases, calculated by adding the natural increase and the net migration together. </a:t>
            </a:r>
          </a:p>
          <a:p>
            <a:endParaRPr lang="en-US" dirty="0"/>
          </a:p>
          <a:p>
            <a:r>
              <a:rPr lang="en-US" dirty="0" smtClean="0"/>
              <a:t>Life expectancy: the average number of years an individual is expected to live. </a:t>
            </a:r>
          </a:p>
          <a:p>
            <a:endParaRPr lang="en-US" dirty="0"/>
          </a:p>
          <a:p>
            <a:r>
              <a:rPr lang="en-US" dirty="0" smtClean="0"/>
              <a:t>Demographic Transition Model: a model that shows changes in a population’s birth and death rates and growth based on technological development.</a:t>
            </a:r>
          </a:p>
          <a:p>
            <a:endParaRPr lang="en-US" dirty="0"/>
          </a:p>
          <a:p>
            <a:r>
              <a:rPr lang="en-US" dirty="0" smtClean="0"/>
              <a:t>Industrialization: the overall change in a society from farm production and craftsmanship to mechanized manufacturing production. </a:t>
            </a:r>
          </a:p>
          <a:p>
            <a:endParaRPr lang="en-US" dirty="0"/>
          </a:p>
          <a:p>
            <a:r>
              <a:rPr lang="en-US" dirty="0" smtClean="0"/>
              <a:t>Urbanization: the move of people from farms to cities where jobs are available.</a:t>
            </a:r>
          </a:p>
          <a:p>
            <a:endParaRPr lang="en-US" dirty="0"/>
          </a:p>
          <a:p>
            <a:r>
              <a:rPr lang="en-US" dirty="0" smtClean="0"/>
              <a:t>Mortality: deaths in a population. </a:t>
            </a:r>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a:t>
            </a:r>
            <a:endParaRPr lang="en-US" dirty="0"/>
          </a:p>
        </p:txBody>
      </p:sp>
    </p:spTree>
    <p:extLst>
      <p:ext uri="{BB962C8B-B14F-4D97-AF65-F5344CB8AC3E}">
        <p14:creationId xmlns:p14="http://schemas.microsoft.com/office/powerpoint/2010/main" val="1422570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CA" dirty="0" smtClean="0"/>
              <a:t>Demographic Transition Model</a:t>
            </a:r>
            <a:endParaRPr lang="en-CA" dirty="0"/>
          </a:p>
        </p:txBody>
      </p:sp>
    </p:spTree>
    <p:extLst>
      <p:ext uri="{BB962C8B-B14F-4D97-AF65-F5344CB8AC3E}">
        <p14:creationId xmlns:p14="http://schemas.microsoft.com/office/powerpoint/2010/main" val="1480567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fontScale="92500" lnSpcReduction="20000"/>
          </a:bodyPr>
          <a:lstStyle/>
          <a:p>
            <a:r>
              <a:rPr lang="en-US" sz="4800" dirty="0"/>
              <a:t>Map 1 Instructions: locate and label the following on an outline map of Canada. Print small. Use an atlas if necessary. Arguably, many would say that as Canadian citizen you should all know some basic geographic info about Canada, including all the provinces and their capitals, and major rivers and lakes. </a:t>
            </a:r>
            <a:endParaRPr lang="en-CA" sz="4800" dirty="0"/>
          </a:p>
          <a:p>
            <a:endParaRPr lang="en-US" dirty="0"/>
          </a:p>
        </p:txBody>
      </p:sp>
      <p:sp>
        <p:nvSpPr>
          <p:cNvPr id="3" name="Title 2"/>
          <p:cNvSpPr>
            <a:spLocks noGrp="1"/>
          </p:cNvSpPr>
          <p:nvPr>
            <p:ph type="title"/>
          </p:nvPr>
        </p:nvSpPr>
        <p:spPr/>
        <p:txBody>
          <a:bodyPr/>
          <a:lstStyle/>
          <a:p>
            <a:r>
              <a:rPr lang="en-US" dirty="0" smtClean="0"/>
              <a:t>Canada, Eh?</a:t>
            </a:r>
            <a:endParaRPr lang="en-US" dirty="0"/>
          </a:p>
        </p:txBody>
      </p:sp>
    </p:spTree>
    <p:extLst>
      <p:ext uri="{BB962C8B-B14F-4D97-AF65-F5344CB8AC3E}">
        <p14:creationId xmlns:p14="http://schemas.microsoft.com/office/powerpoint/2010/main" val="125296815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8640"/>
            <a:ext cx="8229600" cy="1252728"/>
          </a:xfrm>
        </p:spPr>
        <p:txBody>
          <a:bodyPr>
            <a:normAutofit fontScale="90000"/>
          </a:bodyPr>
          <a:lstStyle/>
          <a:p>
            <a:r>
              <a:rPr lang="en-CA" sz="2800" dirty="0" smtClean="0">
                <a:solidFill>
                  <a:srgbClr val="000000"/>
                </a:solidFill>
                <a:sym typeface="Wingdings"/>
              </a:rPr>
              <a:t> </a:t>
            </a:r>
            <a:r>
              <a:rPr lang="en-CA" sz="2800" dirty="0" smtClean="0">
                <a:solidFill>
                  <a:srgbClr val="000000"/>
                </a:solidFill>
              </a:rPr>
              <a:t>Demographic Transition Model: A model that shows the changes in a population’s birth and death rates and growth based on technological developments</a:t>
            </a:r>
            <a:endParaRPr lang="en-CA" sz="2800" dirty="0">
              <a:solidFill>
                <a:srgbClr val="000000"/>
              </a:solidFill>
            </a:endParaRPr>
          </a:p>
        </p:txBody>
      </p:sp>
    </p:spTree>
    <p:extLst>
      <p:ext uri="{BB962C8B-B14F-4D97-AF65-F5344CB8AC3E}">
        <p14:creationId xmlns:p14="http://schemas.microsoft.com/office/powerpoint/2010/main" val="296397206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8640"/>
            <a:ext cx="8229600" cy="1252728"/>
          </a:xfrm>
        </p:spPr>
        <p:txBody>
          <a:bodyPr>
            <a:normAutofit fontScale="90000"/>
          </a:bodyPr>
          <a:lstStyle/>
          <a:p>
            <a:r>
              <a:rPr lang="en-CA" sz="2800" dirty="0" smtClean="0">
                <a:solidFill>
                  <a:srgbClr val="000000"/>
                </a:solidFill>
                <a:sym typeface="Wingdings"/>
              </a:rPr>
              <a:t>This model makes a few assumptions: </a:t>
            </a:r>
            <a:br>
              <a:rPr lang="en-CA" sz="2800" dirty="0" smtClean="0">
                <a:solidFill>
                  <a:srgbClr val="000000"/>
                </a:solidFill>
                <a:sym typeface="Wingdings"/>
              </a:rPr>
            </a:br>
            <a:r>
              <a:rPr lang="en-CA" sz="2800" dirty="0" smtClean="0">
                <a:solidFill>
                  <a:srgbClr val="000000"/>
                </a:solidFill>
                <a:sym typeface="Wingdings"/>
              </a:rPr>
              <a:t>That all countries will go through a process of Industrialization and Urbanization.</a:t>
            </a:r>
            <a:endParaRPr lang="en-CA" sz="2800" dirty="0">
              <a:solidFill>
                <a:srgbClr val="000000"/>
              </a:solidFill>
            </a:endParaRPr>
          </a:p>
        </p:txBody>
      </p:sp>
    </p:spTree>
    <p:extLst>
      <p:ext uri="{BB962C8B-B14F-4D97-AF65-F5344CB8AC3E}">
        <p14:creationId xmlns:p14="http://schemas.microsoft.com/office/powerpoint/2010/main" val="393774206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fontScale="92500" lnSpcReduction="10000"/>
          </a:bodyPr>
          <a:lstStyle/>
          <a:p>
            <a:r>
              <a:rPr lang="en-US" sz="3200" dirty="0" smtClean="0"/>
              <a:t>Birth and death rate high.</a:t>
            </a:r>
          </a:p>
          <a:p>
            <a:r>
              <a:rPr lang="en-US" sz="3200" dirty="0" smtClean="0"/>
              <a:t>Low life expectancy because of disease, poor medical care, poor nutrition, unsanitary living conditions.</a:t>
            </a:r>
          </a:p>
          <a:p>
            <a:r>
              <a:rPr lang="en-US" sz="3200" dirty="0" smtClean="0"/>
              <a:t>Large families required to survive.</a:t>
            </a:r>
          </a:p>
          <a:p>
            <a:r>
              <a:rPr lang="en-US" sz="3200" dirty="0" smtClean="0"/>
              <a:t>Results in stable but low population.</a:t>
            </a:r>
          </a:p>
          <a:p>
            <a:r>
              <a:rPr lang="en-US" sz="3200" dirty="0" smtClean="0"/>
              <a:t>Pre-developed or massively underdeveloped countries (probably non-left in this category)</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1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6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Death rate fell due to agricultural revolution, improved hygiene, sanitation and medicine.</a:t>
            </a:r>
          </a:p>
          <a:p>
            <a:r>
              <a:rPr lang="en-US" sz="3200" dirty="0" smtClean="0"/>
              <a:t>Birth rate remain high</a:t>
            </a:r>
          </a:p>
          <a:p>
            <a:r>
              <a:rPr lang="en-US" sz="3200" dirty="0" smtClean="0"/>
              <a:t>Results in rapid increase in population</a:t>
            </a:r>
          </a:p>
          <a:p>
            <a:r>
              <a:rPr lang="en-US" sz="3200" dirty="0" smtClean="0"/>
              <a:t>Developing countries include Kenya, Chad, Haiti, Botswana, Burma</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2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9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Falling death rate followed by decline in birth rate (contraception, education)</a:t>
            </a:r>
          </a:p>
          <a:p>
            <a:r>
              <a:rPr lang="en-US" sz="3200" dirty="0" smtClean="0"/>
              <a:t>Population growth increases rapidly due to large number of children reaching childbearing age</a:t>
            </a:r>
          </a:p>
          <a:p>
            <a:r>
              <a:rPr lang="en-US" sz="3200" dirty="0" smtClean="0"/>
              <a:t>Newly developed countries </a:t>
            </a:r>
            <a:r>
              <a:rPr lang="mr-IN" sz="3200" dirty="0" smtClean="0"/>
              <a:t>–</a:t>
            </a:r>
            <a:r>
              <a:rPr lang="en-US" sz="3200" dirty="0" smtClean="0"/>
              <a:t> China (just), Brazil, Canada (almost done)</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3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436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Low birth rate and death rate</a:t>
            </a:r>
          </a:p>
          <a:p>
            <a:r>
              <a:rPr lang="en-US" sz="3200" dirty="0" smtClean="0"/>
              <a:t>Small family size is the norm</a:t>
            </a:r>
          </a:p>
          <a:p>
            <a:r>
              <a:rPr lang="en-US" sz="3200" dirty="0" smtClean="0"/>
              <a:t>People live longer</a:t>
            </a:r>
          </a:p>
          <a:p>
            <a:r>
              <a:rPr lang="en-US" sz="3200" dirty="0" smtClean="0"/>
              <a:t>Stable populations</a:t>
            </a:r>
          </a:p>
          <a:p>
            <a:r>
              <a:rPr lang="en-US" sz="3200" dirty="0" smtClean="0"/>
              <a:t>Fully developed economies (Canada and USA)</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4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896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lnSpcReduction="10000"/>
          </a:bodyPr>
          <a:lstStyle/>
          <a:p>
            <a:r>
              <a:rPr lang="en-US" sz="3200" dirty="0" smtClean="0"/>
              <a:t>Low birth rate and death rate</a:t>
            </a:r>
          </a:p>
          <a:p>
            <a:r>
              <a:rPr lang="en-US" sz="3200" dirty="0" smtClean="0"/>
              <a:t>Smaller family size makes deep impact</a:t>
            </a:r>
          </a:p>
          <a:p>
            <a:r>
              <a:rPr lang="en-US" sz="3200" dirty="0" smtClean="0"/>
              <a:t>Increasing amount of elderly people</a:t>
            </a:r>
          </a:p>
          <a:p>
            <a:r>
              <a:rPr lang="en-US" sz="3200" dirty="0" smtClean="0"/>
              <a:t>Declining populations</a:t>
            </a:r>
          </a:p>
          <a:p>
            <a:r>
              <a:rPr lang="en-US" sz="3200" dirty="0" smtClean="0"/>
              <a:t>Highly developed economies (“Post Industrial”) </a:t>
            </a:r>
            <a:r>
              <a:rPr lang="mr-IN" sz="3200" dirty="0" smtClean="0"/>
              <a:t>–</a:t>
            </a:r>
            <a:r>
              <a:rPr lang="en-US" sz="3200" dirty="0" smtClean="0"/>
              <a:t> Austria, Japan</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5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90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9-01 at 3.28.14 PM.png"/>
          <p:cNvPicPr>
            <a:picLocks noChangeAspect="1"/>
          </p:cNvPicPr>
          <p:nvPr/>
        </p:nvPicPr>
        <p:blipFill rotWithShape="1">
          <a:blip r:embed="rId2">
            <a:extLst>
              <a:ext uri="{28A0092B-C50C-407E-A947-70E740481C1C}">
                <a14:useLocalDpi xmlns:a14="http://schemas.microsoft.com/office/drawing/2010/main" val="0"/>
              </a:ext>
            </a:extLst>
          </a:blip>
          <a:srcRect t="4414" r="2060" b="2894"/>
          <a:stretch/>
        </p:blipFill>
        <p:spPr>
          <a:xfrm>
            <a:off x="0" y="-1"/>
            <a:ext cx="9144000" cy="6858001"/>
          </a:xfrm>
          <a:prstGeom prst="rect">
            <a:avLst/>
          </a:prstGeom>
        </p:spPr>
      </p:pic>
      <p:sp>
        <p:nvSpPr>
          <p:cNvPr id="3" name="Title 2"/>
          <p:cNvSpPr>
            <a:spLocks noGrp="1"/>
          </p:cNvSpPr>
          <p:nvPr>
            <p:ph type="title"/>
          </p:nvPr>
        </p:nvSpPr>
        <p:spPr>
          <a:xfrm>
            <a:off x="5220072" y="338328"/>
            <a:ext cx="3466728" cy="1074448"/>
          </a:xfrm>
        </p:spPr>
        <p:txBody>
          <a:bodyPr/>
          <a:lstStyle/>
          <a:p>
            <a:r>
              <a:rPr lang="en-US" dirty="0" smtClean="0">
                <a:solidFill>
                  <a:srgbClr val="000000"/>
                </a:solidFill>
              </a:rPr>
              <a:t>Activity 8</a:t>
            </a:r>
            <a:endParaRPr lang="en-US" dirty="0">
              <a:solidFill>
                <a:srgbClr val="000000"/>
              </a:solidFill>
            </a:endParaRPr>
          </a:p>
        </p:txBody>
      </p:sp>
    </p:spTree>
    <p:extLst>
      <p:ext uri="{BB962C8B-B14F-4D97-AF65-F5344CB8AC3E}">
        <p14:creationId xmlns:p14="http://schemas.microsoft.com/office/powerpoint/2010/main" val="2865131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484784"/>
            <a:ext cx="7408333" cy="4641379"/>
          </a:xfrm>
        </p:spPr>
        <p:txBody>
          <a:bodyPr/>
          <a:lstStyle/>
          <a:p>
            <a:r>
              <a:rPr lang="en-CA" b="1" dirty="0" smtClean="0"/>
              <a:t>Dependency</a:t>
            </a:r>
            <a:r>
              <a:rPr lang="en-CA" dirty="0" smtClean="0"/>
              <a:t> – A measure of the people that are too young or too old to be employed in the workforce and therefore require government support.</a:t>
            </a:r>
          </a:p>
          <a:p>
            <a:r>
              <a:rPr lang="en-CA" dirty="0" smtClean="0"/>
              <a:t>The Dependency Ratio is the percentage of young dependents (U15) and old dependents (+64) divided by the percentage of old people aged 15 to 64.</a:t>
            </a:r>
          </a:p>
          <a:p>
            <a:pPr marL="0" indent="0">
              <a:buNone/>
            </a:pPr>
            <a:endParaRPr lang="en-CA" dirty="0"/>
          </a:p>
        </p:txBody>
      </p:sp>
      <p:sp>
        <p:nvSpPr>
          <p:cNvPr id="3" name="Title 2"/>
          <p:cNvSpPr>
            <a:spLocks noGrp="1"/>
          </p:cNvSpPr>
          <p:nvPr>
            <p:ph type="title"/>
          </p:nvPr>
        </p:nvSpPr>
        <p:spPr/>
        <p:txBody>
          <a:bodyPr/>
          <a:lstStyle/>
          <a:p>
            <a:r>
              <a:rPr lang="en-CA" dirty="0" smtClean="0"/>
              <a:t>The Dependency Ratio </a:t>
            </a:r>
            <a:r>
              <a:rPr lang="en-CA" dirty="0" smtClean="0">
                <a:sym typeface="Wingdings"/>
              </a:rPr>
              <a:t></a:t>
            </a:r>
            <a:endParaRPr lang="en-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365104"/>
            <a:ext cx="6768752" cy="190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467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484784"/>
            <a:ext cx="8280400" cy="5373216"/>
          </a:xfrm>
        </p:spPr>
        <p:txBody>
          <a:bodyPr>
            <a:normAutofit/>
          </a:bodyPr>
          <a:lstStyle/>
          <a:p>
            <a:r>
              <a:rPr lang="en-CA" dirty="0" smtClean="0"/>
              <a:t>An English economist and philosopher.</a:t>
            </a:r>
          </a:p>
          <a:p>
            <a:r>
              <a:rPr lang="en-CA" dirty="0" smtClean="0"/>
              <a:t>Was one of the first to warn of the dangers of population growth.</a:t>
            </a:r>
          </a:p>
          <a:p>
            <a:r>
              <a:rPr lang="en-CA" dirty="0" smtClean="0"/>
              <a:t>Malthus witnessed first hand, the decline of living conditions during the Industrial Revolution.</a:t>
            </a:r>
          </a:p>
          <a:p>
            <a:r>
              <a:rPr lang="en-CA" dirty="0" smtClean="0"/>
              <a:t>Malthus believed that if population rates</a:t>
            </a:r>
          </a:p>
          <a:p>
            <a:pPr marL="263525" indent="-263525">
              <a:buNone/>
            </a:pPr>
            <a:r>
              <a:rPr lang="en-CA" dirty="0" smtClean="0"/>
              <a:t>	did not slow down food production would</a:t>
            </a:r>
          </a:p>
          <a:p>
            <a:pPr marL="263525" indent="-263525">
              <a:buNone/>
            </a:pPr>
            <a:r>
              <a:rPr lang="en-CA" dirty="0"/>
              <a:t>	</a:t>
            </a:r>
            <a:r>
              <a:rPr lang="en-CA" dirty="0" smtClean="0"/>
              <a:t>not keep up with population growth.</a:t>
            </a:r>
          </a:p>
          <a:p>
            <a:r>
              <a:rPr lang="en-CA" dirty="0" smtClean="0"/>
              <a:t>Never proven in his time, he was </a:t>
            </a:r>
          </a:p>
          <a:p>
            <a:pPr marL="263525" indent="0">
              <a:buNone/>
            </a:pPr>
            <a:r>
              <a:rPr lang="en-CA" dirty="0"/>
              <a:t>e</a:t>
            </a:r>
            <a:r>
              <a:rPr lang="en-CA" dirty="0" smtClean="0"/>
              <a:t>ventually correct elsewhere in the world.</a:t>
            </a:r>
            <a:endParaRPr lang="en-CA" dirty="0"/>
          </a:p>
        </p:txBody>
      </p:sp>
      <p:sp>
        <p:nvSpPr>
          <p:cNvPr id="3" name="Title 2"/>
          <p:cNvSpPr>
            <a:spLocks noGrp="1"/>
          </p:cNvSpPr>
          <p:nvPr>
            <p:ph type="title"/>
          </p:nvPr>
        </p:nvSpPr>
        <p:spPr/>
        <p:txBody>
          <a:bodyPr/>
          <a:lstStyle/>
          <a:p>
            <a:r>
              <a:rPr lang="en-CA" dirty="0" smtClean="0"/>
              <a:t>Thomas Malthus</a:t>
            </a:r>
            <a:endParaRPr lang="en-CA" dirty="0"/>
          </a:p>
        </p:txBody>
      </p:sp>
      <p:pic>
        <p:nvPicPr>
          <p:cNvPr id="7174" name="Picture 6" descr="Thomas Malth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306" y="4005064"/>
            <a:ext cx="1788617" cy="23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33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3999" cy="6857999"/>
          </a:xfrm>
        </p:spPr>
        <p:txBody>
          <a:bodyPr numCol="3">
            <a:noAutofit/>
          </a:bodyPr>
          <a:lstStyle/>
          <a:p>
            <a:r>
              <a:rPr lang="en-US" sz="2000" i="1" dirty="0"/>
              <a:t>Canadian Jurisdictions </a:t>
            </a:r>
            <a:endParaRPr lang="en-CA" sz="2000" dirty="0"/>
          </a:p>
          <a:p>
            <a:pPr lvl="0"/>
            <a:r>
              <a:rPr lang="en-US" sz="2000" dirty="0"/>
              <a:t>10 </a:t>
            </a:r>
            <a:r>
              <a:rPr lang="en-US" sz="2000" dirty="0" smtClean="0"/>
              <a:t>provinces</a:t>
            </a:r>
            <a:endParaRPr lang="en-CA" sz="2000" dirty="0"/>
          </a:p>
          <a:p>
            <a:pPr lvl="0"/>
            <a:r>
              <a:rPr lang="en-US" sz="2000" dirty="0"/>
              <a:t>10 provincial capitals </a:t>
            </a:r>
            <a:endParaRPr lang="en-CA" sz="2000" dirty="0"/>
          </a:p>
          <a:p>
            <a:pPr lvl="0"/>
            <a:r>
              <a:rPr lang="en-US" sz="2000" dirty="0"/>
              <a:t>3 territories + 3 territorial capitals </a:t>
            </a:r>
            <a:endParaRPr lang="en-CA" sz="2000" dirty="0"/>
          </a:p>
          <a:p>
            <a:r>
              <a:rPr lang="en-US" sz="2000" i="1" dirty="0"/>
              <a:t>Other cities </a:t>
            </a:r>
            <a:endParaRPr lang="en-CA" sz="2000" dirty="0"/>
          </a:p>
          <a:p>
            <a:pPr lvl="0"/>
            <a:r>
              <a:rPr lang="en-US" sz="2000" dirty="0"/>
              <a:t>Ottawa (national capital) </a:t>
            </a:r>
            <a:endParaRPr lang="en-CA" sz="2000" dirty="0"/>
          </a:p>
          <a:p>
            <a:pPr lvl="0"/>
            <a:r>
              <a:rPr lang="en-US" sz="2000" dirty="0"/>
              <a:t>Montreal </a:t>
            </a:r>
            <a:endParaRPr lang="en-CA" sz="2000" dirty="0"/>
          </a:p>
          <a:p>
            <a:pPr lvl="0"/>
            <a:r>
              <a:rPr lang="en-US" sz="2000" dirty="0"/>
              <a:t>Calgary </a:t>
            </a:r>
            <a:endParaRPr lang="en-CA" sz="2000" dirty="0"/>
          </a:p>
          <a:p>
            <a:pPr lvl="0"/>
            <a:r>
              <a:rPr lang="en-US" sz="2000" dirty="0" smtClean="0"/>
              <a:t>Vancouver</a:t>
            </a:r>
          </a:p>
          <a:p>
            <a:pPr marL="0" lvl="0" indent="0">
              <a:buNone/>
            </a:pPr>
            <a:endParaRPr lang="en-CA" sz="2000" dirty="0"/>
          </a:p>
          <a:p>
            <a:r>
              <a:rPr lang="en-US" sz="2000" i="1" dirty="0"/>
              <a:t>Coastal Features </a:t>
            </a:r>
            <a:endParaRPr lang="en-CA" sz="2000" dirty="0"/>
          </a:p>
          <a:p>
            <a:pPr lvl="0"/>
            <a:r>
              <a:rPr lang="en-US" sz="2000" dirty="0"/>
              <a:t>Pacific Ocean, </a:t>
            </a:r>
            <a:endParaRPr lang="en-CA" sz="2000" dirty="0"/>
          </a:p>
          <a:p>
            <a:pPr lvl="0"/>
            <a:r>
              <a:rPr lang="en-US" sz="2000" dirty="0"/>
              <a:t>Atlantic Ocean </a:t>
            </a:r>
            <a:endParaRPr lang="en-CA" sz="2000" dirty="0"/>
          </a:p>
          <a:p>
            <a:pPr lvl="0"/>
            <a:r>
              <a:rPr lang="en-US" sz="2000" dirty="0"/>
              <a:t>Arctic Ocean, </a:t>
            </a:r>
            <a:endParaRPr lang="en-CA" sz="2000" dirty="0"/>
          </a:p>
          <a:p>
            <a:pPr lvl="0"/>
            <a:r>
              <a:rPr lang="en-US" sz="2000" dirty="0"/>
              <a:t>Beaufort Sea</a:t>
            </a:r>
            <a:r>
              <a:rPr lang="en-US" sz="2000" dirty="0" smtClean="0"/>
              <a:t>,</a:t>
            </a:r>
            <a:endParaRPr lang="en-CA" sz="2000" dirty="0"/>
          </a:p>
          <a:p>
            <a:pPr lvl="0"/>
            <a:r>
              <a:rPr lang="en-US" sz="2000" dirty="0"/>
              <a:t>Baffin Bay, </a:t>
            </a:r>
            <a:endParaRPr lang="en-CA" sz="2000" dirty="0"/>
          </a:p>
          <a:p>
            <a:pPr lvl="0"/>
            <a:r>
              <a:rPr lang="en-US" sz="2000" dirty="0"/>
              <a:t>Davis Strait </a:t>
            </a:r>
            <a:endParaRPr lang="en-CA" sz="2000" dirty="0"/>
          </a:p>
          <a:p>
            <a:pPr lvl="0"/>
            <a:r>
              <a:rPr lang="en-US" sz="2000" dirty="0"/>
              <a:t>Hudson </a:t>
            </a:r>
            <a:r>
              <a:rPr lang="en-US" sz="2000" dirty="0" smtClean="0"/>
              <a:t>Bay</a:t>
            </a:r>
            <a:endParaRPr lang="en-CA" sz="2000" dirty="0"/>
          </a:p>
          <a:p>
            <a:pPr lvl="0"/>
            <a:r>
              <a:rPr lang="en-US" sz="2000" dirty="0"/>
              <a:t>James </a:t>
            </a:r>
            <a:r>
              <a:rPr lang="en-US" sz="2000" dirty="0" smtClean="0"/>
              <a:t>Bay</a:t>
            </a:r>
            <a:endParaRPr lang="en-CA" sz="2000" dirty="0"/>
          </a:p>
          <a:p>
            <a:pPr lvl="0"/>
            <a:r>
              <a:rPr lang="en-US" sz="2000" dirty="0"/>
              <a:t>Strait of Belle Isle </a:t>
            </a:r>
            <a:endParaRPr lang="en-CA" sz="2000" dirty="0"/>
          </a:p>
          <a:p>
            <a:pPr lvl="0"/>
            <a:r>
              <a:rPr lang="en-US" sz="2000" dirty="0"/>
              <a:t>Gulf of St. Lawrence </a:t>
            </a:r>
            <a:endParaRPr lang="en-CA" sz="2000" dirty="0"/>
          </a:p>
          <a:p>
            <a:pPr lvl="0"/>
            <a:r>
              <a:rPr lang="en-US" sz="2000" dirty="0"/>
              <a:t>Bay of Fundy </a:t>
            </a:r>
            <a:endParaRPr lang="en-CA" sz="2000" dirty="0"/>
          </a:p>
          <a:p>
            <a:pPr lvl="0"/>
            <a:r>
              <a:rPr lang="en-US" sz="2000" dirty="0" err="1"/>
              <a:t>Haida</a:t>
            </a:r>
            <a:r>
              <a:rPr lang="en-US" sz="2000" dirty="0"/>
              <a:t> </a:t>
            </a:r>
            <a:r>
              <a:rPr lang="en-US" sz="2000" dirty="0" err="1"/>
              <a:t>Gwaii</a:t>
            </a:r>
            <a:r>
              <a:rPr lang="en-US" sz="2000" dirty="0"/>
              <a:t> </a:t>
            </a:r>
            <a:endParaRPr lang="en-CA" sz="2000" dirty="0"/>
          </a:p>
          <a:p>
            <a:pPr lvl="0"/>
            <a:r>
              <a:rPr lang="en-US" sz="2000" dirty="0"/>
              <a:t>Victoria Island </a:t>
            </a:r>
            <a:endParaRPr lang="en-CA" sz="2000" dirty="0"/>
          </a:p>
          <a:p>
            <a:pPr lvl="0"/>
            <a:r>
              <a:rPr lang="en-US" sz="2000" dirty="0"/>
              <a:t>Baffin Island </a:t>
            </a:r>
            <a:endParaRPr lang="en-US" sz="2000" dirty="0" smtClean="0"/>
          </a:p>
          <a:p>
            <a:pPr marL="0" lvl="0" indent="0">
              <a:buNone/>
            </a:pPr>
            <a:endParaRPr lang="en-CA" sz="2000" dirty="0"/>
          </a:p>
          <a:p>
            <a:r>
              <a:rPr lang="en-US" sz="2000" i="1" dirty="0"/>
              <a:t>Rivers </a:t>
            </a:r>
            <a:endParaRPr lang="en-CA" sz="2000" dirty="0"/>
          </a:p>
          <a:p>
            <a:pPr lvl="0"/>
            <a:r>
              <a:rPr lang="en-US" sz="2000" dirty="0"/>
              <a:t>Fraser </a:t>
            </a:r>
            <a:endParaRPr lang="en-CA" sz="2000" dirty="0"/>
          </a:p>
          <a:p>
            <a:pPr lvl="0"/>
            <a:r>
              <a:rPr lang="en-US" sz="2000" dirty="0" smtClean="0"/>
              <a:t>Columbia</a:t>
            </a:r>
            <a:endParaRPr lang="en-CA" sz="2000" dirty="0"/>
          </a:p>
          <a:p>
            <a:pPr lvl="0"/>
            <a:r>
              <a:rPr lang="en-US" sz="2000" dirty="0" smtClean="0"/>
              <a:t>Yukon</a:t>
            </a:r>
            <a:endParaRPr lang="en-US" sz="2000" dirty="0"/>
          </a:p>
          <a:p>
            <a:pPr lvl="0"/>
            <a:r>
              <a:rPr lang="en-US" sz="2000" dirty="0" smtClean="0"/>
              <a:t>North </a:t>
            </a:r>
            <a:r>
              <a:rPr lang="en-US" sz="2000" dirty="0"/>
              <a:t>Saskatchewan </a:t>
            </a:r>
            <a:endParaRPr lang="en-CA" sz="2000" dirty="0"/>
          </a:p>
          <a:p>
            <a:pPr lvl="0"/>
            <a:r>
              <a:rPr lang="en-US" sz="2000" dirty="0"/>
              <a:t>South Saskatchewan </a:t>
            </a:r>
            <a:endParaRPr lang="en-CA" sz="2000" dirty="0"/>
          </a:p>
          <a:p>
            <a:pPr lvl="0"/>
            <a:r>
              <a:rPr lang="en-US" sz="2000" dirty="0" smtClean="0"/>
              <a:t>Nelson</a:t>
            </a:r>
            <a:endParaRPr lang="en-CA" sz="2000" dirty="0"/>
          </a:p>
          <a:p>
            <a:pPr lvl="0"/>
            <a:r>
              <a:rPr lang="en-US" sz="2000" dirty="0" smtClean="0"/>
              <a:t>Churchill</a:t>
            </a:r>
            <a:endParaRPr lang="en-US" sz="2000" dirty="0"/>
          </a:p>
          <a:p>
            <a:pPr lvl="0"/>
            <a:r>
              <a:rPr lang="en-US" sz="2000" dirty="0" smtClean="0"/>
              <a:t>Red</a:t>
            </a:r>
            <a:endParaRPr lang="en-CA" sz="2000" dirty="0"/>
          </a:p>
          <a:p>
            <a:pPr lvl="0"/>
            <a:r>
              <a:rPr lang="en-US" sz="2000" dirty="0" smtClean="0"/>
              <a:t>Mackenzie</a:t>
            </a:r>
            <a:endParaRPr lang="en-CA" sz="2000" dirty="0"/>
          </a:p>
          <a:p>
            <a:pPr lvl="0"/>
            <a:r>
              <a:rPr lang="en-US" sz="2000" dirty="0" smtClean="0"/>
              <a:t>Peace</a:t>
            </a:r>
            <a:endParaRPr lang="en-CA" sz="2000" dirty="0"/>
          </a:p>
          <a:p>
            <a:pPr lvl="0"/>
            <a:r>
              <a:rPr lang="en-US" sz="2000" dirty="0"/>
              <a:t>St. Lawrence </a:t>
            </a:r>
            <a:endParaRPr lang="en-US" sz="2000" dirty="0" smtClean="0"/>
          </a:p>
          <a:p>
            <a:pPr marL="0" lvl="0" indent="0">
              <a:buNone/>
            </a:pPr>
            <a:endParaRPr lang="en-CA" sz="2000" dirty="0"/>
          </a:p>
          <a:p>
            <a:r>
              <a:rPr lang="en-US" sz="2000" i="1" dirty="0"/>
              <a:t>Lakes </a:t>
            </a:r>
            <a:endParaRPr lang="en-CA" sz="2000" dirty="0"/>
          </a:p>
          <a:p>
            <a:pPr lvl="0"/>
            <a:r>
              <a:rPr lang="en-US" sz="2000" dirty="0"/>
              <a:t>Superior, </a:t>
            </a:r>
            <a:endParaRPr lang="en-CA" sz="2000" dirty="0"/>
          </a:p>
          <a:p>
            <a:pPr lvl="0"/>
            <a:r>
              <a:rPr lang="en-US" sz="2000" dirty="0" smtClean="0"/>
              <a:t>Huron</a:t>
            </a:r>
            <a:endParaRPr lang="en-CA" sz="2000" dirty="0"/>
          </a:p>
          <a:p>
            <a:pPr lvl="0"/>
            <a:r>
              <a:rPr lang="en-US" sz="2000" dirty="0" smtClean="0"/>
              <a:t>Michigan</a:t>
            </a:r>
            <a:endParaRPr lang="en-CA" sz="2000" dirty="0"/>
          </a:p>
          <a:p>
            <a:pPr lvl="0"/>
            <a:r>
              <a:rPr lang="en-US" sz="2000" dirty="0" smtClean="0"/>
              <a:t>Erie</a:t>
            </a:r>
            <a:endParaRPr lang="en-CA" sz="2000" dirty="0"/>
          </a:p>
          <a:p>
            <a:pPr lvl="0"/>
            <a:r>
              <a:rPr lang="en-US" sz="2000" dirty="0" smtClean="0"/>
              <a:t>Ontario</a:t>
            </a:r>
            <a:endParaRPr lang="en-CA" sz="2000" dirty="0"/>
          </a:p>
          <a:p>
            <a:pPr lvl="0"/>
            <a:r>
              <a:rPr lang="en-US" sz="2000" dirty="0"/>
              <a:t>Lake Athabasca </a:t>
            </a:r>
            <a:endParaRPr lang="en-CA" sz="2000" dirty="0"/>
          </a:p>
          <a:p>
            <a:pPr lvl="0"/>
            <a:r>
              <a:rPr lang="en-US" sz="2000" dirty="0"/>
              <a:t>Lake Winnipeg </a:t>
            </a:r>
            <a:endParaRPr lang="en-CA" sz="2000" dirty="0"/>
          </a:p>
          <a:p>
            <a:pPr lvl="0"/>
            <a:r>
              <a:rPr lang="en-US" sz="2000" dirty="0"/>
              <a:t>Great Bear Lake </a:t>
            </a:r>
            <a:endParaRPr lang="en-CA" sz="2000" dirty="0"/>
          </a:p>
          <a:p>
            <a:pPr lvl="0"/>
            <a:r>
              <a:rPr lang="en-US" sz="2000" dirty="0"/>
              <a:t>Great Slave Lake </a:t>
            </a:r>
            <a:endParaRPr lang="en-CA" sz="2000" dirty="0"/>
          </a:p>
          <a:p>
            <a:r>
              <a:rPr lang="en-US" sz="2000" i="1" dirty="0"/>
              <a:t>Other Jurisdictions </a:t>
            </a:r>
            <a:endParaRPr lang="en-CA" sz="2000" dirty="0"/>
          </a:p>
          <a:p>
            <a:pPr lvl="0"/>
            <a:r>
              <a:rPr lang="en-US" sz="2000" dirty="0"/>
              <a:t>Alaska (USA) </a:t>
            </a:r>
            <a:endParaRPr lang="en-CA" sz="2000" dirty="0"/>
          </a:p>
          <a:p>
            <a:pPr lvl="0"/>
            <a:r>
              <a:rPr lang="en-US" sz="2000" dirty="0"/>
              <a:t>United States of America </a:t>
            </a:r>
            <a:endParaRPr lang="en-CA" sz="2000" dirty="0"/>
          </a:p>
          <a:p>
            <a:pPr lvl="0"/>
            <a:r>
              <a:rPr lang="en-US" sz="2000" dirty="0"/>
              <a:t>Greenland</a:t>
            </a:r>
            <a:endParaRPr lang="en-CA" sz="2000" dirty="0"/>
          </a:p>
          <a:p>
            <a:endParaRPr lang="en-US" sz="2000" dirty="0"/>
          </a:p>
        </p:txBody>
      </p:sp>
    </p:spTree>
    <p:extLst>
      <p:ext uri="{BB962C8B-B14F-4D97-AF65-F5344CB8AC3E}">
        <p14:creationId xmlns:p14="http://schemas.microsoft.com/office/powerpoint/2010/main" val="424077948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ina's one child polic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
        <p:nvSpPr>
          <p:cNvPr id="3" name="Title 2"/>
          <p:cNvSpPr>
            <a:spLocks noGrp="1"/>
          </p:cNvSpPr>
          <p:nvPr>
            <p:ph type="title"/>
          </p:nvPr>
        </p:nvSpPr>
        <p:spPr/>
        <p:txBody>
          <a:bodyPr/>
          <a:lstStyle/>
          <a:p>
            <a:r>
              <a:rPr lang="en-CA" dirty="0" smtClean="0"/>
              <a:t>The One Child Policy</a:t>
            </a:r>
            <a:endParaRPr lang="en-CA" dirty="0"/>
          </a:p>
        </p:txBody>
      </p:sp>
    </p:spTree>
    <p:extLst>
      <p:ext uri="{BB962C8B-B14F-4D97-AF65-F5344CB8AC3E}">
        <p14:creationId xmlns:p14="http://schemas.microsoft.com/office/powerpoint/2010/main" val="29180880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0"/>
            <a:ext cx="8892480" cy="5589240"/>
          </a:xfrm>
        </p:spPr>
        <p:txBody>
          <a:bodyPr>
            <a:normAutofit/>
          </a:bodyPr>
          <a:lstStyle/>
          <a:p>
            <a:r>
              <a:rPr lang="en-US" dirty="0" smtClean="0"/>
              <a:t>1958-1960: A program called “The Great Leap Forward” brought massive instability to food supplies as agricultural land was organized into large collective farms. Famine and food shortages reduced birth rates and increased death rates which led to population decline.</a:t>
            </a:r>
          </a:p>
          <a:p>
            <a:endParaRPr lang="en-US" dirty="0"/>
          </a:p>
          <a:p>
            <a:r>
              <a:rPr lang="en-US" dirty="0" smtClean="0"/>
              <a:t>1970: The growth rate reached 2.61% (Pop. 816 Million) </a:t>
            </a:r>
            <a:r>
              <a:rPr lang="mr-IN" dirty="0" smtClean="0"/>
              <a:t>–</a:t>
            </a:r>
            <a:r>
              <a:rPr lang="en-US" dirty="0" smtClean="0"/>
              <a:t> people encouraged to have only 2 children.</a:t>
            </a:r>
          </a:p>
          <a:p>
            <a:endParaRPr lang="en-US" dirty="0"/>
          </a:p>
          <a:p>
            <a:r>
              <a:rPr lang="en-US" dirty="0" smtClean="0"/>
              <a:t>1979: One Child Policy. Cash, Free medical care, and education offered as rewards. </a:t>
            </a:r>
            <a:endParaRPr lang="en-US" dirty="0"/>
          </a:p>
          <a:p>
            <a:pPr lvl="1"/>
            <a:r>
              <a:rPr lang="en-US" dirty="0" smtClean="0"/>
              <a:t>People who did not co-operate were punished. </a:t>
            </a:r>
            <a:endParaRPr lang="en-US" dirty="0"/>
          </a:p>
        </p:txBody>
      </p:sp>
      <p:sp>
        <p:nvSpPr>
          <p:cNvPr id="3" name="Title 2"/>
          <p:cNvSpPr>
            <a:spLocks noGrp="1"/>
          </p:cNvSpPr>
          <p:nvPr>
            <p:ph type="title"/>
          </p:nvPr>
        </p:nvSpPr>
        <p:spPr/>
        <p:txBody>
          <a:bodyPr/>
          <a:lstStyle/>
          <a:p>
            <a:r>
              <a:rPr lang="en-US" dirty="0" smtClean="0"/>
              <a:t>Timeline </a:t>
            </a:r>
            <a:endParaRPr lang="en-US" dirty="0"/>
          </a:p>
        </p:txBody>
      </p:sp>
    </p:spTree>
    <p:extLst>
      <p:ext uri="{BB962C8B-B14F-4D97-AF65-F5344CB8AC3E}">
        <p14:creationId xmlns:p14="http://schemas.microsoft.com/office/powerpoint/2010/main" val="913694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0"/>
            <a:ext cx="8892480" cy="5589240"/>
          </a:xfrm>
        </p:spPr>
        <p:txBody>
          <a:bodyPr>
            <a:normAutofit/>
          </a:bodyPr>
          <a:lstStyle/>
          <a:p>
            <a:r>
              <a:rPr lang="en-US" dirty="0" smtClean="0"/>
              <a:t>1980’s/1990: Pressure to sterilize or have abortions. Reports began to come in of </a:t>
            </a:r>
            <a:r>
              <a:rPr lang="en-US" b="1" u="sng" dirty="0" smtClean="0"/>
              <a:t>infanticide</a:t>
            </a:r>
            <a:r>
              <a:rPr lang="en-US" dirty="0" smtClean="0"/>
              <a:t> if the first born was a girl. The government relaxed their policy and allowed a 2</a:t>
            </a:r>
            <a:r>
              <a:rPr lang="en-US" baseline="30000" dirty="0" smtClean="0"/>
              <a:t>nd</a:t>
            </a:r>
            <a:r>
              <a:rPr lang="en-US" dirty="0" smtClean="0"/>
              <a:t> girl in rural areas if the first was a girl. </a:t>
            </a:r>
          </a:p>
          <a:p>
            <a:endParaRPr lang="en-US" dirty="0" smtClean="0"/>
          </a:p>
          <a:p>
            <a:r>
              <a:rPr lang="en-US" dirty="0" smtClean="0"/>
              <a:t>2002 </a:t>
            </a:r>
            <a:r>
              <a:rPr lang="mr-IN" dirty="0" smtClean="0"/>
              <a:t>–</a:t>
            </a:r>
            <a:r>
              <a:rPr lang="en-US" dirty="0" smtClean="0"/>
              <a:t> China’s population reaches 1.27 billion. Gender selection was banned, no longer allowed to discriminate against female infants. </a:t>
            </a:r>
          </a:p>
          <a:p>
            <a:endParaRPr lang="en-US" dirty="0" smtClean="0"/>
          </a:p>
          <a:p>
            <a:r>
              <a:rPr lang="en-US" dirty="0" smtClean="0"/>
              <a:t>2008 </a:t>
            </a:r>
            <a:r>
              <a:rPr lang="mr-IN" dirty="0" smtClean="0"/>
              <a:t>–</a:t>
            </a:r>
            <a:r>
              <a:rPr lang="en-US" dirty="0" smtClean="0"/>
              <a:t> One Child Policy resulted in 400 million fewer people. </a:t>
            </a:r>
          </a:p>
          <a:p>
            <a:pPr marL="0" indent="0">
              <a:buNone/>
            </a:pPr>
            <a:endParaRPr lang="en-US" dirty="0" smtClean="0"/>
          </a:p>
          <a:p>
            <a:r>
              <a:rPr lang="en-US" dirty="0" smtClean="0"/>
              <a:t>2009 </a:t>
            </a:r>
            <a:r>
              <a:rPr lang="mr-IN" dirty="0" smtClean="0"/>
              <a:t>–</a:t>
            </a:r>
            <a:r>
              <a:rPr lang="en-US" dirty="0" smtClean="0"/>
              <a:t> Population aging and a low work force results in abandonment of all restrictions. </a:t>
            </a:r>
          </a:p>
          <a:p>
            <a:endParaRPr lang="en-US" dirty="0" smtClean="0"/>
          </a:p>
        </p:txBody>
      </p:sp>
      <p:sp>
        <p:nvSpPr>
          <p:cNvPr id="3" name="Title 2"/>
          <p:cNvSpPr>
            <a:spLocks noGrp="1"/>
          </p:cNvSpPr>
          <p:nvPr>
            <p:ph type="title"/>
          </p:nvPr>
        </p:nvSpPr>
        <p:spPr/>
        <p:txBody>
          <a:bodyPr/>
          <a:lstStyle/>
          <a:p>
            <a:r>
              <a:rPr lang="en-US" dirty="0" smtClean="0"/>
              <a:t>Timeline </a:t>
            </a:r>
            <a:endParaRPr lang="en-US" dirty="0"/>
          </a:p>
        </p:txBody>
      </p:sp>
    </p:spTree>
    <p:extLst>
      <p:ext uri="{BB962C8B-B14F-4D97-AF65-F5344CB8AC3E}">
        <p14:creationId xmlns:p14="http://schemas.microsoft.com/office/powerpoint/2010/main" val="4037880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6004189" cy="3489837"/>
          </a:xfrm>
        </p:spPr>
        <p:txBody>
          <a:bodyPr/>
          <a:lstStyle/>
          <a:p>
            <a:r>
              <a:rPr lang="en-US" dirty="0" smtClean="0"/>
              <a:t>As of 2016 the Population of China is 1.379 Billion (18.9% of the world’s population)</a:t>
            </a:r>
          </a:p>
          <a:p>
            <a:r>
              <a:rPr lang="en-US" dirty="0" smtClean="0"/>
              <a:t>Birthrate = 12.95</a:t>
            </a:r>
          </a:p>
          <a:p>
            <a:r>
              <a:rPr lang="en-US" dirty="0" err="1" smtClean="0"/>
              <a:t>Deathrate</a:t>
            </a:r>
            <a:r>
              <a:rPr lang="en-US" dirty="0" smtClean="0"/>
              <a:t> = 7.06</a:t>
            </a:r>
          </a:p>
          <a:p>
            <a:r>
              <a:rPr lang="en-US" dirty="0" smtClean="0"/>
              <a:t>Growth Rate = + 5.89 or .59%</a:t>
            </a:r>
          </a:p>
          <a:p>
            <a:r>
              <a:rPr lang="en-US" dirty="0" smtClean="0"/>
              <a:t>They are growing at about 8.34 million people a year. </a:t>
            </a:r>
          </a:p>
          <a:p>
            <a:r>
              <a:rPr lang="en-US" dirty="0" smtClean="0"/>
              <a:t>Doubling Rate = 118 years. </a:t>
            </a:r>
          </a:p>
          <a:p>
            <a:endParaRPr lang="en-US" dirty="0"/>
          </a:p>
        </p:txBody>
      </p:sp>
      <p:sp>
        <p:nvSpPr>
          <p:cNvPr id="3" name="Title 2"/>
          <p:cNvSpPr>
            <a:spLocks noGrp="1"/>
          </p:cNvSpPr>
          <p:nvPr>
            <p:ph type="title"/>
          </p:nvPr>
        </p:nvSpPr>
        <p:spPr>
          <a:xfrm>
            <a:off x="3923928" y="260648"/>
            <a:ext cx="4978896" cy="1290472"/>
          </a:xfrm>
        </p:spPr>
        <p:txBody>
          <a:bodyPr/>
          <a:lstStyle/>
          <a:p>
            <a:r>
              <a:rPr lang="en-US" dirty="0" smtClean="0"/>
              <a:t>Case Study on China</a:t>
            </a:r>
            <a:endParaRPr lang="en-US" dirty="0"/>
          </a:p>
        </p:txBody>
      </p:sp>
      <p:pic>
        <p:nvPicPr>
          <p:cNvPr id="4" name="Picture 3" descr="BT_China_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77772" y="4236628"/>
            <a:ext cx="4660217" cy="2621372"/>
          </a:xfrm>
          <a:prstGeom prst="rect">
            <a:avLst/>
          </a:prstGeom>
        </p:spPr>
      </p:pic>
    </p:spTree>
    <p:extLst>
      <p:ext uri="{BB962C8B-B14F-4D97-AF65-F5344CB8AC3E}">
        <p14:creationId xmlns:p14="http://schemas.microsoft.com/office/powerpoint/2010/main" val="4246802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3999" cy="5301207"/>
          </a:xfrm>
        </p:spPr>
        <p:txBody>
          <a:bodyPr>
            <a:normAutofit/>
          </a:bodyPr>
          <a:lstStyle/>
          <a:p>
            <a:r>
              <a:rPr lang="en-CA" sz="3600" dirty="0" smtClean="0"/>
              <a:t>Do you believe that Thomas Malthus’ predictions have come true in China?</a:t>
            </a:r>
          </a:p>
          <a:p>
            <a:pPr marL="0" indent="0">
              <a:buNone/>
            </a:pPr>
            <a:endParaRPr lang="en-CA" sz="3600" dirty="0" smtClean="0"/>
          </a:p>
          <a:p>
            <a:r>
              <a:rPr lang="en-CA" sz="3600" dirty="0"/>
              <a:t>What are the consequences of unlimited population growth</a:t>
            </a:r>
            <a:r>
              <a:rPr lang="en-CA" sz="3600" dirty="0" smtClean="0"/>
              <a:t>?</a:t>
            </a:r>
          </a:p>
          <a:p>
            <a:pPr marL="0" indent="0">
              <a:buNone/>
            </a:pPr>
            <a:endParaRPr lang="en-CA" sz="3600" dirty="0" smtClean="0"/>
          </a:p>
          <a:p>
            <a:r>
              <a:rPr lang="en-CA" sz="3600" dirty="0" smtClean="0"/>
              <a:t>Should other countries in the world institute similar policy?</a:t>
            </a:r>
          </a:p>
        </p:txBody>
      </p:sp>
      <p:sp>
        <p:nvSpPr>
          <p:cNvPr id="3" name="Title 2"/>
          <p:cNvSpPr>
            <a:spLocks noGrp="1"/>
          </p:cNvSpPr>
          <p:nvPr>
            <p:ph type="title"/>
          </p:nvPr>
        </p:nvSpPr>
        <p:spPr/>
        <p:txBody>
          <a:bodyPr/>
          <a:lstStyle/>
          <a:p>
            <a:r>
              <a:rPr lang="en-CA" dirty="0" smtClean="0"/>
              <a:t>Discussion</a:t>
            </a:r>
            <a:endParaRPr lang="en-CA" dirty="0"/>
          </a:p>
        </p:txBody>
      </p:sp>
    </p:spTree>
    <p:extLst>
      <p:ext uri="{BB962C8B-B14F-4D97-AF65-F5344CB8AC3E}">
        <p14:creationId xmlns:p14="http://schemas.microsoft.com/office/powerpoint/2010/main" val="3924705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lnSpcReduction="10000"/>
          </a:bodyPr>
          <a:lstStyle/>
          <a:p>
            <a:r>
              <a:rPr lang="en-US" dirty="0" smtClean="0"/>
              <a:t>Population Pyramid: a bar graph that shows male and female population back to back at age intervals for five years.</a:t>
            </a:r>
          </a:p>
          <a:p>
            <a:endParaRPr lang="en-US" dirty="0"/>
          </a:p>
          <a:p>
            <a:r>
              <a:rPr lang="en-US" dirty="0" smtClean="0"/>
              <a:t>Age Cohort: an age group in a population, for example, the number of people between the ages of 10-14. </a:t>
            </a:r>
          </a:p>
          <a:p>
            <a:endParaRPr lang="en-US" dirty="0"/>
          </a:p>
          <a:p>
            <a:r>
              <a:rPr lang="en-US" dirty="0" smtClean="0"/>
              <a:t>One Child Policy: A Policy instituted by China to restrict their population growth rate. Parents were only allowed to have one child, or be forced to pay heavy fines. </a:t>
            </a:r>
          </a:p>
          <a:p>
            <a:endParaRPr lang="en-US" dirty="0"/>
          </a:p>
          <a:p>
            <a:r>
              <a:rPr lang="en-US" dirty="0" smtClean="0"/>
              <a:t>Dependency Ratio: the proportion of the population (children and those over 65 years of age) that is being supported by the working age group.</a:t>
            </a:r>
          </a:p>
          <a:p>
            <a:endParaRPr lang="en-US" dirty="0"/>
          </a:p>
          <a:p>
            <a:r>
              <a:rPr lang="en-US" dirty="0" smtClean="0"/>
              <a:t>Dependency load: the percentage of a population that is younger than 15 or older than 64 years of age. </a:t>
            </a:r>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38253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484784"/>
            <a:ext cx="8712968" cy="5040560"/>
          </a:xfrm>
        </p:spPr>
        <p:txBody>
          <a:bodyPr>
            <a:normAutofit/>
          </a:bodyPr>
          <a:lstStyle/>
          <a:p>
            <a:r>
              <a:rPr lang="en-CA" dirty="0" smtClean="0"/>
              <a:t>A population pyramid is a </a:t>
            </a:r>
            <a:r>
              <a:rPr lang="en-CA" b="1" u="sng" dirty="0" smtClean="0"/>
              <a:t>graph</a:t>
            </a:r>
            <a:r>
              <a:rPr lang="en-CA" dirty="0" smtClean="0"/>
              <a:t> that shows the age, sex, and structure of a population.</a:t>
            </a:r>
          </a:p>
          <a:p>
            <a:pPr lvl="1"/>
            <a:r>
              <a:rPr lang="en-CA" dirty="0" smtClean="0"/>
              <a:t>A bar graph that divides a population by </a:t>
            </a:r>
            <a:r>
              <a:rPr lang="en-CA" b="1" u="sng" dirty="0" smtClean="0"/>
              <a:t>age</a:t>
            </a:r>
            <a:r>
              <a:rPr lang="en-CA" dirty="0" smtClean="0"/>
              <a:t> and </a:t>
            </a:r>
            <a:r>
              <a:rPr lang="en-CA" b="1" u="sng" dirty="0" smtClean="0"/>
              <a:t>gender</a:t>
            </a:r>
            <a:r>
              <a:rPr lang="en-CA" dirty="0" smtClean="0"/>
              <a:t>.</a:t>
            </a:r>
          </a:p>
          <a:p>
            <a:pPr lvl="2"/>
            <a:r>
              <a:rPr lang="en-CA" dirty="0" smtClean="0"/>
              <a:t>Age: population is divided into 5-year age groups (</a:t>
            </a:r>
            <a:r>
              <a:rPr lang="en-CA" b="1" u="sng" dirty="0" smtClean="0"/>
              <a:t>cohorts</a:t>
            </a:r>
            <a:r>
              <a:rPr lang="en-CA" dirty="0" smtClean="0"/>
              <a:t>).</a:t>
            </a:r>
          </a:p>
          <a:p>
            <a:pPr lvl="2"/>
            <a:r>
              <a:rPr lang="en-CA" dirty="0" smtClean="0"/>
              <a:t>Gender: usually males on the left, females on the right.</a:t>
            </a:r>
          </a:p>
          <a:p>
            <a:r>
              <a:rPr lang="en-CA" dirty="0" smtClean="0"/>
              <a:t>It makes it easier to analyse the distribution of ages within a particular population.</a:t>
            </a:r>
          </a:p>
          <a:p>
            <a:r>
              <a:rPr lang="en-CA" dirty="0" smtClean="0"/>
              <a:t>There are four different types of pyramids:</a:t>
            </a:r>
          </a:p>
          <a:p>
            <a:pPr marL="759143" lvl="1" indent="-457200">
              <a:buFont typeface="+mj-lt"/>
              <a:buAutoNum type="arabicPeriod"/>
            </a:pPr>
            <a:r>
              <a:rPr lang="en-CA" b="1" u="sng" dirty="0" smtClean="0"/>
              <a:t>Early expanding</a:t>
            </a:r>
          </a:p>
          <a:p>
            <a:pPr marL="759143" lvl="1" indent="-457200">
              <a:buFont typeface="+mj-lt"/>
              <a:buAutoNum type="arabicPeriod"/>
            </a:pPr>
            <a:r>
              <a:rPr lang="en-CA" b="1" u="sng" dirty="0" smtClean="0"/>
              <a:t>Expanding</a:t>
            </a:r>
          </a:p>
          <a:p>
            <a:pPr marL="759143" lvl="1" indent="-457200">
              <a:buFont typeface="+mj-lt"/>
              <a:buAutoNum type="arabicPeriod"/>
            </a:pPr>
            <a:r>
              <a:rPr lang="en-CA" b="1" u="sng" dirty="0" smtClean="0"/>
              <a:t>Stable</a:t>
            </a:r>
          </a:p>
          <a:p>
            <a:pPr marL="759143" lvl="1" indent="-457200">
              <a:buFont typeface="+mj-lt"/>
              <a:buAutoNum type="arabicPeriod"/>
            </a:pPr>
            <a:r>
              <a:rPr lang="en-CA" b="1" u="sng" dirty="0" smtClean="0"/>
              <a:t>Contracting </a:t>
            </a:r>
            <a:endParaRPr lang="en-CA" b="1" u="sng" dirty="0"/>
          </a:p>
        </p:txBody>
      </p:sp>
      <p:sp>
        <p:nvSpPr>
          <p:cNvPr id="3" name="Title 2"/>
          <p:cNvSpPr>
            <a:spLocks noGrp="1"/>
          </p:cNvSpPr>
          <p:nvPr>
            <p:ph type="title"/>
          </p:nvPr>
        </p:nvSpPr>
        <p:spPr/>
        <p:txBody>
          <a:bodyPr/>
          <a:lstStyle/>
          <a:p>
            <a:r>
              <a:rPr lang="en-CA" dirty="0" smtClean="0"/>
              <a:t>Population Pyramids </a:t>
            </a:r>
            <a:r>
              <a:rPr lang="en-CA" dirty="0" smtClean="0">
                <a:sym typeface="Wingdings"/>
              </a:rPr>
              <a:t></a:t>
            </a:r>
            <a:r>
              <a:rPr lang="en-CA" dirty="0" smtClean="0"/>
              <a:t>	</a:t>
            </a:r>
            <a:endParaRPr lang="en-CA" dirty="0"/>
          </a:p>
        </p:txBody>
      </p:sp>
    </p:spTree>
    <p:extLst>
      <p:ext uri="{BB962C8B-B14F-4D97-AF65-F5344CB8AC3E}">
        <p14:creationId xmlns:p14="http://schemas.microsoft.com/office/powerpoint/2010/main" val="3259843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arn(inVertical)">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5.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7216"/>
          </a:xfrm>
          <a:prstGeom prst="rect">
            <a:avLst/>
          </a:prstGeom>
        </p:spPr>
      </p:pic>
      <p:sp>
        <p:nvSpPr>
          <p:cNvPr id="5" name="TextBox 4"/>
          <p:cNvSpPr txBox="1"/>
          <p:nvPr/>
        </p:nvSpPr>
        <p:spPr>
          <a:xfrm>
            <a:off x="8172400" y="1484784"/>
            <a:ext cx="72008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4271876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556792"/>
            <a:ext cx="7408333" cy="3450696"/>
          </a:xfrm>
        </p:spPr>
        <p:txBody>
          <a:bodyPr/>
          <a:lstStyle/>
          <a:p>
            <a:r>
              <a:rPr lang="en-CA" dirty="0" smtClean="0"/>
              <a:t>Reflects a very high birth rate and a very short life expectancy. </a:t>
            </a:r>
            <a:r>
              <a:rPr lang="en-CA" dirty="0"/>
              <a:t>Corresponds to Stage </a:t>
            </a:r>
            <a:r>
              <a:rPr lang="en-CA" dirty="0" smtClean="0"/>
              <a:t>1 of the DTM.</a:t>
            </a:r>
          </a:p>
          <a:p>
            <a:r>
              <a:rPr lang="en-CA" dirty="0" smtClean="0"/>
              <a:t>Wide bases and narrow tops. </a:t>
            </a:r>
            <a:r>
              <a:rPr lang="en-CA" dirty="0"/>
              <a:t>Lots of young people, few old people.</a:t>
            </a:r>
          </a:p>
        </p:txBody>
      </p:sp>
      <p:sp>
        <p:nvSpPr>
          <p:cNvPr id="3" name="Title 2"/>
          <p:cNvSpPr>
            <a:spLocks noGrp="1"/>
          </p:cNvSpPr>
          <p:nvPr>
            <p:ph type="title"/>
          </p:nvPr>
        </p:nvSpPr>
        <p:spPr/>
        <p:txBody>
          <a:bodyPr/>
          <a:lstStyle/>
          <a:p>
            <a:r>
              <a:rPr lang="en-CA" dirty="0" smtClean="0"/>
              <a:t>Early Expanding</a:t>
            </a:r>
            <a:endParaRPr lang="en-CA" dirty="0"/>
          </a:p>
        </p:txBody>
      </p:sp>
      <p:pic>
        <p:nvPicPr>
          <p:cNvPr id="1026" name="Picture 2" descr="http://www.census.gov/population/international/data/idb/populationPyramid.Region.php?2012|AO|1534613.00|Angola%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885" y="3501009"/>
            <a:ext cx="4413347" cy="307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55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412776"/>
            <a:ext cx="7408333" cy="3450696"/>
          </a:xfrm>
        </p:spPr>
        <p:txBody>
          <a:bodyPr/>
          <a:lstStyle/>
          <a:p>
            <a:r>
              <a:rPr lang="en-CA" dirty="0" smtClean="0"/>
              <a:t>Not as wide of a base as early expanding, narrow top.</a:t>
            </a:r>
          </a:p>
          <a:p>
            <a:r>
              <a:rPr lang="en-CA" dirty="0" smtClean="0"/>
              <a:t>There are not as many young people, but the population is still growing. Stages 2 and 3 of the DTM</a:t>
            </a:r>
          </a:p>
          <a:p>
            <a:endParaRPr lang="en-CA" dirty="0"/>
          </a:p>
        </p:txBody>
      </p:sp>
      <p:sp>
        <p:nvSpPr>
          <p:cNvPr id="3" name="Title 2"/>
          <p:cNvSpPr>
            <a:spLocks noGrp="1"/>
          </p:cNvSpPr>
          <p:nvPr>
            <p:ph type="title"/>
          </p:nvPr>
        </p:nvSpPr>
        <p:spPr/>
        <p:txBody>
          <a:bodyPr/>
          <a:lstStyle/>
          <a:p>
            <a:r>
              <a:rPr lang="en-CA" dirty="0" smtClean="0"/>
              <a:t>Expanding</a:t>
            </a:r>
            <a:endParaRPr lang="en-CA" dirty="0"/>
          </a:p>
        </p:txBody>
      </p:sp>
      <p:pic>
        <p:nvPicPr>
          <p:cNvPr id="2050" name="Picture 2" descr="http://www.census.gov/population/international/data/idb/populationPyramid.Region.php?2012|SU|2584813.00|Sudan%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996952"/>
            <a:ext cx="4752156" cy="331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99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_Map of Cana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950"/>
          </a:xfrm>
          <a:prstGeom prst="rect">
            <a:avLst/>
          </a:prstGeom>
        </p:spPr>
      </p:pic>
    </p:spTree>
    <p:extLst>
      <p:ext uri="{BB962C8B-B14F-4D97-AF65-F5344CB8AC3E}">
        <p14:creationId xmlns:p14="http://schemas.microsoft.com/office/powerpoint/2010/main" val="23602738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484784"/>
            <a:ext cx="7408333" cy="3450696"/>
          </a:xfrm>
        </p:spPr>
        <p:txBody>
          <a:bodyPr/>
          <a:lstStyle/>
          <a:p>
            <a:r>
              <a:rPr lang="en-CA" dirty="0" smtClean="0"/>
              <a:t>Base and middle are about the same width.</a:t>
            </a:r>
          </a:p>
          <a:p>
            <a:r>
              <a:rPr lang="en-CA" dirty="0" smtClean="0"/>
              <a:t>Young and old people are in balance, little growth (Stage 4 DTM).</a:t>
            </a:r>
          </a:p>
          <a:p>
            <a:pPr marL="0" indent="0">
              <a:buNone/>
            </a:pPr>
            <a:endParaRPr lang="en-CA" dirty="0"/>
          </a:p>
        </p:txBody>
      </p:sp>
      <p:sp>
        <p:nvSpPr>
          <p:cNvPr id="3" name="Title 2"/>
          <p:cNvSpPr>
            <a:spLocks noGrp="1"/>
          </p:cNvSpPr>
          <p:nvPr>
            <p:ph type="title"/>
          </p:nvPr>
        </p:nvSpPr>
        <p:spPr/>
        <p:txBody>
          <a:bodyPr/>
          <a:lstStyle/>
          <a:p>
            <a:r>
              <a:rPr lang="en-CA" dirty="0" smtClean="0"/>
              <a:t>Stable</a:t>
            </a:r>
            <a:endParaRPr lang="en-CA" dirty="0"/>
          </a:p>
        </p:txBody>
      </p:sp>
      <p:pic>
        <p:nvPicPr>
          <p:cNvPr id="3076" name="Picture 4" descr="http://www.census.gov/population/international/data/idb/populationPyramid.Region.php?2012|FR|2297303.00|France%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058" y="2948222"/>
            <a:ext cx="5134222" cy="357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1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484784"/>
            <a:ext cx="7408333" cy="3450696"/>
          </a:xfrm>
        </p:spPr>
        <p:txBody>
          <a:bodyPr/>
          <a:lstStyle/>
          <a:p>
            <a:r>
              <a:rPr lang="en-CA" dirty="0" smtClean="0"/>
              <a:t>Base is narrower than the middle.</a:t>
            </a:r>
          </a:p>
          <a:p>
            <a:r>
              <a:rPr lang="en-CA" dirty="0" smtClean="0"/>
              <a:t>Fewer younger people than older, population decreasing (Stage 5 of the DTM).</a:t>
            </a:r>
          </a:p>
          <a:p>
            <a:pPr marL="0" indent="0">
              <a:buNone/>
            </a:pPr>
            <a:endParaRPr lang="en-CA" dirty="0"/>
          </a:p>
        </p:txBody>
      </p:sp>
      <p:sp>
        <p:nvSpPr>
          <p:cNvPr id="3" name="Title 2"/>
          <p:cNvSpPr>
            <a:spLocks noGrp="1"/>
          </p:cNvSpPr>
          <p:nvPr>
            <p:ph type="title"/>
          </p:nvPr>
        </p:nvSpPr>
        <p:spPr/>
        <p:txBody>
          <a:bodyPr/>
          <a:lstStyle/>
          <a:p>
            <a:r>
              <a:rPr lang="en-CA" dirty="0" smtClean="0"/>
              <a:t>Contracting</a:t>
            </a:r>
            <a:endParaRPr lang="en-CA" dirty="0"/>
          </a:p>
        </p:txBody>
      </p:sp>
      <p:pic>
        <p:nvPicPr>
          <p:cNvPr id="4098" name="Picture 2" descr="http://www.census.gov/population/international/data/idb/populationPyramid.Region.php?2012|IT|2521129.00|Italy%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96952"/>
            <a:ext cx="4936835" cy="343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0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44824"/>
            <a:ext cx="9144000" cy="5013176"/>
          </a:xfrm>
        </p:spPr>
        <p:txBody>
          <a:bodyPr>
            <a:normAutofit/>
          </a:bodyPr>
          <a:lstStyle/>
          <a:p>
            <a:r>
              <a:rPr lang="en-CA" sz="3200" dirty="0" smtClean="0"/>
              <a:t>The birth rate has been declining since the baby boom after WWII.</a:t>
            </a:r>
          </a:p>
          <a:p>
            <a:r>
              <a:rPr lang="en-CA" sz="3200" dirty="0" smtClean="0"/>
              <a:t>Life expectancy has increased from 45 in 1900 to 81 in 2010.</a:t>
            </a:r>
          </a:p>
          <a:p>
            <a:r>
              <a:rPr lang="en-CA" sz="3200" dirty="0" smtClean="0"/>
              <a:t>Canada’s population is aging.</a:t>
            </a:r>
          </a:p>
          <a:p>
            <a:pPr lvl="1"/>
            <a:r>
              <a:rPr lang="en-CA" sz="3200" dirty="0" smtClean="0"/>
              <a:t>More and more seniors, especially as baby boomers are getting older.</a:t>
            </a:r>
            <a:endParaRPr lang="en-CA" sz="3200" dirty="0"/>
          </a:p>
        </p:txBody>
      </p:sp>
      <p:sp>
        <p:nvSpPr>
          <p:cNvPr id="3" name="Title 2"/>
          <p:cNvSpPr>
            <a:spLocks noGrp="1"/>
          </p:cNvSpPr>
          <p:nvPr>
            <p:ph type="title"/>
          </p:nvPr>
        </p:nvSpPr>
        <p:spPr/>
        <p:txBody>
          <a:bodyPr/>
          <a:lstStyle/>
          <a:p>
            <a:r>
              <a:rPr lang="en-CA" dirty="0" smtClean="0"/>
              <a:t>Canada’s Population Pyramid</a:t>
            </a:r>
            <a:endParaRPr lang="en-CA" dirty="0"/>
          </a:p>
        </p:txBody>
      </p:sp>
    </p:spTree>
    <p:extLst>
      <p:ext uri="{BB962C8B-B14F-4D97-AF65-F5344CB8AC3E}">
        <p14:creationId xmlns:p14="http://schemas.microsoft.com/office/powerpoint/2010/main" val="4110056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CA"/>
          </a:p>
        </p:txBody>
      </p:sp>
      <p:sp>
        <p:nvSpPr>
          <p:cNvPr id="3" name="Title 2"/>
          <p:cNvSpPr>
            <a:spLocks noGrp="1"/>
          </p:cNvSpPr>
          <p:nvPr>
            <p:ph type="title"/>
          </p:nvPr>
        </p:nvSpPr>
        <p:spPr/>
        <p:txBody>
          <a:bodyPr/>
          <a:lstStyle/>
          <a:p>
            <a:endParaRPr lang="en-CA"/>
          </a:p>
        </p:txBody>
      </p:sp>
      <p:pic>
        <p:nvPicPr>
          <p:cNvPr id="4" name="Picture 2" descr="http://www.med.uottawa.ca/sim/data/Images/Population_pyramid_Canada_2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6237312"/>
            <a:ext cx="4536504" cy="369332"/>
          </a:xfrm>
          <a:prstGeom prst="rect">
            <a:avLst/>
          </a:prstGeom>
          <a:noFill/>
        </p:spPr>
        <p:txBody>
          <a:bodyPr wrap="square" rtlCol="0">
            <a:spAutoFit/>
          </a:bodyPr>
          <a:lstStyle/>
          <a:p>
            <a:r>
              <a:rPr lang="en-CA" i="1" dirty="0" smtClean="0">
                <a:solidFill>
                  <a:schemeClr val="bg1"/>
                </a:solidFill>
              </a:rPr>
              <a:t>Source: www.med.uottawa.ca</a:t>
            </a:r>
            <a:endParaRPr lang="en-CA" i="1" dirty="0">
              <a:solidFill>
                <a:schemeClr val="bg1"/>
              </a:solidFill>
            </a:endParaRPr>
          </a:p>
        </p:txBody>
      </p:sp>
    </p:spTree>
    <p:extLst>
      <p:ext uri="{BB962C8B-B14F-4D97-AF65-F5344CB8AC3E}">
        <p14:creationId xmlns:p14="http://schemas.microsoft.com/office/powerpoint/2010/main" val="324166913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7.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707904" y="16450"/>
            <a:ext cx="1228935" cy="369332"/>
          </a:xfrm>
          <a:prstGeom prst="rect">
            <a:avLst/>
          </a:prstGeom>
          <a:noFill/>
        </p:spPr>
        <p:txBody>
          <a:bodyPr wrap="none" rtlCol="0">
            <a:spAutoFit/>
          </a:bodyPr>
          <a:lstStyle/>
          <a:p>
            <a:r>
              <a:rPr lang="en-US" b="1" u="sng" dirty="0" smtClean="0"/>
              <a:t>Workbook</a:t>
            </a:r>
            <a:endParaRPr lang="en-US" b="1" u="sng" dirty="0"/>
          </a:p>
        </p:txBody>
      </p:sp>
    </p:spTree>
    <p:extLst>
      <p:ext uri="{BB962C8B-B14F-4D97-AF65-F5344CB8AC3E}">
        <p14:creationId xmlns:p14="http://schemas.microsoft.com/office/powerpoint/2010/main" val="1395952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6.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0448"/>
          </a:xfrm>
          <a:prstGeom prst="rect">
            <a:avLst/>
          </a:prstGeom>
        </p:spPr>
      </p:pic>
    </p:spTree>
    <p:extLst>
      <p:ext uri="{BB962C8B-B14F-4D97-AF65-F5344CB8AC3E}">
        <p14:creationId xmlns:p14="http://schemas.microsoft.com/office/powerpoint/2010/main" val="1881546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01" y="1700808"/>
            <a:ext cx="9120799" cy="5157192"/>
          </a:xfrm>
        </p:spPr>
        <p:txBody>
          <a:bodyPr/>
          <a:lstStyle/>
          <a:p>
            <a:r>
              <a:rPr lang="en-US" dirty="0" smtClean="0"/>
              <a:t>An age structure of a population can help us understand the reasons for changes in a population. </a:t>
            </a:r>
          </a:p>
          <a:p>
            <a:r>
              <a:rPr lang="en-US" dirty="0" smtClean="0"/>
              <a:t>Demographers divide populations into 3 age groups:</a:t>
            </a:r>
          </a:p>
          <a:p>
            <a:pPr lvl="1"/>
            <a:r>
              <a:rPr lang="en-US" dirty="0"/>
              <a:t>Children up to age 15</a:t>
            </a:r>
          </a:p>
          <a:p>
            <a:pPr lvl="1"/>
            <a:r>
              <a:rPr lang="en-US" dirty="0"/>
              <a:t>Working people from age 15 </a:t>
            </a:r>
            <a:r>
              <a:rPr lang="mr-IN" dirty="0"/>
              <a:t>–</a:t>
            </a:r>
            <a:r>
              <a:rPr lang="en-US" dirty="0"/>
              <a:t> 64</a:t>
            </a:r>
          </a:p>
          <a:p>
            <a:pPr lvl="1"/>
            <a:r>
              <a:rPr lang="en-US" dirty="0"/>
              <a:t>Adults 65 years and </a:t>
            </a:r>
            <a:r>
              <a:rPr lang="en-US" dirty="0" smtClean="0"/>
              <a:t>older</a:t>
            </a:r>
          </a:p>
          <a:p>
            <a:r>
              <a:rPr lang="en-US" dirty="0" smtClean="0"/>
              <a:t>These give us what is known as the </a:t>
            </a:r>
            <a:r>
              <a:rPr lang="en-US" b="1" u="sng" dirty="0" smtClean="0"/>
              <a:t>Dependency Ratio</a:t>
            </a:r>
            <a:r>
              <a:rPr lang="en-US" dirty="0" smtClean="0"/>
              <a:t>; that is the percentage of the population that is being taken care of by the working group. </a:t>
            </a:r>
          </a:p>
          <a:p>
            <a:pPr lvl="1"/>
            <a:r>
              <a:rPr lang="en-US" dirty="0" smtClean="0"/>
              <a:t>Canada’s 2006 population included 17.7% children and 13.7% adults over age 65 = 31.7% dependency load or a dependency ratio of 1 in 3. </a:t>
            </a:r>
          </a:p>
        </p:txBody>
      </p:sp>
      <p:sp>
        <p:nvSpPr>
          <p:cNvPr id="3" name="Title 2"/>
          <p:cNvSpPr>
            <a:spLocks noGrp="1"/>
          </p:cNvSpPr>
          <p:nvPr>
            <p:ph type="title"/>
          </p:nvPr>
        </p:nvSpPr>
        <p:spPr/>
        <p:txBody>
          <a:bodyPr/>
          <a:lstStyle/>
          <a:p>
            <a:r>
              <a:rPr lang="en-US" dirty="0" smtClean="0"/>
              <a:t>Age Structure of Populations</a:t>
            </a:r>
            <a:endParaRPr lang="en-US" dirty="0"/>
          </a:p>
        </p:txBody>
      </p:sp>
    </p:spTree>
    <p:extLst>
      <p:ext uri="{BB962C8B-B14F-4D97-AF65-F5344CB8AC3E}">
        <p14:creationId xmlns:p14="http://schemas.microsoft.com/office/powerpoint/2010/main" val="10761183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normAutofit/>
          </a:bodyPr>
          <a:lstStyle/>
          <a:p>
            <a:pPr marL="274320" lvl="1"/>
            <a:r>
              <a:rPr lang="en-US" sz="2800" dirty="0" smtClean="0">
                <a:latin typeface="Comic Sans MS"/>
                <a:cs typeface="Comic Sans MS"/>
              </a:rPr>
              <a:t>List 3 challenges that a young dependency ratio (0-15 years of age) would have on a country like Kenya?</a:t>
            </a:r>
          </a:p>
          <a:p>
            <a:pPr marL="274320" lvl="1"/>
            <a:r>
              <a:rPr lang="en-US" sz="2800" dirty="0" smtClean="0">
                <a:latin typeface="Comic Sans MS"/>
                <a:cs typeface="Comic Sans MS"/>
              </a:rPr>
              <a:t>List 3 challenges that an old dependency ratio (65 years or older) would have on a country like the United States. </a:t>
            </a:r>
          </a:p>
          <a:p>
            <a:pPr marL="274320" lvl="1"/>
            <a:r>
              <a:rPr lang="en-US" sz="2800" dirty="0" smtClean="0">
                <a:latin typeface="Comic Sans MS"/>
                <a:cs typeface="Comic Sans MS"/>
              </a:rPr>
              <a:t>Historical Significance</a:t>
            </a:r>
          </a:p>
          <a:p>
            <a:pPr marL="553720" lvl="2"/>
            <a:r>
              <a:rPr lang="en-US" sz="2800" dirty="0" smtClean="0">
                <a:latin typeface="Comic Sans MS"/>
                <a:cs typeface="Comic Sans MS"/>
              </a:rPr>
              <a:t>List the 3 most likely consequences that Canada’s aging population will have on you. </a:t>
            </a:r>
            <a:endParaRPr lang="en-US" sz="2800" dirty="0">
              <a:latin typeface="Comic Sans MS"/>
              <a:cs typeface="Comic Sans MS"/>
            </a:endParaRPr>
          </a:p>
        </p:txBody>
      </p:sp>
      <p:sp>
        <p:nvSpPr>
          <p:cNvPr id="3" name="Title 2"/>
          <p:cNvSpPr>
            <a:spLocks noGrp="1"/>
          </p:cNvSpPr>
          <p:nvPr>
            <p:ph type="title"/>
          </p:nvPr>
        </p:nvSpPr>
        <p:spPr>
          <a:xfrm>
            <a:off x="539552" y="548680"/>
            <a:ext cx="8229600" cy="1002440"/>
          </a:xfrm>
        </p:spPr>
        <p:txBody>
          <a:bodyPr>
            <a:noAutofit/>
          </a:bodyPr>
          <a:lstStyle/>
          <a:p>
            <a:pPr lvl="1" algn="ctr" rtl="0">
              <a:spcBef>
                <a:spcPct val="0"/>
              </a:spcBef>
            </a:pPr>
            <a:r>
              <a:rPr lang="en-US" sz="3200" dirty="0" smtClean="0">
                <a:latin typeface="Comic Sans MS"/>
                <a:cs typeface="Comic Sans MS"/>
              </a:rPr>
              <a:t>Activity #9 </a:t>
            </a:r>
            <a:br>
              <a:rPr lang="en-US" sz="3200" dirty="0" smtClean="0">
                <a:latin typeface="Comic Sans MS"/>
                <a:cs typeface="Comic Sans MS"/>
              </a:rPr>
            </a:br>
            <a:r>
              <a:rPr lang="en-US" sz="3200" dirty="0" smtClean="0">
                <a:latin typeface="Comic Sans MS"/>
                <a:cs typeface="Comic Sans MS"/>
              </a:rPr>
              <a:t>What </a:t>
            </a:r>
            <a:r>
              <a:rPr lang="en-US" sz="3200" dirty="0">
                <a:latin typeface="Comic Sans MS"/>
                <a:cs typeface="Comic Sans MS"/>
              </a:rPr>
              <a:t>challenges does a high dependency ratio put on a country?</a:t>
            </a:r>
            <a:br>
              <a:rPr lang="en-US" sz="3200" dirty="0">
                <a:latin typeface="Comic Sans MS"/>
                <a:cs typeface="Comic Sans MS"/>
              </a:rPr>
            </a:br>
            <a:endParaRPr lang="en-US" sz="3200" dirty="0">
              <a:latin typeface="Comic Sans MS"/>
              <a:cs typeface="Comic Sans MS"/>
            </a:endParaRPr>
          </a:p>
        </p:txBody>
      </p:sp>
    </p:spTree>
    <p:extLst>
      <p:ext uri="{BB962C8B-B14F-4D97-AF65-F5344CB8AC3E}">
        <p14:creationId xmlns:p14="http://schemas.microsoft.com/office/powerpoint/2010/main" val="1914617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2" y="1700808"/>
            <a:ext cx="9130858" cy="5157192"/>
          </a:xfrm>
        </p:spPr>
        <p:txBody>
          <a:bodyPr/>
          <a:lstStyle/>
          <a:p>
            <a:r>
              <a:rPr lang="en-US" dirty="0" smtClean="0"/>
              <a:t>The majority of Canada’s population are immigrants. </a:t>
            </a:r>
          </a:p>
          <a:p>
            <a:r>
              <a:rPr lang="en-US" dirty="0" smtClean="0"/>
              <a:t>Between 2001 to 2006 Canada’s population grew by 1.6 million, 1.1 million of which was due to immigrants. </a:t>
            </a:r>
          </a:p>
          <a:p>
            <a:r>
              <a:rPr lang="en-US" dirty="0" smtClean="0"/>
              <a:t>As a population grows older the need for government services increases, as well as the need for replacement workers (i.e. taxes)</a:t>
            </a:r>
          </a:p>
          <a:p>
            <a:r>
              <a:rPr lang="en-US" dirty="0" smtClean="0"/>
              <a:t>Immigrants enable the tax base to remain steady, while improving the economy. </a:t>
            </a:r>
          </a:p>
          <a:p>
            <a:r>
              <a:rPr lang="en-US" dirty="0" smtClean="0"/>
              <a:t>Many  skilled immigrants, such as health care professionals find it difficult to get accredited in Canada. </a:t>
            </a:r>
          </a:p>
          <a:p>
            <a:endParaRPr lang="en-US" dirty="0" smtClean="0"/>
          </a:p>
          <a:p>
            <a:endParaRPr lang="en-US" dirty="0"/>
          </a:p>
          <a:p>
            <a:pPr marL="0" indent="0" algn="ctr">
              <a:buNone/>
            </a:pPr>
            <a:endParaRPr lang="en-US" dirty="0"/>
          </a:p>
        </p:txBody>
      </p:sp>
      <p:sp>
        <p:nvSpPr>
          <p:cNvPr id="3" name="Title 2"/>
          <p:cNvSpPr>
            <a:spLocks noGrp="1"/>
          </p:cNvSpPr>
          <p:nvPr>
            <p:ph type="title"/>
          </p:nvPr>
        </p:nvSpPr>
        <p:spPr/>
        <p:txBody>
          <a:bodyPr/>
          <a:lstStyle/>
          <a:p>
            <a:r>
              <a:rPr lang="en-US" dirty="0" smtClean="0"/>
              <a:t>Canada’s Population</a:t>
            </a:r>
            <a:endParaRPr lang="en-US" dirty="0"/>
          </a:p>
        </p:txBody>
      </p:sp>
      <p:pic>
        <p:nvPicPr>
          <p:cNvPr id="4" name="Picture 3" descr="Why-450000-Immigrants-to-Canada-is-Unrealistic-and-Irresponsible-1-300x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3216"/>
            <a:ext cx="9144000" cy="1484784"/>
          </a:xfrm>
          <a:prstGeom prst="rect">
            <a:avLst/>
          </a:prstGeom>
        </p:spPr>
      </p:pic>
    </p:spTree>
    <p:extLst>
      <p:ext uri="{BB962C8B-B14F-4D97-AF65-F5344CB8AC3E}">
        <p14:creationId xmlns:p14="http://schemas.microsoft.com/office/powerpoint/2010/main" val="2700192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migration-rates-in-canada-to-2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3923928" y="338328"/>
            <a:ext cx="4762872" cy="930432"/>
          </a:xfrm>
        </p:spPr>
        <p:txBody>
          <a:bodyPr>
            <a:normAutofit fontScale="90000"/>
          </a:bodyPr>
          <a:lstStyle/>
          <a:p>
            <a:r>
              <a:rPr lang="en-US" dirty="0" smtClean="0">
                <a:solidFill>
                  <a:srgbClr val="000000"/>
                </a:solidFill>
              </a:rPr>
              <a:t>Historical Immigration #’s</a:t>
            </a:r>
            <a:endParaRPr lang="en-US" dirty="0">
              <a:solidFill>
                <a:srgbClr val="000000"/>
              </a:solidFill>
            </a:endParaRPr>
          </a:p>
        </p:txBody>
      </p:sp>
    </p:spTree>
    <p:extLst>
      <p:ext uri="{BB962C8B-B14F-4D97-AF65-F5344CB8AC3E}">
        <p14:creationId xmlns:p14="http://schemas.microsoft.com/office/powerpoint/2010/main" val="2850068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1442</TotalTime>
  <Words>5049</Words>
  <Application>Microsoft Macintosh PowerPoint</Application>
  <PresentationFormat>On-screen Show (4:3)</PresentationFormat>
  <Paragraphs>803</Paragraphs>
  <Slides>117</Slides>
  <Notes>3</Notes>
  <HiddenSlides>6</HiddenSlides>
  <MMClips>1</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Waveform</vt:lpstr>
      <vt:lpstr>Welcome to M.S.S 2018 - 2019</vt:lpstr>
      <vt:lpstr>Mental Health</vt:lpstr>
      <vt:lpstr>Mental Health </vt:lpstr>
      <vt:lpstr>Things I wanted you to know…</vt:lpstr>
      <vt:lpstr>Stations Package</vt:lpstr>
      <vt:lpstr>Canada, Eh?</vt:lpstr>
      <vt:lpstr>Canada, Eh?</vt:lpstr>
      <vt:lpstr>PowerPoint Presentation</vt:lpstr>
      <vt:lpstr>PowerPoint Presentation</vt:lpstr>
      <vt:lpstr>Good Morning Outline</vt:lpstr>
      <vt:lpstr>Survey</vt:lpstr>
      <vt:lpstr>World Map</vt:lpstr>
      <vt:lpstr>PowerPoint Presentation</vt:lpstr>
      <vt:lpstr>PowerPoint Presentation</vt:lpstr>
      <vt:lpstr>Quiz</vt:lpstr>
      <vt:lpstr>Quiz</vt:lpstr>
      <vt:lpstr>Quiz Please place the following items on your map where they geographically belong.</vt:lpstr>
      <vt:lpstr>Good Morning Outline</vt:lpstr>
      <vt:lpstr>Survey</vt:lpstr>
      <vt:lpstr>What is Geography?</vt:lpstr>
      <vt:lpstr>Geo = Earth, + Graphy = The Study of  </vt:lpstr>
      <vt:lpstr>Geography</vt:lpstr>
      <vt:lpstr>What will be Exploring</vt:lpstr>
      <vt:lpstr>Vocabulary</vt:lpstr>
      <vt:lpstr>Vocabulary </vt:lpstr>
      <vt:lpstr>Vocabulary </vt:lpstr>
      <vt:lpstr>Geography</vt:lpstr>
      <vt:lpstr>Introduction</vt:lpstr>
      <vt:lpstr></vt:lpstr>
      <vt:lpstr>Demography</vt:lpstr>
      <vt:lpstr>Demography</vt:lpstr>
      <vt:lpstr>HaHa :’)</vt:lpstr>
      <vt:lpstr>PowerPoint Presentation</vt:lpstr>
      <vt:lpstr>PowerPoint Presentation</vt:lpstr>
      <vt:lpstr>What differences do you see in these two photographs? How might these differences affect the lifestyles of people living in either place?</vt:lpstr>
      <vt:lpstr>Demography</vt:lpstr>
      <vt:lpstr>Caution… Deciphering Demographic Data</vt:lpstr>
      <vt:lpstr>Activity 1</vt:lpstr>
      <vt:lpstr>Classwork</vt:lpstr>
      <vt:lpstr>What do you want to know about your Friends?</vt:lpstr>
      <vt:lpstr>Census</vt:lpstr>
      <vt:lpstr>BRAIN-STORM</vt:lpstr>
      <vt:lpstr>Questions you’ll find on a census </vt:lpstr>
      <vt:lpstr>Census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vt:lpstr>
      <vt:lpstr>Vocabulary </vt:lpstr>
      <vt:lpstr>Calculating Population Change  </vt:lpstr>
      <vt:lpstr>Population and Demography</vt:lpstr>
      <vt:lpstr>Exponential Population Growth </vt:lpstr>
      <vt:lpstr>Natural Increase Equation </vt:lpstr>
      <vt:lpstr>Doubling Time  </vt:lpstr>
      <vt:lpstr>Activity #5</vt:lpstr>
      <vt:lpstr>Brain Break – 10 Min</vt:lpstr>
      <vt:lpstr>Net Migration </vt:lpstr>
      <vt:lpstr>Activity #6 - Net Migration</vt:lpstr>
      <vt:lpstr>Population Growth Rate </vt:lpstr>
      <vt:lpstr>Demographic Revolution</vt:lpstr>
      <vt:lpstr>PowerPoint Presentation</vt:lpstr>
      <vt:lpstr>Vocabulary</vt:lpstr>
      <vt:lpstr>Demographic Transition Model</vt:lpstr>
      <vt:lpstr> Demographic Transition Model: A model that shows the changes in a population’s birth and death rates and growth based on technological developments</vt:lpstr>
      <vt:lpstr>This model makes a few assumptions:  That all countries will go through a process of Industrialization and Urbanization.</vt:lpstr>
      <vt:lpstr>Stage 1 </vt:lpstr>
      <vt:lpstr>Stage 2 </vt:lpstr>
      <vt:lpstr>Stage 3 </vt:lpstr>
      <vt:lpstr>Stage 4 </vt:lpstr>
      <vt:lpstr>Stage 5 </vt:lpstr>
      <vt:lpstr>Activity 8</vt:lpstr>
      <vt:lpstr>The Dependency Ratio </vt:lpstr>
      <vt:lpstr>Thomas Malthus</vt:lpstr>
      <vt:lpstr>The One Child Policy</vt:lpstr>
      <vt:lpstr>Timeline </vt:lpstr>
      <vt:lpstr>Timeline </vt:lpstr>
      <vt:lpstr>Case Study on China</vt:lpstr>
      <vt:lpstr>Discussion</vt:lpstr>
      <vt:lpstr>Vocabulary </vt:lpstr>
      <vt:lpstr>Population Pyramids  </vt:lpstr>
      <vt:lpstr>PowerPoint Presentation</vt:lpstr>
      <vt:lpstr>Early Expanding</vt:lpstr>
      <vt:lpstr>Expanding</vt:lpstr>
      <vt:lpstr>Stable</vt:lpstr>
      <vt:lpstr>Contracting</vt:lpstr>
      <vt:lpstr>Canada’s Population Pyramid</vt:lpstr>
      <vt:lpstr>PowerPoint Presentation</vt:lpstr>
      <vt:lpstr>PowerPoint Presentation</vt:lpstr>
      <vt:lpstr>PowerPoint Presentation</vt:lpstr>
      <vt:lpstr>Age Structure of Populations</vt:lpstr>
      <vt:lpstr>Activity #9  What challenges does a high dependency ratio put on a country? </vt:lpstr>
      <vt:lpstr>Canada’s Population</vt:lpstr>
      <vt:lpstr>Historical Immigration #’s</vt:lpstr>
      <vt:lpstr>Think-Pair-Share</vt:lpstr>
      <vt:lpstr>Canada’s Aboriginal Population</vt:lpstr>
      <vt:lpstr>Problems about Growing Populations</vt:lpstr>
      <vt:lpstr>PowerPoint Presentation</vt:lpstr>
      <vt:lpstr>Vocabulary </vt:lpstr>
      <vt:lpstr>Population Distribution</vt:lpstr>
      <vt:lpstr>PowerPoint Presentation</vt:lpstr>
      <vt:lpstr>PowerPoint Presentation</vt:lpstr>
      <vt:lpstr>Population Distribution Activity #10</vt:lpstr>
      <vt:lpstr>Population Density</vt:lpstr>
      <vt:lpstr>PowerPoint Presentation</vt:lpstr>
      <vt:lpstr>Population Density</vt:lpstr>
      <vt:lpstr>Nutritional Density</vt:lpstr>
      <vt:lpstr>PowerPoint Presentation</vt:lpstr>
      <vt:lpstr>PowerPoint Presentation</vt:lpstr>
      <vt:lpstr>Future Issues</vt:lpstr>
      <vt:lpstr>Future Farming Issues</vt:lpstr>
      <vt:lpstr>Final Thoughts…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football frenzy</dc:creator>
  <cp:lastModifiedBy>Mykael Koe</cp:lastModifiedBy>
  <cp:revision>130</cp:revision>
  <dcterms:created xsi:type="dcterms:W3CDTF">2013-04-22T01:36:08Z</dcterms:created>
  <dcterms:modified xsi:type="dcterms:W3CDTF">2018-09-12T03:32:59Z</dcterms:modified>
</cp:coreProperties>
</file>