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1027" r:id="rId2"/>
    <p:sldId id="1029" r:id="rId3"/>
    <p:sldId id="1033" r:id="rId4"/>
    <p:sldId id="421" r:id="rId5"/>
    <p:sldId id="422" r:id="rId6"/>
    <p:sldId id="423" r:id="rId7"/>
    <p:sldId id="424" r:id="rId8"/>
    <p:sldId id="1011" r:id="rId9"/>
    <p:sldId id="1096" r:id="rId10"/>
    <p:sldId id="1020" r:id="rId11"/>
    <p:sldId id="1097" r:id="rId12"/>
    <p:sldId id="1098" r:id="rId13"/>
    <p:sldId id="425" r:id="rId14"/>
    <p:sldId id="1095" r:id="rId15"/>
    <p:sldId id="1102" r:id="rId16"/>
    <p:sldId id="1100" r:id="rId17"/>
    <p:sldId id="1019" r:id="rId18"/>
    <p:sldId id="1018" r:id="rId19"/>
    <p:sldId id="1016" r:id="rId20"/>
    <p:sldId id="1012" r:id="rId21"/>
    <p:sldId id="1013" r:id="rId22"/>
    <p:sldId id="1014" r:id="rId23"/>
    <p:sldId id="1015" r:id="rId24"/>
    <p:sldId id="1103" r:id="rId25"/>
    <p:sldId id="1104" r:id="rId26"/>
    <p:sldId id="426" r:id="rId27"/>
    <p:sldId id="1101" r:id="rId28"/>
    <p:sldId id="1025" r:id="rId29"/>
    <p:sldId id="427" r:id="rId30"/>
    <p:sldId id="1021" r:id="rId31"/>
    <p:sldId id="1035" r:id="rId32"/>
    <p:sldId id="428" r:id="rId33"/>
    <p:sldId id="1023" r:id="rId34"/>
    <p:sldId id="1022" r:id="rId35"/>
    <p:sldId id="1024" r:id="rId36"/>
    <p:sldId id="429" r:id="rId37"/>
    <p:sldId id="430" r:id="rId38"/>
    <p:sldId id="1036" r:id="rId39"/>
    <p:sldId id="431" r:id="rId40"/>
    <p:sldId id="1040" r:id="rId41"/>
    <p:sldId id="1037" r:id="rId42"/>
    <p:sldId id="1111" r:id="rId43"/>
    <p:sldId id="1112" r:id="rId44"/>
    <p:sldId id="1094" r:id="rId45"/>
    <p:sldId id="1113" r:id="rId46"/>
    <p:sldId id="1114" r:id="rId47"/>
    <p:sldId id="1115" r:id="rId48"/>
    <p:sldId id="1118" r:id="rId49"/>
    <p:sldId id="432" r:id="rId50"/>
    <p:sldId id="1026" r:id="rId51"/>
    <p:sldId id="1039" r:id="rId52"/>
    <p:sldId id="1038" r:id="rId53"/>
    <p:sldId id="433" r:id="rId54"/>
    <p:sldId id="1131" r:id="rId55"/>
    <p:sldId id="434" r:id="rId56"/>
    <p:sldId id="437" r:id="rId57"/>
    <p:sldId id="418" r:id="rId58"/>
    <p:sldId id="435" r:id="rId59"/>
    <p:sldId id="436" r:id="rId60"/>
    <p:sldId id="1116" r:id="rId61"/>
    <p:sldId id="113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5170"/>
  </p:normalViewPr>
  <p:slideViewPr>
    <p:cSldViewPr snapToGrid="0" snapToObjects="1">
      <p:cViewPr varScale="1">
        <p:scale>
          <a:sx n="96" d="100"/>
          <a:sy n="96" d="100"/>
        </p:scale>
        <p:origin x="62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F1CD9-1A7A-9C48-981A-EC2AA036EC55}" type="datetimeFigureOut">
              <a:rPr lang="en-US" smtClean="0"/>
              <a:t>11/17/19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85D6D-0150-CB45-B0F6-CCC35F48F770}" type="slidenum">
              <a:rPr lang="en-US" smtClean="0"/>
              <a:t>‹#›</a:t>
            </a:fld>
            <a:endParaRPr lang="en-US"/>
          </a:p>
        </p:txBody>
      </p:sp>
    </p:spTree>
    <p:extLst>
      <p:ext uri="{BB962C8B-B14F-4D97-AF65-F5344CB8AC3E}">
        <p14:creationId xmlns:p14="http://schemas.microsoft.com/office/powerpoint/2010/main" val="63449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29</a:t>
            </a:fld>
            <a:endParaRPr lang="en-US"/>
          </a:p>
        </p:txBody>
      </p:sp>
    </p:spTree>
    <p:extLst>
      <p:ext uri="{BB962C8B-B14F-4D97-AF65-F5344CB8AC3E}">
        <p14:creationId xmlns:p14="http://schemas.microsoft.com/office/powerpoint/2010/main" val="308310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56</a:t>
            </a:fld>
            <a:endParaRPr lang="en-US"/>
          </a:p>
        </p:txBody>
      </p:sp>
    </p:spTree>
    <p:extLst>
      <p:ext uri="{BB962C8B-B14F-4D97-AF65-F5344CB8AC3E}">
        <p14:creationId xmlns:p14="http://schemas.microsoft.com/office/powerpoint/2010/main" val="316448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32</a:t>
            </a:fld>
            <a:endParaRPr lang="en-US"/>
          </a:p>
        </p:txBody>
      </p:sp>
    </p:spTree>
    <p:extLst>
      <p:ext uri="{BB962C8B-B14F-4D97-AF65-F5344CB8AC3E}">
        <p14:creationId xmlns:p14="http://schemas.microsoft.com/office/powerpoint/2010/main" val="2212913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36</a:t>
            </a:fld>
            <a:endParaRPr lang="en-US"/>
          </a:p>
        </p:txBody>
      </p:sp>
    </p:spTree>
    <p:extLst>
      <p:ext uri="{BB962C8B-B14F-4D97-AF65-F5344CB8AC3E}">
        <p14:creationId xmlns:p14="http://schemas.microsoft.com/office/powerpoint/2010/main" val="158045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37</a:t>
            </a:fld>
            <a:endParaRPr lang="en-US"/>
          </a:p>
        </p:txBody>
      </p:sp>
    </p:spTree>
    <p:extLst>
      <p:ext uri="{BB962C8B-B14F-4D97-AF65-F5344CB8AC3E}">
        <p14:creationId xmlns:p14="http://schemas.microsoft.com/office/powerpoint/2010/main" val="253466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39</a:t>
            </a:fld>
            <a:endParaRPr lang="en-US"/>
          </a:p>
        </p:txBody>
      </p:sp>
    </p:spTree>
    <p:extLst>
      <p:ext uri="{BB962C8B-B14F-4D97-AF65-F5344CB8AC3E}">
        <p14:creationId xmlns:p14="http://schemas.microsoft.com/office/powerpoint/2010/main" val="2270984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49</a:t>
            </a:fld>
            <a:endParaRPr lang="en-US"/>
          </a:p>
        </p:txBody>
      </p:sp>
    </p:spTree>
    <p:extLst>
      <p:ext uri="{BB962C8B-B14F-4D97-AF65-F5344CB8AC3E}">
        <p14:creationId xmlns:p14="http://schemas.microsoft.com/office/powerpoint/2010/main" val="251584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53</a:t>
            </a:fld>
            <a:endParaRPr lang="en-US"/>
          </a:p>
        </p:txBody>
      </p:sp>
    </p:spTree>
    <p:extLst>
      <p:ext uri="{BB962C8B-B14F-4D97-AF65-F5344CB8AC3E}">
        <p14:creationId xmlns:p14="http://schemas.microsoft.com/office/powerpoint/2010/main" val="62210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54</a:t>
            </a:fld>
            <a:endParaRPr lang="en-US"/>
          </a:p>
        </p:txBody>
      </p:sp>
    </p:spTree>
    <p:extLst>
      <p:ext uri="{BB962C8B-B14F-4D97-AF65-F5344CB8AC3E}">
        <p14:creationId xmlns:p14="http://schemas.microsoft.com/office/powerpoint/2010/main" val="1340959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Otter picture from 1777-1780</a:t>
            </a:r>
            <a:r>
              <a:rPr lang="en-US" baseline="0" dirty="0"/>
              <a:t> in Captain Cooke’s Journal.</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55</a:t>
            </a:fld>
            <a:endParaRPr lang="en-US"/>
          </a:p>
        </p:txBody>
      </p:sp>
    </p:spTree>
    <p:extLst>
      <p:ext uri="{BB962C8B-B14F-4D97-AF65-F5344CB8AC3E}">
        <p14:creationId xmlns:p14="http://schemas.microsoft.com/office/powerpoint/2010/main" val="2727603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8146-F281-C74C-8DE2-0F3CFD9698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A3B226-C471-EE45-AE41-2000830A8D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1AE365-D307-9142-A287-512BFB783C56}"/>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5" name="Footer Placeholder 4">
            <a:extLst>
              <a:ext uri="{FF2B5EF4-FFF2-40B4-BE49-F238E27FC236}">
                <a16:creationId xmlns:a16="http://schemas.microsoft.com/office/drawing/2014/main" id="{543FCC7A-5A26-4B4E-A814-03E2C60DA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B56BE-83BE-7047-AF62-014F72389D00}"/>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3477359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81E5-89C2-5E49-91E9-61F97D019B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667EF5-7F86-E447-A10A-BCEDFF327B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627C8-029D-ED45-B9EF-9BA07C4B4F0E}"/>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5" name="Footer Placeholder 4">
            <a:extLst>
              <a:ext uri="{FF2B5EF4-FFF2-40B4-BE49-F238E27FC236}">
                <a16:creationId xmlns:a16="http://schemas.microsoft.com/office/drawing/2014/main" id="{851B3AA5-DF44-DE49-B5BC-BB8600104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10174-5604-9F4D-BDED-36289203BD10}"/>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1514092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D6C85-615F-1A4B-8960-A2FB143211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5583BC-8AE3-1545-B0F2-88A1604B0F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27A21-7001-264C-AAF0-C6B002486916}"/>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5" name="Footer Placeholder 4">
            <a:extLst>
              <a:ext uri="{FF2B5EF4-FFF2-40B4-BE49-F238E27FC236}">
                <a16:creationId xmlns:a16="http://schemas.microsoft.com/office/drawing/2014/main" id="{41CE6001-09D4-384C-8C88-1A7722372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3CCFC-7B4E-A945-B6DC-FCAD46C04021}"/>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2422769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C56B3-3724-7C40-9C7B-54503CD86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3CB9AE-AB26-1749-9BB5-5EC6AF39B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6C740-150F-6340-B0D3-C4A5CD016DFD}"/>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5" name="Footer Placeholder 4">
            <a:extLst>
              <a:ext uri="{FF2B5EF4-FFF2-40B4-BE49-F238E27FC236}">
                <a16:creationId xmlns:a16="http://schemas.microsoft.com/office/drawing/2014/main" id="{38B24103-9CAC-5443-BB02-1559B25D6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E2612-D340-9144-B401-22B5B448FC79}"/>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214141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00490-C5B8-6047-983E-C908F3E19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782EAF-09D7-9B42-8078-3DDD6048FC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8F8CED-5160-9D4B-B0FC-D89AB4152946}"/>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5" name="Footer Placeholder 4">
            <a:extLst>
              <a:ext uri="{FF2B5EF4-FFF2-40B4-BE49-F238E27FC236}">
                <a16:creationId xmlns:a16="http://schemas.microsoft.com/office/drawing/2014/main" id="{969C2EAB-1447-3E48-87F8-0352CFD0B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5B2F9-559A-0841-AC7E-C38A889007F3}"/>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1908330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8ED6-6A2A-D145-9498-D55DDF4C79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B65E46-DED0-A048-8266-8B00A24CE7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97053-19F8-0D4F-8CCC-CE02B146F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BE38A3-2D76-B04F-95E6-8969078BCC9F}"/>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6" name="Footer Placeholder 5">
            <a:extLst>
              <a:ext uri="{FF2B5EF4-FFF2-40B4-BE49-F238E27FC236}">
                <a16:creationId xmlns:a16="http://schemas.microsoft.com/office/drawing/2014/main" id="{0EA9D7BC-CC28-9443-A05A-9C1FD411BB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AB4FF-B0AA-414B-872D-DD0857795D77}"/>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2358914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18A8-6A89-BB4E-B823-9A24A6F188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AA9AEF-BE9E-0B4E-B64D-8567279100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549927-9BD2-B542-986B-C32748A239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A41B9A-1A28-894E-9CE4-79E5D7E00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FC3E5E-C7D5-3540-9F92-AABC7DD657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6318CC-8594-854B-AEC9-16FFD76B870B}"/>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8" name="Footer Placeholder 7">
            <a:extLst>
              <a:ext uri="{FF2B5EF4-FFF2-40B4-BE49-F238E27FC236}">
                <a16:creationId xmlns:a16="http://schemas.microsoft.com/office/drawing/2014/main" id="{4B42BC0F-682D-4A41-92CB-DD642277CC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72650A-499D-FE41-843F-60E3B3D63CBD}"/>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956101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55EC-29BA-0741-958D-00A48905B2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02F719-69D8-5941-8EFB-A28DBA57A470}"/>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4" name="Footer Placeholder 3">
            <a:extLst>
              <a:ext uri="{FF2B5EF4-FFF2-40B4-BE49-F238E27FC236}">
                <a16:creationId xmlns:a16="http://schemas.microsoft.com/office/drawing/2014/main" id="{2B2A3F20-C6EA-C049-99EE-42FD211FA0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B06B6B-63C2-FA42-86CA-F25622CEEC6B}"/>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274620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B73922-D65F-D848-890C-D1C29DD69A87}"/>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3" name="Footer Placeholder 2">
            <a:extLst>
              <a:ext uri="{FF2B5EF4-FFF2-40B4-BE49-F238E27FC236}">
                <a16:creationId xmlns:a16="http://schemas.microsoft.com/office/drawing/2014/main" id="{3ECD032F-6F01-0E47-B47D-3623706842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AB9CF8-5701-9D44-AD9A-67A0A7E89852}"/>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214113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9ED1-EA25-8C4C-8D8A-2FBC710CAB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952E30-9555-E74B-9E5C-F9C2232A39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9DC027-DBBD-2844-B4B6-CFA21BDBA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0B291F-2E00-AC47-9AEB-700AF7167E01}"/>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6" name="Footer Placeholder 5">
            <a:extLst>
              <a:ext uri="{FF2B5EF4-FFF2-40B4-BE49-F238E27FC236}">
                <a16:creationId xmlns:a16="http://schemas.microsoft.com/office/drawing/2014/main" id="{BEBDD541-9F9C-1E46-BBF3-DD40567E3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473D35-FE59-654A-B8A9-B9CD966A539F}"/>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275353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AD0B-8A5F-A54D-8FDD-6DA55697C5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FD818D-D1AD-AA49-90C7-E5B8EB76BC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350F18-DE51-DE47-91A1-D1CE99130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0641A-7FDF-9A47-B000-099B3C626500}"/>
              </a:ext>
            </a:extLst>
          </p:cNvPr>
          <p:cNvSpPr>
            <a:spLocks noGrp="1"/>
          </p:cNvSpPr>
          <p:nvPr>
            <p:ph type="dt" sz="half" idx="10"/>
          </p:nvPr>
        </p:nvSpPr>
        <p:spPr/>
        <p:txBody>
          <a:bodyPr/>
          <a:lstStyle/>
          <a:p>
            <a:fld id="{B9715183-4852-554F-AEDC-E8549F93C920}" type="datetimeFigureOut">
              <a:rPr lang="en-US" smtClean="0"/>
              <a:t>11/17/19</a:t>
            </a:fld>
            <a:endParaRPr lang="en-US"/>
          </a:p>
        </p:txBody>
      </p:sp>
      <p:sp>
        <p:nvSpPr>
          <p:cNvPr id="6" name="Footer Placeholder 5">
            <a:extLst>
              <a:ext uri="{FF2B5EF4-FFF2-40B4-BE49-F238E27FC236}">
                <a16:creationId xmlns:a16="http://schemas.microsoft.com/office/drawing/2014/main" id="{B912DEAC-E3AE-D54A-A95C-4A192A0363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7FCE8-BCDA-D74C-A21E-800D9D0A81FE}"/>
              </a:ext>
            </a:extLst>
          </p:cNvPr>
          <p:cNvSpPr>
            <a:spLocks noGrp="1"/>
          </p:cNvSpPr>
          <p:nvPr>
            <p:ph type="sldNum" sz="quarter" idx="12"/>
          </p:nvPr>
        </p:nvSpPr>
        <p:spPr/>
        <p:txBody>
          <a:bodyPr/>
          <a:lstStyle/>
          <a:p>
            <a:fld id="{3995988C-E71D-6542-9B86-70551C510967}" type="slidenum">
              <a:rPr lang="en-US" smtClean="0"/>
              <a:t>‹#›</a:t>
            </a:fld>
            <a:endParaRPr lang="en-US"/>
          </a:p>
        </p:txBody>
      </p:sp>
    </p:spTree>
    <p:extLst>
      <p:ext uri="{BB962C8B-B14F-4D97-AF65-F5344CB8AC3E}">
        <p14:creationId xmlns:p14="http://schemas.microsoft.com/office/powerpoint/2010/main" val="2763881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C8737-E9D4-9B41-9606-B259791BA9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0488D-91B5-2B42-9B87-72409BB80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1459B-B88D-1145-A6ED-76B92344A0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15183-4852-554F-AEDC-E8549F93C920}" type="datetimeFigureOut">
              <a:rPr lang="en-US" smtClean="0"/>
              <a:t>11/17/19</a:t>
            </a:fld>
            <a:endParaRPr lang="en-US"/>
          </a:p>
        </p:txBody>
      </p:sp>
      <p:sp>
        <p:nvSpPr>
          <p:cNvPr id="5" name="Footer Placeholder 4">
            <a:extLst>
              <a:ext uri="{FF2B5EF4-FFF2-40B4-BE49-F238E27FC236}">
                <a16:creationId xmlns:a16="http://schemas.microsoft.com/office/drawing/2014/main" id="{29033620-7F5A-B046-A85C-502D880449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6F5AC8-D0EA-C94A-8BE2-4FBC06E098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5988C-E71D-6542-9B86-70551C510967}" type="slidenum">
              <a:rPr lang="en-US" smtClean="0"/>
              <a:t>‹#›</a:t>
            </a:fld>
            <a:endParaRPr lang="en-US"/>
          </a:p>
        </p:txBody>
      </p:sp>
    </p:spTree>
    <p:extLst>
      <p:ext uri="{BB962C8B-B14F-4D97-AF65-F5344CB8AC3E}">
        <p14:creationId xmlns:p14="http://schemas.microsoft.com/office/powerpoint/2010/main" val="2799674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vancouverisawesome.com/2018/05/10/smallpox-bc-186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hyperlink" Target="http://www.bcarchives.gov.bc.ca/exhibits/timemach/galler07/frames/index.ht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hyperlink" Target="https://kitsmini.files.wordpress.com/2018/01/fur-trade-venn-diagram.pd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00" y="1"/>
            <a:ext cx="9144000" cy="1327049"/>
          </a:xfrm>
          <a:solidFill>
            <a:schemeClr val="accent3">
              <a:lumMod val="40000"/>
              <a:lumOff val="60000"/>
            </a:schemeClr>
          </a:solidFill>
        </p:spPr>
        <p:txBody>
          <a:bodyPr/>
          <a:lstStyle/>
          <a:p>
            <a:pPr>
              <a:defRPr/>
            </a:pPr>
            <a:r>
              <a:rPr lang="en-US" sz="5400" b="1" dirty="0">
                <a:solidFill>
                  <a:srgbClr val="0070C0"/>
                </a:solidFill>
              </a:rPr>
              <a:t>Imperialism </a:t>
            </a:r>
            <a:r>
              <a:rPr lang="en-US" sz="5400" b="1" dirty="0">
                <a:solidFill>
                  <a:srgbClr val="0070C0"/>
                </a:solidFill>
                <a:sym typeface="Wingdings"/>
              </a:rPr>
              <a:t></a:t>
            </a:r>
            <a:endParaRPr lang="en-CA" sz="3600" dirty="0">
              <a:solidFill>
                <a:schemeClr val="tx1">
                  <a:lumMod val="75000"/>
                  <a:lumOff val="25000"/>
                </a:schemeClr>
              </a:solidFill>
              <a:latin typeface="Comic Sans MS" pitchFamily="66" charset="0"/>
            </a:endParaRPr>
          </a:p>
        </p:txBody>
      </p:sp>
      <p:sp>
        <p:nvSpPr>
          <p:cNvPr id="27651" name="Rectangle 3"/>
          <p:cNvSpPr>
            <a:spLocks noGrp="1" noChangeArrowheads="1"/>
          </p:cNvSpPr>
          <p:nvPr>
            <p:ph idx="1"/>
          </p:nvPr>
        </p:nvSpPr>
        <p:spPr>
          <a:xfrm>
            <a:off x="1524000" y="1327050"/>
            <a:ext cx="9144000" cy="5530950"/>
          </a:xfrm>
        </p:spPr>
        <p:txBody>
          <a:bodyPr/>
          <a:lstStyle/>
          <a:p>
            <a:pPr eaLnBrk="1" hangingPunct="1"/>
            <a:r>
              <a:rPr lang="en-CA" sz="3600" dirty="0">
                <a:latin typeface="Calibri" charset="0"/>
              </a:rPr>
              <a:t>Imperialism is a </a:t>
            </a:r>
            <a:r>
              <a:rPr lang="en-CA" sz="3600" b="1" u="sng" dirty="0">
                <a:latin typeface="Calibri" charset="0"/>
              </a:rPr>
              <a:t>policy</a:t>
            </a:r>
            <a:r>
              <a:rPr lang="en-CA" sz="3600" dirty="0">
                <a:latin typeface="Calibri" charset="0"/>
              </a:rPr>
              <a:t> of </a:t>
            </a:r>
            <a:r>
              <a:rPr lang="en-CA" sz="3600" b="1" u="sng" dirty="0">
                <a:latin typeface="Calibri" charset="0"/>
              </a:rPr>
              <a:t>extending</a:t>
            </a:r>
            <a:r>
              <a:rPr lang="en-CA" sz="3600" dirty="0">
                <a:latin typeface="Calibri" charset="0"/>
              </a:rPr>
              <a:t> control or </a:t>
            </a:r>
            <a:r>
              <a:rPr lang="en-CA" sz="3600" b="1" u="sng" dirty="0">
                <a:latin typeface="Calibri" charset="0"/>
              </a:rPr>
              <a:t>authority</a:t>
            </a:r>
            <a:r>
              <a:rPr lang="en-CA" sz="3600" dirty="0">
                <a:latin typeface="Calibri" charset="0"/>
              </a:rPr>
              <a:t> over foreign countries/regions as a means of gaining </a:t>
            </a:r>
            <a:r>
              <a:rPr lang="en-CA" sz="3600" b="1" u="sng" dirty="0">
                <a:latin typeface="Calibri" charset="0"/>
              </a:rPr>
              <a:t>resources</a:t>
            </a:r>
            <a:r>
              <a:rPr lang="en-CA" sz="3600" dirty="0">
                <a:latin typeface="Calibri" charset="0"/>
              </a:rPr>
              <a:t> and/or maintenance/</a:t>
            </a:r>
            <a:r>
              <a:rPr lang="en-CA" sz="3600" b="1" u="sng" dirty="0">
                <a:latin typeface="Calibri" charset="0"/>
              </a:rPr>
              <a:t>expanding</a:t>
            </a:r>
            <a:r>
              <a:rPr lang="en-CA" sz="3600" dirty="0">
                <a:latin typeface="Calibri" charset="0"/>
              </a:rPr>
              <a:t> of empires.</a:t>
            </a:r>
          </a:p>
          <a:p>
            <a:r>
              <a:rPr lang="en-CA" sz="3600" dirty="0">
                <a:latin typeface="Calibri" charset="0"/>
              </a:rPr>
              <a:t>This is either through direct </a:t>
            </a:r>
            <a:r>
              <a:rPr lang="en-CA" sz="3600" b="1" u="sng" dirty="0">
                <a:latin typeface="Calibri" charset="0"/>
              </a:rPr>
              <a:t>territorial</a:t>
            </a:r>
            <a:r>
              <a:rPr lang="en-CA" sz="3600" dirty="0">
                <a:latin typeface="Calibri" charset="0"/>
              </a:rPr>
              <a:t> conquest or settlement, or through indirect </a:t>
            </a:r>
            <a:r>
              <a:rPr lang="en-CA" sz="3600" b="1" u="sng" dirty="0">
                <a:latin typeface="Calibri" charset="0"/>
              </a:rPr>
              <a:t>methods</a:t>
            </a:r>
            <a:r>
              <a:rPr lang="en-CA" sz="3600" dirty="0">
                <a:latin typeface="Calibri" charset="0"/>
              </a:rPr>
              <a:t> of exerting control on the </a:t>
            </a:r>
            <a:r>
              <a:rPr lang="en-CA" sz="3600" b="1" u="sng" dirty="0">
                <a:latin typeface="Calibri" charset="0"/>
              </a:rPr>
              <a:t>politics</a:t>
            </a:r>
            <a:r>
              <a:rPr lang="en-CA" sz="3600" dirty="0">
                <a:latin typeface="Calibri" charset="0"/>
              </a:rPr>
              <a:t> and/or </a:t>
            </a:r>
            <a:r>
              <a:rPr lang="en-CA" sz="3600" b="1" u="sng" dirty="0">
                <a:latin typeface="Calibri" charset="0"/>
              </a:rPr>
              <a:t>economy</a:t>
            </a:r>
            <a:r>
              <a:rPr lang="en-CA" sz="3600" dirty="0">
                <a:latin typeface="Calibri" charset="0"/>
              </a:rPr>
              <a:t>.</a:t>
            </a:r>
          </a:p>
          <a:p>
            <a:pPr eaLnBrk="1" hangingPunct="1"/>
            <a:endParaRPr lang="en-CA" sz="3600" dirty="0">
              <a:latin typeface="Calibri" charset="0"/>
            </a:endParaRPr>
          </a:p>
          <a:p>
            <a:pPr eaLnBrk="1" hangingPunct="1"/>
            <a:endParaRPr lang="en-CA" sz="3600" dirty="0">
              <a:latin typeface="Calibri" charset="0"/>
            </a:endParaRPr>
          </a:p>
        </p:txBody>
      </p:sp>
    </p:spTree>
    <p:extLst>
      <p:ext uri="{BB962C8B-B14F-4D97-AF65-F5344CB8AC3E}">
        <p14:creationId xmlns:p14="http://schemas.microsoft.com/office/powerpoint/2010/main" val="30175488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Northwest Passage</a:t>
            </a:r>
          </a:p>
        </p:txBody>
      </p:sp>
      <p:sp>
        <p:nvSpPr>
          <p:cNvPr id="4" name="TextBox 3"/>
          <p:cNvSpPr txBox="1"/>
          <p:nvPr/>
        </p:nvSpPr>
        <p:spPr>
          <a:xfrm>
            <a:off x="1524867" y="1143000"/>
            <a:ext cx="9143133" cy="1077218"/>
          </a:xfrm>
          <a:prstGeom prst="rect">
            <a:avLst/>
          </a:prstGeom>
          <a:noFill/>
        </p:spPr>
        <p:txBody>
          <a:bodyPr wrap="square" rtlCol="0">
            <a:spAutoFit/>
          </a:bodyPr>
          <a:lstStyle/>
          <a:p>
            <a:pPr marL="457200" indent="-457200">
              <a:buFont typeface="Wingdings" charset="2"/>
              <a:buChar char="Ø"/>
            </a:pPr>
            <a:r>
              <a:rPr lang="en-US" sz="3200" dirty="0"/>
              <a:t>James Cooke </a:t>
            </a:r>
            <a:r>
              <a:rPr lang="mr-IN" sz="3200" dirty="0"/>
              <a:t>–</a:t>
            </a:r>
            <a:r>
              <a:rPr lang="en-US" sz="3200" dirty="0"/>
              <a:t> Third Voyage </a:t>
            </a:r>
            <a:r>
              <a:rPr lang="en-US" sz="3200" dirty="0">
                <a:sym typeface="Wingdings"/>
              </a:rPr>
              <a:t> July 1776 to October 1780  Left from Plymouth, England.</a:t>
            </a:r>
            <a:endParaRPr lang="en-US" sz="3200" dirty="0"/>
          </a:p>
        </p:txBody>
      </p:sp>
      <p:pic>
        <p:nvPicPr>
          <p:cNvPr id="3" name="Picture 2" descr="Cook'sThirdVoyage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72298"/>
            <a:ext cx="9144000" cy="4585702"/>
          </a:xfrm>
          <a:prstGeom prst="rect">
            <a:avLst/>
          </a:prstGeom>
        </p:spPr>
      </p:pic>
    </p:spTree>
    <p:extLst>
      <p:ext uri="{BB962C8B-B14F-4D97-AF65-F5344CB8AC3E}">
        <p14:creationId xmlns:p14="http://schemas.microsoft.com/office/powerpoint/2010/main" val="2931397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otka-sound-map-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0621"/>
            <a:ext cx="9144000" cy="6923389"/>
          </a:xfrm>
          <a:prstGeom prst="rect">
            <a:avLst/>
          </a:prstGeom>
        </p:spPr>
      </p:pic>
    </p:spTree>
    <p:extLst>
      <p:ext uri="{BB962C8B-B14F-4D97-AF65-F5344CB8AC3E}">
        <p14:creationId xmlns:p14="http://schemas.microsoft.com/office/powerpoint/2010/main" val="3368188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0-21 at 5.15.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03836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The Nuu-chah-nulth meet Cooke </a:t>
            </a:r>
            <a:r>
              <a:rPr lang="en-US" dirty="0">
                <a:solidFill>
                  <a:schemeClr val="tx2">
                    <a:lumMod val="40000"/>
                    <a:lumOff val="60000"/>
                  </a:schemeClr>
                </a:solidFill>
                <a:sym typeface="Wingdings"/>
              </a:rPr>
              <a:t></a:t>
            </a:r>
            <a:endParaRPr lang="en-US" dirty="0">
              <a:solidFill>
                <a:schemeClr val="tx2">
                  <a:lumMod val="40000"/>
                  <a:lumOff val="60000"/>
                </a:schemeClr>
              </a:solidFill>
            </a:endParaRPr>
          </a:p>
        </p:txBody>
      </p:sp>
      <p:sp>
        <p:nvSpPr>
          <p:cNvPr id="4" name="TextBox 3"/>
          <p:cNvSpPr txBox="1"/>
          <p:nvPr/>
        </p:nvSpPr>
        <p:spPr>
          <a:xfrm>
            <a:off x="1524866" y="1143000"/>
            <a:ext cx="5847284" cy="5509200"/>
          </a:xfrm>
          <a:prstGeom prst="rect">
            <a:avLst/>
          </a:prstGeom>
          <a:noFill/>
        </p:spPr>
        <p:txBody>
          <a:bodyPr wrap="square" rtlCol="0">
            <a:spAutoFit/>
          </a:bodyPr>
          <a:lstStyle/>
          <a:p>
            <a:pPr marL="457200" indent="-457200">
              <a:buFont typeface="Wingdings" charset="2"/>
              <a:buChar char="Ø"/>
            </a:pPr>
            <a:r>
              <a:rPr lang="en-US" sz="3200" b="1" u="sng" dirty="0"/>
              <a:t>Cooke</a:t>
            </a:r>
            <a:r>
              <a:rPr lang="en-US" sz="3200" dirty="0"/>
              <a:t> approaches </a:t>
            </a:r>
            <a:r>
              <a:rPr lang="en-US" sz="3200" b="1" u="sng" dirty="0"/>
              <a:t>Vancouver</a:t>
            </a:r>
            <a:r>
              <a:rPr lang="en-US" sz="3200" dirty="0"/>
              <a:t> Island, in his two ships, </a:t>
            </a:r>
            <a:r>
              <a:rPr lang="en-US" sz="3200" b="1" i="1" u="sng" dirty="0"/>
              <a:t>Resolution</a:t>
            </a:r>
            <a:r>
              <a:rPr lang="en-US" sz="3200" i="1" dirty="0"/>
              <a:t> and </a:t>
            </a:r>
            <a:r>
              <a:rPr lang="en-US" sz="3200" b="1" i="1" u="sng" dirty="0"/>
              <a:t>Discovery</a:t>
            </a:r>
            <a:r>
              <a:rPr lang="en-US" sz="3200" dirty="0"/>
              <a:t> on March 29</a:t>
            </a:r>
            <a:r>
              <a:rPr lang="en-US" sz="3200" baseline="30000" dirty="0"/>
              <a:t>th</a:t>
            </a:r>
            <a:r>
              <a:rPr lang="en-US" sz="3200" dirty="0"/>
              <a:t>, 1778.</a:t>
            </a:r>
          </a:p>
          <a:p>
            <a:pPr marL="457200" indent="-457200">
              <a:buFont typeface="Wingdings" charset="2"/>
              <a:buChar char="Ø"/>
            </a:pPr>
            <a:r>
              <a:rPr lang="en-US" sz="3200" dirty="0"/>
              <a:t>Confused the pronunciation of </a:t>
            </a:r>
            <a:r>
              <a:rPr lang="en-US" sz="3200" dirty="0" err="1"/>
              <a:t>Nuu-chah-Nulth</a:t>
            </a:r>
            <a:r>
              <a:rPr lang="en-US" sz="3200" dirty="0"/>
              <a:t> for ‘</a:t>
            </a:r>
            <a:r>
              <a:rPr lang="en-US" sz="3200" b="1" u="sng" dirty="0" err="1"/>
              <a:t>Nookta</a:t>
            </a:r>
            <a:r>
              <a:rPr lang="en-US" sz="3200" dirty="0"/>
              <a:t>’</a:t>
            </a:r>
          </a:p>
          <a:p>
            <a:pPr marL="457200" indent="-457200">
              <a:buFont typeface="Wingdings" charset="2"/>
              <a:buChar char="Ø"/>
            </a:pPr>
            <a:r>
              <a:rPr lang="en-US" sz="3200" dirty="0"/>
              <a:t>Took </a:t>
            </a:r>
            <a:r>
              <a:rPr lang="en-US" sz="3200" b="1" u="sng" dirty="0"/>
              <a:t>1,500</a:t>
            </a:r>
            <a:r>
              <a:rPr lang="en-US" sz="3200" dirty="0"/>
              <a:t> Sea Otter Pelts with them.</a:t>
            </a:r>
          </a:p>
          <a:p>
            <a:pPr marL="457200" indent="-457200">
              <a:buFont typeface="Wingdings" charset="2"/>
              <a:buChar char="Ø"/>
            </a:pPr>
            <a:r>
              <a:rPr lang="en-US" sz="3200" dirty="0"/>
              <a:t>Cooke </a:t>
            </a:r>
            <a:r>
              <a:rPr lang="en-US" sz="3200" b="1" u="sng" dirty="0"/>
              <a:t>died</a:t>
            </a:r>
            <a:r>
              <a:rPr lang="en-US" sz="3200" dirty="0"/>
              <a:t> in </a:t>
            </a:r>
            <a:r>
              <a:rPr lang="en-US" sz="3200" b="1" u="sng" dirty="0"/>
              <a:t>Hawaii</a:t>
            </a:r>
            <a:r>
              <a:rPr lang="en-US" sz="3200" dirty="0"/>
              <a:t>; </a:t>
            </a:r>
          </a:p>
          <a:p>
            <a:pPr marL="457200" indent="-457200">
              <a:buFont typeface="Wingdings" charset="2"/>
              <a:buChar char="Ø"/>
            </a:pPr>
            <a:r>
              <a:rPr lang="en-US" sz="3200" dirty="0"/>
              <a:t>His crew </a:t>
            </a:r>
            <a:r>
              <a:rPr lang="en-US" sz="3200" b="1" u="sng" dirty="0"/>
              <a:t>realized</a:t>
            </a:r>
            <a:r>
              <a:rPr lang="en-US" sz="3200" dirty="0"/>
              <a:t> the </a:t>
            </a:r>
            <a:r>
              <a:rPr lang="en-US" sz="3200" b="1" u="sng" dirty="0"/>
              <a:t>wealth</a:t>
            </a:r>
            <a:r>
              <a:rPr lang="en-US" sz="3200" dirty="0"/>
              <a:t> in </a:t>
            </a:r>
            <a:r>
              <a:rPr lang="en-US" sz="3200" b="1" u="sng" dirty="0"/>
              <a:t>B.C</a:t>
            </a:r>
            <a:r>
              <a:rPr lang="en-US" sz="3200" dirty="0"/>
              <a:t>. - </a:t>
            </a:r>
            <a:r>
              <a:rPr lang="en-US" sz="3200" b="1" u="sng" dirty="0"/>
              <a:t>Fur</a:t>
            </a:r>
            <a:r>
              <a:rPr lang="en-US" sz="3200" dirty="0"/>
              <a:t> Trade begins</a:t>
            </a:r>
          </a:p>
        </p:txBody>
      </p:sp>
      <p:pic>
        <p:nvPicPr>
          <p:cNvPr id="3" name="Picture 2" descr="Screen Shot 2019-08-15 at 11.43.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150" y="1143000"/>
            <a:ext cx="3295850" cy="3200400"/>
          </a:xfrm>
          <a:prstGeom prst="rect">
            <a:avLst/>
          </a:prstGeom>
        </p:spPr>
      </p:pic>
      <p:sp>
        <p:nvSpPr>
          <p:cNvPr id="5" name="TextBox 4"/>
          <p:cNvSpPr txBox="1"/>
          <p:nvPr/>
        </p:nvSpPr>
        <p:spPr>
          <a:xfrm>
            <a:off x="8350626" y="4398229"/>
            <a:ext cx="1385315" cy="584776"/>
          </a:xfrm>
          <a:prstGeom prst="rect">
            <a:avLst/>
          </a:prstGeom>
          <a:noFill/>
        </p:spPr>
        <p:txBody>
          <a:bodyPr wrap="none" rtlCol="0">
            <a:spAutoFit/>
          </a:bodyPr>
          <a:lstStyle/>
          <a:p>
            <a:r>
              <a:rPr lang="en-US" sz="3200" dirty="0" err="1">
                <a:solidFill>
                  <a:srgbClr val="000000"/>
                </a:solidFill>
              </a:rPr>
              <a:t>Yuquot</a:t>
            </a:r>
            <a:endParaRPr lang="en-US" sz="3200" dirty="0">
              <a:solidFill>
                <a:srgbClr val="000000"/>
              </a:solidFill>
            </a:endParaRPr>
          </a:p>
        </p:txBody>
      </p:sp>
    </p:spTree>
    <p:extLst>
      <p:ext uri="{BB962C8B-B14F-4D97-AF65-F5344CB8AC3E}">
        <p14:creationId xmlns:p14="http://schemas.microsoft.com/office/powerpoint/2010/main" val="407231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lstStyle/>
          <a:p>
            <a:r>
              <a:rPr lang="en-US" dirty="0"/>
              <a:t>First Contact</a:t>
            </a:r>
          </a:p>
        </p:txBody>
      </p:sp>
      <p:pic>
        <p:nvPicPr>
          <p:cNvPr id="4" name="Content Placeholder 3" descr="1_Ch 4 Worksheets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10" r="-848"/>
          <a:stretch/>
        </p:blipFill>
        <p:spPr>
          <a:xfrm>
            <a:off x="1524000" y="1417639"/>
            <a:ext cx="4260984" cy="5440362"/>
          </a:xfrm>
        </p:spPr>
      </p:pic>
      <p:sp>
        <p:nvSpPr>
          <p:cNvPr id="5" name="TextBox 4"/>
          <p:cNvSpPr txBox="1"/>
          <p:nvPr/>
        </p:nvSpPr>
        <p:spPr>
          <a:xfrm>
            <a:off x="5784984" y="1857870"/>
            <a:ext cx="4883016" cy="2246769"/>
          </a:xfrm>
          <a:prstGeom prst="rect">
            <a:avLst/>
          </a:prstGeom>
          <a:noFill/>
        </p:spPr>
        <p:txBody>
          <a:bodyPr wrap="square" rtlCol="0">
            <a:spAutoFit/>
          </a:bodyPr>
          <a:lstStyle/>
          <a:p>
            <a:r>
              <a:rPr lang="en-US" sz="2800" dirty="0"/>
              <a:t>Please open up to page 2 and the First Contact reading between the Nootka people of Vancouver Island and James King.</a:t>
            </a:r>
          </a:p>
        </p:txBody>
      </p:sp>
    </p:spTree>
    <p:extLst>
      <p:ext uri="{BB962C8B-B14F-4D97-AF65-F5344CB8AC3E}">
        <p14:creationId xmlns:p14="http://schemas.microsoft.com/office/powerpoint/2010/main" val="1074398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lstStyle/>
          <a:p>
            <a:r>
              <a:rPr lang="en-US" dirty="0"/>
              <a:t>First Encounter Poem</a:t>
            </a:r>
          </a:p>
        </p:txBody>
      </p:sp>
      <p:sp>
        <p:nvSpPr>
          <p:cNvPr id="8" name="Content Placeholder 7"/>
          <p:cNvSpPr>
            <a:spLocks noGrp="1"/>
          </p:cNvSpPr>
          <p:nvPr>
            <p:ph idx="1"/>
          </p:nvPr>
        </p:nvSpPr>
        <p:spPr>
          <a:xfrm>
            <a:off x="1524000" y="1188658"/>
            <a:ext cx="9144000" cy="5669343"/>
          </a:xfrm>
        </p:spPr>
        <p:txBody>
          <a:bodyPr>
            <a:normAutofit/>
          </a:bodyPr>
          <a:lstStyle/>
          <a:p>
            <a:r>
              <a:rPr lang="en-US" dirty="0"/>
              <a:t>With a partner, I would like you to create a First Encounter Poem.</a:t>
            </a:r>
          </a:p>
          <a:p>
            <a:pPr marL="514350" indent="-514350">
              <a:buFont typeface="+mj-lt"/>
              <a:buAutoNum type="arabicPeriod"/>
            </a:pPr>
            <a:r>
              <a:rPr lang="en-US" dirty="0"/>
              <a:t>Use the information from the First Contact Reading</a:t>
            </a:r>
          </a:p>
          <a:p>
            <a:pPr marL="1771650" lvl="3" indent="-514350">
              <a:buFont typeface="Wingdings" charset="2"/>
              <a:buChar char="Ø"/>
            </a:pPr>
            <a:r>
              <a:rPr lang="en-US" sz="2400" dirty="0"/>
              <a:t>Your poem must be 12 lines long.</a:t>
            </a:r>
          </a:p>
          <a:p>
            <a:pPr marL="1771650" lvl="3" indent="-514350">
              <a:buFont typeface="Wingdings" charset="2"/>
              <a:buChar char="Ø"/>
            </a:pPr>
            <a:r>
              <a:rPr lang="en-US" sz="2400" dirty="0"/>
              <a:t>You may only use </a:t>
            </a:r>
            <a:r>
              <a:rPr lang="en-US" sz="2400" b="1" u="sng" dirty="0"/>
              <a:t>3 of the original lines (European/FN) </a:t>
            </a:r>
            <a:r>
              <a:rPr lang="en-US" sz="2400" dirty="0"/>
              <a:t>from the “First Encounter Poem” </a:t>
            </a:r>
            <a:endParaRPr lang="en-US" dirty="0"/>
          </a:p>
          <a:p>
            <a:pPr marL="514350" indent="-514350">
              <a:buFont typeface="+mj-lt"/>
              <a:buAutoNum type="arabicPeriod"/>
            </a:pPr>
            <a:r>
              <a:rPr lang="en-US" dirty="0"/>
              <a:t>I would like for there to be three voices in your poem.</a:t>
            </a:r>
          </a:p>
          <a:p>
            <a:pPr marL="914400" lvl="1" indent="-514350">
              <a:buFont typeface="Wingdings" charset="2"/>
              <a:buChar char="Ø"/>
            </a:pPr>
            <a:r>
              <a:rPr lang="en-US" dirty="0"/>
              <a:t>The Europeans</a:t>
            </a:r>
          </a:p>
          <a:p>
            <a:pPr marL="1314450" lvl="2" indent="-514350">
              <a:buFont typeface="Wingdings" charset="2"/>
              <a:buChar char="Ø"/>
            </a:pPr>
            <a:r>
              <a:rPr lang="en-US" dirty="0"/>
              <a:t>The First Nations</a:t>
            </a:r>
          </a:p>
          <a:p>
            <a:pPr marL="1771650" lvl="3" indent="-514350">
              <a:buFont typeface="Wingdings" charset="2"/>
              <a:buChar char="Ø"/>
            </a:pPr>
            <a:r>
              <a:rPr lang="en-US" sz="2400" dirty="0"/>
              <a:t>The Land </a:t>
            </a:r>
          </a:p>
        </p:txBody>
      </p:sp>
    </p:spTree>
    <p:extLst>
      <p:ext uri="{BB962C8B-B14F-4D97-AF65-F5344CB8AC3E}">
        <p14:creationId xmlns:p14="http://schemas.microsoft.com/office/powerpoint/2010/main" val="1929658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715"/>
            <a:ext cx="9144000" cy="1143000"/>
          </a:xfrm>
          <a:solidFill>
            <a:srgbClr val="CCFFCC"/>
          </a:solidFill>
          <a:ln>
            <a:solidFill>
              <a:srgbClr val="4F81BD"/>
            </a:solidFill>
          </a:ln>
        </p:spPr>
        <p:txBody>
          <a:bodyPr/>
          <a:lstStyle/>
          <a:p>
            <a:r>
              <a:rPr lang="en-US" dirty="0">
                <a:solidFill>
                  <a:schemeClr val="tx2">
                    <a:lumMod val="40000"/>
                    <a:lumOff val="60000"/>
                  </a:schemeClr>
                </a:solidFill>
              </a:rPr>
              <a:t>Adios Spanish from the West Coast</a:t>
            </a:r>
          </a:p>
        </p:txBody>
      </p:sp>
      <p:sp>
        <p:nvSpPr>
          <p:cNvPr id="3" name="Content Placeholder 2"/>
          <p:cNvSpPr>
            <a:spLocks noGrp="1"/>
          </p:cNvSpPr>
          <p:nvPr>
            <p:ph idx="1"/>
          </p:nvPr>
        </p:nvSpPr>
        <p:spPr>
          <a:xfrm>
            <a:off x="1524000" y="1176716"/>
            <a:ext cx="9144000" cy="5681285"/>
          </a:xfrm>
        </p:spPr>
        <p:txBody>
          <a:bodyPr>
            <a:normAutofit lnSpcReduction="10000"/>
          </a:bodyPr>
          <a:lstStyle/>
          <a:p>
            <a:r>
              <a:rPr lang="en-US" dirty="0"/>
              <a:t>In 1788, the Spanish sent two Frigates to investigate the English. </a:t>
            </a:r>
          </a:p>
          <a:p>
            <a:r>
              <a:rPr lang="en-US" dirty="0"/>
              <a:t>They arrived in Nootka Sound, found the English assembling a fort.</a:t>
            </a:r>
          </a:p>
          <a:p>
            <a:r>
              <a:rPr lang="en-US" dirty="0"/>
              <a:t>Martinez (Spanish) and James </a:t>
            </a:r>
            <a:r>
              <a:rPr lang="en-US" dirty="0" err="1"/>
              <a:t>Colnett</a:t>
            </a:r>
            <a:r>
              <a:rPr lang="en-US" dirty="0"/>
              <a:t> (English) got into a fight, </a:t>
            </a:r>
            <a:r>
              <a:rPr lang="en-US" dirty="0" err="1"/>
              <a:t>Colnett</a:t>
            </a:r>
            <a:r>
              <a:rPr lang="en-US" dirty="0"/>
              <a:t> was arrested.</a:t>
            </a:r>
          </a:p>
          <a:p>
            <a:r>
              <a:rPr lang="en-US" dirty="0"/>
              <a:t>The Nootka People sided with the English, and began to revolt.</a:t>
            </a:r>
          </a:p>
          <a:p>
            <a:r>
              <a:rPr lang="en-US" dirty="0"/>
              <a:t>A Spanish Soldier accidentally shot the FN Chief.</a:t>
            </a:r>
          </a:p>
          <a:p>
            <a:r>
              <a:rPr lang="en-US" dirty="0"/>
              <a:t> In 1790, the two countries made peace and agreed that the British Forts could be used by the Spanish.</a:t>
            </a:r>
          </a:p>
          <a:p>
            <a:r>
              <a:rPr lang="en-US" dirty="0"/>
              <a:t>By 1795, the Spanish had left the coastal waters to the British.</a:t>
            </a:r>
          </a:p>
        </p:txBody>
      </p:sp>
    </p:spTree>
    <p:extLst>
      <p:ext uri="{BB962C8B-B14F-4D97-AF65-F5344CB8AC3E}">
        <p14:creationId xmlns:p14="http://schemas.microsoft.com/office/powerpoint/2010/main" val="681369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chemeClr val="tx2">
              <a:lumMod val="60000"/>
              <a:lumOff val="40000"/>
            </a:schemeClr>
          </a:solidFill>
        </p:spPr>
        <p:txBody>
          <a:bodyPr/>
          <a:lstStyle/>
          <a:p>
            <a:r>
              <a:rPr lang="en-US" dirty="0" err="1"/>
              <a:t>Kamtchaka</a:t>
            </a:r>
            <a:r>
              <a:rPr lang="en-US" dirty="0"/>
              <a:t>, Russia</a:t>
            </a:r>
          </a:p>
        </p:txBody>
      </p:sp>
      <p:pic>
        <p:nvPicPr>
          <p:cNvPr id="4" name="Content Placeholder 3" descr="1024px-Map_of_Russia_-_Kamchatka_Krai_(2008-03).png"/>
          <p:cNvPicPr>
            <a:picLocks noGrp="1" noChangeAspect="1"/>
          </p:cNvPicPr>
          <p:nvPr>
            <p:ph idx="1"/>
          </p:nvPr>
        </p:nvPicPr>
        <p:blipFill>
          <a:blip r:embed="rId2">
            <a:extLst>
              <a:ext uri="{28A0092B-C50C-407E-A947-70E740481C1C}">
                <a14:useLocalDpi xmlns:a14="http://schemas.microsoft.com/office/drawing/2010/main" val="0"/>
              </a:ext>
            </a:extLst>
          </a:blip>
          <a:srcRect t="2355" b="2355"/>
          <a:stretch>
            <a:fillRect/>
          </a:stretch>
        </p:blipFill>
        <p:spPr>
          <a:xfrm>
            <a:off x="1524000" y="1143000"/>
            <a:ext cx="9144000" cy="5715000"/>
          </a:xfrm>
        </p:spPr>
      </p:pic>
    </p:spTree>
    <p:extLst>
      <p:ext uri="{BB962C8B-B14F-4D97-AF65-F5344CB8AC3E}">
        <p14:creationId xmlns:p14="http://schemas.microsoft.com/office/powerpoint/2010/main" val="2233940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The </a:t>
            </a:r>
            <a:r>
              <a:rPr lang="en-US" dirty="0" err="1">
                <a:solidFill>
                  <a:schemeClr val="tx2">
                    <a:lumMod val="40000"/>
                    <a:lumOff val="60000"/>
                  </a:schemeClr>
                </a:solidFill>
              </a:rPr>
              <a:t>Nuu-chah-nulth</a:t>
            </a:r>
            <a:r>
              <a:rPr lang="en-US" dirty="0">
                <a:solidFill>
                  <a:schemeClr val="tx2">
                    <a:lumMod val="40000"/>
                    <a:lumOff val="60000"/>
                  </a:schemeClr>
                </a:solidFill>
              </a:rPr>
              <a:t> meet Cook</a:t>
            </a:r>
          </a:p>
        </p:txBody>
      </p:sp>
      <p:sp>
        <p:nvSpPr>
          <p:cNvPr id="4" name="TextBox 3"/>
          <p:cNvSpPr txBox="1"/>
          <p:nvPr/>
        </p:nvSpPr>
        <p:spPr>
          <a:xfrm>
            <a:off x="1524866" y="1143001"/>
            <a:ext cx="9143134" cy="6986527"/>
          </a:xfrm>
          <a:prstGeom prst="rect">
            <a:avLst/>
          </a:prstGeom>
          <a:solidFill>
            <a:srgbClr val="558ED5"/>
          </a:solidFill>
        </p:spPr>
        <p:txBody>
          <a:bodyPr wrap="square" rtlCol="0">
            <a:spAutoFit/>
          </a:bodyPr>
          <a:lstStyle/>
          <a:p>
            <a:pPr marL="457200" indent="-457200">
              <a:buFont typeface="Wingdings" charset="2"/>
              <a:buChar char="Ø"/>
            </a:pPr>
            <a:r>
              <a:rPr lang="en-US" sz="3200" dirty="0"/>
              <a:t>“A great many canoes filled with the Natives were about the ships all day, and a trade commenced betwixt us and them, which was carried on with the Strictest </a:t>
            </a:r>
            <a:r>
              <a:rPr lang="en-US" sz="3200" dirty="0" err="1"/>
              <a:t>honisty</a:t>
            </a:r>
            <a:r>
              <a:rPr lang="en-US" sz="3200" dirty="0"/>
              <a:t> on </a:t>
            </a:r>
            <a:r>
              <a:rPr lang="en-US" sz="3200" dirty="0" err="1"/>
              <a:t>boath</a:t>
            </a:r>
            <a:r>
              <a:rPr lang="en-US" sz="3200" dirty="0"/>
              <a:t> sides. Their articles were the skins of various animals, such as Bears, Wolfs, Foxes, Dear, </a:t>
            </a:r>
            <a:r>
              <a:rPr lang="en-US" sz="3200" dirty="0" err="1"/>
              <a:t>Rackoons</a:t>
            </a:r>
            <a:r>
              <a:rPr lang="en-US" sz="3200" dirty="0"/>
              <a:t>, Polecats, Martins, and in particular the Sea Beaver, the same as is found on the coast of </a:t>
            </a:r>
            <a:r>
              <a:rPr lang="en-US" sz="3200" dirty="0" err="1"/>
              <a:t>Kamtchatka</a:t>
            </a:r>
            <a:r>
              <a:rPr lang="en-US" sz="3200" dirty="0"/>
              <a:t>.”</a:t>
            </a:r>
          </a:p>
          <a:p>
            <a:pPr marL="457200" indent="-457200">
              <a:buFont typeface="Wingdings" charset="2"/>
              <a:buChar char="Ø"/>
            </a:pPr>
            <a:endParaRPr lang="en-US" sz="3200" dirty="0"/>
          </a:p>
          <a:p>
            <a:pPr marL="514350" indent="-514350">
              <a:buFont typeface="+mj-lt"/>
              <a:buAutoNum type="arabicPeriod"/>
            </a:pPr>
            <a:r>
              <a:rPr lang="en-US" sz="3200" dirty="0"/>
              <a:t>Natives came to them; they initiated the trade.</a:t>
            </a:r>
          </a:p>
          <a:p>
            <a:pPr marL="514350" indent="-514350">
              <a:buFont typeface="+mj-lt"/>
              <a:buAutoNum type="arabicPeriod"/>
            </a:pPr>
            <a:r>
              <a:rPr lang="en-US" sz="3200" dirty="0"/>
              <a:t>Natives are seen as honest.</a:t>
            </a:r>
          </a:p>
          <a:p>
            <a:pPr marL="514350" indent="-514350">
              <a:buFont typeface="+mj-lt"/>
              <a:buAutoNum type="arabicPeriod"/>
            </a:pPr>
            <a:r>
              <a:rPr lang="en-US" sz="3200" dirty="0"/>
              <a:t>They are excellent trappers/hunters.</a:t>
            </a:r>
          </a:p>
          <a:p>
            <a:pPr marL="457200" indent="-457200">
              <a:buFont typeface="Wingdings" charset="2"/>
              <a:buChar char="Ø"/>
            </a:pPr>
            <a:endParaRPr lang="en-US" sz="3200" dirty="0"/>
          </a:p>
          <a:p>
            <a:pPr marL="457200" indent="-457200">
              <a:buFont typeface="Wingdings" charset="2"/>
              <a:buChar char="Ø"/>
            </a:pPr>
            <a:endParaRPr lang="en-US" sz="3200" dirty="0"/>
          </a:p>
        </p:txBody>
      </p:sp>
    </p:spTree>
    <p:extLst>
      <p:ext uri="{BB962C8B-B14F-4D97-AF65-F5344CB8AC3E}">
        <p14:creationId xmlns:p14="http://schemas.microsoft.com/office/powerpoint/2010/main" val="35109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The </a:t>
            </a:r>
            <a:r>
              <a:rPr lang="en-US" dirty="0" err="1">
                <a:solidFill>
                  <a:schemeClr val="tx2">
                    <a:lumMod val="40000"/>
                    <a:lumOff val="60000"/>
                  </a:schemeClr>
                </a:solidFill>
              </a:rPr>
              <a:t>Nuu-chah-nulth</a:t>
            </a:r>
            <a:r>
              <a:rPr lang="en-US" dirty="0">
                <a:solidFill>
                  <a:schemeClr val="tx2">
                    <a:lumMod val="40000"/>
                    <a:lumOff val="60000"/>
                  </a:schemeClr>
                </a:solidFill>
              </a:rPr>
              <a:t> meet Cook</a:t>
            </a:r>
          </a:p>
        </p:txBody>
      </p:sp>
      <p:pic>
        <p:nvPicPr>
          <p:cNvPr id="3" name="Picture 2" descr="105000-004-CDD9487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354" y="1143000"/>
            <a:ext cx="9110646" cy="5715000"/>
          </a:xfrm>
          <a:prstGeom prst="rect">
            <a:avLst/>
          </a:prstGeom>
        </p:spPr>
      </p:pic>
    </p:spTree>
    <p:extLst>
      <p:ext uri="{BB962C8B-B14F-4D97-AF65-F5344CB8AC3E}">
        <p14:creationId xmlns:p14="http://schemas.microsoft.com/office/powerpoint/2010/main" val="709259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fresno.k12.ca.us/divdept/sscience/history/devilfi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80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 The </a:t>
            </a:r>
            <a:r>
              <a:rPr lang="en-US" dirty="0" err="1">
                <a:solidFill>
                  <a:schemeClr val="tx2">
                    <a:lumMod val="40000"/>
                    <a:lumOff val="60000"/>
                  </a:schemeClr>
                </a:solidFill>
              </a:rPr>
              <a:t>Nuu-chah-nulth</a:t>
            </a:r>
            <a:r>
              <a:rPr lang="en-US" dirty="0">
                <a:solidFill>
                  <a:schemeClr val="tx2">
                    <a:lumMod val="40000"/>
                    <a:lumOff val="60000"/>
                  </a:schemeClr>
                </a:solidFill>
              </a:rPr>
              <a:t> meet Cook</a:t>
            </a:r>
            <a:br>
              <a:rPr lang="en-US" dirty="0">
                <a:solidFill>
                  <a:schemeClr val="tx2">
                    <a:lumMod val="40000"/>
                    <a:lumOff val="60000"/>
                  </a:schemeClr>
                </a:solidFill>
              </a:rPr>
            </a:br>
            <a:r>
              <a:rPr lang="en-US" dirty="0">
                <a:solidFill>
                  <a:schemeClr val="tx2">
                    <a:lumMod val="40000"/>
                    <a:lumOff val="60000"/>
                  </a:schemeClr>
                </a:solidFill>
              </a:rPr>
              <a:t>Drawings courtesy of John Webber</a:t>
            </a:r>
          </a:p>
        </p:txBody>
      </p:sp>
      <p:pic>
        <p:nvPicPr>
          <p:cNvPr id="6" name="Picture 5" descr="Screen Shot 2019-10-18 at 4.34.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1"/>
            <a:ext cx="9144000" cy="5690681"/>
          </a:xfrm>
          <a:prstGeom prst="rect">
            <a:avLst/>
          </a:prstGeom>
        </p:spPr>
      </p:pic>
    </p:spTree>
    <p:extLst>
      <p:ext uri="{BB962C8B-B14F-4D97-AF65-F5344CB8AC3E}">
        <p14:creationId xmlns:p14="http://schemas.microsoft.com/office/powerpoint/2010/main" val="157367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0-18 at 4.35.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83536" cy="5715000"/>
          </a:xfrm>
          <a:prstGeom prst="rect">
            <a:avLst/>
          </a:prstGeom>
        </p:spPr>
      </p:pic>
      <p:sp>
        <p:nvSpPr>
          <p:cNvPr id="4" name="Title 3"/>
          <p:cNvSpPr>
            <a:spLocks noGrp="1"/>
          </p:cNvSpPr>
          <p:nvPr>
            <p:ph type="title"/>
          </p:nvPr>
        </p:nvSpPr>
        <p:spPr/>
        <p:txBody>
          <a:bodyPr/>
          <a:lstStyle/>
          <a:p>
            <a:endParaRPr lang="en-US"/>
          </a:p>
        </p:txBody>
      </p:sp>
      <p:sp>
        <p:nvSpPr>
          <p:cNvPr id="7" name="Title 1"/>
          <p:cNvSpPr txBox="1">
            <a:spLocks/>
          </p:cNvSpPr>
          <p:nvPr/>
        </p:nvSpPr>
        <p:spPr>
          <a:xfrm>
            <a:off x="1524000" y="0"/>
            <a:ext cx="9144000" cy="1143000"/>
          </a:xfrm>
          <a:prstGeom prst="rect">
            <a:avLst/>
          </a:prstGeom>
          <a:solidFill>
            <a:srgbClr val="CCFFCC"/>
          </a:solidFill>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chemeClr val="tx2">
                    <a:lumMod val="40000"/>
                    <a:lumOff val="60000"/>
                  </a:schemeClr>
                </a:solidFill>
              </a:rPr>
              <a:t> The Nuu-chah-nulth meet Cook</a:t>
            </a:r>
            <a:br>
              <a:rPr lang="en-US">
                <a:solidFill>
                  <a:schemeClr val="tx2">
                    <a:lumMod val="40000"/>
                    <a:lumOff val="60000"/>
                  </a:schemeClr>
                </a:solidFill>
              </a:rPr>
            </a:br>
            <a:r>
              <a:rPr lang="en-US">
                <a:solidFill>
                  <a:schemeClr val="tx2">
                    <a:lumMod val="40000"/>
                    <a:lumOff val="60000"/>
                  </a:schemeClr>
                </a:solidFill>
              </a:rPr>
              <a:t>Drawings courtesy of John Webber</a:t>
            </a:r>
            <a:endParaRPr lang="en-US" dirty="0">
              <a:solidFill>
                <a:schemeClr val="tx2">
                  <a:lumMod val="40000"/>
                  <a:lumOff val="60000"/>
                </a:schemeClr>
              </a:solidFill>
            </a:endParaRPr>
          </a:p>
        </p:txBody>
      </p:sp>
    </p:spTree>
    <p:extLst>
      <p:ext uri="{BB962C8B-B14F-4D97-AF65-F5344CB8AC3E}">
        <p14:creationId xmlns:p14="http://schemas.microsoft.com/office/powerpoint/2010/main" val="2093192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0-18 at 4.35.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1"/>
            <a:ext cx="9144000" cy="5715000"/>
          </a:xfrm>
          <a:prstGeom prst="rect">
            <a:avLst/>
          </a:prstGeom>
        </p:spPr>
      </p:pic>
      <p:sp>
        <p:nvSpPr>
          <p:cNvPr id="4" name="Title 3"/>
          <p:cNvSpPr>
            <a:spLocks noGrp="1"/>
          </p:cNvSpPr>
          <p:nvPr>
            <p:ph type="title"/>
          </p:nvPr>
        </p:nvSpPr>
        <p:spPr/>
        <p:txBody>
          <a:bodyPr/>
          <a:lstStyle/>
          <a:p>
            <a:endParaRPr lang="en-US"/>
          </a:p>
        </p:txBody>
      </p:sp>
      <p:sp>
        <p:nvSpPr>
          <p:cNvPr id="7" name="Title 1"/>
          <p:cNvSpPr txBox="1">
            <a:spLocks/>
          </p:cNvSpPr>
          <p:nvPr/>
        </p:nvSpPr>
        <p:spPr>
          <a:xfrm>
            <a:off x="1524000" y="0"/>
            <a:ext cx="9144000" cy="1143000"/>
          </a:xfrm>
          <a:prstGeom prst="rect">
            <a:avLst/>
          </a:prstGeom>
          <a:solidFill>
            <a:srgbClr val="CCFFCC"/>
          </a:solidFill>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chemeClr val="tx2">
                    <a:lumMod val="40000"/>
                    <a:lumOff val="60000"/>
                  </a:schemeClr>
                </a:solidFill>
              </a:rPr>
              <a:t> The Nuu-chah-nulth meet Cook</a:t>
            </a:r>
            <a:br>
              <a:rPr lang="en-US">
                <a:solidFill>
                  <a:schemeClr val="tx2">
                    <a:lumMod val="40000"/>
                    <a:lumOff val="60000"/>
                  </a:schemeClr>
                </a:solidFill>
              </a:rPr>
            </a:br>
            <a:r>
              <a:rPr lang="en-US">
                <a:solidFill>
                  <a:schemeClr val="tx2">
                    <a:lumMod val="40000"/>
                    <a:lumOff val="60000"/>
                  </a:schemeClr>
                </a:solidFill>
              </a:rPr>
              <a:t>Drawings courtesy of John Webber</a:t>
            </a:r>
            <a:endParaRPr lang="en-US" dirty="0">
              <a:solidFill>
                <a:schemeClr val="tx2">
                  <a:lumMod val="40000"/>
                  <a:lumOff val="60000"/>
                </a:schemeClr>
              </a:solidFill>
            </a:endParaRPr>
          </a:p>
        </p:txBody>
      </p:sp>
    </p:spTree>
    <p:extLst>
      <p:ext uri="{BB962C8B-B14F-4D97-AF65-F5344CB8AC3E}">
        <p14:creationId xmlns:p14="http://schemas.microsoft.com/office/powerpoint/2010/main" val="702268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0-18 at 4.3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1" cy="5734464"/>
          </a:xfrm>
          <a:prstGeom prst="rect">
            <a:avLst/>
          </a:prstGeom>
        </p:spPr>
      </p:pic>
      <p:sp>
        <p:nvSpPr>
          <p:cNvPr id="4" name="Title 3"/>
          <p:cNvSpPr>
            <a:spLocks noGrp="1"/>
          </p:cNvSpPr>
          <p:nvPr>
            <p:ph type="title"/>
          </p:nvPr>
        </p:nvSpPr>
        <p:spPr/>
        <p:txBody>
          <a:bodyPr/>
          <a:lstStyle/>
          <a:p>
            <a:endParaRPr lang="en-US"/>
          </a:p>
        </p:txBody>
      </p:sp>
      <p:sp>
        <p:nvSpPr>
          <p:cNvPr id="7" name="Title 1"/>
          <p:cNvSpPr txBox="1">
            <a:spLocks/>
          </p:cNvSpPr>
          <p:nvPr/>
        </p:nvSpPr>
        <p:spPr>
          <a:xfrm>
            <a:off x="1524000" y="0"/>
            <a:ext cx="9144000" cy="1143000"/>
          </a:xfrm>
          <a:prstGeom prst="rect">
            <a:avLst/>
          </a:prstGeom>
          <a:solidFill>
            <a:srgbClr val="CCFFCC"/>
          </a:solidFill>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chemeClr val="tx2">
                    <a:lumMod val="40000"/>
                    <a:lumOff val="60000"/>
                  </a:schemeClr>
                </a:solidFill>
              </a:rPr>
              <a:t> The Nuu-chah-nulth meet Cook</a:t>
            </a:r>
            <a:br>
              <a:rPr lang="en-US">
                <a:solidFill>
                  <a:schemeClr val="tx2">
                    <a:lumMod val="40000"/>
                    <a:lumOff val="60000"/>
                  </a:schemeClr>
                </a:solidFill>
              </a:rPr>
            </a:br>
            <a:r>
              <a:rPr lang="en-US">
                <a:solidFill>
                  <a:schemeClr val="tx2">
                    <a:lumMod val="40000"/>
                    <a:lumOff val="60000"/>
                  </a:schemeClr>
                </a:solidFill>
              </a:rPr>
              <a:t>Drawings courtesy of John Webber</a:t>
            </a:r>
            <a:endParaRPr lang="en-US" dirty="0">
              <a:solidFill>
                <a:schemeClr val="tx2">
                  <a:lumMod val="40000"/>
                  <a:lumOff val="60000"/>
                </a:schemeClr>
              </a:solidFill>
            </a:endParaRPr>
          </a:p>
        </p:txBody>
      </p:sp>
    </p:spTree>
    <p:extLst>
      <p:ext uri="{BB962C8B-B14F-4D97-AF65-F5344CB8AC3E}">
        <p14:creationId xmlns:p14="http://schemas.microsoft.com/office/powerpoint/2010/main" val="3879674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Classwork</a:t>
            </a:r>
          </a:p>
        </p:txBody>
      </p:sp>
      <p:sp>
        <p:nvSpPr>
          <p:cNvPr id="3" name="Content Placeholder 2"/>
          <p:cNvSpPr>
            <a:spLocks noGrp="1"/>
          </p:cNvSpPr>
          <p:nvPr>
            <p:ph idx="1"/>
          </p:nvPr>
        </p:nvSpPr>
        <p:spPr/>
        <p:txBody>
          <a:bodyPr/>
          <a:lstStyle/>
          <a:p>
            <a:r>
              <a:rPr lang="en-US" dirty="0"/>
              <a:t>Finish Ch. 1/2/3 Questions</a:t>
            </a:r>
          </a:p>
          <a:p>
            <a:r>
              <a:rPr lang="en-US" dirty="0"/>
              <a:t>Begin working on your First Encounter Poem</a:t>
            </a:r>
          </a:p>
          <a:p>
            <a:endParaRPr lang="en-US" dirty="0"/>
          </a:p>
          <a:p>
            <a:r>
              <a:rPr lang="en-US" dirty="0">
                <a:sym typeface="Wingdings"/>
              </a:rPr>
              <a:t></a:t>
            </a:r>
            <a:endParaRPr lang="en-US" dirty="0"/>
          </a:p>
        </p:txBody>
      </p:sp>
    </p:spTree>
    <p:extLst>
      <p:ext uri="{BB962C8B-B14F-4D97-AF65-F5344CB8AC3E}">
        <p14:creationId xmlns:p14="http://schemas.microsoft.com/office/powerpoint/2010/main" val="4108647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CNN 10</a:t>
            </a:r>
          </a:p>
          <a:p>
            <a:r>
              <a:rPr lang="en-US" dirty="0"/>
              <a:t>Fur Trade</a:t>
            </a:r>
          </a:p>
          <a:p>
            <a:pPr lvl="1"/>
            <a:r>
              <a:rPr lang="en-US" dirty="0"/>
              <a:t>Maritime and Land Based (16 Slides)</a:t>
            </a:r>
          </a:p>
          <a:p>
            <a:pPr lvl="1"/>
            <a:endParaRPr lang="en-US" dirty="0"/>
          </a:p>
          <a:p>
            <a:pPr lvl="1"/>
            <a:r>
              <a:rPr lang="en-US" dirty="0"/>
              <a:t>Classwork </a:t>
            </a:r>
          </a:p>
          <a:p>
            <a:endParaRPr lang="en-US" dirty="0"/>
          </a:p>
        </p:txBody>
      </p:sp>
    </p:spTree>
    <p:extLst>
      <p:ext uri="{BB962C8B-B14F-4D97-AF65-F5344CB8AC3E}">
        <p14:creationId xmlns:p14="http://schemas.microsoft.com/office/powerpoint/2010/main" val="2156202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The Maritime Fur Trade</a:t>
            </a:r>
          </a:p>
        </p:txBody>
      </p:sp>
      <p:sp>
        <p:nvSpPr>
          <p:cNvPr id="4" name="TextBox 3"/>
          <p:cNvSpPr txBox="1"/>
          <p:nvPr/>
        </p:nvSpPr>
        <p:spPr>
          <a:xfrm>
            <a:off x="1524866" y="1143000"/>
            <a:ext cx="9143134" cy="5262980"/>
          </a:xfrm>
          <a:prstGeom prst="rect">
            <a:avLst/>
          </a:prstGeom>
          <a:noFill/>
        </p:spPr>
        <p:txBody>
          <a:bodyPr wrap="square" rtlCol="0">
            <a:spAutoFit/>
          </a:bodyPr>
          <a:lstStyle/>
          <a:p>
            <a:pPr marL="457200" indent="-457200">
              <a:buFont typeface="Wingdings" charset="2"/>
              <a:buChar char="Ø"/>
            </a:pPr>
            <a:r>
              <a:rPr lang="en-US" sz="2800" dirty="0"/>
              <a:t>Over the course of the next </a:t>
            </a:r>
            <a:r>
              <a:rPr lang="en-US" sz="2800" b="1" u="sng" dirty="0"/>
              <a:t>25</a:t>
            </a:r>
            <a:r>
              <a:rPr lang="en-US" sz="2800" dirty="0"/>
              <a:t> years, </a:t>
            </a:r>
            <a:r>
              <a:rPr lang="en-US" sz="2800" b="1" u="sng" dirty="0"/>
              <a:t>hundreds</a:t>
            </a:r>
            <a:r>
              <a:rPr lang="en-US" sz="2800" dirty="0"/>
              <a:t> of ships will visit </a:t>
            </a:r>
            <a:r>
              <a:rPr lang="en-US" sz="2800" b="1" u="sng" dirty="0"/>
              <a:t>Vancouver</a:t>
            </a:r>
            <a:r>
              <a:rPr lang="en-US" sz="2800" dirty="0"/>
              <a:t> Island and the </a:t>
            </a:r>
            <a:r>
              <a:rPr lang="en-US" sz="2800" b="1" u="sng" dirty="0"/>
              <a:t>Coast</a:t>
            </a:r>
            <a:r>
              <a:rPr lang="en-US" sz="2800" dirty="0"/>
              <a:t> of B.C. looking for sea otter furs.</a:t>
            </a:r>
          </a:p>
          <a:p>
            <a:pPr marL="457200" indent="-457200">
              <a:buFont typeface="Wingdings" charset="2"/>
              <a:buChar char="Ø"/>
            </a:pPr>
            <a:r>
              <a:rPr lang="en-US" sz="2800" dirty="0"/>
              <a:t>Begin to take </a:t>
            </a:r>
            <a:r>
              <a:rPr lang="en-US" sz="2800" b="1" u="sng" dirty="0"/>
              <a:t>Timber</a:t>
            </a:r>
            <a:r>
              <a:rPr lang="en-US" sz="2800" dirty="0"/>
              <a:t> as </a:t>
            </a:r>
            <a:r>
              <a:rPr lang="en-US" sz="2800" b="1" u="sng" dirty="0"/>
              <a:t>well</a:t>
            </a:r>
            <a:r>
              <a:rPr lang="en-US" sz="2800" dirty="0"/>
              <a:t>.</a:t>
            </a:r>
          </a:p>
          <a:p>
            <a:pPr marL="457200" indent="-457200">
              <a:buFont typeface="Wingdings" charset="2"/>
              <a:buChar char="Ø"/>
            </a:pPr>
            <a:r>
              <a:rPr lang="en-US" sz="2800" dirty="0"/>
              <a:t>These </a:t>
            </a:r>
            <a:r>
              <a:rPr lang="en-US" sz="2800" b="1" u="sng" dirty="0"/>
              <a:t>Nations</a:t>
            </a:r>
            <a:r>
              <a:rPr lang="en-US" sz="2800" dirty="0"/>
              <a:t> claimed </a:t>
            </a:r>
            <a:r>
              <a:rPr lang="en-US" sz="2800" b="1" u="sng" dirty="0"/>
              <a:t>Sovereignty</a:t>
            </a:r>
            <a:r>
              <a:rPr lang="en-US" sz="2800" dirty="0"/>
              <a:t> over the area </a:t>
            </a:r>
            <a:r>
              <a:rPr lang="mr-IN" sz="2800" dirty="0"/>
              <a:t>–</a:t>
            </a:r>
            <a:r>
              <a:rPr lang="en-US" sz="2800" dirty="0"/>
              <a:t> eventually they </a:t>
            </a:r>
            <a:r>
              <a:rPr lang="en-US" sz="2800" b="1" u="sng" dirty="0"/>
              <a:t>withdrew</a:t>
            </a:r>
            <a:r>
              <a:rPr lang="en-US" sz="2800" dirty="0"/>
              <a:t>, colonial </a:t>
            </a:r>
            <a:r>
              <a:rPr lang="en-US" sz="2800" b="1" u="sng" dirty="0"/>
              <a:t>powers</a:t>
            </a:r>
            <a:r>
              <a:rPr lang="en-US" sz="2800" dirty="0"/>
              <a:t> went to the </a:t>
            </a:r>
            <a:r>
              <a:rPr lang="en-US" sz="2800" b="1" u="sng" dirty="0"/>
              <a:t>fur</a:t>
            </a:r>
            <a:r>
              <a:rPr lang="en-US" sz="2800" dirty="0"/>
              <a:t> traders.</a:t>
            </a:r>
          </a:p>
          <a:p>
            <a:pPr marL="457200" indent="-457200">
              <a:buFont typeface="Wingdings" charset="2"/>
              <a:buChar char="Ø"/>
            </a:pPr>
            <a:r>
              <a:rPr lang="en-US" sz="2800" dirty="0"/>
              <a:t>FN would often hold </a:t>
            </a:r>
            <a:r>
              <a:rPr lang="en-US" sz="2800" b="1" u="sng" dirty="0"/>
              <a:t>ceremonies</a:t>
            </a:r>
            <a:r>
              <a:rPr lang="en-US" sz="2800" dirty="0"/>
              <a:t>, and treat Europeans like visiting </a:t>
            </a:r>
            <a:r>
              <a:rPr lang="en-US" sz="2800" b="1" u="sng" dirty="0"/>
              <a:t>Chiefs</a:t>
            </a:r>
            <a:r>
              <a:rPr lang="en-US" sz="2800" dirty="0"/>
              <a:t>.</a:t>
            </a:r>
          </a:p>
          <a:p>
            <a:pPr marL="457200" indent="-457200">
              <a:buFont typeface="Wingdings" charset="2"/>
              <a:buChar char="Ø"/>
            </a:pPr>
            <a:r>
              <a:rPr lang="en-US" sz="2800" dirty="0"/>
              <a:t>Europeans quickly realized that FN were </a:t>
            </a:r>
            <a:r>
              <a:rPr lang="en-US" sz="2800" b="1" u="sng" dirty="0"/>
              <a:t>expert</a:t>
            </a:r>
            <a:r>
              <a:rPr lang="en-US" sz="2800" dirty="0"/>
              <a:t> traders/</a:t>
            </a:r>
            <a:r>
              <a:rPr lang="en-US" sz="2800" b="1" u="sng" dirty="0"/>
              <a:t>hard</a:t>
            </a:r>
            <a:r>
              <a:rPr lang="en-US" sz="2800" dirty="0"/>
              <a:t> bargainers, </a:t>
            </a:r>
            <a:r>
              <a:rPr lang="en-US" sz="2800" b="1" u="sng" dirty="0"/>
              <a:t>women</a:t>
            </a:r>
            <a:r>
              <a:rPr lang="en-US" sz="2800" dirty="0"/>
              <a:t> often setting the final </a:t>
            </a:r>
            <a:r>
              <a:rPr lang="en-US" sz="2800" b="1" u="sng" dirty="0"/>
              <a:t>price</a:t>
            </a:r>
            <a:r>
              <a:rPr lang="en-US" sz="2800" dirty="0"/>
              <a:t> for goods.</a:t>
            </a:r>
          </a:p>
        </p:txBody>
      </p:sp>
    </p:spTree>
    <p:extLst>
      <p:ext uri="{BB962C8B-B14F-4D97-AF65-F5344CB8AC3E}">
        <p14:creationId xmlns:p14="http://schemas.microsoft.com/office/powerpoint/2010/main" val="2184770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dars_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2263293" y="3128044"/>
            <a:ext cx="2636659" cy="584776"/>
          </a:xfrm>
          <a:prstGeom prst="rect">
            <a:avLst/>
          </a:prstGeom>
          <a:noFill/>
        </p:spPr>
        <p:txBody>
          <a:bodyPr wrap="none" rtlCol="0">
            <a:spAutoFit/>
          </a:bodyPr>
          <a:lstStyle/>
          <a:p>
            <a:r>
              <a:rPr lang="en-US" sz="3200" dirty="0">
                <a:solidFill>
                  <a:schemeClr val="bg1"/>
                </a:solidFill>
              </a:rPr>
              <a:t>Coastal Cedars</a:t>
            </a:r>
          </a:p>
        </p:txBody>
      </p:sp>
    </p:spTree>
    <p:extLst>
      <p:ext uri="{BB962C8B-B14F-4D97-AF65-F5344CB8AC3E}">
        <p14:creationId xmlns:p14="http://schemas.microsoft.com/office/powerpoint/2010/main" val="2346238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glis-3.-A-sea-otter-on-a-shore-encountered-by-Captain-Cook-on-his-third-voyage-1777-1780-Engraving-by-P.-Mazell-after-J.-Webber-1780-1785.-Image-courtesy-Wellcome-Colle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6858000"/>
          </a:xfrm>
          <a:prstGeom prst="rect">
            <a:avLst/>
          </a:prstGeom>
        </p:spPr>
      </p:pic>
    </p:spTree>
    <p:extLst>
      <p:ext uri="{BB962C8B-B14F-4D97-AF65-F5344CB8AC3E}">
        <p14:creationId xmlns:p14="http://schemas.microsoft.com/office/powerpoint/2010/main" val="106017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The Maritime Fur Trade</a:t>
            </a:r>
          </a:p>
        </p:txBody>
      </p:sp>
      <p:sp>
        <p:nvSpPr>
          <p:cNvPr id="4" name="TextBox 3"/>
          <p:cNvSpPr txBox="1"/>
          <p:nvPr/>
        </p:nvSpPr>
        <p:spPr>
          <a:xfrm>
            <a:off x="1524866" y="1143001"/>
            <a:ext cx="9143134" cy="6309419"/>
          </a:xfrm>
          <a:prstGeom prst="rect">
            <a:avLst/>
          </a:prstGeom>
          <a:noFill/>
        </p:spPr>
        <p:txBody>
          <a:bodyPr wrap="square" rtlCol="0">
            <a:spAutoFit/>
          </a:bodyPr>
          <a:lstStyle/>
          <a:p>
            <a:pPr marL="457200" indent="-457200">
              <a:buFont typeface="Wingdings" charset="2"/>
              <a:buChar char="Ø"/>
            </a:pPr>
            <a:r>
              <a:rPr lang="en-US" sz="2200" dirty="0">
                <a:latin typeface="+mj-lt"/>
              </a:rPr>
              <a:t>Items Sought after by FN</a:t>
            </a:r>
          </a:p>
          <a:p>
            <a:pPr marL="914400" lvl="1" indent="-457200">
              <a:buFont typeface="Wingdings" charset="2"/>
              <a:buChar char="Ø"/>
            </a:pPr>
            <a:r>
              <a:rPr lang="en-US" sz="2200" b="1" u="sng" dirty="0">
                <a:latin typeface="+mj-lt"/>
              </a:rPr>
              <a:t>Iron</a:t>
            </a:r>
            <a:r>
              <a:rPr lang="en-US" sz="2200" dirty="0">
                <a:latin typeface="+mj-lt"/>
              </a:rPr>
              <a:t> = Axes/Chisels</a:t>
            </a:r>
          </a:p>
          <a:p>
            <a:pPr marL="914400" lvl="1" indent="-457200">
              <a:buFont typeface="Wingdings" charset="2"/>
              <a:buChar char="Ø"/>
            </a:pPr>
            <a:r>
              <a:rPr lang="en-US" sz="2200" b="1" u="sng" dirty="0">
                <a:latin typeface="+mj-lt"/>
              </a:rPr>
              <a:t>Firearms</a:t>
            </a:r>
            <a:r>
              <a:rPr lang="en-US" sz="2200" dirty="0">
                <a:latin typeface="+mj-lt"/>
              </a:rPr>
              <a:t> = Power</a:t>
            </a:r>
          </a:p>
          <a:p>
            <a:pPr marL="914400" lvl="1" indent="-457200">
              <a:buFont typeface="Wingdings" charset="2"/>
              <a:buChar char="Ø"/>
            </a:pPr>
            <a:r>
              <a:rPr lang="en-US" sz="2200" b="1" u="sng" dirty="0">
                <a:latin typeface="+mj-lt"/>
              </a:rPr>
              <a:t>Copper</a:t>
            </a:r>
            <a:r>
              <a:rPr lang="en-US" sz="2200" dirty="0">
                <a:latin typeface="+mj-lt"/>
              </a:rPr>
              <a:t> = Shields</a:t>
            </a:r>
          </a:p>
          <a:p>
            <a:pPr marL="914400" lvl="1" indent="-457200">
              <a:buFont typeface="Wingdings" charset="2"/>
              <a:buChar char="Ø"/>
            </a:pPr>
            <a:r>
              <a:rPr lang="en-US" sz="2200" b="1" u="sng" dirty="0">
                <a:latin typeface="+mj-lt"/>
              </a:rPr>
              <a:t>Cloth</a:t>
            </a:r>
            <a:r>
              <a:rPr lang="en-US" sz="2200" dirty="0">
                <a:latin typeface="+mj-lt"/>
              </a:rPr>
              <a:t> = Clothing</a:t>
            </a:r>
          </a:p>
          <a:p>
            <a:pPr marL="914400" lvl="1" indent="-457200">
              <a:buFont typeface="Wingdings" charset="2"/>
              <a:buChar char="Ø"/>
            </a:pPr>
            <a:r>
              <a:rPr lang="en-US" sz="2200" b="1" u="sng" dirty="0">
                <a:latin typeface="+mj-lt"/>
              </a:rPr>
              <a:t>Clothing</a:t>
            </a:r>
            <a:r>
              <a:rPr lang="en-US" sz="2200" dirty="0">
                <a:latin typeface="+mj-lt"/>
              </a:rPr>
              <a:t>, Buttons, Mirrors and Dishes.</a:t>
            </a:r>
          </a:p>
          <a:p>
            <a:pPr marL="914400" lvl="1" indent="-457200">
              <a:buFont typeface="Wingdings" charset="2"/>
              <a:buChar char="Ø"/>
            </a:pPr>
            <a:r>
              <a:rPr lang="en-US" sz="2200" b="1" u="sng" dirty="0">
                <a:latin typeface="+mj-lt"/>
              </a:rPr>
              <a:t>Food</a:t>
            </a:r>
            <a:r>
              <a:rPr lang="en-US" sz="2200" dirty="0">
                <a:latin typeface="+mj-lt"/>
              </a:rPr>
              <a:t> = Rice, Molasses, Pilot Biscuits.</a:t>
            </a:r>
          </a:p>
          <a:p>
            <a:pPr marL="914400" lvl="1" indent="-457200">
              <a:buFont typeface="Wingdings" charset="2"/>
              <a:buChar char="Ø"/>
            </a:pPr>
            <a:r>
              <a:rPr lang="en-US" sz="2200" dirty="0">
                <a:latin typeface="+mj-lt"/>
              </a:rPr>
              <a:t>Eventually </a:t>
            </a:r>
            <a:r>
              <a:rPr lang="en-US" sz="2200" b="1" u="sng" dirty="0">
                <a:latin typeface="+mj-lt"/>
              </a:rPr>
              <a:t>Alcohol</a:t>
            </a:r>
            <a:r>
              <a:rPr lang="en-US" sz="2200" dirty="0">
                <a:latin typeface="+mj-lt"/>
              </a:rPr>
              <a:t> was traded.</a:t>
            </a:r>
          </a:p>
          <a:p>
            <a:pPr marL="457200" indent="-457200">
              <a:buFont typeface="Wingdings" charset="2"/>
              <a:buChar char="Ø"/>
            </a:pPr>
            <a:r>
              <a:rPr lang="en-US" sz="2200" dirty="0">
                <a:latin typeface="+mj-lt"/>
              </a:rPr>
              <a:t>During the Peak Maritime Trading Years (1790 </a:t>
            </a:r>
            <a:r>
              <a:rPr lang="mr-IN" sz="2200" dirty="0">
                <a:latin typeface="+mj-lt"/>
              </a:rPr>
              <a:t>–</a:t>
            </a:r>
            <a:r>
              <a:rPr lang="en-US" sz="2200" dirty="0">
                <a:latin typeface="+mj-lt"/>
              </a:rPr>
              <a:t> 1812) </a:t>
            </a:r>
            <a:r>
              <a:rPr lang="mr-IN" sz="2200" dirty="0">
                <a:latin typeface="+mj-lt"/>
              </a:rPr>
              <a:t>–</a:t>
            </a:r>
            <a:r>
              <a:rPr lang="en-US" sz="2200" dirty="0">
                <a:latin typeface="+mj-lt"/>
              </a:rPr>
              <a:t> </a:t>
            </a:r>
            <a:r>
              <a:rPr lang="en-US" sz="2200" b="1" u="sng" dirty="0">
                <a:latin typeface="+mj-lt"/>
              </a:rPr>
              <a:t>10-20 </a:t>
            </a:r>
            <a:r>
              <a:rPr lang="en-US" sz="2200" dirty="0">
                <a:latin typeface="+mj-lt"/>
              </a:rPr>
              <a:t>ships visited the B.C. coast each year</a:t>
            </a:r>
          </a:p>
          <a:p>
            <a:pPr marL="457200" indent="-457200">
              <a:buFont typeface="Wingdings" charset="2"/>
              <a:buChar char="Ø"/>
            </a:pPr>
            <a:r>
              <a:rPr lang="en-US" sz="2200" dirty="0">
                <a:latin typeface="+mj-lt"/>
              </a:rPr>
              <a:t>Collecting </a:t>
            </a:r>
            <a:r>
              <a:rPr lang="en-US" sz="2200" b="1" u="sng" dirty="0">
                <a:latin typeface="+mj-lt"/>
              </a:rPr>
              <a:t>18,000</a:t>
            </a:r>
            <a:r>
              <a:rPr lang="en-US" sz="2200" dirty="0">
                <a:latin typeface="+mj-lt"/>
              </a:rPr>
              <a:t> pelts per year (Est. </a:t>
            </a:r>
            <a:r>
              <a:rPr lang="en-US" sz="2200" b="1" u="sng" dirty="0">
                <a:latin typeface="+mj-lt"/>
              </a:rPr>
              <a:t>300,000</a:t>
            </a:r>
            <a:r>
              <a:rPr lang="en-US" sz="2200" dirty="0">
                <a:latin typeface="+mj-lt"/>
              </a:rPr>
              <a:t> Sea Otter when Cooke arrived)</a:t>
            </a:r>
          </a:p>
          <a:p>
            <a:pPr marL="457200" indent="-457200">
              <a:buFont typeface="Wingdings" charset="2"/>
              <a:buChar char="Ø"/>
            </a:pPr>
            <a:r>
              <a:rPr lang="en-US" sz="2200" dirty="0">
                <a:latin typeface="+mj-lt"/>
              </a:rPr>
              <a:t>This trade </a:t>
            </a:r>
            <a:r>
              <a:rPr lang="en-US" sz="2200" b="1" u="sng" dirty="0">
                <a:latin typeface="+mj-lt"/>
              </a:rPr>
              <a:t>devastated</a:t>
            </a:r>
            <a:r>
              <a:rPr lang="en-US" sz="2200" dirty="0">
                <a:latin typeface="+mj-lt"/>
              </a:rPr>
              <a:t> the Sea Otter </a:t>
            </a:r>
            <a:r>
              <a:rPr lang="en-US" sz="2200" b="1" u="sng" dirty="0">
                <a:latin typeface="+mj-lt"/>
              </a:rPr>
              <a:t>Population</a:t>
            </a:r>
            <a:r>
              <a:rPr lang="en-US" sz="2200" dirty="0">
                <a:latin typeface="+mj-lt"/>
              </a:rPr>
              <a:t>.</a:t>
            </a:r>
          </a:p>
          <a:p>
            <a:pPr marL="457200" indent="-457200">
              <a:buFont typeface="Wingdings" charset="2"/>
              <a:buChar char="Ø"/>
            </a:pPr>
            <a:r>
              <a:rPr lang="en-US" sz="2200" dirty="0">
                <a:latin typeface="+mj-lt"/>
              </a:rPr>
              <a:t>By </a:t>
            </a:r>
            <a:r>
              <a:rPr lang="en-US" sz="2200" b="1" u="sng" dirty="0">
                <a:latin typeface="+mj-lt"/>
              </a:rPr>
              <a:t>1900</a:t>
            </a:r>
            <a:r>
              <a:rPr lang="en-US" sz="2200" dirty="0">
                <a:latin typeface="+mj-lt"/>
              </a:rPr>
              <a:t> they were almost extinct. </a:t>
            </a:r>
          </a:p>
          <a:p>
            <a:pPr marL="914400" lvl="1" indent="-457200">
              <a:buFont typeface="Wingdings" charset="2"/>
              <a:buChar char="Ø"/>
            </a:pPr>
            <a:r>
              <a:rPr lang="en-US" sz="2200" dirty="0">
                <a:latin typeface="+mj-lt"/>
              </a:rPr>
              <a:t>Between 1969 to 1972, 89 Sea Otters reintroduced to B.C.’s coast.</a:t>
            </a:r>
          </a:p>
          <a:p>
            <a:pPr marL="914400" lvl="1" indent="-457200">
              <a:buFont typeface="Wingdings" charset="2"/>
              <a:buChar char="Ø"/>
            </a:pPr>
            <a:r>
              <a:rPr lang="en-US" sz="2200" dirty="0"/>
              <a:t>Today, Scientists est. </a:t>
            </a:r>
            <a:r>
              <a:rPr lang="en-US" sz="2200" b="1" u="sng" dirty="0"/>
              <a:t>6000</a:t>
            </a:r>
            <a:r>
              <a:rPr lang="en-US" sz="2200" dirty="0"/>
              <a:t> Sea Otters on B.C.’s coast.</a:t>
            </a:r>
          </a:p>
          <a:p>
            <a:pPr marL="914400" lvl="1" indent="-457200">
              <a:buFont typeface="Wingdings" charset="2"/>
              <a:buChar char="Ø"/>
            </a:pPr>
            <a:endParaRPr lang="en-US" sz="2400" dirty="0">
              <a:latin typeface="+mj-lt"/>
            </a:endParaRPr>
          </a:p>
          <a:p>
            <a:pPr marL="457200" indent="-457200">
              <a:buFont typeface="Wingdings" charset="2"/>
              <a:buChar char="Ø"/>
            </a:pPr>
            <a:endParaRPr lang="en-US" sz="2800" dirty="0"/>
          </a:p>
        </p:txBody>
      </p:sp>
    </p:spTree>
    <p:extLst>
      <p:ext uri="{BB962C8B-B14F-4D97-AF65-F5344CB8AC3E}">
        <p14:creationId xmlns:p14="http://schemas.microsoft.com/office/powerpoint/2010/main" val="154955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00" y="1"/>
            <a:ext cx="9144000" cy="928933"/>
          </a:xfrm>
          <a:solidFill>
            <a:srgbClr val="D7E4BD"/>
          </a:solidFill>
        </p:spPr>
        <p:txBody>
          <a:bodyPr>
            <a:normAutofit/>
          </a:bodyPr>
          <a:lstStyle/>
          <a:p>
            <a:pPr>
              <a:defRPr/>
            </a:pPr>
            <a:r>
              <a:rPr lang="en-US" sz="5400" b="1" dirty="0">
                <a:solidFill>
                  <a:srgbClr val="0070C0"/>
                </a:solidFill>
              </a:rPr>
              <a:t>Colonialism </a:t>
            </a:r>
            <a:r>
              <a:rPr lang="en-US" sz="5400" b="1" dirty="0">
                <a:solidFill>
                  <a:srgbClr val="0070C0"/>
                </a:solidFill>
                <a:sym typeface="Wingdings"/>
              </a:rPr>
              <a:t></a:t>
            </a:r>
            <a:endParaRPr lang="en-CA" sz="3600" dirty="0">
              <a:solidFill>
                <a:schemeClr val="tx1">
                  <a:lumMod val="75000"/>
                  <a:lumOff val="25000"/>
                </a:schemeClr>
              </a:solidFill>
              <a:latin typeface="Comic Sans MS" pitchFamily="66" charset="0"/>
            </a:endParaRPr>
          </a:p>
        </p:txBody>
      </p:sp>
      <p:sp>
        <p:nvSpPr>
          <p:cNvPr id="33795" name="Rectangle 3"/>
          <p:cNvSpPr>
            <a:spLocks noGrp="1" noChangeArrowheads="1"/>
          </p:cNvSpPr>
          <p:nvPr>
            <p:ph idx="1"/>
          </p:nvPr>
        </p:nvSpPr>
        <p:spPr>
          <a:xfrm>
            <a:off x="1524000" y="928934"/>
            <a:ext cx="9144000" cy="5929067"/>
          </a:xfrm>
        </p:spPr>
        <p:txBody>
          <a:bodyPr>
            <a:normAutofit lnSpcReduction="10000"/>
          </a:bodyPr>
          <a:lstStyle/>
          <a:p>
            <a:pPr eaLnBrk="1" hangingPunct="1">
              <a:lnSpc>
                <a:spcPct val="80000"/>
              </a:lnSpc>
            </a:pPr>
            <a:r>
              <a:rPr lang="en-US" sz="3600" b="1" u="sng" dirty="0">
                <a:latin typeface="Calibri" charset="0"/>
              </a:rPr>
              <a:t>Colonialism</a:t>
            </a:r>
            <a:r>
              <a:rPr lang="en-US" sz="3600" dirty="0">
                <a:latin typeface="Calibri" charset="0"/>
              </a:rPr>
              <a:t> is the establishment, </a:t>
            </a:r>
            <a:r>
              <a:rPr lang="en-US" sz="3600" b="1" u="sng" dirty="0">
                <a:latin typeface="Calibri" charset="0"/>
              </a:rPr>
              <a:t>exploitation</a:t>
            </a:r>
            <a:r>
              <a:rPr lang="en-US" sz="3600" dirty="0">
                <a:latin typeface="Calibri" charset="0"/>
              </a:rPr>
              <a:t>, maintenance, </a:t>
            </a:r>
            <a:r>
              <a:rPr lang="en-US" sz="3600" b="1" u="sng" dirty="0">
                <a:latin typeface="Calibri" charset="0"/>
              </a:rPr>
              <a:t>acquisition</a:t>
            </a:r>
            <a:r>
              <a:rPr lang="en-US" sz="3600" dirty="0">
                <a:latin typeface="Calibri" charset="0"/>
              </a:rPr>
              <a:t>, and expansion of a </a:t>
            </a:r>
            <a:r>
              <a:rPr lang="en-US" sz="3600" b="1" u="sng" dirty="0">
                <a:latin typeface="Calibri" charset="0"/>
              </a:rPr>
              <a:t>colony</a:t>
            </a:r>
            <a:r>
              <a:rPr lang="en-US" sz="3600" dirty="0">
                <a:latin typeface="Calibri" charset="0"/>
              </a:rPr>
              <a:t> in one territory by a political power from another territory. </a:t>
            </a:r>
          </a:p>
          <a:p>
            <a:pPr>
              <a:lnSpc>
                <a:spcPct val="80000"/>
              </a:lnSpc>
            </a:pPr>
            <a:r>
              <a:rPr lang="en-US" sz="3600" dirty="0">
                <a:latin typeface="Calibri" charset="0"/>
              </a:rPr>
              <a:t>It is a set of </a:t>
            </a:r>
            <a:r>
              <a:rPr lang="en-US" sz="3600" b="1" u="sng" dirty="0">
                <a:latin typeface="Calibri" charset="0"/>
              </a:rPr>
              <a:t>unequal</a:t>
            </a:r>
            <a:r>
              <a:rPr lang="en-US" sz="3600" dirty="0">
                <a:latin typeface="Calibri" charset="0"/>
              </a:rPr>
              <a:t> </a:t>
            </a:r>
            <a:r>
              <a:rPr lang="en-US" sz="3600" b="1" u="sng" dirty="0">
                <a:latin typeface="Calibri" charset="0"/>
              </a:rPr>
              <a:t>relationships</a:t>
            </a:r>
            <a:r>
              <a:rPr lang="en-US" sz="3600" dirty="0">
                <a:latin typeface="Calibri" charset="0"/>
              </a:rPr>
              <a:t> between the </a:t>
            </a:r>
            <a:r>
              <a:rPr lang="en-US" sz="3600" b="1" u="sng" dirty="0">
                <a:latin typeface="Calibri" charset="0"/>
              </a:rPr>
              <a:t>colonial</a:t>
            </a:r>
            <a:r>
              <a:rPr lang="en-US" sz="3600" dirty="0">
                <a:latin typeface="Calibri" charset="0"/>
              </a:rPr>
              <a:t> power and the </a:t>
            </a:r>
            <a:r>
              <a:rPr lang="en-US" sz="3600" b="1" u="sng" dirty="0">
                <a:latin typeface="Calibri" charset="0"/>
              </a:rPr>
              <a:t>colony</a:t>
            </a:r>
            <a:r>
              <a:rPr lang="en-US" sz="3600" dirty="0">
                <a:latin typeface="Calibri" charset="0"/>
              </a:rPr>
              <a:t> and often between the </a:t>
            </a:r>
            <a:r>
              <a:rPr lang="en-US" sz="3600" b="1" u="sng" dirty="0">
                <a:latin typeface="Calibri" charset="0"/>
              </a:rPr>
              <a:t>colonists</a:t>
            </a:r>
            <a:r>
              <a:rPr lang="en-US" sz="3600" dirty="0">
                <a:latin typeface="Calibri" charset="0"/>
              </a:rPr>
              <a:t> and the </a:t>
            </a:r>
            <a:r>
              <a:rPr lang="en-US" sz="3600" b="1" u="sng" dirty="0">
                <a:latin typeface="Calibri" charset="0"/>
              </a:rPr>
              <a:t>Indigenous</a:t>
            </a:r>
            <a:r>
              <a:rPr lang="en-US" sz="3600" dirty="0">
                <a:latin typeface="Calibri" charset="0"/>
              </a:rPr>
              <a:t> population.</a:t>
            </a:r>
          </a:p>
          <a:p>
            <a:pPr>
              <a:lnSpc>
                <a:spcPct val="80000"/>
              </a:lnSpc>
            </a:pPr>
            <a:r>
              <a:rPr lang="en-US" sz="3600" dirty="0">
                <a:latin typeface="Calibri" charset="0"/>
              </a:rPr>
              <a:t>At first the countries followed </a:t>
            </a:r>
            <a:r>
              <a:rPr lang="en-US" sz="3600" b="1" u="sng" dirty="0">
                <a:latin typeface="Calibri" charset="0"/>
              </a:rPr>
              <a:t>mercantilist</a:t>
            </a:r>
            <a:r>
              <a:rPr lang="en-US" sz="3600" dirty="0">
                <a:latin typeface="Calibri" charset="0"/>
              </a:rPr>
              <a:t> policies designed to strengthen the home </a:t>
            </a:r>
            <a:r>
              <a:rPr lang="en-US" sz="3600" b="1" u="sng" dirty="0">
                <a:latin typeface="Calibri" charset="0"/>
              </a:rPr>
              <a:t>economy</a:t>
            </a:r>
            <a:r>
              <a:rPr lang="en-US" sz="3600" dirty="0">
                <a:latin typeface="Calibri" charset="0"/>
              </a:rPr>
              <a:t> at the expense of rivals, so the </a:t>
            </a:r>
            <a:r>
              <a:rPr lang="en-US" sz="3600" b="1" u="sng" dirty="0">
                <a:latin typeface="Calibri" charset="0"/>
              </a:rPr>
              <a:t>colonies</a:t>
            </a:r>
            <a:r>
              <a:rPr lang="en-US" sz="3600" dirty="0">
                <a:latin typeface="Calibri" charset="0"/>
              </a:rPr>
              <a:t> were usually allowed to trade only with the </a:t>
            </a:r>
            <a:r>
              <a:rPr lang="en-US" sz="3600" b="1" u="sng" dirty="0">
                <a:latin typeface="Calibri" charset="0"/>
              </a:rPr>
              <a:t>mother</a:t>
            </a:r>
            <a:r>
              <a:rPr lang="en-US" sz="3600" dirty="0">
                <a:latin typeface="Calibri" charset="0"/>
              </a:rPr>
              <a:t> country. </a:t>
            </a:r>
          </a:p>
          <a:p>
            <a:pPr>
              <a:lnSpc>
                <a:spcPct val="80000"/>
              </a:lnSpc>
            </a:pPr>
            <a:endParaRPr lang="en-US" sz="3600" dirty="0">
              <a:latin typeface="Calibri" charset="0"/>
            </a:endParaRPr>
          </a:p>
          <a:p>
            <a:pPr eaLnBrk="1" hangingPunct="1">
              <a:lnSpc>
                <a:spcPct val="80000"/>
              </a:lnSpc>
            </a:pPr>
            <a:endParaRPr lang="en-US" sz="3600" dirty="0">
              <a:latin typeface="Calibri" charset="0"/>
            </a:endParaRPr>
          </a:p>
        </p:txBody>
      </p:sp>
    </p:spTree>
    <p:extLst>
      <p:ext uri="{BB962C8B-B14F-4D97-AF65-F5344CB8AC3E}">
        <p14:creationId xmlns:p14="http://schemas.microsoft.com/office/powerpoint/2010/main" val="98874822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558ED5"/>
          </a:solidFill>
        </p:spPr>
        <p:txBody>
          <a:bodyPr/>
          <a:lstStyle/>
          <a:p>
            <a:r>
              <a:rPr lang="en-US" dirty="0"/>
              <a:t>Discussion</a:t>
            </a:r>
          </a:p>
        </p:txBody>
      </p:sp>
      <p:sp>
        <p:nvSpPr>
          <p:cNvPr id="3" name="Content Placeholder 2"/>
          <p:cNvSpPr>
            <a:spLocks noGrp="1"/>
          </p:cNvSpPr>
          <p:nvPr>
            <p:ph idx="1"/>
          </p:nvPr>
        </p:nvSpPr>
        <p:spPr>
          <a:xfrm>
            <a:off x="1524000" y="1188658"/>
            <a:ext cx="9144000" cy="4525963"/>
          </a:xfrm>
        </p:spPr>
        <p:txBody>
          <a:bodyPr/>
          <a:lstStyle/>
          <a:p>
            <a:r>
              <a:rPr lang="en-US" dirty="0"/>
              <a:t>Based off the Sea-Otter population in 1780 to 2019, what connections can be drawn between Capitalism (this need for Fur) and Stewardship/Sustainability (Caring for the Land/Animals)?</a:t>
            </a:r>
          </a:p>
        </p:txBody>
      </p:sp>
    </p:spTree>
    <p:extLst>
      <p:ext uri="{BB962C8B-B14F-4D97-AF65-F5344CB8AC3E}">
        <p14:creationId xmlns:p14="http://schemas.microsoft.com/office/powerpoint/2010/main" val="2578125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3370"/>
            <a:ext cx="9144001" cy="6991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747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The Land-Based Fur Trade</a:t>
            </a:r>
          </a:p>
        </p:txBody>
      </p:sp>
      <p:sp>
        <p:nvSpPr>
          <p:cNvPr id="4" name="TextBox 3"/>
          <p:cNvSpPr txBox="1"/>
          <p:nvPr/>
        </p:nvSpPr>
        <p:spPr>
          <a:xfrm>
            <a:off x="1524866" y="1143000"/>
            <a:ext cx="9143134" cy="6124754"/>
          </a:xfrm>
          <a:prstGeom prst="rect">
            <a:avLst/>
          </a:prstGeom>
          <a:noFill/>
        </p:spPr>
        <p:txBody>
          <a:bodyPr wrap="square" rtlCol="0">
            <a:spAutoFit/>
          </a:bodyPr>
          <a:lstStyle/>
          <a:p>
            <a:pPr marL="457200" indent="-457200">
              <a:buFont typeface="Wingdings" charset="2"/>
              <a:buChar char="Ø"/>
            </a:pPr>
            <a:r>
              <a:rPr lang="en-US" sz="2800" dirty="0"/>
              <a:t>The </a:t>
            </a:r>
            <a:r>
              <a:rPr lang="en-US" sz="2800" b="1" u="sng" dirty="0"/>
              <a:t>North-West-Company </a:t>
            </a:r>
            <a:r>
              <a:rPr lang="en-US" sz="2800" dirty="0"/>
              <a:t>(NWC) has been for years trading in the Interior, shipping furs back </a:t>
            </a:r>
            <a:r>
              <a:rPr lang="en-US" sz="2800" b="1" u="sng" dirty="0"/>
              <a:t>East</a:t>
            </a:r>
            <a:r>
              <a:rPr lang="en-US" sz="2800" dirty="0"/>
              <a:t> to Montreal.</a:t>
            </a:r>
          </a:p>
          <a:p>
            <a:pPr marL="457200" indent="-457200">
              <a:buFont typeface="Wingdings" charset="2"/>
              <a:buChar char="Ø"/>
            </a:pPr>
            <a:r>
              <a:rPr lang="en-US" sz="2800" dirty="0"/>
              <a:t>Their competition was the </a:t>
            </a:r>
            <a:r>
              <a:rPr lang="en-US" sz="2800" b="1" u="sng" dirty="0"/>
              <a:t>HBC</a:t>
            </a:r>
            <a:r>
              <a:rPr lang="en-US" sz="2800" dirty="0"/>
              <a:t>.</a:t>
            </a:r>
          </a:p>
          <a:p>
            <a:pPr marL="457200" indent="-457200">
              <a:buFont typeface="Wingdings" charset="2"/>
              <a:buChar char="Ø"/>
            </a:pPr>
            <a:r>
              <a:rPr lang="en-US" sz="2800" dirty="0"/>
              <a:t>Three important </a:t>
            </a:r>
            <a:r>
              <a:rPr lang="en-US" sz="2800" b="1" u="sng" dirty="0"/>
              <a:t>NWC</a:t>
            </a:r>
            <a:r>
              <a:rPr lang="en-US" sz="2800" dirty="0"/>
              <a:t> traders pushed deep into present day B.C.</a:t>
            </a:r>
          </a:p>
          <a:p>
            <a:pPr marL="914400" lvl="1" indent="-457200">
              <a:buFont typeface="Wingdings" charset="2"/>
              <a:buChar char="Ø"/>
            </a:pPr>
            <a:r>
              <a:rPr lang="en-US" sz="2800" dirty="0"/>
              <a:t>1793 </a:t>
            </a:r>
            <a:r>
              <a:rPr lang="mr-IN" sz="2800" dirty="0"/>
              <a:t>–</a:t>
            </a:r>
            <a:r>
              <a:rPr lang="en-US" sz="2800" dirty="0"/>
              <a:t> Alexander </a:t>
            </a:r>
            <a:r>
              <a:rPr lang="en-US" sz="2800" b="1" u="sng" dirty="0"/>
              <a:t>Mackenzie</a:t>
            </a:r>
            <a:r>
              <a:rPr lang="en-US" sz="2800" dirty="0"/>
              <a:t> </a:t>
            </a:r>
            <a:r>
              <a:rPr lang="mr-IN" sz="2800" dirty="0"/>
              <a:t>–</a:t>
            </a:r>
            <a:r>
              <a:rPr lang="en-US" sz="2800" dirty="0"/>
              <a:t> Grease Trail to Bella Coola.</a:t>
            </a:r>
          </a:p>
          <a:p>
            <a:pPr marL="914400" lvl="1" indent="-457200">
              <a:buFont typeface="Wingdings" charset="2"/>
              <a:buChar char="Ø"/>
            </a:pPr>
            <a:r>
              <a:rPr lang="en-US" sz="2800" dirty="0"/>
              <a:t>1805-1808 </a:t>
            </a:r>
            <a:r>
              <a:rPr lang="mr-IN" sz="2800" dirty="0"/>
              <a:t>–</a:t>
            </a:r>
            <a:r>
              <a:rPr lang="en-US" sz="2800" dirty="0"/>
              <a:t> Simon </a:t>
            </a:r>
            <a:r>
              <a:rPr lang="en-US" sz="2800" b="1" u="sng" dirty="0"/>
              <a:t>Fraser</a:t>
            </a:r>
            <a:r>
              <a:rPr lang="en-US" sz="2800" dirty="0"/>
              <a:t> </a:t>
            </a:r>
            <a:r>
              <a:rPr lang="mr-IN" sz="2800" dirty="0"/>
              <a:t>–</a:t>
            </a:r>
            <a:r>
              <a:rPr lang="en-US" sz="2800" dirty="0"/>
              <a:t> built forts.</a:t>
            </a:r>
          </a:p>
          <a:p>
            <a:pPr marL="1371600" lvl="2" indent="-457200">
              <a:buFont typeface="Wingdings" charset="2"/>
              <a:buChar char="Ø"/>
            </a:pPr>
            <a:r>
              <a:rPr lang="en-US" sz="2800" dirty="0"/>
              <a:t>1805 </a:t>
            </a:r>
            <a:r>
              <a:rPr lang="mr-IN" sz="2800" dirty="0"/>
              <a:t>–</a:t>
            </a:r>
            <a:r>
              <a:rPr lang="en-US" sz="2800" dirty="0"/>
              <a:t> Fort McLeod</a:t>
            </a:r>
          </a:p>
          <a:p>
            <a:pPr marL="1371600" lvl="2" indent="-457200">
              <a:buFont typeface="Wingdings" charset="2"/>
              <a:buChar char="Ø"/>
            </a:pPr>
            <a:r>
              <a:rPr lang="en-US" sz="2800" dirty="0"/>
              <a:t>1806 </a:t>
            </a:r>
            <a:r>
              <a:rPr lang="mr-IN" sz="2800" dirty="0"/>
              <a:t>–</a:t>
            </a:r>
            <a:r>
              <a:rPr lang="en-US" sz="2800" dirty="0"/>
              <a:t> Fort Fraser/Fort St. James</a:t>
            </a:r>
          </a:p>
          <a:p>
            <a:pPr marL="914400" lvl="1" indent="-457200">
              <a:buFont typeface="Wingdings" charset="2"/>
              <a:buChar char="Ø"/>
            </a:pPr>
            <a:r>
              <a:rPr lang="en-US" sz="2800" dirty="0"/>
              <a:t>1807-1811 </a:t>
            </a:r>
            <a:r>
              <a:rPr lang="mr-IN" sz="2800" dirty="0"/>
              <a:t>–</a:t>
            </a:r>
            <a:r>
              <a:rPr lang="en-US" sz="2800" dirty="0"/>
              <a:t> David </a:t>
            </a:r>
            <a:r>
              <a:rPr lang="en-US" sz="2800" b="1" u="sng" dirty="0"/>
              <a:t>Thompson</a:t>
            </a:r>
          </a:p>
          <a:p>
            <a:pPr marL="914400" lvl="1" indent="-457200">
              <a:buFont typeface="Wingdings" charset="2"/>
              <a:buChar char="Ø"/>
            </a:pPr>
            <a:endParaRPr lang="en-US" sz="2800" dirty="0"/>
          </a:p>
          <a:p>
            <a:pPr marL="457200" indent="-457200">
              <a:buFont typeface="Wingdings" charset="2"/>
              <a:buChar char="Ø"/>
            </a:pPr>
            <a:r>
              <a:rPr lang="en-US" sz="2800" dirty="0"/>
              <a:t>In 1821 </a:t>
            </a:r>
            <a:r>
              <a:rPr lang="mr-IN" sz="2800" dirty="0"/>
              <a:t>–</a:t>
            </a:r>
            <a:r>
              <a:rPr lang="en-US" sz="2800" dirty="0"/>
              <a:t> </a:t>
            </a:r>
            <a:r>
              <a:rPr lang="en-US" sz="2800" b="1" u="sng" dirty="0"/>
              <a:t>HBC/NWC </a:t>
            </a:r>
            <a:r>
              <a:rPr lang="en-US" sz="2800" dirty="0"/>
              <a:t>merge together.</a:t>
            </a:r>
          </a:p>
          <a:p>
            <a:pPr marL="457200" indent="-457200">
              <a:buFont typeface="Wingdings" charset="2"/>
              <a:buChar char="Ø"/>
            </a:pPr>
            <a:endParaRPr lang="en-US" sz="2800" dirty="0"/>
          </a:p>
        </p:txBody>
      </p:sp>
    </p:spTree>
    <p:extLst>
      <p:ext uri="{BB962C8B-B14F-4D97-AF65-F5344CB8AC3E}">
        <p14:creationId xmlns:p14="http://schemas.microsoft.com/office/powerpoint/2010/main" val="1345529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dc62fed-c7a6-4a34-a2ba-15665a1fe30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6872571"/>
          </a:xfrm>
          <a:prstGeom prst="rect">
            <a:avLst/>
          </a:prstGeom>
        </p:spPr>
      </p:pic>
    </p:spTree>
    <p:extLst>
      <p:ext uri="{BB962C8B-B14F-4D97-AF65-F5344CB8AC3E}">
        <p14:creationId xmlns:p14="http://schemas.microsoft.com/office/powerpoint/2010/main" val="4118742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ir_alex.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20" r="332"/>
          <a:stretch/>
        </p:blipFill>
        <p:spPr>
          <a:xfrm>
            <a:off x="1524000" y="0"/>
            <a:ext cx="9144000" cy="6858000"/>
          </a:xfrm>
        </p:spPr>
      </p:pic>
    </p:spTree>
    <p:extLst>
      <p:ext uri="{BB962C8B-B14F-4D97-AF65-F5344CB8AC3E}">
        <p14:creationId xmlns:p14="http://schemas.microsoft.com/office/powerpoint/2010/main" val="3078729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mackenzie_greasetra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1" cy="6858000"/>
          </a:xfrm>
          <a:prstGeom prst="rect">
            <a:avLst/>
          </a:prstGeom>
        </p:spPr>
      </p:pic>
    </p:spTree>
    <p:extLst>
      <p:ext uri="{BB962C8B-B14F-4D97-AF65-F5344CB8AC3E}">
        <p14:creationId xmlns:p14="http://schemas.microsoft.com/office/powerpoint/2010/main" val="3433675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9-08-15 at 3.17.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4392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t>Chapter 4 </a:t>
            </a:r>
            <a:br>
              <a:rPr lang="en-US" dirty="0"/>
            </a:br>
            <a:r>
              <a:rPr lang="en-US" dirty="0">
                <a:solidFill>
                  <a:schemeClr val="tx2">
                    <a:lumMod val="40000"/>
                    <a:lumOff val="60000"/>
                  </a:schemeClr>
                </a:solidFill>
              </a:rPr>
              <a:t>The Land-Based Fur Trade</a:t>
            </a:r>
          </a:p>
        </p:txBody>
      </p:sp>
      <p:sp>
        <p:nvSpPr>
          <p:cNvPr id="4" name="TextBox 3"/>
          <p:cNvSpPr txBox="1"/>
          <p:nvPr/>
        </p:nvSpPr>
        <p:spPr>
          <a:xfrm>
            <a:off x="1524866" y="1143000"/>
            <a:ext cx="9143134" cy="6124754"/>
          </a:xfrm>
          <a:prstGeom prst="rect">
            <a:avLst/>
          </a:prstGeom>
          <a:noFill/>
        </p:spPr>
        <p:txBody>
          <a:bodyPr wrap="square" rtlCol="0">
            <a:spAutoFit/>
          </a:bodyPr>
          <a:lstStyle/>
          <a:p>
            <a:pPr marL="457200" indent="-457200">
              <a:buFont typeface="Wingdings" charset="2"/>
              <a:buChar char="Ø"/>
            </a:pPr>
            <a:r>
              <a:rPr lang="en-US" sz="2800" dirty="0"/>
              <a:t>Fur trader sought </a:t>
            </a:r>
            <a:r>
              <a:rPr lang="en-US" sz="2800" b="1" u="sng" dirty="0"/>
              <a:t>beaver</a:t>
            </a:r>
            <a:r>
              <a:rPr lang="en-US" sz="2800" dirty="0"/>
              <a:t>, </a:t>
            </a:r>
            <a:r>
              <a:rPr lang="en-US" sz="2800" b="1" u="sng" dirty="0"/>
              <a:t>mink</a:t>
            </a:r>
            <a:r>
              <a:rPr lang="en-US" sz="2800" dirty="0"/>
              <a:t>, </a:t>
            </a:r>
            <a:r>
              <a:rPr lang="en-US" sz="2800" b="1" u="sng" dirty="0"/>
              <a:t>marten</a:t>
            </a:r>
            <a:r>
              <a:rPr lang="en-US" sz="2800" dirty="0"/>
              <a:t>, muskrat, river otter, </a:t>
            </a:r>
            <a:r>
              <a:rPr lang="en-US" sz="2800" b="1" u="sng" dirty="0"/>
              <a:t>fox</a:t>
            </a:r>
            <a:r>
              <a:rPr lang="en-US" sz="2800" dirty="0"/>
              <a:t>, and bear fur. </a:t>
            </a:r>
          </a:p>
          <a:p>
            <a:pPr marL="457200" indent="-457200">
              <a:buFont typeface="Wingdings" charset="2"/>
              <a:buChar char="Ø"/>
            </a:pPr>
            <a:r>
              <a:rPr lang="en-US" sz="2800" dirty="0"/>
              <a:t>Europeans traded: </a:t>
            </a:r>
            <a:r>
              <a:rPr lang="en-US" sz="2800" b="1" u="sng" dirty="0"/>
              <a:t>blankets</a:t>
            </a:r>
            <a:r>
              <a:rPr lang="en-US" sz="2800" dirty="0"/>
              <a:t>, </a:t>
            </a:r>
            <a:r>
              <a:rPr lang="en-US" sz="2800" b="1" u="sng" dirty="0"/>
              <a:t>guns</a:t>
            </a:r>
            <a:r>
              <a:rPr lang="en-US" sz="2800" dirty="0"/>
              <a:t>, sugar, flour, </a:t>
            </a:r>
            <a:r>
              <a:rPr lang="en-US" sz="2800" b="1" u="sng" dirty="0"/>
              <a:t>tobacco</a:t>
            </a:r>
            <a:r>
              <a:rPr lang="en-US" sz="2800" dirty="0"/>
              <a:t>, and household </a:t>
            </a:r>
            <a:r>
              <a:rPr lang="en-US" sz="2800" b="1" u="sng" dirty="0"/>
              <a:t>goods</a:t>
            </a:r>
            <a:r>
              <a:rPr lang="en-US" sz="2800" dirty="0"/>
              <a:t>.</a:t>
            </a:r>
          </a:p>
          <a:p>
            <a:pPr marL="457200" indent="-457200">
              <a:buFont typeface="Wingdings" charset="2"/>
              <a:buChar char="Ø"/>
            </a:pPr>
            <a:r>
              <a:rPr lang="en-US" sz="2800" dirty="0"/>
              <a:t>FN also supplied food to the forts: </a:t>
            </a:r>
            <a:r>
              <a:rPr lang="en-US" sz="2800" b="1" u="sng" dirty="0"/>
              <a:t>fish</a:t>
            </a:r>
            <a:r>
              <a:rPr lang="en-US" sz="2800" dirty="0"/>
              <a:t>/</a:t>
            </a:r>
            <a:r>
              <a:rPr lang="en-US" sz="2800" b="1" u="sng" dirty="0"/>
              <a:t>meat</a:t>
            </a:r>
            <a:r>
              <a:rPr lang="en-US" sz="2800" dirty="0"/>
              <a:t>.</a:t>
            </a:r>
          </a:p>
          <a:p>
            <a:pPr marL="457200" indent="-457200">
              <a:buFont typeface="Wingdings" charset="2"/>
              <a:buChar char="Ø"/>
            </a:pPr>
            <a:r>
              <a:rPr lang="en-US" sz="2800" dirty="0"/>
              <a:t>When Forts were constructed on FN territory, those FN on that territory became </a:t>
            </a:r>
            <a:r>
              <a:rPr lang="en-US" sz="2800" b="1" u="sng" dirty="0"/>
              <a:t>intermediaries</a:t>
            </a:r>
            <a:r>
              <a:rPr lang="en-US" sz="2800" dirty="0"/>
              <a:t> (mediator/middle man) between the </a:t>
            </a:r>
            <a:r>
              <a:rPr lang="en-US" sz="2800" b="1" u="sng" dirty="0"/>
              <a:t>Fort</a:t>
            </a:r>
            <a:r>
              <a:rPr lang="en-US" sz="2800" dirty="0"/>
              <a:t> and other </a:t>
            </a:r>
            <a:r>
              <a:rPr lang="en-US" sz="2800" b="1" u="sng" dirty="0"/>
              <a:t>FN’s</a:t>
            </a:r>
            <a:r>
              <a:rPr lang="en-US" sz="2800" dirty="0"/>
              <a:t>.</a:t>
            </a:r>
          </a:p>
          <a:p>
            <a:pPr marL="914400" lvl="1" indent="-457200">
              <a:buFont typeface="Wingdings" charset="2"/>
              <a:buChar char="Ø"/>
            </a:pPr>
            <a:r>
              <a:rPr lang="en-US" sz="2800" dirty="0"/>
              <a:t>However, sometimes FN did not support these Forts, then they were forced to </a:t>
            </a:r>
            <a:r>
              <a:rPr lang="en-US" sz="2800" b="1" u="sng" dirty="0"/>
              <a:t>close  </a:t>
            </a:r>
          </a:p>
          <a:p>
            <a:pPr marL="914400" lvl="1" indent="-457200">
              <a:buFont typeface="Wingdings" charset="2"/>
              <a:buChar char="Ø"/>
            </a:pPr>
            <a:r>
              <a:rPr lang="en-US" sz="2800" dirty="0"/>
              <a:t>Ex: Fort </a:t>
            </a:r>
            <a:r>
              <a:rPr lang="en-US" sz="2800" b="1" u="sng" dirty="0"/>
              <a:t>Chilcotin</a:t>
            </a:r>
            <a:r>
              <a:rPr lang="en-US" sz="2800" dirty="0"/>
              <a:t> (1844)</a:t>
            </a:r>
          </a:p>
          <a:p>
            <a:pPr marL="457200" indent="-457200">
              <a:buFont typeface="Wingdings" charset="2"/>
              <a:buChar char="Ø"/>
            </a:pPr>
            <a:r>
              <a:rPr lang="en-US" sz="2800" dirty="0">
                <a:latin typeface="Calibri" charset="0"/>
              </a:rPr>
              <a:t>The presence of a </a:t>
            </a:r>
            <a:r>
              <a:rPr lang="en-US" sz="2800" b="1" u="sng" dirty="0">
                <a:latin typeface="Calibri" charset="0"/>
              </a:rPr>
              <a:t>fort</a:t>
            </a:r>
            <a:r>
              <a:rPr lang="en-US" sz="2800" dirty="0">
                <a:latin typeface="Calibri" charset="0"/>
              </a:rPr>
              <a:t> increased the local groups’ </a:t>
            </a:r>
            <a:r>
              <a:rPr lang="en-US" sz="2800" b="1" u="sng" dirty="0">
                <a:latin typeface="Calibri" charset="0"/>
              </a:rPr>
              <a:t>status</a:t>
            </a:r>
            <a:r>
              <a:rPr lang="en-US" sz="2800" dirty="0">
                <a:latin typeface="Calibri" charset="0"/>
              </a:rPr>
              <a:t> and </a:t>
            </a:r>
            <a:r>
              <a:rPr lang="en-US" sz="2800" b="1" u="sng" dirty="0">
                <a:latin typeface="Calibri" charset="0"/>
              </a:rPr>
              <a:t>power</a:t>
            </a:r>
            <a:r>
              <a:rPr lang="en-US" sz="2800" dirty="0">
                <a:latin typeface="Calibri" charset="0"/>
              </a:rPr>
              <a:t> and the people acted as </a:t>
            </a:r>
            <a:r>
              <a:rPr lang="en-US" sz="2800" b="1" u="sng" dirty="0">
                <a:latin typeface="Calibri" charset="0"/>
              </a:rPr>
              <a:t>intermediaries</a:t>
            </a:r>
            <a:r>
              <a:rPr lang="en-US" sz="2800" dirty="0">
                <a:latin typeface="Calibri" charset="0"/>
              </a:rPr>
              <a:t>.</a:t>
            </a:r>
          </a:p>
          <a:p>
            <a:endParaRPr lang="en-US" sz="2800" dirty="0"/>
          </a:p>
        </p:txBody>
      </p:sp>
    </p:spTree>
    <p:extLst>
      <p:ext uri="{BB962C8B-B14F-4D97-AF65-F5344CB8AC3E}">
        <p14:creationId xmlns:p14="http://schemas.microsoft.com/office/powerpoint/2010/main" val="3564136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732"/>
            <a:ext cx="9144001" cy="6883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094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The Land-Based Fur Trade</a:t>
            </a:r>
          </a:p>
        </p:txBody>
      </p:sp>
      <p:sp>
        <p:nvSpPr>
          <p:cNvPr id="4" name="TextBox 3"/>
          <p:cNvSpPr txBox="1"/>
          <p:nvPr/>
        </p:nvSpPr>
        <p:spPr>
          <a:xfrm>
            <a:off x="1524000" y="1141542"/>
            <a:ext cx="9143134" cy="1815882"/>
          </a:xfrm>
          <a:prstGeom prst="rect">
            <a:avLst/>
          </a:prstGeom>
          <a:noFill/>
        </p:spPr>
        <p:txBody>
          <a:bodyPr wrap="square" rtlCol="0">
            <a:spAutoFit/>
          </a:bodyPr>
          <a:lstStyle/>
          <a:p>
            <a:pPr marL="457200" indent="-457200">
              <a:buFont typeface="Wingdings" charset="2"/>
              <a:buChar char="Ø"/>
            </a:pPr>
            <a:r>
              <a:rPr lang="en-US" sz="2800" dirty="0"/>
              <a:t>By 1820, HBC had Forts all along the </a:t>
            </a:r>
            <a:r>
              <a:rPr lang="en-US" sz="2800" b="1" u="sng" dirty="0"/>
              <a:t>Fraser</a:t>
            </a:r>
            <a:r>
              <a:rPr lang="en-US" sz="2800" dirty="0"/>
              <a:t>/</a:t>
            </a:r>
            <a:r>
              <a:rPr lang="en-US" sz="2800" b="1" u="sng" dirty="0"/>
              <a:t>Columbia</a:t>
            </a:r>
            <a:r>
              <a:rPr lang="en-US" sz="2800" dirty="0"/>
              <a:t> River with their headquarters at Fort </a:t>
            </a:r>
            <a:r>
              <a:rPr lang="en-US" sz="2800" b="1" u="sng" dirty="0"/>
              <a:t>Vancouver</a:t>
            </a:r>
            <a:r>
              <a:rPr lang="en-US" sz="2800" dirty="0"/>
              <a:t> (WA)</a:t>
            </a:r>
          </a:p>
          <a:p>
            <a:pPr marL="457200" indent="-457200">
              <a:buFont typeface="Wingdings" charset="2"/>
              <a:buChar char="Ø"/>
            </a:pPr>
            <a:r>
              <a:rPr lang="en-US" sz="2800" dirty="0"/>
              <a:t>By </a:t>
            </a:r>
            <a:r>
              <a:rPr lang="en-US" sz="2800" b="1" u="sng" dirty="0"/>
              <a:t>1846</a:t>
            </a:r>
            <a:r>
              <a:rPr lang="en-US" sz="2800" dirty="0"/>
              <a:t>, the HBC moved its headquarters to </a:t>
            </a:r>
            <a:r>
              <a:rPr lang="en-US" sz="2800" b="1" u="sng" dirty="0"/>
              <a:t>Victoria</a:t>
            </a:r>
          </a:p>
          <a:p>
            <a:endParaRPr lang="en-US" sz="2800" dirty="0"/>
          </a:p>
        </p:txBody>
      </p:sp>
      <p:pic>
        <p:nvPicPr>
          <p:cNvPr id="3" name="Picture 2"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958882"/>
            <a:ext cx="4444594" cy="3899118"/>
          </a:xfrm>
          <a:prstGeom prst="rect">
            <a:avLst/>
          </a:prstGeom>
        </p:spPr>
      </p:pic>
      <p:pic>
        <p:nvPicPr>
          <p:cNvPr id="5" name="Picture 4" descr="fort_vancouv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594" y="2957425"/>
            <a:ext cx="4699406" cy="3900575"/>
          </a:xfrm>
          <a:prstGeom prst="rect">
            <a:avLst/>
          </a:prstGeom>
        </p:spPr>
      </p:pic>
    </p:spTree>
    <p:extLst>
      <p:ext uri="{BB962C8B-B14F-4D97-AF65-F5344CB8AC3E}">
        <p14:creationId xmlns:p14="http://schemas.microsoft.com/office/powerpoint/2010/main" val="774349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European Expansion </a:t>
            </a:r>
            <a:r>
              <a:rPr lang="en-US" dirty="0">
                <a:solidFill>
                  <a:schemeClr val="tx2">
                    <a:lumMod val="40000"/>
                    <a:lumOff val="60000"/>
                  </a:schemeClr>
                </a:solidFill>
                <a:sym typeface="Wingdings"/>
              </a:rPr>
              <a:t></a:t>
            </a:r>
            <a:endParaRPr lang="en-US" dirty="0">
              <a:solidFill>
                <a:schemeClr val="tx2">
                  <a:lumMod val="40000"/>
                  <a:lumOff val="60000"/>
                </a:schemeClr>
              </a:solidFill>
            </a:endParaRPr>
          </a:p>
        </p:txBody>
      </p:sp>
      <p:sp>
        <p:nvSpPr>
          <p:cNvPr id="4" name="TextBox 3"/>
          <p:cNvSpPr txBox="1"/>
          <p:nvPr/>
        </p:nvSpPr>
        <p:spPr>
          <a:xfrm>
            <a:off x="1524867" y="1143001"/>
            <a:ext cx="9143133" cy="4031873"/>
          </a:xfrm>
          <a:prstGeom prst="rect">
            <a:avLst/>
          </a:prstGeom>
          <a:noFill/>
        </p:spPr>
        <p:txBody>
          <a:bodyPr wrap="square" rtlCol="0">
            <a:spAutoFit/>
          </a:bodyPr>
          <a:lstStyle/>
          <a:p>
            <a:pPr marL="457200" indent="-457200">
              <a:buFont typeface="Wingdings" charset="2"/>
              <a:buChar char="Ø"/>
            </a:pPr>
            <a:r>
              <a:rPr lang="en-US" sz="3200" dirty="0"/>
              <a:t>North America began to be </a:t>
            </a:r>
            <a:r>
              <a:rPr lang="en-US" sz="3200" b="1" u="sng" dirty="0"/>
              <a:t>colonized</a:t>
            </a:r>
            <a:r>
              <a:rPr lang="en-US" sz="3200" dirty="0"/>
              <a:t> in the 15</a:t>
            </a:r>
            <a:r>
              <a:rPr lang="en-US" sz="3200" baseline="30000" dirty="0"/>
              <a:t>th</a:t>
            </a:r>
            <a:r>
              <a:rPr lang="en-US" sz="3200" dirty="0"/>
              <a:t>/16</a:t>
            </a:r>
            <a:r>
              <a:rPr lang="en-US" sz="3200" baseline="30000" dirty="0"/>
              <a:t>th</a:t>
            </a:r>
            <a:r>
              <a:rPr lang="en-US" sz="3200" dirty="0"/>
              <a:t> C. by the Spanish.</a:t>
            </a:r>
          </a:p>
          <a:p>
            <a:pPr marL="914400" lvl="1" indent="-457200">
              <a:buFont typeface="Wingdings" charset="2"/>
              <a:buChar char="Ø"/>
            </a:pPr>
            <a:r>
              <a:rPr lang="en-US" sz="3200" dirty="0"/>
              <a:t>Christopher </a:t>
            </a:r>
            <a:r>
              <a:rPr lang="en-US" sz="3200" b="1" u="sng" dirty="0"/>
              <a:t>Columbus</a:t>
            </a:r>
            <a:r>
              <a:rPr lang="en-US" sz="3200" dirty="0"/>
              <a:t> </a:t>
            </a:r>
            <a:r>
              <a:rPr lang="mr-IN" sz="3200" dirty="0"/>
              <a:t>–</a:t>
            </a:r>
            <a:r>
              <a:rPr lang="en-US" sz="3200" dirty="0"/>
              <a:t> 1492 </a:t>
            </a:r>
            <a:r>
              <a:rPr lang="mr-IN" sz="3200" dirty="0"/>
              <a:t>–</a:t>
            </a:r>
            <a:r>
              <a:rPr lang="en-US" sz="3200" dirty="0"/>
              <a:t> West Indies</a:t>
            </a:r>
          </a:p>
          <a:p>
            <a:pPr marL="914400" lvl="1" indent="-457200">
              <a:buFont typeface="Wingdings" charset="2"/>
              <a:buChar char="Ø"/>
            </a:pPr>
            <a:r>
              <a:rPr lang="en-US" sz="3200" dirty="0" err="1"/>
              <a:t>Hernan</a:t>
            </a:r>
            <a:r>
              <a:rPr lang="en-US" sz="3200" dirty="0"/>
              <a:t> </a:t>
            </a:r>
            <a:r>
              <a:rPr lang="en-US" sz="3200" b="1" u="sng" dirty="0"/>
              <a:t>Cortes</a:t>
            </a:r>
            <a:r>
              <a:rPr lang="en-US" sz="3200" dirty="0"/>
              <a:t> </a:t>
            </a:r>
            <a:r>
              <a:rPr lang="mr-IN" sz="3200" dirty="0"/>
              <a:t>–</a:t>
            </a:r>
            <a:r>
              <a:rPr lang="en-US" sz="3200" dirty="0"/>
              <a:t> 1519 to 1521 </a:t>
            </a:r>
            <a:r>
              <a:rPr lang="mr-IN" sz="3200" dirty="0"/>
              <a:t>–</a:t>
            </a:r>
            <a:r>
              <a:rPr lang="en-US" sz="3200" dirty="0"/>
              <a:t> Aztecs (Mexico)</a:t>
            </a:r>
          </a:p>
          <a:p>
            <a:pPr marL="914400" lvl="1" indent="-457200">
              <a:buFont typeface="Wingdings" charset="2"/>
              <a:buChar char="Ø"/>
            </a:pPr>
            <a:r>
              <a:rPr lang="en-US" sz="3200" dirty="0" err="1"/>
              <a:t>Fransisco</a:t>
            </a:r>
            <a:r>
              <a:rPr lang="en-US" sz="3200" dirty="0"/>
              <a:t> </a:t>
            </a:r>
            <a:r>
              <a:rPr lang="en-US" sz="3200" b="1" u="sng" dirty="0"/>
              <a:t>Pizarro</a:t>
            </a:r>
            <a:r>
              <a:rPr lang="en-US" sz="3200" dirty="0"/>
              <a:t> </a:t>
            </a:r>
            <a:r>
              <a:rPr lang="mr-IN" sz="3200" dirty="0"/>
              <a:t>–</a:t>
            </a:r>
            <a:r>
              <a:rPr lang="en-US" sz="3200" dirty="0"/>
              <a:t> 1532 </a:t>
            </a:r>
            <a:r>
              <a:rPr lang="mr-IN" sz="3200" dirty="0"/>
              <a:t>–</a:t>
            </a:r>
            <a:r>
              <a:rPr lang="en-US" sz="3200" dirty="0"/>
              <a:t> Incas (Peru)</a:t>
            </a:r>
          </a:p>
          <a:p>
            <a:pPr marL="914400" lvl="1" indent="-457200">
              <a:buFont typeface="Wingdings" charset="2"/>
              <a:buChar char="Ø"/>
            </a:pPr>
            <a:r>
              <a:rPr lang="en-US" sz="3200" dirty="0"/>
              <a:t>Begin to push North into present day </a:t>
            </a:r>
            <a:r>
              <a:rPr lang="en-US" sz="3200" b="1" u="sng" dirty="0"/>
              <a:t>Mexico</a:t>
            </a:r>
            <a:r>
              <a:rPr lang="en-US" sz="3200" dirty="0"/>
              <a:t>/</a:t>
            </a:r>
            <a:r>
              <a:rPr lang="en-US" sz="3200" b="1" u="sng" dirty="0"/>
              <a:t>California</a:t>
            </a:r>
            <a:r>
              <a:rPr lang="en-US" sz="3200" dirty="0"/>
              <a:t>.</a:t>
            </a:r>
          </a:p>
          <a:p>
            <a:pPr marL="457200" indent="-457200">
              <a:buFont typeface="Wingdings" charset="2"/>
              <a:buChar char="Ø"/>
            </a:pPr>
            <a:endParaRPr lang="en-US" sz="3200" dirty="0"/>
          </a:p>
        </p:txBody>
      </p:sp>
      <p:pic>
        <p:nvPicPr>
          <p:cNvPr id="6" name="Picture 5" descr="Unkn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526" y="4577092"/>
            <a:ext cx="2485516" cy="2280909"/>
          </a:xfrm>
          <a:prstGeom prst="rect">
            <a:avLst/>
          </a:prstGeom>
        </p:spPr>
      </p:pic>
      <p:pic>
        <p:nvPicPr>
          <p:cNvPr id="7" name="Picture 6" descr="Unkn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041" y="4577091"/>
            <a:ext cx="2514600" cy="2280909"/>
          </a:xfrm>
          <a:prstGeom prst="rect">
            <a:avLst/>
          </a:prstGeom>
        </p:spPr>
      </p:pic>
      <p:pic>
        <p:nvPicPr>
          <p:cNvPr id="8" name="Picture 7" descr="371404-christopher-columbusjp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6778" y="4577092"/>
            <a:ext cx="3521355" cy="2280909"/>
          </a:xfrm>
          <a:prstGeom prst="rect">
            <a:avLst/>
          </a:prstGeom>
        </p:spPr>
      </p:pic>
    </p:spTree>
    <p:extLst>
      <p:ext uri="{BB962C8B-B14F-4D97-AF65-F5344CB8AC3E}">
        <p14:creationId xmlns:p14="http://schemas.microsoft.com/office/powerpoint/2010/main" val="4000453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TextBox 5"/>
          <p:cNvSpPr txBox="1">
            <a:spLocks noChangeArrowheads="1"/>
          </p:cNvSpPr>
          <p:nvPr/>
        </p:nvSpPr>
        <p:spPr bwMode="auto">
          <a:xfrm>
            <a:off x="1847851" y="2997200"/>
            <a:ext cx="1616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b="1"/>
              <a:t>Fort Victoria</a:t>
            </a:r>
          </a:p>
        </p:txBody>
      </p:sp>
      <p:cxnSp>
        <p:nvCxnSpPr>
          <p:cNvPr id="8" name="Straight Arrow Connector 7"/>
          <p:cNvCxnSpPr/>
          <p:nvPr/>
        </p:nvCxnSpPr>
        <p:spPr>
          <a:xfrm>
            <a:off x="1992313" y="3429000"/>
            <a:ext cx="1079500" cy="4318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029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00" y="1"/>
            <a:ext cx="9144000" cy="1570037"/>
          </a:xfrm>
          <a:solidFill>
            <a:srgbClr val="D7E4BD"/>
          </a:solidFill>
        </p:spPr>
        <p:txBody>
          <a:bodyPr>
            <a:normAutofit/>
          </a:bodyPr>
          <a:lstStyle/>
          <a:p>
            <a:pPr>
              <a:defRPr/>
            </a:pPr>
            <a:r>
              <a:rPr lang="en-US" sz="5400" b="1" dirty="0">
                <a:solidFill>
                  <a:srgbClr val="0070C0"/>
                </a:solidFill>
              </a:rPr>
              <a:t>Companies and First Nations</a:t>
            </a:r>
            <a:endParaRPr lang="en-CA" sz="3600" dirty="0">
              <a:solidFill>
                <a:schemeClr val="tx1">
                  <a:lumMod val="75000"/>
                  <a:lumOff val="25000"/>
                </a:schemeClr>
              </a:solidFill>
              <a:latin typeface="Comic Sans MS" pitchFamily="66" charset="0"/>
            </a:endParaRPr>
          </a:p>
        </p:txBody>
      </p:sp>
      <p:sp>
        <p:nvSpPr>
          <p:cNvPr id="3075" name="Rectangle 3"/>
          <p:cNvSpPr>
            <a:spLocks noGrp="1" noChangeArrowheads="1"/>
          </p:cNvSpPr>
          <p:nvPr>
            <p:ph idx="1"/>
          </p:nvPr>
        </p:nvSpPr>
        <p:spPr>
          <a:xfrm>
            <a:off x="1524000" y="1590693"/>
            <a:ext cx="9144000" cy="5267307"/>
          </a:xfrm>
        </p:spPr>
        <p:txBody>
          <a:bodyPr rtlCol="0">
            <a:normAutofit fontScale="92500" lnSpcReduction="20000"/>
          </a:bodyPr>
          <a:lstStyle/>
          <a:p>
            <a:pPr eaLnBrk="1" fontAlgn="auto" hangingPunct="1">
              <a:lnSpc>
                <a:spcPct val="80000"/>
              </a:lnSpc>
              <a:buFont typeface="Wingdings" charset="2"/>
              <a:buChar char="Ø"/>
              <a:defRPr/>
            </a:pPr>
            <a:r>
              <a:rPr lang="en-US" sz="3500" dirty="0">
                <a:solidFill>
                  <a:srgbClr val="000000"/>
                </a:solidFill>
                <a:latin typeface="+mj-lt"/>
              </a:rPr>
              <a:t>The First Nations were recognized in this fur trade as </a:t>
            </a:r>
            <a:r>
              <a:rPr lang="en-US" sz="3500" b="1" u="sng" dirty="0">
                <a:solidFill>
                  <a:srgbClr val="000000"/>
                </a:solidFill>
                <a:latin typeface="+mj-lt"/>
              </a:rPr>
              <a:t>integral</a:t>
            </a:r>
            <a:r>
              <a:rPr lang="en-US" sz="3500" dirty="0">
                <a:solidFill>
                  <a:srgbClr val="000000"/>
                </a:solidFill>
                <a:latin typeface="+mj-lt"/>
              </a:rPr>
              <a:t> and </a:t>
            </a:r>
            <a:r>
              <a:rPr lang="en-US" sz="3500" b="1" u="sng" dirty="0">
                <a:solidFill>
                  <a:srgbClr val="000000"/>
                </a:solidFill>
                <a:latin typeface="+mj-lt"/>
              </a:rPr>
              <a:t>experienced</a:t>
            </a:r>
            <a:r>
              <a:rPr lang="en-US" sz="3500" dirty="0">
                <a:solidFill>
                  <a:srgbClr val="000000"/>
                </a:solidFill>
                <a:latin typeface="+mj-lt"/>
              </a:rPr>
              <a:t> traders who could, like their </a:t>
            </a:r>
            <a:r>
              <a:rPr lang="en-US" sz="3500" b="1" u="sng" dirty="0">
                <a:solidFill>
                  <a:srgbClr val="000000"/>
                </a:solidFill>
                <a:latin typeface="+mj-lt"/>
              </a:rPr>
              <a:t>coastal</a:t>
            </a:r>
            <a:r>
              <a:rPr lang="en-US" sz="3500" dirty="0">
                <a:solidFill>
                  <a:srgbClr val="000000"/>
                </a:solidFill>
                <a:latin typeface="+mj-lt"/>
              </a:rPr>
              <a:t> counterparts, drive a hard </a:t>
            </a:r>
            <a:r>
              <a:rPr lang="en-US" sz="3500" b="1" u="sng" dirty="0">
                <a:solidFill>
                  <a:srgbClr val="000000"/>
                </a:solidFill>
                <a:latin typeface="+mj-lt"/>
              </a:rPr>
              <a:t>bargain</a:t>
            </a:r>
            <a:r>
              <a:rPr lang="en-US" sz="3500" dirty="0">
                <a:solidFill>
                  <a:srgbClr val="000000"/>
                </a:solidFill>
                <a:latin typeface="+mj-lt"/>
              </a:rPr>
              <a:t>. </a:t>
            </a:r>
          </a:p>
          <a:p>
            <a:pPr eaLnBrk="1" fontAlgn="auto" hangingPunct="1">
              <a:lnSpc>
                <a:spcPct val="80000"/>
              </a:lnSpc>
              <a:buFont typeface="Wingdings" charset="2"/>
              <a:buChar char="Ø"/>
              <a:defRPr/>
            </a:pPr>
            <a:endParaRPr lang="en-US" sz="3500" dirty="0">
              <a:solidFill>
                <a:srgbClr val="000000"/>
              </a:solidFill>
              <a:latin typeface="+mj-lt"/>
            </a:endParaRPr>
          </a:p>
          <a:p>
            <a:pPr eaLnBrk="1" fontAlgn="auto" hangingPunct="1">
              <a:lnSpc>
                <a:spcPct val="80000"/>
              </a:lnSpc>
              <a:buFont typeface="Wingdings" charset="2"/>
              <a:buChar char="Ø"/>
              <a:defRPr/>
            </a:pPr>
            <a:r>
              <a:rPr lang="en-US" sz="3500" dirty="0">
                <a:solidFill>
                  <a:srgbClr val="000000"/>
                </a:solidFill>
                <a:latin typeface="+mj-lt"/>
              </a:rPr>
              <a:t>First Nations traders integrated the newcomers into their </a:t>
            </a:r>
            <a:r>
              <a:rPr lang="en-US" sz="3500" b="1" u="sng" dirty="0">
                <a:solidFill>
                  <a:srgbClr val="000000"/>
                </a:solidFill>
                <a:latin typeface="+mj-lt"/>
              </a:rPr>
              <a:t>traditional</a:t>
            </a:r>
            <a:r>
              <a:rPr lang="en-US" sz="3500" dirty="0">
                <a:solidFill>
                  <a:srgbClr val="000000"/>
                </a:solidFill>
                <a:latin typeface="+mj-lt"/>
              </a:rPr>
              <a:t> trading </a:t>
            </a:r>
            <a:r>
              <a:rPr lang="en-US" sz="3500" b="1" u="sng" dirty="0">
                <a:solidFill>
                  <a:srgbClr val="000000"/>
                </a:solidFill>
                <a:latin typeface="+mj-lt"/>
              </a:rPr>
              <a:t>system</a:t>
            </a:r>
            <a:r>
              <a:rPr lang="en-US" sz="3500" dirty="0">
                <a:solidFill>
                  <a:srgbClr val="000000"/>
                </a:solidFill>
                <a:latin typeface="+mj-lt"/>
              </a:rPr>
              <a:t>.</a:t>
            </a:r>
          </a:p>
          <a:p>
            <a:pPr marL="0" indent="0">
              <a:lnSpc>
                <a:spcPct val="80000"/>
              </a:lnSpc>
              <a:buNone/>
              <a:defRPr/>
            </a:pPr>
            <a:endParaRPr lang="en-US" sz="3500" dirty="0">
              <a:solidFill>
                <a:srgbClr val="000000"/>
              </a:solidFill>
              <a:latin typeface="+mj-lt"/>
            </a:endParaRPr>
          </a:p>
          <a:p>
            <a:pPr>
              <a:lnSpc>
                <a:spcPct val="80000"/>
              </a:lnSpc>
              <a:buFont typeface="Wingdings" charset="2"/>
              <a:buChar char="Ø"/>
            </a:pPr>
            <a:r>
              <a:rPr lang="en-US" sz="3500" dirty="0">
                <a:solidFill>
                  <a:srgbClr val="000000"/>
                </a:solidFill>
                <a:latin typeface="+mj-lt"/>
              </a:rPr>
              <a:t>Without First Nations </a:t>
            </a:r>
            <a:r>
              <a:rPr lang="en-US" sz="3500" b="1" u="sng" dirty="0">
                <a:solidFill>
                  <a:srgbClr val="000000"/>
                </a:solidFill>
                <a:latin typeface="+mj-lt"/>
              </a:rPr>
              <a:t>participation</a:t>
            </a:r>
            <a:r>
              <a:rPr lang="en-US" sz="3500" dirty="0">
                <a:solidFill>
                  <a:srgbClr val="000000"/>
                </a:solidFill>
                <a:latin typeface="+mj-lt"/>
              </a:rPr>
              <a:t> the fur trade would </a:t>
            </a:r>
            <a:r>
              <a:rPr lang="en-US" sz="3500" b="1" u="sng" dirty="0">
                <a:solidFill>
                  <a:srgbClr val="000000"/>
                </a:solidFill>
                <a:latin typeface="+mj-lt"/>
              </a:rPr>
              <a:t>not</a:t>
            </a:r>
            <a:r>
              <a:rPr lang="en-US" sz="3500" dirty="0">
                <a:solidFill>
                  <a:srgbClr val="000000"/>
                </a:solidFill>
                <a:latin typeface="+mj-lt"/>
              </a:rPr>
              <a:t> have happened </a:t>
            </a:r>
            <a:r>
              <a:rPr lang="en-US" sz="3500" dirty="0">
                <a:solidFill>
                  <a:srgbClr val="000000"/>
                </a:solidFill>
                <a:latin typeface="+mj-lt"/>
                <a:sym typeface="Wingdings"/>
              </a:rPr>
              <a:t> True or False?</a:t>
            </a:r>
            <a:endParaRPr lang="en-US" sz="3500" dirty="0">
              <a:solidFill>
                <a:srgbClr val="000000"/>
              </a:solidFill>
              <a:latin typeface="+mj-lt"/>
            </a:endParaRPr>
          </a:p>
          <a:p>
            <a:pPr>
              <a:lnSpc>
                <a:spcPct val="80000"/>
              </a:lnSpc>
              <a:buFont typeface="Wingdings" charset="2"/>
              <a:buChar char="Ø"/>
            </a:pPr>
            <a:endParaRPr lang="en-US" sz="3500" dirty="0">
              <a:solidFill>
                <a:srgbClr val="000000"/>
              </a:solidFill>
              <a:latin typeface="+mj-lt"/>
            </a:endParaRPr>
          </a:p>
          <a:p>
            <a:pPr>
              <a:lnSpc>
                <a:spcPct val="80000"/>
              </a:lnSpc>
              <a:buFont typeface="Wingdings" charset="2"/>
              <a:buChar char="Ø"/>
            </a:pPr>
            <a:r>
              <a:rPr lang="en-US" sz="3500" b="1" u="sng" dirty="0">
                <a:solidFill>
                  <a:srgbClr val="000000"/>
                </a:solidFill>
                <a:latin typeface="+mj-lt"/>
              </a:rPr>
              <a:t>Europeans</a:t>
            </a:r>
            <a:r>
              <a:rPr lang="en-US" sz="3500" dirty="0">
                <a:solidFill>
                  <a:srgbClr val="000000"/>
                </a:solidFill>
                <a:latin typeface="+mj-lt"/>
              </a:rPr>
              <a:t> relied on their </a:t>
            </a:r>
            <a:r>
              <a:rPr lang="en-US" sz="3500" b="1" u="sng" dirty="0">
                <a:solidFill>
                  <a:srgbClr val="000000"/>
                </a:solidFill>
                <a:latin typeface="+mj-lt"/>
              </a:rPr>
              <a:t>assistance</a:t>
            </a:r>
            <a:r>
              <a:rPr lang="en-US" sz="3500" dirty="0">
                <a:solidFill>
                  <a:srgbClr val="000000"/>
                </a:solidFill>
                <a:latin typeface="+mj-lt"/>
              </a:rPr>
              <a:t> and </a:t>
            </a:r>
            <a:r>
              <a:rPr lang="en-US" sz="3500" b="1" u="sng" dirty="0">
                <a:solidFill>
                  <a:srgbClr val="000000"/>
                </a:solidFill>
                <a:latin typeface="+mj-lt"/>
              </a:rPr>
              <a:t>technology</a:t>
            </a:r>
            <a:r>
              <a:rPr lang="en-US" sz="3500" dirty="0">
                <a:solidFill>
                  <a:srgbClr val="000000"/>
                </a:solidFill>
                <a:latin typeface="+mj-lt"/>
              </a:rPr>
              <a:t>; without First Nations they would not have </a:t>
            </a:r>
            <a:r>
              <a:rPr lang="en-US" sz="3500" b="1" u="sng" dirty="0">
                <a:solidFill>
                  <a:srgbClr val="000000"/>
                </a:solidFill>
                <a:latin typeface="+mj-lt"/>
              </a:rPr>
              <a:t>survived</a:t>
            </a:r>
            <a:r>
              <a:rPr lang="en-US" sz="3500" dirty="0">
                <a:solidFill>
                  <a:srgbClr val="000000"/>
                </a:solidFill>
                <a:latin typeface="+mj-lt"/>
              </a:rPr>
              <a:t> in North America. </a:t>
            </a:r>
            <a:r>
              <a:rPr lang="en-US" sz="3500" dirty="0">
                <a:solidFill>
                  <a:srgbClr val="000000"/>
                </a:solidFill>
                <a:latin typeface="+mj-lt"/>
                <a:sym typeface="Wingdings"/>
              </a:rPr>
              <a:t> True or False?</a:t>
            </a:r>
            <a:endParaRPr lang="en-US" sz="3500" dirty="0">
              <a:solidFill>
                <a:srgbClr val="000000"/>
              </a:solidFill>
              <a:latin typeface="+mj-lt"/>
            </a:endParaRPr>
          </a:p>
          <a:p>
            <a:pPr marL="91440" indent="-91440">
              <a:lnSpc>
                <a:spcPct val="80000"/>
              </a:lnSpc>
              <a:buFont typeface="Calibri" panose="020F0502020204030204" pitchFamily="34" charset="0"/>
              <a:buChar char=" "/>
              <a:defRPr/>
            </a:pPr>
            <a:endParaRPr lang="en-US" sz="3600" dirty="0">
              <a:solidFill>
                <a:schemeClr val="tx1">
                  <a:lumMod val="75000"/>
                  <a:lumOff val="25000"/>
                </a:schemeClr>
              </a:solidFill>
            </a:endParaRPr>
          </a:p>
          <a:p>
            <a:pPr marL="91440" indent="-91440">
              <a:lnSpc>
                <a:spcPct val="80000"/>
              </a:lnSpc>
              <a:buFont typeface="Calibri" panose="020F0502020204030204" pitchFamily="34" charset="0"/>
              <a:buChar char=" "/>
              <a:defRPr/>
            </a:pPr>
            <a:endParaRPr lang="en-US" sz="3600" dirty="0">
              <a:solidFill>
                <a:schemeClr val="tx1">
                  <a:lumMod val="75000"/>
                  <a:lumOff val="25000"/>
                </a:schemeClr>
              </a:solidFill>
            </a:endParaRPr>
          </a:p>
          <a:p>
            <a:pPr marL="91440" indent="-91440">
              <a:lnSpc>
                <a:spcPct val="80000"/>
              </a:lnSpc>
              <a:buFont typeface="Calibri" panose="020F0502020204030204" pitchFamily="34" charset="0"/>
              <a:buChar char=" "/>
              <a:defRPr/>
            </a:pPr>
            <a:endParaRPr lang="en-US" sz="3600" dirty="0">
              <a:solidFill>
                <a:schemeClr val="tx1">
                  <a:lumMod val="75000"/>
                  <a:lumOff val="25000"/>
                </a:schemeClr>
              </a:solidFill>
            </a:endParaRPr>
          </a:p>
          <a:p>
            <a:pPr marL="91440" indent="-91440">
              <a:lnSpc>
                <a:spcPct val="80000"/>
              </a:lnSpc>
              <a:buFont typeface="Calibri" panose="020F0502020204030204" pitchFamily="34" charset="0"/>
              <a:buChar char=" "/>
              <a:defRPr/>
            </a:pPr>
            <a:endParaRPr lang="en-US" sz="3600" dirty="0">
              <a:solidFill>
                <a:schemeClr val="tx1">
                  <a:lumMod val="75000"/>
                  <a:lumOff val="25000"/>
                </a:schemeClr>
              </a:solidFill>
            </a:endParaRPr>
          </a:p>
        </p:txBody>
      </p:sp>
    </p:spTree>
    <p:extLst>
      <p:ext uri="{BB962C8B-B14F-4D97-AF65-F5344CB8AC3E}">
        <p14:creationId xmlns:p14="http://schemas.microsoft.com/office/powerpoint/2010/main" val="33742681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lstStyle/>
          <a:p>
            <a:r>
              <a:rPr lang="en-US" dirty="0"/>
              <a:t>First Encounter Poem</a:t>
            </a:r>
          </a:p>
        </p:txBody>
      </p:sp>
      <p:sp>
        <p:nvSpPr>
          <p:cNvPr id="8" name="Content Placeholder 7"/>
          <p:cNvSpPr>
            <a:spLocks noGrp="1"/>
          </p:cNvSpPr>
          <p:nvPr>
            <p:ph idx="1"/>
          </p:nvPr>
        </p:nvSpPr>
        <p:spPr>
          <a:xfrm>
            <a:off x="1524000" y="1188658"/>
            <a:ext cx="9144000" cy="5669343"/>
          </a:xfrm>
        </p:spPr>
        <p:txBody>
          <a:bodyPr>
            <a:normAutofit/>
          </a:bodyPr>
          <a:lstStyle/>
          <a:p>
            <a:r>
              <a:rPr lang="en-US" dirty="0"/>
              <a:t>With a partner, I would like you to create a First Encounter Poem.</a:t>
            </a:r>
          </a:p>
          <a:p>
            <a:pPr marL="514350" indent="-514350">
              <a:buFont typeface="+mj-lt"/>
              <a:buAutoNum type="arabicPeriod"/>
            </a:pPr>
            <a:r>
              <a:rPr lang="en-US" dirty="0"/>
              <a:t>Use the information from the First Contact Reading</a:t>
            </a:r>
          </a:p>
          <a:p>
            <a:pPr marL="1771650" lvl="3" indent="-514350">
              <a:buFont typeface="Wingdings" charset="2"/>
              <a:buChar char="Ø"/>
            </a:pPr>
            <a:r>
              <a:rPr lang="en-US" sz="2400" dirty="0"/>
              <a:t>Your poem must be 12 lines long.</a:t>
            </a:r>
          </a:p>
          <a:p>
            <a:pPr marL="1771650" lvl="3" indent="-514350">
              <a:buFont typeface="Wingdings" charset="2"/>
              <a:buChar char="Ø"/>
            </a:pPr>
            <a:r>
              <a:rPr lang="en-US" sz="2400" dirty="0"/>
              <a:t>You may only use </a:t>
            </a:r>
            <a:r>
              <a:rPr lang="en-US" sz="2400" b="1" u="sng" dirty="0"/>
              <a:t>3 of the original lines (European/FN) </a:t>
            </a:r>
            <a:r>
              <a:rPr lang="en-US" sz="2400" dirty="0"/>
              <a:t>from the “First Encounter Poem” </a:t>
            </a:r>
            <a:endParaRPr lang="en-US" dirty="0"/>
          </a:p>
          <a:p>
            <a:pPr marL="514350" indent="-514350">
              <a:buFont typeface="+mj-lt"/>
              <a:buAutoNum type="arabicPeriod"/>
            </a:pPr>
            <a:r>
              <a:rPr lang="en-US" dirty="0"/>
              <a:t>I would like for there to be three voices in your poem.</a:t>
            </a:r>
          </a:p>
          <a:p>
            <a:pPr marL="914400" lvl="1" indent="-514350">
              <a:buFont typeface="Wingdings" charset="2"/>
              <a:buChar char="Ø"/>
            </a:pPr>
            <a:r>
              <a:rPr lang="en-US" dirty="0"/>
              <a:t>The Europeans</a:t>
            </a:r>
          </a:p>
          <a:p>
            <a:pPr marL="1314450" lvl="2" indent="-514350">
              <a:buFont typeface="Wingdings" charset="2"/>
              <a:buChar char="Ø"/>
            </a:pPr>
            <a:r>
              <a:rPr lang="en-US" dirty="0"/>
              <a:t>The First Nations</a:t>
            </a:r>
          </a:p>
          <a:p>
            <a:pPr marL="1771650" lvl="3" indent="-514350">
              <a:buFont typeface="Wingdings" charset="2"/>
              <a:buChar char="Ø"/>
            </a:pPr>
            <a:r>
              <a:rPr lang="en-US" sz="2400" dirty="0"/>
              <a:t>The Land </a:t>
            </a:r>
          </a:p>
        </p:txBody>
      </p:sp>
    </p:spTree>
    <p:extLst>
      <p:ext uri="{BB962C8B-B14F-4D97-AF65-F5344CB8AC3E}">
        <p14:creationId xmlns:p14="http://schemas.microsoft.com/office/powerpoint/2010/main" val="145933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093"/>
            <a:ext cx="9144000" cy="1143000"/>
          </a:xfrm>
          <a:solidFill>
            <a:srgbClr val="CCFFCC"/>
          </a:solidFill>
        </p:spPr>
        <p:txBody>
          <a:bodyPr/>
          <a:lstStyle/>
          <a:p>
            <a:r>
              <a:rPr lang="en-US" dirty="0"/>
              <a:t>Classwork</a:t>
            </a:r>
          </a:p>
        </p:txBody>
      </p:sp>
      <p:sp>
        <p:nvSpPr>
          <p:cNvPr id="3" name="Content Placeholder 2"/>
          <p:cNvSpPr>
            <a:spLocks noGrp="1"/>
          </p:cNvSpPr>
          <p:nvPr>
            <p:ph idx="1"/>
          </p:nvPr>
        </p:nvSpPr>
        <p:spPr/>
        <p:txBody>
          <a:bodyPr/>
          <a:lstStyle/>
          <a:p>
            <a:r>
              <a:rPr lang="en-US" dirty="0"/>
              <a:t>Begin working on the First Encounter Poem.</a:t>
            </a:r>
          </a:p>
          <a:p>
            <a:r>
              <a:rPr lang="en-US" dirty="0"/>
              <a:t>Finish up Chapter 2/3 Questions. </a:t>
            </a:r>
          </a:p>
          <a:p>
            <a:endParaRPr lang="en-US" dirty="0"/>
          </a:p>
        </p:txBody>
      </p:sp>
    </p:spTree>
    <p:extLst>
      <p:ext uri="{BB962C8B-B14F-4D97-AF65-F5344CB8AC3E}">
        <p14:creationId xmlns:p14="http://schemas.microsoft.com/office/powerpoint/2010/main" val="1756228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CNN 10</a:t>
            </a:r>
          </a:p>
          <a:p>
            <a:r>
              <a:rPr lang="en-US" dirty="0"/>
              <a:t>Journal Prompt #6</a:t>
            </a:r>
          </a:p>
          <a:p>
            <a:r>
              <a:rPr lang="en-US" dirty="0"/>
              <a:t>Classwork </a:t>
            </a:r>
            <a:r>
              <a:rPr lang="en-US" dirty="0">
                <a:sym typeface="Wingdings"/>
              </a:rPr>
              <a:t> </a:t>
            </a:r>
            <a:endParaRPr lang="en-US" dirty="0"/>
          </a:p>
        </p:txBody>
      </p:sp>
    </p:spTree>
    <p:extLst>
      <p:ext uri="{BB962C8B-B14F-4D97-AF65-F5344CB8AC3E}">
        <p14:creationId xmlns:p14="http://schemas.microsoft.com/office/powerpoint/2010/main" val="905670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31859C"/>
          </a:solidFill>
        </p:spPr>
        <p:txBody>
          <a:bodyPr/>
          <a:lstStyle/>
          <a:p>
            <a:r>
              <a:rPr lang="en-US" dirty="0">
                <a:latin typeface="Cooper Black"/>
                <a:cs typeface="Cooper Black"/>
              </a:rPr>
              <a:t>Journal Prompt #6</a:t>
            </a:r>
          </a:p>
        </p:txBody>
      </p:sp>
      <p:sp>
        <p:nvSpPr>
          <p:cNvPr id="3" name="Content Placeholder 2"/>
          <p:cNvSpPr>
            <a:spLocks noGrp="1"/>
          </p:cNvSpPr>
          <p:nvPr>
            <p:ph idx="1"/>
          </p:nvPr>
        </p:nvSpPr>
        <p:spPr>
          <a:xfrm>
            <a:off x="1524000" y="1143000"/>
            <a:ext cx="9144000" cy="5715000"/>
          </a:xfrm>
        </p:spPr>
        <p:txBody>
          <a:bodyPr>
            <a:normAutofit/>
          </a:bodyPr>
          <a:lstStyle/>
          <a:p>
            <a:r>
              <a:rPr lang="en-US" dirty="0"/>
              <a:t>1) Imagine that you’re an artist, accompanying James Cooke on his expedition to </a:t>
            </a:r>
            <a:r>
              <a:rPr lang="en-US" dirty="0" err="1"/>
              <a:t>Nookta</a:t>
            </a:r>
            <a:r>
              <a:rPr lang="en-US" dirty="0"/>
              <a:t> Sound. Draw a picture of the following:</a:t>
            </a:r>
          </a:p>
          <a:p>
            <a:pPr lvl="1"/>
            <a:r>
              <a:rPr lang="en-US" dirty="0"/>
              <a:t>The First Nations Village you see (or Cooke’s Ship)</a:t>
            </a:r>
          </a:p>
          <a:p>
            <a:pPr lvl="1"/>
            <a:r>
              <a:rPr lang="en-US" dirty="0"/>
              <a:t>The Sea Otter </a:t>
            </a:r>
          </a:p>
          <a:p>
            <a:pPr lvl="1"/>
            <a:r>
              <a:rPr lang="en-US" dirty="0"/>
              <a:t>The First Nations (or the Europeans)</a:t>
            </a:r>
          </a:p>
          <a:p>
            <a:pPr lvl="1"/>
            <a:endParaRPr lang="en-US" dirty="0"/>
          </a:p>
          <a:p>
            <a:pPr marL="457200" lvl="1" indent="0">
              <a:buNone/>
            </a:pPr>
            <a:r>
              <a:rPr lang="en-US" dirty="0"/>
              <a:t>2) Write a Paragraph from either the Point of View of the Europeans, or the First Nations, on their first encounter. Try to place yourself in their shoes and see things from their point of view. Use the First Encounter reading as a guide.</a:t>
            </a:r>
          </a:p>
        </p:txBody>
      </p:sp>
    </p:spTree>
    <p:extLst>
      <p:ext uri="{BB962C8B-B14F-4D97-AF65-F5344CB8AC3E}">
        <p14:creationId xmlns:p14="http://schemas.microsoft.com/office/powerpoint/2010/main" val="3374217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31859C"/>
          </a:solidFill>
        </p:spPr>
        <p:txBody>
          <a:bodyPr/>
          <a:lstStyle/>
          <a:p>
            <a:r>
              <a:rPr lang="en-US" dirty="0">
                <a:latin typeface="Cooper Black"/>
                <a:cs typeface="Cooper Black"/>
              </a:rPr>
              <a:t>Classwork </a:t>
            </a:r>
          </a:p>
        </p:txBody>
      </p:sp>
      <p:sp>
        <p:nvSpPr>
          <p:cNvPr id="3" name="Content Placeholder 2"/>
          <p:cNvSpPr>
            <a:spLocks noGrp="1"/>
          </p:cNvSpPr>
          <p:nvPr>
            <p:ph idx="1"/>
          </p:nvPr>
        </p:nvSpPr>
        <p:spPr>
          <a:xfrm>
            <a:off x="1524000" y="1143001"/>
            <a:ext cx="9144000" cy="5568001"/>
          </a:xfrm>
        </p:spPr>
        <p:txBody>
          <a:bodyPr/>
          <a:lstStyle/>
          <a:p>
            <a:r>
              <a:rPr lang="en-US" dirty="0"/>
              <a:t>Complete Journal Prompt #6</a:t>
            </a:r>
          </a:p>
          <a:p>
            <a:r>
              <a:rPr lang="en-US" dirty="0"/>
              <a:t>Complete the First Encounter Poem</a:t>
            </a:r>
          </a:p>
          <a:p>
            <a:r>
              <a:rPr lang="en-US" dirty="0"/>
              <a:t>Complete Ch. 1-3 Questions.</a:t>
            </a:r>
          </a:p>
          <a:p>
            <a:r>
              <a:rPr lang="en-US" dirty="0"/>
              <a:t>Complete + Hand in the Project </a:t>
            </a:r>
          </a:p>
          <a:p>
            <a:pPr lvl="1"/>
            <a:r>
              <a:rPr lang="en-US"/>
              <a:t>(</a:t>
            </a:r>
            <a:r>
              <a:rPr lang="en-US" dirty="0"/>
              <a:t>Local Geography</a:t>
            </a:r>
            <a:r>
              <a:rPr lang="en-US"/>
              <a:t>: Mission, B.C.)</a:t>
            </a:r>
            <a:endParaRPr lang="en-US" dirty="0"/>
          </a:p>
          <a:p>
            <a:endParaRPr lang="en-US" dirty="0"/>
          </a:p>
          <a:p>
            <a:r>
              <a:rPr lang="en-US" dirty="0"/>
              <a:t>Begin working on Chapter 4 assignments in the package booklet. </a:t>
            </a:r>
          </a:p>
          <a:p>
            <a:endParaRPr lang="en-US" dirty="0"/>
          </a:p>
          <a:p>
            <a:endParaRPr lang="en-US" dirty="0"/>
          </a:p>
        </p:txBody>
      </p:sp>
    </p:spTree>
    <p:extLst>
      <p:ext uri="{BB962C8B-B14F-4D97-AF65-F5344CB8AC3E}">
        <p14:creationId xmlns:p14="http://schemas.microsoft.com/office/powerpoint/2010/main" val="2080004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660066"/>
          </a:solidFill>
        </p:spPr>
        <p:txBody>
          <a:bodyPr/>
          <a:lstStyle/>
          <a:p>
            <a:r>
              <a:rPr lang="en-US" dirty="0">
                <a:solidFill>
                  <a:schemeClr val="bg1"/>
                </a:solidFill>
              </a:rPr>
              <a:t>Outline</a:t>
            </a:r>
          </a:p>
        </p:txBody>
      </p:sp>
      <p:sp>
        <p:nvSpPr>
          <p:cNvPr id="3" name="Content Placeholder 2"/>
          <p:cNvSpPr>
            <a:spLocks noGrp="1"/>
          </p:cNvSpPr>
          <p:nvPr>
            <p:ph idx="1"/>
          </p:nvPr>
        </p:nvSpPr>
        <p:spPr>
          <a:xfrm>
            <a:off x="1524000" y="1143850"/>
            <a:ext cx="9144000" cy="5714151"/>
          </a:xfrm>
        </p:spPr>
        <p:txBody>
          <a:bodyPr/>
          <a:lstStyle/>
          <a:p>
            <a:r>
              <a:rPr lang="en-US" dirty="0"/>
              <a:t>CNN 10</a:t>
            </a:r>
          </a:p>
          <a:p>
            <a:r>
              <a:rPr lang="en-US" dirty="0"/>
              <a:t>Review</a:t>
            </a:r>
          </a:p>
          <a:p>
            <a:r>
              <a:rPr lang="en-US" dirty="0"/>
              <a:t>Women in the Fur Trade</a:t>
            </a:r>
          </a:p>
          <a:p>
            <a:pPr lvl="1"/>
            <a:r>
              <a:rPr lang="en-US" dirty="0" err="1"/>
              <a:t>Connoly</a:t>
            </a:r>
            <a:r>
              <a:rPr lang="en-US" dirty="0"/>
              <a:t> vs. </a:t>
            </a:r>
            <a:r>
              <a:rPr lang="en-US" dirty="0" err="1"/>
              <a:t>Woolrich</a:t>
            </a:r>
            <a:endParaRPr lang="en-US" dirty="0"/>
          </a:p>
          <a:p>
            <a:pPr lvl="1"/>
            <a:endParaRPr lang="en-US" dirty="0"/>
          </a:p>
          <a:p>
            <a:r>
              <a:rPr lang="en-US" dirty="0"/>
              <a:t>Impact of the Fur Trade on FN</a:t>
            </a:r>
          </a:p>
          <a:p>
            <a:r>
              <a:rPr lang="en-US" dirty="0"/>
              <a:t>Impact of Disease on FN communities</a:t>
            </a:r>
          </a:p>
        </p:txBody>
      </p:sp>
    </p:spTree>
    <p:extLst>
      <p:ext uri="{BB962C8B-B14F-4D97-AF65-F5344CB8AC3E}">
        <p14:creationId xmlns:p14="http://schemas.microsoft.com/office/powerpoint/2010/main" val="2818795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chemeClr val="accent6">
              <a:lumMod val="60000"/>
              <a:lumOff val="40000"/>
            </a:schemeClr>
          </a:solidFill>
        </p:spPr>
        <p:txBody>
          <a:bodyPr/>
          <a:lstStyle/>
          <a:p>
            <a:r>
              <a:rPr lang="en-US" dirty="0">
                <a:solidFill>
                  <a:srgbClr val="FFFFFF"/>
                </a:solidFill>
              </a:rPr>
              <a:t>Review</a:t>
            </a:r>
          </a:p>
        </p:txBody>
      </p:sp>
      <p:sp>
        <p:nvSpPr>
          <p:cNvPr id="3" name="Content Placeholder 2"/>
          <p:cNvSpPr>
            <a:spLocks noGrp="1"/>
          </p:cNvSpPr>
          <p:nvPr>
            <p:ph idx="1"/>
          </p:nvPr>
        </p:nvSpPr>
        <p:spPr>
          <a:xfrm>
            <a:off x="1524000" y="1198968"/>
            <a:ext cx="9144000" cy="5659032"/>
          </a:xfrm>
        </p:spPr>
        <p:txBody>
          <a:bodyPr>
            <a:normAutofit fontScale="92500" lnSpcReduction="20000"/>
          </a:bodyPr>
          <a:lstStyle/>
          <a:p>
            <a:r>
              <a:rPr lang="en-US" dirty="0"/>
              <a:t>Which Spanish Explorer first came to Vancouver Island?</a:t>
            </a:r>
          </a:p>
          <a:p>
            <a:pPr lvl="1"/>
            <a:r>
              <a:rPr lang="en-US" dirty="0"/>
              <a:t>Juan Perez visited the island in 1774</a:t>
            </a:r>
          </a:p>
          <a:p>
            <a:r>
              <a:rPr lang="en-US" dirty="0"/>
              <a:t>What evidence do Historians have to prove that </a:t>
            </a:r>
            <a:r>
              <a:rPr lang="en-US" dirty="0" err="1"/>
              <a:t>Canada’Eastern</a:t>
            </a:r>
            <a:r>
              <a:rPr lang="en-US" dirty="0"/>
              <a:t> Trade, had made its way to Western Canada prior to first contact?</a:t>
            </a:r>
          </a:p>
          <a:p>
            <a:pPr lvl="1"/>
            <a:r>
              <a:rPr lang="en-US" dirty="0"/>
              <a:t>Juan Perez found Copper/Iron weapons/bowls/items with the Nootka in 1774.</a:t>
            </a:r>
          </a:p>
          <a:p>
            <a:r>
              <a:rPr lang="en-US" dirty="0"/>
              <a:t>Which English Explorer visited the people of </a:t>
            </a:r>
            <a:r>
              <a:rPr lang="en-US" dirty="0" err="1"/>
              <a:t>Yuquot</a:t>
            </a:r>
            <a:r>
              <a:rPr lang="en-US" dirty="0"/>
              <a:t>, on Vancouver Island?</a:t>
            </a:r>
          </a:p>
          <a:p>
            <a:pPr lvl="1"/>
            <a:r>
              <a:rPr lang="en-US" dirty="0"/>
              <a:t>Captain James Cooke in 1778.</a:t>
            </a:r>
          </a:p>
          <a:p>
            <a:r>
              <a:rPr lang="en-US" dirty="0"/>
              <a:t>What did European Explorers want to take back to Europe with them from B.C.’s coast?</a:t>
            </a:r>
          </a:p>
          <a:p>
            <a:pPr lvl="1"/>
            <a:r>
              <a:rPr lang="en-US" dirty="0"/>
              <a:t>Furs, specifically Sea Otter pelts</a:t>
            </a:r>
          </a:p>
          <a:p>
            <a:r>
              <a:rPr lang="en-US" dirty="0"/>
              <a:t>Which two companies merged together in 1821 that began a “Fur Empire”?</a:t>
            </a:r>
          </a:p>
          <a:p>
            <a:pPr lvl="1"/>
            <a:r>
              <a:rPr lang="en-US" dirty="0"/>
              <a:t>The HBC and the NWC merged to become the HBC.</a:t>
            </a:r>
          </a:p>
          <a:p>
            <a:endParaRPr lang="en-US" dirty="0"/>
          </a:p>
        </p:txBody>
      </p:sp>
    </p:spTree>
    <p:extLst>
      <p:ext uri="{BB962C8B-B14F-4D97-AF65-F5344CB8AC3E}">
        <p14:creationId xmlns:p14="http://schemas.microsoft.com/office/powerpoint/2010/main" val="124919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Women in the Fur Trade</a:t>
            </a:r>
          </a:p>
        </p:txBody>
      </p:sp>
      <p:sp>
        <p:nvSpPr>
          <p:cNvPr id="4" name="TextBox 3"/>
          <p:cNvSpPr txBox="1"/>
          <p:nvPr/>
        </p:nvSpPr>
        <p:spPr>
          <a:xfrm>
            <a:off x="1524866" y="1143001"/>
            <a:ext cx="9143134" cy="5693867"/>
          </a:xfrm>
          <a:prstGeom prst="rect">
            <a:avLst/>
          </a:prstGeom>
          <a:noFill/>
        </p:spPr>
        <p:txBody>
          <a:bodyPr wrap="square" rtlCol="0">
            <a:spAutoFit/>
          </a:bodyPr>
          <a:lstStyle/>
          <a:p>
            <a:pPr marL="457200" indent="-457200">
              <a:buFont typeface="Wingdings" charset="2"/>
              <a:buChar char="Ø"/>
            </a:pPr>
            <a:r>
              <a:rPr lang="en-US" sz="2800" dirty="0"/>
              <a:t>Women played a </a:t>
            </a:r>
            <a:r>
              <a:rPr lang="en-US" sz="2800" b="1" u="sng" dirty="0"/>
              <a:t>vital</a:t>
            </a:r>
            <a:r>
              <a:rPr lang="en-US" sz="2800" dirty="0"/>
              <a:t> role in the </a:t>
            </a:r>
            <a:r>
              <a:rPr lang="en-US" sz="2800" b="1" u="sng" dirty="0"/>
              <a:t>Fur</a:t>
            </a:r>
            <a:r>
              <a:rPr lang="en-US" sz="2800" dirty="0"/>
              <a:t> Trade.</a:t>
            </a:r>
          </a:p>
          <a:p>
            <a:pPr marL="457200" indent="-457200">
              <a:buFont typeface="Wingdings" charset="2"/>
              <a:buChar char="Ø"/>
            </a:pPr>
            <a:r>
              <a:rPr lang="en-US" sz="2800" dirty="0"/>
              <a:t>When the men were away, they took </a:t>
            </a:r>
            <a:r>
              <a:rPr lang="en-US" sz="2800" b="1" u="sng" dirty="0"/>
              <a:t>care</a:t>
            </a:r>
            <a:r>
              <a:rPr lang="en-US" sz="2800" dirty="0"/>
              <a:t> of the families.</a:t>
            </a:r>
          </a:p>
          <a:p>
            <a:pPr marL="457200" indent="-457200">
              <a:buFont typeface="Wingdings" charset="2"/>
              <a:buChar char="Ø"/>
            </a:pPr>
            <a:r>
              <a:rPr lang="en-US" sz="2800" dirty="0"/>
              <a:t>Women prepared the </a:t>
            </a:r>
            <a:r>
              <a:rPr lang="en-US" sz="2800" b="1" u="sng" dirty="0"/>
              <a:t>furs</a:t>
            </a:r>
            <a:r>
              <a:rPr lang="en-US" sz="2800" dirty="0"/>
              <a:t> (hiding/tanning)</a:t>
            </a:r>
          </a:p>
          <a:p>
            <a:pPr marL="457200" indent="-457200">
              <a:buFont typeface="Wingdings" charset="2"/>
              <a:buChar char="Ø"/>
            </a:pPr>
            <a:r>
              <a:rPr lang="en-US" sz="2800" dirty="0"/>
              <a:t>Women prepared the </a:t>
            </a:r>
            <a:r>
              <a:rPr lang="en-US" sz="2800" b="1" u="sng" dirty="0"/>
              <a:t>salmon</a:t>
            </a:r>
            <a:r>
              <a:rPr lang="en-US" sz="2800" dirty="0"/>
              <a:t> for trade (cleaning/drying)</a:t>
            </a:r>
          </a:p>
          <a:p>
            <a:pPr marL="457200" indent="-457200">
              <a:buFont typeface="Wingdings" charset="2"/>
              <a:buChar char="Ø"/>
            </a:pPr>
            <a:r>
              <a:rPr lang="en-US" sz="2800" dirty="0"/>
              <a:t>FN women also married company </a:t>
            </a:r>
            <a:r>
              <a:rPr lang="en-US" sz="2800" b="1" u="sng" dirty="0"/>
              <a:t>employees</a:t>
            </a:r>
            <a:r>
              <a:rPr lang="en-US" sz="2800" dirty="0"/>
              <a:t>, entering into the </a:t>
            </a:r>
            <a:r>
              <a:rPr lang="en-US" sz="2800" b="1" u="sng" dirty="0"/>
              <a:t>social</a:t>
            </a:r>
            <a:r>
              <a:rPr lang="en-US" sz="2800" dirty="0"/>
              <a:t> structure of the </a:t>
            </a:r>
            <a:r>
              <a:rPr lang="en-US" sz="2800" b="1" u="sng" dirty="0"/>
              <a:t>Fort</a:t>
            </a:r>
            <a:r>
              <a:rPr lang="en-US" sz="2800" dirty="0"/>
              <a:t>.</a:t>
            </a:r>
          </a:p>
          <a:p>
            <a:pPr marL="457200" indent="-457200">
              <a:buFont typeface="Wingdings" charset="2"/>
              <a:buChar char="Ø"/>
            </a:pPr>
            <a:r>
              <a:rPr lang="en-US" sz="2800" dirty="0"/>
              <a:t>These marriages were often seen as </a:t>
            </a:r>
            <a:r>
              <a:rPr lang="en-US" sz="2800" b="1" u="sng" dirty="0"/>
              <a:t>political</a:t>
            </a:r>
            <a:r>
              <a:rPr lang="en-US" sz="2800" dirty="0"/>
              <a:t> alliances between </a:t>
            </a:r>
            <a:r>
              <a:rPr lang="en-US" sz="2800" b="1" u="sng" dirty="0"/>
              <a:t>FN</a:t>
            </a:r>
            <a:r>
              <a:rPr lang="en-US" sz="2800" dirty="0"/>
              <a:t> and the </a:t>
            </a:r>
            <a:r>
              <a:rPr lang="en-US" sz="2800" b="1" u="sng" dirty="0"/>
              <a:t>Fort</a:t>
            </a:r>
            <a:r>
              <a:rPr lang="en-US" sz="2800" dirty="0"/>
              <a:t>.</a:t>
            </a:r>
          </a:p>
          <a:p>
            <a:pPr marL="457200" indent="-457200">
              <a:buFont typeface="Wingdings" charset="2"/>
              <a:buChar char="Ø"/>
            </a:pPr>
            <a:r>
              <a:rPr lang="en-US" sz="2800" dirty="0"/>
              <a:t>These </a:t>
            </a:r>
            <a:r>
              <a:rPr lang="en-US" sz="2800" b="1" u="sng" dirty="0"/>
              <a:t>unions</a:t>
            </a:r>
            <a:r>
              <a:rPr lang="en-US" sz="2800" dirty="0"/>
              <a:t> brought a bridge between these two cultures </a:t>
            </a:r>
            <a:r>
              <a:rPr lang="mr-IN" sz="2800" dirty="0"/>
              <a:t>–</a:t>
            </a:r>
            <a:r>
              <a:rPr lang="en-US" sz="2800" dirty="0"/>
              <a:t> especially in the </a:t>
            </a:r>
            <a:r>
              <a:rPr lang="en-US" sz="2800" b="1" u="sng" dirty="0"/>
              <a:t>household</a:t>
            </a:r>
            <a:r>
              <a:rPr lang="en-US" sz="2800" dirty="0"/>
              <a:t>.</a:t>
            </a:r>
          </a:p>
          <a:p>
            <a:pPr marL="457200" indent="-457200">
              <a:buFont typeface="Wingdings" charset="2"/>
              <a:buChar char="Ø"/>
            </a:pPr>
            <a:r>
              <a:rPr lang="en-US" sz="2800" dirty="0"/>
              <a:t>However, sometimes </a:t>
            </a:r>
            <a:r>
              <a:rPr lang="en-US" sz="2800" b="1" u="sng" dirty="0"/>
              <a:t>men</a:t>
            </a:r>
            <a:r>
              <a:rPr lang="en-US" sz="2800" dirty="0"/>
              <a:t> would </a:t>
            </a:r>
            <a:r>
              <a:rPr lang="en-US" sz="2800" b="1" u="sng" dirty="0"/>
              <a:t>abandon</a:t>
            </a:r>
            <a:r>
              <a:rPr lang="en-US" sz="2800" dirty="0"/>
              <a:t> their families and move back </a:t>
            </a:r>
            <a:r>
              <a:rPr lang="en-US" sz="2800" b="1" u="sng" dirty="0"/>
              <a:t>East</a:t>
            </a:r>
            <a:r>
              <a:rPr lang="en-US" sz="2800" dirty="0"/>
              <a:t>.</a:t>
            </a:r>
          </a:p>
          <a:p>
            <a:pPr marL="914400" lvl="1" indent="-457200">
              <a:buFont typeface="Wingdings" charset="2"/>
              <a:buChar char="Ø"/>
            </a:pPr>
            <a:r>
              <a:rPr lang="en-US" sz="2800" b="1" u="sng" dirty="0"/>
              <a:t>Connolly</a:t>
            </a:r>
            <a:r>
              <a:rPr lang="en-US" sz="2800" dirty="0"/>
              <a:t> vs. </a:t>
            </a:r>
            <a:r>
              <a:rPr lang="en-US" sz="2800" b="1" u="sng" dirty="0" err="1"/>
              <a:t>Woolrich</a:t>
            </a:r>
            <a:r>
              <a:rPr lang="en-US" sz="2800" b="1" u="sng" dirty="0"/>
              <a:t> </a:t>
            </a:r>
          </a:p>
        </p:txBody>
      </p:sp>
    </p:spTree>
    <p:extLst>
      <p:ext uri="{BB962C8B-B14F-4D97-AF65-F5344CB8AC3E}">
        <p14:creationId xmlns:p14="http://schemas.microsoft.com/office/powerpoint/2010/main" val="367089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European Expansion </a:t>
            </a:r>
            <a:r>
              <a:rPr lang="en-US" dirty="0">
                <a:solidFill>
                  <a:schemeClr val="tx2">
                    <a:lumMod val="40000"/>
                    <a:lumOff val="60000"/>
                  </a:schemeClr>
                </a:solidFill>
                <a:sym typeface="Wingdings"/>
              </a:rPr>
              <a:t></a:t>
            </a:r>
            <a:endParaRPr lang="en-US" dirty="0">
              <a:solidFill>
                <a:schemeClr val="tx2">
                  <a:lumMod val="40000"/>
                  <a:lumOff val="60000"/>
                </a:schemeClr>
              </a:solidFill>
            </a:endParaRPr>
          </a:p>
        </p:txBody>
      </p:sp>
      <p:sp>
        <p:nvSpPr>
          <p:cNvPr id="4" name="TextBox 3"/>
          <p:cNvSpPr txBox="1"/>
          <p:nvPr/>
        </p:nvSpPr>
        <p:spPr>
          <a:xfrm>
            <a:off x="1524867" y="1143000"/>
            <a:ext cx="9143133" cy="1569660"/>
          </a:xfrm>
          <a:prstGeom prst="rect">
            <a:avLst/>
          </a:prstGeom>
          <a:noFill/>
        </p:spPr>
        <p:txBody>
          <a:bodyPr wrap="square" rtlCol="0">
            <a:spAutoFit/>
          </a:bodyPr>
          <a:lstStyle/>
          <a:p>
            <a:pPr marL="457200" indent="-457200">
              <a:buFont typeface="Wingdings" charset="2"/>
              <a:buChar char="Ø"/>
            </a:pPr>
            <a:r>
              <a:rPr lang="en-US" sz="3200" dirty="0"/>
              <a:t>Sir Francis </a:t>
            </a:r>
            <a:r>
              <a:rPr lang="en-US" sz="3200" b="1" u="sng" dirty="0"/>
              <a:t>Drake</a:t>
            </a:r>
            <a:r>
              <a:rPr lang="en-US" sz="3200" dirty="0"/>
              <a:t> 1577-1580 -  </a:t>
            </a:r>
            <a:r>
              <a:rPr lang="en-US" sz="3200" b="1" u="sng" dirty="0"/>
              <a:t>Circumnavigated</a:t>
            </a:r>
            <a:r>
              <a:rPr lang="en-US" sz="3200" dirty="0"/>
              <a:t> the </a:t>
            </a:r>
            <a:r>
              <a:rPr lang="en-US" sz="3200" b="1" u="sng" dirty="0"/>
              <a:t>Globe</a:t>
            </a:r>
            <a:r>
              <a:rPr lang="en-US" sz="3200" dirty="0"/>
              <a:t>.</a:t>
            </a:r>
          </a:p>
          <a:p>
            <a:pPr marL="457200" indent="-457200">
              <a:buFont typeface="Wingdings" charset="2"/>
              <a:buChar char="Ø"/>
            </a:pPr>
            <a:r>
              <a:rPr lang="en-US" sz="3200" dirty="0"/>
              <a:t>Off the coast of </a:t>
            </a:r>
            <a:r>
              <a:rPr lang="en-US" sz="3200" b="1" u="sng" dirty="0"/>
              <a:t>Oregon</a:t>
            </a:r>
            <a:r>
              <a:rPr lang="en-US" sz="3200" dirty="0"/>
              <a:t> around </a:t>
            </a:r>
            <a:r>
              <a:rPr lang="en-US" sz="3200" b="1" u="sng" dirty="0"/>
              <a:t>1579</a:t>
            </a:r>
            <a:r>
              <a:rPr lang="en-US" sz="3200" dirty="0"/>
              <a:t>.</a:t>
            </a:r>
          </a:p>
        </p:txBody>
      </p:sp>
      <p:pic>
        <p:nvPicPr>
          <p:cNvPr id="3" name="Picture 2" descr="6_1_Map-that-shows-the-circumnavigation-travel-of-Francis-Drake-between-1577-and-15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2882302"/>
            <a:ext cx="6312325" cy="3975698"/>
          </a:xfrm>
          <a:prstGeom prst="rect">
            <a:avLst/>
          </a:prstGeom>
        </p:spPr>
      </p:pic>
      <p:pic>
        <p:nvPicPr>
          <p:cNvPr id="5" name="Picture 4" descr="francis-drake.jpg"/>
          <p:cNvPicPr>
            <a:picLocks noChangeAspect="1"/>
          </p:cNvPicPr>
          <p:nvPr/>
        </p:nvPicPr>
        <p:blipFill rotWithShape="1">
          <a:blip r:embed="rId3">
            <a:extLst>
              <a:ext uri="{28A0092B-C50C-407E-A947-70E740481C1C}">
                <a14:useLocalDpi xmlns:a14="http://schemas.microsoft.com/office/drawing/2010/main" val="0"/>
              </a:ext>
            </a:extLst>
          </a:blip>
          <a:srcRect l="29206" r="20552"/>
          <a:stretch/>
        </p:blipFill>
        <p:spPr>
          <a:xfrm>
            <a:off x="7549188" y="2882302"/>
            <a:ext cx="3118812" cy="3975698"/>
          </a:xfrm>
          <a:prstGeom prst="rect">
            <a:avLst/>
          </a:prstGeom>
        </p:spPr>
      </p:pic>
    </p:spTree>
    <p:extLst>
      <p:ext uri="{BB962C8B-B14F-4D97-AF65-F5344CB8AC3E}">
        <p14:creationId xmlns:p14="http://schemas.microsoft.com/office/powerpoint/2010/main" val="579917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D7E4BD"/>
          </a:solidFill>
        </p:spPr>
        <p:txBody>
          <a:bodyPr/>
          <a:lstStyle/>
          <a:p>
            <a:r>
              <a:rPr lang="en-US" dirty="0"/>
              <a:t>Connolly vs. </a:t>
            </a:r>
            <a:r>
              <a:rPr lang="en-US" dirty="0" err="1"/>
              <a:t>Woolrich</a:t>
            </a:r>
            <a:endParaRPr lang="en-US" dirty="0"/>
          </a:p>
        </p:txBody>
      </p:sp>
      <p:sp>
        <p:nvSpPr>
          <p:cNvPr id="3" name="Content Placeholder 2"/>
          <p:cNvSpPr>
            <a:spLocks noGrp="1"/>
          </p:cNvSpPr>
          <p:nvPr>
            <p:ph idx="1"/>
          </p:nvPr>
        </p:nvSpPr>
        <p:spPr>
          <a:xfrm>
            <a:off x="1524000" y="1277916"/>
            <a:ext cx="9144000" cy="5580084"/>
          </a:xfrm>
        </p:spPr>
        <p:txBody>
          <a:bodyPr>
            <a:normAutofit/>
          </a:bodyPr>
          <a:lstStyle/>
          <a:p>
            <a:r>
              <a:rPr lang="en-CA" dirty="0"/>
              <a:t>This </a:t>
            </a:r>
            <a:r>
              <a:rPr lang="en-CA" b="1" u="sng" dirty="0"/>
              <a:t>case</a:t>
            </a:r>
            <a:r>
              <a:rPr lang="en-CA" dirty="0"/>
              <a:t> considered the </a:t>
            </a:r>
            <a:r>
              <a:rPr lang="en-CA" b="1" u="sng" dirty="0"/>
              <a:t>legality</a:t>
            </a:r>
            <a:r>
              <a:rPr lang="en-CA" dirty="0"/>
              <a:t> of a </a:t>
            </a:r>
            <a:r>
              <a:rPr lang="en-CA" b="1" u="sng" dirty="0"/>
              <a:t>marriage</a:t>
            </a:r>
            <a:r>
              <a:rPr lang="en-CA" dirty="0"/>
              <a:t> between a man employed by the </a:t>
            </a:r>
            <a:r>
              <a:rPr lang="en-CA" b="1" u="sng" dirty="0"/>
              <a:t>Hudson</a:t>
            </a:r>
            <a:r>
              <a:rPr lang="en-CA" dirty="0"/>
              <a:t> Bay and an </a:t>
            </a:r>
            <a:r>
              <a:rPr lang="en-CA" b="1" u="sng" dirty="0"/>
              <a:t>indigenous</a:t>
            </a:r>
            <a:r>
              <a:rPr lang="en-CA" dirty="0"/>
              <a:t> woman.</a:t>
            </a:r>
          </a:p>
          <a:p>
            <a:r>
              <a:rPr lang="en-CA" dirty="0"/>
              <a:t> The wedding was not performed by a </a:t>
            </a:r>
            <a:r>
              <a:rPr lang="en-CA" b="1" u="sng" dirty="0"/>
              <a:t>priest</a:t>
            </a:r>
            <a:r>
              <a:rPr lang="en-CA" dirty="0"/>
              <a:t>, but rather, in accordance with </a:t>
            </a:r>
            <a:r>
              <a:rPr lang="en-CA" b="1" u="sng" dirty="0"/>
              <a:t>indigenous</a:t>
            </a:r>
            <a:r>
              <a:rPr lang="en-CA" dirty="0"/>
              <a:t> traditions. </a:t>
            </a:r>
          </a:p>
          <a:p>
            <a:r>
              <a:rPr lang="en-CA" dirty="0"/>
              <a:t>The progeny of this relationship later made claim to the man’s </a:t>
            </a:r>
            <a:r>
              <a:rPr lang="en-CA" b="1" u="sng" dirty="0"/>
              <a:t>estate</a:t>
            </a:r>
            <a:r>
              <a:rPr lang="en-CA" dirty="0"/>
              <a:t> upon his </a:t>
            </a:r>
            <a:r>
              <a:rPr lang="en-CA" b="1" u="sng" dirty="0"/>
              <a:t>death</a:t>
            </a:r>
            <a:r>
              <a:rPr lang="en-CA" dirty="0"/>
              <a:t>; however, the man had married once again in a recognized </a:t>
            </a:r>
            <a:r>
              <a:rPr lang="en-CA" b="1" u="sng" dirty="0"/>
              <a:t>institution</a:t>
            </a:r>
            <a:r>
              <a:rPr lang="en-CA" dirty="0"/>
              <a:t> upon his </a:t>
            </a:r>
            <a:r>
              <a:rPr lang="en-CA" b="1" u="sng" dirty="0"/>
              <a:t>retirement</a:t>
            </a:r>
            <a:r>
              <a:rPr lang="en-CA" dirty="0"/>
              <a:t>.</a:t>
            </a:r>
          </a:p>
          <a:p>
            <a:r>
              <a:rPr lang="en-CA" dirty="0"/>
              <a:t>His </a:t>
            </a:r>
            <a:r>
              <a:rPr lang="en-CA" b="1" u="sng" dirty="0"/>
              <a:t>widow</a:t>
            </a:r>
            <a:r>
              <a:rPr lang="en-CA" dirty="0"/>
              <a:t> claimed the previous </a:t>
            </a:r>
            <a:r>
              <a:rPr lang="en-CA" b="1" u="sng" dirty="0"/>
              <a:t>marriage</a:t>
            </a:r>
            <a:r>
              <a:rPr lang="en-CA" dirty="0"/>
              <a:t> was </a:t>
            </a:r>
            <a:r>
              <a:rPr lang="en-CA" b="1" u="sng" dirty="0"/>
              <a:t>invalid</a:t>
            </a:r>
            <a:r>
              <a:rPr lang="en-CA" dirty="0"/>
              <a:t> and the son was entitled to </a:t>
            </a:r>
            <a:r>
              <a:rPr lang="en-CA" b="1" u="sng" dirty="0"/>
              <a:t>nothing</a:t>
            </a:r>
            <a:r>
              <a:rPr lang="en-CA" dirty="0"/>
              <a:t>. </a:t>
            </a:r>
          </a:p>
          <a:p>
            <a:endParaRPr lang="en-US" dirty="0"/>
          </a:p>
        </p:txBody>
      </p:sp>
    </p:spTree>
    <p:extLst>
      <p:ext uri="{BB962C8B-B14F-4D97-AF65-F5344CB8AC3E}">
        <p14:creationId xmlns:p14="http://schemas.microsoft.com/office/powerpoint/2010/main" val="243583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741"/>
            <a:ext cx="9144000" cy="7101450"/>
          </a:xfrm>
        </p:spPr>
        <p:txBody>
          <a:bodyPr>
            <a:normAutofit/>
          </a:bodyPr>
          <a:lstStyle/>
          <a:p>
            <a:r>
              <a:rPr lang="en-US" dirty="0"/>
              <a:t>“This law or custom of the Indian nations is not found recorded in the solemn pages of human commentaries, but it is written in the great volume of nature as one of the social necessities </a:t>
            </a:r>
            <a:r>
              <a:rPr lang="mr-IN" dirty="0"/>
              <a:t>–</a:t>
            </a:r>
            <a:r>
              <a:rPr lang="en-US" dirty="0"/>
              <a:t> one of the moral obligations of our race </a:t>
            </a:r>
            <a:r>
              <a:rPr lang="mr-IN" dirty="0"/>
              <a:t>–</a:t>
            </a:r>
            <a:r>
              <a:rPr lang="en-US" dirty="0"/>
              <a:t> through all time and under all circumstances, binding, essential, and inevitable; and without which neither man, nor even barbarism itself, could exist upon; earth</a:t>
            </a:r>
            <a:r>
              <a:rPr lang="mr-IN" dirty="0"/>
              <a:t>…</a:t>
            </a:r>
            <a:r>
              <a:rPr lang="en-US" dirty="0"/>
              <a:t>It would; be sheer legal pedantry and pretention, for any man, or for any tribunal, to disregard this Indian custom of marriage, inspired and taught, as it must have been, by the law and the religion of nature among barbarians</a:t>
            </a:r>
            <a:r>
              <a:rPr lang="mr-IN" dirty="0"/>
              <a:t>…</a:t>
            </a:r>
            <a:r>
              <a:rPr lang="en-US" dirty="0"/>
              <a:t>” </a:t>
            </a:r>
            <a:r>
              <a:rPr lang="mr-IN" dirty="0"/>
              <a:t>–</a:t>
            </a:r>
            <a:r>
              <a:rPr lang="en-US" dirty="0"/>
              <a:t> Monk J.(Judge)</a:t>
            </a:r>
          </a:p>
        </p:txBody>
      </p:sp>
    </p:spTree>
    <p:extLst>
      <p:ext uri="{BB962C8B-B14F-4D97-AF65-F5344CB8AC3E}">
        <p14:creationId xmlns:p14="http://schemas.microsoft.com/office/powerpoint/2010/main" val="312674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69440"/>
            <a:ext cx="9144000" cy="6088560"/>
          </a:xfrm>
        </p:spPr>
        <p:txBody>
          <a:bodyPr>
            <a:normAutofit/>
          </a:bodyPr>
          <a:lstStyle/>
          <a:p>
            <a:r>
              <a:rPr lang="en-CA" dirty="0"/>
              <a:t>Monk J. </a:t>
            </a:r>
            <a:r>
              <a:rPr lang="en-CA" b="1" u="sng" dirty="0"/>
              <a:t>disagreed</a:t>
            </a:r>
            <a:r>
              <a:rPr lang="en-CA" dirty="0"/>
              <a:t>. He </a:t>
            </a:r>
            <a:r>
              <a:rPr lang="en-CA" b="1" u="sng" dirty="0"/>
              <a:t>reasoned</a:t>
            </a:r>
            <a:r>
              <a:rPr lang="en-CA" dirty="0"/>
              <a:t> that we must not </a:t>
            </a:r>
            <a:r>
              <a:rPr lang="en-CA" b="1" u="sng" dirty="0"/>
              <a:t>do away with </a:t>
            </a:r>
            <a:r>
              <a:rPr lang="en-CA" dirty="0"/>
              <a:t>indigenous </a:t>
            </a:r>
            <a:r>
              <a:rPr lang="en-CA" b="1" u="sng" dirty="0"/>
              <a:t>traditions</a:t>
            </a:r>
            <a:r>
              <a:rPr lang="en-CA" dirty="0"/>
              <a:t> in favour of our own without good reason; rather, we ought to consider such </a:t>
            </a:r>
            <a:r>
              <a:rPr lang="en-CA" b="1" u="sng" dirty="0"/>
              <a:t>traditions</a:t>
            </a:r>
            <a:r>
              <a:rPr lang="en-CA" dirty="0"/>
              <a:t> alongside our own legal </a:t>
            </a:r>
            <a:r>
              <a:rPr lang="en-CA" b="1" u="sng" dirty="0"/>
              <a:t>traditions</a:t>
            </a:r>
            <a:r>
              <a:rPr lang="en-CA" dirty="0"/>
              <a:t>. </a:t>
            </a:r>
          </a:p>
          <a:p>
            <a:r>
              <a:rPr lang="en-CA" dirty="0"/>
              <a:t>Ultimately, Monk J. went on the record to say that </a:t>
            </a:r>
            <a:r>
              <a:rPr lang="en-CA" b="1" u="sng" dirty="0"/>
              <a:t>indigenous</a:t>
            </a:r>
            <a:r>
              <a:rPr lang="en-CA" dirty="0"/>
              <a:t> rights and </a:t>
            </a:r>
            <a:r>
              <a:rPr lang="en-CA" b="1" u="sng" dirty="0"/>
              <a:t>customs</a:t>
            </a:r>
            <a:r>
              <a:rPr lang="en-CA" dirty="0"/>
              <a:t> mattered, to some degree, as much as those of the </a:t>
            </a:r>
            <a:r>
              <a:rPr lang="en-CA" b="1" u="sng" dirty="0"/>
              <a:t>European</a:t>
            </a:r>
            <a:r>
              <a:rPr lang="en-CA" dirty="0"/>
              <a:t> settlers.</a:t>
            </a:r>
          </a:p>
          <a:p>
            <a:endParaRPr lang="en-US" dirty="0"/>
          </a:p>
        </p:txBody>
      </p:sp>
      <p:sp>
        <p:nvSpPr>
          <p:cNvPr id="4" name="Rectangle 3"/>
          <p:cNvSpPr/>
          <p:nvPr/>
        </p:nvSpPr>
        <p:spPr>
          <a:xfrm>
            <a:off x="1524000" y="-1"/>
            <a:ext cx="9144000" cy="769441"/>
          </a:xfrm>
          <a:prstGeom prst="rect">
            <a:avLst/>
          </a:prstGeom>
          <a:solidFill>
            <a:srgbClr val="D7E4BD"/>
          </a:solidFill>
        </p:spPr>
        <p:txBody>
          <a:bodyPr wrap="square">
            <a:spAutoFit/>
          </a:bodyPr>
          <a:lstStyle/>
          <a:p>
            <a:pPr algn="ctr"/>
            <a:r>
              <a:rPr lang="en-US" sz="4400" dirty="0"/>
              <a:t>Connolly vs. </a:t>
            </a:r>
            <a:r>
              <a:rPr lang="en-US" sz="4400" dirty="0" err="1"/>
              <a:t>Woolrich</a:t>
            </a:r>
            <a:endParaRPr lang="en-US" sz="4400" dirty="0"/>
          </a:p>
        </p:txBody>
      </p:sp>
    </p:spTree>
    <p:extLst>
      <p:ext uri="{BB962C8B-B14F-4D97-AF65-F5344CB8AC3E}">
        <p14:creationId xmlns:p14="http://schemas.microsoft.com/office/powerpoint/2010/main" val="426695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8-15 at 4.54.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823" y="1143000"/>
            <a:ext cx="2338177" cy="2085194"/>
          </a:xfrm>
          <a:prstGeom prst="rect">
            <a:avLst/>
          </a:prstGeom>
        </p:spPr>
      </p:pic>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Impacts of the Fur Trade</a:t>
            </a:r>
          </a:p>
        </p:txBody>
      </p:sp>
      <p:sp>
        <p:nvSpPr>
          <p:cNvPr id="4" name="TextBox 3"/>
          <p:cNvSpPr txBox="1"/>
          <p:nvPr/>
        </p:nvSpPr>
        <p:spPr>
          <a:xfrm>
            <a:off x="1524866" y="1143001"/>
            <a:ext cx="6804956" cy="5693867"/>
          </a:xfrm>
          <a:prstGeom prst="rect">
            <a:avLst/>
          </a:prstGeom>
          <a:noFill/>
        </p:spPr>
        <p:txBody>
          <a:bodyPr wrap="square" rtlCol="0">
            <a:spAutoFit/>
          </a:bodyPr>
          <a:lstStyle/>
          <a:p>
            <a:pPr marL="457200" indent="-457200">
              <a:buFont typeface="Wingdings" charset="2"/>
              <a:buChar char="Ø"/>
            </a:pPr>
            <a:r>
              <a:rPr lang="en-US" sz="2800" dirty="0"/>
              <a:t>The Fur Trade brought </a:t>
            </a:r>
            <a:r>
              <a:rPr lang="en-US" sz="2800" b="1" u="sng" dirty="0"/>
              <a:t>significant</a:t>
            </a:r>
            <a:r>
              <a:rPr lang="en-US" sz="2800" dirty="0"/>
              <a:t> changes to FN people. </a:t>
            </a:r>
          </a:p>
          <a:p>
            <a:pPr marL="457200" indent="-457200">
              <a:buFont typeface="Wingdings" charset="2"/>
              <a:buChar char="Ø"/>
            </a:pPr>
            <a:r>
              <a:rPr lang="en-US" sz="2800" dirty="0"/>
              <a:t>Men would spend longer times </a:t>
            </a:r>
            <a:r>
              <a:rPr lang="en-US" sz="2800" b="1" u="sng" dirty="0"/>
              <a:t>trapping</a:t>
            </a:r>
            <a:r>
              <a:rPr lang="en-US" sz="2800" dirty="0"/>
              <a:t>/</a:t>
            </a:r>
            <a:r>
              <a:rPr lang="en-US" sz="2800" b="1" u="sng" dirty="0"/>
              <a:t>hunting</a:t>
            </a:r>
            <a:r>
              <a:rPr lang="en-US" sz="2800" dirty="0"/>
              <a:t>, to supply the fur trade.</a:t>
            </a:r>
          </a:p>
          <a:p>
            <a:pPr marL="457200" indent="-457200">
              <a:buFont typeface="Wingdings" charset="2"/>
              <a:buChar char="Ø"/>
            </a:pPr>
            <a:r>
              <a:rPr lang="en-US" sz="2800" b="1" u="sng" dirty="0"/>
              <a:t>Women</a:t>
            </a:r>
            <a:r>
              <a:rPr lang="en-US" sz="2800" dirty="0"/>
              <a:t> spent longer </a:t>
            </a:r>
            <a:r>
              <a:rPr lang="en-US" sz="2800" b="1" u="sng" dirty="0"/>
              <a:t>preparing</a:t>
            </a:r>
            <a:r>
              <a:rPr lang="en-US" sz="2800" dirty="0"/>
              <a:t> skins/furs.</a:t>
            </a:r>
          </a:p>
          <a:p>
            <a:pPr marL="457200" indent="-457200">
              <a:buFont typeface="Wingdings" charset="2"/>
              <a:buChar char="Ø"/>
            </a:pPr>
            <a:r>
              <a:rPr lang="en-US" sz="2800" dirty="0"/>
              <a:t>Each unable to spend time on their </a:t>
            </a:r>
            <a:r>
              <a:rPr lang="en-US" sz="2800" b="1" u="sng" dirty="0"/>
              <a:t>traditional</a:t>
            </a:r>
            <a:r>
              <a:rPr lang="en-US" sz="2800" dirty="0"/>
              <a:t> ways of </a:t>
            </a:r>
            <a:r>
              <a:rPr lang="en-US" sz="2800" b="1" u="sng" dirty="0"/>
              <a:t>life</a:t>
            </a:r>
            <a:r>
              <a:rPr lang="en-US" sz="2800" dirty="0"/>
              <a:t>, became </a:t>
            </a:r>
            <a:r>
              <a:rPr lang="en-US" sz="2800" b="1" u="sng" dirty="0"/>
              <a:t>dependent</a:t>
            </a:r>
            <a:r>
              <a:rPr lang="en-US" sz="2800" dirty="0"/>
              <a:t> on </a:t>
            </a:r>
            <a:r>
              <a:rPr lang="en-US" sz="2800" b="1" u="sng" dirty="0"/>
              <a:t>European</a:t>
            </a:r>
            <a:r>
              <a:rPr lang="en-US" sz="2800" dirty="0"/>
              <a:t> trade goods.</a:t>
            </a:r>
          </a:p>
          <a:p>
            <a:pPr marL="457200" indent="-457200">
              <a:buFont typeface="Wingdings" charset="2"/>
              <a:buChar char="Ø"/>
            </a:pPr>
            <a:r>
              <a:rPr lang="en-US" sz="2800" dirty="0"/>
              <a:t>FN began to be </a:t>
            </a:r>
            <a:r>
              <a:rPr lang="en-US" sz="2800" b="1" u="sng" dirty="0"/>
              <a:t>displaced</a:t>
            </a:r>
            <a:r>
              <a:rPr lang="en-US" sz="2800" dirty="0"/>
              <a:t>/move as Furs </a:t>
            </a:r>
            <a:r>
              <a:rPr lang="en-US" sz="2800" b="1" u="sng" dirty="0"/>
              <a:t>decreased</a:t>
            </a:r>
            <a:r>
              <a:rPr lang="en-US" sz="2800" dirty="0"/>
              <a:t> in their </a:t>
            </a:r>
            <a:r>
              <a:rPr lang="en-US" sz="2800" b="1" u="sng" dirty="0"/>
              <a:t>Territory</a:t>
            </a:r>
            <a:r>
              <a:rPr lang="en-US" sz="2800" dirty="0"/>
              <a:t>.</a:t>
            </a:r>
          </a:p>
          <a:p>
            <a:pPr marL="457200" indent="-457200">
              <a:buFont typeface="Wingdings" charset="2"/>
              <a:buChar char="Ø"/>
            </a:pPr>
            <a:r>
              <a:rPr lang="en-US" sz="2800" dirty="0"/>
              <a:t>These new </a:t>
            </a:r>
            <a:r>
              <a:rPr lang="en-US" sz="2800" b="1" u="sng" dirty="0"/>
              <a:t>supplies</a:t>
            </a:r>
            <a:r>
              <a:rPr lang="en-US" sz="2800" dirty="0"/>
              <a:t> altered FN </a:t>
            </a:r>
            <a:r>
              <a:rPr lang="en-US" sz="2800" b="1" u="sng" dirty="0"/>
              <a:t>interactions</a:t>
            </a:r>
            <a:r>
              <a:rPr lang="en-US" sz="2800" dirty="0"/>
              <a:t> with each other and </a:t>
            </a:r>
            <a:r>
              <a:rPr lang="en-US" sz="2800" b="1" u="sng" dirty="0"/>
              <a:t>Europeans</a:t>
            </a:r>
            <a:r>
              <a:rPr lang="en-US" sz="2800" dirty="0"/>
              <a:t>.</a:t>
            </a:r>
          </a:p>
        </p:txBody>
      </p:sp>
    </p:spTree>
    <p:extLst>
      <p:ext uri="{BB962C8B-B14F-4D97-AF65-F5344CB8AC3E}">
        <p14:creationId xmlns:p14="http://schemas.microsoft.com/office/powerpoint/2010/main" val="295665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Devastation by </a:t>
            </a:r>
            <a:r>
              <a:rPr lang="en-US" dirty="0">
                <a:solidFill>
                  <a:schemeClr val="tx2">
                    <a:lumMod val="40000"/>
                    <a:lumOff val="60000"/>
                  </a:schemeClr>
                </a:solidFill>
                <a:hlinkClick r:id="rId3"/>
              </a:rPr>
              <a:t>Disease</a:t>
            </a:r>
            <a:endParaRPr lang="en-US" dirty="0">
              <a:solidFill>
                <a:schemeClr val="tx2">
                  <a:lumMod val="40000"/>
                  <a:lumOff val="60000"/>
                </a:schemeClr>
              </a:solidFill>
            </a:endParaRPr>
          </a:p>
        </p:txBody>
      </p:sp>
      <p:pic>
        <p:nvPicPr>
          <p:cNvPr id="3" name="Picture 2" descr="a4-0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867" y="1143000"/>
            <a:ext cx="4903299" cy="5715000"/>
          </a:xfrm>
          <a:prstGeom prst="rect">
            <a:avLst/>
          </a:prstGeom>
        </p:spPr>
      </p:pic>
      <p:pic>
        <p:nvPicPr>
          <p:cNvPr id="5" name="Picture 4" descr="800px-Child_with_Smallpox_Banglade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8164" y="1143000"/>
            <a:ext cx="4239836" cy="5700682"/>
          </a:xfrm>
          <a:prstGeom prst="rect">
            <a:avLst/>
          </a:prstGeom>
        </p:spPr>
      </p:pic>
    </p:spTree>
    <p:extLst>
      <p:ext uri="{BB962C8B-B14F-4D97-AF65-F5344CB8AC3E}">
        <p14:creationId xmlns:p14="http://schemas.microsoft.com/office/powerpoint/2010/main" val="1969115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Devastation by Disease</a:t>
            </a:r>
          </a:p>
        </p:txBody>
      </p:sp>
      <p:sp>
        <p:nvSpPr>
          <p:cNvPr id="4" name="TextBox 3"/>
          <p:cNvSpPr txBox="1"/>
          <p:nvPr/>
        </p:nvSpPr>
        <p:spPr>
          <a:xfrm>
            <a:off x="1524866" y="1143000"/>
            <a:ext cx="9143134" cy="5262980"/>
          </a:xfrm>
          <a:prstGeom prst="rect">
            <a:avLst/>
          </a:prstGeom>
          <a:noFill/>
        </p:spPr>
        <p:txBody>
          <a:bodyPr wrap="square" rtlCol="0">
            <a:spAutoFit/>
          </a:bodyPr>
          <a:lstStyle/>
          <a:p>
            <a:pPr marL="457200" indent="-457200">
              <a:buFont typeface="Wingdings" charset="2"/>
              <a:buChar char="Ø"/>
            </a:pPr>
            <a:r>
              <a:rPr lang="en-US" sz="2800" dirty="0"/>
              <a:t>Prior to First </a:t>
            </a:r>
            <a:r>
              <a:rPr lang="en-US" sz="2800" b="1" u="sng" dirty="0"/>
              <a:t>Contact</a:t>
            </a:r>
            <a:r>
              <a:rPr lang="en-US" sz="2800" dirty="0"/>
              <a:t>, FN </a:t>
            </a:r>
            <a:r>
              <a:rPr lang="en-US" sz="2800" b="1" u="sng" dirty="0"/>
              <a:t>population</a:t>
            </a:r>
            <a:r>
              <a:rPr lang="en-US" sz="2800" dirty="0"/>
              <a:t> was estimated at </a:t>
            </a:r>
            <a:r>
              <a:rPr lang="en-US" sz="2800" b="1" u="sng" dirty="0"/>
              <a:t>200,000 </a:t>
            </a:r>
            <a:r>
              <a:rPr lang="mr-IN" sz="2800" b="1" u="sng" dirty="0"/>
              <a:t>–</a:t>
            </a:r>
            <a:r>
              <a:rPr lang="en-US" sz="2800" b="1" u="sng" dirty="0"/>
              <a:t> 400,000</a:t>
            </a:r>
            <a:r>
              <a:rPr lang="en-US" sz="2800" dirty="0"/>
              <a:t>.</a:t>
            </a:r>
          </a:p>
          <a:p>
            <a:pPr marL="457200" indent="-457200">
              <a:buFont typeface="Wingdings" charset="2"/>
              <a:buChar char="Ø"/>
            </a:pPr>
            <a:r>
              <a:rPr lang="en-US" sz="2800" dirty="0"/>
              <a:t>By </a:t>
            </a:r>
            <a:r>
              <a:rPr lang="en-US" sz="2800" b="1" u="sng" dirty="0"/>
              <a:t>1900</a:t>
            </a:r>
            <a:r>
              <a:rPr lang="en-US" sz="2800" dirty="0"/>
              <a:t>, only </a:t>
            </a:r>
            <a:r>
              <a:rPr lang="en-US" sz="2800" b="1" u="sng" dirty="0"/>
              <a:t>25,000</a:t>
            </a:r>
            <a:r>
              <a:rPr lang="en-US" sz="2800" dirty="0"/>
              <a:t> FN living in B.C. = </a:t>
            </a:r>
            <a:r>
              <a:rPr lang="en-US" sz="2800" b="1" u="sng" dirty="0"/>
              <a:t>90-95% </a:t>
            </a:r>
            <a:r>
              <a:rPr lang="en-US" sz="2800" dirty="0"/>
              <a:t>death rate.</a:t>
            </a:r>
          </a:p>
          <a:p>
            <a:pPr marL="457200" indent="-457200">
              <a:buFont typeface="Wingdings" charset="2"/>
              <a:buChar char="Ø"/>
            </a:pPr>
            <a:r>
              <a:rPr lang="en-US" sz="2800" dirty="0"/>
              <a:t>1</a:t>
            </a:r>
            <a:r>
              <a:rPr lang="en-US" sz="2800" baseline="30000" dirty="0"/>
              <a:t>st</a:t>
            </a:r>
            <a:r>
              <a:rPr lang="en-US" sz="2800" dirty="0"/>
              <a:t> Epidemic (1770) = </a:t>
            </a:r>
            <a:r>
              <a:rPr lang="en-US" sz="2800" b="1" u="sng" dirty="0"/>
              <a:t>Smallpox</a:t>
            </a:r>
            <a:r>
              <a:rPr lang="en-US" sz="2800" dirty="0"/>
              <a:t> </a:t>
            </a:r>
            <a:r>
              <a:rPr lang="en-US" sz="2800" dirty="0">
                <a:sym typeface="Wingdings"/>
              </a:rPr>
              <a:t></a:t>
            </a:r>
            <a:r>
              <a:rPr lang="en-US" sz="2800" dirty="0"/>
              <a:t> Haida/</a:t>
            </a:r>
            <a:r>
              <a:rPr lang="en-US" sz="2800" dirty="0" err="1"/>
              <a:t>Tshimshian</a:t>
            </a:r>
            <a:r>
              <a:rPr lang="en-US" sz="2800" dirty="0"/>
              <a:t> People.</a:t>
            </a:r>
          </a:p>
          <a:p>
            <a:pPr marL="457200" indent="-457200">
              <a:buFont typeface="Wingdings" charset="2"/>
              <a:buChar char="Ø"/>
            </a:pPr>
            <a:r>
              <a:rPr lang="en-US" sz="2800" dirty="0"/>
              <a:t>2</a:t>
            </a:r>
            <a:r>
              <a:rPr lang="en-US" sz="2800" baseline="30000" dirty="0"/>
              <a:t>nd</a:t>
            </a:r>
            <a:r>
              <a:rPr lang="en-US" sz="2800" dirty="0"/>
              <a:t> Epidemic (1782) = </a:t>
            </a:r>
            <a:r>
              <a:rPr lang="en-US" sz="2800" b="1" u="sng" dirty="0"/>
              <a:t>Smallpox</a:t>
            </a:r>
            <a:r>
              <a:rPr lang="en-US" sz="2800" dirty="0"/>
              <a:t> </a:t>
            </a:r>
            <a:r>
              <a:rPr lang="en-US" sz="2800" dirty="0">
                <a:sym typeface="Wingdings"/>
              </a:rPr>
              <a:t> </a:t>
            </a:r>
            <a:r>
              <a:rPr lang="en-US" sz="2800" b="1" u="sng" dirty="0" err="1">
                <a:sym typeface="Wingdings"/>
              </a:rPr>
              <a:t>Sto:lo</a:t>
            </a:r>
            <a:endParaRPr lang="en-US" sz="2800" b="1" u="sng" dirty="0">
              <a:sym typeface="Wingdings"/>
            </a:endParaRPr>
          </a:p>
          <a:p>
            <a:pPr marL="457200" indent="-457200">
              <a:buFont typeface="Wingdings" charset="2"/>
              <a:buChar char="Ø"/>
            </a:pPr>
            <a:r>
              <a:rPr lang="en-US" sz="2800" dirty="0">
                <a:sym typeface="Wingdings"/>
              </a:rPr>
              <a:t>3</a:t>
            </a:r>
            <a:r>
              <a:rPr lang="en-US" sz="2800" baseline="30000" dirty="0">
                <a:sym typeface="Wingdings"/>
              </a:rPr>
              <a:t>rd</a:t>
            </a:r>
            <a:r>
              <a:rPr lang="en-US" sz="2800" dirty="0">
                <a:sym typeface="Wingdings"/>
              </a:rPr>
              <a:t> Epidemic (1840-2) = </a:t>
            </a:r>
            <a:r>
              <a:rPr lang="en-US" sz="2800" b="1" u="sng" dirty="0">
                <a:sym typeface="Wingdings"/>
              </a:rPr>
              <a:t>Measles</a:t>
            </a:r>
            <a:r>
              <a:rPr lang="en-US" sz="2800" dirty="0">
                <a:sym typeface="Wingdings"/>
              </a:rPr>
              <a:t>  All of BC</a:t>
            </a:r>
          </a:p>
          <a:p>
            <a:pPr marL="457200" indent="-457200">
              <a:buFont typeface="Wingdings" charset="2"/>
              <a:buChar char="Ø"/>
            </a:pPr>
            <a:r>
              <a:rPr lang="en-US" sz="2800" dirty="0">
                <a:sym typeface="Wingdings"/>
              </a:rPr>
              <a:t>4</a:t>
            </a:r>
            <a:r>
              <a:rPr lang="en-US" sz="2800" baseline="30000" dirty="0">
                <a:sym typeface="Wingdings"/>
              </a:rPr>
              <a:t>th</a:t>
            </a:r>
            <a:r>
              <a:rPr lang="en-US" sz="2800" dirty="0">
                <a:sym typeface="Wingdings"/>
              </a:rPr>
              <a:t> Epidemic (1862) = </a:t>
            </a:r>
            <a:r>
              <a:rPr lang="en-US" sz="2800" b="1" u="sng" dirty="0">
                <a:sym typeface="Wingdings"/>
              </a:rPr>
              <a:t>Smallpox</a:t>
            </a:r>
            <a:r>
              <a:rPr lang="en-US" sz="2800" dirty="0">
                <a:sym typeface="Wingdings"/>
              </a:rPr>
              <a:t>  Killed 70% of FN people in the province.</a:t>
            </a:r>
          </a:p>
          <a:p>
            <a:pPr marL="457200" indent="-457200">
              <a:buFont typeface="Wingdings" charset="2"/>
              <a:buChar char="Ø"/>
            </a:pPr>
            <a:r>
              <a:rPr lang="en-US" sz="2800" dirty="0">
                <a:sym typeface="Wingdings"/>
              </a:rPr>
              <a:t>These </a:t>
            </a:r>
            <a:r>
              <a:rPr lang="en-US" sz="2800" b="1" u="sng" dirty="0">
                <a:sym typeface="Wingdings"/>
              </a:rPr>
              <a:t>epidemics</a:t>
            </a:r>
            <a:r>
              <a:rPr lang="en-US" sz="2800" dirty="0">
                <a:sym typeface="Wingdings"/>
              </a:rPr>
              <a:t> introduced by </a:t>
            </a:r>
            <a:r>
              <a:rPr lang="en-US" sz="2800" b="1" u="sng" dirty="0">
                <a:sym typeface="Wingdings"/>
              </a:rPr>
              <a:t>Europeans</a:t>
            </a:r>
            <a:r>
              <a:rPr lang="en-US" sz="2800" dirty="0">
                <a:sym typeface="Wingdings"/>
              </a:rPr>
              <a:t>/Americans, left a </a:t>
            </a:r>
            <a:r>
              <a:rPr lang="en-US" sz="2800" b="1" u="sng" dirty="0">
                <a:sym typeface="Wingdings"/>
              </a:rPr>
              <a:t>costly</a:t>
            </a:r>
            <a:r>
              <a:rPr lang="en-US" sz="2800" dirty="0">
                <a:sym typeface="Wingdings"/>
              </a:rPr>
              <a:t> mark on FN people in BC</a:t>
            </a:r>
            <a:endParaRPr lang="en-US" sz="2800" dirty="0"/>
          </a:p>
          <a:p>
            <a:pPr marL="457200" indent="-457200">
              <a:buFont typeface="Wingdings" charset="2"/>
              <a:buChar char="Ø"/>
            </a:pPr>
            <a:endParaRPr lang="en-US" sz="2800" dirty="0"/>
          </a:p>
        </p:txBody>
      </p:sp>
    </p:spTree>
    <p:extLst>
      <p:ext uri="{BB962C8B-B14F-4D97-AF65-F5344CB8AC3E}">
        <p14:creationId xmlns:p14="http://schemas.microsoft.com/office/powerpoint/2010/main" val="269553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Devastation by Disease</a:t>
            </a:r>
          </a:p>
        </p:txBody>
      </p:sp>
      <p:pic>
        <p:nvPicPr>
          <p:cNvPr id="3" name="Picture 2" descr="Screen Shot 2019-08-15 at 6.21.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866" y="1143000"/>
            <a:ext cx="9175787" cy="5715000"/>
          </a:xfrm>
          <a:prstGeom prst="rect">
            <a:avLst/>
          </a:prstGeom>
        </p:spPr>
      </p:pic>
    </p:spTree>
    <p:extLst>
      <p:ext uri="{BB962C8B-B14F-4D97-AF65-F5344CB8AC3E}">
        <p14:creationId xmlns:p14="http://schemas.microsoft.com/office/powerpoint/2010/main" val="2998147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r>
              <a:rPr lang="mr-IN" dirty="0">
                <a:solidFill>
                  <a:schemeClr val="tx2">
                    <a:lumMod val="40000"/>
                    <a:lumOff val="60000"/>
                  </a:schemeClr>
                </a:solidFill>
              </a:rPr>
              <a:t>–</a:t>
            </a:r>
            <a:r>
              <a:rPr lang="en-US" dirty="0">
                <a:solidFill>
                  <a:schemeClr val="tx2">
                    <a:lumMod val="40000"/>
                    <a:lumOff val="60000"/>
                  </a:schemeClr>
                </a:solidFill>
              </a:rPr>
              <a:t> Assignment #1 </a:t>
            </a:r>
            <a:br>
              <a:rPr lang="en-US" dirty="0">
                <a:solidFill>
                  <a:schemeClr val="tx2">
                    <a:lumMod val="40000"/>
                    <a:lumOff val="60000"/>
                  </a:schemeClr>
                </a:solidFill>
              </a:rPr>
            </a:br>
            <a:r>
              <a:rPr lang="en-US" dirty="0">
                <a:solidFill>
                  <a:schemeClr val="tx2">
                    <a:lumMod val="40000"/>
                    <a:lumOff val="60000"/>
                  </a:schemeClr>
                </a:solidFill>
              </a:rPr>
              <a:t>Comparing World Views</a:t>
            </a:r>
          </a:p>
        </p:txBody>
      </p:sp>
      <p:sp>
        <p:nvSpPr>
          <p:cNvPr id="4" name="TextBox 3"/>
          <p:cNvSpPr txBox="1"/>
          <p:nvPr/>
        </p:nvSpPr>
        <p:spPr>
          <a:xfrm>
            <a:off x="1524001" y="1143000"/>
            <a:ext cx="5202192" cy="5078314"/>
          </a:xfrm>
          <a:prstGeom prst="rect">
            <a:avLst/>
          </a:prstGeom>
          <a:noFill/>
        </p:spPr>
        <p:txBody>
          <a:bodyPr wrap="square" rtlCol="0">
            <a:spAutoFit/>
          </a:bodyPr>
          <a:lstStyle/>
          <a:p>
            <a:r>
              <a:rPr lang="en-US" dirty="0"/>
              <a:t>Using </a:t>
            </a:r>
            <a:r>
              <a:rPr lang="en-US" dirty="0" err="1"/>
              <a:t>Blackline</a:t>
            </a:r>
            <a:r>
              <a:rPr lang="en-US" dirty="0"/>
              <a:t> Master 4-2,  compare the two texts which describe the initial meeting between the </a:t>
            </a:r>
            <a:r>
              <a:rPr lang="en-US" dirty="0" err="1"/>
              <a:t>Nuu-chah-nulth</a:t>
            </a:r>
            <a:r>
              <a:rPr lang="en-US" dirty="0"/>
              <a:t> and Captain Cook’s crew. </a:t>
            </a:r>
          </a:p>
          <a:p>
            <a:endParaRPr lang="en-US" dirty="0"/>
          </a:p>
          <a:p>
            <a:r>
              <a:rPr lang="en-US" dirty="0"/>
              <a:t>Find examples of how each culture incorporated the other into their world view. </a:t>
            </a:r>
          </a:p>
          <a:p>
            <a:endParaRPr lang="en-US" dirty="0"/>
          </a:p>
          <a:p>
            <a:r>
              <a:rPr lang="en-US" dirty="0"/>
              <a:t>What previous knowledge does each use to interpret what he sees and hears? </a:t>
            </a:r>
          </a:p>
          <a:p>
            <a:endParaRPr lang="en-US" dirty="0"/>
          </a:p>
          <a:p>
            <a:r>
              <a:rPr lang="en-US" dirty="0"/>
              <a:t>You may consult images of </a:t>
            </a:r>
            <a:r>
              <a:rPr lang="en-US" dirty="0" err="1"/>
              <a:t>Maquinna</a:t>
            </a:r>
            <a:r>
              <a:rPr lang="en-US" dirty="0"/>
              <a:t> and Cook on-line at </a:t>
            </a:r>
          </a:p>
          <a:p>
            <a:endParaRPr lang="en-US" dirty="0"/>
          </a:p>
          <a:p>
            <a:r>
              <a:rPr lang="en-US" dirty="0">
                <a:hlinkClick r:id="rId2"/>
              </a:rPr>
              <a:t>www.bcarchives.gov.bc.ca/exhibits/timemach/galler07/frames/index.htm</a:t>
            </a:r>
            <a:r>
              <a:rPr lang="en-US" dirty="0"/>
              <a:t>.</a:t>
            </a:r>
          </a:p>
          <a:p>
            <a:endParaRPr lang="en-US" dirty="0"/>
          </a:p>
          <a:p>
            <a:endParaRPr lang="en-US" dirty="0"/>
          </a:p>
          <a:p>
            <a:endParaRPr lang="en-US" dirty="0"/>
          </a:p>
        </p:txBody>
      </p:sp>
      <p:pic>
        <p:nvPicPr>
          <p:cNvPr id="7" name="Picture 6" descr="Ch 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863" y="1143000"/>
            <a:ext cx="4416137" cy="5715000"/>
          </a:xfrm>
          <a:prstGeom prst="rect">
            <a:avLst/>
          </a:prstGeom>
        </p:spPr>
      </p:pic>
    </p:spTree>
    <p:extLst>
      <p:ext uri="{BB962C8B-B14F-4D97-AF65-F5344CB8AC3E}">
        <p14:creationId xmlns:p14="http://schemas.microsoft.com/office/powerpoint/2010/main" val="36333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r>
              <a:rPr lang="mr-IN" dirty="0">
                <a:solidFill>
                  <a:schemeClr val="tx2">
                    <a:lumMod val="40000"/>
                    <a:lumOff val="60000"/>
                  </a:schemeClr>
                </a:solidFill>
              </a:rPr>
              <a:t>–</a:t>
            </a:r>
            <a:r>
              <a:rPr lang="en-US" dirty="0">
                <a:solidFill>
                  <a:schemeClr val="tx2">
                    <a:lumMod val="40000"/>
                    <a:lumOff val="60000"/>
                  </a:schemeClr>
                </a:solidFill>
              </a:rPr>
              <a:t> Assignment #2 </a:t>
            </a:r>
            <a:br>
              <a:rPr lang="en-US" dirty="0">
                <a:solidFill>
                  <a:schemeClr val="tx2">
                    <a:lumMod val="40000"/>
                    <a:lumOff val="60000"/>
                  </a:schemeClr>
                </a:solidFill>
              </a:rPr>
            </a:br>
            <a:r>
              <a:rPr lang="en-US" dirty="0">
                <a:solidFill>
                  <a:schemeClr val="tx2">
                    <a:lumMod val="40000"/>
                    <a:lumOff val="60000"/>
                  </a:schemeClr>
                </a:solidFill>
              </a:rPr>
              <a:t>Comparing World Views</a:t>
            </a:r>
          </a:p>
        </p:txBody>
      </p:sp>
      <p:sp>
        <p:nvSpPr>
          <p:cNvPr id="3" name="TextBox 2"/>
          <p:cNvSpPr txBox="1"/>
          <p:nvPr/>
        </p:nvSpPr>
        <p:spPr>
          <a:xfrm>
            <a:off x="1524001" y="1143000"/>
            <a:ext cx="4222750" cy="4678204"/>
          </a:xfrm>
          <a:prstGeom prst="rect">
            <a:avLst/>
          </a:prstGeom>
          <a:noFill/>
        </p:spPr>
        <p:txBody>
          <a:bodyPr wrap="square" rtlCol="0">
            <a:spAutoFit/>
          </a:bodyPr>
          <a:lstStyle/>
          <a:p>
            <a:r>
              <a:rPr lang="en-CA" sz="2800" dirty="0"/>
              <a:t>Using </a:t>
            </a:r>
            <a:r>
              <a:rPr lang="en-CA" sz="2800" dirty="0" err="1"/>
              <a:t>Blackline</a:t>
            </a:r>
            <a:r>
              <a:rPr lang="en-CA" sz="2800" dirty="0"/>
              <a:t> Master 4-5, Compare and contrast the Maritime fur trade with the Land Based fur trade. Record information from pages 68-71 into the </a:t>
            </a:r>
            <a:r>
              <a:rPr lang="en-CA" sz="2800" dirty="0">
                <a:hlinkClick r:id="rId2"/>
              </a:rPr>
              <a:t>Fur Trade Venn Diagram</a:t>
            </a:r>
            <a:r>
              <a:rPr lang="en-CA" sz="2800" dirty="0"/>
              <a:t> worksheet. </a:t>
            </a:r>
          </a:p>
          <a:p>
            <a:r>
              <a:rPr lang="en-CA" sz="2800" dirty="0"/>
              <a:t>Only write down IMPORTANT information!</a:t>
            </a:r>
          </a:p>
          <a:p>
            <a:endParaRPr lang="en-US" dirty="0"/>
          </a:p>
        </p:txBody>
      </p:sp>
      <p:pic>
        <p:nvPicPr>
          <p:cNvPr id="5" name="Picture 4" descr="Ch 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082" y="1143000"/>
            <a:ext cx="4179739" cy="5715000"/>
          </a:xfrm>
          <a:prstGeom prst="rect">
            <a:avLst/>
          </a:prstGeom>
        </p:spPr>
      </p:pic>
    </p:spTree>
    <p:extLst>
      <p:ext uri="{BB962C8B-B14F-4D97-AF65-F5344CB8AC3E}">
        <p14:creationId xmlns:p14="http://schemas.microsoft.com/office/powerpoint/2010/main" val="1164878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r>
              <a:rPr lang="mr-IN" dirty="0">
                <a:solidFill>
                  <a:schemeClr val="tx2">
                    <a:lumMod val="40000"/>
                    <a:lumOff val="60000"/>
                  </a:schemeClr>
                </a:solidFill>
              </a:rPr>
              <a:t>–</a:t>
            </a:r>
            <a:r>
              <a:rPr lang="en-US" dirty="0">
                <a:solidFill>
                  <a:schemeClr val="tx2">
                    <a:lumMod val="40000"/>
                    <a:lumOff val="60000"/>
                  </a:schemeClr>
                </a:solidFill>
              </a:rPr>
              <a:t> Assignment #3 </a:t>
            </a:r>
            <a:br>
              <a:rPr lang="en-US" dirty="0">
                <a:solidFill>
                  <a:schemeClr val="tx2">
                    <a:lumMod val="40000"/>
                    <a:lumOff val="60000"/>
                  </a:schemeClr>
                </a:solidFill>
              </a:rPr>
            </a:br>
            <a:r>
              <a:rPr lang="en-US" dirty="0">
                <a:solidFill>
                  <a:schemeClr val="tx2">
                    <a:lumMod val="40000"/>
                    <a:lumOff val="60000"/>
                  </a:schemeClr>
                </a:solidFill>
              </a:rPr>
              <a:t>Four Transforming Factors</a:t>
            </a:r>
          </a:p>
        </p:txBody>
      </p:sp>
      <p:sp>
        <p:nvSpPr>
          <p:cNvPr id="3" name="TextBox 2"/>
          <p:cNvSpPr txBox="1"/>
          <p:nvPr/>
        </p:nvSpPr>
        <p:spPr>
          <a:xfrm>
            <a:off x="1524001" y="1143000"/>
            <a:ext cx="4987983" cy="2954655"/>
          </a:xfrm>
          <a:prstGeom prst="rect">
            <a:avLst/>
          </a:prstGeom>
          <a:noFill/>
        </p:spPr>
        <p:txBody>
          <a:bodyPr wrap="square" rtlCol="0">
            <a:spAutoFit/>
          </a:bodyPr>
          <a:lstStyle/>
          <a:p>
            <a:r>
              <a:rPr lang="en-CA" sz="2800" dirty="0"/>
              <a:t>This assignment looks at various impacts that the fur trade had on First Nation society. Using pages 75-78 in the textbook, fill out the worksheet for </a:t>
            </a:r>
            <a:r>
              <a:rPr lang="en-CA" sz="2800" dirty="0" err="1"/>
              <a:t>Blackline</a:t>
            </a:r>
            <a:r>
              <a:rPr lang="en-CA" sz="2800" dirty="0"/>
              <a:t> Master 4-8.</a:t>
            </a:r>
          </a:p>
          <a:p>
            <a:endParaRPr lang="en-US" dirty="0"/>
          </a:p>
        </p:txBody>
      </p:sp>
      <p:pic>
        <p:nvPicPr>
          <p:cNvPr id="4" name="Picture 3" descr="Ch 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268" y="1143000"/>
            <a:ext cx="4599732" cy="5715000"/>
          </a:xfrm>
          <a:prstGeom prst="rect">
            <a:avLst/>
          </a:prstGeom>
        </p:spPr>
      </p:pic>
    </p:spTree>
    <p:extLst>
      <p:ext uri="{BB962C8B-B14F-4D97-AF65-F5344CB8AC3E}">
        <p14:creationId xmlns:p14="http://schemas.microsoft.com/office/powerpoint/2010/main" val="757194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European Expansion </a:t>
            </a:r>
            <a:r>
              <a:rPr lang="en-US" dirty="0">
                <a:solidFill>
                  <a:schemeClr val="tx2">
                    <a:lumMod val="40000"/>
                    <a:lumOff val="60000"/>
                  </a:schemeClr>
                </a:solidFill>
                <a:sym typeface="Wingdings"/>
              </a:rPr>
              <a:t></a:t>
            </a:r>
            <a:endParaRPr lang="en-US" dirty="0">
              <a:solidFill>
                <a:schemeClr val="tx2">
                  <a:lumMod val="40000"/>
                  <a:lumOff val="60000"/>
                </a:schemeClr>
              </a:solidFill>
            </a:endParaRPr>
          </a:p>
        </p:txBody>
      </p:sp>
      <p:sp>
        <p:nvSpPr>
          <p:cNvPr id="4" name="TextBox 3"/>
          <p:cNvSpPr txBox="1"/>
          <p:nvPr/>
        </p:nvSpPr>
        <p:spPr>
          <a:xfrm>
            <a:off x="1524867" y="1143000"/>
            <a:ext cx="9143133" cy="3046988"/>
          </a:xfrm>
          <a:prstGeom prst="rect">
            <a:avLst/>
          </a:prstGeom>
          <a:noFill/>
        </p:spPr>
        <p:txBody>
          <a:bodyPr wrap="square" rtlCol="0">
            <a:spAutoFit/>
          </a:bodyPr>
          <a:lstStyle/>
          <a:p>
            <a:pPr marL="457200" indent="-457200">
              <a:buFont typeface="Wingdings" charset="2"/>
              <a:buChar char="Ø"/>
            </a:pPr>
            <a:r>
              <a:rPr lang="en-US" sz="3200" b="1" u="sng" dirty="0"/>
              <a:t>Spain</a:t>
            </a:r>
            <a:r>
              <a:rPr lang="en-US" sz="3200" dirty="0"/>
              <a:t> and </a:t>
            </a:r>
            <a:r>
              <a:rPr lang="en-US" sz="3200" b="1" u="sng" dirty="0"/>
              <a:t>England</a:t>
            </a:r>
            <a:r>
              <a:rPr lang="en-US" sz="3200" dirty="0"/>
              <a:t> become </a:t>
            </a:r>
            <a:r>
              <a:rPr lang="en-US" sz="3200" b="1" u="sng" dirty="0"/>
              <a:t>rivals</a:t>
            </a:r>
            <a:r>
              <a:rPr lang="en-US" sz="3200" dirty="0"/>
              <a:t>, each seeking the </a:t>
            </a:r>
            <a:r>
              <a:rPr lang="en-US" sz="3200" b="1" u="sng" dirty="0"/>
              <a:t>Northwest</a:t>
            </a:r>
            <a:r>
              <a:rPr lang="en-US" sz="3200" dirty="0"/>
              <a:t> </a:t>
            </a:r>
            <a:r>
              <a:rPr lang="en-US" sz="3200" b="1" u="sng" dirty="0"/>
              <a:t>Passage</a:t>
            </a:r>
            <a:r>
              <a:rPr lang="en-US" sz="3200" dirty="0"/>
              <a:t> </a:t>
            </a:r>
            <a:r>
              <a:rPr lang="mr-IN" sz="3200" dirty="0"/>
              <a:t>–</a:t>
            </a:r>
            <a:r>
              <a:rPr lang="en-US" sz="3200" dirty="0"/>
              <a:t> a quick passage to the Asian market.</a:t>
            </a:r>
          </a:p>
          <a:p>
            <a:pPr marL="457200" indent="-457200">
              <a:buFont typeface="Wingdings" charset="2"/>
              <a:buChar char="Ø"/>
            </a:pPr>
            <a:r>
              <a:rPr lang="en-US" sz="3200" dirty="0"/>
              <a:t>In 1745, the British </a:t>
            </a:r>
            <a:r>
              <a:rPr lang="en-US" sz="3200" b="1" u="sng" dirty="0"/>
              <a:t>Parliament</a:t>
            </a:r>
            <a:r>
              <a:rPr lang="en-US" sz="3200" dirty="0"/>
              <a:t> offers a </a:t>
            </a:r>
            <a:r>
              <a:rPr lang="en-US" sz="3200" b="1" u="sng" dirty="0"/>
              <a:t>20,000</a:t>
            </a:r>
            <a:r>
              <a:rPr lang="en-US" sz="3200" dirty="0"/>
              <a:t> Pound (</a:t>
            </a:r>
            <a:r>
              <a:rPr lang="en-US" sz="3200" b="1" u="sng" dirty="0"/>
              <a:t>5.2</a:t>
            </a:r>
            <a:r>
              <a:rPr lang="en-US" sz="3200" dirty="0"/>
              <a:t> Million U.S. in 2019) reward to any person able to find such a </a:t>
            </a:r>
            <a:r>
              <a:rPr lang="en-US" sz="3200" b="1" u="sng" dirty="0"/>
              <a:t>passage</a:t>
            </a:r>
            <a:r>
              <a:rPr lang="en-US" sz="3200" dirty="0"/>
              <a:t>.</a:t>
            </a:r>
          </a:p>
        </p:txBody>
      </p:sp>
      <p:pic>
        <p:nvPicPr>
          <p:cNvPr id="5" name="Picture 4" descr="Northwest_pass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189988"/>
            <a:ext cx="9144000" cy="2668012"/>
          </a:xfrm>
          <a:prstGeom prst="rect">
            <a:avLst/>
          </a:prstGeom>
        </p:spPr>
      </p:pic>
    </p:spTree>
    <p:extLst>
      <p:ext uri="{BB962C8B-B14F-4D97-AF65-F5344CB8AC3E}">
        <p14:creationId xmlns:p14="http://schemas.microsoft.com/office/powerpoint/2010/main" val="2506587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080"/>
            <a:ext cx="9144000" cy="1143000"/>
          </a:xfrm>
          <a:solidFill>
            <a:srgbClr val="660066"/>
          </a:solidFill>
        </p:spPr>
        <p:txBody>
          <a:bodyPr/>
          <a:lstStyle/>
          <a:p>
            <a:r>
              <a:rPr lang="en-US" dirty="0">
                <a:solidFill>
                  <a:srgbClr val="FFFFFF"/>
                </a:solidFill>
              </a:rPr>
              <a:t>Outline</a:t>
            </a:r>
          </a:p>
        </p:txBody>
      </p:sp>
      <p:sp>
        <p:nvSpPr>
          <p:cNvPr id="3" name="Content Placeholder 2"/>
          <p:cNvSpPr>
            <a:spLocks noGrp="1"/>
          </p:cNvSpPr>
          <p:nvPr>
            <p:ph idx="1"/>
          </p:nvPr>
        </p:nvSpPr>
        <p:spPr>
          <a:xfrm>
            <a:off x="1524000" y="1183290"/>
            <a:ext cx="9144000" cy="5674711"/>
          </a:xfrm>
        </p:spPr>
        <p:txBody>
          <a:bodyPr/>
          <a:lstStyle/>
          <a:p>
            <a:r>
              <a:rPr lang="en-US" dirty="0"/>
              <a:t>CNN 10</a:t>
            </a:r>
          </a:p>
          <a:p>
            <a:r>
              <a:rPr lang="en-US" dirty="0"/>
              <a:t>The Colonial Era</a:t>
            </a:r>
          </a:p>
          <a:p>
            <a:r>
              <a:rPr lang="en-US" dirty="0"/>
              <a:t>The Founding of Canada</a:t>
            </a:r>
          </a:p>
          <a:p>
            <a:r>
              <a:rPr lang="en-US" dirty="0"/>
              <a:t>The Royal Proclamation of 1763</a:t>
            </a:r>
          </a:p>
          <a:p>
            <a:endParaRPr lang="en-US" dirty="0"/>
          </a:p>
        </p:txBody>
      </p:sp>
    </p:spTree>
    <p:extLst>
      <p:ext uri="{BB962C8B-B14F-4D97-AF65-F5344CB8AC3E}">
        <p14:creationId xmlns:p14="http://schemas.microsoft.com/office/powerpoint/2010/main" val="3465181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chemeClr val="accent2">
              <a:lumMod val="60000"/>
              <a:lumOff val="40000"/>
            </a:schemeClr>
          </a:solidFill>
        </p:spPr>
        <p:txBody>
          <a:bodyPr/>
          <a:lstStyle/>
          <a:p>
            <a:r>
              <a:rPr lang="en-US" dirty="0">
                <a:solidFill>
                  <a:srgbClr val="FFFFFF"/>
                </a:solidFill>
              </a:rPr>
              <a:t>Review</a:t>
            </a:r>
          </a:p>
        </p:txBody>
      </p:sp>
      <p:sp>
        <p:nvSpPr>
          <p:cNvPr id="3" name="Content Placeholder 2"/>
          <p:cNvSpPr>
            <a:spLocks noGrp="1"/>
          </p:cNvSpPr>
          <p:nvPr>
            <p:ph idx="1"/>
          </p:nvPr>
        </p:nvSpPr>
        <p:spPr>
          <a:xfrm>
            <a:off x="1524000" y="1175210"/>
            <a:ext cx="9144000" cy="5682791"/>
          </a:xfrm>
        </p:spPr>
        <p:txBody>
          <a:bodyPr/>
          <a:lstStyle/>
          <a:p>
            <a:r>
              <a:rPr lang="en-US" dirty="0"/>
              <a:t>Why were FN women vital to the fur trade?</a:t>
            </a:r>
          </a:p>
          <a:p>
            <a:endParaRPr lang="en-US" dirty="0"/>
          </a:p>
          <a:p>
            <a:r>
              <a:rPr lang="en-US" dirty="0"/>
              <a:t>What was the name of the Court Case that determined FN marriage rights?</a:t>
            </a:r>
          </a:p>
          <a:p>
            <a:endParaRPr lang="en-US" dirty="0"/>
          </a:p>
          <a:p>
            <a:r>
              <a:rPr lang="en-US" dirty="0"/>
              <a:t>What impact did smallpox have on FN communities in BC? Which area of BC was affected more severely?</a:t>
            </a:r>
          </a:p>
          <a:p>
            <a:endParaRPr lang="en-US" dirty="0"/>
          </a:p>
          <a:p>
            <a:endParaRPr lang="en-US" dirty="0"/>
          </a:p>
        </p:txBody>
      </p:sp>
    </p:spTree>
    <p:extLst>
      <p:ext uri="{BB962C8B-B14F-4D97-AF65-F5344CB8AC3E}">
        <p14:creationId xmlns:p14="http://schemas.microsoft.com/office/powerpoint/2010/main" val="24866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European Expansion </a:t>
            </a:r>
            <a:r>
              <a:rPr lang="en-US" dirty="0">
                <a:solidFill>
                  <a:schemeClr val="tx2">
                    <a:lumMod val="40000"/>
                    <a:lumOff val="60000"/>
                  </a:schemeClr>
                </a:solidFill>
                <a:sym typeface="Wingdings"/>
              </a:rPr>
              <a:t></a:t>
            </a:r>
            <a:endParaRPr lang="en-US" dirty="0">
              <a:solidFill>
                <a:schemeClr val="tx2">
                  <a:lumMod val="40000"/>
                  <a:lumOff val="60000"/>
                </a:schemeClr>
              </a:solidFill>
            </a:endParaRPr>
          </a:p>
        </p:txBody>
      </p:sp>
      <p:sp>
        <p:nvSpPr>
          <p:cNvPr id="4" name="TextBox 3"/>
          <p:cNvSpPr txBox="1"/>
          <p:nvPr/>
        </p:nvSpPr>
        <p:spPr>
          <a:xfrm>
            <a:off x="1524867" y="1143000"/>
            <a:ext cx="9143133" cy="1077218"/>
          </a:xfrm>
          <a:prstGeom prst="rect">
            <a:avLst/>
          </a:prstGeom>
          <a:noFill/>
        </p:spPr>
        <p:txBody>
          <a:bodyPr wrap="square" rtlCol="0">
            <a:spAutoFit/>
          </a:bodyPr>
          <a:lstStyle/>
          <a:p>
            <a:pPr marL="457200" indent="-457200">
              <a:buFont typeface="Wingdings" charset="2"/>
              <a:buChar char="Ø"/>
            </a:pPr>
            <a:r>
              <a:rPr lang="en-US" sz="3200" dirty="0"/>
              <a:t>By the early </a:t>
            </a:r>
            <a:r>
              <a:rPr lang="en-US" sz="3200" b="1" u="sng" dirty="0"/>
              <a:t>1770</a:t>
            </a:r>
            <a:r>
              <a:rPr lang="en-US" sz="3200" dirty="0"/>
              <a:t>’s the </a:t>
            </a:r>
            <a:r>
              <a:rPr lang="en-US" sz="3200" b="1" u="sng" dirty="0"/>
              <a:t>Russians</a:t>
            </a:r>
            <a:r>
              <a:rPr lang="en-US" sz="3200" dirty="0"/>
              <a:t> were descending down into </a:t>
            </a:r>
            <a:r>
              <a:rPr lang="en-US" sz="3200" b="1" u="sng" dirty="0"/>
              <a:t>Alaska</a:t>
            </a:r>
            <a:r>
              <a:rPr lang="en-US" sz="3200" dirty="0"/>
              <a:t> along the </a:t>
            </a:r>
            <a:r>
              <a:rPr lang="en-US" sz="3200" b="1" u="sng" dirty="0"/>
              <a:t>Aleutian</a:t>
            </a:r>
            <a:r>
              <a:rPr lang="en-US" sz="3200" dirty="0"/>
              <a:t> Islands.</a:t>
            </a:r>
          </a:p>
        </p:txBody>
      </p:sp>
      <p:pic>
        <p:nvPicPr>
          <p:cNvPr id="3" name="Picture 2" descr="Alaska-topographic-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866" y="2220219"/>
            <a:ext cx="9143134" cy="4637781"/>
          </a:xfrm>
          <a:prstGeom prst="rect">
            <a:avLst/>
          </a:prstGeom>
        </p:spPr>
      </p:pic>
    </p:spTree>
    <p:extLst>
      <p:ext uri="{BB962C8B-B14F-4D97-AF65-F5344CB8AC3E}">
        <p14:creationId xmlns:p14="http://schemas.microsoft.com/office/powerpoint/2010/main" val="2941102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rgbClr val="CCFFCC"/>
          </a:solidFill>
        </p:spPr>
        <p:txBody>
          <a:bodyPr>
            <a:normAutofit fontScale="90000"/>
          </a:bodyPr>
          <a:lstStyle/>
          <a:p>
            <a:r>
              <a:rPr lang="en-US" dirty="0">
                <a:solidFill>
                  <a:schemeClr val="tx2">
                    <a:lumMod val="40000"/>
                    <a:lumOff val="60000"/>
                  </a:schemeClr>
                </a:solidFill>
              </a:rPr>
              <a:t>Chapter 4 </a:t>
            </a:r>
            <a:br>
              <a:rPr lang="en-US" dirty="0">
                <a:solidFill>
                  <a:schemeClr val="tx2">
                    <a:lumMod val="40000"/>
                    <a:lumOff val="60000"/>
                  </a:schemeClr>
                </a:solidFill>
              </a:rPr>
            </a:br>
            <a:r>
              <a:rPr lang="en-US" dirty="0">
                <a:solidFill>
                  <a:schemeClr val="tx2">
                    <a:lumMod val="40000"/>
                    <a:lumOff val="60000"/>
                  </a:schemeClr>
                </a:solidFill>
              </a:rPr>
              <a:t>European Expansion</a:t>
            </a:r>
          </a:p>
        </p:txBody>
      </p:sp>
      <p:sp>
        <p:nvSpPr>
          <p:cNvPr id="4" name="TextBox 3"/>
          <p:cNvSpPr txBox="1"/>
          <p:nvPr/>
        </p:nvSpPr>
        <p:spPr>
          <a:xfrm>
            <a:off x="1524867" y="1143001"/>
            <a:ext cx="9143133" cy="4524315"/>
          </a:xfrm>
          <a:prstGeom prst="rect">
            <a:avLst/>
          </a:prstGeom>
          <a:noFill/>
        </p:spPr>
        <p:txBody>
          <a:bodyPr wrap="square" rtlCol="0">
            <a:spAutoFit/>
          </a:bodyPr>
          <a:lstStyle/>
          <a:p>
            <a:pPr marL="457200" indent="-457200">
              <a:buFont typeface="Wingdings" charset="2"/>
              <a:buChar char="Ø"/>
            </a:pPr>
            <a:r>
              <a:rPr lang="en-US" sz="3200" dirty="0"/>
              <a:t>The Spanish sent </a:t>
            </a:r>
            <a:r>
              <a:rPr lang="en-US" sz="3200" b="1" u="sng" dirty="0"/>
              <a:t>Juan Perez </a:t>
            </a:r>
            <a:r>
              <a:rPr lang="en-US" sz="3200" dirty="0"/>
              <a:t>in 1774 to Spy on them, he came into contact with the </a:t>
            </a:r>
            <a:r>
              <a:rPr lang="en-US" sz="3200" b="1" u="sng" dirty="0"/>
              <a:t>Haida</a:t>
            </a:r>
            <a:r>
              <a:rPr lang="en-US" sz="3200" dirty="0"/>
              <a:t> on Haida </a:t>
            </a:r>
            <a:r>
              <a:rPr lang="en-US" sz="3200" dirty="0" err="1"/>
              <a:t>Gwaii</a:t>
            </a:r>
            <a:r>
              <a:rPr lang="en-US" sz="3200" dirty="0"/>
              <a:t>.</a:t>
            </a:r>
          </a:p>
          <a:p>
            <a:pPr marL="457200" indent="-457200">
              <a:buFont typeface="Wingdings" charset="2"/>
              <a:buChar char="Ø"/>
            </a:pPr>
            <a:r>
              <a:rPr lang="en-US" sz="3200" dirty="0"/>
              <a:t>Perez stopped on the West Coast of </a:t>
            </a:r>
            <a:r>
              <a:rPr lang="en-US" sz="3200" b="1" u="sng" dirty="0"/>
              <a:t>Vancouver</a:t>
            </a:r>
            <a:r>
              <a:rPr lang="en-US" sz="3200" dirty="0"/>
              <a:t> Island.</a:t>
            </a:r>
          </a:p>
          <a:p>
            <a:pPr marL="457200" indent="-457200">
              <a:buFont typeface="Wingdings" charset="2"/>
              <a:buChar char="Ø"/>
            </a:pPr>
            <a:r>
              <a:rPr lang="en-US" sz="3200" dirty="0"/>
              <a:t>Noted the </a:t>
            </a:r>
            <a:r>
              <a:rPr lang="en-US" sz="3200" b="1" u="sng" dirty="0" err="1"/>
              <a:t>Nuu-chah-nulth</a:t>
            </a:r>
            <a:r>
              <a:rPr lang="en-US" sz="3200" b="1" u="sng" dirty="0"/>
              <a:t> </a:t>
            </a:r>
            <a:r>
              <a:rPr lang="en-US" sz="3200" dirty="0"/>
              <a:t>had acquired </a:t>
            </a:r>
            <a:r>
              <a:rPr lang="en-US" sz="3200" b="1" u="sng" dirty="0"/>
              <a:t>iron</a:t>
            </a:r>
            <a:r>
              <a:rPr lang="en-US" sz="3200" dirty="0"/>
              <a:t>/</a:t>
            </a:r>
            <a:r>
              <a:rPr lang="en-US" sz="3200" b="1" u="sng" dirty="0"/>
              <a:t>copper</a:t>
            </a:r>
            <a:r>
              <a:rPr lang="en-US" sz="3200" dirty="0"/>
              <a:t>.</a:t>
            </a:r>
          </a:p>
          <a:p>
            <a:pPr marL="457200" indent="-457200">
              <a:buFont typeface="Wingdings" charset="2"/>
              <a:buChar char="Ø"/>
            </a:pPr>
            <a:r>
              <a:rPr lang="en-US" sz="3200" dirty="0"/>
              <a:t>Proof that </a:t>
            </a:r>
            <a:r>
              <a:rPr lang="en-US" sz="3200" b="1" u="sng" dirty="0"/>
              <a:t>European</a:t>
            </a:r>
            <a:r>
              <a:rPr lang="en-US" sz="3200" dirty="0"/>
              <a:t> trade </a:t>
            </a:r>
            <a:r>
              <a:rPr lang="en-US" sz="3200" b="1" u="sng" dirty="0"/>
              <a:t>goods</a:t>
            </a:r>
            <a:r>
              <a:rPr lang="en-US" sz="3200" dirty="0"/>
              <a:t> were making their way out </a:t>
            </a:r>
            <a:r>
              <a:rPr lang="en-US" sz="3200" b="1" u="sng" dirty="0"/>
              <a:t>west</a:t>
            </a:r>
            <a:r>
              <a:rPr lang="en-US" sz="3200" dirty="0"/>
              <a:t>. </a:t>
            </a:r>
          </a:p>
        </p:txBody>
      </p:sp>
    </p:spTree>
    <p:extLst>
      <p:ext uri="{BB962C8B-B14F-4D97-AF65-F5344CB8AC3E}">
        <p14:creationId xmlns:p14="http://schemas.microsoft.com/office/powerpoint/2010/main" val="319834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chemeClr val="accent3">
              <a:lumMod val="60000"/>
              <a:lumOff val="40000"/>
            </a:schemeClr>
          </a:solidFill>
        </p:spPr>
        <p:txBody>
          <a:bodyPr>
            <a:normAutofit fontScale="90000"/>
          </a:bodyPr>
          <a:lstStyle/>
          <a:p>
            <a:r>
              <a:rPr lang="en-US" dirty="0" err="1"/>
              <a:t>Fransisco</a:t>
            </a:r>
            <a:r>
              <a:rPr lang="en-US" dirty="0"/>
              <a:t> de Bodega y Quadra - 1775 - </a:t>
            </a:r>
            <a:r>
              <a:rPr lang="en-US" i="1" dirty="0"/>
              <a:t>Sonora</a:t>
            </a:r>
            <a:endParaRPr lang="en-US" dirty="0"/>
          </a:p>
        </p:txBody>
      </p:sp>
      <p:sp>
        <p:nvSpPr>
          <p:cNvPr id="3" name="Content Placeholder 2"/>
          <p:cNvSpPr>
            <a:spLocks noGrp="1"/>
          </p:cNvSpPr>
          <p:nvPr>
            <p:ph idx="1"/>
          </p:nvPr>
        </p:nvSpPr>
        <p:spPr>
          <a:xfrm>
            <a:off x="1524000" y="1143000"/>
            <a:ext cx="9144000" cy="5715000"/>
          </a:xfrm>
        </p:spPr>
        <p:txBody>
          <a:bodyPr>
            <a:normAutofit/>
          </a:bodyPr>
          <a:lstStyle/>
          <a:p>
            <a:pPr marL="0" indent="0">
              <a:buNone/>
            </a:pPr>
            <a:r>
              <a:rPr lang="en-CA" dirty="0">
                <a:solidFill>
                  <a:srgbClr val="000000"/>
                </a:solidFill>
              </a:rPr>
              <a:t>" As we thus lay at anchor, [...] our Captain gave me orders (being himself indisposed) that I should land with some of our crew, and with the same precautions as at Los </a:t>
            </a:r>
            <a:r>
              <a:rPr lang="en-CA" dirty="0" err="1">
                <a:solidFill>
                  <a:srgbClr val="000000"/>
                </a:solidFill>
              </a:rPr>
              <a:t>Remedios</a:t>
            </a:r>
            <a:r>
              <a:rPr lang="en-CA" dirty="0">
                <a:solidFill>
                  <a:srgbClr val="000000"/>
                </a:solidFill>
              </a:rPr>
              <a:t>. He also directed me to take possession for his Majesty of this part of the coast, and name it </a:t>
            </a:r>
            <a:r>
              <a:rPr lang="en-CA" dirty="0" err="1">
                <a:solidFill>
                  <a:srgbClr val="000000"/>
                </a:solidFill>
              </a:rPr>
              <a:t>Bucarelly</a:t>
            </a:r>
            <a:r>
              <a:rPr lang="en-CA" dirty="0">
                <a:solidFill>
                  <a:srgbClr val="000000"/>
                </a:solidFill>
              </a:rPr>
              <a:t>. I accordingly obeyed his instructions in all particulars, without seeing a single Indian, though there were the following proofs of the country's being inhabited: </a:t>
            </a:r>
            <a:r>
              <a:rPr lang="en-CA" dirty="0" err="1">
                <a:solidFill>
                  <a:srgbClr val="000000"/>
                </a:solidFill>
              </a:rPr>
              <a:t>viz</a:t>
            </a:r>
            <a:r>
              <a:rPr lang="en-CA" dirty="0">
                <a:solidFill>
                  <a:srgbClr val="000000"/>
                </a:solidFill>
              </a:rPr>
              <a:t> a hut, some paths, and a wooden outhouse.”</a:t>
            </a:r>
          </a:p>
          <a:p>
            <a:pPr marL="0" indent="0">
              <a:buNone/>
            </a:pPr>
            <a:r>
              <a:rPr lang="en-CA" dirty="0">
                <a:solidFill>
                  <a:srgbClr val="000000"/>
                </a:solidFill>
              </a:rPr>
              <a:t> 								</a:t>
            </a:r>
            <a:r>
              <a:rPr lang="mr-IN" dirty="0">
                <a:solidFill>
                  <a:srgbClr val="000000"/>
                </a:solidFill>
              </a:rPr>
              <a:t>–</a:t>
            </a:r>
            <a:r>
              <a:rPr lang="en-CA" dirty="0">
                <a:solidFill>
                  <a:srgbClr val="000000"/>
                </a:solidFill>
              </a:rPr>
              <a:t> </a:t>
            </a:r>
            <a:r>
              <a:rPr lang="en-CA" dirty="0" err="1">
                <a:solidFill>
                  <a:srgbClr val="000000"/>
                </a:solidFill>
              </a:rPr>
              <a:t>Fransisco</a:t>
            </a:r>
            <a:r>
              <a:rPr lang="en-CA" dirty="0">
                <a:solidFill>
                  <a:srgbClr val="000000"/>
                </a:solidFill>
              </a:rPr>
              <a:t> </a:t>
            </a:r>
            <a:r>
              <a:rPr lang="en-CA" dirty="0" err="1">
                <a:solidFill>
                  <a:srgbClr val="000000"/>
                </a:solidFill>
              </a:rPr>
              <a:t>Maurelle</a:t>
            </a:r>
            <a:r>
              <a:rPr lang="en-CA" dirty="0">
                <a:solidFill>
                  <a:srgbClr val="000000"/>
                </a:solidFill>
              </a:rPr>
              <a:t>, 1781</a:t>
            </a:r>
          </a:p>
          <a:p>
            <a:pPr marL="0" indent="0">
              <a:buNone/>
            </a:pPr>
            <a:endParaRPr lang="en-CA" dirty="0">
              <a:solidFill>
                <a:srgbClr val="000000"/>
              </a:solidFill>
            </a:endParaRPr>
          </a:p>
          <a:p>
            <a:pPr marL="0" indent="0" algn="ctr">
              <a:buNone/>
            </a:pPr>
            <a:r>
              <a:rPr lang="en-CA" dirty="0">
                <a:solidFill>
                  <a:srgbClr val="000000"/>
                </a:solidFill>
              </a:rPr>
              <a:t>How might Historians use this passage?</a:t>
            </a:r>
          </a:p>
          <a:p>
            <a:pPr marL="0" indent="0" algn="ctr">
              <a:buNone/>
            </a:pPr>
            <a:endParaRPr lang="en-CA" dirty="0">
              <a:solidFill>
                <a:srgbClr val="000000"/>
              </a:solidFill>
            </a:endParaRPr>
          </a:p>
          <a:p>
            <a:pPr marL="0" indent="0">
              <a:buNone/>
            </a:pPr>
            <a:endParaRPr lang="en-CA" dirty="0"/>
          </a:p>
          <a:p>
            <a:pPr marL="0" indent="0">
              <a:buNone/>
            </a:pPr>
            <a:endParaRPr lang="en-CA" dirty="0"/>
          </a:p>
          <a:p>
            <a:endParaRPr lang="en-US" dirty="0"/>
          </a:p>
        </p:txBody>
      </p:sp>
    </p:spTree>
    <p:extLst>
      <p:ext uri="{BB962C8B-B14F-4D97-AF65-F5344CB8AC3E}">
        <p14:creationId xmlns:p14="http://schemas.microsoft.com/office/powerpoint/2010/main" val="70704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2963</Words>
  <Application>Microsoft Macintosh PowerPoint</Application>
  <PresentationFormat>Widescreen</PresentationFormat>
  <Paragraphs>274</Paragraphs>
  <Slides>61</Slides>
  <Notes>10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Calibri Light</vt:lpstr>
      <vt:lpstr>Comic Sans MS</vt:lpstr>
      <vt:lpstr>Cooper Black</vt:lpstr>
      <vt:lpstr>Tahoma</vt:lpstr>
      <vt:lpstr>Wingdings</vt:lpstr>
      <vt:lpstr>Office Theme</vt:lpstr>
      <vt:lpstr>Imperialism </vt:lpstr>
      <vt:lpstr>PowerPoint Presentation</vt:lpstr>
      <vt:lpstr>Colonialism </vt:lpstr>
      <vt:lpstr>Chapter 4  European Expansion </vt:lpstr>
      <vt:lpstr>Chapter 4  European Expansion </vt:lpstr>
      <vt:lpstr>Chapter 4  European Expansion </vt:lpstr>
      <vt:lpstr>Chapter 4  European Expansion </vt:lpstr>
      <vt:lpstr>Chapter 4  European Expansion</vt:lpstr>
      <vt:lpstr>Fransisco de Bodega y Quadra - 1775 - Sonora</vt:lpstr>
      <vt:lpstr>Chapter 4  Northwest Passage</vt:lpstr>
      <vt:lpstr>PowerPoint Presentation</vt:lpstr>
      <vt:lpstr>PowerPoint Presentation</vt:lpstr>
      <vt:lpstr>Chapter 4  The Nuu-chah-nulth meet Cooke </vt:lpstr>
      <vt:lpstr>First Contact</vt:lpstr>
      <vt:lpstr>First Encounter Poem</vt:lpstr>
      <vt:lpstr>Adios Spanish from the West Coast</vt:lpstr>
      <vt:lpstr>Kamtchaka, Russia</vt:lpstr>
      <vt:lpstr>Chapter 4  The Nuu-chah-nulth meet Cook</vt:lpstr>
      <vt:lpstr>Chapter 4  The Nuu-chah-nulth meet Cook</vt:lpstr>
      <vt:lpstr> The Nuu-chah-nulth meet Cook Drawings courtesy of John Webber</vt:lpstr>
      <vt:lpstr>PowerPoint Presentation</vt:lpstr>
      <vt:lpstr>PowerPoint Presentation</vt:lpstr>
      <vt:lpstr>PowerPoint Presentation</vt:lpstr>
      <vt:lpstr>Classwork</vt:lpstr>
      <vt:lpstr>Outline</vt:lpstr>
      <vt:lpstr>Chapter 4  The Maritime Fur Trade</vt:lpstr>
      <vt:lpstr>PowerPoint Presentation</vt:lpstr>
      <vt:lpstr>PowerPoint Presentation</vt:lpstr>
      <vt:lpstr>Chapter 4  The Maritime Fur Trade</vt:lpstr>
      <vt:lpstr>Discussion</vt:lpstr>
      <vt:lpstr>PowerPoint Presentation</vt:lpstr>
      <vt:lpstr>Chapter 4  The Land-Based Fur Trade</vt:lpstr>
      <vt:lpstr>PowerPoint Presentation</vt:lpstr>
      <vt:lpstr>PowerPoint Presentation</vt:lpstr>
      <vt:lpstr>PowerPoint Presentation</vt:lpstr>
      <vt:lpstr>PowerPoint Presentation</vt:lpstr>
      <vt:lpstr>Chapter 4  The Land-Based Fur Trade</vt:lpstr>
      <vt:lpstr>PowerPoint Presentation</vt:lpstr>
      <vt:lpstr>Chapter 4  The Land-Based Fur Trade</vt:lpstr>
      <vt:lpstr>PowerPoint Presentation</vt:lpstr>
      <vt:lpstr>Companies and First Nations</vt:lpstr>
      <vt:lpstr>First Encounter Poem</vt:lpstr>
      <vt:lpstr>Classwork</vt:lpstr>
      <vt:lpstr>Outline</vt:lpstr>
      <vt:lpstr>Journal Prompt #6</vt:lpstr>
      <vt:lpstr>Classwork </vt:lpstr>
      <vt:lpstr>Outline</vt:lpstr>
      <vt:lpstr>Review</vt:lpstr>
      <vt:lpstr>Chapter 4  Women in the Fur Trade</vt:lpstr>
      <vt:lpstr>Connolly vs. Woolrich</vt:lpstr>
      <vt:lpstr>PowerPoint Presentation</vt:lpstr>
      <vt:lpstr>PowerPoint Presentation</vt:lpstr>
      <vt:lpstr>Chapter 4  Impacts of the Fur Trade</vt:lpstr>
      <vt:lpstr>Chapter 4  Devastation by Disease</vt:lpstr>
      <vt:lpstr>Chapter 4  Devastation by Disease</vt:lpstr>
      <vt:lpstr>Chapter 4  Devastation by Disease</vt:lpstr>
      <vt:lpstr>Chapter 4 – Assignment #1  Comparing World Views</vt:lpstr>
      <vt:lpstr>Chapter 4 – Assignment #2  Comparing World Views</vt:lpstr>
      <vt:lpstr>Chapter 4 – Assignment #3  Four Transforming Factors</vt:lpstr>
      <vt:lpstr>Outline</vt:lpstr>
      <vt:lpstr>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Mykael K</dc:creator>
  <cp:lastModifiedBy>Mykael K</cp:lastModifiedBy>
  <cp:revision>2</cp:revision>
  <dcterms:created xsi:type="dcterms:W3CDTF">2019-11-17T18:38:23Z</dcterms:created>
  <dcterms:modified xsi:type="dcterms:W3CDTF">2019-11-17T18:39:38Z</dcterms:modified>
</cp:coreProperties>
</file>