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48123-AFD4-134C-A38A-9C4BBEA7C502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08A7B-DCF3-CC47-833D-F61CDF4C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9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Confluence of the</a:t>
            </a:r>
            <a:r>
              <a:rPr lang="en-US" baseline="0" dirty="0" smtClean="0"/>
              <a:t> Fraser River and  the Thompson at Lytton, BC.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1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Okanagan</a:t>
            </a:r>
            <a:r>
              <a:rPr lang="en-US" baseline="0" dirty="0" smtClean="0"/>
              <a:t> Lake, Kelowna.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Kootenay Lake, Nelson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Western Kootenays vs. Eastern Kootenays.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05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4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0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4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9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3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90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49D83-424D-AD4B-AD53-10F30219FBFC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51F84-D7E2-D045-94BB-F8131C2A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DB2kmoR7XU" TargetMode="Externa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Z1po-YKngY" TargetMode="External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bc.ca/news/canada/british-columbia/b-c-waters-officially-renamed-salish-sea-1.90950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FLHC6n8Dw8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MtdVqHDrwc" TargetMode="External"/><Relationship Id="rId4" Type="http://schemas.openxmlformats.org/officeDocument/2006/relationships/hyperlink" Target="https://www.youtube.com/watch?v=g9J8alzb2LU" TargetMode="External"/><Relationship Id="rId5" Type="http://schemas.openxmlformats.org/officeDocument/2006/relationships/hyperlink" Target="https://www.youtube.com/watch?v=4Hag_KK2q5A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5ESGaLTsxBU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Identifying First Nations Traditional Territories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408" y="1190112"/>
            <a:ext cx="41145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What is the meaning of a “Traditional Territory”?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endParaRPr lang="en-US" dirty="0" smtClean="0"/>
          </a:p>
        </p:txBody>
      </p:sp>
      <p:pic>
        <p:nvPicPr>
          <p:cNvPr id="3" name="Picture 2" descr="Screen Shot 2019-08-10 at 12.32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0112"/>
            <a:ext cx="5029407" cy="566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0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/>
              <a:t>The Physical Geography of BC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9948"/>
            <a:ext cx="9144000" cy="514805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</a:t>
            </a:r>
            <a:r>
              <a:rPr lang="en-US" sz="3600" dirty="0" smtClean="0"/>
              <a:t>n </a:t>
            </a:r>
            <a:r>
              <a:rPr lang="en-US" sz="3600" dirty="0"/>
              <a:t>the </a:t>
            </a:r>
            <a:r>
              <a:rPr lang="en-US" sz="3600" b="1" dirty="0"/>
              <a:t>M</a:t>
            </a:r>
            <a:r>
              <a:rPr lang="en-US" sz="3600" b="1" dirty="0" smtClean="0"/>
              <a:t>ap </a:t>
            </a:r>
            <a:r>
              <a:rPr lang="en-US" sz="3600" b="1" dirty="0"/>
              <a:t>of </a:t>
            </a:r>
            <a:r>
              <a:rPr lang="en-US" sz="3600" b="1" dirty="0" smtClean="0"/>
              <a:t>BC </a:t>
            </a:r>
            <a:r>
              <a:rPr lang="en-US" sz="3600" dirty="0" smtClean="0"/>
              <a:t>provided </a:t>
            </a:r>
            <a:r>
              <a:rPr lang="en-US" sz="3600" b="1" dirty="0"/>
              <a:t>using </a:t>
            </a:r>
            <a:r>
              <a:rPr lang="en-US" sz="3600" b="1" dirty="0" smtClean="0"/>
              <a:t>Google </a:t>
            </a:r>
            <a:r>
              <a:rPr lang="mr-IN" sz="3600" b="1" dirty="0" smtClean="0"/>
              <a:t>–</a:t>
            </a:r>
            <a:r>
              <a:rPr lang="en-US" sz="3600" b="1" dirty="0" smtClean="0"/>
              <a:t> Label and </a:t>
            </a:r>
            <a:r>
              <a:rPr lang="en-US" sz="3600" b="1" dirty="0" err="1" smtClean="0"/>
              <a:t>Colour</a:t>
            </a:r>
            <a:r>
              <a:rPr lang="en-US" sz="3600" dirty="0" smtClean="0"/>
              <a:t> the following: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1. major rivers + lakes</a:t>
            </a:r>
          </a:p>
          <a:p>
            <a:pPr algn="ctr"/>
            <a:r>
              <a:rPr lang="en-US" sz="3600" dirty="0" smtClean="0"/>
              <a:t>2. major </a:t>
            </a:r>
            <a:r>
              <a:rPr lang="en-US" sz="3600" dirty="0"/>
              <a:t>mountain </a:t>
            </a:r>
            <a:r>
              <a:rPr lang="en-US" sz="3600" dirty="0" smtClean="0"/>
              <a:t>ranges</a:t>
            </a:r>
          </a:p>
          <a:p>
            <a:pPr algn="ctr"/>
            <a:r>
              <a:rPr lang="en-US" sz="3600" dirty="0" smtClean="0"/>
              <a:t>3. other </a:t>
            </a:r>
            <a:r>
              <a:rPr lang="en-US" sz="3600" dirty="0"/>
              <a:t>distinct topographical </a:t>
            </a:r>
            <a:r>
              <a:rPr lang="en-US" sz="3600" dirty="0" smtClean="0"/>
              <a:t>features (coastal areas, deltas, inlets, oceans/seas, valleys, rainforests, etc.)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486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/>
              <a:t>The Physical Geography of BC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5200" u="sng" dirty="0" smtClean="0"/>
              <a:t>Major Rivers:</a:t>
            </a:r>
          </a:p>
          <a:p>
            <a:pPr algn="ctr"/>
            <a:endParaRPr lang="en-US" sz="3600" dirty="0"/>
          </a:p>
          <a:p>
            <a:pPr algn="ctr"/>
            <a:r>
              <a:rPr lang="en-US" sz="5200" dirty="0" smtClean="0"/>
              <a:t>Nass</a:t>
            </a:r>
          </a:p>
          <a:p>
            <a:pPr algn="ctr"/>
            <a:r>
              <a:rPr lang="en-US" sz="5200" dirty="0" smtClean="0"/>
              <a:t>Columbia</a:t>
            </a:r>
          </a:p>
          <a:p>
            <a:pPr algn="ctr"/>
            <a:r>
              <a:rPr lang="en-US" sz="5200" dirty="0" smtClean="0"/>
              <a:t>Fraser</a:t>
            </a:r>
          </a:p>
          <a:p>
            <a:pPr algn="ctr"/>
            <a:r>
              <a:rPr lang="en-US" sz="5200" dirty="0" smtClean="0"/>
              <a:t>Peace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150" y="3092252"/>
            <a:ext cx="3525044" cy="323870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800" dirty="0" smtClean="0"/>
              <a:t>Kootenay</a:t>
            </a:r>
            <a:endParaRPr lang="en-US" sz="4800" dirty="0"/>
          </a:p>
          <a:p>
            <a:pPr algn="ctr"/>
            <a:r>
              <a:rPr lang="en-US" sz="4800" dirty="0"/>
              <a:t>Thompson</a:t>
            </a:r>
          </a:p>
          <a:p>
            <a:pPr algn="ctr"/>
            <a:r>
              <a:rPr lang="en-US" sz="4800" dirty="0"/>
              <a:t>Stikine</a:t>
            </a:r>
          </a:p>
          <a:p>
            <a:pPr algn="ctr"/>
            <a:r>
              <a:rPr lang="en-US" sz="4800" dirty="0"/>
              <a:t>Skeena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7543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/>
              <a:t>The Physical Geography of BC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5200" u="sng" dirty="0" smtClean="0"/>
              <a:t>Major Lakes:</a:t>
            </a:r>
          </a:p>
          <a:p>
            <a:pPr algn="ctr"/>
            <a:endParaRPr lang="en-US" sz="3600" dirty="0"/>
          </a:p>
          <a:p>
            <a:pPr algn="ctr"/>
            <a:r>
              <a:rPr lang="en-US" sz="5200" dirty="0" err="1" smtClean="0"/>
              <a:t>Kinbasket</a:t>
            </a:r>
            <a:endParaRPr lang="en-US" sz="5200" dirty="0" smtClean="0"/>
          </a:p>
          <a:p>
            <a:pPr algn="ctr"/>
            <a:r>
              <a:rPr lang="en-US" sz="5200" dirty="0" smtClean="0"/>
              <a:t>Babine</a:t>
            </a:r>
          </a:p>
          <a:p>
            <a:pPr algn="ctr"/>
            <a:r>
              <a:rPr lang="en-US" sz="5200" dirty="0" smtClean="0"/>
              <a:t>Williston</a:t>
            </a:r>
          </a:p>
          <a:p>
            <a:pPr algn="ctr"/>
            <a:r>
              <a:rPr lang="en-US" sz="5200" dirty="0" smtClean="0"/>
              <a:t>Okanagan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847" y="2887454"/>
            <a:ext cx="3525044" cy="323870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800" dirty="0" err="1" smtClean="0"/>
              <a:t>Quesnel</a:t>
            </a:r>
            <a:endParaRPr lang="en-US" sz="4800" dirty="0" smtClean="0"/>
          </a:p>
          <a:p>
            <a:pPr algn="ctr"/>
            <a:r>
              <a:rPr lang="en-US" sz="4800" dirty="0" err="1" smtClean="0"/>
              <a:t>Atlin</a:t>
            </a:r>
            <a:r>
              <a:rPr lang="en-US" sz="4800" dirty="0" smtClean="0"/>
              <a:t> </a:t>
            </a:r>
          </a:p>
          <a:p>
            <a:pPr algn="ctr"/>
            <a:r>
              <a:rPr lang="en-US" sz="4800" dirty="0" smtClean="0"/>
              <a:t>Stuart</a:t>
            </a:r>
          </a:p>
          <a:p>
            <a:pPr algn="ctr"/>
            <a:r>
              <a:rPr lang="en-US" sz="4800" dirty="0" smtClean="0"/>
              <a:t>Upper + Lower Arrow</a:t>
            </a: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8638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/>
              <a:t>The Physical Geography of BC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42098"/>
            <a:ext cx="4614203" cy="4929030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 smtClean="0"/>
              <a:t>Mountain Ranges:</a:t>
            </a:r>
          </a:p>
          <a:p>
            <a:pPr algn="ctr"/>
            <a:endParaRPr lang="en-US" sz="3200" dirty="0"/>
          </a:p>
          <a:p>
            <a:pPr algn="ctr"/>
            <a:r>
              <a:rPr lang="en-US" sz="4400" dirty="0" smtClean="0"/>
              <a:t>Cascade</a:t>
            </a:r>
          </a:p>
          <a:p>
            <a:pPr algn="ctr"/>
            <a:r>
              <a:rPr lang="en-US" sz="4400" dirty="0" err="1" smtClean="0"/>
              <a:t>Cassiar</a:t>
            </a:r>
            <a:endParaRPr lang="en-US" sz="4400" dirty="0" smtClean="0"/>
          </a:p>
          <a:p>
            <a:pPr algn="ctr"/>
            <a:r>
              <a:rPr lang="en-US" sz="4400" dirty="0" smtClean="0"/>
              <a:t>Skeena</a:t>
            </a:r>
          </a:p>
          <a:p>
            <a:pPr algn="ctr"/>
            <a:r>
              <a:rPr lang="en-US" sz="4400" dirty="0" err="1" smtClean="0"/>
              <a:t>Omineca</a:t>
            </a:r>
            <a:endParaRPr lang="en-US" sz="4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3791762"/>
            <a:ext cx="3525044" cy="3238709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Coast</a:t>
            </a:r>
          </a:p>
          <a:p>
            <a:pPr algn="ctr"/>
            <a:r>
              <a:rPr lang="en-US" sz="4400" dirty="0" smtClean="0"/>
              <a:t>Columbia</a:t>
            </a:r>
          </a:p>
          <a:p>
            <a:pPr algn="ctr"/>
            <a:r>
              <a:rPr lang="en-US" sz="4400" dirty="0" smtClean="0"/>
              <a:t>Rocky</a:t>
            </a:r>
            <a:endParaRPr lang="en-US" sz="44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8337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/>
              <a:t>The Physical Geography of BC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5200" u="sng" dirty="0" smtClean="0"/>
              <a:t>Major Waterways:</a:t>
            </a:r>
          </a:p>
          <a:p>
            <a:pPr algn="ctr"/>
            <a:endParaRPr lang="en-US" sz="3600" dirty="0"/>
          </a:p>
          <a:p>
            <a:pPr algn="ctr"/>
            <a:r>
              <a:rPr lang="en-US" sz="5200" dirty="0"/>
              <a:t>Salish Sea(Strait </a:t>
            </a:r>
            <a:r>
              <a:rPr lang="en-US" sz="5200" dirty="0" smtClean="0"/>
              <a:t>of Georgia + Juan De Fuca)</a:t>
            </a:r>
          </a:p>
          <a:p>
            <a:pPr algn="ctr"/>
            <a:endParaRPr lang="en-US" sz="52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7887" y="2639588"/>
            <a:ext cx="3525044" cy="323870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5200" dirty="0" smtClean="0"/>
              <a:t>Queen Charlotte Sound</a:t>
            </a:r>
          </a:p>
          <a:p>
            <a:pPr algn="ctr"/>
            <a:r>
              <a:rPr lang="en-US" sz="5200" dirty="0" smtClean="0"/>
              <a:t>Hecate Strait</a:t>
            </a:r>
          </a:p>
          <a:p>
            <a:pPr algn="ctr"/>
            <a:r>
              <a:rPr lang="en-US" sz="5200" dirty="0"/>
              <a:t>Pacific </a:t>
            </a:r>
            <a:r>
              <a:rPr lang="en-US" sz="5200" dirty="0" smtClean="0"/>
              <a:t>Ocean</a:t>
            </a:r>
            <a:endParaRPr lang="en-US" sz="52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9866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Regions of B.C.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Bcblan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5246626" cy="5672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6626" y="1143000"/>
            <a:ext cx="389737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Q: What characteristics might we look for when creating a region?</a:t>
            </a:r>
          </a:p>
          <a:p>
            <a:endParaRPr lang="en-US" sz="2400" dirty="0"/>
          </a:p>
          <a:p>
            <a:r>
              <a:rPr lang="en-US" sz="2400" dirty="0" smtClean="0"/>
              <a:t>Consider what makes the Okanagan different then the Fraser Valley?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Similar Habitat </a:t>
            </a:r>
            <a:r>
              <a:rPr lang="mr-IN" sz="2400" dirty="0" smtClean="0"/>
              <a:t>–</a:t>
            </a:r>
            <a:r>
              <a:rPr lang="en-US" sz="2400" dirty="0" smtClean="0"/>
              <a:t> Climate, Temperatures.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Similar Cultures/Traditions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Similar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5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Mild, </a:t>
            </a:r>
            <a:r>
              <a:rPr lang="en-US" sz="2800" b="1" u="sng" dirty="0" smtClean="0"/>
              <a:t>wet</a:t>
            </a:r>
            <a:r>
              <a:rPr lang="en-US" sz="2800" dirty="0" smtClean="0"/>
              <a:t> climate.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Red </a:t>
            </a:r>
            <a:r>
              <a:rPr lang="en-US" sz="2800" dirty="0" smtClean="0">
                <a:hlinkClick r:id="rId2"/>
              </a:rPr>
              <a:t>Cedar </a:t>
            </a:r>
            <a:r>
              <a:rPr lang="en-US" sz="2800" dirty="0" smtClean="0"/>
              <a:t>is important.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Thousands of </a:t>
            </a:r>
            <a:r>
              <a:rPr lang="en-US" sz="2800" b="1" u="sng" dirty="0" smtClean="0"/>
              <a:t>bays</a:t>
            </a:r>
            <a:r>
              <a:rPr lang="en-US" sz="2800" dirty="0" smtClean="0"/>
              <a:t>, and </a:t>
            </a:r>
            <a:r>
              <a:rPr lang="en-US" sz="2800" b="1" u="sng" dirty="0" smtClean="0"/>
              <a:t>islands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3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Bella Coola, B.C. </a:t>
            </a:r>
            <a:r>
              <a:rPr lang="mr-IN" i="1" dirty="0" smtClean="0">
                <a:solidFill>
                  <a:srgbClr val="558ED5"/>
                </a:solidFill>
              </a:rPr>
              <a:t>–</a:t>
            </a:r>
            <a:r>
              <a:rPr lang="en-US" i="1" dirty="0" smtClean="0">
                <a:solidFill>
                  <a:srgbClr val="558ED5"/>
                </a:solidFill>
              </a:rPr>
              <a:t> Coastal City 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Picture 4" descr="Bellaestuary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6" name="Picture 5" descr="nuxalk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7" name="Picture 6" descr="Atnarko-Mt-Melik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8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Mild, wet climate.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Red Cedar is important.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Thousands of bays, and islands.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Need for </a:t>
            </a:r>
            <a:r>
              <a:rPr lang="en-US" sz="2800" b="1" u="sng" dirty="0" smtClean="0"/>
              <a:t>boats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>
                <a:sym typeface="Wingdings"/>
                <a:hlinkClick r:id="rId2"/>
              </a:rPr>
              <a:t>Canoes</a:t>
            </a:r>
            <a:endParaRPr lang="en-US" sz="2800" dirty="0" smtClean="0">
              <a:sym typeface="Wingdings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sym typeface="Wingdings"/>
              </a:rPr>
              <a:t>Many Coastal </a:t>
            </a:r>
            <a:r>
              <a:rPr lang="en-US" sz="2800" b="1" u="sng" dirty="0" smtClean="0">
                <a:sym typeface="Wingdings"/>
              </a:rPr>
              <a:t>Rivers</a:t>
            </a:r>
            <a:r>
              <a:rPr lang="en-US" sz="2800" dirty="0" smtClean="0">
                <a:sym typeface="Wingdings"/>
              </a:rPr>
              <a:t>: </a:t>
            </a:r>
            <a:r>
              <a:rPr lang="en-US" sz="2800" dirty="0" err="1"/>
              <a:t>Nass</a:t>
            </a:r>
            <a:r>
              <a:rPr lang="en-US" sz="2800" dirty="0"/>
              <a:t>, </a:t>
            </a:r>
            <a:r>
              <a:rPr lang="en-US" sz="2800" b="1" u="sng" dirty="0"/>
              <a:t>Skeena</a:t>
            </a:r>
            <a:r>
              <a:rPr lang="en-US" sz="2800" dirty="0"/>
              <a:t>, </a:t>
            </a:r>
            <a:r>
              <a:rPr lang="en-US" sz="2800" dirty="0" err="1"/>
              <a:t>Kitimat</a:t>
            </a:r>
            <a:r>
              <a:rPr lang="en-US" sz="2800" dirty="0"/>
              <a:t>, </a:t>
            </a:r>
            <a:r>
              <a:rPr lang="en-US" sz="2800" dirty="0" err="1"/>
              <a:t>Kitlope</a:t>
            </a:r>
            <a:r>
              <a:rPr lang="en-US" sz="2800" dirty="0"/>
              <a:t>, Dean, </a:t>
            </a:r>
            <a:r>
              <a:rPr lang="en-US" sz="2800" b="1" u="sng" dirty="0"/>
              <a:t>Bella Coola</a:t>
            </a:r>
            <a:r>
              <a:rPr lang="en-US" sz="2800" dirty="0"/>
              <a:t>, </a:t>
            </a:r>
            <a:r>
              <a:rPr lang="en-US" sz="2800" dirty="0" err="1"/>
              <a:t>Klinaklini</a:t>
            </a:r>
            <a:r>
              <a:rPr lang="en-US" sz="2800" dirty="0"/>
              <a:t>, Homathko, and </a:t>
            </a:r>
            <a:r>
              <a:rPr lang="en-US" sz="2800" b="1" u="sng" dirty="0"/>
              <a:t>Squamish 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4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Canoes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Picture 4" descr="Screen Shot 2019-08-09 at 2.20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590"/>
            <a:ext cx="9144000" cy="57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558ED5"/>
                </a:solidFill>
              </a:rPr>
              <a:t>First Nations Traditional Territories </a:t>
            </a:r>
            <a:r>
              <a:rPr lang="en-US" b="1" u="sng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b="1" u="sng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2999"/>
            <a:ext cx="9143999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b="1" u="sng" dirty="0"/>
              <a:t>Traditional Territory </a:t>
            </a:r>
            <a:r>
              <a:rPr lang="en-US" sz="2800" dirty="0"/>
              <a:t>is the </a:t>
            </a:r>
            <a:r>
              <a:rPr lang="en-US" sz="2800" b="1" u="sng" dirty="0"/>
              <a:t>geographic</a:t>
            </a:r>
            <a:r>
              <a:rPr lang="en-US" sz="2800" dirty="0"/>
              <a:t> area identified by a First Nation to be the area of land which they and/or their ancestors traditionally </a:t>
            </a:r>
            <a:r>
              <a:rPr lang="en-US" sz="2800" b="1" u="sng" dirty="0"/>
              <a:t>occupied</a:t>
            </a:r>
            <a:r>
              <a:rPr lang="en-US" sz="2800" dirty="0"/>
              <a:t> or </a:t>
            </a:r>
            <a:r>
              <a:rPr lang="en-US" sz="2800" b="1" u="sng" dirty="0"/>
              <a:t>used</a:t>
            </a:r>
            <a:r>
              <a:rPr lang="en-US" sz="2800" dirty="0" smtClean="0"/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/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Each First Nation in BC </a:t>
            </a:r>
            <a:r>
              <a:rPr lang="en-US" sz="2800" b="1" u="sng" dirty="0"/>
              <a:t>identifies</a:t>
            </a:r>
            <a:r>
              <a:rPr lang="en-US" sz="2800" dirty="0"/>
              <a:t> its own traditional </a:t>
            </a:r>
            <a:r>
              <a:rPr lang="en-US" sz="2800" b="1" u="sng" dirty="0"/>
              <a:t>territories</a:t>
            </a:r>
            <a:r>
              <a:rPr lang="en-US" sz="2800" dirty="0"/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/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These are lands which they have always occupied and had </a:t>
            </a:r>
            <a:r>
              <a:rPr lang="en-US" sz="2800" b="1" u="sng" dirty="0"/>
              <a:t>stewardship</a:t>
            </a:r>
            <a:r>
              <a:rPr lang="en-US" sz="2800" dirty="0"/>
              <a:t> over. 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Most nations/groups are organized collectively according to the </a:t>
            </a:r>
            <a:r>
              <a:rPr lang="en-US" sz="2800" b="1" u="sng" dirty="0"/>
              <a:t>language</a:t>
            </a:r>
            <a:r>
              <a:rPr lang="en-US" sz="2800" dirty="0"/>
              <a:t> they speak.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9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Strait of Georgia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Strait of Georgia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Rain Shadow: This is often a </a:t>
            </a:r>
            <a:r>
              <a:rPr lang="en-US" sz="2800" b="1" u="sng" dirty="0" smtClean="0"/>
              <a:t>dry</a:t>
            </a:r>
            <a:r>
              <a:rPr lang="en-US" sz="2800" dirty="0" smtClean="0"/>
              <a:t> area on the </a:t>
            </a:r>
            <a:r>
              <a:rPr lang="en-US" sz="2800" b="1" u="sng" dirty="0" smtClean="0"/>
              <a:t>leeward</a:t>
            </a:r>
            <a:r>
              <a:rPr lang="en-US" sz="2800" dirty="0" smtClean="0"/>
              <a:t> side of a </a:t>
            </a:r>
            <a:r>
              <a:rPr lang="en-US" sz="2800" b="1" u="sng" dirty="0" smtClean="0"/>
              <a:t>mountainous</a:t>
            </a:r>
            <a:r>
              <a:rPr lang="en-US" sz="2800" dirty="0" smtClean="0"/>
              <a:t> region.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6" name="Picture 5" descr="map-of-georgia-strait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113"/>
            <a:ext cx="5046118" cy="5667887"/>
          </a:xfrm>
          <a:prstGeom prst="rect">
            <a:avLst/>
          </a:prstGeom>
        </p:spPr>
      </p:pic>
      <p:pic>
        <p:nvPicPr>
          <p:cNvPr id="4" name="Picture 3" descr="Rain_shadow_eff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18" y="3542848"/>
            <a:ext cx="4097882" cy="33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Rain Shadow in Hawaii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CW_hawaii_crop_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9144000" cy="57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97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Rain Shadow in BC/Alberta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Screen Shot 2019-08-09 at 2.09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94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Strait of Georgia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Rain Shadow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err="1"/>
              <a:t>Sandspit</a:t>
            </a:r>
            <a:r>
              <a:rPr lang="en-US" sz="2800" dirty="0"/>
              <a:t> (Haida </a:t>
            </a:r>
            <a:r>
              <a:rPr lang="en-US" sz="2800" dirty="0" err="1"/>
              <a:t>Gwaii</a:t>
            </a:r>
            <a:r>
              <a:rPr lang="en-US" sz="2800" dirty="0"/>
              <a:t>) = 235.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Prince Rupert = 229.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err="1"/>
              <a:t>Tofino</a:t>
            </a:r>
            <a:r>
              <a:rPr lang="en-US" sz="2800" dirty="0"/>
              <a:t> = 208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Victoria = 148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Vancouver = 168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Abbotsford = 179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Chilliwack = 190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Penticton = 119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err="1"/>
              <a:t>Cranbrook</a:t>
            </a:r>
            <a:r>
              <a:rPr lang="en-US" sz="2800" dirty="0"/>
              <a:t> = 122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6" name="Picture 5" descr="map-of-georgia-strait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113"/>
            <a:ext cx="5046118" cy="56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94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8EB4E3"/>
                </a:solidFill>
              </a:rPr>
              <a:t>The Coast – Resources 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“If mankind in his infancy had prayed for the perfect substance for all material and aesthetic (beauty) needs, and indulgent God could have provided nothing better.” Bill Reid, </a:t>
            </a:r>
            <a:r>
              <a:rPr lang="en-US" dirty="0" err="1" smtClean="0"/>
              <a:t>Haida</a:t>
            </a:r>
            <a:r>
              <a:rPr lang="en-US" dirty="0" smtClean="0"/>
              <a:t> Artist – pg. 21</a:t>
            </a:r>
          </a:p>
          <a:p>
            <a:endParaRPr lang="en-US" dirty="0"/>
          </a:p>
          <a:p>
            <a:r>
              <a:rPr lang="en-US" dirty="0" smtClean="0"/>
              <a:t>In this quote Bill Reid is referring to the Red Cedar tree.  What do you know about the use of cedar for aboriginal nations of the coast?</a:t>
            </a:r>
          </a:p>
          <a:p>
            <a:r>
              <a:rPr lang="en-US" dirty="0" smtClean="0"/>
              <a:t>Why would he say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78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Resources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Trees: </a:t>
            </a:r>
            <a:r>
              <a:rPr lang="en-US" sz="2800" b="1" u="sng" dirty="0" smtClean="0"/>
              <a:t>Cedars</a:t>
            </a:r>
            <a:r>
              <a:rPr lang="en-US" sz="2800" dirty="0" smtClean="0"/>
              <a:t>, Douglas Fir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Fish: Salmon, </a:t>
            </a:r>
            <a:r>
              <a:rPr lang="en-US" sz="2800" b="1" u="sng" dirty="0" err="1" smtClean="0"/>
              <a:t>Oolichan</a:t>
            </a:r>
            <a:r>
              <a:rPr lang="en-US" sz="2800" dirty="0" smtClean="0"/>
              <a:t>, Halibut, </a:t>
            </a:r>
            <a:r>
              <a:rPr lang="en-US" sz="2800" b="1" u="sng" dirty="0" smtClean="0"/>
              <a:t>Sole</a:t>
            </a:r>
            <a:r>
              <a:rPr lang="en-US" sz="2800" dirty="0" smtClean="0"/>
              <a:t>, Cod, and Red Snapper. 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Intertidal Zone: </a:t>
            </a:r>
            <a:r>
              <a:rPr lang="en-US" sz="2800" b="1" u="sng" dirty="0" smtClean="0"/>
              <a:t>Shellfish</a:t>
            </a:r>
            <a:r>
              <a:rPr lang="en-US" sz="2800" dirty="0" smtClean="0"/>
              <a:t>, clams, mussels, </a:t>
            </a:r>
            <a:r>
              <a:rPr lang="en-US" sz="2800" b="1" u="sng" dirty="0" smtClean="0"/>
              <a:t>oysters</a:t>
            </a:r>
            <a:r>
              <a:rPr lang="en-US" sz="2800" dirty="0" smtClean="0"/>
              <a:t> and abalone, crabs.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Berries: </a:t>
            </a:r>
            <a:r>
              <a:rPr lang="en-US" sz="2800" b="1" u="sng" dirty="0" smtClean="0"/>
              <a:t>Huckleberry</a:t>
            </a:r>
            <a:r>
              <a:rPr lang="en-US" sz="2800" dirty="0" smtClean="0"/>
              <a:t>, </a:t>
            </a:r>
            <a:r>
              <a:rPr lang="en-US" sz="2800" b="1" u="sng" dirty="0" err="1" smtClean="0"/>
              <a:t>Salal</a:t>
            </a:r>
            <a:r>
              <a:rPr lang="en-US" sz="2800" dirty="0" smtClean="0"/>
              <a:t>, Salmonberry, Blackberries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Mammals: Black bears, deer (black-tailed), mountain goats, river otter, mink, wolverine and marten.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The south coast around the Salish Sea/Georgia Straight (</a:t>
            </a:r>
            <a:r>
              <a:rPr lang="en-US" sz="2800" dirty="0">
                <a:hlinkClick r:id="rId2"/>
              </a:rPr>
              <a:t>CBC - Georgia Straight renamed Salish Sea</a:t>
            </a:r>
            <a:r>
              <a:rPr lang="en-US" sz="2800" dirty="0"/>
              <a:t>) is much </a:t>
            </a:r>
            <a:r>
              <a:rPr lang="en-US" sz="2800" b="1" u="sng" dirty="0"/>
              <a:t>warmer</a:t>
            </a:r>
            <a:r>
              <a:rPr lang="en-US" sz="2800" dirty="0"/>
              <a:t> and </a:t>
            </a:r>
            <a:r>
              <a:rPr lang="en-US" sz="2800" b="1" u="sng" dirty="0"/>
              <a:t>drier</a:t>
            </a:r>
            <a:r>
              <a:rPr lang="en-US" sz="2800" dirty="0"/>
              <a:t> so it provides a more diverse variety of plants including the Camas </a:t>
            </a:r>
            <a:r>
              <a:rPr lang="en-US" sz="2800" b="1" u="sng" dirty="0"/>
              <a:t>Bulb</a:t>
            </a:r>
            <a:r>
              <a:rPr lang="en-US" sz="2800" dirty="0"/>
              <a:t>, member of the lily family, which is an important source of </a:t>
            </a:r>
            <a:r>
              <a:rPr lang="en-US" sz="2800" b="1" u="sng" dirty="0"/>
              <a:t>starch</a:t>
            </a:r>
            <a:r>
              <a:rPr lang="en-US" sz="2800" dirty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224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>
                <a:solidFill>
                  <a:srgbClr val="8EB4E3"/>
                </a:solidFill>
              </a:rPr>
              <a:t>The Coast – The People </a:t>
            </a:r>
            <a:r>
              <a:rPr lang="en-US" dirty="0" smtClean="0">
                <a:solidFill>
                  <a:srgbClr val="8EB4E3"/>
                </a:solidFill>
                <a:sym typeface="Wingdings"/>
              </a:rPr>
              <a:t>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Home to the greatest </a:t>
            </a:r>
            <a:r>
              <a:rPr lang="en-US" b="1" u="sng" dirty="0" smtClean="0"/>
              <a:t>number</a:t>
            </a:r>
            <a:r>
              <a:rPr lang="en-US" dirty="0" smtClean="0"/>
              <a:t> of </a:t>
            </a:r>
            <a:r>
              <a:rPr lang="en-US" b="1" u="sng" dirty="0" smtClean="0"/>
              <a:t>distinct</a:t>
            </a:r>
            <a:r>
              <a:rPr lang="en-US" dirty="0" smtClean="0"/>
              <a:t> First Nations in Canada</a:t>
            </a:r>
          </a:p>
          <a:p>
            <a:pPr lvl="1"/>
            <a:r>
              <a:rPr lang="en-US" dirty="0" smtClean="0"/>
              <a:t>Why is this?</a:t>
            </a:r>
          </a:p>
          <a:p>
            <a:r>
              <a:rPr lang="en-US" dirty="0" smtClean="0"/>
              <a:t>The governance of first nations on the Coast was </a:t>
            </a:r>
            <a:r>
              <a:rPr lang="en-US" b="1" u="sng" dirty="0" smtClean="0"/>
              <a:t>Aristocratic</a:t>
            </a:r>
            <a:r>
              <a:rPr lang="en-US" dirty="0" smtClean="0"/>
              <a:t> – </a:t>
            </a:r>
            <a:r>
              <a:rPr lang="en-US" b="1" u="sng" dirty="0" smtClean="0"/>
              <a:t>hereditary</a:t>
            </a:r>
            <a:r>
              <a:rPr lang="en-US" dirty="0" smtClean="0"/>
              <a:t> and </a:t>
            </a:r>
            <a:r>
              <a:rPr lang="en-US" b="1" u="sng" dirty="0" smtClean="0"/>
              <a:t>patrilineal</a:t>
            </a:r>
            <a:r>
              <a:rPr lang="en-US" dirty="0" smtClean="0"/>
              <a:t> (birthright through the father)</a:t>
            </a:r>
          </a:p>
          <a:p>
            <a:r>
              <a:rPr lang="en-US" b="1" u="sng" dirty="0" smtClean="0"/>
              <a:t>Male</a:t>
            </a:r>
            <a:r>
              <a:rPr lang="en-US" dirty="0" smtClean="0"/>
              <a:t> chiefs were in place</a:t>
            </a:r>
          </a:p>
          <a:p>
            <a:r>
              <a:rPr lang="en-US" dirty="0" smtClean="0"/>
              <a:t>Most Coastal First Nations followed similar </a:t>
            </a:r>
            <a:r>
              <a:rPr lang="en-US" b="1" u="sng" dirty="0" smtClean="0"/>
              <a:t>seasonal</a:t>
            </a:r>
            <a:r>
              <a:rPr lang="en-US" dirty="0" smtClean="0"/>
              <a:t> patterns moving from location to location when resources became available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69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The 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b="1" u="sng" dirty="0" smtClean="0"/>
              <a:t>Nine</a:t>
            </a:r>
            <a:r>
              <a:rPr lang="en-US" sz="2800" dirty="0" smtClean="0"/>
              <a:t> different nations live along the Coast.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>
                <a:hlinkClick r:id="rId2"/>
              </a:rPr>
              <a:t>Haida</a:t>
            </a:r>
            <a:r>
              <a:rPr lang="en-US" sz="2800" dirty="0"/>
              <a:t>, </a:t>
            </a:r>
            <a:r>
              <a:rPr lang="en-US" sz="2800" dirty="0" err="1"/>
              <a:t>Tsimshian</a:t>
            </a:r>
            <a:r>
              <a:rPr lang="en-US" sz="2800" dirty="0"/>
              <a:t>, Nisga’a, </a:t>
            </a:r>
            <a:r>
              <a:rPr lang="en-US" sz="2800" dirty="0" err="1"/>
              <a:t>Haisla</a:t>
            </a:r>
            <a:r>
              <a:rPr lang="en-US" sz="2800" dirty="0"/>
              <a:t>, </a:t>
            </a:r>
            <a:r>
              <a:rPr lang="en-US" sz="2800" dirty="0" err="1"/>
              <a:t>Xai-Xais</a:t>
            </a:r>
            <a:r>
              <a:rPr lang="en-US" sz="2800" dirty="0"/>
              <a:t> (</a:t>
            </a:r>
            <a:r>
              <a:rPr lang="en-US" sz="2800" dirty="0" err="1"/>
              <a:t>Hai-Hais</a:t>
            </a:r>
            <a:r>
              <a:rPr lang="en-US" sz="2800" dirty="0"/>
              <a:t>), </a:t>
            </a:r>
            <a:r>
              <a:rPr lang="en-US" sz="2800" dirty="0" err="1"/>
              <a:t>Heiltsuk</a:t>
            </a:r>
            <a:r>
              <a:rPr lang="en-US" sz="2800" dirty="0"/>
              <a:t>, </a:t>
            </a:r>
            <a:r>
              <a:rPr lang="en-US" sz="2800" dirty="0" err="1"/>
              <a:t>Kwakwa-ka’wakw</a:t>
            </a:r>
            <a:r>
              <a:rPr lang="en-US" sz="2800" dirty="0"/>
              <a:t>, </a:t>
            </a:r>
            <a:r>
              <a:rPr lang="en-US" sz="2800" dirty="0" err="1"/>
              <a:t>Nuxalk</a:t>
            </a:r>
            <a:r>
              <a:rPr lang="en-US" sz="2800" dirty="0"/>
              <a:t>, and </a:t>
            </a:r>
            <a:r>
              <a:rPr lang="en-US" sz="2800" dirty="0" err="1"/>
              <a:t>Nuu-chah-nulth</a:t>
            </a:r>
            <a:r>
              <a:rPr lang="en-US" sz="2800" dirty="0"/>
              <a:t>. </a:t>
            </a:r>
            <a:endParaRPr lang="en-US" sz="2800" dirty="0" smtClean="0"/>
          </a:p>
          <a:p>
            <a:pPr lvl="1"/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b="1" u="sng" dirty="0" smtClean="0"/>
              <a:t>17</a:t>
            </a:r>
            <a:r>
              <a:rPr lang="en-US" sz="2800" dirty="0" smtClean="0"/>
              <a:t> different nations live on Vancouver Island/Fraser Valley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All are members of the Coast Salish language group.</a:t>
            </a:r>
          </a:p>
          <a:p>
            <a:pPr lvl="1"/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When societies have an abundance of </a:t>
            </a:r>
            <a:r>
              <a:rPr lang="en-US" sz="2800" b="1" u="sng" dirty="0" smtClean="0"/>
              <a:t>food</a:t>
            </a:r>
            <a:r>
              <a:rPr lang="en-US" sz="2800" dirty="0" smtClean="0"/>
              <a:t>, they’re able to </a:t>
            </a:r>
            <a:r>
              <a:rPr lang="en-US" sz="2800" b="1" u="sng" dirty="0" smtClean="0"/>
              <a:t>grow</a:t>
            </a:r>
            <a:r>
              <a:rPr lang="en-US" sz="2800" dirty="0" smtClean="0"/>
              <a:t> and </a:t>
            </a:r>
            <a:r>
              <a:rPr lang="en-US" sz="2800" b="1" u="sng" dirty="0" smtClean="0"/>
              <a:t>proper</a:t>
            </a:r>
            <a:r>
              <a:rPr lang="en-US" sz="2800" dirty="0" smtClean="0"/>
              <a:t> in areas </a:t>
            </a:r>
            <a:r>
              <a:rPr lang="mr-IN" sz="2800" dirty="0" smtClean="0"/>
              <a:t>–</a:t>
            </a:r>
            <a:r>
              <a:rPr lang="en-US" sz="2800" dirty="0" smtClean="0"/>
              <a:t> Maslow’s Hierarchy of Needs (Psychology)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24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The People </a:t>
            </a:r>
            <a:r>
              <a:rPr lang="mr-IN" i="1" dirty="0" smtClean="0">
                <a:solidFill>
                  <a:srgbClr val="558ED5"/>
                </a:solidFill>
              </a:rPr>
              <a:t>–</a:t>
            </a:r>
            <a:r>
              <a:rPr lang="en-US" i="1" dirty="0" smtClean="0">
                <a:solidFill>
                  <a:srgbClr val="558ED5"/>
                </a:solidFill>
              </a:rPr>
              <a:t> Maslow’s Hierarchy of Needs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maslow-hierachy-of-needs-m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85" y="1143001"/>
            <a:ext cx="6387014" cy="5714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09576"/>
            <a:ext cx="2756985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Art, Literature, Music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Universities, School, Education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Language, Marriage, Alliances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Housing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Food, Water, Clothing.</a:t>
            </a:r>
          </a:p>
        </p:txBody>
      </p:sp>
    </p:spTree>
    <p:extLst>
      <p:ext uri="{BB962C8B-B14F-4D97-AF65-F5344CB8AC3E}">
        <p14:creationId xmlns:p14="http://schemas.microsoft.com/office/powerpoint/2010/main" val="381227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The 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586130"/>
            <a:ext cx="91607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This abundance of food, led to amazing works of </a:t>
            </a:r>
            <a:r>
              <a:rPr lang="en-US" sz="2800" b="1" u="sng" dirty="0" smtClean="0"/>
              <a:t>art</a:t>
            </a:r>
            <a:r>
              <a:rPr lang="en-US" sz="2800" dirty="0" smtClean="0"/>
              <a:t>/</a:t>
            </a:r>
            <a:r>
              <a:rPr lang="en-US" sz="2800" b="1" u="sng" dirty="0" smtClean="0"/>
              <a:t>music</a:t>
            </a:r>
            <a:r>
              <a:rPr lang="en-US" sz="2800" dirty="0" smtClean="0"/>
              <a:t>/</a:t>
            </a:r>
            <a:r>
              <a:rPr lang="en-US" sz="2800" b="1" u="sng" dirty="0" smtClean="0"/>
              <a:t>stories</a:t>
            </a:r>
            <a:r>
              <a:rPr lang="en-US" sz="2800" dirty="0" smtClean="0"/>
              <a:t> amongst the Coastal people.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coast-salish-weaving-tools-teaser-500x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847230" cy="2847230"/>
          </a:xfrm>
          <a:prstGeom prst="rect">
            <a:avLst/>
          </a:prstGeom>
        </p:spPr>
      </p:pic>
      <p:pic>
        <p:nvPicPr>
          <p:cNvPr id="6" name="Picture 5" descr="TotemPoles-Chimp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30" y="1163541"/>
            <a:ext cx="4268711" cy="2847230"/>
          </a:xfrm>
          <a:prstGeom prst="rect">
            <a:avLst/>
          </a:prstGeom>
        </p:spPr>
      </p:pic>
      <p:pic>
        <p:nvPicPr>
          <p:cNvPr id="5" name="Picture 4" descr="img_31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93" y="1143001"/>
            <a:ext cx="3013317" cy="28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Traditional Territory of the </a:t>
            </a:r>
            <a:r>
              <a:rPr lang="en-US" dirty="0" err="1" smtClean="0">
                <a:solidFill>
                  <a:srgbClr val="000000"/>
                </a:solidFill>
              </a:rPr>
              <a:t>Kwakwaka’wakw</a:t>
            </a:r>
            <a:r>
              <a:rPr lang="en-US" dirty="0" smtClean="0">
                <a:solidFill>
                  <a:srgbClr val="000000"/>
                </a:solidFill>
              </a:rPr>
              <a:t> Nation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 Shot 2019-08-10 at 12.43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r="4432" b="5666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7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Social Structure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Social Structure </a:t>
            </a:r>
            <a:r>
              <a:rPr lang="mr-IN" sz="2800" dirty="0" smtClean="0"/>
              <a:t>–</a:t>
            </a:r>
            <a:r>
              <a:rPr lang="en-US" sz="2800" dirty="0" smtClean="0"/>
              <a:t> Families lived together in large </a:t>
            </a:r>
            <a:r>
              <a:rPr lang="en-US" sz="2800" b="1" u="sng" dirty="0" smtClean="0"/>
              <a:t>Coastal</a:t>
            </a:r>
            <a:r>
              <a:rPr lang="en-US" sz="2800" dirty="0" smtClean="0"/>
              <a:t> houses (</a:t>
            </a:r>
            <a:r>
              <a:rPr lang="en-US" sz="2800" b="1" u="sng" dirty="0" smtClean="0"/>
              <a:t>Wood</a:t>
            </a:r>
            <a:r>
              <a:rPr lang="en-US" sz="2800" dirty="0" smtClean="0"/>
              <a:t> plank houses).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Dependent on the resource-units in the area, an entire </a:t>
            </a:r>
            <a:r>
              <a:rPr lang="en-US" sz="2800" b="1" u="sng" dirty="0" smtClean="0"/>
              <a:t>house</a:t>
            </a:r>
            <a:r>
              <a:rPr lang="en-US" sz="2800" dirty="0" smtClean="0"/>
              <a:t> might be in charge of one single </a:t>
            </a:r>
            <a:r>
              <a:rPr lang="en-US" sz="2800" b="1" u="sng" dirty="0" smtClean="0"/>
              <a:t>resource</a:t>
            </a:r>
            <a:r>
              <a:rPr lang="en-US" sz="2800" dirty="0" smtClean="0"/>
              <a:t>. 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Ex: One family/house might gather only </a:t>
            </a:r>
            <a:r>
              <a:rPr lang="en-US" sz="2800" b="1" u="sng" dirty="0" smtClean="0"/>
              <a:t>berries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c4d7ff4a4d6807fb8a4d7eabd1b15e8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7856"/>
            <a:ext cx="9144000" cy="343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4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Seasonal Rounds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Often times, groups (</a:t>
            </a:r>
            <a:r>
              <a:rPr lang="en-US" sz="2800" b="1" u="sng" dirty="0" smtClean="0"/>
              <a:t>tribes</a:t>
            </a:r>
            <a:r>
              <a:rPr lang="en-US" sz="2800" dirty="0" smtClean="0"/>
              <a:t>) would move from one </a:t>
            </a:r>
            <a:r>
              <a:rPr lang="en-US" sz="2800" b="1" u="sng" dirty="0" smtClean="0"/>
              <a:t>camp</a:t>
            </a:r>
            <a:r>
              <a:rPr lang="en-US" sz="2800" dirty="0" smtClean="0"/>
              <a:t> to another dependent on what was available/in </a:t>
            </a:r>
            <a:r>
              <a:rPr lang="en-US" sz="2800" b="1" u="sng" dirty="0" smtClean="0"/>
              <a:t>season</a:t>
            </a:r>
            <a:r>
              <a:rPr lang="en-US" sz="2800" dirty="0" smtClean="0"/>
              <a:t>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It was common place for Coastal First Nations to have a /</a:t>
            </a:r>
            <a:r>
              <a:rPr lang="en-US" sz="2800" b="1" u="sng" dirty="0" smtClean="0"/>
              <a:t>Spring</a:t>
            </a:r>
            <a:r>
              <a:rPr lang="en-US" sz="2800" dirty="0" smtClean="0"/>
              <a:t>/Summer Camp/</a:t>
            </a:r>
            <a:r>
              <a:rPr lang="en-US" sz="2800" b="1" u="sng" dirty="0" smtClean="0"/>
              <a:t>Winter</a:t>
            </a:r>
            <a:r>
              <a:rPr lang="en-US" sz="2800" dirty="0" smtClean="0"/>
              <a:t> Camp, and sometimes </a:t>
            </a:r>
            <a:r>
              <a:rPr lang="en-US" sz="2800" dirty="0" err="1" smtClean="0"/>
              <a:t>Oolichan</a:t>
            </a:r>
            <a:r>
              <a:rPr lang="en-US" sz="2800" dirty="0" smtClean="0"/>
              <a:t> camps.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From these camps they would access their: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dirty="0" smtClean="0"/>
              <a:t>Salmon Grounds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b="1" u="sng" dirty="0" smtClean="0"/>
              <a:t>Berry</a:t>
            </a:r>
            <a:r>
              <a:rPr lang="en-US" sz="2800" dirty="0" smtClean="0"/>
              <a:t> Grounds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b="1" u="sng" dirty="0" smtClean="0"/>
              <a:t>Hunting</a:t>
            </a:r>
            <a:r>
              <a:rPr lang="en-US" sz="2800" dirty="0" smtClean="0"/>
              <a:t> Grounds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dirty="0" smtClean="0"/>
              <a:t>Cedar Grounds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dirty="0" smtClean="0"/>
              <a:t>Fishing Grounds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158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Constant Movement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500" dirty="0" smtClean="0"/>
              <a:t>This constant </a:t>
            </a:r>
            <a:r>
              <a:rPr lang="en-US" sz="2500" b="1" u="sng" dirty="0" smtClean="0"/>
              <a:t>movement</a:t>
            </a:r>
            <a:r>
              <a:rPr lang="en-US" sz="2500" dirty="0" smtClean="0"/>
              <a:t> brought different tribes in </a:t>
            </a:r>
            <a:r>
              <a:rPr lang="en-US" sz="2500" b="1" u="sng" dirty="0" smtClean="0"/>
              <a:t>contact</a:t>
            </a:r>
            <a:r>
              <a:rPr lang="en-US" sz="2500" dirty="0" smtClean="0"/>
              <a:t> with other tribes, which led both to </a:t>
            </a:r>
            <a:r>
              <a:rPr lang="en-US" sz="2500" b="1" u="sng" dirty="0" smtClean="0"/>
              <a:t>conflict</a:t>
            </a:r>
            <a:r>
              <a:rPr lang="en-US" sz="2500" dirty="0" smtClean="0"/>
              <a:t> in areas, as well as the formation of </a:t>
            </a:r>
            <a:r>
              <a:rPr lang="en-US" sz="2500" b="1" u="sng" dirty="0" smtClean="0"/>
              <a:t>trade</a:t>
            </a:r>
            <a:r>
              <a:rPr lang="en-US" sz="2500" dirty="0" smtClean="0"/>
              <a:t> routes.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500" dirty="0" smtClean="0"/>
              <a:t>In the winter though, most tribes would </a:t>
            </a:r>
            <a:r>
              <a:rPr lang="en-US" sz="2500" b="1" u="sng" dirty="0" smtClean="0"/>
              <a:t>hunker</a:t>
            </a:r>
            <a:r>
              <a:rPr lang="en-US" sz="2500" dirty="0" smtClean="0"/>
              <a:t> down and utilize the resources they had gathered </a:t>
            </a:r>
            <a:r>
              <a:rPr lang="en-US" sz="2500" b="1" u="sng" dirty="0" smtClean="0"/>
              <a:t>throughout</a:t>
            </a:r>
            <a:r>
              <a:rPr lang="en-US" sz="2500" dirty="0" smtClean="0"/>
              <a:t> the rest of the year.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500" dirty="0"/>
              <a:t>The seasonal ‘rounds’ were </a:t>
            </a:r>
            <a:r>
              <a:rPr lang="en-US" sz="2500" b="1" u="sng" dirty="0"/>
              <a:t>unique</a:t>
            </a:r>
            <a:r>
              <a:rPr lang="en-US" sz="2500" dirty="0"/>
              <a:t> to each nation depending on the </a:t>
            </a:r>
            <a:r>
              <a:rPr lang="en-US" sz="2500" b="1" u="sng" dirty="0"/>
              <a:t>resources</a:t>
            </a:r>
            <a:r>
              <a:rPr lang="en-US" sz="2500" dirty="0"/>
              <a:t> available which resulted in different seasonal practices and spirituality creating great differences between nations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500" dirty="0"/>
              <a:t>Territories where </a:t>
            </a:r>
            <a:r>
              <a:rPr lang="en-US" sz="2500" b="1" u="sng" dirty="0"/>
              <a:t>inherited</a:t>
            </a:r>
            <a:r>
              <a:rPr lang="en-US" sz="2500" dirty="0"/>
              <a:t> by whole groups of extended families and not individuals which was the main reason for </a:t>
            </a:r>
            <a:r>
              <a:rPr lang="en-US" sz="2500" b="1" u="sng" dirty="0"/>
              <a:t>potlatches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500" b="1" u="sng" dirty="0"/>
              <a:t>Potlatches</a:t>
            </a:r>
            <a:r>
              <a:rPr lang="en-US" sz="2500" dirty="0"/>
              <a:t>, including </a:t>
            </a:r>
            <a:r>
              <a:rPr lang="en-US" sz="2500" b="1" u="sng" dirty="0"/>
              <a:t>dances</a:t>
            </a:r>
            <a:r>
              <a:rPr lang="en-US" sz="2500" dirty="0"/>
              <a:t>, songs, crest masks, and great quantities of food and gifts is the ultimate expression of the Coastal </a:t>
            </a:r>
            <a:r>
              <a:rPr lang="en-US" sz="2500" dirty="0" smtClean="0"/>
              <a:t>Peoples </a:t>
            </a:r>
            <a:r>
              <a:rPr lang="en-US" sz="2500" dirty="0"/>
              <a:t>Relationship with the land.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535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Potlatch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image_1.img.640.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416256" cy="5715000"/>
          </a:xfrm>
          <a:prstGeom prst="rect">
            <a:avLst/>
          </a:prstGeom>
        </p:spPr>
      </p:pic>
      <p:pic>
        <p:nvPicPr>
          <p:cNvPr id="5" name="Picture 4" descr="Screen Shot 2019-08-08 at 2.34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90" y="1143000"/>
            <a:ext cx="396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8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9028" y="1190112"/>
            <a:ext cx="428168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This area we often refer to as the </a:t>
            </a:r>
            <a:r>
              <a:rPr lang="en-US" sz="2800" b="1" u="sng" dirty="0" smtClean="0"/>
              <a:t>Okanagan</a:t>
            </a:r>
            <a:r>
              <a:rPr lang="en-US" sz="2800" dirty="0" smtClean="0"/>
              <a:t>, West/East </a:t>
            </a:r>
            <a:r>
              <a:rPr lang="en-US" sz="2800" b="1" u="sng" dirty="0" smtClean="0"/>
              <a:t>Kootenays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Two main rivers move through this area: The </a:t>
            </a:r>
            <a:r>
              <a:rPr lang="en-US" sz="2800" b="1" u="sng" dirty="0" smtClean="0"/>
              <a:t>Fraser</a:t>
            </a:r>
            <a:r>
              <a:rPr lang="en-US" sz="2800" dirty="0" smtClean="0"/>
              <a:t> / </a:t>
            </a:r>
            <a:r>
              <a:rPr lang="en-US" sz="2800" b="1" u="sng" dirty="0" smtClean="0"/>
              <a:t>Columbia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Two main Tributaries: The </a:t>
            </a:r>
            <a:r>
              <a:rPr lang="en-US" sz="2800" b="1" u="sng" dirty="0" smtClean="0"/>
              <a:t>Thompson</a:t>
            </a:r>
            <a:r>
              <a:rPr lang="en-US" sz="2800" dirty="0" smtClean="0"/>
              <a:t> and the </a:t>
            </a:r>
            <a:r>
              <a:rPr lang="en-US" sz="2800" b="1" u="sng" dirty="0" smtClean="0"/>
              <a:t>Kootenay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Lots of </a:t>
            </a:r>
            <a:r>
              <a:rPr lang="en-US" sz="2800" b="1" u="sng" dirty="0" smtClean="0"/>
              <a:t>Lakes</a:t>
            </a:r>
            <a:r>
              <a:rPr lang="en-US" sz="2800" dirty="0" smtClean="0"/>
              <a:t>! </a:t>
            </a: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5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err="1" smtClean="0">
                <a:solidFill>
                  <a:srgbClr val="558ED5"/>
                </a:solidFill>
              </a:rPr>
              <a:t>T’LK’emchEEn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Picture 4" descr="Confluence-of-the-Thompson-and-Fraser-Rivers-in-Lytton-BC-Canada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4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10272639_753065044723751_6997794088821047751_o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0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NKLT_ND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5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 Southern Interior is </a:t>
            </a:r>
            <a:r>
              <a:rPr lang="en-US" sz="2800" b="1" u="sng" dirty="0" smtClean="0"/>
              <a:t>Dry</a:t>
            </a:r>
            <a:r>
              <a:rPr lang="en-US" sz="2800" dirty="0" smtClean="0"/>
              <a:t>; Like my Jokes. 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800" b="1" u="sng" dirty="0" smtClean="0"/>
              <a:t>Grasslands</a:t>
            </a:r>
            <a:r>
              <a:rPr lang="en-US" sz="2800" dirty="0" smtClean="0"/>
              <a:t>, Pine </a:t>
            </a:r>
            <a:r>
              <a:rPr lang="en-US" sz="2800" b="1" u="sng" dirty="0" smtClean="0"/>
              <a:t>Forests</a:t>
            </a:r>
            <a:r>
              <a:rPr lang="en-US" sz="2800" dirty="0" smtClean="0"/>
              <a:t>, and </a:t>
            </a:r>
            <a:r>
              <a:rPr lang="en-US" sz="2800" b="1" u="sng" dirty="0" smtClean="0"/>
              <a:t>Desert</a:t>
            </a:r>
            <a:r>
              <a:rPr lang="en-US" sz="2800" dirty="0" smtClean="0"/>
              <a:t> make up the habitat of this region.</a:t>
            </a:r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3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 Climate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9186" y="1190112"/>
            <a:ext cx="63115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Warm </a:t>
            </a:r>
            <a:r>
              <a:rPr lang="en-US" sz="2800" dirty="0"/>
              <a:t>and </a:t>
            </a:r>
            <a:r>
              <a:rPr lang="en-US" sz="2800" b="1" u="sng" dirty="0"/>
              <a:t>dry</a:t>
            </a:r>
            <a:r>
              <a:rPr lang="en-US" sz="2800" dirty="0"/>
              <a:t> in the summer and cold and </a:t>
            </a:r>
            <a:r>
              <a:rPr lang="en-US" sz="2800" b="1" u="sng" dirty="0"/>
              <a:t>dry</a:t>
            </a:r>
            <a:r>
              <a:rPr lang="en-US" sz="2800" dirty="0"/>
              <a:t> in the </a:t>
            </a:r>
            <a:r>
              <a:rPr lang="en-US" sz="2800" dirty="0" smtClean="0"/>
              <a:t>winter.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The southern Okanagan is classified as a </a:t>
            </a:r>
            <a:r>
              <a:rPr lang="en-US" sz="2800" b="1" u="sng" dirty="0"/>
              <a:t>desert</a:t>
            </a:r>
            <a:r>
              <a:rPr lang="en-US" sz="2800" dirty="0"/>
              <a:t> that extends all the way up from the USA and </a:t>
            </a:r>
            <a:r>
              <a:rPr lang="en-US" sz="2800" dirty="0" smtClean="0"/>
              <a:t>Mexico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The western slopes of </a:t>
            </a:r>
            <a:r>
              <a:rPr lang="en-US" sz="2800" dirty="0" smtClean="0"/>
              <a:t>Mtn. ranges </a:t>
            </a:r>
            <a:r>
              <a:rPr lang="en-US" sz="2800" dirty="0"/>
              <a:t>can be very </a:t>
            </a:r>
            <a:r>
              <a:rPr lang="en-US" sz="2800" b="1" u="sng" dirty="0"/>
              <a:t>wet</a:t>
            </a:r>
            <a:r>
              <a:rPr lang="en-US" sz="2800" dirty="0"/>
              <a:t> similar to the coastal </a:t>
            </a:r>
            <a:r>
              <a:rPr lang="en-US" sz="2800" b="1" u="sng" dirty="0"/>
              <a:t>rainforest</a:t>
            </a:r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9" t="56872"/>
          <a:stretch/>
        </p:blipFill>
        <p:spPr>
          <a:xfrm>
            <a:off x="0" y="1143000"/>
            <a:ext cx="29864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4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Identifying First Nations Traditional Territories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408" y="1190112"/>
            <a:ext cx="41145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How many Traditional Territories do you know about in British Columbia?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 descr="Screen Shot 2019-08-10 at 12.32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0112"/>
            <a:ext cx="5029407" cy="566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Landscape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Picture 4" descr="Southern-Interior-layersli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2560320"/>
          </a:xfrm>
          <a:prstGeom prst="rect">
            <a:avLst/>
          </a:prstGeom>
        </p:spPr>
      </p:pic>
      <p:pic>
        <p:nvPicPr>
          <p:cNvPr id="6" name="Picture 5" descr="4-0740-650x37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3320"/>
            <a:ext cx="914400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82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Interior: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Resources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1249" y="1190112"/>
            <a:ext cx="473946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This </a:t>
            </a:r>
            <a:r>
              <a:rPr lang="en-US" sz="2800" b="1" u="sng" dirty="0" smtClean="0"/>
              <a:t>topography</a:t>
            </a:r>
            <a:r>
              <a:rPr lang="en-US" sz="2800" dirty="0" smtClean="0"/>
              <a:t> is home to rich </a:t>
            </a:r>
            <a:r>
              <a:rPr lang="en-US" sz="2800" b="1" u="sng" dirty="0" smtClean="0"/>
              <a:t>vegetation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b="1" u="sng" dirty="0" smtClean="0"/>
              <a:t>50</a:t>
            </a:r>
            <a:r>
              <a:rPr lang="en-US" sz="2800" b="1" dirty="0" smtClean="0"/>
              <a:t>%</a:t>
            </a:r>
            <a:r>
              <a:rPr lang="en-US" sz="2800" dirty="0" smtClean="0"/>
              <a:t> of FN peoples diet came from eating </a:t>
            </a:r>
            <a:r>
              <a:rPr lang="en-US" sz="2800" b="1" u="sng" dirty="0" smtClean="0"/>
              <a:t>plants</a:t>
            </a:r>
            <a:r>
              <a:rPr lang="en-US" sz="2800" dirty="0" smtClean="0"/>
              <a:t> such as berries, wild </a:t>
            </a:r>
            <a:r>
              <a:rPr lang="en-US" sz="2800" b="1" u="sng" dirty="0" smtClean="0"/>
              <a:t>potatoes</a:t>
            </a:r>
            <a:r>
              <a:rPr lang="en-US" sz="2800" dirty="0" smtClean="0"/>
              <a:t> and bitter </a:t>
            </a:r>
            <a:r>
              <a:rPr lang="en-US" sz="2800" b="1" u="sng" dirty="0" smtClean="0"/>
              <a:t>root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Salmon, Elk, </a:t>
            </a:r>
            <a:r>
              <a:rPr lang="en-US" sz="2800" b="1" u="sng" dirty="0" smtClean="0"/>
              <a:t>Deer</a:t>
            </a:r>
            <a:r>
              <a:rPr lang="en-US" sz="2800" dirty="0" smtClean="0"/>
              <a:t>, Moose, Bear, provided clothing/food.</a:t>
            </a:r>
            <a:endParaRPr lang="en-US" sz="2800" dirty="0"/>
          </a:p>
        </p:txBody>
      </p:sp>
      <p:pic>
        <p:nvPicPr>
          <p:cNvPr id="5" name="Picture 4" descr="camassia_quamash_bulb_s_in_bask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500"/>
            <a:ext cx="4421249" cy="2947499"/>
          </a:xfrm>
          <a:prstGeom prst="rect">
            <a:avLst/>
          </a:prstGeom>
        </p:spPr>
      </p:pic>
      <p:pic>
        <p:nvPicPr>
          <p:cNvPr id="6" name="Picture 5" descr="cammasia-quam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763672" cy="2763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3672" y="3537340"/>
            <a:ext cx="136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Camas Bulbs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3672" y="1971962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Camas Lily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42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 Southern Interior is home to five distinct Nations: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 err="1"/>
              <a:t>Nlaka’pamux</a:t>
            </a:r>
            <a:r>
              <a:rPr lang="en-US" sz="2800" dirty="0"/>
              <a:t> </a:t>
            </a:r>
            <a:r>
              <a:rPr lang="en-US" sz="2800" dirty="0" smtClean="0"/>
              <a:t>(the </a:t>
            </a:r>
            <a:r>
              <a:rPr lang="en-US" sz="2800" dirty="0">
                <a:hlinkClick r:id="rId2"/>
              </a:rPr>
              <a:t>Thompson</a:t>
            </a:r>
            <a:r>
              <a:rPr lang="en-US" sz="2800" dirty="0"/>
              <a:t>) 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>
                <a:hlinkClick r:id="rId3"/>
              </a:rPr>
              <a:t>St’at’imc </a:t>
            </a:r>
            <a:r>
              <a:rPr lang="en-US" sz="2800" dirty="0"/>
              <a:t>(</a:t>
            </a:r>
            <a:r>
              <a:rPr lang="en-US" sz="2800" dirty="0">
                <a:hlinkClick r:id="rId4"/>
              </a:rPr>
              <a:t>Lillooet</a:t>
            </a:r>
            <a:r>
              <a:rPr lang="en-US" sz="2800" dirty="0"/>
              <a:t>) </a:t>
            </a:r>
            <a:endParaRPr lang="en-US" sz="2800" dirty="0" smtClean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The </a:t>
            </a:r>
            <a:r>
              <a:rPr lang="en-US" sz="2800" dirty="0">
                <a:hlinkClick r:id="rId5"/>
              </a:rPr>
              <a:t>Secwepemc </a:t>
            </a:r>
            <a:r>
              <a:rPr lang="en-US" sz="2800" dirty="0"/>
              <a:t>(</a:t>
            </a:r>
            <a:r>
              <a:rPr lang="en-US" sz="2800" dirty="0" err="1"/>
              <a:t>Shuswap</a:t>
            </a:r>
            <a:r>
              <a:rPr lang="en-US" sz="2800" dirty="0"/>
              <a:t>) </a:t>
            </a:r>
            <a:endParaRPr lang="en-US" sz="2800" dirty="0" smtClean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Okanagan </a:t>
            </a:r>
            <a:endParaRPr lang="en-US" sz="2800" dirty="0" smtClean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The </a:t>
            </a:r>
            <a:r>
              <a:rPr lang="en-US" sz="2800" dirty="0" err="1" smtClean="0"/>
              <a:t>Ktunaxa</a:t>
            </a:r>
            <a:r>
              <a:rPr lang="en-US" sz="2800" dirty="0" smtClean="0"/>
              <a:t> </a:t>
            </a:r>
            <a:r>
              <a:rPr lang="en-US" sz="2800" dirty="0"/>
              <a:t>(Kootenay) </a:t>
            </a:r>
            <a:endParaRPr lang="en-US" sz="2800" dirty="0" smtClean="0"/>
          </a:p>
          <a:p>
            <a:pPr lvl="1"/>
            <a:r>
              <a:rPr lang="en-US" sz="2800" dirty="0" smtClean="0"/>
              <a:t>Similar to the Coastal people, the Southern Interior had seasonal </a:t>
            </a:r>
            <a:r>
              <a:rPr lang="en-US" sz="2800" b="1" u="sng" dirty="0" smtClean="0"/>
              <a:t>movements</a:t>
            </a:r>
            <a:r>
              <a:rPr lang="en-US" sz="2800" dirty="0" smtClean="0"/>
              <a:t>.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Spring time = gathering </a:t>
            </a:r>
            <a:r>
              <a:rPr lang="en-US" sz="2800" b="1" u="sng" dirty="0" smtClean="0"/>
              <a:t>plants</a:t>
            </a:r>
            <a:r>
              <a:rPr lang="en-US" sz="2800" dirty="0" smtClean="0"/>
              <a:t>/berries.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Late Summer = Salmon </a:t>
            </a:r>
            <a:r>
              <a:rPr lang="en-US" sz="2800" b="1" u="sng" dirty="0" smtClean="0"/>
              <a:t>Fishing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Fall = </a:t>
            </a:r>
            <a:r>
              <a:rPr lang="en-US" sz="2800" b="1" u="sng" dirty="0" smtClean="0"/>
              <a:t>Hunting</a:t>
            </a:r>
            <a:r>
              <a:rPr lang="en-US" sz="2800" dirty="0" smtClean="0"/>
              <a:t> bear, elk, mountain goat, caribou, beaver and deer.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b="1" u="sng" dirty="0" smtClean="0"/>
              <a:t>Constructed</a:t>
            </a:r>
            <a:r>
              <a:rPr lang="en-US" sz="2800" dirty="0" smtClean="0"/>
              <a:t> Pit Houses near the River </a:t>
            </a:r>
            <a:r>
              <a:rPr lang="en-US" sz="2800" b="1" u="sng" dirty="0" smtClean="0"/>
              <a:t>Basins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9706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Pit Houses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pithouse-exerior-british-columb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2851059"/>
          </a:xfrm>
          <a:prstGeom prst="rect">
            <a:avLst/>
          </a:prstGeom>
        </p:spPr>
      </p:pic>
      <p:pic>
        <p:nvPicPr>
          <p:cNvPr id="5" name="Picture 4" descr="Muckle-9.-Inside-the-reconstructed-pithouse-at-Xwisten.-Indigenous-Tourism-BC.-e15206135326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4058"/>
            <a:ext cx="91440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82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North-East Region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8428" y="1190112"/>
            <a:ext cx="5762282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/>
              <a:t>This area is separated from the rest of the province by the </a:t>
            </a:r>
            <a:r>
              <a:rPr lang="en-US" sz="2800" b="1" u="sng" dirty="0"/>
              <a:t>Rocky</a:t>
            </a:r>
            <a:r>
              <a:rPr lang="en-US" sz="2800" dirty="0"/>
              <a:t> Mountains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It’s landscape has more in common with the </a:t>
            </a:r>
            <a:r>
              <a:rPr lang="en-US" sz="2800" b="1" u="sng" dirty="0"/>
              <a:t>prairies</a:t>
            </a:r>
            <a:r>
              <a:rPr lang="en-US" sz="2800" dirty="0"/>
              <a:t> or the Northwest Territories than the rest of </a:t>
            </a:r>
            <a:r>
              <a:rPr lang="en-US" sz="2800" dirty="0" smtClean="0"/>
              <a:t>BC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Has three distinct landscapes: </a:t>
            </a:r>
            <a:r>
              <a:rPr lang="en-US" sz="2800" b="1" u="sng" dirty="0" smtClean="0"/>
              <a:t>foothills</a:t>
            </a:r>
            <a:r>
              <a:rPr lang="en-US" sz="2800" dirty="0" smtClean="0"/>
              <a:t> of the Rockies, </a:t>
            </a:r>
            <a:r>
              <a:rPr lang="en-US" sz="2800" b="1" u="sng" dirty="0" smtClean="0"/>
              <a:t>muskeg</a:t>
            </a:r>
            <a:r>
              <a:rPr lang="en-US" sz="2800" dirty="0" smtClean="0"/>
              <a:t>, and </a:t>
            </a:r>
            <a:r>
              <a:rPr lang="en-US" sz="2800" b="1" u="sng" dirty="0" smtClean="0"/>
              <a:t>prairies</a:t>
            </a:r>
            <a:r>
              <a:rPr lang="en-US" sz="2800" dirty="0" smtClean="0"/>
              <a:t>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Summers are </a:t>
            </a:r>
            <a:r>
              <a:rPr lang="en-US" sz="2800" b="1" u="sng" dirty="0" smtClean="0"/>
              <a:t>Warm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Winters are </a:t>
            </a:r>
            <a:r>
              <a:rPr lang="en-US" sz="2800" b="1" u="sng" dirty="0" smtClean="0"/>
              <a:t>Cold</a:t>
            </a:r>
            <a:r>
              <a:rPr lang="en-US" sz="2800" dirty="0" smtClean="0"/>
              <a:t>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Major Rivers include the Peace, </a:t>
            </a:r>
            <a:r>
              <a:rPr lang="en-US" sz="2800" b="1" u="sng" dirty="0" smtClean="0"/>
              <a:t>Liard</a:t>
            </a:r>
            <a:r>
              <a:rPr lang="en-US" sz="2800" dirty="0" smtClean="0"/>
              <a:t>, and </a:t>
            </a:r>
            <a:r>
              <a:rPr lang="en-US" sz="2800" b="1" u="sng" dirty="0" smtClean="0"/>
              <a:t>Mackenzie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0" b="26612"/>
          <a:stretch/>
        </p:blipFill>
        <p:spPr>
          <a:xfrm>
            <a:off x="0" y="1143000"/>
            <a:ext cx="33984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16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EB4E3"/>
                </a:solidFill>
              </a:rPr>
              <a:t>The Northeast</a:t>
            </a:r>
            <a:endParaRPr lang="en-US" dirty="0">
              <a:solidFill>
                <a:srgbClr val="8EB4E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8" b="14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6981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North-East Resources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4651" y="1190112"/>
            <a:ext cx="4986060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Mammals: Moose, Elk, Caribou, Deer, </a:t>
            </a:r>
            <a:r>
              <a:rPr lang="en-US" sz="2800" b="1" u="sng" dirty="0" smtClean="0"/>
              <a:t>Grizzly</a:t>
            </a:r>
            <a:r>
              <a:rPr lang="en-US" sz="2800" dirty="0" smtClean="0"/>
              <a:t>,  Black Bear, and </a:t>
            </a:r>
            <a:r>
              <a:rPr lang="en-US" sz="2800" b="1" u="sng" dirty="0" smtClean="0"/>
              <a:t>Beaver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Fish: Trout, </a:t>
            </a:r>
            <a:r>
              <a:rPr lang="en-US" sz="2800" b="1" u="sng" dirty="0" smtClean="0"/>
              <a:t>Whitefish</a:t>
            </a:r>
            <a:r>
              <a:rPr lang="en-US" sz="2800" dirty="0" smtClean="0"/>
              <a:t>, Artic Grayling and Northern </a:t>
            </a:r>
            <a:r>
              <a:rPr lang="en-US" sz="2800" b="1" u="sng" dirty="0" smtClean="0"/>
              <a:t>Pike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Birds: Grouse, Ducks, </a:t>
            </a:r>
            <a:r>
              <a:rPr lang="en-US" sz="2800" b="1" u="sng" dirty="0" smtClean="0"/>
              <a:t>Geese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Berries: </a:t>
            </a:r>
            <a:r>
              <a:rPr lang="en-US" sz="2800" dirty="0"/>
              <a:t>C</a:t>
            </a:r>
            <a:r>
              <a:rPr lang="en-US" sz="2800" dirty="0" smtClean="0"/>
              <a:t>hokecherries</a:t>
            </a:r>
            <a:r>
              <a:rPr lang="en-US" sz="2800" dirty="0"/>
              <a:t>, </a:t>
            </a:r>
            <a:r>
              <a:rPr lang="en-US" sz="2800" b="1" u="sng" dirty="0" smtClean="0"/>
              <a:t>Huckleberries</a:t>
            </a:r>
            <a:r>
              <a:rPr lang="en-US" sz="2800" dirty="0"/>
              <a:t>, and </a:t>
            </a:r>
            <a:r>
              <a:rPr lang="en-US" sz="2800" dirty="0" smtClean="0"/>
              <a:t>Saskatoon's 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5" name="Picture 4" descr="Northern-Pike-Northern-Ontario-Superior-Coun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2697"/>
            <a:ext cx="4174651" cy="2484427"/>
          </a:xfrm>
          <a:prstGeom prst="rect">
            <a:avLst/>
          </a:prstGeom>
        </p:spPr>
      </p:pic>
      <p:pic>
        <p:nvPicPr>
          <p:cNvPr id="6" name="Picture 5" descr="White-Fish-Lake-Simcoe-Gold-Cotton-Cordell-CC-Spoon-Resized-for-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55"/>
            <a:ext cx="2690523" cy="1692273"/>
          </a:xfrm>
          <a:prstGeom prst="rect">
            <a:avLst/>
          </a:prstGeom>
        </p:spPr>
      </p:pic>
      <p:pic>
        <p:nvPicPr>
          <p:cNvPr id="7" name="Picture 6" descr="Arctic-Grayling-18L__80504.1534960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489"/>
            <a:ext cx="4174650" cy="19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32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North-East 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3 Groups of First Nations </a:t>
            </a:r>
            <a:r>
              <a:rPr lang="en-US" sz="2800" dirty="0" smtClean="0">
                <a:sym typeface="Wingdings"/>
              </a:rPr>
              <a:t>The </a:t>
            </a:r>
            <a:r>
              <a:rPr lang="en-US" sz="2800" b="1" u="sng" dirty="0" smtClean="0"/>
              <a:t>Dene</a:t>
            </a:r>
            <a:r>
              <a:rPr lang="en-US" sz="2800" dirty="0" smtClean="0"/>
              <a:t>, The </a:t>
            </a:r>
            <a:r>
              <a:rPr lang="en-US" sz="2800" b="1" u="sng" dirty="0"/>
              <a:t>Dunne-</a:t>
            </a:r>
            <a:r>
              <a:rPr lang="en-US" sz="2800" b="1" u="sng" dirty="0" err="1"/>
              <a:t>za</a:t>
            </a:r>
            <a:r>
              <a:rPr lang="en-US" sz="2800" b="1" u="sng" dirty="0"/>
              <a:t> </a:t>
            </a:r>
            <a:r>
              <a:rPr lang="en-US" sz="2800" dirty="0" smtClean="0"/>
              <a:t>and the </a:t>
            </a:r>
            <a:r>
              <a:rPr lang="en-US" sz="2800" b="1" u="sng" dirty="0" err="1" smtClean="0"/>
              <a:t>Sekani</a:t>
            </a:r>
            <a:r>
              <a:rPr lang="en-US" sz="2800" dirty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5" name="Picture 4" descr="01-0-first-nati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6" r="28608" b="40542"/>
          <a:stretch/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  <p:pic>
        <p:nvPicPr>
          <p:cNvPr id="6" name="Picture 5" descr="dene_m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18" y="3483701"/>
            <a:ext cx="4097882" cy="33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44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1143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>
                <a:solidFill>
                  <a:srgbClr val="8EB4E3"/>
                </a:solidFill>
              </a:rPr>
              <a:t>The Northeast – The People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2213"/>
            <a:ext cx="9144000" cy="56657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people here are in the </a:t>
            </a:r>
            <a:r>
              <a:rPr lang="en-US" b="1" u="sng" dirty="0" smtClean="0"/>
              <a:t>ATHAPASKAN</a:t>
            </a:r>
            <a:r>
              <a:rPr lang="en-US" dirty="0" smtClean="0"/>
              <a:t> language family which was spoken from Alaska to the Southwest United States </a:t>
            </a:r>
          </a:p>
          <a:p>
            <a:pPr lvl="1"/>
            <a:r>
              <a:rPr lang="en-US" dirty="0" smtClean="0"/>
              <a:t>Why would there be such a large geographic area for this language family?</a:t>
            </a:r>
          </a:p>
          <a:p>
            <a:r>
              <a:rPr lang="en-US" dirty="0" smtClean="0"/>
              <a:t>The Dunne-</a:t>
            </a:r>
            <a:r>
              <a:rPr lang="en-US" dirty="0" err="1" smtClean="0"/>
              <a:t>za</a:t>
            </a:r>
            <a:r>
              <a:rPr lang="en-US" dirty="0" smtClean="0"/>
              <a:t> lived in the region between the </a:t>
            </a:r>
            <a:r>
              <a:rPr lang="en-US" b="1" u="sng" dirty="0" smtClean="0"/>
              <a:t>Liard</a:t>
            </a:r>
            <a:r>
              <a:rPr lang="en-US" dirty="0" smtClean="0"/>
              <a:t> river and the </a:t>
            </a:r>
            <a:r>
              <a:rPr lang="en-US" b="1" u="sng" dirty="0" smtClean="0"/>
              <a:t>Peace</a:t>
            </a:r>
            <a:r>
              <a:rPr lang="en-US" dirty="0" smtClean="0"/>
              <a:t> river</a:t>
            </a:r>
          </a:p>
          <a:p>
            <a:pPr lvl="1"/>
            <a:r>
              <a:rPr lang="en-US" dirty="0" smtClean="0"/>
              <a:t>They would also hunt rabbits, beaver, bear, muskrats and marmots for fur and food as well as the larger mammals. They would also hunt birds.</a:t>
            </a:r>
          </a:p>
          <a:p>
            <a:pPr lvl="1"/>
            <a:r>
              <a:rPr lang="en-US" dirty="0" smtClean="0"/>
              <a:t>Berries like chokecherries, huckleberries and Saskatoon were harvested too along with some roots.</a:t>
            </a:r>
          </a:p>
          <a:p>
            <a:r>
              <a:rPr lang="en-US" dirty="0" smtClean="0"/>
              <a:t>The Dunne-</a:t>
            </a:r>
            <a:r>
              <a:rPr lang="en-US" dirty="0" err="1" smtClean="0"/>
              <a:t>za</a:t>
            </a:r>
            <a:r>
              <a:rPr lang="en-US" dirty="0" smtClean="0"/>
              <a:t> were very mobile </a:t>
            </a:r>
            <a:r>
              <a:rPr lang="en-US" b="1" u="sng" dirty="0" smtClean="0"/>
              <a:t>people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Why would this be? Think resources and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39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 </a:t>
            </a:r>
            <a:r>
              <a:rPr lang="en-US" sz="2800" b="1" i="1" u="sng" dirty="0" smtClean="0"/>
              <a:t>largest</a:t>
            </a:r>
            <a:r>
              <a:rPr lang="en-US" sz="2800" dirty="0" smtClean="0"/>
              <a:t> region in British Columbia.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Mainly </a:t>
            </a:r>
            <a:r>
              <a:rPr lang="en-US" sz="2800" b="1" u="sng" dirty="0" smtClean="0"/>
              <a:t>Boreal</a:t>
            </a:r>
            <a:r>
              <a:rPr lang="en-US" sz="2800" dirty="0" smtClean="0"/>
              <a:t> Forest (Spruce/Fir) and Lakes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Climate is </a:t>
            </a:r>
            <a:r>
              <a:rPr lang="en-US" sz="2800" b="1" u="sng" dirty="0" smtClean="0"/>
              <a:t>Cold</a:t>
            </a:r>
            <a:r>
              <a:rPr lang="en-US" sz="2800" dirty="0" smtClean="0"/>
              <a:t> and Precipitation is </a:t>
            </a:r>
            <a:r>
              <a:rPr lang="en-US" sz="2800" b="1" u="sng" dirty="0" smtClean="0"/>
              <a:t>Low</a:t>
            </a:r>
            <a:r>
              <a:rPr lang="en-US" sz="2800" dirty="0" smtClean="0"/>
              <a:t>. 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Landscape is a large </a:t>
            </a:r>
            <a:r>
              <a:rPr lang="en-US" sz="2800" b="1" u="sng" dirty="0" smtClean="0"/>
              <a:t>plateau</a:t>
            </a:r>
            <a:r>
              <a:rPr lang="en-US" sz="2800" dirty="0" smtClean="0"/>
              <a:t> with mountains.</a:t>
            </a:r>
            <a:endParaRPr lang="en-US" sz="2800" dirty="0"/>
          </a:p>
        </p:txBody>
      </p:sp>
      <p:pic>
        <p:nvPicPr>
          <p:cNvPr id="7" name="Picture 6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5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Terrace, B.C.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terrace-ae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7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Mount </a:t>
            </a:r>
            <a:r>
              <a:rPr lang="en-US" i="1" dirty="0" err="1" smtClean="0">
                <a:solidFill>
                  <a:srgbClr val="558ED5"/>
                </a:solidFill>
              </a:rPr>
              <a:t>Edziza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hq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3000"/>
            <a:ext cx="9144001" cy="5727010"/>
          </a:xfrm>
          <a:prstGeom prst="rect">
            <a:avLst/>
          </a:prstGeom>
        </p:spPr>
      </p:pic>
      <p:pic>
        <p:nvPicPr>
          <p:cNvPr id="5" name="Picture 4" descr="Edziza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6" name="Picture 5" descr="11971738545_cd9326afd7_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3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Muskeg (Swamp)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musk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Resources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XVCF3GRP7ND6BCPVNEVC5TIN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132294" cy="3281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2294" y="1143000"/>
            <a:ext cx="5011706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Mammals: </a:t>
            </a:r>
            <a:r>
              <a:rPr lang="en-US" sz="3200" b="1" u="sng" dirty="0" smtClean="0"/>
              <a:t>Moose</a:t>
            </a:r>
            <a:r>
              <a:rPr lang="en-US" sz="3200" dirty="0" smtClean="0"/>
              <a:t>, Caribou, Mule Deer, </a:t>
            </a:r>
            <a:r>
              <a:rPr lang="en-US" sz="3200" b="1" u="sng" dirty="0" smtClean="0"/>
              <a:t>Cougars</a:t>
            </a:r>
          </a:p>
          <a:p>
            <a:r>
              <a:rPr lang="en-US" sz="3200" dirty="0" smtClean="0"/>
              <a:t>Black Bear, </a:t>
            </a:r>
            <a:r>
              <a:rPr lang="en-US" sz="3200" b="1" u="sng" dirty="0" smtClean="0"/>
              <a:t>Coyotes</a:t>
            </a:r>
            <a:r>
              <a:rPr lang="en-US" sz="3200" dirty="0" smtClean="0"/>
              <a:t> and Wolves</a:t>
            </a:r>
          </a:p>
          <a:p>
            <a:endParaRPr lang="en-US" sz="3200" dirty="0" smtClean="0"/>
          </a:p>
          <a:p>
            <a:r>
              <a:rPr lang="en-US" sz="3200" dirty="0" smtClean="0"/>
              <a:t>Fur Bearing: </a:t>
            </a:r>
            <a:r>
              <a:rPr lang="en-US" sz="3200" dirty="0"/>
              <a:t>lynx, fisher, muskrat, </a:t>
            </a:r>
            <a:r>
              <a:rPr lang="en-US" sz="3200" b="1" u="sng" dirty="0"/>
              <a:t>marten</a:t>
            </a:r>
            <a:r>
              <a:rPr lang="en-US" sz="3200" dirty="0" smtClean="0"/>
              <a:t>, mink and Beaver (Trap Lines)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6" name="Picture 5" descr="_105483394_mink_g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730"/>
            <a:ext cx="4132294" cy="24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2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First Nations in the Northern </a:t>
            </a:r>
            <a:r>
              <a:rPr lang="en-US" sz="3200" b="1" u="sng" dirty="0" smtClean="0"/>
              <a:t>Interior</a:t>
            </a:r>
            <a:r>
              <a:rPr lang="en-US" sz="3200" dirty="0" smtClean="0"/>
              <a:t> belong to the large </a:t>
            </a:r>
            <a:r>
              <a:rPr lang="en-US" sz="3200" dirty="0" err="1"/>
              <a:t>Athapaskan</a:t>
            </a:r>
            <a:r>
              <a:rPr lang="en-US" sz="3200" dirty="0"/>
              <a:t> </a:t>
            </a:r>
            <a:r>
              <a:rPr lang="en-US" sz="3200" b="1" u="sng" dirty="0" smtClean="0"/>
              <a:t>language</a:t>
            </a:r>
            <a:r>
              <a:rPr lang="en-US" sz="3200" dirty="0" smtClean="0"/>
              <a:t> family.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Four of the Nations are the </a:t>
            </a:r>
            <a:r>
              <a:rPr lang="en-US" sz="3200" b="1" u="sng" dirty="0" err="1" smtClean="0"/>
              <a:t>Yinka</a:t>
            </a:r>
            <a:r>
              <a:rPr lang="en-US" sz="3200" b="1" u="sng" dirty="0" smtClean="0"/>
              <a:t>-Dene </a:t>
            </a:r>
            <a:r>
              <a:rPr lang="en-US" sz="3200" dirty="0" smtClean="0"/>
              <a:t>‘People on the Land’, the </a:t>
            </a:r>
            <a:r>
              <a:rPr lang="en-US" sz="3200" dirty="0" err="1"/>
              <a:t>Dakelh</a:t>
            </a:r>
            <a:r>
              <a:rPr lang="en-US" sz="3200" dirty="0"/>
              <a:t>  </a:t>
            </a:r>
            <a:r>
              <a:rPr lang="en-US" sz="3200" dirty="0" smtClean="0"/>
              <a:t>(The Carrier), the </a:t>
            </a:r>
            <a:r>
              <a:rPr lang="en-US" sz="3200" dirty="0" err="1" smtClean="0"/>
              <a:t>Tahltan</a:t>
            </a:r>
            <a:r>
              <a:rPr lang="en-US" sz="3200" dirty="0" smtClean="0"/>
              <a:t> (along the Stikine River) the Gitxsan  (along the Skeena)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Due to </a:t>
            </a:r>
            <a:r>
              <a:rPr lang="en-US" sz="3200" b="1" u="sng" dirty="0" smtClean="0"/>
              <a:t>limited</a:t>
            </a:r>
            <a:r>
              <a:rPr lang="en-US" sz="3200" dirty="0" smtClean="0"/>
              <a:t> resources and harsh climate, the people in the Northern Interior moved around becoming a </a:t>
            </a:r>
            <a:r>
              <a:rPr lang="en-US" sz="3200" b="1" u="sng" dirty="0" smtClean="0"/>
              <a:t>mobile</a:t>
            </a:r>
            <a:r>
              <a:rPr lang="en-US" sz="3200" dirty="0" smtClean="0"/>
              <a:t> society.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305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People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Screen Shot 2019-08-10 at 12.34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1" b="31180"/>
          <a:stretch/>
        </p:blipFill>
        <p:spPr>
          <a:xfrm>
            <a:off x="2" y="1102989"/>
            <a:ext cx="9143998" cy="57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err="1" smtClean="0">
                <a:solidFill>
                  <a:srgbClr val="000000"/>
                </a:solidFill>
              </a:rPr>
              <a:t>Kwakwaka’wakw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Case Study 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5737" y="1190112"/>
            <a:ext cx="42649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This is the people from the film we watched “</a:t>
            </a:r>
            <a:r>
              <a:rPr lang="en-US" sz="2800" dirty="0" err="1" smtClean="0"/>
              <a:t>T’hina</a:t>
            </a:r>
            <a:r>
              <a:rPr lang="en-US" sz="2800" dirty="0" smtClean="0"/>
              <a:t>, the Rendering of Wealth”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Be sure to answer questions #4 in your booklets after reading the Case Study! </a:t>
            </a:r>
            <a:endParaRPr lang="en-US" sz="2800" dirty="0"/>
          </a:p>
        </p:txBody>
      </p:sp>
      <p:pic>
        <p:nvPicPr>
          <p:cNvPr id="5" name="Picture 4" descr="Screen Shot 2019-08-10 at 12.43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r="4432" b="5666"/>
          <a:stretch/>
        </p:blipFill>
        <p:spPr>
          <a:xfrm>
            <a:off x="0" y="1143000"/>
            <a:ext cx="48957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5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Local Geography Project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3335" y="1190112"/>
            <a:ext cx="389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Please come grab a copy of our first Project </a:t>
            </a:r>
            <a:r>
              <a:rPr lang="mr-IN" sz="2800" dirty="0" smtClean="0"/>
              <a:t>–</a:t>
            </a:r>
            <a:r>
              <a:rPr lang="en-US" sz="2800" dirty="0" smtClean="0"/>
              <a:t> Local Geography.</a:t>
            </a:r>
            <a:endParaRPr lang="en-US" sz="2800" dirty="0"/>
          </a:p>
        </p:txBody>
      </p:sp>
      <p:pic>
        <p:nvPicPr>
          <p:cNvPr id="4" name="Picture 3" descr="4_Local Geograph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2633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7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#3 </a:t>
            </a:r>
            <a:r>
              <a:rPr lang="mr-IN" b="1" dirty="0" smtClean="0">
                <a:solidFill>
                  <a:srgbClr val="000000"/>
                </a:solidFill>
              </a:rPr>
              <a:t>–</a:t>
            </a:r>
            <a:r>
              <a:rPr lang="en-US" b="1" dirty="0" smtClean="0">
                <a:solidFill>
                  <a:srgbClr val="000000"/>
                </a:solidFill>
              </a:rPr>
              <a:t> Mapping Traditional Territory of the </a:t>
            </a:r>
            <a:r>
              <a:rPr lang="en-US" b="1" dirty="0" err="1" smtClean="0">
                <a:solidFill>
                  <a:srgbClr val="000000"/>
                </a:solidFill>
              </a:rPr>
              <a:t>Sto:lo</a:t>
            </a:r>
            <a:r>
              <a:rPr lang="en-US" b="1" dirty="0" smtClean="0">
                <a:solidFill>
                  <a:srgbClr val="000000"/>
                </a:solidFill>
              </a:rPr>
              <a:t> People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Web_SXTA_Reserves2017Stra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B.C. First Nations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There are over </a:t>
            </a:r>
            <a:r>
              <a:rPr lang="en-US" sz="2800" b="1" u="sng" dirty="0" smtClean="0"/>
              <a:t>200,000</a:t>
            </a:r>
            <a:r>
              <a:rPr lang="en-US" sz="2800" dirty="0" smtClean="0"/>
              <a:t> First Nations living in B.C.</a:t>
            </a:r>
          </a:p>
          <a:p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There are </a:t>
            </a:r>
            <a:r>
              <a:rPr lang="en-US" sz="2800" b="1" u="sng" dirty="0" smtClean="0"/>
              <a:t>198</a:t>
            </a:r>
            <a:r>
              <a:rPr lang="en-US" sz="2800" dirty="0" smtClean="0"/>
              <a:t> distinct First Nations in B.C.</a:t>
            </a:r>
          </a:p>
          <a:p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They have over </a:t>
            </a:r>
            <a:r>
              <a:rPr lang="en-US" sz="2800" b="1" u="sng" dirty="0" smtClean="0"/>
              <a:t>30</a:t>
            </a:r>
            <a:r>
              <a:rPr lang="en-US" sz="2800" dirty="0" smtClean="0"/>
              <a:t> different languages, and </a:t>
            </a:r>
            <a:r>
              <a:rPr lang="en-US" sz="2800" b="1" u="sng" dirty="0" smtClean="0"/>
              <a:t>60</a:t>
            </a:r>
            <a:r>
              <a:rPr lang="en-US" sz="2800" dirty="0" smtClean="0"/>
              <a:t> dialects.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These groups are scattered over </a:t>
            </a:r>
            <a:r>
              <a:rPr lang="en-US" sz="2800" b="1" u="sng" dirty="0" smtClean="0"/>
              <a:t>four</a:t>
            </a:r>
            <a:r>
              <a:rPr lang="en-US" sz="2800" dirty="0" smtClean="0"/>
              <a:t> geographical regions.</a:t>
            </a: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Identifying First Nations Bands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6" name="Picture 5" descr="FN-around-SoG2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r="4249" b="3598"/>
          <a:stretch/>
        </p:blipFill>
        <p:spPr>
          <a:xfrm>
            <a:off x="-1" y="1002693"/>
            <a:ext cx="9144001" cy="58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5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/>
              <a:t>Traditional Territories Assignment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5300"/>
            <a:ext cx="5032215" cy="5212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the additional handout, </a:t>
            </a:r>
            <a:r>
              <a:rPr lang="en-US" sz="2800" b="1" dirty="0" smtClean="0"/>
              <a:t>“Outline </a:t>
            </a:r>
            <a:r>
              <a:rPr lang="en-US" sz="2800" b="1" dirty="0"/>
              <a:t>Map: First Nations of British Columbia” </a:t>
            </a:r>
            <a:r>
              <a:rPr lang="en-US" sz="2800" b="1" dirty="0" smtClean="0"/>
              <a:t>identify</a:t>
            </a:r>
            <a:r>
              <a:rPr lang="en-US" sz="2800" dirty="0" smtClean="0"/>
              <a:t> </a:t>
            </a:r>
            <a:r>
              <a:rPr lang="en-US" sz="2800" dirty="0"/>
              <a:t>the </a:t>
            </a:r>
            <a:r>
              <a:rPr lang="en-US" sz="2800" b="1" dirty="0"/>
              <a:t>traditional territory</a:t>
            </a:r>
            <a:r>
              <a:rPr lang="en-US" sz="2800" dirty="0"/>
              <a:t> of as </a:t>
            </a:r>
            <a:r>
              <a:rPr lang="en-US" sz="2800" b="1" dirty="0"/>
              <a:t>many nations </a:t>
            </a:r>
            <a:r>
              <a:rPr lang="en-US" sz="2800" dirty="0"/>
              <a:t>as possible on the </a:t>
            </a:r>
            <a:r>
              <a:rPr lang="en-US" sz="2800" dirty="0" smtClean="0"/>
              <a:t>map </a:t>
            </a:r>
            <a:r>
              <a:rPr lang="en-US" sz="2800" b="1" dirty="0" smtClean="0"/>
              <a:t>matching the number </a:t>
            </a:r>
            <a:r>
              <a:rPr lang="en-US" sz="2800" dirty="0" smtClean="0"/>
              <a:t>on the front </a:t>
            </a:r>
            <a:r>
              <a:rPr lang="en-US" sz="2800" b="1" dirty="0" smtClean="0"/>
              <a:t>to the list of First Nations</a:t>
            </a:r>
            <a:r>
              <a:rPr lang="en-US" sz="2800" dirty="0" smtClean="0"/>
              <a:t> on the back of this sheet.</a:t>
            </a:r>
            <a:endParaRPr lang="en-US" sz="2800" dirty="0"/>
          </a:p>
        </p:txBody>
      </p:sp>
      <p:pic>
        <p:nvPicPr>
          <p:cNvPr id="4" name="Picture 3" descr="3_Mapping Exerci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67" y="1417638"/>
            <a:ext cx="402799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9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Traditional Territories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1550"/>
            <a:ext cx="9144000" cy="5166449"/>
          </a:xfrm>
        </p:spPr>
        <p:txBody>
          <a:bodyPr>
            <a:normAutofit/>
          </a:bodyPr>
          <a:lstStyle/>
          <a:p>
            <a:r>
              <a:rPr lang="en-US" sz="3600" dirty="0"/>
              <a:t>Use the </a:t>
            </a:r>
            <a:r>
              <a:rPr lang="en-US" sz="3600" b="1" dirty="0"/>
              <a:t>map on page </a:t>
            </a:r>
            <a:r>
              <a:rPr lang="en-US" sz="3600" b="1" dirty="0" smtClean="0"/>
              <a:t>17 </a:t>
            </a:r>
            <a:r>
              <a:rPr lang="en-US" sz="3600" dirty="0"/>
              <a:t>in your textbook and </a:t>
            </a:r>
            <a:r>
              <a:rPr lang="en-US" sz="3600" dirty="0" smtClean="0"/>
              <a:t>the </a:t>
            </a:r>
            <a:r>
              <a:rPr lang="en-US" sz="3600" b="1" dirty="0" smtClean="0"/>
              <a:t>additional handout </a:t>
            </a:r>
            <a:r>
              <a:rPr lang="en-US" sz="3600" dirty="0" smtClean="0"/>
              <a:t>to help complete </a:t>
            </a:r>
            <a:r>
              <a:rPr lang="en-US" sz="3600" dirty="0"/>
              <a:t>the outline map. </a:t>
            </a:r>
          </a:p>
          <a:p>
            <a:endParaRPr lang="en-US" sz="3600" dirty="0" smtClean="0"/>
          </a:p>
          <a:p>
            <a:r>
              <a:rPr lang="en-US" sz="3600" dirty="0" smtClean="0"/>
              <a:t>Work together/share what you have found with your table group.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6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2024</Words>
  <Application>Microsoft Macintosh PowerPoint</Application>
  <PresentationFormat>On-screen Show (4:3)</PresentationFormat>
  <Paragraphs>307</Paragraphs>
  <Slides>58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Identifying First Nations Traditional Territories</vt:lpstr>
      <vt:lpstr>First Nations Traditional Territories </vt:lpstr>
      <vt:lpstr>The Traditional Territory of the Kwakwaka’wakw Nation </vt:lpstr>
      <vt:lpstr>Identifying First Nations Traditional Territories</vt:lpstr>
      <vt:lpstr>PowerPoint Presentation</vt:lpstr>
      <vt:lpstr>B.C. First Nations</vt:lpstr>
      <vt:lpstr>Identifying First Nations Bands</vt:lpstr>
      <vt:lpstr>Traditional Territories Assignment </vt:lpstr>
      <vt:lpstr>Traditional Territories</vt:lpstr>
      <vt:lpstr>The Physical Geography of BC</vt:lpstr>
      <vt:lpstr>The Physical Geography of BC</vt:lpstr>
      <vt:lpstr>The Physical Geography of BC</vt:lpstr>
      <vt:lpstr>The Physical Geography of BC</vt:lpstr>
      <vt:lpstr>The Physical Geography of BC</vt:lpstr>
      <vt:lpstr>The Regions of B.C. </vt:lpstr>
      <vt:lpstr>The Coast</vt:lpstr>
      <vt:lpstr>Bella Coola, B.C. – Coastal City </vt:lpstr>
      <vt:lpstr>The Coast </vt:lpstr>
      <vt:lpstr>The Coast: Canoes</vt:lpstr>
      <vt:lpstr>The Coast:  Strait of Georgia</vt:lpstr>
      <vt:lpstr>The Coast:  Rain Shadow in Hawaii</vt:lpstr>
      <vt:lpstr>The Coast:  Rain Shadow in BC/Alberta</vt:lpstr>
      <vt:lpstr>The Coast</vt:lpstr>
      <vt:lpstr>The Coast – Resources </vt:lpstr>
      <vt:lpstr>The Coast:  Resources </vt:lpstr>
      <vt:lpstr>The Coast – The People </vt:lpstr>
      <vt:lpstr>The Coast:  The People</vt:lpstr>
      <vt:lpstr>The Coast:  The People – Maslow’s Hierarchy of Needs</vt:lpstr>
      <vt:lpstr>The Coast:  The People</vt:lpstr>
      <vt:lpstr>The Coast:  Social Structure</vt:lpstr>
      <vt:lpstr>The Coast:  Seasonal Rounds </vt:lpstr>
      <vt:lpstr>The Coast:  Constant Movement</vt:lpstr>
      <vt:lpstr>The Coast:  Potlatch</vt:lpstr>
      <vt:lpstr>Southern Interior </vt:lpstr>
      <vt:lpstr>Southern Interior T’LK’emchEEn</vt:lpstr>
      <vt:lpstr>Southern Interior</vt:lpstr>
      <vt:lpstr>Southern Interior</vt:lpstr>
      <vt:lpstr>Southern Interior</vt:lpstr>
      <vt:lpstr>Southern Interior Climate</vt:lpstr>
      <vt:lpstr>Southern Interior Landscape</vt:lpstr>
      <vt:lpstr>Southern Interior: Resources</vt:lpstr>
      <vt:lpstr>Southern Interior People</vt:lpstr>
      <vt:lpstr>Southern Interior Pit Houses</vt:lpstr>
      <vt:lpstr>North-East Region</vt:lpstr>
      <vt:lpstr>The Northeast</vt:lpstr>
      <vt:lpstr>North-East Resources</vt:lpstr>
      <vt:lpstr>North-East People</vt:lpstr>
      <vt:lpstr>The Northeast – The People</vt:lpstr>
      <vt:lpstr>Northern Interior</vt:lpstr>
      <vt:lpstr>Northern Interior Terrace, B.C.</vt:lpstr>
      <vt:lpstr>Northern Interior Mount Edziza</vt:lpstr>
      <vt:lpstr>Northern Interior Muskeg (Swamp)</vt:lpstr>
      <vt:lpstr>Northern Interior Resources</vt:lpstr>
      <vt:lpstr>Northern Interior People</vt:lpstr>
      <vt:lpstr>Northern Interior People</vt:lpstr>
      <vt:lpstr> Kwakwaka’wakw Case Study  </vt:lpstr>
      <vt:lpstr>Local Geography Project</vt:lpstr>
      <vt:lpstr>#3 – Mapping Traditional Territory of the Sto:lo People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First Nations Traditional Territories</dc:title>
  <dc:creator>Mykael Koe</dc:creator>
  <cp:lastModifiedBy>Mykael Koe</cp:lastModifiedBy>
  <cp:revision>1</cp:revision>
  <dcterms:created xsi:type="dcterms:W3CDTF">2019-09-16T00:00:53Z</dcterms:created>
  <dcterms:modified xsi:type="dcterms:W3CDTF">2019-09-16T00:01:07Z</dcterms:modified>
</cp:coreProperties>
</file>