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2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C29EE-8D7F-C74B-8F0D-40B93982BFCB}" type="datetimeFigureOut">
              <a:rPr lang="en-US" smtClean="0"/>
              <a:t>18-11-01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03707-9D36-E445-A40D-D6E10863E124}" type="slidenum">
              <a:rPr lang="en-US" smtClean="0"/>
              <a:t>‹#›</a:t>
            </a:fld>
            <a:endParaRPr lang="en-US"/>
          </a:p>
        </p:txBody>
      </p:sp>
    </p:spTree>
    <p:extLst>
      <p:ext uri="{BB962C8B-B14F-4D97-AF65-F5344CB8AC3E}">
        <p14:creationId xmlns:p14="http://schemas.microsoft.com/office/powerpoint/2010/main" val="1722233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6AE6E-64D0-DA48-8B72-A5E2242968E0}" type="slidenum">
              <a:rPr lang="en-US" sz="1200"/>
              <a:pPr/>
              <a:t>1</a:t>
            </a:fld>
            <a:endParaRPr lang="en-US" sz="1200"/>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D25387-EB7F-9445-9767-CEA91F1AA043}" type="slidenum">
              <a:rPr lang="en-US" sz="1200"/>
              <a:pPr/>
              <a:t>12</a:t>
            </a:fld>
            <a:endParaRPr lang="en-US" sz="1200"/>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C18A45-DC75-DE4A-A16B-A9C43C8545E4}" type="slidenum">
              <a:rPr lang="en-US" sz="1200"/>
              <a:pPr/>
              <a:t>13</a:t>
            </a:fld>
            <a:endParaRPr lang="en-US" sz="1200"/>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noTextEdit="1"/>
          </p:cNvSpPr>
          <p:nvPr>
            <p:ph type="sldImg"/>
          </p:nvPr>
        </p:nvSpPr>
        <p:spPr>
          <a:ln/>
        </p:spPr>
      </p:sp>
      <p:sp>
        <p:nvSpPr>
          <p:cNvPr id="471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9DB1B7C-E309-6F45-9EE2-53D8EE87F63F}" type="slidenum">
              <a:rPr lang="en-US" sz="1200"/>
              <a:pPr/>
              <a:t>17</a:t>
            </a:fld>
            <a:endParaRPr lang="en-US" sz="1200"/>
          </a:p>
        </p:txBody>
      </p:sp>
      <p:sp>
        <p:nvSpPr>
          <p:cNvPr id="51202" name="Rectangle 2"/>
          <p:cNvSpPr>
            <a:spLocks noChangeArrowheads="1" noTextEdit="1"/>
          </p:cNvSpPr>
          <p:nvPr>
            <p:ph type="sldImg"/>
          </p:nvPr>
        </p:nvSpPr>
        <p:spPr>
          <a:solidFill>
            <a:srgbClr val="FFFFFF"/>
          </a:solidFill>
          <a:ln/>
        </p:spPr>
      </p:sp>
      <p:sp>
        <p:nvSpPr>
          <p:cNvPr id="512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DD4CEC-E904-E14B-AA10-28728A3ED1D3}" type="slidenum">
              <a:rPr lang="en-US" sz="1200"/>
              <a:pPr/>
              <a:t>18</a:t>
            </a:fld>
            <a:endParaRPr lang="en-US" sz="1200"/>
          </a:p>
        </p:txBody>
      </p:sp>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869578-E0A9-6B4A-8483-A227F09256F7}" type="slidenum">
              <a:rPr lang="en-US" sz="1200"/>
              <a:pPr/>
              <a:t>19</a:t>
            </a:fld>
            <a:endParaRPr lang="en-US" sz="1200"/>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noTextEdit="1"/>
          </p:cNvSpPr>
          <p:nvPr>
            <p:ph type="sldImg"/>
          </p:nvPr>
        </p:nvSpPr>
        <p:spPr>
          <a:ln/>
        </p:spPr>
      </p:sp>
      <p:sp>
        <p:nvSpPr>
          <p:cNvPr id="573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7A47F0-193D-524F-9B06-296C9923572A}" type="slidenum">
              <a:rPr lang="en-US" sz="1200"/>
              <a:pPr/>
              <a:t>3</a:t>
            </a:fld>
            <a:endParaRPr lang="en-US" sz="1200"/>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988C18-1D83-6544-B0F1-4448CE6F7297}" type="slidenum">
              <a:rPr lang="en-US" sz="1200"/>
              <a:pPr/>
              <a:t>23</a:t>
            </a:fld>
            <a:endParaRPr lang="en-US" sz="1200"/>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118101-F04D-C34C-B71C-BD2614AE0043}" type="slidenum">
              <a:rPr lang="en-US" sz="1200"/>
              <a:pPr/>
              <a:t>25</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0C45AE-DBD9-A84F-A868-B73A3E4C02CF}" type="slidenum">
              <a:rPr lang="en-US" sz="1200"/>
              <a:pPr/>
              <a:t>29</a:t>
            </a:fld>
            <a:endParaRPr lang="en-US" sz="1200"/>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4F0F95-F904-C949-A277-BFA3458270DF}" type="slidenum">
              <a:rPr lang="en-US" sz="1200"/>
              <a:pPr/>
              <a:t>33</a:t>
            </a:fld>
            <a:endParaRPr lang="en-US" sz="1200"/>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D7BB2E-A60F-A44A-B1AD-8D05D79CDE16}" type="slidenum">
              <a:rPr lang="en-US" sz="1200"/>
              <a:pPr/>
              <a:t>34</a:t>
            </a:fld>
            <a:endParaRPr lang="en-US" sz="1200"/>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E732D5-1581-8248-B332-56A52959B154}" type="slidenum">
              <a:rPr lang="en-US" sz="1200"/>
              <a:pPr/>
              <a:t>35</a:t>
            </a:fld>
            <a:endParaRPr 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noTextEdit="1"/>
          </p:cNvSpPr>
          <p:nvPr>
            <p:ph type="sldImg"/>
          </p:nvPr>
        </p:nvSpPr>
        <p:spPr>
          <a:ln/>
        </p:spPr>
      </p:sp>
      <p:sp>
        <p:nvSpPr>
          <p:cNvPr id="819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noTextEdit="1"/>
          </p:cNvSpPr>
          <p:nvPr>
            <p:ph type="sldImg"/>
          </p:nvPr>
        </p:nvSpPr>
        <p:spPr>
          <a:ln/>
        </p:spPr>
      </p:sp>
      <p:sp>
        <p:nvSpPr>
          <p:cNvPr id="839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81AB5C-A76D-7C4A-8DC3-4C38BB7C3006}" type="slidenum">
              <a:rPr lang="en-US" sz="1200"/>
              <a:pPr/>
              <a:t>38</a:t>
            </a:fld>
            <a:endParaRPr lang="en-US" sz="1200"/>
          </a:p>
        </p:txBody>
      </p:sp>
      <p:sp>
        <p:nvSpPr>
          <p:cNvPr id="86018" name="Rectangle 2"/>
          <p:cNvSpPr>
            <a:spLocks noChangeArrowheads="1" noTextEdit="1"/>
          </p:cNvSpPr>
          <p:nvPr>
            <p:ph type="sldImg"/>
          </p:nvPr>
        </p:nvSpPr>
        <p:spPr>
          <a:solidFill>
            <a:srgbClr val="FFFFFF"/>
          </a:solidFill>
          <a:ln/>
        </p:spPr>
      </p:sp>
      <p:sp>
        <p:nvSpPr>
          <p:cNvPr id="8601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FE49B4-DCD4-0D46-8E34-3F8DBAE878DF}" type="slidenum">
              <a:rPr lang="en-US" sz="1200"/>
              <a:pPr/>
              <a:t>39</a:t>
            </a:fld>
            <a:endParaRPr lang="en-US" sz="1200"/>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5798A4-6340-6C4D-BADB-EDE5126E0AB8}" type="slidenum">
              <a:rPr lang="en-US" sz="1200"/>
              <a:pPr/>
              <a:t>40</a:t>
            </a:fld>
            <a:endParaRPr lang="en-US" sz="1200"/>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noTextEdit="1"/>
          </p:cNvSpPr>
          <p:nvPr>
            <p:ph type="sldImg"/>
          </p:nvPr>
        </p:nvSpPr>
        <p:spPr>
          <a:ln/>
        </p:spPr>
      </p:sp>
      <p:sp>
        <p:nvSpPr>
          <p:cNvPr id="921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noTextEdit="1"/>
          </p:cNvSpPr>
          <p:nvPr>
            <p:ph type="sldImg"/>
          </p:nvPr>
        </p:nvSpPr>
        <p:spPr>
          <a:ln/>
        </p:spPr>
      </p:sp>
      <p:sp>
        <p:nvSpPr>
          <p:cNvPr id="942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7C2D8D-4A9A-0A4F-AA96-D23BBA67F4BF}" type="slidenum">
              <a:rPr lang="en-US" sz="1200"/>
              <a:pPr/>
              <a:t>43</a:t>
            </a:fld>
            <a:endParaRPr lang="en-US" sz="1200"/>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61749E-5F5D-804C-BD0D-5FEF5362683D}" type="slidenum">
              <a:rPr lang="en-US" sz="1200"/>
              <a:pPr/>
              <a:t>44</a:t>
            </a:fld>
            <a:endParaRPr lang="en-US" sz="1200"/>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5FE58A-3FBA-8C47-9461-6D6760A5F0B3}" type="slidenum">
              <a:rPr lang="en-US" sz="1200"/>
              <a:pPr/>
              <a:t>47</a:t>
            </a:fld>
            <a:endParaRPr lang="en-US" sz="1200"/>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noTextEdit="1"/>
          </p:cNvSpPr>
          <p:nvPr>
            <p:ph type="sldImg"/>
          </p:nvPr>
        </p:nvSpPr>
        <p:spPr>
          <a:ln/>
        </p:spPr>
      </p:sp>
      <p:sp>
        <p:nvSpPr>
          <p:cNvPr id="1044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E8E716-C547-4B42-85EE-8562B3386A7A}" type="slidenum">
              <a:rPr lang="en-US" sz="1200"/>
              <a:pPr/>
              <a:t>50</a:t>
            </a:fld>
            <a:endParaRPr lang="en-US" sz="1200"/>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B4EBE29-62BF-8B47-ACAF-893A853691DB}" type="slidenum">
              <a:rPr lang="en-US" sz="1200"/>
              <a:pPr/>
              <a:t>51</a:t>
            </a:fld>
            <a:endParaRPr lang="en-US" sz="1200"/>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1FE4D0-EE12-3240-BDE1-48D8FEFA5879}" type="slidenum">
              <a:rPr lang="en-US" sz="1200"/>
              <a:pPr/>
              <a:t>52</a:t>
            </a:fld>
            <a:endParaRPr lang="en-US" sz="1200"/>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noTextEdit="1"/>
          </p:cNvSpPr>
          <p:nvPr>
            <p:ph type="sldImg"/>
          </p:nvPr>
        </p:nvSpPr>
        <p:spPr>
          <a:ln/>
        </p:spPr>
      </p:sp>
      <p:sp>
        <p:nvSpPr>
          <p:cNvPr id="1146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B80792-26AD-394A-A801-87065CD39303}" type="slidenum">
              <a:rPr lang="en-US" sz="1200"/>
              <a:pPr/>
              <a:t>60</a:t>
            </a:fld>
            <a:endParaRPr lang="en-US" sz="1200"/>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4E87B6D-D18F-C44A-9DC8-ECD504FA67B0}" type="slidenum">
              <a:rPr lang="en-US" sz="1200"/>
              <a:pPr/>
              <a:t>61</a:t>
            </a:fld>
            <a:endParaRPr lang="en-US" sz="1200"/>
          </a:p>
        </p:txBody>
      </p:sp>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ChangeArrowheads="1" noTextEdit="1"/>
          </p:cNvSpPr>
          <p:nvPr>
            <p:ph type="sldImg"/>
          </p:nvPr>
        </p:nvSpPr>
        <p:spPr>
          <a:ln/>
        </p:spPr>
      </p:sp>
      <p:sp>
        <p:nvSpPr>
          <p:cNvPr id="1269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ChangeArrowheads="1" noTextEdit="1"/>
          </p:cNvSpPr>
          <p:nvPr>
            <p:ph type="sldImg"/>
          </p:nvPr>
        </p:nvSpPr>
        <p:spPr>
          <a:ln/>
        </p:spPr>
      </p:sp>
      <p:sp>
        <p:nvSpPr>
          <p:cNvPr id="1290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DFA9F7-40FC-1C46-9DBE-DAAE82ADCE87}" type="slidenum">
              <a:rPr lang="en-US" sz="1200"/>
              <a:pPr/>
              <a:t>64</a:t>
            </a:fld>
            <a:endParaRPr lang="en-US" sz="1200"/>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A8233D-9480-2740-B7F6-5835F0F8E693}" type="slidenum">
              <a:rPr lang="en-US" sz="1200"/>
              <a:pPr/>
              <a:t>65</a:t>
            </a:fld>
            <a:endParaRPr lang="en-US" sz="1200"/>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76FEAFF-26E2-D748-B309-569E2ED0E138}" type="slidenum">
              <a:rPr lang="en-US" sz="1200"/>
              <a:pPr/>
              <a:t>66</a:t>
            </a:fld>
            <a:endParaRPr lang="en-US" sz="1200"/>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ChangeArrowheads="1" noTextEdit="1"/>
          </p:cNvSpPr>
          <p:nvPr>
            <p:ph type="sldImg"/>
          </p:nvPr>
        </p:nvSpPr>
        <p:spPr>
          <a:ln/>
        </p:spPr>
      </p:sp>
      <p:sp>
        <p:nvSpPr>
          <p:cNvPr id="137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noTextEdit="1"/>
          </p:cNvSpPr>
          <p:nvPr>
            <p:ph type="sldImg"/>
          </p:nvPr>
        </p:nvSpPr>
        <p:spPr>
          <a:ln/>
        </p:spPr>
      </p:sp>
      <p:sp>
        <p:nvSpPr>
          <p:cNvPr id="337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91E464-532C-D347-ACFF-03C325A816DD}" type="slidenum">
              <a:rPr lang="en-US" sz="1200"/>
              <a:pPr/>
              <a:t>10</a:t>
            </a:fld>
            <a:endParaRPr lang="en-US" sz="1200"/>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55CE2A-4A7F-DA45-A5B3-72966D55E856}" type="datetimeFigureOut">
              <a:rPr lang="en-US" smtClean="0"/>
              <a:t>18-11-01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323949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CE2A-4A7F-DA45-A5B3-72966D55E856}" type="datetimeFigureOut">
              <a:rPr lang="en-US" smtClean="0"/>
              <a:t>18-11-01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168966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CE2A-4A7F-DA45-A5B3-72966D55E856}" type="datetimeFigureOut">
              <a:rPr lang="en-US" smtClean="0"/>
              <a:t>18-11-01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265702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685800"/>
            <a:ext cx="8001000" cy="914400"/>
          </a:xfrm>
        </p:spPr>
        <p:txBody>
          <a:bodyPr/>
          <a:lstStyle/>
          <a:p>
            <a:r>
              <a:rPr lang="en-US" smtClean="0"/>
              <a:t>Click to edit Master title style</a:t>
            </a:r>
            <a:endParaRPr lang="fr-CA"/>
          </a:p>
        </p:txBody>
      </p:sp>
      <p:sp>
        <p:nvSpPr>
          <p:cNvPr id="3" name="ClipArt Placeholder 2"/>
          <p:cNvSpPr>
            <a:spLocks noGrp="1"/>
          </p:cNvSpPr>
          <p:nvPr>
            <p:ph type="clipArt" sz="half" idx="1"/>
          </p:nvPr>
        </p:nvSpPr>
        <p:spPr>
          <a:xfrm>
            <a:off x="571500" y="1981200"/>
            <a:ext cx="3924300" cy="3810000"/>
          </a:xfrm>
        </p:spPr>
        <p:txBody>
          <a:bodyPr rtlCol="0">
            <a:normAutofit/>
          </a:bodyPr>
          <a:lstStyle/>
          <a:p>
            <a:pPr lvl="0"/>
            <a:endParaRPr lang="fr-CA" noProof="0" smtClean="0"/>
          </a:p>
        </p:txBody>
      </p:sp>
      <p:sp>
        <p:nvSpPr>
          <p:cNvPr id="4" name="Text Placeholder 3"/>
          <p:cNvSpPr>
            <a:spLocks noGrp="1"/>
          </p:cNvSpPr>
          <p:nvPr>
            <p:ph type="body" sz="half" idx="2"/>
          </p:nvPr>
        </p:nvSpPr>
        <p:spPr>
          <a:xfrm>
            <a:off x="4648200" y="1981200"/>
            <a:ext cx="39243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5C9D4B3B-6BCA-0040-91D5-FBE30F40B1CD}" type="slidenum">
              <a:rPr lang="en-US" altLang="ja-JP"/>
              <a:pPr>
                <a:defRPr/>
              </a:pPr>
              <a:t>‹#›</a:t>
            </a:fld>
            <a:endParaRPr lang="en-US" altLang="ja-JP"/>
          </a:p>
        </p:txBody>
      </p:sp>
    </p:spTree>
    <p:extLst>
      <p:ext uri="{BB962C8B-B14F-4D97-AF65-F5344CB8AC3E}">
        <p14:creationId xmlns:p14="http://schemas.microsoft.com/office/powerpoint/2010/main" val="362792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55CE2A-4A7F-DA45-A5B3-72966D55E856}" type="datetimeFigureOut">
              <a:rPr lang="en-US" smtClean="0"/>
              <a:t>18-11-01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22886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55CE2A-4A7F-DA45-A5B3-72966D55E856}" type="datetimeFigureOut">
              <a:rPr lang="en-US" smtClean="0"/>
              <a:t>18-11-01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11221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5CE2A-4A7F-DA45-A5B3-72966D55E856}" type="datetimeFigureOut">
              <a:rPr lang="en-US" smtClean="0"/>
              <a:t>18-11-01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74137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55CE2A-4A7F-DA45-A5B3-72966D55E856}" type="datetimeFigureOut">
              <a:rPr lang="en-US" smtClean="0"/>
              <a:t>18-11-01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286465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55CE2A-4A7F-DA45-A5B3-72966D55E856}" type="datetimeFigureOut">
              <a:rPr lang="en-US" smtClean="0"/>
              <a:t>18-11-01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790199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CE2A-4A7F-DA45-A5B3-72966D55E856}" type="datetimeFigureOut">
              <a:rPr lang="en-US" smtClean="0"/>
              <a:t>18-11-01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310109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CE2A-4A7F-DA45-A5B3-72966D55E856}" type="datetimeFigureOut">
              <a:rPr lang="en-US" smtClean="0"/>
              <a:t>18-11-01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236377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55CE2A-4A7F-DA45-A5B3-72966D55E856}" type="datetimeFigureOut">
              <a:rPr lang="en-US" smtClean="0"/>
              <a:t>18-11-01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43E09-BE27-C44F-A40D-E70A850AE7A1}" type="slidenum">
              <a:rPr lang="en-US" smtClean="0"/>
              <a:t>‹#›</a:t>
            </a:fld>
            <a:endParaRPr lang="en-US"/>
          </a:p>
        </p:txBody>
      </p:sp>
    </p:spTree>
    <p:extLst>
      <p:ext uri="{BB962C8B-B14F-4D97-AF65-F5344CB8AC3E}">
        <p14:creationId xmlns:p14="http://schemas.microsoft.com/office/powerpoint/2010/main" val="19083132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5CE2A-4A7F-DA45-A5B3-72966D55E856}" type="datetimeFigureOut">
              <a:rPr lang="en-US" smtClean="0"/>
              <a:t>18-11-01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43E09-BE27-C44F-A40D-E70A850AE7A1}" type="slidenum">
              <a:rPr lang="en-US" smtClean="0"/>
              <a:t>‹#›</a:t>
            </a:fld>
            <a:endParaRPr lang="en-US"/>
          </a:p>
        </p:txBody>
      </p:sp>
    </p:spTree>
    <p:extLst>
      <p:ext uri="{BB962C8B-B14F-4D97-AF65-F5344CB8AC3E}">
        <p14:creationId xmlns:p14="http://schemas.microsoft.com/office/powerpoint/2010/main" val="217768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hyperlink" Target="https://www.youtube.com/watch?v=puSgaZyepU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752600" y="0"/>
            <a:ext cx="5791200" cy="1219200"/>
          </a:xfrm>
        </p:spPr>
        <p:txBody>
          <a:bodyPr/>
          <a:lstStyle/>
          <a:p>
            <a:pPr eaLnBrk="1" hangingPunct="1"/>
            <a:r>
              <a:rPr lang="en-US" sz="3600" b="1">
                <a:solidFill>
                  <a:srgbClr val="FF0903"/>
                </a:solidFill>
                <a:latin typeface="Times New Roman" charset="0"/>
                <a:ea typeface="Osaka" charset="0"/>
                <a:cs typeface="Osaka" charset="0"/>
              </a:rPr>
              <a:t>Pre-Writing Activity</a:t>
            </a:r>
            <a:endParaRPr lang="en-US">
              <a:latin typeface="Helvetica" charset="0"/>
              <a:ea typeface="Osaka" charset="0"/>
              <a:cs typeface="Osaka" charset="0"/>
            </a:endParaRPr>
          </a:p>
        </p:txBody>
      </p:sp>
      <p:sp>
        <p:nvSpPr>
          <p:cNvPr id="4099" name="Rectangle 3"/>
          <p:cNvSpPr>
            <a:spLocks noGrp="1" noChangeArrowheads="1"/>
          </p:cNvSpPr>
          <p:nvPr>
            <p:ph idx="1"/>
          </p:nvPr>
        </p:nvSpPr>
        <p:spPr/>
        <p:txBody>
          <a:bodyPr rtlCol="0">
            <a:normAutofit/>
          </a:bodyPr>
          <a:lstStyle/>
          <a:p>
            <a:pPr eaLnBrk="1" fontAlgn="auto" hangingPunct="1">
              <a:spcAft>
                <a:spcPts val="0"/>
              </a:spcAft>
              <a:buClr>
                <a:schemeClr val="tx1">
                  <a:lumMod val="75000"/>
                  <a:lumOff val="25000"/>
                </a:schemeClr>
              </a:buClr>
              <a:buFont typeface="Wingdings" charset="0"/>
              <a:buNone/>
              <a:defRPr/>
            </a:pPr>
            <a:r>
              <a:rPr lang="en-US" sz="2800" dirty="0">
                <a:solidFill>
                  <a:schemeClr val="tx1">
                    <a:lumMod val="75000"/>
                    <a:lumOff val="25000"/>
                  </a:schemeClr>
                </a:solidFill>
                <a:latin typeface="Times New Roman" charset="0"/>
                <a:ea typeface="Osaka" charset="0"/>
                <a:cs typeface="+mn-cs"/>
              </a:rPr>
              <a:t>With someone sitting next to you, discuss the following questions:</a:t>
            </a:r>
          </a:p>
          <a:p>
            <a:pPr eaLnBrk="1" fontAlgn="auto" hangingPunct="1">
              <a:spcAft>
                <a:spcPts val="0"/>
              </a:spcAft>
              <a:buClr>
                <a:schemeClr val="tx1">
                  <a:lumMod val="75000"/>
                  <a:lumOff val="25000"/>
                </a:schemeClr>
              </a:buClr>
              <a:buFont typeface="Wingdings" charset="0"/>
              <a:buNone/>
              <a:defRPr/>
            </a:pPr>
            <a:endParaRPr lang="en-US" sz="2800" dirty="0">
              <a:solidFill>
                <a:schemeClr val="tx1">
                  <a:lumMod val="75000"/>
                  <a:lumOff val="25000"/>
                </a:schemeClr>
              </a:solidFill>
              <a:latin typeface="Times New Roman" charset="0"/>
              <a:ea typeface="Osaka" charset="0"/>
              <a:cs typeface="+mn-cs"/>
            </a:endParaRPr>
          </a:p>
          <a:p>
            <a:pPr eaLnBrk="1" fontAlgn="auto" hangingPunct="1">
              <a:spcAft>
                <a:spcPts val="0"/>
              </a:spcAft>
              <a:buClr>
                <a:schemeClr val="tx1">
                  <a:lumMod val="75000"/>
                  <a:lumOff val="25000"/>
                </a:schemeClr>
              </a:buClr>
              <a:buFont typeface="Wingdings" charset="0"/>
              <a:buNone/>
              <a:defRPr/>
            </a:pPr>
            <a:r>
              <a:rPr lang="en-US" sz="2800" dirty="0">
                <a:solidFill>
                  <a:schemeClr val="tx1">
                    <a:lumMod val="75000"/>
                    <a:lumOff val="25000"/>
                  </a:schemeClr>
                </a:solidFill>
                <a:latin typeface="Times New Roman" charset="0"/>
                <a:ea typeface="Osaka" charset="0"/>
                <a:cs typeface="+mn-cs"/>
              </a:rPr>
              <a:t>		- What is genocide?</a:t>
            </a:r>
          </a:p>
          <a:p>
            <a:pPr eaLnBrk="1" fontAlgn="auto" hangingPunct="1">
              <a:spcAft>
                <a:spcPts val="0"/>
              </a:spcAft>
              <a:buClr>
                <a:schemeClr val="tx1">
                  <a:lumMod val="75000"/>
                  <a:lumOff val="25000"/>
                </a:schemeClr>
              </a:buClr>
              <a:buFont typeface="Wingdings" charset="0"/>
              <a:buNone/>
              <a:defRPr/>
            </a:pPr>
            <a:r>
              <a:rPr lang="en-US" sz="2800" dirty="0">
                <a:solidFill>
                  <a:schemeClr val="tx1">
                    <a:lumMod val="75000"/>
                    <a:lumOff val="25000"/>
                  </a:schemeClr>
                </a:solidFill>
                <a:latin typeface="Times New Roman" charset="0"/>
                <a:ea typeface="Osaka" charset="0"/>
                <a:cs typeface="+mn-cs"/>
              </a:rPr>
              <a:t>		- Where has it occurred?</a:t>
            </a:r>
          </a:p>
          <a:p>
            <a:pPr eaLnBrk="1" fontAlgn="auto" hangingPunct="1">
              <a:spcAft>
                <a:spcPts val="0"/>
              </a:spcAft>
              <a:buClr>
                <a:schemeClr val="tx1">
                  <a:lumMod val="75000"/>
                  <a:lumOff val="25000"/>
                </a:schemeClr>
              </a:buClr>
              <a:buFont typeface="Wingdings" charset="0"/>
              <a:buNone/>
              <a:defRPr/>
            </a:pPr>
            <a:endParaRPr lang="en-US" sz="2800" dirty="0">
              <a:solidFill>
                <a:schemeClr val="tx1">
                  <a:lumMod val="75000"/>
                  <a:lumOff val="25000"/>
                </a:schemeClr>
              </a:solidFill>
              <a:latin typeface="Times New Roman" charset="0"/>
              <a:ea typeface="Osaka" charset="0"/>
              <a:cs typeface="+mn-cs"/>
            </a:endParaRPr>
          </a:p>
          <a:p>
            <a:pPr eaLnBrk="1" fontAlgn="auto" hangingPunct="1">
              <a:spcAft>
                <a:spcPts val="0"/>
              </a:spcAft>
              <a:buClr>
                <a:schemeClr val="tx1">
                  <a:lumMod val="75000"/>
                  <a:lumOff val="25000"/>
                </a:schemeClr>
              </a:buClr>
              <a:buFont typeface="Wingdings" charset="0"/>
              <a:buNone/>
              <a:defRPr/>
            </a:pPr>
            <a:r>
              <a:rPr lang="en-US" sz="2800" dirty="0">
                <a:solidFill>
                  <a:schemeClr val="tx1">
                    <a:lumMod val="75000"/>
                    <a:lumOff val="25000"/>
                  </a:schemeClr>
                </a:solidFill>
                <a:latin typeface="Times New Roman" charset="0"/>
                <a:ea typeface="Osaka" charset="0"/>
                <a:cs typeface="+mn-cs"/>
              </a:rPr>
              <a:t>Record your and your </a:t>
            </a:r>
            <a:r>
              <a:rPr lang="en-US" sz="2800" dirty="0" smtClean="0">
                <a:solidFill>
                  <a:schemeClr val="tx1">
                    <a:lumMod val="75000"/>
                    <a:lumOff val="25000"/>
                  </a:schemeClr>
                </a:solidFill>
                <a:latin typeface="Times New Roman" charset="0"/>
                <a:ea typeface="Osaka" charset="0"/>
                <a:cs typeface="+mn-cs"/>
              </a:rPr>
              <a:t>partner’s </a:t>
            </a:r>
            <a:r>
              <a:rPr lang="en-US" sz="2800" dirty="0">
                <a:solidFill>
                  <a:schemeClr val="tx1">
                    <a:lumMod val="75000"/>
                    <a:lumOff val="25000"/>
                  </a:schemeClr>
                </a:solidFill>
                <a:latin typeface="Times New Roman" charset="0"/>
                <a:ea typeface="Osaka" charset="0"/>
                <a:cs typeface="+mn-cs"/>
              </a:rPr>
              <a:t>answers </a:t>
            </a:r>
            <a:r>
              <a:rPr lang="en-US" sz="2800" dirty="0" smtClean="0">
                <a:solidFill>
                  <a:schemeClr val="tx1">
                    <a:lumMod val="75000"/>
                    <a:lumOff val="25000"/>
                  </a:schemeClr>
                </a:solidFill>
                <a:latin typeface="Times New Roman" charset="0"/>
                <a:ea typeface="Osaka" charset="0"/>
                <a:cs typeface="+mn-cs"/>
              </a:rPr>
              <a:t>in your workbook.</a:t>
            </a:r>
            <a:endParaRPr lang="en-US" sz="2800" dirty="0">
              <a:solidFill>
                <a:schemeClr val="tx1">
                  <a:lumMod val="75000"/>
                  <a:lumOff val="25000"/>
                </a:schemeClr>
              </a:solidFill>
              <a:latin typeface="Times New Roman" charset="0"/>
              <a:ea typeface="Osaka" charset="0"/>
              <a:cs typeface="+mn-cs"/>
            </a:endParaRPr>
          </a:p>
          <a:p>
            <a:pPr eaLnBrk="1" fontAlgn="auto" hangingPunct="1">
              <a:spcAft>
                <a:spcPts val="0"/>
              </a:spcAft>
              <a:buClr>
                <a:schemeClr val="tx1">
                  <a:lumMod val="75000"/>
                  <a:lumOff val="25000"/>
                </a:schemeClr>
              </a:buClr>
              <a:buFont typeface="Wingdings" charset="0"/>
              <a:buNone/>
              <a:defRPr/>
            </a:pPr>
            <a:endParaRPr lang="en-US" sz="2800" dirty="0">
              <a:solidFill>
                <a:schemeClr val="tx1">
                  <a:lumMod val="75000"/>
                  <a:lumOff val="25000"/>
                </a:schemeClr>
              </a:solidFill>
              <a:latin typeface="Times New Roman" charset="0"/>
              <a:ea typeface="Osaka" charset="0"/>
              <a:cs typeface="+mn-cs"/>
            </a:endParaRPr>
          </a:p>
        </p:txBody>
      </p:sp>
    </p:spTree>
    <p:extLst>
      <p:ext uri="{BB962C8B-B14F-4D97-AF65-F5344CB8AC3E}">
        <p14:creationId xmlns:p14="http://schemas.microsoft.com/office/powerpoint/2010/main" val="3470435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999038" y="4763"/>
            <a:ext cx="4114800" cy="1263650"/>
          </a:xfrm>
        </p:spPr>
        <p:txBody>
          <a:bodyPr/>
          <a:lstStyle/>
          <a:p>
            <a:pPr eaLnBrk="1" hangingPunct="1"/>
            <a:r>
              <a:rPr lang="en-US" sz="3600" b="1">
                <a:solidFill>
                  <a:srgbClr val="FF0903"/>
                </a:solidFill>
                <a:latin typeface="Times New Roman" charset="0"/>
                <a:ea typeface="Osaka" charset="0"/>
                <a:cs typeface="Osaka" charset="0"/>
              </a:rPr>
              <a:t>What are the Ten stages of genocide?</a:t>
            </a:r>
            <a:endParaRPr lang="en-US">
              <a:latin typeface="Helvetica" charset="0"/>
              <a:ea typeface="Osaka" charset="0"/>
              <a:cs typeface="Osaka" charset="0"/>
            </a:endParaRPr>
          </a:p>
        </p:txBody>
      </p:sp>
      <p:sp>
        <p:nvSpPr>
          <p:cNvPr id="36866" name="Rectangle 3"/>
          <p:cNvSpPr>
            <a:spLocks noGrp="1" noChangeArrowheads="1"/>
          </p:cNvSpPr>
          <p:nvPr>
            <p:ph idx="1"/>
          </p:nvPr>
        </p:nvSpPr>
        <p:spPr>
          <a:xfrm>
            <a:off x="0" y="0"/>
            <a:ext cx="9144000" cy="6858000"/>
          </a:xfrm>
        </p:spPr>
        <p:txBody>
          <a:bodyPr/>
          <a:lstStyle/>
          <a:p>
            <a:pPr eaLnBrk="1" hangingPunct="1">
              <a:buFont typeface="Wingdings" charset="0"/>
              <a:buNone/>
            </a:pPr>
            <a:r>
              <a:rPr lang="en-US" sz="2400">
                <a:latin typeface="Times New Roman" charset="0"/>
                <a:ea typeface="Osaka" charset="0"/>
                <a:cs typeface="Osaka" charset="0"/>
              </a:rPr>
              <a:t>Classification</a:t>
            </a:r>
          </a:p>
          <a:p>
            <a:pPr eaLnBrk="1" hangingPunct="1">
              <a:buFont typeface="Wingdings" charset="0"/>
              <a:buNone/>
            </a:pPr>
            <a:r>
              <a:rPr lang="en-US" sz="2400">
                <a:latin typeface="Times New Roman" charset="0"/>
                <a:ea typeface="Osaka" charset="0"/>
                <a:cs typeface="Osaka" charset="0"/>
              </a:rPr>
              <a:t>	Symbolization</a:t>
            </a:r>
          </a:p>
          <a:p>
            <a:pPr eaLnBrk="1" hangingPunct="1">
              <a:buFont typeface="Wingdings" charset="0"/>
              <a:buNone/>
            </a:pPr>
            <a:r>
              <a:rPr lang="en-US" sz="2400">
                <a:latin typeface="Times New Roman" charset="0"/>
                <a:ea typeface="Osaka" charset="0"/>
                <a:cs typeface="Osaka" charset="0"/>
              </a:rPr>
              <a:t>		Discrimination</a:t>
            </a:r>
          </a:p>
          <a:p>
            <a:pPr eaLnBrk="1" hangingPunct="1">
              <a:buFont typeface="Wingdings" charset="0"/>
              <a:buNone/>
            </a:pPr>
            <a:r>
              <a:rPr lang="en-US" sz="2400">
                <a:latin typeface="Times New Roman" charset="0"/>
                <a:ea typeface="Osaka" charset="0"/>
                <a:cs typeface="Osaka" charset="0"/>
              </a:rPr>
              <a:t>		     Dehumanization</a:t>
            </a:r>
          </a:p>
          <a:p>
            <a:pPr eaLnBrk="1" hangingPunct="1">
              <a:buFont typeface="Wingdings" charset="0"/>
              <a:buNone/>
            </a:pPr>
            <a:r>
              <a:rPr lang="en-US" sz="2400">
                <a:latin typeface="Times New Roman" charset="0"/>
                <a:ea typeface="Osaka" charset="0"/>
                <a:cs typeface="Osaka" charset="0"/>
              </a:rPr>
              <a:t>		          Organization</a:t>
            </a:r>
          </a:p>
          <a:p>
            <a:pPr eaLnBrk="1" hangingPunct="1">
              <a:buFont typeface="Wingdings" charset="0"/>
              <a:buNone/>
            </a:pPr>
            <a:r>
              <a:rPr lang="en-US" sz="2400">
                <a:latin typeface="Times New Roman" charset="0"/>
                <a:ea typeface="Osaka" charset="0"/>
                <a:cs typeface="Osaka" charset="0"/>
              </a:rPr>
              <a:t>			    Polarization</a:t>
            </a:r>
          </a:p>
          <a:p>
            <a:pPr eaLnBrk="1" hangingPunct="1">
              <a:buFont typeface="Wingdings" charset="0"/>
              <a:buNone/>
            </a:pPr>
            <a:r>
              <a:rPr lang="en-US" sz="2400">
                <a:latin typeface="Times New Roman" charset="0"/>
                <a:ea typeface="Osaka" charset="0"/>
                <a:cs typeface="Osaka" charset="0"/>
              </a:rPr>
              <a:t>			        Preparation</a:t>
            </a:r>
          </a:p>
          <a:p>
            <a:pPr eaLnBrk="1" hangingPunct="1">
              <a:buFont typeface="Wingdings" charset="0"/>
              <a:buNone/>
            </a:pPr>
            <a:r>
              <a:rPr lang="en-US" sz="2400">
                <a:latin typeface="Times New Roman" charset="0"/>
                <a:ea typeface="Osaka" charset="0"/>
                <a:cs typeface="Osaka" charset="0"/>
              </a:rPr>
              <a:t>				Persecution</a:t>
            </a:r>
          </a:p>
          <a:p>
            <a:pPr eaLnBrk="1" hangingPunct="1">
              <a:buFont typeface="Wingdings" charset="0"/>
              <a:buNone/>
            </a:pPr>
            <a:r>
              <a:rPr lang="en-US" sz="2400">
                <a:latin typeface="Times New Roman" charset="0"/>
                <a:ea typeface="Osaka" charset="0"/>
                <a:cs typeface="Osaka" charset="0"/>
              </a:rPr>
              <a:t>				     Extermination</a:t>
            </a:r>
          </a:p>
          <a:p>
            <a:pPr eaLnBrk="1" hangingPunct="1">
              <a:buFont typeface="Wingdings" charset="0"/>
              <a:buNone/>
            </a:pPr>
            <a:r>
              <a:rPr lang="en-US" sz="2400">
                <a:latin typeface="Times New Roman" charset="0"/>
                <a:ea typeface="Osaka" charset="0"/>
                <a:cs typeface="Osaka" charset="0"/>
              </a:rPr>
              <a:t>				         Denial</a:t>
            </a:r>
            <a:endParaRPr lang="en-US" sz="2400">
              <a:latin typeface="Helvetica" charset="0"/>
              <a:ea typeface="Osaka" charset="0"/>
              <a:cs typeface="Osaka" charset="0"/>
            </a:endParaRPr>
          </a:p>
        </p:txBody>
      </p:sp>
      <p:sp>
        <p:nvSpPr>
          <p:cNvPr id="36867" name="TextBox 3"/>
          <p:cNvSpPr txBox="1">
            <a:spLocks noChangeArrowheads="1"/>
          </p:cNvSpPr>
          <p:nvPr/>
        </p:nvSpPr>
        <p:spPr bwMode="auto">
          <a:xfrm>
            <a:off x="6858000" y="14478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ym typeface="Wingdings" charset="0"/>
              </a:rPr>
              <a:t></a:t>
            </a:r>
            <a:endParaRPr lang="en-US" sz="3200"/>
          </a:p>
        </p:txBody>
      </p:sp>
      <p:pic>
        <p:nvPicPr>
          <p:cNvPr id="36868" name="Picture 2" descr="5621813048_e28300e2b6_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2133600"/>
            <a:ext cx="3841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1342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a:xfrm>
            <a:off x="498475" y="93663"/>
            <a:ext cx="8147050" cy="820737"/>
          </a:xfrm>
        </p:spPr>
        <p:txBody>
          <a:bodyPr/>
          <a:lstStyle/>
          <a:p>
            <a:pPr eaLnBrk="1" hangingPunct="1"/>
            <a:r>
              <a:rPr lang="en-US">
                <a:latin typeface="Garamond" charset="0"/>
                <a:cs typeface="Arial" charset="0"/>
              </a:rPr>
              <a:t>Genocide-10 Stages</a:t>
            </a:r>
          </a:p>
        </p:txBody>
      </p:sp>
      <p:sp>
        <p:nvSpPr>
          <p:cNvPr id="38914" name="Rectangle 3"/>
          <p:cNvSpPr>
            <a:spLocks noGrp="1" noChangeArrowheads="1"/>
          </p:cNvSpPr>
          <p:nvPr>
            <p:ph idx="1"/>
          </p:nvPr>
        </p:nvSpPr>
        <p:spPr>
          <a:xfrm>
            <a:off x="0" y="990600"/>
            <a:ext cx="9144000" cy="5867400"/>
          </a:xfrm>
        </p:spPr>
        <p:txBody>
          <a:bodyPr/>
          <a:lstStyle/>
          <a:p>
            <a:pPr eaLnBrk="1" hangingPunct="1"/>
            <a:r>
              <a:rPr lang="en-US" sz="3600">
                <a:latin typeface="Garamond" charset="0"/>
                <a:cs typeface="Arial" charset="0"/>
              </a:rPr>
              <a:t>Dr. Stanton stated that </a:t>
            </a:r>
            <a:r>
              <a:rPr lang="en-US" sz="3600" b="1" u="sng">
                <a:latin typeface="Garamond" charset="0"/>
                <a:cs typeface="Arial" charset="0"/>
              </a:rPr>
              <a:t>most</a:t>
            </a:r>
            <a:r>
              <a:rPr lang="en-US" sz="3600">
                <a:latin typeface="Garamond" charset="0"/>
                <a:cs typeface="Arial" charset="0"/>
              </a:rPr>
              <a:t> if not all </a:t>
            </a:r>
            <a:r>
              <a:rPr lang="en-US" sz="3600" b="1" u="sng">
                <a:latin typeface="Garamond" charset="0"/>
                <a:cs typeface="Arial" charset="0"/>
              </a:rPr>
              <a:t>genocides</a:t>
            </a:r>
            <a:r>
              <a:rPr lang="en-US" sz="3600">
                <a:latin typeface="Garamond" charset="0"/>
                <a:cs typeface="Arial" charset="0"/>
              </a:rPr>
              <a:t> followed the </a:t>
            </a:r>
            <a:r>
              <a:rPr lang="en-US" sz="3600" b="1" u="sng">
                <a:latin typeface="Garamond" charset="0"/>
                <a:cs typeface="Arial" charset="0"/>
              </a:rPr>
              <a:t>ten</a:t>
            </a:r>
            <a:r>
              <a:rPr lang="en-US" sz="3600">
                <a:latin typeface="Garamond" charset="0"/>
                <a:cs typeface="Arial" charset="0"/>
              </a:rPr>
              <a:t> stage path.</a:t>
            </a:r>
          </a:p>
          <a:p>
            <a:pPr eaLnBrk="1" hangingPunct="1"/>
            <a:r>
              <a:rPr lang="en-US" sz="3600">
                <a:latin typeface="Garamond" charset="0"/>
                <a:cs typeface="Arial" charset="0"/>
              </a:rPr>
              <a:t>Dr. Stanton also stated that at </a:t>
            </a:r>
            <a:r>
              <a:rPr lang="en-US" sz="3600" b="1" u="sng">
                <a:latin typeface="Garamond" charset="0"/>
                <a:cs typeface="Arial" charset="0"/>
              </a:rPr>
              <a:t>each</a:t>
            </a:r>
            <a:r>
              <a:rPr lang="en-US" sz="3600">
                <a:latin typeface="Garamond" charset="0"/>
                <a:cs typeface="Arial" charset="0"/>
              </a:rPr>
              <a:t> </a:t>
            </a:r>
            <a:r>
              <a:rPr lang="en-US" sz="3600" b="1" u="sng">
                <a:latin typeface="Garamond" charset="0"/>
                <a:cs typeface="Arial" charset="0"/>
              </a:rPr>
              <a:t>stage</a:t>
            </a:r>
            <a:r>
              <a:rPr lang="en-US" sz="3600">
                <a:latin typeface="Garamond" charset="0"/>
                <a:cs typeface="Arial" charset="0"/>
              </a:rPr>
              <a:t> a </a:t>
            </a:r>
            <a:r>
              <a:rPr lang="en-US" sz="3600" b="1" u="sng">
                <a:latin typeface="Garamond" charset="0"/>
                <a:cs typeface="Arial" charset="0"/>
              </a:rPr>
              <a:t>genocide</a:t>
            </a:r>
            <a:r>
              <a:rPr lang="en-US" sz="3600">
                <a:latin typeface="Garamond" charset="0"/>
                <a:cs typeface="Arial" charset="0"/>
              </a:rPr>
              <a:t> could be </a:t>
            </a:r>
            <a:r>
              <a:rPr lang="en-US" sz="3600" b="1" u="sng">
                <a:latin typeface="Garamond" charset="0"/>
                <a:cs typeface="Arial" charset="0"/>
              </a:rPr>
              <a:t>stopped</a:t>
            </a:r>
            <a:r>
              <a:rPr lang="en-US" sz="3600">
                <a:latin typeface="Garamond" charset="0"/>
                <a:cs typeface="Arial" charset="0"/>
              </a:rPr>
              <a:t>.</a:t>
            </a:r>
          </a:p>
          <a:p>
            <a:pPr eaLnBrk="1" hangingPunct="1"/>
            <a:r>
              <a:rPr lang="en-US" sz="3600">
                <a:latin typeface="Garamond" charset="0"/>
                <a:cs typeface="Arial" charset="0"/>
              </a:rPr>
              <a:t>Dr. Stanton also concluded that </a:t>
            </a:r>
            <a:r>
              <a:rPr lang="en-US" sz="3600" b="1" u="sng">
                <a:latin typeface="Garamond" charset="0"/>
                <a:cs typeface="Arial" charset="0"/>
              </a:rPr>
              <a:t>once</a:t>
            </a:r>
            <a:r>
              <a:rPr lang="en-US" sz="3600">
                <a:latin typeface="Garamond" charset="0"/>
                <a:cs typeface="Arial" charset="0"/>
              </a:rPr>
              <a:t> a </a:t>
            </a:r>
            <a:r>
              <a:rPr lang="en-US" sz="3600" b="1" u="sng">
                <a:latin typeface="Garamond" charset="0"/>
                <a:cs typeface="Arial" charset="0"/>
              </a:rPr>
              <a:t>genocide</a:t>
            </a:r>
            <a:r>
              <a:rPr lang="en-US" sz="3600">
                <a:latin typeface="Garamond" charset="0"/>
                <a:cs typeface="Arial" charset="0"/>
              </a:rPr>
              <a:t> </a:t>
            </a:r>
            <a:r>
              <a:rPr lang="en-US" sz="3600" b="1" u="sng">
                <a:latin typeface="Garamond" charset="0"/>
                <a:cs typeface="Arial" charset="0"/>
              </a:rPr>
              <a:t>starts</a:t>
            </a:r>
            <a:r>
              <a:rPr lang="en-US" sz="3600">
                <a:latin typeface="Garamond" charset="0"/>
                <a:cs typeface="Arial" charset="0"/>
              </a:rPr>
              <a:t> the later stages must come after the earlier stages, however all stages may continue to operate in </a:t>
            </a:r>
            <a:r>
              <a:rPr lang="en-US" sz="3600" b="1" u="sng">
                <a:latin typeface="Garamond" charset="0"/>
                <a:cs typeface="Arial" charset="0"/>
              </a:rPr>
              <a:t>conjunction</a:t>
            </a:r>
            <a:r>
              <a:rPr lang="en-US" sz="3600">
                <a:latin typeface="Garamond" charset="0"/>
                <a:cs typeface="Arial" charset="0"/>
              </a:rPr>
              <a:t> throughout the genocide.</a:t>
            </a:r>
          </a:p>
        </p:txBody>
      </p:sp>
      <p:sp>
        <p:nvSpPr>
          <p:cNvPr id="38915" name="TextBox 3"/>
          <p:cNvSpPr txBox="1">
            <a:spLocks noChangeArrowheads="1"/>
          </p:cNvSpPr>
          <p:nvPr/>
        </p:nvSpPr>
        <p:spPr bwMode="auto">
          <a:xfrm>
            <a:off x="8382000" y="635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ym typeface="Wingdings" charset="0"/>
              </a:rPr>
              <a:t></a:t>
            </a:r>
            <a:endParaRPr lang="en-US" sz="3200"/>
          </a:p>
        </p:txBody>
      </p:sp>
    </p:spTree>
    <p:extLst>
      <p:ext uri="{BB962C8B-B14F-4D97-AF65-F5344CB8AC3E}">
        <p14:creationId xmlns:p14="http://schemas.microsoft.com/office/powerpoint/2010/main" val="9763902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33400" y="685800"/>
            <a:ext cx="8001000" cy="914400"/>
          </a:xfrm>
        </p:spPr>
        <p:txBody>
          <a:bodyPr/>
          <a:lstStyle/>
          <a:p>
            <a:pPr eaLnBrk="1" hangingPunct="1"/>
            <a:r>
              <a:rPr lang="en-US" sz="3600" b="1">
                <a:solidFill>
                  <a:srgbClr val="FF0903"/>
                </a:solidFill>
                <a:latin typeface="Times New Roman" charset="0"/>
                <a:ea typeface="Osaka" charset="0"/>
                <a:cs typeface="Osaka" charset="0"/>
              </a:rPr>
              <a:t>Stage One: CLASSIFICATION</a:t>
            </a:r>
            <a:endParaRPr lang="en-US">
              <a:latin typeface="Helvetica" charset="0"/>
              <a:ea typeface="Osaka" charset="0"/>
              <a:cs typeface="Osaka" charset="0"/>
            </a:endParaRPr>
          </a:p>
        </p:txBody>
      </p:sp>
      <p:sp>
        <p:nvSpPr>
          <p:cNvPr id="40962" name="Rectangle 6"/>
          <p:cNvSpPr>
            <a:spLocks noChangeArrowheads="1"/>
          </p:cNvSpPr>
          <p:nvPr/>
        </p:nvSpPr>
        <p:spPr bwMode="auto">
          <a:xfrm>
            <a:off x="3171825" y="3336925"/>
            <a:ext cx="257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Insert Photo Here</a:t>
            </a:r>
          </a:p>
        </p:txBody>
      </p:sp>
      <p:pic>
        <p:nvPicPr>
          <p:cNvPr id="40963" name="Picture 8" descr="group-of-people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2286000"/>
            <a:ext cx="40957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373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z="3600" b="1">
                <a:solidFill>
                  <a:srgbClr val="FF0903"/>
                </a:solidFill>
                <a:latin typeface="Times New Roman" charset="0"/>
                <a:ea typeface="Osaka" charset="0"/>
                <a:cs typeface="Osaka" charset="0"/>
              </a:rPr>
              <a:t>Stage One: CLASSIFICATION</a:t>
            </a:r>
            <a:endParaRPr lang="en-US">
              <a:latin typeface="Helvetica" charset="0"/>
              <a:ea typeface="Osaka" charset="0"/>
              <a:cs typeface="Osaka" charset="0"/>
            </a:endParaRPr>
          </a:p>
        </p:txBody>
      </p:sp>
      <p:sp>
        <p:nvSpPr>
          <p:cNvPr id="43010"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600">
                <a:solidFill>
                  <a:srgbClr val="000000"/>
                </a:solidFill>
                <a:latin typeface="Times New Roman" charset="0"/>
                <a:ea typeface="Osaka" charset="0"/>
                <a:cs typeface="Osaka" charset="0"/>
              </a:rPr>
              <a:t>PROMPT: Think of one way in which we separate people in our culture.  Do you think this is likely to lead to a genocide?  Why or why not?</a:t>
            </a:r>
            <a:endParaRPr lang="en-US" sz="2000">
              <a:solidFill>
                <a:srgbClr val="000000"/>
              </a:solidFill>
              <a:latin typeface="Helvetica" charset="0"/>
              <a:ea typeface="Osaka" charset="0"/>
              <a:cs typeface="Osaka" charset="0"/>
            </a:endParaRPr>
          </a:p>
        </p:txBody>
      </p:sp>
    </p:spTree>
    <p:extLst>
      <p:ext uri="{BB962C8B-B14F-4D97-AF65-F5344CB8AC3E}">
        <p14:creationId xmlns:p14="http://schemas.microsoft.com/office/powerpoint/2010/main" val="2987764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2514600" y="0"/>
            <a:ext cx="4114800" cy="1311275"/>
          </a:xfrm>
        </p:spPr>
        <p:txBody>
          <a:bodyPr/>
          <a:lstStyle/>
          <a:p>
            <a:pPr eaLnBrk="1" hangingPunct="1"/>
            <a:r>
              <a:rPr lang="en-US" sz="2800">
                <a:latin typeface="Rockwell" charset="0"/>
              </a:rPr>
              <a:t>Classification</a:t>
            </a:r>
          </a:p>
        </p:txBody>
      </p:sp>
      <p:sp>
        <p:nvSpPr>
          <p:cNvPr id="2" name="Content Placeholder 1"/>
          <p:cNvSpPr>
            <a:spLocks noGrp="1"/>
          </p:cNvSpPr>
          <p:nvPr>
            <p:ph idx="1"/>
          </p:nvPr>
        </p:nvSpPr>
        <p:spPr>
          <a:xfrm>
            <a:off x="0" y="1371600"/>
            <a:ext cx="8686800" cy="5486400"/>
          </a:xfrm>
        </p:spPr>
        <p:txBody>
          <a:bodyPr rtlCol="0">
            <a:normAutofit fontScale="92500"/>
          </a:bodyPr>
          <a:lstStyle/>
          <a:p>
            <a:pPr eaLnBrk="1" fontAlgn="auto" hangingPunct="1">
              <a:spcAft>
                <a:spcPts val="0"/>
              </a:spcAft>
              <a:buClr>
                <a:schemeClr val="tx1">
                  <a:lumMod val="75000"/>
                  <a:lumOff val="25000"/>
                </a:schemeClr>
              </a:buClr>
              <a:buFont typeface="Wingdings 2" pitchFamily="18" charset="2"/>
              <a:buChar char=""/>
              <a:defRPr/>
            </a:pPr>
            <a:r>
              <a:rPr lang="en-CA" sz="4000" dirty="0">
                <a:solidFill>
                  <a:schemeClr val="tx1">
                    <a:lumMod val="75000"/>
                    <a:lumOff val="25000"/>
                  </a:schemeClr>
                </a:solidFill>
                <a:ea typeface="+mn-ea"/>
                <a:cs typeface="+mn-cs"/>
              </a:rPr>
              <a:t>All cultures have categories to distinguish people into “us and them” by ethnicity, race, religion, or nationality: German and Jew, Hutu and </a:t>
            </a:r>
            <a:r>
              <a:rPr lang="en-CA" sz="4000" dirty="0" smtClean="0">
                <a:solidFill>
                  <a:schemeClr val="tx1">
                    <a:lumMod val="75000"/>
                    <a:lumOff val="25000"/>
                  </a:schemeClr>
                </a:solidFill>
                <a:ea typeface="+mn-ea"/>
                <a:cs typeface="+mn-cs"/>
              </a:rPr>
              <a:t>Tutsi, Blacks and Whites, Christians and Muslims. </a:t>
            </a:r>
            <a:r>
              <a:rPr lang="en-CA" sz="4000" dirty="0">
                <a:solidFill>
                  <a:schemeClr val="tx1">
                    <a:lumMod val="75000"/>
                    <a:lumOff val="25000"/>
                  </a:schemeClr>
                </a:solidFill>
                <a:ea typeface="+mn-ea"/>
                <a:cs typeface="+mn-cs"/>
              </a:rPr>
              <a:t>  </a:t>
            </a:r>
            <a:r>
              <a:rPr lang="en-CA" dirty="0">
                <a:solidFill>
                  <a:schemeClr val="tx1">
                    <a:lumMod val="75000"/>
                    <a:lumOff val="25000"/>
                  </a:schemeClr>
                </a:solidFill>
                <a:ea typeface="+mn-ea"/>
                <a:cs typeface="+mn-cs"/>
              </a:rPr>
              <a:t> </a:t>
            </a:r>
            <a:endParaRPr lang="en-CA" dirty="0" smtClean="0">
              <a:solidFill>
                <a:schemeClr val="tx1">
                  <a:lumMod val="75000"/>
                  <a:lumOff val="25000"/>
                </a:schemeClr>
              </a:solidFill>
              <a:ea typeface="+mn-ea"/>
              <a:cs typeface="+mn-cs"/>
            </a:endParaRPr>
          </a:p>
          <a:p>
            <a:pPr eaLnBrk="1" fontAlgn="auto" hangingPunct="1">
              <a:spcAft>
                <a:spcPts val="0"/>
              </a:spcAft>
              <a:buClr>
                <a:schemeClr val="tx1">
                  <a:lumMod val="75000"/>
                  <a:lumOff val="25000"/>
                </a:schemeClr>
              </a:buClr>
              <a:buFont typeface="Wingdings 2" pitchFamily="18" charset="2"/>
              <a:buChar char=""/>
              <a:defRPr/>
            </a:pPr>
            <a:endParaRPr lang="en-CA" dirty="0">
              <a:solidFill>
                <a:schemeClr val="tx1">
                  <a:lumMod val="75000"/>
                  <a:lumOff val="25000"/>
                </a:schemeClr>
              </a:solidFill>
              <a:ea typeface="+mn-ea"/>
              <a:cs typeface="+mn-cs"/>
            </a:endParaRPr>
          </a:p>
          <a:p>
            <a:pPr eaLnBrk="1" fontAlgn="auto" hangingPunct="1">
              <a:spcAft>
                <a:spcPts val="0"/>
              </a:spcAft>
              <a:buClr>
                <a:schemeClr val="tx1">
                  <a:lumMod val="75000"/>
                  <a:lumOff val="25000"/>
                </a:schemeClr>
              </a:buClr>
              <a:buFont typeface="Wingdings 2" pitchFamily="18" charset="2"/>
              <a:buChar char=""/>
              <a:defRPr/>
            </a:pPr>
            <a:r>
              <a:rPr lang="en-CA" sz="3200" dirty="0" smtClean="0">
                <a:solidFill>
                  <a:schemeClr val="tx1">
                    <a:lumMod val="75000"/>
                    <a:lumOff val="25000"/>
                  </a:schemeClr>
                </a:solidFill>
                <a:ea typeface="+mn-ea"/>
                <a:cs typeface="+mn-cs"/>
              </a:rPr>
              <a:t>Q: Where does this type of classification come from? </a:t>
            </a:r>
            <a:r>
              <a:rPr lang="en-CA" sz="3200" dirty="0">
                <a:solidFill>
                  <a:schemeClr val="tx1">
                    <a:lumMod val="75000"/>
                    <a:lumOff val="25000"/>
                  </a:schemeClr>
                </a:solidFill>
                <a:ea typeface="+mn-ea"/>
                <a:cs typeface="+mn-cs"/>
              </a:rPr>
              <a:t> </a:t>
            </a:r>
            <a:endParaRPr lang="en-US" sz="3200"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3766951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26"/>
          <p:cNvSpPr>
            <a:spLocks noGrp="1" noRot="1" noChangeArrowheads="1"/>
          </p:cNvSpPr>
          <p:nvPr>
            <p:ph type="title"/>
          </p:nvPr>
        </p:nvSpPr>
        <p:spPr>
          <a:xfrm>
            <a:off x="498475" y="93663"/>
            <a:ext cx="8147050" cy="668337"/>
          </a:xfrm>
        </p:spPr>
        <p:txBody>
          <a:bodyPr/>
          <a:lstStyle/>
          <a:p>
            <a:pPr eaLnBrk="1" hangingPunct="1"/>
            <a:r>
              <a:rPr lang="en-US">
                <a:latin typeface="Garamond" charset="0"/>
                <a:cs typeface="Arial" charset="0"/>
              </a:rPr>
              <a:t>Genocide</a:t>
            </a:r>
          </a:p>
        </p:txBody>
      </p:sp>
      <p:sp>
        <p:nvSpPr>
          <p:cNvPr id="26627" name="Rectangle 1027"/>
          <p:cNvSpPr>
            <a:spLocks noGrp="1" noChangeArrowheads="1"/>
          </p:cNvSpPr>
          <p:nvPr>
            <p:ph idx="1"/>
          </p:nvPr>
        </p:nvSpPr>
        <p:spPr>
          <a:xfrm>
            <a:off x="0" y="685800"/>
            <a:ext cx="9144000" cy="6172200"/>
          </a:xfrm>
        </p:spPr>
        <p:txBody>
          <a:bodyPr rtlCol="0">
            <a:normAutofit lnSpcReduction="10000"/>
          </a:bodyPr>
          <a:lstStyle/>
          <a:p>
            <a:pPr eaLnBrk="1" fontAlgn="auto" hangingPunct="1">
              <a:lnSpc>
                <a:spcPct val="90000"/>
              </a:lnSpc>
              <a:spcAft>
                <a:spcPts val="0"/>
              </a:spcAft>
              <a:buClr>
                <a:schemeClr val="tx1">
                  <a:lumMod val="75000"/>
                  <a:lumOff val="25000"/>
                </a:schemeClr>
              </a:buClr>
              <a:buFont typeface="Wingdings 2" pitchFamily="18" charset="2"/>
              <a:buChar char=""/>
              <a:defRPr/>
            </a:pPr>
            <a:r>
              <a:rPr lang="en-US" sz="2800" dirty="0" smtClean="0">
                <a:solidFill>
                  <a:srgbClr val="000000"/>
                </a:solidFill>
                <a:latin typeface="+mj-lt"/>
                <a:ea typeface="+mn-ea"/>
                <a:cs typeface="Arial" charset="0"/>
              </a:rPr>
              <a:t>Classification -</a:t>
            </a:r>
            <a:r>
              <a:rPr lang="en-US" sz="2800" b="1" u="sng" dirty="0">
                <a:solidFill>
                  <a:srgbClr val="000000"/>
                </a:solidFill>
                <a:latin typeface="+mj-lt"/>
                <a:ea typeface="+mn-ea"/>
                <a:cs typeface="Arial" charset="0"/>
              </a:rPr>
              <a:t>1</a:t>
            </a:r>
            <a:r>
              <a:rPr lang="en-US" sz="2800" b="1" u="sng" baseline="30000" dirty="0">
                <a:solidFill>
                  <a:srgbClr val="000000"/>
                </a:solidFill>
                <a:latin typeface="+mj-lt"/>
                <a:ea typeface="+mn-ea"/>
                <a:cs typeface="Arial" charset="0"/>
              </a:rPr>
              <a:t>st</a:t>
            </a:r>
            <a:r>
              <a:rPr lang="en-US" sz="2800" dirty="0">
                <a:solidFill>
                  <a:srgbClr val="000000"/>
                </a:solidFill>
                <a:latin typeface="+mj-lt"/>
                <a:ea typeface="+mn-ea"/>
                <a:cs typeface="Arial" charset="0"/>
              </a:rPr>
              <a:t> Stage</a:t>
            </a:r>
          </a:p>
          <a:p>
            <a:pPr lvl="1" eaLnBrk="1" fontAlgn="auto" hangingPunct="1">
              <a:lnSpc>
                <a:spcPct val="90000"/>
              </a:lnSpc>
              <a:spcAft>
                <a:spcPts val="0"/>
              </a:spcAft>
              <a:buClr>
                <a:schemeClr val="tx1">
                  <a:lumMod val="50000"/>
                  <a:lumOff val="50000"/>
                </a:schemeClr>
              </a:buClr>
              <a:buFont typeface="Wingdings 2" pitchFamily="18" charset="2"/>
              <a:buChar char=""/>
              <a:defRPr/>
            </a:pPr>
            <a:r>
              <a:rPr lang="en-US" sz="2800" dirty="0" smtClean="0">
                <a:solidFill>
                  <a:srgbClr val="000000"/>
                </a:solidFill>
                <a:latin typeface="+mj-lt"/>
                <a:ea typeface="+mn-ea"/>
                <a:cs typeface="Arial" charset="0"/>
              </a:rPr>
              <a:t>‘</a:t>
            </a:r>
            <a:r>
              <a:rPr lang="en-US" sz="2800" b="1" u="sng" dirty="0" smtClean="0">
                <a:solidFill>
                  <a:srgbClr val="000000"/>
                </a:solidFill>
                <a:latin typeface="+mj-lt"/>
                <a:ea typeface="+mn-ea"/>
                <a:cs typeface="Arial" charset="0"/>
              </a:rPr>
              <a:t>Us</a:t>
            </a:r>
            <a:r>
              <a:rPr lang="en-US" sz="2800" dirty="0" smtClean="0">
                <a:solidFill>
                  <a:srgbClr val="000000"/>
                </a:solidFill>
                <a:latin typeface="+mj-lt"/>
                <a:ea typeface="+mn-ea"/>
                <a:cs typeface="Arial" charset="0"/>
              </a:rPr>
              <a:t> </a:t>
            </a:r>
            <a:r>
              <a:rPr lang="en-US" sz="2800" dirty="0">
                <a:solidFill>
                  <a:srgbClr val="000000"/>
                </a:solidFill>
                <a:latin typeface="+mj-lt"/>
                <a:ea typeface="+mn-ea"/>
                <a:cs typeface="Arial" charset="0"/>
              </a:rPr>
              <a:t>v. </a:t>
            </a:r>
            <a:r>
              <a:rPr lang="en-US" sz="2800" b="1" u="sng" dirty="0" smtClean="0">
                <a:solidFill>
                  <a:srgbClr val="000000"/>
                </a:solidFill>
                <a:latin typeface="+mj-lt"/>
                <a:ea typeface="+mn-ea"/>
                <a:cs typeface="Arial" charset="0"/>
              </a:rPr>
              <a:t>Them</a:t>
            </a:r>
            <a:r>
              <a:rPr lang="en-US" sz="2800" dirty="0" smtClean="0">
                <a:solidFill>
                  <a:srgbClr val="000000"/>
                </a:solidFill>
                <a:latin typeface="+mj-lt"/>
                <a:ea typeface="+mn-ea"/>
                <a:cs typeface="Arial" charset="0"/>
              </a:rPr>
              <a:t>’ </a:t>
            </a:r>
            <a:r>
              <a:rPr lang="en-US" sz="2800" dirty="0">
                <a:solidFill>
                  <a:srgbClr val="000000"/>
                </a:solidFill>
                <a:latin typeface="+mj-lt"/>
                <a:ea typeface="+mn-ea"/>
                <a:cs typeface="Arial" charset="0"/>
              </a:rPr>
              <a:t>mentality</a:t>
            </a:r>
          </a:p>
          <a:p>
            <a:pPr lvl="2" eaLnBrk="1" fontAlgn="auto" hangingPunct="1">
              <a:lnSpc>
                <a:spcPct val="90000"/>
              </a:lnSpc>
              <a:spcAft>
                <a:spcPts val="0"/>
              </a:spcAft>
              <a:buClr>
                <a:schemeClr val="tx1">
                  <a:lumMod val="75000"/>
                  <a:lumOff val="25000"/>
                </a:schemeClr>
              </a:buClr>
              <a:buFont typeface="Wingdings 2" pitchFamily="18" charset="2"/>
              <a:buChar char=""/>
              <a:defRPr/>
            </a:pPr>
            <a:r>
              <a:rPr lang="en-US" sz="2800" dirty="0">
                <a:solidFill>
                  <a:srgbClr val="000000"/>
                </a:solidFill>
                <a:latin typeface="+mj-lt"/>
                <a:ea typeface="+mn-ea"/>
                <a:cs typeface="Arial" charset="0"/>
              </a:rPr>
              <a:t>People are divided by their </a:t>
            </a:r>
            <a:r>
              <a:rPr lang="en-US" sz="2800" b="1" u="sng" dirty="0">
                <a:solidFill>
                  <a:srgbClr val="000000"/>
                </a:solidFill>
                <a:latin typeface="+mj-lt"/>
                <a:ea typeface="+mn-ea"/>
                <a:cs typeface="Arial" charset="0"/>
              </a:rPr>
              <a:t>race</a:t>
            </a:r>
            <a:r>
              <a:rPr lang="en-US" sz="2800" dirty="0">
                <a:solidFill>
                  <a:srgbClr val="000000"/>
                </a:solidFill>
                <a:latin typeface="+mj-lt"/>
                <a:ea typeface="+mn-ea"/>
                <a:cs typeface="Arial" charset="0"/>
              </a:rPr>
              <a:t>, </a:t>
            </a:r>
            <a:r>
              <a:rPr lang="en-US" sz="2800" b="1" u="sng" dirty="0">
                <a:solidFill>
                  <a:srgbClr val="000000"/>
                </a:solidFill>
                <a:latin typeface="+mj-lt"/>
                <a:ea typeface="+mn-ea"/>
                <a:cs typeface="Arial" charset="0"/>
              </a:rPr>
              <a:t>ethnicity</a:t>
            </a:r>
            <a:r>
              <a:rPr lang="en-US" sz="2800" dirty="0">
                <a:solidFill>
                  <a:srgbClr val="000000"/>
                </a:solidFill>
                <a:latin typeface="+mj-lt"/>
                <a:ea typeface="+mn-ea"/>
                <a:cs typeface="Arial" charset="0"/>
              </a:rPr>
              <a:t>, </a:t>
            </a:r>
            <a:r>
              <a:rPr lang="en-US" sz="2800" b="1" u="sng" dirty="0">
                <a:solidFill>
                  <a:srgbClr val="000000"/>
                </a:solidFill>
                <a:latin typeface="+mj-lt"/>
                <a:ea typeface="+mn-ea"/>
                <a:cs typeface="Arial" charset="0"/>
              </a:rPr>
              <a:t>religion</a:t>
            </a:r>
            <a:r>
              <a:rPr lang="en-US" sz="2800" dirty="0">
                <a:solidFill>
                  <a:srgbClr val="000000"/>
                </a:solidFill>
                <a:latin typeface="+mj-lt"/>
                <a:ea typeface="+mn-ea"/>
                <a:cs typeface="Arial" charset="0"/>
              </a:rPr>
              <a:t> or </a:t>
            </a:r>
            <a:r>
              <a:rPr lang="en-US" sz="2800" b="1" u="sng" dirty="0">
                <a:solidFill>
                  <a:srgbClr val="000000"/>
                </a:solidFill>
                <a:latin typeface="+mj-lt"/>
                <a:ea typeface="+mn-ea"/>
                <a:cs typeface="Arial" charset="0"/>
              </a:rPr>
              <a:t>nationality</a:t>
            </a:r>
            <a:r>
              <a:rPr lang="en-US" sz="2800" dirty="0" smtClean="0">
                <a:solidFill>
                  <a:srgbClr val="000000"/>
                </a:solidFill>
                <a:latin typeface="+mj-lt"/>
                <a:ea typeface="+mn-ea"/>
                <a:cs typeface="Arial" charset="0"/>
              </a:rPr>
              <a:t>.</a:t>
            </a:r>
          </a:p>
          <a:p>
            <a:pPr lvl="2" eaLnBrk="1" fontAlgn="auto" hangingPunct="1">
              <a:lnSpc>
                <a:spcPct val="90000"/>
              </a:lnSpc>
              <a:spcAft>
                <a:spcPts val="0"/>
              </a:spcAft>
              <a:buClr>
                <a:schemeClr val="tx1">
                  <a:lumMod val="75000"/>
                  <a:lumOff val="25000"/>
                </a:schemeClr>
              </a:buClr>
              <a:buFont typeface="Wingdings 2" pitchFamily="18" charset="2"/>
              <a:buChar char=""/>
              <a:defRPr/>
            </a:pPr>
            <a:r>
              <a:rPr lang="en-US" sz="2800" dirty="0">
                <a:solidFill>
                  <a:srgbClr val="000000"/>
                </a:solidFill>
                <a:latin typeface="+mj-lt"/>
                <a:ea typeface="Osaka" charset="0"/>
              </a:rPr>
              <a:t> Our team and their team.  Americans and Iraqis.  Christians and Muslims.  Straights and </a:t>
            </a:r>
            <a:r>
              <a:rPr lang="en-US" sz="2800" dirty="0" err="1" smtClean="0">
                <a:solidFill>
                  <a:srgbClr val="000000"/>
                </a:solidFill>
                <a:latin typeface="+mj-lt"/>
                <a:ea typeface="Osaka" charset="0"/>
              </a:rPr>
              <a:t>gays.</a:t>
            </a:r>
            <a:r>
              <a:rPr lang="en-US" sz="2800" dirty="0" err="1" smtClean="0">
                <a:solidFill>
                  <a:srgbClr val="000000"/>
                </a:solidFill>
                <a:latin typeface="+mj-lt"/>
                <a:ea typeface="+mn-ea"/>
                <a:cs typeface="Arial" charset="0"/>
              </a:rPr>
              <a:t>Nazi</a:t>
            </a:r>
            <a:r>
              <a:rPr lang="en-US" sz="2800" dirty="0" smtClean="0">
                <a:solidFill>
                  <a:srgbClr val="000000"/>
                </a:solidFill>
                <a:latin typeface="+mj-lt"/>
                <a:ea typeface="+mn-ea"/>
                <a:cs typeface="Arial" charset="0"/>
              </a:rPr>
              <a:t> </a:t>
            </a:r>
            <a:r>
              <a:rPr lang="en-US" sz="2800" dirty="0">
                <a:solidFill>
                  <a:srgbClr val="000000"/>
                </a:solidFill>
                <a:latin typeface="+mj-lt"/>
                <a:ea typeface="+mn-ea"/>
                <a:cs typeface="Arial" charset="0"/>
              </a:rPr>
              <a:t>v. Jews</a:t>
            </a:r>
          </a:p>
          <a:p>
            <a:pPr lvl="1" eaLnBrk="1" fontAlgn="auto" hangingPunct="1">
              <a:lnSpc>
                <a:spcPct val="90000"/>
              </a:lnSpc>
              <a:spcAft>
                <a:spcPts val="0"/>
              </a:spcAft>
              <a:buClr>
                <a:schemeClr val="tx1">
                  <a:lumMod val="50000"/>
                  <a:lumOff val="50000"/>
                </a:schemeClr>
              </a:buClr>
              <a:buFont typeface="Wingdings 2" pitchFamily="18" charset="2"/>
              <a:buChar char=""/>
              <a:defRPr/>
            </a:pPr>
            <a:r>
              <a:rPr lang="en-US" sz="2800" dirty="0">
                <a:solidFill>
                  <a:srgbClr val="000000"/>
                </a:solidFill>
                <a:latin typeface="+mj-lt"/>
                <a:ea typeface="+mn-ea"/>
                <a:cs typeface="Arial" charset="0"/>
              </a:rPr>
              <a:t>This is an early stage of a genocide. </a:t>
            </a:r>
          </a:p>
          <a:p>
            <a:pPr lvl="1" eaLnBrk="1" fontAlgn="auto" hangingPunct="1">
              <a:lnSpc>
                <a:spcPct val="90000"/>
              </a:lnSpc>
              <a:spcAft>
                <a:spcPts val="0"/>
              </a:spcAft>
              <a:buClr>
                <a:schemeClr val="tx1">
                  <a:lumMod val="50000"/>
                  <a:lumOff val="50000"/>
                </a:schemeClr>
              </a:buClr>
              <a:buFont typeface="Wingdings 2" pitchFamily="18" charset="2"/>
              <a:buChar char=""/>
              <a:defRPr/>
            </a:pPr>
            <a:r>
              <a:rPr lang="en-US" sz="2800" dirty="0">
                <a:solidFill>
                  <a:srgbClr val="000000"/>
                </a:solidFill>
                <a:latin typeface="+mj-lt"/>
                <a:ea typeface="+mn-ea"/>
                <a:cs typeface="Arial" charset="0"/>
              </a:rPr>
              <a:t>Once there is a </a:t>
            </a:r>
            <a:r>
              <a:rPr lang="en-US" sz="2800" b="1" u="sng" dirty="0">
                <a:solidFill>
                  <a:srgbClr val="000000"/>
                </a:solidFill>
                <a:latin typeface="+mj-lt"/>
                <a:ea typeface="+mn-ea"/>
                <a:cs typeface="Arial" charset="0"/>
              </a:rPr>
              <a:t>classification</a:t>
            </a:r>
            <a:r>
              <a:rPr lang="en-US" sz="2800" dirty="0">
                <a:solidFill>
                  <a:srgbClr val="000000"/>
                </a:solidFill>
                <a:latin typeface="+mj-lt"/>
                <a:ea typeface="+mn-ea"/>
                <a:cs typeface="Arial" charset="0"/>
              </a:rPr>
              <a:t> then distinct </a:t>
            </a:r>
            <a:r>
              <a:rPr lang="en-US" sz="2800" b="1" u="sng" dirty="0">
                <a:solidFill>
                  <a:srgbClr val="000000"/>
                </a:solidFill>
                <a:latin typeface="+mj-lt"/>
                <a:ea typeface="+mn-ea"/>
                <a:cs typeface="Arial" charset="0"/>
              </a:rPr>
              <a:t>lines</a:t>
            </a:r>
            <a:r>
              <a:rPr lang="en-US" sz="2800" dirty="0">
                <a:solidFill>
                  <a:srgbClr val="000000"/>
                </a:solidFill>
                <a:latin typeface="+mj-lt"/>
                <a:ea typeface="+mn-ea"/>
                <a:cs typeface="Arial" charset="0"/>
              </a:rPr>
              <a:t> can be </a:t>
            </a:r>
            <a:r>
              <a:rPr lang="en-US" sz="2800" b="1" u="sng" dirty="0">
                <a:solidFill>
                  <a:srgbClr val="000000"/>
                </a:solidFill>
                <a:latin typeface="+mj-lt"/>
                <a:ea typeface="+mn-ea"/>
                <a:cs typeface="Arial" charset="0"/>
              </a:rPr>
              <a:t>drawn</a:t>
            </a:r>
            <a:r>
              <a:rPr lang="en-US" sz="2800" dirty="0">
                <a:solidFill>
                  <a:srgbClr val="000000"/>
                </a:solidFill>
                <a:latin typeface="+mj-lt"/>
                <a:ea typeface="+mn-ea"/>
                <a:cs typeface="Arial" charset="0"/>
              </a:rPr>
              <a:t> and </a:t>
            </a:r>
            <a:r>
              <a:rPr lang="en-US" sz="2800" b="1" u="sng" dirty="0">
                <a:solidFill>
                  <a:srgbClr val="000000"/>
                </a:solidFill>
                <a:latin typeface="+mj-lt"/>
                <a:ea typeface="+mn-ea"/>
                <a:cs typeface="Arial" charset="0"/>
              </a:rPr>
              <a:t>people</a:t>
            </a:r>
            <a:r>
              <a:rPr lang="en-US" sz="2800" dirty="0">
                <a:solidFill>
                  <a:srgbClr val="000000"/>
                </a:solidFill>
                <a:latin typeface="+mj-lt"/>
                <a:ea typeface="+mn-ea"/>
                <a:cs typeface="Arial" charset="0"/>
              </a:rPr>
              <a:t> can be placed in groups to be later </a:t>
            </a:r>
            <a:r>
              <a:rPr lang="en-US" sz="2800" b="1" u="sng" dirty="0">
                <a:solidFill>
                  <a:srgbClr val="000000"/>
                </a:solidFill>
                <a:latin typeface="+mj-lt"/>
                <a:ea typeface="+mn-ea"/>
                <a:cs typeface="Arial" charset="0"/>
              </a:rPr>
              <a:t>removed</a:t>
            </a:r>
            <a:r>
              <a:rPr lang="en-US" sz="2800" dirty="0">
                <a:solidFill>
                  <a:srgbClr val="000000"/>
                </a:solidFill>
                <a:latin typeface="+mj-lt"/>
                <a:ea typeface="+mn-ea"/>
                <a:cs typeface="Arial" charset="0"/>
              </a:rPr>
              <a:t> for the society. </a:t>
            </a:r>
            <a:endParaRPr lang="en-US" sz="2800" dirty="0" smtClean="0">
              <a:solidFill>
                <a:srgbClr val="000000"/>
              </a:solidFill>
              <a:latin typeface="+mj-lt"/>
              <a:ea typeface="+mn-ea"/>
              <a:cs typeface="Arial" charset="0"/>
            </a:endParaRPr>
          </a:p>
          <a:p>
            <a:pPr lvl="1" eaLnBrk="1" fontAlgn="auto" hangingPunct="1">
              <a:lnSpc>
                <a:spcPct val="90000"/>
              </a:lnSpc>
              <a:spcAft>
                <a:spcPts val="0"/>
              </a:spcAft>
              <a:buClr>
                <a:schemeClr val="tx1">
                  <a:lumMod val="50000"/>
                  <a:lumOff val="50000"/>
                </a:schemeClr>
              </a:buClr>
              <a:buFont typeface="Wingdings 2" pitchFamily="18" charset="2"/>
              <a:buChar char=""/>
              <a:defRPr/>
            </a:pPr>
            <a:r>
              <a:rPr lang="en-US" sz="2800" dirty="0">
                <a:solidFill>
                  <a:srgbClr val="000000"/>
                </a:solidFill>
                <a:latin typeface="+mj-lt"/>
                <a:ea typeface="Osaka" charset="0"/>
              </a:rPr>
              <a:t>This is the first stage of genocide, though it does </a:t>
            </a:r>
            <a:r>
              <a:rPr lang="en-US" sz="2800" b="1" u="sng" dirty="0">
                <a:solidFill>
                  <a:srgbClr val="000000"/>
                </a:solidFill>
                <a:latin typeface="+mj-lt"/>
                <a:ea typeface="Osaka" charset="0"/>
              </a:rPr>
              <a:t>not</a:t>
            </a:r>
            <a:r>
              <a:rPr lang="en-US" sz="2800" dirty="0">
                <a:solidFill>
                  <a:srgbClr val="000000"/>
                </a:solidFill>
                <a:latin typeface="+mj-lt"/>
                <a:ea typeface="Osaka" charset="0"/>
              </a:rPr>
              <a:t> </a:t>
            </a:r>
            <a:r>
              <a:rPr lang="en-US" sz="2800" b="1" u="sng" dirty="0">
                <a:solidFill>
                  <a:srgbClr val="000000"/>
                </a:solidFill>
                <a:latin typeface="+mj-lt"/>
                <a:ea typeface="Osaka" charset="0"/>
              </a:rPr>
              <a:t>mean</a:t>
            </a:r>
            <a:r>
              <a:rPr lang="en-US" sz="2800" dirty="0">
                <a:solidFill>
                  <a:srgbClr val="000000"/>
                </a:solidFill>
                <a:latin typeface="+mj-lt"/>
                <a:ea typeface="Osaka" charset="0"/>
              </a:rPr>
              <a:t> that every society in which classification occurs will have a genocide occur.  </a:t>
            </a:r>
            <a:endParaRPr lang="en-US" sz="2800" dirty="0">
              <a:solidFill>
                <a:srgbClr val="000000"/>
              </a:solidFill>
              <a:latin typeface="+mj-lt"/>
              <a:ea typeface="+mn-ea"/>
              <a:cs typeface="Arial" charset="0"/>
            </a:endParaRPr>
          </a:p>
        </p:txBody>
      </p:sp>
      <p:sp>
        <p:nvSpPr>
          <p:cNvPr id="46083" name="TextBox 3"/>
          <p:cNvSpPr txBox="1">
            <a:spLocks noChangeArrowheads="1"/>
          </p:cNvSpPr>
          <p:nvPr/>
        </p:nvSpPr>
        <p:spPr bwMode="auto">
          <a:xfrm>
            <a:off x="8345488"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ym typeface="Wingdings" charset="0"/>
              </a:rPr>
              <a:t></a:t>
            </a:r>
            <a:endParaRPr lang="en-US" sz="3200"/>
          </a:p>
        </p:txBody>
      </p:sp>
    </p:spTree>
    <p:extLst>
      <p:ext uri="{BB962C8B-B14F-4D97-AF65-F5344CB8AC3E}">
        <p14:creationId xmlns:p14="http://schemas.microsoft.com/office/powerpoint/2010/main" val="14256105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p:cNvSpPr>
          <p:nvPr>
            <p:ph type="title"/>
          </p:nvPr>
        </p:nvSpPr>
        <p:spPr/>
        <p:txBody>
          <a:bodyPr/>
          <a:lstStyle/>
          <a:p>
            <a:pPr eaLnBrk="1" hangingPunct="1"/>
            <a:r>
              <a:rPr lang="en-US">
                <a:latin typeface="Garamond" charset="0"/>
                <a:cs typeface="Arial" charset="0"/>
              </a:rPr>
              <a:t>Genocide</a:t>
            </a:r>
          </a:p>
        </p:txBody>
      </p:sp>
      <p:sp>
        <p:nvSpPr>
          <p:cNvPr id="48130" name="Rectangle 3"/>
          <p:cNvSpPr>
            <a:spLocks noGrp="1" noChangeArrowheads="1"/>
          </p:cNvSpPr>
          <p:nvPr>
            <p:ph idx="1"/>
          </p:nvPr>
        </p:nvSpPr>
        <p:spPr>
          <a:xfrm>
            <a:off x="0" y="1600200"/>
            <a:ext cx="9144000" cy="5257800"/>
          </a:xfrm>
        </p:spPr>
        <p:txBody>
          <a:bodyPr/>
          <a:lstStyle/>
          <a:p>
            <a:pPr marL="571500" indent="-571500" eaLnBrk="1" hangingPunct="1">
              <a:buFont typeface="Arial" charset="0"/>
              <a:buChar char="•"/>
              <a:tabLst>
                <a:tab pos="2690813" algn="l"/>
              </a:tabLst>
            </a:pPr>
            <a:r>
              <a:rPr lang="en-US" sz="4000">
                <a:solidFill>
                  <a:srgbClr val="000000"/>
                </a:solidFill>
                <a:latin typeface="Garamond" charset="0"/>
                <a:cs typeface="Arial" charset="0"/>
              </a:rPr>
              <a:t>To </a:t>
            </a:r>
            <a:r>
              <a:rPr lang="en-US" sz="4000" b="1" u="sng">
                <a:solidFill>
                  <a:srgbClr val="000000"/>
                </a:solidFill>
                <a:latin typeface="Garamond" charset="0"/>
                <a:cs typeface="Arial" charset="0"/>
              </a:rPr>
              <a:t>stop</a:t>
            </a:r>
            <a:r>
              <a:rPr lang="en-US" sz="4000">
                <a:solidFill>
                  <a:srgbClr val="000000"/>
                </a:solidFill>
                <a:latin typeface="Garamond" charset="0"/>
                <a:cs typeface="Arial" charset="0"/>
              </a:rPr>
              <a:t> classification</a:t>
            </a:r>
          </a:p>
          <a:p>
            <a:pPr marL="1028700" lvl="2" indent="-571500" eaLnBrk="1" hangingPunct="1">
              <a:buFont typeface="Arial" charset="0"/>
              <a:buChar char="•"/>
              <a:tabLst>
                <a:tab pos="2690813" algn="l"/>
              </a:tabLst>
            </a:pPr>
            <a:r>
              <a:rPr lang="en-US" sz="3800">
                <a:solidFill>
                  <a:srgbClr val="000000"/>
                </a:solidFill>
                <a:latin typeface="Garamond" charset="0"/>
                <a:cs typeface="Arial" charset="0"/>
              </a:rPr>
              <a:t>Promote </a:t>
            </a:r>
            <a:r>
              <a:rPr lang="en-US" sz="3800" b="1" u="sng">
                <a:solidFill>
                  <a:srgbClr val="000000"/>
                </a:solidFill>
                <a:latin typeface="Garamond" charset="0"/>
                <a:cs typeface="Arial" charset="0"/>
              </a:rPr>
              <a:t>tolerance</a:t>
            </a:r>
            <a:r>
              <a:rPr lang="en-US" sz="3800">
                <a:solidFill>
                  <a:srgbClr val="000000"/>
                </a:solidFill>
                <a:latin typeface="Garamond" charset="0"/>
                <a:cs typeface="Arial" charset="0"/>
              </a:rPr>
              <a:t> of other groups.</a:t>
            </a:r>
          </a:p>
          <a:p>
            <a:pPr marL="1028700" lvl="2" indent="-571500" eaLnBrk="1" hangingPunct="1">
              <a:buFont typeface="Arial" charset="0"/>
              <a:buChar char="•"/>
              <a:tabLst>
                <a:tab pos="2690813" algn="l"/>
              </a:tabLst>
            </a:pPr>
            <a:r>
              <a:rPr lang="en-US" sz="3800">
                <a:solidFill>
                  <a:srgbClr val="000000"/>
                </a:solidFill>
                <a:latin typeface="Garamond" charset="0"/>
                <a:cs typeface="Arial" charset="0"/>
              </a:rPr>
              <a:t>Outside or neutral organizations like the church/Red Cross/United </a:t>
            </a:r>
            <a:r>
              <a:rPr lang="en-US" sz="3800" b="1" u="sng">
                <a:solidFill>
                  <a:srgbClr val="000000"/>
                </a:solidFill>
                <a:latin typeface="Garamond" charset="0"/>
                <a:cs typeface="Arial" charset="0"/>
              </a:rPr>
              <a:t>Nations</a:t>
            </a:r>
            <a:r>
              <a:rPr lang="en-US" sz="3800">
                <a:solidFill>
                  <a:srgbClr val="000000"/>
                </a:solidFill>
                <a:latin typeface="Garamond" charset="0"/>
                <a:cs typeface="Arial" charset="0"/>
              </a:rPr>
              <a:t> need to stop divisions.</a:t>
            </a:r>
          </a:p>
          <a:p>
            <a:pPr marL="1028700" lvl="2" indent="-571500" eaLnBrk="1" hangingPunct="1">
              <a:buFont typeface="Arial" charset="0"/>
              <a:buChar char="•"/>
              <a:tabLst>
                <a:tab pos="2690813" algn="l"/>
              </a:tabLst>
            </a:pPr>
            <a:r>
              <a:rPr lang="en-US" sz="3800">
                <a:solidFill>
                  <a:srgbClr val="000000"/>
                </a:solidFill>
                <a:latin typeface="Garamond" charset="0"/>
                <a:cs typeface="Arial" charset="0"/>
              </a:rPr>
              <a:t>Promotion of a </a:t>
            </a:r>
            <a:r>
              <a:rPr lang="en-US" sz="3800" b="1" u="sng">
                <a:solidFill>
                  <a:srgbClr val="000000"/>
                </a:solidFill>
                <a:latin typeface="Garamond" charset="0"/>
                <a:cs typeface="Arial" charset="0"/>
              </a:rPr>
              <a:t>common</a:t>
            </a:r>
            <a:r>
              <a:rPr lang="en-US" sz="3800">
                <a:solidFill>
                  <a:srgbClr val="000000"/>
                </a:solidFill>
                <a:latin typeface="Garamond" charset="0"/>
                <a:cs typeface="Arial" charset="0"/>
              </a:rPr>
              <a:t> language and fair system of government.</a:t>
            </a:r>
          </a:p>
        </p:txBody>
      </p:sp>
    </p:spTree>
    <p:extLst>
      <p:ext uri="{BB962C8B-B14F-4D97-AF65-F5344CB8AC3E}">
        <p14:creationId xmlns:p14="http://schemas.microsoft.com/office/powerpoint/2010/main" val="13345580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533400" y="685800"/>
            <a:ext cx="8001000" cy="914400"/>
          </a:xfrm>
        </p:spPr>
        <p:txBody>
          <a:bodyPr/>
          <a:lstStyle/>
          <a:p>
            <a:pPr eaLnBrk="1" hangingPunct="1"/>
            <a:r>
              <a:rPr lang="en-US" sz="3600" b="1">
                <a:solidFill>
                  <a:srgbClr val="FF0903"/>
                </a:solidFill>
                <a:latin typeface="Times New Roman" charset="0"/>
                <a:ea typeface="Osaka" charset="0"/>
                <a:cs typeface="Osaka" charset="0"/>
              </a:rPr>
              <a:t>Stage Two: SYMBOLIZATION</a:t>
            </a:r>
            <a:endParaRPr lang="en-US">
              <a:latin typeface="Helvetica" charset="0"/>
              <a:ea typeface="Osaka" charset="0"/>
              <a:cs typeface="Osaka" charset="0"/>
            </a:endParaRPr>
          </a:p>
        </p:txBody>
      </p:sp>
      <p:sp>
        <p:nvSpPr>
          <p:cNvPr id="50178" name="Rectangle 3"/>
          <p:cNvSpPr>
            <a:spLocks noGrp="1" noChangeArrowheads="1" noTextEdit="1"/>
          </p:cNvSpPr>
          <p:nvPr>
            <p:ph type="clipArt" sz="half" idx="1"/>
          </p:nvPr>
        </p:nvSpPr>
        <p:spPr>
          <a:xfrm>
            <a:off x="2514600" y="1981200"/>
            <a:ext cx="3924300" cy="3810000"/>
          </a:xfrm>
        </p:spPr>
      </p:sp>
      <p:pic>
        <p:nvPicPr>
          <p:cNvPr id="50179" name="Picture 4" descr="jewar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1524000"/>
            <a:ext cx="3975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7343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3600" b="1">
                <a:solidFill>
                  <a:srgbClr val="FF0903"/>
                </a:solidFill>
                <a:latin typeface="Times New Roman" charset="0"/>
                <a:ea typeface="Osaka" charset="0"/>
                <a:cs typeface="Osaka" charset="0"/>
              </a:rPr>
              <a:t>Stage Two: SYMBOLIZATION</a:t>
            </a:r>
            <a:endParaRPr lang="en-US">
              <a:solidFill>
                <a:srgbClr val="FF0903"/>
              </a:solidFill>
              <a:latin typeface="Times New Roman" charset="0"/>
              <a:ea typeface="Osaka" charset="0"/>
              <a:cs typeface="Osaka" charset="0"/>
            </a:endParaRPr>
          </a:p>
        </p:txBody>
      </p:sp>
      <p:sp>
        <p:nvSpPr>
          <p:cNvPr id="52226"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600">
                <a:latin typeface="Times New Roman" charset="0"/>
                <a:ea typeface="Osaka" charset="0"/>
                <a:cs typeface="Osaka" charset="0"/>
              </a:rPr>
              <a:t>PROMPT: Do groups you identified for the last stage have symbols that allow them - or others - to tell them apart?  If so, what are they?</a:t>
            </a:r>
            <a:endParaRPr lang="en-US" sz="2000">
              <a:latin typeface="Helvetica" charset="0"/>
              <a:ea typeface="Osaka" charset="0"/>
              <a:cs typeface="Osaka" charset="0"/>
            </a:endParaRPr>
          </a:p>
        </p:txBody>
      </p:sp>
    </p:spTree>
    <p:extLst>
      <p:ext uri="{BB962C8B-B14F-4D97-AF65-F5344CB8AC3E}">
        <p14:creationId xmlns:p14="http://schemas.microsoft.com/office/powerpoint/2010/main" val="856739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2438400" y="20638"/>
            <a:ext cx="4114800" cy="1274762"/>
          </a:xfrm>
        </p:spPr>
        <p:txBody>
          <a:bodyPr/>
          <a:lstStyle/>
          <a:p>
            <a:pPr eaLnBrk="1" hangingPunct="1"/>
            <a:r>
              <a:rPr lang="en-US" sz="3600" b="1">
                <a:solidFill>
                  <a:srgbClr val="FF0903"/>
                </a:solidFill>
                <a:latin typeface="Times New Roman" charset="0"/>
                <a:ea typeface="Osaka" charset="0"/>
                <a:cs typeface="Osaka" charset="0"/>
              </a:rPr>
              <a:t>Stage Two: SYMBOLIZATION</a:t>
            </a:r>
            <a:endParaRPr lang="en-US">
              <a:latin typeface="Helvetica" charset="0"/>
              <a:ea typeface="Osaka" charset="0"/>
              <a:cs typeface="Osaka" charset="0"/>
            </a:endParaRPr>
          </a:p>
        </p:txBody>
      </p:sp>
      <p:sp>
        <p:nvSpPr>
          <p:cNvPr id="54274" name="Rectangle 3"/>
          <p:cNvSpPr>
            <a:spLocks noGrp="1" noChangeArrowheads="1"/>
          </p:cNvSpPr>
          <p:nvPr>
            <p:ph idx="1"/>
          </p:nvPr>
        </p:nvSpPr>
        <p:spPr>
          <a:xfrm>
            <a:off x="0" y="1295400"/>
            <a:ext cx="9144000" cy="5562600"/>
          </a:xfrm>
        </p:spPr>
        <p:txBody>
          <a:bodyPr/>
          <a:lstStyle/>
          <a:p>
            <a:pPr eaLnBrk="1" hangingPunct="1">
              <a:buFont typeface="Wingdings" charset="0"/>
              <a:buNone/>
            </a:pPr>
            <a:r>
              <a:rPr lang="en-US" sz="2800">
                <a:latin typeface="Times New Roman" charset="0"/>
                <a:ea typeface="Osaka" charset="0"/>
                <a:cs typeface="Osaka" charset="0"/>
              </a:rPr>
              <a:t>Once groups are classified, they typically - either of their own volition to establish their identity or by force so that the dominant group can easily identify them - adopt symbols so that they can be told apart.</a:t>
            </a:r>
          </a:p>
          <a:p>
            <a:pPr eaLnBrk="1" hangingPunct="1">
              <a:buFont typeface="Wingdings" charset="0"/>
              <a:buNone/>
            </a:pPr>
            <a:r>
              <a:rPr lang="en-US" sz="2800">
                <a:latin typeface="Times New Roman" charset="0"/>
                <a:ea typeface="Osaka" charset="0"/>
                <a:cs typeface="Osaka" charset="0"/>
              </a:rPr>
              <a:t>In some cases - particularly where race or ethnicity is concerned - symbolization occurs even before classification, as the symbols that suggest they belong with a certain group are innate, such as the color of their skin or their physical features.</a:t>
            </a:r>
          </a:p>
          <a:p>
            <a:pPr eaLnBrk="1" hangingPunct="1">
              <a:buFont typeface="Wingdings" charset="0"/>
              <a:buNone/>
            </a:pPr>
            <a:r>
              <a:rPr lang="en-US" sz="2800">
                <a:latin typeface="Times New Roman" charset="0"/>
                <a:ea typeface="Osaka" charset="0"/>
                <a:cs typeface="Osaka" charset="0"/>
              </a:rPr>
              <a:t>Again, this stage is one that does not necessarily lead to genocide.</a:t>
            </a:r>
            <a:endParaRPr lang="en-US" sz="2800">
              <a:latin typeface="Helvetica" charset="0"/>
              <a:ea typeface="Osaka" charset="0"/>
              <a:cs typeface="Osaka" charset="0"/>
            </a:endParaRPr>
          </a:p>
        </p:txBody>
      </p:sp>
    </p:spTree>
    <p:extLst>
      <p:ext uri="{BB962C8B-B14F-4D97-AF65-F5344CB8AC3E}">
        <p14:creationId xmlns:p14="http://schemas.microsoft.com/office/powerpoint/2010/main" val="15667593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a:latin typeface="Rockwell" charset="0"/>
            </a:endParaRPr>
          </a:p>
        </p:txBody>
      </p:sp>
      <p:sp>
        <p:nvSpPr>
          <p:cNvPr id="21506" name="Content Placeholder 2"/>
          <p:cNvSpPr>
            <a:spLocks noGrp="1"/>
          </p:cNvSpPr>
          <p:nvPr>
            <p:ph idx="1"/>
          </p:nvPr>
        </p:nvSpPr>
        <p:spPr/>
        <p:txBody>
          <a:bodyPr/>
          <a:lstStyle/>
          <a:p>
            <a:pPr eaLnBrk="1" hangingPunct="1"/>
            <a:endParaRPr lang="en-US">
              <a:latin typeface="Rockwell" charset="0"/>
            </a:endParaRPr>
          </a:p>
        </p:txBody>
      </p:sp>
      <p:pic>
        <p:nvPicPr>
          <p:cNvPr id="21507" name="Picture 3" descr="Genocide-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050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idx="1"/>
          </p:nvPr>
        </p:nvSpPr>
        <p:spPr>
          <a:xfrm>
            <a:off x="0" y="0"/>
            <a:ext cx="9144000" cy="6858000"/>
          </a:xfrm>
        </p:spPr>
        <p:txBody>
          <a:bodyPr/>
          <a:lstStyle/>
          <a:p>
            <a:pPr eaLnBrk="1" hangingPunct="1">
              <a:lnSpc>
                <a:spcPct val="90000"/>
              </a:lnSpc>
            </a:pPr>
            <a:r>
              <a:rPr lang="en-US" sz="3200">
                <a:solidFill>
                  <a:srgbClr val="000000"/>
                </a:solidFill>
                <a:latin typeface="Garamond" charset="0"/>
                <a:cs typeface="Arial" charset="0"/>
              </a:rPr>
              <a:t>Symbolization - </a:t>
            </a:r>
            <a:r>
              <a:rPr lang="en-US" sz="3200" b="1" u="sng">
                <a:solidFill>
                  <a:srgbClr val="000000"/>
                </a:solidFill>
                <a:latin typeface="Garamond" charset="0"/>
                <a:cs typeface="Arial" charset="0"/>
              </a:rPr>
              <a:t>2</a:t>
            </a:r>
            <a:r>
              <a:rPr lang="en-US" sz="3200" b="1" u="sng" baseline="30000">
                <a:solidFill>
                  <a:srgbClr val="000000"/>
                </a:solidFill>
                <a:latin typeface="Garamond" charset="0"/>
                <a:cs typeface="Arial" charset="0"/>
              </a:rPr>
              <a:t>nd</a:t>
            </a:r>
            <a:r>
              <a:rPr lang="en-US" sz="3200">
                <a:solidFill>
                  <a:srgbClr val="000000"/>
                </a:solidFill>
                <a:latin typeface="Garamond" charset="0"/>
                <a:cs typeface="Arial" charset="0"/>
              </a:rPr>
              <a:t> Stage</a:t>
            </a:r>
          </a:p>
          <a:p>
            <a:pPr lvl="1" eaLnBrk="1" hangingPunct="1">
              <a:lnSpc>
                <a:spcPct val="90000"/>
              </a:lnSpc>
            </a:pPr>
            <a:r>
              <a:rPr lang="en-US" sz="3200" b="1" u="sng">
                <a:solidFill>
                  <a:srgbClr val="000000"/>
                </a:solidFill>
                <a:latin typeface="Garamond" charset="0"/>
                <a:cs typeface="Arial" charset="0"/>
              </a:rPr>
              <a:t>Names</a:t>
            </a:r>
            <a:r>
              <a:rPr lang="en-US" sz="3200">
                <a:solidFill>
                  <a:srgbClr val="000000"/>
                </a:solidFill>
                <a:latin typeface="Garamond" charset="0"/>
                <a:cs typeface="Arial" charset="0"/>
              </a:rPr>
              <a:t> or </a:t>
            </a:r>
            <a:r>
              <a:rPr lang="en-US" sz="3200" b="1" u="sng">
                <a:solidFill>
                  <a:srgbClr val="000000"/>
                </a:solidFill>
                <a:latin typeface="Garamond" charset="0"/>
                <a:cs typeface="Arial" charset="0"/>
              </a:rPr>
              <a:t>symbols</a:t>
            </a:r>
            <a:r>
              <a:rPr lang="en-US" sz="3200">
                <a:solidFill>
                  <a:srgbClr val="000000"/>
                </a:solidFill>
                <a:latin typeface="Garamond" charset="0"/>
                <a:cs typeface="Arial" charset="0"/>
              </a:rPr>
              <a:t> are given to people to classify them. </a:t>
            </a:r>
          </a:p>
          <a:p>
            <a:pPr lvl="2" eaLnBrk="1" hangingPunct="1">
              <a:lnSpc>
                <a:spcPct val="90000"/>
              </a:lnSpc>
            </a:pPr>
            <a:r>
              <a:rPr lang="en-US" sz="3000">
                <a:solidFill>
                  <a:srgbClr val="000000"/>
                </a:solidFill>
                <a:latin typeface="Garamond" charset="0"/>
                <a:cs typeface="Arial" charset="0"/>
              </a:rPr>
              <a:t>As during the Holocaust-Jews or Gypsies.</a:t>
            </a:r>
          </a:p>
          <a:p>
            <a:pPr lvl="1" eaLnBrk="1" hangingPunct="1">
              <a:lnSpc>
                <a:spcPct val="90000"/>
              </a:lnSpc>
            </a:pPr>
            <a:r>
              <a:rPr lang="en-US" sz="3200">
                <a:solidFill>
                  <a:srgbClr val="000000"/>
                </a:solidFill>
                <a:latin typeface="Garamond" charset="0"/>
                <a:cs typeface="Arial" charset="0"/>
              </a:rPr>
              <a:t>Distinguish them by </a:t>
            </a:r>
            <a:r>
              <a:rPr lang="en-US" sz="3200" b="1" u="sng">
                <a:solidFill>
                  <a:srgbClr val="000000"/>
                </a:solidFill>
                <a:latin typeface="Garamond" charset="0"/>
                <a:cs typeface="Arial" charset="0"/>
              </a:rPr>
              <a:t>colors</a:t>
            </a:r>
            <a:r>
              <a:rPr lang="en-US" sz="3200">
                <a:solidFill>
                  <a:srgbClr val="000000"/>
                </a:solidFill>
                <a:latin typeface="Garamond" charset="0"/>
                <a:cs typeface="Arial" charset="0"/>
              </a:rPr>
              <a:t> or </a:t>
            </a:r>
            <a:r>
              <a:rPr lang="en-US" sz="3200" b="1" u="sng">
                <a:solidFill>
                  <a:srgbClr val="000000"/>
                </a:solidFill>
                <a:latin typeface="Garamond" charset="0"/>
                <a:cs typeface="Arial" charset="0"/>
              </a:rPr>
              <a:t>dress</a:t>
            </a:r>
            <a:r>
              <a:rPr lang="en-US" sz="3200">
                <a:solidFill>
                  <a:srgbClr val="000000"/>
                </a:solidFill>
                <a:latin typeface="Garamond" charset="0"/>
                <a:cs typeface="Arial" charset="0"/>
              </a:rPr>
              <a:t> and apply them to members of groups. </a:t>
            </a:r>
          </a:p>
          <a:p>
            <a:pPr lvl="1" eaLnBrk="1" hangingPunct="1">
              <a:lnSpc>
                <a:spcPct val="90000"/>
              </a:lnSpc>
            </a:pPr>
            <a:r>
              <a:rPr lang="en-US" sz="3200">
                <a:solidFill>
                  <a:srgbClr val="000000"/>
                </a:solidFill>
                <a:latin typeface="Garamond" charset="0"/>
                <a:cs typeface="Arial" charset="0"/>
              </a:rPr>
              <a:t>Classification and symbolization are universally human and do </a:t>
            </a:r>
            <a:r>
              <a:rPr lang="en-US" sz="3200" b="1" u="sng">
                <a:solidFill>
                  <a:srgbClr val="000000"/>
                </a:solidFill>
                <a:latin typeface="Garamond" charset="0"/>
                <a:cs typeface="Arial" charset="0"/>
              </a:rPr>
              <a:t>not</a:t>
            </a:r>
            <a:r>
              <a:rPr lang="en-US" sz="3200">
                <a:solidFill>
                  <a:srgbClr val="000000"/>
                </a:solidFill>
                <a:latin typeface="Garamond" charset="0"/>
                <a:cs typeface="Arial" charset="0"/>
              </a:rPr>
              <a:t> necessarily result in genocide unless they lead to dehumanization. </a:t>
            </a:r>
          </a:p>
          <a:p>
            <a:pPr lvl="1" eaLnBrk="1" hangingPunct="1">
              <a:lnSpc>
                <a:spcPct val="90000"/>
              </a:lnSpc>
            </a:pPr>
            <a:r>
              <a:rPr lang="en-US" sz="3200">
                <a:solidFill>
                  <a:srgbClr val="000000"/>
                </a:solidFill>
                <a:latin typeface="Garamond" charset="0"/>
                <a:cs typeface="Arial" charset="0"/>
              </a:rPr>
              <a:t>When combined with hatred, symbols may be forced upon unwilling members of the groups: </a:t>
            </a:r>
          </a:p>
          <a:p>
            <a:pPr lvl="2" eaLnBrk="1" hangingPunct="1">
              <a:lnSpc>
                <a:spcPct val="90000"/>
              </a:lnSpc>
            </a:pPr>
            <a:r>
              <a:rPr lang="en-US" sz="3200">
                <a:solidFill>
                  <a:srgbClr val="000000"/>
                </a:solidFill>
                <a:latin typeface="Garamond" charset="0"/>
                <a:cs typeface="Arial" charset="0"/>
              </a:rPr>
              <a:t>The </a:t>
            </a:r>
            <a:r>
              <a:rPr lang="en-US" sz="3200" b="1" u="sng">
                <a:solidFill>
                  <a:srgbClr val="000000"/>
                </a:solidFill>
                <a:latin typeface="Garamond" charset="0"/>
                <a:cs typeface="Arial" charset="0"/>
              </a:rPr>
              <a:t>yellow</a:t>
            </a:r>
            <a:r>
              <a:rPr lang="en-US" sz="3200">
                <a:solidFill>
                  <a:srgbClr val="000000"/>
                </a:solidFill>
                <a:latin typeface="Garamond" charset="0"/>
                <a:cs typeface="Arial" charset="0"/>
              </a:rPr>
              <a:t> star for Jews under Nazi rule.</a:t>
            </a:r>
          </a:p>
          <a:p>
            <a:pPr lvl="2" eaLnBrk="1" hangingPunct="1">
              <a:lnSpc>
                <a:spcPct val="90000"/>
              </a:lnSpc>
            </a:pPr>
            <a:r>
              <a:rPr lang="en-US" sz="3200">
                <a:solidFill>
                  <a:srgbClr val="000000"/>
                </a:solidFill>
                <a:latin typeface="Garamond" charset="0"/>
                <a:cs typeface="Arial" charset="0"/>
              </a:rPr>
              <a:t>A </a:t>
            </a:r>
            <a:r>
              <a:rPr lang="en-US" sz="3200" b="1" u="sng">
                <a:solidFill>
                  <a:srgbClr val="000000"/>
                </a:solidFill>
                <a:latin typeface="Garamond" charset="0"/>
                <a:cs typeface="Arial" charset="0"/>
              </a:rPr>
              <a:t>blue</a:t>
            </a:r>
            <a:r>
              <a:rPr lang="en-US" sz="3200">
                <a:solidFill>
                  <a:srgbClr val="000000"/>
                </a:solidFill>
                <a:latin typeface="Garamond" charset="0"/>
                <a:cs typeface="Arial" charset="0"/>
              </a:rPr>
              <a:t> scarf for people in Cambodia</a:t>
            </a:r>
          </a:p>
        </p:txBody>
      </p:sp>
    </p:spTree>
    <p:extLst>
      <p:ext uri="{BB962C8B-B14F-4D97-AF65-F5344CB8AC3E}">
        <p14:creationId xmlns:p14="http://schemas.microsoft.com/office/powerpoint/2010/main" val="16165476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a:xfrm>
            <a:off x="498475" y="93663"/>
            <a:ext cx="8147050" cy="744537"/>
          </a:xfrm>
        </p:spPr>
        <p:txBody>
          <a:bodyPr/>
          <a:lstStyle/>
          <a:p>
            <a:pPr eaLnBrk="1" hangingPunct="1"/>
            <a:r>
              <a:rPr lang="en-US">
                <a:latin typeface="Garamond" charset="0"/>
                <a:cs typeface="Arial" charset="0"/>
              </a:rPr>
              <a:t>Genocide</a:t>
            </a:r>
          </a:p>
        </p:txBody>
      </p:sp>
      <p:sp>
        <p:nvSpPr>
          <p:cNvPr id="58370" name="Rectangle 3"/>
          <p:cNvSpPr>
            <a:spLocks noGrp="1" noChangeArrowheads="1"/>
          </p:cNvSpPr>
          <p:nvPr>
            <p:ph idx="1"/>
          </p:nvPr>
        </p:nvSpPr>
        <p:spPr>
          <a:xfrm>
            <a:off x="0" y="914400"/>
            <a:ext cx="9144000" cy="5943600"/>
          </a:xfrm>
        </p:spPr>
        <p:txBody>
          <a:bodyPr/>
          <a:lstStyle/>
          <a:p>
            <a:pPr eaLnBrk="1" hangingPunct="1">
              <a:buFont typeface="Wingdings" charset="0"/>
              <a:buChar char="n"/>
            </a:pPr>
            <a:r>
              <a:rPr lang="en-US" sz="4000">
                <a:solidFill>
                  <a:srgbClr val="000000"/>
                </a:solidFill>
                <a:latin typeface="Rockwell" charset="0"/>
              </a:rPr>
              <a:t>To </a:t>
            </a:r>
            <a:r>
              <a:rPr lang="en-US" sz="4000" b="1" u="sng">
                <a:solidFill>
                  <a:srgbClr val="000000"/>
                </a:solidFill>
                <a:latin typeface="Rockwell" charset="0"/>
              </a:rPr>
              <a:t>stop</a:t>
            </a:r>
            <a:r>
              <a:rPr lang="en-US" sz="4000">
                <a:solidFill>
                  <a:srgbClr val="000000"/>
                </a:solidFill>
                <a:latin typeface="Rockwell" charset="0"/>
              </a:rPr>
              <a:t> symbolization</a:t>
            </a:r>
          </a:p>
          <a:p>
            <a:pPr lvl="1" eaLnBrk="1" hangingPunct="1">
              <a:buFont typeface="Wingdings" charset="0"/>
              <a:buChar char="n"/>
            </a:pPr>
            <a:r>
              <a:rPr lang="en-US" sz="4000">
                <a:solidFill>
                  <a:srgbClr val="000000"/>
                </a:solidFill>
                <a:latin typeface="Rockwell" charset="0"/>
              </a:rPr>
              <a:t>Outlaw </a:t>
            </a:r>
            <a:r>
              <a:rPr lang="en-US" sz="4000" b="1" u="sng">
                <a:solidFill>
                  <a:srgbClr val="000000"/>
                </a:solidFill>
                <a:latin typeface="Rockwell" charset="0"/>
              </a:rPr>
              <a:t>symbols</a:t>
            </a:r>
            <a:r>
              <a:rPr lang="en-US" sz="4000">
                <a:solidFill>
                  <a:srgbClr val="000000"/>
                </a:solidFill>
                <a:latin typeface="Rockwell" charset="0"/>
              </a:rPr>
              <a:t> for groups both the perpetrators and the victims</a:t>
            </a:r>
          </a:p>
          <a:p>
            <a:pPr lvl="2" eaLnBrk="1" hangingPunct="1">
              <a:buFont typeface="Wingdings" charset="0"/>
              <a:buChar char="n"/>
            </a:pPr>
            <a:r>
              <a:rPr lang="en-US" sz="4000">
                <a:solidFill>
                  <a:srgbClr val="000000"/>
                </a:solidFill>
                <a:latin typeface="Rockwell" charset="0"/>
              </a:rPr>
              <a:t>The Star of David</a:t>
            </a:r>
          </a:p>
          <a:p>
            <a:pPr lvl="2" eaLnBrk="1" hangingPunct="1">
              <a:buFont typeface="Wingdings" charset="0"/>
              <a:buChar char="n"/>
            </a:pPr>
            <a:r>
              <a:rPr lang="en-US" sz="4000">
                <a:solidFill>
                  <a:srgbClr val="000000"/>
                </a:solidFill>
                <a:latin typeface="Rockwell" charset="0"/>
              </a:rPr>
              <a:t>The swastika</a:t>
            </a:r>
          </a:p>
          <a:p>
            <a:pPr lvl="2" eaLnBrk="1" hangingPunct="1">
              <a:buFont typeface="Wingdings" charset="0"/>
              <a:buChar char="n"/>
            </a:pPr>
            <a:r>
              <a:rPr lang="en-US" sz="4000">
                <a:solidFill>
                  <a:srgbClr val="000000"/>
                </a:solidFill>
                <a:latin typeface="Rockwell" charset="0"/>
              </a:rPr>
              <a:t>The Confederate flag?</a:t>
            </a:r>
          </a:p>
          <a:p>
            <a:pPr lvl="1" eaLnBrk="1" hangingPunct="1">
              <a:buFont typeface="Wingdings" charset="0"/>
              <a:buChar char="n"/>
            </a:pPr>
            <a:endParaRPr lang="en-US">
              <a:latin typeface="Rockwell" charset="0"/>
            </a:endParaRPr>
          </a:p>
          <a:p>
            <a:pPr lvl="2" eaLnBrk="1" hangingPunct="1">
              <a:buFont typeface="Wingdings" charset="0"/>
              <a:buChar char="n"/>
            </a:pPr>
            <a:endParaRPr lang="en-US">
              <a:latin typeface="Rockwell" charset="0"/>
            </a:endParaRPr>
          </a:p>
        </p:txBody>
      </p:sp>
      <p:sp>
        <p:nvSpPr>
          <p:cNvPr id="58371" name="TextBox 3"/>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sym typeface="Wingdings" charset="0"/>
              </a:rPr>
              <a:t></a:t>
            </a:r>
            <a:endParaRPr lang="en-US" sz="3200"/>
          </a:p>
        </p:txBody>
      </p:sp>
    </p:spTree>
    <p:extLst>
      <p:ext uri="{BB962C8B-B14F-4D97-AF65-F5344CB8AC3E}">
        <p14:creationId xmlns:p14="http://schemas.microsoft.com/office/powerpoint/2010/main" val="30096469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atin typeface="Rockwell" charset="0"/>
              </a:rPr>
              <a:t>Stage 3 - Discrimination</a:t>
            </a:r>
          </a:p>
        </p:txBody>
      </p:sp>
      <p:pic>
        <p:nvPicPr>
          <p:cNvPr id="60418" name="Content Placeholder 3" descr="arheio_lipsis.png"/>
          <p:cNvPicPr>
            <a:picLocks noGrp="1" noChangeAspect="1"/>
          </p:cNvPicPr>
          <p:nvPr>
            <p:ph idx="1"/>
          </p:nvPr>
        </p:nvPicPr>
        <p:blipFill>
          <a:blip r:embed="rId2">
            <a:extLst>
              <a:ext uri="{28A0092B-C50C-407E-A947-70E740481C1C}">
                <a14:useLocalDpi xmlns:a14="http://schemas.microsoft.com/office/drawing/2010/main" val="0"/>
              </a:ext>
            </a:extLst>
          </a:blip>
          <a:srcRect t="-14287" b="-14287"/>
          <a:stretch>
            <a:fillRect/>
          </a:stretch>
        </p:blipFill>
        <p:spPr/>
      </p:pic>
    </p:spTree>
    <p:extLst>
      <p:ext uri="{BB962C8B-B14F-4D97-AF65-F5344CB8AC3E}">
        <p14:creationId xmlns:p14="http://schemas.microsoft.com/office/powerpoint/2010/main" val="123753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z="3600" b="1">
                <a:solidFill>
                  <a:srgbClr val="FF0903"/>
                </a:solidFill>
                <a:latin typeface="Times New Roman" charset="0"/>
                <a:ea typeface="Osaka" charset="0"/>
                <a:cs typeface="Osaka" charset="0"/>
              </a:rPr>
              <a:t>Stage Three: DISCRIMINATION</a:t>
            </a:r>
            <a:endParaRPr lang="en-US">
              <a:solidFill>
                <a:srgbClr val="FF0903"/>
              </a:solidFill>
              <a:latin typeface="Times New Roman" charset="0"/>
              <a:ea typeface="Osaka" charset="0"/>
              <a:cs typeface="Osaka" charset="0"/>
            </a:endParaRPr>
          </a:p>
        </p:txBody>
      </p:sp>
      <p:sp>
        <p:nvSpPr>
          <p:cNvPr id="61442"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600">
                <a:latin typeface="Times New Roman" charset="0"/>
                <a:ea typeface="Osaka" charset="0"/>
                <a:cs typeface="Osaka" charset="0"/>
              </a:rPr>
              <a:t>PROMPT: </a:t>
            </a:r>
            <a:r>
              <a:rPr lang="en-US" sz="3600">
                <a:latin typeface="Rockwell" charset="0"/>
              </a:rPr>
              <a:t>Have you ever experienced discrimination before or witnessed it, if so why were you being discriminated against or why was the person you saw it happening to, being discriminated against? </a:t>
            </a:r>
            <a:endParaRPr lang="en-US" sz="2000">
              <a:latin typeface="Helvetica" charset="0"/>
              <a:ea typeface="Osaka" charset="0"/>
              <a:cs typeface="Osaka" charset="0"/>
            </a:endParaRPr>
          </a:p>
        </p:txBody>
      </p:sp>
    </p:spTree>
    <p:extLst>
      <p:ext uri="{BB962C8B-B14F-4D97-AF65-F5344CB8AC3E}">
        <p14:creationId xmlns:p14="http://schemas.microsoft.com/office/powerpoint/2010/main" val="1864408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463"/>
            <a:ext cx="9144000" cy="820737"/>
          </a:xfrm>
        </p:spPr>
        <p:txBody>
          <a:bodyPr rtlCol="0">
            <a:normAutofit fontScale="90000"/>
          </a:bodyPr>
          <a:lstStyle/>
          <a:p>
            <a:pPr eaLnBrk="1" fontAlgn="auto" hangingPunct="1">
              <a:spcAft>
                <a:spcPts val="0"/>
              </a:spcAft>
              <a:defRPr/>
            </a:pPr>
            <a:r>
              <a:rPr lang="en-US" dirty="0" smtClean="0">
                <a:ea typeface="+mj-ea"/>
                <a:cs typeface="+mj-cs"/>
              </a:rPr>
              <a:t>Stage Three: Discrimination </a:t>
            </a:r>
            <a:endParaRPr lang="en-US" dirty="0">
              <a:ea typeface="+mj-ea"/>
              <a:cs typeface="+mj-cs"/>
            </a:endParaRPr>
          </a:p>
        </p:txBody>
      </p:sp>
      <p:sp>
        <p:nvSpPr>
          <p:cNvPr id="63490" name="Content Placeholder 1"/>
          <p:cNvSpPr>
            <a:spLocks noGrp="1"/>
          </p:cNvSpPr>
          <p:nvPr>
            <p:ph idx="1"/>
          </p:nvPr>
        </p:nvSpPr>
        <p:spPr>
          <a:xfrm>
            <a:off x="0" y="914400"/>
            <a:ext cx="9144000" cy="5943600"/>
          </a:xfrm>
        </p:spPr>
        <p:txBody>
          <a:bodyPr/>
          <a:lstStyle/>
          <a:p>
            <a:pPr eaLnBrk="1" hangingPunct="1">
              <a:buFont typeface="Arial" charset="0"/>
              <a:buChar char="•"/>
            </a:pPr>
            <a:r>
              <a:rPr lang="en-CA" sz="2400">
                <a:latin typeface="Rockwell" charset="0"/>
              </a:rPr>
              <a:t>A dominant group uses law, custom, and political power to deny the rights of other groups. </a:t>
            </a:r>
          </a:p>
          <a:p>
            <a:pPr eaLnBrk="1" hangingPunct="1">
              <a:buFont typeface="Arial" charset="0"/>
              <a:buChar char="•"/>
            </a:pPr>
            <a:r>
              <a:rPr lang="en-CA" sz="2400">
                <a:latin typeface="Rockwell" charset="0"/>
              </a:rPr>
              <a:t>The powerless group may not be accorded full civil rights, voting rights, or even citizenship. The dominant group is driven by an exclusionary ideology that would deprive less powerful groups of their rights. </a:t>
            </a:r>
          </a:p>
          <a:p>
            <a:pPr eaLnBrk="1" hangingPunct="1">
              <a:buFont typeface="Arial" charset="0"/>
              <a:buChar char="•"/>
            </a:pPr>
            <a:r>
              <a:rPr lang="en-CA" sz="2400">
                <a:latin typeface="Rockwell" charset="0"/>
              </a:rPr>
              <a:t>The ideology advocates monopolization or expansion of power by the dominant group. It legitimizes the victimization of weaker groups. </a:t>
            </a:r>
          </a:p>
          <a:p>
            <a:pPr eaLnBrk="1" hangingPunct="1">
              <a:buFont typeface="Arial" charset="0"/>
              <a:buChar char="•"/>
            </a:pPr>
            <a:r>
              <a:rPr lang="en-CA" sz="2400">
                <a:latin typeface="Rockwell" charset="0"/>
              </a:rPr>
              <a:t>Advocates of exclusionary ideologies are often charismatic, expressing resentments of their followers, attracting support from the masses. </a:t>
            </a:r>
            <a:endParaRPr lang="en-US" sz="2400">
              <a:latin typeface="Rockwell" charset="0"/>
            </a:endParaRPr>
          </a:p>
        </p:txBody>
      </p:sp>
    </p:spTree>
    <p:extLst>
      <p:ext uri="{BB962C8B-B14F-4D97-AF65-F5344CB8AC3E}">
        <p14:creationId xmlns:p14="http://schemas.microsoft.com/office/powerpoint/2010/main" val="390468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a:latin typeface="Garamond" charset="0"/>
              </a:rPr>
              <a:t>Stage 3: Discrimination</a:t>
            </a:r>
          </a:p>
        </p:txBody>
      </p:sp>
      <p:sp>
        <p:nvSpPr>
          <p:cNvPr id="64514" name="Content Placeholder 2"/>
          <p:cNvSpPr>
            <a:spLocks noGrp="1"/>
          </p:cNvSpPr>
          <p:nvPr>
            <p:ph idx="1"/>
          </p:nvPr>
        </p:nvSpPr>
        <p:spPr>
          <a:xfrm>
            <a:off x="0" y="1762125"/>
            <a:ext cx="9144000" cy="5095875"/>
          </a:xfrm>
        </p:spPr>
        <p:txBody>
          <a:bodyPr/>
          <a:lstStyle/>
          <a:p>
            <a:pPr eaLnBrk="1" hangingPunct="1"/>
            <a:r>
              <a:rPr lang="en-US" sz="3200" b="1" u="sng">
                <a:solidFill>
                  <a:srgbClr val="000000"/>
                </a:solidFill>
                <a:latin typeface="Garamond" charset="0"/>
              </a:rPr>
              <a:t>Segregation</a:t>
            </a:r>
            <a:r>
              <a:rPr lang="en-US" sz="3200">
                <a:solidFill>
                  <a:srgbClr val="000000"/>
                </a:solidFill>
                <a:latin typeface="Garamond" charset="0"/>
              </a:rPr>
              <a:t>; apartheid: Separate groups in </a:t>
            </a:r>
            <a:r>
              <a:rPr lang="en-US" sz="3200" b="1" u="sng">
                <a:solidFill>
                  <a:srgbClr val="000000"/>
                </a:solidFill>
                <a:latin typeface="Garamond" charset="0"/>
              </a:rPr>
              <a:t>housing</a:t>
            </a:r>
            <a:r>
              <a:rPr lang="en-US" sz="3200">
                <a:solidFill>
                  <a:srgbClr val="000000"/>
                </a:solidFill>
                <a:latin typeface="Garamond" charset="0"/>
              </a:rPr>
              <a:t>, schools, transport, and eating places.</a:t>
            </a:r>
          </a:p>
          <a:p>
            <a:pPr eaLnBrk="1" hangingPunct="1"/>
            <a:r>
              <a:rPr lang="en-US" sz="3200" b="1" u="sng">
                <a:solidFill>
                  <a:srgbClr val="000000"/>
                </a:solidFill>
                <a:latin typeface="Garamond" charset="0"/>
              </a:rPr>
              <a:t>Prohibit</a:t>
            </a:r>
            <a:r>
              <a:rPr lang="en-US" sz="3200">
                <a:solidFill>
                  <a:srgbClr val="000000"/>
                </a:solidFill>
                <a:latin typeface="Garamond" charset="0"/>
              </a:rPr>
              <a:t> </a:t>
            </a:r>
            <a:r>
              <a:rPr lang="en-US" sz="3200" b="1" u="sng">
                <a:solidFill>
                  <a:srgbClr val="000000"/>
                </a:solidFill>
                <a:latin typeface="Garamond" charset="0"/>
              </a:rPr>
              <a:t>voting</a:t>
            </a:r>
            <a:r>
              <a:rPr lang="en-US" sz="3200">
                <a:solidFill>
                  <a:srgbClr val="000000"/>
                </a:solidFill>
                <a:latin typeface="Garamond" charset="0"/>
              </a:rPr>
              <a:t> by members of victim group.</a:t>
            </a:r>
          </a:p>
          <a:p>
            <a:pPr eaLnBrk="1" hangingPunct="1"/>
            <a:r>
              <a:rPr lang="en-US" sz="3200">
                <a:solidFill>
                  <a:srgbClr val="000000"/>
                </a:solidFill>
                <a:latin typeface="Garamond" charset="0"/>
              </a:rPr>
              <a:t>Fire group from </a:t>
            </a:r>
            <a:r>
              <a:rPr lang="en-US" sz="3200" b="1" u="sng">
                <a:solidFill>
                  <a:srgbClr val="000000"/>
                </a:solidFill>
                <a:latin typeface="Garamond" charset="0"/>
              </a:rPr>
              <a:t>professions</a:t>
            </a:r>
            <a:r>
              <a:rPr lang="en-US" sz="3200">
                <a:solidFill>
                  <a:srgbClr val="000000"/>
                </a:solidFill>
                <a:latin typeface="Garamond" charset="0"/>
              </a:rPr>
              <a:t>. </a:t>
            </a:r>
          </a:p>
          <a:p>
            <a:pPr eaLnBrk="1" hangingPunct="1"/>
            <a:r>
              <a:rPr lang="en-US" sz="3200">
                <a:solidFill>
                  <a:srgbClr val="000000"/>
                </a:solidFill>
                <a:latin typeface="Garamond" charset="0"/>
              </a:rPr>
              <a:t>Require </a:t>
            </a:r>
            <a:r>
              <a:rPr lang="ja-JP" altLang="en-US" sz="3200">
                <a:solidFill>
                  <a:srgbClr val="000000"/>
                </a:solidFill>
                <a:latin typeface="Garamond" charset="0"/>
              </a:rPr>
              <a:t>“</a:t>
            </a:r>
            <a:r>
              <a:rPr lang="en-US" altLang="ja-JP" sz="3200" b="1" u="sng">
                <a:solidFill>
                  <a:srgbClr val="000000"/>
                </a:solidFill>
                <a:latin typeface="Garamond" charset="0"/>
              </a:rPr>
              <a:t>passes</a:t>
            </a:r>
            <a:r>
              <a:rPr lang="ja-JP" altLang="en-US" sz="3200">
                <a:solidFill>
                  <a:srgbClr val="000000"/>
                </a:solidFill>
                <a:latin typeface="Garamond" charset="0"/>
              </a:rPr>
              <a:t>”</a:t>
            </a:r>
            <a:r>
              <a:rPr lang="en-US" altLang="ja-JP" sz="3200">
                <a:solidFill>
                  <a:srgbClr val="000000"/>
                </a:solidFill>
                <a:latin typeface="Garamond" charset="0"/>
              </a:rPr>
              <a:t> to travel.  Hunt and arrest  </a:t>
            </a:r>
            <a:r>
              <a:rPr lang="ja-JP" altLang="en-US" sz="3200">
                <a:solidFill>
                  <a:srgbClr val="000000"/>
                </a:solidFill>
                <a:latin typeface="Garamond" charset="0"/>
              </a:rPr>
              <a:t>“</a:t>
            </a:r>
            <a:r>
              <a:rPr lang="en-US" altLang="ja-JP" sz="3200">
                <a:solidFill>
                  <a:srgbClr val="000000"/>
                </a:solidFill>
                <a:latin typeface="Garamond" charset="0"/>
              </a:rPr>
              <a:t>undocumented aliens.</a:t>
            </a:r>
            <a:r>
              <a:rPr lang="ja-JP" altLang="en-US" sz="3200">
                <a:solidFill>
                  <a:srgbClr val="000000"/>
                </a:solidFill>
                <a:latin typeface="Garamond" charset="0"/>
              </a:rPr>
              <a:t>”</a:t>
            </a:r>
            <a:endParaRPr lang="en-US" sz="3200">
              <a:solidFill>
                <a:srgbClr val="000000"/>
              </a:solidFill>
              <a:latin typeface="Garamond" charset="0"/>
            </a:endParaRPr>
          </a:p>
        </p:txBody>
      </p:sp>
    </p:spTree>
    <p:extLst>
      <p:ext uri="{BB962C8B-B14F-4D97-AF65-F5344CB8AC3E}">
        <p14:creationId xmlns:p14="http://schemas.microsoft.com/office/powerpoint/2010/main" val="12078523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9144000" cy="5562600"/>
          </a:xfrm>
        </p:spPr>
        <p:txBody>
          <a:bodyPr rtlCol="0">
            <a:normAutofit lnSpcReduction="10000"/>
          </a:bodyPr>
          <a:lstStyle/>
          <a:p>
            <a:pPr eaLnBrk="1" fontAlgn="auto" hangingPunct="1">
              <a:spcAft>
                <a:spcPts val="0"/>
              </a:spcAft>
              <a:buClr>
                <a:schemeClr val="tx1">
                  <a:lumMod val="75000"/>
                  <a:lumOff val="25000"/>
                </a:schemeClr>
              </a:buClr>
              <a:buFont typeface="Wingdings 2" pitchFamily="18" charset="2"/>
              <a:buChar char=""/>
              <a:defRPr/>
            </a:pPr>
            <a:r>
              <a:rPr lang="en-CA" sz="3200" b="1" u="sng" dirty="0">
                <a:solidFill>
                  <a:srgbClr val="000000"/>
                </a:solidFill>
                <a:ea typeface="+mn-ea"/>
                <a:cs typeface="+mn-cs"/>
              </a:rPr>
              <a:t>Prevention</a:t>
            </a:r>
            <a:r>
              <a:rPr lang="en-CA" sz="3200" dirty="0">
                <a:solidFill>
                  <a:srgbClr val="000000"/>
                </a:solidFill>
                <a:ea typeface="+mn-ea"/>
                <a:cs typeface="+mn-cs"/>
              </a:rPr>
              <a:t> against discrimination means full political </a:t>
            </a:r>
            <a:r>
              <a:rPr lang="en-CA" sz="3200" b="1" u="sng" dirty="0">
                <a:solidFill>
                  <a:srgbClr val="000000"/>
                </a:solidFill>
                <a:ea typeface="+mn-ea"/>
                <a:cs typeface="+mn-cs"/>
              </a:rPr>
              <a:t>empowerment</a:t>
            </a:r>
            <a:r>
              <a:rPr lang="en-CA" sz="3200" dirty="0">
                <a:solidFill>
                  <a:srgbClr val="000000"/>
                </a:solidFill>
                <a:ea typeface="+mn-ea"/>
                <a:cs typeface="+mn-cs"/>
              </a:rPr>
              <a:t> and citizenship rights for all groups in a society. </a:t>
            </a:r>
            <a:endParaRPr lang="en-CA" sz="3200" dirty="0" smtClean="0">
              <a:solidFill>
                <a:srgbClr val="000000"/>
              </a:solidFill>
              <a:ea typeface="+mn-ea"/>
              <a:cs typeface="+mn-cs"/>
            </a:endParaRPr>
          </a:p>
          <a:p>
            <a:pPr eaLnBrk="1" fontAlgn="auto" hangingPunct="1">
              <a:spcAft>
                <a:spcPts val="0"/>
              </a:spcAft>
              <a:buClr>
                <a:schemeClr val="tx1">
                  <a:lumMod val="75000"/>
                  <a:lumOff val="25000"/>
                </a:schemeClr>
              </a:buClr>
              <a:buFont typeface="Wingdings 2" pitchFamily="18" charset="2"/>
              <a:buChar char=""/>
              <a:defRPr/>
            </a:pPr>
            <a:r>
              <a:rPr lang="en-CA" sz="3200" dirty="0" smtClean="0">
                <a:solidFill>
                  <a:srgbClr val="000000"/>
                </a:solidFill>
                <a:ea typeface="+mn-ea"/>
                <a:cs typeface="+mn-cs"/>
              </a:rPr>
              <a:t>Discrimination </a:t>
            </a:r>
            <a:r>
              <a:rPr lang="en-CA" sz="3200" dirty="0">
                <a:solidFill>
                  <a:srgbClr val="000000"/>
                </a:solidFill>
                <a:ea typeface="+mn-ea"/>
                <a:cs typeface="+mn-cs"/>
              </a:rPr>
              <a:t>on the basis of nationality, ethnicity, race or religion should be </a:t>
            </a:r>
            <a:r>
              <a:rPr lang="en-CA" sz="3200" b="1" u="sng" dirty="0">
                <a:solidFill>
                  <a:srgbClr val="000000"/>
                </a:solidFill>
                <a:ea typeface="+mn-ea"/>
                <a:cs typeface="+mn-cs"/>
              </a:rPr>
              <a:t>outlawed</a:t>
            </a:r>
            <a:r>
              <a:rPr lang="en-CA" sz="3200" dirty="0">
                <a:solidFill>
                  <a:srgbClr val="000000"/>
                </a:solidFill>
                <a:ea typeface="+mn-ea"/>
                <a:cs typeface="+mn-cs"/>
              </a:rPr>
              <a:t>. </a:t>
            </a:r>
            <a:endParaRPr lang="en-CA" sz="3200" dirty="0" smtClean="0">
              <a:solidFill>
                <a:srgbClr val="000000"/>
              </a:solidFill>
              <a:ea typeface="+mn-ea"/>
              <a:cs typeface="+mn-cs"/>
            </a:endParaRPr>
          </a:p>
          <a:p>
            <a:pPr eaLnBrk="1" fontAlgn="auto" hangingPunct="1">
              <a:spcAft>
                <a:spcPts val="0"/>
              </a:spcAft>
              <a:buClr>
                <a:schemeClr val="tx1">
                  <a:lumMod val="75000"/>
                  <a:lumOff val="25000"/>
                </a:schemeClr>
              </a:buClr>
              <a:buFont typeface="Wingdings 2" pitchFamily="18" charset="2"/>
              <a:buChar char=""/>
              <a:defRPr/>
            </a:pPr>
            <a:r>
              <a:rPr lang="en-CA" sz="3200" dirty="0" smtClean="0">
                <a:solidFill>
                  <a:srgbClr val="000000"/>
                </a:solidFill>
                <a:ea typeface="+mn-ea"/>
                <a:cs typeface="+mn-cs"/>
              </a:rPr>
              <a:t>Individuals </a:t>
            </a:r>
            <a:r>
              <a:rPr lang="en-CA" sz="3200" dirty="0">
                <a:solidFill>
                  <a:srgbClr val="000000"/>
                </a:solidFill>
                <a:ea typeface="+mn-ea"/>
                <a:cs typeface="+mn-cs"/>
              </a:rPr>
              <a:t>should have the right to </a:t>
            </a:r>
            <a:r>
              <a:rPr lang="en-CA" sz="3200" b="1" u="sng" dirty="0">
                <a:solidFill>
                  <a:srgbClr val="000000"/>
                </a:solidFill>
                <a:ea typeface="+mn-ea"/>
                <a:cs typeface="+mn-cs"/>
              </a:rPr>
              <a:t>sue</a:t>
            </a:r>
            <a:r>
              <a:rPr lang="en-CA" sz="3200" dirty="0">
                <a:solidFill>
                  <a:srgbClr val="000000"/>
                </a:solidFill>
                <a:ea typeface="+mn-ea"/>
                <a:cs typeface="+mn-cs"/>
              </a:rPr>
              <a:t> the </a:t>
            </a:r>
            <a:r>
              <a:rPr lang="en-CA" sz="3200" b="1" u="sng" dirty="0">
                <a:solidFill>
                  <a:srgbClr val="000000"/>
                </a:solidFill>
                <a:ea typeface="+mn-ea"/>
                <a:cs typeface="+mn-cs"/>
              </a:rPr>
              <a:t>state</a:t>
            </a:r>
            <a:r>
              <a:rPr lang="en-CA" sz="3200" dirty="0">
                <a:solidFill>
                  <a:srgbClr val="000000"/>
                </a:solidFill>
                <a:ea typeface="+mn-ea"/>
                <a:cs typeface="+mn-cs"/>
              </a:rPr>
              <a:t>, </a:t>
            </a:r>
            <a:r>
              <a:rPr lang="en-CA" sz="3200" b="1" u="sng" dirty="0">
                <a:solidFill>
                  <a:srgbClr val="000000"/>
                </a:solidFill>
                <a:ea typeface="+mn-ea"/>
                <a:cs typeface="+mn-cs"/>
              </a:rPr>
              <a:t>corporations</a:t>
            </a:r>
            <a:r>
              <a:rPr lang="en-CA" sz="3200" dirty="0">
                <a:solidFill>
                  <a:srgbClr val="000000"/>
                </a:solidFill>
                <a:ea typeface="+mn-ea"/>
                <a:cs typeface="+mn-cs"/>
              </a:rPr>
              <a:t>, and other </a:t>
            </a:r>
            <a:r>
              <a:rPr lang="en-CA" sz="3200" b="1" u="sng" dirty="0">
                <a:solidFill>
                  <a:srgbClr val="000000"/>
                </a:solidFill>
                <a:ea typeface="+mn-ea"/>
                <a:cs typeface="+mn-cs"/>
              </a:rPr>
              <a:t>individuals</a:t>
            </a:r>
            <a:r>
              <a:rPr lang="en-CA" sz="3200" dirty="0">
                <a:solidFill>
                  <a:srgbClr val="000000"/>
                </a:solidFill>
                <a:ea typeface="+mn-ea"/>
                <a:cs typeface="+mn-cs"/>
              </a:rPr>
              <a:t> if their rights are violated.</a:t>
            </a:r>
          </a:p>
          <a:p>
            <a:pPr eaLnBrk="1" fontAlgn="auto" hangingPunct="1">
              <a:spcAft>
                <a:spcPts val="0"/>
              </a:spcAft>
              <a:buClr>
                <a:schemeClr val="tx1">
                  <a:lumMod val="75000"/>
                  <a:lumOff val="25000"/>
                </a:schemeClr>
              </a:buClr>
              <a:buFont typeface="Wingdings 2" pitchFamily="18" charset="2"/>
              <a:buChar char=""/>
              <a:defRPr/>
            </a:pPr>
            <a:endParaRPr lang="en-US" dirty="0">
              <a:solidFill>
                <a:schemeClr val="tx1">
                  <a:lumMod val="75000"/>
                  <a:lumOff val="25000"/>
                </a:schemeClr>
              </a:solidFill>
              <a:ea typeface="+mn-ea"/>
              <a:cs typeface="+mn-cs"/>
            </a:endParaRPr>
          </a:p>
        </p:txBody>
      </p:sp>
      <p:sp>
        <p:nvSpPr>
          <p:cNvPr id="4" name="TextBox 3"/>
          <p:cNvSpPr txBox="1"/>
          <p:nvPr/>
        </p:nvSpPr>
        <p:spPr>
          <a:xfrm>
            <a:off x="23813" y="30163"/>
            <a:ext cx="4826000" cy="584200"/>
          </a:xfrm>
          <a:prstGeom prst="rect">
            <a:avLst/>
          </a:prstGeom>
          <a:noFill/>
        </p:spPr>
        <p:txBody>
          <a:bodyPr wrap="none">
            <a:spAutoFit/>
          </a:bodyPr>
          <a:lstStyle/>
          <a:p>
            <a:pPr>
              <a:defRPr/>
            </a:pPr>
            <a:r>
              <a:rPr lang="en-US" sz="3200" dirty="0">
                <a:latin typeface="+mj-lt"/>
              </a:rPr>
              <a:t>To Stop Discrimination </a:t>
            </a:r>
          </a:p>
        </p:txBody>
      </p:sp>
    </p:spTree>
    <p:extLst>
      <p:ext uri="{BB962C8B-B14F-4D97-AF65-F5344CB8AC3E}">
        <p14:creationId xmlns:p14="http://schemas.microsoft.com/office/powerpoint/2010/main" val="424440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Rockwell" charset="0"/>
              </a:rPr>
              <a:t>Classwork</a:t>
            </a:r>
          </a:p>
        </p:txBody>
      </p:sp>
      <p:sp>
        <p:nvSpPr>
          <p:cNvPr id="3" name="Content Placeholder 2"/>
          <p:cNvSpPr>
            <a:spLocks noGrp="1"/>
          </p:cNvSpPr>
          <p:nvPr>
            <p:ph idx="1"/>
          </p:nvPr>
        </p:nvSpPr>
        <p:spPr/>
        <p:txBody>
          <a:bodyPr/>
          <a:lstStyle/>
          <a:p>
            <a:pPr>
              <a:defRPr/>
            </a:pPr>
            <a:r>
              <a:rPr lang="en-US" dirty="0" smtClean="0"/>
              <a:t>Begin working on the Genocide DBQ at the end of your booklet!</a:t>
            </a:r>
          </a:p>
          <a:p>
            <a:pPr>
              <a:defRPr/>
            </a:pPr>
            <a:r>
              <a:rPr lang="en-US" dirty="0" smtClean="0"/>
              <a:t>Finish up any of the workbooks you still owe </a:t>
            </a:r>
          </a:p>
          <a:p>
            <a:pPr lvl="1">
              <a:defRPr/>
            </a:pPr>
            <a:r>
              <a:rPr lang="en-US" dirty="0" smtClean="0"/>
              <a:t>Volcano</a:t>
            </a:r>
          </a:p>
          <a:p>
            <a:pPr lvl="1">
              <a:defRPr/>
            </a:pPr>
            <a:r>
              <a:rPr lang="en-US" dirty="0" smtClean="0"/>
              <a:t>Earthquake</a:t>
            </a:r>
          </a:p>
          <a:p>
            <a:pPr lvl="1">
              <a:defRPr/>
            </a:pPr>
            <a:r>
              <a:rPr lang="en-US" dirty="0" smtClean="0"/>
              <a:t>Plate Tectonics</a:t>
            </a:r>
          </a:p>
          <a:p>
            <a:pPr lvl="1">
              <a:defRPr/>
            </a:pPr>
            <a:endParaRPr lang="en-US" dirty="0"/>
          </a:p>
          <a:p>
            <a:pPr lvl="1">
              <a:defRPr/>
            </a:pPr>
            <a:r>
              <a:rPr lang="en-US" dirty="0" smtClean="0"/>
              <a:t>Reminder </a:t>
            </a:r>
            <a:r>
              <a:rPr lang="mr-IN" dirty="0" smtClean="0"/>
              <a:t>–</a:t>
            </a:r>
            <a:r>
              <a:rPr lang="en-US" dirty="0" smtClean="0"/>
              <a:t> Dante’s Peak Essay was due today! </a:t>
            </a:r>
          </a:p>
          <a:p>
            <a:pPr marL="457200" lvl="1" indent="0">
              <a:buFont typeface="Wingdings 2" charset="0"/>
              <a:buNone/>
              <a:defRPr/>
            </a:pPr>
            <a:r>
              <a:rPr lang="en-US" dirty="0" smtClean="0"/>
              <a:t> </a:t>
            </a:r>
            <a:endParaRPr lang="en-US" dirty="0"/>
          </a:p>
        </p:txBody>
      </p:sp>
    </p:spTree>
    <p:extLst>
      <p:ext uri="{BB962C8B-B14F-4D97-AF65-F5344CB8AC3E}">
        <p14:creationId xmlns:p14="http://schemas.microsoft.com/office/powerpoint/2010/main" val="33867546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Rockwell" charset="0"/>
              </a:rPr>
              <a:t>Outline</a:t>
            </a:r>
          </a:p>
        </p:txBody>
      </p:sp>
      <p:sp>
        <p:nvSpPr>
          <p:cNvPr id="68610" name="Content Placeholder 2"/>
          <p:cNvSpPr>
            <a:spLocks noGrp="1"/>
          </p:cNvSpPr>
          <p:nvPr>
            <p:ph idx="1"/>
          </p:nvPr>
        </p:nvSpPr>
        <p:spPr/>
        <p:txBody>
          <a:bodyPr/>
          <a:lstStyle/>
          <a:p>
            <a:r>
              <a:rPr lang="en-US" sz="3200">
                <a:latin typeface="Rockwell" charset="0"/>
              </a:rPr>
              <a:t>CNN 10</a:t>
            </a:r>
          </a:p>
          <a:p>
            <a:r>
              <a:rPr lang="en-US" sz="3200">
                <a:latin typeface="Rockwell" charset="0"/>
              </a:rPr>
              <a:t>Stages 4-7</a:t>
            </a:r>
          </a:p>
          <a:p>
            <a:pPr lvl="1"/>
            <a:r>
              <a:rPr lang="en-US" sz="3000">
                <a:latin typeface="Rockwell" charset="0"/>
              </a:rPr>
              <a:t>We may press on and finish all 10.</a:t>
            </a:r>
          </a:p>
          <a:p>
            <a:r>
              <a:rPr lang="en-US" sz="3200">
                <a:latin typeface="Rockwell" charset="0"/>
              </a:rPr>
              <a:t>Classwork </a:t>
            </a:r>
          </a:p>
        </p:txBody>
      </p:sp>
    </p:spTree>
    <p:extLst>
      <p:ext uri="{BB962C8B-B14F-4D97-AF65-F5344CB8AC3E}">
        <p14:creationId xmlns:p14="http://schemas.microsoft.com/office/powerpoint/2010/main" val="33082641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533400" y="685800"/>
            <a:ext cx="8001000" cy="914400"/>
          </a:xfrm>
        </p:spPr>
        <p:txBody>
          <a:bodyPr/>
          <a:lstStyle/>
          <a:p>
            <a:pPr eaLnBrk="1" hangingPunct="1"/>
            <a:r>
              <a:rPr lang="en-US" sz="3600" b="1">
                <a:solidFill>
                  <a:srgbClr val="FF0903"/>
                </a:solidFill>
                <a:latin typeface="Times New Roman" charset="0"/>
                <a:ea typeface="Osaka" charset="0"/>
                <a:cs typeface="Osaka" charset="0"/>
              </a:rPr>
              <a:t>Stage Four: DEHUMANIZATION</a:t>
            </a:r>
            <a:endParaRPr lang="en-US">
              <a:latin typeface="Helvetica" charset="0"/>
              <a:ea typeface="Osaka" charset="0"/>
              <a:cs typeface="Osaka" charset="0"/>
            </a:endParaRPr>
          </a:p>
        </p:txBody>
      </p:sp>
      <p:pic>
        <p:nvPicPr>
          <p:cNvPr id="69634" name="Picture 2" descr="teaserbox_4773837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5725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1915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extLst/>
        </p:spPr>
        <p:txBody>
          <a:bodyPr/>
          <a:lstStyle/>
          <a:p>
            <a:pPr fontAlgn="auto">
              <a:spcAft>
                <a:spcPts val="0"/>
              </a:spcAft>
              <a:defRPr/>
            </a:pPr>
            <a:r>
              <a:rPr lang="en-US" b="1">
                <a:solidFill>
                  <a:srgbClr val="FF0903"/>
                </a:solidFill>
                <a:latin typeface="Times New Roman" charset="0"/>
                <a:ea typeface="Osaka" charset="0"/>
              </a:rPr>
              <a:t>Genocide</a:t>
            </a:r>
            <a:endParaRPr lang="en-US">
              <a:latin typeface="Helvetica" charset="0"/>
              <a:ea typeface="Osaka" charset="0"/>
            </a:endParaRPr>
          </a:p>
        </p:txBody>
      </p:sp>
      <p:sp>
        <p:nvSpPr>
          <p:cNvPr id="6147" name="Rectangle 3"/>
          <p:cNvSpPr>
            <a:spLocks noGrp="1" noChangeArrowheads="1"/>
          </p:cNvSpPr>
          <p:nvPr>
            <p:ph type="subTitle" idx="1"/>
          </p:nvPr>
        </p:nvSpPr>
        <p:spPr>
          <a:extLst/>
        </p:spPr>
        <p:txBody>
          <a:bodyPr>
            <a:noAutofit/>
          </a:bodyPr>
          <a:lstStyle/>
          <a:p>
            <a:pPr fontAlgn="auto">
              <a:spcAft>
                <a:spcPts val="0"/>
              </a:spcAft>
              <a:buFont typeface="Wingdings" charset="0"/>
              <a:buNone/>
              <a:defRPr/>
            </a:pPr>
            <a:r>
              <a:rPr lang="en-US" sz="4000" dirty="0">
                <a:latin typeface="Times" charset="0"/>
                <a:ea typeface="Osaka" charset="0"/>
              </a:rPr>
              <a:t>The </a:t>
            </a:r>
            <a:r>
              <a:rPr lang="en-US" sz="4000" dirty="0" smtClean="0">
                <a:latin typeface="Times" charset="0"/>
                <a:ea typeface="Osaka" charset="0"/>
              </a:rPr>
              <a:t>ten stages </a:t>
            </a:r>
            <a:r>
              <a:rPr lang="en-US" sz="4000" dirty="0">
                <a:latin typeface="Times" charset="0"/>
                <a:ea typeface="Osaka" charset="0"/>
              </a:rPr>
              <a:t>of genocide, as defined by Gregory H. Stanton</a:t>
            </a:r>
            <a:endParaRPr lang="en-US" sz="4000" dirty="0">
              <a:latin typeface="Helvetica" charset="0"/>
              <a:ea typeface="Osaka" charset="0"/>
            </a:endParaRPr>
          </a:p>
        </p:txBody>
      </p:sp>
    </p:spTree>
    <p:extLst>
      <p:ext uri="{BB962C8B-B14F-4D97-AF65-F5344CB8AC3E}">
        <p14:creationId xmlns:p14="http://schemas.microsoft.com/office/powerpoint/2010/main" val="30930854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533400" y="0"/>
            <a:ext cx="8001000" cy="838200"/>
          </a:xfrm>
        </p:spPr>
        <p:txBody>
          <a:bodyPr/>
          <a:lstStyle/>
          <a:p>
            <a:pPr eaLnBrk="1" hangingPunct="1"/>
            <a:r>
              <a:rPr lang="en-US" sz="3600">
                <a:latin typeface="Rockwell" charset="0"/>
              </a:rPr>
              <a:t>Dehuminzation</a:t>
            </a:r>
          </a:p>
        </p:txBody>
      </p:sp>
      <p:pic>
        <p:nvPicPr>
          <p:cNvPr id="71682" name="ClipArt Placeholder 4" descr="2.jpg"/>
          <p:cNvPicPr>
            <a:picLocks noGrp="1" noChangeAspect="1"/>
          </p:cNvPicPr>
          <p:nvPr>
            <p:ph type="clipArt" sz="half" idx="1"/>
          </p:nvPr>
        </p:nvPicPr>
        <p:blipFill>
          <a:blip r:embed="rId2">
            <a:extLst>
              <a:ext uri="{28A0092B-C50C-407E-A947-70E740481C1C}">
                <a14:useLocalDpi xmlns:a14="http://schemas.microsoft.com/office/drawing/2010/main" val="0"/>
              </a:ext>
            </a:extLst>
          </a:blip>
          <a:srcRect l="977" r="-1068"/>
          <a:stretch>
            <a:fillRect/>
          </a:stretch>
        </p:blipFill>
        <p:spPr>
          <a:xfrm>
            <a:off x="0" y="914400"/>
            <a:ext cx="4724400" cy="5943600"/>
          </a:xfrm>
        </p:spPr>
      </p:pic>
      <p:sp>
        <p:nvSpPr>
          <p:cNvPr id="71683" name="Text Placeholder 3"/>
          <p:cNvSpPr>
            <a:spLocks noGrp="1"/>
          </p:cNvSpPr>
          <p:nvPr>
            <p:ph type="body" sz="half" idx="2"/>
          </p:nvPr>
        </p:nvSpPr>
        <p:spPr/>
        <p:txBody>
          <a:bodyPr/>
          <a:lstStyle/>
          <a:p>
            <a:pPr eaLnBrk="1" hangingPunct="1"/>
            <a:r>
              <a:rPr lang="en-US">
                <a:latin typeface="Rockwell" charset="0"/>
                <a:hlinkClick r:id="rId3"/>
              </a:rPr>
              <a:t>https://www.youtube.com/watch?v=puSgaZyepU8</a:t>
            </a:r>
            <a:endParaRPr lang="en-US">
              <a:latin typeface="Rockwell" charset="0"/>
            </a:endParaRPr>
          </a:p>
          <a:p>
            <a:pPr eaLnBrk="1" hangingPunct="1"/>
            <a:endParaRPr lang="en-US">
              <a:latin typeface="Rockwell" charset="0"/>
            </a:endParaRPr>
          </a:p>
        </p:txBody>
      </p:sp>
    </p:spTree>
    <p:extLst>
      <p:ext uri="{BB962C8B-B14F-4D97-AF65-F5344CB8AC3E}">
        <p14:creationId xmlns:p14="http://schemas.microsoft.com/office/powerpoint/2010/main" val="15812241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Content Placeholder 3" descr="german_antisemitic_poster_1942.jpg"/>
          <p:cNvPicPr>
            <a:picLocks noGrp="1" noChangeAspect="1"/>
          </p:cNvPicPr>
          <p:nvPr>
            <p:ph idx="1"/>
          </p:nvPr>
        </p:nvPicPr>
        <p:blipFill>
          <a:blip r:embed="rId2">
            <a:extLst>
              <a:ext uri="{28A0092B-C50C-407E-A947-70E740481C1C}">
                <a14:useLocalDpi xmlns:a14="http://schemas.microsoft.com/office/drawing/2010/main" val="0"/>
              </a:ext>
            </a:extLst>
          </a:blip>
          <a:srcRect t="-35091" b="-35091"/>
          <a:stretch>
            <a:fillRect/>
          </a:stretch>
        </p:blipFill>
        <p:spPr>
          <a:xfrm>
            <a:off x="0" y="0"/>
            <a:ext cx="9144000" cy="7315200"/>
          </a:xfrm>
        </p:spPr>
      </p:pic>
    </p:spTree>
    <p:extLst>
      <p:ext uri="{BB962C8B-B14F-4D97-AF65-F5344CB8AC3E}">
        <p14:creationId xmlns:p14="http://schemas.microsoft.com/office/powerpoint/2010/main" val="12302630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3" descr="11.jpg"/>
          <p:cNvPicPr>
            <a:picLocks noGrp="1" noChangeAspect="1"/>
          </p:cNvPicPr>
          <p:nvPr>
            <p:ph idx="1"/>
          </p:nvPr>
        </p:nvPicPr>
        <p:blipFill>
          <a:blip r:embed="rId2">
            <a:extLst>
              <a:ext uri="{28A0092B-C50C-407E-A947-70E740481C1C}">
                <a14:useLocalDpi xmlns:a14="http://schemas.microsoft.com/office/drawing/2010/main" val="0"/>
              </a:ext>
            </a:extLst>
          </a:blip>
          <a:srcRect l="-998" r="-1173"/>
          <a:stretch>
            <a:fillRect/>
          </a:stretch>
        </p:blipFill>
        <p:spPr>
          <a:xfrm>
            <a:off x="0" y="19050"/>
            <a:ext cx="9144000" cy="6818313"/>
          </a:xfrm>
        </p:spPr>
      </p:pic>
    </p:spTree>
    <p:extLst>
      <p:ext uri="{BB962C8B-B14F-4D97-AF65-F5344CB8AC3E}">
        <p14:creationId xmlns:p14="http://schemas.microsoft.com/office/powerpoint/2010/main" val="37156777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3600" b="1">
                <a:solidFill>
                  <a:srgbClr val="FF0903"/>
                </a:solidFill>
                <a:latin typeface="Times New Roman" charset="0"/>
                <a:ea typeface="Osaka" charset="0"/>
                <a:cs typeface="Osaka" charset="0"/>
              </a:rPr>
              <a:t>Stage four: DEHUMANIZATION</a:t>
            </a:r>
            <a:endParaRPr lang="en-US">
              <a:latin typeface="Helvetica" charset="0"/>
              <a:ea typeface="Osaka" charset="0"/>
              <a:cs typeface="Osaka" charset="0"/>
            </a:endParaRPr>
          </a:p>
        </p:txBody>
      </p:sp>
      <p:sp>
        <p:nvSpPr>
          <p:cNvPr id="74754"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600">
                <a:latin typeface="Times New Roman" charset="0"/>
                <a:ea typeface="Osaka" charset="0"/>
                <a:cs typeface="Osaka" charset="0"/>
              </a:rPr>
              <a:t>Prompt: Why is it necessary for a dominant power to dehumanize the victims of a genocide?  Why would it be impossible for a genocide to accomplish its goal without this stage?</a:t>
            </a:r>
            <a:endParaRPr lang="en-US" sz="2000">
              <a:latin typeface="Helvetica" charset="0"/>
              <a:ea typeface="Osaka" charset="0"/>
              <a:cs typeface="Osaka" charset="0"/>
            </a:endParaRPr>
          </a:p>
        </p:txBody>
      </p:sp>
    </p:spTree>
    <p:extLst>
      <p:ext uri="{BB962C8B-B14F-4D97-AF65-F5344CB8AC3E}">
        <p14:creationId xmlns:p14="http://schemas.microsoft.com/office/powerpoint/2010/main" val="21462314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2286000" y="26988"/>
            <a:ext cx="4648200" cy="1268412"/>
          </a:xfrm>
        </p:spPr>
        <p:txBody>
          <a:bodyPr/>
          <a:lstStyle/>
          <a:p>
            <a:pPr eaLnBrk="1" hangingPunct="1"/>
            <a:r>
              <a:rPr lang="en-US" sz="3600" b="1">
                <a:solidFill>
                  <a:srgbClr val="FF0903"/>
                </a:solidFill>
                <a:latin typeface="Times New Roman" charset="0"/>
                <a:ea typeface="Osaka" charset="0"/>
                <a:cs typeface="Osaka" charset="0"/>
              </a:rPr>
              <a:t>Stage four: DEHUMANIZATION</a:t>
            </a:r>
            <a:endParaRPr lang="en-US">
              <a:latin typeface="Helvetica" charset="0"/>
              <a:ea typeface="Osaka" charset="0"/>
              <a:cs typeface="Osaka" charset="0"/>
            </a:endParaRPr>
          </a:p>
        </p:txBody>
      </p:sp>
      <p:sp>
        <p:nvSpPr>
          <p:cNvPr id="76802"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400">
                <a:latin typeface="Times New Roman" charset="0"/>
                <a:ea typeface="Osaka" charset="0"/>
                <a:cs typeface="Osaka" charset="0"/>
              </a:rPr>
              <a:t>One group denies the humanity of the other group.  Members of that group are equated with rodents, insects, other vermin, and even diseases.</a:t>
            </a:r>
          </a:p>
          <a:p>
            <a:pPr eaLnBrk="1" hangingPunct="1">
              <a:buFont typeface="Wingdings" charset="0"/>
              <a:buNone/>
            </a:pPr>
            <a:endParaRPr lang="en-US" sz="3400">
              <a:latin typeface="Times New Roman" charset="0"/>
              <a:ea typeface="Osaka" charset="0"/>
              <a:cs typeface="Osaka" charset="0"/>
            </a:endParaRPr>
          </a:p>
          <a:p>
            <a:pPr eaLnBrk="1" hangingPunct="1">
              <a:buFont typeface="Wingdings" charset="0"/>
              <a:buNone/>
            </a:pPr>
            <a:r>
              <a:rPr lang="en-US" sz="3400">
                <a:latin typeface="Times New Roman" charset="0"/>
                <a:ea typeface="Osaka" charset="0"/>
                <a:cs typeface="Osaka" charset="0"/>
              </a:rPr>
              <a:t>If this stage takes hold, it becomes more difficult to stop the progression of genocide.</a:t>
            </a:r>
            <a:endParaRPr lang="en-US" sz="1800">
              <a:latin typeface="Helvetica" charset="0"/>
              <a:ea typeface="Osaka" charset="0"/>
              <a:cs typeface="Osaka" charset="0"/>
            </a:endParaRPr>
          </a:p>
        </p:txBody>
      </p:sp>
    </p:spTree>
    <p:extLst>
      <p:ext uri="{BB962C8B-B14F-4D97-AF65-F5344CB8AC3E}">
        <p14:creationId xmlns:p14="http://schemas.microsoft.com/office/powerpoint/2010/main" val="38258450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rrowheads="1"/>
          </p:cNvSpPr>
          <p:nvPr>
            <p:ph type="title"/>
          </p:nvPr>
        </p:nvSpPr>
        <p:spPr>
          <a:xfrm>
            <a:off x="457200" y="0"/>
            <a:ext cx="8229600" cy="990600"/>
          </a:xfrm>
        </p:spPr>
        <p:txBody>
          <a:bodyPr/>
          <a:lstStyle/>
          <a:p>
            <a:pPr eaLnBrk="1" hangingPunct="1"/>
            <a:r>
              <a:rPr lang="en-US">
                <a:latin typeface="Garamond" charset="0"/>
              </a:rPr>
              <a:t>Stage 4: Dehumanization</a:t>
            </a:r>
          </a:p>
        </p:txBody>
      </p:sp>
      <p:sp>
        <p:nvSpPr>
          <p:cNvPr id="78850" name="Rectangle 3"/>
          <p:cNvSpPr>
            <a:spLocks noGrp="1" noChangeArrowheads="1"/>
          </p:cNvSpPr>
          <p:nvPr>
            <p:ph idx="1"/>
          </p:nvPr>
        </p:nvSpPr>
        <p:spPr>
          <a:xfrm>
            <a:off x="228600" y="1066800"/>
            <a:ext cx="8686800" cy="5410200"/>
          </a:xfrm>
        </p:spPr>
        <p:txBody>
          <a:bodyPr/>
          <a:lstStyle/>
          <a:p>
            <a:pPr algn="just" eaLnBrk="1" hangingPunct="1">
              <a:lnSpc>
                <a:spcPct val="80000"/>
              </a:lnSpc>
              <a:buFont typeface="Wingdings" charset="0"/>
              <a:buNone/>
            </a:pPr>
            <a:endParaRPr lang="en-US" sz="2300" b="1">
              <a:latin typeface="Garamond" charset="0"/>
            </a:endParaRPr>
          </a:p>
          <a:p>
            <a:pPr algn="just" eaLnBrk="1" hangingPunct="1">
              <a:lnSpc>
                <a:spcPct val="80000"/>
              </a:lnSpc>
              <a:buFont typeface="Wingdings" charset="0"/>
              <a:buNone/>
            </a:pPr>
            <a:endParaRPr lang="en-US" sz="2300" b="1">
              <a:latin typeface="Garamond" charset="0"/>
            </a:endParaRPr>
          </a:p>
          <a:p>
            <a:pPr algn="just" eaLnBrk="1" hangingPunct="1">
              <a:lnSpc>
                <a:spcPct val="80000"/>
              </a:lnSpc>
            </a:pPr>
            <a:endParaRPr lang="en-US" sz="2300">
              <a:latin typeface="Garamond" charset="0"/>
            </a:endParaRPr>
          </a:p>
          <a:p>
            <a:pPr eaLnBrk="1" hangingPunct="1">
              <a:lnSpc>
                <a:spcPct val="80000"/>
              </a:lnSpc>
              <a:buFont typeface="Wingdings" charset="0"/>
              <a:buNone/>
            </a:pPr>
            <a:endParaRPr lang="en-US" sz="1800">
              <a:latin typeface="Garamond" charset="0"/>
            </a:endParaRPr>
          </a:p>
          <a:p>
            <a:pPr eaLnBrk="1" hangingPunct="1">
              <a:lnSpc>
                <a:spcPct val="80000"/>
              </a:lnSpc>
              <a:buFont typeface="Wingdings" charset="0"/>
              <a:buNone/>
            </a:pPr>
            <a:endParaRPr lang="en-US" sz="1600">
              <a:latin typeface="Garamond" charset="0"/>
            </a:endParaRPr>
          </a:p>
          <a:p>
            <a:pPr eaLnBrk="1" hangingPunct="1">
              <a:lnSpc>
                <a:spcPct val="80000"/>
              </a:lnSpc>
            </a:pPr>
            <a:endParaRPr lang="en-US" sz="1800">
              <a:latin typeface="Garamond" charset="0"/>
            </a:endParaRPr>
          </a:p>
          <a:p>
            <a:pPr eaLnBrk="1" hangingPunct="1">
              <a:lnSpc>
                <a:spcPct val="80000"/>
              </a:lnSpc>
              <a:buFont typeface="Wingdings" charset="0"/>
              <a:buNone/>
            </a:pPr>
            <a:endParaRPr lang="en-US">
              <a:latin typeface="Garamond" charset="0"/>
            </a:endParaRPr>
          </a:p>
        </p:txBody>
      </p:sp>
      <p:pic>
        <p:nvPicPr>
          <p:cNvPr id="78851" name="Picture 4" descr="rwanda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886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6"/>
          <p:cNvSpPr>
            <a:spLocks noChangeArrowheads="1"/>
          </p:cNvSpPr>
          <p:nvPr/>
        </p:nvSpPr>
        <p:spPr bwMode="auto">
          <a:xfrm flipV="1">
            <a:off x="381000" y="580548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atin typeface="Garamond" charset="0"/>
              </a:rPr>
              <a:t>.</a:t>
            </a:r>
          </a:p>
        </p:txBody>
      </p:sp>
      <p:pic>
        <p:nvPicPr>
          <p:cNvPr id="78853" name="Picture 11" descr="ds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42529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12"/>
          <p:cNvSpPr txBox="1">
            <a:spLocks noChangeArrowheads="1"/>
          </p:cNvSpPr>
          <p:nvPr/>
        </p:nvSpPr>
        <p:spPr bwMode="auto">
          <a:xfrm>
            <a:off x="4800600" y="56388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Garamond" charset="0"/>
              </a:rPr>
              <a:t>Kangura Newspaper, Rwanda: </a:t>
            </a:r>
            <a:r>
              <a:rPr lang="ja-JP" altLang="en-US" sz="1800" b="1">
                <a:latin typeface="Garamond" charset="0"/>
              </a:rPr>
              <a:t>“</a:t>
            </a:r>
            <a:r>
              <a:rPr lang="en-US" altLang="ja-JP" sz="1800" b="1">
                <a:latin typeface="Garamond" charset="0"/>
              </a:rPr>
              <a:t>The Solution for Tutsi Cockroaches</a:t>
            </a:r>
            <a:r>
              <a:rPr lang="ja-JP" altLang="en-US" sz="1800" b="1">
                <a:latin typeface="Garamond" charset="0"/>
              </a:rPr>
              <a:t>”</a:t>
            </a:r>
            <a:endParaRPr lang="en-US" sz="1800" b="1">
              <a:latin typeface="Garamond" charset="0"/>
            </a:endParaRPr>
          </a:p>
        </p:txBody>
      </p:sp>
      <p:sp>
        <p:nvSpPr>
          <p:cNvPr id="78855" name="Text Box 13"/>
          <p:cNvSpPr txBox="1">
            <a:spLocks noChangeArrowheads="1"/>
          </p:cNvSpPr>
          <p:nvPr/>
        </p:nvSpPr>
        <p:spPr bwMode="auto">
          <a:xfrm>
            <a:off x="685800" y="56388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Garamond" charset="0"/>
              </a:rPr>
              <a:t>Der Stürmer Nazi Newspaper:</a:t>
            </a:r>
          </a:p>
          <a:p>
            <a:r>
              <a:rPr lang="ja-JP" altLang="en-US" sz="1800" b="1">
                <a:latin typeface="Garamond" charset="0"/>
              </a:rPr>
              <a:t>“</a:t>
            </a:r>
            <a:r>
              <a:rPr lang="en-US" altLang="ja-JP" sz="1800" b="1">
                <a:latin typeface="Garamond" charset="0"/>
              </a:rPr>
              <a:t>The Blood Flows; The Jew Grins</a:t>
            </a:r>
            <a:r>
              <a:rPr lang="ja-JP" altLang="en-US" sz="1800" b="1">
                <a:latin typeface="Garamond" charset="0"/>
              </a:rPr>
              <a:t>”</a:t>
            </a:r>
            <a:endParaRPr lang="en-US" sz="1800" b="1">
              <a:latin typeface="Garamond" charset="0"/>
            </a:endParaRPr>
          </a:p>
        </p:txBody>
      </p:sp>
    </p:spTree>
    <p:extLst>
      <p:ext uri="{BB962C8B-B14F-4D97-AF65-F5344CB8AC3E}">
        <p14:creationId xmlns:p14="http://schemas.microsoft.com/office/powerpoint/2010/main" val="22419377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ChangeArrowheads="1"/>
          </p:cNvSpPr>
          <p:nvPr>
            <p:ph idx="1"/>
          </p:nvPr>
        </p:nvSpPr>
        <p:spPr>
          <a:xfrm>
            <a:off x="0" y="0"/>
            <a:ext cx="9144000" cy="6858000"/>
          </a:xfrm>
        </p:spPr>
        <p:txBody>
          <a:bodyPr/>
          <a:lstStyle/>
          <a:p>
            <a:pPr eaLnBrk="1" hangingPunct="1">
              <a:buFont typeface="Arial" charset="0"/>
              <a:buChar char="•"/>
            </a:pPr>
            <a:r>
              <a:rPr lang="en-US" sz="3200">
                <a:latin typeface="Garamond" charset="0"/>
                <a:cs typeface="Arial" charset="0"/>
              </a:rPr>
              <a:t>Dehumanization- </a:t>
            </a:r>
            <a:r>
              <a:rPr lang="en-US" sz="3200" b="1" u="sng">
                <a:latin typeface="Garamond" charset="0"/>
                <a:cs typeface="Arial" charset="0"/>
              </a:rPr>
              <a:t>4th</a:t>
            </a:r>
            <a:r>
              <a:rPr lang="en-US" sz="3200">
                <a:latin typeface="Garamond" charset="0"/>
                <a:cs typeface="Arial" charset="0"/>
              </a:rPr>
              <a:t> Stage</a:t>
            </a:r>
          </a:p>
          <a:p>
            <a:pPr marL="800100" lvl="2" indent="-342900" eaLnBrk="1" hangingPunct="1">
              <a:buFont typeface="Arial" charset="0"/>
              <a:buChar char="•"/>
            </a:pPr>
            <a:r>
              <a:rPr lang="en-US" sz="3200">
                <a:latin typeface="Garamond" charset="0"/>
                <a:cs typeface="Arial" charset="0"/>
              </a:rPr>
              <a:t>One group </a:t>
            </a:r>
            <a:r>
              <a:rPr lang="en-US" sz="3200" b="1" u="sng">
                <a:latin typeface="Garamond" charset="0"/>
                <a:cs typeface="Arial" charset="0"/>
              </a:rPr>
              <a:t>denies</a:t>
            </a:r>
            <a:r>
              <a:rPr lang="en-US" sz="3200">
                <a:latin typeface="Garamond" charset="0"/>
                <a:cs typeface="Arial" charset="0"/>
              </a:rPr>
              <a:t> the humanity or rights of the other group.</a:t>
            </a:r>
          </a:p>
          <a:p>
            <a:pPr marL="800100" lvl="3" indent="-342900" eaLnBrk="1" hangingPunct="1">
              <a:buFont typeface="Arial" charset="0"/>
              <a:buChar char="•"/>
            </a:pPr>
            <a:r>
              <a:rPr lang="en-US" sz="3200">
                <a:latin typeface="Garamond" charset="0"/>
                <a:cs typeface="Arial" charset="0"/>
              </a:rPr>
              <a:t>Rights are taken </a:t>
            </a:r>
            <a:r>
              <a:rPr lang="en-US" sz="3200" b="1" u="sng">
                <a:latin typeface="Garamond" charset="0"/>
                <a:cs typeface="Arial" charset="0"/>
              </a:rPr>
              <a:t>away </a:t>
            </a:r>
          </a:p>
          <a:p>
            <a:pPr marL="800100" lvl="2" indent="-342900" eaLnBrk="1" hangingPunct="1">
              <a:buFont typeface="Arial" charset="0"/>
              <a:buChar char="•"/>
            </a:pPr>
            <a:r>
              <a:rPr lang="en-US" sz="3200">
                <a:latin typeface="Garamond" charset="0"/>
                <a:cs typeface="Arial" charset="0"/>
              </a:rPr>
              <a:t>Members of it are equated with </a:t>
            </a:r>
            <a:r>
              <a:rPr lang="en-US" sz="3200" b="1" u="sng">
                <a:latin typeface="Garamond" charset="0"/>
                <a:cs typeface="Arial" charset="0"/>
              </a:rPr>
              <a:t>animals</a:t>
            </a:r>
            <a:r>
              <a:rPr lang="en-US" sz="3200">
                <a:latin typeface="Garamond" charset="0"/>
                <a:cs typeface="Arial" charset="0"/>
              </a:rPr>
              <a:t>, or a </a:t>
            </a:r>
            <a:r>
              <a:rPr lang="en-US" sz="3200" b="1" u="sng">
                <a:latin typeface="Garamond" charset="0"/>
                <a:cs typeface="Arial" charset="0"/>
              </a:rPr>
              <a:t>diseases</a:t>
            </a:r>
            <a:r>
              <a:rPr lang="en-US" sz="3200">
                <a:latin typeface="Garamond" charset="0"/>
                <a:cs typeface="Arial" charset="0"/>
              </a:rPr>
              <a:t>. </a:t>
            </a:r>
          </a:p>
          <a:p>
            <a:pPr marL="800100" lvl="3" indent="-342900" eaLnBrk="1" hangingPunct="1">
              <a:buFont typeface="Arial" charset="0"/>
              <a:buChar char="•"/>
            </a:pPr>
            <a:r>
              <a:rPr lang="en-US" sz="3200">
                <a:latin typeface="Garamond" charset="0"/>
                <a:cs typeface="Arial" charset="0"/>
              </a:rPr>
              <a:t>People are seen as less then </a:t>
            </a:r>
            <a:r>
              <a:rPr lang="en-US" sz="3200" b="1" u="sng">
                <a:latin typeface="Garamond" charset="0"/>
                <a:cs typeface="Arial" charset="0"/>
              </a:rPr>
              <a:t>human</a:t>
            </a:r>
          </a:p>
          <a:p>
            <a:pPr marL="800100" lvl="3" indent="-342900" eaLnBrk="1" hangingPunct="1">
              <a:buFont typeface="Arial" charset="0"/>
              <a:buChar char="•"/>
            </a:pPr>
            <a:r>
              <a:rPr lang="en-US" sz="3200">
                <a:latin typeface="Garamond" charset="0"/>
                <a:cs typeface="Arial" charset="0"/>
              </a:rPr>
              <a:t>Words like </a:t>
            </a:r>
            <a:r>
              <a:rPr lang="en-US" sz="3200" b="1" u="sng">
                <a:latin typeface="Garamond" charset="0"/>
                <a:cs typeface="Arial" charset="0"/>
              </a:rPr>
              <a:t>parasite</a:t>
            </a:r>
            <a:r>
              <a:rPr lang="en-US" sz="3200">
                <a:latin typeface="Garamond" charset="0"/>
                <a:cs typeface="Arial" charset="0"/>
              </a:rPr>
              <a:t> are used</a:t>
            </a:r>
          </a:p>
          <a:p>
            <a:pPr marL="800100" lvl="2" indent="-342900" eaLnBrk="1" hangingPunct="1">
              <a:buFont typeface="Arial" charset="0"/>
              <a:buChar char="•"/>
            </a:pPr>
            <a:r>
              <a:rPr lang="en-US" sz="3200">
                <a:latin typeface="Garamond" charset="0"/>
                <a:cs typeface="Arial" charset="0"/>
              </a:rPr>
              <a:t>Dehumanization of people allows normal people to overcome their </a:t>
            </a:r>
            <a:r>
              <a:rPr lang="en-US" sz="3200" b="1" u="sng">
                <a:latin typeface="Garamond" charset="0"/>
                <a:cs typeface="Arial" charset="0"/>
              </a:rPr>
              <a:t>fear</a:t>
            </a:r>
            <a:r>
              <a:rPr lang="en-US" sz="3200">
                <a:latin typeface="Garamond" charset="0"/>
                <a:cs typeface="Arial" charset="0"/>
              </a:rPr>
              <a:t> of murdering humans and allows ordinary people to commit genocide.</a:t>
            </a:r>
            <a:r>
              <a:rPr lang="en-US" sz="3200">
                <a:solidFill>
                  <a:srgbClr val="333333"/>
                </a:solidFill>
                <a:latin typeface="Garamond" charset="0"/>
                <a:cs typeface="Arial" charset="0"/>
              </a:rPr>
              <a:t> </a:t>
            </a:r>
          </a:p>
        </p:txBody>
      </p:sp>
    </p:spTree>
    <p:extLst>
      <p:ext uri="{BB962C8B-B14F-4D97-AF65-F5344CB8AC3E}">
        <p14:creationId xmlns:p14="http://schemas.microsoft.com/office/powerpoint/2010/main" val="14360764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0" y="0"/>
            <a:ext cx="9144000" cy="6858000"/>
          </a:xfrm>
        </p:spPr>
        <p:txBody>
          <a:bodyPr/>
          <a:lstStyle/>
          <a:p>
            <a:pPr eaLnBrk="1" hangingPunct="1"/>
            <a:r>
              <a:rPr lang="en-US" sz="4000">
                <a:latin typeface="Garamond" charset="0"/>
                <a:cs typeface="Arial" charset="0"/>
              </a:rPr>
              <a:t>How to stop </a:t>
            </a:r>
            <a:r>
              <a:rPr lang="en-US" sz="4000" b="1" u="sng">
                <a:latin typeface="Garamond" charset="0"/>
                <a:cs typeface="Arial" charset="0"/>
              </a:rPr>
              <a:t>Dehumanization</a:t>
            </a:r>
          </a:p>
          <a:p>
            <a:pPr lvl="1" eaLnBrk="1" hangingPunct="1"/>
            <a:r>
              <a:rPr lang="en-US" sz="4000">
                <a:latin typeface="Garamond" charset="0"/>
                <a:cs typeface="Arial" charset="0"/>
              </a:rPr>
              <a:t>By this stage propaganda and hate speeches are being used.</a:t>
            </a:r>
          </a:p>
          <a:p>
            <a:pPr lvl="1" eaLnBrk="1" hangingPunct="1"/>
            <a:r>
              <a:rPr lang="en-US" sz="4000">
                <a:latin typeface="Garamond" charset="0"/>
                <a:cs typeface="Arial" charset="0"/>
              </a:rPr>
              <a:t>Hate </a:t>
            </a:r>
            <a:r>
              <a:rPr lang="en-US" sz="4000" b="1" u="sng">
                <a:latin typeface="Garamond" charset="0"/>
                <a:cs typeface="Arial" charset="0"/>
              </a:rPr>
              <a:t>groups</a:t>
            </a:r>
            <a:r>
              <a:rPr lang="en-US" sz="4000">
                <a:latin typeface="Garamond" charset="0"/>
                <a:cs typeface="Arial" charset="0"/>
              </a:rPr>
              <a:t> must be stopped or </a:t>
            </a:r>
            <a:r>
              <a:rPr lang="en-US" sz="4000" b="1" u="sng">
                <a:latin typeface="Garamond" charset="0"/>
                <a:cs typeface="Arial" charset="0"/>
              </a:rPr>
              <a:t>outlawed</a:t>
            </a:r>
            <a:r>
              <a:rPr lang="en-US" sz="4000">
                <a:latin typeface="Garamond" charset="0"/>
                <a:cs typeface="Arial" charset="0"/>
              </a:rPr>
              <a:t>.</a:t>
            </a:r>
          </a:p>
          <a:p>
            <a:pPr lvl="1" eaLnBrk="1" hangingPunct="1"/>
            <a:r>
              <a:rPr lang="en-US" sz="4000" b="1" u="sng">
                <a:latin typeface="Garamond" charset="0"/>
                <a:cs typeface="Arial" charset="0"/>
              </a:rPr>
              <a:t>Propaganda</a:t>
            </a:r>
            <a:r>
              <a:rPr lang="en-US" sz="4000">
                <a:latin typeface="Garamond" charset="0"/>
                <a:cs typeface="Arial" charset="0"/>
              </a:rPr>
              <a:t> must stop.</a:t>
            </a:r>
          </a:p>
          <a:p>
            <a:pPr lvl="1" eaLnBrk="1" hangingPunct="1"/>
            <a:r>
              <a:rPr lang="en-US" sz="4000" b="1" u="sng">
                <a:latin typeface="Garamond" charset="0"/>
                <a:cs typeface="Arial" charset="0"/>
              </a:rPr>
              <a:t>Rights</a:t>
            </a:r>
            <a:r>
              <a:rPr lang="en-US" sz="4000">
                <a:latin typeface="Garamond" charset="0"/>
                <a:cs typeface="Arial" charset="0"/>
              </a:rPr>
              <a:t> must restored to the victims.</a:t>
            </a:r>
          </a:p>
        </p:txBody>
      </p:sp>
    </p:spTree>
    <p:extLst>
      <p:ext uri="{BB962C8B-B14F-4D97-AF65-F5344CB8AC3E}">
        <p14:creationId xmlns:p14="http://schemas.microsoft.com/office/powerpoint/2010/main" val="13023047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533400" y="685800"/>
            <a:ext cx="8001000" cy="914400"/>
          </a:xfrm>
        </p:spPr>
        <p:txBody>
          <a:bodyPr/>
          <a:lstStyle/>
          <a:p>
            <a:pPr eaLnBrk="1" hangingPunct="1"/>
            <a:r>
              <a:rPr lang="en-US" sz="3600" b="1">
                <a:solidFill>
                  <a:srgbClr val="FF0903"/>
                </a:solidFill>
                <a:latin typeface="Times New Roman" charset="0"/>
                <a:ea typeface="Osaka" charset="0"/>
                <a:cs typeface="Osaka" charset="0"/>
              </a:rPr>
              <a:t>Stage </a:t>
            </a:r>
            <a:r>
              <a:rPr lang="en-US" sz="3600">
                <a:solidFill>
                  <a:srgbClr val="FF0903"/>
                </a:solidFill>
                <a:latin typeface="Times New Roman" charset="0"/>
                <a:ea typeface="Osaka" charset="0"/>
                <a:cs typeface="Osaka" charset="0"/>
              </a:rPr>
              <a:t>five</a:t>
            </a:r>
            <a:r>
              <a:rPr lang="en-US" sz="3600" b="1">
                <a:solidFill>
                  <a:srgbClr val="FF0903"/>
                </a:solidFill>
                <a:latin typeface="Times New Roman" charset="0"/>
                <a:ea typeface="Osaka" charset="0"/>
                <a:cs typeface="Osaka" charset="0"/>
              </a:rPr>
              <a:t>: ORGANIZATION</a:t>
            </a:r>
            <a:endParaRPr lang="en-US">
              <a:latin typeface="Helvetica" charset="0"/>
              <a:ea typeface="Osaka" charset="0"/>
              <a:cs typeface="Osaka" charset="0"/>
            </a:endParaRPr>
          </a:p>
        </p:txBody>
      </p:sp>
      <p:pic>
        <p:nvPicPr>
          <p:cNvPr id="84994" name="Picture 5" descr="Organizatio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41538"/>
            <a:ext cx="5605463"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7952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solidFill>
                  <a:srgbClr val="FF0903"/>
                </a:solidFill>
                <a:latin typeface="Times New Roman" charset="0"/>
                <a:ea typeface="Osaka" charset="0"/>
                <a:cs typeface="Osaka" charset="0"/>
              </a:rPr>
              <a:t>Stage Five: ORGANIZATION</a:t>
            </a:r>
          </a:p>
        </p:txBody>
      </p:sp>
      <p:sp>
        <p:nvSpPr>
          <p:cNvPr id="87042"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600">
                <a:latin typeface="Times New Roman" charset="0"/>
                <a:ea typeface="Osaka" charset="0"/>
                <a:cs typeface="Osaka" charset="0"/>
              </a:rPr>
              <a:t>Prompt: What specifics would have to be worked out by the enactors of a genocide?</a:t>
            </a:r>
            <a:endParaRPr lang="en-US" sz="2000">
              <a:latin typeface="Helvetica" charset="0"/>
              <a:ea typeface="Osaka" charset="0"/>
              <a:cs typeface="Osaka" charset="0"/>
            </a:endParaRPr>
          </a:p>
        </p:txBody>
      </p:sp>
    </p:spTree>
    <p:extLst>
      <p:ext uri="{BB962C8B-B14F-4D97-AF65-F5344CB8AC3E}">
        <p14:creationId xmlns:p14="http://schemas.microsoft.com/office/powerpoint/2010/main" val="39455838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026"/>
          <p:cNvSpPr>
            <a:spLocks noGrp="1" noRot="1" noChangeArrowheads="1"/>
          </p:cNvSpPr>
          <p:nvPr>
            <p:ph type="title"/>
          </p:nvPr>
        </p:nvSpPr>
        <p:spPr>
          <a:xfrm>
            <a:off x="498475" y="93663"/>
            <a:ext cx="8147050" cy="592137"/>
          </a:xfrm>
        </p:spPr>
        <p:txBody>
          <a:bodyPr>
            <a:normAutofit fontScale="90000"/>
          </a:bodyPr>
          <a:lstStyle/>
          <a:p>
            <a:pPr eaLnBrk="1" hangingPunct="1"/>
            <a:r>
              <a:rPr lang="en-US">
                <a:latin typeface="Garamond" charset="0"/>
                <a:cs typeface="Arial" charset="0"/>
              </a:rPr>
              <a:t>Genocide</a:t>
            </a:r>
          </a:p>
        </p:txBody>
      </p:sp>
      <p:sp>
        <p:nvSpPr>
          <p:cNvPr id="11267" name="Rectangle 1027"/>
          <p:cNvSpPr>
            <a:spLocks noGrp="1" noChangeArrowheads="1"/>
          </p:cNvSpPr>
          <p:nvPr>
            <p:ph idx="1"/>
          </p:nvPr>
        </p:nvSpPr>
        <p:spPr>
          <a:xfrm>
            <a:off x="0" y="685800"/>
            <a:ext cx="9144000" cy="6172200"/>
          </a:xfrm>
        </p:spPr>
        <p:txBody>
          <a:bodyPr rtlCol="0">
            <a:normAutofit/>
          </a:bodyPr>
          <a:lstStyle/>
          <a:p>
            <a:pPr eaLnBrk="1" fontAlgn="auto" hangingPunct="1">
              <a:lnSpc>
                <a:spcPct val="90000"/>
              </a:lnSpc>
              <a:spcAft>
                <a:spcPts val="0"/>
              </a:spcAft>
              <a:buClr>
                <a:schemeClr val="tx1">
                  <a:lumMod val="75000"/>
                  <a:lumOff val="25000"/>
                </a:schemeClr>
              </a:buClr>
              <a:buFont typeface="Wingdings 2" pitchFamily="18" charset="2"/>
              <a:buChar char=""/>
              <a:defRPr/>
            </a:pPr>
            <a:r>
              <a:rPr lang="en-US" sz="3200" dirty="0">
                <a:solidFill>
                  <a:srgbClr val="000000"/>
                </a:solidFill>
                <a:latin typeface="Garamond" charset="0"/>
                <a:ea typeface="+mn-ea"/>
                <a:cs typeface="Arial" charset="0"/>
              </a:rPr>
              <a:t>The term </a:t>
            </a:r>
            <a:r>
              <a:rPr lang="en-US" sz="3200" b="1" u="sng" dirty="0">
                <a:solidFill>
                  <a:srgbClr val="000000"/>
                </a:solidFill>
                <a:latin typeface="Garamond" charset="0"/>
                <a:ea typeface="+mn-ea"/>
                <a:cs typeface="Arial" charset="0"/>
              </a:rPr>
              <a:t>genocide</a:t>
            </a:r>
            <a:r>
              <a:rPr lang="en-US" sz="3200" dirty="0">
                <a:solidFill>
                  <a:srgbClr val="000000"/>
                </a:solidFill>
                <a:latin typeface="Garamond" charset="0"/>
                <a:ea typeface="+mn-ea"/>
                <a:cs typeface="Arial" charset="0"/>
              </a:rPr>
              <a:t> was first used in </a:t>
            </a:r>
            <a:r>
              <a:rPr lang="en-US" sz="3200" b="1" u="sng" dirty="0">
                <a:solidFill>
                  <a:srgbClr val="000000"/>
                </a:solidFill>
                <a:latin typeface="Garamond" charset="0"/>
                <a:ea typeface="+mn-ea"/>
                <a:cs typeface="Arial" charset="0"/>
              </a:rPr>
              <a:t>1944</a:t>
            </a:r>
            <a:r>
              <a:rPr lang="en-US" sz="3200" dirty="0">
                <a:solidFill>
                  <a:srgbClr val="000000"/>
                </a:solidFill>
                <a:latin typeface="Garamond" charset="0"/>
                <a:ea typeface="+mn-ea"/>
                <a:cs typeface="Arial" charset="0"/>
              </a:rPr>
              <a:t>, although the crime itself has been committed often in history. </a:t>
            </a:r>
          </a:p>
          <a:p>
            <a:pPr eaLnBrk="1" fontAlgn="auto" hangingPunct="1">
              <a:lnSpc>
                <a:spcPct val="90000"/>
              </a:lnSpc>
              <a:spcAft>
                <a:spcPts val="0"/>
              </a:spcAft>
              <a:buClr>
                <a:schemeClr val="tx1">
                  <a:lumMod val="75000"/>
                  <a:lumOff val="25000"/>
                </a:schemeClr>
              </a:buClr>
              <a:buFont typeface="Wingdings" charset="0"/>
              <a:buNone/>
              <a:defRPr/>
            </a:pPr>
            <a:endParaRPr lang="en-US" sz="3200" dirty="0">
              <a:solidFill>
                <a:srgbClr val="000000"/>
              </a:solidFill>
              <a:latin typeface="Garamond" charset="0"/>
              <a:ea typeface="+mn-ea"/>
              <a:cs typeface="Arial" charset="0"/>
            </a:endParaRPr>
          </a:p>
          <a:p>
            <a:pPr eaLnBrk="1" fontAlgn="auto" hangingPunct="1">
              <a:lnSpc>
                <a:spcPct val="90000"/>
              </a:lnSpc>
              <a:spcAft>
                <a:spcPts val="0"/>
              </a:spcAft>
              <a:buClr>
                <a:schemeClr val="tx1">
                  <a:lumMod val="75000"/>
                  <a:lumOff val="25000"/>
                </a:schemeClr>
              </a:buClr>
              <a:buFont typeface="Wingdings 2" pitchFamily="18" charset="2"/>
              <a:buChar char=""/>
              <a:defRPr/>
            </a:pPr>
            <a:r>
              <a:rPr lang="en-US" sz="3200" dirty="0">
                <a:solidFill>
                  <a:srgbClr val="000000"/>
                </a:solidFill>
                <a:latin typeface="Garamond" charset="0"/>
                <a:ea typeface="+mn-ea"/>
                <a:cs typeface="Arial" charset="0"/>
              </a:rPr>
              <a:t>It was initially used to describe the </a:t>
            </a:r>
            <a:r>
              <a:rPr lang="en-US" sz="3200" b="1" u="sng" dirty="0">
                <a:solidFill>
                  <a:srgbClr val="000000"/>
                </a:solidFill>
                <a:latin typeface="Garamond" charset="0"/>
                <a:ea typeface="+mn-ea"/>
                <a:cs typeface="Arial" charset="0"/>
              </a:rPr>
              <a:t>systematic</a:t>
            </a:r>
            <a:r>
              <a:rPr lang="en-US" sz="3200" dirty="0">
                <a:solidFill>
                  <a:srgbClr val="000000"/>
                </a:solidFill>
                <a:latin typeface="Garamond" charset="0"/>
                <a:ea typeface="+mn-ea"/>
                <a:cs typeface="Arial" charset="0"/>
              </a:rPr>
              <a:t> campaign for the </a:t>
            </a:r>
            <a:r>
              <a:rPr lang="en-US" sz="3200" b="1" u="sng" dirty="0">
                <a:solidFill>
                  <a:srgbClr val="000000"/>
                </a:solidFill>
                <a:latin typeface="Garamond" charset="0"/>
                <a:ea typeface="+mn-ea"/>
                <a:cs typeface="Arial" charset="0"/>
              </a:rPr>
              <a:t>extermination</a:t>
            </a:r>
            <a:r>
              <a:rPr lang="en-US" sz="3200" dirty="0">
                <a:solidFill>
                  <a:srgbClr val="000000"/>
                </a:solidFill>
                <a:latin typeface="Garamond" charset="0"/>
                <a:ea typeface="+mn-ea"/>
                <a:cs typeface="Arial" charset="0"/>
              </a:rPr>
              <a:t> of peoples carried on by Nazi Germany, in its attempts in the 1930s and 40s to destroy the entire European </a:t>
            </a:r>
            <a:r>
              <a:rPr lang="en-US" sz="3200" b="1" u="sng" dirty="0">
                <a:solidFill>
                  <a:srgbClr val="000000"/>
                </a:solidFill>
                <a:latin typeface="Garamond" charset="0"/>
                <a:ea typeface="+mn-ea"/>
                <a:cs typeface="Arial" charset="0"/>
              </a:rPr>
              <a:t>Jewish</a:t>
            </a:r>
            <a:r>
              <a:rPr lang="en-US" sz="3200" dirty="0">
                <a:solidFill>
                  <a:srgbClr val="000000"/>
                </a:solidFill>
                <a:latin typeface="Garamond" charset="0"/>
                <a:ea typeface="+mn-ea"/>
                <a:cs typeface="Arial" charset="0"/>
              </a:rPr>
              <a:t> community, and to eliminate other </a:t>
            </a:r>
            <a:r>
              <a:rPr lang="en-US" sz="3200" b="1" u="sng" dirty="0">
                <a:solidFill>
                  <a:srgbClr val="000000"/>
                </a:solidFill>
                <a:latin typeface="Garamond" charset="0"/>
                <a:ea typeface="+mn-ea"/>
                <a:cs typeface="Arial" charset="0"/>
              </a:rPr>
              <a:t>national</a:t>
            </a:r>
            <a:r>
              <a:rPr lang="en-US" sz="3200" dirty="0">
                <a:solidFill>
                  <a:srgbClr val="000000"/>
                </a:solidFill>
                <a:latin typeface="Garamond" charset="0"/>
                <a:ea typeface="+mn-ea"/>
                <a:cs typeface="Arial" charset="0"/>
              </a:rPr>
              <a:t> groups in </a:t>
            </a:r>
            <a:r>
              <a:rPr lang="en-US" sz="3200" b="1" u="sng" dirty="0">
                <a:solidFill>
                  <a:srgbClr val="000000"/>
                </a:solidFill>
                <a:latin typeface="Garamond" charset="0"/>
                <a:ea typeface="+mn-ea"/>
                <a:cs typeface="Arial" charset="0"/>
              </a:rPr>
              <a:t>Eastern</a:t>
            </a:r>
            <a:r>
              <a:rPr lang="en-US" sz="3200" dirty="0">
                <a:solidFill>
                  <a:srgbClr val="000000"/>
                </a:solidFill>
                <a:latin typeface="Garamond" charset="0"/>
                <a:ea typeface="+mn-ea"/>
                <a:cs typeface="Arial" charset="0"/>
              </a:rPr>
              <a:t> Europe.</a:t>
            </a:r>
          </a:p>
          <a:p>
            <a:pPr eaLnBrk="1" fontAlgn="auto" hangingPunct="1">
              <a:lnSpc>
                <a:spcPct val="90000"/>
              </a:lnSpc>
              <a:spcAft>
                <a:spcPts val="0"/>
              </a:spcAft>
              <a:buClr>
                <a:schemeClr val="tx1">
                  <a:lumMod val="75000"/>
                  <a:lumOff val="25000"/>
                </a:schemeClr>
              </a:buClr>
              <a:buFont typeface="Wingdings" charset="0"/>
              <a:buNone/>
              <a:defRPr/>
            </a:pPr>
            <a:endParaRPr lang="en-US" sz="3200" dirty="0">
              <a:solidFill>
                <a:srgbClr val="000000"/>
              </a:solidFill>
              <a:latin typeface="Garamond" charset="0"/>
              <a:ea typeface="+mn-ea"/>
              <a:cs typeface="Arial" charset="0"/>
            </a:endParaRPr>
          </a:p>
          <a:p>
            <a:pPr eaLnBrk="1" fontAlgn="auto" hangingPunct="1">
              <a:lnSpc>
                <a:spcPct val="90000"/>
              </a:lnSpc>
              <a:spcAft>
                <a:spcPts val="0"/>
              </a:spcAft>
              <a:buClr>
                <a:schemeClr val="tx1">
                  <a:lumMod val="75000"/>
                  <a:lumOff val="25000"/>
                </a:schemeClr>
              </a:buClr>
              <a:buFont typeface="Wingdings 2" pitchFamily="18" charset="2"/>
              <a:buChar char=""/>
              <a:defRPr/>
            </a:pPr>
            <a:r>
              <a:rPr lang="en-US" sz="3200" dirty="0">
                <a:solidFill>
                  <a:srgbClr val="000000"/>
                </a:solidFill>
                <a:latin typeface="Garamond" charset="0"/>
                <a:ea typeface="+mn-ea"/>
                <a:cs typeface="Arial" charset="0"/>
              </a:rPr>
              <a:t>The word </a:t>
            </a:r>
            <a:r>
              <a:rPr lang="en-US" sz="3200" b="1" u="sng" dirty="0">
                <a:solidFill>
                  <a:srgbClr val="000000"/>
                </a:solidFill>
                <a:latin typeface="Garamond" charset="0"/>
                <a:ea typeface="+mn-ea"/>
                <a:cs typeface="Arial" charset="0"/>
              </a:rPr>
              <a:t>genocide</a:t>
            </a:r>
            <a:r>
              <a:rPr lang="en-US" sz="3200" dirty="0">
                <a:solidFill>
                  <a:srgbClr val="000000"/>
                </a:solidFill>
                <a:latin typeface="Garamond" charset="0"/>
                <a:ea typeface="+mn-ea"/>
                <a:cs typeface="Arial" charset="0"/>
              </a:rPr>
              <a:t> comes the words </a:t>
            </a:r>
            <a:r>
              <a:rPr lang="en-US" sz="3200" b="1" u="sng" dirty="0" err="1">
                <a:solidFill>
                  <a:srgbClr val="000000"/>
                </a:solidFill>
                <a:latin typeface="Garamond" charset="0"/>
                <a:ea typeface="+mn-ea"/>
                <a:cs typeface="Arial" charset="0"/>
              </a:rPr>
              <a:t>genos</a:t>
            </a:r>
            <a:r>
              <a:rPr lang="en-US" sz="3200" dirty="0">
                <a:solidFill>
                  <a:srgbClr val="000000"/>
                </a:solidFill>
                <a:latin typeface="Garamond" charset="0"/>
                <a:ea typeface="+mn-ea"/>
                <a:cs typeface="Arial" charset="0"/>
              </a:rPr>
              <a:t> (Greek for </a:t>
            </a:r>
            <a:r>
              <a:rPr lang="en-US" sz="3200" b="1" u="sng" dirty="0">
                <a:solidFill>
                  <a:srgbClr val="000000"/>
                </a:solidFill>
                <a:latin typeface="Garamond" charset="0"/>
                <a:ea typeface="+mn-ea"/>
                <a:cs typeface="Arial" charset="0"/>
              </a:rPr>
              <a:t>family</a:t>
            </a:r>
            <a:r>
              <a:rPr lang="en-US" sz="3200" dirty="0">
                <a:solidFill>
                  <a:srgbClr val="000000"/>
                </a:solidFill>
                <a:latin typeface="Garamond" charset="0"/>
                <a:ea typeface="+mn-ea"/>
                <a:cs typeface="Arial" charset="0"/>
              </a:rPr>
              <a:t>, tribe or race) and </a:t>
            </a:r>
            <a:r>
              <a:rPr lang="en-US" sz="3200" b="1" u="sng" dirty="0" err="1">
                <a:solidFill>
                  <a:srgbClr val="000000"/>
                </a:solidFill>
                <a:latin typeface="Garamond" charset="0"/>
                <a:ea typeface="+mn-ea"/>
                <a:cs typeface="Arial" charset="0"/>
              </a:rPr>
              <a:t>cide</a:t>
            </a:r>
            <a:r>
              <a:rPr lang="en-US" sz="3200" dirty="0">
                <a:solidFill>
                  <a:srgbClr val="000000"/>
                </a:solidFill>
                <a:latin typeface="Garamond" charset="0"/>
                <a:ea typeface="+mn-ea"/>
                <a:cs typeface="Arial" charset="0"/>
              </a:rPr>
              <a:t> (Latin for </a:t>
            </a:r>
            <a:r>
              <a:rPr lang="en-US" sz="3200" b="1" u="sng" dirty="0">
                <a:solidFill>
                  <a:srgbClr val="000000"/>
                </a:solidFill>
                <a:latin typeface="Garamond" charset="0"/>
                <a:ea typeface="+mn-ea"/>
                <a:cs typeface="Arial" charset="0"/>
              </a:rPr>
              <a:t>killing</a:t>
            </a:r>
            <a:r>
              <a:rPr lang="en-US" sz="3200" dirty="0">
                <a:solidFill>
                  <a:srgbClr val="000000"/>
                </a:solidFill>
                <a:latin typeface="Garamond" charset="0"/>
                <a:ea typeface="+mn-ea"/>
                <a:cs typeface="Arial" charset="0"/>
              </a:rPr>
              <a:t>)</a:t>
            </a:r>
          </a:p>
          <a:p>
            <a:pPr eaLnBrk="1" fontAlgn="auto" hangingPunct="1">
              <a:lnSpc>
                <a:spcPct val="90000"/>
              </a:lnSpc>
              <a:spcAft>
                <a:spcPts val="0"/>
              </a:spcAft>
              <a:buClr>
                <a:schemeClr val="tx1">
                  <a:lumMod val="75000"/>
                  <a:lumOff val="25000"/>
                </a:schemeClr>
              </a:buClr>
              <a:buFont typeface="Wingdings 2" pitchFamily="18" charset="2"/>
              <a:buChar char=""/>
              <a:defRPr/>
            </a:pPr>
            <a:endParaRPr lang="en-US" sz="2400" dirty="0">
              <a:solidFill>
                <a:schemeClr val="tx1">
                  <a:lumMod val="75000"/>
                  <a:lumOff val="25000"/>
                </a:schemeClr>
              </a:solidFill>
              <a:latin typeface="Garamond" charset="0"/>
              <a:ea typeface="+mn-ea"/>
              <a:cs typeface="Arial" charset="0"/>
            </a:endParaRPr>
          </a:p>
        </p:txBody>
      </p:sp>
      <p:sp>
        <p:nvSpPr>
          <p:cNvPr id="24579" name="TextBox 1"/>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ym typeface="Wingdings" charset="0"/>
              </a:rPr>
              <a:t></a:t>
            </a:r>
            <a:endParaRPr lang="en-US" sz="3200"/>
          </a:p>
        </p:txBody>
      </p:sp>
    </p:spTree>
    <p:extLst>
      <p:ext uri="{BB962C8B-B14F-4D97-AF65-F5344CB8AC3E}">
        <p14:creationId xmlns:p14="http://schemas.microsoft.com/office/powerpoint/2010/main" val="359792894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533400" y="-152400"/>
            <a:ext cx="8147050" cy="668338"/>
          </a:xfrm>
        </p:spPr>
        <p:txBody>
          <a:bodyPr/>
          <a:lstStyle/>
          <a:p>
            <a:pPr eaLnBrk="1" hangingPunct="1"/>
            <a:r>
              <a:rPr lang="en-US" sz="3600" b="1">
                <a:solidFill>
                  <a:srgbClr val="FF0903"/>
                </a:solidFill>
                <a:latin typeface="Times New Roman" charset="0"/>
                <a:ea typeface="Osaka" charset="0"/>
                <a:cs typeface="Osaka" charset="0"/>
              </a:rPr>
              <a:t>Stage five: ORGANIZATION</a:t>
            </a:r>
            <a:endParaRPr lang="en-US">
              <a:latin typeface="Helvetica" charset="0"/>
              <a:ea typeface="Osaka" charset="0"/>
              <a:cs typeface="Osaka" charset="0"/>
            </a:endParaRPr>
          </a:p>
        </p:txBody>
      </p:sp>
      <p:sp>
        <p:nvSpPr>
          <p:cNvPr id="89090" name="Rectangle 3"/>
          <p:cNvSpPr>
            <a:spLocks noGrp="1" noChangeArrowheads="1"/>
          </p:cNvSpPr>
          <p:nvPr>
            <p:ph idx="1"/>
          </p:nvPr>
        </p:nvSpPr>
        <p:spPr>
          <a:xfrm>
            <a:off x="0" y="381000"/>
            <a:ext cx="9144000" cy="6477000"/>
          </a:xfrm>
        </p:spPr>
        <p:txBody>
          <a:bodyPr/>
          <a:lstStyle/>
          <a:p>
            <a:pPr eaLnBrk="1" hangingPunct="1">
              <a:buFont typeface="Wingdings" charset="0"/>
              <a:buNone/>
            </a:pPr>
            <a:r>
              <a:rPr lang="en-US" sz="3200">
                <a:latin typeface="Times New Roman" charset="0"/>
                <a:ea typeface="Osaka" charset="0"/>
                <a:cs typeface="Osaka" charset="0"/>
              </a:rPr>
              <a:t>In order for the final stages of genocide to take place, organization must occur. </a:t>
            </a:r>
          </a:p>
          <a:p>
            <a:pPr eaLnBrk="1" hangingPunct="1">
              <a:buFont typeface="Wingdings" charset="0"/>
              <a:buNone/>
            </a:pPr>
            <a:r>
              <a:rPr lang="en-US" sz="3200">
                <a:latin typeface="Times New Roman" charset="0"/>
                <a:ea typeface="Osaka" charset="0"/>
                <a:cs typeface="Osaka" charset="0"/>
              </a:rPr>
              <a:t> The group that organizes in preparation is typically part of the state due to the amount of financial support required, because of the amount of organization required, though, any group that successfully organizes a genocide is usually sanctioned - at least to some extent - by a state. To a certain extent, you should think of this stage as the proverbial </a:t>
            </a:r>
            <a:r>
              <a:rPr lang="ja-JP" altLang="en-US" sz="3200">
                <a:latin typeface="Times New Roman" charset="0"/>
                <a:ea typeface="Osaka" charset="0"/>
                <a:cs typeface="Osaka" charset="0"/>
              </a:rPr>
              <a:t>“</a:t>
            </a:r>
            <a:r>
              <a:rPr lang="en-US" altLang="ja-JP" sz="3200">
                <a:latin typeface="Times New Roman" charset="0"/>
                <a:ea typeface="Osaka" charset="0"/>
                <a:cs typeface="Osaka" charset="0"/>
              </a:rPr>
              <a:t>calm before the storm.</a:t>
            </a:r>
            <a:r>
              <a:rPr lang="ja-JP" altLang="en-US" sz="3200">
                <a:latin typeface="Times New Roman" charset="0"/>
                <a:ea typeface="Osaka" charset="0"/>
                <a:cs typeface="Osaka" charset="0"/>
              </a:rPr>
              <a:t>”</a:t>
            </a:r>
            <a:r>
              <a:rPr lang="en-US" altLang="ja-JP" sz="3200">
                <a:latin typeface="Times New Roman" charset="0"/>
                <a:ea typeface="Osaka" charset="0"/>
                <a:cs typeface="Osaka" charset="0"/>
              </a:rPr>
              <a:t> </a:t>
            </a:r>
            <a:endParaRPr lang="en-US" sz="3200">
              <a:latin typeface="Helvetica" charset="0"/>
              <a:ea typeface="Osaka" charset="0"/>
              <a:cs typeface="Osaka" charset="0"/>
            </a:endParaRPr>
          </a:p>
        </p:txBody>
      </p:sp>
    </p:spTree>
    <p:extLst>
      <p:ext uri="{BB962C8B-B14F-4D97-AF65-F5344CB8AC3E}">
        <p14:creationId xmlns:p14="http://schemas.microsoft.com/office/powerpoint/2010/main" val="18668107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noChangeArrowheads="1"/>
          </p:cNvSpPr>
          <p:nvPr>
            <p:ph idx="1"/>
          </p:nvPr>
        </p:nvSpPr>
        <p:spPr>
          <a:xfrm>
            <a:off x="0" y="0"/>
            <a:ext cx="9144000" cy="6858000"/>
          </a:xfrm>
        </p:spPr>
        <p:txBody>
          <a:bodyPr/>
          <a:lstStyle/>
          <a:p>
            <a:pPr eaLnBrk="1" hangingPunct="1"/>
            <a:r>
              <a:rPr lang="en-US" sz="4000">
                <a:solidFill>
                  <a:srgbClr val="000000"/>
                </a:solidFill>
                <a:latin typeface="Garamond" charset="0"/>
                <a:cs typeface="Arial" charset="0"/>
              </a:rPr>
              <a:t>Organization-</a:t>
            </a:r>
            <a:r>
              <a:rPr lang="en-US" sz="4000" b="1" u="sng">
                <a:solidFill>
                  <a:srgbClr val="000000"/>
                </a:solidFill>
                <a:latin typeface="Garamond" charset="0"/>
                <a:cs typeface="Arial" charset="0"/>
              </a:rPr>
              <a:t>5</a:t>
            </a:r>
            <a:r>
              <a:rPr lang="en-US" sz="4000" b="1" u="sng" baseline="30000">
                <a:solidFill>
                  <a:srgbClr val="000000"/>
                </a:solidFill>
                <a:latin typeface="Garamond" charset="0"/>
                <a:cs typeface="Arial" charset="0"/>
              </a:rPr>
              <a:t>th</a:t>
            </a:r>
            <a:r>
              <a:rPr lang="en-US" sz="4000">
                <a:solidFill>
                  <a:srgbClr val="000000"/>
                </a:solidFill>
                <a:latin typeface="Garamond" charset="0"/>
                <a:cs typeface="Arial" charset="0"/>
              </a:rPr>
              <a:t> Stage</a:t>
            </a:r>
          </a:p>
          <a:p>
            <a:pPr lvl="1" eaLnBrk="1" hangingPunct="1"/>
            <a:r>
              <a:rPr lang="en-US" sz="4000">
                <a:solidFill>
                  <a:srgbClr val="000000"/>
                </a:solidFill>
                <a:latin typeface="Garamond" charset="0"/>
                <a:cs typeface="Arial" charset="0"/>
              </a:rPr>
              <a:t>Plans are </a:t>
            </a:r>
            <a:r>
              <a:rPr lang="en-US" sz="4000" b="1" u="sng">
                <a:solidFill>
                  <a:srgbClr val="000000"/>
                </a:solidFill>
                <a:latin typeface="Garamond" charset="0"/>
                <a:cs typeface="Arial" charset="0"/>
              </a:rPr>
              <a:t>developed</a:t>
            </a:r>
            <a:r>
              <a:rPr lang="en-US" sz="4000">
                <a:solidFill>
                  <a:srgbClr val="000000"/>
                </a:solidFill>
                <a:latin typeface="Garamond" charset="0"/>
                <a:cs typeface="Arial" charset="0"/>
              </a:rPr>
              <a:t> to rid the country or society of the group.</a:t>
            </a:r>
          </a:p>
          <a:p>
            <a:pPr lvl="1" eaLnBrk="1" hangingPunct="1"/>
            <a:r>
              <a:rPr lang="en-US" sz="4000">
                <a:solidFill>
                  <a:srgbClr val="000000"/>
                </a:solidFill>
                <a:latin typeface="Garamond" charset="0"/>
                <a:cs typeface="Arial" charset="0"/>
              </a:rPr>
              <a:t>Plans are usually developed by the </a:t>
            </a:r>
            <a:r>
              <a:rPr lang="en-US" sz="4000" b="1" u="sng">
                <a:solidFill>
                  <a:srgbClr val="000000"/>
                </a:solidFill>
                <a:latin typeface="Garamond" charset="0"/>
                <a:cs typeface="Arial" charset="0"/>
              </a:rPr>
              <a:t>government</a:t>
            </a:r>
            <a:r>
              <a:rPr lang="en-US" sz="4000">
                <a:solidFill>
                  <a:srgbClr val="000000"/>
                </a:solidFill>
                <a:latin typeface="Garamond" charset="0"/>
                <a:cs typeface="Arial" charset="0"/>
              </a:rPr>
              <a:t>.</a:t>
            </a:r>
          </a:p>
          <a:p>
            <a:pPr lvl="1" eaLnBrk="1" hangingPunct="1"/>
            <a:r>
              <a:rPr lang="en-US" sz="4000">
                <a:solidFill>
                  <a:srgbClr val="000000"/>
                </a:solidFill>
                <a:latin typeface="Garamond" charset="0"/>
                <a:cs typeface="Arial" charset="0"/>
              </a:rPr>
              <a:t>The </a:t>
            </a:r>
            <a:r>
              <a:rPr lang="en-US" sz="4000" b="1" u="sng">
                <a:solidFill>
                  <a:srgbClr val="000000"/>
                </a:solidFill>
                <a:latin typeface="Garamond" charset="0"/>
                <a:cs typeface="Arial" charset="0"/>
              </a:rPr>
              <a:t>military</a:t>
            </a:r>
            <a:r>
              <a:rPr lang="en-US" sz="4000">
                <a:solidFill>
                  <a:srgbClr val="000000"/>
                </a:solidFill>
                <a:latin typeface="Garamond" charset="0"/>
                <a:cs typeface="Arial" charset="0"/>
              </a:rPr>
              <a:t> is used to carry out the </a:t>
            </a:r>
            <a:r>
              <a:rPr lang="en-US" sz="4000" b="1" u="sng">
                <a:solidFill>
                  <a:srgbClr val="000000"/>
                </a:solidFill>
                <a:latin typeface="Garamond" charset="0"/>
                <a:cs typeface="Arial" charset="0"/>
              </a:rPr>
              <a:t>killings</a:t>
            </a:r>
            <a:r>
              <a:rPr lang="en-US" sz="4000">
                <a:solidFill>
                  <a:srgbClr val="000000"/>
                </a:solidFill>
                <a:latin typeface="Garamond" charset="0"/>
                <a:cs typeface="Arial" charset="0"/>
              </a:rPr>
              <a:t>.</a:t>
            </a:r>
          </a:p>
          <a:p>
            <a:pPr lvl="1" eaLnBrk="1" hangingPunct="1"/>
            <a:r>
              <a:rPr lang="en-US" sz="4000">
                <a:solidFill>
                  <a:srgbClr val="000000"/>
                </a:solidFill>
                <a:latin typeface="Garamond" charset="0"/>
                <a:cs typeface="Arial" charset="0"/>
              </a:rPr>
              <a:t>Military groups are </a:t>
            </a:r>
            <a:r>
              <a:rPr lang="en-US" sz="4000" b="1" u="sng">
                <a:solidFill>
                  <a:srgbClr val="000000"/>
                </a:solidFill>
                <a:latin typeface="Garamond" charset="0"/>
                <a:cs typeface="Arial" charset="0"/>
              </a:rPr>
              <a:t>trained</a:t>
            </a:r>
            <a:r>
              <a:rPr lang="en-US" sz="4000">
                <a:solidFill>
                  <a:srgbClr val="000000"/>
                </a:solidFill>
                <a:latin typeface="Garamond" charset="0"/>
                <a:cs typeface="Arial" charset="0"/>
              </a:rPr>
              <a:t> to kill the classified group.</a:t>
            </a:r>
          </a:p>
        </p:txBody>
      </p:sp>
    </p:spTree>
    <p:extLst>
      <p:ext uri="{BB962C8B-B14F-4D97-AF65-F5344CB8AC3E}">
        <p14:creationId xmlns:p14="http://schemas.microsoft.com/office/powerpoint/2010/main" val="29841947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0"/>
            <a:ext cx="9144000" cy="6858000"/>
          </a:xfrm>
        </p:spPr>
        <p:txBody>
          <a:bodyPr rtlCol="0">
            <a:normAutofit lnSpcReduction="10000"/>
          </a:bodyPr>
          <a:lstStyle/>
          <a:p>
            <a:pPr eaLnBrk="1" fontAlgn="auto" hangingPunct="1">
              <a:spcAft>
                <a:spcPts val="0"/>
              </a:spcAft>
              <a:buClr>
                <a:schemeClr val="tx1">
                  <a:lumMod val="75000"/>
                  <a:lumOff val="25000"/>
                </a:schemeClr>
              </a:buClr>
              <a:buFont typeface="Wingdings" pitchFamily="2" charset="2"/>
              <a:buChar char="n"/>
              <a:defRPr/>
            </a:pPr>
            <a:r>
              <a:rPr lang="en-US" sz="4300" dirty="0" smtClean="0">
                <a:solidFill>
                  <a:schemeClr val="tx1">
                    <a:lumMod val="75000"/>
                    <a:lumOff val="25000"/>
                  </a:schemeClr>
                </a:solidFill>
                <a:ea typeface="+mn-ea"/>
                <a:cs typeface="+mn-cs"/>
              </a:rPr>
              <a:t>How to stop organization</a:t>
            </a:r>
          </a:p>
          <a:p>
            <a:pPr lvl="1" eaLnBrk="1" fontAlgn="auto" hangingPunct="1">
              <a:spcAft>
                <a:spcPts val="0"/>
              </a:spcAft>
              <a:buClr>
                <a:schemeClr val="tx1">
                  <a:lumMod val="50000"/>
                  <a:lumOff val="50000"/>
                </a:schemeClr>
              </a:buClr>
              <a:buFont typeface="Wingdings" pitchFamily="2" charset="2"/>
              <a:buChar char="n"/>
              <a:defRPr/>
            </a:pPr>
            <a:r>
              <a:rPr lang="en-US" sz="4300" dirty="0" smtClean="0">
                <a:solidFill>
                  <a:schemeClr val="tx1">
                    <a:lumMod val="75000"/>
                    <a:lumOff val="25000"/>
                  </a:schemeClr>
                </a:solidFill>
                <a:ea typeface="+mn-ea"/>
              </a:rPr>
              <a:t>International Peacekeeping </a:t>
            </a:r>
            <a:r>
              <a:rPr lang="en-US" sz="4300" b="1" u="sng" dirty="0" smtClean="0">
                <a:solidFill>
                  <a:schemeClr val="tx1">
                    <a:lumMod val="75000"/>
                    <a:lumOff val="25000"/>
                  </a:schemeClr>
                </a:solidFill>
                <a:ea typeface="+mn-ea"/>
              </a:rPr>
              <a:t>organizations</a:t>
            </a:r>
            <a:r>
              <a:rPr lang="en-US" sz="4300" dirty="0" smtClean="0">
                <a:solidFill>
                  <a:schemeClr val="tx1">
                    <a:lumMod val="75000"/>
                    <a:lumOff val="25000"/>
                  </a:schemeClr>
                </a:solidFill>
                <a:ea typeface="+mn-ea"/>
              </a:rPr>
              <a:t> must </a:t>
            </a:r>
            <a:r>
              <a:rPr lang="en-US" sz="4300" b="1" u="sng" dirty="0" smtClean="0">
                <a:solidFill>
                  <a:schemeClr val="tx1">
                    <a:lumMod val="75000"/>
                    <a:lumOff val="25000"/>
                  </a:schemeClr>
                </a:solidFill>
                <a:ea typeface="+mn-ea"/>
              </a:rPr>
              <a:t>monitor</a:t>
            </a:r>
            <a:r>
              <a:rPr lang="en-US" sz="4300" dirty="0" smtClean="0">
                <a:solidFill>
                  <a:schemeClr val="tx1">
                    <a:lumMod val="75000"/>
                    <a:lumOff val="25000"/>
                  </a:schemeClr>
                </a:solidFill>
                <a:ea typeface="+mn-ea"/>
              </a:rPr>
              <a:t> the countries.</a:t>
            </a:r>
          </a:p>
          <a:p>
            <a:pPr lvl="1" eaLnBrk="1" fontAlgn="auto" hangingPunct="1">
              <a:spcAft>
                <a:spcPts val="0"/>
              </a:spcAft>
              <a:buClr>
                <a:schemeClr val="tx1">
                  <a:lumMod val="50000"/>
                  <a:lumOff val="50000"/>
                </a:schemeClr>
              </a:buClr>
              <a:buFont typeface="Wingdings" pitchFamily="2" charset="2"/>
              <a:buChar char="n"/>
              <a:defRPr/>
            </a:pPr>
            <a:r>
              <a:rPr lang="en-US" sz="4300" dirty="0" smtClean="0">
                <a:solidFill>
                  <a:schemeClr val="tx1">
                    <a:lumMod val="75000"/>
                    <a:lumOff val="25000"/>
                  </a:schemeClr>
                </a:solidFill>
                <a:ea typeface="+mn-ea"/>
              </a:rPr>
              <a:t>Withhold </a:t>
            </a:r>
            <a:r>
              <a:rPr lang="en-US" sz="4300" b="1" u="sng" dirty="0" smtClean="0">
                <a:solidFill>
                  <a:schemeClr val="tx1">
                    <a:lumMod val="75000"/>
                    <a:lumOff val="25000"/>
                  </a:schemeClr>
                </a:solidFill>
                <a:ea typeface="+mn-ea"/>
              </a:rPr>
              <a:t>food</a:t>
            </a:r>
            <a:r>
              <a:rPr lang="en-US" sz="4300" dirty="0" smtClean="0">
                <a:solidFill>
                  <a:schemeClr val="tx1">
                    <a:lumMod val="75000"/>
                    <a:lumOff val="25000"/>
                  </a:schemeClr>
                </a:solidFill>
                <a:ea typeface="+mn-ea"/>
              </a:rPr>
              <a:t> or military aid to the offending country.</a:t>
            </a:r>
          </a:p>
          <a:p>
            <a:pPr lvl="1" eaLnBrk="1" fontAlgn="auto" hangingPunct="1">
              <a:spcAft>
                <a:spcPts val="0"/>
              </a:spcAft>
              <a:buClr>
                <a:schemeClr val="tx1">
                  <a:lumMod val="50000"/>
                  <a:lumOff val="50000"/>
                </a:schemeClr>
              </a:buClr>
              <a:buFont typeface="Wingdings" pitchFamily="2" charset="2"/>
              <a:buChar char="n"/>
              <a:defRPr/>
            </a:pPr>
            <a:r>
              <a:rPr lang="en-US" sz="4300" b="1" u="sng" dirty="0" smtClean="0">
                <a:solidFill>
                  <a:schemeClr val="tx1">
                    <a:lumMod val="75000"/>
                    <a:lumOff val="25000"/>
                  </a:schemeClr>
                </a:solidFill>
                <a:ea typeface="+mn-ea"/>
              </a:rPr>
              <a:t>Leaders</a:t>
            </a:r>
            <a:r>
              <a:rPr lang="en-US" sz="4300" dirty="0" smtClean="0">
                <a:solidFill>
                  <a:schemeClr val="tx1">
                    <a:lumMod val="75000"/>
                    <a:lumOff val="25000"/>
                  </a:schemeClr>
                </a:solidFill>
                <a:ea typeface="+mn-ea"/>
              </a:rPr>
              <a:t> must be held </a:t>
            </a:r>
            <a:r>
              <a:rPr lang="en-US" sz="4300" b="1" u="sng" dirty="0" smtClean="0">
                <a:solidFill>
                  <a:schemeClr val="tx1">
                    <a:lumMod val="75000"/>
                    <a:lumOff val="25000"/>
                  </a:schemeClr>
                </a:solidFill>
                <a:ea typeface="+mn-ea"/>
              </a:rPr>
              <a:t>accountable</a:t>
            </a:r>
            <a:r>
              <a:rPr lang="en-US" sz="4300" dirty="0" smtClean="0">
                <a:solidFill>
                  <a:schemeClr val="tx1">
                    <a:lumMod val="75000"/>
                    <a:lumOff val="25000"/>
                  </a:schemeClr>
                </a:solidFill>
                <a:ea typeface="+mn-ea"/>
              </a:rPr>
              <a:t> for actions.</a:t>
            </a:r>
          </a:p>
          <a:p>
            <a:pPr lvl="1" eaLnBrk="1" fontAlgn="auto" hangingPunct="1">
              <a:spcAft>
                <a:spcPts val="0"/>
              </a:spcAft>
              <a:buClr>
                <a:schemeClr val="tx1">
                  <a:lumMod val="50000"/>
                  <a:lumOff val="50000"/>
                </a:schemeClr>
              </a:buClr>
              <a:buFont typeface="Wingdings" pitchFamily="2" charset="2"/>
              <a:buChar char="n"/>
              <a:defRPr/>
            </a:pPr>
            <a:r>
              <a:rPr lang="en-US" sz="4300" dirty="0" smtClean="0">
                <a:solidFill>
                  <a:schemeClr val="tx1">
                    <a:lumMod val="75000"/>
                    <a:lumOff val="25000"/>
                  </a:schemeClr>
                </a:solidFill>
                <a:ea typeface="+mn-ea"/>
              </a:rPr>
              <a:t>Arms embargos must be </a:t>
            </a:r>
            <a:r>
              <a:rPr lang="en-US" sz="4300" b="1" u="sng" dirty="0" smtClean="0">
                <a:solidFill>
                  <a:schemeClr val="tx1">
                    <a:lumMod val="75000"/>
                    <a:lumOff val="25000"/>
                  </a:schemeClr>
                </a:solidFill>
                <a:ea typeface="+mn-ea"/>
              </a:rPr>
              <a:t>placed</a:t>
            </a:r>
            <a:r>
              <a:rPr lang="en-US" sz="4300" dirty="0" smtClean="0">
                <a:solidFill>
                  <a:schemeClr val="tx1">
                    <a:lumMod val="75000"/>
                    <a:lumOff val="25000"/>
                  </a:schemeClr>
                </a:solidFill>
                <a:ea typeface="+mn-ea"/>
              </a:rPr>
              <a:t> on the country.</a:t>
            </a:r>
          </a:p>
          <a:p>
            <a:pPr lvl="1" eaLnBrk="1" fontAlgn="auto" hangingPunct="1">
              <a:spcAft>
                <a:spcPts val="0"/>
              </a:spcAft>
              <a:buClr>
                <a:schemeClr val="tx1">
                  <a:lumMod val="50000"/>
                  <a:lumOff val="50000"/>
                </a:schemeClr>
              </a:buClr>
              <a:buFont typeface="Wingdings" pitchFamily="2" charset="2"/>
              <a:buChar char="n"/>
              <a:defRPr/>
            </a:pPr>
            <a:endParaRPr lang="en-US" dirty="0" smtClean="0">
              <a:solidFill>
                <a:schemeClr val="tx1">
                  <a:lumMod val="75000"/>
                  <a:lumOff val="25000"/>
                </a:schemeClr>
              </a:solidFill>
              <a:ea typeface="+mn-ea"/>
            </a:endParaRPr>
          </a:p>
        </p:txBody>
      </p:sp>
    </p:spTree>
    <p:extLst>
      <p:ext uri="{BB962C8B-B14F-4D97-AF65-F5344CB8AC3E}">
        <p14:creationId xmlns:p14="http://schemas.microsoft.com/office/powerpoint/2010/main" val="5524222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533400" y="7938"/>
            <a:ext cx="8001000" cy="914400"/>
          </a:xfrm>
        </p:spPr>
        <p:txBody>
          <a:bodyPr/>
          <a:lstStyle/>
          <a:p>
            <a:pPr eaLnBrk="1" hangingPunct="1"/>
            <a:r>
              <a:rPr lang="en-US" sz="3600" b="1">
                <a:solidFill>
                  <a:srgbClr val="FF0903"/>
                </a:solidFill>
                <a:latin typeface="Times New Roman" charset="0"/>
                <a:ea typeface="Osaka" charset="0"/>
                <a:cs typeface="Osaka" charset="0"/>
              </a:rPr>
              <a:t>Stage six: POLARIZATION</a:t>
            </a:r>
            <a:endParaRPr lang="en-US">
              <a:latin typeface="Helvetica" charset="0"/>
              <a:ea typeface="Osaka" charset="0"/>
              <a:cs typeface="Osaka" charset="0"/>
            </a:endParaRPr>
          </a:p>
        </p:txBody>
      </p:sp>
      <p:sp>
        <p:nvSpPr>
          <p:cNvPr id="95234" name="Rectangle 3"/>
          <p:cNvSpPr>
            <a:spLocks noGrp="1" noChangeArrowheads="1" noTextEdit="1"/>
          </p:cNvSpPr>
          <p:nvPr>
            <p:ph type="clipArt" sz="half" idx="1"/>
          </p:nvPr>
        </p:nvSpPr>
        <p:spPr>
          <a:xfrm>
            <a:off x="2514600" y="1981200"/>
            <a:ext cx="3924300" cy="3810000"/>
          </a:xfrm>
        </p:spPr>
      </p:sp>
      <p:pic>
        <p:nvPicPr>
          <p:cNvPr id="95235" name="Picture 5" descr="Nazi Propaganda - &quot;Reven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60198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6"/>
          <p:cNvSpPr txBox="1">
            <a:spLocks noChangeArrowheads="1"/>
          </p:cNvSpPr>
          <p:nvPr/>
        </p:nvSpPr>
        <p:spPr bwMode="auto">
          <a:xfrm>
            <a:off x="2133600" y="6019800"/>
            <a:ext cx="4724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ja-JP" altLang="en-US">
                <a:solidFill>
                  <a:schemeClr val="accent2"/>
                </a:solidFill>
                <a:latin typeface="Times New Roman" charset="0"/>
              </a:rPr>
              <a:t>“</a:t>
            </a:r>
            <a:r>
              <a:rPr lang="en-US" altLang="ja-JP">
                <a:solidFill>
                  <a:schemeClr val="accent2"/>
                </a:solidFill>
                <a:latin typeface="Times New Roman" charset="0"/>
              </a:rPr>
              <a:t>Go where you wanted me to go, you evil spirit.</a:t>
            </a:r>
            <a:r>
              <a:rPr lang="ja-JP" altLang="en-US">
                <a:solidFill>
                  <a:schemeClr val="accent2"/>
                </a:solidFill>
                <a:latin typeface="Times New Roman" charset="0"/>
              </a:rPr>
              <a:t>”</a:t>
            </a:r>
            <a:endParaRPr lang="en-US" sz="1800"/>
          </a:p>
        </p:txBody>
      </p:sp>
    </p:spTree>
    <p:extLst>
      <p:ext uri="{BB962C8B-B14F-4D97-AF65-F5344CB8AC3E}">
        <p14:creationId xmlns:p14="http://schemas.microsoft.com/office/powerpoint/2010/main" val="4611351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498475" y="93663"/>
            <a:ext cx="8147050" cy="668337"/>
          </a:xfrm>
        </p:spPr>
        <p:txBody>
          <a:bodyPr/>
          <a:lstStyle/>
          <a:p>
            <a:pPr eaLnBrk="1" hangingPunct="1"/>
            <a:r>
              <a:rPr lang="en-US" sz="3600" b="1">
                <a:solidFill>
                  <a:srgbClr val="FF0903"/>
                </a:solidFill>
                <a:latin typeface="Times New Roman" charset="0"/>
                <a:ea typeface="Osaka" charset="0"/>
                <a:cs typeface="Osaka" charset="0"/>
              </a:rPr>
              <a:t>Stage six: POLARIZATION</a:t>
            </a:r>
            <a:endParaRPr lang="en-US">
              <a:solidFill>
                <a:srgbClr val="FF0903"/>
              </a:solidFill>
              <a:latin typeface="Times New Roman" charset="0"/>
              <a:ea typeface="Osaka" charset="0"/>
              <a:cs typeface="Osaka" charset="0"/>
            </a:endParaRPr>
          </a:p>
        </p:txBody>
      </p:sp>
      <p:sp>
        <p:nvSpPr>
          <p:cNvPr id="97282" name="Rectangle 3"/>
          <p:cNvSpPr>
            <a:spLocks noGrp="1" noChangeArrowheads="1"/>
          </p:cNvSpPr>
          <p:nvPr>
            <p:ph idx="1"/>
          </p:nvPr>
        </p:nvSpPr>
        <p:spPr>
          <a:xfrm>
            <a:off x="228600" y="1981200"/>
            <a:ext cx="8686800" cy="4495800"/>
          </a:xfrm>
        </p:spPr>
        <p:txBody>
          <a:bodyPr/>
          <a:lstStyle/>
          <a:p>
            <a:pPr eaLnBrk="1" hangingPunct="1">
              <a:buFont typeface="Wingdings" charset="0"/>
              <a:buNone/>
            </a:pPr>
            <a:r>
              <a:rPr lang="en-US" sz="3600">
                <a:latin typeface="Times New Roman" charset="0"/>
                <a:ea typeface="Osaka" charset="0"/>
                <a:cs typeface="Osaka" charset="0"/>
              </a:rPr>
              <a:t>Propaganda: Have you ever seen a piece of propaganda intended to polarize groups?  If you have, please describe it.  If you have not, please try to imagine what it might look like.</a:t>
            </a:r>
            <a:endParaRPr lang="en-US" sz="2000">
              <a:latin typeface="Helvetica" charset="0"/>
              <a:ea typeface="Osaka" charset="0"/>
              <a:cs typeface="Osaka" charset="0"/>
            </a:endParaRPr>
          </a:p>
        </p:txBody>
      </p:sp>
    </p:spTree>
    <p:extLst>
      <p:ext uri="{BB962C8B-B14F-4D97-AF65-F5344CB8AC3E}">
        <p14:creationId xmlns:p14="http://schemas.microsoft.com/office/powerpoint/2010/main" val="31030692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Content Placeholder 3" descr="madbrute.jpg"/>
          <p:cNvPicPr>
            <a:picLocks noGrp="1" noChangeAspect="1"/>
          </p:cNvPicPr>
          <p:nvPr>
            <p:ph idx="1"/>
          </p:nvPr>
        </p:nvPicPr>
        <p:blipFill>
          <a:blip r:embed="rId2">
            <a:extLst>
              <a:ext uri="{28A0092B-C50C-407E-A947-70E740481C1C}">
                <a14:useLocalDpi xmlns:a14="http://schemas.microsoft.com/office/drawing/2010/main" val="0"/>
              </a:ext>
            </a:extLst>
          </a:blip>
          <a:srcRect l="-560" t="-44" r="-67" b="44"/>
          <a:stretch>
            <a:fillRect/>
          </a:stretch>
        </p:blipFill>
        <p:spPr>
          <a:xfrm>
            <a:off x="0" y="-3175"/>
            <a:ext cx="9144000" cy="7396163"/>
          </a:xfrm>
        </p:spPr>
      </p:pic>
    </p:spTree>
    <p:extLst>
      <p:ext uri="{BB962C8B-B14F-4D97-AF65-F5344CB8AC3E}">
        <p14:creationId xmlns:p14="http://schemas.microsoft.com/office/powerpoint/2010/main" val="20234901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endParaRPr lang="en-US">
              <a:latin typeface="Rockwell" charset="0"/>
            </a:endParaRPr>
          </a:p>
        </p:txBody>
      </p:sp>
      <p:sp>
        <p:nvSpPr>
          <p:cNvPr id="100354" name="Content Placeholder 2"/>
          <p:cNvSpPr>
            <a:spLocks noGrp="1"/>
          </p:cNvSpPr>
          <p:nvPr>
            <p:ph idx="1"/>
          </p:nvPr>
        </p:nvSpPr>
        <p:spPr/>
        <p:txBody>
          <a:bodyPr/>
          <a:lstStyle/>
          <a:p>
            <a:endParaRPr lang="en-US">
              <a:latin typeface="Rockwell" charset="0"/>
            </a:endParaRPr>
          </a:p>
        </p:txBody>
      </p:sp>
      <p:pic>
        <p:nvPicPr>
          <p:cNvPr id="100355" name="Picture 3" descr="81WLj6kxMLL._SY550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70528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98475" y="93663"/>
            <a:ext cx="8147050" cy="515937"/>
          </a:xfrm>
        </p:spPr>
        <p:txBody>
          <a:bodyPr rtlCol="0">
            <a:normAutofit fontScale="90000"/>
          </a:bodyPr>
          <a:lstStyle/>
          <a:p>
            <a:pPr eaLnBrk="1" fontAlgn="auto" hangingPunct="1">
              <a:spcAft>
                <a:spcPts val="0"/>
              </a:spcAft>
              <a:defRPr/>
            </a:pPr>
            <a:r>
              <a:rPr lang="en-US" sz="3600" b="1" dirty="0">
                <a:solidFill>
                  <a:srgbClr val="FF0903"/>
                </a:solidFill>
                <a:latin typeface="Times New Roman" charset="0"/>
                <a:ea typeface="Osaka" charset="0"/>
                <a:cs typeface="+mj-cs"/>
              </a:rPr>
              <a:t>Stage </a:t>
            </a:r>
            <a:r>
              <a:rPr lang="en-US" sz="3600" b="1" dirty="0" smtClean="0">
                <a:solidFill>
                  <a:srgbClr val="FF0903"/>
                </a:solidFill>
                <a:latin typeface="Times New Roman" charset="0"/>
                <a:ea typeface="Osaka" charset="0"/>
                <a:cs typeface="+mj-cs"/>
              </a:rPr>
              <a:t>six: </a:t>
            </a:r>
            <a:r>
              <a:rPr lang="en-US" sz="3600" b="1" dirty="0">
                <a:solidFill>
                  <a:srgbClr val="FF0903"/>
                </a:solidFill>
                <a:latin typeface="Times New Roman" charset="0"/>
                <a:ea typeface="Osaka" charset="0"/>
                <a:cs typeface="+mj-cs"/>
              </a:rPr>
              <a:t>POLARIZATION</a:t>
            </a:r>
            <a:endParaRPr lang="en-US" dirty="0">
              <a:latin typeface="Helvetica" charset="0"/>
              <a:ea typeface="Osaka" charset="0"/>
              <a:cs typeface="+mj-cs"/>
            </a:endParaRPr>
          </a:p>
        </p:txBody>
      </p:sp>
      <p:sp>
        <p:nvSpPr>
          <p:cNvPr id="101378" name="Rectangle 3"/>
          <p:cNvSpPr>
            <a:spLocks noGrp="1" noChangeArrowheads="1"/>
          </p:cNvSpPr>
          <p:nvPr>
            <p:ph idx="1"/>
          </p:nvPr>
        </p:nvSpPr>
        <p:spPr>
          <a:xfrm>
            <a:off x="0" y="762000"/>
            <a:ext cx="9144000" cy="6096000"/>
          </a:xfrm>
        </p:spPr>
        <p:txBody>
          <a:bodyPr/>
          <a:lstStyle/>
          <a:p>
            <a:pPr eaLnBrk="1" hangingPunct="1">
              <a:buFont typeface="Wingdings" charset="0"/>
              <a:buNone/>
            </a:pPr>
            <a:r>
              <a:rPr lang="en-US" sz="2600">
                <a:latin typeface="Times New Roman" charset="0"/>
                <a:ea typeface="Osaka" charset="0"/>
                <a:cs typeface="Osaka" charset="0"/>
              </a:rPr>
              <a:t>During this stage, the groups are driven even further apart ideologically.  Hate groups begin broadcasting propaganda with greater frequency, and laws typically are enacted to forbid any sort of relations between the two groups.</a:t>
            </a:r>
          </a:p>
          <a:p>
            <a:pPr eaLnBrk="1" hangingPunct="1">
              <a:buFont typeface="Wingdings" charset="0"/>
              <a:buNone/>
            </a:pPr>
            <a:endParaRPr lang="en-US" sz="2600">
              <a:latin typeface="Times New Roman" charset="0"/>
              <a:ea typeface="Osaka" charset="0"/>
              <a:cs typeface="Osaka" charset="0"/>
            </a:endParaRPr>
          </a:p>
          <a:p>
            <a:pPr eaLnBrk="1" hangingPunct="1">
              <a:buFont typeface="Wingdings" charset="0"/>
              <a:buNone/>
            </a:pPr>
            <a:r>
              <a:rPr lang="en-US" sz="2600">
                <a:latin typeface="Times New Roman" charset="0"/>
                <a:ea typeface="Osaka" charset="0"/>
                <a:cs typeface="Osaka" charset="0"/>
              </a:rPr>
              <a:t>At this stage, it is not just the victimized group that suffers.  Any </a:t>
            </a:r>
            <a:r>
              <a:rPr lang="ja-JP" altLang="en-US" sz="2600">
                <a:latin typeface="Times New Roman" charset="0"/>
                <a:ea typeface="Osaka" charset="0"/>
                <a:cs typeface="Osaka" charset="0"/>
              </a:rPr>
              <a:t>“</a:t>
            </a:r>
            <a:r>
              <a:rPr lang="en-US" altLang="ja-JP" sz="2600">
                <a:latin typeface="Times New Roman" charset="0"/>
                <a:ea typeface="Osaka" charset="0"/>
                <a:cs typeface="Osaka" charset="0"/>
              </a:rPr>
              <a:t>sympathizers</a:t>
            </a:r>
            <a:r>
              <a:rPr lang="ja-JP" altLang="en-US" sz="2600">
                <a:latin typeface="Times New Roman" charset="0"/>
                <a:ea typeface="Osaka" charset="0"/>
                <a:cs typeface="Osaka" charset="0"/>
              </a:rPr>
              <a:t>”</a:t>
            </a:r>
            <a:r>
              <a:rPr lang="en-US" altLang="ja-JP" sz="2600">
                <a:latin typeface="Times New Roman" charset="0"/>
                <a:ea typeface="Osaka" charset="0"/>
                <a:cs typeface="Osaka" charset="0"/>
              </a:rPr>
              <a:t> or moderates are either threatened or attacked by the dominant, oppressing group.</a:t>
            </a:r>
            <a:endParaRPr lang="en-US" sz="1400">
              <a:latin typeface="Helvetica" charset="0"/>
              <a:ea typeface="Osaka" charset="0"/>
              <a:cs typeface="Osaka" charset="0"/>
            </a:endParaRPr>
          </a:p>
        </p:txBody>
      </p:sp>
    </p:spTree>
    <p:extLst>
      <p:ext uri="{BB962C8B-B14F-4D97-AF65-F5344CB8AC3E}">
        <p14:creationId xmlns:p14="http://schemas.microsoft.com/office/powerpoint/2010/main" val="8320727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idx="1"/>
          </p:nvPr>
        </p:nvSpPr>
        <p:spPr>
          <a:xfrm>
            <a:off x="0" y="0"/>
            <a:ext cx="9144000" cy="6858000"/>
          </a:xfrm>
          <a:ln>
            <a:solidFill>
              <a:schemeClr val="tx1"/>
            </a:solidFill>
            <a:miter lim="800000"/>
            <a:headEnd/>
            <a:tailEnd/>
          </a:ln>
        </p:spPr>
        <p:txBody>
          <a:bodyPr/>
          <a:lstStyle/>
          <a:p>
            <a:pPr eaLnBrk="1" hangingPunct="1"/>
            <a:r>
              <a:rPr lang="en-US" sz="4000" b="1">
                <a:solidFill>
                  <a:srgbClr val="000000"/>
                </a:solidFill>
                <a:latin typeface="Garamond" charset="0"/>
                <a:cs typeface="Arial" charset="0"/>
              </a:rPr>
              <a:t>Polarization-</a:t>
            </a:r>
            <a:r>
              <a:rPr lang="en-US" sz="4000" b="1" u="sng">
                <a:solidFill>
                  <a:srgbClr val="000000"/>
                </a:solidFill>
                <a:latin typeface="Garamond" charset="0"/>
                <a:cs typeface="Arial" charset="0"/>
              </a:rPr>
              <a:t>5</a:t>
            </a:r>
            <a:r>
              <a:rPr lang="en-US" sz="4000" b="1" u="sng" baseline="30000">
                <a:solidFill>
                  <a:srgbClr val="000000"/>
                </a:solidFill>
                <a:latin typeface="Garamond" charset="0"/>
                <a:cs typeface="Arial" charset="0"/>
              </a:rPr>
              <a:t>th</a:t>
            </a:r>
            <a:r>
              <a:rPr lang="en-US" sz="4000" b="1">
                <a:solidFill>
                  <a:srgbClr val="000000"/>
                </a:solidFill>
                <a:latin typeface="Garamond" charset="0"/>
                <a:cs typeface="Arial" charset="0"/>
              </a:rPr>
              <a:t> Stage</a:t>
            </a:r>
            <a:endParaRPr lang="en-US" sz="4000">
              <a:solidFill>
                <a:srgbClr val="000000"/>
              </a:solidFill>
              <a:latin typeface="Garamond" charset="0"/>
              <a:cs typeface="Arial" charset="0"/>
            </a:endParaRPr>
          </a:p>
          <a:p>
            <a:pPr lvl="1" eaLnBrk="1" hangingPunct="1"/>
            <a:r>
              <a:rPr lang="en-US" sz="4000" b="1" u="sng">
                <a:solidFill>
                  <a:srgbClr val="000000"/>
                </a:solidFill>
                <a:latin typeface="Garamond" charset="0"/>
                <a:cs typeface="Arial" charset="0"/>
              </a:rPr>
              <a:t>Hate</a:t>
            </a:r>
            <a:r>
              <a:rPr lang="en-US" sz="4000">
                <a:solidFill>
                  <a:srgbClr val="000000"/>
                </a:solidFill>
                <a:latin typeface="Garamond" charset="0"/>
                <a:cs typeface="Arial" charset="0"/>
              </a:rPr>
              <a:t> groups </a:t>
            </a:r>
            <a:r>
              <a:rPr lang="en-US" sz="4000" b="1" u="sng">
                <a:solidFill>
                  <a:srgbClr val="000000"/>
                </a:solidFill>
                <a:latin typeface="Garamond" charset="0"/>
                <a:cs typeface="Arial" charset="0"/>
              </a:rPr>
              <a:t>broadcast</a:t>
            </a:r>
            <a:r>
              <a:rPr lang="en-US" sz="4000">
                <a:solidFill>
                  <a:srgbClr val="000000"/>
                </a:solidFill>
                <a:latin typeface="Garamond" charset="0"/>
                <a:cs typeface="Arial" charset="0"/>
              </a:rPr>
              <a:t> propaganda. </a:t>
            </a:r>
          </a:p>
          <a:p>
            <a:pPr lvl="1" eaLnBrk="1" hangingPunct="1"/>
            <a:r>
              <a:rPr lang="en-US" sz="4000">
                <a:solidFill>
                  <a:srgbClr val="000000"/>
                </a:solidFill>
                <a:latin typeface="Garamond" charset="0"/>
                <a:cs typeface="Arial" charset="0"/>
              </a:rPr>
              <a:t>Laws may forbid </a:t>
            </a:r>
            <a:r>
              <a:rPr lang="en-US" sz="4000" b="1" u="sng">
                <a:solidFill>
                  <a:srgbClr val="000000"/>
                </a:solidFill>
                <a:latin typeface="Garamond" charset="0"/>
                <a:cs typeface="Arial" charset="0"/>
              </a:rPr>
              <a:t>intermarriage</a:t>
            </a:r>
            <a:r>
              <a:rPr lang="en-US" sz="4000">
                <a:solidFill>
                  <a:srgbClr val="000000"/>
                </a:solidFill>
                <a:latin typeface="Garamond" charset="0"/>
                <a:cs typeface="Arial" charset="0"/>
              </a:rPr>
              <a:t> or </a:t>
            </a:r>
            <a:r>
              <a:rPr lang="en-US" sz="4000" b="1" u="sng">
                <a:solidFill>
                  <a:srgbClr val="000000"/>
                </a:solidFill>
                <a:latin typeface="Garamond" charset="0"/>
                <a:cs typeface="Arial" charset="0"/>
              </a:rPr>
              <a:t>social</a:t>
            </a:r>
            <a:r>
              <a:rPr lang="en-US" sz="4000">
                <a:solidFill>
                  <a:srgbClr val="000000"/>
                </a:solidFill>
                <a:latin typeface="Garamond" charset="0"/>
                <a:cs typeface="Arial" charset="0"/>
              </a:rPr>
              <a:t> </a:t>
            </a:r>
            <a:r>
              <a:rPr lang="en-US" sz="4000" b="1" u="sng">
                <a:solidFill>
                  <a:srgbClr val="000000"/>
                </a:solidFill>
                <a:latin typeface="Garamond" charset="0"/>
                <a:cs typeface="Arial" charset="0"/>
              </a:rPr>
              <a:t>interaction</a:t>
            </a:r>
            <a:r>
              <a:rPr lang="en-US" sz="4000">
                <a:solidFill>
                  <a:srgbClr val="000000"/>
                </a:solidFill>
                <a:latin typeface="Garamond" charset="0"/>
                <a:cs typeface="Arial" charset="0"/>
              </a:rPr>
              <a:t>. </a:t>
            </a:r>
          </a:p>
          <a:p>
            <a:pPr lvl="1" eaLnBrk="1" hangingPunct="1"/>
            <a:r>
              <a:rPr lang="en-US" sz="4000">
                <a:solidFill>
                  <a:srgbClr val="000000"/>
                </a:solidFill>
                <a:latin typeface="Garamond" charset="0"/>
                <a:cs typeface="Arial" charset="0"/>
              </a:rPr>
              <a:t>Extremist </a:t>
            </a:r>
            <a:r>
              <a:rPr lang="en-US" sz="4000" b="1" u="sng">
                <a:solidFill>
                  <a:srgbClr val="000000"/>
                </a:solidFill>
                <a:latin typeface="Garamond" charset="0"/>
                <a:cs typeface="Arial" charset="0"/>
              </a:rPr>
              <a:t>terrorism</a:t>
            </a:r>
            <a:r>
              <a:rPr lang="en-US" sz="4000">
                <a:solidFill>
                  <a:srgbClr val="000000"/>
                </a:solidFill>
                <a:latin typeface="Garamond" charset="0"/>
                <a:cs typeface="Arial" charset="0"/>
              </a:rPr>
              <a:t> targets moderates, intimidating and silencing the center. (Stop those in government who might speak out against the genocide)</a:t>
            </a:r>
          </a:p>
        </p:txBody>
      </p:sp>
    </p:spTree>
    <p:extLst>
      <p:ext uri="{BB962C8B-B14F-4D97-AF65-F5344CB8AC3E}">
        <p14:creationId xmlns:p14="http://schemas.microsoft.com/office/powerpoint/2010/main" val="22208832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idx="1"/>
          </p:nvPr>
        </p:nvSpPr>
        <p:spPr>
          <a:xfrm>
            <a:off x="0" y="0"/>
            <a:ext cx="9144000" cy="6858000"/>
          </a:xfrm>
        </p:spPr>
        <p:txBody>
          <a:bodyPr/>
          <a:lstStyle/>
          <a:p>
            <a:pPr eaLnBrk="1" hangingPunct="1">
              <a:buFont typeface="Wingdings" charset="0"/>
              <a:buChar char="n"/>
            </a:pPr>
            <a:r>
              <a:rPr lang="en-US" sz="4000">
                <a:latin typeface="Rockwell" charset="0"/>
              </a:rPr>
              <a:t>How to stop polarization</a:t>
            </a:r>
          </a:p>
          <a:p>
            <a:pPr lvl="1" eaLnBrk="1" hangingPunct="1">
              <a:buFont typeface="Wingdings" charset="0"/>
              <a:buChar char="n"/>
            </a:pPr>
            <a:r>
              <a:rPr lang="en-US" sz="4000" b="1" u="sng">
                <a:latin typeface="Rockwell" charset="0"/>
              </a:rPr>
              <a:t>Sanctions</a:t>
            </a:r>
            <a:r>
              <a:rPr lang="en-US" sz="4000">
                <a:latin typeface="Rockwell" charset="0"/>
              </a:rPr>
              <a:t> should be placed on the </a:t>
            </a:r>
            <a:r>
              <a:rPr lang="en-US" sz="4000" b="1" u="sng">
                <a:latin typeface="Rockwell" charset="0"/>
              </a:rPr>
              <a:t>country</a:t>
            </a:r>
            <a:r>
              <a:rPr lang="en-US" sz="4000">
                <a:latin typeface="Rockwell" charset="0"/>
              </a:rPr>
              <a:t>.</a:t>
            </a:r>
          </a:p>
          <a:p>
            <a:pPr lvl="1" eaLnBrk="1" hangingPunct="1">
              <a:buFont typeface="Wingdings" charset="0"/>
              <a:buChar char="n"/>
            </a:pPr>
            <a:r>
              <a:rPr lang="en-US" sz="4000" b="1" u="sng">
                <a:latin typeface="Rockwell" charset="0"/>
              </a:rPr>
              <a:t>Extremist</a:t>
            </a:r>
            <a:r>
              <a:rPr lang="en-US" sz="4000">
                <a:latin typeface="Rockwell" charset="0"/>
              </a:rPr>
              <a:t> groups should </a:t>
            </a:r>
            <a:r>
              <a:rPr lang="en-US" sz="4000" b="1" u="sng">
                <a:latin typeface="Rockwell" charset="0"/>
              </a:rPr>
              <a:t>not</a:t>
            </a:r>
            <a:r>
              <a:rPr lang="en-US" sz="4000">
                <a:latin typeface="Rockwell" charset="0"/>
              </a:rPr>
              <a:t> be </a:t>
            </a:r>
            <a:r>
              <a:rPr lang="en-US" sz="4000" b="1" u="sng">
                <a:latin typeface="Rockwell" charset="0"/>
              </a:rPr>
              <a:t>allowed</a:t>
            </a:r>
            <a:r>
              <a:rPr lang="en-US" sz="4000">
                <a:latin typeface="Rockwell" charset="0"/>
              </a:rPr>
              <a:t> to </a:t>
            </a:r>
            <a:r>
              <a:rPr lang="en-US" sz="4000" b="1" u="sng">
                <a:latin typeface="Rockwell" charset="0"/>
              </a:rPr>
              <a:t>rule</a:t>
            </a:r>
            <a:r>
              <a:rPr lang="en-US" sz="4000">
                <a:latin typeface="Rockwell" charset="0"/>
              </a:rPr>
              <a:t> or have control of the government.</a:t>
            </a:r>
          </a:p>
          <a:p>
            <a:pPr lvl="1" eaLnBrk="1" hangingPunct="1">
              <a:buFont typeface="Wingdings" charset="0"/>
              <a:buChar char="n"/>
            </a:pPr>
            <a:r>
              <a:rPr lang="en-US" sz="4000" b="1" u="sng">
                <a:latin typeface="Rockwell" charset="0"/>
              </a:rPr>
              <a:t>Peacekeeping</a:t>
            </a:r>
            <a:r>
              <a:rPr lang="en-US" sz="4000">
                <a:latin typeface="Rockwell" charset="0"/>
              </a:rPr>
              <a:t> forces should be put on alert.</a:t>
            </a:r>
          </a:p>
          <a:p>
            <a:pPr lvl="1" eaLnBrk="1" hangingPunct="1">
              <a:buFont typeface="Wingdings" charset="0"/>
              <a:buNone/>
            </a:pPr>
            <a:endParaRPr lang="en-US">
              <a:latin typeface="Rockwell" charset="0"/>
            </a:endParaRPr>
          </a:p>
        </p:txBody>
      </p:sp>
    </p:spTree>
    <p:extLst>
      <p:ext uri="{BB962C8B-B14F-4D97-AF65-F5344CB8AC3E}">
        <p14:creationId xmlns:p14="http://schemas.microsoft.com/office/powerpoint/2010/main" val="483570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p:cNvSpPr>
          <p:nvPr>
            <p:ph type="title"/>
          </p:nvPr>
        </p:nvSpPr>
        <p:spPr>
          <a:xfrm>
            <a:off x="498475" y="93663"/>
            <a:ext cx="8147050" cy="668337"/>
          </a:xfrm>
        </p:spPr>
        <p:txBody>
          <a:bodyPr>
            <a:normAutofit fontScale="90000"/>
          </a:bodyPr>
          <a:lstStyle/>
          <a:p>
            <a:pPr eaLnBrk="1" hangingPunct="1"/>
            <a:r>
              <a:rPr lang="en-US">
                <a:latin typeface="Garamond" charset="0"/>
                <a:cs typeface="Arial" charset="0"/>
              </a:rPr>
              <a:t>Genocide</a:t>
            </a:r>
          </a:p>
        </p:txBody>
      </p:sp>
      <p:sp>
        <p:nvSpPr>
          <p:cNvPr id="26626" name="Rectangle 3"/>
          <p:cNvSpPr>
            <a:spLocks noGrp="1" noChangeArrowheads="1"/>
          </p:cNvSpPr>
          <p:nvPr>
            <p:ph idx="1"/>
          </p:nvPr>
        </p:nvSpPr>
        <p:spPr>
          <a:xfrm>
            <a:off x="0" y="914400"/>
            <a:ext cx="9144000" cy="5943600"/>
          </a:xfrm>
        </p:spPr>
        <p:txBody>
          <a:bodyPr/>
          <a:lstStyle/>
          <a:p>
            <a:pPr eaLnBrk="1" hangingPunct="1"/>
            <a:r>
              <a:rPr lang="en-US" sz="3600">
                <a:latin typeface="Garamond" charset="0"/>
                <a:cs typeface="Arial" charset="0"/>
              </a:rPr>
              <a:t>Raphael </a:t>
            </a:r>
            <a:r>
              <a:rPr lang="en-US" sz="3600" b="1" u="sng">
                <a:latin typeface="Garamond" charset="0"/>
                <a:cs typeface="Arial" charset="0"/>
              </a:rPr>
              <a:t>Lemkin</a:t>
            </a:r>
            <a:r>
              <a:rPr lang="en-US" sz="3600">
                <a:latin typeface="Garamond" charset="0"/>
                <a:cs typeface="Arial" charset="0"/>
              </a:rPr>
              <a:t> first termed the word genocide.</a:t>
            </a:r>
          </a:p>
          <a:p>
            <a:pPr eaLnBrk="1" hangingPunct="1"/>
            <a:r>
              <a:rPr lang="en-US" sz="3600">
                <a:latin typeface="Garamond" charset="0"/>
                <a:cs typeface="Arial" charset="0"/>
              </a:rPr>
              <a:t>Lemkin was a </a:t>
            </a:r>
            <a:r>
              <a:rPr lang="en-US" sz="3600" b="1" u="sng">
                <a:latin typeface="Garamond" charset="0"/>
                <a:cs typeface="Arial" charset="0"/>
              </a:rPr>
              <a:t>Polish</a:t>
            </a:r>
            <a:r>
              <a:rPr lang="en-US" sz="3600">
                <a:latin typeface="Garamond" charset="0"/>
                <a:cs typeface="Arial" charset="0"/>
              </a:rPr>
              <a:t> Lawyer fled Poland in 1939 to escape the </a:t>
            </a:r>
            <a:r>
              <a:rPr lang="en-US" sz="3600" b="1" u="sng">
                <a:latin typeface="Garamond" charset="0"/>
                <a:cs typeface="Arial" charset="0"/>
              </a:rPr>
              <a:t>Nazis</a:t>
            </a:r>
            <a:r>
              <a:rPr lang="en-US" sz="3600">
                <a:latin typeface="Garamond" charset="0"/>
                <a:cs typeface="Arial" charset="0"/>
              </a:rPr>
              <a:t>.</a:t>
            </a:r>
          </a:p>
          <a:p>
            <a:pPr eaLnBrk="1" hangingPunct="1"/>
            <a:r>
              <a:rPr lang="en-US" sz="3600">
                <a:latin typeface="Garamond" charset="0"/>
                <a:cs typeface="Arial" charset="0"/>
              </a:rPr>
              <a:t>Lemkin lost </a:t>
            </a:r>
            <a:r>
              <a:rPr lang="en-US" sz="3600" b="1" u="sng">
                <a:latin typeface="Garamond" charset="0"/>
                <a:cs typeface="Arial" charset="0"/>
              </a:rPr>
              <a:t>49</a:t>
            </a:r>
            <a:r>
              <a:rPr lang="en-US" sz="3600">
                <a:latin typeface="Garamond" charset="0"/>
                <a:cs typeface="Arial" charset="0"/>
              </a:rPr>
              <a:t> family members in the </a:t>
            </a:r>
            <a:r>
              <a:rPr lang="en-US" sz="3600" b="1" u="sng">
                <a:latin typeface="Garamond" charset="0"/>
                <a:cs typeface="Arial" charset="0"/>
              </a:rPr>
              <a:t>Holocaust</a:t>
            </a:r>
            <a:r>
              <a:rPr lang="en-US" sz="3600">
                <a:latin typeface="Garamond" charset="0"/>
                <a:cs typeface="Arial" charset="0"/>
              </a:rPr>
              <a:t>.</a:t>
            </a:r>
          </a:p>
          <a:p>
            <a:pPr eaLnBrk="1" hangingPunct="1"/>
            <a:r>
              <a:rPr lang="en-US" sz="3600">
                <a:latin typeface="Garamond" charset="0"/>
                <a:cs typeface="Arial" charset="0"/>
              </a:rPr>
              <a:t>After World War Two Lemkin spoke out to the international community to create </a:t>
            </a:r>
            <a:r>
              <a:rPr lang="en-US" sz="3600" b="1" u="sng">
                <a:latin typeface="Garamond" charset="0"/>
                <a:cs typeface="Arial" charset="0"/>
              </a:rPr>
              <a:t>laws</a:t>
            </a:r>
            <a:r>
              <a:rPr lang="en-US" sz="3600">
                <a:latin typeface="Garamond" charset="0"/>
                <a:cs typeface="Arial" charset="0"/>
              </a:rPr>
              <a:t> outlawing future </a:t>
            </a:r>
            <a:r>
              <a:rPr lang="en-US" sz="3600" b="1" u="sng">
                <a:latin typeface="Garamond" charset="0"/>
                <a:cs typeface="Arial" charset="0"/>
              </a:rPr>
              <a:t>genocides</a:t>
            </a:r>
            <a:r>
              <a:rPr lang="en-US" sz="3600">
                <a:latin typeface="Garamond" charset="0"/>
                <a:cs typeface="Arial" charset="0"/>
              </a:rPr>
              <a:t>.</a:t>
            </a:r>
          </a:p>
        </p:txBody>
      </p:sp>
      <p:sp>
        <p:nvSpPr>
          <p:cNvPr id="26627" name="TextBox 3"/>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ym typeface="Wingdings" charset="0"/>
              </a:rPr>
              <a:t></a:t>
            </a:r>
            <a:endParaRPr lang="en-US" sz="3200"/>
          </a:p>
        </p:txBody>
      </p:sp>
    </p:spTree>
    <p:extLst>
      <p:ext uri="{BB962C8B-B14F-4D97-AF65-F5344CB8AC3E}">
        <p14:creationId xmlns:p14="http://schemas.microsoft.com/office/powerpoint/2010/main" val="6778236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533400" y="685800"/>
            <a:ext cx="8001000" cy="914400"/>
          </a:xfrm>
        </p:spPr>
        <p:txBody>
          <a:bodyPr/>
          <a:lstStyle/>
          <a:p>
            <a:pPr eaLnBrk="1" hangingPunct="1"/>
            <a:r>
              <a:rPr lang="en-US" sz="3600" b="1">
                <a:solidFill>
                  <a:srgbClr val="FF0903"/>
                </a:solidFill>
                <a:latin typeface="Times New Roman" charset="0"/>
                <a:ea typeface="Osaka" charset="0"/>
                <a:cs typeface="Osaka" charset="0"/>
              </a:rPr>
              <a:t>Stage seven: PREPARATION</a:t>
            </a:r>
            <a:endParaRPr lang="en-US">
              <a:latin typeface="Helvetica" charset="0"/>
              <a:ea typeface="Osaka" charset="0"/>
              <a:cs typeface="Osaka" charset="0"/>
            </a:endParaRPr>
          </a:p>
        </p:txBody>
      </p:sp>
      <p:pic>
        <p:nvPicPr>
          <p:cNvPr id="107522" name="Picture 6" descr="deportation"/>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2106" r="2106"/>
          <a:stretch>
            <a:fillRect/>
          </a:stretch>
        </p:blipFill>
        <p:spPr/>
      </p:pic>
    </p:spTree>
    <p:extLst>
      <p:ext uri="{BB962C8B-B14F-4D97-AF65-F5344CB8AC3E}">
        <p14:creationId xmlns:p14="http://schemas.microsoft.com/office/powerpoint/2010/main" val="32750506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498475" y="93663"/>
            <a:ext cx="8147050" cy="744537"/>
          </a:xfrm>
        </p:spPr>
        <p:txBody>
          <a:bodyPr/>
          <a:lstStyle/>
          <a:p>
            <a:pPr eaLnBrk="1" hangingPunct="1"/>
            <a:r>
              <a:rPr lang="en-US" sz="3600" b="1">
                <a:solidFill>
                  <a:srgbClr val="FF0903"/>
                </a:solidFill>
                <a:latin typeface="Times New Roman" charset="0"/>
                <a:ea typeface="Osaka" charset="0"/>
                <a:cs typeface="Osaka" charset="0"/>
              </a:rPr>
              <a:t>Stage seven: PREPARATION</a:t>
            </a:r>
            <a:endParaRPr lang="en-US">
              <a:solidFill>
                <a:srgbClr val="FF0903"/>
              </a:solidFill>
              <a:latin typeface="Times New Roman" charset="0"/>
              <a:ea typeface="Osaka" charset="0"/>
              <a:cs typeface="Osaka" charset="0"/>
            </a:endParaRPr>
          </a:p>
        </p:txBody>
      </p:sp>
      <p:sp>
        <p:nvSpPr>
          <p:cNvPr id="109570" name="Rectangle 3"/>
          <p:cNvSpPr>
            <a:spLocks noGrp="1" noChangeArrowheads="1"/>
          </p:cNvSpPr>
          <p:nvPr>
            <p:ph idx="1"/>
          </p:nvPr>
        </p:nvSpPr>
        <p:spPr>
          <a:xfrm>
            <a:off x="228600" y="1066800"/>
            <a:ext cx="8686800" cy="5410200"/>
          </a:xfrm>
        </p:spPr>
        <p:txBody>
          <a:bodyPr/>
          <a:lstStyle/>
          <a:p>
            <a:pPr eaLnBrk="1" hangingPunct="1">
              <a:buFont typeface="Wingdings" charset="0"/>
              <a:buNone/>
            </a:pPr>
            <a:r>
              <a:rPr lang="en-US" sz="3600">
                <a:latin typeface="Times New Roman" charset="0"/>
                <a:ea typeface="Osaka" charset="0"/>
                <a:cs typeface="Osaka" charset="0"/>
              </a:rPr>
              <a:t>ON YOUR PAPER: Assuming that at this stage, the world cannot help but notice that the victimized group is being forced from their homes in preparation to be slaughtered, why wouldn’t this be the stage where every genocide ends?</a:t>
            </a:r>
          </a:p>
          <a:p>
            <a:pPr eaLnBrk="1" hangingPunct="1">
              <a:buFont typeface="Wingdings" charset="0"/>
              <a:buNone/>
            </a:pPr>
            <a:endParaRPr lang="en-US" sz="3600">
              <a:latin typeface="Times New Roman" charset="0"/>
              <a:ea typeface="Osaka" charset="0"/>
              <a:cs typeface="Osaka" charset="0"/>
            </a:endParaRPr>
          </a:p>
          <a:p>
            <a:pPr eaLnBrk="1" hangingPunct="1">
              <a:buFont typeface="Wingdings" charset="0"/>
              <a:buNone/>
            </a:pPr>
            <a:r>
              <a:rPr lang="en-US" sz="3600">
                <a:latin typeface="Times New Roman" charset="0"/>
                <a:ea typeface="Osaka" charset="0"/>
                <a:cs typeface="Osaka" charset="0"/>
              </a:rPr>
              <a:t>This is not a rhetorical question.</a:t>
            </a:r>
            <a:endParaRPr lang="en-US" sz="3600">
              <a:latin typeface="Helvetica" charset="0"/>
              <a:ea typeface="Osaka" charset="0"/>
              <a:cs typeface="Osaka" charset="0"/>
            </a:endParaRPr>
          </a:p>
        </p:txBody>
      </p:sp>
    </p:spTree>
    <p:extLst>
      <p:ext uri="{BB962C8B-B14F-4D97-AF65-F5344CB8AC3E}">
        <p14:creationId xmlns:p14="http://schemas.microsoft.com/office/powerpoint/2010/main" val="27424340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498475" y="93663"/>
            <a:ext cx="8147050" cy="668337"/>
          </a:xfrm>
        </p:spPr>
        <p:txBody>
          <a:bodyPr/>
          <a:lstStyle/>
          <a:p>
            <a:pPr eaLnBrk="1" hangingPunct="1"/>
            <a:r>
              <a:rPr lang="en-US" sz="3600" b="1">
                <a:solidFill>
                  <a:srgbClr val="FF0903"/>
                </a:solidFill>
                <a:latin typeface="Times New Roman" charset="0"/>
                <a:ea typeface="Osaka" charset="0"/>
                <a:cs typeface="Osaka" charset="0"/>
              </a:rPr>
              <a:t>Stage seven: PREPARATION</a:t>
            </a:r>
            <a:endParaRPr lang="en-US">
              <a:latin typeface="Helvetica" charset="0"/>
              <a:ea typeface="Osaka" charset="0"/>
              <a:cs typeface="Osaka" charset="0"/>
            </a:endParaRPr>
          </a:p>
        </p:txBody>
      </p:sp>
      <p:sp>
        <p:nvSpPr>
          <p:cNvPr id="111618" name="Rectangle 3"/>
          <p:cNvSpPr>
            <a:spLocks noGrp="1" noChangeArrowheads="1"/>
          </p:cNvSpPr>
          <p:nvPr>
            <p:ph idx="1"/>
          </p:nvPr>
        </p:nvSpPr>
        <p:spPr>
          <a:xfrm>
            <a:off x="0" y="914400"/>
            <a:ext cx="9144000" cy="5943600"/>
          </a:xfrm>
        </p:spPr>
        <p:txBody>
          <a:bodyPr/>
          <a:lstStyle/>
          <a:p>
            <a:pPr eaLnBrk="1" hangingPunct="1">
              <a:buFont typeface="Wingdings" charset="0"/>
              <a:buNone/>
            </a:pPr>
            <a:r>
              <a:rPr lang="en-US" sz="2400">
                <a:latin typeface="Times New Roman" charset="0"/>
                <a:ea typeface="Osaka" charset="0"/>
                <a:cs typeface="Osaka" charset="0"/>
              </a:rPr>
              <a:t>Whereas in the previous stage the victimized group was separated ideologically from the dominant group, in this stage the victimized group is separated </a:t>
            </a:r>
            <a:r>
              <a:rPr lang="en-US" sz="2400" i="1">
                <a:latin typeface="Times New Roman" charset="0"/>
                <a:ea typeface="Osaka" charset="0"/>
                <a:cs typeface="Osaka" charset="0"/>
              </a:rPr>
              <a:t>physically</a:t>
            </a:r>
            <a:r>
              <a:rPr lang="en-US" sz="2400">
                <a:latin typeface="Times New Roman" charset="0"/>
                <a:ea typeface="Osaka" charset="0"/>
                <a:cs typeface="Osaka" charset="0"/>
              </a:rPr>
              <a:t> from the rest of the society.</a:t>
            </a:r>
          </a:p>
          <a:p>
            <a:pPr eaLnBrk="1" hangingPunct="1">
              <a:buFont typeface="Wingdings" charset="0"/>
              <a:buNone/>
            </a:pPr>
            <a:endParaRPr lang="en-US" sz="2400">
              <a:latin typeface="Times New Roman" charset="0"/>
              <a:ea typeface="Osaka" charset="0"/>
              <a:cs typeface="Osaka" charset="0"/>
            </a:endParaRPr>
          </a:p>
          <a:p>
            <a:pPr eaLnBrk="1" hangingPunct="1">
              <a:buFont typeface="Wingdings" charset="0"/>
              <a:buNone/>
            </a:pPr>
            <a:r>
              <a:rPr lang="en-US" sz="2400">
                <a:latin typeface="Times New Roman" charset="0"/>
                <a:ea typeface="Osaka" charset="0"/>
                <a:cs typeface="Osaka" charset="0"/>
              </a:rPr>
              <a:t>The victimized group or groups are gathered together, either in ghettoes or concentration camps.  At times, they are even forced into a famine-struck area and starved, beginning the seventh stage of genocide.</a:t>
            </a:r>
          </a:p>
          <a:p>
            <a:pPr eaLnBrk="1" hangingPunct="1">
              <a:buFont typeface="Wingdings" charset="0"/>
              <a:buNone/>
            </a:pPr>
            <a:endParaRPr lang="en-US" sz="2400">
              <a:latin typeface="Times New Roman" charset="0"/>
              <a:ea typeface="Osaka" charset="0"/>
              <a:cs typeface="Osaka" charset="0"/>
            </a:endParaRPr>
          </a:p>
          <a:p>
            <a:pPr eaLnBrk="1" hangingPunct="1">
              <a:buFont typeface="Wingdings" charset="0"/>
              <a:buNone/>
            </a:pPr>
            <a:r>
              <a:rPr lang="en-US" sz="2400">
                <a:latin typeface="Times New Roman" charset="0"/>
                <a:ea typeface="Osaka" charset="0"/>
                <a:cs typeface="Osaka" charset="0"/>
              </a:rPr>
              <a:t>At this stage, the world typically becomes aware of what is going on, whether they actually step in or not.</a:t>
            </a:r>
            <a:endParaRPr lang="en-US" sz="900">
              <a:latin typeface="Helvetica" charset="0"/>
              <a:ea typeface="Osaka" charset="0"/>
              <a:cs typeface="Osaka" charset="0"/>
            </a:endParaRPr>
          </a:p>
        </p:txBody>
      </p:sp>
    </p:spTree>
    <p:extLst>
      <p:ext uri="{BB962C8B-B14F-4D97-AF65-F5344CB8AC3E}">
        <p14:creationId xmlns:p14="http://schemas.microsoft.com/office/powerpoint/2010/main" val="294301005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3"/>
          <p:cNvSpPr>
            <a:spLocks noGrp="1" noChangeArrowheads="1"/>
          </p:cNvSpPr>
          <p:nvPr>
            <p:ph idx="1"/>
          </p:nvPr>
        </p:nvSpPr>
        <p:spPr>
          <a:xfrm>
            <a:off x="0" y="0"/>
            <a:ext cx="9144000" cy="6858000"/>
          </a:xfrm>
        </p:spPr>
        <p:txBody>
          <a:bodyPr/>
          <a:lstStyle/>
          <a:p>
            <a:pPr eaLnBrk="1" hangingPunct="1"/>
            <a:r>
              <a:rPr lang="en-US" sz="4000">
                <a:solidFill>
                  <a:srgbClr val="000000"/>
                </a:solidFill>
                <a:latin typeface="Garamond" charset="0"/>
                <a:cs typeface="Arial" charset="0"/>
              </a:rPr>
              <a:t>Preparation-</a:t>
            </a:r>
            <a:r>
              <a:rPr lang="en-US" sz="4000" b="1" u="sng">
                <a:solidFill>
                  <a:srgbClr val="000000"/>
                </a:solidFill>
                <a:latin typeface="Garamond" charset="0"/>
                <a:cs typeface="Arial" charset="0"/>
              </a:rPr>
              <a:t>7</a:t>
            </a:r>
            <a:r>
              <a:rPr lang="en-US" sz="4000" b="1" u="sng" baseline="30000">
                <a:solidFill>
                  <a:srgbClr val="000000"/>
                </a:solidFill>
                <a:latin typeface="Garamond" charset="0"/>
                <a:cs typeface="Arial" charset="0"/>
              </a:rPr>
              <a:t>th</a:t>
            </a:r>
            <a:r>
              <a:rPr lang="en-US" sz="4000">
                <a:solidFill>
                  <a:srgbClr val="000000"/>
                </a:solidFill>
                <a:latin typeface="Garamond" charset="0"/>
                <a:cs typeface="Arial" charset="0"/>
              </a:rPr>
              <a:t> Stage</a:t>
            </a:r>
          </a:p>
          <a:p>
            <a:pPr lvl="1" eaLnBrk="1" hangingPunct="1"/>
            <a:r>
              <a:rPr lang="en-US" sz="4000">
                <a:solidFill>
                  <a:srgbClr val="000000"/>
                </a:solidFill>
                <a:latin typeface="Garamond" charset="0"/>
                <a:cs typeface="Arial" charset="0"/>
              </a:rPr>
              <a:t>Victims are </a:t>
            </a:r>
            <a:r>
              <a:rPr lang="en-US" sz="4000" b="1" u="sng">
                <a:solidFill>
                  <a:srgbClr val="000000"/>
                </a:solidFill>
                <a:latin typeface="Garamond" charset="0"/>
                <a:cs typeface="Arial" charset="0"/>
              </a:rPr>
              <a:t>identified</a:t>
            </a:r>
            <a:r>
              <a:rPr lang="en-US" sz="4000">
                <a:solidFill>
                  <a:srgbClr val="000000"/>
                </a:solidFill>
                <a:latin typeface="Garamond" charset="0"/>
                <a:cs typeface="Arial" charset="0"/>
              </a:rPr>
              <a:t> and taken out of society.</a:t>
            </a:r>
          </a:p>
          <a:p>
            <a:pPr lvl="1" eaLnBrk="1" hangingPunct="1"/>
            <a:r>
              <a:rPr lang="en-US" sz="4000">
                <a:solidFill>
                  <a:srgbClr val="000000"/>
                </a:solidFill>
                <a:latin typeface="Garamond" charset="0"/>
                <a:cs typeface="Arial" charset="0"/>
              </a:rPr>
              <a:t>They are placed in labor </a:t>
            </a:r>
            <a:r>
              <a:rPr lang="en-US" sz="4000" b="1" u="sng">
                <a:solidFill>
                  <a:srgbClr val="000000"/>
                </a:solidFill>
                <a:latin typeface="Garamond" charset="0"/>
                <a:cs typeface="Arial" charset="0"/>
              </a:rPr>
              <a:t>camps</a:t>
            </a:r>
            <a:r>
              <a:rPr lang="en-US" sz="4000">
                <a:solidFill>
                  <a:srgbClr val="000000"/>
                </a:solidFill>
                <a:latin typeface="Garamond" charset="0"/>
                <a:cs typeface="Arial" charset="0"/>
              </a:rPr>
              <a:t>, </a:t>
            </a:r>
            <a:r>
              <a:rPr lang="en-US" sz="4000" b="1" u="sng">
                <a:solidFill>
                  <a:srgbClr val="000000"/>
                </a:solidFill>
                <a:latin typeface="Garamond" charset="0"/>
                <a:cs typeface="Arial" charset="0"/>
              </a:rPr>
              <a:t>ghettos</a:t>
            </a:r>
            <a:r>
              <a:rPr lang="en-US" sz="4000">
                <a:solidFill>
                  <a:srgbClr val="000000"/>
                </a:solidFill>
                <a:latin typeface="Garamond" charset="0"/>
                <a:cs typeface="Arial" charset="0"/>
              </a:rPr>
              <a:t> or concentration </a:t>
            </a:r>
            <a:r>
              <a:rPr lang="en-US" sz="4000" b="1" u="sng">
                <a:solidFill>
                  <a:srgbClr val="000000"/>
                </a:solidFill>
                <a:latin typeface="Garamond" charset="0"/>
                <a:cs typeface="Arial" charset="0"/>
              </a:rPr>
              <a:t>camps</a:t>
            </a:r>
            <a:r>
              <a:rPr lang="en-US" sz="4000">
                <a:solidFill>
                  <a:srgbClr val="000000"/>
                </a:solidFill>
                <a:latin typeface="Garamond" charset="0"/>
                <a:cs typeface="Arial" charset="0"/>
              </a:rPr>
              <a:t>.</a:t>
            </a:r>
          </a:p>
          <a:p>
            <a:pPr lvl="1" eaLnBrk="1" hangingPunct="1"/>
            <a:r>
              <a:rPr lang="en-US" sz="4000">
                <a:solidFill>
                  <a:srgbClr val="000000"/>
                </a:solidFill>
                <a:latin typeface="Garamond" charset="0"/>
                <a:cs typeface="Arial" charset="0"/>
              </a:rPr>
              <a:t>They have lost all </a:t>
            </a:r>
            <a:r>
              <a:rPr lang="en-US" sz="4000" b="1" u="sng">
                <a:solidFill>
                  <a:srgbClr val="000000"/>
                </a:solidFill>
                <a:latin typeface="Garamond" charset="0"/>
                <a:cs typeface="Arial" charset="0"/>
              </a:rPr>
              <a:t>rights</a:t>
            </a:r>
            <a:r>
              <a:rPr lang="en-US" sz="4000">
                <a:solidFill>
                  <a:srgbClr val="000000"/>
                </a:solidFill>
                <a:latin typeface="Garamond" charset="0"/>
                <a:cs typeface="Arial" charset="0"/>
              </a:rPr>
              <a:t>.</a:t>
            </a:r>
          </a:p>
          <a:p>
            <a:pPr lvl="1" eaLnBrk="1" hangingPunct="1"/>
            <a:r>
              <a:rPr lang="en-US" sz="4000">
                <a:solidFill>
                  <a:srgbClr val="000000"/>
                </a:solidFill>
                <a:latin typeface="Garamond" charset="0"/>
                <a:cs typeface="Arial" charset="0"/>
              </a:rPr>
              <a:t>They have no means to </a:t>
            </a:r>
            <a:r>
              <a:rPr lang="en-US" sz="4000" b="1" u="sng">
                <a:solidFill>
                  <a:srgbClr val="000000"/>
                </a:solidFill>
                <a:latin typeface="Garamond" charset="0"/>
                <a:cs typeface="Arial" charset="0"/>
              </a:rPr>
              <a:t>speak</a:t>
            </a:r>
            <a:r>
              <a:rPr lang="en-US" sz="4000">
                <a:solidFill>
                  <a:srgbClr val="000000"/>
                </a:solidFill>
                <a:latin typeface="Garamond" charset="0"/>
                <a:cs typeface="Arial" charset="0"/>
              </a:rPr>
              <a:t> out or </a:t>
            </a:r>
            <a:r>
              <a:rPr lang="en-US" sz="4000" b="1" u="sng">
                <a:solidFill>
                  <a:srgbClr val="000000"/>
                </a:solidFill>
                <a:latin typeface="Garamond" charset="0"/>
                <a:cs typeface="Arial" charset="0"/>
              </a:rPr>
              <a:t>defend</a:t>
            </a:r>
            <a:r>
              <a:rPr lang="en-US" sz="4000">
                <a:solidFill>
                  <a:srgbClr val="000000"/>
                </a:solidFill>
                <a:latin typeface="Garamond" charset="0"/>
                <a:cs typeface="Arial" charset="0"/>
              </a:rPr>
              <a:t> themselves.</a:t>
            </a:r>
          </a:p>
          <a:p>
            <a:pPr lvl="1" eaLnBrk="1" hangingPunct="1"/>
            <a:r>
              <a:rPr lang="en-US" sz="4000">
                <a:solidFill>
                  <a:srgbClr val="000000"/>
                </a:solidFill>
                <a:latin typeface="Garamond" charset="0"/>
                <a:cs typeface="Arial" charset="0"/>
              </a:rPr>
              <a:t>They are </a:t>
            </a:r>
            <a:r>
              <a:rPr lang="en-US" sz="4000" b="1" u="sng">
                <a:solidFill>
                  <a:srgbClr val="000000"/>
                </a:solidFill>
                <a:latin typeface="Garamond" charset="0"/>
                <a:cs typeface="Arial" charset="0"/>
              </a:rPr>
              <a:t>forgotten</a:t>
            </a:r>
            <a:r>
              <a:rPr lang="en-US" sz="4000">
                <a:solidFill>
                  <a:srgbClr val="000000"/>
                </a:solidFill>
                <a:latin typeface="Garamond" charset="0"/>
                <a:cs typeface="Arial" charset="0"/>
              </a:rPr>
              <a:t> by the general society.</a:t>
            </a:r>
          </a:p>
        </p:txBody>
      </p:sp>
    </p:spTree>
    <p:extLst>
      <p:ext uri="{BB962C8B-B14F-4D97-AF65-F5344CB8AC3E}">
        <p14:creationId xmlns:p14="http://schemas.microsoft.com/office/powerpoint/2010/main" val="33883994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noChangeArrowheads="1"/>
          </p:cNvSpPr>
          <p:nvPr>
            <p:ph idx="1"/>
          </p:nvPr>
        </p:nvSpPr>
        <p:spPr>
          <a:xfrm>
            <a:off x="0" y="0"/>
            <a:ext cx="9144000" cy="6858000"/>
          </a:xfrm>
        </p:spPr>
        <p:txBody>
          <a:bodyPr/>
          <a:lstStyle/>
          <a:p>
            <a:pPr eaLnBrk="1" hangingPunct="1"/>
            <a:r>
              <a:rPr lang="en-US" sz="4000">
                <a:solidFill>
                  <a:srgbClr val="000000"/>
                </a:solidFill>
                <a:latin typeface="Garamond" charset="0"/>
                <a:cs typeface="Arial" charset="0"/>
              </a:rPr>
              <a:t>How to stop </a:t>
            </a:r>
            <a:r>
              <a:rPr lang="en-US" sz="4000" b="1" u="sng">
                <a:solidFill>
                  <a:srgbClr val="000000"/>
                </a:solidFill>
                <a:latin typeface="Garamond" charset="0"/>
                <a:cs typeface="Arial" charset="0"/>
              </a:rPr>
              <a:t>Preparation</a:t>
            </a:r>
          </a:p>
          <a:p>
            <a:pPr lvl="1" eaLnBrk="1" hangingPunct="1"/>
            <a:r>
              <a:rPr lang="en-US" sz="4000">
                <a:solidFill>
                  <a:srgbClr val="000000"/>
                </a:solidFill>
                <a:latin typeface="Garamond" charset="0"/>
                <a:cs typeface="Arial" charset="0"/>
              </a:rPr>
              <a:t>At this point international </a:t>
            </a:r>
            <a:r>
              <a:rPr lang="en-US" sz="4000" b="1" u="sng">
                <a:solidFill>
                  <a:srgbClr val="000000"/>
                </a:solidFill>
                <a:latin typeface="Garamond" charset="0"/>
                <a:cs typeface="Arial" charset="0"/>
              </a:rPr>
              <a:t>military</a:t>
            </a:r>
            <a:r>
              <a:rPr lang="en-US" sz="4000">
                <a:solidFill>
                  <a:srgbClr val="000000"/>
                </a:solidFill>
                <a:latin typeface="Garamond" charset="0"/>
                <a:cs typeface="Arial" charset="0"/>
              </a:rPr>
              <a:t> aid must be </a:t>
            </a:r>
            <a:r>
              <a:rPr lang="en-US" sz="4000" b="1" u="sng">
                <a:solidFill>
                  <a:srgbClr val="000000"/>
                </a:solidFill>
                <a:latin typeface="Garamond" charset="0"/>
                <a:cs typeface="Arial" charset="0"/>
              </a:rPr>
              <a:t>used</a:t>
            </a:r>
            <a:r>
              <a:rPr lang="en-US" sz="4000">
                <a:solidFill>
                  <a:srgbClr val="000000"/>
                </a:solidFill>
                <a:latin typeface="Garamond" charset="0"/>
                <a:cs typeface="Arial" charset="0"/>
              </a:rPr>
              <a:t>.</a:t>
            </a:r>
          </a:p>
          <a:p>
            <a:pPr lvl="1" eaLnBrk="1" hangingPunct="1"/>
            <a:r>
              <a:rPr lang="en-US" sz="4000">
                <a:solidFill>
                  <a:srgbClr val="000000"/>
                </a:solidFill>
                <a:latin typeface="Garamond" charset="0"/>
                <a:cs typeface="Arial" charset="0"/>
              </a:rPr>
              <a:t>Victims are now </a:t>
            </a:r>
            <a:r>
              <a:rPr lang="en-US" sz="4000" b="1" u="sng">
                <a:solidFill>
                  <a:srgbClr val="000000"/>
                </a:solidFill>
                <a:latin typeface="Garamond" charset="0"/>
                <a:cs typeface="Arial" charset="0"/>
              </a:rPr>
              <a:t>helpless</a:t>
            </a:r>
            <a:r>
              <a:rPr lang="en-US" sz="4000">
                <a:solidFill>
                  <a:srgbClr val="000000"/>
                </a:solidFill>
                <a:latin typeface="Garamond" charset="0"/>
                <a:cs typeface="Arial" charset="0"/>
              </a:rPr>
              <a:t> and can not defend </a:t>
            </a:r>
            <a:r>
              <a:rPr lang="en-US" sz="4000" b="1" u="sng">
                <a:solidFill>
                  <a:srgbClr val="000000"/>
                </a:solidFill>
                <a:latin typeface="Garamond" charset="0"/>
                <a:cs typeface="Arial" charset="0"/>
              </a:rPr>
              <a:t>themselves</a:t>
            </a:r>
            <a:r>
              <a:rPr lang="en-US" sz="4000">
                <a:solidFill>
                  <a:srgbClr val="000000"/>
                </a:solidFill>
                <a:latin typeface="Garamond" charset="0"/>
                <a:cs typeface="Arial" charset="0"/>
              </a:rPr>
              <a:t>.</a:t>
            </a:r>
          </a:p>
          <a:p>
            <a:pPr lvl="1" eaLnBrk="1" hangingPunct="1"/>
            <a:r>
              <a:rPr lang="en-US" sz="4000">
                <a:solidFill>
                  <a:srgbClr val="000000"/>
                </a:solidFill>
                <a:latin typeface="Garamond" charset="0"/>
                <a:cs typeface="Arial" charset="0"/>
              </a:rPr>
              <a:t>The offending government must be </a:t>
            </a:r>
            <a:r>
              <a:rPr lang="en-US" sz="4000" b="1" u="sng">
                <a:solidFill>
                  <a:srgbClr val="000000"/>
                </a:solidFill>
                <a:latin typeface="Garamond" charset="0"/>
                <a:cs typeface="Arial" charset="0"/>
              </a:rPr>
              <a:t>stopped</a:t>
            </a:r>
            <a:r>
              <a:rPr lang="en-US" sz="4000">
                <a:solidFill>
                  <a:srgbClr val="000000"/>
                </a:solidFill>
                <a:latin typeface="Garamond" charset="0"/>
                <a:cs typeface="Arial" charset="0"/>
              </a:rPr>
              <a:t>.</a:t>
            </a:r>
          </a:p>
        </p:txBody>
      </p:sp>
    </p:spTree>
    <p:extLst>
      <p:ext uri="{BB962C8B-B14F-4D97-AF65-F5344CB8AC3E}">
        <p14:creationId xmlns:p14="http://schemas.microsoft.com/office/powerpoint/2010/main" val="89174704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Rockwell" charset="0"/>
              </a:rPr>
              <a:t>Classwork</a:t>
            </a:r>
          </a:p>
        </p:txBody>
      </p:sp>
      <p:sp>
        <p:nvSpPr>
          <p:cNvPr id="3" name="Content Placeholder 2"/>
          <p:cNvSpPr>
            <a:spLocks noGrp="1"/>
          </p:cNvSpPr>
          <p:nvPr>
            <p:ph idx="1"/>
          </p:nvPr>
        </p:nvSpPr>
        <p:spPr/>
        <p:txBody>
          <a:bodyPr/>
          <a:lstStyle/>
          <a:p>
            <a:pPr>
              <a:defRPr/>
            </a:pPr>
            <a:r>
              <a:rPr lang="en-US" dirty="0" smtClean="0"/>
              <a:t>Begin working on the Genocide DBQ at the end of your booklet!</a:t>
            </a:r>
          </a:p>
          <a:p>
            <a:pPr>
              <a:defRPr/>
            </a:pPr>
            <a:r>
              <a:rPr lang="en-US" dirty="0" smtClean="0"/>
              <a:t>Finish up any of the workbooks you still owe </a:t>
            </a:r>
          </a:p>
          <a:p>
            <a:pPr lvl="1">
              <a:defRPr/>
            </a:pPr>
            <a:r>
              <a:rPr lang="en-US" dirty="0" smtClean="0"/>
              <a:t>Volcano</a:t>
            </a:r>
          </a:p>
          <a:p>
            <a:pPr lvl="1">
              <a:defRPr/>
            </a:pPr>
            <a:r>
              <a:rPr lang="en-US" dirty="0" smtClean="0"/>
              <a:t>Earthquake</a:t>
            </a:r>
          </a:p>
          <a:p>
            <a:pPr lvl="1">
              <a:defRPr/>
            </a:pPr>
            <a:r>
              <a:rPr lang="en-US" dirty="0" smtClean="0"/>
              <a:t>Plate Tectonics</a:t>
            </a:r>
          </a:p>
          <a:p>
            <a:pPr lvl="1">
              <a:defRPr/>
            </a:pPr>
            <a:endParaRPr lang="en-US" dirty="0"/>
          </a:p>
          <a:p>
            <a:pPr lvl="1">
              <a:defRPr/>
            </a:pPr>
            <a:r>
              <a:rPr lang="en-US" dirty="0" smtClean="0"/>
              <a:t>Reminder </a:t>
            </a:r>
            <a:r>
              <a:rPr lang="mr-IN" dirty="0" smtClean="0"/>
              <a:t>–</a:t>
            </a:r>
            <a:r>
              <a:rPr lang="en-US" dirty="0" smtClean="0"/>
              <a:t> Dante’s Peak Essay was due Monday! </a:t>
            </a:r>
          </a:p>
          <a:p>
            <a:pPr marL="457200" lvl="1" indent="0">
              <a:buFont typeface="Wingdings 2" charset="0"/>
              <a:buNone/>
              <a:defRPr/>
            </a:pPr>
            <a:r>
              <a:rPr lang="en-US" dirty="0" smtClean="0"/>
              <a:t> </a:t>
            </a:r>
            <a:endParaRPr lang="en-US" dirty="0"/>
          </a:p>
        </p:txBody>
      </p:sp>
    </p:spTree>
    <p:extLst>
      <p:ext uri="{BB962C8B-B14F-4D97-AF65-F5344CB8AC3E}">
        <p14:creationId xmlns:p14="http://schemas.microsoft.com/office/powerpoint/2010/main" val="40882167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p:cNvSpPr>
            <a:spLocks noGrp="1"/>
          </p:cNvSpPr>
          <p:nvPr>
            <p:ph type="title"/>
          </p:nvPr>
        </p:nvSpPr>
        <p:spPr/>
        <p:txBody>
          <a:bodyPr/>
          <a:lstStyle/>
          <a:p>
            <a:r>
              <a:rPr lang="en-US">
                <a:latin typeface="Rockwell" charset="0"/>
              </a:rPr>
              <a:t>Outline</a:t>
            </a:r>
          </a:p>
        </p:txBody>
      </p:sp>
      <p:sp>
        <p:nvSpPr>
          <p:cNvPr id="368642" name="Content Placeholder 2"/>
          <p:cNvSpPr>
            <a:spLocks noGrp="1"/>
          </p:cNvSpPr>
          <p:nvPr>
            <p:ph idx="1"/>
          </p:nvPr>
        </p:nvSpPr>
        <p:spPr/>
        <p:txBody>
          <a:bodyPr/>
          <a:lstStyle/>
          <a:p>
            <a:r>
              <a:rPr lang="en-US">
                <a:latin typeface="Rockwell" charset="0"/>
              </a:rPr>
              <a:t>CNN 10</a:t>
            </a:r>
          </a:p>
          <a:p>
            <a:r>
              <a:rPr lang="en-US">
                <a:latin typeface="Rockwell" charset="0"/>
              </a:rPr>
              <a:t>STAGES 8-10</a:t>
            </a:r>
          </a:p>
          <a:p>
            <a:r>
              <a:rPr lang="en-US">
                <a:latin typeface="Rockwell" charset="0"/>
              </a:rPr>
              <a:t>Genocides World Wide</a:t>
            </a:r>
          </a:p>
          <a:p>
            <a:r>
              <a:rPr lang="en-US">
                <a:latin typeface="Rockwell" charset="0"/>
              </a:rPr>
              <a:t>Finish DBQ</a:t>
            </a:r>
          </a:p>
        </p:txBody>
      </p:sp>
    </p:spTree>
    <p:extLst>
      <p:ext uri="{BB962C8B-B14F-4D97-AF65-F5344CB8AC3E}">
        <p14:creationId xmlns:p14="http://schemas.microsoft.com/office/powerpoint/2010/main" val="33652127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2"/>
          <p:cNvSpPr>
            <a:spLocks noGrp="1"/>
          </p:cNvSpPr>
          <p:nvPr>
            <p:ph type="title"/>
          </p:nvPr>
        </p:nvSpPr>
        <p:spPr>
          <a:xfrm>
            <a:off x="0" y="0"/>
            <a:ext cx="9296400" cy="685800"/>
          </a:xfrm>
        </p:spPr>
        <p:txBody>
          <a:bodyPr/>
          <a:lstStyle/>
          <a:p>
            <a:pPr eaLnBrk="1" hangingPunct="1"/>
            <a:r>
              <a:rPr lang="en-US">
                <a:solidFill>
                  <a:srgbClr val="FF0000"/>
                </a:solidFill>
                <a:latin typeface="Rockwell" charset="0"/>
              </a:rPr>
              <a:t>Stage 8: persecution</a:t>
            </a:r>
          </a:p>
        </p:txBody>
      </p:sp>
      <p:sp>
        <p:nvSpPr>
          <p:cNvPr id="118786" name="Content Placeholder 1"/>
          <p:cNvSpPr>
            <a:spLocks noGrp="1"/>
          </p:cNvSpPr>
          <p:nvPr>
            <p:ph idx="1"/>
          </p:nvPr>
        </p:nvSpPr>
        <p:spPr>
          <a:xfrm>
            <a:off x="0" y="762000"/>
            <a:ext cx="9144000" cy="6096000"/>
          </a:xfrm>
        </p:spPr>
        <p:txBody>
          <a:bodyPr/>
          <a:lstStyle/>
          <a:p>
            <a:pPr eaLnBrk="1" hangingPunct="1"/>
            <a:r>
              <a:rPr lang="en-CA" sz="2800">
                <a:latin typeface="Rockwell" charset="0"/>
              </a:rPr>
              <a:t>Victims are </a:t>
            </a:r>
            <a:r>
              <a:rPr lang="en-CA" sz="2800" b="1" u="sng">
                <a:latin typeface="Rockwell" charset="0"/>
              </a:rPr>
              <a:t>identified</a:t>
            </a:r>
            <a:r>
              <a:rPr lang="en-CA" sz="2800">
                <a:latin typeface="Rockwell" charset="0"/>
              </a:rPr>
              <a:t> and </a:t>
            </a:r>
            <a:r>
              <a:rPr lang="en-CA" sz="2800" b="1" u="sng">
                <a:latin typeface="Rockwell" charset="0"/>
              </a:rPr>
              <a:t>separated</a:t>
            </a:r>
            <a:r>
              <a:rPr lang="en-CA" sz="2800">
                <a:latin typeface="Rockwell" charset="0"/>
              </a:rPr>
              <a:t> out because of their </a:t>
            </a:r>
            <a:r>
              <a:rPr lang="en-CA" sz="2800" b="1" u="sng">
                <a:latin typeface="Rockwell" charset="0"/>
              </a:rPr>
              <a:t>ethnic</a:t>
            </a:r>
            <a:r>
              <a:rPr lang="en-CA" sz="2800">
                <a:latin typeface="Rockwell" charset="0"/>
              </a:rPr>
              <a:t> or </a:t>
            </a:r>
            <a:r>
              <a:rPr lang="en-CA" sz="2800" b="1" u="sng">
                <a:latin typeface="Rockwell" charset="0"/>
              </a:rPr>
              <a:t>religious</a:t>
            </a:r>
            <a:r>
              <a:rPr lang="en-CA" sz="2800">
                <a:latin typeface="Rockwell" charset="0"/>
              </a:rPr>
              <a:t> identity. </a:t>
            </a:r>
          </a:p>
          <a:p>
            <a:pPr eaLnBrk="1" hangingPunct="1"/>
            <a:r>
              <a:rPr lang="en-CA" sz="2800">
                <a:latin typeface="Rockwell" charset="0"/>
              </a:rPr>
              <a:t>Death </a:t>
            </a:r>
            <a:r>
              <a:rPr lang="en-CA" sz="2800" b="1" u="sng">
                <a:latin typeface="Rockwell" charset="0"/>
              </a:rPr>
              <a:t>lists</a:t>
            </a:r>
            <a:r>
              <a:rPr lang="en-CA" sz="2800">
                <a:latin typeface="Rockwell" charset="0"/>
              </a:rPr>
              <a:t> are drawn up. </a:t>
            </a:r>
          </a:p>
          <a:p>
            <a:pPr eaLnBrk="1" hangingPunct="1"/>
            <a:r>
              <a:rPr lang="en-CA" sz="2800">
                <a:latin typeface="Rockwell" charset="0"/>
              </a:rPr>
              <a:t>In state sponsored genocide, members of victim groups may be forced to </a:t>
            </a:r>
            <a:r>
              <a:rPr lang="en-CA" sz="2800" b="1" u="sng">
                <a:latin typeface="Rockwell" charset="0"/>
              </a:rPr>
              <a:t>wear</a:t>
            </a:r>
            <a:r>
              <a:rPr lang="en-CA" sz="2800">
                <a:latin typeface="Rockwell" charset="0"/>
              </a:rPr>
              <a:t> identifying </a:t>
            </a:r>
            <a:r>
              <a:rPr lang="en-CA" sz="2800" b="1" u="sng">
                <a:latin typeface="Rockwell" charset="0"/>
              </a:rPr>
              <a:t>symbols</a:t>
            </a:r>
            <a:r>
              <a:rPr lang="en-CA" sz="2800">
                <a:latin typeface="Rockwell" charset="0"/>
              </a:rPr>
              <a:t>. </a:t>
            </a:r>
          </a:p>
          <a:p>
            <a:pPr eaLnBrk="1" hangingPunct="1"/>
            <a:r>
              <a:rPr lang="en-CA" sz="2800">
                <a:latin typeface="Rockwell" charset="0"/>
              </a:rPr>
              <a:t>Their </a:t>
            </a:r>
            <a:r>
              <a:rPr lang="en-CA" sz="2800" b="1" u="sng">
                <a:latin typeface="Rockwell" charset="0"/>
              </a:rPr>
              <a:t>property</a:t>
            </a:r>
            <a:r>
              <a:rPr lang="en-CA" sz="2800">
                <a:latin typeface="Rockwell" charset="0"/>
              </a:rPr>
              <a:t> is often </a:t>
            </a:r>
            <a:r>
              <a:rPr lang="en-CA" sz="2800" b="1" u="sng">
                <a:latin typeface="Rockwell" charset="0"/>
              </a:rPr>
              <a:t>expropriated</a:t>
            </a:r>
            <a:r>
              <a:rPr lang="en-CA" sz="2800">
                <a:latin typeface="Rockwell" charset="0"/>
              </a:rPr>
              <a:t>. </a:t>
            </a:r>
          </a:p>
          <a:p>
            <a:pPr eaLnBrk="1" hangingPunct="1"/>
            <a:r>
              <a:rPr lang="en-CA" sz="2800">
                <a:latin typeface="Rockwell" charset="0"/>
              </a:rPr>
              <a:t>They are segregated into </a:t>
            </a:r>
            <a:r>
              <a:rPr lang="en-CA" sz="2800" b="1" u="sng">
                <a:latin typeface="Rockwell" charset="0"/>
              </a:rPr>
              <a:t>ghettoes</a:t>
            </a:r>
            <a:r>
              <a:rPr lang="en-CA" sz="2800">
                <a:latin typeface="Rockwell" charset="0"/>
              </a:rPr>
              <a:t>, deported into concentration </a:t>
            </a:r>
            <a:r>
              <a:rPr lang="en-CA" sz="2800" b="1" u="sng">
                <a:latin typeface="Rockwell" charset="0"/>
              </a:rPr>
              <a:t>camps</a:t>
            </a:r>
            <a:r>
              <a:rPr lang="en-CA" sz="2800">
                <a:latin typeface="Rockwell" charset="0"/>
              </a:rPr>
              <a:t>, or confined to a famine-struck region and starved. </a:t>
            </a:r>
          </a:p>
          <a:p>
            <a:pPr eaLnBrk="1" hangingPunct="1"/>
            <a:endParaRPr lang="en-US">
              <a:latin typeface="Rockwell" charset="0"/>
            </a:endParaRPr>
          </a:p>
        </p:txBody>
      </p:sp>
    </p:spTree>
    <p:extLst>
      <p:ext uri="{BB962C8B-B14F-4D97-AF65-F5344CB8AC3E}">
        <p14:creationId xmlns:p14="http://schemas.microsoft.com/office/powerpoint/2010/main" val="288605058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fontScale="92500" lnSpcReduction="20000"/>
          </a:bodyPr>
          <a:lstStyle/>
          <a:p>
            <a:pPr eaLnBrk="1" fontAlgn="auto" hangingPunct="1">
              <a:spcAft>
                <a:spcPts val="0"/>
              </a:spcAft>
              <a:buClr>
                <a:schemeClr val="tx1">
                  <a:lumMod val="75000"/>
                  <a:lumOff val="25000"/>
                </a:schemeClr>
              </a:buClr>
              <a:buFont typeface="Wingdings 2" pitchFamily="18" charset="2"/>
              <a:buChar char=""/>
              <a:defRPr/>
            </a:pPr>
            <a:r>
              <a:rPr lang="en-CA" sz="4000" dirty="0">
                <a:solidFill>
                  <a:schemeClr val="tx1">
                    <a:lumMod val="75000"/>
                    <a:lumOff val="25000"/>
                  </a:schemeClr>
                </a:solidFill>
                <a:ea typeface="+mn-ea"/>
                <a:cs typeface="+mn-cs"/>
              </a:rPr>
              <a:t>They are deliberately </a:t>
            </a:r>
            <a:r>
              <a:rPr lang="en-CA" sz="4000" b="1" u="sng" dirty="0">
                <a:solidFill>
                  <a:schemeClr val="tx1">
                    <a:lumMod val="75000"/>
                    <a:lumOff val="25000"/>
                  </a:schemeClr>
                </a:solidFill>
                <a:ea typeface="+mn-ea"/>
                <a:cs typeface="+mn-cs"/>
              </a:rPr>
              <a:t>deprived</a:t>
            </a:r>
            <a:r>
              <a:rPr lang="en-CA" sz="4000" dirty="0">
                <a:solidFill>
                  <a:schemeClr val="tx1">
                    <a:lumMod val="75000"/>
                    <a:lumOff val="25000"/>
                  </a:schemeClr>
                </a:solidFill>
                <a:ea typeface="+mn-ea"/>
                <a:cs typeface="+mn-cs"/>
              </a:rPr>
              <a:t> of resources such as </a:t>
            </a:r>
            <a:r>
              <a:rPr lang="en-CA" sz="4000" b="1" u="sng" dirty="0">
                <a:solidFill>
                  <a:schemeClr val="tx1">
                    <a:lumMod val="75000"/>
                    <a:lumOff val="25000"/>
                  </a:schemeClr>
                </a:solidFill>
                <a:ea typeface="+mn-ea"/>
                <a:cs typeface="+mn-cs"/>
              </a:rPr>
              <a:t>water</a:t>
            </a:r>
            <a:r>
              <a:rPr lang="en-CA" sz="4000" dirty="0">
                <a:solidFill>
                  <a:schemeClr val="tx1">
                    <a:lumMod val="75000"/>
                    <a:lumOff val="25000"/>
                  </a:schemeClr>
                </a:solidFill>
                <a:ea typeface="+mn-ea"/>
                <a:cs typeface="+mn-cs"/>
              </a:rPr>
              <a:t> or </a:t>
            </a:r>
            <a:r>
              <a:rPr lang="en-CA" sz="4000" b="1" u="sng" dirty="0">
                <a:solidFill>
                  <a:schemeClr val="tx1">
                    <a:lumMod val="75000"/>
                    <a:lumOff val="25000"/>
                  </a:schemeClr>
                </a:solidFill>
                <a:ea typeface="+mn-ea"/>
                <a:cs typeface="+mn-cs"/>
              </a:rPr>
              <a:t>food</a:t>
            </a:r>
            <a:r>
              <a:rPr lang="en-CA" sz="4000" dirty="0">
                <a:solidFill>
                  <a:schemeClr val="tx1">
                    <a:lumMod val="75000"/>
                    <a:lumOff val="25000"/>
                  </a:schemeClr>
                </a:solidFill>
                <a:ea typeface="+mn-ea"/>
                <a:cs typeface="+mn-cs"/>
              </a:rPr>
              <a:t> in order to slowly destroy them. </a:t>
            </a:r>
          </a:p>
          <a:p>
            <a:pPr eaLnBrk="1" fontAlgn="auto" hangingPunct="1">
              <a:spcAft>
                <a:spcPts val="0"/>
              </a:spcAft>
              <a:buClr>
                <a:schemeClr val="tx1">
                  <a:lumMod val="75000"/>
                  <a:lumOff val="25000"/>
                </a:schemeClr>
              </a:buClr>
              <a:buFont typeface="Wingdings 2" pitchFamily="18" charset="2"/>
              <a:buChar char=""/>
              <a:defRPr/>
            </a:pPr>
            <a:r>
              <a:rPr lang="en-CA" sz="4000" dirty="0">
                <a:solidFill>
                  <a:schemeClr val="tx1">
                    <a:lumMod val="75000"/>
                    <a:lumOff val="25000"/>
                  </a:schemeClr>
                </a:solidFill>
                <a:ea typeface="+mn-ea"/>
                <a:cs typeface="+mn-cs"/>
              </a:rPr>
              <a:t>Programs are </a:t>
            </a:r>
            <a:r>
              <a:rPr lang="en-CA" sz="4000" b="1" u="sng" dirty="0">
                <a:solidFill>
                  <a:schemeClr val="tx1">
                    <a:lumMod val="75000"/>
                    <a:lumOff val="25000"/>
                  </a:schemeClr>
                </a:solidFill>
                <a:ea typeface="+mn-ea"/>
                <a:cs typeface="+mn-cs"/>
              </a:rPr>
              <a:t>implemented</a:t>
            </a:r>
            <a:r>
              <a:rPr lang="en-CA" sz="4000" dirty="0">
                <a:solidFill>
                  <a:schemeClr val="tx1">
                    <a:lumMod val="75000"/>
                    <a:lumOff val="25000"/>
                  </a:schemeClr>
                </a:solidFill>
                <a:ea typeface="+mn-ea"/>
                <a:cs typeface="+mn-cs"/>
              </a:rPr>
              <a:t> to prevent procreation through forced </a:t>
            </a:r>
            <a:r>
              <a:rPr lang="en-CA" sz="4000" b="1" u="sng" dirty="0">
                <a:solidFill>
                  <a:schemeClr val="tx1">
                    <a:lumMod val="75000"/>
                    <a:lumOff val="25000"/>
                  </a:schemeClr>
                </a:solidFill>
                <a:ea typeface="+mn-ea"/>
                <a:cs typeface="+mn-cs"/>
              </a:rPr>
              <a:t>sterilization</a:t>
            </a:r>
            <a:r>
              <a:rPr lang="en-CA" sz="4000" dirty="0">
                <a:solidFill>
                  <a:schemeClr val="tx1">
                    <a:lumMod val="75000"/>
                    <a:lumOff val="25000"/>
                  </a:schemeClr>
                </a:solidFill>
                <a:ea typeface="+mn-ea"/>
                <a:cs typeface="+mn-cs"/>
              </a:rPr>
              <a:t> or </a:t>
            </a:r>
            <a:r>
              <a:rPr lang="en-CA" sz="4000" b="1" u="sng" dirty="0">
                <a:solidFill>
                  <a:schemeClr val="tx1">
                    <a:lumMod val="75000"/>
                    <a:lumOff val="25000"/>
                  </a:schemeClr>
                </a:solidFill>
                <a:ea typeface="+mn-ea"/>
                <a:cs typeface="+mn-cs"/>
              </a:rPr>
              <a:t>abortions</a:t>
            </a:r>
            <a:r>
              <a:rPr lang="en-CA" sz="4000" dirty="0">
                <a:solidFill>
                  <a:schemeClr val="tx1">
                    <a:lumMod val="75000"/>
                    <a:lumOff val="25000"/>
                  </a:schemeClr>
                </a:solidFill>
                <a:ea typeface="+mn-ea"/>
                <a:cs typeface="+mn-cs"/>
              </a:rPr>
              <a:t>. Children are forcibly taken from their parents.  </a:t>
            </a:r>
          </a:p>
          <a:p>
            <a:pPr eaLnBrk="1" fontAlgn="auto" hangingPunct="1">
              <a:spcAft>
                <a:spcPts val="0"/>
              </a:spcAft>
              <a:buClr>
                <a:schemeClr val="tx1">
                  <a:lumMod val="75000"/>
                  <a:lumOff val="25000"/>
                </a:schemeClr>
              </a:buClr>
              <a:buFont typeface="Wingdings 2" pitchFamily="18" charset="2"/>
              <a:buChar char=""/>
              <a:defRPr/>
            </a:pPr>
            <a:r>
              <a:rPr lang="en-CA" sz="4000" dirty="0">
                <a:solidFill>
                  <a:schemeClr val="tx1">
                    <a:lumMod val="75000"/>
                    <a:lumOff val="25000"/>
                  </a:schemeClr>
                </a:solidFill>
                <a:ea typeface="+mn-ea"/>
                <a:cs typeface="+mn-cs"/>
              </a:rPr>
              <a:t>The victim group’s basic human rights become systematically </a:t>
            </a:r>
            <a:r>
              <a:rPr lang="en-CA" sz="4000" b="1" u="sng" dirty="0">
                <a:solidFill>
                  <a:schemeClr val="tx1">
                    <a:lumMod val="75000"/>
                    <a:lumOff val="25000"/>
                  </a:schemeClr>
                </a:solidFill>
                <a:ea typeface="+mn-ea"/>
                <a:cs typeface="+mn-cs"/>
              </a:rPr>
              <a:t>abused</a:t>
            </a:r>
            <a:r>
              <a:rPr lang="en-CA" sz="4000" dirty="0">
                <a:solidFill>
                  <a:schemeClr val="tx1">
                    <a:lumMod val="75000"/>
                    <a:lumOff val="25000"/>
                  </a:schemeClr>
                </a:solidFill>
                <a:ea typeface="+mn-ea"/>
                <a:cs typeface="+mn-cs"/>
              </a:rPr>
              <a:t> through extrajudicial </a:t>
            </a:r>
            <a:r>
              <a:rPr lang="en-CA" sz="4000" b="1" u="sng" dirty="0">
                <a:solidFill>
                  <a:schemeClr val="tx1">
                    <a:lumMod val="75000"/>
                    <a:lumOff val="25000"/>
                  </a:schemeClr>
                </a:solidFill>
                <a:ea typeface="+mn-ea"/>
                <a:cs typeface="+mn-cs"/>
              </a:rPr>
              <a:t>killings</a:t>
            </a:r>
            <a:r>
              <a:rPr lang="en-CA" sz="4000" dirty="0">
                <a:solidFill>
                  <a:schemeClr val="tx1">
                    <a:lumMod val="75000"/>
                    <a:lumOff val="25000"/>
                  </a:schemeClr>
                </a:solidFill>
                <a:ea typeface="+mn-ea"/>
                <a:cs typeface="+mn-cs"/>
              </a:rPr>
              <a:t>, </a:t>
            </a:r>
            <a:r>
              <a:rPr lang="en-CA" sz="4000" b="1" u="sng" dirty="0">
                <a:solidFill>
                  <a:schemeClr val="tx1">
                    <a:lumMod val="75000"/>
                    <a:lumOff val="25000"/>
                  </a:schemeClr>
                </a:solidFill>
                <a:ea typeface="+mn-ea"/>
                <a:cs typeface="+mn-cs"/>
              </a:rPr>
              <a:t>torture</a:t>
            </a:r>
            <a:r>
              <a:rPr lang="en-CA" sz="4000" dirty="0">
                <a:solidFill>
                  <a:schemeClr val="tx1">
                    <a:lumMod val="75000"/>
                    <a:lumOff val="25000"/>
                  </a:schemeClr>
                </a:solidFill>
                <a:ea typeface="+mn-ea"/>
                <a:cs typeface="+mn-cs"/>
              </a:rPr>
              <a:t> and </a:t>
            </a:r>
            <a:r>
              <a:rPr lang="en-CA" sz="4000" b="1" u="sng" dirty="0">
                <a:solidFill>
                  <a:schemeClr val="tx1">
                    <a:lumMod val="75000"/>
                    <a:lumOff val="25000"/>
                  </a:schemeClr>
                </a:solidFill>
                <a:ea typeface="+mn-ea"/>
                <a:cs typeface="+mn-cs"/>
              </a:rPr>
              <a:t>forced</a:t>
            </a:r>
            <a:r>
              <a:rPr lang="en-CA" sz="4000" dirty="0">
                <a:solidFill>
                  <a:schemeClr val="tx1">
                    <a:lumMod val="75000"/>
                    <a:lumOff val="25000"/>
                  </a:schemeClr>
                </a:solidFill>
                <a:ea typeface="+mn-ea"/>
                <a:cs typeface="+mn-cs"/>
              </a:rPr>
              <a:t> displacement. </a:t>
            </a:r>
          </a:p>
          <a:p>
            <a:pPr eaLnBrk="1" fontAlgn="auto" hangingPunct="1">
              <a:spcAft>
                <a:spcPts val="0"/>
              </a:spcAft>
              <a:buClr>
                <a:schemeClr val="tx1">
                  <a:lumMod val="75000"/>
                  <a:lumOff val="25000"/>
                </a:schemeClr>
              </a:buClr>
              <a:buFont typeface="Wingdings 2" pitchFamily="18" charset="2"/>
              <a:buChar char=""/>
              <a:defRPr/>
            </a:pPr>
            <a:endParaRPr lang="en-US"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171809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2"/>
          <p:cNvSpPr>
            <a:spLocks noGrp="1"/>
          </p:cNvSpPr>
          <p:nvPr>
            <p:ph type="title"/>
          </p:nvPr>
        </p:nvSpPr>
        <p:spPr>
          <a:xfrm>
            <a:off x="-36513" y="7938"/>
            <a:ext cx="8147051" cy="744537"/>
          </a:xfrm>
        </p:spPr>
        <p:txBody>
          <a:bodyPr/>
          <a:lstStyle/>
          <a:p>
            <a:pPr algn="l" eaLnBrk="1" hangingPunct="1"/>
            <a:r>
              <a:rPr lang="en-US" sz="3200">
                <a:latin typeface="Rockwell" charset="0"/>
              </a:rPr>
              <a:t>How to stop Persecution</a:t>
            </a:r>
          </a:p>
        </p:txBody>
      </p:sp>
      <p:sp>
        <p:nvSpPr>
          <p:cNvPr id="2" name="Content Placeholder 1"/>
          <p:cNvSpPr>
            <a:spLocks noGrp="1"/>
          </p:cNvSpPr>
          <p:nvPr>
            <p:ph idx="1"/>
          </p:nvPr>
        </p:nvSpPr>
        <p:spPr>
          <a:xfrm>
            <a:off x="0" y="838200"/>
            <a:ext cx="9144000" cy="6019800"/>
          </a:xfrm>
        </p:spPr>
        <p:txBody>
          <a:bodyPr rtlCol="0">
            <a:normAutofit fontScale="92500" lnSpcReduction="10000"/>
          </a:bodyPr>
          <a:lstStyle/>
          <a:p>
            <a:pPr eaLnBrk="1" fontAlgn="auto" hangingPunct="1">
              <a:spcAft>
                <a:spcPts val="0"/>
              </a:spcAft>
              <a:buClr>
                <a:schemeClr val="tx1">
                  <a:lumMod val="75000"/>
                  <a:lumOff val="25000"/>
                </a:schemeClr>
              </a:buClr>
              <a:buFont typeface="Wingdings 2" pitchFamily="18" charset="2"/>
              <a:buChar char=""/>
              <a:defRPr/>
            </a:pPr>
            <a:r>
              <a:rPr lang="en-CA" sz="3200" dirty="0" smtClean="0">
                <a:solidFill>
                  <a:schemeClr val="tx1">
                    <a:lumMod val="75000"/>
                    <a:lumOff val="25000"/>
                  </a:schemeClr>
                </a:solidFill>
                <a:ea typeface="+mn-ea"/>
                <a:cs typeface="+mn-cs"/>
              </a:rPr>
              <a:t>At </a:t>
            </a:r>
            <a:r>
              <a:rPr lang="en-CA" sz="3200" dirty="0">
                <a:solidFill>
                  <a:schemeClr val="tx1">
                    <a:lumMod val="75000"/>
                    <a:lumOff val="25000"/>
                  </a:schemeClr>
                </a:solidFill>
                <a:ea typeface="+mn-ea"/>
                <a:cs typeface="+mn-cs"/>
              </a:rPr>
              <a:t>this </a:t>
            </a:r>
            <a:r>
              <a:rPr lang="en-CA" sz="3200" dirty="0" smtClean="0">
                <a:solidFill>
                  <a:schemeClr val="tx1">
                    <a:lumMod val="75000"/>
                    <a:lumOff val="25000"/>
                  </a:schemeClr>
                </a:solidFill>
                <a:ea typeface="+mn-ea"/>
                <a:cs typeface="+mn-cs"/>
              </a:rPr>
              <a:t>stage</a:t>
            </a:r>
            <a:r>
              <a:rPr lang="en-CA" sz="3200" dirty="0">
                <a:solidFill>
                  <a:schemeClr val="tx1">
                    <a:lumMod val="75000"/>
                    <a:lumOff val="25000"/>
                  </a:schemeClr>
                </a:solidFill>
                <a:ea typeface="+mn-ea"/>
                <a:cs typeface="+mn-cs"/>
              </a:rPr>
              <a:t>, a Genocide </a:t>
            </a:r>
            <a:r>
              <a:rPr lang="en-CA" sz="3200" b="1" u="sng" dirty="0">
                <a:solidFill>
                  <a:schemeClr val="tx1">
                    <a:lumMod val="75000"/>
                    <a:lumOff val="25000"/>
                  </a:schemeClr>
                </a:solidFill>
                <a:ea typeface="+mn-ea"/>
                <a:cs typeface="+mn-cs"/>
              </a:rPr>
              <a:t>Emergency</a:t>
            </a:r>
            <a:r>
              <a:rPr lang="en-CA" sz="3200" dirty="0">
                <a:solidFill>
                  <a:schemeClr val="tx1">
                    <a:lumMod val="75000"/>
                    <a:lumOff val="25000"/>
                  </a:schemeClr>
                </a:solidFill>
                <a:ea typeface="+mn-ea"/>
                <a:cs typeface="+mn-cs"/>
              </a:rPr>
              <a:t> must be </a:t>
            </a:r>
            <a:r>
              <a:rPr lang="en-CA" sz="3200" b="1" u="sng" dirty="0">
                <a:solidFill>
                  <a:schemeClr val="tx1">
                    <a:lumMod val="75000"/>
                    <a:lumOff val="25000"/>
                  </a:schemeClr>
                </a:solidFill>
                <a:ea typeface="+mn-ea"/>
                <a:cs typeface="+mn-cs"/>
              </a:rPr>
              <a:t>declared</a:t>
            </a:r>
            <a:r>
              <a:rPr lang="en-CA" sz="3200" dirty="0" smtClean="0">
                <a:solidFill>
                  <a:schemeClr val="tx1">
                    <a:lumMod val="75000"/>
                    <a:lumOff val="25000"/>
                  </a:schemeClr>
                </a:solidFill>
                <a:ea typeface="+mn-ea"/>
                <a:cs typeface="+mn-cs"/>
              </a:rPr>
              <a:t>.</a:t>
            </a:r>
          </a:p>
          <a:p>
            <a:pPr eaLnBrk="1" fontAlgn="auto" hangingPunct="1">
              <a:spcAft>
                <a:spcPts val="0"/>
              </a:spcAft>
              <a:buClr>
                <a:schemeClr val="tx1">
                  <a:lumMod val="75000"/>
                  <a:lumOff val="25000"/>
                </a:schemeClr>
              </a:buClr>
              <a:buFont typeface="Wingdings 2" pitchFamily="18" charset="2"/>
              <a:buChar char=""/>
              <a:defRPr/>
            </a:pPr>
            <a:r>
              <a:rPr lang="en-CA" sz="3200" dirty="0" smtClean="0">
                <a:solidFill>
                  <a:schemeClr val="tx1">
                    <a:lumMod val="75000"/>
                    <a:lumOff val="25000"/>
                  </a:schemeClr>
                </a:solidFill>
                <a:ea typeface="+mn-ea"/>
                <a:cs typeface="+mn-cs"/>
              </a:rPr>
              <a:t>If </a:t>
            </a:r>
            <a:r>
              <a:rPr lang="en-CA" sz="3200" dirty="0">
                <a:solidFill>
                  <a:schemeClr val="tx1">
                    <a:lumMod val="75000"/>
                    <a:lumOff val="25000"/>
                  </a:schemeClr>
                </a:solidFill>
                <a:ea typeface="+mn-ea"/>
                <a:cs typeface="+mn-cs"/>
              </a:rPr>
              <a:t>the political will of the great powers, regional alliances, or U.N. Security Council or the U.N. General Assembly can be mobilized, armed </a:t>
            </a:r>
            <a:r>
              <a:rPr lang="en-CA" sz="3200" b="1" u="sng" dirty="0">
                <a:solidFill>
                  <a:schemeClr val="tx1">
                    <a:lumMod val="75000"/>
                    <a:lumOff val="25000"/>
                  </a:schemeClr>
                </a:solidFill>
                <a:ea typeface="+mn-ea"/>
                <a:cs typeface="+mn-cs"/>
              </a:rPr>
              <a:t>international</a:t>
            </a:r>
            <a:r>
              <a:rPr lang="en-CA" sz="3200" dirty="0">
                <a:solidFill>
                  <a:schemeClr val="tx1">
                    <a:lumMod val="75000"/>
                    <a:lumOff val="25000"/>
                  </a:schemeClr>
                </a:solidFill>
                <a:ea typeface="+mn-ea"/>
                <a:cs typeface="+mn-cs"/>
              </a:rPr>
              <a:t> intervention should be prepared, or heavy assistance provided to the </a:t>
            </a:r>
            <a:r>
              <a:rPr lang="en-CA" sz="3200" b="1" u="sng" dirty="0">
                <a:solidFill>
                  <a:schemeClr val="tx1">
                    <a:lumMod val="75000"/>
                    <a:lumOff val="25000"/>
                  </a:schemeClr>
                </a:solidFill>
                <a:ea typeface="+mn-ea"/>
                <a:cs typeface="+mn-cs"/>
              </a:rPr>
              <a:t>victim</a:t>
            </a:r>
            <a:r>
              <a:rPr lang="en-CA" sz="3200" dirty="0">
                <a:solidFill>
                  <a:schemeClr val="tx1">
                    <a:lumMod val="75000"/>
                    <a:lumOff val="25000"/>
                  </a:schemeClr>
                </a:solidFill>
                <a:ea typeface="+mn-ea"/>
                <a:cs typeface="+mn-cs"/>
              </a:rPr>
              <a:t> group to prepare for its </a:t>
            </a:r>
            <a:r>
              <a:rPr lang="en-CA" sz="3200" dirty="0" smtClean="0">
                <a:solidFill>
                  <a:schemeClr val="tx1">
                    <a:lumMod val="75000"/>
                    <a:lumOff val="25000"/>
                  </a:schemeClr>
                </a:solidFill>
                <a:ea typeface="+mn-ea"/>
                <a:cs typeface="+mn-cs"/>
              </a:rPr>
              <a:t>self-</a:t>
            </a:r>
            <a:r>
              <a:rPr lang="en-CA" sz="3200" b="1" u="sng" dirty="0" smtClean="0">
                <a:solidFill>
                  <a:schemeClr val="tx1">
                    <a:lumMod val="75000"/>
                    <a:lumOff val="25000"/>
                  </a:schemeClr>
                </a:solidFill>
                <a:ea typeface="+mn-ea"/>
                <a:cs typeface="+mn-cs"/>
              </a:rPr>
              <a:t>defence</a:t>
            </a:r>
            <a:r>
              <a:rPr lang="en-CA" sz="3200" dirty="0" smtClean="0">
                <a:solidFill>
                  <a:schemeClr val="tx1">
                    <a:lumMod val="75000"/>
                    <a:lumOff val="25000"/>
                  </a:schemeClr>
                </a:solidFill>
                <a:ea typeface="+mn-ea"/>
                <a:cs typeface="+mn-cs"/>
              </a:rPr>
              <a:t>. </a:t>
            </a:r>
          </a:p>
          <a:p>
            <a:pPr eaLnBrk="1" fontAlgn="auto" hangingPunct="1">
              <a:spcAft>
                <a:spcPts val="0"/>
              </a:spcAft>
              <a:buClr>
                <a:schemeClr val="tx1">
                  <a:lumMod val="75000"/>
                  <a:lumOff val="25000"/>
                </a:schemeClr>
              </a:buClr>
              <a:buFont typeface="Wingdings 2" pitchFamily="18" charset="2"/>
              <a:buChar char=""/>
              <a:defRPr/>
            </a:pPr>
            <a:r>
              <a:rPr lang="en-CA" sz="3200" dirty="0" smtClean="0">
                <a:solidFill>
                  <a:schemeClr val="tx1">
                    <a:lumMod val="75000"/>
                    <a:lumOff val="25000"/>
                  </a:schemeClr>
                </a:solidFill>
                <a:ea typeface="+mn-ea"/>
                <a:cs typeface="+mn-cs"/>
              </a:rPr>
              <a:t>Humanitarian </a:t>
            </a:r>
            <a:r>
              <a:rPr lang="en-CA" sz="3200" b="1" u="sng" dirty="0">
                <a:solidFill>
                  <a:schemeClr val="tx1">
                    <a:lumMod val="75000"/>
                    <a:lumOff val="25000"/>
                  </a:schemeClr>
                </a:solidFill>
                <a:ea typeface="+mn-ea"/>
                <a:cs typeface="+mn-cs"/>
              </a:rPr>
              <a:t>assistance</a:t>
            </a:r>
            <a:r>
              <a:rPr lang="en-CA" sz="3200" dirty="0">
                <a:solidFill>
                  <a:schemeClr val="tx1">
                    <a:lumMod val="75000"/>
                    <a:lumOff val="25000"/>
                  </a:schemeClr>
                </a:solidFill>
                <a:ea typeface="+mn-ea"/>
                <a:cs typeface="+mn-cs"/>
              </a:rPr>
              <a:t> should be organized by the </a:t>
            </a:r>
            <a:r>
              <a:rPr lang="en-CA" sz="3200" b="1" u="sng" dirty="0">
                <a:solidFill>
                  <a:schemeClr val="tx1">
                    <a:lumMod val="75000"/>
                    <a:lumOff val="25000"/>
                  </a:schemeClr>
                </a:solidFill>
                <a:ea typeface="+mn-ea"/>
                <a:cs typeface="+mn-cs"/>
              </a:rPr>
              <a:t>U.N</a:t>
            </a:r>
            <a:r>
              <a:rPr lang="en-CA" sz="3200" dirty="0">
                <a:solidFill>
                  <a:schemeClr val="tx1">
                    <a:lumMod val="75000"/>
                    <a:lumOff val="25000"/>
                  </a:schemeClr>
                </a:solidFill>
                <a:ea typeface="+mn-ea"/>
                <a:cs typeface="+mn-cs"/>
              </a:rPr>
              <a:t>. and private relief groups for the inevitable tide of refugees to come.</a:t>
            </a:r>
          </a:p>
          <a:p>
            <a:pPr eaLnBrk="1" fontAlgn="auto" hangingPunct="1">
              <a:spcAft>
                <a:spcPts val="0"/>
              </a:spcAft>
              <a:buClr>
                <a:schemeClr val="tx1">
                  <a:lumMod val="75000"/>
                  <a:lumOff val="25000"/>
                </a:schemeClr>
              </a:buClr>
              <a:buFont typeface="Wingdings 2" pitchFamily="18" charset="2"/>
              <a:buChar char=""/>
              <a:defRPr/>
            </a:pPr>
            <a:endParaRPr lang="en-US"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32429176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a:xfrm>
            <a:off x="498475" y="93663"/>
            <a:ext cx="8147050" cy="744537"/>
          </a:xfrm>
        </p:spPr>
        <p:txBody>
          <a:bodyPr>
            <a:normAutofit fontScale="90000"/>
          </a:bodyPr>
          <a:lstStyle/>
          <a:p>
            <a:pPr eaLnBrk="1" hangingPunct="1"/>
            <a:r>
              <a:rPr lang="en-US">
                <a:latin typeface="Garamond" charset="0"/>
                <a:cs typeface="Arial" charset="0"/>
              </a:rPr>
              <a:t>Genocide</a:t>
            </a:r>
          </a:p>
        </p:txBody>
      </p:sp>
      <p:sp>
        <p:nvSpPr>
          <p:cNvPr id="28674" name="Rectangle 3"/>
          <p:cNvSpPr>
            <a:spLocks noGrp="1" noChangeArrowheads="1"/>
          </p:cNvSpPr>
          <p:nvPr>
            <p:ph idx="1"/>
          </p:nvPr>
        </p:nvSpPr>
        <p:spPr>
          <a:xfrm>
            <a:off x="0" y="1762125"/>
            <a:ext cx="9144000" cy="5095875"/>
          </a:xfrm>
        </p:spPr>
        <p:txBody>
          <a:bodyPr/>
          <a:lstStyle/>
          <a:p>
            <a:pPr eaLnBrk="1" hangingPunct="1"/>
            <a:r>
              <a:rPr lang="en-US" sz="4000">
                <a:latin typeface="Garamond" charset="0"/>
                <a:cs typeface="Arial" charset="0"/>
              </a:rPr>
              <a:t>In </a:t>
            </a:r>
            <a:r>
              <a:rPr lang="en-US" sz="4000" b="1" u="sng">
                <a:latin typeface="Garamond" charset="0"/>
                <a:cs typeface="Arial" charset="0"/>
              </a:rPr>
              <a:t>1948</a:t>
            </a:r>
            <a:r>
              <a:rPr lang="en-US" sz="4000">
                <a:latin typeface="Garamond" charset="0"/>
                <a:cs typeface="Arial" charset="0"/>
              </a:rPr>
              <a:t> the newly created </a:t>
            </a:r>
            <a:r>
              <a:rPr lang="en-US" sz="4000" b="1" u="sng">
                <a:latin typeface="Garamond" charset="0"/>
                <a:cs typeface="Arial" charset="0"/>
              </a:rPr>
              <a:t>United</a:t>
            </a:r>
            <a:r>
              <a:rPr lang="en-US" sz="4000">
                <a:latin typeface="Garamond" charset="0"/>
                <a:cs typeface="Arial" charset="0"/>
              </a:rPr>
              <a:t> </a:t>
            </a:r>
            <a:r>
              <a:rPr lang="en-US" sz="4000" b="1" u="sng">
                <a:latin typeface="Garamond" charset="0"/>
                <a:cs typeface="Arial" charset="0"/>
              </a:rPr>
              <a:t>Nations</a:t>
            </a:r>
            <a:r>
              <a:rPr lang="en-US" sz="4000">
                <a:latin typeface="Garamond" charset="0"/>
                <a:cs typeface="Arial" charset="0"/>
              </a:rPr>
              <a:t> came together to decide what was a genocide and how to stop future genocides.</a:t>
            </a:r>
          </a:p>
          <a:p>
            <a:pPr eaLnBrk="1" hangingPunct="1"/>
            <a:r>
              <a:rPr lang="en-US" sz="4000">
                <a:latin typeface="Garamond" charset="0"/>
                <a:cs typeface="Arial" charset="0"/>
              </a:rPr>
              <a:t>The following was created to define genocides and to stop future genocides.</a:t>
            </a:r>
            <a:r>
              <a:rPr lang="en-US" sz="4000" b="1">
                <a:latin typeface="Garamond" charset="0"/>
                <a:cs typeface="Arial" charset="0"/>
              </a:rPr>
              <a:t> </a:t>
            </a:r>
            <a:endParaRPr lang="en-US" sz="4000">
              <a:latin typeface="Garamond" charset="0"/>
              <a:cs typeface="Arial" charset="0"/>
            </a:endParaRPr>
          </a:p>
        </p:txBody>
      </p:sp>
      <p:sp>
        <p:nvSpPr>
          <p:cNvPr id="28675" name="TextBox 3"/>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ym typeface="Wingdings" charset="0"/>
              </a:rPr>
              <a:t></a:t>
            </a:r>
            <a:endParaRPr lang="en-US" sz="3200"/>
          </a:p>
        </p:txBody>
      </p:sp>
    </p:spTree>
    <p:extLst>
      <p:ext uri="{BB962C8B-B14F-4D97-AF65-F5344CB8AC3E}">
        <p14:creationId xmlns:p14="http://schemas.microsoft.com/office/powerpoint/2010/main" val="41172610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498475" y="93663"/>
            <a:ext cx="8147050" cy="744537"/>
          </a:xfrm>
        </p:spPr>
        <p:txBody>
          <a:bodyPr/>
          <a:lstStyle/>
          <a:p>
            <a:pPr eaLnBrk="1" hangingPunct="1"/>
            <a:r>
              <a:rPr lang="en-US" sz="3600" b="1">
                <a:solidFill>
                  <a:srgbClr val="FF0903"/>
                </a:solidFill>
                <a:latin typeface="Times New Roman" charset="0"/>
                <a:ea typeface="Osaka" charset="0"/>
                <a:cs typeface="Osaka" charset="0"/>
              </a:rPr>
              <a:t>Stage nine: EXTERMINATION</a:t>
            </a:r>
            <a:endParaRPr lang="en-US">
              <a:solidFill>
                <a:srgbClr val="FF0903"/>
              </a:solidFill>
              <a:latin typeface="Times New Roman" charset="0"/>
              <a:ea typeface="Osaka" charset="0"/>
              <a:cs typeface="Osaka" charset="0"/>
            </a:endParaRPr>
          </a:p>
        </p:txBody>
      </p:sp>
      <p:sp>
        <p:nvSpPr>
          <p:cNvPr id="121858" name="Rectangle 3"/>
          <p:cNvSpPr>
            <a:spLocks noGrp="1" noChangeArrowheads="1"/>
          </p:cNvSpPr>
          <p:nvPr>
            <p:ph idx="1"/>
          </p:nvPr>
        </p:nvSpPr>
        <p:spPr>
          <a:xfrm>
            <a:off x="0" y="914400"/>
            <a:ext cx="9144000" cy="5943600"/>
          </a:xfrm>
        </p:spPr>
        <p:txBody>
          <a:bodyPr/>
          <a:lstStyle/>
          <a:p>
            <a:pPr eaLnBrk="1" hangingPunct="1">
              <a:buFont typeface="Wingdings" charset="0"/>
              <a:buNone/>
            </a:pPr>
            <a:r>
              <a:rPr lang="en-US" sz="3600">
                <a:latin typeface="Times New Roman" charset="0"/>
                <a:ea typeface="Osaka" charset="0"/>
                <a:cs typeface="Osaka" charset="0"/>
              </a:rPr>
              <a:t>This is the stage where this process legally becomes genocide.  Mass killings occur quickly and systematically.  When genocide is sponsored by the state, as it almost always is, the armed forces typically work with well-organized militias to exterminate the victims.</a:t>
            </a:r>
            <a:endParaRPr lang="en-US" sz="1600">
              <a:latin typeface="Helvetica" charset="0"/>
              <a:ea typeface="Osaka" charset="0"/>
              <a:cs typeface="Osaka" charset="0"/>
            </a:endParaRPr>
          </a:p>
        </p:txBody>
      </p:sp>
    </p:spTree>
    <p:extLst>
      <p:ext uri="{BB962C8B-B14F-4D97-AF65-F5344CB8AC3E}">
        <p14:creationId xmlns:p14="http://schemas.microsoft.com/office/powerpoint/2010/main" val="173923448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498475" y="93663"/>
            <a:ext cx="8147050" cy="668337"/>
          </a:xfrm>
        </p:spPr>
        <p:txBody>
          <a:bodyPr/>
          <a:lstStyle/>
          <a:p>
            <a:pPr eaLnBrk="1" hangingPunct="1"/>
            <a:r>
              <a:rPr lang="en-US" sz="3600" b="1">
                <a:solidFill>
                  <a:srgbClr val="FF0903"/>
                </a:solidFill>
                <a:latin typeface="Times New Roman" charset="0"/>
                <a:ea typeface="Osaka" charset="0"/>
                <a:cs typeface="Osaka" charset="0"/>
              </a:rPr>
              <a:t>Stage nine: EXTERMINATION</a:t>
            </a:r>
            <a:endParaRPr lang="en-US">
              <a:solidFill>
                <a:srgbClr val="FF0903"/>
              </a:solidFill>
              <a:latin typeface="Times New Roman" charset="0"/>
              <a:ea typeface="Osaka" charset="0"/>
              <a:cs typeface="Osaka" charset="0"/>
            </a:endParaRPr>
          </a:p>
        </p:txBody>
      </p:sp>
      <p:sp>
        <p:nvSpPr>
          <p:cNvPr id="123906" name="Rectangle 3"/>
          <p:cNvSpPr>
            <a:spLocks noGrp="1" noChangeArrowheads="1"/>
          </p:cNvSpPr>
          <p:nvPr>
            <p:ph idx="1"/>
          </p:nvPr>
        </p:nvSpPr>
        <p:spPr>
          <a:xfrm>
            <a:off x="0" y="762000"/>
            <a:ext cx="9144000" cy="6096000"/>
          </a:xfrm>
        </p:spPr>
        <p:txBody>
          <a:bodyPr/>
          <a:lstStyle/>
          <a:p>
            <a:pPr eaLnBrk="1" hangingPunct="1">
              <a:buFont typeface="Wingdings" charset="0"/>
              <a:buNone/>
            </a:pPr>
            <a:r>
              <a:rPr lang="en-US" sz="3600">
                <a:latin typeface="Times New Roman" charset="0"/>
                <a:ea typeface="Osaka" charset="0"/>
                <a:cs typeface="Osaka" charset="0"/>
              </a:rPr>
              <a:t>Prompt: What previous stage or stages allow(s) extermination to happen so quickly?  If you think that the answer is </a:t>
            </a:r>
            <a:r>
              <a:rPr lang="ja-JP" altLang="en-US" sz="3600">
                <a:latin typeface="Times New Roman" charset="0"/>
                <a:ea typeface="Osaka" charset="0"/>
                <a:cs typeface="Osaka" charset="0"/>
              </a:rPr>
              <a:t>“</a:t>
            </a:r>
            <a:r>
              <a:rPr lang="en-US" altLang="ja-JP" sz="3600">
                <a:latin typeface="Times New Roman" charset="0"/>
                <a:ea typeface="Osaka" charset="0"/>
                <a:cs typeface="Osaka" charset="0"/>
              </a:rPr>
              <a:t>all of them,</a:t>
            </a:r>
            <a:r>
              <a:rPr lang="ja-JP" altLang="en-US" sz="3600">
                <a:latin typeface="Times New Roman" charset="0"/>
                <a:ea typeface="Osaka" charset="0"/>
                <a:cs typeface="Osaka" charset="0"/>
              </a:rPr>
              <a:t>”</a:t>
            </a:r>
            <a:r>
              <a:rPr lang="en-US" altLang="ja-JP" sz="3600">
                <a:latin typeface="Times New Roman" charset="0"/>
                <a:ea typeface="Osaka" charset="0"/>
                <a:cs typeface="Osaka" charset="0"/>
              </a:rPr>
              <a:t> please identify which stage or stages </a:t>
            </a:r>
            <a:r>
              <a:rPr lang="en-US" altLang="ja-JP" sz="3600" i="1">
                <a:latin typeface="Times New Roman" charset="0"/>
                <a:ea typeface="Osaka" charset="0"/>
                <a:cs typeface="Osaka" charset="0"/>
              </a:rPr>
              <a:t>most </a:t>
            </a:r>
            <a:r>
              <a:rPr lang="en-US" altLang="ja-JP" sz="3600">
                <a:latin typeface="Times New Roman" charset="0"/>
                <a:ea typeface="Osaka" charset="0"/>
                <a:cs typeface="Osaka" charset="0"/>
              </a:rPr>
              <a:t>enable the rapidity of the execution.</a:t>
            </a:r>
            <a:endParaRPr lang="en-US" sz="3600">
              <a:latin typeface="Helvetica" charset="0"/>
              <a:ea typeface="Osaka" charset="0"/>
              <a:cs typeface="Osaka" charset="0"/>
            </a:endParaRPr>
          </a:p>
        </p:txBody>
      </p:sp>
    </p:spTree>
    <p:extLst>
      <p:ext uri="{BB962C8B-B14F-4D97-AF65-F5344CB8AC3E}">
        <p14:creationId xmlns:p14="http://schemas.microsoft.com/office/powerpoint/2010/main" val="238490665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Grp="1" noChangeArrowheads="1"/>
          </p:cNvSpPr>
          <p:nvPr>
            <p:ph idx="1"/>
          </p:nvPr>
        </p:nvSpPr>
        <p:spPr>
          <a:xfrm>
            <a:off x="0" y="0"/>
            <a:ext cx="9144000" cy="6858000"/>
          </a:xfrm>
        </p:spPr>
        <p:txBody>
          <a:bodyPr/>
          <a:lstStyle/>
          <a:p>
            <a:pPr eaLnBrk="1" hangingPunct="1">
              <a:buFont typeface="Wingdings" charset="0"/>
              <a:buChar char="n"/>
            </a:pPr>
            <a:r>
              <a:rPr lang="en-US" sz="3600">
                <a:latin typeface="Rockwell" charset="0"/>
              </a:rPr>
              <a:t>Extermination-9</a:t>
            </a:r>
            <a:r>
              <a:rPr lang="en-US" sz="3600" baseline="30000">
                <a:latin typeface="Rockwell" charset="0"/>
              </a:rPr>
              <a:t>th</a:t>
            </a:r>
            <a:r>
              <a:rPr lang="en-US" sz="3600">
                <a:latin typeface="Rockwell" charset="0"/>
              </a:rPr>
              <a:t> Stage</a:t>
            </a:r>
          </a:p>
          <a:p>
            <a:pPr lvl="1" eaLnBrk="1" hangingPunct="1">
              <a:buFont typeface="Wingdings" charset="0"/>
              <a:buChar char="n"/>
            </a:pPr>
            <a:r>
              <a:rPr lang="en-US" sz="3600">
                <a:latin typeface="Rockwell" charset="0"/>
              </a:rPr>
              <a:t>The </a:t>
            </a:r>
            <a:r>
              <a:rPr lang="en-US" sz="3600" b="1" u="sng">
                <a:latin typeface="Rockwell" charset="0"/>
              </a:rPr>
              <a:t>killing</a:t>
            </a:r>
            <a:r>
              <a:rPr lang="en-US" sz="3600">
                <a:latin typeface="Rockwell" charset="0"/>
              </a:rPr>
              <a:t> begins </a:t>
            </a:r>
            <a:r>
              <a:rPr lang="en-US" sz="3600" b="1" u="sng">
                <a:latin typeface="Rockwell" charset="0"/>
              </a:rPr>
              <a:t>quickly</a:t>
            </a:r>
            <a:r>
              <a:rPr lang="en-US" sz="3600">
                <a:latin typeface="Rockwell" charset="0"/>
              </a:rPr>
              <a:t> and usually in </a:t>
            </a:r>
            <a:r>
              <a:rPr lang="en-US" sz="3600" b="1" u="sng">
                <a:latin typeface="Rockwell" charset="0"/>
              </a:rPr>
              <a:t>mass</a:t>
            </a:r>
            <a:r>
              <a:rPr lang="en-US" sz="3600">
                <a:latin typeface="Rockwell" charset="0"/>
              </a:rPr>
              <a:t>.  This is when the incident can be called a </a:t>
            </a:r>
            <a:r>
              <a:rPr lang="en-US" sz="3600" b="1" u="sng">
                <a:latin typeface="Rockwell" charset="0"/>
              </a:rPr>
              <a:t>genocide</a:t>
            </a:r>
            <a:r>
              <a:rPr lang="en-US" sz="3600">
                <a:latin typeface="Rockwell" charset="0"/>
              </a:rPr>
              <a:t>.</a:t>
            </a:r>
          </a:p>
          <a:p>
            <a:pPr lvl="1" eaLnBrk="1" hangingPunct="1">
              <a:buFont typeface="Wingdings" charset="0"/>
              <a:buChar char="n"/>
            </a:pPr>
            <a:r>
              <a:rPr lang="en-US" sz="3600">
                <a:latin typeface="Rockwell" charset="0"/>
              </a:rPr>
              <a:t>The </a:t>
            </a:r>
            <a:r>
              <a:rPr lang="en-US" sz="3600" b="1" u="sng">
                <a:latin typeface="Rockwell" charset="0"/>
              </a:rPr>
              <a:t>victims</a:t>
            </a:r>
            <a:r>
              <a:rPr lang="en-US" sz="3600">
                <a:latin typeface="Rockwell" charset="0"/>
              </a:rPr>
              <a:t> are seen as </a:t>
            </a:r>
            <a:r>
              <a:rPr lang="en-US" sz="3600" b="1" u="sng">
                <a:latin typeface="Rockwell" charset="0"/>
              </a:rPr>
              <a:t>less</a:t>
            </a:r>
            <a:r>
              <a:rPr lang="en-US" sz="3600">
                <a:latin typeface="Rockwell" charset="0"/>
              </a:rPr>
              <a:t> then </a:t>
            </a:r>
            <a:r>
              <a:rPr lang="en-US" sz="3600" b="1" u="sng">
                <a:latin typeface="Rockwell" charset="0"/>
              </a:rPr>
              <a:t>human</a:t>
            </a:r>
            <a:r>
              <a:rPr lang="en-US" sz="3600">
                <a:latin typeface="Rockwell" charset="0"/>
              </a:rPr>
              <a:t> by the killers.</a:t>
            </a:r>
          </a:p>
          <a:p>
            <a:pPr lvl="1" eaLnBrk="1" hangingPunct="1">
              <a:buFont typeface="Wingdings" charset="0"/>
              <a:buChar char="n"/>
            </a:pPr>
            <a:r>
              <a:rPr lang="en-US" sz="3600">
                <a:latin typeface="Rockwell" charset="0"/>
              </a:rPr>
              <a:t>Armed forces are used to conduct the </a:t>
            </a:r>
            <a:r>
              <a:rPr lang="en-US" sz="3600" b="1" u="sng">
                <a:latin typeface="Rockwell" charset="0"/>
              </a:rPr>
              <a:t>murders</a:t>
            </a:r>
            <a:r>
              <a:rPr lang="en-US" sz="3600">
                <a:latin typeface="Rockwell" charset="0"/>
              </a:rPr>
              <a:t> and </a:t>
            </a:r>
            <a:r>
              <a:rPr lang="en-US" sz="3600" b="1" u="sng">
                <a:latin typeface="Rockwell" charset="0"/>
              </a:rPr>
              <a:t>killing</a:t>
            </a:r>
            <a:r>
              <a:rPr lang="en-US" sz="3600">
                <a:latin typeface="Rockwell" charset="0"/>
              </a:rPr>
              <a:t> centers (Death camps) or other areas are usually created.</a:t>
            </a:r>
          </a:p>
          <a:p>
            <a:pPr lvl="1" eaLnBrk="1" hangingPunct="1">
              <a:buFont typeface="Wingdings" charset="0"/>
              <a:buNone/>
            </a:pPr>
            <a:endParaRPr lang="en-US">
              <a:latin typeface="Rockwell" charset="0"/>
            </a:endParaRPr>
          </a:p>
        </p:txBody>
      </p:sp>
    </p:spTree>
    <p:extLst>
      <p:ext uri="{BB962C8B-B14F-4D97-AF65-F5344CB8AC3E}">
        <p14:creationId xmlns:p14="http://schemas.microsoft.com/office/powerpoint/2010/main" val="146517940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3"/>
          <p:cNvSpPr>
            <a:spLocks noGrp="1" noChangeArrowheads="1"/>
          </p:cNvSpPr>
          <p:nvPr>
            <p:ph idx="1"/>
          </p:nvPr>
        </p:nvSpPr>
        <p:spPr>
          <a:xfrm>
            <a:off x="0" y="0"/>
            <a:ext cx="9144000" cy="6858000"/>
          </a:xfrm>
        </p:spPr>
        <p:txBody>
          <a:bodyPr/>
          <a:lstStyle/>
          <a:p>
            <a:pPr eaLnBrk="1" hangingPunct="1"/>
            <a:r>
              <a:rPr lang="en-US" sz="3600">
                <a:latin typeface="Garamond" charset="0"/>
                <a:cs typeface="Arial" charset="0"/>
              </a:rPr>
              <a:t>How to stop </a:t>
            </a:r>
            <a:r>
              <a:rPr lang="en-US" sz="3600" b="1" u="sng">
                <a:latin typeface="Garamond" charset="0"/>
                <a:cs typeface="Arial" charset="0"/>
              </a:rPr>
              <a:t>extermination</a:t>
            </a:r>
          </a:p>
          <a:p>
            <a:pPr lvl="1" eaLnBrk="1" hangingPunct="1"/>
            <a:r>
              <a:rPr lang="en-US" sz="3600">
                <a:latin typeface="Garamond" charset="0"/>
                <a:cs typeface="Arial" charset="0"/>
              </a:rPr>
              <a:t>International </a:t>
            </a:r>
            <a:r>
              <a:rPr lang="en-US" sz="3600" b="1" u="sng">
                <a:latin typeface="Garamond" charset="0"/>
                <a:cs typeface="Arial" charset="0"/>
              </a:rPr>
              <a:t>military</a:t>
            </a:r>
            <a:r>
              <a:rPr lang="en-US" sz="3600">
                <a:latin typeface="Garamond" charset="0"/>
                <a:cs typeface="Arial" charset="0"/>
              </a:rPr>
              <a:t> </a:t>
            </a:r>
            <a:r>
              <a:rPr lang="en-US" sz="3600" b="1" u="sng">
                <a:latin typeface="Garamond" charset="0"/>
                <a:cs typeface="Arial" charset="0"/>
              </a:rPr>
              <a:t>intervention</a:t>
            </a:r>
            <a:r>
              <a:rPr lang="en-US" sz="3600">
                <a:latin typeface="Garamond" charset="0"/>
                <a:cs typeface="Arial" charset="0"/>
              </a:rPr>
              <a:t> is the only possible way to </a:t>
            </a:r>
            <a:r>
              <a:rPr lang="en-US" sz="3600" b="1" u="sng">
                <a:latin typeface="Garamond" charset="0"/>
                <a:cs typeface="Arial" charset="0"/>
              </a:rPr>
              <a:t>stop</a:t>
            </a:r>
            <a:r>
              <a:rPr lang="en-US" sz="3600">
                <a:latin typeface="Garamond" charset="0"/>
                <a:cs typeface="Arial" charset="0"/>
              </a:rPr>
              <a:t> the </a:t>
            </a:r>
            <a:r>
              <a:rPr lang="en-US" sz="3600" b="1" u="sng">
                <a:latin typeface="Garamond" charset="0"/>
                <a:cs typeface="Arial" charset="0"/>
              </a:rPr>
              <a:t>killing</a:t>
            </a:r>
            <a:r>
              <a:rPr lang="en-US" sz="3600">
                <a:latin typeface="Garamond" charset="0"/>
                <a:cs typeface="Arial" charset="0"/>
              </a:rPr>
              <a:t>.</a:t>
            </a:r>
          </a:p>
          <a:p>
            <a:pPr lvl="1" eaLnBrk="1" hangingPunct="1"/>
            <a:r>
              <a:rPr lang="en-US" sz="3600">
                <a:latin typeface="Garamond" charset="0"/>
                <a:cs typeface="Arial" charset="0"/>
              </a:rPr>
              <a:t>The </a:t>
            </a:r>
            <a:r>
              <a:rPr lang="en-US" sz="3600" b="1" u="sng">
                <a:latin typeface="Garamond" charset="0"/>
                <a:cs typeface="Arial" charset="0"/>
              </a:rPr>
              <a:t>government</a:t>
            </a:r>
            <a:r>
              <a:rPr lang="en-US" sz="3600">
                <a:latin typeface="Garamond" charset="0"/>
                <a:cs typeface="Arial" charset="0"/>
              </a:rPr>
              <a:t> must be </a:t>
            </a:r>
            <a:r>
              <a:rPr lang="en-US" sz="3600" b="1" u="sng">
                <a:latin typeface="Garamond" charset="0"/>
                <a:cs typeface="Arial" charset="0"/>
              </a:rPr>
              <a:t>stopped</a:t>
            </a:r>
            <a:r>
              <a:rPr lang="en-US" sz="3600">
                <a:latin typeface="Garamond" charset="0"/>
                <a:cs typeface="Arial" charset="0"/>
              </a:rPr>
              <a:t>, the military must be </a:t>
            </a:r>
            <a:r>
              <a:rPr lang="en-US" sz="3600" b="1" u="sng">
                <a:latin typeface="Garamond" charset="0"/>
                <a:cs typeface="Arial" charset="0"/>
              </a:rPr>
              <a:t>neutralized</a:t>
            </a:r>
            <a:r>
              <a:rPr lang="en-US" sz="3600">
                <a:latin typeface="Garamond" charset="0"/>
                <a:cs typeface="Arial" charset="0"/>
              </a:rPr>
              <a:t>, and the killing centers closed.</a:t>
            </a:r>
          </a:p>
          <a:p>
            <a:pPr lvl="1" eaLnBrk="1" hangingPunct="1"/>
            <a:r>
              <a:rPr lang="en-US" sz="3600" b="1" u="sng">
                <a:latin typeface="Garamond" charset="0"/>
                <a:cs typeface="Arial" charset="0"/>
              </a:rPr>
              <a:t>Refugees</a:t>
            </a:r>
            <a:r>
              <a:rPr lang="en-US" sz="3600">
                <a:latin typeface="Garamond" charset="0"/>
                <a:cs typeface="Arial" charset="0"/>
              </a:rPr>
              <a:t> must be safely escorted out of the country to a place of safety.</a:t>
            </a:r>
          </a:p>
        </p:txBody>
      </p:sp>
    </p:spTree>
    <p:extLst>
      <p:ext uri="{BB962C8B-B14F-4D97-AF65-F5344CB8AC3E}">
        <p14:creationId xmlns:p14="http://schemas.microsoft.com/office/powerpoint/2010/main" val="6988966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533400" y="685800"/>
            <a:ext cx="8001000" cy="914400"/>
          </a:xfrm>
        </p:spPr>
        <p:txBody>
          <a:bodyPr/>
          <a:lstStyle/>
          <a:p>
            <a:pPr eaLnBrk="1" hangingPunct="1"/>
            <a:r>
              <a:rPr lang="en-US" sz="3600" b="1">
                <a:solidFill>
                  <a:srgbClr val="FF0903"/>
                </a:solidFill>
                <a:latin typeface="Times New Roman" charset="0"/>
                <a:ea typeface="Osaka" charset="0"/>
                <a:cs typeface="Osaka" charset="0"/>
              </a:rPr>
              <a:t>Stage ten: DENIAL</a:t>
            </a:r>
            <a:endParaRPr lang="en-US">
              <a:latin typeface="Helvetica" charset="0"/>
              <a:ea typeface="Osaka" charset="0"/>
              <a:cs typeface="Osaka" charset="0"/>
            </a:endParaRPr>
          </a:p>
        </p:txBody>
      </p:sp>
      <p:pic>
        <p:nvPicPr>
          <p:cNvPr id="130050" name="Picture 6" descr="bigchelmno0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11375" r="11375"/>
          <a:stretch>
            <a:fillRect/>
          </a:stretch>
        </p:blipFill>
        <p:spPr/>
      </p:pic>
    </p:spTree>
    <p:extLst>
      <p:ext uri="{BB962C8B-B14F-4D97-AF65-F5344CB8AC3E}">
        <p14:creationId xmlns:p14="http://schemas.microsoft.com/office/powerpoint/2010/main" val="42340733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2514600" y="0"/>
            <a:ext cx="4114800" cy="1295400"/>
          </a:xfrm>
        </p:spPr>
        <p:txBody>
          <a:bodyPr/>
          <a:lstStyle/>
          <a:p>
            <a:pPr eaLnBrk="1" hangingPunct="1"/>
            <a:r>
              <a:rPr lang="en-US" sz="3600" b="1">
                <a:solidFill>
                  <a:srgbClr val="FF0903"/>
                </a:solidFill>
                <a:latin typeface="Times New Roman" charset="0"/>
                <a:ea typeface="Osaka" charset="0"/>
                <a:cs typeface="Osaka" charset="0"/>
              </a:rPr>
              <a:t>Stage Ten: DENIAL</a:t>
            </a:r>
            <a:endParaRPr lang="en-US">
              <a:solidFill>
                <a:srgbClr val="FF0903"/>
              </a:solidFill>
              <a:latin typeface="Times New Roman" charset="0"/>
              <a:ea typeface="Osaka" charset="0"/>
              <a:cs typeface="Osaka" charset="0"/>
            </a:endParaRPr>
          </a:p>
        </p:txBody>
      </p:sp>
      <p:sp>
        <p:nvSpPr>
          <p:cNvPr id="132098" name="Rectangle 3"/>
          <p:cNvSpPr>
            <a:spLocks noGrp="1" noChangeArrowheads="1"/>
          </p:cNvSpPr>
          <p:nvPr>
            <p:ph idx="1"/>
          </p:nvPr>
        </p:nvSpPr>
        <p:spPr>
          <a:xfrm>
            <a:off x="0" y="1981200"/>
            <a:ext cx="9144000" cy="4876800"/>
          </a:xfrm>
        </p:spPr>
        <p:txBody>
          <a:bodyPr/>
          <a:lstStyle/>
          <a:p>
            <a:pPr eaLnBrk="1" hangingPunct="1">
              <a:buFont typeface="Wingdings" charset="0"/>
              <a:buNone/>
            </a:pPr>
            <a:r>
              <a:rPr lang="en-US" sz="3600">
                <a:latin typeface="Times New Roman" charset="0"/>
                <a:ea typeface="Osaka" charset="0"/>
                <a:cs typeface="Osaka" charset="0"/>
              </a:rPr>
              <a:t>Prompt: Think about the psychological factors that would contribute to the effectiveness of the denial.  How could someone who witnessed or took part in a genocide come to believe that a genocide had not occurred?</a:t>
            </a:r>
            <a:endParaRPr lang="en-US" sz="3600">
              <a:latin typeface="Helvetica" charset="0"/>
              <a:ea typeface="Osaka" charset="0"/>
              <a:cs typeface="Osaka" charset="0"/>
            </a:endParaRPr>
          </a:p>
        </p:txBody>
      </p:sp>
    </p:spTree>
    <p:extLst>
      <p:ext uri="{BB962C8B-B14F-4D97-AF65-F5344CB8AC3E}">
        <p14:creationId xmlns:p14="http://schemas.microsoft.com/office/powerpoint/2010/main" val="29569251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2514600" y="0"/>
            <a:ext cx="4114800" cy="1295400"/>
          </a:xfrm>
        </p:spPr>
        <p:txBody>
          <a:bodyPr/>
          <a:lstStyle/>
          <a:p>
            <a:pPr eaLnBrk="1" hangingPunct="1"/>
            <a:r>
              <a:rPr lang="en-US" sz="3600" b="1">
                <a:solidFill>
                  <a:srgbClr val="FF0903"/>
                </a:solidFill>
                <a:latin typeface="Times New Roman" charset="0"/>
                <a:ea typeface="Osaka" charset="0"/>
                <a:cs typeface="Osaka" charset="0"/>
              </a:rPr>
              <a:t>Stage Eight: DENIAL</a:t>
            </a:r>
            <a:endParaRPr lang="en-US">
              <a:solidFill>
                <a:srgbClr val="FF0903"/>
              </a:solidFill>
              <a:latin typeface="Times New Roman" charset="0"/>
              <a:ea typeface="Osaka" charset="0"/>
              <a:cs typeface="Osaka" charset="0"/>
            </a:endParaRPr>
          </a:p>
        </p:txBody>
      </p:sp>
      <p:sp>
        <p:nvSpPr>
          <p:cNvPr id="134146" name="Rectangle 3"/>
          <p:cNvSpPr>
            <a:spLocks noGrp="1" noChangeArrowheads="1"/>
          </p:cNvSpPr>
          <p:nvPr>
            <p:ph idx="1"/>
          </p:nvPr>
        </p:nvSpPr>
        <p:spPr>
          <a:xfrm>
            <a:off x="0" y="1371600"/>
            <a:ext cx="9144000" cy="5486400"/>
          </a:xfrm>
        </p:spPr>
        <p:txBody>
          <a:bodyPr/>
          <a:lstStyle/>
          <a:p>
            <a:pPr eaLnBrk="1" hangingPunct="1">
              <a:buFont typeface="Wingdings" charset="0"/>
              <a:buNone/>
            </a:pPr>
            <a:r>
              <a:rPr lang="en-US" sz="2400">
                <a:latin typeface="Times New Roman" charset="0"/>
                <a:ea typeface="Osaka" charset="0"/>
                <a:cs typeface="Osaka" charset="0"/>
              </a:rPr>
              <a:t>If intervention does not occur during the ninth stage of genocide, denial always follows extermination.  Mass graves are dug up and bodies are burned; the evidence that the genocide ever occurred is systematically eradicated.  Witnesses are bribed, intimidated, or killed.</a:t>
            </a:r>
          </a:p>
          <a:p>
            <a:pPr eaLnBrk="1" hangingPunct="1">
              <a:buFont typeface="Wingdings" charset="0"/>
              <a:buNone/>
            </a:pPr>
            <a:endParaRPr lang="en-US" sz="2400">
              <a:latin typeface="Times New Roman" charset="0"/>
              <a:ea typeface="Osaka" charset="0"/>
              <a:cs typeface="Osaka" charset="0"/>
            </a:endParaRPr>
          </a:p>
          <a:p>
            <a:pPr eaLnBrk="1" hangingPunct="1">
              <a:buFont typeface="Wingdings" charset="0"/>
              <a:buNone/>
            </a:pPr>
            <a:r>
              <a:rPr lang="en-US" sz="2400">
                <a:latin typeface="Times New Roman" charset="0"/>
                <a:ea typeface="Osaka" charset="0"/>
                <a:cs typeface="Osaka" charset="0"/>
              </a:rPr>
              <a:t>Investigations into the crimes are blocked by the government that committed the atrocities. </a:t>
            </a:r>
          </a:p>
          <a:p>
            <a:pPr eaLnBrk="1" hangingPunct="1">
              <a:buFont typeface="Wingdings" charset="0"/>
              <a:buNone/>
            </a:pPr>
            <a:endParaRPr lang="en-US" sz="2400">
              <a:latin typeface="Times New Roman" charset="0"/>
              <a:ea typeface="Osaka" charset="0"/>
              <a:cs typeface="Osaka" charset="0"/>
            </a:endParaRPr>
          </a:p>
          <a:p>
            <a:pPr eaLnBrk="1" hangingPunct="1">
              <a:buFont typeface="Wingdings" charset="0"/>
              <a:buNone/>
            </a:pPr>
            <a:r>
              <a:rPr lang="en-US" sz="2400">
                <a:latin typeface="Times New Roman" charset="0"/>
                <a:ea typeface="Osaka" charset="0"/>
                <a:cs typeface="Osaka" charset="0"/>
              </a:rPr>
              <a:t>Typically, the victims of the genocide are blamed for their fates if their disappearance is brought up.</a:t>
            </a:r>
            <a:endParaRPr lang="en-US" sz="1400">
              <a:latin typeface="Helvetica" charset="0"/>
              <a:ea typeface="Osaka" charset="0"/>
              <a:cs typeface="Osaka" charset="0"/>
            </a:endParaRPr>
          </a:p>
        </p:txBody>
      </p:sp>
    </p:spTree>
    <p:extLst>
      <p:ext uri="{BB962C8B-B14F-4D97-AF65-F5344CB8AC3E}">
        <p14:creationId xmlns:p14="http://schemas.microsoft.com/office/powerpoint/2010/main" val="202530847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0" y="0"/>
            <a:ext cx="9144000" cy="6858000"/>
          </a:xfrm>
        </p:spPr>
        <p:txBody>
          <a:bodyPr rtlCol="0">
            <a:normAutofit fontScale="92500" lnSpcReduction="10000"/>
          </a:bodyPr>
          <a:lstStyle/>
          <a:p>
            <a:pPr marL="0" indent="0" eaLnBrk="1" fontAlgn="auto" hangingPunct="1">
              <a:lnSpc>
                <a:spcPct val="90000"/>
              </a:lnSpc>
              <a:spcAft>
                <a:spcPts val="0"/>
              </a:spcAft>
              <a:buClr>
                <a:schemeClr val="tx1">
                  <a:lumMod val="75000"/>
                  <a:lumOff val="25000"/>
                </a:schemeClr>
              </a:buClr>
              <a:buFont typeface="Wingdings 2" charset="0"/>
              <a:buNone/>
              <a:defRPr/>
            </a:pPr>
            <a:r>
              <a:rPr lang="en-US" sz="3600" dirty="0" smtClean="0">
                <a:solidFill>
                  <a:schemeClr val="tx1">
                    <a:lumMod val="75000"/>
                    <a:lumOff val="25000"/>
                  </a:schemeClr>
                </a:solidFill>
                <a:ea typeface="+mn-ea"/>
                <a:cs typeface="+mn-cs"/>
              </a:rPr>
              <a:t>Denial-</a:t>
            </a:r>
            <a:r>
              <a:rPr lang="en-US" sz="3600" b="1" u="sng" dirty="0" smtClean="0">
                <a:solidFill>
                  <a:schemeClr val="tx1">
                    <a:lumMod val="75000"/>
                    <a:lumOff val="25000"/>
                  </a:schemeClr>
                </a:solidFill>
                <a:ea typeface="+mn-ea"/>
                <a:cs typeface="+mn-cs"/>
              </a:rPr>
              <a:t>10</a:t>
            </a:r>
            <a:r>
              <a:rPr lang="en-US" sz="3600" b="1" u="sng" baseline="30000" dirty="0" smtClean="0">
                <a:solidFill>
                  <a:schemeClr val="tx1">
                    <a:lumMod val="75000"/>
                    <a:lumOff val="25000"/>
                  </a:schemeClr>
                </a:solidFill>
                <a:ea typeface="+mn-ea"/>
                <a:cs typeface="+mn-cs"/>
              </a:rPr>
              <a:t>th</a:t>
            </a:r>
            <a:r>
              <a:rPr lang="en-US" sz="3600" dirty="0" smtClean="0">
                <a:solidFill>
                  <a:schemeClr val="tx1">
                    <a:lumMod val="75000"/>
                    <a:lumOff val="25000"/>
                  </a:schemeClr>
                </a:solidFill>
                <a:ea typeface="+mn-ea"/>
                <a:cs typeface="+mn-cs"/>
              </a:rPr>
              <a:t> Stage</a:t>
            </a:r>
            <a:r>
              <a:rPr lang="en-US" sz="3600" dirty="0" smtClean="0">
                <a:solidFill>
                  <a:srgbClr val="990000"/>
                </a:solidFill>
                <a:ea typeface="+mn-ea"/>
                <a:cs typeface="+mn-cs"/>
              </a:rPr>
              <a:t> </a:t>
            </a:r>
            <a:endParaRPr lang="en-US" sz="3600" dirty="0" smtClean="0">
              <a:solidFill>
                <a:srgbClr val="333333"/>
              </a:solidFill>
              <a:ea typeface="+mn-ea"/>
              <a:cs typeface="+mn-cs"/>
            </a:endParaRPr>
          </a:p>
          <a:p>
            <a:pPr eaLnBrk="1" fontAlgn="auto" hangingPunct="1">
              <a:lnSpc>
                <a:spcPct val="90000"/>
              </a:lnSpc>
              <a:spcAft>
                <a:spcPts val="0"/>
              </a:spcAft>
              <a:buClr>
                <a:schemeClr val="tx1">
                  <a:lumMod val="75000"/>
                  <a:lumOff val="25000"/>
                </a:schemeClr>
              </a:buClr>
              <a:buFont typeface="Wingdings" pitchFamily="2" charset="2"/>
              <a:buChar char="n"/>
              <a:defRPr/>
            </a:pPr>
            <a:r>
              <a:rPr lang="en-US" sz="3600" b="1" u="sng" dirty="0" smtClean="0">
                <a:solidFill>
                  <a:schemeClr val="tx1">
                    <a:lumMod val="75000"/>
                    <a:lumOff val="25000"/>
                  </a:schemeClr>
                </a:solidFill>
                <a:ea typeface="+mn-ea"/>
                <a:cs typeface="+mn-cs"/>
              </a:rPr>
              <a:t>Denial</a:t>
            </a:r>
            <a:r>
              <a:rPr lang="en-US" sz="3600" dirty="0" smtClean="0">
                <a:solidFill>
                  <a:schemeClr val="tx1">
                    <a:lumMod val="75000"/>
                    <a:lumOff val="25000"/>
                  </a:schemeClr>
                </a:solidFill>
                <a:ea typeface="+mn-ea"/>
                <a:cs typeface="+mn-cs"/>
              </a:rPr>
              <a:t> always </a:t>
            </a:r>
            <a:r>
              <a:rPr lang="en-US" sz="3600" b="1" u="sng" dirty="0" smtClean="0">
                <a:solidFill>
                  <a:schemeClr val="tx1">
                    <a:lumMod val="75000"/>
                    <a:lumOff val="25000"/>
                  </a:schemeClr>
                </a:solidFill>
                <a:ea typeface="+mn-ea"/>
                <a:cs typeface="+mn-cs"/>
              </a:rPr>
              <a:t>follows</a:t>
            </a:r>
            <a:r>
              <a:rPr lang="en-US" sz="3600" dirty="0" smtClean="0">
                <a:solidFill>
                  <a:schemeClr val="tx1">
                    <a:lumMod val="75000"/>
                    <a:lumOff val="25000"/>
                  </a:schemeClr>
                </a:solidFill>
                <a:ea typeface="+mn-ea"/>
                <a:cs typeface="+mn-cs"/>
              </a:rPr>
              <a:t> a </a:t>
            </a:r>
            <a:r>
              <a:rPr lang="en-US" sz="3600" b="1" u="sng" dirty="0" smtClean="0">
                <a:solidFill>
                  <a:schemeClr val="tx1">
                    <a:lumMod val="75000"/>
                    <a:lumOff val="25000"/>
                  </a:schemeClr>
                </a:solidFill>
                <a:ea typeface="+mn-ea"/>
                <a:cs typeface="+mn-cs"/>
              </a:rPr>
              <a:t>genocide</a:t>
            </a:r>
            <a:r>
              <a:rPr lang="en-US" sz="3600" dirty="0" smtClean="0">
                <a:solidFill>
                  <a:schemeClr val="tx1">
                    <a:lumMod val="75000"/>
                    <a:lumOff val="25000"/>
                  </a:schemeClr>
                </a:solidFill>
                <a:ea typeface="+mn-ea"/>
                <a:cs typeface="+mn-cs"/>
              </a:rPr>
              <a:t>. </a:t>
            </a:r>
          </a:p>
          <a:p>
            <a:pPr eaLnBrk="1" fontAlgn="auto" hangingPunct="1">
              <a:lnSpc>
                <a:spcPct val="90000"/>
              </a:lnSpc>
              <a:spcAft>
                <a:spcPts val="0"/>
              </a:spcAft>
              <a:buClr>
                <a:schemeClr val="tx1">
                  <a:lumMod val="75000"/>
                  <a:lumOff val="25000"/>
                </a:schemeClr>
              </a:buClr>
              <a:buFont typeface="Wingdings" pitchFamily="2" charset="2"/>
              <a:buChar char="n"/>
              <a:defRPr/>
            </a:pPr>
            <a:r>
              <a:rPr lang="en-US" sz="3600" dirty="0" smtClean="0">
                <a:solidFill>
                  <a:schemeClr val="tx1">
                    <a:lumMod val="75000"/>
                    <a:lumOff val="25000"/>
                  </a:schemeClr>
                </a:solidFill>
                <a:ea typeface="+mn-ea"/>
                <a:cs typeface="+mn-cs"/>
              </a:rPr>
              <a:t>It becomes an </a:t>
            </a:r>
            <a:r>
              <a:rPr lang="en-US" sz="3600" b="1" u="sng" dirty="0" smtClean="0">
                <a:solidFill>
                  <a:schemeClr val="tx1">
                    <a:lumMod val="75000"/>
                    <a:lumOff val="25000"/>
                  </a:schemeClr>
                </a:solidFill>
                <a:ea typeface="+mn-ea"/>
                <a:cs typeface="+mn-cs"/>
              </a:rPr>
              <a:t>indicator</a:t>
            </a:r>
            <a:r>
              <a:rPr lang="en-US" sz="3600" dirty="0" smtClean="0">
                <a:solidFill>
                  <a:schemeClr val="tx1">
                    <a:lumMod val="75000"/>
                    <a:lumOff val="25000"/>
                  </a:schemeClr>
                </a:solidFill>
                <a:ea typeface="+mn-ea"/>
                <a:cs typeface="+mn-cs"/>
              </a:rPr>
              <a:t> that a </a:t>
            </a:r>
            <a:r>
              <a:rPr lang="en-US" sz="3600" b="1" u="sng" dirty="0" smtClean="0">
                <a:solidFill>
                  <a:schemeClr val="tx1">
                    <a:lumMod val="75000"/>
                    <a:lumOff val="25000"/>
                  </a:schemeClr>
                </a:solidFill>
                <a:ea typeface="+mn-ea"/>
                <a:cs typeface="+mn-cs"/>
              </a:rPr>
              <a:t>genocide</a:t>
            </a:r>
            <a:r>
              <a:rPr lang="en-US" sz="3600" dirty="0" smtClean="0">
                <a:solidFill>
                  <a:schemeClr val="tx1">
                    <a:lumMod val="75000"/>
                    <a:lumOff val="25000"/>
                  </a:schemeClr>
                </a:solidFill>
                <a:ea typeface="+mn-ea"/>
                <a:cs typeface="+mn-cs"/>
              </a:rPr>
              <a:t> has taken place or might take place again. </a:t>
            </a:r>
          </a:p>
          <a:p>
            <a:pPr eaLnBrk="1" fontAlgn="auto" hangingPunct="1">
              <a:lnSpc>
                <a:spcPct val="90000"/>
              </a:lnSpc>
              <a:spcAft>
                <a:spcPts val="0"/>
              </a:spcAft>
              <a:buClr>
                <a:schemeClr val="tx1">
                  <a:lumMod val="75000"/>
                  <a:lumOff val="25000"/>
                </a:schemeClr>
              </a:buClr>
              <a:buFont typeface="Wingdings" pitchFamily="2" charset="2"/>
              <a:buChar char="n"/>
              <a:defRPr/>
            </a:pPr>
            <a:r>
              <a:rPr lang="en-US" sz="3600" dirty="0" smtClean="0">
                <a:solidFill>
                  <a:schemeClr val="tx1">
                    <a:lumMod val="75000"/>
                    <a:lumOff val="25000"/>
                  </a:schemeClr>
                </a:solidFill>
                <a:ea typeface="+mn-ea"/>
                <a:cs typeface="+mn-cs"/>
              </a:rPr>
              <a:t>The </a:t>
            </a:r>
            <a:r>
              <a:rPr lang="en-US" sz="3600" b="1" u="sng" dirty="0" smtClean="0">
                <a:solidFill>
                  <a:schemeClr val="tx1">
                    <a:lumMod val="75000"/>
                    <a:lumOff val="25000"/>
                  </a:schemeClr>
                </a:solidFill>
                <a:ea typeface="+mn-ea"/>
                <a:cs typeface="+mn-cs"/>
              </a:rPr>
              <a:t>perpetrators</a:t>
            </a:r>
            <a:r>
              <a:rPr lang="en-US" sz="3600" dirty="0" smtClean="0">
                <a:solidFill>
                  <a:schemeClr val="tx1">
                    <a:lumMod val="75000"/>
                    <a:lumOff val="25000"/>
                  </a:schemeClr>
                </a:solidFill>
                <a:ea typeface="+mn-ea"/>
                <a:cs typeface="+mn-cs"/>
              </a:rPr>
              <a:t> dig </a:t>
            </a:r>
            <a:r>
              <a:rPr lang="en-US" sz="3600" b="1" u="sng" dirty="0" smtClean="0">
                <a:solidFill>
                  <a:schemeClr val="tx1">
                    <a:lumMod val="75000"/>
                    <a:lumOff val="25000"/>
                  </a:schemeClr>
                </a:solidFill>
                <a:ea typeface="+mn-ea"/>
                <a:cs typeface="+mn-cs"/>
              </a:rPr>
              <a:t>up</a:t>
            </a:r>
            <a:r>
              <a:rPr lang="en-US" sz="3600" dirty="0" smtClean="0">
                <a:solidFill>
                  <a:schemeClr val="tx1">
                    <a:lumMod val="75000"/>
                    <a:lumOff val="25000"/>
                  </a:schemeClr>
                </a:solidFill>
                <a:ea typeface="+mn-ea"/>
                <a:cs typeface="+mn-cs"/>
              </a:rPr>
              <a:t> the mass </a:t>
            </a:r>
            <a:r>
              <a:rPr lang="en-US" sz="3600" b="1" u="sng" dirty="0" smtClean="0">
                <a:solidFill>
                  <a:schemeClr val="tx1">
                    <a:lumMod val="75000"/>
                    <a:lumOff val="25000"/>
                  </a:schemeClr>
                </a:solidFill>
                <a:ea typeface="+mn-ea"/>
                <a:cs typeface="+mn-cs"/>
              </a:rPr>
              <a:t>graves</a:t>
            </a:r>
            <a:r>
              <a:rPr lang="en-US" sz="3600" dirty="0" smtClean="0">
                <a:solidFill>
                  <a:schemeClr val="tx1">
                    <a:lumMod val="75000"/>
                    <a:lumOff val="25000"/>
                  </a:schemeClr>
                </a:solidFill>
                <a:ea typeface="+mn-ea"/>
                <a:cs typeface="+mn-cs"/>
              </a:rPr>
              <a:t>, burn the bodies, try to </a:t>
            </a:r>
            <a:r>
              <a:rPr lang="en-US" sz="3600" b="1" u="sng" dirty="0" smtClean="0">
                <a:solidFill>
                  <a:schemeClr val="tx1">
                    <a:lumMod val="75000"/>
                    <a:lumOff val="25000"/>
                  </a:schemeClr>
                </a:solidFill>
                <a:ea typeface="+mn-ea"/>
                <a:cs typeface="+mn-cs"/>
              </a:rPr>
              <a:t>cover</a:t>
            </a:r>
            <a:r>
              <a:rPr lang="en-US" sz="3600" dirty="0" smtClean="0">
                <a:solidFill>
                  <a:schemeClr val="tx1">
                    <a:lumMod val="75000"/>
                    <a:lumOff val="25000"/>
                  </a:schemeClr>
                </a:solidFill>
                <a:ea typeface="+mn-ea"/>
                <a:cs typeface="+mn-cs"/>
              </a:rPr>
              <a:t> </a:t>
            </a:r>
            <a:r>
              <a:rPr lang="en-US" sz="3600" b="1" u="sng" dirty="0" smtClean="0">
                <a:solidFill>
                  <a:schemeClr val="tx1">
                    <a:lumMod val="75000"/>
                    <a:lumOff val="25000"/>
                  </a:schemeClr>
                </a:solidFill>
                <a:ea typeface="+mn-ea"/>
                <a:cs typeface="+mn-cs"/>
              </a:rPr>
              <a:t>up</a:t>
            </a:r>
            <a:r>
              <a:rPr lang="en-US" sz="3600" dirty="0" smtClean="0">
                <a:solidFill>
                  <a:schemeClr val="tx1">
                    <a:lumMod val="75000"/>
                    <a:lumOff val="25000"/>
                  </a:schemeClr>
                </a:solidFill>
                <a:ea typeface="+mn-ea"/>
                <a:cs typeface="+mn-cs"/>
              </a:rPr>
              <a:t> the evidence.</a:t>
            </a:r>
          </a:p>
          <a:p>
            <a:pPr eaLnBrk="1" fontAlgn="auto" hangingPunct="1">
              <a:lnSpc>
                <a:spcPct val="90000"/>
              </a:lnSpc>
              <a:spcAft>
                <a:spcPts val="0"/>
              </a:spcAft>
              <a:buClr>
                <a:schemeClr val="tx1">
                  <a:lumMod val="75000"/>
                  <a:lumOff val="25000"/>
                </a:schemeClr>
              </a:buClr>
              <a:buFont typeface="Wingdings" pitchFamily="2" charset="2"/>
              <a:buChar char="n"/>
              <a:defRPr/>
            </a:pPr>
            <a:r>
              <a:rPr lang="en-US" sz="3600" dirty="0" smtClean="0">
                <a:solidFill>
                  <a:schemeClr val="tx1">
                    <a:lumMod val="75000"/>
                    <a:lumOff val="25000"/>
                  </a:schemeClr>
                </a:solidFill>
                <a:ea typeface="+mn-ea"/>
                <a:cs typeface="+mn-cs"/>
              </a:rPr>
              <a:t>They deny that they </a:t>
            </a:r>
            <a:r>
              <a:rPr lang="en-US" sz="3600" b="1" u="sng" dirty="0" smtClean="0">
                <a:solidFill>
                  <a:schemeClr val="tx1">
                    <a:lumMod val="75000"/>
                    <a:lumOff val="25000"/>
                  </a:schemeClr>
                </a:solidFill>
                <a:ea typeface="+mn-ea"/>
                <a:cs typeface="+mn-cs"/>
              </a:rPr>
              <a:t>committed</a:t>
            </a:r>
            <a:r>
              <a:rPr lang="en-US" sz="3600" dirty="0" smtClean="0">
                <a:solidFill>
                  <a:schemeClr val="tx1">
                    <a:lumMod val="75000"/>
                    <a:lumOff val="25000"/>
                  </a:schemeClr>
                </a:solidFill>
                <a:ea typeface="+mn-ea"/>
                <a:cs typeface="+mn-cs"/>
              </a:rPr>
              <a:t> any </a:t>
            </a:r>
            <a:r>
              <a:rPr lang="en-US" sz="3600" b="1" u="sng" dirty="0" smtClean="0">
                <a:solidFill>
                  <a:schemeClr val="tx1">
                    <a:lumMod val="75000"/>
                    <a:lumOff val="25000"/>
                  </a:schemeClr>
                </a:solidFill>
                <a:ea typeface="+mn-ea"/>
                <a:cs typeface="+mn-cs"/>
              </a:rPr>
              <a:t>crimes</a:t>
            </a:r>
            <a:r>
              <a:rPr lang="en-US" sz="3600" dirty="0" smtClean="0">
                <a:solidFill>
                  <a:schemeClr val="tx1">
                    <a:lumMod val="75000"/>
                    <a:lumOff val="25000"/>
                  </a:schemeClr>
                </a:solidFill>
                <a:ea typeface="+mn-ea"/>
                <a:cs typeface="+mn-cs"/>
              </a:rPr>
              <a:t>, and </a:t>
            </a:r>
            <a:r>
              <a:rPr lang="en-US" sz="3600" b="1" u="sng" dirty="0" smtClean="0">
                <a:solidFill>
                  <a:schemeClr val="tx1">
                    <a:lumMod val="75000"/>
                    <a:lumOff val="25000"/>
                  </a:schemeClr>
                </a:solidFill>
                <a:ea typeface="+mn-ea"/>
                <a:cs typeface="+mn-cs"/>
              </a:rPr>
              <a:t>blame</a:t>
            </a:r>
            <a:r>
              <a:rPr lang="en-US" sz="3600" dirty="0" smtClean="0">
                <a:solidFill>
                  <a:schemeClr val="tx1">
                    <a:lumMod val="75000"/>
                    <a:lumOff val="25000"/>
                  </a:schemeClr>
                </a:solidFill>
                <a:ea typeface="+mn-ea"/>
                <a:cs typeface="+mn-cs"/>
              </a:rPr>
              <a:t> the </a:t>
            </a:r>
            <a:r>
              <a:rPr lang="en-US" sz="3600" b="1" u="sng" dirty="0" smtClean="0">
                <a:solidFill>
                  <a:schemeClr val="tx1">
                    <a:lumMod val="75000"/>
                    <a:lumOff val="25000"/>
                  </a:schemeClr>
                </a:solidFill>
                <a:ea typeface="+mn-ea"/>
                <a:cs typeface="+mn-cs"/>
              </a:rPr>
              <a:t>victims</a:t>
            </a:r>
            <a:r>
              <a:rPr lang="en-US" sz="3600" dirty="0" smtClean="0">
                <a:solidFill>
                  <a:schemeClr val="tx1">
                    <a:lumMod val="75000"/>
                    <a:lumOff val="25000"/>
                  </a:schemeClr>
                </a:solidFill>
                <a:ea typeface="+mn-ea"/>
                <a:cs typeface="+mn-cs"/>
              </a:rPr>
              <a:t>. </a:t>
            </a:r>
          </a:p>
          <a:p>
            <a:pPr eaLnBrk="1" fontAlgn="auto" hangingPunct="1">
              <a:lnSpc>
                <a:spcPct val="90000"/>
              </a:lnSpc>
              <a:spcAft>
                <a:spcPts val="0"/>
              </a:spcAft>
              <a:buClr>
                <a:schemeClr val="tx1">
                  <a:lumMod val="75000"/>
                  <a:lumOff val="25000"/>
                </a:schemeClr>
              </a:buClr>
              <a:buFont typeface="Wingdings" pitchFamily="2" charset="2"/>
              <a:buChar char="n"/>
              <a:defRPr/>
            </a:pPr>
            <a:r>
              <a:rPr lang="en-US" sz="3600" dirty="0" smtClean="0">
                <a:solidFill>
                  <a:schemeClr val="tx1">
                    <a:lumMod val="75000"/>
                    <a:lumOff val="25000"/>
                  </a:schemeClr>
                </a:solidFill>
                <a:ea typeface="+mn-ea"/>
                <a:cs typeface="+mn-cs"/>
              </a:rPr>
              <a:t>They continue to </a:t>
            </a:r>
            <a:r>
              <a:rPr lang="en-US" sz="3600" b="1" u="sng" dirty="0" smtClean="0">
                <a:solidFill>
                  <a:schemeClr val="tx1">
                    <a:lumMod val="75000"/>
                    <a:lumOff val="25000"/>
                  </a:schemeClr>
                </a:solidFill>
                <a:ea typeface="+mn-ea"/>
                <a:cs typeface="+mn-cs"/>
              </a:rPr>
              <a:t>govern</a:t>
            </a:r>
            <a:r>
              <a:rPr lang="en-US" sz="3600" dirty="0" smtClean="0">
                <a:solidFill>
                  <a:schemeClr val="tx1">
                    <a:lumMod val="75000"/>
                    <a:lumOff val="25000"/>
                  </a:schemeClr>
                </a:solidFill>
                <a:ea typeface="+mn-ea"/>
                <a:cs typeface="+mn-cs"/>
              </a:rPr>
              <a:t> until </a:t>
            </a:r>
            <a:r>
              <a:rPr lang="en-US" sz="3600" b="1" u="sng" dirty="0" smtClean="0">
                <a:solidFill>
                  <a:schemeClr val="tx1">
                    <a:lumMod val="75000"/>
                    <a:lumOff val="25000"/>
                  </a:schemeClr>
                </a:solidFill>
                <a:ea typeface="+mn-ea"/>
                <a:cs typeface="+mn-cs"/>
              </a:rPr>
              <a:t>driven</a:t>
            </a:r>
            <a:r>
              <a:rPr lang="en-US" sz="3600" dirty="0" smtClean="0">
                <a:solidFill>
                  <a:schemeClr val="tx1">
                    <a:lumMod val="75000"/>
                    <a:lumOff val="25000"/>
                  </a:schemeClr>
                </a:solidFill>
                <a:ea typeface="+mn-ea"/>
                <a:cs typeface="+mn-cs"/>
              </a:rPr>
              <a:t> from </a:t>
            </a:r>
            <a:r>
              <a:rPr lang="en-US" sz="3600" b="1" u="sng" dirty="0" smtClean="0">
                <a:solidFill>
                  <a:schemeClr val="tx1">
                    <a:lumMod val="75000"/>
                    <a:lumOff val="25000"/>
                  </a:schemeClr>
                </a:solidFill>
                <a:ea typeface="+mn-ea"/>
                <a:cs typeface="+mn-cs"/>
              </a:rPr>
              <a:t>power</a:t>
            </a:r>
            <a:r>
              <a:rPr lang="en-US" sz="3600" dirty="0" smtClean="0">
                <a:solidFill>
                  <a:schemeClr val="tx1">
                    <a:lumMod val="75000"/>
                    <a:lumOff val="25000"/>
                  </a:schemeClr>
                </a:solidFill>
                <a:ea typeface="+mn-ea"/>
                <a:cs typeface="+mn-cs"/>
              </a:rPr>
              <a:t> by force and when they flee into exile.</a:t>
            </a:r>
            <a:r>
              <a:rPr lang="en-US" sz="3600" dirty="0" smtClean="0">
                <a:solidFill>
                  <a:srgbClr val="333333"/>
                </a:solidFill>
                <a:ea typeface="+mn-ea"/>
                <a:cs typeface="+mn-cs"/>
              </a:rPr>
              <a:t> </a:t>
            </a:r>
          </a:p>
          <a:p>
            <a:pPr eaLnBrk="1" fontAlgn="auto" hangingPunct="1">
              <a:lnSpc>
                <a:spcPct val="90000"/>
              </a:lnSpc>
              <a:spcAft>
                <a:spcPts val="0"/>
              </a:spcAft>
              <a:buClr>
                <a:schemeClr val="tx1">
                  <a:lumMod val="75000"/>
                  <a:lumOff val="25000"/>
                </a:schemeClr>
              </a:buClr>
              <a:buFont typeface="Wingdings" pitchFamily="2" charset="2"/>
              <a:buNone/>
              <a:defRPr/>
            </a:pPr>
            <a:endParaRPr lang="en-US" dirty="0" smtClean="0">
              <a:solidFill>
                <a:schemeClr val="tx1">
                  <a:lumMod val="75000"/>
                  <a:lumOff val="25000"/>
                </a:schemeClr>
              </a:solidFill>
              <a:ea typeface="+mn-ea"/>
              <a:cs typeface="+mn-cs"/>
            </a:endParaRPr>
          </a:p>
        </p:txBody>
      </p:sp>
    </p:spTree>
    <p:extLst>
      <p:ext uri="{BB962C8B-B14F-4D97-AF65-F5344CB8AC3E}">
        <p14:creationId xmlns:p14="http://schemas.microsoft.com/office/powerpoint/2010/main" val="236306433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a:spLocks noGrp="1" noChangeArrowheads="1"/>
          </p:cNvSpPr>
          <p:nvPr>
            <p:ph idx="1"/>
          </p:nvPr>
        </p:nvSpPr>
        <p:spPr>
          <a:xfrm>
            <a:off x="-14288" y="0"/>
            <a:ext cx="9158288" cy="6858000"/>
          </a:xfrm>
        </p:spPr>
        <p:txBody>
          <a:bodyPr/>
          <a:lstStyle/>
          <a:p>
            <a:pPr eaLnBrk="1" hangingPunct="1"/>
            <a:r>
              <a:rPr lang="en-US" sz="3600">
                <a:latin typeface="Garamond" charset="0"/>
                <a:cs typeface="Arial" charset="0"/>
              </a:rPr>
              <a:t>How to stop denial</a:t>
            </a:r>
          </a:p>
          <a:p>
            <a:pPr lvl="1" eaLnBrk="1" hangingPunct="1"/>
            <a:r>
              <a:rPr lang="en-US" sz="3600" b="1" u="sng">
                <a:latin typeface="Garamond" charset="0"/>
                <a:cs typeface="Arial" charset="0"/>
              </a:rPr>
              <a:t>Punishment</a:t>
            </a:r>
            <a:r>
              <a:rPr lang="en-US" sz="3600">
                <a:latin typeface="Garamond" charset="0"/>
                <a:cs typeface="Arial" charset="0"/>
              </a:rPr>
              <a:t> for those who </a:t>
            </a:r>
            <a:r>
              <a:rPr lang="en-US" sz="3600" b="1" u="sng">
                <a:latin typeface="Garamond" charset="0"/>
                <a:cs typeface="Arial" charset="0"/>
              </a:rPr>
              <a:t>planned</a:t>
            </a:r>
            <a:r>
              <a:rPr lang="en-US" sz="3600">
                <a:latin typeface="Garamond" charset="0"/>
                <a:cs typeface="Arial" charset="0"/>
              </a:rPr>
              <a:t> and </a:t>
            </a:r>
            <a:r>
              <a:rPr lang="en-US" sz="3600" b="1" u="sng">
                <a:latin typeface="Garamond" charset="0"/>
                <a:cs typeface="Arial" charset="0"/>
              </a:rPr>
              <a:t>committed</a:t>
            </a:r>
            <a:r>
              <a:rPr lang="en-US" sz="3600">
                <a:latin typeface="Garamond" charset="0"/>
                <a:cs typeface="Arial" charset="0"/>
              </a:rPr>
              <a:t> the genocide.</a:t>
            </a:r>
          </a:p>
          <a:p>
            <a:pPr lvl="1" eaLnBrk="1" hangingPunct="1"/>
            <a:r>
              <a:rPr lang="en-US" sz="3600">
                <a:latin typeface="Garamond" charset="0"/>
                <a:cs typeface="Arial" charset="0"/>
              </a:rPr>
              <a:t>International </a:t>
            </a:r>
            <a:r>
              <a:rPr lang="en-US" sz="3600" b="1" u="sng">
                <a:latin typeface="Garamond" charset="0"/>
                <a:cs typeface="Arial" charset="0"/>
              </a:rPr>
              <a:t>investigations</a:t>
            </a:r>
            <a:r>
              <a:rPr lang="en-US" sz="3600">
                <a:latin typeface="Garamond" charset="0"/>
                <a:cs typeface="Arial" charset="0"/>
              </a:rPr>
              <a:t>.</a:t>
            </a:r>
          </a:p>
          <a:p>
            <a:pPr lvl="1" eaLnBrk="1" hangingPunct="1"/>
            <a:r>
              <a:rPr lang="en-US" sz="3600">
                <a:latin typeface="Garamond" charset="0"/>
                <a:cs typeface="Arial" charset="0"/>
              </a:rPr>
              <a:t>Keep the sites such as the concentration </a:t>
            </a:r>
            <a:r>
              <a:rPr lang="en-US" sz="3600" b="1" u="sng">
                <a:latin typeface="Garamond" charset="0"/>
                <a:cs typeface="Arial" charset="0"/>
              </a:rPr>
              <a:t>camps</a:t>
            </a:r>
            <a:r>
              <a:rPr lang="en-US" sz="3600">
                <a:latin typeface="Garamond" charset="0"/>
                <a:cs typeface="Arial" charset="0"/>
              </a:rPr>
              <a:t> as </a:t>
            </a:r>
            <a:r>
              <a:rPr lang="en-US" sz="3600" b="1" u="sng">
                <a:latin typeface="Garamond" charset="0"/>
                <a:cs typeface="Arial" charset="0"/>
              </a:rPr>
              <a:t>memorials</a:t>
            </a:r>
            <a:r>
              <a:rPr lang="en-US" sz="3600">
                <a:latin typeface="Garamond" charset="0"/>
                <a:cs typeface="Arial" charset="0"/>
              </a:rPr>
              <a:t>.</a:t>
            </a:r>
          </a:p>
        </p:txBody>
      </p:sp>
    </p:spTree>
    <p:extLst>
      <p:ext uri="{BB962C8B-B14F-4D97-AF65-F5344CB8AC3E}">
        <p14:creationId xmlns:p14="http://schemas.microsoft.com/office/powerpoint/2010/main" val="2459287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a:xfrm>
            <a:off x="498475" y="93663"/>
            <a:ext cx="8147050" cy="592137"/>
          </a:xfrm>
        </p:spPr>
        <p:txBody>
          <a:bodyPr>
            <a:normAutofit fontScale="90000"/>
          </a:bodyPr>
          <a:lstStyle/>
          <a:p>
            <a:pPr eaLnBrk="1" hangingPunct="1"/>
            <a:r>
              <a:rPr lang="en-US">
                <a:latin typeface="Garamond" charset="0"/>
                <a:cs typeface="Arial" charset="0"/>
              </a:rPr>
              <a:t>Genocide</a:t>
            </a:r>
          </a:p>
        </p:txBody>
      </p:sp>
      <p:sp>
        <p:nvSpPr>
          <p:cNvPr id="30722" name="Rectangle 3"/>
          <p:cNvSpPr>
            <a:spLocks noGrp="1" noChangeArrowheads="1"/>
          </p:cNvSpPr>
          <p:nvPr>
            <p:ph idx="1"/>
          </p:nvPr>
        </p:nvSpPr>
        <p:spPr>
          <a:xfrm>
            <a:off x="0" y="762000"/>
            <a:ext cx="9144000" cy="6096000"/>
          </a:xfrm>
        </p:spPr>
        <p:txBody>
          <a:bodyPr/>
          <a:lstStyle/>
          <a:p>
            <a:pPr algn="ctr" eaLnBrk="1" hangingPunct="1">
              <a:lnSpc>
                <a:spcPct val="90000"/>
              </a:lnSpc>
            </a:pPr>
            <a:r>
              <a:rPr lang="en-US" sz="2800" b="1">
                <a:solidFill>
                  <a:srgbClr val="000000"/>
                </a:solidFill>
                <a:latin typeface="Garamond" charset="0"/>
                <a:cs typeface="Arial" charset="0"/>
              </a:rPr>
              <a:t>Convention on the Punishment and</a:t>
            </a:r>
            <a:br>
              <a:rPr lang="en-US" sz="2800" b="1">
                <a:solidFill>
                  <a:srgbClr val="000000"/>
                </a:solidFill>
                <a:latin typeface="Garamond" charset="0"/>
                <a:cs typeface="Arial" charset="0"/>
              </a:rPr>
            </a:br>
            <a:r>
              <a:rPr lang="en-US" sz="2800" b="1">
                <a:solidFill>
                  <a:srgbClr val="000000"/>
                </a:solidFill>
                <a:latin typeface="Garamond" charset="0"/>
                <a:cs typeface="Arial" charset="0"/>
              </a:rPr>
              <a:t>Prevention of the Crime of Genocide</a:t>
            </a:r>
            <a:r>
              <a:rPr lang="en-US" sz="2800">
                <a:solidFill>
                  <a:srgbClr val="000000"/>
                </a:solidFill>
                <a:latin typeface="Garamond" charset="0"/>
                <a:cs typeface="Arial" charset="0"/>
              </a:rPr>
              <a:t> </a:t>
            </a:r>
          </a:p>
          <a:p>
            <a:pPr eaLnBrk="1" hangingPunct="1">
              <a:lnSpc>
                <a:spcPct val="90000"/>
              </a:lnSpc>
            </a:pPr>
            <a:r>
              <a:rPr lang="en-US" sz="2800">
                <a:solidFill>
                  <a:srgbClr val="000000"/>
                </a:solidFill>
                <a:latin typeface="Garamond" charset="0"/>
                <a:cs typeface="Arial" charset="0"/>
              </a:rPr>
              <a:t>The Contracting Parties, </a:t>
            </a:r>
          </a:p>
          <a:p>
            <a:pPr eaLnBrk="1" hangingPunct="1">
              <a:lnSpc>
                <a:spcPct val="90000"/>
              </a:lnSpc>
              <a:buFont typeface="Wingdings" charset="0"/>
              <a:buNone/>
            </a:pPr>
            <a:r>
              <a:rPr lang="en-US" sz="2800">
                <a:solidFill>
                  <a:srgbClr val="000000"/>
                </a:solidFill>
                <a:latin typeface="Garamond" charset="0"/>
                <a:cs typeface="Arial" charset="0"/>
              </a:rPr>
              <a:t>Having considered the declaration made by the General Assembly of the United Nations in its resolution 96 (I) dated 11 December 1946 that genocide is a crime under international law, contrary to the spirit and aims of the United Nations and condemned by the civilized world, </a:t>
            </a:r>
          </a:p>
          <a:p>
            <a:pPr eaLnBrk="1" hangingPunct="1">
              <a:lnSpc>
                <a:spcPct val="90000"/>
              </a:lnSpc>
              <a:buFont typeface="Wingdings" charset="0"/>
              <a:buNone/>
            </a:pPr>
            <a:r>
              <a:rPr lang="en-US" sz="2800">
                <a:solidFill>
                  <a:srgbClr val="000000"/>
                </a:solidFill>
                <a:latin typeface="Garamond" charset="0"/>
                <a:cs typeface="Arial" charset="0"/>
              </a:rPr>
              <a:t>Recognizing that at all periods of history genocide has inflicted great losses on humanity, and </a:t>
            </a:r>
          </a:p>
          <a:p>
            <a:pPr eaLnBrk="1" hangingPunct="1">
              <a:lnSpc>
                <a:spcPct val="90000"/>
              </a:lnSpc>
              <a:buFont typeface="Wingdings" charset="0"/>
              <a:buNone/>
            </a:pPr>
            <a:r>
              <a:rPr lang="en-US" sz="2800">
                <a:solidFill>
                  <a:srgbClr val="000000"/>
                </a:solidFill>
                <a:latin typeface="Garamond" charset="0"/>
                <a:cs typeface="Arial" charset="0"/>
              </a:rPr>
              <a:t>Being convinced that, in order to liberate mankind from such an odious scourge, international co-operation is required, </a:t>
            </a:r>
          </a:p>
          <a:p>
            <a:pPr eaLnBrk="1" hangingPunct="1">
              <a:lnSpc>
                <a:spcPct val="90000"/>
              </a:lnSpc>
            </a:pPr>
            <a:endParaRPr lang="en-US" sz="2000">
              <a:latin typeface="Garamond" charset="0"/>
              <a:cs typeface="Arial" charset="0"/>
            </a:endParaRPr>
          </a:p>
        </p:txBody>
      </p:sp>
      <p:sp>
        <p:nvSpPr>
          <p:cNvPr id="30723" name="TextBox 3"/>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ym typeface="Wingdings" charset="0"/>
              </a:rPr>
              <a:t></a:t>
            </a:r>
            <a:endParaRPr lang="en-US" sz="3200"/>
          </a:p>
        </p:txBody>
      </p:sp>
    </p:spTree>
    <p:extLst>
      <p:ext uri="{BB962C8B-B14F-4D97-AF65-F5344CB8AC3E}">
        <p14:creationId xmlns:p14="http://schemas.microsoft.com/office/powerpoint/2010/main" val="40402238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p:cNvSpPr>
          <p:nvPr>
            <p:ph type="title"/>
          </p:nvPr>
        </p:nvSpPr>
        <p:spPr>
          <a:xfrm>
            <a:off x="498475" y="93663"/>
            <a:ext cx="8147050" cy="592137"/>
          </a:xfrm>
        </p:spPr>
        <p:txBody>
          <a:bodyPr>
            <a:normAutofit fontScale="90000"/>
          </a:bodyPr>
          <a:lstStyle/>
          <a:p>
            <a:pPr eaLnBrk="1" hangingPunct="1"/>
            <a:r>
              <a:rPr lang="en-US">
                <a:latin typeface="Garamond" charset="0"/>
                <a:cs typeface="Arial" charset="0"/>
              </a:rPr>
              <a:t>Genocide</a:t>
            </a:r>
          </a:p>
        </p:txBody>
      </p:sp>
      <p:sp>
        <p:nvSpPr>
          <p:cNvPr id="32770" name="Rectangle 3"/>
          <p:cNvSpPr>
            <a:spLocks noGrp="1" noChangeArrowheads="1"/>
          </p:cNvSpPr>
          <p:nvPr>
            <p:ph idx="1"/>
          </p:nvPr>
        </p:nvSpPr>
        <p:spPr>
          <a:xfrm>
            <a:off x="0" y="838200"/>
            <a:ext cx="9144000" cy="6019800"/>
          </a:xfrm>
        </p:spPr>
        <p:txBody>
          <a:bodyPr/>
          <a:lstStyle/>
          <a:p>
            <a:pPr eaLnBrk="1" hangingPunct="1">
              <a:lnSpc>
                <a:spcPct val="90000"/>
              </a:lnSpc>
              <a:buFont typeface="Wingdings" charset="0"/>
              <a:buChar char="n"/>
            </a:pPr>
            <a:r>
              <a:rPr lang="en-US" sz="2400">
                <a:latin typeface="Rockwell" charset="0"/>
              </a:rPr>
              <a:t>In the present Convention, </a:t>
            </a:r>
            <a:r>
              <a:rPr lang="en-US" sz="2400" b="1" u="sng">
                <a:latin typeface="Rockwell" charset="0"/>
              </a:rPr>
              <a:t>genocide</a:t>
            </a:r>
            <a:r>
              <a:rPr lang="en-US" sz="2400">
                <a:latin typeface="Rockwell" charset="0"/>
              </a:rPr>
              <a:t> means </a:t>
            </a:r>
            <a:r>
              <a:rPr lang="en-US" sz="2400" b="1" u="sng">
                <a:latin typeface="Rockwell" charset="0"/>
              </a:rPr>
              <a:t>any</a:t>
            </a:r>
            <a:r>
              <a:rPr lang="en-US" sz="2400">
                <a:latin typeface="Rockwell" charset="0"/>
              </a:rPr>
              <a:t> of the </a:t>
            </a:r>
            <a:r>
              <a:rPr lang="en-US" sz="2400" b="1" u="sng">
                <a:latin typeface="Rockwell" charset="0"/>
              </a:rPr>
              <a:t>following</a:t>
            </a:r>
            <a:r>
              <a:rPr lang="en-US" sz="2400">
                <a:latin typeface="Rockwell" charset="0"/>
              </a:rPr>
              <a:t> </a:t>
            </a:r>
            <a:r>
              <a:rPr lang="en-US" sz="2400" b="1" u="sng">
                <a:latin typeface="Rockwell" charset="0"/>
              </a:rPr>
              <a:t>acts</a:t>
            </a:r>
            <a:r>
              <a:rPr lang="en-US" sz="2400">
                <a:latin typeface="Rockwell" charset="0"/>
              </a:rPr>
              <a:t> committed with intent to destroy, in whole or in part, a national, ethnical, racial or religious group, as such: </a:t>
            </a:r>
          </a:p>
          <a:p>
            <a:pPr eaLnBrk="1" hangingPunct="1">
              <a:lnSpc>
                <a:spcPct val="90000"/>
              </a:lnSpc>
              <a:buFont typeface="Wingdings" charset="0"/>
              <a:buChar char="n"/>
            </a:pPr>
            <a:r>
              <a:rPr lang="en-US" sz="2400">
                <a:latin typeface="Rockwell" charset="0"/>
              </a:rPr>
              <a:t>(a) </a:t>
            </a:r>
            <a:r>
              <a:rPr lang="en-US" sz="2400" b="1" u="sng">
                <a:latin typeface="Rockwell" charset="0"/>
              </a:rPr>
              <a:t>Killing</a:t>
            </a:r>
            <a:r>
              <a:rPr lang="en-US" sz="2400">
                <a:latin typeface="Rockwell" charset="0"/>
              </a:rPr>
              <a:t> members of the group; </a:t>
            </a:r>
          </a:p>
          <a:p>
            <a:pPr eaLnBrk="1" hangingPunct="1">
              <a:lnSpc>
                <a:spcPct val="90000"/>
              </a:lnSpc>
              <a:buFont typeface="Wingdings" charset="0"/>
              <a:buChar char="n"/>
            </a:pPr>
            <a:r>
              <a:rPr lang="en-US" sz="2400">
                <a:latin typeface="Rockwell" charset="0"/>
              </a:rPr>
              <a:t>(b) Causing </a:t>
            </a:r>
            <a:r>
              <a:rPr lang="en-US" sz="2400" b="1" u="sng">
                <a:latin typeface="Rockwell" charset="0"/>
              </a:rPr>
              <a:t>serious</a:t>
            </a:r>
            <a:r>
              <a:rPr lang="en-US" sz="2400">
                <a:latin typeface="Rockwell" charset="0"/>
              </a:rPr>
              <a:t> bodily or </a:t>
            </a:r>
            <a:r>
              <a:rPr lang="en-US" sz="2400" b="1" u="sng">
                <a:latin typeface="Rockwell" charset="0"/>
              </a:rPr>
              <a:t>mental</a:t>
            </a:r>
            <a:r>
              <a:rPr lang="en-US" sz="2400">
                <a:latin typeface="Rockwell" charset="0"/>
              </a:rPr>
              <a:t> harm to members of the group; </a:t>
            </a:r>
          </a:p>
          <a:p>
            <a:pPr eaLnBrk="1" hangingPunct="1">
              <a:lnSpc>
                <a:spcPct val="90000"/>
              </a:lnSpc>
              <a:buFont typeface="Wingdings" charset="0"/>
              <a:buChar char="n"/>
            </a:pPr>
            <a:r>
              <a:rPr lang="en-US" sz="2400">
                <a:latin typeface="Rockwell" charset="0"/>
              </a:rPr>
              <a:t>(c) Deliberately inflicting on the group conditions of life calculated to bring about its </a:t>
            </a:r>
            <a:r>
              <a:rPr lang="en-US" sz="2400" b="1" u="sng">
                <a:latin typeface="Rockwell" charset="0"/>
              </a:rPr>
              <a:t>physical</a:t>
            </a:r>
            <a:r>
              <a:rPr lang="en-US" sz="2400">
                <a:latin typeface="Rockwell" charset="0"/>
              </a:rPr>
              <a:t> </a:t>
            </a:r>
            <a:r>
              <a:rPr lang="en-US" sz="2400" b="1" u="sng">
                <a:latin typeface="Rockwell" charset="0"/>
              </a:rPr>
              <a:t>destruction</a:t>
            </a:r>
            <a:r>
              <a:rPr lang="en-US" sz="2400">
                <a:latin typeface="Rockwell" charset="0"/>
              </a:rPr>
              <a:t> in whole or in part; </a:t>
            </a:r>
          </a:p>
          <a:p>
            <a:pPr eaLnBrk="1" hangingPunct="1">
              <a:lnSpc>
                <a:spcPct val="90000"/>
              </a:lnSpc>
              <a:buFont typeface="Wingdings" charset="0"/>
              <a:buChar char="n"/>
            </a:pPr>
            <a:r>
              <a:rPr lang="en-US" sz="2400">
                <a:latin typeface="Rockwell" charset="0"/>
              </a:rPr>
              <a:t>(d) Imposing </a:t>
            </a:r>
            <a:r>
              <a:rPr lang="en-US" sz="2400" b="1" u="sng">
                <a:latin typeface="Rockwell" charset="0"/>
              </a:rPr>
              <a:t>measures</a:t>
            </a:r>
            <a:r>
              <a:rPr lang="en-US" sz="2400">
                <a:latin typeface="Rockwell" charset="0"/>
              </a:rPr>
              <a:t> intended to </a:t>
            </a:r>
            <a:r>
              <a:rPr lang="en-US" sz="2400" b="1" u="sng">
                <a:latin typeface="Rockwell" charset="0"/>
              </a:rPr>
              <a:t>prevent</a:t>
            </a:r>
            <a:r>
              <a:rPr lang="en-US" sz="2400">
                <a:latin typeface="Rockwell" charset="0"/>
              </a:rPr>
              <a:t> </a:t>
            </a:r>
            <a:r>
              <a:rPr lang="en-US" sz="2400" b="1" u="sng">
                <a:latin typeface="Rockwell" charset="0"/>
              </a:rPr>
              <a:t>births</a:t>
            </a:r>
            <a:r>
              <a:rPr lang="en-US" sz="2400">
                <a:latin typeface="Rockwell" charset="0"/>
              </a:rPr>
              <a:t> within the group; </a:t>
            </a:r>
          </a:p>
          <a:p>
            <a:pPr eaLnBrk="1" hangingPunct="1">
              <a:lnSpc>
                <a:spcPct val="90000"/>
              </a:lnSpc>
              <a:buFont typeface="Wingdings" charset="0"/>
              <a:buChar char="n"/>
            </a:pPr>
            <a:r>
              <a:rPr lang="en-US" sz="2400">
                <a:latin typeface="Rockwell" charset="0"/>
              </a:rPr>
              <a:t>(e) Forcibly </a:t>
            </a:r>
            <a:r>
              <a:rPr lang="en-US" sz="2400" b="1" u="sng">
                <a:latin typeface="Rockwell" charset="0"/>
              </a:rPr>
              <a:t>transferring</a:t>
            </a:r>
            <a:r>
              <a:rPr lang="en-US" sz="2400">
                <a:latin typeface="Rockwell" charset="0"/>
              </a:rPr>
              <a:t> </a:t>
            </a:r>
            <a:r>
              <a:rPr lang="en-US" sz="2400" b="1" u="sng">
                <a:latin typeface="Rockwell" charset="0"/>
              </a:rPr>
              <a:t>children</a:t>
            </a:r>
            <a:r>
              <a:rPr lang="en-US" sz="2400">
                <a:latin typeface="Rockwell" charset="0"/>
              </a:rPr>
              <a:t> of the group to another group.</a:t>
            </a:r>
          </a:p>
          <a:p>
            <a:pPr eaLnBrk="1" hangingPunct="1">
              <a:lnSpc>
                <a:spcPct val="90000"/>
              </a:lnSpc>
              <a:buFont typeface="Wingdings" charset="0"/>
              <a:buChar char="n"/>
            </a:pPr>
            <a:endParaRPr lang="en-US" sz="2000">
              <a:latin typeface="Rockwell" charset="0"/>
            </a:endParaRPr>
          </a:p>
        </p:txBody>
      </p:sp>
      <p:sp>
        <p:nvSpPr>
          <p:cNvPr id="32771" name="TextBox 3"/>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ym typeface="Wingdings" charset="0"/>
              </a:rPr>
              <a:t></a:t>
            </a:r>
            <a:endParaRPr lang="en-US" sz="3200"/>
          </a:p>
        </p:txBody>
      </p:sp>
    </p:spTree>
    <p:extLst>
      <p:ext uri="{BB962C8B-B14F-4D97-AF65-F5344CB8AC3E}">
        <p14:creationId xmlns:p14="http://schemas.microsoft.com/office/powerpoint/2010/main" val="5802840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nvPr>
        </p:nvSpPr>
        <p:spPr/>
        <p:txBody>
          <a:bodyPr/>
          <a:lstStyle/>
          <a:p>
            <a:pPr eaLnBrk="1" hangingPunct="1"/>
            <a:r>
              <a:rPr lang="en-US">
                <a:latin typeface="Garamond" charset="0"/>
                <a:cs typeface="Arial" charset="0"/>
              </a:rPr>
              <a:t>Genocide-10 Stages</a:t>
            </a:r>
          </a:p>
        </p:txBody>
      </p:sp>
      <p:sp>
        <p:nvSpPr>
          <p:cNvPr id="58371" name="Rectangle 3"/>
          <p:cNvSpPr>
            <a:spLocks noGrp="1" noChangeArrowheads="1"/>
          </p:cNvSpPr>
          <p:nvPr>
            <p:ph idx="1"/>
          </p:nvPr>
        </p:nvSpPr>
        <p:spPr>
          <a:xfrm>
            <a:off x="0" y="1762125"/>
            <a:ext cx="8645525" cy="5095875"/>
          </a:xfrm>
        </p:spPr>
        <p:txBody>
          <a:bodyPr rtlCol="0">
            <a:normAutofit fontScale="92500" lnSpcReduction="10000"/>
          </a:bodyPr>
          <a:lstStyle/>
          <a:p>
            <a:pPr eaLnBrk="1" fontAlgn="auto" hangingPunct="1">
              <a:spcAft>
                <a:spcPts val="0"/>
              </a:spcAft>
              <a:buClr>
                <a:schemeClr val="tx1">
                  <a:lumMod val="75000"/>
                  <a:lumOff val="25000"/>
                </a:schemeClr>
              </a:buClr>
              <a:buFont typeface="Wingdings" pitchFamily="2" charset="2"/>
              <a:buChar char="n"/>
              <a:defRPr/>
            </a:pPr>
            <a:r>
              <a:rPr lang="en-US" sz="6000" dirty="0" smtClean="0">
                <a:solidFill>
                  <a:schemeClr val="tx1">
                    <a:lumMod val="75000"/>
                    <a:lumOff val="25000"/>
                  </a:schemeClr>
                </a:solidFill>
                <a:ea typeface="+mn-ea"/>
                <a:cs typeface="+mn-cs"/>
              </a:rPr>
              <a:t>In 1996 Dr. Gregory H. Stanton the President of Genocide Watch established the 10 Stages of a genocide.</a:t>
            </a:r>
          </a:p>
          <a:p>
            <a:pPr eaLnBrk="1" fontAlgn="auto" hangingPunct="1">
              <a:spcAft>
                <a:spcPts val="0"/>
              </a:spcAft>
              <a:buClr>
                <a:schemeClr val="tx1">
                  <a:lumMod val="75000"/>
                  <a:lumOff val="25000"/>
                </a:schemeClr>
              </a:buClr>
              <a:buFont typeface="Wingdings" pitchFamily="2" charset="2"/>
              <a:buNone/>
              <a:defRPr/>
            </a:pPr>
            <a:endParaRPr lang="en-US" dirty="0" smtClean="0">
              <a:solidFill>
                <a:schemeClr val="tx1">
                  <a:lumMod val="75000"/>
                  <a:lumOff val="25000"/>
                </a:schemeClr>
              </a:solidFill>
              <a:ea typeface="+mn-ea"/>
              <a:cs typeface="+mn-cs"/>
            </a:endParaRPr>
          </a:p>
        </p:txBody>
      </p:sp>
      <p:sp>
        <p:nvSpPr>
          <p:cNvPr id="34819" name="TextBox 3"/>
          <p:cNvSpPr txBox="1">
            <a:spLocks noChangeArrowheads="1"/>
          </p:cNvSpPr>
          <p:nvPr/>
        </p:nvSpPr>
        <p:spPr bwMode="auto">
          <a:xfrm>
            <a:off x="8382000" y="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sym typeface="Wingdings" charset="0"/>
              </a:rPr>
              <a:t></a:t>
            </a:r>
            <a:endParaRPr lang="en-US" sz="3200"/>
          </a:p>
        </p:txBody>
      </p:sp>
    </p:spTree>
    <p:extLst>
      <p:ext uri="{BB962C8B-B14F-4D97-AF65-F5344CB8AC3E}">
        <p14:creationId xmlns:p14="http://schemas.microsoft.com/office/powerpoint/2010/main" val="3030797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2752</Words>
  <Application>Microsoft Macintosh PowerPoint</Application>
  <PresentationFormat>On-screen Show (4:3)</PresentationFormat>
  <Paragraphs>306</Paragraphs>
  <Slides>68</Slides>
  <Notes>51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Pre-Writing Activity</vt:lpstr>
      <vt:lpstr>PowerPoint Presentation</vt:lpstr>
      <vt:lpstr>Genocide</vt:lpstr>
      <vt:lpstr>Genocide</vt:lpstr>
      <vt:lpstr>Genocide</vt:lpstr>
      <vt:lpstr>Genocide</vt:lpstr>
      <vt:lpstr>Genocide</vt:lpstr>
      <vt:lpstr>Genocide</vt:lpstr>
      <vt:lpstr>Genocide-10 Stages</vt:lpstr>
      <vt:lpstr>What are the Ten stages of genocide?</vt:lpstr>
      <vt:lpstr>Genocide-10 Stages</vt:lpstr>
      <vt:lpstr>Stage One: CLASSIFICATION</vt:lpstr>
      <vt:lpstr>Stage One: CLASSIFICATION</vt:lpstr>
      <vt:lpstr>Classification</vt:lpstr>
      <vt:lpstr>Genocide</vt:lpstr>
      <vt:lpstr>Genocide</vt:lpstr>
      <vt:lpstr>Stage Two: SYMBOLIZATION</vt:lpstr>
      <vt:lpstr>Stage Two: SYMBOLIZATION</vt:lpstr>
      <vt:lpstr>Stage Two: SYMBOLIZATION</vt:lpstr>
      <vt:lpstr>PowerPoint Presentation</vt:lpstr>
      <vt:lpstr>Genocide</vt:lpstr>
      <vt:lpstr>Stage 3 - Discrimination</vt:lpstr>
      <vt:lpstr>Stage Three: DISCRIMINATION</vt:lpstr>
      <vt:lpstr>Stage Three: Discrimination </vt:lpstr>
      <vt:lpstr>Stage 3: Discrimination</vt:lpstr>
      <vt:lpstr>PowerPoint Presentation</vt:lpstr>
      <vt:lpstr>Classwork</vt:lpstr>
      <vt:lpstr>Outline</vt:lpstr>
      <vt:lpstr>Stage Four: DEHUMANIZATION</vt:lpstr>
      <vt:lpstr>Dehuminzation</vt:lpstr>
      <vt:lpstr>PowerPoint Presentation</vt:lpstr>
      <vt:lpstr>PowerPoint Presentation</vt:lpstr>
      <vt:lpstr>Stage four: DEHUMANIZATION</vt:lpstr>
      <vt:lpstr>Stage four: DEHUMANIZATION</vt:lpstr>
      <vt:lpstr>Stage 4: Dehumanization</vt:lpstr>
      <vt:lpstr>PowerPoint Presentation</vt:lpstr>
      <vt:lpstr>PowerPoint Presentation</vt:lpstr>
      <vt:lpstr>Stage five: ORGANIZATION</vt:lpstr>
      <vt:lpstr>Stage Five: ORGANIZATION</vt:lpstr>
      <vt:lpstr>Stage five: ORGANIZATION</vt:lpstr>
      <vt:lpstr>PowerPoint Presentation</vt:lpstr>
      <vt:lpstr>PowerPoint Presentation</vt:lpstr>
      <vt:lpstr>Stage six: POLARIZATION</vt:lpstr>
      <vt:lpstr>Stage six: POLARIZATION</vt:lpstr>
      <vt:lpstr>PowerPoint Presentation</vt:lpstr>
      <vt:lpstr>PowerPoint Presentation</vt:lpstr>
      <vt:lpstr>Stage six: POLARIZATION</vt:lpstr>
      <vt:lpstr>PowerPoint Presentation</vt:lpstr>
      <vt:lpstr>PowerPoint Presentation</vt:lpstr>
      <vt:lpstr>Stage seven: PREPARATION</vt:lpstr>
      <vt:lpstr>Stage seven: PREPARATION</vt:lpstr>
      <vt:lpstr>Stage seven: PREPARATION</vt:lpstr>
      <vt:lpstr>PowerPoint Presentation</vt:lpstr>
      <vt:lpstr>PowerPoint Presentation</vt:lpstr>
      <vt:lpstr>Classwork</vt:lpstr>
      <vt:lpstr>Outline</vt:lpstr>
      <vt:lpstr>Stage 8: persecution</vt:lpstr>
      <vt:lpstr>PowerPoint Presentation</vt:lpstr>
      <vt:lpstr>How to stop Persecution</vt:lpstr>
      <vt:lpstr>Stage nine: EXTERMINATION</vt:lpstr>
      <vt:lpstr>Stage nine: EXTERMINATION</vt:lpstr>
      <vt:lpstr>PowerPoint Presentation</vt:lpstr>
      <vt:lpstr>PowerPoint Presentation</vt:lpstr>
      <vt:lpstr>Stage ten: DENIAL</vt:lpstr>
      <vt:lpstr>Stage Ten: DENIAL</vt:lpstr>
      <vt:lpstr>Stage Eight: DENIAL</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Pre-Writing Activity</dc:title>
  <dc:creator>Mykael Koe</dc:creator>
  <cp:lastModifiedBy>Mykael Koe</cp:lastModifiedBy>
  <cp:revision>2</cp:revision>
  <dcterms:created xsi:type="dcterms:W3CDTF">2018-11-01T16:18:40Z</dcterms:created>
  <dcterms:modified xsi:type="dcterms:W3CDTF">2018-11-01T16:19:22Z</dcterms:modified>
</cp:coreProperties>
</file>