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2"/>
  </p:notesMasterIdLst>
  <p:sldIdLst>
    <p:sldId id="257" r:id="rId2"/>
    <p:sldId id="258" r:id="rId3"/>
    <p:sldId id="259" r:id="rId4"/>
    <p:sldId id="260" r:id="rId5"/>
    <p:sldId id="262" r:id="rId6"/>
    <p:sldId id="263" r:id="rId7"/>
    <p:sldId id="264" r:id="rId8"/>
    <p:sldId id="265"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80" r:id="rId91"/>
    <p:sldId id="381" r:id="rId92"/>
    <p:sldId id="382" r:id="rId93"/>
    <p:sldId id="383" r:id="rId94"/>
    <p:sldId id="384" r:id="rId95"/>
    <p:sldId id="385" r:id="rId96"/>
    <p:sldId id="386" r:id="rId97"/>
    <p:sldId id="387" r:id="rId98"/>
    <p:sldId id="388" r:id="rId99"/>
    <p:sldId id="389" r:id="rId100"/>
    <p:sldId id="390" r:id="rId101"/>
    <p:sldId id="391" r:id="rId102"/>
    <p:sldId id="392" r:id="rId103"/>
    <p:sldId id="393" r:id="rId104"/>
    <p:sldId id="394" r:id="rId105"/>
    <p:sldId id="395" r:id="rId106"/>
    <p:sldId id="396" r:id="rId107"/>
    <p:sldId id="397" r:id="rId108"/>
    <p:sldId id="398" r:id="rId109"/>
    <p:sldId id="399" r:id="rId110"/>
    <p:sldId id="400" r:id="rId111"/>
    <p:sldId id="401"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437" r:id="rId145"/>
    <p:sldId id="438" r:id="rId146"/>
    <p:sldId id="439" r:id="rId147"/>
    <p:sldId id="440" r:id="rId148"/>
    <p:sldId id="441" r:id="rId149"/>
    <p:sldId id="442" r:id="rId150"/>
    <p:sldId id="443" r:id="rId151"/>
    <p:sldId id="444" r:id="rId152"/>
    <p:sldId id="445" r:id="rId153"/>
    <p:sldId id="446" r:id="rId154"/>
    <p:sldId id="447" r:id="rId155"/>
    <p:sldId id="448" r:id="rId156"/>
    <p:sldId id="449" r:id="rId157"/>
    <p:sldId id="450" r:id="rId158"/>
    <p:sldId id="451" r:id="rId159"/>
    <p:sldId id="452" r:id="rId160"/>
    <p:sldId id="453" r:id="rId1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9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printerSettings" Target="printerSettings/printerSettings1.bin"/><Relationship Id="rId164" Type="http://schemas.openxmlformats.org/officeDocument/2006/relationships/presProps" Target="presProps.xml"/><Relationship Id="rId165" Type="http://schemas.openxmlformats.org/officeDocument/2006/relationships/viewProps" Target="viewProps.xml"/><Relationship Id="rId166" Type="http://schemas.openxmlformats.org/officeDocument/2006/relationships/theme" Target="theme/theme1.xml"/><Relationship Id="rId16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F1114-6BC2-C445-9C5E-CCBED9C8A04F}" type="datetimeFigureOut">
              <a:rPr lang="en-US" smtClean="0"/>
              <a:t>19-10-20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FB83D-28D4-6F44-9B8A-45DB1C515564}" type="slidenum">
              <a:rPr lang="en-US" smtClean="0"/>
              <a:t>‹#›</a:t>
            </a:fld>
            <a:endParaRPr lang="en-US"/>
          </a:p>
        </p:txBody>
      </p:sp>
    </p:spTree>
    <p:extLst>
      <p:ext uri="{BB962C8B-B14F-4D97-AF65-F5344CB8AC3E}">
        <p14:creationId xmlns:p14="http://schemas.microsoft.com/office/powerpoint/2010/main" val="710586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3</a:t>
            </a:fld>
            <a:endParaRPr lang="en-US"/>
          </a:p>
        </p:txBody>
      </p:sp>
    </p:spTree>
    <p:extLst>
      <p:ext uri="{BB962C8B-B14F-4D97-AF65-F5344CB8AC3E}">
        <p14:creationId xmlns:p14="http://schemas.microsoft.com/office/powerpoint/2010/main" val="12284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Sonny </a:t>
            </a:r>
            <a:r>
              <a:rPr lang="en-US" dirty="0" err="1" smtClean="0"/>
              <a:t>McHalsie</a:t>
            </a:r>
            <a:r>
              <a:rPr lang="en-US" dirty="0" smtClean="0"/>
              <a:t>, a local elder and </a:t>
            </a:r>
            <a:r>
              <a:rPr lang="en-US" dirty="0" err="1" smtClean="0"/>
              <a:t>Sto:lo</a:t>
            </a:r>
            <a:r>
              <a:rPr lang="en-US" dirty="0" smtClean="0"/>
              <a:t> knowledge keeper.</a:t>
            </a:r>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109</a:t>
            </a:fld>
            <a:endParaRPr lang="en-US"/>
          </a:p>
        </p:txBody>
      </p:sp>
    </p:spTree>
    <p:extLst>
      <p:ext uri="{BB962C8B-B14F-4D97-AF65-F5344CB8AC3E}">
        <p14:creationId xmlns:p14="http://schemas.microsoft.com/office/powerpoint/2010/main" val="47151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Sonny </a:t>
            </a:r>
            <a:r>
              <a:rPr lang="en-US" dirty="0" err="1" smtClean="0"/>
              <a:t>McHalsie</a:t>
            </a:r>
            <a:r>
              <a:rPr lang="en-US" dirty="0" smtClean="0"/>
              <a:t>, a local elder and </a:t>
            </a:r>
            <a:r>
              <a:rPr lang="en-US" dirty="0" err="1" smtClean="0"/>
              <a:t>Sto:lo</a:t>
            </a:r>
            <a:r>
              <a:rPr lang="en-US" dirty="0" smtClean="0"/>
              <a:t> knowledge keeper.</a:t>
            </a:r>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138</a:t>
            </a:fld>
            <a:endParaRPr lang="en-US"/>
          </a:p>
        </p:txBody>
      </p:sp>
    </p:spTree>
    <p:extLst>
      <p:ext uri="{BB962C8B-B14F-4D97-AF65-F5344CB8AC3E}">
        <p14:creationId xmlns:p14="http://schemas.microsoft.com/office/powerpoint/2010/main" val="47151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Sonny </a:t>
            </a:r>
            <a:r>
              <a:rPr lang="en-US" dirty="0" err="1" smtClean="0"/>
              <a:t>McHalsie</a:t>
            </a:r>
            <a:r>
              <a:rPr lang="en-US" dirty="0" smtClean="0"/>
              <a:t>, a local elder and </a:t>
            </a:r>
            <a:r>
              <a:rPr lang="en-US" dirty="0" err="1" smtClean="0"/>
              <a:t>Sto:lo</a:t>
            </a:r>
            <a:r>
              <a:rPr lang="en-US" dirty="0" smtClean="0"/>
              <a:t> knowledge keeper.</a:t>
            </a:r>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139</a:t>
            </a:fld>
            <a:endParaRPr lang="en-US"/>
          </a:p>
        </p:txBody>
      </p:sp>
    </p:spTree>
    <p:extLst>
      <p:ext uri="{BB962C8B-B14F-4D97-AF65-F5344CB8AC3E}">
        <p14:creationId xmlns:p14="http://schemas.microsoft.com/office/powerpoint/2010/main" val="47151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8BA6AB-2D7C-C24C-BC69-2579A2F2167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130084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BA6AB-2D7C-C24C-BC69-2579A2F2167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231578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BA6AB-2D7C-C24C-BC69-2579A2F2167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236036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222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BA6AB-2D7C-C24C-BC69-2579A2F2167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396742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BA6AB-2D7C-C24C-BC69-2579A2F2167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167629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8BA6AB-2D7C-C24C-BC69-2579A2F2167A}" type="datetimeFigureOut">
              <a:rPr lang="en-US" smtClean="0"/>
              <a:t>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148669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8BA6AB-2D7C-C24C-BC69-2579A2F2167A}" type="datetimeFigureOut">
              <a:rPr lang="en-US" smtClean="0"/>
              <a:t>19-10-20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247543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8BA6AB-2D7C-C24C-BC69-2579A2F2167A}" type="datetimeFigureOut">
              <a:rPr lang="en-US" smtClean="0"/>
              <a:t>19-10-20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403480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BA6AB-2D7C-C24C-BC69-2579A2F2167A}" type="datetimeFigureOut">
              <a:rPr lang="en-US" smtClean="0"/>
              <a:t>19-10-20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2608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BA6AB-2D7C-C24C-BC69-2579A2F2167A}" type="datetimeFigureOut">
              <a:rPr lang="en-US" smtClean="0"/>
              <a:t>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391078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BA6AB-2D7C-C24C-BC69-2579A2F2167A}" type="datetimeFigureOut">
              <a:rPr lang="en-US" smtClean="0"/>
              <a:t>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2129D-C99C-7544-9037-E5AA518A38B7}" type="slidenum">
              <a:rPr lang="en-US" smtClean="0"/>
              <a:t>‹#›</a:t>
            </a:fld>
            <a:endParaRPr lang="en-US"/>
          </a:p>
        </p:txBody>
      </p:sp>
    </p:spTree>
    <p:extLst>
      <p:ext uri="{BB962C8B-B14F-4D97-AF65-F5344CB8AC3E}">
        <p14:creationId xmlns:p14="http://schemas.microsoft.com/office/powerpoint/2010/main" val="1767791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BA6AB-2D7C-C24C-BC69-2579A2F2167A}" type="datetimeFigureOut">
              <a:rPr lang="en-US" smtClean="0"/>
              <a:t>19-10-20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2129D-C99C-7544-9037-E5AA518A38B7}" type="slidenum">
              <a:rPr lang="en-US" smtClean="0"/>
              <a:t>‹#›</a:t>
            </a:fld>
            <a:endParaRPr lang="en-US"/>
          </a:p>
        </p:txBody>
      </p:sp>
    </p:spTree>
    <p:extLst>
      <p:ext uri="{BB962C8B-B14F-4D97-AF65-F5344CB8AC3E}">
        <p14:creationId xmlns:p14="http://schemas.microsoft.com/office/powerpoint/2010/main" val="361182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historymuseum.ca/cmc/exhibitions/aborig/fp/fpz2f02e.html" TargetMode="External"/><Relationship Id="rId4" Type="http://schemas.openxmlformats.org/officeDocument/2006/relationships/hyperlink" Target="https://www.indigenouspeople.net/legend.htm" TargetMode="External"/><Relationship Id="rId1" Type="http://schemas.openxmlformats.org/officeDocument/2006/relationships/slideLayout" Target="../slideLayouts/slideLayout2.xml"/><Relationship Id="rId2" Type="http://schemas.openxmlformats.org/officeDocument/2006/relationships/hyperlink" Target="https://s-moodle.vsb.bc.ca/s-moodle/mod/book/view.php?id=7660"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GmzIstY1vs" TargetMode="External"/><Relationship Id="rId3" Type="http://schemas.openxmlformats.org/officeDocument/2006/relationships/image" Target="../media/image26.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hyperlink" Target="https://www.youtube.com/watch?v=UboDV-VwAqM"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9.xml.rels><?xml version="1.0" encoding="UTF-8" standalone="yes"?>
<Relationships xmlns="http://schemas.openxmlformats.org/package/2006/relationships"><Relationship Id="rId3" Type="http://schemas.openxmlformats.org/officeDocument/2006/relationships/hyperlink" Target="https://www.youtube.com/watch?v=MglLs53MX4g"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CCyUh_FYw9c" TargetMode="External"/><Relationship Id="rId3" Type="http://schemas.openxmlformats.org/officeDocument/2006/relationships/image" Target="../media/image31.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watch/?v=1624305037596916"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8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lkuRCXdu5A" TargetMode="External"/><Relationship Id="rId3" Type="http://schemas.openxmlformats.org/officeDocument/2006/relationships/hyperlink" Target="https://www.facebook.com/cbcdocs/videos/vb.82184406949/10155411819196950/?type=2&amp;theater"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aserRi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
        <p:nvSpPr>
          <p:cNvPr id="2" name="Title 1"/>
          <p:cNvSpPr>
            <a:spLocks noGrp="1"/>
          </p:cNvSpPr>
          <p:nvPr>
            <p:ph type="ctrTitle"/>
          </p:nvPr>
        </p:nvSpPr>
        <p:spPr>
          <a:xfrm>
            <a:off x="0" y="0"/>
            <a:ext cx="6375400" cy="1470025"/>
          </a:xfrm>
        </p:spPr>
        <p:txBody>
          <a:bodyPr/>
          <a:lstStyle/>
          <a:p>
            <a:r>
              <a:rPr lang="en-US" dirty="0" smtClean="0"/>
              <a:t>BC First Nations 12</a:t>
            </a:r>
            <a:endParaRPr lang="en-US" dirty="0"/>
          </a:p>
        </p:txBody>
      </p:sp>
      <p:pic>
        <p:nvPicPr>
          <p:cNvPr id="5" name="Picture 4"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400" y="0"/>
            <a:ext cx="2794000" cy="2908300"/>
          </a:xfrm>
          <a:prstGeom prst="rect">
            <a:avLst/>
          </a:prstGeom>
        </p:spPr>
      </p:pic>
      <p:pic>
        <p:nvPicPr>
          <p:cNvPr id="9" name="Picture 8" descr="84f3ea2258c5c6c51c83b94f30846d5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0025"/>
            <a:ext cx="2924175" cy="2152650"/>
          </a:xfrm>
          <a:prstGeom prst="rect">
            <a:avLst/>
          </a:prstGeom>
        </p:spPr>
      </p:pic>
    </p:spTree>
    <p:extLst>
      <p:ext uri="{BB962C8B-B14F-4D97-AF65-F5344CB8AC3E}">
        <p14:creationId xmlns:p14="http://schemas.microsoft.com/office/powerpoint/2010/main" val="1225684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a:t>
            </a:r>
            <a:r>
              <a:rPr lang="mr-IN" dirty="0" smtClean="0"/>
              <a:t>–</a:t>
            </a:r>
            <a:r>
              <a:rPr lang="en-US" dirty="0" smtClean="0"/>
              <a:t> Take about 3 </a:t>
            </a:r>
            <a:r>
              <a:rPr lang="en-US" dirty="0" err="1" smtClean="0"/>
              <a:t>mins</a:t>
            </a:r>
            <a:r>
              <a:rPr lang="en-US" dirty="0" smtClean="0"/>
              <a:t> to answer the questions</a:t>
            </a:r>
            <a:endParaRPr lang="en-US" dirty="0"/>
          </a:p>
        </p:txBody>
      </p:sp>
      <p:pic>
        <p:nvPicPr>
          <p:cNvPr id="4" name="Content Placeholder 3" descr="b972ce7e359d54e2dd3b3e805a6a92214bd25d17.jpg"/>
          <p:cNvPicPr>
            <a:picLocks noGrp="1" noChangeAspect="1"/>
          </p:cNvPicPr>
          <p:nvPr>
            <p:ph idx="1"/>
          </p:nvPr>
        </p:nvPicPr>
        <p:blipFill>
          <a:blip r:embed="rId2">
            <a:extLst>
              <a:ext uri="{28A0092B-C50C-407E-A947-70E740481C1C}">
                <a14:useLocalDpi xmlns:a14="http://schemas.microsoft.com/office/drawing/2010/main" val="0"/>
              </a:ext>
            </a:extLst>
          </a:blip>
          <a:srcRect l="4542" r="4542"/>
          <a:stretch>
            <a:fillRect/>
          </a:stretch>
        </p:blipFill>
        <p:spPr/>
      </p:pic>
    </p:spTree>
    <p:extLst>
      <p:ext uri="{BB962C8B-B14F-4D97-AF65-F5344CB8AC3E}">
        <p14:creationId xmlns:p14="http://schemas.microsoft.com/office/powerpoint/2010/main" val="2256281606"/>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953784"/>
          </a:xfrm>
        </p:spPr>
        <p:txBody>
          <a:bodyPr>
            <a:normAutofit/>
          </a:bodyPr>
          <a:lstStyle/>
          <a:p>
            <a:r>
              <a:rPr lang="en-US" dirty="0" smtClean="0"/>
              <a:t>Sumas Lake 1920’s </a:t>
            </a:r>
            <a:endParaRPr lang="en-US" dirty="0"/>
          </a:p>
        </p:txBody>
      </p:sp>
      <p:pic>
        <p:nvPicPr>
          <p:cNvPr id="4" name="Content Placeholder 3" descr="sumaslake_4.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76" r="90"/>
          <a:stretch/>
        </p:blipFill>
        <p:spPr>
          <a:xfrm>
            <a:off x="0" y="963868"/>
            <a:ext cx="9144000" cy="5894132"/>
          </a:xfrm>
        </p:spPr>
      </p:pic>
    </p:spTree>
    <p:extLst>
      <p:ext uri="{BB962C8B-B14F-4D97-AF65-F5344CB8AC3E}">
        <p14:creationId xmlns:p14="http://schemas.microsoft.com/office/powerpoint/2010/main" val="23495885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953784"/>
          </a:xfrm>
        </p:spPr>
        <p:txBody>
          <a:bodyPr>
            <a:normAutofit/>
          </a:bodyPr>
          <a:lstStyle/>
          <a:p>
            <a:r>
              <a:rPr lang="en-US" dirty="0" smtClean="0"/>
              <a:t>Sumas Lake 1920’s </a:t>
            </a:r>
            <a:endParaRPr lang="en-US" dirty="0"/>
          </a:p>
        </p:txBody>
      </p:sp>
      <p:pic>
        <p:nvPicPr>
          <p:cNvPr id="5" name="Content Placeholder 4" descr="7276803_orig.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27" r="104"/>
          <a:stretch/>
        </p:blipFill>
        <p:spPr>
          <a:xfrm>
            <a:off x="0" y="963868"/>
            <a:ext cx="9144000" cy="5921024"/>
          </a:xfrm>
        </p:spPr>
      </p:pic>
    </p:spTree>
    <p:extLst>
      <p:ext uri="{BB962C8B-B14F-4D97-AF65-F5344CB8AC3E}">
        <p14:creationId xmlns:p14="http://schemas.microsoft.com/office/powerpoint/2010/main" val="2446940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953784"/>
          </a:xfrm>
        </p:spPr>
        <p:txBody>
          <a:bodyPr>
            <a:normAutofit/>
          </a:bodyPr>
          <a:lstStyle/>
          <a:p>
            <a:r>
              <a:rPr lang="en-US" dirty="0" smtClean="0"/>
              <a:t>Sumas Lake 1920’s </a:t>
            </a:r>
            <a:endParaRPr lang="en-US" dirty="0"/>
          </a:p>
        </p:txBody>
      </p:sp>
      <p:pic>
        <p:nvPicPr>
          <p:cNvPr id="4" name="Content Placeholder 3" descr="1c731c40-eeae-43b6-8404-73fb66296341-CVA260-1194.250.jpg"/>
          <p:cNvPicPr>
            <a:picLocks noGrp="1" noChangeAspect="1"/>
          </p:cNvPicPr>
          <p:nvPr>
            <p:ph idx="1"/>
          </p:nvPr>
        </p:nvPicPr>
        <p:blipFill>
          <a:blip r:embed="rId2">
            <a:extLst>
              <a:ext uri="{28A0092B-C50C-407E-A947-70E740481C1C}">
                <a14:useLocalDpi xmlns:a14="http://schemas.microsoft.com/office/drawing/2010/main" val="0"/>
              </a:ext>
            </a:extLst>
          </a:blip>
          <a:srcRect t="8231" b="8231"/>
          <a:stretch>
            <a:fillRect/>
          </a:stretch>
        </p:blipFill>
        <p:spPr>
          <a:xfrm>
            <a:off x="-1" y="963868"/>
            <a:ext cx="9152523" cy="5894132"/>
          </a:xfrm>
        </p:spPr>
      </p:pic>
    </p:spTree>
    <p:extLst>
      <p:ext uri="{BB962C8B-B14F-4D97-AF65-F5344CB8AC3E}">
        <p14:creationId xmlns:p14="http://schemas.microsoft.com/office/powerpoint/2010/main" val="25610794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877287"/>
          </a:xfrm>
        </p:spPr>
        <p:txBody>
          <a:bodyPr>
            <a:normAutofit/>
          </a:bodyPr>
          <a:lstStyle/>
          <a:p>
            <a:r>
              <a:rPr lang="en-US" dirty="0" smtClean="0"/>
              <a:t>Sumas Lake </a:t>
            </a:r>
            <a:r>
              <a:rPr lang="mr-IN" dirty="0" smtClean="0"/>
              <a:t>–</a:t>
            </a:r>
            <a:r>
              <a:rPr lang="en-US" dirty="0" smtClean="0"/>
              <a:t> 33,000 Acres </a:t>
            </a:r>
            <a:endParaRPr lang="en-US" dirty="0"/>
          </a:p>
        </p:txBody>
      </p:sp>
      <p:pic>
        <p:nvPicPr>
          <p:cNvPr id="6" name="Content Placeholder 5" descr="sumas4.jpg"/>
          <p:cNvPicPr>
            <a:picLocks noGrp="1" noChangeAspect="1"/>
          </p:cNvPicPr>
          <p:nvPr>
            <p:ph idx="1"/>
          </p:nvPr>
        </p:nvPicPr>
        <p:blipFill>
          <a:blip r:embed="rId2">
            <a:extLst>
              <a:ext uri="{28A0092B-C50C-407E-A947-70E740481C1C}">
                <a14:useLocalDpi xmlns:a14="http://schemas.microsoft.com/office/drawing/2010/main" val="0"/>
              </a:ext>
            </a:extLst>
          </a:blip>
          <a:srcRect l="-4160" r="-4160"/>
          <a:stretch>
            <a:fillRect/>
          </a:stretch>
        </p:blipFill>
        <p:spPr>
          <a:xfrm>
            <a:off x="-428625" y="887371"/>
            <a:ext cx="10001250" cy="6104500"/>
          </a:xfrm>
        </p:spPr>
      </p:pic>
    </p:spTree>
    <p:extLst>
      <p:ext uri="{BB962C8B-B14F-4D97-AF65-F5344CB8AC3E}">
        <p14:creationId xmlns:p14="http://schemas.microsoft.com/office/powerpoint/2010/main" val="3867188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877287"/>
          </a:xfrm>
        </p:spPr>
        <p:txBody>
          <a:bodyPr>
            <a:normAutofit/>
          </a:bodyPr>
          <a:lstStyle/>
          <a:p>
            <a:endParaRPr lang="en-US" dirty="0"/>
          </a:p>
        </p:txBody>
      </p:sp>
      <p:pic>
        <p:nvPicPr>
          <p:cNvPr id="3" name="Picture 2" descr="QuoteWhentheydrain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396"/>
            <a:ext cx="9144000" cy="1728843"/>
          </a:xfrm>
          <a:prstGeom prst="rect">
            <a:avLst/>
          </a:prstGeom>
        </p:spPr>
      </p:pic>
      <p:pic>
        <p:nvPicPr>
          <p:cNvPr id="5" name="Picture 4" descr="83073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6447"/>
            <a:ext cx="9144000" cy="5251553"/>
          </a:xfrm>
          <a:prstGeom prst="rect">
            <a:avLst/>
          </a:prstGeom>
        </p:spPr>
      </p:pic>
    </p:spTree>
    <p:extLst>
      <p:ext uri="{BB962C8B-B14F-4D97-AF65-F5344CB8AC3E}">
        <p14:creationId xmlns:p14="http://schemas.microsoft.com/office/powerpoint/2010/main" val="26011637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877287"/>
          </a:xfrm>
        </p:spPr>
        <p:txBody>
          <a:bodyPr>
            <a:normAutofit/>
          </a:bodyPr>
          <a:lstStyle/>
          <a:p>
            <a:r>
              <a:rPr lang="en-US" dirty="0" smtClean="0"/>
              <a:t>Sumas Lake Today</a:t>
            </a:r>
            <a:endParaRPr lang="en-US" dirty="0"/>
          </a:p>
        </p:txBody>
      </p:sp>
      <p:pic>
        <p:nvPicPr>
          <p:cNvPr id="4" name="Picture 3" descr="6611979_or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371"/>
            <a:ext cx="9144000" cy="5970629"/>
          </a:xfrm>
          <a:prstGeom prst="rect">
            <a:avLst/>
          </a:prstGeom>
        </p:spPr>
      </p:pic>
    </p:spTree>
    <p:extLst>
      <p:ext uri="{BB962C8B-B14F-4D97-AF65-F5344CB8AC3E}">
        <p14:creationId xmlns:p14="http://schemas.microsoft.com/office/powerpoint/2010/main" val="1347165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877287"/>
          </a:xfrm>
        </p:spPr>
        <p:txBody>
          <a:bodyPr>
            <a:normAutofit/>
          </a:bodyPr>
          <a:lstStyle/>
          <a:p>
            <a:r>
              <a:rPr lang="en-US" dirty="0" smtClean="0"/>
              <a:t>Origin Story Activity </a:t>
            </a:r>
            <a:endParaRPr lang="en-US" dirty="0"/>
          </a:p>
        </p:txBody>
      </p:sp>
      <p:sp>
        <p:nvSpPr>
          <p:cNvPr id="3" name="TextBox 2"/>
          <p:cNvSpPr txBox="1"/>
          <p:nvPr/>
        </p:nvSpPr>
        <p:spPr>
          <a:xfrm>
            <a:off x="0" y="917970"/>
            <a:ext cx="9143999" cy="6278641"/>
          </a:xfrm>
          <a:prstGeom prst="rect">
            <a:avLst/>
          </a:prstGeom>
          <a:noFill/>
        </p:spPr>
        <p:txBody>
          <a:bodyPr wrap="square" rtlCol="0">
            <a:spAutoFit/>
          </a:bodyPr>
          <a:lstStyle/>
          <a:p>
            <a:pPr marL="342900" indent="-342900">
              <a:buAutoNum type="arabicPeriod"/>
            </a:pPr>
            <a:r>
              <a:rPr lang="en-US" sz="2400" dirty="0" smtClean="0"/>
              <a:t>Step 1 - Google “First Nations Origin Stories”</a:t>
            </a:r>
          </a:p>
          <a:p>
            <a:pPr marL="800100" lvl="1" indent="-342900">
              <a:buAutoNum type="arabicPeriod"/>
            </a:pPr>
            <a:r>
              <a:rPr lang="en-US" sz="2400" dirty="0" smtClean="0"/>
              <a:t>Step 2 - Visit a few of the sites.</a:t>
            </a:r>
          </a:p>
          <a:p>
            <a:pPr marL="800100" lvl="1" indent="-342900">
              <a:buAutoNum type="arabicPeriod"/>
            </a:pPr>
            <a:r>
              <a:rPr lang="en-US" sz="2400" dirty="0" smtClean="0"/>
              <a:t>Step 3 </a:t>
            </a:r>
            <a:r>
              <a:rPr lang="mr-IN" sz="2400" dirty="0" smtClean="0"/>
              <a:t>–</a:t>
            </a:r>
            <a:r>
              <a:rPr lang="en-US" sz="2400" dirty="0" smtClean="0"/>
              <a:t> Answer the Questions Below on a separate piece of paper. </a:t>
            </a:r>
          </a:p>
          <a:p>
            <a:endParaRPr lang="en-US" sz="2400" dirty="0" smtClean="0"/>
          </a:p>
          <a:p>
            <a:pPr marL="342900" indent="-342900">
              <a:buAutoNum type="arabicPeriod"/>
            </a:pPr>
            <a:r>
              <a:rPr lang="en-US" sz="2400" dirty="0" smtClean="0"/>
              <a:t>Where did this Origin Story, originate? Whose Tribe/Band/People does it belong to?</a:t>
            </a:r>
          </a:p>
          <a:p>
            <a:pPr marL="342900" indent="-342900">
              <a:buAutoNum type="arabicPeriod"/>
            </a:pPr>
            <a:endParaRPr lang="en-US" sz="2400" dirty="0" smtClean="0"/>
          </a:p>
          <a:p>
            <a:pPr marL="342900" indent="-342900">
              <a:buAutoNum type="arabicPeriod"/>
            </a:pPr>
            <a:r>
              <a:rPr lang="en-US" sz="2400" dirty="0" smtClean="0"/>
              <a:t>Summarize the Origin Story </a:t>
            </a:r>
            <a:r>
              <a:rPr lang="en-US" sz="2400" dirty="0" smtClean="0">
                <a:sym typeface="Wingdings"/>
              </a:rPr>
              <a:t> Explain what happens, who is involved, what does it lead to?</a:t>
            </a:r>
          </a:p>
          <a:p>
            <a:pPr marL="342900" indent="-342900">
              <a:buAutoNum type="arabicPeriod"/>
            </a:pPr>
            <a:endParaRPr lang="en-US" sz="2400" dirty="0" smtClean="0">
              <a:sym typeface="Wingdings"/>
            </a:endParaRPr>
          </a:p>
          <a:p>
            <a:pPr marL="342900" indent="-342900">
              <a:buAutoNum type="arabicPeriod"/>
            </a:pPr>
            <a:r>
              <a:rPr lang="en-US" sz="2400" dirty="0" smtClean="0">
                <a:sym typeface="Wingdings"/>
              </a:rPr>
              <a:t>Create a Venn Diagram illustrating how it relates to the two stories we discussed in class. (What’s similar/different)</a:t>
            </a:r>
          </a:p>
          <a:p>
            <a:pPr marL="342900" indent="-342900">
              <a:buAutoNum type="arabicPeriod"/>
            </a:pPr>
            <a:endParaRPr lang="en-US" sz="2400" dirty="0">
              <a:sym typeface="Wingdings"/>
            </a:endParaRPr>
          </a:p>
          <a:p>
            <a:pPr marL="342900" indent="-342900">
              <a:buAutoNum type="arabicPeriod"/>
            </a:pPr>
            <a:r>
              <a:rPr lang="en-US" sz="2400" dirty="0" smtClean="0">
                <a:sym typeface="Wingdings"/>
              </a:rPr>
              <a:t>Opinion Question: Should we compare/contrast origin stories? What benefit/harm can come of this?</a:t>
            </a:r>
          </a:p>
          <a:p>
            <a:pPr marL="342900" indent="-342900">
              <a:buAutoNum type="arabicPeriod"/>
            </a:pPr>
            <a:endParaRPr lang="en-US" dirty="0"/>
          </a:p>
        </p:txBody>
      </p:sp>
    </p:spTree>
    <p:extLst>
      <p:ext uri="{BB962C8B-B14F-4D97-AF65-F5344CB8AC3E}">
        <p14:creationId xmlns:p14="http://schemas.microsoft.com/office/powerpoint/2010/main" val="3609334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877287"/>
          </a:xfrm>
        </p:spPr>
        <p:txBody>
          <a:bodyPr>
            <a:normAutofit fontScale="90000"/>
          </a:bodyPr>
          <a:lstStyle/>
          <a:p>
            <a:r>
              <a:rPr lang="en-US" dirty="0" smtClean="0"/>
              <a:t>Origin Story Search Results that I found Useful! </a:t>
            </a:r>
            <a:endParaRPr lang="en-US" dirty="0"/>
          </a:p>
        </p:txBody>
      </p:sp>
      <p:sp>
        <p:nvSpPr>
          <p:cNvPr id="3" name="TextBox 2"/>
          <p:cNvSpPr txBox="1"/>
          <p:nvPr/>
        </p:nvSpPr>
        <p:spPr>
          <a:xfrm>
            <a:off x="0" y="1269858"/>
            <a:ext cx="9143999" cy="3046988"/>
          </a:xfrm>
          <a:prstGeom prst="rect">
            <a:avLst/>
          </a:prstGeom>
          <a:noFill/>
        </p:spPr>
        <p:txBody>
          <a:bodyPr wrap="square" rtlCol="0">
            <a:spAutoFit/>
          </a:bodyPr>
          <a:lstStyle/>
          <a:p>
            <a:r>
              <a:rPr lang="en-CA" sz="3200" u="sng" dirty="0" smtClean="0">
                <a:hlinkClick r:id="rId2"/>
              </a:rPr>
              <a:t>Native Creative Myths: Native Creative Stories </a:t>
            </a:r>
            <a:endParaRPr lang="en-CA" sz="3200" dirty="0"/>
          </a:p>
          <a:p>
            <a:r>
              <a:rPr lang="en-CA" sz="3200" dirty="0"/>
              <a:t> </a:t>
            </a:r>
          </a:p>
          <a:p>
            <a:r>
              <a:rPr lang="en-CA" sz="3200" u="sng" dirty="0">
                <a:hlinkClick r:id="rId3"/>
              </a:rPr>
              <a:t>Canada Museum of History </a:t>
            </a:r>
            <a:endParaRPr lang="en-CA" sz="3200" dirty="0"/>
          </a:p>
          <a:p>
            <a:r>
              <a:rPr lang="en-CA" sz="3200" dirty="0"/>
              <a:t> </a:t>
            </a:r>
          </a:p>
          <a:p>
            <a:r>
              <a:rPr lang="en-CA" sz="3200" u="sng" dirty="0" smtClean="0">
                <a:hlinkClick r:id="rId4"/>
              </a:rPr>
              <a:t>Creation/Migration/Origin Stories</a:t>
            </a:r>
            <a:endParaRPr lang="en-CA" sz="3200" dirty="0"/>
          </a:p>
          <a:p>
            <a:endParaRPr lang="en-US" sz="3200" dirty="0"/>
          </a:p>
        </p:txBody>
      </p:sp>
    </p:spTree>
    <p:extLst>
      <p:ext uri="{BB962C8B-B14F-4D97-AF65-F5344CB8AC3E}">
        <p14:creationId xmlns:p14="http://schemas.microsoft.com/office/powerpoint/2010/main" val="6528969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Read Pages 8-15 together.</a:t>
            </a:r>
          </a:p>
          <a:p>
            <a:r>
              <a:rPr lang="en-US" dirty="0" smtClean="0"/>
              <a:t>Note Taking for this Intro.</a:t>
            </a:r>
          </a:p>
          <a:p>
            <a:r>
              <a:rPr lang="en-US" dirty="0" smtClean="0"/>
              <a:t>Haida </a:t>
            </a:r>
            <a:r>
              <a:rPr lang="en-US" dirty="0" err="1" smtClean="0"/>
              <a:t>Gwaii</a:t>
            </a:r>
            <a:r>
              <a:rPr lang="en-US" dirty="0" smtClean="0"/>
              <a:t> Totem Poles</a:t>
            </a:r>
          </a:p>
          <a:p>
            <a:r>
              <a:rPr lang="en-US" dirty="0" smtClean="0"/>
              <a:t>Two Activities:</a:t>
            </a:r>
          </a:p>
          <a:p>
            <a:pPr lvl="1"/>
            <a:r>
              <a:rPr lang="en-US" dirty="0" smtClean="0"/>
              <a:t>Drawing</a:t>
            </a:r>
          </a:p>
          <a:p>
            <a:pPr lvl="1"/>
            <a:r>
              <a:rPr lang="en-US" dirty="0" smtClean="0"/>
              <a:t>Intro Questions</a:t>
            </a:r>
          </a:p>
        </p:txBody>
      </p:sp>
    </p:spTree>
    <p:extLst>
      <p:ext uri="{BB962C8B-B14F-4D97-AF65-F5344CB8AC3E}">
        <p14:creationId xmlns:p14="http://schemas.microsoft.com/office/powerpoint/2010/main" val="82910181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39502"/>
          </a:xfrm>
        </p:spPr>
        <p:style>
          <a:lnRef idx="3">
            <a:schemeClr val="lt1"/>
          </a:lnRef>
          <a:fillRef idx="1">
            <a:schemeClr val="dk1"/>
          </a:fillRef>
          <a:effectRef idx="1">
            <a:schemeClr val="dk1"/>
          </a:effectRef>
          <a:fontRef idx="minor">
            <a:schemeClr val="lt1"/>
          </a:fontRef>
        </p:style>
        <p:txBody>
          <a:bodyPr>
            <a:normAutofit/>
          </a:bodyPr>
          <a:lstStyle/>
          <a:p>
            <a:r>
              <a:rPr lang="en-US" dirty="0" smtClean="0">
                <a:solidFill>
                  <a:srgbClr val="FFFFFF"/>
                </a:solidFill>
              </a:rPr>
              <a:t>Intro:</a:t>
            </a:r>
            <a:br>
              <a:rPr lang="en-US" dirty="0" smtClean="0">
                <a:solidFill>
                  <a:srgbClr val="FFFFFF"/>
                </a:solidFill>
              </a:rPr>
            </a:br>
            <a:r>
              <a:rPr lang="en-US" dirty="0" smtClean="0">
                <a:solidFill>
                  <a:srgbClr val="FFFFFF"/>
                </a:solidFill>
              </a:rPr>
              <a:t>The Voice of the Land is our Language</a:t>
            </a:r>
            <a:endParaRPr lang="en-US" dirty="0">
              <a:solidFill>
                <a:srgbClr val="FFFFFF"/>
              </a:solidFill>
            </a:endParaRPr>
          </a:p>
        </p:txBody>
      </p:sp>
      <p:pic>
        <p:nvPicPr>
          <p:cNvPr id="4" name="Content Placeholder 3" descr="albert-sonny-mchalsie.jpg"/>
          <p:cNvPicPr>
            <a:picLocks noGrp="1" noChangeAspect="1"/>
          </p:cNvPicPr>
          <p:nvPr>
            <p:ph idx="1"/>
          </p:nvPr>
        </p:nvPicPr>
        <p:blipFill>
          <a:blip r:embed="rId3">
            <a:extLst>
              <a:ext uri="{28A0092B-C50C-407E-A947-70E740481C1C}">
                <a14:useLocalDpi xmlns:a14="http://schemas.microsoft.com/office/drawing/2010/main" val="0"/>
              </a:ext>
            </a:extLst>
          </a:blip>
          <a:srcRect t="1142" b="1142"/>
          <a:stretch>
            <a:fillRect/>
          </a:stretch>
        </p:blipFill>
        <p:spPr>
          <a:xfrm>
            <a:off x="0" y="1539502"/>
            <a:ext cx="9144000" cy="5318498"/>
          </a:xfrm>
        </p:spPr>
      </p:pic>
    </p:spTree>
    <p:extLst>
      <p:ext uri="{BB962C8B-B14F-4D97-AF65-F5344CB8AC3E}">
        <p14:creationId xmlns:p14="http://schemas.microsoft.com/office/powerpoint/2010/main" val="3789510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75"/>
            <a:ext cx="9144000" cy="2305761"/>
          </a:xfrm>
          <a:solidFill>
            <a:srgbClr val="FFFFFF"/>
          </a:solidFill>
        </p:spPr>
        <p:txBody>
          <a:bodyPr>
            <a:normAutofit fontScale="90000"/>
          </a:bodyPr>
          <a:lstStyle/>
          <a:p>
            <a:pPr lvl="0"/>
            <a:r>
              <a:rPr lang="en-US" dirty="0" smtClean="0"/>
              <a:t>1. </a:t>
            </a:r>
            <a:r>
              <a:rPr lang="en-CA" dirty="0"/>
              <a:t>One of the acts consolidated into the Indian Act (1876) was called the “Gradual Civilization Act (1857)?</a:t>
            </a:r>
            <a:br>
              <a:rPr lang="en-CA" dirty="0"/>
            </a:br>
            <a:endParaRPr lang="en-US" dirty="0"/>
          </a:p>
        </p:txBody>
      </p:sp>
      <p:sp>
        <p:nvSpPr>
          <p:cNvPr id="3" name="Content Placeholder 2"/>
          <p:cNvSpPr>
            <a:spLocks noGrp="1"/>
          </p:cNvSpPr>
          <p:nvPr>
            <p:ph idx="1"/>
          </p:nvPr>
        </p:nvSpPr>
        <p:spPr>
          <a:xfrm>
            <a:off x="0" y="2332037"/>
            <a:ext cx="9144000" cy="4525963"/>
          </a:xfrm>
        </p:spPr>
        <p:txBody>
          <a:bodyPr/>
          <a:lstStyle/>
          <a:p>
            <a:r>
              <a:rPr lang="en-US" dirty="0" smtClean="0"/>
              <a:t>True</a:t>
            </a:r>
          </a:p>
          <a:p>
            <a:pPr lvl="1"/>
            <a:r>
              <a:rPr lang="en-US" dirty="0" smtClean="0"/>
              <a:t>This was one of the first acts geared towards FN people. </a:t>
            </a:r>
          </a:p>
          <a:p>
            <a:pPr lvl="1"/>
            <a:r>
              <a:rPr lang="en-US" dirty="0" smtClean="0"/>
              <a:t>Allowed for “Enfranchisement” of any Male Indian who could speak/read/write English or French.</a:t>
            </a:r>
          </a:p>
          <a:p>
            <a:pPr lvl="1"/>
            <a:r>
              <a:rPr lang="en-US" dirty="0" smtClean="0"/>
              <a:t>Could take 50 acres from his Tribe</a:t>
            </a:r>
          </a:p>
          <a:p>
            <a:pPr lvl="1"/>
            <a:r>
              <a:rPr lang="en-US" dirty="0" smtClean="0"/>
              <a:t>Given a last name of his choosing.</a:t>
            </a:r>
            <a:endParaRPr lang="en-US" dirty="0"/>
          </a:p>
        </p:txBody>
      </p:sp>
    </p:spTree>
    <p:extLst>
      <p:ext uri="{BB962C8B-B14F-4D97-AF65-F5344CB8AC3E}">
        <p14:creationId xmlns:p14="http://schemas.microsoft.com/office/powerpoint/2010/main" val="1109121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38"/>
            <a:ext cx="9144000" cy="1278595"/>
          </a:xfrm>
        </p:spPr>
        <p:style>
          <a:lnRef idx="3">
            <a:schemeClr val="lt1"/>
          </a:lnRef>
          <a:fillRef idx="1">
            <a:schemeClr val="dk1"/>
          </a:fillRef>
          <a:effectRef idx="1">
            <a:schemeClr val="dk1"/>
          </a:effectRef>
          <a:fontRef idx="minor">
            <a:schemeClr val="lt1"/>
          </a:fontRef>
        </p:style>
        <p:txBody>
          <a:bodyPr/>
          <a:lstStyle/>
          <a:p>
            <a:r>
              <a:rPr lang="en-US" dirty="0" smtClean="0">
                <a:solidFill>
                  <a:srgbClr val="FFFFFF"/>
                </a:solidFill>
              </a:rPr>
              <a:t>Reading </a:t>
            </a:r>
            <a:r>
              <a:rPr lang="mr-IN" dirty="0" smtClean="0">
                <a:solidFill>
                  <a:srgbClr val="FFFFFF"/>
                </a:solidFill>
              </a:rPr>
              <a:t>–</a:t>
            </a:r>
            <a:r>
              <a:rPr lang="en-US" dirty="0" smtClean="0">
                <a:solidFill>
                  <a:srgbClr val="FFFFFF"/>
                </a:solidFill>
              </a:rPr>
              <a:t> Pg. 8-15</a:t>
            </a:r>
            <a:endParaRPr lang="en-US" dirty="0">
              <a:solidFill>
                <a:srgbClr val="FFFFFF"/>
              </a:solidFill>
            </a:endParaRPr>
          </a:p>
        </p:txBody>
      </p:sp>
      <p:pic>
        <p:nvPicPr>
          <p:cNvPr id="4" name="Content Placeholder 3" descr="BC_First-Nations-Studies (dragged).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450" r="-382"/>
          <a:stretch/>
        </p:blipFill>
        <p:spPr>
          <a:xfrm>
            <a:off x="0" y="1270633"/>
            <a:ext cx="4957983" cy="5587367"/>
          </a:xfrm>
        </p:spPr>
      </p:pic>
      <p:pic>
        <p:nvPicPr>
          <p:cNvPr id="5" name="Picture 4" descr="3_Cooperative Teach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208" y="1287233"/>
            <a:ext cx="4307791" cy="6110014"/>
          </a:xfrm>
          <a:prstGeom prst="rect">
            <a:avLst/>
          </a:prstGeom>
        </p:spPr>
      </p:pic>
    </p:spTree>
    <p:extLst>
      <p:ext uri="{BB962C8B-B14F-4D97-AF65-F5344CB8AC3E}">
        <p14:creationId xmlns:p14="http://schemas.microsoft.com/office/powerpoint/2010/main" val="5079524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38"/>
            <a:ext cx="9144000" cy="1278595"/>
          </a:xfrm>
        </p:spPr>
        <p:style>
          <a:lnRef idx="3">
            <a:schemeClr val="lt1"/>
          </a:lnRef>
          <a:fillRef idx="1">
            <a:schemeClr val="dk1"/>
          </a:fillRef>
          <a:effectRef idx="1">
            <a:schemeClr val="dk1"/>
          </a:effectRef>
          <a:fontRef idx="minor">
            <a:schemeClr val="lt1"/>
          </a:fontRef>
        </p:style>
        <p:txBody>
          <a:bodyPr>
            <a:normAutofit fontScale="90000"/>
          </a:bodyPr>
          <a:lstStyle/>
          <a:p>
            <a:r>
              <a:rPr lang="en-US" dirty="0" smtClean="0">
                <a:solidFill>
                  <a:srgbClr val="FFFFFF"/>
                </a:solidFill>
              </a:rPr>
              <a:t>Spirit </a:t>
            </a:r>
            <a:r>
              <a:rPr lang="en-US" dirty="0" smtClean="0">
                <a:solidFill>
                  <a:srgbClr val="FFFFFF"/>
                </a:solidFill>
                <a:hlinkClick r:id="rId2"/>
              </a:rPr>
              <a:t>Bear </a:t>
            </a:r>
            <a:r>
              <a:rPr lang="en-US" dirty="0" smtClean="0">
                <a:solidFill>
                  <a:srgbClr val="FFFFFF"/>
                </a:solidFill>
              </a:rPr>
              <a:t/>
            </a:r>
            <a:br>
              <a:rPr lang="en-US" dirty="0" smtClean="0">
                <a:solidFill>
                  <a:srgbClr val="FFFFFF"/>
                </a:solidFill>
              </a:rPr>
            </a:br>
            <a:r>
              <a:rPr lang="en-US" dirty="0" smtClean="0">
                <a:solidFill>
                  <a:srgbClr val="FFFFFF"/>
                </a:solidFill>
              </a:rPr>
              <a:t>Stewardship, Spirituality, and </a:t>
            </a:r>
            <a:r>
              <a:rPr lang="en-US" smtClean="0">
                <a:solidFill>
                  <a:srgbClr val="FFFFFF"/>
                </a:solidFill>
              </a:rPr>
              <a:t>the Land</a:t>
            </a:r>
            <a:endParaRPr lang="en-US" dirty="0">
              <a:solidFill>
                <a:srgbClr val="FFFFFF"/>
              </a:solidFill>
            </a:endParaRPr>
          </a:p>
        </p:txBody>
      </p:sp>
      <p:pic>
        <p:nvPicPr>
          <p:cNvPr id="6" name="Content Placeholder 5" descr="new-d1-0217-bearz-jpg.jpg"/>
          <p:cNvPicPr>
            <a:picLocks noGrp="1" noChangeAspect="1"/>
          </p:cNvPicPr>
          <p:nvPr>
            <p:ph idx="1"/>
          </p:nvPr>
        </p:nvPicPr>
        <p:blipFill>
          <a:blip r:embed="rId3">
            <a:extLst>
              <a:ext uri="{28A0092B-C50C-407E-A947-70E740481C1C}">
                <a14:useLocalDpi xmlns:a14="http://schemas.microsoft.com/office/drawing/2010/main" val="0"/>
              </a:ext>
            </a:extLst>
          </a:blip>
          <a:srcRect l="-34401" r="-34401"/>
          <a:stretch>
            <a:fillRect/>
          </a:stretch>
        </p:blipFill>
        <p:spPr/>
      </p:pic>
    </p:spTree>
    <p:extLst>
      <p:ext uri="{BB962C8B-B14F-4D97-AF65-F5344CB8AC3E}">
        <p14:creationId xmlns:p14="http://schemas.microsoft.com/office/powerpoint/2010/main" val="30939188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smtClean="0"/>
              <a:t>Finish Stations Activity</a:t>
            </a:r>
          </a:p>
          <a:p>
            <a:r>
              <a:rPr lang="en-US" dirty="0" smtClean="0"/>
              <a:t>Finish ‘Origin Story’ Assignment</a:t>
            </a:r>
          </a:p>
          <a:p>
            <a:r>
              <a:rPr lang="en-US" dirty="0" smtClean="0"/>
              <a:t>Begin working on Intro-Drawing Assignment</a:t>
            </a:r>
          </a:p>
          <a:p>
            <a:r>
              <a:rPr lang="en-US" dirty="0" smtClean="0"/>
              <a:t>Begin working on Intro-Questions </a:t>
            </a:r>
          </a:p>
          <a:p>
            <a:r>
              <a:rPr lang="en-US" dirty="0" smtClean="0"/>
              <a:t>Begin working on Totem Poles Research</a:t>
            </a:r>
            <a:endParaRPr lang="en-US" dirty="0"/>
          </a:p>
        </p:txBody>
      </p:sp>
    </p:spTree>
    <p:extLst>
      <p:ext uri="{BB962C8B-B14F-4D97-AF65-F5344CB8AC3E}">
        <p14:creationId xmlns:p14="http://schemas.microsoft.com/office/powerpoint/2010/main" val="25981139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22853"/>
          </a:xfrm>
        </p:spPr>
        <p:txBody>
          <a:bodyPr>
            <a:normAutofit fontScale="90000"/>
          </a:bodyPr>
          <a:lstStyle/>
          <a:p>
            <a:r>
              <a:rPr lang="en-US" dirty="0" smtClean="0"/>
              <a:t>Myth: Indigenous People Don’t Pay Taxes in Canada</a:t>
            </a:r>
            <a:endParaRPr lang="en-US" dirty="0"/>
          </a:p>
        </p:txBody>
      </p:sp>
      <p:sp>
        <p:nvSpPr>
          <p:cNvPr id="3" name="Content Placeholder 2"/>
          <p:cNvSpPr>
            <a:spLocks noGrp="1"/>
          </p:cNvSpPr>
          <p:nvPr>
            <p:ph idx="1"/>
          </p:nvPr>
        </p:nvSpPr>
        <p:spPr/>
        <p:txBody>
          <a:bodyPr>
            <a:normAutofit lnSpcReduction="10000"/>
          </a:bodyPr>
          <a:lstStyle/>
          <a:p>
            <a:r>
              <a:rPr lang="en-US" dirty="0" smtClean="0"/>
              <a:t>False</a:t>
            </a:r>
          </a:p>
          <a:p>
            <a:pPr lvl="1"/>
            <a:r>
              <a:rPr lang="en-US" dirty="0" smtClean="0"/>
              <a:t>Only Status-Indians don’t pay taxes.</a:t>
            </a:r>
          </a:p>
          <a:p>
            <a:pPr lvl="2"/>
            <a:r>
              <a:rPr lang="en-US" dirty="0" smtClean="0"/>
              <a:t>If they live on the Reserve; no taxes.</a:t>
            </a:r>
          </a:p>
          <a:p>
            <a:pPr lvl="2"/>
            <a:r>
              <a:rPr lang="en-US" dirty="0" smtClean="0"/>
              <a:t>If they live off the Reserve; taxes.</a:t>
            </a:r>
          </a:p>
          <a:p>
            <a:pPr lvl="2"/>
            <a:r>
              <a:rPr lang="en-US" dirty="0" smtClean="0"/>
              <a:t>If they work on the Reserve; no taxes.</a:t>
            </a:r>
          </a:p>
          <a:p>
            <a:pPr lvl="2"/>
            <a:r>
              <a:rPr lang="en-US" dirty="0" smtClean="0"/>
              <a:t>If they work off the Reserve; taxes.</a:t>
            </a:r>
          </a:p>
          <a:p>
            <a:pPr lvl="2"/>
            <a:r>
              <a:rPr lang="en-US" dirty="0" smtClean="0"/>
              <a:t>If they purchase stuff on the Reserve; no taxes</a:t>
            </a:r>
          </a:p>
          <a:p>
            <a:pPr lvl="2"/>
            <a:r>
              <a:rPr lang="en-US" dirty="0" smtClean="0"/>
              <a:t>If they purchase stuff off the Reserve; taxes. (unless it’s being delivered to the reserve)</a:t>
            </a:r>
          </a:p>
          <a:p>
            <a:pPr lvl="1"/>
            <a:r>
              <a:rPr lang="en-US" dirty="0" smtClean="0"/>
              <a:t>Inuit, Metis and Non-Status all pay taxes.</a:t>
            </a:r>
          </a:p>
          <a:p>
            <a:pPr lvl="1"/>
            <a:endParaRPr lang="en-US" dirty="0"/>
          </a:p>
        </p:txBody>
      </p:sp>
    </p:spTree>
    <p:extLst>
      <p:ext uri="{BB962C8B-B14F-4D97-AF65-F5344CB8AC3E}">
        <p14:creationId xmlns:p14="http://schemas.microsoft.com/office/powerpoint/2010/main" val="1537332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World Views</a:t>
            </a:r>
          </a:p>
          <a:p>
            <a:r>
              <a:rPr lang="en-US" dirty="0" smtClean="0"/>
              <a:t>Haida </a:t>
            </a:r>
            <a:r>
              <a:rPr lang="en-US" dirty="0" err="1" smtClean="0"/>
              <a:t>Gwaii</a:t>
            </a:r>
            <a:r>
              <a:rPr lang="en-US" dirty="0" smtClean="0"/>
              <a:t> Totem Poles </a:t>
            </a:r>
          </a:p>
          <a:p>
            <a:pPr lvl="1"/>
            <a:r>
              <a:rPr lang="en-US" dirty="0" smtClean="0"/>
              <a:t>Story of the Haida (6 min Video)</a:t>
            </a:r>
          </a:p>
          <a:p>
            <a:pPr lvl="1"/>
            <a:r>
              <a:rPr lang="en-US" dirty="0" smtClean="0"/>
              <a:t>Haida Totem Pole Carving (5 min Video)</a:t>
            </a:r>
          </a:p>
          <a:p>
            <a:pPr lvl="1"/>
            <a:endParaRPr lang="en-US" dirty="0"/>
          </a:p>
          <a:p>
            <a:pPr lvl="1"/>
            <a:r>
              <a:rPr lang="en-US" dirty="0" smtClean="0"/>
              <a:t>Classwork!!!!</a:t>
            </a:r>
            <a:endParaRPr lang="en-US" dirty="0"/>
          </a:p>
        </p:txBody>
      </p:sp>
    </p:spTree>
    <p:extLst>
      <p:ext uri="{BB962C8B-B14F-4D97-AF65-F5344CB8AC3E}">
        <p14:creationId xmlns:p14="http://schemas.microsoft.com/office/powerpoint/2010/main" val="3881417660"/>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D99694"/>
          </a:solidFill>
        </p:spPr>
        <p:txBody>
          <a:bodyPr/>
          <a:lstStyle/>
          <a:p>
            <a:r>
              <a:rPr lang="en-US" dirty="0" smtClean="0"/>
              <a:t>Acceptable or Un-Acceptable</a:t>
            </a:r>
            <a:endParaRPr lang="en-US" dirty="0"/>
          </a:p>
        </p:txBody>
      </p:sp>
      <p:sp>
        <p:nvSpPr>
          <p:cNvPr id="3" name="Content Placeholder 2"/>
          <p:cNvSpPr>
            <a:spLocks noGrp="1"/>
          </p:cNvSpPr>
          <p:nvPr>
            <p:ph idx="1"/>
          </p:nvPr>
        </p:nvSpPr>
        <p:spPr/>
        <p:txBody>
          <a:bodyPr/>
          <a:lstStyle/>
          <a:p>
            <a:pPr marL="0" indent="0" algn="ctr">
              <a:buNone/>
            </a:pPr>
            <a:r>
              <a:rPr lang="en-US" dirty="0" smtClean="0"/>
              <a:t>I’m going to show you a series of statements.</a:t>
            </a:r>
          </a:p>
          <a:p>
            <a:pPr marL="0" indent="0" algn="ctr">
              <a:buNone/>
            </a:pPr>
            <a:endParaRPr lang="en-US" dirty="0"/>
          </a:p>
          <a:p>
            <a:pPr marL="0" indent="0" algn="ctr">
              <a:buNone/>
            </a:pPr>
            <a:r>
              <a:rPr lang="en-US" dirty="0" smtClean="0"/>
              <a:t>I simply want you to tell me whether they are acceptable or un-acceptable based on our world-view in North America.</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75256347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9858"/>
          </a:xfrm>
          <a:solidFill>
            <a:schemeClr val="accent4">
              <a:lumMod val="60000"/>
              <a:lumOff val="40000"/>
            </a:schemeClr>
          </a:solidFill>
        </p:spPr>
        <p:txBody>
          <a:bodyPr>
            <a:normAutofit fontScale="90000"/>
          </a:bodyPr>
          <a:lstStyle/>
          <a:p>
            <a:r>
              <a:rPr lang="en-US" dirty="0" smtClean="0"/>
              <a:t>Acceptable or Un-Acceptable:</a:t>
            </a:r>
            <a:br>
              <a:rPr lang="en-US" dirty="0" smtClean="0"/>
            </a:br>
            <a:r>
              <a:rPr lang="en-US" dirty="0" smtClean="0"/>
              <a:t>Tipping a Waiter/Waitress</a:t>
            </a:r>
            <a:endParaRPr lang="en-US" dirty="0"/>
          </a:p>
        </p:txBody>
      </p:sp>
      <p:sp>
        <p:nvSpPr>
          <p:cNvPr id="3" name="Content Placeholder 2"/>
          <p:cNvSpPr>
            <a:spLocks noGrp="1"/>
          </p:cNvSpPr>
          <p:nvPr>
            <p:ph idx="1"/>
          </p:nvPr>
        </p:nvSpPr>
        <p:spPr/>
        <p:txBody>
          <a:bodyPr/>
          <a:lstStyle/>
          <a:p>
            <a:pPr marL="0" indent="0">
              <a:buNone/>
            </a:pPr>
            <a:r>
              <a:rPr lang="en-US" dirty="0" smtClean="0"/>
              <a:t>In North-America: Acceptable </a:t>
            </a:r>
            <a:r>
              <a:rPr lang="mr-IN" dirty="0" smtClean="0"/>
              <a:t>–</a:t>
            </a:r>
            <a:r>
              <a:rPr lang="en-US" dirty="0" smtClean="0"/>
              <a:t> It’s actually considered rude sometimes to not tip.</a:t>
            </a:r>
          </a:p>
          <a:p>
            <a:pPr marL="0" indent="0">
              <a:buNone/>
            </a:pPr>
            <a:endParaRPr lang="en-US" dirty="0"/>
          </a:p>
          <a:p>
            <a:pPr marL="0" indent="0">
              <a:buNone/>
            </a:pPr>
            <a:r>
              <a:rPr lang="en-US" dirty="0" smtClean="0"/>
              <a:t>In Asia: Un-Acceptable </a:t>
            </a:r>
            <a:r>
              <a:rPr lang="mr-IN" dirty="0" smtClean="0"/>
              <a:t>–</a:t>
            </a:r>
            <a:r>
              <a:rPr lang="en-US" dirty="0" smtClean="0"/>
              <a:t> It’s considered rude to leave a tip, as workers are paid to do their job and don’t need extra incentive.</a:t>
            </a:r>
            <a:endParaRPr lang="en-US" dirty="0"/>
          </a:p>
          <a:p>
            <a:pPr marL="0" indent="0" algn="ctr">
              <a:buNone/>
            </a:pPr>
            <a:endParaRPr lang="en-US" dirty="0"/>
          </a:p>
        </p:txBody>
      </p:sp>
    </p:spTree>
    <p:extLst>
      <p:ext uri="{BB962C8B-B14F-4D97-AF65-F5344CB8AC3E}">
        <p14:creationId xmlns:p14="http://schemas.microsoft.com/office/powerpoint/2010/main" val="128791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9858"/>
          </a:xfrm>
          <a:solidFill>
            <a:srgbClr val="B3A2C7"/>
          </a:solidFill>
        </p:spPr>
        <p:txBody>
          <a:bodyPr>
            <a:normAutofit fontScale="90000"/>
          </a:bodyPr>
          <a:lstStyle/>
          <a:p>
            <a:r>
              <a:rPr lang="en-US" dirty="0" smtClean="0"/>
              <a:t>Acceptable or Un-Acceptable:</a:t>
            </a:r>
            <a:br>
              <a:rPr lang="en-US" dirty="0" smtClean="0"/>
            </a:br>
            <a:r>
              <a:rPr lang="en-US" dirty="0" smtClean="0"/>
              <a:t>Giving the Thumbs-Up</a:t>
            </a:r>
            <a:endParaRPr lang="en-US" dirty="0"/>
          </a:p>
        </p:txBody>
      </p:sp>
      <p:sp>
        <p:nvSpPr>
          <p:cNvPr id="3" name="Content Placeholder 2"/>
          <p:cNvSpPr>
            <a:spLocks noGrp="1"/>
          </p:cNvSpPr>
          <p:nvPr>
            <p:ph idx="1"/>
          </p:nvPr>
        </p:nvSpPr>
        <p:spPr/>
        <p:txBody>
          <a:bodyPr/>
          <a:lstStyle/>
          <a:p>
            <a:pPr marL="0" indent="0">
              <a:buNone/>
            </a:pPr>
            <a:r>
              <a:rPr lang="en-US" dirty="0" smtClean="0"/>
              <a:t>In North-America: Acceptable </a:t>
            </a:r>
            <a:r>
              <a:rPr lang="mr-IN" dirty="0" smtClean="0"/>
              <a:t>–</a:t>
            </a:r>
            <a:r>
              <a:rPr lang="en-US" dirty="0" smtClean="0"/>
              <a:t> It’s just giving validation to a person for something they did good.</a:t>
            </a:r>
          </a:p>
          <a:p>
            <a:pPr marL="0" indent="0">
              <a:buNone/>
            </a:pPr>
            <a:endParaRPr lang="en-US" dirty="0"/>
          </a:p>
          <a:p>
            <a:pPr marL="0" indent="0">
              <a:buNone/>
            </a:pPr>
            <a:r>
              <a:rPr lang="en-US" dirty="0" smtClean="0"/>
              <a:t>In the Middle East, Latin America, West Africa, Russia and Greece: It’s like giving someone the Middle Finger.</a:t>
            </a:r>
            <a:endParaRPr lang="en-US" dirty="0"/>
          </a:p>
          <a:p>
            <a:pPr marL="0" indent="0" algn="ctr">
              <a:buNone/>
            </a:pPr>
            <a:endParaRPr lang="en-US" dirty="0"/>
          </a:p>
        </p:txBody>
      </p:sp>
    </p:spTree>
    <p:extLst>
      <p:ext uri="{BB962C8B-B14F-4D97-AF65-F5344CB8AC3E}">
        <p14:creationId xmlns:p14="http://schemas.microsoft.com/office/powerpoint/2010/main" val="2013715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9858"/>
          </a:xfrm>
          <a:solidFill>
            <a:srgbClr val="B3A2C7"/>
          </a:solidFill>
        </p:spPr>
        <p:txBody>
          <a:bodyPr>
            <a:normAutofit fontScale="90000"/>
          </a:bodyPr>
          <a:lstStyle/>
          <a:p>
            <a:r>
              <a:rPr lang="en-US" dirty="0" smtClean="0"/>
              <a:t>Acceptable or Un-Acceptable:</a:t>
            </a:r>
            <a:br>
              <a:rPr lang="en-US" dirty="0" smtClean="0"/>
            </a:br>
            <a:r>
              <a:rPr lang="en-US" dirty="0" smtClean="0"/>
              <a:t>Opening a Present Immediately</a:t>
            </a:r>
            <a:endParaRPr lang="en-US" dirty="0"/>
          </a:p>
        </p:txBody>
      </p:sp>
      <p:sp>
        <p:nvSpPr>
          <p:cNvPr id="3" name="Content Placeholder 2"/>
          <p:cNvSpPr>
            <a:spLocks noGrp="1"/>
          </p:cNvSpPr>
          <p:nvPr>
            <p:ph idx="1"/>
          </p:nvPr>
        </p:nvSpPr>
        <p:spPr/>
        <p:txBody>
          <a:bodyPr/>
          <a:lstStyle/>
          <a:p>
            <a:pPr marL="0" indent="0">
              <a:buNone/>
            </a:pPr>
            <a:r>
              <a:rPr lang="en-US" dirty="0" smtClean="0"/>
              <a:t>In North-America: Acceptable </a:t>
            </a:r>
            <a:r>
              <a:rPr lang="mr-IN" dirty="0" smtClean="0"/>
              <a:t>–</a:t>
            </a:r>
            <a:r>
              <a:rPr lang="en-US" dirty="0" smtClean="0"/>
              <a:t> It’s expected because the gift giver wants to see your reaction.</a:t>
            </a:r>
          </a:p>
          <a:p>
            <a:pPr marL="0" indent="0">
              <a:buNone/>
            </a:pPr>
            <a:endParaRPr lang="en-US" dirty="0"/>
          </a:p>
          <a:p>
            <a:pPr marL="0" indent="0">
              <a:buNone/>
            </a:pPr>
            <a:r>
              <a:rPr lang="en-US" dirty="0" smtClean="0"/>
              <a:t>In China and India: It’s unacceptable </a:t>
            </a:r>
            <a:r>
              <a:rPr lang="mr-IN" dirty="0" smtClean="0"/>
              <a:t>–</a:t>
            </a:r>
            <a:r>
              <a:rPr lang="en-US" dirty="0" smtClean="0"/>
              <a:t> opening a present in front of someone makes you look greedy.</a:t>
            </a:r>
            <a:endParaRPr lang="en-US" dirty="0"/>
          </a:p>
          <a:p>
            <a:pPr marL="0" indent="0" algn="ctr">
              <a:buNone/>
            </a:pPr>
            <a:endParaRPr lang="en-US" dirty="0"/>
          </a:p>
        </p:txBody>
      </p:sp>
    </p:spTree>
    <p:extLst>
      <p:ext uri="{BB962C8B-B14F-4D97-AF65-F5344CB8AC3E}">
        <p14:creationId xmlns:p14="http://schemas.microsoft.com/office/powerpoint/2010/main" val="1488962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9858"/>
          </a:xfrm>
          <a:solidFill>
            <a:srgbClr val="B3A2C7"/>
          </a:solidFill>
        </p:spPr>
        <p:txBody>
          <a:bodyPr>
            <a:normAutofit fontScale="90000"/>
          </a:bodyPr>
          <a:lstStyle/>
          <a:p>
            <a:r>
              <a:rPr lang="en-US" dirty="0" smtClean="0"/>
              <a:t>Acceptable or Un-Acceptable:</a:t>
            </a:r>
            <a:br>
              <a:rPr lang="en-US" dirty="0" smtClean="0"/>
            </a:br>
            <a:r>
              <a:rPr lang="en-US" dirty="0" smtClean="0"/>
              <a:t>Eating an Entire Meal</a:t>
            </a:r>
            <a:endParaRPr lang="en-US" dirty="0"/>
          </a:p>
        </p:txBody>
      </p:sp>
      <p:sp>
        <p:nvSpPr>
          <p:cNvPr id="3" name="Content Placeholder 2"/>
          <p:cNvSpPr>
            <a:spLocks noGrp="1"/>
          </p:cNvSpPr>
          <p:nvPr>
            <p:ph idx="1"/>
          </p:nvPr>
        </p:nvSpPr>
        <p:spPr/>
        <p:txBody>
          <a:bodyPr/>
          <a:lstStyle/>
          <a:p>
            <a:pPr marL="0" indent="0">
              <a:buNone/>
            </a:pPr>
            <a:r>
              <a:rPr lang="en-US" dirty="0" smtClean="0"/>
              <a:t>In North-America: Acceptable </a:t>
            </a:r>
            <a:r>
              <a:rPr lang="mr-IN" dirty="0" smtClean="0"/>
              <a:t>–</a:t>
            </a:r>
            <a:r>
              <a:rPr lang="en-US" dirty="0" smtClean="0"/>
              <a:t> shows you enjoyed the meal provided.</a:t>
            </a:r>
          </a:p>
          <a:p>
            <a:pPr marL="0" indent="0">
              <a:buNone/>
            </a:pPr>
            <a:endParaRPr lang="en-US" dirty="0"/>
          </a:p>
          <a:p>
            <a:pPr marL="0" indent="0">
              <a:buNone/>
            </a:pPr>
            <a:r>
              <a:rPr lang="en-US" dirty="0" smtClean="0"/>
              <a:t>In China, Russia, the Philippines, and Thailand: Unacceptable </a:t>
            </a:r>
            <a:r>
              <a:rPr lang="mr-IN" dirty="0" smtClean="0"/>
              <a:t>–</a:t>
            </a:r>
            <a:r>
              <a:rPr lang="en-US" dirty="0" smtClean="0"/>
              <a:t> it signifies you’re still hungry, and the host failed to give you enough food (making them feel ashamed)</a:t>
            </a:r>
            <a:endParaRPr lang="en-US" dirty="0"/>
          </a:p>
        </p:txBody>
      </p:sp>
    </p:spTree>
    <p:extLst>
      <p:ext uri="{BB962C8B-B14F-4D97-AF65-F5344CB8AC3E}">
        <p14:creationId xmlns:p14="http://schemas.microsoft.com/office/powerpoint/2010/main" val="125838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332037"/>
          </a:xfrm>
          <a:solidFill>
            <a:srgbClr val="FFFFFF"/>
          </a:solidFill>
        </p:spPr>
        <p:txBody>
          <a:bodyPr>
            <a:normAutofit/>
          </a:bodyPr>
          <a:lstStyle/>
          <a:p>
            <a:pPr lvl="0"/>
            <a:r>
              <a:rPr lang="en-CA" dirty="0" smtClean="0"/>
              <a:t>2. The </a:t>
            </a:r>
            <a:r>
              <a:rPr lang="en-CA" dirty="0"/>
              <a:t>Indian Act of 1876 is still in effect?</a:t>
            </a:r>
          </a:p>
        </p:txBody>
      </p:sp>
      <p:sp>
        <p:nvSpPr>
          <p:cNvPr id="3" name="Content Placeholder 2"/>
          <p:cNvSpPr>
            <a:spLocks noGrp="1"/>
          </p:cNvSpPr>
          <p:nvPr>
            <p:ph idx="1"/>
          </p:nvPr>
        </p:nvSpPr>
        <p:spPr>
          <a:xfrm>
            <a:off x="0" y="2332037"/>
            <a:ext cx="9144000" cy="4525963"/>
          </a:xfrm>
        </p:spPr>
        <p:txBody>
          <a:bodyPr/>
          <a:lstStyle/>
          <a:p>
            <a:r>
              <a:rPr lang="en-US" dirty="0" smtClean="0"/>
              <a:t>True</a:t>
            </a:r>
          </a:p>
          <a:p>
            <a:pPr lvl="1"/>
            <a:r>
              <a:rPr lang="en-US" dirty="0" smtClean="0"/>
              <a:t>In 1969 </a:t>
            </a:r>
            <a:r>
              <a:rPr lang="en-US" dirty="0" err="1" smtClean="0"/>
              <a:t>Piere</a:t>
            </a:r>
            <a:r>
              <a:rPr lang="en-US" dirty="0" smtClean="0"/>
              <a:t> Elliot Trudeau introduced what was known as the “White Paper”</a:t>
            </a:r>
          </a:p>
          <a:p>
            <a:pPr lvl="2"/>
            <a:r>
              <a:rPr lang="en-US" dirty="0" smtClean="0"/>
              <a:t>Wanted to Abolish the Indian Act </a:t>
            </a:r>
            <a:r>
              <a:rPr lang="mr-IN" dirty="0" smtClean="0"/>
              <a:t>–</a:t>
            </a:r>
            <a:r>
              <a:rPr lang="en-US" dirty="0" smtClean="0"/>
              <a:t> No more Indians, no more “Indian Problem” we are all Canadians.</a:t>
            </a:r>
          </a:p>
          <a:p>
            <a:pPr lvl="2"/>
            <a:r>
              <a:rPr lang="en-US" dirty="0" smtClean="0"/>
              <a:t>Pay out severance/reparations.</a:t>
            </a:r>
          </a:p>
          <a:p>
            <a:pPr lvl="2"/>
            <a:r>
              <a:rPr lang="en-US" dirty="0" smtClean="0"/>
              <a:t>Indigenous People responded with the “Red Paper” in 1971.</a:t>
            </a:r>
          </a:p>
          <a:p>
            <a:pPr lvl="3"/>
            <a:r>
              <a:rPr lang="en-US" dirty="0" smtClean="0"/>
              <a:t>Argued for Self-Sufficiency in FN communities; govern themselves.</a:t>
            </a:r>
            <a:endParaRPr lang="en-US" dirty="0"/>
          </a:p>
        </p:txBody>
      </p:sp>
    </p:spTree>
    <p:extLst>
      <p:ext uri="{BB962C8B-B14F-4D97-AF65-F5344CB8AC3E}">
        <p14:creationId xmlns:p14="http://schemas.microsoft.com/office/powerpoint/2010/main" val="795191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623"/>
            <a:ext cx="9144000" cy="1470025"/>
          </a:xfrm>
        </p:spPr>
        <p:txBody>
          <a:bodyPr/>
          <a:lstStyle/>
          <a:p>
            <a:r>
              <a:rPr lang="en-US" b="1" dirty="0" smtClean="0"/>
              <a:t>What is a World View?</a:t>
            </a:r>
            <a:endParaRPr lang="en-US" b="1" dirty="0"/>
          </a:p>
        </p:txBody>
      </p:sp>
      <p:sp>
        <p:nvSpPr>
          <p:cNvPr id="3" name="Subtitle 2"/>
          <p:cNvSpPr>
            <a:spLocks noGrp="1"/>
          </p:cNvSpPr>
          <p:nvPr>
            <p:ph type="subTitle" idx="1"/>
          </p:nvPr>
        </p:nvSpPr>
        <p:spPr>
          <a:xfrm>
            <a:off x="1371600" y="1294337"/>
            <a:ext cx="6400800" cy="1752600"/>
          </a:xfrm>
        </p:spPr>
        <p:txBody>
          <a:bodyPr>
            <a:normAutofit/>
          </a:bodyPr>
          <a:lstStyle/>
          <a:p>
            <a:r>
              <a:rPr lang="en-US" sz="3200" b="1" dirty="0" smtClean="0"/>
              <a:t>Making sense of our world</a:t>
            </a:r>
            <a:endParaRPr lang="en-US" sz="3200" b="1" dirty="0"/>
          </a:p>
        </p:txBody>
      </p:sp>
      <p:sp>
        <p:nvSpPr>
          <p:cNvPr id="4" name="Rectangle 3"/>
          <p:cNvSpPr/>
          <p:nvPr/>
        </p:nvSpPr>
        <p:spPr>
          <a:xfrm>
            <a:off x="1371599" y="2200631"/>
            <a:ext cx="6543777" cy="1323439"/>
          </a:xfrm>
          <a:prstGeom prst="rect">
            <a:avLst/>
          </a:prstGeom>
        </p:spPr>
        <p:txBody>
          <a:bodyPr wrap="square">
            <a:spAutoFit/>
          </a:bodyPr>
          <a:lstStyle/>
          <a:p>
            <a:pPr algn="ctr"/>
            <a:r>
              <a:rPr lang="en-US" sz="4000" b="1" dirty="0"/>
              <a:t>How Do We Make Sense Of Our World? </a:t>
            </a:r>
            <a:endParaRPr lang="en-US" sz="4000" dirty="0"/>
          </a:p>
        </p:txBody>
      </p:sp>
    </p:spTree>
    <p:extLst>
      <p:ext uri="{BB962C8B-B14F-4D97-AF65-F5344CB8AC3E}">
        <p14:creationId xmlns:p14="http://schemas.microsoft.com/office/powerpoint/2010/main" val="548892205"/>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C0504D"/>
          </a:solidFill>
        </p:spPr>
        <p:txBody>
          <a:bodyPr/>
          <a:lstStyle/>
          <a:p>
            <a:r>
              <a:rPr lang="en-US" b="1" dirty="0" smtClean="0"/>
              <a:t>Through Our World View </a:t>
            </a:r>
            <a:r>
              <a:rPr lang="en-US" b="1" dirty="0" smtClean="0">
                <a:sym typeface="Wingdings"/>
              </a:rPr>
              <a:t></a:t>
            </a:r>
            <a:endParaRPr lang="en-US" b="1" dirty="0"/>
          </a:p>
        </p:txBody>
      </p:sp>
      <p:sp>
        <p:nvSpPr>
          <p:cNvPr id="4" name="Content Placeholder 3"/>
          <p:cNvSpPr>
            <a:spLocks noGrp="1"/>
          </p:cNvSpPr>
          <p:nvPr>
            <p:ph idx="1"/>
          </p:nvPr>
        </p:nvSpPr>
        <p:spPr>
          <a:xfrm>
            <a:off x="0" y="1143000"/>
            <a:ext cx="9144000" cy="5715000"/>
          </a:xfrm>
        </p:spPr>
        <p:txBody>
          <a:bodyPr>
            <a:normAutofit lnSpcReduction="10000"/>
          </a:bodyPr>
          <a:lstStyle/>
          <a:p>
            <a:r>
              <a:rPr lang="en-US" sz="3200" dirty="0"/>
              <a:t>Largely it is through our world view, the combination of </a:t>
            </a:r>
            <a:r>
              <a:rPr lang="en-US" sz="3200" b="1" u="sng" dirty="0"/>
              <a:t>personal</a:t>
            </a:r>
            <a:r>
              <a:rPr lang="en-US" sz="3200" dirty="0"/>
              <a:t> and </a:t>
            </a:r>
            <a:r>
              <a:rPr lang="en-US" sz="3200" b="1" u="sng" dirty="0"/>
              <a:t>social</a:t>
            </a:r>
            <a:r>
              <a:rPr lang="en-US" sz="3200" dirty="0"/>
              <a:t> understandings which we have of </a:t>
            </a:r>
            <a:r>
              <a:rPr lang="en-US" sz="3200" b="1" u="sng" dirty="0"/>
              <a:t>reality</a:t>
            </a:r>
            <a:r>
              <a:rPr lang="en-US" sz="3200" dirty="0"/>
              <a:t>. </a:t>
            </a:r>
            <a:endParaRPr lang="en-US" sz="3200" dirty="0" smtClean="0"/>
          </a:p>
          <a:p>
            <a:endParaRPr lang="en-US" sz="3200" dirty="0"/>
          </a:p>
          <a:p>
            <a:r>
              <a:rPr lang="en-US" sz="3200" dirty="0"/>
              <a:t>World view is like an </a:t>
            </a:r>
            <a:r>
              <a:rPr lang="en-US" sz="3200" b="1" u="sng" dirty="0"/>
              <a:t>invisible</a:t>
            </a:r>
            <a:r>
              <a:rPr lang="en-US" sz="3200" dirty="0"/>
              <a:t> set of </a:t>
            </a:r>
            <a:r>
              <a:rPr lang="en-US" sz="3200" b="1" u="sng" dirty="0"/>
              <a:t>rules</a:t>
            </a:r>
            <a:r>
              <a:rPr lang="en-US" sz="3200" dirty="0"/>
              <a:t>, </a:t>
            </a:r>
            <a:r>
              <a:rPr lang="en-US" sz="3200" b="1" u="sng" dirty="0" smtClean="0"/>
              <a:t>behaviors</a:t>
            </a:r>
            <a:r>
              <a:rPr lang="en-US" sz="3200" dirty="0" smtClean="0"/>
              <a:t>, </a:t>
            </a:r>
            <a:r>
              <a:rPr lang="en-US" sz="3200" dirty="0"/>
              <a:t>and </a:t>
            </a:r>
            <a:r>
              <a:rPr lang="en-US" sz="3200" b="1" u="sng" dirty="0"/>
              <a:t>experiences</a:t>
            </a:r>
            <a:r>
              <a:rPr lang="en-US" sz="3200" dirty="0"/>
              <a:t> that help us understand how the world works. </a:t>
            </a:r>
            <a:endParaRPr lang="en-US" sz="3200" dirty="0" smtClean="0"/>
          </a:p>
          <a:p>
            <a:pPr marL="0" indent="0">
              <a:buNone/>
            </a:pPr>
            <a:endParaRPr lang="en-US" sz="3200" dirty="0" smtClean="0"/>
          </a:p>
          <a:p>
            <a:r>
              <a:rPr lang="en-CA" dirty="0"/>
              <a:t>A worldview is the basic </a:t>
            </a:r>
            <a:r>
              <a:rPr lang="en-CA" b="1" u="sng" dirty="0"/>
              <a:t>perspective</a:t>
            </a:r>
            <a:r>
              <a:rPr lang="en-CA" dirty="0"/>
              <a:t> we use to understand the world around us and our experience of it. </a:t>
            </a:r>
          </a:p>
          <a:p>
            <a:endParaRPr lang="en-US" sz="3200" dirty="0"/>
          </a:p>
        </p:txBody>
      </p:sp>
    </p:spTree>
    <p:extLst>
      <p:ext uri="{BB962C8B-B14F-4D97-AF65-F5344CB8AC3E}">
        <p14:creationId xmlns:p14="http://schemas.microsoft.com/office/powerpoint/2010/main" val="169390466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422853"/>
          </a:xfrm>
          <a:solidFill>
            <a:srgbClr val="C0504D"/>
          </a:solidFill>
        </p:spPr>
        <p:txBody>
          <a:bodyPr>
            <a:normAutofit fontScale="90000"/>
          </a:bodyPr>
          <a:lstStyle/>
          <a:p>
            <a:r>
              <a:rPr lang="en-US" b="1" dirty="0" smtClean="0"/>
              <a:t>World View: Not Realized or Articulated </a:t>
            </a:r>
            <a:r>
              <a:rPr lang="en-US" b="1" dirty="0" smtClean="0">
                <a:sym typeface="Wingdings"/>
              </a:rPr>
              <a:t></a:t>
            </a:r>
            <a:endParaRPr lang="en-US" b="1" dirty="0"/>
          </a:p>
        </p:txBody>
      </p:sp>
      <p:sp>
        <p:nvSpPr>
          <p:cNvPr id="4" name="Content Placeholder 3"/>
          <p:cNvSpPr>
            <a:spLocks noGrp="1"/>
          </p:cNvSpPr>
          <p:nvPr>
            <p:ph idx="1"/>
          </p:nvPr>
        </p:nvSpPr>
        <p:spPr>
          <a:xfrm>
            <a:off x="0" y="1422852"/>
            <a:ext cx="9144000" cy="5435148"/>
          </a:xfrm>
        </p:spPr>
        <p:txBody>
          <a:bodyPr>
            <a:normAutofit/>
          </a:bodyPr>
          <a:lstStyle/>
          <a:p>
            <a:r>
              <a:rPr lang="en-CA" sz="3200" dirty="0"/>
              <a:t>All of us live out of a worldview perspective, even if we do not </a:t>
            </a:r>
            <a:r>
              <a:rPr lang="en-CA" sz="3200" b="1" u="sng" dirty="0"/>
              <a:t>realise</a:t>
            </a:r>
            <a:r>
              <a:rPr lang="en-CA" sz="3200" dirty="0"/>
              <a:t> it, or are unable to </a:t>
            </a:r>
            <a:r>
              <a:rPr lang="en-CA" sz="3200" b="1" u="sng" dirty="0"/>
              <a:t>articulate</a:t>
            </a:r>
            <a:r>
              <a:rPr lang="en-CA" sz="3200" dirty="0"/>
              <a:t> it if asked. </a:t>
            </a:r>
            <a:endParaRPr lang="en-CA" sz="3200" dirty="0" smtClean="0"/>
          </a:p>
          <a:p>
            <a:endParaRPr lang="en-CA" sz="3200" dirty="0"/>
          </a:p>
          <a:p>
            <a:r>
              <a:rPr lang="en-CA" sz="3200" dirty="0" smtClean="0"/>
              <a:t>What </a:t>
            </a:r>
            <a:r>
              <a:rPr lang="en-CA" sz="3200" dirty="0"/>
              <a:t>indicates our worldview is </a:t>
            </a:r>
            <a:r>
              <a:rPr lang="en-CA" sz="3200" b="1" u="sng" dirty="0"/>
              <a:t>not</a:t>
            </a:r>
            <a:r>
              <a:rPr lang="en-CA" sz="3200" dirty="0"/>
              <a:t> necessarily how we react to individual </a:t>
            </a:r>
            <a:r>
              <a:rPr lang="en-CA" sz="3200" b="1" u="sng" dirty="0"/>
              <a:t>events</a:t>
            </a:r>
            <a:r>
              <a:rPr lang="en-CA" sz="3200" dirty="0"/>
              <a:t> or specific </a:t>
            </a:r>
            <a:r>
              <a:rPr lang="en-CA" sz="3200" b="1" u="sng" dirty="0"/>
              <a:t>situations</a:t>
            </a:r>
            <a:r>
              <a:rPr lang="en-CA" sz="3200" dirty="0"/>
              <a:t>, but the overall </a:t>
            </a:r>
            <a:r>
              <a:rPr lang="en-CA" sz="3200" b="1" u="sng" dirty="0"/>
              <a:t>pattern</a:t>
            </a:r>
            <a:r>
              <a:rPr lang="en-CA" sz="3200" dirty="0"/>
              <a:t> or </a:t>
            </a:r>
            <a:r>
              <a:rPr lang="en-CA" sz="3200" b="1" u="sng" dirty="0"/>
              <a:t>character</a:t>
            </a:r>
            <a:r>
              <a:rPr lang="en-CA" sz="3200" dirty="0"/>
              <a:t> of our </a:t>
            </a:r>
            <a:r>
              <a:rPr lang="en-CA" sz="3200" b="1" u="sng" dirty="0"/>
              <a:t>lifestyle</a:t>
            </a:r>
            <a:r>
              <a:rPr lang="en-CA" sz="3200" dirty="0"/>
              <a:t>. </a:t>
            </a:r>
            <a:endParaRPr lang="en-US" sz="3200" dirty="0"/>
          </a:p>
        </p:txBody>
      </p:sp>
    </p:spTree>
    <p:extLst>
      <p:ext uri="{BB962C8B-B14F-4D97-AF65-F5344CB8AC3E}">
        <p14:creationId xmlns:p14="http://schemas.microsoft.com/office/powerpoint/2010/main" val="40902166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88" y="2589856"/>
            <a:ext cx="7543800" cy="1450757"/>
          </a:xfrm>
        </p:spPr>
        <p:txBody>
          <a:bodyPr>
            <a:noAutofit/>
          </a:bodyPr>
          <a:lstStyle/>
          <a:p>
            <a:pPr algn="ctr"/>
            <a:r>
              <a:rPr lang="en-US" sz="6000" b="1" dirty="0" smtClean="0"/>
              <a:t>How Do We Learn About Our World View? </a:t>
            </a:r>
            <a:endParaRPr lang="en-US" sz="6000" b="1" dirty="0"/>
          </a:p>
        </p:txBody>
      </p:sp>
    </p:spTree>
    <p:extLst>
      <p:ext uri="{BB962C8B-B14F-4D97-AF65-F5344CB8AC3E}">
        <p14:creationId xmlns:p14="http://schemas.microsoft.com/office/powerpoint/2010/main" val="404545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254559"/>
          </a:xfrm>
          <a:solidFill>
            <a:srgbClr val="C0504D"/>
          </a:solidFill>
        </p:spPr>
        <p:txBody>
          <a:bodyPr>
            <a:normAutofit fontScale="90000"/>
          </a:bodyPr>
          <a:lstStyle/>
          <a:p>
            <a:r>
              <a:rPr lang="en-US" b="1" dirty="0" smtClean="0"/>
              <a:t>Learning from Culture, Family + Community </a:t>
            </a:r>
            <a:r>
              <a:rPr lang="en-US" b="1" dirty="0" smtClean="0">
                <a:sym typeface="Wingdings"/>
              </a:rPr>
              <a:t></a:t>
            </a:r>
            <a:endParaRPr lang="en-US" b="1" dirty="0"/>
          </a:p>
        </p:txBody>
      </p:sp>
      <p:sp>
        <p:nvSpPr>
          <p:cNvPr id="4" name="Content Placeholder 3"/>
          <p:cNvSpPr>
            <a:spLocks noGrp="1"/>
          </p:cNvSpPr>
          <p:nvPr>
            <p:ph idx="1"/>
          </p:nvPr>
        </p:nvSpPr>
        <p:spPr>
          <a:xfrm>
            <a:off x="0" y="1254558"/>
            <a:ext cx="9144000" cy="5603442"/>
          </a:xfrm>
        </p:spPr>
        <p:txBody>
          <a:bodyPr>
            <a:normAutofit/>
          </a:bodyPr>
          <a:lstStyle/>
          <a:p>
            <a:r>
              <a:rPr lang="en-US" sz="3200" dirty="0"/>
              <a:t>We learn much of our world view from the </a:t>
            </a:r>
            <a:r>
              <a:rPr lang="en-US" sz="3200" b="1" u="sng" dirty="0"/>
              <a:t>culture</a:t>
            </a:r>
            <a:r>
              <a:rPr lang="en-US" sz="3200" dirty="0"/>
              <a:t> we live in, from our </a:t>
            </a:r>
            <a:r>
              <a:rPr lang="en-US" sz="3200" b="1" u="sng" dirty="0"/>
              <a:t>family</a:t>
            </a:r>
            <a:r>
              <a:rPr lang="en-US" sz="3200" dirty="0"/>
              <a:t> and </a:t>
            </a:r>
            <a:r>
              <a:rPr lang="en-US" sz="3200" b="1" u="sng" dirty="0"/>
              <a:t>significant</a:t>
            </a:r>
            <a:r>
              <a:rPr lang="en-US" sz="3200" dirty="0"/>
              <a:t> people in our communities. </a:t>
            </a:r>
            <a:endParaRPr lang="en-US" sz="3200" dirty="0" smtClean="0"/>
          </a:p>
          <a:p>
            <a:endParaRPr lang="en-US" sz="3200" dirty="0"/>
          </a:p>
          <a:p>
            <a:r>
              <a:rPr lang="en-US" sz="3200" dirty="0" smtClean="0"/>
              <a:t>We </a:t>
            </a:r>
            <a:r>
              <a:rPr lang="en-US" sz="3200" dirty="0"/>
              <a:t>build our </a:t>
            </a:r>
            <a:r>
              <a:rPr lang="en-US" sz="3200" b="1" u="sng" dirty="0"/>
              <a:t>attitudes</a:t>
            </a:r>
            <a:r>
              <a:rPr lang="en-US" sz="3200" dirty="0"/>
              <a:t>, </a:t>
            </a:r>
            <a:r>
              <a:rPr lang="en-US" sz="3200" b="1" u="sng" dirty="0"/>
              <a:t>values</a:t>
            </a:r>
            <a:r>
              <a:rPr lang="en-US" sz="3200" dirty="0"/>
              <a:t>, and norms of </a:t>
            </a:r>
            <a:r>
              <a:rPr lang="en-US" sz="3200" b="1" u="sng" dirty="0" err="1"/>
              <a:t>behaviour</a:t>
            </a:r>
            <a:r>
              <a:rPr lang="en-US" sz="3200" dirty="0"/>
              <a:t> based on what we learn through things such as social </a:t>
            </a:r>
            <a:r>
              <a:rPr lang="en-US" sz="3200" b="1" u="sng" dirty="0"/>
              <a:t>interaction</a:t>
            </a:r>
            <a:r>
              <a:rPr lang="en-US" sz="3200" dirty="0"/>
              <a:t>, languages, </a:t>
            </a:r>
            <a:r>
              <a:rPr lang="en-US" sz="3200" b="1" u="sng" dirty="0"/>
              <a:t>food</a:t>
            </a:r>
            <a:r>
              <a:rPr lang="en-US" sz="3200" dirty="0"/>
              <a:t>, customs, </a:t>
            </a:r>
            <a:r>
              <a:rPr lang="en-US" sz="3200" b="1" u="sng" dirty="0"/>
              <a:t>gestures</a:t>
            </a:r>
            <a:r>
              <a:rPr lang="en-US" sz="3200" dirty="0"/>
              <a:t>, rewards, and </a:t>
            </a:r>
            <a:r>
              <a:rPr lang="en-US" sz="3200" b="1" u="sng" dirty="0"/>
              <a:t>punishments</a:t>
            </a:r>
            <a:r>
              <a:rPr lang="en-US" sz="3200" dirty="0"/>
              <a:t>. </a:t>
            </a:r>
          </a:p>
        </p:txBody>
      </p:sp>
    </p:spTree>
    <p:extLst>
      <p:ext uri="{BB962C8B-B14F-4D97-AF65-F5344CB8AC3E}">
        <p14:creationId xmlns:p14="http://schemas.microsoft.com/office/powerpoint/2010/main" val="22084100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547"/>
            <a:ext cx="9144000" cy="1143000"/>
          </a:xfrm>
          <a:solidFill>
            <a:srgbClr val="C0504D"/>
          </a:solidFill>
        </p:spPr>
        <p:txBody>
          <a:bodyPr/>
          <a:lstStyle/>
          <a:p>
            <a:r>
              <a:rPr lang="en-US" b="1" dirty="0" smtClean="0"/>
              <a:t>The Lens + Meaning </a:t>
            </a:r>
            <a:r>
              <a:rPr lang="en-US" b="1" dirty="0" smtClean="0">
                <a:sym typeface="Wingdings"/>
              </a:rPr>
              <a:t></a:t>
            </a:r>
            <a:endParaRPr lang="en-US" b="1" dirty="0"/>
          </a:p>
        </p:txBody>
      </p:sp>
      <p:sp>
        <p:nvSpPr>
          <p:cNvPr id="4" name="Content Placeholder 3"/>
          <p:cNvSpPr>
            <a:spLocks noGrp="1"/>
          </p:cNvSpPr>
          <p:nvPr>
            <p:ph idx="1"/>
          </p:nvPr>
        </p:nvSpPr>
        <p:spPr>
          <a:xfrm>
            <a:off x="0" y="1198448"/>
            <a:ext cx="9144000" cy="5659552"/>
          </a:xfrm>
        </p:spPr>
        <p:txBody>
          <a:bodyPr>
            <a:normAutofit/>
          </a:bodyPr>
          <a:lstStyle/>
          <a:p>
            <a:r>
              <a:rPr lang="en-US" sz="3200" dirty="0"/>
              <a:t>Through the lens of our world view, we make </a:t>
            </a:r>
            <a:r>
              <a:rPr lang="en-US" sz="3200" b="1" u="sng" dirty="0" smtClean="0"/>
              <a:t>judgments</a:t>
            </a:r>
            <a:r>
              <a:rPr lang="en-US" sz="3200" dirty="0" smtClean="0"/>
              <a:t> </a:t>
            </a:r>
            <a:r>
              <a:rPr lang="en-US" sz="3200" dirty="0"/>
              <a:t>about </a:t>
            </a:r>
            <a:r>
              <a:rPr lang="en-US" sz="3200" b="1" u="sng" dirty="0"/>
              <a:t>people</a:t>
            </a:r>
            <a:r>
              <a:rPr lang="en-US" sz="3200" dirty="0"/>
              <a:t> based on how they </a:t>
            </a:r>
            <a:r>
              <a:rPr lang="en-US" sz="3200" b="1" u="sng" dirty="0"/>
              <a:t>act</a:t>
            </a:r>
            <a:r>
              <a:rPr lang="en-US" sz="3200" dirty="0"/>
              <a:t> and what they </a:t>
            </a:r>
            <a:r>
              <a:rPr lang="en-US" sz="3200" b="1" u="sng" dirty="0"/>
              <a:t>say</a:t>
            </a:r>
            <a:r>
              <a:rPr lang="en-US" sz="3200" dirty="0"/>
              <a:t>. </a:t>
            </a:r>
            <a:endParaRPr lang="en-US" sz="3200" dirty="0" smtClean="0"/>
          </a:p>
          <a:p>
            <a:endParaRPr lang="en-US" sz="3200" dirty="0"/>
          </a:p>
          <a:p>
            <a:r>
              <a:rPr lang="en-US" sz="3200" dirty="0" smtClean="0"/>
              <a:t>Even </a:t>
            </a:r>
            <a:r>
              <a:rPr lang="en-US" sz="3200" dirty="0"/>
              <a:t>though we may not be aware of it, the meaning we get from what people do and say is </a:t>
            </a:r>
            <a:r>
              <a:rPr lang="en-US" sz="3200" b="1" u="sng" dirty="0"/>
              <a:t>culturally</a:t>
            </a:r>
            <a:r>
              <a:rPr lang="en-US" sz="3200" dirty="0"/>
              <a:t> based. </a:t>
            </a:r>
          </a:p>
        </p:txBody>
      </p:sp>
    </p:spTree>
    <p:extLst>
      <p:ext uri="{BB962C8B-B14F-4D97-AF65-F5344CB8AC3E}">
        <p14:creationId xmlns:p14="http://schemas.microsoft.com/office/powerpoint/2010/main" val="12803956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C0504D"/>
          </a:solidFill>
        </p:spPr>
        <p:txBody>
          <a:bodyPr/>
          <a:lstStyle/>
          <a:p>
            <a:r>
              <a:rPr lang="en-US" b="1" dirty="0" smtClean="0"/>
              <a:t>Culture: Our Norm + Difference </a:t>
            </a:r>
            <a:r>
              <a:rPr lang="en-US" b="1" dirty="0" smtClean="0">
                <a:sym typeface="Wingdings"/>
              </a:rPr>
              <a:t></a:t>
            </a:r>
            <a:r>
              <a:rPr lang="en-US" b="1" dirty="0" smtClean="0"/>
              <a:t> </a:t>
            </a:r>
            <a:endParaRPr lang="en-US" b="1" dirty="0"/>
          </a:p>
        </p:txBody>
      </p:sp>
      <p:sp>
        <p:nvSpPr>
          <p:cNvPr id="4" name="Content Placeholder 3"/>
          <p:cNvSpPr>
            <a:spLocks noGrp="1"/>
          </p:cNvSpPr>
          <p:nvPr>
            <p:ph idx="1"/>
          </p:nvPr>
        </p:nvSpPr>
        <p:spPr>
          <a:xfrm>
            <a:off x="0" y="1143000"/>
            <a:ext cx="9144000" cy="5715000"/>
          </a:xfrm>
        </p:spPr>
        <p:txBody>
          <a:bodyPr>
            <a:normAutofit/>
          </a:bodyPr>
          <a:lstStyle/>
          <a:p>
            <a:r>
              <a:rPr lang="en-US" sz="3200" dirty="0"/>
              <a:t>Cultural differences may cause us to </a:t>
            </a:r>
            <a:r>
              <a:rPr lang="en-US" sz="3200" b="1" u="sng" dirty="0"/>
              <a:t>misinterpret</a:t>
            </a:r>
            <a:r>
              <a:rPr lang="en-US" sz="3200" dirty="0"/>
              <a:t> simple things like the nodding of a head, hand gestures, or making eye contact. </a:t>
            </a:r>
            <a:endParaRPr lang="en-US" sz="3200" dirty="0" smtClean="0"/>
          </a:p>
          <a:p>
            <a:endParaRPr lang="en-US" sz="3200" dirty="0"/>
          </a:p>
          <a:p>
            <a:r>
              <a:rPr lang="en-US" sz="3200" dirty="0" smtClean="0"/>
              <a:t>In </a:t>
            </a:r>
            <a:r>
              <a:rPr lang="en-US" sz="3200" dirty="0"/>
              <a:t>some cultures, direct eye contact when you are speaking to someone is a sign of </a:t>
            </a:r>
            <a:r>
              <a:rPr lang="en-US" sz="3200" b="1" u="sng" dirty="0"/>
              <a:t>honesty</a:t>
            </a:r>
            <a:r>
              <a:rPr lang="en-US" sz="3200" dirty="0"/>
              <a:t> and </a:t>
            </a:r>
            <a:r>
              <a:rPr lang="en-US" sz="3200" b="1" u="sng" dirty="0"/>
              <a:t>openness</a:t>
            </a:r>
            <a:r>
              <a:rPr lang="en-US" sz="3200" dirty="0"/>
              <a:t>, while in other societies it is seen as </a:t>
            </a:r>
            <a:r>
              <a:rPr lang="en-US" sz="3200" b="1" u="sng" dirty="0"/>
              <a:t>disrespectful</a:t>
            </a:r>
            <a:r>
              <a:rPr lang="en-US" sz="3200" dirty="0"/>
              <a:t>.</a:t>
            </a:r>
          </a:p>
        </p:txBody>
      </p:sp>
    </p:spTree>
    <p:extLst>
      <p:ext uri="{BB962C8B-B14F-4D97-AF65-F5344CB8AC3E}">
        <p14:creationId xmlns:p14="http://schemas.microsoft.com/office/powerpoint/2010/main" val="14183079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46356"/>
          </a:xfrm>
          <a:solidFill>
            <a:srgbClr val="C0504D"/>
          </a:solidFill>
        </p:spPr>
        <p:txBody>
          <a:bodyPr>
            <a:normAutofit fontScale="90000"/>
          </a:bodyPr>
          <a:lstStyle/>
          <a:p>
            <a:r>
              <a:rPr lang="en-US" b="1" dirty="0" smtClean="0"/>
              <a:t>Cultural Expression = </a:t>
            </a:r>
            <a:br>
              <a:rPr lang="en-US" b="1" dirty="0" smtClean="0"/>
            </a:br>
            <a:r>
              <a:rPr lang="en-US" b="1" dirty="0" smtClean="0"/>
              <a:t>Understandings or Assumptions? </a:t>
            </a:r>
            <a:r>
              <a:rPr lang="en-US" b="1" dirty="0" smtClean="0">
                <a:sym typeface="Wingdings"/>
              </a:rPr>
              <a:t></a:t>
            </a:r>
            <a:endParaRPr lang="en-US" b="1" dirty="0"/>
          </a:p>
        </p:txBody>
      </p:sp>
      <p:sp>
        <p:nvSpPr>
          <p:cNvPr id="4" name="Content Placeholder 3"/>
          <p:cNvSpPr>
            <a:spLocks noGrp="1"/>
          </p:cNvSpPr>
          <p:nvPr>
            <p:ph idx="1"/>
          </p:nvPr>
        </p:nvSpPr>
        <p:spPr>
          <a:xfrm>
            <a:off x="0" y="1346356"/>
            <a:ext cx="9144000" cy="5511644"/>
          </a:xfrm>
        </p:spPr>
        <p:txBody>
          <a:bodyPr>
            <a:normAutofit/>
          </a:bodyPr>
          <a:lstStyle/>
          <a:p>
            <a:r>
              <a:rPr lang="en-US" sz="3200" dirty="0"/>
              <a:t>The context of </a:t>
            </a:r>
            <a:r>
              <a:rPr lang="en-US" sz="3200" b="1" u="sng" dirty="0"/>
              <a:t>cultural</a:t>
            </a:r>
            <a:r>
              <a:rPr lang="en-US" sz="3200" dirty="0"/>
              <a:t> expressions is important in </a:t>
            </a:r>
            <a:r>
              <a:rPr lang="en-US" sz="3200" b="1" u="sng" dirty="0"/>
              <a:t>understanding</a:t>
            </a:r>
            <a:r>
              <a:rPr lang="en-US" sz="3200" dirty="0"/>
              <a:t> them. </a:t>
            </a:r>
            <a:endParaRPr lang="en-US" sz="3200" dirty="0" smtClean="0"/>
          </a:p>
          <a:p>
            <a:endParaRPr lang="en-US" sz="3200" dirty="0"/>
          </a:p>
          <a:p>
            <a:r>
              <a:rPr lang="en-US" sz="3200" dirty="0" smtClean="0"/>
              <a:t>Often </a:t>
            </a:r>
            <a:r>
              <a:rPr lang="en-US" sz="3200" dirty="0"/>
              <a:t>we make </a:t>
            </a:r>
            <a:r>
              <a:rPr lang="en-US" sz="3200" b="1" u="sng" dirty="0"/>
              <a:t>assumptions</a:t>
            </a:r>
            <a:r>
              <a:rPr lang="en-US" sz="3200" dirty="0"/>
              <a:t> about other </a:t>
            </a:r>
            <a:r>
              <a:rPr lang="en-US" sz="3200" b="1" u="sng" dirty="0"/>
              <a:t>people</a:t>
            </a:r>
            <a:r>
              <a:rPr lang="en-US" sz="3200" dirty="0"/>
              <a:t> based on our </a:t>
            </a:r>
            <a:r>
              <a:rPr lang="en-US" sz="3200" b="1" u="sng" dirty="0"/>
              <a:t>world</a:t>
            </a:r>
            <a:r>
              <a:rPr lang="en-US" sz="3200" dirty="0"/>
              <a:t> view, but if our assumptions are wrong, misunderstandings may </a:t>
            </a:r>
            <a:r>
              <a:rPr lang="en-US" sz="3200" b="1" u="sng" dirty="0"/>
              <a:t>arise</a:t>
            </a:r>
            <a:r>
              <a:rPr lang="en-US" sz="3200" dirty="0"/>
              <a:t>. </a:t>
            </a:r>
          </a:p>
        </p:txBody>
      </p:sp>
    </p:spTree>
    <p:extLst>
      <p:ext uri="{BB962C8B-B14F-4D97-AF65-F5344CB8AC3E}">
        <p14:creationId xmlns:p14="http://schemas.microsoft.com/office/powerpoint/2010/main" val="41423169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88" y="3072936"/>
            <a:ext cx="7543800" cy="1450757"/>
          </a:xfrm>
        </p:spPr>
        <p:txBody>
          <a:bodyPr>
            <a:noAutofit/>
          </a:bodyPr>
          <a:lstStyle/>
          <a:p>
            <a:pPr algn="ctr"/>
            <a:r>
              <a:rPr lang="en-US" sz="6000" b="1" dirty="0" smtClean="0"/>
              <a:t>What Happens When We Do Not Accept Or Understand Other World Views? </a:t>
            </a:r>
            <a:endParaRPr lang="en-US" sz="6000" b="1" dirty="0"/>
          </a:p>
        </p:txBody>
      </p:sp>
    </p:spTree>
    <p:extLst>
      <p:ext uri="{BB962C8B-B14F-4D97-AF65-F5344CB8AC3E}">
        <p14:creationId xmlns:p14="http://schemas.microsoft.com/office/powerpoint/2010/main" val="26658362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91604"/>
          </a:xfrm>
          <a:solidFill>
            <a:srgbClr val="D99694"/>
          </a:solidFill>
        </p:spPr>
        <p:txBody>
          <a:bodyPr>
            <a:normAutofit fontScale="90000"/>
          </a:bodyPr>
          <a:lstStyle/>
          <a:p>
            <a:r>
              <a:rPr lang="en-US" b="1" dirty="0" smtClean="0"/>
              <a:t>Other Viewpoints Exist: </a:t>
            </a:r>
            <a:br>
              <a:rPr lang="en-US" b="1" dirty="0" smtClean="0"/>
            </a:br>
            <a:r>
              <a:rPr lang="en-US" b="1" dirty="0" smtClean="0"/>
              <a:t>Beware of Ethnocentrism </a:t>
            </a:r>
            <a:endParaRPr lang="en-US" b="1" dirty="0"/>
          </a:p>
        </p:txBody>
      </p:sp>
      <p:sp>
        <p:nvSpPr>
          <p:cNvPr id="4" name="Content Placeholder 3"/>
          <p:cNvSpPr>
            <a:spLocks noGrp="1"/>
          </p:cNvSpPr>
          <p:nvPr>
            <p:ph idx="1"/>
          </p:nvPr>
        </p:nvSpPr>
        <p:spPr>
          <a:xfrm>
            <a:off x="0" y="1390226"/>
            <a:ext cx="9144000" cy="5467774"/>
          </a:xfrm>
        </p:spPr>
        <p:txBody>
          <a:bodyPr>
            <a:normAutofit/>
          </a:bodyPr>
          <a:lstStyle/>
          <a:p>
            <a:r>
              <a:rPr lang="en-US" sz="3200" dirty="0" smtClean="0">
                <a:solidFill>
                  <a:srgbClr val="000000"/>
                </a:solidFill>
              </a:rPr>
              <a:t>Sometimes</a:t>
            </a:r>
            <a:r>
              <a:rPr lang="en-US" sz="3200" dirty="0">
                <a:solidFill>
                  <a:srgbClr val="000000"/>
                </a:solidFill>
              </a:rPr>
              <a:t>, if we do not take into account other </a:t>
            </a:r>
            <a:r>
              <a:rPr lang="en-US" sz="3200" b="1" u="sng" dirty="0">
                <a:solidFill>
                  <a:srgbClr val="000000"/>
                </a:solidFill>
              </a:rPr>
              <a:t>viewpoints</a:t>
            </a:r>
            <a:r>
              <a:rPr lang="en-US" sz="3200" dirty="0">
                <a:solidFill>
                  <a:srgbClr val="000000"/>
                </a:solidFill>
              </a:rPr>
              <a:t>, we may act in a </a:t>
            </a:r>
            <a:r>
              <a:rPr lang="en-US" sz="3200" b="1" u="sng" dirty="0">
                <a:solidFill>
                  <a:srgbClr val="000000"/>
                </a:solidFill>
              </a:rPr>
              <a:t>biased</a:t>
            </a:r>
            <a:r>
              <a:rPr lang="en-US" sz="3200" dirty="0">
                <a:solidFill>
                  <a:srgbClr val="000000"/>
                </a:solidFill>
              </a:rPr>
              <a:t> or </a:t>
            </a:r>
            <a:r>
              <a:rPr lang="en-US" sz="3200" b="1" u="sng" dirty="0">
                <a:solidFill>
                  <a:srgbClr val="000000"/>
                </a:solidFill>
              </a:rPr>
              <a:t>prejudiced</a:t>
            </a:r>
            <a:r>
              <a:rPr lang="en-US" sz="3200" dirty="0">
                <a:solidFill>
                  <a:srgbClr val="000000"/>
                </a:solidFill>
              </a:rPr>
              <a:t> way. </a:t>
            </a:r>
            <a:endParaRPr lang="en-US" sz="3200" dirty="0" smtClean="0">
              <a:solidFill>
                <a:srgbClr val="000000"/>
              </a:solidFill>
            </a:endParaRPr>
          </a:p>
          <a:p>
            <a:endParaRPr lang="en-US" sz="3200" dirty="0"/>
          </a:p>
          <a:p>
            <a:r>
              <a:rPr lang="en-US" sz="3200" dirty="0"/>
              <a:t>Problems occur when people hold the mistaken </a:t>
            </a:r>
            <a:r>
              <a:rPr lang="en-US" sz="3200" b="1" u="sng" dirty="0"/>
              <a:t>belief</a:t>
            </a:r>
            <a:r>
              <a:rPr lang="en-US" sz="3200" dirty="0"/>
              <a:t> that their world view is the only correct view, or that it is </a:t>
            </a:r>
            <a:r>
              <a:rPr lang="en-US" sz="3200" b="1" u="sng" dirty="0"/>
              <a:t>better</a:t>
            </a:r>
            <a:r>
              <a:rPr lang="en-US" sz="3200" dirty="0"/>
              <a:t> than others. </a:t>
            </a:r>
            <a:r>
              <a:rPr lang="en-US" sz="3200" dirty="0" smtClean="0"/>
              <a:t>This </a:t>
            </a:r>
            <a:r>
              <a:rPr lang="en-US" sz="3200" dirty="0"/>
              <a:t>is called </a:t>
            </a:r>
            <a:r>
              <a:rPr lang="en-US" sz="3200" b="1" u="sng" dirty="0"/>
              <a:t>ethnocentrism</a:t>
            </a:r>
            <a:r>
              <a:rPr lang="en-US" sz="3200" dirty="0"/>
              <a:t>. </a:t>
            </a:r>
            <a:endParaRPr lang="en-US" sz="3200" dirty="0" smtClean="0"/>
          </a:p>
          <a:p>
            <a:endParaRPr lang="en-US" dirty="0"/>
          </a:p>
          <a:p>
            <a:r>
              <a:rPr lang="en-US" sz="3200" dirty="0" smtClean="0"/>
              <a:t>Ex: Colonialism </a:t>
            </a:r>
            <a:endParaRPr lang="en-US" sz="3200" dirty="0"/>
          </a:p>
        </p:txBody>
      </p:sp>
    </p:spTree>
    <p:extLst>
      <p:ext uri="{BB962C8B-B14F-4D97-AF65-F5344CB8AC3E}">
        <p14:creationId xmlns:p14="http://schemas.microsoft.com/office/powerpoint/2010/main" val="135712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332037"/>
          </a:xfrm>
          <a:solidFill>
            <a:srgbClr val="FFFFFF"/>
          </a:solidFill>
        </p:spPr>
        <p:txBody>
          <a:bodyPr>
            <a:normAutofit/>
          </a:bodyPr>
          <a:lstStyle/>
          <a:p>
            <a:pPr lvl="0"/>
            <a:r>
              <a:rPr lang="en-CA" dirty="0" smtClean="0"/>
              <a:t>3. Until </a:t>
            </a:r>
            <a:r>
              <a:rPr lang="en-CA" dirty="0"/>
              <a:t>1961 First Nations people </a:t>
            </a:r>
            <a:r>
              <a:rPr lang="en-CA" dirty="0" smtClean="0"/>
              <a:t>could </a:t>
            </a:r>
            <a:r>
              <a:rPr lang="en-CA" dirty="0"/>
              <a:t>not vote in Federal Elections?</a:t>
            </a:r>
          </a:p>
        </p:txBody>
      </p:sp>
      <p:sp>
        <p:nvSpPr>
          <p:cNvPr id="3" name="Content Placeholder 2"/>
          <p:cNvSpPr>
            <a:spLocks noGrp="1"/>
          </p:cNvSpPr>
          <p:nvPr>
            <p:ph idx="1"/>
          </p:nvPr>
        </p:nvSpPr>
        <p:spPr>
          <a:xfrm>
            <a:off x="0" y="2332037"/>
            <a:ext cx="9144000" cy="4525963"/>
          </a:xfrm>
        </p:spPr>
        <p:txBody>
          <a:bodyPr/>
          <a:lstStyle/>
          <a:p>
            <a:r>
              <a:rPr lang="en-US" dirty="0" smtClean="0"/>
              <a:t>True</a:t>
            </a:r>
          </a:p>
          <a:p>
            <a:pPr lvl="1"/>
            <a:r>
              <a:rPr lang="en-US" dirty="0" smtClean="0"/>
              <a:t>Differences based on Gender and whether a person lived on/off the reservation. </a:t>
            </a:r>
          </a:p>
          <a:p>
            <a:pPr lvl="1"/>
            <a:r>
              <a:rPr lang="en-US" dirty="0" smtClean="0"/>
              <a:t>Canadian women gained the vote in the 1920’s</a:t>
            </a:r>
          </a:p>
          <a:p>
            <a:pPr lvl="2"/>
            <a:r>
              <a:rPr lang="en-US" dirty="0" smtClean="0"/>
              <a:t>But Not Aboriginals.</a:t>
            </a:r>
          </a:p>
          <a:p>
            <a:pPr lvl="1"/>
            <a:r>
              <a:rPr lang="en-US" dirty="0" smtClean="0"/>
              <a:t>Could give up their Status card (be an Indian no more) and they could vote as a Canadian Citizen</a:t>
            </a:r>
          </a:p>
          <a:p>
            <a:pPr marL="457200" lvl="1" indent="0">
              <a:buNone/>
            </a:pPr>
            <a:endParaRPr lang="en-US" dirty="0"/>
          </a:p>
        </p:txBody>
      </p:sp>
    </p:spTree>
    <p:extLst>
      <p:ext uri="{BB962C8B-B14F-4D97-AF65-F5344CB8AC3E}">
        <p14:creationId xmlns:p14="http://schemas.microsoft.com/office/powerpoint/2010/main" val="231906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443789"/>
          </a:xfrm>
          <a:solidFill>
            <a:srgbClr val="D99694"/>
          </a:solidFill>
        </p:spPr>
        <p:txBody>
          <a:bodyPr/>
          <a:lstStyle/>
          <a:p>
            <a:r>
              <a:rPr lang="en-US" b="1" dirty="0" smtClean="0"/>
              <a:t>Prejudice, Stereotypes, Racism . . .</a:t>
            </a:r>
            <a:endParaRPr lang="en-US" b="1" dirty="0"/>
          </a:p>
        </p:txBody>
      </p:sp>
      <p:sp>
        <p:nvSpPr>
          <p:cNvPr id="4" name="Content Placeholder 3"/>
          <p:cNvSpPr>
            <a:spLocks noGrp="1"/>
          </p:cNvSpPr>
          <p:nvPr>
            <p:ph idx="1"/>
          </p:nvPr>
        </p:nvSpPr>
        <p:spPr>
          <a:xfrm>
            <a:off x="0" y="1443788"/>
            <a:ext cx="9144000" cy="5414212"/>
          </a:xfrm>
        </p:spPr>
        <p:txBody>
          <a:bodyPr>
            <a:normAutofit/>
          </a:bodyPr>
          <a:lstStyle/>
          <a:p>
            <a:r>
              <a:rPr lang="en-US" sz="3200" dirty="0"/>
              <a:t>Out of an ethnocentric viewpoint can grow cultural </a:t>
            </a:r>
            <a:r>
              <a:rPr lang="en-US" sz="3200" b="1" u="sng" dirty="0"/>
              <a:t>stereotyping</a:t>
            </a:r>
            <a:r>
              <a:rPr lang="en-US" sz="3200" dirty="0"/>
              <a:t>, where we tend to look at people from other </a:t>
            </a:r>
            <a:r>
              <a:rPr lang="en-US" sz="3200" b="1" u="sng" dirty="0"/>
              <a:t>cultures</a:t>
            </a:r>
            <a:r>
              <a:rPr lang="en-US" sz="3200" dirty="0"/>
              <a:t> in </a:t>
            </a:r>
            <a:r>
              <a:rPr lang="en-US" sz="3200" b="1" u="sng" dirty="0"/>
              <a:t>superficial</a:t>
            </a:r>
            <a:r>
              <a:rPr lang="en-US" sz="3200" dirty="0"/>
              <a:t> and </a:t>
            </a:r>
            <a:r>
              <a:rPr lang="en-US" sz="3200" b="1" u="sng" dirty="0"/>
              <a:t>simplistic</a:t>
            </a:r>
            <a:r>
              <a:rPr lang="en-US" sz="3200" dirty="0"/>
              <a:t> ways. </a:t>
            </a:r>
            <a:endParaRPr lang="en-US" sz="3200" dirty="0" smtClean="0"/>
          </a:p>
          <a:p>
            <a:endParaRPr lang="en-US" sz="3200" dirty="0"/>
          </a:p>
          <a:p>
            <a:r>
              <a:rPr lang="en-US" sz="3200" dirty="0" smtClean="0"/>
              <a:t>Often</a:t>
            </a:r>
            <a:r>
              <a:rPr lang="en-US" sz="3200" dirty="0"/>
              <a:t>, this develops into </a:t>
            </a:r>
            <a:r>
              <a:rPr lang="en-US" sz="3200" b="1" u="sng" dirty="0"/>
              <a:t>negative</a:t>
            </a:r>
            <a:r>
              <a:rPr lang="en-US" sz="3200" dirty="0"/>
              <a:t> </a:t>
            </a:r>
            <a:r>
              <a:rPr lang="en-US" sz="3200" b="1" u="sng" dirty="0"/>
              <a:t>attitudes</a:t>
            </a:r>
            <a:r>
              <a:rPr lang="en-US" sz="3200" dirty="0"/>
              <a:t> about </a:t>
            </a:r>
            <a:r>
              <a:rPr lang="en-US" sz="3200" b="1" u="sng" dirty="0"/>
              <a:t>people</a:t>
            </a:r>
            <a:r>
              <a:rPr lang="en-US" sz="3200" dirty="0"/>
              <a:t> from other groups.</a:t>
            </a:r>
          </a:p>
        </p:txBody>
      </p:sp>
    </p:spTree>
    <p:extLst>
      <p:ext uri="{BB962C8B-B14F-4D97-AF65-F5344CB8AC3E}">
        <p14:creationId xmlns:p14="http://schemas.microsoft.com/office/powerpoint/2010/main" val="35189526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78580"/>
          </a:xfrm>
          <a:solidFill>
            <a:srgbClr val="D99694"/>
          </a:solidFill>
        </p:spPr>
        <p:txBody>
          <a:bodyPr>
            <a:normAutofit/>
          </a:bodyPr>
          <a:lstStyle/>
          <a:p>
            <a:r>
              <a:rPr lang="en-US" b="1" dirty="0" smtClean="0"/>
              <a:t>The Roots of Conflict: Awareness Needed </a:t>
            </a:r>
            <a:endParaRPr lang="en-US" b="1" dirty="0"/>
          </a:p>
        </p:txBody>
      </p:sp>
      <p:sp>
        <p:nvSpPr>
          <p:cNvPr id="4" name="Content Placeholder 3"/>
          <p:cNvSpPr>
            <a:spLocks noGrp="1"/>
          </p:cNvSpPr>
          <p:nvPr>
            <p:ph idx="1"/>
          </p:nvPr>
        </p:nvSpPr>
        <p:spPr>
          <a:xfrm>
            <a:off x="0" y="1478580"/>
            <a:ext cx="9144000" cy="5379420"/>
          </a:xfrm>
        </p:spPr>
        <p:txBody>
          <a:bodyPr>
            <a:normAutofit/>
          </a:bodyPr>
          <a:lstStyle/>
          <a:p>
            <a:r>
              <a:rPr lang="en-US" sz="3200" dirty="0"/>
              <a:t>Throughout </a:t>
            </a:r>
            <a:r>
              <a:rPr lang="en-US" sz="3200" b="1" u="sng" dirty="0"/>
              <a:t>history</a:t>
            </a:r>
            <a:r>
              <a:rPr lang="en-US" sz="3200" dirty="0"/>
              <a:t>, ethnocentrism and cultural stereotyping have been at the </a:t>
            </a:r>
            <a:r>
              <a:rPr lang="en-US" sz="3200" b="1" u="sng" dirty="0"/>
              <a:t>root</a:t>
            </a:r>
            <a:r>
              <a:rPr lang="en-US" sz="3200" dirty="0"/>
              <a:t> of many </a:t>
            </a:r>
            <a:r>
              <a:rPr lang="en-US" sz="3200" b="1" u="sng" dirty="0"/>
              <a:t>conflicts</a:t>
            </a:r>
            <a:r>
              <a:rPr lang="en-US" sz="3200" dirty="0"/>
              <a:t> between </a:t>
            </a:r>
            <a:r>
              <a:rPr lang="en-US" sz="3200" b="1" u="sng" dirty="0"/>
              <a:t>individuals</a:t>
            </a:r>
            <a:r>
              <a:rPr lang="en-US" sz="3200" dirty="0"/>
              <a:t> and </a:t>
            </a:r>
            <a:r>
              <a:rPr lang="en-US" sz="3200" b="1" u="sng" dirty="0"/>
              <a:t>groups</a:t>
            </a:r>
            <a:r>
              <a:rPr lang="en-US" sz="3200" dirty="0"/>
              <a:t>. </a:t>
            </a:r>
            <a:endParaRPr lang="en-US" sz="3200" dirty="0" smtClean="0"/>
          </a:p>
          <a:p>
            <a:endParaRPr lang="en-US" sz="3200" dirty="0"/>
          </a:p>
          <a:p>
            <a:r>
              <a:rPr lang="en-US" sz="3200" dirty="0" smtClean="0"/>
              <a:t>By </a:t>
            </a:r>
            <a:r>
              <a:rPr lang="en-US" sz="3200" dirty="0"/>
              <a:t>becoming aware of our own world view, and understanding the cultural context of people with other world views, we can learn to value the rich </a:t>
            </a:r>
            <a:r>
              <a:rPr lang="en-US" sz="3200" b="1" u="sng" dirty="0"/>
              <a:t>diversity</a:t>
            </a:r>
            <a:r>
              <a:rPr lang="en-US" sz="3200" dirty="0"/>
              <a:t> of </a:t>
            </a:r>
            <a:r>
              <a:rPr lang="en-US" sz="3200" b="1" u="sng" dirty="0"/>
              <a:t>cultures</a:t>
            </a:r>
            <a:r>
              <a:rPr lang="en-US" sz="3200" dirty="0"/>
              <a:t>.</a:t>
            </a:r>
          </a:p>
          <a:p>
            <a:endParaRPr lang="en-US" sz="3200" dirty="0"/>
          </a:p>
        </p:txBody>
      </p:sp>
    </p:spTree>
    <p:extLst>
      <p:ext uri="{BB962C8B-B14F-4D97-AF65-F5344CB8AC3E}">
        <p14:creationId xmlns:p14="http://schemas.microsoft.com/office/powerpoint/2010/main" val="8311674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18" y="2210294"/>
            <a:ext cx="7543800" cy="1450757"/>
          </a:xfrm>
        </p:spPr>
        <p:txBody>
          <a:bodyPr>
            <a:noAutofit/>
          </a:bodyPr>
          <a:lstStyle/>
          <a:p>
            <a:pPr algn="ctr"/>
            <a:r>
              <a:rPr lang="en-US" sz="6000" b="1" dirty="0" smtClean="0"/>
              <a:t>How Are World Views Connected To Our Basic Beliefs? </a:t>
            </a:r>
            <a:endParaRPr lang="en-US" sz="6000" b="1" dirty="0"/>
          </a:p>
        </p:txBody>
      </p:sp>
    </p:spTree>
    <p:extLst>
      <p:ext uri="{BB962C8B-B14F-4D97-AF65-F5344CB8AC3E}">
        <p14:creationId xmlns:p14="http://schemas.microsoft.com/office/powerpoint/2010/main" val="29964194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D99694"/>
          </a:solidFill>
        </p:spPr>
        <p:txBody>
          <a:bodyPr/>
          <a:lstStyle/>
          <a:p>
            <a:r>
              <a:rPr lang="en-US" b="1" dirty="0" smtClean="0"/>
              <a:t>World View + Basic Beliefs </a:t>
            </a:r>
            <a:r>
              <a:rPr lang="en-US" b="1" dirty="0" smtClean="0">
                <a:sym typeface="Wingdings"/>
              </a:rPr>
              <a:t></a:t>
            </a:r>
            <a:r>
              <a:rPr lang="en-US" b="1" dirty="0" smtClean="0"/>
              <a:t> </a:t>
            </a:r>
            <a:endParaRPr lang="en-US" b="1" dirty="0"/>
          </a:p>
        </p:txBody>
      </p:sp>
      <p:sp>
        <p:nvSpPr>
          <p:cNvPr id="3" name="Content Placeholder 2"/>
          <p:cNvSpPr>
            <a:spLocks noGrp="1"/>
          </p:cNvSpPr>
          <p:nvPr>
            <p:ph idx="1"/>
          </p:nvPr>
        </p:nvSpPr>
        <p:spPr>
          <a:xfrm>
            <a:off x="0" y="1175985"/>
            <a:ext cx="9144000" cy="5682015"/>
          </a:xfrm>
        </p:spPr>
        <p:txBody>
          <a:bodyPr>
            <a:normAutofit/>
          </a:bodyPr>
          <a:lstStyle/>
          <a:p>
            <a:r>
              <a:rPr lang="en-US" sz="3200" dirty="0" smtClean="0"/>
              <a:t>World views </a:t>
            </a:r>
            <a:r>
              <a:rPr lang="en-US" sz="3200" dirty="0"/>
              <a:t>deal with basic </a:t>
            </a:r>
            <a:r>
              <a:rPr lang="en-US" sz="3200" b="1" u="sng" dirty="0"/>
              <a:t>beliefs</a:t>
            </a:r>
            <a:r>
              <a:rPr lang="en-US" sz="3200" dirty="0"/>
              <a:t>, not just any </a:t>
            </a:r>
            <a:r>
              <a:rPr lang="en-US" sz="3200" dirty="0" smtClean="0"/>
              <a:t>belief (</a:t>
            </a:r>
            <a:r>
              <a:rPr lang="en-US" sz="3200" dirty="0"/>
              <a:t>an acceptance that a statement is true or that something </a:t>
            </a:r>
            <a:r>
              <a:rPr lang="en-US" sz="3200" dirty="0" smtClean="0"/>
              <a:t>exists; </a:t>
            </a:r>
            <a:r>
              <a:rPr lang="en-US" sz="3200" dirty="0"/>
              <a:t>trust, faith, or confidence in someone or </a:t>
            </a:r>
            <a:r>
              <a:rPr lang="en-US" sz="3200" dirty="0" smtClean="0"/>
              <a:t>something).</a:t>
            </a:r>
            <a:endParaRPr lang="en-US" sz="3200" dirty="0"/>
          </a:p>
          <a:p>
            <a:endParaRPr lang="en-US" sz="3200" dirty="0" smtClean="0"/>
          </a:p>
          <a:p>
            <a:endParaRPr lang="en-US" sz="3200" dirty="0" smtClean="0"/>
          </a:p>
        </p:txBody>
      </p:sp>
    </p:spTree>
    <p:extLst>
      <p:ext uri="{BB962C8B-B14F-4D97-AF65-F5344CB8AC3E}">
        <p14:creationId xmlns:p14="http://schemas.microsoft.com/office/powerpoint/2010/main" val="16776725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60000"/>
              <a:lumOff val="40000"/>
            </a:schemeClr>
          </a:solidFill>
        </p:spPr>
        <p:txBody>
          <a:bodyPr/>
          <a:lstStyle/>
          <a:p>
            <a:r>
              <a:rPr lang="en-US" b="1" dirty="0" smtClean="0"/>
              <a:t>Our Beliefs  </a:t>
            </a:r>
            <a:r>
              <a:rPr lang="en-US" b="1" dirty="0" smtClean="0">
                <a:sym typeface="Wingdings"/>
              </a:rPr>
              <a:t></a:t>
            </a:r>
            <a:endParaRPr lang="en-US" b="1" dirty="0"/>
          </a:p>
        </p:txBody>
      </p:sp>
      <p:sp>
        <p:nvSpPr>
          <p:cNvPr id="3" name="Content Placeholder 2"/>
          <p:cNvSpPr>
            <a:spLocks noGrp="1"/>
          </p:cNvSpPr>
          <p:nvPr>
            <p:ph idx="1"/>
          </p:nvPr>
        </p:nvSpPr>
        <p:spPr>
          <a:xfrm>
            <a:off x="0" y="1143000"/>
            <a:ext cx="9144000" cy="5715000"/>
          </a:xfrm>
        </p:spPr>
        <p:txBody>
          <a:bodyPr>
            <a:normAutofit/>
          </a:bodyPr>
          <a:lstStyle/>
          <a:p>
            <a:r>
              <a:rPr lang="en-US" sz="3200" dirty="0"/>
              <a:t>Our </a:t>
            </a:r>
            <a:r>
              <a:rPr lang="en-US" sz="3200" b="1" u="sng" dirty="0"/>
              <a:t>basic</a:t>
            </a:r>
            <a:r>
              <a:rPr lang="en-US" sz="3200" dirty="0"/>
              <a:t> beliefs emerge whenever we </a:t>
            </a:r>
            <a:r>
              <a:rPr lang="en-US" sz="3200" b="1" u="sng" dirty="0"/>
              <a:t>enquire</a:t>
            </a:r>
            <a:r>
              <a:rPr lang="en-US" sz="3200" dirty="0"/>
              <a:t> about concrete issues in life: </a:t>
            </a:r>
          </a:p>
          <a:p>
            <a:pPr lvl="1"/>
            <a:endParaRPr lang="en-CA" sz="3000" dirty="0" smtClean="0"/>
          </a:p>
          <a:p>
            <a:pPr lvl="1"/>
            <a:r>
              <a:rPr lang="en-CA" sz="3200" dirty="0" smtClean="0"/>
              <a:t>What </a:t>
            </a:r>
            <a:r>
              <a:rPr lang="en-CA" sz="3200" dirty="0"/>
              <a:t>do you say to someone who has had a death in their family? </a:t>
            </a:r>
            <a:endParaRPr lang="en-US" sz="3200" dirty="0"/>
          </a:p>
          <a:p>
            <a:pPr lvl="1"/>
            <a:endParaRPr lang="en-CA" sz="3200" dirty="0" smtClean="0"/>
          </a:p>
          <a:p>
            <a:pPr lvl="1"/>
            <a:r>
              <a:rPr lang="en-CA" sz="3200" dirty="0" smtClean="0"/>
              <a:t>Why </a:t>
            </a:r>
            <a:r>
              <a:rPr lang="en-CA" sz="3200" dirty="0"/>
              <a:t>do innocent people suffer? </a:t>
            </a:r>
            <a:endParaRPr lang="en-US" sz="3200" dirty="0"/>
          </a:p>
        </p:txBody>
      </p:sp>
    </p:spTree>
    <p:extLst>
      <p:ext uri="{BB962C8B-B14F-4D97-AF65-F5344CB8AC3E}">
        <p14:creationId xmlns:p14="http://schemas.microsoft.com/office/powerpoint/2010/main" val="29055900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73"/>
            <a:ext cx="9144000" cy="1143000"/>
          </a:xfrm>
          <a:solidFill>
            <a:srgbClr val="D99694"/>
          </a:solidFill>
        </p:spPr>
        <p:txBody>
          <a:bodyPr/>
          <a:lstStyle/>
          <a:p>
            <a:r>
              <a:rPr lang="en-US" b="1" dirty="0" smtClean="0"/>
              <a:t>Our Beliefs </a:t>
            </a:r>
            <a:endParaRPr lang="en-US" b="1" dirty="0"/>
          </a:p>
        </p:txBody>
      </p:sp>
      <p:sp>
        <p:nvSpPr>
          <p:cNvPr id="3" name="Content Placeholder 2"/>
          <p:cNvSpPr>
            <a:spLocks noGrp="1"/>
          </p:cNvSpPr>
          <p:nvPr>
            <p:ph idx="1"/>
          </p:nvPr>
        </p:nvSpPr>
        <p:spPr>
          <a:xfrm>
            <a:off x="0" y="1104526"/>
            <a:ext cx="9144000" cy="5753473"/>
          </a:xfrm>
        </p:spPr>
        <p:txBody>
          <a:bodyPr>
            <a:normAutofit/>
          </a:bodyPr>
          <a:lstStyle/>
          <a:p>
            <a:pPr lvl="1"/>
            <a:r>
              <a:rPr lang="en-CA" sz="3200" dirty="0" smtClean="0"/>
              <a:t>What </a:t>
            </a:r>
            <a:r>
              <a:rPr lang="en-CA" sz="3200" dirty="0"/>
              <a:t>should we do about </a:t>
            </a:r>
            <a:r>
              <a:rPr lang="en-CA" sz="3200" b="1" u="sng" dirty="0" smtClean="0"/>
              <a:t>famine</a:t>
            </a:r>
            <a:r>
              <a:rPr lang="en-CA" sz="3200" dirty="0" smtClean="0"/>
              <a:t>, war or genocide? </a:t>
            </a:r>
            <a:endParaRPr lang="en-US" sz="3200" dirty="0"/>
          </a:p>
          <a:p>
            <a:pPr lvl="1"/>
            <a:endParaRPr lang="en-CA" sz="3200" dirty="0" smtClean="0"/>
          </a:p>
          <a:p>
            <a:pPr lvl="1"/>
            <a:r>
              <a:rPr lang="en-CA" sz="3200" dirty="0" smtClean="0"/>
              <a:t>What </a:t>
            </a:r>
            <a:r>
              <a:rPr lang="en-CA" sz="3200" dirty="0"/>
              <a:t>is acceptable in terms of </a:t>
            </a:r>
            <a:r>
              <a:rPr lang="en-CA" sz="3200" dirty="0" smtClean="0"/>
              <a:t>sexuality (your feelings about sex)?</a:t>
            </a:r>
          </a:p>
          <a:p>
            <a:pPr lvl="1"/>
            <a:endParaRPr lang="en-CA" sz="3200" dirty="0"/>
          </a:p>
          <a:p>
            <a:pPr lvl="1"/>
            <a:r>
              <a:rPr lang="en-CA" sz="3200" dirty="0"/>
              <a:t>What is acceptable in terms </a:t>
            </a:r>
            <a:r>
              <a:rPr lang="en-CA" sz="3200" dirty="0" smtClean="0"/>
              <a:t>of nudity?</a:t>
            </a:r>
          </a:p>
          <a:p>
            <a:pPr lvl="1"/>
            <a:endParaRPr lang="en-CA" sz="3200" dirty="0"/>
          </a:p>
          <a:p>
            <a:pPr lvl="1"/>
            <a:r>
              <a:rPr lang="en-CA" sz="3200" dirty="0"/>
              <a:t>What is acceptable in terms </a:t>
            </a:r>
            <a:r>
              <a:rPr lang="en-CA" sz="3200" dirty="0" smtClean="0"/>
              <a:t>of </a:t>
            </a:r>
            <a:r>
              <a:rPr lang="en-CA" sz="3200" b="1" u="sng" dirty="0" smtClean="0"/>
              <a:t>inequality</a:t>
            </a:r>
            <a:r>
              <a:rPr lang="en-CA" sz="3200" dirty="0" smtClean="0"/>
              <a:t>?</a:t>
            </a:r>
            <a:endParaRPr lang="en-US" sz="3200" dirty="0"/>
          </a:p>
        </p:txBody>
      </p:sp>
    </p:spTree>
    <p:extLst>
      <p:ext uri="{BB962C8B-B14F-4D97-AF65-F5344CB8AC3E}">
        <p14:creationId xmlns:p14="http://schemas.microsoft.com/office/powerpoint/2010/main" val="19577543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9839"/>
          </a:xfrm>
          <a:solidFill>
            <a:srgbClr val="FFFFFF"/>
          </a:solidFill>
        </p:spPr>
        <p:txBody>
          <a:bodyPr>
            <a:normAutofit fontScale="90000"/>
          </a:bodyPr>
          <a:lstStyle/>
          <a:p>
            <a:r>
              <a:rPr lang="en-US" dirty="0" smtClean="0">
                <a:solidFill>
                  <a:srgbClr val="558ED5"/>
                </a:solidFill>
              </a:rPr>
              <a:t>How might our worldview affect specific areas?</a:t>
            </a:r>
            <a:endParaRPr lang="en-US" dirty="0">
              <a:solidFill>
                <a:srgbClr val="558ED5"/>
              </a:solidFill>
            </a:endParaRPr>
          </a:p>
        </p:txBody>
      </p:sp>
      <p:sp>
        <p:nvSpPr>
          <p:cNvPr id="3" name="Content Placeholder 2"/>
          <p:cNvSpPr>
            <a:spLocks noGrp="1"/>
          </p:cNvSpPr>
          <p:nvPr>
            <p:ph idx="1"/>
          </p:nvPr>
        </p:nvSpPr>
        <p:spPr>
          <a:xfrm>
            <a:off x="0" y="1252298"/>
            <a:ext cx="9144000" cy="5605702"/>
          </a:xfrm>
        </p:spPr>
        <p:txBody>
          <a:bodyPr>
            <a:normAutofit lnSpcReduction="10000"/>
          </a:bodyPr>
          <a:lstStyle/>
          <a:p>
            <a:pPr marL="0" indent="0">
              <a:buNone/>
            </a:pPr>
            <a:endParaRPr lang="en-US" dirty="0" smtClean="0"/>
          </a:p>
          <a:p>
            <a:r>
              <a:rPr lang="en-US" dirty="0" smtClean="0"/>
              <a:t>Roles </a:t>
            </a:r>
            <a:r>
              <a:rPr lang="mr-IN" dirty="0" smtClean="0"/>
              <a:t>–</a:t>
            </a:r>
            <a:r>
              <a:rPr lang="en-US" dirty="0" smtClean="0"/>
              <a:t> How are they created? How does this apply to Gender?</a:t>
            </a:r>
          </a:p>
          <a:p>
            <a:r>
              <a:rPr lang="en-US" dirty="0" smtClean="0"/>
              <a:t>Rituals or Superstition </a:t>
            </a:r>
            <a:r>
              <a:rPr lang="mr-IN" dirty="0" smtClean="0"/>
              <a:t>–</a:t>
            </a:r>
            <a:r>
              <a:rPr lang="en-US" dirty="0" smtClean="0"/>
              <a:t> When is something considered to be “true/real” vs. “made-up/phony”</a:t>
            </a:r>
          </a:p>
          <a:p>
            <a:r>
              <a:rPr lang="en-US" dirty="0" smtClean="0"/>
              <a:t>Social Class and Status </a:t>
            </a:r>
            <a:r>
              <a:rPr lang="mr-IN" dirty="0" smtClean="0"/>
              <a:t>–</a:t>
            </a:r>
            <a:r>
              <a:rPr lang="en-US" dirty="0" smtClean="0"/>
              <a:t> How do we judge someone to be popular? How do we classify people in our society?</a:t>
            </a:r>
          </a:p>
          <a:p>
            <a:r>
              <a:rPr lang="en-US" dirty="0" smtClean="0"/>
              <a:t>Work </a:t>
            </a:r>
            <a:r>
              <a:rPr lang="mr-IN" dirty="0" smtClean="0"/>
              <a:t>–</a:t>
            </a:r>
            <a:r>
              <a:rPr lang="en-US" dirty="0" smtClean="0"/>
              <a:t> Who works? How much time do we spend working? When is it un-acceptable to work?</a:t>
            </a:r>
          </a:p>
          <a:p>
            <a:r>
              <a:rPr lang="en-US" dirty="0" smtClean="0"/>
              <a:t>Time </a:t>
            </a:r>
            <a:r>
              <a:rPr lang="mr-IN" dirty="0" smtClean="0"/>
              <a:t>–</a:t>
            </a:r>
            <a:r>
              <a:rPr lang="en-US" dirty="0" smtClean="0"/>
              <a:t> How does it dictate our lives?</a:t>
            </a:r>
          </a:p>
          <a:p>
            <a:endParaRPr lang="en-US" dirty="0"/>
          </a:p>
        </p:txBody>
      </p:sp>
    </p:spTree>
    <p:extLst>
      <p:ext uri="{BB962C8B-B14F-4D97-AF65-F5344CB8AC3E}">
        <p14:creationId xmlns:p14="http://schemas.microsoft.com/office/powerpoint/2010/main" val="1398664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D99694"/>
          </a:solidFill>
        </p:spPr>
        <p:txBody>
          <a:bodyPr/>
          <a:lstStyle/>
          <a:p>
            <a:r>
              <a:rPr lang="en-US" dirty="0" smtClean="0"/>
              <a:t>Two World-Views</a:t>
            </a:r>
            <a:endParaRPr lang="en-US" dirty="0"/>
          </a:p>
        </p:txBody>
      </p:sp>
      <p:sp>
        <p:nvSpPr>
          <p:cNvPr id="3" name="Text Placeholder 2"/>
          <p:cNvSpPr>
            <a:spLocks noGrp="1"/>
          </p:cNvSpPr>
          <p:nvPr>
            <p:ph type="body" idx="1"/>
          </p:nvPr>
        </p:nvSpPr>
        <p:spPr>
          <a:xfrm>
            <a:off x="-1" y="1143000"/>
            <a:ext cx="4645025" cy="448646"/>
          </a:xfrm>
          <a:solidFill>
            <a:schemeClr val="accent1"/>
          </a:solidFill>
        </p:spPr>
        <p:txBody>
          <a:bodyPr>
            <a:normAutofit lnSpcReduction="10000"/>
          </a:bodyPr>
          <a:lstStyle/>
          <a:p>
            <a:pPr algn="ctr"/>
            <a:r>
              <a:rPr lang="en-US" dirty="0" smtClean="0"/>
              <a:t>Western </a:t>
            </a:r>
            <a:endParaRPr lang="en-US" dirty="0"/>
          </a:p>
        </p:txBody>
      </p:sp>
      <p:sp>
        <p:nvSpPr>
          <p:cNvPr id="4" name="Content Placeholder 3"/>
          <p:cNvSpPr>
            <a:spLocks noGrp="1"/>
          </p:cNvSpPr>
          <p:nvPr>
            <p:ph sz="half" idx="2"/>
          </p:nvPr>
        </p:nvSpPr>
        <p:spPr>
          <a:xfrm>
            <a:off x="-2" y="1696510"/>
            <a:ext cx="4645025" cy="5161490"/>
          </a:xfrm>
        </p:spPr>
        <p:txBody>
          <a:bodyPr/>
          <a:lstStyle/>
          <a:p>
            <a:r>
              <a:rPr lang="en-US" dirty="0" smtClean="0"/>
              <a:t>Scientific/Written Record</a:t>
            </a:r>
          </a:p>
          <a:p>
            <a:r>
              <a:rPr lang="en-US" dirty="0" smtClean="0"/>
              <a:t>There is one truth; based on science.</a:t>
            </a:r>
          </a:p>
          <a:p>
            <a:r>
              <a:rPr lang="en-US" dirty="0" smtClean="0"/>
              <a:t>The land is a resource we should develop and extract.</a:t>
            </a:r>
          </a:p>
          <a:p>
            <a:r>
              <a:rPr lang="en-US" dirty="0" smtClean="0"/>
              <a:t>Time is Linear: months, years, etc.</a:t>
            </a:r>
          </a:p>
          <a:p>
            <a:r>
              <a:rPr lang="en-US" dirty="0" smtClean="0"/>
              <a:t>Humans are most important in the world.</a:t>
            </a:r>
          </a:p>
          <a:p>
            <a:r>
              <a:rPr lang="en-US" dirty="0" smtClean="0"/>
              <a:t>Wealth is beneficial for the individual.</a:t>
            </a:r>
            <a:endParaRPr lang="en-US" dirty="0"/>
          </a:p>
        </p:txBody>
      </p:sp>
      <p:sp>
        <p:nvSpPr>
          <p:cNvPr id="5" name="Text Placeholder 4"/>
          <p:cNvSpPr>
            <a:spLocks noGrp="1"/>
          </p:cNvSpPr>
          <p:nvPr>
            <p:ph type="body" sz="quarter" idx="3"/>
          </p:nvPr>
        </p:nvSpPr>
        <p:spPr>
          <a:xfrm>
            <a:off x="4645024" y="1143000"/>
            <a:ext cx="4498976" cy="448646"/>
          </a:xfrm>
          <a:solidFill>
            <a:schemeClr val="accent3">
              <a:lumMod val="20000"/>
              <a:lumOff val="80000"/>
            </a:schemeClr>
          </a:solidFill>
        </p:spPr>
        <p:txBody>
          <a:bodyPr>
            <a:normAutofit lnSpcReduction="10000"/>
          </a:bodyPr>
          <a:lstStyle/>
          <a:p>
            <a:pPr algn="ctr"/>
            <a:r>
              <a:rPr lang="en-US" dirty="0" smtClean="0"/>
              <a:t>First Peoples</a:t>
            </a:r>
            <a:endParaRPr lang="en-US" dirty="0"/>
          </a:p>
        </p:txBody>
      </p:sp>
      <p:sp>
        <p:nvSpPr>
          <p:cNvPr id="6" name="Content Placeholder 5"/>
          <p:cNvSpPr>
            <a:spLocks noGrp="1"/>
          </p:cNvSpPr>
          <p:nvPr>
            <p:ph sz="quarter" idx="4"/>
          </p:nvPr>
        </p:nvSpPr>
        <p:spPr>
          <a:xfrm>
            <a:off x="4645023" y="1714398"/>
            <a:ext cx="4498977" cy="5143602"/>
          </a:xfrm>
        </p:spPr>
        <p:txBody>
          <a:bodyPr/>
          <a:lstStyle/>
          <a:p>
            <a:r>
              <a:rPr lang="en-US" dirty="0" smtClean="0"/>
              <a:t>Spirituality/Oral Story</a:t>
            </a:r>
          </a:p>
          <a:p>
            <a:r>
              <a:rPr lang="en-US" dirty="0" smtClean="0"/>
              <a:t>There are multiple truths; based on experiences.</a:t>
            </a:r>
          </a:p>
          <a:p>
            <a:r>
              <a:rPr lang="en-US" dirty="0" smtClean="0"/>
              <a:t>The Land is Sacred.</a:t>
            </a:r>
          </a:p>
          <a:p>
            <a:r>
              <a:rPr lang="en-US" dirty="0" smtClean="0"/>
              <a:t>Time is Cyclical: Seasons/Events.</a:t>
            </a:r>
          </a:p>
          <a:p>
            <a:r>
              <a:rPr lang="en-US" dirty="0" smtClean="0"/>
              <a:t>Humans are not the most important in the world.</a:t>
            </a:r>
          </a:p>
          <a:p>
            <a:r>
              <a:rPr lang="en-US" dirty="0" smtClean="0"/>
              <a:t>Wealth is beneficial for the community.</a:t>
            </a:r>
            <a:endParaRPr lang="en-US" dirty="0"/>
          </a:p>
        </p:txBody>
      </p:sp>
    </p:spTree>
    <p:extLst>
      <p:ext uri="{BB962C8B-B14F-4D97-AF65-F5344CB8AC3E}">
        <p14:creationId xmlns:p14="http://schemas.microsoft.com/office/powerpoint/2010/main" val="228265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80394"/>
          </a:xfrm>
        </p:spPr>
        <p:style>
          <a:lnRef idx="3">
            <a:schemeClr val="lt1"/>
          </a:lnRef>
          <a:fillRef idx="1">
            <a:schemeClr val="dk1"/>
          </a:fillRef>
          <a:effectRef idx="1">
            <a:schemeClr val="dk1"/>
          </a:effectRef>
          <a:fontRef idx="minor">
            <a:schemeClr val="lt1"/>
          </a:fontRef>
        </p:style>
        <p:txBody>
          <a:bodyPr>
            <a:normAutofit/>
          </a:bodyPr>
          <a:lstStyle/>
          <a:p>
            <a:r>
              <a:rPr lang="en-US" dirty="0" smtClean="0">
                <a:solidFill>
                  <a:srgbClr val="FFFFFF"/>
                </a:solidFill>
                <a:hlinkClick r:id="rId3"/>
              </a:rPr>
              <a:t>Haida </a:t>
            </a:r>
            <a:r>
              <a:rPr lang="en-US" dirty="0" err="1" smtClean="0">
                <a:solidFill>
                  <a:srgbClr val="FFFFFF"/>
                </a:solidFill>
              </a:rPr>
              <a:t>Gwaii</a:t>
            </a:r>
            <a:endParaRPr lang="en-US" dirty="0">
              <a:solidFill>
                <a:srgbClr val="FFFFFF"/>
              </a:solidFill>
            </a:endParaRPr>
          </a:p>
        </p:txBody>
      </p:sp>
      <p:sp>
        <p:nvSpPr>
          <p:cNvPr id="3" name="Content Placeholder 2"/>
          <p:cNvSpPr>
            <a:spLocks noGrp="1"/>
          </p:cNvSpPr>
          <p:nvPr>
            <p:ph idx="1"/>
          </p:nvPr>
        </p:nvSpPr>
        <p:spPr>
          <a:xfrm>
            <a:off x="4979283" y="1539502"/>
            <a:ext cx="4164718" cy="5318498"/>
          </a:xfrm>
        </p:spPr>
        <p:txBody>
          <a:bodyPr>
            <a:normAutofit fontScale="85000" lnSpcReduction="20000"/>
          </a:bodyPr>
          <a:lstStyle/>
          <a:p>
            <a:r>
              <a:rPr lang="en-US" dirty="0" smtClean="0"/>
              <a:t>Use to be called the “Queen Charlottes” or “The </a:t>
            </a:r>
            <a:r>
              <a:rPr lang="en-US" b="1" u="sng" dirty="0" smtClean="0"/>
              <a:t>Charlottes</a:t>
            </a:r>
            <a:r>
              <a:rPr lang="en-US" dirty="0" smtClean="0"/>
              <a:t>”</a:t>
            </a:r>
          </a:p>
          <a:p>
            <a:r>
              <a:rPr lang="en-US" dirty="0" smtClean="0"/>
              <a:t>June 3</a:t>
            </a:r>
            <a:r>
              <a:rPr lang="en-US" baseline="30000" dirty="0" smtClean="0"/>
              <a:t>rd</a:t>
            </a:r>
            <a:r>
              <a:rPr lang="en-US" dirty="0" smtClean="0"/>
              <a:t>, 2010 </a:t>
            </a:r>
            <a:r>
              <a:rPr lang="mr-IN" dirty="0" smtClean="0"/>
              <a:t>–</a:t>
            </a:r>
            <a:r>
              <a:rPr lang="en-US" dirty="0" smtClean="0"/>
              <a:t> </a:t>
            </a:r>
            <a:r>
              <a:rPr lang="en-US" b="1" u="sng" dirty="0" smtClean="0"/>
              <a:t>Reconciliation</a:t>
            </a:r>
            <a:r>
              <a:rPr lang="en-US" dirty="0" smtClean="0"/>
              <a:t> Act renamed it.</a:t>
            </a:r>
          </a:p>
          <a:p>
            <a:r>
              <a:rPr lang="en-US" dirty="0" smtClean="0"/>
              <a:t>Haida </a:t>
            </a:r>
            <a:r>
              <a:rPr lang="en-US" dirty="0" err="1" smtClean="0"/>
              <a:t>Gwaii</a:t>
            </a:r>
            <a:r>
              <a:rPr lang="en-US" dirty="0" smtClean="0"/>
              <a:t> translates to “Island of the </a:t>
            </a:r>
            <a:r>
              <a:rPr lang="en-US" b="1" u="sng" dirty="0" smtClean="0"/>
              <a:t>People</a:t>
            </a:r>
            <a:r>
              <a:rPr lang="en-US" dirty="0" smtClean="0"/>
              <a:t>”</a:t>
            </a:r>
          </a:p>
          <a:p>
            <a:r>
              <a:rPr lang="en-US" dirty="0" smtClean="0"/>
              <a:t>Over </a:t>
            </a:r>
            <a:r>
              <a:rPr lang="en-US" b="1" u="sng" dirty="0" smtClean="0"/>
              <a:t>150</a:t>
            </a:r>
            <a:r>
              <a:rPr lang="en-US" dirty="0" smtClean="0"/>
              <a:t> islands make up this Archipelago.</a:t>
            </a:r>
          </a:p>
          <a:p>
            <a:r>
              <a:rPr lang="en-US" dirty="0" smtClean="0"/>
              <a:t>Some of the oldest First Nations sites in Canada, dating back </a:t>
            </a:r>
            <a:r>
              <a:rPr lang="en-US" b="1" u="sng" dirty="0" smtClean="0"/>
              <a:t>13,000</a:t>
            </a:r>
            <a:r>
              <a:rPr lang="en-US" dirty="0" smtClean="0"/>
              <a:t> years ago.</a:t>
            </a:r>
            <a:endParaRPr lang="en-US" dirty="0"/>
          </a:p>
        </p:txBody>
      </p:sp>
      <p:pic>
        <p:nvPicPr>
          <p:cNvPr id="4" name="Picture 3" descr="Screen Shot 2019-08-08 at 2.35.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80393"/>
            <a:ext cx="4979283" cy="5299381"/>
          </a:xfrm>
          <a:prstGeom prst="rect">
            <a:avLst/>
          </a:prstGeom>
        </p:spPr>
      </p:pic>
    </p:spTree>
    <p:extLst>
      <p:ext uri="{BB962C8B-B14F-4D97-AF65-F5344CB8AC3E}">
        <p14:creationId xmlns:p14="http://schemas.microsoft.com/office/powerpoint/2010/main" val="27977105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39502"/>
          </a:xfrm>
        </p:spPr>
        <p:style>
          <a:lnRef idx="3">
            <a:schemeClr val="lt1"/>
          </a:lnRef>
          <a:fillRef idx="1">
            <a:schemeClr val="dk1"/>
          </a:fillRef>
          <a:effectRef idx="1">
            <a:schemeClr val="dk1"/>
          </a:effectRef>
          <a:fontRef idx="minor">
            <a:schemeClr val="lt1"/>
          </a:fontRef>
        </p:style>
        <p:txBody>
          <a:bodyPr>
            <a:normAutofit fontScale="90000"/>
          </a:bodyPr>
          <a:lstStyle/>
          <a:p>
            <a:r>
              <a:rPr lang="en-US" dirty="0" smtClean="0">
                <a:solidFill>
                  <a:srgbClr val="FFFFFF"/>
                </a:solidFill>
              </a:rPr>
              <a:t/>
            </a:r>
            <a:br>
              <a:rPr lang="en-US" dirty="0" smtClean="0">
                <a:solidFill>
                  <a:srgbClr val="FFFFFF"/>
                </a:solidFill>
              </a:rPr>
            </a:br>
            <a:r>
              <a:rPr lang="en-US" dirty="0" smtClean="0">
                <a:solidFill>
                  <a:srgbClr val="FFFFFF"/>
                </a:solidFill>
              </a:rPr>
              <a:t>Haida </a:t>
            </a:r>
            <a:r>
              <a:rPr lang="en-US" dirty="0" err="1" smtClean="0">
                <a:solidFill>
                  <a:srgbClr val="FFFFFF"/>
                </a:solidFill>
              </a:rPr>
              <a:t>Gwaii</a:t>
            </a:r>
            <a:r>
              <a:rPr lang="en-US" dirty="0" smtClean="0">
                <a:solidFill>
                  <a:srgbClr val="FFFFFF"/>
                </a:solidFill>
              </a:rPr>
              <a:t>, </a:t>
            </a:r>
            <a:r>
              <a:rPr lang="en-US" dirty="0">
                <a:solidFill>
                  <a:srgbClr val="FFFFFF"/>
                </a:solidFill>
              </a:rPr>
              <a:t>Totem Poles</a:t>
            </a:r>
            <a:br>
              <a:rPr lang="en-US" dirty="0">
                <a:solidFill>
                  <a:srgbClr val="FFFFFF"/>
                </a:solidFill>
              </a:rPr>
            </a:br>
            <a:r>
              <a:rPr lang="en-US" sz="3100" dirty="0">
                <a:solidFill>
                  <a:srgbClr val="FFFFFF"/>
                </a:solidFill>
              </a:rPr>
              <a:t>https://</a:t>
            </a:r>
            <a:r>
              <a:rPr lang="en-US" sz="3100" dirty="0" err="1">
                <a:solidFill>
                  <a:srgbClr val="FFFFFF"/>
                </a:solidFill>
              </a:rPr>
              <a:t>indigenousfoundations.arts.ubc.ca</a:t>
            </a:r>
            <a:r>
              <a:rPr lang="en-US" sz="3100" dirty="0">
                <a:solidFill>
                  <a:srgbClr val="FFFFFF"/>
                </a:solidFill>
              </a:rPr>
              <a:t>/</a:t>
            </a:r>
            <a:r>
              <a:rPr lang="en-US" sz="3100" dirty="0" err="1">
                <a:solidFill>
                  <a:srgbClr val="FFFFFF"/>
                </a:solidFill>
              </a:rPr>
              <a:t>totem_poles</a:t>
            </a:r>
            <a:r>
              <a:rPr lang="en-US" sz="3100" dirty="0" smtClean="0">
                <a:solidFill>
                  <a:srgbClr val="FFFFFF"/>
                </a:solidFill>
              </a:rPr>
              <a:t>/</a:t>
            </a:r>
            <a:br>
              <a:rPr lang="en-US" sz="3100" dirty="0" smtClean="0">
                <a:solidFill>
                  <a:srgbClr val="FFFFFF"/>
                </a:solidFill>
              </a:rPr>
            </a:br>
            <a:endParaRPr lang="en-US" sz="3100" dirty="0">
              <a:solidFill>
                <a:srgbClr val="FFFFFF"/>
              </a:solidFill>
            </a:endParaRPr>
          </a:p>
        </p:txBody>
      </p:sp>
      <p:sp>
        <p:nvSpPr>
          <p:cNvPr id="3" name="Content Placeholder 2"/>
          <p:cNvSpPr>
            <a:spLocks noGrp="1"/>
          </p:cNvSpPr>
          <p:nvPr>
            <p:ph idx="1"/>
          </p:nvPr>
        </p:nvSpPr>
        <p:spPr>
          <a:xfrm>
            <a:off x="5976091" y="1539502"/>
            <a:ext cx="3167909" cy="5318498"/>
          </a:xfrm>
        </p:spPr>
        <p:txBody>
          <a:bodyPr>
            <a:normAutofit fontScale="92500" lnSpcReduction="20000"/>
          </a:bodyPr>
          <a:lstStyle/>
          <a:p>
            <a:r>
              <a:rPr lang="en-US" dirty="0" smtClean="0"/>
              <a:t>What is the purpose of the </a:t>
            </a:r>
            <a:r>
              <a:rPr lang="en-US" dirty="0" smtClean="0">
                <a:hlinkClick r:id="rId3"/>
              </a:rPr>
              <a:t>Totem </a:t>
            </a:r>
            <a:r>
              <a:rPr lang="en-US" dirty="0" smtClean="0"/>
              <a:t>Pole?</a:t>
            </a:r>
          </a:p>
          <a:p>
            <a:r>
              <a:rPr lang="en-US" dirty="0" smtClean="0"/>
              <a:t>What do the symbols represent?</a:t>
            </a:r>
          </a:p>
          <a:p>
            <a:r>
              <a:rPr lang="en-US" dirty="0" smtClean="0"/>
              <a:t>How many types are there?</a:t>
            </a:r>
          </a:p>
          <a:p>
            <a:r>
              <a:rPr lang="en-US" dirty="0" smtClean="0"/>
              <a:t>Explain the process of carving a totem pole, including selection.</a:t>
            </a:r>
            <a:endParaRPr lang="en-US" dirty="0"/>
          </a:p>
        </p:txBody>
      </p:sp>
      <p:pic>
        <p:nvPicPr>
          <p:cNvPr id="5" name="Picture 4" descr="Screen Shot 2019-08-08 at 2.34.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9502"/>
            <a:ext cx="5976091" cy="5318498"/>
          </a:xfrm>
          <a:prstGeom prst="rect">
            <a:avLst/>
          </a:prstGeom>
        </p:spPr>
      </p:pic>
    </p:spTree>
    <p:extLst>
      <p:ext uri="{BB962C8B-B14F-4D97-AF65-F5344CB8AC3E}">
        <p14:creationId xmlns:p14="http://schemas.microsoft.com/office/powerpoint/2010/main" val="1114564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687178"/>
          </a:xfrm>
          <a:solidFill>
            <a:srgbClr val="FFFFFF"/>
          </a:solidFill>
        </p:spPr>
        <p:txBody>
          <a:bodyPr>
            <a:normAutofit fontScale="90000"/>
          </a:bodyPr>
          <a:lstStyle/>
          <a:p>
            <a:pPr lvl="0"/>
            <a:r>
              <a:rPr lang="en-CA" dirty="0" smtClean="0"/>
              <a:t>4. It’s 1969 and Bill (Caucasian) and Bob (First Nations) have just completed their 12 hour shift at a local pulp mill and head to the local pub for a beer, both men are in their 30s. Is one or both of them committing a crime?</a:t>
            </a:r>
            <a:endParaRPr lang="en-CA" dirty="0"/>
          </a:p>
        </p:txBody>
      </p:sp>
      <p:sp>
        <p:nvSpPr>
          <p:cNvPr id="3" name="Content Placeholder 2"/>
          <p:cNvSpPr>
            <a:spLocks noGrp="1"/>
          </p:cNvSpPr>
          <p:nvPr>
            <p:ph idx="1"/>
          </p:nvPr>
        </p:nvSpPr>
        <p:spPr>
          <a:xfrm>
            <a:off x="0" y="3977870"/>
            <a:ext cx="9144000" cy="2880130"/>
          </a:xfrm>
        </p:spPr>
        <p:txBody>
          <a:bodyPr>
            <a:normAutofit fontScale="85000" lnSpcReduction="20000"/>
          </a:bodyPr>
          <a:lstStyle/>
          <a:p>
            <a:r>
              <a:rPr lang="en-US" dirty="0" smtClean="0"/>
              <a:t>Both </a:t>
            </a:r>
          </a:p>
          <a:p>
            <a:r>
              <a:rPr lang="en-US" dirty="0" smtClean="0"/>
              <a:t>First Nations are not allowed to purchase alcohol and are not allowed to be intoxicated on or off the reserve.</a:t>
            </a:r>
          </a:p>
          <a:p>
            <a:r>
              <a:rPr lang="en-US" dirty="0" smtClean="0"/>
              <a:t>It was illegal to sell alcohol to an Indian.</a:t>
            </a:r>
          </a:p>
          <a:p>
            <a:pPr lvl="1"/>
            <a:r>
              <a:rPr lang="en-US" dirty="0" smtClean="0"/>
              <a:t>Indian Act </a:t>
            </a:r>
            <a:r>
              <a:rPr lang="mr-IN" dirty="0" smtClean="0"/>
              <a:t>–</a:t>
            </a:r>
            <a:r>
              <a:rPr lang="en-US" dirty="0" smtClean="0"/>
              <a:t> Section 94</a:t>
            </a:r>
          </a:p>
          <a:p>
            <a:pPr lvl="2"/>
            <a:r>
              <a:rPr lang="en-US" dirty="0" smtClean="0"/>
              <a:t>Dry Bones vs. Canada </a:t>
            </a:r>
            <a:r>
              <a:rPr lang="mr-IN" dirty="0" smtClean="0"/>
              <a:t>–</a:t>
            </a:r>
            <a:r>
              <a:rPr lang="en-US" dirty="0" smtClean="0"/>
              <a:t> Challenged this section of the act as being racial discrimination.</a:t>
            </a:r>
          </a:p>
          <a:p>
            <a:pPr lvl="2"/>
            <a:r>
              <a:rPr lang="en-US" dirty="0" smtClean="0"/>
              <a:t>Went to the Supreme Court of Canada and the agreed and struck it. </a:t>
            </a:r>
            <a:endParaRPr lang="en-US" dirty="0"/>
          </a:p>
        </p:txBody>
      </p:sp>
    </p:spTree>
    <p:extLst>
      <p:ext uri="{BB962C8B-B14F-4D97-AF65-F5344CB8AC3E}">
        <p14:creationId xmlns:p14="http://schemas.microsoft.com/office/powerpoint/2010/main" val="3151769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 Ponder: Dominant World View Vs Distinctive World Views :)</a:t>
            </a:r>
            <a:endParaRPr lang="en-US" b="1" dirty="0"/>
          </a:p>
        </p:txBody>
      </p:sp>
      <p:sp>
        <p:nvSpPr>
          <p:cNvPr id="3" name="Content Placeholder 2"/>
          <p:cNvSpPr>
            <a:spLocks noGrp="1"/>
          </p:cNvSpPr>
          <p:nvPr>
            <p:ph idx="1"/>
          </p:nvPr>
        </p:nvSpPr>
        <p:spPr>
          <a:xfrm>
            <a:off x="822960" y="2389517"/>
            <a:ext cx="7543800" cy="3786996"/>
          </a:xfrm>
        </p:spPr>
        <p:txBody>
          <a:bodyPr>
            <a:normAutofit/>
          </a:bodyPr>
          <a:lstStyle/>
          <a:p>
            <a:pPr marL="514350" lvl="0" indent="-514350">
              <a:buFont typeface="+mj-lt"/>
              <a:buAutoNum type="arabicPeriod"/>
            </a:pPr>
            <a:r>
              <a:rPr lang="en-CA" sz="3200" dirty="0" smtClean="0"/>
              <a:t>What </a:t>
            </a:r>
            <a:r>
              <a:rPr lang="en-CA" sz="3200" dirty="0"/>
              <a:t>is the dominant </a:t>
            </a:r>
            <a:r>
              <a:rPr lang="en-CA" sz="3200" dirty="0" smtClean="0"/>
              <a:t>world view </a:t>
            </a:r>
            <a:r>
              <a:rPr lang="en-CA" sz="3200" dirty="0"/>
              <a:t>in </a:t>
            </a:r>
            <a:r>
              <a:rPr lang="en-CA" sz="3200" dirty="0" smtClean="0"/>
              <a:t>our </a:t>
            </a:r>
            <a:r>
              <a:rPr lang="en-CA" sz="3200" dirty="0"/>
              <a:t>society</a:t>
            </a:r>
            <a:r>
              <a:rPr lang="en-CA" sz="3200" dirty="0" smtClean="0"/>
              <a:t>? Identify + explain. </a:t>
            </a:r>
            <a:endParaRPr lang="en-US" sz="3200" dirty="0"/>
          </a:p>
          <a:p>
            <a:pPr marL="514350" lvl="0" indent="-514350">
              <a:buFont typeface="+mj-lt"/>
              <a:buAutoNum type="arabicPeriod"/>
            </a:pPr>
            <a:endParaRPr lang="en-CA" sz="3200" dirty="0" smtClean="0"/>
          </a:p>
          <a:p>
            <a:pPr marL="514350" lvl="0" indent="-514350">
              <a:buFont typeface="+mj-lt"/>
              <a:buAutoNum type="arabicPeriod"/>
            </a:pPr>
            <a:r>
              <a:rPr lang="en-CA" sz="3200" dirty="0" smtClean="0"/>
              <a:t>How could </a:t>
            </a:r>
            <a:r>
              <a:rPr lang="en-CA" sz="3200" dirty="0"/>
              <a:t>we communicate our distinctive </a:t>
            </a:r>
            <a:r>
              <a:rPr lang="en-CA" sz="3200" dirty="0" smtClean="0"/>
              <a:t>world view </a:t>
            </a:r>
            <a:r>
              <a:rPr lang="en-CA" sz="3200" dirty="0"/>
              <a:t>to someone who has had no contact with our society? </a:t>
            </a:r>
            <a:r>
              <a:rPr lang="en-CA" sz="3200" dirty="0" smtClean="0"/>
              <a:t>What would we say?</a:t>
            </a:r>
            <a:endParaRPr lang="en-US" sz="3200" dirty="0"/>
          </a:p>
          <a:p>
            <a:endParaRPr lang="en-US" sz="3200" dirty="0" smtClean="0"/>
          </a:p>
        </p:txBody>
      </p:sp>
    </p:spTree>
    <p:extLst>
      <p:ext uri="{BB962C8B-B14F-4D97-AF65-F5344CB8AC3E}">
        <p14:creationId xmlns:p14="http://schemas.microsoft.com/office/powerpoint/2010/main" val="1604317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 Ponder: Dominant World View Vs Distinctive World Views</a:t>
            </a:r>
            <a:endParaRPr lang="en-US" b="1" dirty="0"/>
          </a:p>
        </p:txBody>
      </p:sp>
      <p:sp>
        <p:nvSpPr>
          <p:cNvPr id="3" name="Content Placeholder 2"/>
          <p:cNvSpPr>
            <a:spLocks noGrp="1"/>
          </p:cNvSpPr>
          <p:nvPr>
            <p:ph idx="1"/>
          </p:nvPr>
        </p:nvSpPr>
        <p:spPr>
          <a:xfrm>
            <a:off x="822960" y="2389517"/>
            <a:ext cx="7543800" cy="3786996"/>
          </a:xfrm>
        </p:spPr>
        <p:txBody>
          <a:bodyPr>
            <a:normAutofit fontScale="92500" lnSpcReduction="20000"/>
          </a:bodyPr>
          <a:lstStyle/>
          <a:p>
            <a:pPr marL="514350" lvl="0" indent="-514350">
              <a:buFont typeface="+mj-lt"/>
              <a:buAutoNum type="arabicPeriod" startAt="3"/>
            </a:pPr>
            <a:r>
              <a:rPr lang="en-US" sz="3200" dirty="0"/>
              <a:t>C</a:t>
            </a:r>
            <a:r>
              <a:rPr lang="en-US" sz="3200" dirty="0" smtClean="0"/>
              <a:t>an </a:t>
            </a:r>
            <a:r>
              <a:rPr lang="en-US" dirty="0" smtClean="0"/>
              <a:t>I </a:t>
            </a:r>
            <a:r>
              <a:rPr lang="en-US" sz="3200" dirty="0" smtClean="0"/>
              <a:t>have </a:t>
            </a:r>
            <a:r>
              <a:rPr lang="en-US" sz="3200" dirty="0"/>
              <a:t>a personal world view and also share a cultural world </a:t>
            </a:r>
            <a:r>
              <a:rPr lang="en-US" sz="3200" dirty="0" smtClean="0"/>
              <a:t>view? Explain.</a:t>
            </a:r>
          </a:p>
          <a:p>
            <a:pPr marL="514350" lvl="0" indent="-514350">
              <a:buFont typeface="+mj-lt"/>
              <a:buAutoNum type="arabicPeriod" startAt="3"/>
            </a:pPr>
            <a:endParaRPr lang="en-US" sz="3200" dirty="0"/>
          </a:p>
          <a:p>
            <a:pPr marL="514350" lvl="0" indent="-514350">
              <a:buFont typeface="+mj-lt"/>
              <a:buAutoNum type="arabicPeriod" startAt="3"/>
            </a:pPr>
            <a:r>
              <a:rPr lang="en-US" sz="3200" dirty="0" smtClean="0"/>
              <a:t>Can aspects </a:t>
            </a:r>
            <a:r>
              <a:rPr lang="en-US" sz="3200" dirty="0"/>
              <a:t>of world views </a:t>
            </a:r>
            <a:r>
              <a:rPr lang="en-US" sz="3200" dirty="0" smtClean="0"/>
              <a:t>change </a:t>
            </a:r>
            <a:r>
              <a:rPr lang="en-US" sz="3200" dirty="0"/>
              <a:t>as a person or group has new or different </a:t>
            </a:r>
            <a:r>
              <a:rPr lang="en-US" sz="3200" dirty="0" smtClean="0"/>
              <a:t>experiences? Why or why not?</a:t>
            </a:r>
          </a:p>
          <a:p>
            <a:pPr marL="0" lvl="0" indent="0">
              <a:buNone/>
            </a:pPr>
            <a:endParaRPr lang="en-US" sz="3200" dirty="0" smtClean="0"/>
          </a:p>
          <a:p>
            <a:pPr marL="514350" lvl="0" indent="-514350">
              <a:buFont typeface="+mj-lt"/>
              <a:buAutoNum type="arabicPeriod" startAt="3"/>
            </a:pPr>
            <a:r>
              <a:rPr lang="en-US" sz="3200" dirty="0" smtClean="0"/>
              <a:t>Why do we not </a:t>
            </a:r>
            <a:r>
              <a:rPr lang="en-US" sz="3200" dirty="0"/>
              <a:t>normally think about our world </a:t>
            </a:r>
            <a:r>
              <a:rPr lang="en-US" sz="3200" dirty="0" smtClean="0"/>
              <a:t>view?</a:t>
            </a:r>
          </a:p>
        </p:txBody>
      </p:sp>
    </p:spTree>
    <p:extLst>
      <p:ext uri="{BB962C8B-B14F-4D97-AF65-F5344CB8AC3E}">
        <p14:creationId xmlns:p14="http://schemas.microsoft.com/office/powerpoint/2010/main" val="850558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9839"/>
          </a:xfrm>
          <a:solidFill>
            <a:schemeClr val="tx1"/>
          </a:solidFill>
        </p:spPr>
        <p:txBody>
          <a:bodyPr>
            <a:normAutofit/>
          </a:bodyPr>
          <a:lstStyle/>
          <a:p>
            <a:r>
              <a:rPr lang="en-US" dirty="0" smtClean="0">
                <a:solidFill>
                  <a:srgbClr val="558ED5"/>
                </a:solidFill>
              </a:rPr>
              <a:t>Read </a:t>
            </a:r>
            <a:r>
              <a:rPr lang="en-US" dirty="0" err="1" smtClean="0">
                <a:solidFill>
                  <a:srgbClr val="558ED5"/>
                </a:solidFill>
              </a:rPr>
              <a:t>Blackline</a:t>
            </a:r>
            <a:r>
              <a:rPr lang="en-US" dirty="0" smtClean="0">
                <a:solidFill>
                  <a:srgbClr val="558ED5"/>
                </a:solidFill>
              </a:rPr>
              <a:t> Master-Intro 4</a:t>
            </a:r>
            <a:endParaRPr lang="en-US" dirty="0">
              <a:solidFill>
                <a:srgbClr val="558ED5"/>
              </a:solidFill>
            </a:endParaRPr>
          </a:p>
        </p:txBody>
      </p:sp>
      <p:pic>
        <p:nvPicPr>
          <p:cNvPr id="4" name="Content Placeholder 3" descr="5_Worldview.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279"/>
          <a:stretch/>
        </p:blipFill>
        <p:spPr>
          <a:xfrm>
            <a:off x="0" y="1252538"/>
            <a:ext cx="4349108" cy="5605462"/>
          </a:xfrm>
        </p:spPr>
      </p:pic>
      <p:sp>
        <p:nvSpPr>
          <p:cNvPr id="5" name="TextBox 4"/>
          <p:cNvSpPr txBox="1"/>
          <p:nvPr/>
        </p:nvSpPr>
        <p:spPr>
          <a:xfrm>
            <a:off x="4209938" y="1269838"/>
            <a:ext cx="4934062" cy="5632312"/>
          </a:xfrm>
          <a:prstGeom prst="rect">
            <a:avLst/>
          </a:prstGeom>
          <a:noFill/>
        </p:spPr>
        <p:txBody>
          <a:bodyPr wrap="square" rtlCol="0">
            <a:spAutoFit/>
          </a:bodyPr>
          <a:lstStyle/>
          <a:p>
            <a:pPr marL="285750" indent="-285750">
              <a:buFont typeface="Arial"/>
              <a:buChar char="•"/>
            </a:pPr>
            <a:r>
              <a:rPr lang="en-US" sz="3600" dirty="0" smtClean="0"/>
              <a:t>What is the world-view being presented here?</a:t>
            </a:r>
          </a:p>
          <a:p>
            <a:pPr marL="285750" indent="-285750">
              <a:buFont typeface="Arial"/>
              <a:buChar char="•"/>
            </a:pPr>
            <a:endParaRPr lang="en-US" sz="3600" dirty="0"/>
          </a:p>
          <a:p>
            <a:pPr marL="285750" indent="-285750">
              <a:buFont typeface="Arial"/>
              <a:buChar char="•"/>
            </a:pPr>
            <a:r>
              <a:rPr lang="en-US" sz="3600" dirty="0" smtClean="0"/>
              <a:t>Questions to Consider:</a:t>
            </a:r>
          </a:p>
          <a:p>
            <a:pPr marL="742950" lvl="1" indent="-285750">
              <a:buFont typeface="Arial"/>
              <a:buChar char="•"/>
            </a:pPr>
            <a:r>
              <a:rPr lang="en-US" sz="3600" dirty="0" smtClean="0"/>
              <a:t>What is this person’s beliefs?</a:t>
            </a:r>
          </a:p>
          <a:p>
            <a:pPr marL="742950" lvl="1" indent="-285750">
              <a:buFont typeface="Arial"/>
              <a:buChar char="•"/>
            </a:pPr>
            <a:r>
              <a:rPr lang="en-US" sz="3600" dirty="0" smtClean="0"/>
              <a:t>What are their values?</a:t>
            </a:r>
          </a:p>
          <a:p>
            <a:pPr marL="742950" lvl="1" indent="-285750">
              <a:buFont typeface="Arial"/>
              <a:buChar char="•"/>
            </a:pPr>
            <a:r>
              <a:rPr lang="en-US" sz="3600" dirty="0" smtClean="0"/>
              <a:t>What do they care about?</a:t>
            </a:r>
          </a:p>
        </p:txBody>
      </p:sp>
    </p:spTree>
    <p:extLst>
      <p:ext uri="{BB962C8B-B14F-4D97-AF65-F5344CB8AC3E}">
        <p14:creationId xmlns:p14="http://schemas.microsoft.com/office/powerpoint/2010/main" val="3927171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CNN 10</a:t>
            </a:r>
          </a:p>
          <a:p>
            <a:r>
              <a:rPr lang="en-US" dirty="0" smtClean="0"/>
              <a:t>Journal Prompt </a:t>
            </a:r>
          </a:p>
          <a:p>
            <a:r>
              <a:rPr lang="en-US" dirty="0" smtClean="0"/>
              <a:t>Classwork </a:t>
            </a:r>
          </a:p>
          <a:p>
            <a:pPr lvl="1"/>
            <a:r>
              <a:rPr lang="en-US" dirty="0" smtClean="0"/>
              <a:t>Stations Activity (This should be handed in today)</a:t>
            </a:r>
          </a:p>
          <a:p>
            <a:pPr lvl="1"/>
            <a:r>
              <a:rPr lang="en-US" dirty="0" smtClean="0"/>
              <a:t>Intro Package </a:t>
            </a:r>
          </a:p>
          <a:p>
            <a:pPr lvl="2"/>
            <a:r>
              <a:rPr lang="en-US" dirty="0" smtClean="0"/>
              <a:t>Co-operative Teaching</a:t>
            </a:r>
          </a:p>
          <a:p>
            <a:pPr lvl="2"/>
            <a:r>
              <a:rPr lang="en-US" dirty="0" smtClean="0"/>
              <a:t>Intro Questions</a:t>
            </a:r>
          </a:p>
          <a:p>
            <a:pPr lvl="2"/>
            <a:r>
              <a:rPr lang="en-US" dirty="0" smtClean="0"/>
              <a:t>Haida Totem Poles Questions</a:t>
            </a:r>
          </a:p>
          <a:p>
            <a:pPr lvl="2"/>
            <a:r>
              <a:rPr lang="en-US" dirty="0" smtClean="0"/>
              <a:t>Etc. (This should be handed in today also, come see me if you need an extension)</a:t>
            </a:r>
            <a:endParaRPr lang="en-US" dirty="0"/>
          </a:p>
        </p:txBody>
      </p:sp>
    </p:spTree>
    <p:extLst>
      <p:ext uri="{BB962C8B-B14F-4D97-AF65-F5344CB8AC3E}">
        <p14:creationId xmlns:p14="http://schemas.microsoft.com/office/powerpoint/2010/main" val="4161444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FF"/>
          </a:solidFill>
        </p:spPr>
        <p:txBody>
          <a:bodyPr/>
          <a:lstStyle/>
          <a:p>
            <a:r>
              <a:rPr lang="en-US" dirty="0" smtClean="0">
                <a:solidFill>
                  <a:schemeClr val="bg1"/>
                </a:solidFill>
              </a:rPr>
              <a:t>Journal</a:t>
            </a:r>
            <a:endParaRPr lang="en-US" dirty="0">
              <a:solidFill>
                <a:schemeClr val="bg1"/>
              </a:solidFill>
            </a:endParaRPr>
          </a:p>
        </p:txBody>
      </p:sp>
      <p:sp>
        <p:nvSpPr>
          <p:cNvPr id="3" name="Content Placeholder 2"/>
          <p:cNvSpPr>
            <a:spLocks noGrp="1"/>
          </p:cNvSpPr>
          <p:nvPr>
            <p:ph idx="1"/>
          </p:nvPr>
        </p:nvSpPr>
        <p:spPr>
          <a:xfrm>
            <a:off x="0" y="1130058"/>
            <a:ext cx="9144000" cy="5727942"/>
          </a:xfrm>
        </p:spPr>
        <p:txBody>
          <a:bodyPr>
            <a:normAutofit/>
          </a:bodyPr>
          <a:lstStyle/>
          <a:p>
            <a:r>
              <a:rPr lang="en-US" dirty="0" smtClean="0"/>
              <a:t>“Learning is also reflecting”</a:t>
            </a:r>
          </a:p>
          <a:p>
            <a:r>
              <a:rPr lang="en-US" dirty="0"/>
              <a:t>W</a:t>
            </a:r>
            <a:r>
              <a:rPr lang="en-US" dirty="0" smtClean="0"/>
              <a:t>e will keep a </a:t>
            </a:r>
            <a:r>
              <a:rPr lang="en-US" b="1" u="sng" dirty="0" smtClean="0"/>
              <a:t>weekly</a:t>
            </a:r>
            <a:r>
              <a:rPr lang="en-US" dirty="0" smtClean="0"/>
              <a:t> journal.</a:t>
            </a:r>
          </a:p>
          <a:p>
            <a:r>
              <a:rPr lang="en-US" dirty="0" smtClean="0"/>
              <a:t>Journals will be due every </a:t>
            </a:r>
            <a:r>
              <a:rPr lang="en-US" b="1" u="sng" dirty="0" smtClean="0"/>
              <a:t>Friday</a:t>
            </a:r>
            <a:r>
              <a:rPr lang="en-US" dirty="0" smtClean="0"/>
              <a:t> at the end of class.</a:t>
            </a:r>
          </a:p>
          <a:p>
            <a:r>
              <a:rPr lang="en-US" dirty="0" smtClean="0"/>
              <a:t>Journal entries should be 1-2 Paragraphs in length (3-5 sentences per paragraph)</a:t>
            </a:r>
          </a:p>
          <a:p>
            <a:r>
              <a:rPr lang="en-US" dirty="0" smtClean="0"/>
              <a:t>Journals should demonstrate the following:</a:t>
            </a:r>
          </a:p>
          <a:p>
            <a:pPr lvl="1"/>
            <a:r>
              <a:rPr lang="en-US" dirty="0"/>
              <a:t>N</a:t>
            </a:r>
            <a:r>
              <a:rPr lang="en-US" dirty="0" smtClean="0"/>
              <a:t>ew knowledge/Something learned</a:t>
            </a:r>
          </a:p>
          <a:p>
            <a:pPr lvl="1"/>
            <a:r>
              <a:rPr lang="en-US" dirty="0" smtClean="0"/>
              <a:t>Questions being raised </a:t>
            </a:r>
          </a:p>
          <a:p>
            <a:pPr lvl="1"/>
            <a:r>
              <a:rPr lang="en-US" dirty="0" smtClean="0"/>
              <a:t>Insights into local issues</a:t>
            </a:r>
          </a:p>
          <a:p>
            <a:pPr lvl="1"/>
            <a:r>
              <a:rPr lang="en-US" dirty="0" smtClean="0"/>
              <a:t>Changes in beliefs/views</a:t>
            </a:r>
            <a:endParaRPr lang="en-US" dirty="0"/>
          </a:p>
        </p:txBody>
      </p:sp>
    </p:spTree>
    <p:extLst>
      <p:ext uri="{BB962C8B-B14F-4D97-AF65-F5344CB8AC3E}">
        <p14:creationId xmlns:p14="http://schemas.microsoft.com/office/powerpoint/2010/main" val="3381823258"/>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FF"/>
          </a:solidFill>
        </p:spPr>
        <p:txBody>
          <a:bodyPr/>
          <a:lstStyle/>
          <a:p>
            <a:r>
              <a:rPr lang="en-US" dirty="0" smtClean="0">
                <a:solidFill>
                  <a:srgbClr val="000000"/>
                </a:solidFill>
              </a:rPr>
              <a:t>Journal Prompts</a:t>
            </a:r>
            <a:endParaRPr lang="en-US" dirty="0">
              <a:solidFill>
                <a:srgbClr val="000000"/>
              </a:solidFill>
            </a:endParaRPr>
          </a:p>
        </p:txBody>
      </p:sp>
      <p:sp>
        <p:nvSpPr>
          <p:cNvPr id="3" name="Content Placeholder 2"/>
          <p:cNvSpPr>
            <a:spLocks noGrp="1"/>
          </p:cNvSpPr>
          <p:nvPr>
            <p:ph idx="1"/>
          </p:nvPr>
        </p:nvSpPr>
        <p:spPr>
          <a:xfrm>
            <a:off x="0" y="1130058"/>
            <a:ext cx="9144000" cy="5727942"/>
          </a:xfrm>
        </p:spPr>
        <p:txBody>
          <a:bodyPr>
            <a:normAutofit fontScale="92500" lnSpcReduction="10000"/>
          </a:bodyPr>
          <a:lstStyle/>
          <a:p>
            <a:pPr marL="514350" lvl="0" indent="-514350">
              <a:buFont typeface="+mj-lt"/>
              <a:buAutoNum type="arabicPeriod"/>
            </a:pPr>
            <a:r>
              <a:rPr lang="en-US" dirty="0"/>
              <a:t>Summarize what you have read in the text and other  resource materials, or seen in a video.  </a:t>
            </a:r>
            <a:endParaRPr lang="en-CA" dirty="0"/>
          </a:p>
          <a:p>
            <a:pPr marL="514350" lvl="0" indent="-514350">
              <a:buFont typeface="+mj-lt"/>
              <a:buAutoNum type="arabicPeriod"/>
            </a:pPr>
            <a:r>
              <a:rPr lang="en-US" dirty="0"/>
              <a:t>Include one or two meaningful and thought-pro-  </a:t>
            </a:r>
            <a:r>
              <a:rPr lang="en-US" dirty="0" err="1"/>
              <a:t>voking</a:t>
            </a:r>
            <a:r>
              <a:rPr lang="en-US" dirty="0"/>
              <a:t> quotes from the readings.  </a:t>
            </a:r>
            <a:endParaRPr lang="en-CA" dirty="0"/>
          </a:p>
          <a:p>
            <a:pPr marL="514350" lvl="0" indent="-514350">
              <a:buFont typeface="+mj-lt"/>
              <a:buAutoNum type="arabicPeriod"/>
            </a:pPr>
            <a:r>
              <a:rPr lang="en-US" dirty="0"/>
              <a:t>Describe your personal responses to the readings,  discussions, or projects you are working on.  </a:t>
            </a:r>
            <a:endParaRPr lang="en-CA" dirty="0"/>
          </a:p>
          <a:p>
            <a:pPr marL="514350" lvl="0" indent="-514350">
              <a:buFont typeface="+mj-lt"/>
              <a:buAutoNum type="arabicPeriod"/>
            </a:pPr>
            <a:r>
              <a:rPr lang="en-US" dirty="0"/>
              <a:t>Illustrate (draw) your response to the readings and  add a caption that explains your drawing.  </a:t>
            </a:r>
            <a:endParaRPr lang="en-CA" dirty="0"/>
          </a:p>
        </p:txBody>
      </p:sp>
    </p:spTree>
    <p:extLst>
      <p:ext uri="{BB962C8B-B14F-4D97-AF65-F5344CB8AC3E}">
        <p14:creationId xmlns:p14="http://schemas.microsoft.com/office/powerpoint/2010/main" val="3028849485"/>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08999"/>
          </a:xfrm>
          <a:solidFill>
            <a:srgbClr val="FFFFFF"/>
          </a:solidFill>
          <a:ln>
            <a:solidFill>
              <a:srgbClr val="4F81BD"/>
            </a:solidFill>
          </a:ln>
        </p:spPr>
        <p:txBody>
          <a:bodyPr/>
          <a:lstStyle/>
          <a:p>
            <a:r>
              <a:rPr lang="en-US" dirty="0" smtClean="0">
                <a:solidFill>
                  <a:srgbClr val="558ED5"/>
                </a:solidFill>
              </a:rPr>
              <a:t>Journal Themes</a:t>
            </a:r>
            <a:endParaRPr lang="en-US" dirty="0">
              <a:solidFill>
                <a:srgbClr val="558ED5"/>
              </a:solidFill>
            </a:endParaRPr>
          </a:p>
        </p:txBody>
      </p:sp>
      <p:sp>
        <p:nvSpPr>
          <p:cNvPr id="3" name="Content Placeholder 2"/>
          <p:cNvSpPr>
            <a:spLocks noGrp="1"/>
          </p:cNvSpPr>
          <p:nvPr>
            <p:ph idx="1"/>
          </p:nvPr>
        </p:nvSpPr>
        <p:spPr>
          <a:xfrm>
            <a:off x="0" y="1443643"/>
            <a:ext cx="9144000" cy="5414357"/>
          </a:xfrm>
        </p:spPr>
        <p:txBody>
          <a:bodyPr/>
          <a:lstStyle/>
          <a:p>
            <a:r>
              <a:rPr lang="en-US" dirty="0" smtClean="0"/>
              <a:t>Throughout the book are four major themes. </a:t>
            </a:r>
          </a:p>
          <a:p>
            <a:pPr lvl="1"/>
            <a:r>
              <a:rPr lang="en-US" dirty="0" smtClean="0"/>
              <a:t>Respect</a:t>
            </a:r>
          </a:p>
          <a:p>
            <a:pPr lvl="1"/>
            <a:r>
              <a:rPr lang="en-US" dirty="0" smtClean="0"/>
              <a:t>Relationship with the Land</a:t>
            </a:r>
          </a:p>
          <a:p>
            <a:pPr lvl="1"/>
            <a:r>
              <a:rPr lang="en-US" dirty="0" smtClean="0"/>
              <a:t>Oral Tradition</a:t>
            </a:r>
          </a:p>
          <a:p>
            <a:pPr lvl="1"/>
            <a:r>
              <a:rPr lang="en-US" dirty="0" smtClean="0"/>
              <a:t>Spirituality </a:t>
            </a:r>
          </a:p>
          <a:p>
            <a:pPr lvl="2"/>
            <a:r>
              <a:rPr lang="en-US" dirty="0" smtClean="0"/>
              <a:t>Pg. 10/Pg. 45 offer definitions of Spirituality</a:t>
            </a:r>
          </a:p>
          <a:p>
            <a:pPr marL="914400" lvl="2" indent="0">
              <a:buNone/>
            </a:pPr>
            <a:endParaRPr lang="en-US" dirty="0"/>
          </a:p>
          <a:p>
            <a:pPr marL="914400" lvl="2" indent="0">
              <a:buNone/>
            </a:pPr>
            <a:r>
              <a:rPr lang="en-US" dirty="0" smtClean="0"/>
              <a:t>For each journal entry, you are required to reference one of these items. </a:t>
            </a:r>
          </a:p>
        </p:txBody>
      </p:sp>
    </p:spTree>
    <p:extLst>
      <p:ext uri="{BB962C8B-B14F-4D97-AF65-F5344CB8AC3E}">
        <p14:creationId xmlns:p14="http://schemas.microsoft.com/office/powerpoint/2010/main" val="1397319136"/>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2"/>
            <a:ext cx="9144000" cy="1143000"/>
          </a:xfrm>
          <a:solidFill>
            <a:srgbClr val="FFFFFF"/>
          </a:solidFill>
          <a:ln>
            <a:solidFill>
              <a:srgbClr val="4F81BD"/>
            </a:solidFill>
          </a:ln>
        </p:spPr>
        <p:txBody>
          <a:bodyPr/>
          <a:lstStyle/>
          <a:p>
            <a:r>
              <a:rPr lang="en-US" dirty="0" smtClean="0">
                <a:solidFill>
                  <a:srgbClr val="558ED5"/>
                </a:solidFill>
              </a:rPr>
              <a:t>Journal Entry </a:t>
            </a:r>
            <a:endParaRPr lang="en-US" dirty="0">
              <a:solidFill>
                <a:srgbClr val="558ED5"/>
              </a:solidFill>
            </a:endParaRPr>
          </a:p>
        </p:txBody>
      </p:sp>
      <p:sp>
        <p:nvSpPr>
          <p:cNvPr id="3" name="Content Placeholder 2"/>
          <p:cNvSpPr>
            <a:spLocks noGrp="1"/>
          </p:cNvSpPr>
          <p:nvPr>
            <p:ph idx="1"/>
          </p:nvPr>
        </p:nvSpPr>
        <p:spPr>
          <a:xfrm>
            <a:off x="0" y="1156712"/>
            <a:ext cx="9144000" cy="5701288"/>
          </a:xfrm>
        </p:spPr>
        <p:txBody>
          <a:bodyPr>
            <a:normAutofit lnSpcReduction="10000"/>
          </a:bodyPr>
          <a:lstStyle/>
          <a:p>
            <a:pPr lvl="0"/>
            <a:r>
              <a:rPr lang="en-US" dirty="0" smtClean="0"/>
              <a:t>Three Items to Write About Today:</a:t>
            </a:r>
          </a:p>
          <a:p>
            <a:pPr lvl="0"/>
            <a:r>
              <a:rPr lang="en-US" dirty="0" smtClean="0"/>
              <a:t>1) “</a:t>
            </a:r>
            <a:r>
              <a:rPr lang="en-US" dirty="0"/>
              <a:t>What happened next in our world has taken our people to places that were </a:t>
            </a:r>
            <a:r>
              <a:rPr lang="en-US" dirty="0" smtClean="0"/>
              <a:t>unexpected </a:t>
            </a:r>
            <a:r>
              <a:rPr lang="en-US" dirty="0"/>
              <a:t>and at times unbelievable.” </a:t>
            </a:r>
            <a:r>
              <a:rPr lang="en-US" dirty="0" smtClean="0"/>
              <a:t>What did happen next? What events are being referred to?</a:t>
            </a:r>
            <a:endParaRPr lang="en-US" dirty="0"/>
          </a:p>
          <a:p>
            <a:pPr marL="457200" lvl="1" indent="0">
              <a:buNone/>
            </a:pPr>
            <a:r>
              <a:rPr lang="en-US" sz="3200" dirty="0" smtClean="0"/>
              <a:t>2) What are something's you have learned this first week about First Peoples in B.C.? Tell me about minimum 5 things.</a:t>
            </a:r>
          </a:p>
          <a:p>
            <a:pPr marL="457200" lvl="1" indent="0">
              <a:buNone/>
            </a:pPr>
            <a:r>
              <a:rPr lang="en-US" sz="3200" dirty="0" smtClean="0"/>
              <a:t>3) Write me some questions you have about something you learned this week, or just in general. </a:t>
            </a:r>
            <a:endParaRPr lang="en-US" sz="3200" dirty="0"/>
          </a:p>
        </p:txBody>
      </p:sp>
    </p:spTree>
    <p:extLst>
      <p:ext uri="{BB962C8B-B14F-4D97-AF65-F5344CB8AC3E}">
        <p14:creationId xmlns:p14="http://schemas.microsoft.com/office/powerpoint/2010/main" val="29589286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err="1"/>
              <a:t>Kwakwaka’wakw</a:t>
            </a:r>
            <a:r>
              <a:rPr lang="en-US" dirty="0"/>
              <a:t> </a:t>
            </a:r>
            <a:r>
              <a:rPr lang="en-US" dirty="0" smtClean="0"/>
              <a:t>People @ Alert Bay</a:t>
            </a:r>
          </a:p>
          <a:p>
            <a:pPr lvl="1"/>
            <a:r>
              <a:rPr lang="en-US" dirty="0" smtClean="0"/>
              <a:t>Origin Story</a:t>
            </a:r>
          </a:p>
          <a:p>
            <a:pPr lvl="1"/>
            <a:r>
              <a:rPr lang="en-US" dirty="0" smtClean="0"/>
              <a:t>History</a:t>
            </a:r>
          </a:p>
          <a:p>
            <a:r>
              <a:rPr lang="en-US" dirty="0" smtClean="0"/>
              <a:t>T’LINA THE RENDERING OF WEALTH (FILM)</a:t>
            </a:r>
          </a:p>
          <a:p>
            <a:r>
              <a:rPr lang="en-US" dirty="0" smtClean="0"/>
              <a:t>Questions on the Film</a:t>
            </a:r>
            <a:endParaRPr lang="en-US" dirty="0"/>
          </a:p>
        </p:txBody>
      </p:sp>
    </p:spTree>
    <p:extLst>
      <p:ext uri="{BB962C8B-B14F-4D97-AF65-F5344CB8AC3E}">
        <p14:creationId xmlns:p14="http://schemas.microsoft.com/office/powerpoint/2010/main" val="15212128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9-13 at 7.5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3546641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332037"/>
          </a:xfrm>
          <a:solidFill>
            <a:srgbClr val="FFFFFF"/>
          </a:solidFill>
        </p:spPr>
        <p:txBody>
          <a:bodyPr>
            <a:normAutofit/>
          </a:bodyPr>
          <a:lstStyle/>
          <a:p>
            <a:r>
              <a:rPr lang="en-CA" dirty="0" smtClean="0"/>
              <a:t>5. </a:t>
            </a:r>
            <a:r>
              <a:rPr lang="en-CA" dirty="0"/>
              <a:t>A “status card” means you are a registered </a:t>
            </a:r>
            <a:r>
              <a:rPr lang="en-CA" dirty="0" smtClean="0"/>
              <a:t>Indian</a:t>
            </a:r>
            <a:r>
              <a:rPr lang="en-CA" dirty="0"/>
              <a:t>?</a:t>
            </a:r>
          </a:p>
        </p:txBody>
      </p:sp>
      <p:sp>
        <p:nvSpPr>
          <p:cNvPr id="3" name="Content Placeholder 2"/>
          <p:cNvSpPr>
            <a:spLocks noGrp="1"/>
          </p:cNvSpPr>
          <p:nvPr>
            <p:ph idx="1"/>
          </p:nvPr>
        </p:nvSpPr>
        <p:spPr>
          <a:xfrm>
            <a:off x="0" y="2332037"/>
            <a:ext cx="9144000" cy="4525963"/>
          </a:xfrm>
        </p:spPr>
        <p:txBody>
          <a:bodyPr/>
          <a:lstStyle/>
          <a:p>
            <a:r>
              <a:rPr lang="en-US" dirty="0" smtClean="0"/>
              <a:t>True</a:t>
            </a:r>
          </a:p>
          <a:p>
            <a:pPr lvl="1"/>
            <a:r>
              <a:rPr lang="en-US" dirty="0" smtClean="0"/>
              <a:t>“Certification of Indian Status”</a:t>
            </a:r>
          </a:p>
          <a:p>
            <a:pPr lvl="1"/>
            <a:r>
              <a:rPr lang="en-US" dirty="0" smtClean="0"/>
              <a:t>Given a number. </a:t>
            </a:r>
            <a:endParaRPr lang="en-US" dirty="0"/>
          </a:p>
        </p:txBody>
      </p:sp>
    </p:spTree>
    <p:extLst>
      <p:ext uri="{BB962C8B-B14F-4D97-AF65-F5344CB8AC3E}">
        <p14:creationId xmlns:p14="http://schemas.microsoft.com/office/powerpoint/2010/main" val="3937312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9138"/>
          </a:xfrm>
          <a:solidFill>
            <a:schemeClr val="accent3">
              <a:lumMod val="40000"/>
              <a:lumOff val="60000"/>
            </a:schemeClr>
          </a:solidFill>
        </p:spPr>
        <p:txBody>
          <a:bodyPr>
            <a:normAutofit fontScale="90000"/>
          </a:bodyPr>
          <a:lstStyle/>
          <a:p>
            <a:r>
              <a:rPr lang="en-US" dirty="0" err="1"/>
              <a:t>Kwakwaka’wakw</a:t>
            </a:r>
            <a:r>
              <a:rPr lang="en-US" dirty="0"/>
              <a:t> </a:t>
            </a:r>
            <a:br>
              <a:rPr lang="en-US" dirty="0"/>
            </a:br>
            <a:r>
              <a:rPr lang="en-US" dirty="0" smtClean="0">
                <a:hlinkClick r:id="rId2"/>
              </a:rPr>
              <a:t>Pronounced </a:t>
            </a:r>
            <a:r>
              <a:rPr lang="en-US" dirty="0" smtClean="0"/>
              <a:t>- </a:t>
            </a:r>
            <a:r>
              <a:rPr lang="en-US" dirty="0" err="1" smtClean="0"/>
              <a:t>Kwak</a:t>
            </a:r>
            <a:r>
              <a:rPr lang="en-US" dirty="0" err="1"/>
              <a:t>-wak-ya-</a:t>
            </a:r>
            <a:r>
              <a:rPr lang="en-US" dirty="0" err="1" smtClean="0"/>
              <a:t>wak</a:t>
            </a:r>
            <a:r>
              <a:rPr lang="en-US" dirty="0" smtClean="0"/>
              <a:t> (Kwakiutl) </a:t>
            </a:r>
            <a:r>
              <a:rPr lang="en-US" dirty="0"/>
              <a:t/>
            </a:r>
            <a:br>
              <a:rPr lang="en-US" dirty="0"/>
            </a:br>
            <a:endParaRPr lang="en-US" dirty="0"/>
          </a:p>
        </p:txBody>
      </p:sp>
      <p:pic>
        <p:nvPicPr>
          <p:cNvPr id="4" name="Content Placeholder 3" descr="800317b3-64f9-4b65-a01e-dea96844ee08.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35" r="-517"/>
          <a:stretch/>
        </p:blipFill>
        <p:spPr>
          <a:xfrm>
            <a:off x="0" y="2452081"/>
            <a:ext cx="6040499" cy="4405919"/>
          </a:xfrm>
        </p:spPr>
      </p:pic>
      <p:sp>
        <p:nvSpPr>
          <p:cNvPr id="5" name="TextBox 4"/>
          <p:cNvSpPr txBox="1"/>
          <p:nvPr/>
        </p:nvSpPr>
        <p:spPr>
          <a:xfrm>
            <a:off x="6040499" y="2664202"/>
            <a:ext cx="3103502" cy="3539431"/>
          </a:xfrm>
          <a:prstGeom prst="rect">
            <a:avLst/>
          </a:prstGeom>
          <a:noFill/>
        </p:spPr>
        <p:txBody>
          <a:bodyPr wrap="square" rtlCol="0">
            <a:spAutoFit/>
          </a:bodyPr>
          <a:lstStyle/>
          <a:p>
            <a:pPr marL="285750" indent="-285750">
              <a:buFont typeface="Arial"/>
              <a:buChar char="•"/>
            </a:pPr>
            <a:r>
              <a:rPr lang="en-US" sz="2800" dirty="0" smtClean="0"/>
              <a:t>Vancouver Island</a:t>
            </a:r>
          </a:p>
          <a:p>
            <a:pPr marL="285750" indent="-285750">
              <a:buFont typeface="Arial"/>
              <a:buChar char="•"/>
            </a:pPr>
            <a:endParaRPr lang="en-US" sz="2800" dirty="0"/>
          </a:p>
          <a:p>
            <a:pPr marL="285750" indent="-285750">
              <a:buFont typeface="Arial"/>
              <a:buChar char="•"/>
            </a:pPr>
            <a:r>
              <a:rPr lang="en-US" sz="2800" dirty="0" smtClean="0"/>
              <a:t>Lived there for 8,000 years.</a:t>
            </a:r>
          </a:p>
          <a:p>
            <a:pPr marL="285750" indent="-285750">
              <a:buFont typeface="Arial"/>
              <a:buChar char="•"/>
            </a:pPr>
            <a:endParaRPr lang="en-US" sz="2800" dirty="0"/>
          </a:p>
          <a:p>
            <a:pPr marL="285750" indent="-285750">
              <a:buFont typeface="Arial"/>
              <a:buChar char="•"/>
            </a:pPr>
            <a:r>
              <a:rPr lang="en-US" sz="2800" dirty="0" smtClean="0"/>
              <a:t>3,670 people identity as “Kwakiutl”</a:t>
            </a:r>
            <a:endParaRPr lang="en-US" sz="2800" dirty="0"/>
          </a:p>
        </p:txBody>
      </p:sp>
    </p:spTree>
    <p:extLst>
      <p:ext uri="{BB962C8B-B14F-4D97-AF65-F5344CB8AC3E}">
        <p14:creationId xmlns:p14="http://schemas.microsoft.com/office/powerpoint/2010/main" val="18992809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b="1" u="sng" dirty="0" smtClean="0">
                <a:solidFill>
                  <a:srgbClr val="558ED5"/>
                </a:solidFill>
                <a:hlinkClick r:id="rId2"/>
              </a:rPr>
              <a:t>The Transformer </a:t>
            </a:r>
            <a:r>
              <a:rPr lang="en-US" b="1" u="sng" dirty="0" smtClean="0">
                <a:solidFill>
                  <a:srgbClr val="558ED5"/>
                </a:solidFill>
              </a:rPr>
              <a:t> </a:t>
            </a:r>
            <a:br>
              <a:rPr lang="en-US" b="1" u="sng" dirty="0" smtClean="0">
                <a:solidFill>
                  <a:srgbClr val="558ED5"/>
                </a:solidFill>
              </a:rPr>
            </a:br>
            <a:r>
              <a:rPr lang="en-US" b="1" u="sng" dirty="0" smtClean="0">
                <a:solidFill>
                  <a:srgbClr val="558ED5"/>
                </a:solidFill>
              </a:rPr>
              <a:t>Raven and Coyote</a:t>
            </a:r>
            <a:endParaRPr lang="en-US" b="1" u="sng" dirty="0">
              <a:solidFill>
                <a:srgbClr val="558ED5"/>
              </a:solidFill>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According </a:t>
            </a:r>
            <a:r>
              <a:rPr lang="en-US" dirty="0"/>
              <a:t>to the </a:t>
            </a:r>
            <a:r>
              <a:rPr lang="en-US" dirty="0" err="1"/>
              <a:t>Kwakwaka'wakw</a:t>
            </a:r>
            <a:r>
              <a:rPr lang="en-US" dirty="0"/>
              <a:t>, before there were humans, the sky, the forests, the underworld and the sea were occupied by supernatural beings who could take on animal or human form at will. It was one of these beings, the Transformer, who wandered through the world making it ready for human occupation by changing some of the other supernatural beings, according to their wishes, into mountains, rocks, islands and rivers. It was the Transformer who created the salmon, the </a:t>
            </a:r>
            <a:r>
              <a:rPr lang="en-US" dirty="0" err="1"/>
              <a:t>oulachon</a:t>
            </a:r>
            <a:r>
              <a:rPr lang="en-US" dirty="0"/>
              <a:t> and other fish and placed them in the rivers and streams and other locations where they are now found. While travelling about the world, the Transformer also permanently changed evil and greedy supernatural beings and people into animals. To others, he gave the proper human form and instructed them in how to live in the world. Some supernatural beings voluntarily shed their supernatural forms to become human. </a:t>
            </a:r>
          </a:p>
          <a:p>
            <a:r>
              <a:rPr lang="en-US" dirty="0"/>
              <a:t>These first humans appeared at specific locations and founded the first </a:t>
            </a:r>
            <a:r>
              <a:rPr lang="en-US" dirty="0" err="1"/>
              <a:t>Kwakwaka'wakw</a:t>
            </a:r>
            <a:r>
              <a:rPr lang="en-US" dirty="0"/>
              <a:t> families,..." (Speck, 1987: p2) </a:t>
            </a:r>
          </a:p>
          <a:p>
            <a:endParaRPr lang="en-US" dirty="0"/>
          </a:p>
        </p:txBody>
      </p:sp>
    </p:spTree>
    <p:extLst>
      <p:ext uri="{BB962C8B-B14F-4D97-AF65-F5344CB8AC3E}">
        <p14:creationId xmlns:p14="http://schemas.microsoft.com/office/powerpoint/2010/main" val="738503109"/>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Creation Story of the Nimpkish River</a:t>
            </a:r>
            <a:endParaRPr lang="en-US" b="1" u="sng" dirty="0">
              <a:solidFill>
                <a:srgbClr val="558ED5"/>
              </a:solidFill>
            </a:endParaRP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CA" dirty="0"/>
              <a:t>It is said that </a:t>
            </a:r>
            <a:r>
              <a:rPr lang="en-CA" i="1" dirty="0" err="1"/>
              <a:t>Qwa'niqilakw</a:t>
            </a:r>
            <a:r>
              <a:rPr lang="en-CA" i="1" dirty="0"/>
              <a:t>, </a:t>
            </a:r>
            <a:r>
              <a:rPr lang="en-CA" dirty="0"/>
              <a:t>the Transformer, travelled around the world changing many things. In time, he reached the place where </a:t>
            </a:r>
            <a:r>
              <a:rPr lang="en-CA" i="1" dirty="0" err="1"/>
              <a:t>Gwa'nalalis</a:t>
            </a:r>
            <a:r>
              <a:rPr lang="en-CA" i="1" dirty="0"/>
              <a:t> </a:t>
            </a:r>
            <a:r>
              <a:rPr lang="en-CA" dirty="0"/>
              <a:t>lived. The Transformer asked, "Would you like to become a cedar tree?" </a:t>
            </a:r>
          </a:p>
          <a:p>
            <a:r>
              <a:rPr lang="en-CA" i="1" dirty="0" err="1"/>
              <a:t>Gwa'nalalis</a:t>
            </a:r>
            <a:r>
              <a:rPr lang="en-CA" i="1" dirty="0"/>
              <a:t> </a:t>
            </a:r>
            <a:r>
              <a:rPr lang="en-CA" dirty="0"/>
              <a:t>replied, "No, cedar trees, when struck by lighting, split and fall. Then they rot away for as long as the days dawn in the world." </a:t>
            </a:r>
          </a:p>
          <a:p>
            <a:r>
              <a:rPr lang="en-CA" dirty="0"/>
              <a:t>Then </a:t>
            </a:r>
            <a:r>
              <a:rPr lang="en-CA" i="1" dirty="0" err="1"/>
              <a:t>Qwa'niqilakw</a:t>
            </a:r>
            <a:r>
              <a:rPr lang="en-CA" i="1" dirty="0"/>
              <a:t> </a:t>
            </a:r>
            <a:r>
              <a:rPr lang="en-CA" dirty="0"/>
              <a:t>asked, "Would you like to become a mountain?" </a:t>
            </a:r>
          </a:p>
          <a:p>
            <a:r>
              <a:rPr lang="en-CA" dirty="0"/>
              <a:t>"No," said </a:t>
            </a:r>
            <a:r>
              <a:rPr lang="en-CA" i="1" dirty="0" err="1"/>
              <a:t>Gwa'nalalis</a:t>
            </a:r>
            <a:r>
              <a:rPr lang="en-CA" i="1" dirty="0"/>
              <a:t>, </a:t>
            </a:r>
            <a:r>
              <a:rPr lang="en-CA" dirty="0"/>
              <a:t>"for mountains have </a:t>
            </a:r>
            <a:r>
              <a:rPr lang="en-CA" dirty="0" err="1"/>
              <a:t>landslided</a:t>
            </a:r>
            <a:r>
              <a:rPr lang="en-CA" dirty="0"/>
              <a:t> and I would crumble away as long as the days dawn in the world." </a:t>
            </a:r>
          </a:p>
          <a:p>
            <a:r>
              <a:rPr lang="en-CA" dirty="0"/>
              <a:t>A third time </a:t>
            </a:r>
            <a:r>
              <a:rPr lang="en-CA" i="1" dirty="0" err="1"/>
              <a:t>Qwa'niqilakw</a:t>
            </a:r>
            <a:r>
              <a:rPr lang="en-CA" i="1" dirty="0"/>
              <a:t> </a:t>
            </a:r>
            <a:r>
              <a:rPr lang="en-CA" dirty="0"/>
              <a:t>asked, "would you like to become a boulder?" </a:t>
            </a:r>
          </a:p>
          <a:p>
            <a:r>
              <a:rPr lang="en-CA" dirty="0"/>
              <a:t>Again, </a:t>
            </a:r>
            <a:r>
              <a:rPr lang="en-CA" i="1" dirty="0" err="1"/>
              <a:t>Gwa'nalalis</a:t>
            </a:r>
            <a:r>
              <a:rPr lang="en-CA" i="1" dirty="0"/>
              <a:t> </a:t>
            </a:r>
            <a:r>
              <a:rPr lang="en-CA" dirty="0"/>
              <a:t>replied, "No, do not let me become a boulder, for I may crack in half and crumble for as long as the days dawn in the world." </a:t>
            </a:r>
          </a:p>
          <a:p>
            <a:r>
              <a:rPr lang="en-CA" dirty="0"/>
              <a:t>Finally, the Transformer asked, "Would you like to become a river?" </a:t>
            </a:r>
          </a:p>
          <a:p>
            <a:r>
              <a:rPr lang="en-CA" i="1" dirty="0" err="1"/>
              <a:t>Gwa'nalalis</a:t>
            </a:r>
            <a:r>
              <a:rPr lang="en-CA" i="1" dirty="0"/>
              <a:t> </a:t>
            </a:r>
            <a:r>
              <a:rPr lang="en-CA" dirty="0"/>
              <a:t>said, "Yes, let be become a river, that I may flow for as long as the days shall dawn in the world." </a:t>
            </a:r>
          </a:p>
          <a:p>
            <a:r>
              <a:rPr lang="en-CA" dirty="0"/>
              <a:t>This is how the man </a:t>
            </a:r>
            <a:r>
              <a:rPr lang="en-CA" i="1" dirty="0" err="1"/>
              <a:t>Gwa'nalalis</a:t>
            </a:r>
            <a:r>
              <a:rPr lang="en-CA" i="1" dirty="0"/>
              <a:t> </a:t>
            </a:r>
            <a:r>
              <a:rPr lang="en-CA" dirty="0"/>
              <a:t>became the </a:t>
            </a:r>
            <a:r>
              <a:rPr lang="en-CA" i="1" dirty="0" err="1"/>
              <a:t>Gwa'ni</a:t>
            </a:r>
            <a:r>
              <a:rPr lang="en-CA" i="1" dirty="0"/>
              <a:t> </a:t>
            </a:r>
            <a:r>
              <a:rPr lang="en-CA" dirty="0"/>
              <a:t>River, now called the Nimpkish River. </a:t>
            </a:r>
          </a:p>
          <a:p>
            <a:endParaRPr lang="en-US" dirty="0"/>
          </a:p>
        </p:txBody>
      </p:sp>
    </p:spTree>
    <p:extLst>
      <p:ext uri="{BB962C8B-B14F-4D97-AF65-F5344CB8AC3E}">
        <p14:creationId xmlns:p14="http://schemas.microsoft.com/office/powerpoint/2010/main" val="4193602581"/>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Creation Story of the Nimpkish River</a:t>
            </a:r>
            <a:endParaRPr lang="en-US" b="1" u="sng" dirty="0">
              <a:solidFill>
                <a:srgbClr val="558ED5"/>
              </a:solidFill>
            </a:endParaRPr>
          </a:p>
        </p:txBody>
      </p:sp>
      <p:pic>
        <p:nvPicPr>
          <p:cNvPr id="4" name="Content Placeholder 3" descr="Screen Shot 2019-09-14 at 4.29.09 PM.png"/>
          <p:cNvPicPr>
            <a:picLocks noGrp="1" noChangeAspect="1"/>
          </p:cNvPicPr>
          <p:nvPr>
            <p:ph idx="1"/>
          </p:nvPr>
        </p:nvPicPr>
        <p:blipFill>
          <a:blip r:embed="rId2">
            <a:extLst>
              <a:ext uri="{28A0092B-C50C-407E-A947-70E740481C1C}">
                <a14:useLocalDpi xmlns:a14="http://schemas.microsoft.com/office/drawing/2010/main" val="0"/>
              </a:ext>
            </a:extLst>
          </a:blip>
          <a:srcRect t="7977" b="7977"/>
          <a:stretch>
            <a:fillRect/>
          </a:stretch>
        </p:blipFill>
        <p:spPr>
          <a:xfrm>
            <a:off x="0" y="1143000"/>
            <a:ext cx="9144000" cy="5715000"/>
          </a:xfrm>
        </p:spPr>
      </p:pic>
    </p:spTree>
    <p:extLst>
      <p:ext uri="{BB962C8B-B14F-4D97-AF65-F5344CB8AC3E}">
        <p14:creationId xmlns:p14="http://schemas.microsoft.com/office/powerpoint/2010/main" val="3232099693"/>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Loss of Land</a:t>
            </a:r>
            <a:endParaRPr lang="en-US" b="1" u="sng" dirty="0">
              <a:solidFill>
                <a:srgbClr val="558ED5"/>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CA" dirty="0"/>
              <a:t>"The... report recommended that about 47,000 acres of generally speaking good land be taken from the Indians, and about 80,000 acres of generally speaking poor lands, be given in their place... In monetary terms, only $444,838 worth of lands were added to existing reserves whereas $1,522,704 worth of land were cut off." (Speck, 1987:12). </a:t>
            </a:r>
          </a:p>
          <a:p>
            <a:endParaRPr lang="en-US" dirty="0"/>
          </a:p>
        </p:txBody>
      </p:sp>
    </p:spTree>
    <p:extLst>
      <p:ext uri="{BB962C8B-B14F-4D97-AF65-F5344CB8AC3E}">
        <p14:creationId xmlns:p14="http://schemas.microsoft.com/office/powerpoint/2010/main" val="2982203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Decline over the Centuries</a:t>
            </a:r>
            <a:endParaRPr lang="en-US" b="1" u="sng" dirty="0">
              <a:solidFill>
                <a:srgbClr val="558ED5"/>
              </a:solidFill>
            </a:endParaRPr>
          </a:p>
        </p:txBody>
      </p:sp>
      <p:pic>
        <p:nvPicPr>
          <p:cNvPr id="5" name="Picture 4" descr="Screen Shot 2019-09-13 at 7.52.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4126244576"/>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9-13 at 7.5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347323466"/>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9441"/>
            <a:ext cx="9144000" cy="4431983"/>
          </a:xfrm>
          <a:prstGeom prst="rect">
            <a:avLst/>
          </a:prstGeom>
          <a:noFill/>
        </p:spPr>
        <p:txBody>
          <a:bodyPr wrap="square" rtlCol="0">
            <a:spAutoFit/>
          </a:bodyPr>
          <a:lstStyle/>
          <a:p>
            <a:pPr marL="285750" indent="-285750">
              <a:buFont typeface="Arial"/>
              <a:buChar char="•"/>
            </a:pPr>
            <a:r>
              <a:rPr lang="en-US" sz="2400" dirty="0" smtClean="0"/>
              <a:t>Eulachons </a:t>
            </a:r>
            <a:r>
              <a:rPr lang="en-US" sz="2400" dirty="0"/>
              <a:t>are small smelt-like fish that are caught by the ton in late March and April. Some are eaten fresh, </a:t>
            </a:r>
            <a:r>
              <a:rPr lang="en-US" sz="2400" dirty="0" smtClean="0"/>
              <a:t>or smokes and dried.</a:t>
            </a:r>
          </a:p>
          <a:p>
            <a:pPr marL="285750" indent="-285750">
              <a:buFont typeface="Arial"/>
              <a:buChar char="•"/>
            </a:pPr>
            <a:r>
              <a:rPr lang="en-US" sz="2400" dirty="0" smtClean="0"/>
              <a:t>Used to make eulachon </a:t>
            </a:r>
            <a:r>
              <a:rPr lang="en-US" sz="2400" dirty="0"/>
              <a:t>grease or </a:t>
            </a:r>
            <a:r>
              <a:rPr lang="en-US" sz="2400" i="1" dirty="0"/>
              <a:t>"</a:t>
            </a:r>
            <a:r>
              <a:rPr lang="en-US" sz="2400" i="1" dirty="0" err="1"/>
              <a:t>g'leena</a:t>
            </a:r>
            <a:r>
              <a:rPr lang="en-US" sz="2400" i="1" dirty="0"/>
              <a:t>"</a:t>
            </a:r>
            <a:r>
              <a:rPr lang="en-US" sz="2400" i="1" dirty="0" smtClean="0"/>
              <a:t>.</a:t>
            </a:r>
          </a:p>
          <a:p>
            <a:pPr marL="285750" indent="-285750">
              <a:buFont typeface="Arial"/>
              <a:buChar char="•"/>
            </a:pPr>
            <a:r>
              <a:rPr lang="en-US" sz="2400" i="1" dirty="0" err="1" smtClean="0"/>
              <a:t>G'leena</a:t>
            </a:r>
            <a:r>
              <a:rPr lang="en-US" sz="2400" i="1" dirty="0" smtClean="0"/>
              <a:t> </a:t>
            </a:r>
            <a:r>
              <a:rPr lang="en-US" sz="2400" dirty="0"/>
              <a:t>is rendered from the eulachons by heating them in a large cedar box after they have been allowed to decompose for several days. </a:t>
            </a:r>
            <a:endParaRPr lang="en-US" sz="2400" dirty="0" smtClean="0"/>
          </a:p>
          <a:p>
            <a:pPr marL="285750" indent="-285750">
              <a:buFont typeface="Arial"/>
              <a:buChar char="•"/>
            </a:pPr>
            <a:r>
              <a:rPr lang="en-US" sz="2400" i="1" dirty="0" err="1" smtClean="0"/>
              <a:t>G'leena</a:t>
            </a:r>
            <a:r>
              <a:rPr lang="en-US" sz="2400" i="1" dirty="0" smtClean="0"/>
              <a:t> </a:t>
            </a:r>
            <a:r>
              <a:rPr lang="en-US" sz="2400" dirty="0"/>
              <a:t>is a highly valued delicacy. </a:t>
            </a:r>
            <a:endParaRPr lang="en-US" sz="2400" dirty="0" smtClean="0"/>
          </a:p>
          <a:p>
            <a:pPr marL="285750" indent="-285750">
              <a:buFont typeface="Arial"/>
              <a:buChar char="•"/>
            </a:pPr>
            <a:r>
              <a:rPr lang="en-US" sz="2400" dirty="0" smtClean="0"/>
              <a:t>It </a:t>
            </a:r>
            <a:r>
              <a:rPr lang="en-US" sz="2400" dirty="0"/>
              <a:t>is eaten as a condiment with clam or fish chowder, dried fish, potatoes, salads and other foods</a:t>
            </a:r>
            <a:r>
              <a:rPr lang="en-US" sz="2400" dirty="0" smtClean="0"/>
              <a:t>.</a:t>
            </a:r>
          </a:p>
          <a:p>
            <a:pPr marL="285750" indent="-285750">
              <a:buFont typeface="Arial"/>
              <a:buChar char="•"/>
            </a:pPr>
            <a:r>
              <a:rPr lang="en-US" sz="2400" dirty="0" smtClean="0"/>
              <a:t>It </a:t>
            </a:r>
            <a:r>
              <a:rPr lang="en-US" sz="2400" dirty="0"/>
              <a:t>is often the prize for a charity raffle, or given to important guests at potlatches</a:t>
            </a:r>
            <a:r>
              <a:rPr lang="en-US" sz="2400" dirty="0" smtClean="0"/>
              <a:t>.</a:t>
            </a:r>
          </a:p>
          <a:p>
            <a:endParaRPr lang="en-US" dirty="0"/>
          </a:p>
        </p:txBody>
      </p:sp>
      <p:sp>
        <p:nvSpPr>
          <p:cNvPr id="3" name="TextBox 2"/>
          <p:cNvSpPr txBox="1"/>
          <p:nvPr/>
        </p:nvSpPr>
        <p:spPr>
          <a:xfrm>
            <a:off x="-16684" y="0"/>
            <a:ext cx="9160684" cy="769441"/>
          </a:xfrm>
          <a:prstGeom prst="rect">
            <a:avLst/>
          </a:prstGeom>
          <a:solidFill>
            <a:srgbClr val="D7E4BD"/>
          </a:solidFill>
        </p:spPr>
        <p:txBody>
          <a:bodyPr wrap="square" rtlCol="0">
            <a:spAutoFit/>
          </a:bodyPr>
          <a:lstStyle/>
          <a:p>
            <a:pPr algn="ctr"/>
            <a:r>
              <a:rPr lang="en-US" sz="4400" dirty="0" smtClean="0"/>
              <a:t>Eulachon (</a:t>
            </a:r>
            <a:r>
              <a:rPr lang="en-US" sz="4400" dirty="0" err="1" smtClean="0"/>
              <a:t>Oolichan</a:t>
            </a:r>
            <a:r>
              <a:rPr lang="en-US" sz="4400" dirty="0" smtClean="0"/>
              <a:t>) Fishing</a:t>
            </a:r>
            <a:endParaRPr lang="en-US" sz="4400" dirty="0"/>
          </a:p>
        </p:txBody>
      </p:sp>
      <p:pic>
        <p:nvPicPr>
          <p:cNvPr id="4" name="Picture 3" descr="Eulach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72146"/>
            <a:ext cx="9144000" cy="1885853"/>
          </a:xfrm>
          <a:prstGeom prst="rect">
            <a:avLst/>
          </a:prstGeom>
        </p:spPr>
      </p:pic>
    </p:spTree>
    <p:extLst>
      <p:ext uri="{BB962C8B-B14F-4D97-AF65-F5344CB8AC3E}">
        <p14:creationId xmlns:p14="http://schemas.microsoft.com/office/powerpoint/2010/main" val="104866740"/>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7886"/>
            <a:ext cx="9144000" cy="5539978"/>
          </a:xfrm>
          <a:prstGeom prst="rect">
            <a:avLst/>
          </a:prstGeom>
          <a:noFill/>
        </p:spPr>
        <p:txBody>
          <a:bodyPr wrap="square" rtlCol="0">
            <a:spAutoFit/>
          </a:bodyPr>
          <a:lstStyle/>
          <a:p>
            <a:pPr marL="342900" indent="-342900">
              <a:buFont typeface="Wingdings" charset="2"/>
              <a:buChar char="Ø"/>
            </a:pPr>
            <a:r>
              <a:rPr lang="en-US" sz="2400" dirty="0"/>
              <a:t>The process of making </a:t>
            </a:r>
            <a:r>
              <a:rPr lang="en-US" sz="2400" i="1" dirty="0" err="1"/>
              <a:t>g'leena</a:t>
            </a:r>
            <a:r>
              <a:rPr lang="en-US" sz="2400" i="1" dirty="0"/>
              <a:t> </a:t>
            </a:r>
            <a:r>
              <a:rPr lang="en-US" sz="2400" dirty="0"/>
              <a:t>takes about a </a:t>
            </a:r>
            <a:r>
              <a:rPr lang="en-US" sz="2400" dirty="0" smtClean="0"/>
              <a:t>month.</a:t>
            </a:r>
          </a:p>
          <a:p>
            <a:pPr marL="342900" indent="-342900">
              <a:buFont typeface="Wingdings" charset="2"/>
              <a:buChar char="Ø"/>
            </a:pPr>
            <a:r>
              <a:rPr lang="en-US" sz="2400" dirty="0" smtClean="0"/>
              <a:t>Organizing </a:t>
            </a:r>
            <a:r>
              <a:rPr lang="en-US" sz="2400" dirty="0"/>
              <a:t>an expedition requires purchasing groceries for four to 10 people for a month, arranging for transportation to Knight Inlet (about 80 nautical miles by water), small boats, nets, bottles, rendering equipment, camping supplies and equipment, and numerous other supplies and materials</a:t>
            </a:r>
            <a:r>
              <a:rPr lang="en-US" sz="2400" dirty="0" smtClean="0"/>
              <a:t>.</a:t>
            </a:r>
          </a:p>
          <a:p>
            <a:pPr marL="342900" indent="-342900">
              <a:buFont typeface="Wingdings" charset="2"/>
              <a:buChar char="Ø"/>
            </a:pPr>
            <a:r>
              <a:rPr lang="en-US" sz="2400" dirty="0" smtClean="0"/>
              <a:t> </a:t>
            </a:r>
            <a:r>
              <a:rPr lang="en-US" sz="2400" dirty="0"/>
              <a:t>Often, deals are made over borrowed equipment and other needs, such as "2 gallons to borrow your outboard motor", a family often finds that much of their production is committed before the first gallon is made. </a:t>
            </a:r>
            <a:endParaRPr lang="en-US" sz="2400" dirty="0" smtClean="0"/>
          </a:p>
          <a:p>
            <a:pPr marL="342900" indent="-342900">
              <a:buFont typeface="Wingdings" charset="2"/>
              <a:buChar char="Ø"/>
            </a:pPr>
            <a:r>
              <a:rPr lang="en-US" sz="2400" dirty="0" smtClean="0"/>
              <a:t>Usually</a:t>
            </a:r>
            <a:r>
              <a:rPr lang="en-US" sz="2400" dirty="0"/>
              <a:t>, some </a:t>
            </a:r>
            <a:r>
              <a:rPr lang="en-US" sz="2400" i="1" dirty="0" err="1"/>
              <a:t>g'leena</a:t>
            </a:r>
            <a:r>
              <a:rPr lang="en-US" sz="2400" i="1" dirty="0"/>
              <a:t> </a:t>
            </a:r>
            <a:r>
              <a:rPr lang="en-US" sz="2400" dirty="0"/>
              <a:t>is sold when the expedition returns to cover the cost of expedition expendables such as fuel, groceries and ammunition. The usual price is $100 to $150 per gallon, depending on its quality. </a:t>
            </a:r>
            <a:endParaRPr lang="en-CA" sz="2400" dirty="0"/>
          </a:p>
          <a:p>
            <a:endParaRPr lang="en-US" dirty="0"/>
          </a:p>
        </p:txBody>
      </p:sp>
      <p:sp>
        <p:nvSpPr>
          <p:cNvPr id="3" name="TextBox 2"/>
          <p:cNvSpPr txBox="1"/>
          <p:nvPr/>
        </p:nvSpPr>
        <p:spPr>
          <a:xfrm>
            <a:off x="-1196" y="0"/>
            <a:ext cx="9145196" cy="707886"/>
          </a:xfrm>
          <a:prstGeom prst="rect">
            <a:avLst/>
          </a:prstGeom>
          <a:solidFill>
            <a:srgbClr val="D7E4BD"/>
          </a:solidFill>
        </p:spPr>
        <p:txBody>
          <a:bodyPr wrap="square" rtlCol="0">
            <a:spAutoFit/>
          </a:bodyPr>
          <a:lstStyle/>
          <a:p>
            <a:pPr algn="ctr"/>
            <a:r>
              <a:rPr lang="en-US" sz="4000" dirty="0" smtClean="0"/>
              <a:t>Cost of Fishing for EULACHON</a:t>
            </a:r>
            <a:endParaRPr lang="en-US" sz="4000" dirty="0"/>
          </a:p>
        </p:txBody>
      </p:sp>
    </p:spTree>
    <p:extLst>
      <p:ext uri="{BB962C8B-B14F-4D97-AF65-F5344CB8AC3E}">
        <p14:creationId xmlns:p14="http://schemas.microsoft.com/office/powerpoint/2010/main" val="202925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i="1" dirty="0" err="1" smtClean="0">
                <a:solidFill>
                  <a:srgbClr val="558ED5"/>
                </a:solidFill>
              </a:rPr>
              <a:t>T’Lina</a:t>
            </a:r>
            <a:r>
              <a:rPr lang="en-US" i="1" dirty="0">
                <a:solidFill>
                  <a:srgbClr val="558ED5"/>
                </a:solidFill>
              </a:rPr>
              <a:t>: The Rendering of </a:t>
            </a:r>
            <a:r>
              <a:rPr lang="en-US" i="1" dirty="0" smtClean="0">
                <a:solidFill>
                  <a:srgbClr val="558ED5"/>
                </a:solidFill>
              </a:rPr>
              <a:t>Wealth </a:t>
            </a:r>
            <a:r>
              <a:rPr lang="en-CA" dirty="0">
                <a:solidFill>
                  <a:srgbClr val="558ED5"/>
                </a:solidFill>
              </a:rPr>
              <a:t/>
            </a:r>
            <a:br>
              <a:rPr lang="en-CA" dirty="0">
                <a:solidFill>
                  <a:srgbClr val="558ED5"/>
                </a:solidFill>
              </a:rPr>
            </a:br>
            <a:endParaRPr lang="en-US" dirty="0">
              <a:solidFill>
                <a:srgbClr val="558ED5"/>
              </a:solidFill>
            </a:endParaRPr>
          </a:p>
        </p:txBody>
      </p:sp>
      <p:pic>
        <p:nvPicPr>
          <p:cNvPr id="4" name="Content Placeholder 3" descr="cranmer-tlina-on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2" r="187"/>
          <a:stretch/>
        </p:blipFill>
        <p:spPr>
          <a:xfrm>
            <a:off x="0" y="1143000"/>
            <a:ext cx="6158337" cy="5715000"/>
          </a:xfrm>
        </p:spPr>
      </p:pic>
      <p:sp>
        <p:nvSpPr>
          <p:cNvPr id="5" name="TextBox 4"/>
          <p:cNvSpPr txBox="1"/>
          <p:nvPr/>
        </p:nvSpPr>
        <p:spPr>
          <a:xfrm>
            <a:off x="6158337" y="1143000"/>
            <a:ext cx="2985663" cy="4832093"/>
          </a:xfrm>
          <a:prstGeom prst="rect">
            <a:avLst/>
          </a:prstGeom>
          <a:noFill/>
        </p:spPr>
        <p:txBody>
          <a:bodyPr wrap="square" rtlCol="0">
            <a:spAutoFit/>
          </a:bodyPr>
          <a:lstStyle/>
          <a:p>
            <a:r>
              <a:rPr lang="en-US" sz="3200" dirty="0" smtClean="0"/>
              <a:t>Q: What </a:t>
            </a:r>
            <a:r>
              <a:rPr lang="en-US" sz="3200" dirty="0"/>
              <a:t>does a “Spiritual Connection” Mean?</a:t>
            </a:r>
          </a:p>
          <a:p>
            <a:endParaRPr lang="en-US" dirty="0" smtClean="0"/>
          </a:p>
          <a:p>
            <a:endParaRPr lang="en-US" dirty="0"/>
          </a:p>
          <a:p>
            <a:endParaRPr lang="en-US" dirty="0" smtClean="0"/>
          </a:p>
          <a:p>
            <a:endParaRPr lang="en-US" dirty="0"/>
          </a:p>
          <a:p>
            <a:r>
              <a:rPr lang="en-US" dirty="0" smtClean="0"/>
              <a:t>*** As you’re watching the film, watch for the “Spiritual Connection” that the people have when they visit </a:t>
            </a:r>
            <a:r>
              <a:rPr lang="en-US" dirty="0" err="1" smtClean="0"/>
              <a:t>Dzawadi</a:t>
            </a:r>
            <a:r>
              <a:rPr lang="en-US" dirty="0" smtClean="0"/>
              <a:t>.</a:t>
            </a:r>
          </a:p>
          <a:p>
            <a:endParaRPr lang="en-US" dirty="0"/>
          </a:p>
          <a:p>
            <a:endParaRPr lang="en-US" dirty="0" smtClean="0"/>
          </a:p>
        </p:txBody>
      </p:sp>
    </p:spTree>
    <p:extLst>
      <p:ext uri="{BB962C8B-B14F-4D97-AF65-F5344CB8AC3E}">
        <p14:creationId xmlns:p14="http://schemas.microsoft.com/office/powerpoint/2010/main" val="4206885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332037"/>
          </a:xfrm>
          <a:solidFill>
            <a:srgbClr val="FFFFFF"/>
          </a:solidFill>
        </p:spPr>
        <p:txBody>
          <a:bodyPr>
            <a:normAutofit/>
          </a:bodyPr>
          <a:lstStyle/>
          <a:p>
            <a:r>
              <a:rPr lang="en-CA" dirty="0"/>
              <a:t>6</a:t>
            </a:r>
            <a:r>
              <a:rPr lang="en-CA" dirty="0" smtClean="0"/>
              <a:t>. </a:t>
            </a:r>
            <a:r>
              <a:rPr lang="en-CA" dirty="0"/>
              <a:t>You have to be an Indian to be registered as an Indian</a:t>
            </a:r>
            <a:br>
              <a:rPr lang="en-CA" dirty="0"/>
            </a:br>
            <a:endParaRPr lang="en-CA" dirty="0"/>
          </a:p>
        </p:txBody>
      </p:sp>
      <p:sp>
        <p:nvSpPr>
          <p:cNvPr id="3" name="Content Placeholder 2"/>
          <p:cNvSpPr>
            <a:spLocks noGrp="1"/>
          </p:cNvSpPr>
          <p:nvPr>
            <p:ph idx="1"/>
          </p:nvPr>
        </p:nvSpPr>
        <p:spPr>
          <a:xfrm>
            <a:off x="0" y="2332037"/>
            <a:ext cx="9144000" cy="4525963"/>
          </a:xfrm>
        </p:spPr>
        <p:txBody>
          <a:bodyPr>
            <a:normAutofit/>
          </a:bodyPr>
          <a:lstStyle/>
          <a:p>
            <a:r>
              <a:rPr lang="en-US" dirty="0" smtClean="0"/>
              <a:t>False</a:t>
            </a:r>
          </a:p>
          <a:p>
            <a:pPr lvl="1"/>
            <a:r>
              <a:rPr lang="en-US" dirty="0" smtClean="0"/>
              <a:t>Matter of Marriage</a:t>
            </a:r>
          </a:p>
          <a:p>
            <a:pPr lvl="1"/>
            <a:r>
              <a:rPr lang="en-US" dirty="0"/>
              <a:t>Indian Act, Section 12 1b</a:t>
            </a:r>
            <a:endParaRPr lang="en-US" dirty="0" smtClean="0"/>
          </a:p>
          <a:p>
            <a:pPr lvl="2"/>
            <a:r>
              <a:rPr lang="en-CA" dirty="0"/>
              <a:t>a woman’s status was entirely dependent on their husband. As is explicitly stated in Section 12 (1)(b) of the Indian Act, “a woman who married a person who is not an Indian… [is] not entitled to be registered.” </a:t>
            </a:r>
            <a:endParaRPr lang="en-CA" dirty="0" smtClean="0"/>
          </a:p>
          <a:p>
            <a:endParaRPr lang="en-CA" sz="4400" dirty="0"/>
          </a:p>
          <a:p>
            <a:pPr lvl="2"/>
            <a:endParaRPr lang="en-US" dirty="0" smtClean="0"/>
          </a:p>
        </p:txBody>
      </p:sp>
    </p:spTree>
    <p:extLst>
      <p:ext uri="{BB962C8B-B14F-4D97-AF65-F5344CB8AC3E}">
        <p14:creationId xmlns:p14="http://schemas.microsoft.com/office/powerpoint/2010/main" val="4077441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a:bodyPr>
          <a:lstStyle/>
          <a:p>
            <a:r>
              <a:rPr lang="en-US" i="1" dirty="0" smtClean="0">
                <a:solidFill>
                  <a:srgbClr val="558ED5"/>
                </a:solidFill>
              </a:rPr>
              <a:t>Classwork</a:t>
            </a:r>
            <a:endParaRPr lang="en-US" dirty="0">
              <a:solidFill>
                <a:srgbClr val="558ED5"/>
              </a:solidFill>
            </a:endParaRPr>
          </a:p>
        </p:txBody>
      </p:sp>
      <p:sp>
        <p:nvSpPr>
          <p:cNvPr id="5" name="TextBox 4"/>
          <p:cNvSpPr txBox="1"/>
          <p:nvPr/>
        </p:nvSpPr>
        <p:spPr>
          <a:xfrm>
            <a:off x="0" y="1190112"/>
            <a:ext cx="4642913" cy="4585871"/>
          </a:xfrm>
          <a:prstGeom prst="rect">
            <a:avLst/>
          </a:prstGeom>
          <a:noFill/>
        </p:spPr>
        <p:txBody>
          <a:bodyPr wrap="square" rtlCol="0">
            <a:spAutoFit/>
          </a:bodyPr>
          <a:lstStyle/>
          <a:p>
            <a:endParaRPr lang="en-US" sz="3200" dirty="0" smtClean="0"/>
          </a:p>
          <a:p>
            <a:pPr marL="457200" indent="-457200">
              <a:buFont typeface="Arial"/>
              <a:buChar char="•"/>
            </a:pPr>
            <a:r>
              <a:rPr lang="en-US" sz="3200" dirty="0" smtClean="0"/>
              <a:t>Finish the Questions for the Film.</a:t>
            </a:r>
          </a:p>
          <a:p>
            <a:pPr marL="457200" indent="-457200">
              <a:buFont typeface="Arial"/>
              <a:buChar char="•"/>
            </a:pPr>
            <a:r>
              <a:rPr lang="en-US" sz="3200" dirty="0" smtClean="0"/>
              <a:t>Finish the Questions for the Introduction.</a:t>
            </a:r>
          </a:p>
          <a:p>
            <a:pPr marL="457200" indent="-457200">
              <a:buFont typeface="Arial"/>
              <a:buChar char="•"/>
            </a:pPr>
            <a:r>
              <a:rPr lang="en-US" sz="3200" dirty="0" smtClean="0"/>
              <a:t>Finish the Stations Activity.</a:t>
            </a:r>
          </a:p>
          <a:p>
            <a:pPr marL="457200" indent="-457200">
              <a:buFont typeface="Arial"/>
              <a:buChar char="•"/>
            </a:pPr>
            <a:endParaRPr lang="en-US" sz="3200" dirty="0"/>
          </a:p>
          <a:p>
            <a:pPr marL="457200" indent="-457200">
              <a:buFont typeface="Arial"/>
              <a:buChar char="•"/>
            </a:pPr>
            <a:endParaRPr lang="en-US" dirty="0"/>
          </a:p>
          <a:p>
            <a:endParaRPr lang="en-US" dirty="0" smtClean="0"/>
          </a:p>
        </p:txBody>
      </p:sp>
      <p:pic>
        <p:nvPicPr>
          <p:cNvPr id="4" name="Content Placeholder 3" descr="cranmer-tlina-on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2" r="187"/>
          <a:stretch/>
        </p:blipFill>
        <p:spPr>
          <a:xfrm>
            <a:off x="4642913" y="1548487"/>
            <a:ext cx="4268760" cy="3961453"/>
          </a:xfrm>
        </p:spPr>
      </p:pic>
    </p:spTree>
    <p:extLst>
      <p:ext uri="{BB962C8B-B14F-4D97-AF65-F5344CB8AC3E}">
        <p14:creationId xmlns:p14="http://schemas.microsoft.com/office/powerpoint/2010/main" val="2140511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332037"/>
          </a:xfrm>
          <a:solidFill>
            <a:srgbClr val="FFFFFF"/>
          </a:solidFill>
        </p:spPr>
        <p:txBody>
          <a:bodyPr>
            <a:normAutofit fontScale="90000"/>
          </a:bodyPr>
          <a:lstStyle/>
          <a:p>
            <a:r>
              <a:rPr lang="en-CA" dirty="0"/>
              <a:t>7</a:t>
            </a:r>
            <a:r>
              <a:rPr lang="en-CA" dirty="0" smtClean="0"/>
              <a:t>. </a:t>
            </a:r>
            <a:r>
              <a:rPr lang="en-CA" dirty="0"/>
              <a:t>In 1980 if a First Nations man married a white woman, she would gain status?</a:t>
            </a:r>
            <a:br>
              <a:rPr lang="en-CA" dirty="0"/>
            </a:br>
            <a:r>
              <a:rPr lang="en-CA" dirty="0" smtClean="0"/>
              <a:t> </a:t>
            </a:r>
            <a:endParaRPr lang="en-CA" dirty="0"/>
          </a:p>
        </p:txBody>
      </p:sp>
      <p:sp>
        <p:nvSpPr>
          <p:cNvPr id="3" name="Content Placeholder 2"/>
          <p:cNvSpPr>
            <a:spLocks noGrp="1"/>
          </p:cNvSpPr>
          <p:nvPr>
            <p:ph idx="1"/>
          </p:nvPr>
        </p:nvSpPr>
        <p:spPr>
          <a:xfrm>
            <a:off x="0" y="2332037"/>
            <a:ext cx="9144000" cy="4525963"/>
          </a:xfrm>
        </p:spPr>
        <p:txBody>
          <a:bodyPr/>
          <a:lstStyle/>
          <a:p>
            <a:r>
              <a:rPr lang="en-US" dirty="0" smtClean="0"/>
              <a:t>True</a:t>
            </a:r>
          </a:p>
          <a:p>
            <a:pPr lvl="1"/>
            <a:r>
              <a:rPr lang="en-US" dirty="0"/>
              <a:t>If a non-native woman married an Indian man, she would gain status.</a:t>
            </a:r>
            <a:r>
              <a:rPr lang="en-CA" dirty="0"/>
              <a:t> </a:t>
            </a:r>
            <a:endParaRPr lang="en-US" dirty="0"/>
          </a:p>
        </p:txBody>
      </p:sp>
    </p:spTree>
    <p:extLst>
      <p:ext uri="{BB962C8B-B14F-4D97-AF65-F5344CB8AC3E}">
        <p14:creationId xmlns:p14="http://schemas.microsoft.com/office/powerpoint/2010/main" val="3105847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2332038"/>
          </a:xfrm>
          <a:solidFill>
            <a:srgbClr val="FFFFFF"/>
          </a:solidFill>
        </p:spPr>
        <p:txBody>
          <a:bodyPr>
            <a:normAutofit fontScale="90000"/>
          </a:bodyPr>
          <a:lstStyle/>
          <a:p>
            <a:r>
              <a:rPr lang="en-CA" dirty="0" smtClean="0"/>
              <a:t>8. </a:t>
            </a:r>
            <a:r>
              <a:rPr lang="en-CA" dirty="0"/>
              <a:t>In 1980 if a First Nations woman married a white man, he would gain status?</a:t>
            </a:r>
            <a:br>
              <a:rPr lang="en-CA" dirty="0"/>
            </a:br>
            <a:endParaRPr lang="en-CA" dirty="0"/>
          </a:p>
        </p:txBody>
      </p:sp>
      <p:sp>
        <p:nvSpPr>
          <p:cNvPr id="3" name="Content Placeholder 2"/>
          <p:cNvSpPr>
            <a:spLocks noGrp="1"/>
          </p:cNvSpPr>
          <p:nvPr>
            <p:ph idx="1"/>
          </p:nvPr>
        </p:nvSpPr>
        <p:spPr>
          <a:xfrm>
            <a:off x="0" y="2332037"/>
            <a:ext cx="9144000" cy="4525963"/>
          </a:xfrm>
        </p:spPr>
        <p:txBody>
          <a:bodyPr/>
          <a:lstStyle/>
          <a:p>
            <a:r>
              <a:rPr lang="en-US" dirty="0" smtClean="0"/>
              <a:t>False</a:t>
            </a:r>
          </a:p>
          <a:p>
            <a:pPr lvl="1"/>
            <a:r>
              <a:rPr lang="en-US" dirty="0" smtClean="0"/>
              <a:t>She would lose her status (Gender Discrimination)</a:t>
            </a:r>
          </a:p>
          <a:p>
            <a:pPr lvl="1"/>
            <a:r>
              <a:rPr lang="en-US" dirty="0" smtClean="0"/>
              <a:t>Taken to court by a group of women, all the way to the supreme court.</a:t>
            </a:r>
          </a:p>
          <a:p>
            <a:pPr lvl="1"/>
            <a:r>
              <a:rPr lang="en-US" dirty="0" smtClean="0"/>
              <a:t>Did not agree that it was gender discrimination</a:t>
            </a:r>
          </a:p>
          <a:p>
            <a:pPr lvl="2"/>
            <a:r>
              <a:rPr lang="en-US" dirty="0" smtClean="0"/>
              <a:t>Treatment of all women within the group is equal</a:t>
            </a:r>
          </a:p>
          <a:p>
            <a:pPr lvl="2"/>
            <a:r>
              <a:rPr lang="en-US" dirty="0" smtClean="0"/>
              <a:t>They should be thankful, their status is being elevated.</a:t>
            </a:r>
            <a:endParaRPr lang="en-US" dirty="0"/>
          </a:p>
        </p:txBody>
      </p:sp>
    </p:spTree>
    <p:extLst>
      <p:ext uri="{BB962C8B-B14F-4D97-AF65-F5344CB8AC3E}">
        <p14:creationId xmlns:p14="http://schemas.microsoft.com/office/powerpoint/2010/main" val="2093906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37046"/>
          </a:xfrm>
          <a:solidFill>
            <a:schemeClr val="bg1"/>
          </a:solidFill>
        </p:spPr>
        <p:txBody>
          <a:bodyPr>
            <a:normAutofit/>
          </a:bodyPr>
          <a:lstStyle/>
          <a:p>
            <a:pPr lvl="0"/>
            <a:r>
              <a:rPr lang="en-CA" dirty="0" smtClean="0"/>
              <a:t>9. In </a:t>
            </a:r>
            <a:r>
              <a:rPr lang="en-CA" dirty="0"/>
              <a:t>1950 it was illegal for First Nations people to:</a:t>
            </a:r>
          </a:p>
        </p:txBody>
      </p:sp>
      <p:sp>
        <p:nvSpPr>
          <p:cNvPr id="3" name="Content Placeholder 2"/>
          <p:cNvSpPr>
            <a:spLocks noGrp="1"/>
          </p:cNvSpPr>
          <p:nvPr>
            <p:ph idx="1"/>
          </p:nvPr>
        </p:nvSpPr>
        <p:spPr>
          <a:xfrm>
            <a:off x="0" y="2332037"/>
            <a:ext cx="9144000" cy="4525963"/>
          </a:xfrm>
        </p:spPr>
        <p:txBody>
          <a:bodyPr>
            <a:normAutofit lnSpcReduction="10000"/>
          </a:bodyPr>
          <a:lstStyle/>
          <a:p>
            <a:pPr lvl="1"/>
            <a:r>
              <a:rPr lang="en-CA" dirty="0" smtClean="0"/>
              <a:t>A. Hire </a:t>
            </a:r>
            <a:r>
              <a:rPr lang="en-CA" dirty="0"/>
              <a:t>a Lawyer</a:t>
            </a:r>
            <a:endParaRPr lang="en-CA" sz="3600" dirty="0"/>
          </a:p>
          <a:p>
            <a:pPr lvl="2"/>
            <a:r>
              <a:rPr lang="en-CA" dirty="0"/>
              <a:t>True</a:t>
            </a:r>
            <a:endParaRPr lang="en-CA" sz="3200" dirty="0"/>
          </a:p>
          <a:p>
            <a:pPr marL="0" indent="0">
              <a:buNone/>
            </a:pPr>
            <a:endParaRPr lang="en-CA" sz="4000" dirty="0"/>
          </a:p>
          <a:p>
            <a:pPr lvl="1"/>
            <a:r>
              <a:rPr lang="en-CA" dirty="0" smtClean="0"/>
              <a:t>B. Gather </a:t>
            </a:r>
            <a:r>
              <a:rPr lang="en-CA" dirty="0"/>
              <a:t>in Groups of Three or more</a:t>
            </a:r>
            <a:endParaRPr lang="en-CA" sz="3600" dirty="0"/>
          </a:p>
          <a:p>
            <a:pPr lvl="2"/>
            <a:r>
              <a:rPr lang="en-CA" dirty="0"/>
              <a:t>True</a:t>
            </a:r>
            <a:endParaRPr lang="en-CA" sz="3200" dirty="0"/>
          </a:p>
          <a:p>
            <a:r>
              <a:rPr lang="en-CA" dirty="0"/>
              <a:t> </a:t>
            </a:r>
            <a:endParaRPr lang="en-CA" sz="4000" dirty="0"/>
          </a:p>
          <a:p>
            <a:pPr lvl="1"/>
            <a:r>
              <a:rPr lang="en-CA" dirty="0" smtClean="0"/>
              <a:t>C. Pray</a:t>
            </a:r>
            <a:endParaRPr lang="en-CA" sz="3600" dirty="0"/>
          </a:p>
          <a:p>
            <a:pPr lvl="2"/>
            <a:r>
              <a:rPr lang="en-CA" dirty="0"/>
              <a:t>True</a:t>
            </a:r>
            <a:endParaRPr lang="en-CA" sz="3200" dirty="0"/>
          </a:p>
          <a:p>
            <a:pPr lvl="3"/>
            <a:r>
              <a:rPr lang="en-CA" dirty="0" smtClean="0"/>
              <a:t>Unless following Catholic/Christian Prayers.</a:t>
            </a:r>
            <a:endParaRPr lang="en-CA" sz="2800" dirty="0"/>
          </a:p>
        </p:txBody>
      </p:sp>
    </p:spTree>
    <p:extLst>
      <p:ext uri="{BB962C8B-B14F-4D97-AF65-F5344CB8AC3E}">
        <p14:creationId xmlns:p14="http://schemas.microsoft.com/office/powerpoint/2010/main" val="2355470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CNN 10</a:t>
            </a:r>
          </a:p>
          <a:p>
            <a:r>
              <a:rPr lang="en-US" dirty="0" smtClean="0"/>
              <a:t>Notebook </a:t>
            </a:r>
            <a:r>
              <a:rPr lang="en-US" dirty="0" smtClean="0">
                <a:sym typeface="Wingdings"/>
              </a:rPr>
              <a:t> </a:t>
            </a:r>
            <a:endParaRPr lang="en-US" dirty="0" smtClean="0"/>
          </a:p>
          <a:p>
            <a:r>
              <a:rPr lang="en-US" dirty="0" smtClean="0"/>
              <a:t>Territory Acknowledgement </a:t>
            </a:r>
          </a:p>
          <a:p>
            <a:r>
              <a:rPr lang="en-US" dirty="0" smtClean="0"/>
              <a:t>Sign up for Textbooks</a:t>
            </a:r>
          </a:p>
          <a:p>
            <a:r>
              <a:rPr lang="en-US" dirty="0" smtClean="0"/>
              <a:t>Historical Thinking</a:t>
            </a:r>
          </a:p>
          <a:p>
            <a:r>
              <a:rPr lang="en-US" dirty="0" smtClean="0"/>
              <a:t>Indigenous 101</a:t>
            </a:r>
          </a:p>
          <a:p>
            <a:pPr marL="457200" lvl="1" indent="0">
              <a:buNone/>
            </a:pPr>
            <a:endParaRPr lang="en-US" dirty="0"/>
          </a:p>
          <a:p>
            <a:r>
              <a:rPr lang="en-US" dirty="0" smtClean="0"/>
              <a:t>Next day: </a:t>
            </a:r>
            <a:r>
              <a:rPr lang="en-US" dirty="0"/>
              <a:t>Origin Stories </a:t>
            </a:r>
            <a:r>
              <a:rPr lang="mr-IN" dirty="0"/>
              <a:t>–</a:t>
            </a:r>
            <a:r>
              <a:rPr lang="en-US" dirty="0"/>
              <a:t> Time Immemorial</a:t>
            </a:r>
          </a:p>
          <a:p>
            <a:pPr lvl="1"/>
            <a:r>
              <a:rPr lang="en-US" dirty="0"/>
              <a:t>Turtle Island</a:t>
            </a:r>
          </a:p>
          <a:p>
            <a:pPr lvl="1"/>
            <a:r>
              <a:rPr lang="en-US" dirty="0"/>
              <a:t>Raven and the First People</a:t>
            </a:r>
          </a:p>
          <a:p>
            <a:pPr lvl="1"/>
            <a:endParaRPr lang="en-US" dirty="0"/>
          </a:p>
          <a:p>
            <a:endParaRPr lang="en-US" dirty="0"/>
          </a:p>
        </p:txBody>
      </p:sp>
    </p:spTree>
    <p:extLst>
      <p:ext uri="{BB962C8B-B14F-4D97-AF65-F5344CB8AC3E}">
        <p14:creationId xmlns:p14="http://schemas.microsoft.com/office/powerpoint/2010/main" val="5757303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23"/>
            <a:ext cx="9144000" cy="2192152"/>
          </a:xfrm>
          <a:solidFill>
            <a:srgbClr val="FFFFFF"/>
          </a:solidFill>
        </p:spPr>
        <p:txBody>
          <a:bodyPr>
            <a:normAutofit/>
          </a:bodyPr>
          <a:lstStyle/>
          <a:p>
            <a:pPr lvl="0"/>
            <a:r>
              <a:rPr lang="en-CA" dirty="0" smtClean="0"/>
              <a:t>10. Reserve </a:t>
            </a:r>
            <a:r>
              <a:rPr lang="en-CA" dirty="0"/>
              <a:t>Land in BC is owned by the First Nations Community?</a:t>
            </a:r>
          </a:p>
        </p:txBody>
      </p:sp>
      <p:sp>
        <p:nvSpPr>
          <p:cNvPr id="3" name="Content Placeholder 2"/>
          <p:cNvSpPr>
            <a:spLocks noGrp="1"/>
          </p:cNvSpPr>
          <p:nvPr>
            <p:ph idx="1"/>
          </p:nvPr>
        </p:nvSpPr>
        <p:spPr>
          <a:xfrm>
            <a:off x="0" y="2332037"/>
            <a:ext cx="9144000" cy="4525963"/>
          </a:xfrm>
        </p:spPr>
        <p:txBody>
          <a:bodyPr>
            <a:normAutofit lnSpcReduction="10000"/>
          </a:bodyPr>
          <a:lstStyle/>
          <a:p>
            <a:r>
              <a:rPr lang="en-US" dirty="0" smtClean="0"/>
              <a:t>False</a:t>
            </a:r>
          </a:p>
          <a:p>
            <a:pPr lvl="1"/>
            <a:r>
              <a:rPr lang="en-US" dirty="0" smtClean="0"/>
              <a:t>Crown land </a:t>
            </a:r>
            <a:r>
              <a:rPr lang="mr-IN" dirty="0" smtClean="0"/>
              <a:t>–</a:t>
            </a:r>
            <a:r>
              <a:rPr lang="en-US" dirty="0" smtClean="0"/>
              <a:t> Queen’s land, passed onto the Federal Govt.</a:t>
            </a:r>
          </a:p>
          <a:p>
            <a:pPr lvl="1"/>
            <a:r>
              <a:rPr lang="en-US" dirty="0" smtClean="0"/>
              <a:t>11 numbered treaties were signed in other provinces, showing the acquisition of lands, but not in B.C.</a:t>
            </a:r>
          </a:p>
          <a:p>
            <a:pPr lvl="1"/>
            <a:r>
              <a:rPr lang="en-US" dirty="0" smtClean="0"/>
              <a:t>Preempting Land (Squatters), Buying/Trading land, Conquering, or Treaties </a:t>
            </a:r>
            <a:r>
              <a:rPr lang="mr-IN" dirty="0" smtClean="0"/>
              <a:t>–</a:t>
            </a:r>
            <a:r>
              <a:rPr lang="en-US" dirty="0" smtClean="0"/>
              <a:t> None of this in B.C.</a:t>
            </a:r>
          </a:p>
          <a:p>
            <a:pPr lvl="1"/>
            <a:r>
              <a:rPr lang="en-US" dirty="0" smtClean="0"/>
              <a:t>5 Douglas Treaties on the Island; not officially recognized.</a:t>
            </a:r>
          </a:p>
          <a:p>
            <a:pPr lvl="1"/>
            <a:r>
              <a:rPr lang="en-US" dirty="0" smtClean="0"/>
              <a:t>According to Indigenous Peoples, the land is still theirs.</a:t>
            </a:r>
            <a:endParaRPr lang="en-US" dirty="0"/>
          </a:p>
        </p:txBody>
      </p:sp>
    </p:spTree>
    <p:extLst>
      <p:ext uri="{BB962C8B-B14F-4D97-AF65-F5344CB8AC3E}">
        <p14:creationId xmlns:p14="http://schemas.microsoft.com/office/powerpoint/2010/main" val="3640318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12437"/>
          </a:xfrm>
          <a:solidFill>
            <a:srgbClr val="FFFFFF"/>
          </a:solidFill>
        </p:spPr>
        <p:txBody>
          <a:bodyPr>
            <a:normAutofit/>
          </a:bodyPr>
          <a:lstStyle/>
          <a:p>
            <a:pPr lvl="0"/>
            <a:r>
              <a:rPr lang="en-CA" dirty="0" smtClean="0"/>
              <a:t>11. First </a:t>
            </a:r>
            <a:r>
              <a:rPr lang="en-CA" dirty="0"/>
              <a:t>Nations people do not pay taxes?</a:t>
            </a:r>
          </a:p>
        </p:txBody>
      </p:sp>
      <p:sp>
        <p:nvSpPr>
          <p:cNvPr id="3" name="Content Placeholder 2"/>
          <p:cNvSpPr>
            <a:spLocks noGrp="1"/>
          </p:cNvSpPr>
          <p:nvPr>
            <p:ph idx="1"/>
          </p:nvPr>
        </p:nvSpPr>
        <p:spPr>
          <a:xfrm>
            <a:off x="0" y="2332037"/>
            <a:ext cx="9144000" cy="4525963"/>
          </a:xfrm>
        </p:spPr>
        <p:txBody>
          <a:bodyPr/>
          <a:lstStyle/>
          <a:p>
            <a:r>
              <a:rPr lang="en-US" dirty="0" smtClean="0"/>
              <a:t>False</a:t>
            </a:r>
          </a:p>
          <a:p>
            <a:pPr lvl="1"/>
            <a:r>
              <a:rPr lang="en-US" dirty="0" smtClean="0"/>
              <a:t>Status Card holders can be tax exempt on reserve land</a:t>
            </a:r>
          </a:p>
          <a:p>
            <a:pPr lvl="2"/>
            <a:r>
              <a:rPr lang="en-US" dirty="0" smtClean="0"/>
              <a:t>The government owns that land and is responsible for aboriginal people so why would it tax itself?</a:t>
            </a:r>
          </a:p>
          <a:p>
            <a:pPr lvl="3"/>
            <a:r>
              <a:rPr lang="en-US" dirty="0" smtClean="0"/>
              <a:t>Don’t Pay GST</a:t>
            </a:r>
          </a:p>
          <a:p>
            <a:pPr lvl="3"/>
            <a:r>
              <a:rPr lang="en-US" dirty="0" smtClean="0"/>
              <a:t>Don’t pay income tax if you work on reserve land</a:t>
            </a:r>
          </a:p>
          <a:p>
            <a:pPr lvl="4"/>
            <a:r>
              <a:rPr lang="en-US" dirty="0" smtClean="0"/>
              <a:t>But, make less money usually.</a:t>
            </a:r>
          </a:p>
          <a:p>
            <a:pPr lvl="4"/>
            <a:r>
              <a:rPr lang="en-US" dirty="0" smtClean="0"/>
              <a:t>Not a lot of jobs available.</a:t>
            </a:r>
          </a:p>
          <a:p>
            <a:pPr lvl="4"/>
            <a:endParaRPr lang="en-US" dirty="0"/>
          </a:p>
        </p:txBody>
      </p:sp>
    </p:spTree>
    <p:extLst>
      <p:ext uri="{BB962C8B-B14F-4D97-AF65-F5344CB8AC3E}">
        <p14:creationId xmlns:p14="http://schemas.microsoft.com/office/powerpoint/2010/main" val="4047081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09118"/>
          </a:xfrm>
          <a:solidFill>
            <a:srgbClr val="FFFFFF"/>
          </a:solidFill>
        </p:spPr>
        <p:txBody>
          <a:bodyPr>
            <a:normAutofit fontScale="90000"/>
          </a:bodyPr>
          <a:lstStyle/>
          <a:p>
            <a:r>
              <a:rPr lang="en-CA" dirty="0" smtClean="0"/>
              <a:t/>
            </a:r>
            <a:br>
              <a:rPr lang="en-CA" dirty="0" smtClean="0"/>
            </a:br>
            <a:r>
              <a:rPr lang="en-CA" dirty="0" smtClean="0"/>
              <a:t>12. </a:t>
            </a:r>
            <a:r>
              <a:rPr lang="en-CA" dirty="0"/>
              <a:t>Canada’s colonial history, including Residential Schools, happened a long time ago and First Nations people should get over it?</a:t>
            </a:r>
            <a:br>
              <a:rPr lang="en-CA" dirty="0"/>
            </a:br>
            <a:endParaRPr lang="en-CA" dirty="0"/>
          </a:p>
        </p:txBody>
      </p:sp>
      <p:sp>
        <p:nvSpPr>
          <p:cNvPr id="3" name="Content Placeholder 2"/>
          <p:cNvSpPr>
            <a:spLocks noGrp="1"/>
          </p:cNvSpPr>
          <p:nvPr>
            <p:ph idx="1"/>
          </p:nvPr>
        </p:nvSpPr>
        <p:spPr>
          <a:xfrm>
            <a:off x="0" y="2509118"/>
            <a:ext cx="9144000" cy="4348882"/>
          </a:xfrm>
        </p:spPr>
        <p:txBody>
          <a:bodyPr/>
          <a:lstStyle/>
          <a:p>
            <a:r>
              <a:rPr lang="en-US" dirty="0" smtClean="0"/>
              <a:t>False</a:t>
            </a:r>
          </a:p>
          <a:p>
            <a:pPr lvl="1"/>
            <a:r>
              <a:rPr lang="en-US" dirty="0" smtClean="0"/>
              <a:t>1996 </a:t>
            </a:r>
            <a:r>
              <a:rPr lang="mr-IN" dirty="0" smtClean="0"/>
              <a:t>–</a:t>
            </a:r>
            <a:r>
              <a:rPr lang="en-US" dirty="0" smtClean="0"/>
              <a:t> Last Residential School closed in Saskatchewan.</a:t>
            </a:r>
          </a:p>
          <a:p>
            <a:pPr lvl="1"/>
            <a:r>
              <a:rPr lang="en-US" dirty="0" smtClean="0"/>
              <a:t>1984 </a:t>
            </a:r>
            <a:r>
              <a:rPr lang="mr-IN" dirty="0" smtClean="0"/>
              <a:t>–</a:t>
            </a:r>
            <a:r>
              <a:rPr lang="en-US" dirty="0" smtClean="0"/>
              <a:t> Last Residential School in B.C. Closed </a:t>
            </a:r>
            <a:r>
              <a:rPr lang="mr-IN" dirty="0" smtClean="0"/>
              <a:t>–</a:t>
            </a:r>
            <a:r>
              <a:rPr lang="en-US" dirty="0" smtClean="0"/>
              <a:t> St. Mary’s in Mission B.C.</a:t>
            </a:r>
          </a:p>
          <a:p>
            <a:pPr marL="457200" lvl="1" indent="0">
              <a:buNone/>
            </a:pPr>
            <a:endParaRPr lang="en-US" dirty="0"/>
          </a:p>
        </p:txBody>
      </p:sp>
    </p:spTree>
    <p:extLst>
      <p:ext uri="{BB962C8B-B14F-4D97-AF65-F5344CB8AC3E}">
        <p14:creationId xmlns:p14="http://schemas.microsoft.com/office/powerpoint/2010/main" val="3811463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81838"/>
          </a:xfrm>
          <a:solidFill>
            <a:srgbClr val="FFFFFF"/>
          </a:solidFill>
        </p:spPr>
        <p:txBody>
          <a:bodyPr>
            <a:normAutofit/>
          </a:bodyPr>
          <a:lstStyle/>
          <a:p>
            <a:pPr lvl="0"/>
            <a:r>
              <a:rPr lang="en-CA" dirty="0" smtClean="0"/>
              <a:t>13. If </a:t>
            </a:r>
            <a:r>
              <a:rPr lang="en-CA" dirty="0"/>
              <a:t>Mary and Sue are sisters then their children are siblings?</a:t>
            </a:r>
          </a:p>
        </p:txBody>
      </p:sp>
      <p:sp>
        <p:nvSpPr>
          <p:cNvPr id="3" name="Content Placeholder 2"/>
          <p:cNvSpPr>
            <a:spLocks noGrp="1"/>
          </p:cNvSpPr>
          <p:nvPr>
            <p:ph idx="1"/>
          </p:nvPr>
        </p:nvSpPr>
        <p:spPr>
          <a:xfrm>
            <a:off x="0" y="1881839"/>
            <a:ext cx="9144000" cy="4976162"/>
          </a:xfrm>
        </p:spPr>
        <p:txBody>
          <a:bodyPr/>
          <a:lstStyle/>
          <a:p>
            <a:r>
              <a:rPr lang="en-US" dirty="0" smtClean="0"/>
              <a:t>According to whose worldview?</a:t>
            </a:r>
          </a:p>
          <a:p>
            <a:pPr lvl="1"/>
            <a:r>
              <a:rPr lang="en-US" dirty="0" smtClean="0"/>
              <a:t>Aboriginal </a:t>
            </a:r>
            <a:r>
              <a:rPr lang="mr-IN" dirty="0" smtClean="0"/>
              <a:t>–</a:t>
            </a:r>
            <a:r>
              <a:rPr lang="en-US" dirty="0" smtClean="0"/>
              <a:t> True</a:t>
            </a:r>
          </a:p>
          <a:p>
            <a:pPr lvl="1"/>
            <a:r>
              <a:rPr lang="en-US" dirty="0" smtClean="0"/>
              <a:t>Western - False</a:t>
            </a:r>
            <a:endParaRPr lang="en-US" dirty="0"/>
          </a:p>
        </p:txBody>
      </p:sp>
    </p:spTree>
    <p:extLst>
      <p:ext uri="{BB962C8B-B14F-4D97-AF65-F5344CB8AC3E}">
        <p14:creationId xmlns:p14="http://schemas.microsoft.com/office/powerpoint/2010/main" val="3857880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pic>
        <p:nvPicPr>
          <p:cNvPr id="4" name="Content Placeholder 3" descr="mike-tinnion-327565.jpg"/>
          <p:cNvPicPr>
            <a:picLocks noGrp="1" noChangeAspect="1"/>
          </p:cNvPicPr>
          <p:nvPr>
            <p:ph idx="1"/>
          </p:nvPr>
        </p:nvPicPr>
        <p:blipFill>
          <a:blip r:embed="rId2">
            <a:extLst>
              <a:ext uri="{28A0092B-C50C-407E-A947-70E740481C1C}">
                <a14:useLocalDpi xmlns:a14="http://schemas.microsoft.com/office/drawing/2010/main" val="0"/>
              </a:ext>
            </a:extLst>
          </a:blip>
          <a:srcRect l="-12159" r="-12159"/>
          <a:stretch>
            <a:fillRect/>
          </a:stretch>
        </p:blipFill>
        <p:spPr/>
      </p:pic>
    </p:spTree>
    <p:extLst>
      <p:ext uri="{BB962C8B-B14F-4D97-AF65-F5344CB8AC3E}">
        <p14:creationId xmlns:p14="http://schemas.microsoft.com/office/powerpoint/2010/main" val="10281124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FF"/>
          </a:solidFill>
        </p:spPr>
        <p:txBody>
          <a:bodyPr>
            <a:normAutofit fontScale="90000"/>
          </a:bodyPr>
          <a:lstStyle/>
          <a:p>
            <a:r>
              <a:rPr lang="en-US" dirty="0" smtClean="0"/>
              <a:t/>
            </a:r>
            <a:br>
              <a:rPr lang="en-US" dirty="0" smtClean="0"/>
            </a:br>
            <a:r>
              <a:rPr lang="en-US" dirty="0" smtClean="0"/>
              <a:t>“</a:t>
            </a:r>
            <a:r>
              <a:rPr lang="en-US" dirty="0"/>
              <a:t>Learning is also reflecting</a:t>
            </a:r>
            <a:r>
              <a:rPr lang="en-US" dirty="0" smtClean="0"/>
              <a:t>” </a:t>
            </a:r>
            <a:r>
              <a:rPr lang="en-US" dirty="0" smtClean="0">
                <a:sym typeface="Wingdings"/>
              </a:rPr>
              <a:t></a:t>
            </a:r>
            <a:r>
              <a:rPr lang="en-US" dirty="0"/>
              <a:t/>
            </a:r>
            <a:br>
              <a:rPr lang="en-US" dirty="0"/>
            </a:br>
            <a:endParaRPr lang="en-US" dirty="0">
              <a:solidFill>
                <a:schemeClr val="bg1"/>
              </a:solidFill>
            </a:endParaRPr>
          </a:p>
        </p:txBody>
      </p:sp>
      <p:sp>
        <p:nvSpPr>
          <p:cNvPr id="3" name="Content Placeholder 2"/>
          <p:cNvSpPr>
            <a:spLocks noGrp="1"/>
          </p:cNvSpPr>
          <p:nvPr>
            <p:ph idx="1"/>
          </p:nvPr>
        </p:nvSpPr>
        <p:spPr>
          <a:xfrm>
            <a:off x="0" y="1130058"/>
            <a:ext cx="9144000" cy="5727942"/>
          </a:xfrm>
        </p:spPr>
        <p:txBody>
          <a:bodyPr>
            <a:normAutofit/>
          </a:bodyPr>
          <a:lstStyle/>
          <a:p>
            <a:r>
              <a:rPr lang="en-US" dirty="0" smtClean="0"/>
              <a:t>We will keep a weekly journal.</a:t>
            </a:r>
          </a:p>
          <a:p>
            <a:r>
              <a:rPr lang="en-US" dirty="0" smtClean="0"/>
              <a:t>Journals will be due every Friday at the end of class.</a:t>
            </a:r>
          </a:p>
          <a:p>
            <a:r>
              <a:rPr lang="en-US" dirty="0" smtClean="0"/>
              <a:t>Journal entries should be 1-2 Paragraphs in length (3-5 sentences per paragraph)</a:t>
            </a:r>
          </a:p>
          <a:p>
            <a:r>
              <a:rPr lang="en-US" dirty="0" smtClean="0"/>
              <a:t>Journals should demonstrate the following:</a:t>
            </a:r>
          </a:p>
          <a:p>
            <a:pPr lvl="1"/>
            <a:r>
              <a:rPr lang="en-US" dirty="0"/>
              <a:t>N</a:t>
            </a:r>
            <a:r>
              <a:rPr lang="en-US" dirty="0" smtClean="0"/>
              <a:t>ew knowledge/Something learned</a:t>
            </a:r>
          </a:p>
          <a:p>
            <a:pPr lvl="1"/>
            <a:r>
              <a:rPr lang="en-US" dirty="0" smtClean="0"/>
              <a:t>Questions being raised </a:t>
            </a:r>
          </a:p>
          <a:p>
            <a:pPr lvl="1"/>
            <a:r>
              <a:rPr lang="en-US" dirty="0" smtClean="0"/>
              <a:t>Insights into local issues</a:t>
            </a:r>
          </a:p>
          <a:p>
            <a:pPr lvl="1"/>
            <a:r>
              <a:rPr lang="en-US" dirty="0" smtClean="0"/>
              <a:t>Changes in beliefs/views</a:t>
            </a:r>
            <a:endParaRPr lang="en-US" dirty="0"/>
          </a:p>
        </p:txBody>
      </p:sp>
    </p:spTree>
    <p:extLst>
      <p:ext uri="{BB962C8B-B14F-4D97-AF65-F5344CB8AC3E}">
        <p14:creationId xmlns:p14="http://schemas.microsoft.com/office/powerpoint/2010/main" val="2377345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Terminology: Aboriginal, First Nation, Metis and Inuit.</a:t>
            </a:r>
          </a:p>
          <a:p>
            <a:r>
              <a:rPr lang="en-US" dirty="0" err="1" smtClean="0"/>
              <a:t>Mythbusters</a:t>
            </a:r>
            <a:r>
              <a:rPr lang="en-US" dirty="0" smtClean="0"/>
              <a:t> </a:t>
            </a:r>
          </a:p>
          <a:p>
            <a:r>
              <a:rPr lang="en-US" dirty="0" smtClean="0"/>
              <a:t>Time Immemorial </a:t>
            </a:r>
            <a:r>
              <a:rPr lang="mr-IN" dirty="0" smtClean="0"/>
              <a:t>–</a:t>
            </a:r>
            <a:r>
              <a:rPr lang="en-US" dirty="0" smtClean="0"/>
              <a:t> Origin Stories</a:t>
            </a:r>
            <a:endParaRPr lang="en-US" dirty="0"/>
          </a:p>
        </p:txBody>
      </p:sp>
    </p:spTree>
    <p:extLst>
      <p:ext uri="{BB962C8B-B14F-4D97-AF65-F5344CB8AC3E}">
        <p14:creationId xmlns:p14="http://schemas.microsoft.com/office/powerpoint/2010/main" val="25204094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67" y="2514430"/>
            <a:ext cx="7053542" cy="2023063"/>
          </a:xfrm>
        </p:spPr>
        <p:txBody>
          <a:bodyPr/>
          <a:lstStyle/>
          <a:p>
            <a:pPr algn="ctr"/>
            <a:r>
              <a:rPr lang="en-US" sz="6000" b="1" dirty="0" smtClean="0"/>
              <a:t>What is meant by the term Aboriginal?</a:t>
            </a:r>
            <a:endParaRPr lang="en-US" sz="6000" b="1" dirty="0"/>
          </a:p>
        </p:txBody>
      </p:sp>
    </p:spTree>
    <p:extLst>
      <p:ext uri="{BB962C8B-B14F-4D97-AF65-F5344CB8AC3E}">
        <p14:creationId xmlns:p14="http://schemas.microsoft.com/office/powerpoint/2010/main" val="2453603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Aboriginal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304661"/>
            <a:ext cx="6709906" cy="4149012"/>
          </a:xfrm>
        </p:spPr>
        <p:txBody>
          <a:bodyPr>
            <a:normAutofit/>
          </a:bodyPr>
          <a:lstStyle/>
          <a:p>
            <a:r>
              <a:rPr lang="en-US" sz="3200" dirty="0" smtClean="0"/>
              <a:t>An </a:t>
            </a:r>
            <a:r>
              <a:rPr lang="en-US" sz="3200" b="1" u="sng" dirty="0" smtClean="0"/>
              <a:t>umbrella</a:t>
            </a:r>
            <a:r>
              <a:rPr lang="en-US" sz="3200" dirty="0" smtClean="0"/>
              <a:t>/all-encompassing term that refers in Canada to people who </a:t>
            </a:r>
            <a:r>
              <a:rPr lang="en-US" sz="3200" b="1" u="sng" dirty="0" smtClean="0"/>
              <a:t>identify</a:t>
            </a:r>
            <a:r>
              <a:rPr lang="en-US" sz="3200" dirty="0" smtClean="0"/>
              <a:t> as </a:t>
            </a:r>
            <a:r>
              <a:rPr lang="en-US" sz="3200" b="1" u="sng" dirty="0" smtClean="0"/>
              <a:t>Inuit</a:t>
            </a:r>
            <a:r>
              <a:rPr lang="en-US" sz="3200" dirty="0" smtClean="0"/>
              <a:t>, </a:t>
            </a:r>
            <a:r>
              <a:rPr lang="en-US" sz="3200" b="1" u="sng" dirty="0" smtClean="0"/>
              <a:t>Metis</a:t>
            </a:r>
            <a:r>
              <a:rPr lang="en-US" sz="3200" dirty="0" smtClean="0"/>
              <a:t> or First Nations/Native. </a:t>
            </a:r>
          </a:p>
          <a:p>
            <a:endParaRPr lang="en-US" sz="3200" dirty="0"/>
          </a:p>
          <a:p>
            <a:r>
              <a:rPr lang="en-US" sz="3200" dirty="0" smtClean="0"/>
              <a:t>First Peoples and Indigenous are also umbrella terms.</a:t>
            </a:r>
          </a:p>
        </p:txBody>
      </p:sp>
    </p:spTree>
    <p:extLst>
      <p:ext uri="{BB962C8B-B14F-4D97-AF65-F5344CB8AC3E}">
        <p14:creationId xmlns:p14="http://schemas.microsoft.com/office/powerpoint/2010/main" val="37540137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Aboriginal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463282"/>
            <a:ext cx="6709906" cy="3990390"/>
          </a:xfrm>
        </p:spPr>
        <p:txBody>
          <a:bodyPr>
            <a:normAutofit/>
          </a:bodyPr>
          <a:lstStyle/>
          <a:p>
            <a:r>
              <a:rPr lang="en-US" sz="3200" dirty="0" smtClean="0"/>
              <a:t>Aboriginal people are the indigenous</a:t>
            </a:r>
            <a:r>
              <a:rPr lang="en-US" sz="3200" dirty="0"/>
              <a:t> </a:t>
            </a:r>
            <a:r>
              <a:rPr lang="en-US" sz="3200" dirty="0" smtClean="0"/>
              <a:t>peoples of Canada/North America - the </a:t>
            </a:r>
            <a:r>
              <a:rPr lang="en-US" sz="3200" dirty="0"/>
              <a:t>descendants of the </a:t>
            </a:r>
            <a:r>
              <a:rPr lang="en-US" sz="3200" b="1" u="sng" dirty="0"/>
              <a:t>original</a:t>
            </a:r>
            <a:r>
              <a:rPr lang="en-US" sz="3200" dirty="0"/>
              <a:t> </a:t>
            </a:r>
            <a:r>
              <a:rPr lang="en-US" sz="3200" b="1" u="sng" dirty="0"/>
              <a:t>inhabitants</a:t>
            </a:r>
            <a:r>
              <a:rPr lang="en-US" sz="3200" dirty="0"/>
              <a:t> of </a:t>
            </a:r>
            <a:r>
              <a:rPr lang="en-US" sz="3200" dirty="0" smtClean="0"/>
              <a:t>this </a:t>
            </a:r>
            <a:r>
              <a:rPr lang="en-US" sz="3200" b="1" u="sng" dirty="0" smtClean="0"/>
              <a:t>continent</a:t>
            </a:r>
            <a:r>
              <a:rPr lang="en-US" sz="3200" dirty="0" smtClean="0"/>
              <a:t>. </a:t>
            </a:r>
          </a:p>
          <a:p>
            <a:endParaRPr lang="en-US" sz="3200" dirty="0" smtClean="0"/>
          </a:p>
          <a:p>
            <a:r>
              <a:rPr lang="en-US" sz="3200" dirty="0" smtClean="0"/>
              <a:t>Indigenous means </a:t>
            </a:r>
            <a:r>
              <a:rPr lang="en-US" sz="3200" dirty="0"/>
              <a:t>"</a:t>
            </a:r>
            <a:r>
              <a:rPr lang="en-US" sz="3200" b="1" u="sng" dirty="0"/>
              <a:t>native</a:t>
            </a:r>
            <a:r>
              <a:rPr lang="en-US" sz="3200" dirty="0"/>
              <a:t> to the area</a:t>
            </a:r>
            <a:r>
              <a:rPr lang="en-US" sz="3200" dirty="0" smtClean="0"/>
              <a:t>."</a:t>
            </a:r>
          </a:p>
        </p:txBody>
      </p:sp>
    </p:spTree>
    <p:extLst>
      <p:ext uri="{BB962C8B-B14F-4D97-AF65-F5344CB8AC3E}">
        <p14:creationId xmlns:p14="http://schemas.microsoft.com/office/powerpoint/2010/main" val="206400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174545"/>
          </a:xfrm>
        </p:spPr>
        <p:txBody>
          <a:bodyPr/>
          <a:lstStyle/>
          <a:p>
            <a:r>
              <a:rPr lang="en-US" dirty="0"/>
              <a:t>Our school district is located within the traditional, ancestral, </a:t>
            </a:r>
            <a:r>
              <a:rPr lang="en-US" dirty="0" smtClean="0"/>
              <a:t>unseeded </a:t>
            </a:r>
            <a:r>
              <a:rPr lang="en-US" dirty="0"/>
              <a:t>and shared territories of the </a:t>
            </a:r>
            <a:r>
              <a:rPr lang="en-US" b="1" u="sng" dirty="0" err="1"/>
              <a:t>Leq'á:mel</a:t>
            </a:r>
            <a:r>
              <a:rPr lang="en-US" dirty="0"/>
              <a:t>, </a:t>
            </a:r>
            <a:r>
              <a:rPr lang="en-US" b="1" u="sng" dirty="0" err="1"/>
              <a:t>Matheqwí</a:t>
            </a:r>
            <a:r>
              <a:rPr lang="en-US" dirty="0"/>
              <a:t>, </a:t>
            </a:r>
            <a:r>
              <a:rPr lang="en-US" b="1" u="sng" dirty="0" err="1"/>
              <a:t>Qwó:ltl'el</a:t>
            </a:r>
            <a:r>
              <a:rPr lang="en-US" b="1" u="sng" dirty="0"/>
              <a:t> </a:t>
            </a:r>
            <a:r>
              <a:rPr lang="en-US" dirty="0"/>
              <a:t>and </a:t>
            </a:r>
            <a:r>
              <a:rPr lang="en-US" b="1" u="sng" dirty="0" err="1"/>
              <a:t>Sq'éwlets</a:t>
            </a:r>
            <a:r>
              <a:rPr lang="en-US" b="1" u="sng" dirty="0"/>
              <a:t> </a:t>
            </a:r>
            <a:r>
              <a:rPr lang="en-US" dirty="0"/>
              <a:t>peoples</a:t>
            </a:r>
            <a:r>
              <a:rPr lang="en-US" dirty="0" smtClean="0"/>
              <a:t>. </a:t>
            </a:r>
            <a:r>
              <a:rPr lang="en-US" dirty="0" smtClean="0">
                <a:sym typeface="Wingdings"/>
              </a:rPr>
              <a:t></a:t>
            </a:r>
            <a:endParaRPr lang="en-CA" dirty="0"/>
          </a:p>
          <a:p>
            <a:pPr marL="0" indent="0">
              <a:buNone/>
            </a:pPr>
            <a:endParaRPr lang="en-CA" dirty="0"/>
          </a:p>
          <a:p>
            <a:endParaRPr lang="en-US" dirty="0"/>
          </a:p>
        </p:txBody>
      </p:sp>
      <p:pic>
        <p:nvPicPr>
          <p:cNvPr id="4" name="Picture 3" descr="Stolo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4546"/>
            <a:ext cx="9144000" cy="4683454"/>
          </a:xfrm>
          <a:prstGeom prst="rect">
            <a:avLst/>
          </a:prstGeom>
        </p:spPr>
      </p:pic>
    </p:spTree>
    <p:extLst>
      <p:ext uri="{BB962C8B-B14F-4D97-AF65-F5344CB8AC3E}">
        <p14:creationId xmlns:p14="http://schemas.microsoft.com/office/powerpoint/2010/main" val="14297696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Aboriginal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258192"/>
            <a:ext cx="6709906" cy="4195481"/>
          </a:xfrm>
        </p:spPr>
        <p:txBody>
          <a:bodyPr>
            <a:normAutofit fontScale="92500"/>
          </a:bodyPr>
          <a:lstStyle/>
          <a:p>
            <a:r>
              <a:rPr lang="en-US" sz="3200" dirty="0" smtClean="0"/>
              <a:t>The </a:t>
            </a:r>
            <a:r>
              <a:rPr lang="en-US" sz="3200" dirty="0"/>
              <a:t>Canadian </a:t>
            </a:r>
            <a:r>
              <a:rPr lang="en-US" sz="3200" b="1" i="1" u="sng" dirty="0"/>
              <a:t>Constitution</a:t>
            </a:r>
            <a:r>
              <a:rPr lang="en-US" sz="3200" dirty="0"/>
              <a:t> recognizes </a:t>
            </a:r>
            <a:r>
              <a:rPr lang="en-US" sz="3200" b="1" u="sng" dirty="0"/>
              <a:t>three</a:t>
            </a:r>
            <a:r>
              <a:rPr lang="en-US" sz="3200" dirty="0"/>
              <a:t> groups of Aboriginal people — </a:t>
            </a:r>
            <a:r>
              <a:rPr lang="en-US" sz="3200" dirty="0" smtClean="0"/>
              <a:t>First Nations (“Indians”), </a:t>
            </a:r>
            <a:r>
              <a:rPr lang="en-US" sz="3200" dirty="0"/>
              <a:t>Métis and Inuit. </a:t>
            </a:r>
            <a:endParaRPr lang="en-US" sz="3200" dirty="0" smtClean="0"/>
          </a:p>
          <a:p>
            <a:endParaRPr lang="en-US" sz="3200" dirty="0"/>
          </a:p>
          <a:p>
            <a:r>
              <a:rPr lang="en-US" sz="3200" dirty="0" smtClean="0"/>
              <a:t>These </a:t>
            </a:r>
            <a:r>
              <a:rPr lang="en-US" sz="3200" dirty="0"/>
              <a:t>are three </a:t>
            </a:r>
            <a:r>
              <a:rPr lang="en-US" sz="3200" b="1" u="sng" dirty="0"/>
              <a:t>separate</a:t>
            </a:r>
            <a:r>
              <a:rPr lang="en-US" sz="3200" dirty="0"/>
              <a:t> peoples with unique heritages, languages, cultural practices and spiritual beliefs.</a:t>
            </a:r>
            <a:endParaRPr lang="en-US" dirty="0"/>
          </a:p>
        </p:txBody>
      </p:sp>
    </p:spTree>
    <p:extLst>
      <p:ext uri="{BB962C8B-B14F-4D97-AF65-F5344CB8AC3E}">
        <p14:creationId xmlns:p14="http://schemas.microsoft.com/office/powerpoint/2010/main" val="1084589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Aboriginal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258192"/>
            <a:ext cx="6709906" cy="4195481"/>
          </a:xfrm>
        </p:spPr>
        <p:txBody>
          <a:bodyPr/>
          <a:lstStyle/>
          <a:p>
            <a:r>
              <a:rPr lang="en-US" sz="3200" dirty="0" smtClean="0"/>
              <a:t>Aboriginal peoples are made up of diverse groups living across the country.</a:t>
            </a:r>
          </a:p>
          <a:p>
            <a:endParaRPr lang="en-US" sz="3200" dirty="0"/>
          </a:p>
          <a:p>
            <a:r>
              <a:rPr lang="en-US" sz="3200" b="1" u="sng" dirty="0"/>
              <a:t>1,400,685</a:t>
            </a:r>
            <a:r>
              <a:rPr lang="en-US" sz="3200" dirty="0"/>
              <a:t> people identified an Aboriginal identity in 2011, representing </a:t>
            </a:r>
            <a:r>
              <a:rPr lang="en-US" sz="3200" b="1" u="sng" dirty="0"/>
              <a:t>4.3</a:t>
            </a:r>
            <a:r>
              <a:rPr lang="en-US" sz="3200" dirty="0"/>
              <a:t>% of the total Canadian population</a:t>
            </a:r>
            <a:r>
              <a:rPr lang="en-US" sz="3200" dirty="0" smtClean="0"/>
              <a:t>.</a:t>
            </a:r>
          </a:p>
          <a:p>
            <a:pPr marL="0" indent="0">
              <a:buNone/>
            </a:pPr>
            <a:endParaRPr lang="en-US" dirty="0"/>
          </a:p>
        </p:txBody>
      </p:sp>
    </p:spTree>
    <p:extLst>
      <p:ext uri="{BB962C8B-B14F-4D97-AF65-F5344CB8AC3E}">
        <p14:creationId xmlns:p14="http://schemas.microsoft.com/office/powerpoint/2010/main" val="405904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Aboriginal People</a:t>
            </a:r>
            <a:endParaRPr lang="en-US" sz="5400" b="1" dirty="0"/>
          </a:p>
        </p:txBody>
      </p:sp>
      <p:sp>
        <p:nvSpPr>
          <p:cNvPr id="3" name="Content Placeholder 2"/>
          <p:cNvSpPr>
            <a:spLocks noGrp="1"/>
          </p:cNvSpPr>
          <p:nvPr>
            <p:ph idx="1"/>
          </p:nvPr>
        </p:nvSpPr>
        <p:spPr/>
        <p:txBody>
          <a:bodyPr>
            <a:noAutofit/>
          </a:bodyPr>
          <a:lstStyle/>
          <a:p>
            <a:r>
              <a:rPr lang="en-US" sz="3200" dirty="0" smtClean="0"/>
              <a:t>The </a:t>
            </a:r>
            <a:r>
              <a:rPr lang="en-US" sz="3200" dirty="0"/>
              <a:t>largest numbers of Aboriginal people </a:t>
            </a:r>
            <a:r>
              <a:rPr lang="en-US" sz="3200" dirty="0" smtClean="0"/>
              <a:t>live </a:t>
            </a:r>
            <a:r>
              <a:rPr lang="en-US" sz="3200" dirty="0"/>
              <a:t>in </a:t>
            </a:r>
            <a:r>
              <a:rPr lang="en-US" sz="3200" b="1" u="sng" dirty="0"/>
              <a:t>Ontario</a:t>
            </a:r>
            <a:r>
              <a:rPr lang="en-US" sz="3200" dirty="0"/>
              <a:t> and the western provinces (Manitoba, Saskatchewan, Alberta, and British Columbia). </a:t>
            </a:r>
            <a:endParaRPr lang="en-US" sz="3200" dirty="0" smtClean="0"/>
          </a:p>
          <a:p>
            <a:endParaRPr lang="en-US" sz="3200" dirty="0"/>
          </a:p>
          <a:p>
            <a:r>
              <a:rPr lang="en-US" sz="3200" dirty="0" smtClean="0"/>
              <a:t>Aboriginal </a:t>
            </a:r>
            <a:r>
              <a:rPr lang="en-US" sz="3200" dirty="0"/>
              <a:t>people </a:t>
            </a:r>
            <a:r>
              <a:rPr lang="en-US" sz="3200" dirty="0" smtClean="0"/>
              <a:t>make </a:t>
            </a:r>
            <a:r>
              <a:rPr lang="en-US" sz="3200" dirty="0"/>
              <a:t>up the </a:t>
            </a:r>
            <a:r>
              <a:rPr lang="en-US" sz="3200" b="1" u="sng" dirty="0"/>
              <a:t>largest</a:t>
            </a:r>
            <a:r>
              <a:rPr lang="en-US" sz="3200" dirty="0"/>
              <a:t> shares of the population of </a:t>
            </a:r>
            <a:r>
              <a:rPr lang="en-US" sz="3200" b="1" u="sng" dirty="0"/>
              <a:t>Nunavut</a:t>
            </a:r>
            <a:r>
              <a:rPr lang="en-US" sz="3200" dirty="0"/>
              <a:t> and the Northwest Territories.</a:t>
            </a:r>
          </a:p>
        </p:txBody>
      </p:sp>
    </p:spTree>
    <p:extLst>
      <p:ext uri="{BB962C8B-B14F-4D97-AF65-F5344CB8AC3E}">
        <p14:creationId xmlns:p14="http://schemas.microsoft.com/office/powerpoint/2010/main" val="2845414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67" y="2514430"/>
            <a:ext cx="7053542" cy="2023063"/>
          </a:xfrm>
        </p:spPr>
        <p:txBody>
          <a:bodyPr/>
          <a:lstStyle/>
          <a:p>
            <a:pPr algn="ctr"/>
            <a:r>
              <a:rPr lang="en-US" sz="6000" b="1" dirty="0" smtClean="0"/>
              <a:t>What is meant by the term Indigenous?</a:t>
            </a:r>
            <a:endParaRPr lang="en-US" sz="6000" b="1" dirty="0"/>
          </a:p>
        </p:txBody>
      </p:sp>
    </p:spTree>
    <p:extLst>
      <p:ext uri="{BB962C8B-B14F-4D97-AF65-F5344CB8AC3E}">
        <p14:creationId xmlns:p14="http://schemas.microsoft.com/office/powerpoint/2010/main" val="4116453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Indigenous Peoples </a:t>
            </a:r>
            <a:r>
              <a:rPr lang="en-US" sz="5400" b="1" dirty="0" smtClean="0">
                <a:sym typeface="Wingdings"/>
              </a:rPr>
              <a:t></a:t>
            </a:r>
            <a:endParaRPr lang="en-US" sz="5400" b="1" dirty="0"/>
          </a:p>
        </p:txBody>
      </p:sp>
      <p:sp>
        <p:nvSpPr>
          <p:cNvPr id="3" name="Content Placeholder 2"/>
          <p:cNvSpPr>
            <a:spLocks noGrp="1"/>
          </p:cNvSpPr>
          <p:nvPr>
            <p:ph idx="1"/>
          </p:nvPr>
        </p:nvSpPr>
        <p:spPr>
          <a:xfrm>
            <a:off x="828220" y="2304661"/>
            <a:ext cx="6709906" cy="4149012"/>
          </a:xfrm>
        </p:spPr>
        <p:txBody>
          <a:bodyPr>
            <a:normAutofit/>
          </a:bodyPr>
          <a:lstStyle/>
          <a:p>
            <a:r>
              <a:rPr lang="en-US" sz="3200" dirty="0" smtClean="0"/>
              <a:t>An </a:t>
            </a:r>
            <a:r>
              <a:rPr lang="en-US" sz="3200" b="1" u="sng" dirty="0" smtClean="0"/>
              <a:t>umbrella</a:t>
            </a:r>
            <a:r>
              <a:rPr lang="en-US" sz="3200" dirty="0" smtClean="0"/>
              <a:t>/all-encompassing term that refers in Canada to people who identify as Inuit, Metis or First Nations/Native. </a:t>
            </a:r>
          </a:p>
          <a:p>
            <a:endParaRPr lang="en-US" sz="3200" dirty="0"/>
          </a:p>
          <a:p>
            <a:r>
              <a:rPr lang="en-US" sz="3200" dirty="0" smtClean="0"/>
              <a:t>First </a:t>
            </a:r>
            <a:r>
              <a:rPr lang="en-US" sz="3200" b="1" u="sng" dirty="0" smtClean="0"/>
              <a:t>Peoples</a:t>
            </a:r>
            <a:r>
              <a:rPr lang="en-US" sz="3200" dirty="0" smtClean="0"/>
              <a:t> and </a:t>
            </a:r>
            <a:r>
              <a:rPr lang="en-US" sz="3200" b="1" u="sng" dirty="0" smtClean="0"/>
              <a:t>Indigenous</a:t>
            </a:r>
            <a:r>
              <a:rPr lang="en-US" sz="3200" dirty="0" smtClean="0"/>
              <a:t> are also umbrella terms.</a:t>
            </a:r>
          </a:p>
        </p:txBody>
      </p:sp>
    </p:spTree>
    <p:extLst>
      <p:ext uri="{BB962C8B-B14F-4D97-AF65-F5344CB8AC3E}">
        <p14:creationId xmlns:p14="http://schemas.microsoft.com/office/powerpoint/2010/main" val="2495097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67" y="2514430"/>
            <a:ext cx="7053542" cy="2023063"/>
          </a:xfrm>
        </p:spPr>
        <p:txBody>
          <a:bodyPr/>
          <a:lstStyle/>
          <a:p>
            <a:pPr algn="ctr"/>
            <a:r>
              <a:rPr lang="en-US" sz="6000" b="1" dirty="0" smtClean="0"/>
              <a:t>What is meant by the term First Nations?</a:t>
            </a:r>
            <a:endParaRPr lang="en-US" sz="6000" b="1" dirty="0"/>
          </a:p>
        </p:txBody>
      </p:sp>
    </p:spTree>
    <p:extLst>
      <p:ext uri="{BB962C8B-B14F-4D97-AF65-F5344CB8AC3E}">
        <p14:creationId xmlns:p14="http://schemas.microsoft.com/office/powerpoint/2010/main" val="3740402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 </a:t>
            </a:r>
            <a:r>
              <a:rPr lang="en-US" sz="5400" b="1" dirty="0" smtClean="0">
                <a:sym typeface="Wingdings"/>
              </a:rPr>
              <a:t></a:t>
            </a:r>
            <a:endParaRPr lang="en-US" sz="5400" b="1" dirty="0"/>
          </a:p>
        </p:txBody>
      </p:sp>
      <p:sp>
        <p:nvSpPr>
          <p:cNvPr id="3" name="Content Placeholder 2"/>
          <p:cNvSpPr>
            <a:spLocks noGrp="1"/>
          </p:cNvSpPr>
          <p:nvPr>
            <p:ph idx="1"/>
          </p:nvPr>
        </p:nvSpPr>
        <p:spPr>
          <a:xfrm>
            <a:off x="0" y="1948325"/>
            <a:ext cx="9144000" cy="3887754"/>
          </a:xfrm>
        </p:spPr>
        <p:txBody>
          <a:bodyPr>
            <a:noAutofit/>
          </a:bodyPr>
          <a:lstStyle/>
          <a:p>
            <a:r>
              <a:rPr lang="en-US" sz="3200" dirty="0"/>
              <a:t>A term that came into common usage in the 1970s to replace the word "</a:t>
            </a:r>
            <a:r>
              <a:rPr lang="en-US" sz="3200" b="1" u="sng" dirty="0" smtClean="0"/>
              <a:t>Indian</a:t>
            </a:r>
            <a:r>
              <a:rPr lang="en-US" sz="3200" dirty="0" smtClean="0"/>
              <a:t>" </a:t>
            </a:r>
            <a:r>
              <a:rPr lang="en-US" sz="3200" dirty="0"/>
              <a:t>which </a:t>
            </a:r>
            <a:r>
              <a:rPr lang="en-US" sz="3200" dirty="0" smtClean="0"/>
              <a:t>many </a:t>
            </a:r>
            <a:r>
              <a:rPr lang="en-US" sz="3200" dirty="0"/>
              <a:t>people found </a:t>
            </a:r>
            <a:r>
              <a:rPr lang="en-US" sz="3200" b="1" u="sng" dirty="0" smtClean="0"/>
              <a:t>offensive</a:t>
            </a:r>
            <a:r>
              <a:rPr lang="en-US" sz="3200" dirty="0" smtClean="0"/>
              <a:t>/derogatory/inappropriate. </a:t>
            </a:r>
          </a:p>
          <a:p>
            <a:endParaRPr lang="en-US" sz="3200" dirty="0"/>
          </a:p>
          <a:p>
            <a:r>
              <a:rPr lang="en-US" sz="3200" dirty="0"/>
              <a:t>Although the term First </a:t>
            </a:r>
            <a:r>
              <a:rPr lang="en-US" sz="3200" dirty="0" smtClean="0"/>
              <a:t>Nation/Native </a:t>
            </a:r>
            <a:r>
              <a:rPr lang="en-US" sz="3200" dirty="0"/>
              <a:t>is widely used, no </a:t>
            </a:r>
            <a:r>
              <a:rPr lang="en-US" sz="3200" u="sng" dirty="0"/>
              <a:t>legal</a:t>
            </a:r>
            <a:r>
              <a:rPr lang="en-US" sz="3200" dirty="0"/>
              <a:t> definition of it exists. </a:t>
            </a:r>
          </a:p>
          <a:p>
            <a:endParaRPr lang="en-US" sz="3200" dirty="0" smtClean="0"/>
          </a:p>
          <a:p>
            <a:endParaRPr lang="en-US" sz="3200" dirty="0"/>
          </a:p>
        </p:txBody>
      </p:sp>
    </p:spTree>
    <p:extLst>
      <p:ext uri="{BB962C8B-B14F-4D97-AF65-F5344CB8AC3E}">
        <p14:creationId xmlns:p14="http://schemas.microsoft.com/office/powerpoint/2010/main" val="153381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 </a:t>
            </a:r>
            <a:r>
              <a:rPr lang="en-US" sz="5400" b="1" dirty="0" smtClean="0">
                <a:sym typeface="Wingdings"/>
              </a:rPr>
              <a:t></a:t>
            </a:r>
            <a:endParaRPr lang="en-US" sz="5400" b="1" dirty="0"/>
          </a:p>
        </p:txBody>
      </p:sp>
      <p:sp>
        <p:nvSpPr>
          <p:cNvPr id="3" name="Content Placeholder 2"/>
          <p:cNvSpPr>
            <a:spLocks noGrp="1"/>
          </p:cNvSpPr>
          <p:nvPr>
            <p:ph idx="1"/>
          </p:nvPr>
        </p:nvSpPr>
        <p:spPr>
          <a:xfrm>
            <a:off x="0" y="1796347"/>
            <a:ext cx="9144000" cy="4046375"/>
          </a:xfrm>
        </p:spPr>
        <p:txBody>
          <a:bodyPr>
            <a:noAutofit/>
          </a:bodyPr>
          <a:lstStyle/>
          <a:p>
            <a:r>
              <a:rPr lang="en-US" sz="3200" dirty="0" smtClean="0"/>
              <a:t>Among </a:t>
            </a:r>
            <a:r>
              <a:rPr lang="en-US" sz="3200" dirty="0"/>
              <a:t>its uses, the term "First Nations peoples" refers to the </a:t>
            </a:r>
            <a:r>
              <a:rPr lang="en-US" sz="3200" dirty="0" smtClean="0"/>
              <a:t>“Indian” </a:t>
            </a:r>
            <a:r>
              <a:rPr lang="en-US" sz="3200" dirty="0"/>
              <a:t>peoples in Canada, both </a:t>
            </a:r>
            <a:r>
              <a:rPr lang="en-US" sz="3200" b="1" u="sng" dirty="0"/>
              <a:t>Status</a:t>
            </a:r>
            <a:r>
              <a:rPr lang="en-US" sz="3200" dirty="0"/>
              <a:t> and non-Status. </a:t>
            </a:r>
            <a:endParaRPr lang="en-US" sz="3200" dirty="0" smtClean="0"/>
          </a:p>
          <a:p>
            <a:endParaRPr lang="en-US" sz="3200" dirty="0"/>
          </a:p>
          <a:p>
            <a:r>
              <a:rPr lang="en-US" sz="3200" dirty="0"/>
              <a:t>There are apparently </a:t>
            </a:r>
            <a:r>
              <a:rPr lang="en-US" sz="3200" b="1" u="sng" dirty="0"/>
              <a:t>legal</a:t>
            </a:r>
            <a:r>
              <a:rPr lang="en-US" sz="3200" dirty="0"/>
              <a:t> reasons for the continued use of the term “</a:t>
            </a:r>
            <a:r>
              <a:rPr lang="en-US" sz="3200" dirty="0" smtClean="0"/>
              <a:t>Indian.”</a:t>
            </a:r>
            <a:endParaRPr lang="en-US" sz="3200" dirty="0"/>
          </a:p>
        </p:txBody>
      </p:sp>
    </p:spTree>
    <p:extLst>
      <p:ext uri="{BB962C8B-B14F-4D97-AF65-F5344CB8AC3E}">
        <p14:creationId xmlns:p14="http://schemas.microsoft.com/office/powerpoint/2010/main" val="206578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 </a:t>
            </a:r>
            <a:r>
              <a:rPr lang="en-US" sz="5400" b="1" dirty="0" smtClean="0">
                <a:sym typeface="Wingdings"/>
              </a:rPr>
              <a:t></a:t>
            </a:r>
            <a:endParaRPr lang="en-US" sz="5400" b="1" dirty="0"/>
          </a:p>
        </p:txBody>
      </p:sp>
      <p:sp>
        <p:nvSpPr>
          <p:cNvPr id="3" name="Content Placeholder 2"/>
          <p:cNvSpPr>
            <a:spLocks noGrp="1"/>
          </p:cNvSpPr>
          <p:nvPr>
            <p:ph idx="1"/>
          </p:nvPr>
        </p:nvSpPr>
        <p:spPr>
          <a:xfrm>
            <a:off x="0" y="2002279"/>
            <a:ext cx="9144000" cy="3953068"/>
          </a:xfrm>
        </p:spPr>
        <p:txBody>
          <a:bodyPr>
            <a:noAutofit/>
          </a:bodyPr>
          <a:lstStyle/>
          <a:p>
            <a:r>
              <a:rPr lang="en-US" sz="3200" dirty="0"/>
              <a:t>S</a:t>
            </a:r>
            <a:r>
              <a:rPr lang="en-US" sz="3200" dirty="0" smtClean="0"/>
              <a:t>uch </a:t>
            </a:r>
            <a:r>
              <a:rPr lang="en-US" sz="3200" dirty="0"/>
              <a:t>terminology is recognized in the </a:t>
            </a:r>
            <a:r>
              <a:rPr lang="en-US" sz="3200" b="1" i="1" u="sng" dirty="0"/>
              <a:t>Indian</a:t>
            </a:r>
            <a:r>
              <a:rPr lang="en-US" sz="3200" i="1" dirty="0"/>
              <a:t> </a:t>
            </a:r>
            <a:r>
              <a:rPr lang="en-US" sz="3200" b="1" i="1" u="sng" dirty="0" smtClean="0"/>
              <a:t>Act</a:t>
            </a:r>
            <a:r>
              <a:rPr lang="en-US" sz="3200" dirty="0" smtClean="0"/>
              <a:t>, Section </a:t>
            </a:r>
            <a:r>
              <a:rPr lang="en-US" sz="3200" b="1" u="sng" dirty="0"/>
              <a:t>35</a:t>
            </a:r>
            <a:r>
              <a:rPr lang="en-US" sz="3200" dirty="0"/>
              <a:t> of the </a:t>
            </a:r>
            <a:r>
              <a:rPr lang="en-US" sz="3200" b="1" i="1" u="sng" dirty="0"/>
              <a:t>Constitution</a:t>
            </a:r>
            <a:r>
              <a:rPr lang="en-US" sz="3200" i="1" dirty="0"/>
              <a:t> </a:t>
            </a:r>
            <a:r>
              <a:rPr lang="en-US" sz="3200" i="1" dirty="0" smtClean="0"/>
              <a:t>Act,</a:t>
            </a:r>
            <a:r>
              <a:rPr lang="en-US" sz="3200" dirty="0" smtClean="0"/>
              <a:t> </a:t>
            </a:r>
            <a:r>
              <a:rPr lang="en-US" sz="3200" dirty="0"/>
              <a:t>and is used by the Government of Canada when making reference to this particular group of Aboriginal people.</a:t>
            </a:r>
          </a:p>
        </p:txBody>
      </p:sp>
    </p:spTree>
    <p:extLst>
      <p:ext uri="{BB962C8B-B14F-4D97-AF65-F5344CB8AC3E}">
        <p14:creationId xmlns:p14="http://schemas.microsoft.com/office/powerpoint/2010/main" val="43111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a:t>
            </a:r>
            <a:endParaRPr lang="en-US" sz="5400" b="1" dirty="0"/>
          </a:p>
        </p:txBody>
      </p:sp>
      <p:sp>
        <p:nvSpPr>
          <p:cNvPr id="3" name="Content Placeholder 2"/>
          <p:cNvSpPr>
            <a:spLocks noGrp="1"/>
          </p:cNvSpPr>
          <p:nvPr>
            <p:ph idx="1"/>
          </p:nvPr>
        </p:nvSpPr>
        <p:spPr>
          <a:xfrm>
            <a:off x="0" y="1861408"/>
            <a:ext cx="9144000" cy="4447590"/>
          </a:xfrm>
        </p:spPr>
        <p:txBody>
          <a:bodyPr>
            <a:noAutofit/>
          </a:bodyPr>
          <a:lstStyle/>
          <a:p>
            <a:r>
              <a:rPr lang="en-US" sz="3200" dirty="0" smtClean="0"/>
              <a:t>Status Indian = </a:t>
            </a:r>
          </a:p>
          <a:p>
            <a:endParaRPr lang="en-US" sz="3200" dirty="0"/>
          </a:p>
          <a:p>
            <a:r>
              <a:rPr lang="en-US" sz="3200" dirty="0" smtClean="0"/>
              <a:t>A </a:t>
            </a:r>
            <a:r>
              <a:rPr lang="en-US" sz="3200" dirty="0"/>
              <a:t>person who is </a:t>
            </a:r>
            <a:r>
              <a:rPr lang="en-US" sz="3200" b="1" u="sng" dirty="0"/>
              <a:t>registered</a:t>
            </a:r>
            <a:r>
              <a:rPr lang="en-US" sz="3200" dirty="0"/>
              <a:t> as an </a:t>
            </a:r>
            <a:r>
              <a:rPr lang="en-US" sz="3200" dirty="0" smtClean="0"/>
              <a:t>First </a:t>
            </a:r>
            <a:r>
              <a:rPr lang="en-US" sz="3200" b="1" u="sng" dirty="0" smtClean="0"/>
              <a:t>Nations</a:t>
            </a:r>
            <a:r>
              <a:rPr lang="en-US" sz="3200" dirty="0" smtClean="0"/>
              <a:t> (“Indian”) </a:t>
            </a:r>
            <a:r>
              <a:rPr lang="en-US" sz="3200" dirty="0"/>
              <a:t>under the </a:t>
            </a:r>
            <a:r>
              <a:rPr lang="en-US" sz="3200" i="1" dirty="0"/>
              <a:t>Indian Act</a:t>
            </a:r>
            <a:r>
              <a:rPr lang="en-US" sz="3200" dirty="0"/>
              <a:t>. </a:t>
            </a:r>
            <a:endParaRPr lang="en-US" sz="3200" dirty="0" smtClean="0"/>
          </a:p>
          <a:p>
            <a:endParaRPr lang="en-US" sz="3200" dirty="0"/>
          </a:p>
          <a:p>
            <a:r>
              <a:rPr lang="en-US" sz="3200" dirty="0" smtClean="0"/>
              <a:t>The </a:t>
            </a:r>
            <a:r>
              <a:rPr lang="en-US" sz="3200" dirty="0"/>
              <a:t>act sets out the requirements for determining who is an </a:t>
            </a:r>
            <a:r>
              <a:rPr lang="en-US" sz="3200" dirty="0" smtClean="0"/>
              <a:t>“Indian” </a:t>
            </a:r>
            <a:r>
              <a:rPr lang="en-US" sz="3200" dirty="0"/>
              <a:t>for the purposes of the </a:t>
            </a:r>
            <a:r>
              <a:rPr lang="en-US" sz="3200" i="1" dirty="0"/>
              <a:t>Indian Act</a:t>
            </a:r>
            <a:r>
              <a:rPr lang="en-US" sz="3200" dirty="0"/>
              <a:t>.</a:t>
            </a:r>
          </a:p>
        </p:txBody>
      </p:sp>
    </p:spTree>
    <p:extLst>
      <p:ext uri="{BB962C8B-B14F-4D97-AF65-F5344CB8AC3E}">
        <p14:creationId xmlns:p14="http://schemas.microsoft.com/office/powerpoint/2010/main" val="118903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2288"/>
          </a:xfrm>
        </p:spPr>
        <p:style>
          <a:lnRef idx="2">
            <a:schemeClr val="dk1"/>
          </a:lnRef>
          <a:fillRef idx="1">
            <a:schemeClr val="lt1"/>
          </a:fillRef>
          <a:effectRef idx="0">
            <a:schemeClr val="dk1"/>
          </a:effectRef>
          <a:fontRef idx="minor">
            <a:schemeClr val="dk1"/>
          </a:fontRef>
        </p:style>
        <p:txBody>
          <a:bodyPr/>
          <a:lstStyle/>
          <a:p>
            <a:r>
              <a:rPr lang="en-US" dirty="0" err="1" smtClean="0">
                <a:solidFill>
                  <a:srgbClr val="000000"/>
                </a:solidFill>
              </a:rPr>
              <a:t>Sto:lo</a:t>
            </a:r>
            <a:r>
              <a:rPr lang="en-US" dirty="0" smtClean="0">
                <a:solidFill>
                  <a:srgbClr val="000000"/>
                </a:solidFill>
              </a:rPr>
              <a:t> Territory</a:t>
            </a:r>
            <a:endParaRPr lang="en-US" dirty="0">
              <a:solidFill>
                <a:srgbClr val="000000"/>
              </a:solidFill>
            </a:endParaRPr>
          </a:p>
        </p:txBody>
      </p:sp>
      <p:sp>
        <p:nvSpPr>
          <p:cNvPr id="3" name="Content Placeholder 2"/>
          <p:cNvSpPr>
            <a:spLocks noGrp="1"/>
          </p:cNvSpPr>
          <p:nvPr>
            <p:ph idx="1"/>
          </p:nvPr>
        </p:nvSpPr>
        <p:spPr/>
        <p:txBody>
          <a:bodyPr/>
          <a:lstStyle/>
          <a:p>
            <a:endParaRPr lang="en-US"/>
          </a:p>
        </p:txBody>
      </p:sp>
      <p:pic>
        <p:nvPicPr>
          <p:cNvPr id="4" name="Picture 3" descr="Stolo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2288"/>
            <a:ext cx="9144000" cy="5315712"/>
          </a:xfrm>
          <a:prstGeom prst="rect">
            <a:avLst/>
          </a:prstGeom>
        </p:spPr>
      </p:pic>
    </p:spTree>
    <p:extLst>
      <p:ext uri="{BB962C8B-B14F-4D97-AF65-F5344CB8AC3E}">
        <p14:creationId xmlns:p14="http://schemas.microsoft.com/office/powerpoint/2010/main" val="2203711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a:t>
            </a:r>
            <a:endParaRPr lang="en-US" sz="5400" b="1" dirty="0"/>
          </a:p>
        </p:txBody>
      </p:sp>
      <p:sp>
        <p:nvSpPr>
          <p:cNvPr id="3" name="Content Placeholder 2"/>
          <p:cNvSpPr>
            <a:spLocks noGrp="1"/>
          </p:cNvSpPr>
          <p:nvPr>
            <p:ph idx="1"/>
          </p:nvPr>
        </p:nvSpPr>
        <p:spPr>
          <a:xfrm>
            <a:off x="828220" y="2323322"/>
            <a:ext cx="6709906" cy="4130351"/>
          </a:xfrm>
        </p:spPr>
        <p:txBody>
          <a:bodyPr>
            <a:noAutofit/>
          </a:bodyPr>
          <a:lstStyle/>
          <a:p>
            <a:r>
              <a:rPr lang="en-US" sz="3200" dirty="0" smtClean="0"/>
              <a:t>Non-Status Indian = </a:t>
            </a:r>
          </a:p>
          <a:p>
            <a:endParaRPr lang="en-US" sz="3200" dirty="0"/>
          </a:p>
          <a:p>
            <a:r>
              <a:rPr lang="en-US" sz="3200" dirty="0"/>
              <a:t>An </a:t>
            </a:r>
            <a:r>
              <a:rPr lang="en-US" sz="3200" dirty="0" smtClean="0"/>
              <a:t>First Nations (“Indian”) </a:t>
            </a:r>
            <a:r>
              <a:rPr lang="en-US" sz="3200" dirty="0"/>
              <a:t>person who is </a:t>
            </a:r>
            <a:r>
              <a:rPr lang="en-US" sz="3200" b="1" u="sng" dirty="0"/>
              <a:t>not</a:t>
            </a:r>
            <a:r>
              <a:rPr lang="en-US" sz="3200" dirty="0"/>
              <a:t> registered as an </a:t>
            </a:r>
            <a:r>
              <a:rPr lang="en-US" sz="3200" dirty="0" smtClean="0"/>
              <a:t>“Indian” </a:t>
            </a:r>
            <a:r>
              <a:rPr lang="en-US" sz="3200" dirty="0"/>
              <a:t>under the </a:t>
            </a:r>
            <a:r>
              <a:rPr lang="en-US" sz="3200" i="1" dirty="0"/>
              <a:t>Indian Act</a:t>
            </a:r>
            <a:r>
              <a:rPr lang="en-US" sz="3200" dirty="0"/>
              <a:t>.</a:t>
            </a:r>
          </a:p>
        </p:txBody>
      </p:sp>
    </p:spTree>
    <p:extLst>
      <p:ext uri="{BB962C8B-B14F-4D97-AF65-F5344CB8AC3E}">
        <p14:creationId xmlns:p14="http://schemas.microsoft.com/office/powerpoint/2010/main" val="4157560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867" y="412586"/>
            <a:ext cx="5894480" cy="5943600"/>
          </a:xfrm>
          <a:prstGeom prst="rect">
            <a:avLst/>
          </a:prstGeom>
        </p:spPr>
      </p:pic>
    </p:spTree>
    <p:extLst>
      <p:ext uri="{BB962C8B-B14F-4D97-AF65-F5344CB8AC3E}">
        <p14:creationId xmlns:p14="http://schemas.microsoft.com/office/powerpoint/2010/main" val="1998393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911152"/>
            <a:ext cx="6709906" cy="3542521"/>
          </a:xfrm>
        </p:spPr>
        <p:txBody>
          <a:bodyPr/>
          <a:lstStyle/>
          <a:p>
            <a:r>
              <a:rPr lang="en-US" sz="3200" dirty="0"/>
              <a:t>In 2011, </a:t>
            </a:r>
            <a:r>
              <a:rPr lang="en-US" sz="3200" b="1" u="sng" dirty="0"/>
              <a:t>851,560</a:t>
            </a:r>
            <a:r>
              <a:rPr lang="en-US" sz="3200" dirty="0"/>
              <a:t> people identified as a First Nations person, representing </a:t>
            </a:r>
            <a:r>
              <a:rPr lang="en-US" sz="3200" b="1" u="sng" dirty="0"/>
              <a:t>60.8</a:t>
            </a:r>
            <a:r>
              <a:rPr lang="en-US" sz="3200" dirty="0"/>
              <a:t>% of the total Aboriginal population and </a:t>
            </a:r>
            <a:r>
              <a:rPr lang="en-US" sz="3200" b="1" u="sng" dirty="0"/>
              <a:t>2.6</a:t>
            </a:r>
            <a:r>
              <a:rPr lang="en-US" sz="3200" dirty="0"/>
              <a:t>% of the total Canadian population.</a:t>
            </a:r>
            <a:endParaRPr lang="en-US" dirty="0"/>
          </a:p>
        </p:txBody>
      </p:sp>
    </p:spTree>
    <p:extLst>
      <p:ext uri="{BB962C8B-B14F-4D97-AF65-F5344CB8AC3E}">
        <p14:creationId xmlns:p14="http://schemas.microsoft.com/office/powerpoint/2010/main" val="2762264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565919"/>
            <a:ext cx="6709906" cy="3887754"/>
          </a:xfrm>
        </p:spPr>
        <p:txBody>
          <a:bodyPr>
            <a:normAutofit/>
          </a:bodyPr>
          <a:lstStyle/>
          <a:p>
            <a:r>
              <a:rPr lang="en-US" sz="3200" dirty="0"/>
              <a:t>In 2011, </a:t>
            </a:r>
            <a:r>
              <a:rPr lang="en-US" sz="3200" b="1" u="sng" dirty="0"/>
              <a:t>637,660</a:t>
            </a:r>
            <a:r>
              <a:rPr lang="en-US" sz="3200" dirty="0"/>
              <a:t> First Nations people reported being </a:t>
            </a:r>
            <a:r>
              <a:rPr lang="en-US" sz="3200" b="1" u="sng" dirty="0"/>
              <a:t>Registered</a:t>
            </a:r>
            <a:r>
              <a:rPr lang="en-US" sz="3200" dirty="0"/>
              <a:t> Indians, representing 74.9% of all First Nations people, 45.5% of the total Aboriginal population and 1.9% of the total Canadian population</a:t>
            </a:r>
            <a:r>
              <a:rPr lang="en-US" sz="3200" dirty="0" smtClean="0"/>
              <a:t>.</a:t>
            </a:r>
            <a:endParaRPr lang="en-US" sz="3200" dirty="0"/>
          </a:p>
        </p:txBody>
      </p:sp>
    </p:spTree>
    <p:extLst>
      <p:ext uri="{BB962C8B-B14F-4D97-AF65-F5344CB8AC3E}">
        <p14:creationId xmlns:p14="http://schemas.microsoft.com/office/powerpoint/2010/main" val="255556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First Nations People </a:t>
            </a:r>
            <a:r>
              <a:rPr lang="en-US" sz="5400" b="1" dirty="0" smtClean="0">
                <a:sym typeface="Wingdings"/>
              </a:rPr>
              <a:t></a:t>
            </a:r>
            <a:endParaRPr lang="en-US" sz="5400" b="1" dirty="0"/>
          </a:p>
        </p:txBody>
      </p:sp>
      <p:sp>
        <p:nvSpPr>
          <p:cNvPr id="3" name="Content Placeholder 2"/>
          <p:cNvSpPr>
            <a:spLocks noGrp="1"/>
          </p:cNvSpPr>
          <p:nvPr>
            <p:ph idx="1"/>
          </p:nvPr>
        </p:nvSpPr>
        <p:spPr>
          <a:xfrm>
            <a:off x="0" y="2211356"/>
            <a:ext cx="9019400" cy="4242317"/>
          </a:xfrm>
        </p:spPr>
        <p:txBody>
          <a:bodyPr>
            <a:normAutofit/>
          </a:bodyPr>
          <a:lstStyle/>
          <a:p>
            <a:r>
              <a:rPr lang="en-US" sz="3200" dirty="0"/>
              <a:t>There are more than 600 First Nations/Indian bands </a:t>
            </a:r>
            <a:r>
              <a:rPr lang="en-US" sz="3200" dirty="0" smtClean="0"/>
              <a:t>(</a:t>
            </a:r>
            <a:r>
              <a:rPr lang="en-US" sz="3200" b="1" u="sng" dirty="0" smtClean="0"/>
              <a:t>614</a:t>
            </a:r>
            <a:r>
              <a:rPr lang="en-US" sz="3200" dirty="0" smtClean="0"/>
              <a:t> actually) in </a:t>
            </a:r>
            <a:r>
              <a:rPr lang="en-US" sz="3200" dirty="0"/>
              <a:t>Canada (for example, </a:t>
            </a:r>
            <a:r>
              <a:rPr lang="en-US" sz="3200" dirty="0" err="1"/>
              <a:t>Musqueam</a:t>
            </a:r>
            <a:r>
              <a:rPr lang="en-US" sz="3200" dirty="0"/>
              <a:t> Indian Band, in British Columbia, Sturgeon Lake First Nation, in Alberta, and Atikamekw of </a:t>
            </a:r>
            <a:r>
              <a:rPr lang="en-US" sz="3200" dirty="0" err="1"/>
              <a:t>Manawan</a:t>
            </a:r>
            <a:r>
              <a:rPr lang="en-US" sz="3200" dirty="0"/>
              <a:t>, in Quebec) and over 60 Aboriginal </a:t>
            </a:r>
            <a:r>
              <a:rPr lang="en-US" sz="3200" b="1" u="sng" dirty="0"/>
              <a:t>languages</a:t>
            </a:r>
            <a:r>
              <a:rPr lang="en-US" sz="3200" dirty="0"/>
              <a:t> reported by First Nations people – an indication of the diversity of First Nations people across the country.</a:t>
            </a:r>
            <a:endParaRPr lang="en-US" sz="3200" dirty="0">
              <a:effectLst/>
            </a:endParaRPr>
          </a:p>
        </p:txBody>
      </p:sp>
    </p:spTree>
    <p:extLst>
      <p:ext uri="{BB962C8B-B14F-4D97-AF65-F5344CB8AC3E}">
        <p14:creationId xmlns:p14="http://schemas.microsoft.com/office/powerpoint/2010/main" val="986097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67" y="2514430"/>
            <a:ext cx="7053542" cy="2023063"/>
          </a:xfrm>
        </p:spPr>
        <p:txBody>
          <a:bodyPr/>
          <a:lstStyle/>
          <a:p>
            <a:pPr algn="ctr"/>
            <a:r>
              <a:rPr lang="en-US" sz="6000" b="1" dirty="0" smtClean="0"/>
              <a:t>What is meant by the term Métis?</a:t>
            </a:r>
            <a:endParaRPr lang="en-US" sz="6000" b="1" dirty="0"/>
          </a:p>
        </p:txBody>
      </p:sp>
    </p:spTree>
    <p:extLst>
      <p:ext uri="{BB962C8B-B14F-4D97-AF65-F5344CB8AC3E}">
        <p14:creationId xmlns:p14="http://schemas.microsoft.com/office/powerpoint/2010/main" val="3505775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Métis</a:t>
            </a:r>
            <a:r>
              <a:rPr lang="en-US" sz="5400" b="1" dirty="0" smtClean="0"/>
              <a:t> People </a:t>
            </a:r>
            <a:r>
              <a:rPr lang="en-US" sz="5400" b="1" dirty="0" smtClean="0">
                <a:sym typeface="Wingdings"/>
              </a:rPr>
              <a:t></a:t>
            </a:r>
            <a:endParaRPr lang="en-US" sz="5400" b="1" dirty="0"/>
          </a:p>
        </p:txBody>
      </p:sp>
      <p:sp>
        <p:nvSpPr>
          <p:cNvPr id="3" name="Content Placeholder 2"/>
          <p:cNvSpPr>
            <a:spLocks noGrp="1"/>
          </p:cNvSpPr>
          <p:nvPr>
            <p:ph idx="1"/>
          </p:nvPr>
        </p:nvSpPr>
        <p:spPr>
          <a:xfrm>
            <a:off x="0" y="2295332"/>
            <a:ext cx="9144000" cy="4562668"/>
          </a:xfrm>
        </p:spPr>
        <p:txBody>
          <a:bodyPr>
            <a:noAutofit/>
          </a:bodyPr>
          <a:lstStyle/>
          <a:p>
            <a:r>
              <a:rPr lang="en-US" sz="3200" dirty="0"/>
              <a:t>People of mixed First </a:t>
            </a:r>
            <a:r>
              <a:rPr lang="en-US" sz="3200" b="1" u="sng" dirty="0"/>
              <a:t>Nation</a:t>
            </a:r>
            <a:r>
              <a:rPr lang="en-US" sz="3200" dirty="0"/>
              <a:t> and </a:t>
            </a:r>
            <a:r>
              <a:rPr lang="en-US" sz="3200" b="1" u="sng" dirty="0"/>
              <a:t>European</a:t>
            </a:r>
            <a:r>
              <a:rPr lang="en-US" sz="3200" dirty="0"/>
              <a:t> ancestry who identify themselves as Métis, as distinct from First Nations people, Inuit or non-Aboriginal people. </a:t>
            </a:r>
            <a:endParaRPr lang="en-US" sz="3200" dirty="0" smtClean="0"/>
          </a:p>
          <a:p>
            <a:endParaRPr lang="en-US" sz="3200" dirty="0"/>
          </a:p>
          <a:p>
            <a:r>
              <a:rPr lang="en-US" sz="3200" dirty="0"/>
              <a:t>The word </a:t>
            </a:r>
            <a:r>
              <a:rPr lang="en-US" sz="3200" dirty="0" smtClean="0"/>
              <a:t>Métis </a:t>
            </a:r>
            <a:r>
              <a:rPr lang="en-US" sz="3200" dirty="0"/>
              <a:t>is French for "mixed </a:t>
            </a:r>
            <a:r>
              <a:rPr lang="en-US" sz="3200" b="1" u="sng" dirty="0"/>
              <a:t>blood</a:t>
            </a:r>
            <a:r>
              <a:rPr lang="en-US" sz="3200" dirty="0" smtClean="0"/>
              <a:t>.”</a:t>
            </a:r>
          </a:p>
        </p:txBody>
      </p:sp>
    </p:spTree>
    <p:extLst>
      <p:ext uri="{BB962C8B-B14F-4D97-AF65-F5344CB8AC3E}">
        <p14:creationId xmlns:p14="http://schemas.microsoft.com/office/powerpoint/2010/main" val="252235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Métis</a:t>
            </a:r>
            <a:r>
              <a:rPr lang="en-US" sz="5400" b="1" dirty="0" smtClean="0"/>
              <a:t> People </a:t>
            </a:r>
            <a:r>
              <a:rPr lang="en-US" sz="5400" b="1" dirty="0" smtClean="0">
                <a:sym typeface="Wingdings"/>
              </a:rPr>
              <a:t></a:t>
            </a:r>
            <a:endParaRPr lang="en-US" sz="5400" b="1" dirty="0"/>
          </a:p>
        </p:txBody>
      </p:sp>
      <p:sp>
        <p:nvSpPr>
          <p:cNvPr id="3" name="Content Placeholder 2"/>
          <p:cNvSpPr>
            <a:spLocks noGrp="1"/>
          </p:cNvSpPr>
          <p:nvPr>
            <p:ph idx="1"/>
          </p:nvPr>
        </p:nvSpPr>
        <p:spPr>
          <a:xfrm>
            <a:off x="0" y="1861307"/>
            <a:ext cx="9144000" cy="4158341"/>
          </a:xfrm>
        </p:spPr>
        <p:txBody>
          <a:bodyPr>
            <a:noAutofit/>
          </a:bodyPr>
          <a:lstStyle/>
          <a:p>
            <a:r>
              <a:rPr lang="en-US" sz="3200" dirty="0"/>
              <a:t>The Canadian Constitution recognizes Métis people as one of the three Aboriginal peoples.</a:t>
            </a:r>
            <a:r>
              <a:rPr lang="en-US" sz="3200" b="1" dirty="0"/>
              <a:t>  </a:t>
            </a:r>
            <a:endParaRPr lang="en-US" sz="3200" dirty="0" smtClean="0"/>
          </a:p>
          <a:p>
            <a:endParaRPr lang="en-US" sz="3200" dirty="0"/>
          </a:p>
          <a:p>
            <a:r>
              <a:rPr lang="en-US" sz="3200" dirty="0" smtClean="0"/>
              <a:t>The </a:t>
            </a:r>
            <a:r>
              <a:rPr lang="en-US" sz="3200" dirty="0"/>
              <a:t>Métis have a </a:t>
            </a:r>
            <a:r>
              <a:rPr lang="en-US" sz="3200" b="1" u="sng" dirty="0"/>
              <a:t>unique</a:t>
            </a:r>
            <a:r>
              <a:rPr lang="en-US" sz="3200" dirty="0"/>
              <a:t> culture that draws on their diverse ancestral </a:t>
            </a:r>
            <a:r>
              <a:rPr lang="en-US" sz="3200" b="1" u="sng" dirty="0"/>
              <a:t>origins</a:t>
            </a:r>
            <a:r>
              <a:rPr lang="en-US" sz="3200" dirty="0"/>
              <a:t>, such as Scottish, French, Ojibway and Cree.</a:t>
            </a:r>
          </a:p>
        </p:txBody>
      </p:sp>
    </p:spTree>
    <p:extLst>
      <p:ext uri="{BB962C8B-B14F-4D97-AF65-F5344CB8AC3E}">
        <p14:creationId xmlns:p14="http://schemas.microsoft.com/office/powerpoint/2010/main" val="809128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Métis</a:t>
            </a:r>
            <a:r>
              <a:rPr lang="en-US" sz="5400" b="1" dirty="0" smtClean="0"/>
              <a:t>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1853249"/>
            <a:ext cx="6709906" cy="4833257"/>
          </a:xfrm>
        </p:spPr>
        <p:txBody>
          <a:bodyPr>
            <a:normAutofit/>
          </a:bodyPr>
          <a:lstStyle/>
          <a:p>
            <a:r>
              <a:rPr lang="en-US" sz="3200" dirty="0"/>
              <a:t>The Métis originated in the mid-</a:t>
            </a:r>
            <a:r>
              <a:rPr lang="en-US" sz="3200" b="1" u="sng" dirty="0"/>
              <a:t>1800s</a:t>
            </a:r>
            <a:r>
              <a:rPr lang="en-US" sz="3200" dirty="0"/>
              <a:t> in the </a:t>
            </a:r>
            <a:r>
              <a:rPr lang="en-US" sz="3200" b="1" u="sng" dirty="0"/>
              <a:t>Red</a:t>
            </a:r>
            <a:r>
              <a:rPr lang="en-US" sz="3200" dirty="0"/>
              <a:t> River district of what is now known as </a:t>
            </a:r>
            <a:r>
              <a:rPr lang="en-US" sz="3200" b="1" u="sng" dirty="0"/>
              <a:t>Manitoba</a:t>
            </a:r>
            <a:r>
              <a:rPr lang="en-US" sz="3200" dirty="0"/>
              <a:t>.</a:t>
            </a:r>
          </a:p>
          <a:p>
            <a:endParaRPr lang="en-US" sz="3200" dirty="0" smtClean="0"/>
          </a:p>
          <a:p>
            <a:r>
              <a:rPr lang="en-US" sz="3200" dirty="0" smtClean="0"/>
              <a:t>Historically</a:t>
            </a:r>
            <a:r>
              <a:rPr lang="en-US" sz="3200" dirty="0"/>
              <a:t>, the term </a:t>
            </a:r>
            <a:r>
              <a:rPr lang="en-US" sz="3200" dirty="0" smtClean="0"/>
              <a:t>Métis applied </a:t>
            </a:r>
            <a:r>
              <a:rPr lang="en-US" sz="3200" dirty="0"/>
              <a:t>to the children of French fur </a:t>
            </a:r>
            <a:r>
              <a:rPr lang="en-US" sz="3200" b="1" u="sng" dirty="0"/>
              <a:t>traders</a:t>
            </a:r>
            <a:r>
              <a:rPr lang="en-US" sz="3200" dirty="0"/>
              <a:t> and Cree </a:t>
            </a:r>
            <a:r>
              <a:rPr lang="en-US" sz="3200" b="1" u="sng" dirty="0"/>
              <a:t>women</a:t>
            </a:r>
            <a:r>
              <a:rPr lang="en-US" sz="3200" dirty="0"/>
              <a:t> in the Prairies and of English and Scottish traders and Dene women in the North. </a:t>
            </a:r>
            <a:endParaRPr lang="en-US" sz="3200" dirty="0" smtClean="0"/>
          </a:p>
        </p:txBody>
      </p:sp>
    </p:spTree>
    <p:extLst>
      <p:ext uri="{BB962C8B-B14F-4D97-AF65-F5344CB8AC3E}">
        <p14:creationId xmlns:p14="http://schemas.microsoft.com/office/powerpoint/2010/main" val="3714520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Métis</a:t>
            </a:r>
            <a:r>
              <a:rPr lang="en-US" sz="5400" b="1" dirty="0" smtClean="0"/>
              <a:t>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425960"/>
            <a:ext cx="6709906" cy="4027713"/>
          </a:xfrm>
        </p:spPr>
        <p:txBody>
          <a:bodyPr>
            <a:noAutofit/>
          </a:bodyPr>
          <a:lstStyle/>
          <a:p>
            <a:r>
              <a:rPr lang="en-US" sz="3200" dirty="0" smtClean="0"/>
              <a:t>Today</a:t>
            </a:r>
            <a:r>
              <a:rPr lang="en-US" sz="3200" dirty="0"/>
              <a:t>, the term is used </a:t>
            </a:r>
            <a:r>
              <a:rPr lang="en-US" sz="3200" b="1" u="sng" dirty="0" smtClean="0"/>
              <a:t>broadly </a:t>
            </a:r>
            <a:r>
              <a:rPr lang="en-US" sz="3200" dirty="0" smtClean="0"/>
              <a:t>to </a:t>
            </a:r>
            <a:r>
              <a:rPr lang="en-US" sz="3200" dirty="0"/>
              <a:t>describe people with mixed First Nations and European ancestry who </a:t>
            </a:r>
            <a:r>
              <a:rPr lang="en-US" sz="3200" b="1" i="1" u="sng" dirty="0"/>
              <a:t>identify</a:t>
            </a:r>
            <a:r>
              <a:rPr lang="en-US" sz="3200" dirty="0"/>
              <a:t> themselves as Métis, distinct from Indian people, Inuit or non-Aboriginal people. </a:t>
            </a:r>
            <a:endParaRPr lang="en-US" sz="3200" dirty="0" smtClean="0"/>
          </a:p>
        </p:txBody>
      </p:sp>
    </p:spTree>
    <p:extLst>
      <p:ext uri="{BB962C8B-B14F-4D97-AF65-F5344CB8AC3E}">
        <p14:creationId xmlns:p14="http://schemas.microsoft.com/office/powerpoint/2010/main" val="383591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305800" cy="1210072"/>
          </a:xfrm>
        </p:spPr>
        <p:txBody>
          <a:bodyPr/>
          <a:lstStyle/>
          <a:p>
            <a:r>
              <a:rPr lang="en-CA" sz="6000" b="1" dirty="0" smtClean="0">
                <a:solidFill>
                  <a:srgbClr val="000000"/>
                </a:solidFill>
              </a:rPr>
              <a:t>Historical thinking</a:t>
            </a:r>
            <a:endParaRPr lang="en-CA" sz="6000" b="1" dirty="0">
              <a:solidFill>
                <a:srgbClr val="000000"/>
              </a:solidFill>
            </a:endParaRPr>
          </a:p>
        </p:txBody>
      </p:sp>
      <p:sp>
        <p:nvSpPr>
          <p:cNvPr id="3" name="Subtitle 2"/>
          <p:cNvSpPr>
            <a:spLocks noGrp="1"/>
          </p:cNvSpPr>
          <p:nvPr>
            <p:ph type="subTitle" idx="1"/>
          </p:nvPr>
        </p:nvSpPr>
        <p:spPr>
          <a:xfrm>
            <a:off x="457200" y="2476108"/>
            <a:ext cx="8305800" cy="592852"/>
          </a:xfrm>
        </p:spPr>
        <p:txBody>
          <a:bodyPr>
            <a:normAutofit/>
          </a:bodyPr>
          <a:lstStyle/>
          <a:p>
            <a:r>
              <a:rPr lang="en-CA" sz="2800" b="1" dirty="0" smtClean="0">
                <a:solidFill>
                  <a:srgbClr val="000000"/>
                </a:solidFill>
              </a:rPr>
              <a:t>CONCEPTS TO THINK BY</a:t>
            </a:r>
            <a:endParaRPr lang="en-CA" sz="2800" b="1" dirty="0">
              <a:solidFill>
                <a:srgbClr val="000000"/>
              </a:solidFill>
            </a:endParaRPr>
          </a:p>
        </p:txBody>
      </p:sp>
    </p:spTree>
    <p:extLst>
      <p:ext uri="{BB962C8B-B14F-4D97-AF65-F5344CB8AC3E}">
        <p14:creationId xmlns:p14="http://schemas.microsoft.com/office/powerpoint/2010/main" val="41036068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67" y="693576"/>
            <a:ext cx="6172200" cy="5486400"/>
          </a:xfrm>
          <a:prstGeom prst="rect">
            <a:avLst/>
          </a:prstGeom>
        </p:spPr>
      </p:pic>
    </p:spTree>
    <p:extLst>
      <p:ext uri="{BB962C8B-B14F-4D97-AF65-F5344CB8AC3E}">
        <p14:creationId xmlns:p14="http://schemas.microsoft.com/office/powerpoint/2010/main" val="188376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Métis</a:t>
            </a:r>
            <a:r>
              <a:rPr lang="en-US" sz="5400" b="1" dirty="0" smtClean="0"/>
              <a:t> People</a:t>
            </a:r>
            <a:endParaRPr lang="en-US" sz="5400" b="1" dirty="0"/>
          </a:p>
        </p:txBody>
      </p:sp>
      <p:sp>
        <p:nvSpPr>
          <p:cNvPr id="3" name="Content Placeholder 2"/>
          <p:cNvSpPr>
            <a:spLocks noGrp="1"/>
          </p:cNvSpPr>
          <p:nvPr>
            <p:ph idx="1"/>
          </p:nvPr>
        </p:nvSpPr>
        <p:spPr>
          <a:xfrm>
            <a:off x="828220" y="2491274"/>
            <a:ext cx="6709906" cy="3962399"/>
          </a:xfrm>
        </p:spPr>
        <p:txBody>
          <a:bodyPr>
            <a:normAutofit/>
          </a:bodyPr>
          <a:lstStyle/>
          <a:p>
            <a:r>
              <a:rPr lang="en-US" sz="3200" dirty="0"/>
              <a:t>In 2011, </a:t>
            </a:r>
            <a:r>
              <a:rPr lang="en-US" sz="3200" b="1" u="sng" dirty="0"/>
              <a:t>451,795</a:t>
            </a:r>
            <a:r>
              <a:rPr lang="en-US" sz="3200" dirty="0"/>
              <a:t> people identified as Métis. </a:t>
            </a:r>
            <a:endParaRPr lang="en-US" sz="3200" dirty="0" smtClean="0"/>
          </a:p>
          <a:p>
            <a:endParaRPr lang="en-US" sz="3200" dirty="0"/>
          </a:p>
          <a:p>
            <a:r>
              <a:rPr lang="en-US" sz="3200" dirty="0" smtClean="0"/>
              <a:t>They </a:t>
            </a:r>
            <a:r>
              <a:rPr lang="en-US" sz="3200" dirty="0"/>
              <a:t>represented </a:t>
            </a:r>
            <a:r>
              <a:rPr lang="en-US" sz="3200" b="1" u="sng" dirty="0"/>
              <a:t>32.3</a:t>
            </a:r>
            <a:r>
              <a:rPr lang="en-US" sz="3200" dirty="0"/>
              <a:t>% of the total Aboriginal population and 1.4% of the total Canadian population</a:t>
            </a:r>
            <a:r>
              <a:rPr lang="en-US" sz="3200" dirty="0" smtClean="0"/>
              <a:t>.</a:t>
            </a:r>
            <a:endParaRPr lang="en-US" sz="3200" dirty="0"/>
          </a:p>
        </p:txBody>
      </p:sp>
    </p:spTree>
    <p:extLst>
      <p:ext uri="{BB962C8B-B14F-4D97-AF65-F5344CB8AC3E}">
        <p14:creationId xmlns:p14="http://schemas.microsoft.com/office/powerpoint/2010/main" val="324988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67" y="2514430"/>
            <a:ext cx="7053542" cy="2023063"/>
          </a:xfrm>
        </p:spPr>
        <p:txBody>
          <a:bodyPr/>
          <a:lstStyle/>
          <a:p>
            <a:pPr algn="ctr"/>
            <a:r>
              <a:rPr lang="en-US" sz="6000" b="1" dirty="0" smtClean="0"/>
              <a:t>What is meant by the term Inuit?</a:t>
            </a:r>
            <a:endParaRPr lang="en-US" sz="6000" b="1" dirty="0"/>
          </a:p>
        </p:txBody>
      </p:sp>
    </p:spTree>
    <p:extLst>
      <p:ext uri="{BB962C8B-B14F-4D97-AF65-F5344CB8AC3E}">
        <p14:creationId xmlns:p14="http://schemas.microsoft.com/office/powerpoint/2010/main" val="135355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Inuit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295332"/>
            <a:ext cx="6709906" cy="4158341"/>
          </a:xfrm>
        </p:spPr>
        <p:txBody>
          <a:bodyPr>
            <a:normAutofit fontScale="92500"/>
          </a:bodyPr>
          <a:lstStyle/>
          <a:p>
            <a:r>
              <a:rPr lang="en-US" sz="3200" dirty="0"/>
              <a:t>The Aboriginal people of </a:t>
            </a:r>
            <a:r>
              <a:rPr lang="en-US" sz="3200" b="1" u="sng" dirty="0"/>
              <a:t>Arctic</a:t>
            </a:r>
            <a:r>
              <a:rPr lang="en-US" sz="3200" dirty="0"/>
              <a:t> Canada. </a:t>
            </a:r>
            <a:endParaRPr lang="en-US" sz="3200" dirty="0" smtClean="0"/>
          </a:p>
          <a:p>
            <a:endParaRPr lang="en-US" sz="3200" dirty="0"/>
          </a:p>
          <a:p>
            <a:r>
              <a:rPr lang="en-US" sz="3200" dirty="0"/>
              <a:t>The word means "</a:t>
            </a:r>
            <a:r>
              <a:rPr lang="en-US" sz="3200" b="1" u="sng" dirty="0"/>
              <a:t>people</a:t>
            </a:r>
            <a:r>
              <a:rPr lang="en-US" sz="3200" dirty="0"/>
              <a:t>" in the Inuit language — </a:t>
            </a:r>
            <a:r>
              <a:rPr lang="en-US" sz="3200" dirty="0" smtClean="0"/>
              <a:t>Inuktitut (Note: “</a:t>
            </a:r>
            <a:r>
              <a:rPr lang="en-US" sz="3200" b="1" u="sng" dirty="0" smtClean="0"/>
              <a:t>Eskimo</a:t>
            </a:r>
            <a:r>
              <a:rPr lang="en-US" sz="3200" dirty="0" smtClean="0"/>
              <a:t>” is an outdated and inappropriate term for Inuit) </a:t>
            </a:r>
          </a:p>
          <a:p>
            <a:endParaRPr lang="en-US" sz="3200" dirty="0"/>
          </a:p>
          <a:p>
            <a:r>
              <a:rPr lang="en-US" sz="3200" dirty="0" smtClean="0"/>
              <a:t>The </a:t>
            </a:r>
            <a:r>
              <a:rPr lang="en-US" sz="3200" dirty="0"/>
              <a:t>singular of Inuit is </a:t>
            </a:r>
            <a:r>
              <a:rPr lang="en-US" sz="3200" b="1" u="sng" dirty="0"/>
              <a:t>Inuk</a:t>
            </a:r>
            <a:r>
              <a:rPr lang="en-US" sz="3200" dirty="0" smtClean="0"/>
              <a:t>.</a:t>
            </a:r>
          </a:p>
        </p:txBody>
      </p:sp>
    </p:spTree>
    <p:extLst>
      <p:ext uri="{BB962C8B-B14F-4D97-AF65-F5344CB8AC3E}">
        <p14:creationId xmlns:p14="http://schemas.microsoft.com/office/powerpoint/2010/main" val="3293034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Inuit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463283"/>
            <a:ext cx="6709906" cy="3990390"/>
          </a:xfrm>
        </p:spPr>
        <p:txBody>
          <a:bodyPr>
            <a:normAutofit fontScale="92500"/>
          </a:bodyPr>
          <a:lstStyle/>
          <a:p>
            <a:r>
              <a:rPr lang="en-US" sz="3200" dirty="0" smtClean="0"/>
              <a:t>All </a:t>
            </a:r>
            <a:r>
              <a:rPr lang="en-US" sz="3200" b="1" u="sng" dirty="0" smtClean="0"/>
              <a:t>Inuit</a:t>
            </a:r>
            <a:r>
              <a:rPr lang="en-US" sz="3200" dirty="0" smtClean="0"/>
              <a:t> live in four main areas that span from the </a:t>
            </a:r>
            <a:r>
              <a:rPr lang="en-US" sz="3200" b="1" u="sng" dirty="0" smtClean="0"/>
              <a:t>NWT</a:t>
            </a:r>
            <a:r>
              <a:rPr lang="en-US" sz="3200" dirty="0" smtClean="0"/>
              <a:t> to </a:t>
            </a:r>
            <a:r>
              <a:rPr lang="en-US" sz="3200" b="1" u="sng" dirty="0" smtClean="0"/>
              <a:t>Labrador</a:t>
            </a:r>
            <a:r>
              <a:rPr lang="en-US" sz="3200" dirty="0" smtClean="0"/>
              <a:t> which they call Inuit </a:t>
            </a:r>
            <a:r>
              <a:rPr lang="en-US" sz="3200" b="1" u="sng" dirty="0" err="1" smtClean="0"/>
              <a:t>Nunaat</a:t>
            </a:r>
            <a:r>
              <a:rPr lang="en-US" sz="3200" dirty="0" smtClean="0"/>
              <a:t> (mean “Inuit Homeland”).</a:t>
            </a:r>
          </a:p>
          <a:p>
            <a:endParaRPr lang="en-US" sz="3200" dirty="0" smtClean="0"/>
          </a:p>
          <a:p>
            <a:r>
              <a:rPr lang="en-US" sz="3200" dirty="0" smtClean="0"/>
              <a:t>The Inuit </a:t>
            </a:r>
            <a:r>
              <a:rPr lang="en-US" sz="3200" dirty="0"/>
              <a:t>live primarily in Nunavut, the Northwest Territories and northern parts of Labrador and Quebec. </a:t>
            </a:r>
            <a:endParaRPr lang="en-US" sz="3200" dirty="0" smtClean="0"/>
          </a:p>
          <a:p>
            <a:endParaRPr lang="en-US" sz="3500" dirty="0"/>
          </a:p>
        </p:txBody>
      </p:sp>
    </p:spTree>
    <p:extLst>
      <p:ext uri="{BB962C8B-B14F-4D97-AF65-F5344CB8AC3E}">
        <p14:creationId xmlns:p14="http://schemas.microsoft.com/office/powerpoint/2010/main" val="1138691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Inuit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444620"/>
            <a:ext cx="6709906" cy="4009053"/>
          </a:xfrm>
        </p:spPr>
        <p:txBody>
          <a:bodyPr>
            <a:normAutofit/>
          </a:bodyPr>
          <a:lstStyle/>
          <a:p>
            <a:r>
              <a:rPr lang="en-US" sz="3200" dirty="0" smtClean="0"/>
              <a:t>They </a:t>
            </a:r>
            <a:r>
              <a:rPr lang="en-US" sz="3200" dirty="0"/>
              <a:t>have traditionally lived above the </a:t>
            </a:r>
            <a:r>
              <a:rPr lang="en-US" sz="3200" b="1" u="sng" dirty="0"/>
              <a:t>tree</a:t>
            </a:r>
            <a:r>
              <a:rPr lang="en-US" sz="3200" dirty="0"/>
              <a:t> line in the area bordered by the </a:t>
            </a:r>
            <a:r>
              <a:rPr lang="en-US" sz="3200" b="1" u="sng" dirty="0"/>
              <a:t>Mackenzie</a:t>
            </a:r>
            <a:r>
              <a:rPr lang="en-US" sz="3200" dirty="0"/>
              <a:t> Delta in the west, the </a:t>
            </a:r>
            <a:r>
              <a:rPr lang="en-US" sz="3200" b="1" u="sng" dirty="0"/>
              <a:t>Labrador</a:t>
            </a:r>
            <a:r>
              <a:rPr lang="en-US" sz="3200" dirty="0"/>
              <a:t> coast in the east, the southern point of Hudson Bay in the south and the High Arctic islands in the north.</a:t>
            </a:r>
          </a:p>
          <a:p>
            <a:endParaRPr lang="en-US" dirty="0"/>
          </a:p>
        </p:txBody>
      </p:sp>
    </p:spTree>
    <p:extLst>
      <p:ext uri="{BB962C8B-B14F-4D97-AF65-F5344CB8AC3E}">
        <p14:creationId xmlns:p14="http://schemas.microsoft.com/office/powerpoint/2010/main" val="3231205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920" y="462350"/>
            <a:ext cx="6121236" cy="5943600"/>
          </a:xfrm>
          <a:prstGeom prst="rect">
            <a:avLst/>
          </a:prstGeom>
        </p:spPr>
      </p:pic>
    </p:spTree>
    <p:extLst>
      <p:ext uri="{BB962C8B-B14F-4D97-AF65-F5344CB8AC3E}">
        <p14:creationId xmlns:p14="http://schemas.microsoft.com/office/powerpoint/2010/main" val="1590912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Inuit People </a:t>
            </a:r>
            <a:r>
              <a:rPr lang="en-US" sz="5400" b="1" dirty="0" smtClean="0">
                <a:sym typeface="Wingdings"/>
              </a:rPr>
              <a:t></a:t>
            </a:r>
            <a:endParaRPr lang="en-US" sz="5400" b="1" dirty="0"/>
          </a:p>
        </p:txBody>
      </p:sp>
      <p:sp>
        <p:nvSpPr>
          <p:cNvPr id="3" name="Content Placeholder 2"/>
          <p:cNvSpPr>
            <a:spLocks noGrp="1"/>
          </p:cNvSpPr>
          <p:nvPr>
            <p:ph idx="1"/>
          </p:nvPr>
        </p:nvSpPr>
        <p:spPr>
          <a:xfrm>
            <a:off x="828220" y="2827176"/>
            <a:ext cx="6709906" cy="3626496"/>
          </a:xfrm>
        </p:spPr>
        <p:txBody>
          <a:bodyPr>
            <a:noAutofit/>
          </a:bodyPr>
          <a:lstStyle/>
          <a:p>
            <a:r>
              <a:rPr lang="en-US" sz="3200" dirty="0"/>
              <a:t>Inuit in Canada have a </a:t>
            </a:r>
            <a:r>
              <a:rPr lang="en-US" sz="3200" b="1" u="sng" dirty="0"/>
              <a:t>unique</a:t>
            </a:r>
            <a:r>
              <a:rPr lang="en-US" sz="3200" dirty="0"/>
              <a:t> culture, core knowledge and beliefs. </a:t>
            </a:r>
            <a:endParaRPr lang="en-US" sz="3200" dirty="0" smtClean="0"/>
          </a:p>
          <a:p>
            <a:endParaRPr lang="en-US" sz="3200" dirty="0"/>
          </a:p>
          <a:p>
            <a:r>
              <a:rPr lang="en-US" sz="3200" dirty="0" smtClean="0"/>
              <a:t>Many </a:t>
            </a:r>
            <a:r>
              <a:rPr lang="en-US" sz="3200" dirty="0"/>
              <a:t>Inuit live within their distinct </a:t>
            </a:r>
            <a:r>
              <a:rPr lang="en-US" sz="3200" dirty="0" smtClean="0"/>
              <a:t>homeland.</a:t>
            </a:r>
            <a:endParaRPr lang="en-US" sz="3200" dirty="0"/>
          </a:p>
        </p:txBody>
      </p:sp>
    </p:spTree>
    <p:extLst>
      <p:ext uri="{BB962C8B-B14F-4D97-AF65-F5344CB8AC3E}">
        <p14:creationId xmlns:p14="http://schemas.microsoft.com/office/powerpoint/2010/main" val="4269586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Inuit People</a:t>
            </a:r>
            <a:endParaRPr lang="en-US" sz="5400" b="1" dirty="0"/>
          </a:p>
        </p:txBody>
      </p:sp>
      <p:sp>
        <p:nvSpPr>
          <p:cNvPr id="3" name="Content Placeholder 2"/>
          <p:cNvSpPr>
            <a:spLocks noGrp="1"/>
          </p:cNvSpPr>
          <p:nvPr>
            <p:ph idx="1"/>
          </p:nvPr>
        </p:nvSpPr>
        <p:spPr>
          <a:xfrm>
            <a:off x="828220" y="2612572"/>
            <a:ext cx="6709906" cy="3841101"/>
          </a:xfrm>
        </p:spPr>
        <p:txBody>
          <a:bodyPr>
            <a:noAutofit/>
          </a:bodyPr>
          <a:lstStyle/>
          <a:p>
            <a:r>
              <a:rPr lang="en-US" sz="3200" dirty="0"/>
              <a:t>In 2011, </a:t>
            </a:r>
            <a:r>
              <a:rPr lang="en-US" sz="3200" b="1" u="sng" dirty="0"/>
              <a:t>59,445</a:t>
            </a:r>
            <a:r>
              <a:rPr lang="en-US" sz="3200" dirty="0"/>
              <a:t> people identified as Inuit. </a:t>
            </a:r>
            <a:endParaRPr lang="en-US" sz="3200" dirty="0" smtClean="0"/>
          </a:p>
          <a:p>
            <a:endParaRPr lang="en-US" sz="3200" dirty="0"/>
          </a:p>
          <a:p>
            <a:r>
              <a:rPr lang="en-US" sz="3200" dirty="0" smtClean="0"/>
              <a:t>They </a:t>
            </a:r>
            <a:r>
              <a:rPr lang="en-US" sz="3200" dirty="0"/>
              <a:t>represented </a:t>
            </a:r>
            <a:r>
              <a:rPr lang="en-US" sz="3200" u="sng" dirty="0"/>
              <a:t>4.2</a:t>
            </a:r>
            <a:r>
              <a:rPr lang="en-US" sz="3200" dirty="0"/>
              <a:t>% of the total Aboriginal population and 0.2% of the total Canadian population</a:t>
            </a:r>
            <a:r>
              <a:rPr lang="en-US" sz="3200" dirty="0" smtClean="0"/>
              <a:t>.</a:t>
            </a:r>
            <a:endParaRPr lang="en-US" sz="3200" dirty="0"/>
          </a:p>
        </p:txBody>
      </p:sp>
    </p:spTree>
    <p:extLst>
      <p:ext uri="{BB962C8B-B14F-4D97-AF65-F5344CB8AC3E}">
        <p14:creationId xmlns:p14="http://schemas.microsoft.com/office/powerpoint/2010/main" val="1572060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2304661"/>
            <a:ext cx="6709906" cy="3943738"/>
          </a:xfrm>
        </p:spPr>
        <p:txBody>
          <a:bodyPr>
            <a:normAutofit/>
          </a:bodyPr>
          <a:lstStyle/>
          <a:p>
            <a:r>
              <a:rPr lang="en-US" sz="3600" i="1" dirty="0" smtClean="0"/>
              <a:t>Aboriginal</a:t>
            </a:r>
            <a:r>
              <a:rPr lang="en-US" sz="3600" dirty="0" smtClean="0"/>
              <a:t> is . . . </a:t>
            </a:r>
          </a:p>
          <a:p>
            <a:endParaRPr lang="en-US" sz="3600" dirty="0"/>
          </a:p>
          <a:p>
            <a:r>
              <a:rPr lang="en-US" sz="3600" dirty="0" smtClean="0"/>
              <a:t>an </a:t>
            </a:r>
            <a:r>
              <a:rPr lang="en-US" sz="3600" dirty="0"/>
              <a:t>all-encompassing term that includes </a:t>
            </a:r>
            <a:r>
              <a:rPr lang="en-US" sz="3600" i="1" dirty="0"/>
              <a:t>Inuit</a:t>
            </a:r>
            <a:r>
              <a:rPr lang="en-US" sz="3600" dirty="0"/>
              <a:t>, </a:t>
            </a:r>
            <a:r>
              <a:rPr lang="en-US" sz="3600" i="1" dirty="0"/>
              <a:t>First </a:t>
            </a:r>
            <a:r>
              <a:rPr lang="en-US" sz="3600" i="1" dirty="0" smtClean="0"/>
              <a:t>Nations/Natives</a:t>
            </a:r>
            <a:r>
              <a:rPr lang="en-US" sz="3600" dirty="0" smtClean="0"/>
              <a:t> </a:t>
            </a:r>
            <a:r>
              <a:rPr lang="en-US" sz="3600" dirty="0"/>
              <a:t>(</a:t>
            </a:r>
            <a:r>
              <a:rPr lang="en-US" sz="3600" i="1" dirty="0"/>
              <a:t>Indians</a:t>
            </a:r>
            <a:r>
              <a:rPr lang="en-US" sz="3600" dirty="0"/>
              <a:t>), and </a:t>
            </a:r>
            <a:r>
              <a:rPr lang="en-US" sz="3600" i="1" dirty="0"/>
              <a:t>Métis</a:t>
            </a:r>
            <a:r>
              <a:rPr lang="en-US" sz="3600" dirty="0"/>
              <a:t>.</a:t>
            </a:r>
          </a:p>
          <a:p>
            <a:endParaRPr lang="en-US" dirty="0"/>
          </a:p>
        </p:txBody>
      </p:sp>
    </p:spTree>
    <p:extLst>
      <p:ext uri="{BB962C8B-B14F-4D97-AF65-F5344CB8AC3E}">
        <p14:creationId xmlns:p14="http://schemas.microsoft.com/office/powerpoint/2010/main" val="3905594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CA" b="1" dirty="0" smtClean="0">
                <a:solidFill>
                  <a:srgbClr val="000000"/>
                </a:solidFill>
              </a:rPr>
              <a:t>The 6 Benchmarks of Historical Thinking</a:t>
            </a:r>
            <a:endParaRPr lang="en-CA" b="1" dirty="0">
              <a:solidFill>
                <a:srgbClr val="00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CA" sz="2800" dirty="0" smtClean="0"/>
              <a:t>To think historically, you need to be able to:</a:t>
            </a:r>
          </a:p>
          <a:p>
            <a:pPr marL="514350" indent="-514350">
              <a:buFont typeface="+mj-lt"/>
              <a:buAutoNum type="arabicPeriod"/>
            </a:pPr>
            <a:endParaRPr lang="en-CA" sz="2800" dirty="0" smtClean="0"/>
          </a:p>
          <a:p>
            <a:pPr marL="514350" indent="-514350">
              <a:buFont typeface="+mj-lt"/>
              <a:buAutoNum type="arabicPeriod"/>
            </a:pPr>
            <a:r>
              <a:rPr lang="en-CA" sz="2800" dirty="0" smtClean="0"/>
              <a:t>Establish </a:t>
            </a:r>
            <a:r>
              <a:rPr lang="en-CA" sz="2800" i="1" dirty="0" smtClean="0">
                <a:solidFill>
                  <a:srgbClr val="FF0000"/>
                </a:solidFill>
              </a:rPr>
              <a:t>historical significance</a:t>
            </a:r>
            <a:r>
              <a:rPr lang="en-CA" sz="2800" i="1" dirty="0" smtClean="0">
                <a:solidFill>
                  <a:srgbClr val="FFFF00"/>
                </a:solidFill>
              </a:rPr>
              <a:t>.</a:t>
            </a:r>
            <a:endParaRPr lang="en-CA" sz="2800" dirty="0" smtClean="0">
              <a:solidFill>
                <a:srgbClr val="FFFF00"/>
              </a:solidFill>
            </a:endParaRPr>
          </a:p>
          <a:p>
            <a:pPr marL="514350" indent="-514350">
              <a:buFont typeface="+mj-lt"/>
              <a:buAutoNum type="arabicPeriod"/>
            </a:pPr>
            <a:r>
              <a:rPr lang="en-CA" sz="2800" dirty="0" smtClean="0"/>
              <a:t>Use </a:t>
            </a:r>
            <a:r>
              <a:rPr lang="en-CA" sz="2800" i="1" dirty="0" smtClean="0">
                <a:solidFill>
                  <a:srgbClr val="FF0000"/>
                </a:solidFill>
              </a:rPr>
              <a:t>primary source evidence</a:t>
            </a:r>
            <a:r>
              <a:rPr lang="en-CA" sz="2800" i="1" dirty="0" smtClean="0">
                <a:solidFill>
                  <a:schemeClr val="accent6">
                    <a:lumMod val="60000"/>
                    <a:lumOff val="40000"/>
                  </a:schemeClr>
                </a:solidFill>
              </a:rPr>
              <a:t>. </a:t>
            </a:r>
            <a:endParaRPr lang="en-CA" sz="2800" dirty="0" smtClean="0">
              <a:solidFill>
                <a:schemeClr val="accent6">
                  <a:lumMod val="60000"/>
                  <a:lumOff val="40000"/>
                </a:schemeClr>
              </a:solidFill>
            </a:endParaRPr>
          </a:p>
          <a:p>
            <a:pPr marL="514350" indent="-514350">
              <a:buFont typeface="+mj-lt"/>
              <a:buAutoNum type="arabicPeriod"/>
            </a:pPr>
            <a:r>
              <a:rPr lang="en-CA" sz="2800" dirty="0" smtClean="0"/>
              <a:t>Identify </a:t>
            </a:r>
            <a:r>
              <a:rPr lang="en-CA" sz="2800" i="1" dirty="0" smtClean="0">
                <a:solidFill>
                  <a:srgbClr val="FF0000"/>
                </a:solidFill>
              </a:rPr>
              <a:t>continuity and change.</a:t>
            </a:r>
            <a:r>
              <a:rPr lang="en-CA" sz="2800" dirty="0" smtClean="0">
                <a:solidFill>
                  <a:srgbClr val="FF0000"/>
                </a:solidFill>
              </a:rPr>
              <a:t> </a:t>
            </a:r>
          </a:p>
          <a:p>
            <a:pPr marL="514350" indent="-514350">
              <a:buFont typeface="+mj-lt"/>
              <a:buAutoNum type="arabicPeriod" startAt="4"/>
            </a:pPr>
            <a:r>
              <a:rPr lang="en-CA" sz="2800" dirty="0"/>
              <a:t>Analyze </a:t>
            </a:r>
            <a:r>
              <a:rPr lang="en-CA" sz="2800" i="1" dirty="0">
                <a:solidFill>
                  <a:srgbClr val="FF0000"/>
                </a:solidFill>
              </a:rPr>
              <a:t>cause and consequence</a:t>
            </a:r>
            <a:r>
              <a:rPr lang="en-CA" sz="2800" dirty="0" smtClean="0">
                <a:solidFill>
                  <a:srgbClr val="FF0000"/>
                </a:solidFill>
              </a:rPr>
              <a:t>.</a:t>
            </a:r>
            <a:endParaRPr lang="en-CA" sz="2800" dirty="0">
              <a:solidFill>
                <a:srgbClr val="FF0000"/>
              </a:solidFill>
            </a:endParaRPr>
          </a:p>
          <a:p>
            <a:pPr marL="514350" indent="-514350">
              <a:buFont typeface="+mj-lt"/>
              <a:buAutoNum type="arabicPeriod" startAt="4"/>
            </a:pPr>
            <a:r>
              <a:rPr lang="en-CA" sz="2800" dirty="0"/>
              <a:t>Take </a:t>
            </a:r>
            <a:r>
              <a:rPr lang="en-CA" sz="2800" i="1" dirty="0">
                <a:solidFill>
                  <a:srgbClr val="FF0000"/>
                </a:solidFill>
              </a:rPr>
              <a:t>historical perspectives</a:t>
            </a:r>
            <a:r>
              <a:rPr lang="en-CA" sz="2800" i="1" dirty="0" smtClean="0">
                <a:solidFill>
                  <a:srgbClr val="FF0000"/>
                </a:solidFill>
              </a:rPr>
              <a:t>.</a:t>
            </a:r>
            <a:endParaRPr lang="en-CA" sz="2800" dirty="0">
              <a:solidFill>
                <a:srgbClr val="FF0000"/>
              </a:solidFill>
            </a:endParaRPr>
          </a:p>
          <a:p>
            <a:pPr marL="514350" indent="-514350">
              <a:buFont typeface="+mj-lt"/>
              <a:buAutoNum type="arabicPeriod" startAt="4"/>
            </a:pPr>
            <a:r>
              <a:rPr lang="en-CA" sz="2800" dirty="0"/>
              <a:t>Understand the </a:t>
            </a:r>
            <a:r>
              <a:rPr lang="en-CA" sz="2800" i="1" dirty="0">
                <a:solidFill>
                  <a:srgbClr val="FF0000"/>
                </a:solidFill>
              </a:rPr>
              <a:t>ethical dimension</a:t>
            </a:r>
            <a:r>
              <a:rPr lang="en-CA" sz="2800" dirty="0">
                <a:solidFill>
                  <a:srgbClr val="FF0000"/>
                </a:solidFill>
              </a:rPr>
              <a:t> </a:t>
            </a:r>
            <a:r>
              <a:rPr lang="en-CA" sz="2800" dirty="0"/>
              <a:t>of historical interpretations. </a:t>
            </a:r>
          </a:p>
          <a:p>
            <a:pPr marL="514350" indent="-514350">
              <a:buFont typeface="+mj-lt"/>
              <a:buAutoNum type="arabicPeriod"/>
            </a:pPr>
            <a:endParaRPr lang="en-CA" sz="2800" dirty="0" smtClean="0">
              <a:solidFill>
                <a:srgbClr val="7030A0"/>
              </a:solidFill>
            </a:endParaRPr>
          </a:p>
          <a:p>
            <a:endParaRPr lang="en-CA" sz="2800" dirty="0"/>
          </a:p>
        </p:txBody>
      </p:sp>
    </p:spTree>
    <p:extLst>
      <p:ext uri="{BB962C8B-B14F-4D97-AF65-F5344CB8AC3E}">
        <p14:creationId xmlns:p14="http://schemas.microsoft.com/office/powerpoint/2010/main" val="101476309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2276669"/>
            <a:ext cx="6709906" cy="3971730"/>
          </a:xfrm>
        </p:spPr>
        <p:txBody>
          <a:bodyPr>
            <a:normAutofit/>
          </a:bodyPr>
          <a:lstStyle/>
          <a:p>
            <a:r>
              <a:rPr lang="en-US" sz="3600" dirty="0" smtClean="0"/>
              <a:t>"</a:t>
            </a:r>
            <a:r>
              <a:rPr lang="en-US" sz="3600" dirty="0"/>
              <a:t>First Peoples" is also </a:t>
            </a:r>
            <a:r>
              <a:rPr lang="en-US" sz="3600" dirty="0" smtClean="0"/>
              <a:t> . . .</a:t>
            </a:r>
          </a:p>
          <a:p>
            <a:endParaRPr lang="en-US" sz="3600" dirty="0" smtClean="0"/>
          </a:p>
          <a:p>
            <a:r>
              <a:rPr lang="en-US" sz="3600" dirty="0" smtClean="0"/>
              <a:t>an </a:t>
            </a:r>
            <a:r>
              <a:rPr lang="en-US" sz="3600" dirty="0"/>
              <a:t>all-encompassing term that includes Inuit, First Nations (Indians) and Métis.</a:t>
            </a:r>
          </a:p>
          <a:p>
            <a:endParaRPr lang="en-US" dirty="0"/>
          </a:p>
        </p:txBody>
      </p:sp>
    </p:spTree>
    <p:extLst>
      <p:ext uri="{BB962C8B-B14F-4D97-AF65-F5344CB8AC3E}">
        <p14:creationId xmlns:p14="http://schemas.microsoft.com/office/powerpoint/2010/main" val="3414992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2351315"/>
            <a:ext cx="6709906" cy="3897085"/>
          </a:xfrm>
        </p:spPr>
        <p:txBody>
          <a:bodyPr>
            <a:normAutofit/>
          </a:bodyPr>
          <a:lstStyle/>
          <a:p>
            <a:r>
              <a:rPr lang="en-US" sz="3600" i="1" dirty="0" smtClean="0"/>
              <a:t>Aboriginal</a:t>
            </a:r>
            <a:r>
              <a:rPr lang="en-US" sz="3600" dirty="0" smtClean="0"/>
              <a:t> </a:t>
            </a:r>
            <a:r>
              <a:rPr lang="en-US" sz="3600" dirty="0"/>
              <a:t>and </a:t>
            </a:r>
            <a:r>
              <a:rPr lang="en-US" sz="3600" i="1" dirty="0"/>
              <a:t>First Nations</a:t>
            </a:r>
            <a:r>
              <a:rPr lang="en-US" sz="3600" dirty="0"/>
              <a:t> are </a:t>
            </a:r>
            <a:r>
              <a:rPr lang="en-US" sz="3600" b="1" dirty="0"/>
              <a:t>NOT</a:t>
            </a:r>
            <a:r>
              <a:rPr lang="en-US" sz="3600" dirty="0"/>
              <a:t> </a:t>
            </a:r>
            <a:r>
              <a:rPr lang="en-US" sz="3600" dirty="0" smtClean="0"/>
              <a:t> . . .</a:t>
            </a:r>
            <a:endParaRPr lang="en-US" sz="3600" dirty="0"/>
          </a:p>
          <a:p>
            <a:endParaRPr lang="en-US" sz="3600" dirty="0" smtClean="0"/>
          </a:p>
          <a:p>
            <a:r>
              <a:rPr lang="en-US" sz="3600" dirty="0" smtClean="0"/>
              <a:t>interchangeable terms = they do not have the same meaning; do not relate to the same peoples.</a:t>
            </a:r>
            <a:endParaRPr lang="en-US" sz="3600" dirty="0"/>
          </a:p>
          <a:p>
            <a:endParaRPr lang="en-US" dirty="0" smtClean="0"/>
          </a:p>
          <a:p>
            <a:endParaRPr lang="en-US" dirty="0"/>
          </a:p>
        </p:txBody>
      </p:sp>
    </p:spTree>
    <p:extLst>
      <p:ext uri="{BB962C8B-B14F-4D97-AF65-F5344CB8AC3E}">
        <p14:creationId xmlns:p14="http://schemas.microsoft.com/office/powerpoint/2010/main" val="2032686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2407299"/>
            <a:ext cx="6709906" cy="3841101"/>
          </a:xfrm>
        </p:spPr>
        <p:txBody>
          <a:bodyPr>
            <a:normAutofit lnSpcReduction="10000"/>
          </a:bodyPr>
          <a:lstStyle/>
          <a:p>
            <a:r>
              <a:rPr lang="en-US" sz="3600" dirty="0" smtClean="0"/>
              <a:t>"</a:t>
            </a:r>
            <a:r>
              <a:rPr lang="en-US" sz="3600" dirty="0"/>
              <a:t>Aboriginal" and "First Peoples" </a:t>
            </a:r>
            <a:r>
              <a:rPr lang="en-US" sz="3600" b="1" dirty="0"/>
              <a:t>ARE</a:t>
            </a:r>
            <a:r>
              <a:rPr lang="en-US" sz="3600" dirty="0"/>
              <a:t> </a:t>
            </a:r>
            <a:r>
              <a:rPr lang="en-US" sz="3600" dirty="0" smtClean="0"/>
              <a:t> . . .</a:t>
            </a:r>
          </a:p>
          <a:p>
            <a:endParaRPr lang="en-US" sz="3600" dirty="0"/>
          </a:p>
          <a:p>
            <a:r>
              <a:rPr lang="en-US" sz="3600" dirty="0" smtClean="0"/>
              <a:t>interchangeable terms</a:t>
            </a:r>
            <a:r>
              <a:rPr lang="en-US" sz="3600" dirty="0"/>
              <a:t> </a:t>
            </a:r>
            <a:r>
              <a:rPr lang="en-US" sz="3600" dirty="0" smtClean="0"/>
              <a:t>= </a:t>
            </a:r>
            <a:r>
              <a:rPr lang="en-US" sz="3600" dirty="0"/>
              <a:t>"First Peoples" is also </a:t>
            </a:r>
            <a:r>
              <a:rPr lang="en-US" sz="3600" dirty="0" smtClean="0"/>
              <a:t>an </a:t>
            </a:r>
            <a:r>
              <a:rPr lang="en-US" sz="3600" dirty="0"/>
              <a:t>all-encompassing term that includes Inuit, First Nations </a:t>
            </a:r>
            <a:r>
              <a:rPr lang="en-US" sz="3600" dirty="0" smtClean="0"/>
              <a:t>and </a:t>
            </a:r>
            <a:r>
              <a:rPr lang="en-US" sz="3600" dirty="0"/>
              <a:t>Métis.</a:t>
            </a:r>
          </a:p>
          <a:p>
            <a:endParaRPr lang="en-US" sz="3600" dirty="0"/>
          </a:p>
          <a:p>
            <a:endParaRPr lang="en-US" dirty="0"/>
          </a:p>
        </p:txBody>
      </p:sp>
    </p:spTree>
    <p:extLst>
      <p:ext uri="{BB962C8B-B14F-4D97-AF65-F5344CB8AC3E}">
        <p14:creationId xmlns:p14="http://schemas.microsoft.com/office/powerpoint/2010/main" val="1948960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2537927"/>
            <a:ext cx="6709906" cy="3710472"/>
          </a:xfrm>
        </p:spPr>
        <p:txBody>
          <a:bodyPr>
            <a:normAutofit/>
          </a:bodyPr>
          <a:lstStyle/>
          <a:p>
            <a:r>
              <a:rPr lang="en-US" sz="3600" i="1" dirty="0" smtClean="0"/>
              <a:t>Inuit</a:t>
            </a:r>
            <a:r>
              <a:rPr lang="en-US" sz="3600" dirty="0" smtClean="0"/>
              <a:t> </a:t>
            </a:r>
            <a:r>
              <a:rPr lang="en-US" sz="3600" dirty="0"/>
              <a:t>is the </a:t>
            </a:r>
            <a:r>
              <a:rPr lang="en-US" sz="3600" dirty="0" smtClean="0"/>
              <a:t> . . .</a:t>
            </a:r>
          </a:p>
          <a:p>
            <a:endParaRPr lang="en-US" sz="3600" dirty="0" smtClean="0"/>
          </a:p>
          <a:p>
            <a:r>
              <a:rPr lang="en-US" sz="3600" dirty="0" smtClean="0"/>
              <a:t>contemporary </a:t>
            </a:r>
            <a:r>
              <a:rPr lang="en-US" sz="3600" dirty="0"/>
              <a:t>term for "</a:t>
            </a:r>
            <a:r>
              <a:rPr lang="en-US" sz="3600" i="1" dirty="0" smtClean="0"/>
              <a:t>Eskimo</a:t>
            </a:r>
            <a:r>
              <a:rPr lang="en-US" sz="3600" dirty="0" smtClean="0"/>
              <a:t>“ – not a commonly used term today.</a:t>
            </a:r>
            <a:endParaRPr lang="en-US" sz="3600" dirty="0"/>
          </a:p>
        </p:txBody>
      </p:sp>
    </p:spTree>
    <p:extLst>
      <p:ext uri="{BB962C8B-B14F-4D97-AF65-F5344CB8AC3E}">
        <p14:creationId xmlns:p14="http://schemas.microsoft.com/office/powerpoint/2010/main" val="3023269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2565919"/>
            <a:ext cx="6709906" cy="3682481"/>
          </a:xfrm>
        </p:spPr>
        <p:txBody>
          <a:bodyPr>
            <a:normAutofit/>
          </a:bodyPr>
          <a:lstStyle/>
          <a:p>
            <a:r>
              <a:rPr lang="en-US" sz="3600" i="1" dirty="0" smtClean="0"/>
              <a:t>First </a:t>
            </a:r>
            <a:r>
              <a:rPr lang="en-US" sz="3600" i="1" dirty="0"/>
              <a:t>Nation</a:t>
            </a:r>
            <a:r>
              <a:rPr lang="en-US" sz="3600" dirty="0"/>
              <a:t> is the </a:t>
            </a:r>
            <a:r>
              <a:rPr lang="en-US" sz="3600" dirty="0" smtClean="0"/>
              <a:t> . . .</a:t>
            </a:r>
          </a:p>
          <a:p>
            <a:endParaRPr lang="en-US" sz="3600" dirty="0"/>
          </a:p>
          <a:p>
            <a:r>
              <a:rPr lang="en-US" sz="3600" dirty="0" smtClean="0"/>
              <a:t>contemporary </a:t>
            </a:r>
            <a:r>
              <a:rPr lang="en-US" sz="3600" dirty="0"/>
              <a:t>term for "</a:t>
            </a:r>
            <a:r>
              <a:rPr lang="en-US" sz="3600" i="1" dirty="0" smtClean="0"/>
              <a:t>Indian</a:t>
            </a:r>
            <a:r>
              <a:rPr lang="en-US" sz="3600" dirty="0" smtClean="0"/>
              <a:t>“ – many find this term offensive/ inappropriate.</a:t>
            </a:r>
            <a:endParaRPr lang="en-US" sz="3600" dirty="0"/>
          </a:p>
        </p:txBody>
      </p:sp>
    </p:spTree>
    <p:extLst>
      <p:ext uri="{BB962C8B-B14F-4D97-AF65-F5344CB8AC3E}">
        <p14:creationId xmlns:p14="http://schemas.microsoft.com/office/powerpoint/2010/main" val="2619120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Quick Quiz</a:t>
            </a:r>
            <a:r>
              <a:rPr lang="en-US" sz="5400" b="1" dirty="0" smtClean="0">
                <a:sym typeface="Wingdings" panose="05000000000000000000" pitchFamily="2" charset="2"/>
              </a:rPr>
              <a:t></a:t>
            </a:r>
            <a:endParaRPr lang="en-US" sz="5400" b="1" dirty="0"/>
          </a:p>
        </p:txBody>
      </p:sp>
      <p:sp>
        <p:nvSpPr>
          <p:cNvPr id="5" name="Content Placeholder 4"/>
          <p:cNvSpPr>
            <a:spLocks noGrp="1"/>
          </p:cNvSpPr>
          <p:nvPr>
            <p:ph idx="1"/>
          </p:nvPr>
        </p:nvSpPr>
        <p:spPr>
          <a:xfrm>
            <a:off x="827484" y="1853249"/>
            <a:ext cx="6709906" cy="4836801"/>
          </a:xfrm>
        </p:spPr>
        <p:txBody>
          <a:bodyPr>
            <a:normAutofit lnSpcReduction="10000"/>
          </a:bodyPr>
          <a:lstStyle/>
          <a:p>
            <a:r>
              <a:rPr lang="en-US" sz="3600" i="1" dirty="0" smtClean="0"/>
              <a:t>Inuit</a:t>
            </a:r>
            <a:r>
              <a:rPr lang="en-US" sz="3600" dirty="0" smtClean="0"/>
              <a:t> </a:t>
            </a:r>
            <a:r>
              <a:rPr lang="en-US" sz="3600" dirty="0"/>
              <a:t>are "</a:t>
            </a:r>
            <a:r>
              <a:rPr lang="en-US" sz="3600" i="1" dirty="0"/>
              <a:t>Aboriginal</a:t>
            </a:r>
            <a:r>
              <a:rPr lang="en-US" sz="3600" dirty="0"/>
              <a:t>" or "</a:t>
            </a:r>
            <a:r>
              <a:rPr lang="en-US" sz="3600" i="1" dirty="0"/>
              <a:t>First Peoples</a:t>
            </a:r>
            <a:r>
              <a:rPr lang="en-US" sz="3600" dirty="0"/>
              <a:t>", but are </a:t>
            </a:r>
            <a:r>
              <a:rPr lang="en-US" sz="3600" dirty="0" smtClean="0"/>
              <a:t>not . . .</a:t>
            </a:r>
          </a:p>
          <a:p>
            <a:endParaRPr lang="en-US" sz="3600" dirty="0"/>
          </a:p>
          <a:p>
            <a:r>
              <a:rPr lang="en-US" sz="3600" dirty="0" smtClean="0"/>
              <a:t>"</a:t>
            </a:r>
            <a:r>
              <a:rPr lang="en-US" sz="3600" i="1" dirty="0"/>
              <a:t>First Nations</a:t>
            </a:r>
            <a:r>
              <a:rPr lang="en-US" sz="3600" dirty="0" smtClean="0"/>
              <a:t>" - </a:t>
            </a:r>
            <a:r>
              <a:rPr lang="en-US" sz="3600" i="1" dirty="0" smtClean="0"/>
              <a:t>Inuit</a:t>
            </a:r>
            <a:r>
              <a:rPr lang="en-US" sz="3600" dirty="0" smtClean="0"/>
              <a:t> </a:t>
            </a:r>
            <a:r>
              <a:rPr lang="en-US" sz="3600" dirty="0"/>
              <a:t>are not </a:t>
            </a:r>
            <a:r>
              <a:rPr lang="en-US" sz="3600" i="1" dirty="0" smtClean="0"/>
              <a:t>First Nations, except the Innu are a </a:t>
            </a:r>
            <a:r>
              <a:rPr lang="en-US" sz="3600" i="1" dirty="0"/>
              <a:t>First Nations</a:t>
            </a:r>
            <a:r>
              <a:rPr lang="en-US" sz="3600" dirty="0"/>
              <a:t> </a:t>
            </a:r>
            <a:r>
              <a:rPr lang="en-US" sz="3600" dirty="0" smtClean="0"/>
              <a:t>group </a:t>
            </a:r>
            <a:r>
              <a:rPr lang="en-US" sz="3600" dirty="0"/>
              <a:t>located in northeastern Quebec and central </a:t>
            </a:r>
            <a:r>
              <a:rPr lang="en-US" sz="3600" dirty="0" smtClean="0"/>
              <a:t>Labrador; they </a:t>
            </a:r>
            <a:r>
              <a:rPr lang="en-US" sz="3600" dirty="0"/>
              <a:t>are represented by the </a:t>
            </a:r>
            <a:r>
              <a:rPr lang="en-US" sz="3600" i="1" dirty="0"/>
              <a:t>Innu Nation</a:t>
            </a:r>
            <a:r>
              <a:rPr lang="en-US" sz="3600" dirty="0"/>
              <a:t>. </a:t>
            </a:r>
          </a:p>
        </p:txBody>
      </p:sp>
    </p:spTree>
    <p:extLst>
      <p:ext uri="{BB962C8B-B14F-4D97-AF65-F5344CB8AC3E}">
        <p14:creationId xmlns:p14="http://schemas.microsoft.com/office/powerpoint/2010/main" val="2728854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68" y="2038570"/>
            <a:ext cx="7053542" cy="2023063"/>
          </a:xfrm>
        </p:spPr>
        <p:txBody>
          <a:bodyPr>
            <a:normAutofit fontScale="90000"/>
          </a:bodyPr>
          <a:lstStyle/>
          <a:p>
            <a:pPr algn="ctr"/>
            <a:r>
              <a:rPr lang="en-US" sz="6000" b="1" dirty="0" smtClean="0"/>
              <a:t>Aboriginal Peoples Population:</a:t>
            </a:r>
            <a:br>
              <a:rPr lang="en-US" sz="6000" b="1" dirty="0" smtClean="0"/>
            </a:br>
            <a:r>
              <a:rPr lang="en-US" sz="6000" b="1" dirty="0" smtClean="0"/>
              <a:t>Young + Growing</a:t>
            </a:r>
            <a:endParaRPr lang="en-US" sz="6000" b="1" dirty="0"/>
          </a:p>
        </p:txBody>
      </p:sp>
    </p:spTree>
    <p:extLst>
      <p:ext uri="{BB962C8B-B14F-4D97-AF65-F5344CB8AC3E}">
        <p14:creationId xmlns:p14="http://schemas.microsoft.com/office/powerpoint/2010/main" val="261989950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The Aboriginal Population is Young </a:t>
            </a:r>
            <a:r>
              <a:rPr lang="en-US" sz="5400" b="1" dirty="0" smtClean="0">
                <a:sym typeface="Wingdings"/>
              </a:rPr>
              <a:t></a:t>
            </a:r>
            <a:endParaRPr lang="en-US" sz="5400" b="1" dirty="0"/>
          </a:p>
        </p:txBody>
      </p:sp>
      <p:sp>
        <p:nvSpPr>
          <p:cNvPr id="3" name="Content Placeholder 2"/>
          <p:cNvSpPr>
            <a:spLocks noGrp="1"/>
          </p:cNvSpPr>
          <p:nvPr>
            <p:ph idx="1"/>
          </p:nvPr>
        </p:nvSpPr>
        <p:spPr>
          <a:xfrm>
            <a:off x="0" y="1749014"/>
            <a:ext cx="9144000" cy="5108986"/>
          </a:xfrm>
        </p:spPr>
        <p:txBody>
          <a:bodyPr>
            <a:noAutofit/>
          </a:bodyPr>
          <a:lstStyle/>
          <a:p>
            <a:r>
              <a:rPr lang="en-US" sz="3200" dirty="0" smtClean="0"/>
              <a:t>The Aboriginal population is the </a:t>
            </a:r>
            <a:r>
              <a:rPr lang="en-US" sz="3200" b="1" u="sng" dirty="0" smtClean="0"/>
              <a:t>fastest</a:t>
            </a:r>
            <a:r>
              <a:rPr lang="en-US" sz="3200" dirty="0" smtClean="0"/>
              <a:t> growing population in Canada and has the most youth.</a:t>
            </a:r>
          </a:p>
          <a:p>
            <a:r>
              <a:rPr lang="en-US" dirty="0"/>
              <a:t>Aboriginal children aged 14 and under made up </a:t>
            </a:r>
            <a:r>
              <a:rPr lang="en-US" b="1" u="sng" dirty="0"/>
              <a:t>28.0</a:t>
            </a:r>
            <a:r>
              <a:rPr lang="en-US" dirty="0"/>
              <a:t>% of the total Aboriginal population and </a:t>
            </a:r>
            <a:r>
              <a:rPr lang="en-US" b="1" u="sng" dirty="0"/>
              <a:t>7.0</a:t>
            </a:r>
            <a:r>
              <a:rPr lang="en-US" dirty="0"/>
              <a:t>% of all children in Canada. </a:t>
            </a:r>
          </a:p>
          <a:p>
            <a:r>
              <a:rPr lang="en-US" dirty="0"/>
              <a:t>Non-Aboriginal children aged 14 and under represented </a:t>
            </a:r>
            <a:r>
              <a:rPr lang="en-US" b="1" u="sng" dirty="0"/>
              <a:t>16.5</a:t>
            </a:r>
            <a:r>
              <a:rPr lang="en-US" dirty="0"/>
              <a:t>% of the total non-Aboriginal population.</a:t>
            </a:r>
          </a:p>
          <a:p>
            <a:endParaRPr lang="en-US" sz="3200" dirty="0" smtClean="0"/>
          </a:p>
          <a:p>
            <a:endParaRPr lang="en-US" sz="3200" dirty="0" smtClean="0"/>
          </a:p>
        </p:txBody>
      </p:sp>
    </p:spTree>
    <p:extLst>
      <p:ext uri="{BB962C8B-B14F-4D97-AF65-F5344CB8AC3E}">
        <p14:creationId xmlns:p14="http://schemas.microsoft.com/office/powerpoint/2010/main" val="75661337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The Aboriginal Population is </a:t>
            </a:r>
            <a:r>
              <a:rPr lang="en-US" sz="5400" b="1" dirty="0" smtClean="0"/>
              <a:t>Young </a:t>
            </a:r>
            <a:r>
              <a:rPr lang="en-US" sz="5400" b="1" dirty="0" smtClean="0">
                <a:sym typeface="Wingdings"/>
              </a:rPr>
              <a:t></a:t>
            </a:r>
            <a:endParaRPr lang="en-US" sz="5400" b="1" dirty="0"/>
          </a:p>
        </p:txBody>
      </p:sp>
      <p:sp>
        <p:nvSpPr>
          <p:cNvPr id="3" name="Content Placeholder 2"/>
          <p:cNvSpPr>
            <a:spLocks noGrp="1"/>
          </p:cNvSpPr>
          <p:nvPr>
            <p:ph idx="1"/>
          </p:nvPr>
        </p:nvSpPr>
        <p:spPr>
          <a:xfrm>
            <a:off x="0" y="2099582"/>
            <a:ext cx="9144000" cy="4758417"/>
          </a:xfrm>
        </p:spPr>
        <p:txBody>
          <a:bodyPr>
            <a:noAutofit/>
          </a:bodyPr>
          <a:lstStyle/>
          <a:p>
            <a:r>
              <a:rPr lang="en-US" sz="3200" dirty="0"/>
              <a:t>Aboriginal youth aged </a:t>
            </a:r>
            <a:r>
              <a:rPr lang="en-US" sz="3200" b="1" u="sng" dirty="0"/>
              <a:t>15</a:t>
            </a:r>
            <a:r>
              <a:rPr lang="en-US" sz="3200" dirty="0"/>
              <a:t> to </a:t>
            </a:r>
            <a:r>
              <a:rPr lang="en-US" sz="3200" b="1" u="sng" dirty="0"/>
              <a:t>24</a:t>
            </a:r>
            <a:r>
              <a:rPr lang="en-US" sz="3200" dirty="0"/>
              <a:t> represented 18.2% of the total Aboriginal population, and 5.9% of all youth in Canada. </a:t>
            </a:r>
            <a:endParaRPr lang="en-US" sz="3200" dirty="0" smtClean="0"/>
          </a:p>
          <a:p>
            <a:endParaRPr lang="en-US" sz="3200" dirty="0"/>
          </a:p>
          <a:p>
            <a:r>
              <a:rPr lang="en-US" sz="3200" dirty="0" smtClean="0"/>
              <a:t>Non-Aboriginal </a:t>
            </a:r>
            <a:r>
              <a:rPr lang="en-US" sz="3200" dirty="0"/>
              <a:t>youth accounted for 12.9% of the total non-Aboriginal population</a:t>
            </a:r>
            <a:r>
              <a:rPr lang="en-US" sz="3200" dirty="0" smtClean="0"/>
              <a:t>.</a:t>
            </a:r>
            <a:endParaRPr lang="en-US" sz="3200" dirty="0"/>
          </a:p>
        </p:txBody>
      </p:sp>
    </p:spTree>
    <p:extLst>
      <p:ext uri="{BB962C8B-B14F-4D97-AF65-F5344CB8AC3E}">
        <p14:creationId xmlns:p14="http://schemas.microsoft.com/office/powerpoint/2010/main" val="317127220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972ce7e359d54e2dd3b3e805a6a92214bd25d17.jpg"/>
          <p:cNvPicPr>
            <a:picLocks noGrp="1" noChangeAspect="1"/>
          </p:cNvPicPr>
          <p:nvPr>
            <p:ph idx="1"/>
          </p:nvPr>
        </p:nvPicPr>
        <p:blipFill>
          <a:blip r:embed="rId2">
            <a:extLst>
              <a:ext uri="{28A0092B-C50C-407E-A947-70E740481C1C}">
                <a14:useLocalDpi xmlns:a14="http://schemas.microsoft.com/office/drawing/2010/main" val="0"/>
              </a:ext>
            </a:extLst>
          </a:blip>
          <a:srcRect l="4542" r="4542"/>
          <a:stretch>
            <a:fillRect/>
          </a:stretch>
        </p:blipFill>
        <p:spPr>
          <a:xfrm>
            <a:off x="0" y="0"/>
            <a:ext cx="9144000" cy="6858000"/>
          </a:xfrm>
        </p:spPr>
      </p:pic>
    </p:spTree>
    <p:extLst>
      <p:ext uri="{BB962C8B-B14F-4D97-AF65-F5344CB8AC3E}">
        <p14:creationId xmlns:p14="http://schemas.microsoft.com/office/powerpoint/2010/main" val="17548173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663"/>
            <a:ext cx="9144000" cy="1316788"/>
          </a:xfrm>
        </p:spPr>
        <p:txBody>
          <a:bodyPr>
            <a:normAutofit fontScale="90000"/>
          </a:bodyPr>
          <a:lstStyle/>
          <a:p>
            <a:r>
              <a:rPr lang="en-CA" b="1" dirty="0" smtClean="0"/>
              <a:t>Historical Thinking  = Historical Literacy</a:t>
            </a:r>
            <a:endParaRPr lang="en-CA" b="1" dirty="0"/>
          </a:p>
        </p:txBody>
      </p:sp>
      <p:sp>
        <p:nvSpPr>
          <p:cNvPr id="3" name="Content Placeholder 2"/>
          <p:cNvSpPr>
            <a:spLocks noGrp="1"/>
          </p:cNvSpPr>
          <p:nvPr>
            <p:ph idx="1"/>
          </p:nvPr>
        </p:nvSpPr>
        <p:spPr>
          <a:xfrm>
            <a:off x="0" y="1382450"/>
            <a:ext cx="9144000" cy="5475549"/>
          </a:xfrm>
        </p:spPr>
        <p:txBody>
          <a:bodyPr>
            <a:normAutofit/>
          </a:bodyPr>
          <a:lstStyle/>
          <a:p>
            <a:r>
              <a:rPr lang="en-CA" sz="2800" dirty="0" smtClean="0"/>
              <a:t>Taken together, these concepts tie “historical thinking” to competencies in “historical literacy.”</a:t>
            </a:r>
          </a:p>
          <a:p>
            <a:endParaRPr lang="en-CA" sz="2800" dirty="0" smtClean="0"/>
          </a:p>
          <a:p>
            <a:r>
              <a:rPr lang="en-CA" sz="2800" dirty="0" smtClean="0"/>
              <a:t>“Historical literacy” means gaining a deep understanding of historical events through active engagement with historical texts.</a:t>
            </a:r>
          </a:p>
          <a:p>
            <a:r>
              <a:rPr lang="en-CA" sz="2800" dirty="0"/>
              <a:t>Historically literate citizens can assess </a:t>
            </a:r>
            <a:r>
              <a:rPr lang="en-CA" sz="2800" dirty="0" smtClean="0"/>
              <a:t>claims:</a:t>
            </a:r>
          </a:p>
          <a:p>
            <a:pPr lvl="1"/>
            <a:r>
              <a:rPr lang="en-CA" sz="2400" dirty="0" smtClean="0"/>
              <a:t> That there </a:t>
            </a:r>
            <a:r>
              <a:rPr lang="en-CA" sz="2400" dirty="0"/>
              <a:t>was no </a:t>
            </a:r>
            <a:r>
              <a:rPr lang="en-CA" sz="2400" dirty="0" smtClean="0"/>
              <a:t>Holocaust</a:t>
            </a:r>
            <a:r>
              <a:rPr lang="en-CA" sz="2400" dirty="0"/>
              <a:t>,</a:t>
            </a:r>
            <a:endParaRPr lang="en-CA" sz="2400" dirty="0" smtClean="0"/>
          </a:p>
          <a:p>
            <a:pPr lvl="1"/>
            <a:r>
              <a:rPr lang="en-CA" sz="2400" dirty="0" smtClean="0"/>
              <a:t> That </a:t>
            </a:r>
            <a:r>
              <a:rPr lang="en-CA" sz="2400" dirty="0"/>
              <a:t>slavery wasn't so bad for African-Americans</a:t>
            </a:r>
            <a:r>
              <a:rPr lang="en-CA" sz="2400" dirty="0" smtClean="0"/>
              <a:t>,</a:t>
            </a:r>
          </a:p>
          <a:p>
            <a:pPr lvl="1"/>
            <a:r>
              <a:rPr lang="en-CA" sz="2400" dirty="0" smtClean="0"/>
              <a:t> That </a:t>
            </a:r>
            <a:r>
              <a:rPr lang="en-CA" sz="2400" dirty="0"/>
              <a:t>Aboriginal rights have a historical </a:t>
            </a:r>
            <a:r>
              <a:rPr lang="en-CA" sz="2400" dirty="0" smtClean="0"/>
              <a:t>basis.</a:t>
            </a:r>
            <a:endParaRPr lang="en-CA" sz="2400" dirty="0"/>
          </a:p>
          <a:p>
            <a:endParaRPr lang="en-CA" sz="2800" dirty="0" smtClean="0"/>
          </a:p>
          <a:p>
            <a:endParaRPr lang="en-CA" dirty="0"/>
          </a:p>
        </p:txBody>
      </p:sp>
    </p:spTree>
    <p:extLst>
      <p:ext uri="{BB962C8B-B14F-4D97-AF65-F5344CB8AC3E}">
        <p14:creationId xmlns:p14="http://schemas.microsoft.com/office/powerpoint/2010/main" val="36602803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en-CA" b="1" dirty="0"/>
              <a:t>Indigenous students receive free post-secondary education</a:t>
            </a:r>
            <a:r>
              <a:rPr lang="en-CA" dirty="0"/>
              <a:t> </a:t>
            </a:r>
            <a:r>
              <a:rPr lang="en-CA" dirty="0" smtClean="0"/>
              <a:t/>
            </a:r>
            <a:br>
              <a:rPr lang="en-CA" dirty="0" smtClean="0"/>
            </a:br>
            <a:r>
              <a:rPr lang="en-CA" dirty="0" smtClean="0"/>
              <a:t>True or False?</a:t>
            </a:r>
            <a:endParaRPr lang="en-US" dirty="0"/>
          </a:p>
        </p:txBody>
      </p:sp>
      <p:sp>
        <p:nvSpPr>
          <p:cNvPr id="3" name="Content Placeholder 2"/>
          <p:cNvSpPr>
            <a:spLocks noGrp="1"/>
          </p:cNvSpPr>
          <p:nvPr>
            <p:ph idx="1"/>
          </p:nvPr>
        </p:nvSpPr>
        <p:spPr>
          <a:xfrm>
            <a:off x="0" y="1624552"/>
            <a:ext cx="9144000" cy="5233448"/>
          </a:xfrm>
        </p:spPr>
        <p:txBody>
          <a:bodyPr>
            <a:normAutofit fontScale="92500"/>
          </a:bodyPr>
          <a:lstStyle/>
          <a:p>
            <a:r>
              <a:rPr lang="en-US" sz="2400" dirty="0" smtClean="0"/>
              <a:t>False</a:t>
            </a:r>
          </a:p>
          <a:p>
            <a:pPr lvl="1"/>
            <a:r>
              <a:rPr lang="en-US" sz="2400" dirty="0" smtClean="0"/>
              <a:t>Only “Status-Indians” are eligible to receive post-secondary funding.</a:t>
            </a:r>
          </a:p>
          <a:p>
            <a:pPr lvl="2"/>
            <a:r>
              <a:rPr lang="en-US" dirty="0" smtClean="0"/>
              <a:t>Non-Status, Inuit, Metis </a:t>
            </a:r>
            <a:r>
              <a:rPr lang="mr-IN" dirty="0" smtClean="0"/>
              <a:t>–</a:t>
            </a:r>
            <a:r>
              <a:rPr lang="en-US" dirty="0" smtClean="0"/>
              <a:t> receive nothing.</a:t>
            </a:r>
          </a:p>
          <a:p>
            <a:pPr marL="0" indent="0">
              <a:buNone/>
            </a:pPr>
            <a:r>
              <a:rPr lang="en-US" sz="2400" dirty="0"/>
              <a:t>	</a:t>
            </a:r>
            <a:r>
              <a:rPr lang="en-US" sz="2400" dirty="0" smtClean="0"/>
              <a:t>- </a:t>
            </a:r>
            <a:r>
              <a:rPr lang="en-CA" sz="2400" dirty="0"/>
              <a:t>post-secondary education funding is part of the legal and </a:t>
            </a:r>
            <a:r>
              <a:rPr lang="en-CA" sz="2400" dirty="0" smtClean="0"/>
              <a:t>	constitutional </a:t>
            </a:r>
            <a:r>
              <a:rPr lang="en-CA" sz="2400" dirty="0"/>
              <a:t>obligation of the federal government</a:t>
            </a:r>
            <a:r>
              <a:rPr lang="en-CA" sz="2400" dirty="0" smtClean="0"/>
              <a:t>. (Set out by the 	BNA Act/The Indian Act/The Constitution)</a:t>
            </a:r>
          </a:p>
          <a:p>
            <a:pPr marL="0" indent="0">
              <a:buNone/>
            </a:pPr>
            <a:r>
              <a:rPr lang="en-CA" sz="2400" dirty="0"/>
              <a:t> </a:t>
            </a:r>
            <a:r>
              <a:rPr lang="en-CA" sz="2400" dirty="0" smtClean="0"/>
              <a:t>     - Each Band receives funding from the </a:t>
            </a:r>
            <a:r>
              <a:rPr lang="en-CA" sz="2400" dirty="0" err="1" smtClean="0"/>
              <a:t>Cdn</a:t>
            </a:r>
            <a:r>
              <a:rPr lang="en-CA" sz="2400" dirty="0" smtClean="0"/>
              <a:t>. Govt. then must decide who amidst their group can go to post-secondary.</a:t>
            </a:r>
          </a:p>
          <a:p>
            <a:pPr marL="0" indent="0">
              <a:buNone/>
            </a:pPr>
            <a:r>
              <a:rPr lang="en-CA" sz="2400" dirty="0"/>
              <a:t>	</a:t>
            </a:r>
            <a:r>
              <a:rPr lang="en-CA" sz="2400" dirty="0" smtClean="0"/>
              <a:t>	- Ex: </a:t>
            </a:r>
            <a:r>
              <a:rPr lang="en-CA" sz="2400" dirty="0" err="1" smtClean="0"/>
              <a:t>Leq’A:mel</a:t>
            </a:r>
            <a:r>
              <a:rPr lang="en-CA" sz="2400" dirty="0" smtClean="0"/>
              <a:t> received $148,731 in 2013 for Education.</a:t>
            </a:r>
          </a:p>
          <a:p>
            <a:pPr marL="0" indent="0">
              <a:buNone/>
            </a:pPr>
            <a:r>
              <a:rPr lang="en-CA" sz="2400" dirty="0"/>
              <a:t>	</a:t>
            </a:r>
            <a:r>
              <a:rPr lang="en-CA" sz="2400" dirty="0" smtClean="0"/>
              <a:t>- Not Everyone Gets to go.</a:t>
            </a:r>
          </a:p>
          <a:p>
            <a:pPr marL="0" indent="0">
              <a:buNone/>
            </a:pPr>
            <a:r>
              <a:rPr lang="en-CA" sz="2400" dirty="0"/>
              <a:t>	</a:t>
            </a:r>
            <a:r>
              <a:rPr lang="en-CA" sz="2400" dirty="0" smtClean="0"/>
              <a:t>- Priority is 18 year old (Secondary) Graduates.</a:t>
            </a:r>
          </a:p>
          <a:p>
            <a:pPr marL="0" indent="0">
              <a:buNone/>
            </a:pPr>
            <a:r>
              <a:rPr lang="en-CA" sz="2400" dirty="0"/>
              <a:t>	</a:t>
            </a:r>
            <a:r>
              <a:rPr lang="en-CA" sz="2400" dirty="0" smtClean="0"/>
              <a:t>- Currently across Canada there are over 10,000 FN people waiting 	for 	funding.</a:t>
            </a:r>
            <a:endParaRPr lang="en-CA" sz="2400" dirty="0"/>
          </a:p>
          <a:p>
            <a:pPr marL="0" indent="0">
              <a:buNone/>
            </a:pPr>
            <a:endParaRPr lang="en-US" dirty="0"/>
          </a:p>
        </p:txBody>
      </p:sp>
    </p:spTree>
    <p:extLst>
      <p:ext uri="{BB962C8B-B14F-4D97-AF65-F5344CB8AC3E}">
        <p14:creationId xmlns:p14="http://schemas.microsoft.com/office/powerpoint/2010/main" val="261471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r>
              <a:rPr lang="en-CA" b="1" dirty="0" smtClean="0"/>
              <a:t/>
            </a:r>
            <a:br>
              <a:rPr lang="en-CA" b="1" dirty="0" smtClean="0"/>
            </a:br>
            <a:r>
              <a:rPr lang="en-CA" b="1" dirty="0" smtClean="0"/>
              <a:t>Indigenous </a:t>
            </a:r>
            <a:r>
              <a:rPr lang="en-CA" b="1" dirty="0"/>
              <a:t>Peoples living on reserves get free </a:t>
            </a:r>
            <a:r>
              <a:rPr lang="en-CA" b="1" dirty="0" smtClean="0"/>
              <a:t>housing</a:t>
            </a:r>
            <a:r>
              <a:rPr lang="en-CA" dirty="0" smtClean="0"/>
              <a:t/>
            </a:r>
            <a:br>
              <a:rPr lang="en-CA" dirty="0" smtClean="0"/>
            </a:br>
            <a:r>
              <a:rPr lang="en-CA" dirty="0" smtClean="0"/>
              <a:t>True or False?</a:t>
            </a:r>
            <a:endParaRPr lang="en-US" dirty="0"/>
          </a:p>
        </p:txBody>
      </p:sp>
      <p:sp>
        <p:nvSpPr>
          <p:cNvPr id="3" name="Content Placeholder 2"/>
          <p:cNvSpPr>
            <a:spLocks noGrp="1"/>
          </p:cNvSpPr>
          <p:nvPr>
            <p:ph idx="1"/>
          </p:nvPr>
        </p:nvSpPr>
        <p:spPr>
          <a:xfrm>
            <a:off x="0" y="2065432"/>
            <a:ext cx="9144000" cy="4792568"/>
          </a:xfrm>
        </p:spPr>
        <p:txBody>
          <a:bodyPr>
            <a:normAutofit/>
          </a:bodyPr>
          <a:lstStyle/>
          <a:p>
            <a:r>
              <a:rPr lang="en-US" sz="2400" dirty="0" smtClean="0"/>
              <a:t>False</a:t>
            </a:r>
          </a:p>
          <a:p>
            <a:pPr lvl="1"/>
            <a:r>
              <a:rPr lang="en-US" sz="2400" dirty="0" smtClean="0"/>
              <a:t>The Canada Mortgage and Housing Corporation (CMHC) offers assistance programs to help Status-Indians obtain access to rental-housing.</a:t>
            </a:r>
          </a:p>
          <a:p>
            <a:pPr lvl="1"/>
            <a:r>
              <a:rPr lang="en-US" sz="2400" dirty="0" smtClean="0"/>
              <a:t>The Bands own all the houses on the Reserve; ‘Status Holders’ then lease/rent from the Band.</a:t>
            </a:r>
          </a:p>
          <a:p>
            <a:pPr lvl="1"/>
            <a:r>
              <a:rPr lang="en-US" sz="2400" dirty="0" smtClean="0"/>
              <a:t>You cannot sell the house; because you don’t own the house or the land </a:t>
            </a:r>
            <a:r>
              <a:rPr lang="mr-IN" sz="2400" dirty="0" smtClean="0"/>
              <a:t>–</a:t>
            </a:r>
            <a:r>
              <a:rPr lang="en-US" sz="2400" dirty="0" smtClean="0"/>
              <a:t> meaning you never build up equity in your home (The value doesn’t increase)</a:t>
            </a:r>
          </a:p>
          <a:p>
            <a:pPr lvl="1"/>
            <a:r>
              <a:rPr lang="en-US" sz="2400" dirty="0" smtClean="0"/>
              <a:t>Current Housing Shortage on Reserves: 38,000 </a:t>
            </a:r>
            <a:r>
              <a:rPr lang="mr-IN" sz="2400" dirty="0" smtClean="0"/>
              <a:t>–</a:t>
            </a:r>
            <a:r>
              <a:rPr lang="en-US" sz="2400" dirty="0" smtClean="0"/>
              <a:t> 53,000; grows by 2200 houses per year in Canada.</a:t>
            </a:r>
            <a:endParaRPr lang="en-CA" sz="2400" dirty="0"/>
          </a:p>
          <a:p>
            <a:pPr marL="0" indent="0">
              <a:buNone/>
            </a:pPr>
            <a:endParaRPr lang="en-US" dirty="0"/>
          </a:p>
        </p:txBody>
      </p:sp>
    </p:spTree>
    <p:extLst>
      <p:ext uri="{BB962C8B-B14F-4D97-AF65-F5344CB8AC3E}">
        <p14:creationId xmlns:p14="http://schemas.microsoft.com/office/powerpoint/2010/main" val="2416402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Box 2"/>
          <p:cNvSpPr txBox="1"/>
          <p:nvPr/>
        </p:nvSpPr>
        <p:spPr>
          <a:xfrm>
            <a:off x="457200" y="1762861"/>
            <a:ext cx="8686800" cy="5232202"/>
          </a:xfrm>
          <a:prstGeom prst="rect">
            <a:avLst/>
          </a:prstGeom>
          <a:noFill/>
        </p:spPr>
        <p:txBody>
          <a:bodyPr wrap="square" rtlCol="0">
            <a:spAutoFit/>
          </a:bodyPr>
          <a:lstStyle/>
          <a:p>
            <a:pPr marL="285750" indent="-285750">
              <a:buFont typeface="Arial"/>
              <a:buChar char="•"/>
            </a:pPr>
            <a:r>
              <a:rPr lang="en-US" sz="3200" dirty="0" smtClean="0"/>
              <a:t>CNN 10</a:t>
            </a:r>
          </a:p>
          <a:p>
            <a:pPr marL="285750" indent="-285750">
              <a:buFont typeface="Arial"/>
              <a:buChar char="•"/>
            </a:pPr>
            <a:r>
              <a:rPr lang="en-US" sz="3600" dirty="0"/>
              <a:t>Origin Stories </a:t>
            </a:r>
            <a:r>
              <a:rPr lang="mr-IN" sz="3600" dirty="0"/>
              <a:t>–</a:t>
            </a:r>
            <a:r>
              <a:rPr lang="en-US" sz="3600" dirty="0"/>
              <a:t> Time Immemorial</a:t>
            </a:r>
          </a:p>
          <a:p>
            <a:pPr marL="742950" lvl="1" indent="-285750">
              <a:buFont typeface="Arial"/>
              <a:buChar char="•"/>
            </a:pPr>
            <a:r>
              <a:rPr lang="en-US" sz="3600" dirty="0"/>
              <a:t>Turtle Island</a:t>
            </a:r>
          </a:p>
          <a:p>
            <a:pPr marL="742950" lvl="1" indent="-285750">
              <a:buFont typeface="Arial"/>
              <a:buChar char="•"/>
            </a:pPr>
            <a:r>
              <a:rPr lang="en-US" sz="3600" dirty="0"/>
              <a:t>Raven and the First </a:t>
            </a:r>
            <a:r>
              <a:rPr lang="en-US" sz="3600" dirty="0" smtClean="0"/>
              <a:t>People</a:t>
            </a:r>
          </a:p>
          <a:p>
            <a:pPr marL="742950" lvl="1" indent="-285750">
              <a:buFont typeface="Arial"/>
              <a:buChar char="•"/>
            </a:pPr>
            <a:endParaRPr lang="en-US" sz="3600" dirty="0"/>
          </a:p>
          <a:p>
            <a:pPr marL="742950" lvl="1" indent="-285750">
              <a:buFont typeface="Arial"/>
              <a:buChar char="•"/>
            </a:pPr>
            <a:r>
              <a:rPr lang="en-US" sz="3600" dirty="0" smtClean="0"/>
              <a:t>Myth Busters</a:t>
            </a:r>
          </a:p>
          <a:p>
            <a:pPr marL="742950" lvl="1" indent="-285750">
              <a:buFont typeface="Arial"/>
              <a:buChar char="•"/>
            </a:pPr>
            <a:endParaRPr lang="en-US" sz="3600" dirty="0" smtClean="0"/>
          </a:p>
          <a:p>
            <a:pPr marL="742950" lvl="1" indent="-285750">
              <a:buFont typeface="Arial"/>
              <a:buChar char="•"/>
            </a:pPr>
            <a:endParaRPr lang="en-US" sz="3600" dirty="0"/>
          </a:p>
          <a:p>
            <a:pPr marL="285750" indent="-285750">
              <a:buFont typeface="Arial"/>
              <a:buChar char="•"/>
            </a:pPr>
            <a:endParaRPr lang="en-US" sz="3200" dirty="0"/>
          </a:p>
          <a:p>
            <a:endParaRPr lang="en-US" dirty="0"/>
          </a:p>
        </p:txBody>
      </p:sp>
    </p:spTree>
    <p:extLst>
      <p:ext uri="{BB962C8B-B14F-4D97-AF65-F5344CB8AC3E}">
        <p14:creationId xmlns:p14="http://schemas.microsoft.com/office/powerpoint/2010/main" val="34207455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36100"/>
          </a:xfrm>
        </p:spPr>
        <p:txBody>
          <a:bodyPr>
            <a:normAutofit/>
          </a:bodyPr>
          <a:lstStyle/>
          <a:p>
            <a:r>
              <a:rPr lang="en-US" sz="6600" b="1" dirty="0" smtClean="0"/>
              <a:t>Since time immemorial</a:t>
            </a:r>
            <a:endParaRPr lang="en-US" sz="6600" b="1" dirty="0"/>
          </a:p>
        </p:txBody>
      </p:sp>
      <p:sp>
        <p:nvSpPr>
          <p:cNvPr id="3" name="Subtitle 2"/>
          <p:cNvSpPr>
            <a:spLocks noGrp="1"/>
          </p:cNvSpPr>
          <p:nvPr>
            <p:ph type="subTitle" idx="1"/>
          </p:nvPr>
        </p:nvSpPr>
        <p:spPr>
          <a:xfrm>
            <a:off x="448460" y="3835242"/>
            <a:ext cx="5671982" cy="1947333"/>
          </a:xfrm>
        </p:spPr>
        <p:txBody>
          <a:bodyPr>
            <a:normAutofit/>
          </a:bodyPr>
          <a:lstStyle/>
          <a:p>
            <a:r>
              <a:rPr lang="en-US" sz="3600" b="1" dirty="0" smtClean="0"/>
              <a:t>Indigenous </a:t>
            </a:r>
            <a:r>
              <a:rPr lang="en-US" sz="3600" b="1" dirty="0"/>
              <a:t>Presence: </a:t>
            </a:r>
            <a:r>
              <a:rPr lang="en-US" sz="3600" b="1" dirty="0" smtClean="0"/>
              <a:t>Origins</a:t>
            </a:r>
            <a:endParaRPr lang="en-US" sz="3600" dirty="0"/>
          </a:p>
        </p:txBody>
      </p:sp>
    </p:spTree>
    <p:extLst>
      <p:ext uri="{BB962C8B-B14F-4D97-AF65-F5344CB8AC3E}">
        <p14:creationId xmlns:p14="http://schemas.microsoft.com/office/powerpoint/2010/main" val="33584972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a:t>Aboriginal </a:t>
            </a:r>
            <a:r>
              <a:rPr lang="en-US" sz="4400" b="1" dirty="0" smtClean="0"/>
              <a:t>Origins </a:t>
            </a:r>
            <a:r>
              <a:rPr lang="en-US" sz="4400" b="1" dirty="0" smtClean="0">
                <a:sym typeface="Wingdings"/>
              </a:rPr>
              <a:t></a:t>
            </a:r>
            <a:endParaRPr lang="en-US" sz="4400" dirty="0"/>
          </a:p>
        </p:txBody>
      </p:sp>
      <p:sp>
        <p:nvSpPr>
          <p:cNvPr id="3" name="Content Placeholder 2"/>
          <p:cNvSpPr>
            <a:spLocks noGrp="1"/>
          </p:cNvSpPr>
          <p:nvPr>
            <p:ph idx="1"/>
          </p:nvPr>
        </p:nvSpPr>
        <p:spPr>
          <a:xfrm>
            <a:off x="513159" y="685800"/>
            <a:ext cx="6400800" cy="4058728"/>
          </a:xfrm>
        </p:spPr>
        <p:txBody>
          <a:bodyPr>
            <a:noAutofit/>
          </a:bodyPr>
          <a:lstStyle/>
          <a:p>
            <a:r>
              <a:rPr lang="en-US" sz="3600" dirty="0" smtClean="0"/>
              <a:t>Indigenous Peoples have been in North America since time </a:t>
            </a:r>
            <a:r>
              <a:rPr lang="en-US" sz="3600" b="1" u="sng" dirty="0" smtClean="0"/>
              <a:t>immemorial</a:t>
            </a:r>
            <a:r>
              <a:rPr lang="en-US" sz="3600" dirty="0" smtClean="0"/>
              <a:t>. </a:t>
            </a:r>
          </a:p>
        </p:txBody>
      </p:sp>
    </p:spTree>
    <p:extLst>
      <p:ext uri="{BB962C8B-B14F-4D97-AF65-F5344CB8AC3E}">
        <p14:creationId xmlns:p14="http://schemas.microsoft.com/office/powerpoint/2010/main" val="115100343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a:t>Aboriginal </a:t>
            </a:r>
            <a:r>
              <a:rPr lang="en-US" sz="4400" b="1" dirty="0" smtClean="0"/>
              <a:t>Origins </a:t>
            </a:r>
            <a:r>
              <a:rPr lang="en-US" sz="4400" b="1" dirty="0" smtClean="0">
                <a:sym typeface="Wingdings"/>
              </a:rPr>
              <a:t></a:t>
            </a:r>
            <a:endParaRPr lang="en-US" sz="4400" dirty="0"/>
          </a:p>
        </p:txBody>
      </p:sp>
      <p:sp>
        <p:nvSpPr>
          <p:cNvPr id="3" name="Content Placeholder 2"/>
          <p:cNvSpPr>
            <a:spLocks noGrp="1"/>
          </p:cNvSpPr>
          <p:nvPr>
            <p:ph idx="1"/>
          </p:nvPr>
        </p:nvSpPr>
        <p:spPr>
          <a:xfrm>
            <a:off x="513159" y="685800"/>
            <a:ext cx="6400800" cy="4058728"/>
          </a:xfrm>
        </p:spPr>
        <p:txBody>
          <a:bodyPr>
            <a:noAutofit/>
          </a:bodyPr>
          <a:lstStyle/>
          <a:p>
            <a:r>
              <a:rPr lang="en-US" sz="3600" b="1" dirty="0" smtClean="0"/>
              <a:t>Time immemorial </a:t>
            </a:r>
            <a:r>
              <a:rPr lang="en-US" sz="3600" dirty="0" smtClean="0"/>
              <a:t>is </a:t>
            </a:r>
            <a:r>
              <a:rPr lang="en-US" sz="3600" dirty="0"/>
              <a:t>a phrase meaning time extending beyond the reach of </a:t>
            </a:r>
            <a:r>
              <a:rPr lang="en-US" sz="3600" b="1" u="sng" dirty="0"/>
              <a:t>memory</a:t>
            </a:r>
            <a:r>
              <a:rPr lang="en-US" sz="3600" dirty="0"/>
              <a:t>, </a:t>
            </a:r>
            <a:r>
              <a:rPr lang="en-US" sz="3600" b="1" u="sng" dirty="0"/>
              <a:t>record</a:t>
            </a:r>
            <a:r>
              <a:rPr lang="en-US" sz="3600" dirty="0"/>
              <a:t>, or </a:t>
            </a:r>
            <a:r>
              <a:rPr lang="en-US" sz="3600" b="1" u="sng" dirty="0"/>
              <a:t>tradition</a:t>
            </a:r>
            <a:r>
              <a:rPr lang="en-US" sz="3600" dirty="0"/>
              <a:t>, indefinitely ancient, "ancient </a:t>
            </a:r>
            <a:r>
              <a:rPr lang="en-US" sz="3600" dirty="0" smtClean="0"/>
              <a:t>beyond </a:t>
            </a:r>
            <a:r>
              <a:rPr lang="en-US" sz="3600" dirty="0"/>
              <a:t>memory or record".</a:t>
            </a:r>
          </a:p>
        </p:txBody>
      </p:sp>
    </p:spTree>
    <p:extLst>
      <p:ext uri="{BB962C8B-B14F-4D97-AF65-F5344CB8AC3E}">
        <p14:creationId xmlns:p14="http://schemas.microsoft.com/office/powerpoint/2010/main" val="145503113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a:t>Aboriginal </a:t>
            </a:r>
            <a:r>
              <a:rPr lang="en-US" sz="4400" b="1" dirty="0" smtClean="0"/>
              <a:t>Origins </a:t>
            </a:r>
            <a:r>
              <a:rPr lang="en-US" sz="4400" b="1" dirty="0" smtClean="0">
                <a:sym typeface="Wingdings"/>
              </a:rPr>
              <a:t></a:t>
            </a:r>
            <a:endParaRPr lang="en-US" sz="4400" dirty="0"/>
          </a:p>
        </p:txBody>
      </p:sp>
      <p:sp>
        <p:nvSpPr>
          <p:cNvPr id="3" name="Content Placeholder 2"/>
          <p:cNvSpPr>
            <a:spLocks noGrp="1"/>
          </p:cNvSpPr>
          <p:nvPr>
            <p:ph idx="1"/>
          </p:nvPr>
        </p:nvSpPr>
        <p:spPr>
          <a:xfrm>
            <a:off x="0" y="0"/>
            <a:ext cx="9144000" cy="5352977"/>
          </a:xfrm>
        </p:spPr>
        <p:txBody>
          <a:bodyPr>
            <a:noAutofit/>
          </a:bodyPr>
          <a:lstStyle/>
          <a:p>
            <a:r>
              <a:rPr lang="en-US" sz="3600" dirty="0" smtClean="0"/>
              <a:t>First Peoples have many stories that carry </a:t>
            </a:r>
            <a:r>
              <a:rPr lang="en-US" sz="3600" b="1" u="sng" dirty="0"/>
              <a:t>knowledge</a:t>
            </a:r>
            <a:r>
              <a:rPr lang="en-US" sz="3600" dirty="0"/>
              <a:t> from </a:t>
            </a:r>
            <a:r>
              <a:rPr lang="en-US" sz="3600" dirty="0" smtClean="0"/>
              <a:t>ancestors </a:t>
            </a:r>
            <a:r>
              <a:rPr lang="en-US" sz="3600" dirty="0"/>
              <a:t>into the present day</a:t>
            </a:r>
            <a:r>
              <a:rPr lang="en-US" sz="3600" dirty="0" smtClean="0"/>
              <a:t>.</a:t>
            </a:r>
          </a:p>
          <a:p>
            <a:endParaRPr lang="en-US" sz="3600" dirty="0"/>
          </a:p>
          <a:p>
            <a:r>
              <a:rPr lang="en-US" sz="3600" dirty="0" smtClean="0"/>
              <a:t>Many of these </a:t>
            </a:r>
            <a:r>
              <a:rPr lang="en-US" sz="3600" b="1" u="sng" dirty="0" smtClean="0"/>
              <a:t>stories</a:t>
            </a:r>
            <a:r>
              <a:rPr lang="en-US" sz="3600" dirty="0" smtClean="0"/>
              <a:t> are </a:t>
            </a:r>
            <a:r>
              <a:rPr lang="en-US" sz="3600" b="1" u="sng" dirty="0" smtClean="0"/>
              <a:t>origin</a:t>
            </a:r>
            <a:r>
              <a:rPr lang="en-US" sz="3600" dirty="0" smtClean="0"/>
              <a:t> stories about how the world began or how things in the world changed.</a:t>
            </a:r>
            <a:endParaRPr lang="en-US" sz="3600" dirty="0"/>
          </a:p>
          <a:p>
            <a:endParaRPr lang="en-US" sz="3200" dirty="0" smtClean="0"/>
          </a:p>
        </p:txBody>
      </p:sp>
    </p:spTree>
    <p:extLst>
      <p:ext uri="{BB962C8B-B14F-4D97-AF65-F5344CB8AC3E}">
        <p14:creationId xmlns:p14="http://schemas.microsoft.com/office/powerpoint/2010/main" val="136794646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a:t>Aboriginal </a:t>
            </a:r>
            <a:r>
              <a:rPr lang="en-US" sz="4400" b="1" dirty="0" smtClean="0"/>
              <a:t>Origins </a:t>
            </a:r>
            <a:r>
              <a:rPr lang="en-US" sz="4400" b="1" dirty="0" smtClean="0">
                <a:sym typeface="Wingdings"/>
              </a:rPr>
              <a:t></a:t>
            </a:r>
            <a:endParaRPr lang="en-US" sz="4400" dirty="0"/>
          </a:p>
        </p:txBody>
      </p:sp>
      <p:sp>
        <p:nvSpPr>
          <p:cNvPr id="3" name="Content Placeholder 2"/>
          <p:cNvSpPr>
            <a:spLocks noGrp="1"/>
          </p:cNvSpPr>
          <p:nvPr>
            <p:ph idx="1"/>
          </p:nvPr>
        </p:nvSpPr>
        <p:spPr/>
        <p:txBody>
          <a:bodyPr>
            <a:noAutofit/>
          </a:bodyPr>
          <a:lstStyle/>
          <a:p>
            <a:r>
              <a:rPr lang="en-US" sz="3600" b="1" dirty="0"/>
              <a:t>Oral history </a:t>
            </a:r>
            <a:r>
              <a:rPr lang="en-US" sz="3600" dirty="0"/>
              <a:t>can be defined as the </a:t>
            </a:r>
            <a:r>
              <a:rPr lang="en-US" sz="3600" b="1" u="sng" dirty="0"/>
              <a:t>recording</a:t>
            </a:r>
            <a:r>
              <a:rPr lang="en-US" sz="3600" dirty="0"/>
              <a:t>, </a:t>
            </a:r>
            <a:r>
              <a:rPr lang="en-US" sz="3600" b="1" u="sng" dirty="0"/>
              <a:t>preservation</a:t>
            </a:r>
            <a:r>
              <a:rPr lang="en-US" sz="3600" dirty="0"/>
              <a:t> and </a:t>
            </a:r>
            <a:r>
              <a:rPr lang="en-US" sz="3600" b="1" u="sng" dirty="0"/>
              <a:t>interpretation</a:t>
            </a:r>
            <a:r>
              <a:rPr lang="en-US" sz="3600" dirty="0"/>
              <a:t> of historical information, based on the </a:t>
            </a:r>
            <a:r>
              <a:rPr lang="en-US" sz="3600" b="1" u="sng" dirty="0"/>
              <a:t>personal</a:t>
            </a:r>
            <a:r>
              <a:rPr lang="en-US" sz="3600" dirty="0"/>
              <a:t> experiences and opinions of the speaker</a:t>
            </a:r>
            <a:r>
              <a:rPr lang="en-US" sz="3600" dirty="0" smtClean="0"/>
              <a:t>. </a:t>
            </a:r>
            <a:endParaRPr lang="en-US" sz="3600" dirty="0"/>
          </a:p>
        </p:txBody>
      </p:sp>
    </p:spTree>
    <p:extLst>
      <p:ext uri="{BB962C8B-B14F-4D97-AF65-F5344CB8AC3E}">
        <p14:creationId xmlns:p14="http://schemas.microsoft.com/office/powerpoint/2010/main" val="84715600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a:t>Aboriginal </a:t>
            </a:r>
            <a:r>
              <a:rPr lang="en-US" sz="4400" b="1" dirty="0" smtClean="0"/>
              <a:t>Origins </a:t>
            </a:r>
            <a:r>
              <a:rPr lang="en-US" sz="4400" b="1" dirty="0" smtClean="0">
                <a:sym typeface="Wingdings"/>
              </a:rPr>
              <a:t></a:t>
            </a:r>
            <a:endParaRPr lang="en-US" sz="4400" dirty="0"/>
          </a:p>
        </p:txBody>
      </p:sp>
      <p:sp>
        <p:nvSpPr>
          <p:cNvPr id="3" name="Content Placeholder 2"/>
          <p:cNvSpPr>
            <a:spLocks noGrp="1"/>
          </p:cNvSpPr>
          <p:nvPr>
            <p:ph idx="1"/>
          </p:nvPr>
        </p:nvSpPr>
        <p:spPr/>
        <p:txBody>
          <a:bodyPr>
            <a:noAutofit/>
          </a:bodyPr>
          <a:lstStyle/>
          <a:p>
            <a:r>
              <a:rPr lang="en-US" sz="3600" b="1" dirty="0" smtClean="0"/>
              <a:t>Oral history</a:t>
            </a:r>
            <a:r>
              <a:rPr lang="en-US" sz="3600" dirty="0" smtClean="0"/>
              <a:t> </a:t>
            </a:r>
            <a:r>
              <a:rPr lang="en-US" sz="3600" dirty="0"/>
              <a:t>often takes the form of eye-witness </a:t>
            </a:r>
            <a:r>
              <a:rPr lang="en-US" sz="3600" b="1" u="sng" dirty="0"/>
              <a:t>evidence</a:t>
            </a:r>
            <a:r>
              <a:rPr lang="en-US" sz="3600" dirty="0"/>
              <a:t> about past </a:t>
            </a:r>
            <a:r>
              <a:rPr lang="en-US" sz="3600" b="1" u="sng" dirty="0"/>
              <a:t>events</a:t>
            </a:r>
            <a:r>
              <a:rPr lang="en-US" sz="3600" dirty="0"/>
              <a:t>, but can include </a:t>
            </a:r>
            <a:r>
              <a:rPr lang="en-US" sz="3600" b="1" u="sng" dirty="0"/>
              <a:t>folklore</a:t>
            </a:r>
            <a:r>
              <a:rPr lang="en-US" sz="3600" dirty="0"/>
              <a:t>, </a:t>
            </a:r>
            <a:r>
              <a:rPr lang="en-US" sz="3600" b="1" u="sng" dirty="0"/>
              <a:t>myths</a:t>
            </a:r>
            <a:r>
              <a:rPr lang="en-US" sz="3600" dirty="0"/>
              <a:t>, </a:t>
            </a:r>
            <a:r>
              <a:rPr lang="en-US" sz="3600" b="1" u="sng" dirty="0"/>
              <a:t>songs</a:t>
            </a:r>
            <a:r>
              <a:rPr lang="en-US" sz="3600" dirty="0"/>
              <a:t> and </a:t>
            </a:r>
            <a:r>
              <a:rPr lang="en-US" sz="3600" b="1" u="sng" dirty="0"/>
              <a:t>stories</a:t>
            </a:r>
            <a:r>
              <a:rPr lang="en-US" sz="3600" dirty="0"/>
              <a:t> passed down over the years by word of mouth. </a:t>
            </a:r>
          </a:p>
        </p:txBody>
      </p:sp>
    </p:spTree>
    <p:extLst>
      <p:ext uri="{BB962C8B-B14F-4D97-AF65-F5344CB8AC3E}">
        <p14:creationId xmlns:p14="http://schemas.microsoft.com/office/powerpoint/2010/main" val="22339885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a:t>Aboriginal Origins</a:t>
            </a:r>
            <a:endParaRPr lang="en-US" sz="4400" dirty="0"/>
          </a:p>
        </p:txBody>
      </p:sp>
      <p:sp>
        <p:nvSpPr>
          <p:cNvPr id="3" name="Content Placeholder 2"/>
          <p:cNvSpPr>
            <a:spLocks noGrp="1"/>
          </p:cNvSpPr>
          <p:nvPr>
            <p:ph idx="1"/>
          </p:nvPr>
        </p:nvSpPr>
        <p:spPr/>
        <p:txBody>
          <a:bodyPr>
            <a:noAutofit/>
          </a:bodyPr>
          <a:lstStyle/>
          <a:p>
            <a:r>
              <a:rPr lang="en-US" sz="3600" dirty="0" smtClean="0"/>
              <a:t>In </a:t>
            </a:r>
            <a:r>
              <a:rPr lang="en-US" sz="3600" dirty="0"/>
              <a:t>the </a:t>
            </a:r>
            <a:r>
              <a:rPr lang="en-US" sz="3600" dirty="0" smtClean="0"/>
              <a:t>origin stories </a:t>
            </a:r>
            <a:r>
              <a:rPr lang="en-US" sz="3600" dirty="0"/>
              <a:t>told by different </a:t>
            </a:r>
            <a:r>
              <a:rPr lang="en-US" sz="3600" dirty="0" smtClean="0"/>
              <a:t>Indigenous Peoples </a:t>
            </a:r>
            <a:r>
              <a:rPr lang="en-US" sz="3600" dirty="0"/>
              <a:t>across Canada, </a:t>
            </a:r>
            <a:r>
              <a:rPr lang="en-US" sz="3600" b="1" u="sng" dirty="0"/>
              <a:t>Sky</a:t>
            </a:r>
            <a:r>
              <a:rPr lang="en-US" sz="3600" dirty="0"/>
              <a:t> Woman, </a:t>
            </a:r>
            <a:r>
              <a:rPr lang="en-US" sz="3600" dirty="0" err="1"/>
              <a:t>Glooscap</a:t>
            </a:r>
            <a:r>
              <a:rPr lang="en-US" sz="3600" dirty="0"/>
              <a:t>, Sedna, </a:t>
            </a:r>
            <a:r>
              <a:rPr lang="en-US" sz="3600" dirty="0" err="1"/>
              <a:t>Nanabush</a:t>
            </a:r>
            <a:r>
              <a:rPr lang="en-US" sz="3600" dirty="0"/>
              <a:t> or </a:t>
            </a:r>
            <a:r>
              <a:rPr lang="en-US" sz="3600" b="1" u="sng" dirty="0"/>
              <a:t>Raven</a:t>
            </a:r>
            <a:r>
              <a:rPr lang="en-US" sz="3600" dirty="0"/>
              <a:t> create the world, or change it into the world known to human beings. </a:t>
            </a:r>
          </a:p>
        </p:txBody>
      </p:sp>
    </p:spTree>
    <p:extLst>
      <p:ext uri="{BB962C8B-B14F-4D97-AF65-F5344CB8AC3E}">
        <p14:creationId xmlns:p14="http://schemas.microsoft.com/office/powerpoint/2010/main" val="5587211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87"/>
            <a:ext cx="9144000" cy="1143000"/>
          </a:xfrm>
        </p:spPr>
        <p:txBody>
          <a:bodyPr>
            <a:normAutofit/>
          </a:bodyPr>
          <a:lstStyle/>
          <a:p>
            <a:r>
              <a:rPr lang="en-CA" b="1" dirty="0" smtClean="0"/>
              <a:t>Historical Literacy</a:t>
            </a:r>
            <a:endParaRPr lang="en-CA" b="1" dirty="0"/>
          </a:p>
        </p:txBody>
      </p:sp>
      <p:sp>
        <p:nvSpPr>
          <p:cNvPr id="3" name="Content Placeholder 2"/>
          <p:cNvSpPr>
            <a:spLocks noGrp="1"/>
          </p:cNvSpPr>
          <p:nvPr>
            <p:ph idx="1"/>
          </p:nvPr>
        </p:nvSpPr>
        <p:spPr>
          <a:xfrm>
            <a:off x="0" y="1353548"/>
            <a:ext cx="9144000" cy="5504452"/>
          </a:xfrm>
        </p:spPr>
        <p:txBody>
          <a:bodyPr>
            <a:normAutofit fontScale="92500" lnSpcReduction="10000"/>
          </a:bodyPr>
          <a:lstStyle/>
          <a:p>
            <a:r>
              <a:rPr lang="en-CA" sz="2800" dirty="0" smtClean="0"/>
              <a:t>Such students/citizens have thoughtful ways to tackle these debates. </a:t>
            </a:r>
          </a:p>
          <a:p>
            <a:endParaRPr lang="en-CA" sz="2800" dirty="0" smtClean="0"/>
          </a:p>
          <a:p>
            <a:r>
              <a:rPr lang="en-CA" sz="2800" dirty="0" smtClean="0"/>
              <a:t>They can assess historical sources. </a:t>
            </a:r>
          </a:p>
          <a:p>
            <a:endParaRPr lang="en-CA" sz="2800" dirty="0" smtClean="0"/>
          </a:p>
          <a:p>
            <a:r>
              <a:rPr lang="en-CA" sz="2800" dirty="0" smtClean="0"/>
              <a:t>They know that a historical film can look "realistic" without being accurate. </a:t>
            </a:r>
          </a:p>
          <a:p>
            <a:endParaRPr lang="en-CA" sz="2800" dirty="0" smtClean="0"/>
          </a:p>
          <a:p>
            <a:r>
              <a:rPr lang="en-CA" sz="2800" dirty="0" smtClean="0"/>
              <a:t>They understand the value of a footnote.</a:t>
            </a:r>
          </a:p>
          <a:p>
            <a:endParaRPr lang="en-CA" sz="2800" dirty="0" smtClean="0"/>
          </a:p>
          <a:p>
            <a:r>
              <a:rPr lang="en-CA" dirty="0"/>
              <a:t>In short, </a:t>
            </a:r>
            <a:r>
              <a:rPr lang="en-CA" dirty="0" smtClean="0"/>
              <a:t>you can </a:t>
            </a:r>
            <a:r>
              <a:rPr lang="en-CA" dirty="0"/>
              <a:t>detect the differences between the uses and abuses of history. </a:t>
            </a:r>
          </a:p>
          <a:p>
            <a:endParaRPr lang="en-CA" dirty="0"/>
          </a:p>
        </p:txBody>
      </p:sp>
    </p:spTree>
    <p:extLst>
      <p:ext uri="{BB962C8B-B14F-4D97-AF65-F5344CB8AC3E}">
        <p14:creationId xmlns:p14="http://schemas.microsoft.com/office/powerpoint/2010/main" val="263319912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t>Indigneous</a:t>
            </a:r>
            <a:r>
              <a:rPr lang="en-US" sz="4400" b="1" dirty="0" smtClean="0"/>
              <a:t> </a:t>
            </a:r>
            <a:r>
              <a:rPr lang="en-US" sz="4400" b="1" dirty="0"/>
              <a:t>Origins</a:t>
            </a:r>
            <a:endParaRPr lang="en-US" sz="4400" dirty="0"/>
          </a:p>
        </p:txBody>
      </p:sp>
      <p:sp>
        <p:nvSpPr>
          <p:cNvPr id="3" name="Content Placeholder 2"/>
          <p:cNvSpPr>
            <a:spLocks noGrp="1"/>
          </p:cNvSpPr>
          <p:nvPr>
            <p:ph type="body" idx="1"/>
          </p:nvPr>
        </p:nvSpPr>
        <p:spPr/>
        <p:txBody>
          <a:bodyPr>
            <a:noAutofit/>
          </a:bodyPr>
          <a:lstStyle/>
          <a:p>
            <a:r>
              <a:rPr lang="en-US" sz="4000" b="1" dirty="0" smtClean="0"/>
              <a:t>Raven and the First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97821" cy="4114800"/>
          </a:xfrm>
          <a:prstGeom prst="rect">
            <a:avLst/>
          </a:prstGeom>
        </p:spPr>
      </p:pic>
    </p:spTree>
    <p:extLst>
      <p:ext uri="{BB962C8B-B14F-4D97-AF65-F5344CB8AC3E}">
        <p14:creationId xmlns:p14="http://schemas.microsoft.com/office/powerpoint/2010/main" val="72909391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Indigenous </a:t>
            </a:r>
            <a:r>
              <a:rPr lang="en-US" sz="4400" b="1" dirty="0"/>
              <a:t>Origins</a:t>
            </a:r>
            <a:endParaRPr lang="en-US" sz="4400" dirty="0"/>
          </a:p>
        </p:txBody>
      </p:sp>
      <p:sp>
        <p:nvSpPr>
          <p:cNvPr id="3" name="Content Placeholder 2"/>
          <p:cNvSpPr>
            <a:spLocks noGrp="1"/>
          </p:cNvSpPr>
          <p:nvPr>
            <p:ph type="body" idx="1"/>
          </p:nvPr>
        </p:nvSpPr>
        <p:spPr/>
        <p:txBody>
          <a:bodyPr>
            <a:noAutofit/>
          </a:bodyPr>
          <a:lstStyle/>
          <a:p>
            <a:r>
              <a:rPr lang="en-US" sz="4000" b="1" dirty="0" smtClean="0"/>
              <a:t>The Creation Story = Turtle Island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78546" cy="4114800"/>
          </a:xfrm>
          <a:prstGeom prst="rect">
            <a:avLst/>
          </a:prstGeom>
        </p:spPr>
      </p:pic>
      <p:pic>
        <p:nvPicPr>
          <p:cNvPr id="5" name="Picture 4" descr="hh-animals-muskrat-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546" y="0"/>
            <a:ext cx="2515997" cy="2515997"/>
          </a:xfrm>
          <a:prstGeom prst="rect">
            <a:avLst/>
          </a:prstGeom>
        </p:spPr>
      </p:pic>
      <p:pic>
        <p:nvPicPr>
          <p:cNvPr id="6" name="Picture 5" descr="dscn17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685" y="2307632"/>
            <a:ext cx="2990315" cy="2242736"/>
          </a:xfrm>
          <a:prstGeom prst="rect">
            <a:avLst/>
          </a:prstGeom>
        </p:spPr>
      </p:pic>
    </p:spTree>
    <p:extLst>
      <p:ext uri="{BB962C8B-B14F-4D97-AF65-F5344CB8AC3E}">
        <p14:creationId xmlns:p14="http://schemas.microsoft.com/office/powerpoint/2010/main" val="33574982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86073"/>
            <a:ext cx="6400800" cy="1507067"/>
          </a:xfrm>
        </p:spPr>
        <p:txBody>
          <a:bodyPr>
            <a:normAutofit/>
          </a:bodyPr>
          <a:lstStyle/>
          <a:p>
            <a:r>
              <a:rPr lang="en-US" sz="4400" b="1" dirty="0" smtClean="0"/>
              <a:t>Other “Stories” </a:t>
            </a:r>
            <a:r>
              <a:rPr lang="en-US" sz="4400" b="1" dirty="0" smtClean="0">
                <a:sym typeface="Wingdings"/>
              </a:rPr>
              <a:t></a:t>
            </a:r>
            <a:endParaRPr lang="en-US" sz="4400" dirty="0"/>
          </a:p>
        </p:txBody>
      </p:sp>
      <p:sp>
        <p:nvSpPr>
          <p:cNvPr id="3" name="Content Placeholder 2"/>
          <p:cNvSpPr>
            <a:spLocks noGrp="1"/>
          </p:cNvSpPr>
          <p:nvPr>
            <p:ph idx="1"/>
          </p:nvPr>
        </p:nvSpPr>
        <p:spPr>
          <a:xfrm>
            <a:off x="0" y="40924"/>
            <a:ext cx="9144000" cy="6817076"/>
          </a:xfrm>
        </p:spPr>
        <p:txBody>
          <a:bodyPr>
            <a:noAutofit/>
          </a:bodyPr>
          <a:lstStyle/>
          <a:p>
            <a:r>
              <a:rPr lang="en-US" dirty="0" smtClean="0"/>
              <a:t>Many </a:t>
            </a:r>
            <a:r>
              <a:rPr lang="en-US" b="1" u="sng" dirty="0" smtClean="0"/>
              <a:t>scientists</a:t>
            </a:r>
            <a:r>
              <a:rPr lang="en-US" dirty="0" smtClean="0"/>
              <a:t> (anthropologists, archeologists) disagree on where the First </a:t>
            </a:r>
            <a:r>
              <a:rPr lang="en-US" b="1" u="sng" dirty="0" smtClean="0"/>
              <a:t>People</a:t>
            </a:r>
            <a:r>
              <a:rPr lang="en-US" dirty="0" smtClean="0"/>
              <a:t> came from or how they got to North </a:t>
            </a:r>
            <a:r>
              <a:rPr lang="en-US" b="1" u="sng" dirty="0" smtClean="0"/>
              <a:t>America</a:t>
            </a:r>
            <a:r>
              <a:rPr lang="en-US" dirty="0" smtClean="0"/>
              <a:t>.</a:t>
            </a:r>
          </a:p>
          <a:p>
            <a:r>
              <a:rPr lang="en-US" dirty="0"/>
              <a:t>Scientists know that First Nations and Inuit Peoples have lived in what is now </a:t>
            </a:r>
            <a:r>
              <a:rPr lang="en-US" b="1" u="sng" dirty="0"/>
              <a:t>Canada</a:t>
            </a:r>
            <a:r>
              <a:rPr lang="en-US" dirty="0"/>
              <a:t> for </a:t>
            </a:r>
            <a:r>
              <a:rPr lang="en-US" b="1" u="sng" dirty="0"/>
              <a:t>12,000</a:t>
            </a:r>
            <a:r>
              <a:rPr lang="en-US" dirty="0"/>
              <a:t>+ years because they found </a:t>
            </a:r>
            <a:r>
              <a:rPr lang="en-US" b="1" u="sng" dirty="0"/>
              <a:t>bones</a:t>
            </a:r>
            <a:r>
              <a:rPr lang="en-US" dirty="0"/>
              <a:t> and </a:t>
            </a:r>
            <a:r>
              <a:rPr lang="en-US" b="1" u="sng" dirty="0"/>
              <a:t>artifacts</a:t>
            </a:r>
            <a:r>
              <a:rPr lang="en-US" dirty="0" smtClean="0"/>
              <a:t>.</a:t>
            </a:r>
          </a:p>
          <a:p>
            <a:r>
              <a:rPr lang="en-US" dirty="0"/>
              <a:t>Yet many scientists now believed that some of the First Peoples have been here much longer than that. . . since time immemorial.</a:t>
            </a:r>
          </a:p>
          <a:p>
            <a:endParaRPr lang="en-US" dirty="0"/>
          </a:p>
          <a:p>
            <a:endParaRPr lang="en-US" sz="3600" dirty="0" smtClean="0"/>
          </a:p>
        </p:txBody>
      </p:sp>
    </p:spTree>
    <p:extLst>
      <p:ext uri="{BB962C8B-B14F-4D97-AF65-F5344CB8AC3E}">
        <p14:creationId xmlns:p14="http://schemas.microsoft.com/office/powerpoint/2010/main" val="14433930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Other theories: Migration </a:t>
            </a:r>
            <a:r>
              <a:rPr lang="en-US" sz="4400" b="1" dirty="0" smtClean="0">
                <a:sym typeface="Wingdings"/>
              </a:rPr>
              <a:t></a:t>
            </a:r>
            <a:endParaRPr lang="en-US" sz="4400" dirty="0"/>
          </a:p>
        </p:txBody>
      </p:sp>
      <p:sp>
        <p:nvSpPr>
          <p:cNvPr id="3" name="Content Placeholder 2"/>
          <p:cNvSpPr>
            <a:spLocks noGrp="1"/>
          </p:cNvSpPr>
          <p:nvPr>
            <p:ph idx="1"/>
          </p:nvPr>
        </p:nvSpPr>
        <p:spPr>
          <a:xfrm>
            <a:off x="0" y="0"/>
            <a:ext cx="9144000" cy="5635997"/>
          </a:xfrm>
        </p:spPr>
        <p:txBody>
          <a:bodyPr>
            <a:noAutofit/>
          </a:bodyPr>
          <a:lstStyle/>
          <a:p>
            <a:r>
              <a:rPr lang="en-US" dirty="0" smtClean="0"/>
              <a:t>For several years scientists believed that the ancestors of all North American First Nations crossed over on </a:t>
            </a:r>
            <a:r>
              <a:rPr lang="en-US" b="1" u="sng" dirty="0" smtClean="0"/>
              <a:t>foot</a:t>
            </a:r>
            <a:r>
              <a:rPr lang="en-US" dirty="0" smtClean="0"/>
              <a:t> from </a:t>
            </a:r>
            <a:r>
              <a:rPr lang="en-US" b="1" u="sng" dirty="0" smtClean="0"/>
              <a:t>Asia</a:t>
            </a:r>
            <a:r>
              <a:rPr lang="en-US" dirty="0" smtClean="0"/>
              <a:t> at the end of the last ice </a:t>
            </a:r>
            <a:r>
              <a:rPr lang="en-US" b="1" u="sng" dirty="0" smtClean="0"/>
              <a:t>age</a:t>
            </a:r>
            <a:r>
              <a:rPr lang="en-US" dirty="0" smtClean="0"/>
              <a:t> about 12,000 years ago.</a:t>
            </a:r>
          </a:p>
          <a:p>
            <a:r>
              <a:rPr lang="en-US" dirty="0"/>
              <a:t>At that time North America and Asia were joined, and what is now the bottom of the </a:t>
            </a:r>
            <a:r>
              <a:rPr lang="en-US" b="1" u="sng" dirty="0"/>
              <a:t>Bering</a:t>
            </a:r>
            <a:r>
              <a:rPr lang="en-US" dirty="0"/>
              <a:t> Sea between Russia and Alaska was dry land, (a “land bridge”) because sea  levels were much lower than they are now = </a:t>
            </a:r>
            <a:r>
              <a:rPr lang="en-US" b="1" u="sng" dirty="0"/>
              <a:t>The Bering/</a:t>
            </a:r>
            <a:r>
              <a:rPr lang="en-US" b="1" u="sng" dirty="0" err="1"/>
              <a:t>Beringia</a:t>
            </a:r>
            <a:r>
              <a:rPr lang="en-US" b="1" u="sng" dirty="0"/>
              <a:t> Land Bridge Theory.</a:t>
            </a:r>
          </a:p>
          <a:p>
            <a:endParaRPr lang="en-US" dirty="0" smtClean="0"/>
          </a:p>
        </p:txBody>
      </p:sp>
    </p:spTree>
    <p:extLst>
      <p:ext uri="{BB962C8B-B14F-4D97-AF65-F5344CB8AC3E}">
        <p14:creationId xmlns:p14="http://schemas.microsoft.com/office/powerpoint/2010/main" val="33195895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996" y="248039"/>
            <a:ext cx="5071060" cy="6400800"/>
          </a:xfrm>
          <a:prstGeom prst="rect">
            <a:avLst/>
          </a:prstGeom>
        </p:spPr>
      </p:pic>
    </p:spTree>
    <p:extLst>
      <p:ext uri="{BB962C8B-B14F-4D97-AF65-F5344CB8AC3E}">
        <p14:creationId xmlns:p14="http://schemas.microsoft.com/office/powerpoint/2010/main" val="250405246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04526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30525" y="237930"/>
            <a:ext cx="5700713" cy="6400800"/>
          </a:xfrm>
          <a:prstGeom prst="rect">
            <a:avLst/>
          </a:prstGeom>
          <a:noFill/>
        </p:spPr>
      </p:pic>
    </p:spTree>
    <p:extLst>
      <p:ext uri="{BB962C8B-B14F-4D97-AF65-F5344CB8AC3E}">
        <p14:creationId xmlns:p14="http://schemas.microsoft.com/office/powerpoint/2010/main" val="93675445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Other theories: Migration</a:t>
            </a:r>
            <a:endParaRPr lang="en-US" sz="4400" dirty="0"/>
          </a:p>
        </p:txBody>
      </p:sp>
      <p:sp>
        <p:nvSpPr>
          <p:cNvPr id="3" name="Content Placeholder 2"/>
          <p:cNvSpPr>
            <a:spLocks noGrp="1"/>
          </p:cNvSpPr>
          <p:nvPr>
            <p:ph idx="1"/>
          </p:nvPr>
        </p:nvSpPr>
        <p:spPr>
          <a:xfrm>
            <a:off x="0" y="-39451"/>
            <a:ext cx="9144000" cy="6897451"/>
          </a:xfrm>
        </p:spPr>
        <p:txBody>
          <a:bodyPr>
            <a:noAutofit/>
          </a:bodyPr>
          <a:lstStyle/>
          <a:p>
            <a:r>
              <a:rPr lang="en-US" sz="3600" dirty="0"/>
              <a:t>The theory is that </a:t>
            </a:r>
            <a:r>
              <a:rPr lang="en-US" sz="3600" b="1" u="sng" dirty="0"/>
              <a:t>nomadic</a:t>
            </a:r>
            <a:r>
              <a:rPr lang="en-US" sz="3600" dirty="0"/>
              <a:t> hunting people followed the big </a:t>
            </a:r>
            <a:r>
              <a:rPr lang="en-US" sz="3600" b="1" u="sng" dirty="0"/>
              <a:t>animals</a:t>
            </a:r>
            <a:r>
              <a:rPr lang="en-US" sz="3600" dirty="0"/>
              <a:t> (moose, deer, elk, buffalo) for food, and eventually moved </a:t>
            </a:r>
            <a:r>
              <a:rPr lang="en-US" sz="3600" b="1" u="sng" dirty="0"/>
              <a:t>south</a:t>
            </a:r>
            <a:r>
              <a:rPr lang="en-US" sz="3600" dirty="0"/>
              <a:t> and spread out as the ice sheets melted </a:t>
            </a:r>
            <a:r>
              <a:rPr lang="en-US" sz="3600" dirty="0" smtClean="0"/>
              <a:t>back; then </a:t>
            </a:r>
            <a:r>
              <a:rPr lang="en-US" sz="3600" dirty="0"/>
              <a:t>they evolved </a:t>
            </a:r>
            <a:r>
              <a:rPr lang="en-US" sz="3600" b="1" u="sng" dirty="0"/>
              <a:t>different</a:t>
            </a:r>
            <a:r>
              <a:rPr lang="en-US" sz="3600" dirty="0"/>
              <a:t> cultures to suit </a:t>
            </a:r>
            <a:r>
              <a:rPr lang="en-US" sz="3600" b="1" u="sng" dirty="0"/>
              <a:t>different</a:t>
            </a:r>
            <a:r>
              <a:rPr lang="en-US" sz="3600" dirty="0"/>
              <a:t> </a:t>
            </a:r>
            <a:r>
              <a:rPr lang="en-US" sz="3600" dirty="0" smtClean="0"/>
              <a:t>environments.</a:t>
            </a:r>
          </a:p>
        </p:txBody>
      </p:sp>
    </p:spTree>
    <p:extLst>
      <p:ext uri="{BB962C8B-B14F-4D97-AF65-F5344CB8AC3E}">
        <p14:creationId xmlns:p14="http://schemas.microsoft.com/office/powerpoint/2010/main" val="14795026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Other theories: sea routes</a:t>
            </a:r>
            <a:endParaRPr lang="en-US" sz="4400" dirty="0"/>
          </a:p>
        </p:txBody>
      </p:sp>
      <p:sp>
        <p:nvSpPr>
          <p:cNvPr id="3" name="Content Placeholder 2"/>
          <p:cNvSpPr>
            <a:spLocks noGrp="1"/>
          </p:cNvSpPr>
          <p:nvPr>
            <p:ph idx="1"/>
          </p:nvPr>
        </p:nvSpPr>
        <p:spPr>
          <a:xfrm>
            <a:off x="0" y="0"/>
            <a:ext cx="9144000" cy="4902877"/>
          </a:xfrm>
        </p:spPr>
        <p:txBody>
          <a:bodyPr>
            <a:noAutofit/>
          </a:bodyPr>
          <a:lstStyle/>
          <a:p>
            <a:r>
              <a:rPr lang="en-US" sz="3600" dirty="0"/>
              <a:t>Scientists </a:t>
            </a:r>
            <a:r>
              <a:rPr lang="en-US" sz="3600" dirty="0" smtClean="0"/>
              <a:t>speculate that </a:t>
            </a:r>
            <a:r>
              <a:rPr lang="en-US" sz="3600" dirty="0"/>
              <a:t>the ancestors of First Nations people may have </a:t>
            </a:r>
            <a:r>
              <a:rPr lang="en-US" sz="3600" b="1" u="sng" dirty="0"/>
              <a:t>come</a:t>
            </a:r>
            <a:r>
              <a:rPr lang="en-US" sz="3600" dirty="0"/>
              <a:t> to North America from several different parts of </a:t>
            </a:r>
            <a:r>
              <a:rPr lang="en-US" sz="3600" b="1" u="sng" dirty="0"/>
              <a:t>Asia</a:t>
            </a:r>
            <a:r>
              <a:rPr lang="en-US" sz="3600" dirty="0"/>
              <a:t> and </a:t>
            </a:r>
            <a:r>
              <a:rPr lang="en-US" sz="3600" b="1" u="sng" dirty="0"/>
              <a:t>Polynesia</a:t>
            </a:r>
            <a:r>
              <a:rPr lang="en-US" sz="3600" dirty="0"/>
              <a:t>, following several different </a:t>
            </a:r>
            <a:r>
              <a:rPr lang="en-US" sz="3600" dirty="0" smtClean="0"/>
              <a:t>routes, and maybe over the frozen Atlantic from Europe </a:t>
            </a:r>
            <a:r>
              <a:rPr lang="en-US" sz="3600" b="1" u="sng" dirty="0" smtClean="0"/>
              <a:t>6,000</a:t>
            </a:r>
            <a:r>
              <a:rPr lang="en-US" sz="3600" dirty="0" smtClean="0"/>
              <a:t> years earlier than the Pacific during the last Ice Age. </a:t>
            </a:r>
            <a:endParaRPr lang="en-US" sz="3600" dirty="0"/>
          </a:p>
        </p:txBody>
      </p:sp>
    </p:spTree>
    <p:extLst>
      <p:ext uri="{BB962C8B-B14F-4D97-AF65-F5344CB8AC3E}">
        <p14:creationId xmlns:p14="http://schemas.microsoft.com/office/powerpoint/2010/main" val="2145445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Other theories: both</a:t>
            </a:r>
            <a:endParaRPr lang="en-US" sz="4400" dirty="0"/>
          </a:p>
        </p:txBody>
      </p:sp>
      <p:sp>
        <p:nvSpPr>
          <p:cNvPr id="3" name="Content Placeholder 2"/>
          <p:cNvSpPr>
            <a:spLocks noGrp="1"/>
          </p:cNvSpPr>
          <p:nvPr>
            <p:ph idx="1"/>
          </p:nvPr>
        </p:nvSpPr>
        <p:spPr/>
        <p:txBody>
          <a:bodyPr>
            <a:noAutofit/>
          </a:bodyPr>
          <a:lstStyle/>
          <a:p>
            <a:r>
              <a:rPr lang="en-US" sz="3600" dirty="0"/>
              <a:t>Still others </a:t>
            </a:r>
            <a:r>
              <a:rPr lang="en-US" sz="3600" b="1" u="sng" dirty="0"/>
              <a:t>may</a:t>
            </a:r>
            <a:r>
              <a:rPr lang="en-US" sz="3600" dirty="0"/>
              <a:t> have </a:t>
            </a:r>
            <a:r>
              <a:rPr lang="en-US" sz="3600" b="1" u="sng" dirty="0"/>
              <a:t>crossed</a:t>
            </a:r>
            <a:r>
              <a:rPr lang="en-US" sz="3600" dirty="0"/>
              <a:t> the </a:t>
            </a:r>
            <a:r>
              <a:rPr lang="en-US" sz="3600" b="1" u="sng" dirty="0"/>
              <a:t>ice</a:t>
            </a:r>
            <a:r>
              <a:rPr lang="en-US" sz="3600" dirty="0"/>
              <a:t> fields that once connected </a:t>
            </a:r>
            <a:r>
              <a:rPr lang="en-US" sz="3600" b="1" u="sng" dirty="0"/>
              <a:t>Europe</a:t>
            </a:r>
            <a:r>
              <a:rPr lang="en-US" sz="3600" dirty="0"/>
              <a:t> and North America. </a:t>
            </a:r>
            <a:endParaRPr lang="en-US" sz="3600" dirty="0" smtClean="0"/>
          </a:p>
          <a:p>
            <a:endParaRPr lang="en-US" sz="3600" dirty="0"/>
          </a:p>
          <a:p>
            <a:r>
              <a:rPr lang="en-US" sz="3600" dirty="0" smtClean="0"/>
              <a:t>The </a:t>
            </a:r>
            <a:r>
              <a:rPr lang="en-US" sz="3600" b="1" u="sng" dirty="0"/>
              <a:t>Inuit</a:t>
            </a:r>
            <a:r>
              <a:rPr lang="en-US" sz="3600" dirty="0"/>
              <a:t>, who live in the high Arctic, were probably the </a:t>
            </a:r>
            <a:r>
              <a:rPr lang="en-US" sz="3600" b="1" u="sng" dirty="0"/>
              <a:t>last</a:t>
            </a:r>
            <a:r>
              <a:rPr lang="en-US" sz="3600" dirty="0"/>
              <a:t> to arrive.</a:t>
            </a:r>
          </a:p>
        </p:txBody>
      </p:sp>
    </p:spTree>
    <p:extLst>
      <p:ext uri="{BB962C8B-B14F-4D97-AF65-F5344CB8AC3E}">
        <p14:creationId xmlns:p14="http://schemas.microsoft.com/office/powerpoint/2010/main" val="411105507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8" y="3261049"/>
            <a:ext cx="6400800" cy="1697400"/>
          </a:xfrm>
        </p:spPr>
        <p:txBody>
          <a:bodyPr>
            <a:normAutofit fontScale="90000"/>
          </a:bodyPr>
          <a:lstStyle/>
          <a:p>
            <a:r>
              <a:rPr lang="en-US" sz="4400" b="1" dirty="0" smtClean="0"/>
              <a:t>What is the significance of the scientific theories of first peoples migration </a:t>
            </a:r>
            <a:r>
              <a:rPr lang="en-US" sz="4400" b="1" dirty="0"/>
              <a:t>t</a:t>
            </a:r>
            <a:r>
              <a:rPr lang="en-US" sz="4400" b="1" dirty="0" smtClean="0"/>
              <a:t>o north America?</a:t>
            </a:r>
            <a:endParaRPr lang="en-US" sz="4400" dirty="0"/>
          </a:p>
        </p:txBody>
      </p:sp>
      <p:sp>
        <p:nvSpPr>
          <p:cNvPr id="3" name="Content Placeholder 2"/>
          <p:cNvSpPr>
            <a:spLocks noGrp="1"/>
          </p:cNvSpPr>
          <p:nvPr>
            <p:ph type="body" idx="1"/>
          </p:nvPr>
        </p:nvSpPr>
        <p:spPr/>
        <p:txBody>
          <a:bodyPr>
            <a:noAutofit/>
          </a:bodyPr>
          <a:lstStyle/>
          <a:p>
            <a:r>
              <a:rPr lang="en-US" sz="4000" b="1" dirty="0" smtClean="0"/>
              <a:t>What could lie under these idea?</a:t>
            </a:r>
          </a:p>
        </p:txBody>
      </p:sp>
    </p:spTree>
    <p:extLst>
      <p:ext uri="{BB962C8B-B14F-4D97-AF65-F5344CB8AC3E}">
        <p14:creationId xmlns:p14="http://schemas.microsoft.com/office/powerpoint/2010/main" val="2542793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solidFill>
                  <a:schemeClr val="tx1"/>
                </a:solidFill>
              </a:rPr>
              <a:t>Stereotypes</a:t>
            </a:r>
            <a:r>
              <a:rPr lang="en-US" sz="5400" b="1" dirty="0">
                <a:solidFill>
                  <a:schemeClr val="tx1"/>
                </a:solidFill>
              </a:rPr>
              <a:t> </a:t>
            </a:r>
            <a:r>
              <a:rPr lang="en-US" sz="5400" b="1" dirty="0" smtClean="0">
                <a:solidFill>
                  <a:schemeClr val="tx1"/>
                </a:solidFill>
              </a:rPr>
              <a:t>+ Aboriginals Video</a:t>
            </a:r>
            <a:endParaRPr lang="en-US" sz="5400" b="1" dirty="0">
              <a:solidFill>
                <a:schemeClr val="tx1"/>
              </a:solidFill>
            </a:endParaRPr>
          </a:p>
        </p:txBody>
      </p:sp>
      <p:sp>
        <p:nvSpPr>
          <p:cNvPr id="3" name="Content Placeholder 2"/>
          <p:cNvSpPr>
            <a:spLocks noGrp="1"/>
          </p:cNvSpPr>
          <p:nvPr>
            <p:ph idx="1"/>
          </p:nvPr>
        </p:nvSpPr>
        <p:spPr>
          <a:xfrm>
            <a:off x="964003" y="2725947"/>
            <a:ext cx="6812711" cy="3700732"/>
          </a:xfrm>
        </p:spPr>
        <p:txBody>
          <a:bodyPr>
            <a:normAutofit fontScale="92500" lnSpcReduction="10000"/>
          </a:bodyPr>
          <a:lstStyle/>
          <a:p>
            <a:r>
              <a:rPr lang="en-US" sz="3200" dirty="0"/>
              <a:t>What does the average Canadian know about Aboriginal people? </a:t>
            </a:r>
            <a:r>
              <a:rPr lang="en-US" sz="3200" dirty="0" smtClean="0"/>
              <a:t>By CBC </a:t>
            </a:r>
            <a:r>
              <a:rPr lang="en-US" sz="3200" dirty="0"/>
              <a:t>reporter Connie Walker </a:t>
            </a:r>
            <a:r>
              <a:rPr lang="en-US" sz="3200" dirty="0" smtClean="0"/>
              <a:t>(5:53). </a:t>
            </a:r>
            <a:endParaRPr lang="en-US" sz="3200" dirty="0" smtClean="0">
              <a:hlinkClick r:id="rId2"/>
            </a:endParaRPr>
          </a:p>
          <a:p>
            <a:endParaRPr lang="en-US" sz="3200" dirty="0" smtClean="0">
              <a:hlinkClick r:id=""/>
            </a:endParaRPr>
          </a:p>
          <a:p>
            <a:r>
              <a:rPr lang="en-US" dirty="0">
                <a:hlinkClick r:id="rId3"/>
              </a:rPr>
              <a:t>https://www.facebook.com/cbcdocs/videos/vb.82184406949/10155411819196950/?type=2&amp;</a:t>
            </a:r>
            <a:r>
              <a:rPr lang="en-US" dirty="0" smtClean="0">
                <a:hlinkClick r:id="rId3"/>
              </a:rPr>
              <a:t>theater</a:t>
            </a:r>
            <a:endParaRPr lang="en-US" dirty="0" smtClean="0"/>
          </a:p>
          <a:p>
            <a:endParaRPr lang="en-US" sz="3200" dirty="0"/>
          </a:p>
        </p:txBody>
      </p:sp>
    </p:spTree>
    <p:extLst>
      <p:ext uri="{BB962C8B-B14F-4D97-AF65-F5344CB8AC3E}">
        <p14:creationId xmlns:p14="http://schemas.microsoft.com/office/powerpoint/2010/main" val="90862142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Immigrants too?!</a:t>
            </a:r>
            <a:endParaRPr lang="en-US" sz="4400" dirty="0"/>
          </a:p>
        </p:txBody>
      </p:sp>
      <p:sp>
        <p:nvSpPr>
          <p:cNvPr id="3" name="Content Placeholder 2"/>
          <p:cNvSpPr>
            <a:spLocks noGrp="1"/>
          </p:cNvSpPr>
          <p:nvPr>
            <p:ph idx="1"/>
          </p:nvPr>
        </p:nvSpPr>
        <p:spPr>
          <a:xfrm>
            <a:off x="0" y="9061"/>
            <a:ext cx="9144000" cy="5392141"/>
          </a:xfrm>
        </p:spPr>
        <p:txBody>
          <a:bodyPr>
            <a:noAutofit/>
          </a:bodyPr>
          <a:lstStyle/>
          <a:p>
            <a:pPr>
              <a:lnSpc>
                <a:spcPct val="90000"/>
              </a:lnSpc>
            </a:pPr>
            <a:r>
              <a:rPr lang="en-CA" altLang="en-US" sz="3600" dirty="0"/>
              <a:t>But how did </a:t>
            </a:r>
            <a:r>
              <a:rPr lang="en-CA" altLang="en-US" sz="3600" b="1" u="sng" dirty="0"/>
              <a:t>First Nations </a:t>
            </a:r>
            <a:r>
              <a:rPr lang="en-CA" altLang="en-US" sz="3600" dirty="0"/>
              <a:t>get to the </a:t>
            </a:r>
            <a:r>
              <a:rPr lang="en-CA" altLang="en-US" sz="3600" b="1" u="sng" dirty="0"/>
              <a:t>Americas</a:t>
            </a:r>
            <a:r>
              <a:rPr lang="en-CA" altLang="en-US" sz="3600" dirty="0"/>
              <a:t> if they have not always been here?</a:t>
            </a:r>
          </a:p>
          <a:p>
            <a:endParaRPr lang="en-US" sz="3600" dirty="0"/>
          </a:p>
          <a:p>
            <a:r>
              <a:rPr lang="en-US" sz="3600" b="1" u="sng" dirty="0" smtClean="0"/>
              <a:t>Superiority complex </a:t>
            </a:r>
            <a:r>
              <a:rPr lang="en-US" sz="3600" dirty="0" smtClean="0"/>
              <a:t>– Europeans looked down on First Nations: “</a:t>
            </a:r>
            <a:r>
              <a:rPr lang="en-US" sz="3600" b="1" u="sng" dirty="0" smtClean="0"/>
              <a:t>primitive</a:t>
            </a:r>
            <a:r>
              <a:rPr lang="en-US" sz="3600" dirty="0" smtClean="0"/>
              <a:t>.” with no technology or organized culture.</a:t>
            </a:r>
          </a:p>
        </p:txBody>
      </p:sp>
    </p:spTree>
    <p:extLst>
      <p:ext uri="{BB962C8B-B14F-4D97-AF65-F5344CB8AC3E}">
        <p14:creationId xmlns:p14="http://schemas.microsoft.com/office/powerpoint/2010/main" val="85144982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Immigrants too?!</a:t>
            </a:r>
            <a:endParaRPr lang="en-US" sz="4400" dirty="0"/>
          </a:p>
        </p:txBody>
      </p:sp>
      <p:sp>
        <p:nvSpPr>
          <p:cNvPr id="3" name="Content Placeholder 2"/>
          <p:cNvSpPr>
            <a:spLocks noGrp="1"/>
          </p:cNvSpPr>
          <p:nvPr>
            <p:ph idx="1"/>
          </p:nvPr>
        </p:nvSpPr>
        <p:spPr/>
        <p:txBody>
          <a:bodyPr>
            <a:noAutofit/>
          </a:bodyPr>
          <a:lstStyle/>
          <a:p>
            <a:r>
              <a:rPr lang="en-US" sz="3600" dirty="0" smtClean="0"/>
              <a:t>Identify First Nations as “immigrants” too = no </a:t>
            </a:r>
            <a:r>
              <a:rPr lang="en-US" sz="3600" b="1" u="sng" dirty="0" smtClean="0"/>
              <a:t>claim</a:t>
            </a:r>
            <a:r>
              <a:rPr lang="en-US" sz="3600" dirty="0" smtClean="0"/>
              <a:t> to </a:t>
            </a:r>
            <a:r>
              <a:rPr lang="en-US" sz="3600" b="1" u="sng" dirty="0" smtClean="0"/>
              <a:t>land</a:t>
            </a:r>
            <a:r>
              <a:rPr lang="en-US" sz="3600" dirty="0" smtClean="0"/>
              <a:t>/</a:t>
            </a:r>
            <a:r>
              <a:rPr lang="en-US" sz="3600" b="1" u="sng" dirty="0" smtClean="0"/>
              <a:t>rights</a:t>
            </a:r>
            <a:r>
              <a:rPr lang="en-US" sz="3600" dirty="0" smtClean="0"/>
              <a:t>.</a:t>
            </a:r>
            <a:endParaRPr lang="en-US" sz="3600" dirty="0"/>
          </a:p>
        </p:txBody>
      </p:sp>
    </p:spTree>
    <p:extLst>
      <p:ext uri="{BB962C8B-B14F-4D97-AF65-F5344CB8AC3E}">
        <p14:creationId xmlns:p14="http://schemas.microsoft.com/office/powerpoint/2010/main" val="321166243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Immigrants too?!</a:t>
            </a:r>
            <a:endParaRPr lang="en-US" sz="4400" dirty="0"/>
          </a:p>
        </p:txBody>
      </p:sp>
      <p:sp>
        <p:nvSpPr>
          <p:cNvPr id="3" name="Content Placeholder 2"/>
          <p:cNvSpPr>
            <a:spLocks noGrp="1"/>
          </p:cNvSpPr>
          <p:nvPr>
            <p:ph idx="1"/>
          </p:nvPr>
        </p:nvSpPr>
        <p:spPr>
          <a:xfrm>
            <a:off x="0" y="0"/>
            <a:ext cx="9144000" cy="5481577"/>
          </a:xfrm>
        </p:spPr>
        <p:txBody>
          <a:bodyPr>
            <a:noAutofit/>
          </a:bodyPr>
          <a:lstStyle/>
          <a:p>
            <a:r>
              <a:rPr lang="en-US" sz="3600" dirty="0" smtClean="0"/>
              <a:t>Europeans colonizing North America = </a:t>
            </a:r>
            <a:r>
              <a:rPr lang="en-US" sz="3600" b="1" u="sng" dirty="0" smtClean="0"/>
              <a:t>land</a:t>
            </a:r>
            <a:r>
              <a:rPr lang="en-US" sz="3600" dirty="0" smtClean="0"/>
              <a:t> + </a:t>
            </a:r>
            <a:r>
              <a:rPr lang="en-US" sz="3600" b="1" u="sng" dirty="0" smtClean="0"/>
              <a:t>resource</a:t>
            </a:r>
            <a:r>
              <a:rPr lang="en-US" sz="3600" dirty="0" smtClean="0"/>
              <a:t> acquisition. </a:t>
            </a:r>
          </a:p>
          <a:p>
            <a:endParaRPr lang="en-US" sz="3600" dirty="0"/>
          </a:p>
          <a:p>
            <a:pPr>
              <a:lnSpc>
                <a:spcPct val="90000"/>
              </a:lnSpc>
            </a:pPr>
            <a:r>
              <a:rPr lang="en-CA" altLang="en-US" sz="3600" dirty="0" smtClean="0"/>
              <a:t>Few, in the past, wanted to credit First Peoples with the ability to use </a:t>
            </a:r>
            <a:r>
              <a:rPr lang="en-CA" altLang="en-US" sz="3600" b="1" u="sng" dirty="0" smtClean="0"/>
              <a:t>boats</a:t>
            </a:r>
            <a:r>
              <a:rPr lang="en-CA" altLang="en-US" sz="3600" dirty="0" smtClean="0"/>
              <a:t> or that they have been here since time </a:t>
            </a:r>
            <a:r>
              <a:rPr lang="en-CA" altLang="en-US" sz="3600" b="1" u="sng" dirty="0" smtClean="0"/>
              <a:t>immemorial</a:t>
            </a:r>
            <a:r>
              <a:rPr lang="en-CA" altLang="en-US" sz="3600" dirty="0" smtClean="0"/>
              <a:t>.</a:t>
            </a:r>
            <a:endParaRPr lang="en-CA" altLang="en-US" sz="3600" dirty="0">
              <a:solidFill>
                <a:srgbClr val="FF6600"/>
              </a:solidFill>
            </a:endParaRPr>
          </a:p>
        </p:txBody>
      </p:sp>
    </p:spTree>
    <p:extLst>
      <p:ext uri="{BB962C8B-B14F-4D97-AF65-F5344CB8AC3E}">
        <p14:creationId xmlns:p14="http://schemas.microsoft.com/office/powerpoint/2010/main" val="95722711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mythology</a:t>
            </a:r>
            <a:endParaRPr lang="en-US" sz="4400" dirty="0"/>
          </a:p>
        </p:txBody>
      </p:sp>
      <p:sp>
        <p:nvSpPr>
          <p:cNvPr id="3" name="Content Placeholder 2"/>
          <p:cNvSpPr>
            <a:spLocks noGrp="1"/>
          </p:cNvSpPr>
          <p:nvPr>
            <p:ph idx="1"/>
          </p:nvPr>
        </p:nvSpPr>
        <p:spPr>
          <a:xfrm>
            <a:off x="0" y="10651"/>
            <a:ext cx="9144000" cy="5326251"/>
          </a:xfrm>
        </p:spPr>
        <p:txBody>
          <a:bodyPr>
            <a:noAutofit/>
          </a:bodyPr>
          <a:lstStyle/>
          <a:p>
            <a:pPr>
              <a:lnSpc>
                <a:spcPct val="90000"/>
              </a:lnSpc>
            </a:pPr>
            <a:r>
              <a:rPr lang="en-CA" altLang="en-US" sz="3600" dirty="0"/>
              <a:t>Every </a:t>
            </a:r>
            <a:r>
              <a:rPr lang="en-CA" altLang="en-US" sz="3600" b="1" u="sng" dirty="0" smtClean="0"/>
              <a:t>tribe</a:t>
            </a:r>
            <a:r>
              <a:rPr lang="en-CA" altLang="en-US" sz="3600" dirty="0" smtClean="0"/>
              <a:t>/</a:t>
            </a:r>
            <a:r>
              <a:rPr lang="en-CA" altLang="en-US" sz="3600" b="1" u="sng" dirty="0" smtClean="0"/>
              <a:t>nation</a:t>
            </a:r>
            <a:r>
              <a:rPr lang="en-CA" altLang="en-US" sz="3600" dirty="0" smtClean="0"/>
              <a:t> </a:t>
            </a:r>
            <a:r>
              <a:rPr lang="en-CA" altLang="en-US" sz="3600" dirty="0"/>
              <a:t>in North America has </a:t>
            </a:r>
            <a:r>
              <a:rPr lang="en-CA" altLang="en-US" sz="3600" dirty="0" smtClean="0"/>
              <a:t>a slightly different </a:t>
            </a:r>
            <a:r>
              <a:rPr lang="en-CA" altLang="en-US" sz="3600" b="1" u="sng" dirty="0" smtClean="0"/>
              <a:t>creation</a:t>
            </a:r>
            <a:r>
              <a:rPr lang="en-CA" altLang="en-US" sz="3600" dirty="0" smtClean="0"/>
              <a:t> story, but they </a:t>
            </a:r>
            <a:r>
              <a:rPr lang="en-CA" altLang="en-US" sz="3600" dirty="0"/>
              <a:t>all are the same in one regard:  </a:t>
            </a:r>
            <a:r>
              <a:rPr lang="en-CA" altLang="en-US" sz="3600" dirty="0" smtClean="0"/>
              <a:t>they state that they have always </a:t>
            </a:r>
            <a:r>
              <a:rPr lang="en-CA" altLang="en-US" sz="3600" b="1" u="sng" dirty="0" smtClean="0"/>
              <a:t>been</a:t>
            </a:r>
            <a:r>
              <a:rPr lang="en-CA" altLang="en-US" sz="3600" dirty="0" smtClean="0"/>
              <a:t>.</a:t>
            </a:r>
            <a:endParaRPr lang="en-CA" altLang="en-US" sz="3600" dirty="0"/>
          </a:p>
        </p:txBody>
      </p:sp>
    </p:spTree>
    <p:extLst>
      <p:ext uri="{BB962C8B-B14F-4D97-AF65-F5344CB8AC3E}">
        <p14:creationId xmlns:p14="http://schemas.microsoft.com/office/powerpoint/2010/main" val="325219293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mythology</a:t>
            </a:r>
            <a:endParaRPr lang="en-US" sz="4400" dirty="0"/>
          </a:p>
        </p:txBody>
      </p:sp>
      <p:sp>
        <p:nvSpPr>
          <p:cNvPr id="3" name="Content Placeholder 2"/>
          <p:cNvSpPr>
            <a:spLocks noGrp="1"/>
          </p:cNvSpPr>
          <p:nvPr>
            <p:ph idx="1"/>
          </p:nvPr>
        </p:nvSpPr>
        <p:spPr>
          <a:xfrm>
            <a:off x="0" y="-5424"/>
            <a:ext cx="9144000" cy="5551302"/>
          </a:xfrm>
        </p:spPr>
        <p:txBody>
          <a:bodyPr>
            <a:noAutofit/>
          </a:bodyPr>
          <a:lstStyle/>
          <a:p>
            <a:pPr>
              <a:lnSpc>
                <a:spcPct val="90000"/>
              </a:lnSpc>
            </a:pPr>
            <a:r>
              <a:rPr lang="en-CA" altLang="en-US" sz="3600" dirty="0" smtClean="0"/>
              <a:t>Few </a:t>
            </a:r>
            <a:r>
              <a:rPr lang="en-CA" altLang="en-US" sz="3600" dirty="0"/>
              <a:t>First Nations </a:t>
            </a:r>
            <a:r>
              <a:rPr lang="en-CA" altLang="en-US" sz="3600" dirty="0" smtClean="0"/>
              <a:t>(only one group – Coast Salish) have </a:t>
            </a:r>
            <a:r>
              <a:rPr lang="en-CA" altLang="en-US" sz="3600" dirty="0"/>
              <a:t>a mythology about </a:t>
            </a:r>
            <a:r>
              <a:rPr lang="en-CA" altLang="en-US" sz="3600" b="1" u="sng" dirty="0"/>
              <a:t>Beringia</a:t>
            </a:r>
            <a:r>
              <a:rPr lang="en-CA" altLang="en-US" sz="3600" dirty="0"/>
              <a:t> - it is a belief system a point of view constructed by other peoples.</a:t>
            </a:r>
          </a:p>
        </p:txBody>
      </p:sp>
    </p:spTree>
    <p:extLst>
      <p:ext uri="{BB962C8B-B14F-4D97-AF65-F5344CB8AC3E}">
        <p14:creationId xmlns:p14="http://schemas.microsoft.com/office/powerpoint/2010/main" val="347178547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60194"/>
            <a:ext cx="6400800" cy="1507067"/>
          </a:xfrm>
        </p:spPr>
        <p:txBody>
          <a:bodyPr>
            <a:normAutofit/>
          </a:bodyPr>
          <a:lstStyle/>
          <a:p>
            <a:r>
              <a:rPr lang="en-US" sz="4400" b="1" dirty="0" smtClean="0"/>
              <a:t>The stories</a:t>
            </a:r>
            <a:endParaRPr lang="en-US" sz="4400" dirty="0"/>
          </a:p>
        </p:txBody>
      </p:sp>
      <p:sp>
        <p:nvSpPr>
          <p:cNvPr id="3" name="Content Placeholder 2"/>
          <p:cNvSpPr>
            <a:spLocks noGrp="1"/>
          </p:cNvSpPr>
          <p:nvPr>
            <p:ph idx="1"/>
          </p:nvPr>
        </p:nvSpPr>
        <p:spPr>
          <a:xfrm>
            <a:off x="0" y="0"/>
            <a:ext cx="9144000" cy="5642328"/>
          </a:xfrm>
        </p:spPr>
        <p:txBody>
          <a:bodyPr>
            <a:noAutofit/>
          </a:bodyPr>
          <a:lstStyle/>
          <a:p>
            <a:pPr>
              <a:lnSpc>
                <a:spcPct val="90000"/>
              </a:lnSpc>
            </a:pPr>
            <a:r>
              <a:rPr lang="en-CA" altLang="en-US" sz="3600" dirty="0" smtClean="0"/>
              <a:t>We still do not “</a:t>
            </a:r>
            <a:r>
              <a:rPr lang="en-CA" altLang="en-US" sz="3600" b="1" u="sng" dirty="0" smtClean="0"/>
              <a:t>know</a:t>
            </a:r>
            <a:r>
              <a:rPr lang="en-CA" altLang="en-US" sz="3600" dirty="0" smtClean="0"/>
              <a:t>” how the First Peoples came to North America (or if indeed they did – where always here) but we do have their creation stories which are a version of the </a:t>
            </a:r>
            <a:r>
              <a:rPr lang="en-CA" altLang="en-US" sz="3600" b="1" u="sng" dirty="0" smtClean="0"/>
              <a:t>truth/the truth</a:t>
            </a:r>
            <a:r>
              <a:rPr lang="en-CA" altLang="en-US" sz="3600" dirty="0" smtClean="0"/>
              <a:t>.</a:t>
            </a:r>
            <a:endParaRPr lang="en-CA" altLang="en-US" sz="3600" dirty="0"/>
          </a:p>
        </p:txBody>
      </p:sp>
    </p:spTree>
    <p:extLst>
      <p:ext uri="{BB962C8B-B14F-4D97-AF65-F5344CB8AC3E}">
        <p14:creationId xmlns:p14="http://schemas.microsoft.com/office/powerpoint/2010/main" val="65748751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972ce7e359d54e2dd3b3e805a6a92214bd25d17.jpg"/>
          <p:cNvPicPr>
            <a:picLocks noGrp="1" noChangeAspect="1"/>
          </p:cNvPicPr>
          <p:nvPr>
            <p:ph idx="1"/>
          </p:nvPr>
        </p:nvPicPr>
        <p:blipFill>
          <a:blip r:embed="rId2">
            <a:extLst>
              <a:ext uri="{28A0092B-C50C-407E-A947-70E740481C1C}">
                <a14:useLocalDpi xmlns:a14="http://schemas.microsoft.com/office/drawing/2010/main" val="0"/>
              </a:ext>
            </a:extLst>
          </a:blip>
          <a:srcRect l="4542" r="4542"/>
          <a:stretch>
            <a:fillRect/>
          </a:stretch>
        </p:blipFill>
        <p:spPr/>
      </p:pic>
    </p:spTree>
    <p:extLst>
      <p:ext uri="{BB962C8B-B14F-4D97-AF65-F5344CB8AC3E}">
        <p14:creationId xmlns:p14="http://schemas.microsoft.com/office/powerpoint/2010/main" val="237390940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1590116"/>
          </a:xfrm>
        </p:spPr>
        <p:txBody>
          <a:bodyPr>
            <a:normAutofit fontScale="90000"/>
          </a:bodyPr>
          <a:lstStyle/>
          <a:p>
            <a:r>
              <a:rPr lang="en-US" dirty="0" smtClean="0"/>
              <a:t>Myth: Aboriginals can do what they want with their reserve lands and resources</a:t>
            </a:r>
            <a:endParaRPr lang="en-US" dirty="0"/>
          </a:p>
        </p:txBody>
      </p:sp>
      <p:sp>
        <p:nvSpPr>
          <p:cNvPr id="3" name="Content Placeholder 2"/>
          <p:cNvSpPr>
            <a:spLocks noGrp="1"/>
          </p:cNvSpPr>
          <p:nvPr>
            <p:ph idx="1"/>
          </p:nvPr>
        </p:nvSpPr>
        <p:spPr/>
        <p:txBody>
          <a:bodyPr/>
          <a:lstStyle/>
          <a:p>
            <a:r>
              <a:rPr lang="en-US" dirty="0" smtClean="0"/>
              <a:t>False</a:t>
            </a:r>
          </a:p>
          <a:p>
            <a:pPr lvl="1"/>
            <a:r>
              <a:rPr lang="en-US" dirty="0" smtClean="0"/>
              <a:t>Canadian Govt. passed laws allowing the government to expropriate portions of reserve lands to provide for public utility rights of ways (railways, transmission lines and highways).</a:t>
            </a:r>
          </a:p>
          <a:p>
            <a:pPr lvl="1"/>
            <a:r>
              <a:rPr lang="en-US" dirty="0" smtClean="0"/>
              <a:t>Don’t need First Nations Consent.</a:t>
            </a:r>
          </a:p>
          <a:p>
            <a:pPr lvl="1"/>
            <a:r>
              <a:rPr lang="en-US" dirty="0" smtClean="0"/>
              <a:t>Don’t need to Compensate them.</a:t>
            </a:r>
          </a:p>
          <a:p>
            <a:pPr lvl="1"/>
            <a:r>
              <a:rPr lang="en-US" dirty="0" smtClean="0"/>
              <a:t>Ex: Sumas Lake, Abbotsford</a:t>
            </a:r>
            <a:endParaRPr lang="en-US" dirty="0"/>
          </a:p>
        </p:txBody>
      </p:sp>
    </p:spTree>
    <p:extLst>
      <p:ext uri="{BB962C8B-B14F-4D97-AF65-F5344CB8AC3E}">
        <p14:creationId xmlns:p14="http://schemas.microsoft.com/office/powerpoint/2010/main" val="35786196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1590116"/>
          </a:xfrm>
        </p:spPr>
        <p:txBody>
          <a:bodyPr>
            <a:normAutofit fontScale="90000"/>
          </a:bodyPr>
          <a:lstStyle/>
          <a:p>
            <a:r>
              <a:rPr lang="en-US" dirty="0" smtClean="0"/>
              <a:t>Myth: Aboriginals can do what they want with their reserve lands and resources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False</a:t>
            </a:r>
          </a:p>
          <a:p>
            <a:pPr lvl="1"/>
            <a:r>
              <a:rPr lang="en-US" dirty="0" smtClean="0"/>
              <a:t>Canadian Govt. passed laws allowing the government to expropriate portions of reserve lands to provide for public utility rights of ways (railways, transmission lines and highways).</a:t>
            </a:r>
          </a:p>
          <a:p>
            <a:pPr lvl="1"/>
            <a:r>
              <a:rPr lang="en-US" dirty="0" smtClean="0"/>
              <a:t>Don’t need First Nations Consent.</a:t>
            </a:r>
          </a:p>
          <a:p>
            <a:pPr lvl="1"/>
            <a:r>
              <a:rPr lang="en-US" dirty="0" smtClean="0"/>
              <a:t>Don’t need to Compensate them.</a:t>
            </a:r>
          </a:p>
          <a:p>
            <a:pPr lvl="1"/>
            <a:r>
              <a:rPr lang="en-US" dirty="0" smtClean="0"/>
              <a:t>The Mineral Rights (Oil, Gas, Gold, Copper) found on Reserve Land is owned by the Government (unless stated in a treaty). </a:t>
            </a:r>
          </a:p>
        </p:txBody>
      </p:sp>
    </p:spTree>
    <p:extLst>
      <p:ext uri="{BB962C8B-B14F-4D97-AF65-F5344CB8AC3E}">
        <p14:creationId xmlns:p14="http://schemas.microsoft.com/office/powerpoint/2010/main" val="31437136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
            <a:ext cx="9144000" cy="1590116"/>
          </a:xfrm>
        </p:spPr>
        <p:txBody>
          <a:bodyPr>
            <a:normAutofit/>
          </a:bodyPr>
          <a:lstStyle/>
          <a:p>
            <a:r>
              <a:rPr lang="en-US" dirty="0" smtClean="0"/>
              <a:t>Myth: Reservations are Enormous and Never Change in Size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False</a:t>
            </a:r>
          </a:p>
          <a:p>
            <a:pPr lvl="1"/>
            <a:r>
              <a:rPr lang="en-US" dirty="0" smtClean="0"/>
              <a:t>Canada is 9.985 Million Square Kilometers in Size.</a:t>
            </a:r>
          </a:p>
          <a:p>
            <a:pPr lvl="1"/>
            <a:r>
              <a:rPr lang="en-US" dirty="0" smtClean="0"/>
              <a:t>Reservations make up 0.2% </a:t>
            </a:r>
          </a:p>
          <a:p>
            <a:pPr lvl="1"/>
            <a:r>
              <a:rPr lang="en-US" dirty="0" smtClean="0"/>
              <a:t>Reserves are not Traditional Territory.</a:t>
            </a:r>
          </a:p>
          <a:p>
            <a:pPr lvl="1"/>
            <a:r>
              <a:rPr lang="en-US" dirty="0" smtClean="0"/>
              <a:t>Ex: Sumas Lake </a:t>
            </a:r>
          </a:p>
        </p:txBody>
      </p:sp>
    </p:spTree>
    <p:extLst>
      <p:ext uri="{BB962C8B-B14F-4D97-AF65-F5344CB8AC3E}">
        <p14:creationId xmlns:p14="http://schemas.microsoft.com/office/powerpoint/2010/main" val="3119560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6579</Words>
  <Application>Microsoft Macintosh PowerPoint</Application>
  <PresentationFormat>On-screen Show (4:3)</PresentationFormat>
  <Paragraphs>658</Paragraphs>
  <Slides>160</Slides>
  <Notes>4</Notes>
  <HiddenSlides>4</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Office Theme</vt:lpstr>
      <vt:lpstr>BC First Nations 12</vt:lpstr>
      <vt:lpstr>Outline</vt:lpstr>
      <vt:lpstr>PowerPoint Presentation</vt:lpstr>
      <vt:lpstr>Sto:lo Territory</vt:lpstr>
      <vt:lpstr>Historical thinking</vt:lpstr>
      <vt:lpstr>The 6 Benchmarks of Historical Thinking</vt:lpstr>
      <vt:lpstr>Historical Thinking  = Historical Literacy</vt:lpstr>
      <vt:lpstr>Historical Literacy</vt:lpstr>
      <vt:lpstr>Stereotypes + Aboriginals Video</vt:lpstr>
      <vt:lpstr>Quiz – Take about 3 mins to answer the questions</vt:lpstr>
      <vt:lpstr>1. One of the acts consolidated into the Indian Act (1876) was called the “Gradual Civilization Act (1857)? </vt:lpstr>
      <vt:lpstr>2. The Indian Act of 1876 is still in effect?</vt:lpstr>
      <vt:lpstr>3. Until 1961 First Nations people could not vote in Federal Elections?</vt:lpstr>
      <vt:lpstr>4. It’s 1969 and Bill (Caucasian) and Bob (First Nations) have just completed their 12 hour shift at a local pulp mill and head to the local pub for a beer, both men are in their 30s. Is one or both of them committing a crime?</vt:lpstr>
      <vt:lpstr>5. A “status card” means you are a registered Indian?</vt:lpstr>
      <vt:lpstr>6. You have to be an Indian to be registered as an Indian </vt:lpstr>
      <vt:lpstr>7. In 1980 if a First Nations man married a white woman, she would gain status?  </vt:lpstr>
      <vt:lpstr>8. In 1980 if a First Nations woman married a white man, he would gain status? </vt:lpstr>
      <vt:lpstr>9. In 1950 it was illegal for First Nations people to:</vt:lpstr>
      <vt:lpstr>10. Reserve Land in BC is owned by the First Nations Community?</vt:lpstr>
      <vt:lpstr>11. First Nations people do not pay taxes?</vt:lpstr>
      <vt:lpstr> 12. Canada’s colonial history, including Residential Schools, happened a long time ago and First Nations people should get over it? </vt:lpstr>
      <vt:lpstr>13. If Mary and Sue are sisters then their children are siblings?</vt:lpstr>
      <vt:lpstr>Journal</vt:lpstr>
      <vt:lpstr> “Learning is also reflecting”  </vt:lpstr>
      <vt:lpstr>Outline</vt:lpstr>
      <vt:lpstr>What is meant by the term Aboriginal?</vt:lpstr>
      <vt:lpstr>Aboriginal People </vt:lpstr>
      <vt:lpstr>Aboriginal People </vt:lpstr>
      <vt:lpstr>Aboriginal People </vt:lpstr>
      <vt:lpstr>Aboriginal People </vt:lpstr>
      <vt:lpstr>Aboriginal People</vt:lpstr>
      <vt:lpstr>What is meant by the term Indigenous?</vt:lpstr>
      <vt:lpstr>Indigenous Peoples </vt:lpstr>
      <vt:lpstr>What is meant by the term First Nations?</vt:lpstr>
      <vt:lpstr>First Nations People </vt:lpstr>
      <vt:lpstr>First Nations People </vt:lpstr>
      <vt:lpstr>First Nations People </vt:lpstr>
      <vt:lpstr>First Nations People</vt:lpstr>
      <vt:lpstr>First Nations People</vt:lpstr>
      <vt:lpstr>PowerPoint Presentation</vt:lpstr>
      <vt:lpstr>First Nations People </vt:lpstr>
      <vt:lpstr>First Nations People </vt:lpstr>
      <vt:lpstr>First Nations People </vt:lpstr>
      <vt:lpstr>What is meant by the term Métis?</vt:lpstr>
      <vt:lpstr>Métis People </vt:lpstr>
      <vt:lpstr>Métis People </vt:lpstr>
      <vt:lpstr>Métis People </vt:lpstr>
      <vt:lpstr>Métis People </vt:lpstr>
      <vt:lpstr>PowerPoint Presentation</vt:lpstr>
      <vt:lpstr>Métis People</vt:lpstr>
      <vt:lpstr>What is meant by the term Inuit?</vt:lpstr>
      <vt:lpstr>Inuit People </vt:lpstr>
      <vt:lpstr>Inuit People </vt:lpstr>
      <vt:lpstr>Inuit People </vt:lpstr>
      <vt:lpstr>PowerPoint Presentation</vt:lpstr>
      <vt:lpstr>Inuit People </vt:lpstr>
      <vt:lpstr>Inuit People</vt:lpstr>
      <vt:lpstr>Quick Quiz</vt:lpstr>
      <vt:lpstr>Quick Quiz</vt:lpstr>
      <vt:lpstr>Quick Quiz</vt:lpstr>
      <vt:lpstr>Quick Quiz</vt:lpstr>
      <vt:lpstr>Quick Quiz</vt:lpstr>
      <vt:lpstr>Quick Quiz</vt:lpstr>
      <vt:lpstr>Quick Quiz</vt:lpstr>
      <vt:lpstr>Aboriginal Peoples Population: Young + Growing</vt:lpstr>
      <vt:lpstr>The Aboriginal Population is Young </vt:lpstr>
      <vt:lpstr>The Aboriginal Population is Young </vt:lpstr>
      <vt:lpstr>PowerPoint Presentation</vt:lpstr>
      <vt:lpstr>Indigenous students receive free post-secondary education  True or False?</vt:lpstr>
      <vt:lpstr> Indigenous Peoples living on reserves get free housing True or False?</vt:lpstr>
      <vt:lpstr>Outline</vt:lpstr>
      <vt:lpstr>Since time immemorial</vt:lpstr>
      <vt:lpstr>Aboriginal Origins </vt:lpstr>
      <vt:lpstr>Aboriginal Origins </vt:lpstr>
      <vt:lpstr>Aboriginal Origins </vt:lpstr>
      <vt:lpstr>Aboriginal Origins </vt:lpstr>
      <vt:lpstr>Aboriginal Origins </vt:lpstr>
      <vt:lpstr>Aboriginal Origins</vt:lpstr>
      <vt:lpstr>Indigneous Origins</vt:lpstr>
      <vt:lpstr>Indigenous Origins</vt:lpstr>
      <vt:lpstr>Other “Stories” </vt:lpstr>
      <vt:lpstr>Other theories: Migration </vt:lpstr>
      <vt:lpstr>PowerPoint Presentation</vt:lpstr>
      <vt:lpstr>PowerPoint Presentation</vt:lpstr>
      <vt:lpstr>Other theories: Migration</vt:lpstr>
      <vt:lpstr>Other theories: sea routes</vt:lpstr>
      <vt:lpstr>Other theories: both</vt:lpstr>
      <vt:lpstr>What is the significance of the scientific theories of first peoples migration to north America?</vt:lpstr>
      <vt:lpstr>Immigrants too?!</vt:lpstr>
      <vt:lpstr>Immigrants too?!</vt:lpstr>
      <vt:lpstr>Immigrants too?!</vt:lpstr>
      <vt:lpstr>mythology</vt:lpstr>
      <vt:lpstr>mythology</vt:lpstr>
      <vt:lpstr>The stories</vt:lpstr>
      <vt:lpstr>PowerPoint Presentation</vt:lpstr>
      <vt:lpstr>Myth: Aboriginals can do what they want with their reserve lands and resources</vt:lpstr>
      <vt:lpstr>Myth: Aboriginals can do what they want with their reserve lands and resources</vt:lpstr>
      <vt:lpstr>Myth: Reservations are Enormous and Never Change in Size</vt:lpstr>
      <vt:lpstr>Sumas Lake 1920’s </vt:lpstr>
      <vt:lpstr>Sumas Lake 1920’s </vt:lpstr>
      <vt:lpstr>Sumas Lake 1920’s </vt:lpstr>
      <vt:lpstr>Sumas Lake – 33,000 Acres </vt:lpstr>
      <vt:lpstr>PowerPoint Presentation</vt:lpstr>
      <vt:lpstr>Sumas Lake Today</vt:lpstr>
      <vt:lpstr>Origin Story Activity </vt:lpstr>
      <vt:lpstr>Origin Story Search Results that I found Useful! </vt:lpstr>
      <vt:lpstr>Outline</vt:lpstr>
      <vt:lpstr>Intro: The Voice of the Land is our Language</vt:lpstr>
      <vt:lpstr>Reading – Pg. 8-15</vt:lpstr>
      <vt:lpstr>Spirit Bear  Stewardship, Spirituality, and the Land</vt:lpstr>
      <vt:lpstr>Classwork</vt:lpstr>
      <vt:lpstr>Myth: Indigenous People Don’t Pay Taxes in Canada</vt:lpstr>
      <vt:lpstr>Outline</vt:lpstr>
      <vt:lpstr>Acceptable or Un-Acceptable</vt:lpstr>
      <vt:lpstr>Acceptable or Un-Acceptable: Tipping a Waiter/Waitress</vt:lpstr>
      <vt:lpstr>Acceptable or Un-Acceptable: Giving the Thumbs-Up</vt:lpstr>
      <vt:lpstr>Acceptable or Un-Acceptable: Opening a Present Immediately</vt:lpstr>
      <vt:lpstr>Acceptable or Un-Acceptable: Eating an Entire Meal</vt:lpstr>
      <vt:lpstr>What is a World View?</vt:lpstr>
      <vt:lpstr>Through Our World View </vt:lpstr>
      <vt:lpstr>World View: Not Realized or Articulated </vt:lpstr>
      <vt:lpstr>How Do We Learn About Our World View? </vt:lpstr>
      <vt:lpstr>Learning from Culture, Family + Community </vt:lpstr>
      <vt:lpstr>The Lens + Meaning </vt:lpstr>
      <vt:lpstr>Culture: Our Norm + Difference  </vt:lpstr>
      <vt:lpstr>Cultural Expression =  Understandings or Assumptions? </vt:lpstr>
      <vt:lpstr>What Happens When We Do Not Accept Or Understand Other World Views? </vt:lpstr>
      <vt:lpstr>Other Viewpoints Exist:  Beware of Ethnocentrism </vt:lpstr>
      <vt:lpstr>Prejudice, Stereotypes, Racism . . .</vt:lpstr>
      <vt:lpstr>The Roots of Conflict: Awareness Needed </vt:lpstr>
      <vt:lpstr>How Are World Views Connected To Our Basic Beliefs? </vt:lpstr>
      <vt:lpstr>World View + Basic Beliefs  </vt:lpstr>
      <vt:lpstr>Our Beliefs  </vt:lpstr>
      <vt:lpstr>Our Beliefs </vt:lpstr>
      <vt:lpstr>How might our worldview affect specific areas?</vt:lpstr>
      <vt:lpstr>Two World-Views</vt:lpstr>
      <vt:lpstr>Haida Gwaii</vt:lpstr>
      <vt:lpstr> Haida Gwaii, Totem Poles https://indigenousfoundations.arts.ubc.ca/totem_poles/ </vt:lpstr>
      <vt:lpstr>To Ponder: Dominant World View Vs Distinctive World Views :)</vt:lpstr>
      <vt:lpstr>To Ponder: Dominant World View Vs Distinctive World Views</vt:lpstr>
      <vt:lpstr>Read Blackline Master-Intro 4</vt:lpstr>
      <vt:lpstr>Outline</vt:lpstr>
      <vt:lpstr>Journal</vt:lpstr>
      <vt:lpstr>Journal Prompts</vt:lpstr>
      <vt:lpstr>Journal Themes</vt:lpstr>
      <vt:lpstr>Journal Entry </vt:lpstr>
      <vt:lpstr>Outline</vt:lpstr>
      <vt:lpstr>PowerPoint Presentation</vt:lpstr>
      <vt:lpstr>Kwakwaka’wakw  Pronounced - Kwak-wak-ya-wak (Kwakiutl)  </vt:lpstr>
      <vt:lpstr>The Transformer   Raven and Coyote</vt:lpstr>
      <vt:lpstr>Creation Story of the Nimpkish River</vt:lpstr>
      <vt:lpstr>Creation Story of the Nimpkish River</vt:lpstr>
      <vt:lpstr>Loss of Land</vt:lpstr>
      <vt:lpstr>Decline over the Centuries</vt:lpstr>
      <vt:lpstr>PowerPoint Presentation</vt:lpstr>
      <vt:lpstr>PowerPoint Presentation</vt:lpstr>
      <vt:lpstr>PowerPoint Presentation</vt:lpstr>
      <vt:lpstr>T’Lina: The Rendering of Wealth  </vt:lpstr>
      <vt:lpstr>Classwork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First Nations 12</dc:title>
  <dc:creator>Mykael Koe</dc:creator>
  <cp:lastModifiedBy>Mykael Koe</cp:lastModifiedBy>
  <cp:revision>1</cp:revision>
  <dcterms:created xsi:type="dcterms:W3CDTF">2019-10-21T04:38:37Z</dcterms:created>
  <dcterms:modified xsi:type="dcterms:W3CDTF">2019-10-21T04:40:11Z</dcterms:modified>
</cp:coreProperties>
</file>