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941D5-01E3-454E-AD02-F0E42D7E4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73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AF033-5A9F-D244-8A0A-1CB8905ED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5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1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4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2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4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3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C11A-10AA-4F42-9E5E-AE4F7B80F675}" type="datetimeFigureOut">
              <a:rPr lang="en-US" smtClean="0"/>
              <a:t>19-10-07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F5C8-CAB1-AA49-8108-45E2E5B3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q1xhc7jqvS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lections.ca/content.asp?section=pol&amp;document=index&amp;dir=par&amp;lang=e&amp;textonly=false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79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CNN 10</a:t>
            </a:r>
          </a:p>
          <a:p>
            <a:r>
              <a:rPr lang="en-US" dirty="0" smtClean="0"/>
              <a:t>Constitutional Monarch</a:t>
            </a:r>
          </a:p>
          <a:p>
            <a:r>
              <a:rPr lang="en-US" dirty="0" smtClean="0"/>
              <a:t>Political Parties</a:t>
            </a:r>
          </a:p>
          <a:p>
            <a:r>
              <a:rPr lang="en-US" dirty="0" smtClean="0"/>
              <a:t>The Federal System</a:t>
            </a:r>
          </a:p>
          <a:p>
            <a:r>
              <a:rPr lang="en-US" dirty="0" smtClean="0"/>
              <a:t>The Executive Branch</a:t>
            </a:r>
            <a:endParaRPr lang="en-US" dirty="0"/>
          </a:p>
          <a:p>
            <a:r>
              <a:rPr lang="en-US" dirty="0" smtClean="0"/>
              <a:t>Classwork</a:t>
            </a:r>
          </a:p>
        </p:txBody>
      </p:sp>
    </p:spTree>
    <p:extLst>
      <p:ext uri="{BB962C8B-B14F-4D97-AF65-F5344CB8AC3E}">
        <p14:creationId xmlns:p14="http://schemas.microsoft.com/office/powerpoint/2010/main" val="2410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The Prime Minister recommends people to the Governor General to be appointed to the Cabinet (35 </a:t>
            </a:r>
            <a:r>
              <a:rPr lang="en-US" dirty="0" smtClean="0">
                <a:hlinkClick r:id="rId2"/>
              </a:rPr>
              <a:t>Ministries </a:t>
            </a:r>
            <a:r>
              <a:rPr lang="en-US" dirty="0" smtClean="0"/>
              <a:t>they Oversee)</a:t>
            </a:r>
          </a:p>
          <a:p>
            <a:endParaRPr lang="en-US" dirty="0"/>
          </a:p>
          <a:p>
            <a:r>
              <a:rPr lang="en-US" dirty="0" smtClean="0"/>
              <a:t>Minister of Public Safety and Emergency Preparedness</a:t>
            </a:r>
          </a:p>
          <a:p>
            <a:r>
              <a:rPr lang="en-US" dirty="0" smtClean="0"/>
              <a:t>Minister of Veterans Affairs</a:t>
            </a:r>
          </a:p>
          <a:p>
            <a:r>
              <a:rPr lang="en-US" dirty="0" smtClean="0"/>
              <a:t>Minister of Crown-Indigenous Relations</a:t>
            </a:r>
          </a:p>
          <a:p>
            <a:r>
              <a:rPr lang="en-US" dirty="0" smtClean="0"/>
              <a:t>Minister of Innovation, Science and Economic Development</a:t>
            </a:r>
          </a:p>
          <a:p>
            <a:r>
              <a:rPr lang="en-US" dirty="0" smtClean="0"/>
              <a:t>Minister of Finance</a:t>
            </a:r>
          </a:p>
          <a:p>
            <a:r>
              <a:rPr lang="en-US" dirty="0" smtClean="0"/>
              <a:t>Minister of Transport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rovince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6331"/>
            <a:ext cx="9144000" cy="3798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Structure of the Provincial Government</a:t>
            </a:r>
          </a:p>
          <a:p>
            <a:pPr algn="ctr"/>
            <a:r>
              <a:rPr lang="en-US" dirty="0" smtClean="0"/>
              <a:t>Province of British Colombia</a:t>
            </a:r>
            <a:endParaRPr lang="en-US" dirty="0"/>
          </a:p>
        </p:txBody>
      </p:sp>
      <p:pic>
        <p:nvPicPr>
          <p:cNvPr id="3" name="Picture 2" descr="PwnFh-pa_400x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0570"/>
            <a:ext cx="2467429" cy="2467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0917" y="4445000"/>
            <a:ext cx="3402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Judith </a:t>
            </a:r>
            <a:r>
              <a:rPr lang="en-US" dirty="0" err="1" smtClean="0"/>
              <a:t>Guichon</a:t>
            </a:r>
            <a:endParaRPr lang="en-US" dirty="0" smtClean="0"/>
          </a:p>
          <a:p>
            <a:pPr algn="ctr"/>
            <a:r>
              <a:rPr lang="en-US" dirty="0" smtClean="0"/>
              <a:t>Lieutenant Governor of B.C.</a:t>
            </a:r>
            <a:endParaRPr lang="en-US" dirty="0"/>
          </a:p>
        </p:txBody>
      </p:sp>
      <p:pic>
        <p:nvPicPr>
          <p:cNvPr id="5" name="Picture 4" descr="_horga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429" y="3835249"/>
            <a:ext cx="2485572" cy="3022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6150429"/>
            <a:ext cx="208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John </a:t>
            </a:r>
            <a:r>
              <a:rPr lang="en-US" dirty="0" err="1" smtClean="0"/>
              <a:t>Horgan</a:t>
            </a:r>
            <a:endParaRPr lang="en-US" dirty="0" smtClean="0"/>
          </a:p>
          <a:p>
            <a:pPr algn="ctr"/>
            <a:r>
              <a:rPr lang="en-US" dirty="0" smtClean="0"/>
              <a:t>Premiere of B.C.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ar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6331"/>
            <a:ext cx="9144000" cy="332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Structure of the Municipal Government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Municipality of Mission, British Colombia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12501656_web1_PamAlex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68" y="4144372"/>
            <a:ext cx="1948432" cy="2550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0" y="4807856"/>
            <a:ext cx="20864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Honorable Mayor </a:t>
            </a:r>
            <a:r>
              <a:rPr lang="mr-IN" sz="2400" dirty="0" smtClean="0"/>
              <a:t>–</a:t>
            </a:r>
            <a:r>
              <a:rPr lang="en-US" sz="2400" dirty="0" smtClean="0"/>
              <a:t> Pam Alexis</a:t>
            </a:r>
            <a:endParaRPr lang="en-US" sz="2400" dirty="0"/>
          </a:p>
        </p:txBody>
      </p:sp>
      <p:pic>
        <p:nvPicPr>
          <p:cNvPr id="5" name="Picture 4" descr="Council-Chamb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857" y="3973286"/>
            <a:ext cx="4811722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Federal System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8471" y="1145664"/>
            <a:ext cx="8229600" cy="5286375"/>
          </a:xfrm>
        </p:spPr>
        <p:txBody>
          <a:bodyPr/>
          <a:lstStyle/>
          <a:p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Three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宋体" charset="0"/>
              </a:rPr>
              <a:t> levels of government:</a:t>
            </a:r>
          </a:p>
          <a:p>
            <a:pPr lvl="1"/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Federal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宋体" charset="0"/>
              </a:rPr>
              <a:t> (most power)</a:t>
            </a:r>
          </a:p>
          <a:p>
            <a:pPr lvl="1"/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Provincial</a:t>
            </a:r>
          </a:p>
          <a:p>
            <a:pPr lvl="1"/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Municipal</a:t>
            </a:r>
          </a:p>
          <a:p>
            <a:r>
              <a:rPr lang="en-CA" dirty="0">
                <a:solidFill>
                  <a:srgbClr val="000000"/>
                </a:solidFill>
                <a:latin typeface="Arial" charset="0"/>
                <a:ea typeface="宋体" charset="0"/>
              </a:rPr>
              <a:t>All levels of government can make laws, but the Federal government </a:t>
            </a:r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prevails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宋体" charset="0"/>
              </a:rPr>
              <a:t> when the laws are in </a:t>
            </a:r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conflict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宋体" charset="0"/>
              </a:rPr>
              <a:t>.</a:t>
            </a:r>
          </a:p>
          <a:p>
            <a:r>
              <a:rPr lang="en-CA" dirty="0">
                <a:solidFill>
                  <a:srgbClr val="000000"/>
                </a:solidFill>
                <a:latin typeface="Arial" charset="0"/>
                <a:ea typeface="宋体" charset="0"/>
              </a:rPr>
              <a:t>Residual Powers – Decision making </a:t>
            </a:r>
            <a:r>
              <a:rPr lang="en-CA" b="1" u="sng" dirty="0">
                <a:solidFill>
                  <a:srgbClr val="000000"/>
                </a:solidFill>
                <a:latin typeface="Arial" charset="0"/>
                <a:ea typeface="宋体" charset="0"/>
              </a:rPr>
              <a:t>not</a:t>
            </a:r>
            <a:r>
              <a:rPr lang="en-CA" dirty="0">
                <a:solidFill>
                  <a:srgbClr val="000000"/>
                </a:solidFill>
                <a:latin typeface="Arial" charset="0"/>
                <a:ea typeface="宋体" charset="0"/>
              </a:rPr>
              <a:t> in the 1867 constitution given to the Federal government. </a:t>
            </a:r>
            <a:r>
              <a:rPr lang="en-CA" sz="2400" dirty="0">
                <a:solidFill>
                  <a:srgbClr val="000000"/>
                </a:solidFill>
                <a:latin typeface="Arial" charset="0"/>
                <a:ea typeface="宋体" charset="0"/>
              </a:rPr>
              <a:t>(Example – Internet, Air Traffic Control)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6729" y="13909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787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-10886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</a:rPr>
              <a:t>The Executive Branch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915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executive branch of Canada is composed of three elements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th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 symbolic, political and permanent </a:t>
            </a:r>
            <a:r>
              <a:rPr lang="en-US" dirty="0" smtClean="0">
                <a:latin typeface="Arial" charset="0"/>
              </a:rPr>
              <a:t>- </a:t>
            </a:r>
            <a:r>
              <a:rPr lang="en-US" dirty="0">
                <a:latin typeface="Arial" charset="0"/>
              </a:rPr>
              <a:t>that work together as the government.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b="1" u="sng" dirty="0">
                <a:latin typeface="Arial" charset="0"/>
              </a:rPr>
              <a:t>symbolic</a:t>
            </a:r>
            <a:r>
              <a:rPr lang="en-US" b="1" dirty="0">
                <a:latin typeface="Arial" charset="0"/>
              </a:rPr>
              <a:t> </a:t>
            </a:r>
            <a:r>
              <a:rPr lang="en-US" b="1" u="sng" dirty="0">
                <a:latin typeface="Arial" charset="0"/>
              </a:rPr>
              <a:t>executive</a:t>
            </a:r>
            <a:r>
              <a:rPr lang="en-US" dirty="0">
                <a:latin typeface="Arial" charset="0"/>
              </a:rPr>
              <a:t> is composed of the Queen, who is the legal head of state of Canada, and her representatives, who fulfill the monarch's daily duties in Canada.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6729" y="13909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677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0"/>
            <a:ext cx="9143999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b="1" u="sng" dirty="0">
                <a:latin typeface="Arial" charset="0"/>
              </a:rPr>
              <a:t>political</a:t>
            </a:r>
            <a:r>
              <a:rPr lang="en-US" b="1" dirty="0">
                <a:latin typeface="Arial" charset="0"/>
              </a:rPr>
              <a:t> </a:t>
            </a:r>
            <a:r>
              <a:rPr lang="en-US" b="1" u="sng" dirty="0">
                <a:latin typeface="Arial" charset="0"/>
              </a:rPr>
              <a:t>executive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the leading element of the executive branch. The Prime Minister is the head of government. This includes </a:t>
            </a:r>
            <a:r>
              <a:rPr lang="en-US" dirty="0" smtClean="0">
                <a:latin typeface="Arial" charset="0"/>
              </a:rPr>
              <a:t>their </a:t>
            </a:r>
            <a:r>
              <a:rPr lang="en-US" b="1" u="sng" dirty="0" smtClean="0">
                <a:latin typeface="Arial" charset="0"/>
              </a:rPr>
              <a:t>Cabinet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</a:t>
            </a:r>
            <a:r>
              <a:rPr lang="en-US" b="1" u="sng" dirty="0">
                <a:latin typeface="Arial" charset="0"/>
              </a:rPr>
              <a:t>permanent executive</a:t>
            </a:r>
            <a:r>
              <a:rPr lang="en-US" u="sng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the body of professional civil servants who manage and administer the government's policies.</a:t>
            </a:r>
          </a:p>
          <a:p>
            <a:pPr eaLnBrk="1" hangingPunct="1">
              <a:lnSpc>
                <a:spcPct val="90000"/>
              </a:lnSpc>
            </a:pPr>
            <a:endParaRPr lang="en-CA" dirty="0">
              <a:latin typeface="Arial" charset="0"/>
            </a:endParaRPr>
          </a:p>
        </p:txBody>
      </p:sp>
      <p:pic>
        <p:nvPicPr>
          <p:cNvPr id="2" name="Picture 1" descr="shutterstock-4413109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71" y="1814311"/>
            <a:ext cx="4481285" cy="2612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8047" y="2813388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429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19600"/>
            <a:ext cx="8915400" cy="2438400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CA" sz="2800" dirty="0">
                <a:latin typeface="Arial" charset="0"/>
              </a:rPr>
              <a:t>The executive branch has </a:t>
            </a:r>
            <a:r>
              <a:rPr lang="en-CA" sz="2800" b="1" u="sng" dirty="0">
                <a:latin typeface="Arial" charset="0"/>
              </a:rPr>
              <a:t>two</a:t>
            </a:r>
            <a:r>
              <a:rPr lang="en-CA" sz="2800" dirty="0">
                <a:latin typeface="Arial" charset="0"/>
              </a:rPr>
              <a:t> distinct </a:t>
            </a:r>
            <a:r>
              <a:rPr lang="en-CA" sz="2800" b="1" u="sng" dirty="0">
                <a:latin typeface="Arial" charset="0"/>
              </a:rPr>
              <a:t>roles</a:t>
            </a:r>
            <a:r>
              <a:rPr lang="en-CA" sz="2800" dirty="0">
                <a:latin typeface="Arial" charset="0"/>
              </a:rPr>
              <a:t> to play in governing the country:</a:t>
            </a:r>
            <a:br>
              <a:rPr lang="en-CA" sz="2800" dirty="0">
                <a:latin typeface="Arial" charset="0"/>
              </a:rPr>
            </a:br>
            <a:r>
              <a:rPr lang="en-CA" sz="2800" dirty="0">
                <a:latin typeface="Arial" charset="0"/>
              </a:rPr>
              <a:t>• to decide on the need for new </a:t>
            </a:r>
            <a:r>
              <a:rPr lang="en-CA" sz="2800" b="1" u="sng" dirty="0">
                <a:latin typeface="Arial" charset="0"/>
              </a:rPr>
              <a:t>laws</a:t>
            </a:r>
            <a:r>
              <a:rPr lang="en-CA" sz="2800" dirty="0">
                <a:latin typeface="Arial" charset="0"/>
              </a:rPr>
              <a:t> and to introduce new laws </a:t>
            </a:r>
            <a:br>
              <a:rPr lang="en-CA" sz="2800" dirty="0">
                <a:latin typeface="Arial" charset="0"/>
              </a:rPr>
            </a:br>
            <a:r>
              <a:rPr lang="en-CA" sz="2800" dirty="0">
                <a:latin typeface="Arial" charset="0"/>
              </a:rPr>
              <a:t>• to enforce a </a:t>
            </a:r>
            <a:r>
              <a:rPr lang="en-CA" sz="2800" b="1" u="sng" dirty="0">
                <a:latin typeface="Arial" charset="0"/>
              </a:rPr>
              <a:t>law</a:t>
            </a:r>
            <a:r>
              <a:rPr lang="en-CA" sz="2800" dirty="0">
                <a:latin typeface="Arial" charset="0"/>
              </a:rPr>
              <a:t> once it is </a:t>
            </a:r>
            <a:r>
              <a:rPr lang="en-CA" sz="2800" b="1" u="sng" dirty="0">
                <a:latin typeface="Arial" charset="0"/>
              </a:rPr>
              <a:t>passed </a:t>
            </a: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Can. Fed. Cabinet </a:t>
            </a:r>
            <a:r>
              <a:rPr lang="en-US" sz="1800" dirty="0" smtClean="0"/>
              <a:t>2018</a:t>
            </a:r>
            <a:endParaRPr lang="en-US" sz="1800" dirty="0"/>
          </a:p>
        </p:txBody>
      </p:sp>
      <p:pic>
        <p:nvPicPr>
          <p:cNvPr id="2" name="Picture 1" descr="20141104_pmf_e1_1440x450_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20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6729" y="13909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962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8"/>
            <a:ext cx="8229600" cy="804998"/>
          </a:xfrm>
        </p:spPr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7332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Please </a:t>
            </a:r>
            <a:r>
              <a:rPr lang="en-US" sz="4000" dirty="0">
                <a:sym typeface="Wingdings"/>
              </a:rPr>
              <a:t>f</a:t>
            </a:r>
            <a:r>
              <a:rPr lang="en-US" sz="4000" dirty="0" smtClean="0">
                <a:sym typeface="Wingdings"/>
              </a:rPr>
              <a:t>inish the Charter of Rights and Freedoms.</a:t>
            </a:r>
          </a:p>
        </p:txBody>
      </p:sp>
    </p:spTree>
    <p:extLst>
      <p:ext uri="{BB962C8B-B14F-4D97-AF65-F5344CB8AC3E}">
        <p14:creationId xmlns:p14="http://schemas.microsoft.com/office/powerpoint/2010/main" val="19837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274"/>
            <a:ext cx="9144000" cy="5884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Democracy</a:t>
            </a:r>
          </a:p>
          <a:p>
            <a:pPr marL="0" indent="0" algn="ctr">
              <a:buNone/>
            </a:pPr>
            <a:r>
              <a:rPr lang="en-US" dirty="0" smtClean="0"/>
              <a:t>And a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Federal State</a:t>
            </a:r>
          </a:p>
          <a:p>
            <a:pPr marL="0" indent="0" algn="ctr">
              <a:buNone/>
            </a:pPr>
            <a:r>
              <a:rPr lang="en-US" dirty="0" smtClean="0"/>
              <a:t>And also a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A Constitutional Monarchy</a:t>
            </a:r>
          </a:p>
          <a:p>
            <a:pPr marL="0" indent="0" algn="ctr">
              <a:buNone/>
            </a:pPr>
            <a:r>
              <a:rPr lang="en-US" dirty="0" smtClean="0"/>
              <a:t>That uses the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Parliamentary System</a:t>
            </a:r>
          </a:p>
          <a:p>
            <a:pPr marL="0" indent="0" algn="ctr">
              <a:buNone/>
            </a:pPr>
            <a:r>
              <a:rPr lang="en-US" dirty="0" smtClean="0"/>
              <a:t>To give Canadians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Responsible Government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Canada is a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0036" y="674143"/>
            <a:ext cx="190900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Government obeys the people.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People have the power and rule.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613025">
            <a:off x="5948404" y="1679512"/>
            <a:ext cx="1102794" cy="29245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20" y="1555877"/>
            <a:ext cx="190900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Canada has many different levels of Govt.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They all share power with each other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2317952">
            <a:off x="2190899" y="2543063"/>
            <a:ext cx="1102794" cy="29245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4997" y="3613722"/>
            <a:ext cx="1909003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Canada has a Queen. Her power is symbolic (not real).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 have a constitution </a:t>
            </a:r>
            <a:r>
              <a:rPr lang="mr-IN" dirty="0" smtClean="0"/>
              <a:t>–</a:t>
            </a:r>
            <a:r>
              <a:rPr lang="en-US" dirty="0" smtClean="0"/>
              <a:t> a document that protects our rights.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613025">
            <a:off x="6940445" y="3735644"/>
            <a:ext cx="493108" cy="23314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4616086"/>
            <a:ext cx="190900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elect people to represent us in Government (Parliament)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2317952">
            <a:off x="1893030" y="4739359"/>
            <a:ext cx="620599" cy="52037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286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</a:rPr>
              <a:t>Constitutional Monarchy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6858000" cy="5867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Our Constitutional Monarch is Queen </a:t>
            </a:r>
            <a:r>
              <a:rPr lang="en-US" sz="3000" b="1" u="sng" dirty="0">
                <a:latin typeface="Arial" charset="0"/>
              </a:rPr>
              <a:t>Elizabeth</a:t>
            </a:r>
            <a:r>
              <a:rPr lang="en-US" sz="3000" dirty="0">
                <a:latin typeface="Arial" charset="0"/>
              </a:rPr>
              <a:t> II.</a:t>
            </a:r>
          </a:p>
          <a:p>
            <a:pPr eaLnBrk="1" hangingPunct="1"/>
            <a:r>
              <a:rPr lang="en-US" sz="3000" dirty="0">
                <a:latin typeface="Arial" charset="0"/>
              </a:rPr>
              <a:t>The Monarch is currently the head of our state. They have little or no power, but perform more of a </a:t>
            </a:r>
            <a:r>
              <a:rPr lang="en-US" sz="3000" b="1" u="sng" dirty="0">
                <a:latin typeface="Arial" charset="0"/>
              </a:rPr>
              <a:t>symbolic</a:t>
            </a:r>
            <a:r>
              <a:rPr lang="en-US" sz="3000" dirty="0">
                <a:latin typeface="Arial" charset="0"/>
              </a:rPr>
              <a:t> role.</a:t>
            </a:r>
          </a:p>
          <a:p>
            <a:pPr eaLnBrk="1" hangingPunct="1"/>
            <a:r>
              <a:rPr lang="en-US" sz="3000" dirty="0">
                <a:latin typeface="Arial" charset="0"/>
              </a:rPr>
              <a:t>They are responsible for appointing the </a:t>
            </a:r>
            <a:r>
              <a:rPr lang="en-US" sz="3000" b="1" u="sng" dirty="0">
                <a:latin typeface="Arial" charset="0"/>
              </a:rPr>
              <a:t>Governor</a:t>
            </a:r>
            <a:r>
              <a:rPr lang="en-US" sz="3000" dirty="0">
                <a:latin typeface="Arial" charset="0"/>
              </a:rPr>
              <a:t> General</a:t>
            </a:r>
            <a:r>
              <a:rPr lang="en-US" sz="30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en-US" sz="3000" dirty="0" smtClean="0">
                <a:latin typeface="Arial" charset="0"/>
              </a:rPr>
              <a:t> </a:t>
            </a:r>
            <a:r>
              <a:rPr lang="en-US" sz="3000" dirty="0">
                <a:latin typeface="Arial" charset="0"/>
              </a:rPr>
              <a:t>The Governor General is responsible for </a:t>
            </a:r>
            <a:r>
              <a:rPr lang="en-US" sz="3000" b="1" u="sng" dirty="0">
                <a:latin typeface="Arial" charset="0"/>
              </a:rPr>
              <a:t>representing</a:t>
            </a:r>
            <a:r>
              <a:rPr lang="en-US" sz="3000" dirty="0">
                <a:latin typeface="Arial" charset="0"/>
              </a:rPr>
              <a:t> Canada in many situations.</a:t>
            </a:r>
          </a:p>
        </p:txBody>
      </p:sp>
      <p:sp>
        <p:nvSpPr>
          <p:cNvPr id="13316" name="AutoShape 2064" descr="GG"/>
          <p:cNvSpPr>
            <a:spLocks noChangeAspect="1" noChangeArrowheads="1"/>
          </p:cNvSpPr>
          <p:nvPr/>
        </p:nvSpPr>
        <p:spPr bwMode="auto">
          <a:xfrm>
            <a:off x="3619500" y="200025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17" name="AutoShape 2066" descr="GG"/>
          <p:cNvSpPr>
            <a:spLocks noChangeAspect="1" noChangeArrowheads="1"/>
          </p:cNvSpPr>
          <p:nvPr/>
        </p:nvSpPr>
        <p:spPr bwMode="auto">
          <a:xfrm>
            <a:off x="3619500" y="200025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3318" name="Picture 2071" descr="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2133600"/>
            <a:ext cx="24812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072"/>
          <p:cNvSpPr>
            <a:spLocks noChangeArrowheads="1"/>
          </p:cNvSpPr>
          <p:nvPr/>
        </p:nvSpPr>
        <p:spPr bwMode="auto">
          <a:xfrm>
            <a:off x="6629400" y="5408613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800"/>
              <a:t>Her Excellency the Right Honourable Michaëlle Jean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6489" y="408057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011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5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eaLnBrk="1" hangingPunct="1"/>
            <a:r>
              <a:rPr lang="en-US" dirty="0">
                <a:latin typeface="Arial" charset="0"/>
              </a:rPr>
              <a:t>The Governor General is appointed by the monarch on the advice of the Canadian </a:t>
            </a:r>
            <a:r>
              <a:rPr lang="en-US" b="1" u="sng" dirty="0">
                <a:latin typeface="Arial" charset="0"/>
              </a:rPr>
              <a:t>parliament</a:t>
            </a:r>
            <a:r>
              <a:rPr lang="en-US" dirty="0">
                <a:latin typeface="Arial" charset="0"/>
              </a:rPr>
              <a:t>. </a:t>
            </a:r>
          </a:p>
          <a:p>
            <a:pPr marL="533400" indent="-533400" eaLnBrk="1" hangingPunct="1"/>
            <a:r>
              <a:rPr lang="en-US" dirty="0">
                <a:latin typeface="Arial" charset="0"/>
              </a:rPr>
              <a:t> The Governor Generals responsibilities include: the </a:t>
            </a:r>
            <a:r>
              <a:rPr lang="en-US" b="1" u="sng" dirty="0">
                <a:latin typeface="Arial" charset="0"/>
              </a:rPr>
              <a:t>opening</a:t>
            </a:r>
            <a:r>
              <a:rPr lang="en-US" dirty="0">
                <a:latin typeface="Arial" charset="0"/>
              </a:rPr>
              <a:t> of parliament</a:t>
            </a:r>
          </a:p>
          <a:p>
            <a:pPr marL="914400" lvl="1" indent="-457200" eaLnBrk="1" hangingPunct="1">
              <a:buFont typeface="Wingdings" charset="0"/>
              <a:buAutoNum type="arabicPeriod"/>
            </a:pPr>
            <a:r>
              <a:rPr lang="en-US" dirty="0">
                <a:latin typeface="Arial" charset="0"/>
              </a:rPr>
              <a:t>Giving royal </a:t>
            </a:r>
            <a:r>
              <a:rPr lang="en-US" b="1" u="sng" dirty="0">
                <a:latin typeface="Arial" charset="0"/>
              </a:rPr>
              <a:t>assent</a:t>
            </a:r>
            <a:r>
              <a:rPr lang="en-US" dirty="0">
                <a:latin typeface="Arial" charset="0"/>
              </a:rPr>
              <a:t> to laws. </a:t>
            </a:r>
          </a:p>
          <a:p>
            <a:pPr marL="914400" lvl="1" indent="-457200" eaLnBrk="1" hangingPunct="1">
              <a:buFont typeface="Wingdings" charset="0"/>
              <a:buAutoNum type="arabicPeriod"/>
            </a:pPr>
            <a:r>
              <a:rPr lang="en-US" dirty="0">
                <a:latin typeface="Arial" charset="0"/>
              </a:rPr>
              <a:t>Greeting </a:t>
            </a:r>
            <a:r>
              <a:rPr lang="en-US" b="1" u="sng" dirty="0">
                <a:latin typeface="Arial" charset="0"/>
              </a:rPr>
              <a:t>officials </a:t>
            </a:r>
          </a:p>
          <a:p>
            <a:pPr marL="914400" lvl="1" indent="-457200" eaLnBrk="1" hangingPunct="1">
              <a:buFont typeface="Wingdings" charset="0"/>
              <a:buAutoNum type="arabicPeriod"/>
            </a:pPr>
            <a:r>
              <a:rPr lang="en-US" dirty="0">
                <a:latin typeface="Arial" charset="0"/>
              </a:rPr>
              <a:t>Giving out </a:t>
            </a:r>
            <a:r>
              <a:rPr lang="en-US" b="1" u="sng" dirty="0">
                <a:latin typeface="Arial" charset="0"/>
              </a:rPr>
              <a:t>awards </a:t>
            </a:r>
          </a:p>
          <a:p>
            <a:pPr marL="533400" indent="-533400" eaLnBrk="1" hangingPunct="1"/>
            <a:r>
              <a:rPr lang="en-US" dirty="0">
                <a:latin typeface="Arial" charset="0"/>
              </a:rPr>
              <a:t> The Governor General’s role is purely </a:t>
            </a:r>
            <a:r>
              <a:rPr lang="en-US" b="1" u="sng" dirty="0">
                <a:latin typeface="Arial" charset="0"/>
              </a:rPr>
              <a:t>symbolic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6729" y="13909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788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Party System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209143"/>
            <a:ext cx="9144000" cy="287745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 </a:t>
            </a:r>
            <a:r>
              <a:rPr lang="en-US" b="1" u="sng" dirty="0">
                <a:latin typeface="Arial" charset="0"/>
              </a:rPr>
              <a:t>common</a:t>
            </a:r>
            <a:r>
              <a:rPr lang="en-US" dirty="0">
                <a:latin typeface="Arial" charset="0"/>
              </a:rPr>
              <a:t> set of beliefs is called an </a:t>
            </a:r>
            <a:r>
              <a:rPr lang="en-US" b="1" u="sng" dirty="0">
                <a:latin typeface="Arial" charset="0"/>
              </a:rPr>
              <a:t>ideology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Political parties may be active through all levels of government. They can choose how active they are and at what level.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76400"/>
            <a:ext cx="5562600" cy="25327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 </a:t>
            </a:r>
            <a:r>
              <a:rPr lang="en-US" dirty="0">
                <a:latin typeface="Arial" charset="0"/>
                <a:hlinkClick r:id="rId2"/>
              </a:rPr>
              <a:t>political party </a:t>
            </a:r>
            <a:r>
              <a:rPr lang="en-US" dirty="0">
                <a:latin typeface="Arial" charset="0"/>
              </a:rPr>
              <a:t>is a group of people that represent the </a:t>
            </a:r>
            <a:r>
              <a:rPr lang="en-US" b="1" u="sng" dirty="0">
                <a:latin typeface="Arial" charset="0"/>
              </a:rPr>
              <a:t>citizens</a:t>
            </a:r>
            <a:r>
              <a:rPr lang="en-US" dirty="0">
                <a:latin typeface="Arial" charset="0"/>
              </a:rPr>
              <a:t> of Canada at a </a:t>
            </a:r>
            <a:r>
              <a:rPr lang="en-US" b="1" u="sng" dirty="0">
                <a:latin typeface="Arial" charset="0"/>
              </a:rPr>
              <a:t>Federal</a:t>
            </a:r>
            <a:r>
              <a:rPr lang="en-US" dirty="0">
                <a:latin typeface="Arial" charset="0"/>
              </a:rPr>
              <a:t> level. They have </a:t>
            </a:r>
            <a:r>
              <a:rPr lang="en-US" b="1" u="sng" dirty="0">
                <a:latin typeface="Arial" charset="0"/>
              </a:rPr>
              <a:t>common</a:t>
            </a:r>
            <a:r>
              <a:rPr lang="en-US" dirty="0">
                <a:latin typeface="Arial" charset="0"/>
              </a:rPr>
              <a:t> beliefs and </a:t>
            </a:r>
            <a:r>
              <a:rPr lang="en-US" b="1" u="sng" dirty="0">
                <a:latin typeface="Arial" charset="0"/>
              </a:rPr>
              <a:t>ideas</a:t>
            </a:r>
            <a:r>
              <a:rPr lang="en-US" dirty="0">
                <a:latin typeface="Arial" charset="0"/>
              </a:rPr>
              <a:t> and plans of how to </a:t>
            </a:r>
            <a:r>
              <a:rPr lang="en-US" b="1" u="sng" dirty="0">
                <a:latin typeface="Arial" charset="0"/>
              </a:rPr>
              <a:t>govern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b="1" u="sng" dirty="0">
              <a:latin typeface="Arial" charset="0"/>
            </a:endParaRPr>
          </a:p>
        </p:txBody>
      </p:sp>
      <p:sp>
        <p:nvSpPr>
          <p:cNvPr id="15365" name="AutoShape 8" descr="party3"/>
          <p:cNvSpPr>
            <a:spLocks noChangeAspect="1" noChangeArrowheads="1"/>
          </p:cNvSpPr>
          <p:nvPr/>
        </p:nvSpPr>
        <p:spPr bwMode="auto">
          <a:xfrm>
            <a:off x="2576513" y="1576388"/>
            <a:ext cx="3990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80905" name="Picture 9" descr="party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288" y="1417638"/>
            <a:ext cx="2576512" cy="239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6729" y="13909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048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  <p:bldP spid="8090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485" y="18143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</a:rPr>
              <a:t>Representative Democracy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79248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Canada is a </a:t>
            </a:r>
            <a:r>
              <a:rPr lang="en-US" b="1" u="sng" dirty="0">
                <a:latin typeface="Arial" charset="0"/>
              </a:rPr>
              <a:t>Democracy</a:t>
            </a:r>
            <a:r>
              <a:rPr lang="en-US" dirty="0">
                <a:latin typeface="Arial" charset="0"/>
              </a:rPr>
              <a:t>. This means that the people govern the nation.</a:t>
            </a:r>
          </a:p>
          <a:p>
            <a:pPr eaLnBrk="1" hangingPunct="1"/>
            <a:r>
              <a:rPr lang="en-US" dirty="0">
                <a:latin typeface="Arial" charset="0"/>
              </a:rPr>
              <a:t>Individual </a:t>
            </a:r>
            <a:r>
              <a:rPr lang="en-US" b="1" u="sng" dirty="0">
                <a:latin typeface="Arial" charset="0"/>
              </a:rPr>
              <a:t>citizens</a:t>
            </a:r>
            <a:r>
              <a:rPr lang="en-US" dirty="0">
                <a:latin typeface="Arial" charset="0"/>
              </a:rPr>
              <a:t> give their power to an elected </a:t>
            </a:r>
            <a:r>
              <a:rPr lang="en-US" b="1" u="sng" dirty="0">
                <a:latin typeface="Arial" charset="0"/>
              </a:rPr>
              <a:t>representative</a:t>
            </a:r>
            <a:r>
              <a:rPr lang="en-US" dirty="0">
                <a:latin typeface="Arial" charset="0"/>
              </a:rPr>
              <a:t> who acts on their behalf.</a:t>
            </a:r>
          </a:p>
          <a:p>
            <a:pPr eaLnBrk="1" hangingPunct="1"/>
            <a:r>
              <a:rPr lang="en-US" dirty="0">
                <a:latin typeface="Arial" charset="0"/>
              </a:rPr>
              <a:t>By voting we choose who will best represent our </a:t>
            </a:r>
            <a:r>
              <a:rPr lang="en-US" b="1" u="sng" dirty="0">
                <a:latin typeface="Arial" charset="0"/>
              </a:rPr>
              <a:t>beliefs</a:t>
            </a:r>
            <a:r>
              <a:rPr lang="en-US" dirty="0">
                <a:latin typeface="Arial" charset="0"/>
              </a:rPr>
              <a:t> and </a:t>
            </a:r>
            <a:r>
              <a:rPr lang="en-US" b="1" u="sng" dirty="0">
                <a:latin typeface="Arial" charset="0"/>
              </a:rPr>
              <a:t>interests</a:t>
            </a:r>
            <a:r>
              <a:rPr lang="en-US" dirty="0">
                <a:latin typeface="Arial" charset="0"/>
              </a:rPr>
              <a:t>. The elected representative is accountable to the voter.</a:t>
            </a:r>
          </a:p>
        </p:txBody>
      </p:sp>
      <p:pic>
        <p:nvPicPr>
          <p:cNvPr id="18436" name="Picture 7" descr="Photo: Library of Parliament/Doug Mill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8600" y="2057400"/>
            <a:ext cx="1016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6729" y="13909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269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Federal System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 system of </a:t>
            </a:r>
            <a:r>
              <a:rPr lang="en-US" b="1" u="sng" dirty="0">
                <a:latin typeface="Arial" charset="0"/>
              </a:rPr>
              <a:t>government</a:t>
            </a:r>
            <a:r>
              <a:rPr lang="en-US" dirty="0">
                <a:latin typeface="Arial" charset="0"/>
              </a:rPr>
              <a:t> that is responsible for handling decisions made on behalf of all Canadian Citizens.</a:t>
            </a:r>
          </a:p>
          <a:p>
            <a:pPr eaLnBrk="1" hangingPunct="1"/>
            <a:r>
              <a:rPr lang="en-US" dirty="0">
                <a:latin typeface="Arial" charset="0"/>
              </a:rPr>
              <a:t>A federal system was created in order to assure the </a:t>
            </a:r>
            <a:r>
              <a:rPr lang="en-US" b="1" u="sng" dirty="0">
                <a:latin typeface="Arial" charset="0"/>
              </a:rPr>
              <a:t>equality</a:t>
            </a:r>
            <a:r>
              <a:rPr lang="en-US" dirty="0">
                <a:latin typeface="Arial" charset="0"/>
              </a:rPr>
              <a:t> among  provinces and also to create a consistent </a:t>
            </a:r>
            <a:r>
              <a:rPr lang="en-US" b="1" u="sng" dirty="0">
                <a:latin typeface="Arial" charset="0"/>
              </a:rPr>
              <a:t>national</a:t>
            </a:r>
            <a:r>
              <a:rPr lang="en-US" dirty="0">
                <a:latin typeface="Arial" charset="0"/>
              </a:rPr>
              <a:t> policy followed by all Canadians.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6729" y="13909"/>
            <a:ext cx="141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611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7008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</a:rPr>
              <a:t>Levels of Government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420938" y="270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3081338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178435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20486" name="Picture 16" descr="government_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89916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3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feder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5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930" y="4136105"/>
            <a:ext cx="1387927" cy="2585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smtClean="0"/>
              <a:t>Her Right Honorable</a:t>
            </a:r>
          </a:p>
          <a:p>
            <a:pPr algn="ctr"/>
            <a:r>
              <a:rPr lang="en-US" dirty="0" smtClean="0"/>
              <a:t>Governor General of Canada</a:t>
            </a:r>
          </a:p>
          <a:p>
            <a:pPr algn="ctr"/>
            <a:r>
              <a:rPr lang="en-US" dirty="0" smtClean="0"/>
              <a:t>Julie Payette</a:t>
            </a:r>
            <a:endParaRPr lang="en-US" dirty="0"/>
          </a:p>
        </p:txBody>
      </p:sp>
      <p:pic>
        <p:nvPicPr>
          <p:cNvPr id="4" name="Picture 3" descr="gg05-2017-0293-001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858" y="4136105"/>
            <a:ext cx="1914072" cy="2395324"/>
          </a:xfrm>
          <a:prstGeom prst="rect">
            <a:avLst/>
          </a:prstGeom>
        </p:spPr>
      </p:pic>
      <p:pic>
        <p:nvPicPr>
          <p:cNvPr id="5" name="Picture 4" descr="shutterstock-4413109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714" y="4494013"/>
            <a:ext cx="2703286" cy="2037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0429" y="3293684"/>
            <a:ext cx="172357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Prime Minister</a:t>
            </a:r>
          </a:p>
          <a:p>
            <a:pPr algn="ctr"/>
            <a:r>
              <a:rPr lang="en-US" dirty="0" smtClean="0"/>
              <a:t>Justin Trudeau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Macintosh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Outline</vt:lpstr>
      <vt:lpstr>Canada is a …</vt:lpstr>
      <vt:lpstr>Constitutional Monarchy</vt:lpstr>
      <vt:lpstr>PowerPoint Presentation</vt:lpstr>
      <vt:lpstr>The Party System</vt:lpstr>
      <vt:lpstr>Representative Democracy</vt:lpstr>
      <vt:lpstr>The Federal System</vt:lpstr>
      <vt:lpstr>Levels of Government</vt:lpstr>
      <vt:lpstr>PowerPoint Presentation</vt:lpstr>
      <vt:lpstr>PowerPoint Presentation</vt:lpstr>
      <vt:lpstr>PowerPoint Presentation</vt:lpstr>
      <vt:lpstr>PowerPoint Presentation</vt:lpstr>
      <vt:lpstr>Federal System</vt:lpstr>
      <vt:lpstr>The Executive Branch</vt:lpstr>
      <vt:lpstr>PowerPoint Presentation</vt:lpstr>
      <vt:lpstr>PowerPoint Presentation</vt:lpstr>
      <vt:lpstr>Classwork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Mykael Koe</dc:creator>
  <cp:lastModifiedBy>Mykael Koe</cp:lastModifiedBy>
  <cp:revision>1</cp:revision>
  <dcterms:created xsi:type="dcterms:W3CDTF">2019-10-08T00:30:01Z</dcterms:created>
  <dcterms:modified xsi:type="dcterms:W3CDTF">2019-10-08T00:30:41Z</dcterms:modified>
</cp:coreProperties>
</file>