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9B7E-9F1F-2448-947D-ED982F069D31}" type="datetimeFigureOut">
              <a:rPr lang="en-US" smtClean="0"/>
              <a:t>19-09-08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FAC8-879F-6E4E-82EA-390FE28D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0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9B7E-9F1F-2448-947D-ED982F069D31}" type="datetimeFigureOut">
              <a:rPr lang="en-US" smtClean="0"/>
              <a:t>19-09-08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FAC8-879F-6E4E-82EA-390FE28D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6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9B7E-9F1F-2448-947D-ED982F069D31}" type="datetimeFigureOut">
              <a:rPr lang="en-US" smtClean="0"/>
              <a:t>19-09-08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FAC8-879F-6E4E-82EA-390FE28D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7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19-09-08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4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9B7E-9F1F-2448-947D-ED982F069D31}" type="datetimeFigureOut">
              <a:rPr lang="en-US" smtClean="0"/>
              <a:t>19-09-08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FAC8-879F-6E4E-82EA-390FE28D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3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9B7E-9F1F-2448-947D-ED982F069D31}" type="datetimeFigureOut">
              <a:rPr lang="en-US" smtClean="0"/>
              <a:t>19-09-08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FAC8-879F-6E4E-82EA-390FE28D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3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9B7E-9F1F-2448-947D-ED982F069D31}" type="datetimeFigureOut">
              <a:rPr lang="en-US" smtClean="0"/>
              <a:t>19-09-08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FAC8-879F-6E4E-82EA-390FE28D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0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9B7E-9F1F-2448-947D-ED982F069D31}" type="datetimeFigureOut">
              <a:rPr lang="en-US" smtClean="0"/>
              <a:t>19-09-08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FAC8-879F-6E4E-82EA-390FE28D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8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9B7E-9F1F-2448-947D-ED982F069D31}" type="datetimeFigureOut">
              <a:rPr lang="en-US" smtClean="0"/>
              <a:t>19-09-08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FAC8-879F-6E4E-82EA-390FE28D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5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9B7E-9F1F-2448-947D-ED982F069D31}" type="datetimeFigureOut">
              <a:rPr lang="en-US" smtClean="0"/>
              <a:t>19-09-08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FAC8-879F-6E4E-82EA-390FE28D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8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9B7E-9F1F-2448-947D-ED982F069D31}" type="datetimeFigureOut">
              <a:rPr lang="en-US" smtClean="0"/>
              <a:t>19-09-08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FAC8-879F-6E4E-82EA-390FE28D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0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9B7E-9F1F-2448-947D-ED982F069D31}" type="datetimeFigureOut">
              <a:rPr lang="en-US" smtClean="0"/>
              <a:t>19-09-08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FAC8-879F-6E4E-82EA-390FE28D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A9B7E-9F1F-2448-947D-ED982F069D31}" type="datetimeFigureOut">
              <a:rPr lang="en-US" smtClean="0"/>
              <a:t>19-09-08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7FAC8-879F-6E4E-82EA-390FE28D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7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CNN 10</a:t>
            </a:r>
          </a:p>
          <a:p>
            <a:r>
              <a:rPr lang="en-US" dirty="0" smtClean="0"/>
              <a:t>Terminology: Aboriginal, First Nation, Metis and Inuit.</a:t>
            </a:r>
          </a:p>
          <a:p>
            <a:r>
              <a:rPr lang="en-US" dirty="0" err="1" smtClean="0"/>
              <a:t>Mythbusters</a:t>
            </a:r>
            <a:r>
              <a:rPr lang="en-US" dirty="0" smtClean="0"/>
              <a:t> </a:t>
            </a:r>
          </a:p>
          <a:p>
            <a:r>
              <a:rPr lang="en-US" dirty="0" smtClean="0"/>
              <a:t>Time Immemorial </a:t>
            </a:r>
            <a:r>
              <a:rPr lang="mr-IN" dirty="0" smtClean="0"/>
              <a:t>–</a:t>
            </a:r>
            <a:r>
              <a:rPr lang="en-US" dirty="0" smtClean="0"/>
              <a:t> Origin Stories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5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67" y="2514430"/>
            <a:ext cx="7053542" cy="2023063"/>
          </a:xfrm>
        </p:spPr>
        <p:txBody>
          <a:bodyPr/>
          <a:lstStyle/>
          <a:p>
            <a:pPr algn="ctr"/>
            <a:r>
              <a:rPr lang="en-US" sz="6000" b="1" dirty="0" smtClean="0"/>
              <a:t>What is meant by the term First Nations?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21382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First Nations People </a:t>
            </a:r>
            <a:r>
              <a:rPr lang="en-US" sz="5400" b="1" dirty="0" smtClean="0">
                <a:sym typeface="Wingdings"/>
              </a:rPr>
              <a:t>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8325"/>
            <a:ext cx="9144000" cy="3887754"/>
          </a:xfrm>
        </p:spPr>
        <p:txBody>
          <a:bodyPr>
            <a:noAutofit/>
          </a:bodyPr>
          <a:lstStyle/>
          <a:p>
            <a:r>
              <a:rPr lang="en-US" sz="3200" dirty="0"/>
              <a:t>A term that came into common usage in the 1970s to replace the word "</a:t>
            </a:r>
            <a:r>
              <a:rPr lang="en-US" sz="3200" b="1" u="sng" dirty="0" smtClean="0"/>
              <a:t>Indian</a:t>
            </a:r>
            <a:r>
              <a:rPr lang="en-US" sz="3200" dirty="0" smtClean="0"/>
              <a:t>" </a:t>
            </a:r>
            <a:r>
              <a:rPr lang="en-US" sz="3200" dirty="0"/>
              <a:t>which </a:t>
            </a:r>
            <a:r>
              <a:rPr lang="en-US" sz="3200" dirty="0" smtClean="0"/>
              <a:t>many </a:t>
            </a:r>
            <a:r>
              <a:rPr lang="en-US" sz="3200" dirty="0"/>
              <a:t>people found </a:t>
            </a:r>
            <a:r>
              <a:rPr lang="en-US" sz="3200" b="1" u="sng" dirty="0" smtClean="0"/>
              <a:t>offensive</a:t>
            </a:r>
            <a:r>
              <a:rPr lang="en-US" sz="3200" dirty="0" smtClean="0"/>
              <a:t>/derogatory/inappropriate. </a:t>
            </a:r>
          </a:p>
          <a:p>
            <a:endParaRPr lang="en-US" sz="3200" dirty="0"/>
          </a:p>
          <a:p>
            <a:r>
              <a:rPr lang="en-US" sz="3200" dirty="0"/>
              <a:t>Although the term First </a:t>
            </a:r>
            <a:r>
              <a:rPr lang="en-US" sz="3200" dirty="0" smtClean="0"/>
              <a:t>Nation/Native </a:t>
            </a:r>
            <a:r>
              <a:rPr lang="en-US" sz="3200" dirty="0"/>
              <a:t>is widely used, no </a:t>
            </a:r>
            <a:r>
              <a:rPr lang="en-US" sz="3200" u="sng" dirty="0"/>
              <a:t>legal</a:t>
            </a:r>
            <a:r>
              <a:rPr lang="en-US" sz="3200" dirty="0"/>
              <a:t> definition of it exists. 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406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First Nations People </a:t>
            </a:r>
            <a:r>
              <a:rPr lang="en-US" sz="5400" b="1" dirty="0" smtClean="0">
                <a:sym typeface="Wingdings"/>
              </a:rPr>
              <a:t>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6347"/>
            <a:ext cx="9144000" cy="4046375"/>
          </a:xfrm>
        </p:spPr>
        <p:txBody>
          <a:bodyPr>
            <a:noAutofit/>
          </a:bodyPr>
          <a:lstStyle/>
          <a:p>
            <a:r>
              <a:rPr lang="en-US" sz="3200" dirty="0" smtClean="0"/>
              <a:t>Among </a:t>
            </a:r>
            <a:r>
              <a:rPr lang="en-US" sz="3200" dirty="0"/>
              <a:t>its uses, the term "First Nations peoples" refers to the </a:t>
            </a:r>
            <a:r>
              <a:rPr lang="en-US" sz="3200" dirty="0" smtClean="0"/>
              <a:t>“Indian” </a:t>
            </a:r>
            <a:r>
              <a:rPr lang="en-US" sz="3200" dirty="0"/>
              <a:t>peoples in Canada, both </a:t>
            </a:r>
            <a:r>
              <a:rPr lang="en-US" sz="3200" b="1" u="sng" dirty="0"/>
              <a:t>Status</a:t>
            </a:r>
            <a:r>
              <a:rPr lang="en-US" sz="3200" dirty="0"/>
              <a:t> and non-Status.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There are apparently </a:t>
            </a:r>
            <a:r>
              <a:rPr lang="en-US" sz="3200" b="1" u="sng" dirty="0"/>
              <a:t>legal</a:t>
            </a:r>
            <a:r>
              <a:rPr lang="en-US" sz="3200" dirty="0"/>
              <a:t> reasons for the continued use of the term “</a:t>
            </a:r>
            <a:r>
              <a:rPr lang="en-US" sz="3200" dirty="0" smtClean="0"/>
              <a:t>Indian.”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5337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First Nations People </a:t>
            </a:r>
            <a:r>
              <a:rPr lang="en-US" sz="5400" b="1" dirty="0" smtClean="0">
                <a:sym typeface="Wingdings"/>
              </a:rPr>
              <a:t>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02279"/>
            <a:ext cx="9144000" cy="3953068"/>
          </a:xfrm>
        </p:spPr>
        <p:txBody>
          <a:bodyPr>
            <a:noAutofit/>
          </a:bodyPr>
          <a:lstStyle/>
          <a:p>
            <a:r>
              <a:rPr lang="en-US" sz="3200" dirty="0"/>
              <a:t>S</a:t>
            </a:r>
            <a:r>
              <a:rPr lang="en-US" sz="3200" dirty="0" smtClean="0"/>
              <a:t>uch </a:t>
            </a:r>
            <a:r>
              <a:rPr lang="en-US" sz="3200" dirty="0"/>
              <a:t>terminology is recognized in the </a:t>
            </a:r>
            <a:r>
              <a:rPr lang="en-US" sz="3200" b="1" i="1" u="sng" dirty="0"/>
              <a:t>Indian</a:t>
            </a:r>
            <a:r>
              <a:rPr lang="en-US" sz="3200" i="1" dirty="0"/>
              <a:t> </a:t>
            </a:r>
            <a:r>
              <a:rPr lang="en-US" sz="3200" b="1" i="1" u="sng" dirty="0" smtClean="0"/>
              <a:t>Act</a:t>
            </a:r>
            <a:r>
              <a:rPr lang="en-US" sz="3200" dirty="0" smtClean="0"/>
              <a:t>, Section </a:t>
            </a:r>
            <a:r>
              <a:rPr lang="en-US" sz="3200" b="1" u="sng" dirty="0"/>
              <a:t>35</a:t>
            </a:r>
            <a:r>
              <a:rPr lang="en-US" sz="3200" dirty="0"/>
              <a:t> of the </a:t>
            </a:r>
            <a:r>
              <a:rPr lang="en-US" sz="3200" b="1" i="1" u="sng" dirty="0"/>
              <a:t>Constitution</a:t>
            </a:r>
            <a:r>
              <a:rPr lang="en-US" sz="3200" i="1" dirty="0"/>
              <a:t> </a:t>
            </a:r>
            <a:r>
              <a:rPr lang="en-US" sz="3200" i="1" dirty="0" smtClean="0"/>
              <a:t>Act,</a:t>
            </a:r>
            <a:r>
              <a:rPr lang="en-US" sz="3200" dirty="0" smtClean="0"/>
              <a:t> </a:t>
            </a:r>
            <a:r>
              <a:rPr lang="en-US" sz="3200" dirty="0"/>
              <a:t>and is used by the Government of Canada when making reference to this particular group of Aboriginal people.</a:t>
            </a:r>
          </a:p>
        </p:txBody>
      </p:sp>
    </p:spTree>
    <p:extLst>
      <p:ext uri="{BB962C8B-B14F-4D97-AF65-F5344CB8AC3E}">
        <p14:creationId xmlns:p14="http://schemas.microsoft.com/office/powerpoint/2010/main" val="3598478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First Nations People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61408"/>
            <a:ext cx="9144000" cy="444759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Status Indian = </a:t>
            </a:r>
          </a:p>
          <a:p>
            <a:endParaRPr lang="en-US" sz="3200" dirty="0"/>
          </a:p>
          <a:p>
            <a:r>
              <a:rPr lang="en-US" sz="3200" dirty="0" smtClean="0"/>
              <a:t>A </a:t>
            </a:r>
            <a:r>
              <a:rPr lang="en-US" sz="3200" dirty="0"/>
              <a:t>person who is </a:t>
            </a:r>
            <a:r>
              <a:rPr lang="en-US" sz="3200" b="1" u="sng" dirty="0"/>
              <a:t>registered</a:t>
            </a:r>
            <a:r>
              <a:rPr lang="en-US" sz="3200" dirty="0"/>
              <a:t> as an </a:t>
            </a:r>
            <a:r>
              <a:rPr lang="en-US" sz="3200" dirty="0" smtClean="0"/>
              <a:t>First </a:t>
            </a:r>
            <a:r>
              <a:rPr lang="en-US" sz="3200" b="1" u="sng" dirty="0" smtClean="0"/>
              <a:t>Nations</a:t>
            </a:r>
            <a:r>
              <a:rPr lang="en-US" sz="3200" dirty="0" smtClean="0"/>
              <a:t> (“Indian”) </a:t>
            </a:r>
            <a:r>
              <a:rPr lang="en-US" sz="3200" dirty="0"/>
              <a:t>under the </a:t>
            </a:r>
            <a:r>
              <a:rPr lang="en-US" sz="3200" i="1" dirty="0"/>
              <a:t>Indian Act</a:t>
            </a:r>
            <a:r>
              <a:rPr lang="en-US" sz="3200" dirty="0"/>
              <a:t>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The </a:t>
            </a:r>
            <a:r>
              <a:rPr lang="en-US" sz="3200" dirty="0"/>
              <a:t>act sets out the requirements for determining who is an </a:t>
            </a:r>
            <a:r>
              <a:rPr lang="en-US" sz="3200" dirty="0" smtClean="0"/>
              <a:t>“Indian” </a:t>
            </a:r>
            <a:r>
              <a:rPr lang="en-US" sz="3200" dirty="0"/>
              <a:t>for the purposes of the </a:t>
            </a:r>
            <a:r>
              <a:rPr lang="en-US" sz="3200" i="1" dirty="0"/>
              <a:t>Indian Act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1667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First Nations People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20" y="2323322"/>
            <a:ext cx="6709906" cy="4130351"/>
          </a:xfrm>
        </p:spPr>
        <p:txBody>
          <a:bodyPr>
            <a:noAutofit/>
          </a:bodyPr>
          <a:lstStyle/>
          <a:p>
            <a:r>
              <a:rPr lang="en-US" sz="3200" dirty="0" smtClean="0"/>
              <a:t>Non-Status Indian = </a:t>
            </a:r>
          </a:p>
          <a:p>
            <a:endParaRPr lang="en-US" sz="3200" dirty="0"/>
          </a:p>
          <a:p>
            <a:r>
              <a:rPr lang="en-US" sz="3200" dirty="0"/>
              <a:t>An </a:t>
            </a:r>
            <a:r>
              <a:rPr lang="en-US" sz="3200" dirty="0" smtClean="0"/>
              <a:t>First Nations (“Indian”) </a:t>
            </a:r>
            <a:r>
              <a:rPr lang="en-US" sz="3200" dirty="0"/>
              <a:t>person who is </a:t>
            </a:r>
            <a:r>
              <a:rPr lang="en-US" sz="3200" b="1" u="sng" dirty="0"/>
              <a:t>not</a:t>
            </a:r>
            <a:r>
              <a:rPr lang="en-US" sz="3200" dirty="0"/>
              <a:t> registered as an </a:t>
            </a:r>
            <a:r>
              <a:rPr lang="en-US" sz="3200" dirty="0" smtClean="0"/>
              <a:t>“Indian” </a:t>
            </a:r>
            <a:r>
              <a:rPr lang="en-US" sz="3200" dirty="0"/>
              <a:t>under the </a:t>
            </a:r>
            <a:r>
              <a:rPr lang="en-US" sz="3200" i="1" dirty="0"/>
              <a:t>Indian Act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1232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67" y="412586"/>
            <a:ext cx="589448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06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First Nations People </a:t>
            </a:r>
            <a:r>
              <a:rPr lang="en-US" sz="5400" b="1" dirty="0" smtClean="0">
                <a:sym typeface="Wingdings"/>
              </a:rPr>
              <a:t>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20" y="2911152"/>
            <a:ext cx="6709906" cy="3542521"/>
          </a:xfrm>
        </p:spPr>
        <p:txBody>
          <a:bodyPr/>
          <a:lstStyle/>
          <a:p>
            <a:r>
              <a:rPr lang="en-US" sz="3200" dirty="0"/>
              <a:t>In 2011, </a:t>
            </a:r>
            <a:r>
              <a:rPr lang="en-US" sz="3200" b="1" u="sng" dirty="0"/>
              <a:t>851,560</a:t>
            </a:r>
            <a:r>
              <a:rPr lang="en-US" sz="3200" dirty="0"/>
              <a:t> people identified as a First Nations person, representing </a:t>
            </a:r>
            <a:r>
              <a:rPr lang="en-US" sz="3200" b="1" u="sng" dirty="0"/>
              <a:t>60.8</a:t>
            </a:r>
            <a:r>
              <a:rPr lang="en-US" sz="3200" dirty="0"/>
              <a:t>% of the total Aboriginal population and </a:t>
            </a:r>
            <a:r>
              <a:rPr lang="en-US" sz="3200" b="1" u="sng" dirty="0"/>
              <a:t>2.6</a:t>
            </a:r>
            <a:r>
              <a:rPr lang="en-US" sz="3200" dirty="0"/>
              <a:t>% of the total Canadian population.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64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First Nations People </a:t>
            </a:r>
            <a:r>
              <a:rPr lang="en-US" sz="5400" b="1" dirty="0" smtClean="0">
                <a:sym typeface="Wingdings"/>
              </a:rPr>
              <a:t>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20" y="2565919"/>
            <a:ext cx="6709906" cy="3887754"/>
          </a:xfrm>
        </p:spPr>
        <p:txBody>
          <a:bodyPr>
            <a:normAutofit/>
          </a:bodyPr>
          <a:lstStyle/>
          <a:p>
            <a:r>
              <a:rPr lang="en-US" sz="3200" dirty="0"/>
              <a:t>In 2011, </a:t>
            </a:r>
            <a:r>
              <a:rPr lang="en-US" sz="3200" b="1" u="sng" dirty="0"/>
              <a:t>637,660</a:t>
            </a:r>
            <a:r>
              <a:rPr lang="en-US" sz="3200" dirty="0"/>
              <a:t> First Nations people reported being </a:t>
            </a:r>
            <a:r>
              <a:rPr lang="en-US" sz="3200" b="1" u="sng" dirty="0"/>
              <a:t>Registered</a:t>
            </a:r>
            <a:r>
              <a:rPr lang="en-US" sz="3200" dirty="0"/>
              <a:t> Indians, representing 74.9% of all First Nations people, 45.5% of the total Aboriginal population and 1.9% of the total Canadian population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2975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First Nations People </a:t>
            </a:r>
            <a:r>
              <a:rPr lang="en-US" sz="5400" b="1" dirty="0" smtClean="0">
                <a:sym typeface="Wingdings"/>
              </a:rPr>
              <a:t>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11356"/>
            <a:ext cx="9019400" cy="4242317"/>
          </a:xfrm>
        </p:spPr>
        <p:txBody>
          <a:bodyPr>
            <a:normAutofit/>
          </a:bodyPr>
          <a:lstStyle/>
          <a:p>
            <a:r>
              <a:rPr lang="en-US" sz="3200" dirty="0"/>
              <a:t>There are more than 600 First Nations/Indian bands </a:t>
            </a:r>
            <a:r>
              <a:rPr lang="en-US" sz="3200" dirty="0" smtClean="0"/>
              <a:t>(</a:t>
            </a:r>
            <a:r>
              <a:rPr lang="en-US" sz="3200" b="1" u="sng" dirty="0" smtClean="0"/>
              <a:t>614</a:t>
            </a:r>
            <a:r>
              <a:rPr lang="en-US" sz="3200" dirty="0" smtClean="0"/>
              <a:t> actually) in </a:t>
            </a:r>
            <a:r>
              <a:rPr lang="en-US" sz="3200" dirty="0"/>
              <a:t>Canada (for example, </a:t>
            </a:r>
            <a:r>
              <a:rPr lang="en-US" sz="3200" dirty="0" err="1"/>
              <a:t>Musqueam</a:t>
            </a:r>
            <a:r>
              <a:rPr lang="en-US" sz="3200" dirty="0"/>
              <a:t> Indian Band, in British Columbia, Sturgeon Lake First Nation, in Alberta, and Atikamekw of </a:t>
            </a:r>
            <a:r>
              <a:rPr lang="en-US" sz="3200" dirty="0" err="1"/>
              <a:t>Manawan</a:t>
            </a:r>
            <a:r>
              <a:rPr lang="en-US" sz="3200" dirty="0"/>
              <a:t>, in Quebec) and over 60 Aboriginal </a:t>
            </a:r>
            <a:r>
              <a:rPr lang="en-US" sz="3200" b="1" u="sng" dirty="0"/>
              <a:t>languages</a:t>
            </a:r>
            <a:r>
              <a:rPr lang="en-US" sz="3200" dirty="0"/>
              <a:t> reported by First Nations people – an indication of the diversity of First Nations people across the country.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223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67" y="2514430"/>
            <a:ext cx="7053542" cy="2023063"/>
          </a:xfrm>
        </p:spPr>
        <p:txBody>
          <a:bodyPr/>
          <a:lstStyle/>
          <a:p>
            <a:pPr algn="ctr"/>
            <a:r>
              <a:rPr lang="en-US" sz="6000" b="1" dirty="0" smtClean="0"/>
              <a:t>What is meant by the term Aboriginal?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70858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67" y="2514430"/>
            <a:ext cx="7053542" cy="2023063"/>
          </a:xfrm>
        </p:spPr>
        <p:txBody>
          <a:bodyPr/>
          <a:lstStyle/>
          <a:p>
            <a:pPr algn="ctr"/>
            <a:r>
              <a:rPr lang="en-US" sz="6000" b="1" dirty="0" smtClean="0"/>
              <a:t>What is meant by the term Métis?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991769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Métis</a:t>
            </a:r>
            <a:r>
              <a:rPr lang="en-US" sz="5400" b="1" dirty="0" smtClean="0"/>
              <a:t> People </a:t>
            </a:r>
            <a:r>
              <a:rPr lang="en-US" sz="5400" b="1" dirty="0" smtClean="0">
                <a:sym typeface="Wingdings"/>
              </a:rPr>
              <a:t>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95332"/>
            <a:ext cx="9144000" cy="4562668"/>
          </a:xfrm>
        </p:spPr>
        <p:txBody>
          <a:bodyPr>
            <a:noAutofit/>
          </a:bodyPr>
          <a:lstStyle/>
          <a:p>
            <a:r>
              <a:rPr lang="en-US" sz="3200" dirty="0"/>
              <a:t>People of mixed First </a:t>
            </a:r>
            <a:r>
              <a:rPr lang="en-US" sz="3200" b="1" u="sng" dirty="0"/>
              <a:t>Nation</a:t>
            </a:r>
            <a:r>
              <a:rPr lang="en-US" sz="3200" dirty="0"/>
              <a:t> and </a:t>
            </a:r>
            <a:r>
              <a:rPr lang="en-US" sz="3200" b="1" u="sng" dirty="0"/>
              <a:t>European</a:t>
            </a:r>
            <a:r>
              <a:rPr lang="en-US" sz="3200" dirty="0"/>
              <a:t> ancestry who identify themselves as Métis, as distinct from First Nations people, Inuit or non-Aboriginal people.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The word </a:t>
            </a:r>
            <a:r>
              <a:rPr lang="en-US" sz="3200" dirty="0" smtClean="0"/>
              <a:t>Métis </a:t>
            </a:r>
            <a:r>
              <a:rPr lang="en-US" sz="3200" dirty="0"/>
              <a:t>is French for "mixed </a:t>
            </a:r>
            <a:r>
              <a:rPr lang="en-US" sz="3200" b="1" u="sng" dirty="0"/>
              <a:t>blood</a:t>
            </a:r>
            <a:r>
              <a:rPr lang="en-US" sz="3200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225867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Métis</a:t>
            </a:r>
            <a:r>
              <a:rPr lang="en-US" sz="5400" b="1" dirty="0" smtClean="0"/>
              <a:t> People </a:t>
            </a:r>
            <a:r>
              <a:rPr lang="en-US" sz="5400" b="1" dirty="0" smtClean="0">
                <a:sym typeface="Wingdings"/>
              </a:rPr>
              <a:t>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61307"/>
            <a:ext cx="9144000" cy="4158341"/>
          </a:xfrm>
        </p:spPr>
        <p:txBody>
          <a:bodyPr>
            <a:noAutofit/>
          </a:bodyPr>
          <a:lstStyle/>
          <a:p>
            <a:r>
              <a:rPr lang="en-US" sz="3200" dirty="0"/>
              <a:t>The Canadian Constitution recognizes Métis people as one of the three Aboriginal peoples.</a:t>
            </a:r>
            <a:r>
              <a:rPr lang="en-US" sz="3200" b="1" dirty="0"/>
              <a:t> 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The </a:t>
            </a:r>
            <a:r>
              <a:rPr lang="en-US" sz="3200" dirty="0"/>
              <a:t>Métis have a </a:t>
            </a:r>
            <a:r>
              <a:rPr lang="en-US" sz="3200" b="1" u="sng" dirty="0"/>
              <a:t>unique</a:t>
            </a:r>
            <a:r>
              <a:rPr lang="en-US" sz="3200" dirty="0"/>
              <a:t> culture that draws on their diverse ancestral </a:t>
            </a:r>
            <a:r>
              <a:rPr lang="en-US" sz="3200" b="1" u="sng" dirty="0"/>
              <a:t>origins</a:t>
            </a:r>
            <a:r>
              <a:rPr lang="en-US" sz="3200" dirty="0"/>
              <a:t>, such as Scottish, French, Ojibway and Cree.</a:t>
            </a:r>
          </a:p>
        </p:txBody>
      </p:sp>
    </p:spTree>
    <p:extLst>
      <p:ext uri="{BB962C8B-B14F-4D97-AF65-F5344CB8AC3E}">
        <p14:creationId xmlns:p14="http://schemas.microsoft.com/office/powerpoint/2010/main" val="2476303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Métis</a:t>
            </a:r>
            <a:r>
              <a:rPr lang="en-US" sz="5400" b="1" dirty="0" smtClean="0"/>
              <a:t> People </a:t>
            </a:r>
            <a:r>
              <a:rPr lang="en-US" sz="5400" b="1" dirty="0" smtClean="0">
                <a:sym typeface="Wingdings"/>
              </a:rPr>
              <a:t>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20" y="1853249"/>
            <a:ext cx="6709906" cy="4833257"/>
          </a:xfrm>
        </p:spPr>
        <p:txBody>
          <a:bodyPr>
            <a:normAutofit/>
          </a:bodyPr>
          <a:lstStyle/>
          <a:p>
            <a:r>
              <a:rPr lang="en-US" sz="3200" dirty="0"/>
              <a:t>The Métis originated in the mid-</a:t>
            </a:r>
            <a:r>
              <a:rPr lang="en-US" sz="3200" b="1" u="sng" dirty="0"/>
              <a:t>1800s</a:t>
            </a:r>
            <a:r>
              <a:rPr lang="en-US" sz="3200" dirty="0"/>
              <a:t> in the </a:t>
            </a:r>
            <a:r>
              <a:rPr lang="en-US" sz="3200" b="1" u="sng" dirty="0"/>
              <a:t>Red</a:t>
            </a:r>
            <a:r>
              <a:rPr lang="en-US" sz="3200" dirty="0"/>
              <a:t> River district of what is now known as </a:t>
            </a:r>
            <a:r>
              <a:rPr lang="en-US" sz="3200" b="1" u="sng" dirty="0"/>
              <a:t>Manitoba</a:t>
            </a:r>
            <a:r>
              <a:rPr lang="en-US" sz="3200" dirty="0"/>
              <a:t>.</a:t>
            </a:r>
          </a:p>
          <a:p>
            <a:endParaRPr lang="en-US" sz="3200" dirty="0" smtClean="0"/>
          </a:p>
          <a:p>
            <a:r>
              <a:rPr lang="en-US" sz="3200" dirty="0" smtClean="0"/>
              <a:t>Historically</a:t>
            </a:r>
            <a:r>
              <a:rPr lang="en-US" sz="3200" dirty="0"/>
              <a:t>, the term </a:t>
            </a:r>
            <a:r>
              <a:rPr lang="en-US" sz="3200" dirty="0" smtClean="0"/>
              <a:t>Métis applied </a:t>
            </a:r>
            <a:r>
              <a:rPr lang="en-US" sz="3200" dirty="0"/>
              <a:t>to the children of French fur </a:t>
            </a:r>
            <a:r>
              <a:rPr lang="en-US" sz="3200" b="1" u="sng" dirty="0"/>
              <a:t>traders</a:t>
            </a:r>
            <a:r>
              <a:rPr lang="en-US" sz="3200" dirty="0"/>
              <a:t> and Cree </a:t>
            </a:r>
            <a:r>
              <a:rPr lang="en-US" sz="3200" b="1" u="sng" dirty="0"/>
              <a:t>women</a:t>
            </a:r>
            <a:r>
              <a:rPr lang="en-US" sz="3200" dirty="0"/>
              <a:t> in the Prairies and of English and Scottish traders and Dene women in the North.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46891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Métis</a:t>
            </a:r>
            <a:r>
              <a:rPr lang="en-US" sz="5400" b="1" dirty="0" smtClean="0"/>
              <a:t> People </a:t>
            </a:r>
            <a:r>
              <a:rPr lang="en-US" sz="5400" b="1" dirty="0" smtClean="0">
                <a:sym typeface="Wingdings"/>
              </a:rPr>
              <a:t>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20" y="2425960"/>
            <a:ext cx="6709906" cy="4027713"/>
          </a:xfrm>
        </p:spPr>
        <p:txBody>
          <a:bodyPr>
            <a:noAutofit/>
          </a:bodyPr>
          <a:lstStyle/>
          <a:p>
            <a:r>
              <a:rPr lang="en-US" sz="3200" dirty="0" smtClean="0"/>
              <a:t>Today</a:t>
            </a:r>
            <a:r>
              <a:rPr lang="en-US" sz="3200" dirty="0"/>
              <a:t>, the term is used </a:t>
            </a:r>
            <a:r>
              <a:rPr lang="en-US" sz="3200" b="1" u="sng" dirty="0" smtClean="0"/>
              <a:t>broadly </a:t>
            </a:r>
            <a:r>
              <a:rPr lang="en-US" sz="3200" dirty="0" smtClean="0"/>
              <a:t>to </a:t>
            </a:r>
            <a:r>
              <a:rPr lang="en-US" sz="3200" dirty="0"/>
              <a:t>describe people with mixed First Nations and European ancestry who </a:t>
            </a:r>
            <a:r>
              <a:rPr lang="en-US" sz="3200" b="1" i="1" u="sng" dirty="0"/>
              <a:t>identify</a:t>
            </a:r>
            <a:r>
              <a:rPr lang="en-US" sz="3200" dirty="0"/>
              <a:t> themselves as Métis, distinct from Indian people, Inuit or non-Aboriginal people.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02685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67" y="693576"/>
            <a:ext cx="6172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34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Métis</a:t>
            </a:r>
            <a:r>
              <a:rPr lang="en-US" sz="5400" b="1" dirty="0" smtClean="0"/>
              <a:t> People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20" y="2491274"/>
            <a:ext cx="6709906" cy="3962399"/>
          </a:xfrm>
        </p:spPr>
        <p:txBody>
          <a:bodyPr>
            <a:normAutofit/>
          </a:bodyPr>
          <a:lstStyle/>
          <a:p>
            <a:r>
              <a:rPr lang="en-US" sz="3200" dirty="0"/>
              <a:t>In 2011, </a:t>
            </a:r>
            <a:r>
              <a:rPr lang="en-US" sz="3200" b="1" u="sng" dirty="0"/>
              <a:t>451,795</a:t>
            </a:r>
            <a:r>
              <a:rPr lang="en-US" sz="3200" dirty="0"/>
              <a:t> people identified as Métis.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They </a:t>
            </a:r>
            <a:r>
              <a:rPr lang="en-US" sz="3200" dirty="0"/>
              <a:t>represented </a:t>
            </a:r>
            <a:r>
              <a:rPr lang="en-US" sz="3200" b="1" u="sng" dirty="0"/>
              <a:t>32.3</a:t>
            </a:r>
            <a:r>
              <a:rPr lang="en-US" sz="3200" dirty="0"/>
              <a:t>% of the total Aboriginal population and 1.4% of the total Canadian population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7379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67" y="2514430"/>
            <a:ext cx="7053542" cy="2023063"/>
          </a:xfrm>
        </p:spPr>
        <p:txBody>
          <a:bodyPr/>
          <a:lstStyle/>
          <a:p>
            <a:pPr algn="ctr"/>
            <a:r>
              <a:rPr lang="en-US" sz="6000" b="1" dirty="0" smtClean="0"/>
              <a:t>What is meant by the term Inuit?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198145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Inuit People </a:t>
            </a:r>
            <a:r>
              <a:rPr lang="en-US" sz="5400" b="1" dirty="0" smtClean="0">
                <a:sym typeface="Wingdings"/>
              </a:rPr>
              <a:t>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20" y="2295332"/>
            <a:ext cx="6709906" cy="4158341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The Aboriginal people of </a:t>
            </a:r>
            <a:r>
              <a:rPr lang="en-US" sz="3200" b="1" u="sng" dirty="0"/>
              <a:t>Arctic</a:t>
            </a:r>
            <a:r>
              <a:rPr lang="en-US" sz="3200" dirty="0"/>
              <a:t> Canada.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The word means "</a:t>
            </a:r>
            <a:r>
              <a:rPr lang="en-US" sz="3200" b="1" u="sng" dirty="0"/>
              <a:t>people</a:t>
            </a:r>
            <a:r>
              <a:rPr lang="en-US" sz="3200" dirty="0"/>
              <a:t>" in the Inuit language — </a:t>
            </a:r>
            <a:r>
              <a:rPr lang="en-US" sz="3200" dirty="0" smtClean="0"/>
              <a:t>Inuktitut (Note: “</a:t>
            </a:r>
            <a:r>
              <a:rPr lang="en-US" sz="3200" b="1" u="sng" dirty="0" smtClean="0"/>
              <a:t>Eskimo</a:t>
            </a:r>
            <a:r>
              <a:rPr lang="en-US" sz="3200" dirty="0" smtClean="0"/>
              <a:t>” is an outdated and inappropriate term for Inuit) </a:t>
            </a:r>
          </a:p>
          <a:p>
            <a:endParaRPr lang="en-US" sz="3200" dirty="0"/>
          </a:p>
          <a:p>
            <a:r>
              <a:rPr lang="en-US" sz="3200" dirty="0" smtClean="0"/>
              <a:t>The </a:t>
            </a:r>
            <a:r>
              <a:rPr lang="en-US" sz="3200" dirty="0"/>
              <a:t>singular of Inuit is </a:t>
            </a:r>
            <a:r>
              <a:rPr lang="en-US" sz="3200" b="1" u="sng" dirty="0"/>
              <a:t>Inuk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588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Inuit People </a:t>
            </a:r>
            <a:r>
              <a:rPr lang="en-US" sz="5400" b="1" dirty="0" smtClean="0">
                <a:sym typeface="Wingdings"/>
              </a:rPr>
              <a:t>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20" y="2463283"/>
            <a:ext cx="6709906" cy="399039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All </a:t>
            </a:r>
            <a:r>
              <a:rPr lang="en-US" sz="3200" b="1" u="sng" dirty="0" smtClean="0"/>
              <a:t>Inuit</a:t>
            </a:r>
            <a:r>
              <a:rPr lang="en-US" sz="3200" dirty="0" smtClean="0"/>
              <a:t> live in four main areas that span from the </a:t>
            </a:r>
            <a:r>
              <a:rPr lang="en-US" sz="3200" b="1" u="sng" dirty="0" smtClean="0"/>
              <a:t>NWT</a:t>
            </a:r>
            <a:r>
              <a:rPr lang="en-US" sz="3200" dirty="0" smtClean="0"/>
              <a:t> to </a:t>
            </a:r>
            <a:r>
              <a:rPr lang="en-US" sz="3200" b="1" u="sng" dirty="0" smtClean="0"/>
              <a:t>Labrador</a:t>
            </a:r>
            <a:r>
              <a:rPr lang="en-US" sz="3200" dirty="0" smtClean="0"/>
              <a:t> which they call Inuit </a:t>
            </a:r>
            <a:r>
              <a:rPr lang="en-US" sz="3200" b="1" u="sng" dirty="0" err="1" smtClean="0"/>
              <a:t>Nunaat</a:t>
            </a:r>
            <a:r>
              <a:rPr lang="en-US" sz="3200" dirty="0" smtClean="0"/>
              <a:t> (mean “Inuit Homeland”).</a:t>
            </a:r>
          </a:p>
          <a:p>
            <a:endParaRPr lang="en-US" sz="3200" dirty="0" smtClean="0"/>
          </a:p>
          <a:p>
            <a:r>
              <a:rPr lang="en-US" sz="3200" dirty="0" smtClean="0"/>
              <a:t>The Inuit </a:t>
            </a:r>
            <a:r>
              <a:rPr lang="en-US" sz="3200" dirty="0"/>
              <a:t>live primarily in Nunavut, the Northwest Territories and northern parts of Labrador and Quebec. </a:t>
            </a:r>
            <a:endParaRPr lang="en-US" sz="3200" dirty="0" smtClean="0"/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90909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Aboriginal People </a:t>
            </a:r>
            <a:r>
              <a:rPr lang="en-US" sz="5400" b="1" dirty="0" smtClean="0">
                <a:sym typeface="Wingdings"/>
              </a:rPr>
              <a:t>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20" y="2304661"/>
            <a:ext cx="6709906" cy="41490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 </a:t>
            </a:r>
            <a:r>
              <a:rPr lang="en-US" sz="3200" b="1" u="sng" dirty="0" smtClean="0"/>
              <a:t>umbrella</a:t>
            </a:r>
            <a:r>
              <a:rPr lang="en-US" sz="3200" dirty="0" smtClean="0"/>
              <a:t>/all-encompassing term that refers in Canada to people who </a:t>
            </a:r>
            <a:r>
              <a:rPr lang="en-US" sz="3200" b="1" u="sng" dirty="0" smtClean="0"/>
              <a:t>identify</a:t>
            </a:r>
            <a:r>
              <a:rPr lang="en-US" sz="3200" dirty="0" smtClean="0"/>
              <a:t> as </a:t>
            </a:r>
            <a:r>
              <a:rPr lang="en-US" sz="3200" b="1" u="sng" dirty="0" smtClean="0"/>
              <a:t>Inuit</a:t>
            </a:r>
            <a:r>
              <a:rPr lang="en-US" sz="3200" dirty="0" smtClean="0"/>
              <a:t>, </a:t>
            </a:r>
            <a:r>
              <a:rPr lang="en-US" sz="3200" b="1" u="sng" dirty="0" smtClean="0"/>
              <a:t>Metis</a:t>
            </a:r>
            <a:r>
              <a:rPr lang="en-US" sz="3200" dirty="0" smtClean="0"/>
              <a:t> or First Nations/Native. </a:t>
            </a:r>
          </a:p>
          <a:p>
            <a:endParaRPr lang="en-US" sz="3200" dirty="0"/>
          </a:p>
          <a:p>
            <a:r>
              <a:rPr lang="en-US" sz="3200" dirty="0" smtClean="0"/>
              <a:t>First Peoples and Indigenous are also umbrella terms.</a:t>
            </a:r>
          </a:p>
        </p:txBody>
      </p:sp>
    </p:spTree>
    <p:extLst>
      <p:ext uri="{BB962C8B-B14F-4D97-AF65-F5344CB8AC3E}">
        <p14:creationId xmlns:p14="http://schemas.microsoft.com/office/powerpoint/2010/main" val="345423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Inuit People </a:t>
            </a:r>
            <a:r>
              <a:rPr lang="en-US" sz="5400" b="1" dirty="0" smtClean="0">
                <a:sym typeface="Wingdings"/>
              </a:rPr>
              <a:t>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20" y="2444620"/>
            <a:ext cx="6709906" cy="400905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They </a:t>
            </a:r>
            <a:r>
              <a:rPr lang="en-US" sz="3200" dirty="0"/>
              <a:t>have traditionally lived above the </a:t>
            </a:r>
            <a:r>
              <a:rPr lang="en-US" sz="3200" b="1" u="sng" dirty="0"/>
              <a:t>tree</a:t>
            </a:r>
            <a:r>
              <a:rPr lang="en-US" sz="3200" dirty="0"/>
              <a:t> line in the area bordered by the </a:t>
            </a:r>
            <a:r>
              <a:rPr lang="en-US" sz="3200" b="1" u="sng" dirty="0"/>
              <a:t>Mackenzie</a:t>
            </a:r>
            <a:r>
              <a:rPr lang="en-US" sz="3200" dirty="0"/>
              <a:t> Delta in the west, the </a:t>
            </a:r>
            <a:r>
              <a:rPr lang="en-US" sz="3200" b="1" u="sng" dirty="0"/>
              <a:t>Labrador</a:t>
            </a:r>
            <a:r>
              <a:rPr lang="en-US" sz="3200" dirty="0"/>
              <a:t> coast in the east, the southern point of Hudson Bay in the south and the High Arctic islands in the north.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50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20" y="462350"/>
            <a:ext cx="612123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41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Inuit People </a:t>
            </a:r>
            <a:r>
              <a:rPr lang="en-US" sz="5400" b="1" dirty="0" smtClean="0">
                <a:sym typeface="Wingdings"/>
              </a:rPr>
              <a:t>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20" y="2827176"/>
            <a:ext cx="6709906" cy="3626496"/>
          </a:xfrm>
        </p:spPr>
        <p:txBody>
          <a:bodyPr>
            <a:noAutofit/>
          </a:bodyPr>
          <a:lstStyle/>
          <a:p>
            <a:r>
              <a:rPr lang="en-US" sz="3200" dirty="0"/>
              <a:t>Inuit in Canada have a </a:t>
            </a:r>
            <a:r>
              <a:rPr lang="en-US" sz="3200" b="1" u="sng" dirty="0"/>
              <a:t>unique</a:t>
            </a:r>
            <a:r>
              <a:rPr lang="en-US" sz="3200" dirty="0"/>
              <a:t> culture, core knowledge and beliefs.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Many </a:t>
            </a:r>
            <a:r>
              <a:rPr lang="en-US" sz="3200" dirty="0"/>
              <a:t>Inuit live within their distinct </a:t>
            </a:r>
            <a:r>
              <a:rPr lang="en-US" sz="3200" dirty="0" smtClean="0"/>
              <a:t>homeland.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6701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Inuit People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20" y="2612572"/>
            <a:ext cx="6709906" cy="3841101"/>
          </a:xfrm>
        </p:spPr>
        <p:txBody>
          <a:bodyPr>
            <a:noAutofit/>
          </a:bodyPr>
          <a:lstStyle/>
          <a:p>
            <a:r>
              <a:rPr lang="en-US" sz="3200" dirty="0"/>
              <a:t>In 2011, </a:t>
            </a:r>
            <a:r>
              <a:rPr lang="en-US" sz="3200" b="1" u="sng" dirty="0"/>
              <a:t>59,445</a:t>
            </a:r>
            <a:r>
              <a:rPr lang="en-US" sz="3200" dirty="0"/>
              <a:t> people identified as Inuit.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They </a:t>
            </a:r>
            <a:r>
              <a:rPr lang="en-US" sz="3200" dirty="0"/>
              <a:t>represented </a:t>
            </a:r>
            <a:r>
              <a:rPr lang="en-US" sz="3200" u="sng" dirty="0"/>
              <a:t>4.2</a:t>
            </a:r>
            <a:r>
              <a:rPr lang="en-US" sz="3200" dirty="0"/>
              <a:t>% of the total Aboriginal population and 0.2% of the total Canadian population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9211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Quick Quiz</a:t>
            </a:r>
            <a:r>
              <a:rPr lang="en-US" sz="5400" b="1" dirty="0" smtClean="0">
                <a:sym typeface="Wingdings" panose="05000000000000000000" pitchFamily="2" charset="2"/>
              </a:rPr>
              <a:t>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484" y="2304661"/>
            <a:ext cx="6709906" cy="3943738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Aboriginal</a:t>
            </a:r>
            <a:r>
              <a:rPr lang="en-US" sz="3600" dirty="0" smtClean="0"/>
              <a:t> is . . . </a:t>
            </a:r>
          </a:p>
          <a:p>
            <a:endParaRPr lang="en-US" sz="3600" dirty="0"/>
          </a:p>
          <a:p>
            <a:r>
              <a:rPr lang="en-US" sz="3600" dirty="0" smtClean="0"/>
              <a:t>an </a:t>
            </a:r>
            <a:r>
              <a:rPr lang="en-US" sz="3600" dirty="0"/>
              <a:t>all-encompassing term that includes </a:t>
            </a:r>
            <a:r>
              <a:rPr lang="en-US" sz="3600" i="1" dirty="0"/>
              <a:t>Inuit</a:t>
            </a:r>
            <a:r>
              <a:rPr lang="en-US" sz="3600" dirty="0"/>
              <a:t>, </a:t>
            </a:r>
            <a:r>
              <a:rPr lang="en-US" sz="3600" i="1" dirty="0"/>
              <a:t>First </a:t>
            </a:r>
            <a:r>
              <a:rPr lang="en-US" sz="3600" i="1" dirty="0" smtClean="0"/>
              <a:t>Nations/Natives</a:t>
            </a:r>
            <a:r>
              <a:rPr lang="en-US" sz="3600" dirty="0" smtClean="0"/>
              <a:t> </a:t>
            </a:r>
            <a:r>
              <a:rPr lang="en-US" sz="3600" dirty="0"/>
              <a:t>(</a:t>
            </a:r>
            <a:r>
              <a:rPr lang="en-US" sz="3600" i="1" dirty="0"/>
              <a:t>Indians</a:t>
            </a:r>
            <a:r>
              <a:rPr lang="en-US" sz="3600" dirty="0"/>
              <a:t>), and </a:t>
            </a:r>
            <a:r>
              <a:rPr lang="en-US" sz="3600" i="1" dirty="0"/>
              <a:t>Métis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2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Quick Quiz</a:t>
            </a:r>
            <a:r>
              <a:rPr lang="en-US" sz="5400" b="1" dirty="0" smtClean="0">
                <a:sym typeface="Wingdings" panose="05000000000000000000" pitchFamily="2" charset="2"/>
              </a:rPr>
              <a:t>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484" y="2276669"/>
            <a:ext cx="6709906" cy="397173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"</a:t>
            </a:r>
            <a:r>
              <a:rPr lang="en-US" sz="3600" dirty="0"/>
              <a:t>First Peoples" is also </a:t>
            </a:r>
            <a:r>
              <a:rPr lang="en-US" sz="3600" dirty="0" smtClean="0"/>
              <a:t> . . .</a:t>
            </a:r>
          </a:p>
          <a:p>
            <a:endParaRPr lang="en-US" sz="3600" dirty="0" smtClean="0"/>
          </a:p>
          <a:p>
            <a:r>
              <a:rPr lang="en-US" sz="3600" dirty="0" smtClean="0"/>
              <a:t>an </a:t>
            </a:r>
            <a:r>
              <a:rPr lang="en-US" sz="3600" dirty="0"/>
              <a:t>all-encompassing term that includes Inuit, First Nations (Indians) and Métis.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1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Quick Quiz</a:t>
            </a:r>
            <a:r>
              <a:rPr lang="en-US" sz="5400" b="1" dirty="0" smtClean="0">
                <a:sym typeface="Wingdings" panose="05000000000000000000" pitchFamily="2" charset="2"/>
              </a:rPr>
              <a:t>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484" y="2351315"/>
            <a:ext cx="6709906" cy="3897085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Aboriginal</a:t>
            </a:r>
            <a:r>
              <a:rPr lang="en-US" sz="3600" dirty="0" smtClean="0"/>
              <a:t> </a:t>
            </a:r>
            <a:r>
              <a:rPr lang="en-US" sz="3600" dirty="0"/>
              <a:t>and </a:t>
            </a:r>
            <a:r>
              <a:rPr lang="en-US" sz="3600" i="1" dirty="0"/>
              <a:t>First Nations</a:t>
            </a:r>
            <a:r>
              <a:rPr lang="en-US" sz="3600" dirty="0"/>
              <a:t> are </a:t>
            </a:r>
            <a:r>
              <a:rPr lang="en-US" sz="3600" b="1" dirty="0"/>
              <a:t>NOT</a:t>
            </a:r>
            <a:r>
              <a:rPr lang="en-US" sz="3600" dirty="0"/>
              <a:t> </a:t>
            </a:r>
            <a:r>
              <a:rPr lang="en-US" sz="3600" dirty="0" smtClean="0"/>
              <a:t> . . .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interchangeable terms = they do not have the same meaning; do not relate to the same peoples.</a:t>
            </a:r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7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Quick Quiz</a:t>
            </a:r>
            <a:r>
              <a:rPr lang="en-US" sz="5400" b="1" dirty="0" smtClean="0">
                <a:sym typeface="Wingdings" panose="05000000000000000000" pitchFamily="2" charset="2"/>
              </a:rPr>
              <a:t>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484" y="2407299"/>
            <a:ext cx="6709906" cy="3841101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"</a:t>
            </a:r>
            <a:r>
              <a:rPr lang="en-US" sz="3600" dirty="0"/>
              <a:t>Aboriginal" and "First Peoples" </a:t>
            </a:r>
            <a:r>
              <a:rPr lang="en-US" sz="3600" b="1" dirty="0"/>
              <a:t>ARE</a:t>
            </a:r>
            <a:r>
              <a:rPr lang="en-US" sz="3600" dirty="0"/>
              <a:t> </a:t>
            </a:r>
            <a:r>
              <a:rPr lang="en-US" sz="3600" dirty="0" smtClean="0"/>
              <a:t> . . .</a:t>
            </a:r>
          </a:p>
          <a:p>
            <a:endParaRPr lang="en-US" sz="3600" dirty="0"/>
          </a:p>
          <a:p>
            <a:r>
              <a:rPr lang="en-US" sz="3600" dirty="0" smtClean="0"/>
              <a:t>interchangeable terms</a:t>
            </a:r>
            <a:r>
              <a:rPr lang="en-US" sz="3600" dirty="0"/>
              <a:t> </a:t>
            </a:r>
            <a:r>
              <a:rPr lang="en-US" sz="3600" dirty="0" smtClean="0"/>
              <a:t>= </a:t>
            </a:r>
            <a:r>
              <a:rPr lang="en-US" sz="3600" dirty="0"/>
              <a:t>"First Peoples" is also </a:t>
            </a:r>
            <a:r>
              <a:rPr lang="en-US" sz="3600" dirty="0" smtClean="0"/>
              <a:t>an </a:t>
            </a:r>
            <a:r>
              <a:rPr lang="en-US" sz="3600" dirty="0"/>
              <a:t>all-encompassing term that includes Inuit, First Nations </a:t>
            </a:r>
            <a:r>
              <a:rPr lang="en-US" sz="3600" dirty="0" smtClean="0"/>
              <a:t>and </a:t>
            </a:r>
            <a:r>
              <a:rPr lang="en-US" sz="3600" dirty="0"/>
              <a:t>Métis.</a:t>
            </a:r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4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Quick Quiz</a:t>
            </a:r>
            <a:r>
              <a:rPr lang="en-US" sz="5400" b="1" dirty="0" smtClean="0">
                <a:sym typeface="Wingdings" panose="05000000000000000000" pitchFamily="2" charset="2"/>
              </a:rPr>
              <a:t>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484" y="2537927"/>
            <a:ext cx="6709906" cy="3710472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Inuit</a:t>
            </a:r>
            <a:r>
              <a:rPr lang="en-US" sz="3600" dirty="0" smtClean="0"/>
              <a:t> </a:t>
            </a:r>
            <a:r>
              <a:rPr lang="en-US" sz="3600" dirty="0"/>
              <a:t>is the </a:t>
            </a:r>
            <a:r>
              <a:rPr lang="en-US" sz="3600" dirty="0" smtClean="0"/>
              <a:t> . . .</a:t>
            </a:r>
          </a:p>
          <a:p>
            <a:endParaRPr lang="en-US" sz="3600" dirty="0" smtClean="0"/>
          </a:p>
          <a:p>
            <a:r>
              <a:rPr lang="en-US" sz="3600" dirty="0" smtClean="0"/>
              <a:t>contemporary </a:t>
            </a:r>
            <a:r>
              <a:rPr lang="en-US" sz="3600" dirty="0"/>
              <a:t>term for "</a:t>
            </a:r>
            <a:r>
              <a:rPr lang="en-US" sz="3600" i="1" dirty="0" smtClean="0"/>
              <a:t>Eskimo</a:t>
            </a:r>
            <a:r>
              <a:rPr lang="en-US" sz="3600" dirty="0" smtClean="0"/>
              <a:t>“ – not a commonly used term today.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241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Quick Quiz</a:t>
            </a:r>
            <a:r>
              <a:rPr lang="en-US" sz="5400" b="1" dirty="0" smtClean="0">
                <a:sym typeface="Wingdings" panose="05000000000000000000" pitchFamily="2" charset="2"/>
              </a:rPr>
              <a:t>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484" y="2565919"/>
            <a:ext cx="6709906" cy="3682481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First </a:t>
            </a:r>
            <a:r>
              <a:rPr lang="en-US" sz="3600" i="1" dirty="0"/>
              <a:t>Nation</a:t>
            </a:r>
            <a:r>
              <a:rPr lang="en-US" sz="3600" dirty="0"/>
              <a:t> is the </a:t>
            </a:r>
            <a:r>
              <a:rPr lang="en-US" sz="3600" dirty="0" smtClean="0"/>
              <a:t> . . .</a:t>
            </a:r>
          </a:p>
          <a:p>
            <a:endParaRPr lang="en-US" sz="3600" dirty="0"/>
          </a:p>
          <a:p>
            <a:r>
              <a:rPr lang="en-US" sz="3600" dirty="0" smtClean="0"/>
              <a:t>contemporary </a:t>
            </a:r>
            <a:r>
              <a:rPr lang="en-US" sz="3600" dirty="0"/>
              <a:t>term for "</a:t>
            </a:r>
            <a:r>
              <a:rPr lang="en-US" sz="3600" i="1" dirty="0" smtClean="0"/>
              <a:t>Indian</a:t>
            </a:r>
            <a:r>
              <a:rPr lang="en-US" sz="3600" dirty="0" smtClean="0"/>
              <a:t>“ – many find this term offensive/ inappropriate.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764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Aboriginal People </a:t>
            </a:r>
            <a:r>
              <a:rPr lang="en-US" sz="5400" b="1" dirty="0" smtClean="0">
                <a:sym typeface="Wingdings"/>
              </a:rPr>
              <a:t>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20" y="2463282"/>
            <a:ext cx="6709906" cy="39903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Aboriginal people are the indigenous</a:t>
            </a:r>
            <a:r>
              <a:rPr lang="en-US" sz="3200" dirty="0"/>
              <a:t> </a:t>
            </a:r>
            <a:r>
              <a:rPr lang="en-US" sz="3200" dirty="0" smtClean="0"/>
              <a:t>peoples of Canada/North America - the </a:t>
            </a:r>
            <a:r>
              <a:rPr lang="en-US" sz="3200" dirty="0"/>
              <a:t>descendants of the </a:t>
            </a:r>
            <a:r>
              <a:rPr lang="en-US" sz="3200" b="1" u="sng" dirty="0"/>
              <a:t>original</a:t>
            </a:r>
            <a:r>
              <a:rPr lang="en-US" sz="3200" dirty="0"/>
              <a:t> </a:t>
            </a:r>
            <a:r>
              <a:rPr lang="en-US" sz="3200" b="1" u="sng" dirty="0"/>
              <a:t>inhabitants</a:t>
            </a:r>
            <a:r>
              <a:rPr lang="en-US" sz="3200" dirty="0"/>
              <a:t> of </a:t>
            </a:r>
            <a:r>
              <a:rPr lang="en-US" sz="3200" dirty="0" smtClean="0"/>
              <a:t>this </a:t>
            </a:r>
            <a:r>
              <a:rPr lang="en-US" sz="3200" b="1" u="sng" dirty="0" smtClean="0"/>
              <a:t>continent</a:t>
            </a:r>
            <a:r>
              <a:rPr lang="en-US" sz="3200" dirty="0" smtClean="0"/>
              <a:t>. </a:t>
            </a:r>
          </a:p>
          <a:p>
            <a:endParaRPr lang="en-US" sz="3200" dirty="0" smtClean="0"/>
          </a:p>
          <a:p>
            <a:r>
              <a:rPr lang="en-US" sz="3200" dirty="0" smtClean="0"/>
              <a:t>Indigenous means </a:t>
            </a:r>
            <a:r>
              <a:rPr lang="en-US" sz="3200" dirty="0"/>
              <a:t>"</a:t>
            </a:r>
            <a:r>
              <a:rPr lang="en-US" sz="3200" b="1" u="sng" dirty="0"/>
              <a:t>native</a:t>
            </a:r>
            <a:r>
              <a:rPr lang="en-US" sz="3200" dirty="0"/>
              <a:t> to the area</a:t>
            </a:r>
            <a:r>
              <a:rPr lang="en-US" sz="3200" dirty="0" smtClean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8847310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Quick Quiz</a:t>
            </a:r>
            <a:r>
              <a:rPr lang="en-US" sz="5400" b="1" dirty="0" smtClean="0">
                <a:sym typeface="Wingdings" panose="05000000000000000000" pitchFamily="2" charset="2"/>
              </a:rPr>
              <a:t>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484" y="1853249"/>
            <a:ext cx="6709906" cy="4836801"/>
          </a:xfrm>
        </p:spPr>
        <p:txBody>
          <a:bodyPr>
            <a:normAutofit lnSpcReduction="10000"/>
          </a:bodyPr>
          <a:lstStyle/>
          <a:p>
            <a:r>
              <a:rPr lang="en-US" sz="3600" i="1" dirty="0" smtClean="0"/>
              <a:t>Inuit</a:t>
            </a:r>
            <a:r>
              <a:rPr lang="en-US" sz="3600" dirty="0" smtClean="0"/>
              <a:t> </a:t>
            </a:r>
            <a:r>
              <a:rPr lang="en-US" sz="3600" dirty="0"/>
              <a:t>are "</a:t>
            </a:r>
            <a:r>
              <a:rPr lang="en-US" sz="3600" i="1" dirty="0"/>
              <a:t>Aboriginal</a:t>
            </a:r>
            <a:r>
              <a:rPr lang="en-US" sz="3600" dirty="0"/>
              <a:t>" or "</a:t>
            </a:r>
            <a:r>
              <a:rPr lang="en-US" sz="3600" i="1" dirty="0"/>
              <a:t>First Peoples</a:t>
            </a:r>
            <a:r>
              <a:rPr lang="en-US" sz="3600" dirty="0"/>
              <a:t>", but are </a:t>
            </a:r>
            <a:r>
              <a:rPr lang="en-US" sz="3600" dirty="0" smtClean="0"/>
              <a:t>not . . .</a:t>
            </a:r>
          </a:p>
          <a:p>
            <a:endParaRPr lang="en-US" sz="3600" dirty="0"/>
          </a:p>
          <a:p>
            <a:r>
              <a:rPr lang="en-US" sz="3600" dirty="0" smtClean="0"/>
              <a:t>"</a:t>
            </a:r>
            <a:r>
              <a:rPr lang="en-US" sz="3600" i="1" dirty="0"/>
              <a:t>First Nations</a:t>
            </a:r>
            <a:r>
              <a:rPr lang="en-US" sz="3600" dirty="0" smtClean="0"/>
              <a:t>" - </a:t>
            </a:r>
            <a:r>
              <a:rPr lang="en-US" sz="3600" i="1" dirty="0" smtClean="0"/>
              <a:t>Inuit</a:t>
            </a:r>
            <a:r>
              <a:rPr lang="en-US" sz="3600" dirty="0" smtClean="0"/>
              <a:t> </a:t>
            </a:r>
            <a:r>
              <a:rPr lang="en-US" sz="3600" dirty="0"/>
              <a:t>are not </a:t>
            </a:r>
            <a:r>
              <a:rPr lang="en-US" sz="3600" i="1" dirty="0" smtClean="0"/>
              <a:t>First Nations, except the Innu are a </a:t>
            </a:r>
            <a:r>
              <a:rPr lang="en-US" sz="3600" i="1" dirty="0"/>
              <a:t>First Nations</a:t>
            </a:r>
            <a:r>
              <a:rPr lang="en-US" sz="3600" dirty="0"/>
              <a:t> </a:t>
            </a:r>
            <a:r>
              <a:rPr lang="en-US" sz="3600" dirty="0" smtClean="0"/>
              <a:t>group </a:t>
            </a:r>
            <a:r>
              <a:rPr lang="en-US" sz="3600" dirty="0"/>
              <a:t>located in northeastern Quebec and central </a:t>
            </a:r>
            <a:r>
              <a:rPr lang="en-US" sz="3600" dirty="0" smtClean="0"/>
              <a:t>Labrador; they </a:t>
            </a:r>
            <a:r>
              <a:rPr lang="en-US" sz="3600" dirty="0"/>
              <a:t>are represented by the </a:t>
            </a:r>
            <a:r>
              <a:rPr lang="en-US" sz="3600" i="1" dirty="0"/>
              <a:t>Innu Nation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356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68" y="2038570"/>
            <a:ext cx="7053542" cy="2023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Aboriginal Peoples Population:</a:t>
            </a:r>
            <a:br>
              <a:rPr lang="en-US" sz="6000" b="1" dirty="0" smtClean="0"/>
            </a:br>
            <a:r>
              <a:rPr lang="en-US" sz="6000" b="1" dirty="0" smtClean="0"/>
              <a:t>Young + Growing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61311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/>
              <a:t>The Aboriginal Population is Young </a:t>
            </a:r>
            <a:r>
              <a:rPr lang="en-US" sz="5400" b="1" dirty="0" smtClean="0">
                <a:sym typeface="Wingdings"/>
              </a:rPr>
              <a:t>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9014"/>
            <a:ext cx="9144000" cy="5108986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Aboriginal population is the </a:t>
            </a:r>
            <a:r>
              <a:rPr lang="en-US" sz="3200" b="1" u="sng" dirty="0" smtClean="0"/>
              <a:t>fastest</a:t>
            </a:r>
            <a:r>
              <a:rPr lang="en-US" sz="3200" dirty="0" smtClean="0"/>
              <a:t> growing population in Canada and has the most youth.</a:t>
            </a:r>
          </a:p>
          <a:p>
            <a:r>
              <a:rPr lang="en-US" dirty="0"/>
              <a:t>Aboriginal children aged 14 and under made up </a:t>
            </a:r>
            <a:r>
              <a:rPr lang="en-US" b="1" u="sng" dirty="0"/>
              <a:t>28.0</a:t>
            </a:r>
            <a:r>
              <a:rPr lang="en-US" dirty="0"/>
              <a:t>% of the total Aboriginal population and </a:t>
            </a:r>
            <a:r>
              <a:rPr lang="en-US" b="1" u="sng" dirty="0"/>
              <a:t>7.0</a:t>
            </a:r>
            <a:r>
              <a:rPr lang="en-US" dirty="0"/>
              <a:t>% of all children in Canada. </a:t>
            </a:r>
          </a:p>
          <a:p>
            <a:r>
              <a:rPr lang="en-US" dirty="0"/>
              <a:t>Non-Aboriginal children aged 14 and under represented </a:t>
            </a:r>
            <a:r>
              <a:rPr lang="en-US" b="1" u="sng" dirty="0"/>
              <a:t>16.5</a:t>
            </a:r>
            <a:r>
              <a:rPr lang="en-US" dirty="0"/>
              <a:t>% of the total non-Aboriginal population.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47470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/>
              <a:t>The Aboriginal Population is </a:t>
            </a:r>
            <a:r>
              <a:rPr lang="en-US" sz="5400" b="1" dirty="0" smtClean="0"/>
              <a:t>Young </a:t>
            </a:r>
            <a:r>
              <a:rPr lang="en-US" sz="5400" b="1" dirty="0" smtClean="0">
                <a:sym typeface="Wingdings"/>
              </a:rPr>
              <a:t>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99582"/>
            <a:ext cx="9144000" cy="4758417"/>
          </a:xfrm>
        </p:spPr>
        <p:txBody>
          <a:bodyPr>
            <a:noAutofit/>
          </a:bodyPr>
          <a:lstStyle/>
          <a:p>
            <a:r>
              <a:rPr lang="en-US" sz="3200" dirty="0"/>
              <a:t>Aboriginal youth aged </a:t>
            </a:r>
            <a:r>
              <a:rPr lang="en-US" sz="3200" b="1" u="sng" dirty="0"/>
              <a:t>15</a:t>
            </a:r>
            <a:r>
              <a:rPr lang="en-US" sz="3200" dirty="0"/>
              <a:t> to </a:t>
            </a:r>
            <a:r>
              <a:rPr lang="en-US" sz="3200" b="1" u="sng" dirty="0"/>
              <a:t>24</a:t>
            </a:r>
            <a:r>
              <a:rPr lang="en-US" sz="3200" dirty="0"/>
              <a:t> represented 18.2% of the total Aboriginal population, and 5.9% of all youth in Canada.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Non-Aboriginal </a:t>
            </a:r>
            <a:r>
              <a:rPr lang="en-US" sz="3200" dirty="0"/>
              <a:t>youth accounted for 12.9% of the total non-Aboriginal population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101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4584" y="159420"/>
            <a:ext cx="7053542" cy="140053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do you notice in this Population </a:t>
            </a:r>
            <a:r>
              <a:rPr lang="en-US" b="1" dirty="0"/>
              <a:t>P</a:t>
            </a:r>
            <a:r>
              <a:rPr lang="en-US" b="1" dirty="0" smtClean="0"/>
              <a:t>yramid?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60" y="1853248"/>
            <a:ext cx="5868366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133541"/>
            <a:ext cx="7053542" cy="140053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do you notice in this Bar Graph?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60" y="1645920"/>
            <a:ext cx="592726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6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67" y="2514430"/>
            <a:ext cx="7053542" cy="2023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Where do Aboriginal people live in Canada?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56755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Population of Aboriginal Peoples in Canada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45" y="1853248"/>
            <a:ext cx="5711729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7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Total Population Distribution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20" y="1524678"/>
            <a:ext cx="504630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4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72" y="1591522"/>
            <a:ext cx="5061437" cy="5029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Population Distribution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411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Aboriginal People </a:t>
            </a:r>
            <a:r>
              <a:rPr lang="en-US" sz="5400" b="1" dirty="0" smtClean="0">
                <a:sym typeface="Wingdings"/>
              </a:rPr>
              <a:t>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20" y="2258192"/>
            <a:ext cx="6709906" cy="4195481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Canadian </a:t>
            </a:r>
            <a:r>
              <a:rPr lang="en-US" sz="3200" b="1" i="1" u="sng" dirty="0"/>
              <a:t>Constitution</a:t>
            </a:r>
            <a:r>
              <a:rPr lang="en-US" sz="3200" dirty="0"/>
              <a:t> recognizes </a:t>
            </a:r>
            <a:r>
              <a:rPr lang="en-US" sz="3200" b="1" u="sng" dirty="0"/>
              <a:t>three</a:t>
            </a:r>
            <a:r>
              <a:rPr lang="en-US" sz="3200" dirty="0"/>
              <a:t> groups of Aboriginal people — </a:t>
            </a:r>
            <a:r>
              <a:rPr lang="en-US" sz="3200" dirty="0" smtClean="0"/>
              <a:t>First Nations (“Indians”), </a:t>
            </a:r>
            <a:r>
              <a:rPr lang="en-US" sz="3200" dirty="0"/>
              <a:t>Métis and Inuit.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These </a:t>
            </a:r>
            <a:r>
              <a:rPr lang="en-US" sz="3200" dirty="0"/>
              <a:t>are three </a:t>
            </a:r>
            <a:r>
              <a:rPr lang="en-US" sz="3200" b="1" u="sng" dirty="0"/>
              <a:t>separate</a:t>
            </a:r>
            <a:r>
              <a:rPr lang="en-US" sz="3200" dirty="0"/>
              <a:t> peoples with unique heritages, languages, cultural practices and spiritual beliefs.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278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972ce7e359d54e2dd3b3e805a6a92214bd25d1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347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Indigenous students receive free post-secondary education</a:t>
            </a:r>
            <a:r>
              <a:rPr lang="en-CA" dirty="0"/>
              <a:t>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4552"/>
            <a:ext cx="9144000" cy="5233448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False</a:t>
            </a:r>
          </a:p>
          <a:p>
            <a:pPr lvl="1"/>
            <a:r>
              <a:rPr lang="en-US" sz="2400" dirty="0" smtClean="0"/>
              <a:t>Only “Status-Indians” are eligible to receive post-secondary funding.</a:t>
            </a:r>
          </a:p>
          <a:p>
            <a:pPr lvl="2"/>
            <a:r>
              <a:rPr lang="en-US" dirty="0" smtClean="0"/>
              <a:t>Non-Status, Inuit, Metis </a:t>
            </a:r>
            <a:r>
              <a:rPr lang="mr-IN" dirty="0" smtClean="0"/>
              <a:t>–</a:t>
            </a:r>
            <a:r>
              <a:rPr lang="en-US" dirty="0" smtClean="0"/>
              <a:t> receive nothing.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</a:t>
            </a:r>
            <a:r>
              <a:rPr lang="en-CA" sz="2400" dirty="0"/>
              <a:t>post-secondary education funding is part of the legal and </a:t>
            </a:r>
            <a:r>
              <a:rPr lang="en-CA" sz="2400" dirty="0" smtClean="0"/>
              <a:t>	constitutional </a:t>
            </a:r>
            <a:r>
              <a:rPr lang="en-CA" sz="2400" dirty="0"/>
              <a:t>obligation of the federal government</a:t>
            </a:r>
            <a:r>
              <a:rPr lang="en-CA" sz="2400" dirty="0" smtClean="0"/>
              <a:t>. (Set out by the 	BNA Act/The Indian Act/The Constitution)</a:t>
            </a:r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   - Each Band receives funding from the </a:t>
            </a:r>
            <a:r>
              <a:rPr lang="en-CA" sz="2400" dirty="0" err="1" smtClean="0"/>
              <a:t>Cdn</a:t>
            </a:r>
            <a:r>
              <a:rPr lang="en-CA" sz="2400" dirty="0" smtClean="0"/>
              <a:t>. Govt. then must decide who amidst their group can go to post-secondary.</a:t>
            </a:r>
          </a:p>
          <a:p>
            <a:pPr marL="0" indent="0">
              <a:buNone/>
            </a:pPr>
            <a:r>
              <a:rPr lang="en-CA" sz="2400" dirty="0"/>
              <a:t>	</a:t>
            </a:r>
            <a:r>
              <a:rPr lang="en-CA" sz="2400" dirty="0" smtClean="0"/>
              <a:t>	- Ex: </a:t>
            </a:r>
            <a:r>
              <a:rPr lang="en-CA" sz="2400" dirty="0" err="1" smtClean="0"/>
              <a:t>Leq’A:mel</a:t>
            </a:r>
            <a:r>
              <a:rPr lang="en-CA" sz="2400" dirty="0" smtClean="0"/>
              <a:t> received $148,731 in 2013 for Education.</a:t>
            </a:r>
          </a:p>
          <a:p>
            <a:pPr marL="0" indent="0">
              <a:buNone/>
            </a:pPr>
            <a:r>
              <a:rPr lang="en-CA" sz="2400" dirty="0"/>
              <a:t>	</a:t>
            </a:r>
            <a:r>
              <a:rPr lang="en-CA" sz="2400" dirty="0" smtClean="0"/>
              <a:t>- Not Everyone Gets to go.</a:t>
            </a:r>
          </a:p>
          <a:p>
            <a:pPr marL="0" indent="0">
              <a:buNone/>
            </a:pPr>
            <a:r>
              <a:rPr lang="en-CA" sz="2400" dirty="0"/>
              <a:t>	</a:t>
            </a:r>
            <a:r>
              <a:rPr lang="en-CA" sz="2400" dirty="0" smtClean="0"/>
              <a:t>- Priority is 18 year old (Secondary) Graduates.</a:t>
            </a:r>
          </a:p>
          <a:p>
            <a:pPr marL="0" indent="0">
              <a:buNone/>
            </a:pPr>
            <a:r>
              <a:rPr lang="en-CA" sz="2400" dirty="0"/>
              <a:t>	</a:t>
            </a:r>
            <a:r>
              <a:rPr lang="en-CA" sz="2400" dirty="0" smtClean="0"/>
              <a:t>- Currently across Canada there are over 10,000 FN people waiting 	for 	funding.</a:t>
            </a:r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5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Indigenous </a:t>
            </a:r>
            <a:r>
              <a:rPr lang="en-CA" b="1" dirty="0"/>
              <a:t>Peoples living on reserves get free </a:t>
            </a:r>
            <a:r>
              <a:rPr lang="en-CA" b="1" dirty="0" smtClean="0"/>
              <a:t>housing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5432"/>
            <a:ext cx="9144000" cy="47925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False</a:t>
            </a:r>
          </a:p>
          <a:p>
            <a:pPr lvl="1"/>
            <a:r>
              <a:rPr lang="en-US" sz="2400" dirty="0" smtClean="0"/>
              <a:t>The Canada Mortgage and Housing Corporation (CMHC) offers assistance programs to help Status-Indians obtain access to rental-housing.</a:t>
            </a:r>
          </a:p>
          <a:p>
            <a:pPr lvl="1"/>
            <a:r>
              <a:rPr lang="en-US" sz="2400" dirty="0" smtClean="0"/>
              <a:t>The Bands own all the houses on the Reserve; ‘Status Holders’ then lease/rent from the Band.</a:t>
            </a:r>
          </a:p>
          <a:p>
            <a:pPr lvl="1"/>
            <a:r>
              <a:rPr lang="en-US" sz="2400" dirty="0" smtClean="0"/>
              <a:t>You cannot sell the house; because you don’t own the house or the land </a:t>
            </a:r>
            <a:r>
              <a:rPr lang="mr-IN" sz="2400" dirty="0" smtClean="0"/>
              <a:t>–</a:t>
            </a:r>
            <a:r>
              <a:rPr lang="en-US" sz="2400" dirty="0" smtClean="0"/>
              <a:t> meaning you never build up equity in your home (The value doesn’t increase)</a:t>
            </a:r>
          </a:p>
          <a:p>
            <a:pPr lvl="1"/>
            <a:r>
              <a:rPr lang="en-US" sz="2400" dirty="0" smtClean="0"/>
              <a:t>Current Housing Shortage on Reserves: 38,000 </a:t>
            </a:r>
            <a:r>
              <a:rPr lang="mr-IN" sz="2400" dirty="0" smtClean="0"/>
              <a:t>–</a:t>
            </a:r>
            <a:r>
              <a:rPr lang="en-US" sz="2400" dirty="0" smtClean="0"/>
              <a:t> 53,000; grows by 2200 houses per year in Canada.</a:t>
            </a:r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62861"/>
            <a:ext cx="8686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CNN 10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Origin Stories </a:t>
            </a:r>
            <a:r>
              <a:rPr lang="mr-IN" sz="3600" dirty="0"/>
              <a:t>–</a:t>
            </a:r>
            <a:r>
              <a:rPr lang="en-US" sz="3600" dirty="0"/>
              <a:t> Time Immemorial</a:t>
            </a:r>
          </a:p>
          <a:p>
            <a:pPr marL="742950" lvl="1" indent="-285750">
              <a:buFont typeface="Arial"/>
              <a:buChar char="•"/>
            </a:pPr>
            <a:r>
              <a:rPr lang="en-US" sz="3600" dirty="0"/>
              <a:t>Turtle Island</a:t>
            </a:r>
          </a:p>
          <a:p>
            <a:pPr marL="742950" lvl="1" indent="-285750">
              <a:buFont typeface="Arial"/>
              <a:buChar char="•"/>
            </a:pPr>
            <a:r>
              <a:rPr lang="en-US" sz="3600" dirty="0"/>
              <a:t>Raven and the First </a:t>
            </a:r>
            <a:r>
              <a:rPr lang="en-US" sz="3600" dirty="0" smtClean="0"/>
              <a:t>People</a:t>
            </a:r>
          </a:p>
          <a:p>
            <a:pPr marL="742950" lvl="1" indent="-285750">
              <a:buFont typeface="Arial"/>
              <a:buChar char="•"/>
            </a:pPr>
            <a:endParaRPr lang="en-US" sz="3600" dirty="0"/>
          </a:p>
          <a:p>
            <a:pPr marL="285750" indent="-285750">
              <a:buFont typeface="Arial"/>
              <a:buChar char="•"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5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7361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Since time immemorial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460" y="3835242"/>
            <a:ext cx="5671982" cy="194733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Indigenous </a:t>
            </a:r>
            <a:r>
              <a:rPr lang="en-US" sz="3600" b="1" dirty="0"/>
              <a:t>Presence: </a:t>
            </a:r>
            <a:r>
              <a:rPr lang="en-US" sz="3600" b="1" dirty="0" smtClean="0"/>
              <a:t>Origins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975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/>
              <a:t>Aboriginal </a:t>
            </a:r>
            <a:r>
              <a:rPr lang="en-US" sz="4400" b="1" dirty="0" smtClean="0"/>
              <a:t>Origins </a:t>
            </a:r>
            <a:r>
              <a:rPr lang="en-US" sz="4400" b="1" dirty="0" smtClean="0">
                <a:sym typeface="Wingdings"/>
              </a:rPr>
              <a:t>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6400800" cy="4058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Indigenous Peoples have been in North America since time </a:t>
            </a:r>
            <a:r>
              <a:rPr lang="en-US" sz="3600" b="1" u="sng" dirty="0" smtClean="0"/>
              <a:t>immemorial</a:t>
            </a:r>
            <a:r>
              <a:rPr lang="en-US" sz="36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177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/>
              <a:t>Aboriginal </a:t>
            </a:r>
            <a:r>
              <a:rPr lang="en-US" sz="4400" b="1" dirty="0" smtClean="0"/>
              <a:t>Origins </a:t>
            </a:r>
            <a:r>
              <a:rPr lang="en-US" sz="4400" b="1" dirty="0" smtClean="0">
                <a:sym typeface="Wingdings"/>
              </a:rPr>
              <a:t>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6400800" cy="405872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Time immemorial </a:t>
            </a:r>
            <a:r>
              <a:rPr lang="en-US" sz="3600" dirty="0" smtClean="0"/>
              <a:t>is </a:t>
            </a:r>
            <a:r>
              <a:rPr lang="en-US" sz="3600" dirty="0"/>
              <a:t>a phrase meaning time extending beyond the reach of </a:t>
            </a:r>
            <a:r>
              <a:rPr lang="en-US" sz="3600" b="1" u="sng" dirty="0"/>
              <a:t>memory</a:t>
            </a:r>
            <a:r>
              <a:rPr lang="en-US" sz="3600" dirty="0"/>
              <a:t>, </a:t>
            </a:r>
            <a:r>
              <a:rPr lang="en-US" sz="3600" b="1" u="sng" dirty="0"/>
              <a:t>record</a:t>
            </a:r>
            <a:r>
              <a:rPr lang="en-US" sz="3600" dirty="0"/>
              <a:t>, or </a:t>
            </a:r>
            <a:r>
              <a:rPr lang="en-US" sz="3600" b="1" u="sng" dirty="0"/>
              <a:t>tradition</a:t>
            </a:r>
            <a:r>
              <a:rPr lang="en-US" sz="3600" dirty="0"/>
              <a:t>, indefinitely ancient, "ancient </a:t>
            </a:r>
            <a:r>
              <a:rPr lang="en-US" sz="3600" dirty="0" smtClean="0"/>
              <a:t>beyond </a:t>
            </a:r>
            <a:r>
              <a:rPr lang="en-US" sz="3600" dirty="0"/>
              <a:t>memory or record".</a:t>
            </a:r>
          </a:p>
        </p:txBody>
      </p:sp>
    </p:spTree>
    <p:extLst>
      <p:ext uri="{BB962C8B-B14F-4D97-AF65-F5344CB8AC3E}">
        <p14:creationId xmlns:p14="http://schemas.microsoft.com/office/powerpoint/2010/main" val="348936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/>
              <a:t>Aboriginal </a:t>
            </a:r>
            <a:r>
              <a:rPr lang="en-US" sz="4400" b="1" dirty="0" smtClean="0"/>
              <a:t>Origins </a:t>
            </a:r>
            <a:r>
              <a:rPr lang="en-US" sz="4400" b="1" dirty="0" smtClean="0">
                <a:sym typeface="Wingdings"/>
              </a:rPr>
              <a:t>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352977"/>
          </a:xfrm>
        </p:spPr>
        <p:txBody>
          <a:bodyPr>
            <a:noAutofit/>
          </a:bodyPr>
          <a:lstStyle/>
          <a:p>
            <a:r>
              <a:rPr lang="en-US" sz="3600" dirty="0" smtClean="0"/>
              <a:t>First Peoples have many stories that carry </a:t>
            </a:r>
            <a:r>
              <a:rPr lang="en-US" sz="3600" b="1" u="sng" dirty="0"/>
              <a:t>knowledge</a:t>
            </a:r>
            <a:r>
              <a:rPr lang="en-US" sz="3600" dirty="0"/>
              <a:t> from </a:t>
            </a:r>
            <a:r>
              <a:rPr lang="en-US" sz="3600" dirty="0" smtClean="0"/>
              <a:t>ancestors </a:t>
            </a:r>
            <a:r>
              <a:rPr lang="en-US" sz="3600" dirty="0"/>
              <a:t>into the present day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dirty="0" smtClean="0"/>
              <a:t>Many of these </a:t>
            </a:r>
            <a:r>
              <a:rPr lang="en-US" sz="3600" b="1" u="sng" dirty="0" smtClean="0"/>
              <a:t>stories</a:t>
            </a:r>
            <a:r>
              <a:rPr lang="en-US" sz="3600" dirty="0" smtClean="0"/>
              <a:t> are </a:t>
            </a:r>
            <a:r>
              <a:rPr lang="en-US" sz="3600" b="1" u="sng" dirty="0" smtClean="0"/>
              <a:t>origin</a:t>
            </a:r>
            <a:r>
              <a:rPr lang="en-US" sz="3600" dirty="0" smtClean="0"/>
              <a:t> stories about how the world began or how things in the world changed.</a:t>
            </a:r>
            <a:endParaRPr lang="en-US" sz="3600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5806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/>
              <a:t>Aboriginal </a:t>
            </a:r>
            <a:r>
              <a:rPr lang="en-US" sz="4400" b="1" dirty="0" smtClean="0"/>
              <a:t>Origins </a:t>
            </a:r>
            <a:r>
              <a:rPr lang="en-US" sz="4400" b="1" dirty="0" smtClean="0">
                <a:sym typeface="Wingdings"/>
              </a:rPr>
              <a:t>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Oral history </a:t>
            </a:r>
            <a:r>
              <a:rPr lang="en-US" sz="3600" dirty="0"/>
              <a:t>can be defined as the </a:t>
            </a:r>
            <a:r>
              <a:rPr lang="en-US" sz="3600" b="1" u="sng" dirty="0"/>
              <a:t>recording</a:t>
            </a:r>
            <a:r>
              <a:rPr lang="en-US" sz="3600" dirty="0"/>
              <a:t>, </a:t>
            </a:r>
            <a:r>
              <a:rPr lang="en-US" sz="3600" b="1" u="sng" dirty="0"/>
              <a:t>preservation</a:t>
            </a:r>
            <a:r>
              <a:rPr lang="en-US" sz="3600" dirty="0"/>
              <a:t> and </a:t>
            </a:r>
            <a:r>
              <a:rPr lang="en-US" sz="3600" b="1" u="sng" dirty="0"/>
              <a:t>interpretation</a:t>
            </a:r>
            <a:r>
              <a:rPr lang="en-US" sz="3600" dirty="0"/>
              <a:t> of historical information, based on the </a:t>
            </a:r>
            <a:r>
              <a:rPr lang="en-US" sz="3600" b="1" u="sng" dirty="0"/>
              <a:t>personal</a:t>
            </a:r>
            <a:r>
              <a:rPr lang="en-US" sz="3600" dirty="0"/>
              <a:t> experiences and opinions of the speaker</a:t>
            </a:r>
            <a:r>
              <a:rPr lang="en-US" sz="3600" dirty="0" smtClean="0"/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758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/>
              <a:t>Aboriginal </a:t>
            </a:r>
            <a:r>
              <a:rPr lang="en-US" sz="4400" b="1" dirty="0" smtClean="0"/>
              <a:t>Origins </a:t>
            </a:r>
            <a:r>
              <a:rPr lang="en-US" sz="4400" b="1" dirty="0" smtClean="0">
                <a:sym typeface="Wingdings"/>
              </a:rPr>
              <a:t>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Oral history</a:t>
            </a:r>
            <a:r>
              <a:rPr lang="en-US" sz="3600" dirty="0" smtClean="0"/>
              <a:t> </a:t>
            </a:r>
            <a:r>
              <a:rPr lang="en-US" sz="3600" dirty="0"/>
              <a:t>often takes the form of eye-witness </a:t>
            </a:r>
            <a:r>
              <a:rPr lang="en-US" sz="3600" b="1" u="sng" dirty="0"/>
              <a:t>evidence</a:t>
            </a:r>
            <a:r>
              <a:rPr lang="en-US" sz="3600" dirty="0"/>
              <a:t> about past </a:t>
            </a:r>
            <a:r>
              <a:rPr lang="en-US" sz="3600" b="1" u="sng" dirty="0"/>
              <a:t>events</a:t>
            </a:r>
            <a:r>
              <a:rPr lang="en-US" sz="3600" dirty="0"/>
              <a:t>, but can include </a:t>
            </a:r>
            <a:r>
              <a:rPr lang="en-US" sz="3600" b="1" u="sng" dirty="0"/>
              <a:t>folklore</a:t>
            </a:r>
            <a:r>
              <a:rPr lang="en-US" sz="3600" dirty="0"/>
              <a:t>, </a:t>
            </a:r>
            <a:r>
              <a:rPr lang="en-US" sz="3600" b="1" u="sng" dirty="0"/>
              <a:t>myths</a:t>
            </a:r>
            <a:r>
              <a:rPr lang="en-US" sz="3600" dirty="0"/>
              <a:t>, </a:t>
            </a:r>
            <a:r>
              <a:rPr lang="en-US" sz="3600" b="1" u="sng" dirty="0"/>
              <a:t>songs</a:t>
            </a:r>
            <a:r>
              <a:rPr lang="en-US" sz="3600" dirty="0"/>
              <a:t> and </a:t>
            </a:r>
            <a:r>
              <a:rPr lang="en-US" sz="3600" b="1" u="sng" dirty="0"/>
              <a:t>stories</a:t>
            </a:r>
            <a:r>
              <a:rPr lang="en-US" sz="3600" dirty="0"/>
              <a:t> passed down over the years by word of mouth. </a:t>
            </a:r>
          </a:p>
        </p:txBody>
      </p:sp>
    </p:spTree>
    <p:extLst>
      <p:ext uri="{BB962C8B-B14F-4D97-AF65-F5344CB8AC3E}">
        <p14:creationId xmlns:p14="http://schemas.microsoft.com/office/powerpoint/2010/main" val="24344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Aboriginal People </a:t>
            </a:r>
            <a:r>
              <a:rPr lang="en-US" sz="5400" b="1" dirty="0" smtClean="0">
                <a:sym typeface="Wingdings"/>
              </a:rPr>
              <a:t>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20" y="2258192"/>
            <a:ext cx="6709906" cy="4195481"/>
          </a:xfrm>
        </p:spPr>
        <p:txBody>
          <a:bodyPr/>
          <a:lstStyle/>
          <a:p>
            <a:r>
              <a:rPr lang="en-US" sz="3200" dirty="0" smtClean="0"/>
              <a:t>Aboriginal peoples are made up of diverse groups living across the country.</a:t>
            </a:r>
          </a:p>
          <a:p>
            <a:endParaRPr lang="en-US" sz="3200" dirty="0"/>
          </a:p>
          <a:p>
            <a:r>
              <a:rPr lang="en-US" sz="3200" b="1" u="sng" dirty="0"/>
              <a:t>1,400,685</a:t>
            </a:r>
            <a:r>
              <a:rPr lang="en-US" sz="3200" dirty="0"/>
              <a:t> people identified an Aboriginal identity in 2011, representing </a:t>
            </a:r>
            <a:r>
              <a:rPr lang="en-US" sz="3200" b="1" u="sng" dirty="0"/>
              <a:t>4.3</a:t>
            </a:r>
            <a:r>
              <a:rPr lang="en-US" sz="3200" dirty="0"/>
              <a:t>% of the total Canadian population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718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/>
              <a:t>Aboriginal Origins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 </a:t>
            </a:r>
            <a:r>
              <a:rPr lang="en-US" sz="3600" dirty="0"/>
              <a:t>the </a:t>
            </a:r>
            <a:r>
              <a:rPr lang="en-US" sz="3600" dirty="0" smtClean="0"/>
              <a:t>origin stories </a:t>
            </a:r>
            <a:r>
              <a:rPr lang="en-US" sz="3600" dirty="0"/>
              <a:t>told by different </a:t>
            </a:r>
            <a:r>
              <a:rPr lang="en-US" sz="3600" dirty="0" smtClean="0"/>
              <a:t>Indigenous Peoples </a:t>
            </a:r>
            <a:r>
              <a:rPr lang="en-US" sz="3600" dirty="0"/>
              <a:t>across Canada, </a:t>
            </a:r>
            <a:r>
              <a:rPr lang="en-US" sz="3600" b="1" u="sng" dirty="0"/>
              <a:t>Sky</a:t>
            </a:r>
            <a:r>
              <a:rPr lang="en-US" sz="3600" dirty="0"/>
              <a:t> Woman, </a:t>
            </a:r>
            <a:r>
              <a:rPr lang="en-US" sz="3600" dirty="0" err="1"/>
              <a:t>Glooscap</a:t>
            </a:r>
            <a:r>
              <a:rPr lang="en-US" sz="3600" dirty="0"/>
              <a:t>, Sedna, </a:t>
            </a:r>
            <a:r>
              <a:rPr lang="en-US" sz="3600" dirty="0" err="1"/>
              <a:t>Nanabush</a:t>
            </a:r>
            <a:r>
              <a:rPr lang="en-US" sz="3600" dirty="0"/>
              <a:t> or </a:t>
            </a:r>
            <a:r>
              <a:rPr lang="en-US" sz="3600" b="1" u="sng" dirty="0"/>
              <a:t>Raven</a:t>
            </a:r>
            <a:r>
              <a:rPr lang="en-US" sz="3600" dirty="0"/>
              <a:t> create the world, or change it into the world known to human beings. </a:t>
            </a:r>
          </a:p>
        </p:txBody>
      </p:sp>
    </p:spTree>
    <p:extLst>
      <p:ext uri="{BB962C8B-B14F-4D97-AF65-F5344CB8AC3E}">
        <p14:creationId xmlns:p14="http://schemas.microsoft.com/office/powerpoint/2010/main" val="200704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/>
              <a:t>Indigneous</a:t>
            </a:r>
            <a:r>
              <a:rPr lang="en-US" sz="4400" b="1" dirty="0" smtClean="0"/>
              <a:t> </a:t>
            </a:r>
            <a:r>
              <a:rPr lang="en-US" sz="4400" b="1" dirty="0"/>
              <a:t>Origins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Raven and the First People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81" y="0"/>
            <a:ext cx="410981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6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Indigenous </a:t>
            </a:r>
            <a:r>
              <a:rPr lang="en-US" sz="4400" b="1" dirty="0"/>
              <a:t>Origins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The Creation Story = Turtle Island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78546" cy="4114800"/>
          </a:xfrm>
          <a:prstGeom prst="rect">
            <a:avLst/>
          </a:prstGeom>
        </p:spPr>
      </p:pic>
      <p:pic>
        <p:nvPicPr>
          <p:cNvPr id="5" name="Picture 4" descr="hh-animals-muskrat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46" y="0"/>
            <a:ext cx="2515997" cy="2515997"/>
          </a:xfrm>
          <a:prstGeom prst="rect">
            <a:avLst/>
          </a:prstGeom>
        </p:spPr>
      </p:pic>
      <p:pic>
        <p:nvPicPr>
          <p:cNvPr id="6" name="Picture 5" descr="dscn176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85" y="2307632"/>
            <a:ext cx="2990315" cy="224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86073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Other “Stories” </a:t>
            </a:r>
            <a:r>
              <a:rPr lang="en-US" sz="4400" b="1" dirty="0" smtClean="0">
                <a:sym typeface="Wingdings"/>
              </a:rPr>
              <a:t>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924"/>
            <a:ext cx="9144000" cy="6817076"/>
          </a:xfrm>
        </p:spPr>
        <p:txBody>
          <a:bodyPr>
            <a:noAutofit/>
          </a:bodyPr>
          <a:lstStyle/>
          <a:p>
            <a:r>
              <a:rPr lang="en-US" dirty="0" smtClean="0"/>
              <a:t>Many </a:t>
            </a:r>
            <a:r>
              <a:rPr lang="en-US" b="1" u="sng" dirty="0" smtClean="0"/>
              <a:t>scientists</a:t>
            </a:r>
            <a:r>
              <a:rPr lang="en-US" dirty="0" smtClean="0"/>
              <a:t> (anthropologists, archeologists) disagree on where the First </a:t>
            </a:r>
            <a:r>
              <a:rPr lang="en-US" b="1" u="sng" dirty="0" smtClean="0"/>
              <a:t>People</a:t>
            </a:r>
            <a:r>
              <a:rPr lang="en-US" dirty="0" smtClean="0"/>
              <a:t> came from or how they got to North </a:t>
            </a:r>
            <a:r>
              <a:rPr lang="en-US" b="1" u="sng" dirty="0" smtClean="0"/>
              <a:t>America</a:t>
            </a:r>
            <a:r>
              <a:rPr lang="en-US" dirty="0" smtClean="0"/>
              <a:t>.</a:t>
            </a:r>
          </a:p>
          <a:p>
            <a:r>
              <a:rPr lang="en-US" dirty="0"/>
              <a:t>Scientists know that First Nations and Inuit Peoples have lived in what is now </a:t>
            </a:r>
            <a:r>
              <a:rPr lang="en-US" b="1" u="sng" dirty="0"/>
              <a:t>Canada</a:t>
            </a:r>
            <a:r>
              <a:rPr lang="en-US" dirty="0"/>
              <a:t> for </a:t>
            </a:r>
            <a:r>
              <a:rPr lang="en-US" b="1" u="sng" dirty="0"/>
              <a:t>12,000</a:t>
            </a:r>
            <a:r>
              <a:rPr lang="en-US" dirty="0"/>
              <a:t>+ years because they found </a:t>
            </a:r>
            <a:r>
              <a:rPr lang="en-US" b="1" u="sng" dirty="0"/>
              <a:t>bones</a:t>
            </a:r>
            <a:r>
              <a:rPr lang="en-US" dirty="0"/>
              <a:t> and </a:t>
            </a:r>
            <a:r>
              <a:rPr lang="en-US" b="1" u="sng" dirty="0"/>
              <a:t>artifacts</a:t>
            </a:r>
            <a:r>
              <a:rPr lang="en-US" dirty="0" smtClean="0"/>
              <a:t>.</a:t>
            </a:r>
          </a:p>
          <a:p>
            <a:r>
              <a:rPr lang="en-US" dirty="0"/>
              <a:t>Yet many scientists now believed that some of the First Peoples have been here much longer than that. . . since time immemorial.</a:t>
            </a:r>
          </a:p>
          <a:p>
            <a:endParaRPr lang="en-US" dirty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98320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Other theories: Migration </a:t>
            </a:r>
            <a:r>
              <a:rPr lang="en-US" sz="4400" b="1" dirty="0" smtClean="0">
                <a:sym typeface="Wingdings"/>
              </a:rPr>
              <a:t>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35997"/>
          </a:xfrm>
        </p:spPr>
        <p:txBody>
          <a:bodyPr>
            <a:noAutofit/>
          </a:bodyPr>
          <a:lstStyle/>
          <a:p>
            <a:r>
              <a:rPr lang="en-US" dirty="0" smtClean="0"/>
              <a:t>For several years scientists believed that the ancestors of all North American First Nations crossed over on </a:t>
            </a:r>
            <a:r>
              <a:rPr lang="en-US" b="1" u="sng" dirty="0" smtClean="0"/>
              <a:t>foot</a:t>
            </a:r>
            <a:r>
              <a:rPr lang="en-US" dirty="0" smtClean="0"/>
              <a:t> from </a:t>
            </a:r>
            <a:r>
              <a:rPr lang="en-US" b="1" u="sng" dirty="0" smtClean="0"/>
              <a:t>Asia</a:t>
            </a:r>
            <a:r>
              <a:rPr lang="en-US" dirty="0" smtClean="0"/>
              <a:t> at the end of the last ice </a:t>
            </a:r>
            <a:r>
              <a:rPr lang="en-US" b="1" u="sng" dirty="0" smtClean="0"/>
              <a:t>age</a:t>
            </a:r>
            <a:r>
              <a:rPr lang="en-US" dirty="0" smtClean="0"/>
              <a:t> about 12,000 years ago.</a:t>
            </a:r>
          </a:p>
          <a:p>
            <a:r>
              <a:rPr lang="en-US" dirty="0"/>
              <a:t>At that time North America and Asia were joined, and what is now the bottom of the </a:t>
            </a:r>
            <a:r>
              <a:rPr lang="en-US" b="1" u="sng" dirty="0"/>
              <a:t>Bering</a:t>
            </a:r>
            <a:r>
              <a:rPr lang="en-US" dirty="0"/>
              <a:t> Sea between Russia and Alaska was dry land, (a “land bridge”) because sea  levels were much lower than they are now = </a:t>
            </a:r>
            <a:r>
              <a:rPr lang="en-US" b="1" u="sng" dirty="0"/>
              <a:t>The Bering/</a:t>
            </a:r>
            <a:r>
              <a:rPr lang="en-US" b="1" u="sng" dirty="0" err="1"/>
              <a:t>Beringia</a:t>
            </a:r>
            <a:r>
              <a:rPr lang="en-US" b="1" u="sng" dirty="0"/>
              <a:t> Land Bridge Theory.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02211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996" y="248039"/>
            <a:ext cx="507106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7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04526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0525" y="237930"/>
            <a:ext cx="5700713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646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Other theories: Migration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39451"/>
            <a:ext cx="9144000" cy="6897451"/>
          </a:xfrm>
        </p:spPr>
        <p:txBody>
          <a:bodyPr>
            <a:noAutofit/>
          </a:bodyPr>
          <a:lstStyle/>
          <a:p>
            <a:r>
              <a:rPr lang="en-US" sz="3600" dirty="0"/>
              <a:t>The theory is that </a:t>
            </a:r>
            <a:r>
              <a:rPr lang="en-US" sz="3600" b="1" u="sng" dirty="0"/>
              <a:t>nomadic</a:t>
            </a:r>
            <a:r>
              <a:rPr lang="en-US" sz="3600" dirty="0"/>
              <a:t> hunting people followed the big </a:t>
            </a:r>
            <a:r>
              <a:rPr lang="en-US" sz="3600" b="1" u="sng" dirty="0"/>
              <a:t>animals</a:t>
            </a:r>
            <a:r>
              <a:rPr lang="en-US" sz="3600" dirty="0"/>
              <a:t> (moose, deer, elk, buffalo) for food, and eventually moved </a:t>
            </a:r>
            <a:r>
              <a:rPr lang="en-US" sz="3600" b="1" u="sng" dirty="0"/>
              <a:t>south</a:t>
            </a:r>
            <a:r>
              <a:rPr lang="en-US" sz="3600" dirty="0"/>
              <a:t> and spread out as the ice sheets melted </a:t>
            </a:r>
            <a:r>
              <a:rPr lang="en-US" sz="3600" dirty="0" smtClean="0"/>
              <a:t>back; then </a:t>
            </a:r>
            <a:r>
              <a:rPr lang="en-US" sz="3600" dirty="0"/>
              <a:t>they evolved </a:t>
            </a:r>
            <a:r>
              <a:rPr lang="en-US" sz="3600" b="1" u="sng" dirty="0"/>
              <a:t>different</a:t>
            </a:r>
            <a:r>
              <a:rPr lang="en-US" sz="3600" dirty="0"/>
              <a:t> cultures to suit </a:t>
            </a:r>
            <a:r>
              <a:rPr lang="en-US" sz="3600" b="1" u="sng" dirty="0"/>
              <a:t>different</a:t>
            </a:r>
            <a:r>
              <a:rPr lang="en-US" sz="3600" dirty="0"/>
              <a:t> </a:t>
            </a:r>
            <a:r>
              <a:rPr lang="en-US" sz="3600" dirty="0" smtClean="0"/>
              <a:t>environments.</a:t>
            </a:r>
          </a:p>
        </p:txBody>
      </p:sp>
    </p:spTree>
    <p:extLst>
      <p:ext uri="{BB962C8B-B14F-4D97-AF65-F5344CB8AC3E}">
        <p14:creationId xmlns:p14="http://schemas.microsoft.com/office/powerpoint/2010/main" val="27337597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Other theories: sea routes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902877"/>
          </a:xfrm>
        </p:spPr>
        <p:txBody>
          <a:bodyPr>
            <a:noAutofit/>
          </a:bodyPr>
          <a:lstStyle/>
          <a:p>
            <a:r>
              <a:rPr lang="en-US" sz="3600" dirty="0"/>
              <a:t>Scientists </a:t>
            </a:r>
            <a:r>
              <a:rPr lang="en-US" sz="3600" dirty="0" smtClean="0"/>
              <a:t>speculate that </a:t>
            </a:r>
            <a:r>
              <a:rPr lang="en-US" sz="3600" dirty="0"/>
              <a:t>the ancestors of First Nations people may have </a:t>
            </a:r>
            <a:r>
              <a:rPr lang="en-US" sz="3600" b="1" u="sng" dirty="0"/>
              <a:t>come</a:t>
            </a:r>
            <a:r>
              <a:rPr lang="en-US" sz="3600" dirty="0"/>
              <a:t> to North America from several different parts of </a:t>
            </a:r>
            <a:r>
              <a:rPr lang="en-US" sz="3600" b="1" u="sng" dirty="0"/>
              <a:t>Asia</a:t>
            </a:r>
            <a:r>
              <a:rPr lang="en-US" sz="3600" dirty="0"/>
              <a:t> and </a:t>
            </a:r>
            <a:r>
              <a:rPr lang="en-US" sz="3600" b="1" u="sng" dirty="0"/>
              <a:t>Polynesia</a:t>
            </a:r>
            <a:r>
              <a:rPr lang="en-US" sz="3600" dirty="0"/>
              <a:t>, following several different </a:t>
            </a:r>
            <a:r>
              <a:rPr lang="en-US" sz="3600" dirty="0" smtClean="0"/>
              <a:t>routes, and maybe over the frozen Atlantic from Europe </a:t>
            </a:r>
            <a:r>
              <a:rPr lang="en-US" sz="3600" b="1" u="sng" dirty="0" smtClean="0"/>
              <a:t>6,000</a:t>
            </a:r>
            <a:r>
              <a:rPr lang="en-US" sz="3600" dirty="0" smtClean="0"/>
              <a:t> years earlier than the Pacific during the last Ice Age.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89404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Other theories: both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Still others </a:t>
            </a:r>
            <a:r>
              <a:rPr lang="en-US" sz="3600" b="1" u="sng" dirty="0"/>
              <a:t>may</a:t>
            </a:r>
            <a:r>
              <a:rPr lang="en-US" sz="3600" dirty="0"/>
              <a:t> have </a:t>
            </a:r>
            <a:r>
              <a:rPr lang="en-US" sz="3600" b="1" u="sng" dirty="0"/>
              <a:t>crossed</a:t>
            </a:r>
            <a:r>
              <a:rPr lang="en-US" sz="3600" dirty="0"/>
              <a:t> the </a:t>
            </a:r>
            <a:r>
              <a:rPr lang="en-US" sz="3600" b="1" u="sng" dirty="0"/>
              <a:t>ice</a:t>
            </a:r>
            <a:r>
              <a:rPr lang="en-US" sz="3600" dirty="0"/>
              <a:t> fields that once connected </a:t>
            </a:r>
            <a:r>
              <a:rPr lang="en-US" sz="3600" b="1" u="sng" dirty="0"/>
              <a:t>Europe</a:t>
            </a:r>
            <a:r>
              <a:rPr lang="en-US" sz="3600" dirty="0"/>
              <a:t> and North America. 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The </a:t>
            </a:r>
            <a:r>
              <a:rPr lang="en-US" sz="3600" b="1" u="sng" dirty="0"/>
              <a:t>Inuit</a:t>
            </a:r>
            <a:r>
              <a:rPr lang="en-US" sz="3600" dirty="0"/>
              <a:t>, who live in the high Arctic, were probably the </a:t>
            </a:r>
            <a:r>
              <a:rPr lang="en-US" sz="3600" b="1" u="sng" dirty="0"/>
              <a:t>last</a:t>
            </a:r>
            <a:r>
              <a:rPr lang="en-US" sz="3600" dirty="0"/>
              <a:t> to arrive.</a:t>
            </a:r>
          </a:p>
        </p:txBody>
      </p:sp>
    </p:spTree>
    <p:extLst>
      <p:ext uri="{BB962C8B-B14F-4D97-AF65-F5344CB8AC3E}">
        <p14:creationId xmlns:p14="http://schemas.microsoft.com/office/powerpoint/2010/main" val="297949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Aboriginal People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largest numbers of Aboriginal people </a:t>
            </a:r>
            <a:r>
              <a:rPr lang="en-US" sz="3200" dirty="0" smtClean="0"/>
              <a:t>live </a:t>
            </a:r>
            <a:r>
              <a:rPr lang="en-US" sz="3200" dirty="0"/>
              <a:t>in </a:t>
            </a:r>
            <a:r>
              <a:rPr lang="en-US" sz="3200" b="1" u="sng" dirty="0"/>
              <a:t>Ontario</a:t>
            </a:r>
            <a:r>
              <a:rPr lang="en-US" sz="3200" dirty="0"/>
              <a:t> and the western provinces (Manitoba, Saskatchewan, Alberta, and British Columbia).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Aboriginal </a:t>
            </a:r>
            <a:r>
              <a:rPr lang="en-US" sz="3200" dirty="0"/>
              <a:t>people </a:t>
            </a:r>
            <a:r>
              <a:rPr lang="en-US" sz="3200" dirty="0" smtClean="0"/>
              <a:t>make </a:t>
            </a:r>
            <a:r>
              <a:rPr lang="en-US" sz="3200" dirty="0"/>
              <a:t>up the </a:t>
            </a:r>
            <a:r>
              <a:rPr lang="en-US" sz="3200" b="1" u="sng" dirty="0"/>
              <a:t>largest</a:t>
            </a:r>
            <a:r>
              <a:rPr lang="en-US" sz="3200" dirty="0"/>
              <a:t> shares of the population of </a:t>
            </a:r>
            <a:r>
              <a:rPr lang="en-US" sz="3200" b="1" u="sng" dirty="0"/>
              <a:t>Nunavut</a:t>
            </a:r>
            <a:r>
              <a:rPr lang="en-US" sz="3200" dirty="0"/>
              <a:t> and the Northwest Territories.</a:t>
            </a:r>
          </a:p>
        </p:txBody>
      </p:sp>
    </p:spTree>
    <p:extLst>
      <p:ext uri="{BB962C8B-B14F-4D97-AF65-F5344CB8AC3E}">
        <p14:creationId xmlns:p14="http://schemas.microsoft.com/office/powerpoint/2010/main" val="40216868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8" y="3261049"/>
            <a:ext cx="6400800" cy="16974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What is the significance of the scientific theories of first peoples migration </a:t>
            </a:r>
            <a:r>
              <a:rPr lang="en-US" sz="4400" b="1" dirty="0"/>
              <a:t>t</a:t>
            </a:r>
            <a:r>
              <a:rPr lang="en-US" sz="4400" b="1" dirty="0" smtClean="0"/>
              <a:t>o north America?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What could lie under these idea?</a:t>
            </a:r>
          </a:p>
        </p:txBody>
      </p:sp>
    </p:spTree>
    <p:extLst>
      <p:ext uri="{BB962C8B-B14F-4D97-AF65-F5344CB8AC3E}">
        <p14:creationId xmlns:p14="http://schemas.microsoft.com/office/powerpoint/2010/main" val="403574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Immigrants too?!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61"/>
            <a:ext cx="9144000" cy="539214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CA" altLang="en-US" sz="3600" dirty="0"/>
              <a:t>But how did </a:t>
            </a:r>
            <a:r>
              <a:rPr lang="en-CA" altLang="en-US" sz="3600" b="1" u="sng" dirty="0"/>
              <a:t>First Nations </a:t>
            </a:r>
            <a:r>
              <a:rPr lang="en-CA" altLang="en-US" sz="3600" dirty="0"/>
              <a:t>get to the </a:t>
            </a:r>
            <a:r>
              <a:rPr lang="en-CA" altLang="en-US" sz="3600" b="1" u="sng" dirty="0"/>
              <a:t>Americas</a:t>
            </a:r>
            <a:r>
              <a:rPr lang="en-CA" altLang="en-US" sz="3600" dirty="0"/>
              <a:t> if they have not always been here?</a:t>
            </a:r>
          </a:p>
          <a:p>
            <a:endParaRPr lang="en-US" sz="3600" dirty="0"/>
          </a:p>
          <a:p>
            <a:r>
              <a:rPr lang="en-US" sz="3600" b="1" u="sng" dirty="0" smtClean="0"/>
              <a:t>Superiority complex </a:t>
            </a:r>
            <a:r>
              <a:rPr lang="en-US" sz="3600" dirty="0" smtClean="0"/>
              <a:t>– Europeans looked down on First Nations: “</a:t>
            </a:r>
            <a:r>
              <a:rPr lang="en-US" sz="3600" b="1" u="sng" dirty="0" smtClean="0"/>
              <a:t>primitive</a:t>
            </a:r>
            <a:r>
              <a:rPr lang="en-US" sz="3600" dirty="0" smtClean="0"/>
              <a:t>.” with no technology or organized culture.</a:t>
            </a:r>
          </a:p>
        </p:txBody>
      </p:sp>
    </p:spTree>
    <p:extLst>
      <p:ext uri="{BB962C8B-B14F-4D97-AF65-F5344CB8AC3E}">
        <p14:creationId xmlns:p14="http://schemas.microsoft.com/office/powerpoint/2010/main" val="45589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Immigrants too?!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Identify First Nations as “immigrants” too = no </a:t>
            </a:r>
            <a:r>
              <a:rPr lang="en-US" sz="3600" b="1" u="sng" dirty="0" smtClean="0"/>
              <a:t>claim</a:t>
            </a:r>
            <a:r>
              <a:rPr lang="en-US" sz="3600" dirty="0" smtClean="0"/>
              <a:t> to </a:t>
            </a:r>
            <a:r>
              <a:rPr lang="en-US" sz="3600" b="1" u="sng" dirty="0" smtClean="0"/>
              <a:t>land</a:t>
            </a:r>
            <a:r>
              <a:rPr lang="en-US" sz="3600" dirty="0" smtClean="0"/>
              <a:t>/</a:t>
            </a:r>
            <a:r>
              <a:rPr lang="en-US" sz="3600" b="1" u="sng" dirty="0" smtClean="0"/>
              <a:t>rights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039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Immigrants too?!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481577"/>
          </a:xfrm>
        </p:spPr>
        <p:txBody>
          <a:bodyPr>
            <a:noAutofit/>
          </a:bodyPr>
          <a:lstStyle/>
          <a:p>
            <a:r>
              <a:rPr lang="en-US" sz="3600" dirty="0" smtClean="0"/>
              <a:t>Europeans colonizing North America = </a:t>
            </a:r>
            <a:r>
              <a:rPr lang="en-US" sz="3600" b="1" u="sng" dirty="0" smtClean="0"/>
              <a:t>land</a:t>
            </a:r>
            <a:r>
              <a:rPr lang="en-US" sz="3600" dirty="0" smtClean="0"/>
              <a:t> + </a:t>
            </a:r>
            <a:r>
              <a:rPr lang="en-US" sz="3600" b="1" u="sng" dirty="0" smtClean="0"/>
              <a:t>resource</a:t>
            </a:r>
            <a:r>
              <a:rPr lang="en-US" sz="3600" dirty="0" smtClean="0"/>
              <a:t> acquisition. </a:t>
            </a:r>
          </a:p>
          <a:p>
            <a:endParaRPr lang="en-US" sz="3600" dirty="0"/>
          </a:p>
          <a:p>
            <a:pPr>
              <a:lnSpc>
                <a:spcPct val="90000"/>
              </a:lnSpc>
            </a:pPr>
            <a:r>
              <a:rPr lang="en-CA" altLang="en-US" sz="3600" dirty="0" smtClean="0"/>
              <a:t>Few, in the past, wanted to credit First Peoples with the ability to use </a:t>
            </a:r>
            <a:r>
              <a:rPr lang="en-CA" altLang="en-US" sz="3600" b="1" u="sng" dirty="0" smtClean="0"/>
              <a:t>boats</a:t>
            </a:r>
            <a:r>
              <a:rPr lang="en-CA" altLang="en-US" sz="3600" dirty="0" smtClean="0"/>
              <a:t> or that they have been here since time </a:t>
            </a:r>
            <a:r>
              <a:rPr lang="en-CA" altLang="en-US" sz="3600" b="1" u="sng" dirty="0" smtClean="0"/>
              <a:t>immemorial</a:t>
            </a:r>
            <a:r>
              <a:rPr lang="en-CA" altLang="en-US" sz="3600" dirty="0" smtClean="0"/>
              <a:t>.</a:t>
            </a:r>
            <a:endParaRPr lang="en-CA" altLang="en-US" sz="3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6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mythology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51"/>
            <a:ext cx="9144000" cy="532625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CA" altLang="en-US" sz="3600" dirty="0"/>
              <a:t>Every </a:t>
            </a:r>
            <a:r>
              <a:rPr lang="en-CA" altLang="en-US" sz="3600" b="1" u="sng" dirty="0" smtClean="0"/>
              <a:t>tribe</a:t>
            </a:r>
            <a:r>
              <a:rPr lang="en-CA" altLang="en-US" sz="3600" dirty="0" smtClean="0"/>
              <a:t>/</a:t>
            </a:r>
            <a:r>
              <a:rPr lang="en-CA" altLang="en-US" sz="3600" b="1" u="sng" dirty="0" smtClean="0"/>
              <a:t>nation</a:t>
            </a:r>
            <a:r>
              <a:rPr lang="en-CA" altLang="en-US" sz="3600" dirty="0" smtClean="0"/>
              <a:t> </a:t>
            </a:r>
            <a:r>
              <a:rPr lang="en-CA" altLang="en-US" sz="3600" dirty="0"/>
              <a:t>in North America has </a:t>
            </a:r>
            <a:r>
              <a:rPr lang="en-CA" altLang="en-US" sz="3600" dirty="0" smtClean="0"/>
              <a:t>a slightly different </a:t>
            </a:r>
            <a:r>
              <a:rPr lang="en-CA" altLang="en-US" sz="3600" b="1" u="sng" dirty="0" smtClean="0"/>
              <a:t>creation</a:t>
            </a:r>
            <a:r>
              <a:rPr lang="en-CA" altLang="en-US" sz="3600" dirty="0" smtClean="0"/>
              <a:t> story, but they </a:t>
            </a:r>
            <a:r>
              <a:rPr lang="en-CA" altLang="en-US" sz="3600" dirty="0"/>
              <a:t>all are the same in one regard:  </a:t>
            </a:r>
            <a:r>
              <a:rPr lang="en-CA" altLang="en-US" sz="3600" dirty="0" smtClean="0"/>
              <a:t>they state that they have always </a:t>
            </a:r>
            <a:r>
              <a:rPr lang="en-CA" altLang="en-US" sz="3600" b="1" u="sng" dirty="0" smtClean="0"/>
              <a:t>been</a:t>
            </a:r>
            <a:r>
              <a:rPr lang="en-CA" altLang="en-US" sz="3600" dirty="0" smtClean="0"/>
              <a:t>.</a:t>
            </a:r>
            <a:endParaRPr lang="en-CA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6105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mythology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5424"/>
            <a:ext cx="9144000" cy="55513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CA" altLang="en-US" sz="3600" dirty="0" smtClean="0"/>
              <a:t>Few </a:t>
            </a:r>
            <a:r>
              <a:rPr lang="en-CA" altLang="en-US" sz="3600" dirty="0"/>
              <a:t>First Nations </a:t>
            </a:r>
            <a:r>
              <a:rPr lang="en-CA" altLang="en-US" sz="3600" dirty="0" smtClean="0"/>
              <a:t>(only one group – Coast Salish) have </a:t>
            </a:r>
            <a:r>
              <a:rPr lang="en-CA" altLang="en-US" sz="3600" dirty="0"/>
              <a:t>a mythology about </a:t>
            </a:r>
            <a:r>
              <a:rPr lang="en-CA" altLang="en-US" sz="3600" b="1" u="sng" dirty="0"/>
              <a:t>Beringia</a:t>
            </a:r>
            <a:r>
              <a:rPr lang="en-CA" altLang="en-US" sz="3600" dirty="0"/>
              <a:t> - it is a belief system a point of view constructed by other peoples.</a:t>
            </a:r>
          </a:p>
        </p:txBody>
      </p:sp>
    </p:spTree>
    <p:extLst>
      <p:ext uri="{BB962C8B-B14F-4D97-AF65-F5344CB8AC3E}">
        <p14:creationId xmlns:p14="http://schemas.microsoft.com/office/powerpoint/2010/main" val="324497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5160194"/>
            <a:ext cx="6400800" cy="15070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The stories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423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CA" altLang="en-US" sz="3600" dirty="0" smtClean="0"/>
              <a:t>We still do not “</a:t>
            </a:r>
            <a:r>
              <a:rPr lang="en-CA" altLang="en-US" sz="3600" b="1" u="sng" dirty="0" smtClean="0"/>
              <a:t>know</a:t>
            </a:r>
            <a:r>
              <a:rPr lang="en-CA" altLang="en-US" sz="3600" dirty="0" smtClean="0"/>
              <a:t>” how the First Peoples came to North America (or if indeed they did – where always here) but we do have their creation stories which are a version of the </a:t>
            </a:r>
            <a:r>
              <a:rPr lang="en-CA" altLang="en-US" sz="3600" b="1" u="sng" dirty="0" smtClean="0"/>
              <a:t>truth/the truth</a:t>
            </a:r>
            <a:r>
              <a:rPr lang="en-CA" altLang="en-US" sz="3600" dirty="0" smtClean="0"/>
              <a:t>.</a:t>
            </a:r>
            <a:endParaRPr lang="en-CA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6270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67" y="2514430"/>
            <a:ext cx="7053542" cy="2023063"/>
          </a:xfrm>
        </p:spPr>
        <p:txBody>
          <a:bodyPr/>
          <a:lstStyle/>
          <a:p>
            <a:pPr algn="ctr"/>
            <a:r>
              <a:rPr lang="en-US" sz="6000" b="1" dirty="0" smtClean="0"/>
              <a:t>What is meant by the term Indigenous?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860776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Indigenous Peoples </a:t>
            </a:r>
            <a:r>
              <a:rPr lang="en-US" sz="5400" b="1" dirty="0" smtClean="0">
                <a:sym typeface="Wingdings"/>
              </a:rPr>
              <a:t>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20" y="2304661"/>
            <a:ext cx="6709906" cy="41490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 </a:t>
            </a:r>
            <a:r>
              <a:rPr lang="en-US" sz="3200" b="1" u="sng" dirty="0" smtClean="0"/>
              <a:t>umbrella</a:t>
            </a:r>
            <a:r>
              <a:rPr lang="en-US" sz="3200" dirty="0" smtClean="0"/>
              <a:t>/all-encompassing term that refers in Canada to people who identify as Inuit, Metis or First Nations/Native. </a:t>
            </a:r>
          </a:p>
          <a:p>
            <a:endParaRPr lang="en-US" sz="3200" dirty="0"/>
          </a:p>
          <a:p>
            <a:r>
              <a:rPr lang="en-US" sz="3200" dirty="0" smtClean="0"/>
              <a:t>First </a:t>
            </a:r>
            <a:r>
              <a:rPr lang="en-US" sz="3200" b="1" u="sng" dirty="0" smtClean="0"/>
              <a:t>Peoples</a:t>
            </a:r>
            <a:r>
              <a:rPr lang="en-US" sz="3200" dirty="0" smtClean="0"/>
              <a:t> and </a:t>
            </a:r>
            <a:r>
              <a:rPr lang="en-US" sz="3200" b="1" u="sng" dirty="0" smtClean="0"/>
              <a:t>Indigenous</a:t>
            </a:r>
            <a:r>
              <a:rPr lang="en-US" sz="3200" dirty="0" smtClean="0"/>
              <a:t> are also umbrella terms.</a:t>
            </a:r>
          </a:p>
        </p:txBody>
      </p:sp>
    </p:spTree>
    <p:extLst>
      <p:ext uri="{BB962C8B-B14F-4D97-AF65-F5344CB8AC3E}">
        <p14:creationId xmlns:p14="http://schemas.microsoft.com/office/powerpoint/2010/main" val="1175675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2306</Words>
  <Application>Microsoft Macintosh PowerPoint</Application>
  <PresentationFormat>On-screen Show (4:3)</PresentationFormat>
  <Paragraphs>216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Outline</vt:lpstr>
      <vt:lpstr>What is meant by the term Aboriginal?</vt:lpstr>
      <vt:lpstr>Aboriginal People </vt:lpstr>
      <vt:lpstr>Aboriginal People </vt:lpstr>
      <vt:lpstr>Aboriginal People </vt:lpstr>
      <vt:lpstr>Aboriginal People </vt:lpstr>
      <vt:lpstr>Aboriginal People</vt:lpstr>
      <vt:lpstr>What is meant by the term Indigenous?</vt:lpstr>
      <vt:lpstr>Indigenous Peoples </vt:lpstr>
      <vt:lpstr>What is meant by the term First Nations?</vt:lpstr>
      <vt:lpstr>First Nations People </vt:lpstr>
      <vt:lpstr>First Nations People </vt:lpstr>
      <vt:lpstr>First Nations People </vt:lpstr>
      <vt:lpstr>First Nations People</vt:lpstr>
      <vt:lpstr>First Nations People</vt:lpstr>
      <vt:lpstr>PowerPoint Presentation</vt:lpstr>
      <vt:lpstr>First Nations People </vt:lpstr>
      <vt:lpstr>First Nations People </vt:lpstr>
      <vt:lpstr>First Nations People </vt:lpstr>
      <vt:lpstr>What is meant by the term Métis?</vt:lpstr>
      <vt:lpstr>Métis People </vt:lpstr>
      <vt:lpstr>Métis People </vt:lpstr>
      <vt:lpstr>Métis People </vt:lpstr>
      <vt:lpstr>Métis People </vt:lpstr>
      <vt:lpstr>PowerPoint Presentation</vt:lpstr>
      <vt:lpstr>Métis People</vt:lpstr>
      <vt:lpstr>What is meant by the term Inuit?</vt:lpstr>
      <vt:lpstr>Inuit People </vt:lpstr>
      <vt:lpstr>Inuit People </vt:lpstr>
      <vt:lpstr>Inuit People </vt:lpstr>
      <vt:lpstr>PowerPoint Presentation</vt:lpstr>
      <vt:lpstr>Inuit People </vt:lpstr>
      <vt:lpstr>Inuit People</vt:lpstr>
      <vt:lpstr>Quick Quiz</vt:lpstr>
      <vt:lpstr>Quick Quiz</vt:lpstr>
      <vt:lpstr>Quick Quiz</vt:lpstr>
      <vt:lpstr>Quick Quiz</vt:lpstr>
      <vt:lpstr>Quick Quiz</vt:lpstr>
      <vt:lpstr>Quick Quiz</vt:lpstr>
      <vt:lpstr>Quick Quiz</vt:lpstr>
      <vt:lpstr>Aboriginal Peoples Population: Young + Growing</vt:lpstr>
      <vt:lpstr>The Aboriginal Population is Young </vt:lpstr>
      <vt:lpstr>The Aboriginal Population is Young </vt:lpstr>
      <vt:lpstr>What do you notice in this Population Pyramid?</vt:lpstr>
      <vt:lpstr>What do you notice in this Bar Graph?</vt:lpstr>
      <vt:lpstr>Where do Aboriginal people live in Canada?</vt:lpstr>
      <vt:lpstr>Population of Aboriginal Peoples in Canada </vt:lpstr>
      <vt:lpstr>Total Population Distribution</vt:lpstr>
      <vt:lpstr>Population Distribution</vt:lpstr>
      <vt:lpstr>PowerPoint Presentation</vt:lpstr>
      <vt:lpstr>Indigenous students receive free post-secondary education  True or False?</vt:lpstr>
      <vt:lpstr> Indigenous Peoples living on reserves get free housing True or False?</vt:lpstr>
      <vt:lpstr>Outline</vt:lpstr>
      <vt:lpstr>Since time immemorial</vt:lpstr>
      <vt:lpstr>Aboriginal Origins </vt:lpstr>
      <vt:lpstr>Aboriginal Origins </vt:lpstr>
      <vt:lpstr>Aboriginal Origins </vt:lpstr>
      <vt:lpstr>Aboriginal Origins </vt:lpstr>
      <vt:lpstr>Aboriginal Origins </vt:lpstr>
      <vt:lpstr>Aboriginal Origins</vt:lpstr>
      <vt:lpstr>Indigneous Origins</vt:lpstr>
      <vt:lpstr>Indigenous Origins</vt:lpstr>
      <vt:lpstr>Other “Stories” </vt:lpstr>
      <vt:lpstr>Other theories: Migration </vt:lpstr>
      <vt:lpstr>PowerPoint Presentation</vt:lpstr>
      <vt:lpstr>PowerPoint Presentation</vt:lpstr>
      <vt:lpstr>Other theories: Migration</vt:lpstr>
      <vt:lpstr>Other theories: sea routes</vt:lpstr>
      <vt:lpstr>Other theories: both</vt:lpstr>
      <vt:lpstr>What is the significance of the scientific theories of first peoples migration to north America?</vt:lpstr>
      <vt:lpstr>Immigrants too?!</vt:lpstr>
      <vt:lpstr>Immigrants too?!</vt:lpstr>
      <vt:lpstr>Immigrants too?!</vt:lpstr>
      <vt:lpstr>mythology</vt:lpstr>
      <vt:lpstr>mythology</vt:lpstr>
      <vt:lpstr>The stories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creator>Mykael Koe</dc:creator>
  <cp:lastModifiedBy>Mykael Koe</cp:lastModifiedBy>
  <cp:revision>1</cp:revision>
  <dcterms:created xsi:type="dcterms:W3CDTF">2019-09-08T16:34:18Z</dcterms:created>
  <dcterms:modified xsi:type="dcterms:W3CDTF">2019-09-08T16:34:33Z</dcterms:modified>
</cp:coreProperties>
</file>