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4" d="100"/>
          <a:sy n="64" d="100"/>
        </p:scale>
        <p:origin x="-125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notesMaster" Target="notesMasters/notesMaster1.xml"/><Relationship Id="rId105" Type="http://schemas.openxmlformats.org/officeDocument/2006/relationships/printerSettings" Target="printerSettings/printerSettings1.bin"/><Relationship Id="rId106" Type="http://schemas.openxmlformats.org/officeDocument/2006/relationships/presProps" Target="presProps.xml"/><Relationship Id="rId107"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theme" Target="theme/theme1.xml"/><Relationship Id="rId10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47C3C6-61FB-8144-8C73-7A85A143ABD1}" type="datetimeFigureOut">
              <a:rPr lang="en-US" smtClean="0"/>
              <a:t>18-10-11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5F3473-5C1F-B44A-A661-CC66B03AB922}" type="slidenum">
              <a:rPr lang="en-US" smtClean="0"/>
              <a:t>‹#›</a:t>
            </a:fld>
            <a:endParaRPr lang="en-US"/>
          </a:p>
        </p:txBody>
      </p:sp>
    </p:spTree>
    <p:extLst>
      <p:ext uri="{BB962C8B-B14F-4D97-AF65-F5344CB8AC3E}">
        <p14:creationId xmlns:p14="http://schemas.microsoft.com/office/powerpoint/2010/main" val="4678832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9533EF-0A86-3141-AFBF-488DFA0E5909}" type="slidenum">
              <a:rPr lang="en-US"/>
              <a:pPr/>
              <a:t>14</a:t>
            </a:fld>
            <a:endParaRPr lang="en-US"/>
          </a:p>
        </p:txBody>
      </p:sp>
      <p:sp>
        <p:nvSpPr>
          <p:cNvPr id="65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5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This map shows the margins of the Pacific tectonic plate and surrounding region. The red dots show the location of active volcanism. Notice how the majority of the volcanism is focused in lines along the plate boundaries? For this region this area is known as the </a:t>
            </a:r>
            <a:r>
              <a:rPr lang="ja-JP" altLang="en-US"/>
              <a:t>“</a:t>
            </a:r>
            <a:r>
              <a:rPr lang="en-US"/>
              <a:t>Pacific Ring of Fire</a:t>
            </a:r>
            <a:r>
              <a:rPr lang="ja-JP" altLang="en-US"/>
              <a:t>”</a:t>
            </a:r>
            <a:r>
              <a:rPr lang="en-US"/>
              <a:t>.</a:t>
            </a:r>
          </a:p>
          <a:p>
            <a:endParaRPr lang="en-US"/>
          </a:p>
          <a:p>
            <a:r>
              <a:rPr lang="en-US"/>
              <a:t>But why are all of the volcanoes located at the plate margins?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FB1E2-B6B3-A04A-B6BD-2E9FA428C055}" type="slidenum">
              <a:rPr lang="en-US" smtClean="0"/>
              <a:t>37</a:t>
            </a:fld>
            <a:endParaRPr lang="en-US"/>
          </a:p>
        </p:txBody>
      </p:sp>
    </p:spTree>
    <p:extLst>
      <p:ext uri="{BB962C8B-B14F-4D97-AF65-F5344CB8AC3E}">
        <p14:creationId xmlns:p14="http://schemas.microsoft.com/office/powerpoint/2010/main" val="3360121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Lascar Volcano,</a:t>
            </a:r>
            <a:r>
              <a:rPr lang="en-US" baseline="0" dirty="0" smtClean="0"/>
              <a:t> Chile</a:t>
            </a:r>
            <a:endParaRPr lang="en-US" dirty="0"/>
          </a:p>
        </p:txBody>
      </p:sp>
      <p:sp>
        <p:nvSpPr>
          <p:cNvPr id="4" name="Slide Number Placeholder 3"/>
          <p:cNvSpPr>
            <a:spLocks noGrp="1"/>
          </p:cNvSpPr>
          <p:nvPr>
            <p:ph type="sldNum" sz="quarter" idx="10"/>
          </p:nvPr>
        </p:nvSpPr>
        <p:spPr/>
        <p:txBody>
          <a:bodyPr/>
          <a:lstStyle/>
          <a:p>
            <a:fld id="{FEAFB1E2-B6B3-A04A-B6BD-2E9FA428C055}" type="slidenum">
              <a:rPr lang="en-US" smtClean="0"/>
              <a:t>39</a:t>
            </a:fld>
            <a:endParaRPr lang="en-US"/>
          </a:p>
        </p:txBody>
      </p:sp>
    </p:spTree>
    <p:extLst>
      <p:ext uri="{BB962C8B-B14F-4D97-AF65-F5344CB8AC3E}">
        <p14:creationId xmlns:p14="http://schemas.microsoft.com/office/powerpoint/2010/main" val="702825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FB1E2-B6B3-A04A-B6BD-2E9FA428C055}" type="slidenum">
              <a:rPr lang="en-US" smtClean="0"/>
              <a:t>41</a:t>
            </a:fld>
            <a:endParaRPr lang="en-US"/>
          </a:p>
        </p:txBody>
      </p:sp>
    </p:spTree>
    <p:extLst>
      <p:ext uri="{BB962C8B-B14F-4D97-AF65-F5344CB8AC3E}">
        <p14:creationId xmlns:p14="http://schemas.microsoft.com/office/powerpoint/2010/main" val="4065449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AAF7E0-7A96-2147-A32D-5BECCD80F667}" type="slidenum">
              <a:rPr lang="en-US" sz="1200"/>
              <a:pPr eaLnBrk="1" hangingPunct="1"/>
              <a:t>59</a:t>
            </a:fld>
            <a:endParaRPr lang="en-US"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93A685-8FB5-5F44-AB62-153FB2B0B7C4}" type="slidenum">
              <a:rPr lang="en-US" sz="1200"/>
              <a:pPr eaLnBrk="1" hangingPunct="1"/>
              <a:t>60</a:t>
            </a:fld>
            <a:endParaRPr lang="en-US" sz="12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FB1E2-B6B3-A04A-B6BD-2E9FA428C055}" type="slidenum">
              <a:rPr lang="en-US" smtClean="0"/>
              <a:t>67</a:t>
            </a:fld>
            <a:endParaRPr lang="en-US"/>
          </a:p>
        </p:txBody>
      </p:sp>
    </p:spTree>
    <p:extLst>
      <p:ext uri="{BB962C8B-B14F-4D97-AF65-F5344CB8AC3E}">
        <p14:creationId xmlns:p14="http://schemas.microsoft.com/office/powerpoint/2010/main" val="1959341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765461C-0D15-7944-BBA1-CD0F408FB64F}" type="slidenum">
              <a:rPr lang="en-US" sz="1200"/>
              <a:pPr eaLnBrk="1" hangingPunct="1"/>
              <a:t>69</a:t>
            </a:fld>
            <a:endParaRPr lang="en-US"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FB1E2-B6B3-A04A-B6BD-2E9FA428C055}" type="slidenum">
              <a:rPr lang="en-US" smtClean="0"/>
              <a:t>84</a:t>
            </a:fld>
            <a:endParaRPr lang="en-US"/>
          </a:p>
        </p:txBody>
      </p:sp>
    </p:spTree>
    <p:extLst>
      <p:ext uri="{BB962C8B-B14F-4D97-AF65-F5344CB8AC3E}">
        <p14:creationId xmlns:p14="http://schemas.microsoft.com/office/powerpoint/2010/main" val="2770882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01D856-B2F1-594C-AAAA-18C69A1A87E9}" type="slidenum">
              <a:rPr lang="en-US"/>
              <a:pPr/>
              <a:t>86</a:t>
            </a:fld>
            <a:endParaRPr lang="en-US"/>
          </a:p>
        </p:txBody>
      </p:sp>
      <p:sp>
        <p:nvSpPr>
          <p:cNvPr id="348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There are many hazards associated with volcanic eruptions: see list. (these are presented in turn in following slides)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BB4251-B838-814B-8F75-CF14F9DB91CC}" type="slidenum">
              <a:rPr lang="en-US"/>
              <a:pPr/>
              <a:t>87</a:t>
            </a:fld>
            <a:endParaRPr lang="en-US"/>
          </a:p>
        </p:txBody>
      </p:sp>
      <p:sp>
        <p:nvSpPr>
          <p:cNvPr id="36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Perhaps the biggest hazard are pyroclastic flows. As mentioned earlier these are hot, fast moving, high particles concentration flows of gas, rock and ash (something you don</a:t>
            </a:r>
            <a:r>
              <a:rPr lang="ja-JP" altLang="en-US"/>
              <a:t>’</a:t>
            </a:r>
            <a:r>
              <a:rPr lang="en-US"/>
              <a:t>t want to get in the way of!).</a:t>
            </a:r>
          </a:p>
          <a:p>
            <a:endParaRPr lang="en-US"/>
          </a:p>
          <a:p>
            <a:r>
              <a:rPr lang="en-US"/>
              <a:t>A famous historic example of an explosive eruption that produced devastating pyroclastic flows was the 79AD eruption of Mt Vesuvius in Italy that buried the ancient Roman city of Pompeii…</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A1B6DC-B185-7B45-AD8E-A2C915F9F658}" type="slidenum">
              <a:rPr lang="en-US"/>
              <a:pPr/>
              <a:t>15</a:t>
            </a:fld>
            <a:endParaRPr lang="en-US"/>
          </a:p>
        </p:txBody>
      </p:sp>
      <p:sp>
        <p:nvSpPr>
          <p:cNvPr id="675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228600" indent="-228600"/>
            <a:r>
              <a:rPr lang="en-US"/>
              <a:t>Volcanoes can be formed in three ways: </a:t>
            </a:r>
          </a:p>
          <a:p>
            <a:pPr marL="228600" indent="-228600">
              <a:buFontTx/>
              <a:buAutoNum type="arabicPeriod"/>
            </a:pPr>
            <a:r>
              <a:rPr lang="en-US"/>
              <a:t> Via subduction. The subducting slab dehydrates to form new melt that will rise through the crust to be erupted at the surface.</a:t>
            </a:r>
          </a:p>
          <a:p>
            <a:pPr marL="228600" indent="-228600">
              <a:buFontTx/>
              <a:buAutoNum type="arabicPeriod"/>
            </a:pPr>
            <a:r>
              <a:rPr lang="en-US"/>
              <a:t> Via rifting. When two plates pull apart magma rises, producing volcanic eruptions at the surface.</a:t>
            </a:r>
          </a:p>
          <a:p>
            <a:pPr marL="228600" indent="-228600">
              <a:buFontTx/>
              <a:buAutoNum type="arabicPeriod"/>
            </a:pPr>
            <a:r>
              <a:rPr lang="en-US"/>
              <a:t> At </a:t>
            </a:r>
            <a:r>
              <a:rPr lang="ja-JP" altLang="en-US"/>
              <a:t>“</a:t>
            </a:r>
            <a:r>
              <a:rPr lang="en-US"/>
              <a:t>Hotspots</a:t>
            </a:r>
            <a:r>
              <a:rPr lang="ja-JP" altLang="en-US"/>
              <a:t>”</a:t>
            </a:r>
            <a:r>
              <a:rPr lang="en-US"/>
              <a:t>….hotspot do not necessarily occur along a plate boundary. So hotspot volcanoes can form in the middle of tectonic plates….Click for example.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59FEC7-50F4-704F-B89A-789F603AF062}" type="slidenum">
              <a:rPr lang="en-US"/>
              <a:pPr/>
              <a:t>88</a:t>
            </a:fld>
            <a:endParaRPr lang="en-US"/>
          </a:p>
        </p:txBody>
      </p:sp>
      <p:sp>
        <p:nvSpPr>
          <p:cNvPr id="389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sz="500">
                <a:latin typeface="Verdana" charset="0"/>
              </a:rPr>
              <a:t>On August 24, 79AD Mount Vesuvius literally blew its top, erupting tonnes of molten ash, pumice (volcanic rock that contains many vesicles/bubbles) and sulfuric gas miles into the atmosphere. </a:t>
            </a:r>
          </a:p>
          <a:p>
            <a:r>
              <a:rPr lang="en-US" sz="500">
                <a:latin typeface="Verdana" charset="0"/>
              </a:rPr>
              <a:t>The photo on the left shows a more recent eruption of Vesuvius, but this is the kind of thing people living in Pompeii would have seen at the time. The photo on the right shows the remains of an inhabitant of Pompeii with the Vesuvius volcano in the background.</a:t>
            </a:r>
          </a:p>
          <a:p>
            <a:endParaRPr lang="en-US" sz="500">
              <a:latin typeface="Verdana" charset="0"/>
            </a:endParaRPr>
          </a:p>
          <a:p>
            <a:r>
              <a:rPr lang="en-US" sz="500">
                <a:latin typeface="Verdana" charset="0"/>
              </a:rPr>
              <a:t>Pyroclastic flows reached the city of Pompeii and surrounding areas, devastating everything in it</a:t>
            </a:r>
            <a:r>
              <a:rPr lang="ja-JP" altLang="en-US" sz="500">
                <a:latin typeface="Arial"/>
              </a:rPr>
              <a:t>’</a:t>
            </a:r>
            <a:r>
              <a:rPr lang="en-US" sz="500">
                <a:latin typeface="Verdana" charset="0"/>
              </a:rPr>
              <a:t>s path</a:t>
            </a:r>
            <a:r>
              <a:rPr lang="en-US" sz="500">
                <a:latin typeface="Arial"/>
              </a:rPr>
              <a:t>…</a:t>
            </a:r>
            <a:endParaRPr lang="en-US" sz="500">
              <a:latin typeface="Verdana" charset="0"/>
            </a:endParaRPr>
          </a:p>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47FC91-9617-C54D-8013-EF152DAF04B8}" type="slidenum">
              <a:rPr lang="en-US"/>
              <a:pPr/>
              <a:t>89</a:t>
            </a:fld>
            <a:endParaRPr lang="en-US"/>
          </a:p>
        </p:txBody>
      </p:sp>
      <p:sp>
        <p:nvSpPr>
          <p:cNvPr id="409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sz="600">
                <a:latin typeface="Verdana" charset="0"/>
              </a:rPr>
              <a:t>Pyroclastic flows of poisonous gas and hot volcanic debris engulfed the cities of Pompeii, Herculaneum and Stabiae suffocating the inhabitants and burying the buildings.</a:t>
            </a:r>
          </a:p>
          <a:p>
            <a:endParaRPr lang="en-US"/>
          </a:p>
          <a:p>
            <a:r>
              <a:rPr lang="en-US"/>
              <a:t>The people and animals of Pompeii died in their sleep or trying to evacuate the town. If you visit Pompeii today you can see their remains…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20BA64-6A27-DF46-9FB2-7DD48C076E26}" type="slidenum">
              <a:rPr lang="en-US"/>
              <a:pPr/>
              <a:t>90</a:t>
            </a:fld>
            <a:endParaRPr lang="en-US"/>
          </a:p>
        </p:txBody>
      </p:sp>
      <p:sp>
        <p:nvSpPr>
          <p:cNvPr id="430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30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sz="600">
                <a:latin typeface="Verdana" charset="0"/>
              </a:rPr>
              <a:t>These ancient cities remained buried and undiscovered for almost 1700 years until excavation began in 1748. These excavations continue today and as entire cities are preserved as they were on the day in 79AD when they were hit by the pyroclastic flows from Vesuvius, they provide a uniquely preserved snapshot of Roman life and culture.</a:t>
            </a:r>
            <a:endParaRPr lang="en-US">
              <a:latin typeface="Verdana" charset="0"/>
            </a:endParaRPr>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3F5595-33B1-504F-B458-DB520EAAED1D}" type="slidenum">
              <a:rPr lang="en-US"/>
              <a:pPr/>
              <a:t>91</a:t>
            </a:fld>
            <a:endParaRPr lang="en-US"/>
          </a:p>
        </p:txBody>
      </p:sp>
      <p:sp>
        <p:nvSpPr>
          <p:cNvPr id="491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Another example of the destructive power of pyroclastic flows occurred on the island of Martinique in the West Indies, when an eruption of Mt Pelee produced a pyroclastic flow that completely destroyed the city of St Pierre (see the before and after photos).</a:t>
            </a:r>
          </a:p>
          <a:p>
            <a:endParaRPr lang="en-US"/>
          </a:p>
          <a:p>
            <a:r>
              <a:rPr lang="en-US"/>
              <a:t>The force of the pyroclastic flow swept all the buildings, inhabitants and anything else in it</a:t>
            </a:r>
            <a:r>
              <a:rPr lang="ja-JP" altLang="en-US"/>
              <a:t>’</a:t>
            </a:r>
            <a:r>
              <a:rPr lang="en-US"/>
              <a:t>s path into the ocean. Some portion of the pyroclastic flow actually traveled over the ocean surface for several kilometres to burn ships that were moored in the harbor.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3B7BE2-EE80-D644-BED7-C990DFE39BB8}" type="slidenum">
              <a:rPr lang="en-US"/>
              <a:pPr/>
              <a:t>94</a:t>
            </a:fld>
            <a:endParaRPr lang="en-US"/>
          </a:p>
        </p:txBody>
      </p:sp>
      <p:sp>
        <p:nvSpPr>
          <p:cNvPr id="512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12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Presenter: Ask the audience where they think the safest place to survive a pyroclastic flow might be….? Consider the fact that everything above ground was flattened and transported into the ocean. </a:t>
            </a:r>
          </a:p>
          <a:p>
            <a:r>
              <a:rPr lang="en-US"/>
              <a:t>Answer: Prison (read the story below).</a:t>
            </a:r>
          </a:p>
          <a:p>
            <a:endParaRPr lang="en-US"/>
          </a:p>
          <a:p>
            <a:r>
              <a:rPr lang="en-US"/>
              <a:t>The only other known survivor in St. Pierre became a minor celebrity. He was a husky 25-year-old roustabout named Louis-Auguste Cyparis, locally known simply as "Samson". In early April, Samson was put in jail for wounding one of his friends with a cutlass. Towards the end of his sentence, he escaped from a labouring job in town, danced all night, and then turned himself into the authorities the following morning. For this, he was sentenced to solitary confinement for a week in the prison's dungeon. On May 8, he was alone in his dungeon with only a small grated opening cut into the wall above the door. While waiting for his breakfast, his cell became dark and he was overcome by intense gusts of hot air mixed with ash that had entered through the grated opening. He held his breathe while experiencing intense pain. After a few moments, the heat subsided. He was severally burned, but managed to survive for four days before he was rescued by people exploring the ruins of St. Pierre. After he recovered, he received a pardon and eventually joined the Barnum &amp; Bailey Circus, where he toured the world billed as the "Lone Survivor of St. Pierre.</a:t>
            </a:r>
            <a:r>
              <a:rPr lang="ja-JP" altLang="en-US"/>
              <a:t>”</a:t>
            </a:r>
            <a:r>
              <a:rPr lang="en-US"/>
              <a:t> **CLICK TO VIEW CIRCUS ADVERTISEMENT AND PHOTO OF PRISON CELL**</a:t>
            </a:r>
          </a:p>
          <a:p>
            <a:endParaRPr lang="en-US"/>
          </a:p>
          <a:p>
            <a:r>
              <a:rPr lang="en-US"/>
              <a:t>Another man (a local shoe maker) believed to have been in an elevated position on the outskirts of town when the pyroclastic flow hit. He therefore missed the full force of the eruption and somehow made his way through the burning wreckage to safety.</a:t>
            </a:r>
          </a:p>
          <a:p>
            <a:endParaRPr lang="en-US"/>
          </a:p>
          <a:p>
            <a:r>
              <a:rPr lang="en-US"/>
              <a:t>There were other survivors on the outskirts of the town and in some of the ships moored in the harbor. Mercifully, death came quickly to those that died. Some may have died by the sheer force of the blast, but most died within a few seconds after inhaling the burning fumes and ash of the pyroclastic flow. The throats and lungs of most of the dead were seared and their bodies badly burned. </a:t>
            </a:r>
          </a:p>
          <a:p>
            <a:r>
              <a:rPr lang="en-US"/>
              <a:t>The most common cause of death in people hit by a pyroclastic flow is drowning…fluid in lungs after burns.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F6E018-DDFC-3B40-A644-1DD2F05ADC7D}" type="slidenum">
              <a:rPr lang="en-US"/>
              <a:pPr/>
              <a:t>95</a:t>
            </a:fld>
            <a:endParaRPr lang="en-US"/>
          </a:p>
        </p:txBody>
      </p:sp>
      <p:sp>
        <p:nvSpPr>
          <p:cNvPr id="532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We have seen the effect of pyroclastic flows entering a town. But what are the exact processes that cause the damage?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9CA3FB-FA0B-DA4B-A2A4-6133CF1AC7E4}" type="slidenum">
              <a:rPr lang="en-US"/>
              <a:pPr/>
              <a:t>96</a:t>
            </a:fld>
            <a:endParaRPr lang="en-US"/>
          </a:p>
        </p:txBody>
      </p:sp>
      <p:sp>
        <p:nvSpPr>
          <p:cNvPr id="573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The direct force of a pyroclastic flow traveling at 10</a:t>
            </a:r>
            <a:r>
              <a:rPr lang="ja-JP" altLang="en-US"/>
              <a:t>’</a:t>
            </a:r>
            <a:r>
              <a:rPr lang="en-US"/>
              <a:t>s of metres per second and carrying boulders as large as houses is extremely damaging.</a:t>
            </a:r>
          </a:p>
          <a:p>
            <a:endParaRPr lang="en-US"/>
          </a:p>
          <a:p>
            <a:r>
              <a:rPr lang="en-US"/>
              <a:t>On the volcanic island of Montserrat in the West Indies (top photos), metre-scale blocks of volcanic rock when embedded 10</a:t>
            </a:r>
            <a:r>
              <a:rPr lang="ja-JP" altLang="en-US"/>
              <a:t>’</a:t>
            </a:r>
            <a:r>
              <a:rPr lang="en-US"/>
              <a:t>s of centimetres into concrete walls by the force of the passing pyroclastic flow. The top right hand photograph shows steel reinforcement bars that were once in the wall of a house bent in the direction of the passing flow (from right to left of screen).</a:t>
            </a:r>
          </a:p>
          <a:p>
            <a:r>
              <a:rPr lang="en-US"/>
              <a:t>As we previously saw, the entire city of St Pierre in Martinique was swept into the ocean.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7B969F-438F-BF4D-B1CD-6225E2D77BF5}" type="slidenum">
              <a:rPr lang="en-US"/>
              <a:pPr/>
              <a:t>99</a:t>
            </a:fld>
            <a:endParaRPr lang="en-US"/>
          </a:p>
        </p:txBody>
      </p:sp>
      <p:sp>
        <p:nvSpPr>
          <p:cNvPr id="614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14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The debris left behind from a passing pyroclastic flow can bury structures.</a:t>
            </a:r>
          </a:p>
          <a:p>
            <a:endParaRPr lang="en-US"/>
          </a:p>
          <a:p>
            <a:r>
              <a:rPr lang="en-US"/>
              <a:t>These example are from a 1997 eruption of the Soufrière Hills volcano on Montserrat. The pyroclastic flows produced buried the capital city of Plymouth. The white clock tower in the top photo was on the top of the town hall, which used to stand several storeys above street level.</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70D7D5-013B-9D48-BCD5-B4C6540622C7}" type="slidenum">
              <a:rPr lang="en-US"/>
              <a:pPr/>
              <a:t>100</a:t>
            </a:fld>
            <a:endParaRPr lang="en-US"/>
          </a:p>
        </p:txBody>
      </p:sp>
      <p:sp>
        <p:nvSpPr>
          <p:cNvPr id="675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Pyroclastic flows have temperatures commonly in excess of 400 degrees Celsius. Hot enough to burn forests and wooden structures.</a:t>
            </a:r>
          </a:p>
          <a:p>
            <a:endParaRPr lang="en-US"/>
          </a:p>
          <a:p>
            <a:r>
              <a:rPr lang="en-US"/>
              <a:t>Here we see burnt trees after an eruption from Mt St Helens in the USA.</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680251-C033-4D49-9F7E-18191FB74A75}" type="slidenum">
              <a:rPr lang="en-US"/>
              <a:pPr/>
              <a:t>101</a:t>
            </a:fld>
            <a:endParaRPr lang="en-US"/>
          </a:p>
        </p:txBody>
      </p:sp>
      <p:sp>
        <p:nvSpPr>
          <p:cNvPr id="901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01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Moving on from pyroclastic flows, there are other hazards associated with volcanic eruptions. Such as Pyroclastic Fall:</a:t>
            </a:r>
          </a:p>
          <a:p>
            <a:r>
              <a:rPr lang="en-US"/>
              <a:t>An explosive eruption will produce an eruption column of hot gas, ash and debris ejected kilometres into the air. As this debris falls back down to the ground it can cause a lot of damage.</a:t>
            </a:r>
          </a:p>
          <a:p>
            <a:pPr>
              <a:buFontTx/>
              <a:buChar char="•"/>
            </a:pPr>
            <a:r>
              <a:rPr lang="en-US"/>
              <a:t>Like too much snow on a roof, too much ash raining down from an eruption column can cause the roof to collapse.</a:t>
            </a:r>
          </a:p>
          <a:p>
            <a:pPr>
              <a:buFontTx/>
              <a:buChar char="•"/>
            </a:pPr>
            <a:r>
              <a:rPr lang="en-US"/>
              <a:t>Ash loading on power lines will cause them to fall.</a:t>
            </a:r>
          </a:p>
          <a:p>
            <a:pPr>
              <a:buFontTx/>
              <a:buChar char="•"/>
            </a:pPr>
            <a:r>
              <a:rPr lang="en-US"/>
              <a:t>As little as 1 centimetre of ash accumulated on the leaves of a plant will stop it from being able to photosynthesize and therefore the plant will die.</a:t>
            </a:r>
          </a:p>
          <a:p>
            <a:pPr>
              <a:buFontTx/>
              <a:buChar char="•"/>
            </a:pPr>
            <a:r>
              <a:rPr lang="en-US"/>
              <a:t>Lots of fine ash falling in lakes, rivers and water reservoirs will cause contamination making it unfit to drink, or to live in if you are a fish etc.</a:t>
            </a:r>
          </a:p>
          <a:p>
            <a:pPr>
              <a:buFontTx/>
              <a:buChar char="•"/>
            </a:pPr>
            <a:r>
              <a:rPr lang="en-US"/>
              <a:t>Very fine ash particles, if inhaled by humans, can cause extensive damage to the lungs causing a respiratory disease called silicosis.</a:t>
            </a:r>
          </a:p>
          <a:p>
            <a:endParaRPr lang="en-US"/>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80820D-EA05-6E49-BCE9-9125718AA743}" type="slidenum">
              <a:rPr lang="en-US"/>
              <a:pPr/>
              <a:t>24</a:t>
            </a:fld>
            <a:endParaRPr lang="en-US"/>
          </a:p>
        </p:txBody>
      </p:sp>
      <p:sp>
        <p:nvSpPr>
          <p:cNvPr id="931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31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Hotspot volcanoes in the middle of the Pacific plate.</a:t>
            </a:r>
          </a:p>
          <a:p>
            <a:endParaRPr lang="en-US"/>
          </a:p>
          <a:p>
            <a:r>
              <a:rPr lang="en-US"/>
              <a:t>Can anyone guess where they are?</a:t>
            </a:r>
          </a:p>
          <a:p>
            <a:r>
              <a:rPr lang="en-US"/>
              <a:t>Answer: Hawaii</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52AB1A-4049-A54B-9708-30D388C2D06B}" type="slidenum">
              <a:rPr lang="en-US"/>
              <a:pPr/>
              <a:t>102</a:t>
            </a:fld>
            <a:endParaRPr lang="en-US"/>
          </a:p>
        </p:txBody>
      </p:sp>
      <p:sp>
        <p:nvSpPr>
          <p:cNvPr id="71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b="1"/>
              <a:t>What is a Lahar?</a:t>
            </a:r>
          </a:p>
          <a:p>
            <a:pPr lvl="1">
              <a:buFontTx/>
              <a:buChar char="•"/>
            </a:pPr>
            <a:r>
              <a:rPr lang="ja-JP" altLang="en-US"/>
              <a:t>‘</a:t>
            </a:r>
            <a:r>
              <a:rPr lang="en-US"/>
              <a:t>Lahar</a:t>
            </a:r>
            <a:r>
              <a:rPr lang="ja-JP" altLang="en-US"/>
              <a:t>’</a:t>
            </a:r>
            <a:r>
              <a:rPr lang="en-US"/>
              <a:t> is an Indonesian term that describes a hot or cold mixture of water and rock fragments flowing down the slopes of a volcano and (or) river valleys.</a:t>
            </a:r>
          </a:p>
          <a:p>
            <a:pPr>
              <a:buFontTx/>
              <a:buChar char="•"/>
            </a:pPr>
            <a:endParaRPr lang="en-US"/>
          </a:p>
          <a:p>
            <a:pPr>
              <a:buFontTx/>
              <a:buChar char="•"/>
            </a:pPr>
            <a:r>
              <a:rPr lang="en-US"/>
              <a:t>Heavy rain after an eruption or hot volcanic activity melting snow and ice will provide a large volume of water that will flow down the sides of the volcano. This water picks up the newly erupted material forming fast flowing torrents of water, mud, ash, rock and debris.</a:t>
            </a:r>
          </a:p>
          <a:p>
            <a:pPr>
              <a:buFontTx/>
              <a:buChar char="•"/>
            </a:pPr>
            <a:r>
              <a:rPr lang="en-US"/>
              <a:t>Lahars can flow great distances and be very destructive. The bottom photo shows a lahar knocking down a concrete bridge.</a:t>
            </a: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D74C93-AD8A-6A4B-AD9A-0E3E2B781465}" type="slidenum">
              <a:rPr lang="en-US"/>
              <a:pPr/>
              <a:t>25</a:t>
            </a:fld>
            <a:endParaRPr lang="en-US"/>
          </a:p>
        </p:txBody>
      </p:sp>
      <p:sp>
        <p:nvSpPr>
          <p:cNvPr id="696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96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Firstly, what are hotspot volcanoes and how do they form?</a:t>
            </a:r>
          </a:p>
          <a:p>
            <a:endParaRPr lang="en-US"/>
          </a:p>
          <a:p>
            <a:pPr>
              <a:buFontTx/>
              <a:buChar char="•"/>
            </a:pPr>
            <a:r>
              <a:rPr lang="en-US">
                <a:latin typeface="Helvetica" charset="0"/>
              </a:rPr>
              <a:t> A </a:t>
            </a:r>
            <a:r>
              <a:rPr lang="en-US" b="1"/>
              <a:t>hotspot</a:t>
            </a:r>
            <a:r>
              <a:rPr lang="en-US">
                <a:latin typeface="Helvetica" charset="0"/>
              </a:rPr>
              <a:t> is a location on the Earth's surface that has experienced active volcanism for a long period of time.</a:t>
            </a:r>
          </a:p>
          <a:p>
            <a:pPr>
              <a:buFontTx/>
              <a:buChar char="•"/>
            </a:pPr>
            <a:r>
              <a:rPr lang="en-US">
                <a:latin typeface="Helvetica" charset="0"/>
              </a:rPr>
              <a:t>The source of this volcanism is a mantle plume of hot mantle material rising up from near the core-mantle boundary through the crust to the surface (see left diagram).</a:t>
            </a:r>
          </a:p>
          <a:p>
            <a:pPr>
              <a:buFontTx/>
              <a:buChar char="•"/>
            </a:pPr>
            <a:r>
              <a:rPr lang="en-US">
                <a:latin typeface="Helvetica" charset="0"/>
              </a:rPr>
              <a:t>A mantle plume may rise at any location in the mantle, and this is why hotspot volcanoes are independent from tectonic plate boundaries.</a:t>
            </a:r>
          </a:p>
          <a:p>
            <a:pPr>
              <a:buFontTx/>
              <a:buChar char="•"/>
            </a:pPr>
            <a:endParaRPr lang="en-US">
              <a:latin typeface="Helvetica" charset="0"/>
            </a:endParaRPr>
          </a:p>
          <a:p>
            <a:pPr>
              <a:buFontTx/>
              <a:buChar char="•"/>
            </a:pPr>
            <a:r>
              <a:rPr lang="en-US">
                <a:latin typeface="Helvetica" charset="0"/>
              </a:rPr>
              <a:t>The Hawaiian island chain are an example of hotspot volcanoes (see right photograph).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4747B8-2371-0B42-99B4-B29601FBBBE3}" type="slidenum">
              <a:rPr lang="en-US"/>
              <a:pPr/>
              <a:t>29</a:t>
            </a:fld>
            <a:endParaRPr lang="en-US"/>
          </a:p>
        </p:txBody>
      </p:sp>
      <p:sp>
        <p:nvSpPr>
          <p:cNvPr id="87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7043" name="Rectangle 3"/>
          <p:cNvSpPr>
            <a:spLocks noGrp="1" noChangeArrowheads="1"/>
          </p:cNvSpPr>
          <p:nvPr>
            <p:ph type="body" idx="1"/>
          </p:nvPr>
        </p:nvSpPr>
        <p:spPr/>
        <p:txBody>
          <a:bodyPr/>
          <a:lstStyle/>
          <a:p>
            <a:r>
              <a:rPr lang="en-US"/>
              <a:t>Hotspot</a:t>
            </a:r>
            <a:r>
              <a:rPr lang="ja-JP" altLang="en-US"/>
              <a:t>’</a:t>
            </a:r>
            <a:r>
              <a:rPr lang="en-US"/>
              <a:t>s commonly form volcanic island chains (like the Hawaiian islands). These result from the slow movement of a tectonic plate over a FIXED hotspot.</a:t>
            </a:r>
          </a:p>
          <a:p>
            <a:r>
              <a:rPr lang="en-US"/>
              <a:t>Persistent volcanic activity at a hotspot will create new islands as the plate moves the position of the </a:t>
            </a:r>
            <a:r>
              <a:rPr lang="ja-JP" altLang="en-US"/>
              <a:t>“</a:t>
            </a:r>
            <a:r>
              <a:rPr lang="en-US"/>
              <a:t>old</a:t>
            </a:r>
            <a:r>
              <a:rPr lang="ja-JP" altLang="en-US"/>
              <a:t>”</a:t>
            </a:r>
            <a:r>
              <a:rPr lang="en-US"/>
              <a:t> volcanic island from over the hotspot.</a:t>
            </a:r>
          </a:p>
          <a:p>
            <a:r>
              <a:rPr lang="en-US"/>
              <a:t>Therefore at one end of the island chain you see the youngest, most active volcanic islands (directly over the hotspot) and along the island chain the extinct volcanoes become older and more eroded (see diagram).</a:t>
            </a:r>
          </a:p>
          <a:p>
            <a:endParaRPr lang="en-US"/>
          </a:p>
          <a:p>
            <a:r>
              <a:rPr lang="en-US"/>
              <a:t>This way geologists can use hotspot volcano chains to track the movement of the tectonic plate through time.</a:t>
            </a:r>
          </a:p>
          <a:p>
            <a:endParaRPr lang="en-US">
              <a:latin typeface="Helvetica"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FB1E2-B6B3-A04A-B6BD-2E9FA428C055}" type="slidenum">
              <a:rPr lang="en-US" smtClean="0"/>
              <a:t>30</a:t>
            </a:fld>
            <a:endParaRPr lang="en-US"/>
          </a:p>
        </p:txBody>
      </p:sp>
    </p:spTree>
    <p:extLst>
      <p:ext uri="{BB962C8B-B14F-4D97-AF65-F5344CB8AC3E}">
        <p14:creationId xmlns:p14="http://schemas.microsoft.com/office/powerpoint/2010/main" val="2865819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FB1E2-B6B3-A04A-B6BD-2E9FA428C055}" type="slidenum">
              <a:rPr lang="en-US" smtClean="0"/>
              <a:t>34</a:t>
            </a:fld>
            <a:endParaRPr lang="en-US"/>
          </a:p>
        </p:txBody>
      </p:sp>
    </p:spTree>
    <p:extLst>
      <p:ext uri="{BB962C8B-B14F-4D97-AF65-F5344CB8AC3E}">
        <p14:creationId xmlns:p14="http://schemas.microsoft.com/office/powerpoint/2010/main" val="3515454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FB1E2-B6B3-A04A-B6BD-2E9FA428C055}" type="slidenum">
              <a:rPr lang="en-US" smtClean="0"/>
              <a:t>35</a:t>
            </a:fld>
            <a:endParaRPr lang="en-US"/>
          </a:p>
        </p:txBody>
      </p:sp>
    </p:spTree>
    <p:extLst>
      <p:ext uri="{BB962C8B-B14F-4D97-AF65-F5344CB8AC3E}">
        <p14:creationId xmlns:p14="http://schemas.microsoft.com/office/powerpoint/2010/main" val="1324652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D331F0-6AB0-F646-8982-51C127A727F0}" type="slidenum">
              <a:rPr lang="en-US"/>
              <a:pPr/>
              <a:t>36</a:t>
            </a:fld>
            <a:endParaRPr lang="en-US"/>
          </a:p>
        </p:txBody>
      </p:sp>
      <p:sp>
        <p:nvSpPr>
          <p:cNvPr id="19456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563" name="Rectangle 1027"/>
          <p:cNvSpPr>
            <a:spLocks noGrp="1" noChangeArrowheads="1"/>
          </p:cNvSpPr>
          <p:nvPr>
            <p:ph type="body" idx="1"/>
          </p:nvPr>
        </p:nvSpPr>
        <p:spPr/>
        <p:txBody>
          <a:bodyPr/>
          <a:lstStyle/>
          <a:p>
            <a:r>
              <a:rPr lang="en-US"/>
              <a:t>A truck carrying volcanologists and a film crew attempting to out run a pyroclastic flow in Indonesia….the pyroclastic flow was traveling at about 25-30 meters per second…..they made it….just!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76B749-BCF9-A64B-B267-ED0E91BEEC51}" type="datetimeFigureOut">
              <a:rPr lang="en-US" smtClean="0"/>
              <a:t>18-10-11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D65663-B2A7-9A44-8034-E6D201FE661A}" type="slidenum">
              <a:rPr lang="en-US" smtClean="0"/>
              <a:t>‹#›</a:t>
            </a:fld>
            <a:endParaRPr lang="en-US"/>
          </a:p>
        </p:txBody>
      </p:sp>
    </p:spTree>
    <p:extLst>
      <p:ext uri="{BB962C8B-B14F-4D97-AF65-F5344CB8AC3E}">
        <p14:creationId xmlns:p14="http://schemas.microsoft.com/office/powerpoint/2010/main" val="3736938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76B749-BCF9-A64B-B267-ED0E91BEEC51}" type="datetimeFigureOut">
              <a:rPr lang="en-US" smtClean="0"/>
              <a:t>18-10-11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D65663-B2A7-9A44-8034-E6D201FE661A}" type="slidenum">
              <a:rPr lang="en-US" smtClean="0"/>
              <a:t>‹#›</a:t>
            </a:fld>
            <a:endParaRPr lang="en-US"/>
          </a:p>
        </p:txBody>
      </p:sp>
    </p:spTree>
    <p:extLst>
      <p:ext uri="{BB962C8B-B14F-4D97-AF65-F5344CB8AC3E}">
        <p14:creationId xmlns:p14="http://schemas.microsoft.com/office/powerpoint/2010/main" val="1056342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76B749-BCF9-A64B-B267-ED0E91BEEC51}" type="datetimeFigureOut">
              <a:rPr lang="en-US" smtClean="0"/>
              <a:t>18-10-11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D65663-B2A7-9A44-8034-E6D201FE661A}" type="slidenum">
              <a:rPr lang="en-US" smtClean="0"/>
              <a:t>‹#›</a:t>
            </a:fld>
            <a:endParaRPr lang="en-US"/>
          </a:p>
        </p:txBody>
      </p:sp>
    </p:spTree>
    <p:extLst>
      <p:ext uri="{BB962C8B-B14F-4D97-AF65-F5344CB8AC3E}">
        <p14:creationId xmlns:p14="http://schemas.microsoft.com/office/powerpoint/2010/main" val="3807541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EA6B91E-73F2-2446-A4C0-754537101023}" type="slidenum">
              <a:rPr lang="en-US"/>
              <a:pPr/>
              <a:t>‹#›</a:t>
            </a:fld>
            <a:endParaRPr lang="en-US"/>
          </a:p>
        </p:txBody>
      </p:sp>
    </p:spTree>
    <p:extLst>
      <p:ext uri="{BB962C8B-B14F-4D97-AF65-F5344CB8AC3E}">
        <p14:creationId xmlns:p14="http://schemas.microsoft.com/office/powerpoint/2010/main" val="4193879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76B749-BCF9-A64B-B267-ED0E91BEEC51}" type="datetimeFigureOut">
              <a:rPr lang="en-US" smtClean="0"/>
              <a:t>18-10-11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D65663-B2A7-9A44-8034-E6D201FE661A}" type="slidenum">
              <a:rPr lang="en-US" smtClean="0"/>
              <a:t>‹#›</a:t>
            </a:fld>
            <a:endParaRPr lang="en-US"/>
          </a:p>
        </p:txBody>
      </p:sp>
    </p:spTree>
    <p:extLst>
      <p:ext uri="{BB962C8B-B14F-4D97-AF65-F5344CB8AC3E}">
        <p14:creationId xmlns:p14="http://schemas.microsoft.com/office/powerpoint/2010/main" val="2488623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76B749-BCF9-A64B-B267-ED0E91BEEC51}" type="datetimeFigureOut">
              <a:rPr lang="en-US" smtClean="0"/>
              <a:t>18-10-11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D65663-B2A7-9A44-8034-E6D201FE661A}" type="slidenum">
              <a:rPr lang="en-US" smtClean="0"/>
              <a:t>‹#›</a:t>
            </a:fld>
            <a:endParaRPr lang="en-US"/>
          </a:p>
        </p:txBody>
      </p:sp>
    </p:spTree>
    <p:extLst>
      <p:ext uri="{BB962C8B-B14F-4D97-AF65-F5344CB8AC3E}">
        <p14:creationId xmlns:p14="http://schemas.microsoft.com/office/powerpoint/2010/main" val="2593293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76B749-BCF9-A64B-B267-ED0E91BEEC51}" type="datetimeFigureOut">
              <a:rPr lang="en-US" smtClean="0"/>
              <a:t>18-10-11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D65663-B2A7-9A44-8034-E6D201FE661A}" type="slidenum">
              <a:rPr lang="en-US" smtClean="0"/>
              <a:t>‹#›</a:t>
            </a:fld>
            <a:endParaRPr lang="en-US"/>
          </a:p>
        </p:txBody>
      </p:sp>
    </p:spTree>
    <p:extLst>
      <p:ext uri="{BB962C8B-B14F-4D97-AF65-F5344CB8AC3E}">
        <p14:creationId xmlns:p14="http://schemas.microsoft.com/office/powerpoint/2010/main" val="3610840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76B749-BCF9-A64B-B267-ED0E91BEEC51}" type="datetimeFigureOut">
              <a:rPr lang="en-US" smtClean="0"/>
              <a:t>18-10-11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D65663-B2A7-9A44-8034-E6D201FE661A}" type="slidenum">
              <a:rPr lang="en-US" smtClean="0"/>
              <a:t>‹#›</a:t>
            </a:fld>
            <a:endParaRPr lang="en-US"/>
          </a:p>
        </p:txBody>
      </p:sp>
    </p:spTree>
    <p:extLst>
      <p:ext uri="{BB962C8B-B14F-4D97-AF65-F5344CB8AC3E}">
        <p14:creationId xmlns:p14="http://schemas.microsoft.com/office/powerpoint/2010/main" val="3705845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76B749-BCF9-A64B-B267-ED0E91BEEC51}" type="datetimeFigureOut">
              <a:rPr lang="en-US" smtClean="0"/>
              <a:t>18-10-11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D65663-B2A7-9A44-8034-E6D201FE661A}" type="slidenum">
              <a:rPr lang="en-US" smtClean="0"/>
              <a:t>‹#›</a:t>
            </a:fld>
            <a:endParaRPr lang="en-US"/>
          </a:p>
        </p:txBody>
      </p:sp>
    </p:spTree>
    <p:extLst>
      <p:ext uri="{BB962C8B-B14F-4D97-AF65-F5344CB8AC3E}">
        <p14:creationId xmlns:p14="http://schemas.microsoft.com/office/powerpoint/2010/main" val="1785596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6B749-BCF9-A64B-B267-ED0E91BEEC51}" type="datetimeFigureOut">
              <a:rPr lang="en-US" smtClean="0"/>
              <a:t>18-10-11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D65663-B2A7-9A44-8034-E6D201FE661A}" type="slidenum">
              <a:rPr lang="en-US" smtClean="0"/>
              <a:t>‹#›</a:t>
            </a:fld>
            <a:endParaRPr lang="en-US"/>
          </a:p>
        </p:txBody>
      </p:sp>
    </p:spTree>
    <p:extLst>
      <p:ext uri="{BB962C8B-B14F-4D97-AF65-F5344CB8AC3E}">
        <p14:creationId xmlns:p14="http://schemas.microsoft.com/office/powerpoint/2010/main" val="2271018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76B749-BCF9-A64B-B267-ED0E91BEEC51}" type="datetimeFigureOut">
              <a:rPr lang="en-US" smtClean="0"/>
              <a:t>18-10-11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D65663-B2A7-9A44-8034-E6D201FE661A}" type="slidenum">
              <a:rPr lang="en-US" smtClean="0"/>
              <a:t>‹#›</a:t>
            </a:fld>
            <a:endParaRPr lang="en-US"/>
          </a:p>
        </p:txBody>
      </p:sp>
    </p:spTree>
    <p:extLst>
      <p:ext uri="{BB962C8B-B14F-4D97-AF65-F5344CB8AC3E}">
        <p14:creationId xmlns:p14="http://schemas.microsoft.com/office/powerpoint/2010/main" val="2509581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76B749-BCF9-A64B-B267-ED0E91BEEC51}" type="datetimeFigureOut">
              <a:rPr lang="en-US" smtClean="0"/>
              <a:t>18-10-11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D65663-B2A7-9A44-8034-E6D201FE661A}" type="slidenum">
              <a:rPr lang="en-US" smtClean="0"/>
              <a:t>‹#›</a:t>
            </a:fld>
            <a:endParaRPr lang="en-US"/>
          </a:p>
        </p:txBody>
      </p:sp>
    </p:spTree>
    <p:extLst>
      <p:ext uri="{BB962C8B-B14F-4D97-AF65-F5344CB8AC3E}">
        <p14:creationId xmlns:p14="http://schemas.microsoft.com/office/powerpoint/2010/main" val="20436388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6B749-BCF9-A64B-B267-ED0E91BEEC51}" type="datetimeFigureOut">
              <a:rPr lang="en-US" smtClean="0"/>
              <a:t>18-10-11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D65663-B2A7-9A44-8034-E6D201FE661A}" type="slidenum">
              <a:rPr lang="en-US" smtClean="0"/>
              <a:t>‹#›</a:t>
            </a:fld>
            <a:endParaRPr lang="en-US"/>
          </a:p>
        </p:txBody>
      </p:sp>
    </p:spTree>
    <p:extLst>
      <p:ext uri="{BB962C8B-B14F-4D97-AF65-F5344CB8AC3E}">
        <p14:creationId xmlns:p14="http://schemas.microsoft.com/office/powerpoint/2010/main" val="2024852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7.gi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18.jpeg"/></Relationships>
</file>

<file path=ppt/slides/_rels/slide101.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jpeg"/><Relationship Id="rId5" Type="http://schemas.openxmlformats.org/officeDocument/2006/relationships/image" Target="../media/image121.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102.xml.rels><?xml version="1.0" encoding="UTF-8" standalone="yes"?>
<Relationships xmlns="http://schemas.openxmlformats.org/package/2006/relationships"><Relationship Id="rId3" Type="http://schemas.openxmlformats.org/officeDocument/2006/relationships/hyperlink" Target="https://www.youtube.com/watch?v=62irgPyU3f4%23https://www.youtube.com/watch?v=62irgPyU3f4" TargetMode="External"/><Relationship Id="rId4" Type="http://schemas.openxmlformats.org/officeDocument/2006/relationships/image" Target="../media/image122.jpeg"/><Relationship Id="rId5" Type="http://schemas.openxmlformats.org/officeDocument/2006/relationships/image" Target="../media/image123.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hyperlink" Target="https://www.youtube.com/watch?v=DrwYtGf40hA"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wmf"/></Relationships>
</file>

<file path=ppt/slides/_rels/slide33.xml.rels><?xml version="1.0" encoding="UTF-8" standalone="yes"?>
<Relationships xmlns="http://schemas.openxmlformats.org/package/2006/relationships"><Relationship Id="rId3" Type="http://schemas.openxmlformats.org/officeDocument/2006/relationships/hyperlink" Target="http://volcanoes.usgs.gov/Imgs/Jpg/Photoglossary/lavatube1_large.jpg" TargetMode="External"/><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8" Type="http://schemas.openxmlformats.org/officeDocument/2006/relationships/image" Target="../media/image37.jpeg"/><Relationship Id="rId1" Type="http://schemas.openxmlformats.org/officeDocument/2006/relationships/slideLayout" Target="../slideLayouts/slideLayout12.xml"/><Relationship Id="rId2"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_zeUdtx_KAI" TargetMode="External"/><Relationship Id="rId4" Type="http://schemas.openxmlformats.org/officeDocument/2006/relationships/hyperlink" Target="https://www.youtube.com/watch?v=Ti1T6ulx-iY" TargetMode="External"/><Relationship Id="rId5" Type="http://schemas.openxmlformats.org/officeDocument/2006/relationships/hyperlink" Target="https://www.youtube.com/watch?v=c4efrB8PtQc" TargetMode="External"/><Relationship Id="rId6" Type="http://schemas.openxmlformats.org/officeDocument/2006/relationships/image" Target="../media/image38.jpe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lMLo0E66O8A" TargetMode="External"/><Relationship Id="rId4" Type="http://schemas.openxmlformats.org/officeDocument/2006/relationships/hyperlink" Target="https://www.youtube.com/watch?v=kgkU_qol6a0" TargetMode="External"/><Relationship Id="rId5" Type="http://schemas.openxmlformats.org/officeDocument/2006/relationships/image" Target="../media/image41.jpeg"/><Relationship Id="rId6" Type="http://schemas.openxmlformats.org/officeDocument/2006/relationships/image" Target="../media/image42.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43.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jp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jpeg"/><Relationship Id="rId3"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hyperlink" Target="http://volcanoes.usgs.gov/Imgs/Jpg/Photoglossary/20011005-0039_DAS_large.jpg" TargetMode="External"/><Relationship Id="rId5"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4.jpeg"/><Relationship Id="rId3" Type="http://schemas.openxmlformats.org/officeDocument/2006/relationships/hyperlink" Target="http://www.britannica.com/eb/art-89176/Hawaiis-Kilauea-is-an-active-volcano"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hyperlink" Target="http://lava.nationalgeographic.com/pod/pictures/sm_wallpaper/NGM1993_01Earth1LoRt.jpg"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9.jpeg"/><Relationship Id="rId3" Type="http://schemas.openxmlformats.org/officeDocument/2006/relationships/image" Target="../media/image6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png"/><Relationship Id="rId3" Type="http://schemas.openxmlformats.org/officeDocument/2006/relationships/hyperlink" Target="https://www.youtube.com/watch?v=I2r7RTQ6SNk"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53.xml.rels><?xml version="1.0" encoding="UTF-8" standalone="yes"?>
<Relationships xmlns="http://schemas.openxmlformats.org/package/2006/relationships"><Relationship Id="rId3" Type="http://schemas.openxmlformats.org/officeDocument/2006/relationships/hyperlink" Target="http://libraryphoto.cr.usgs.gov/cgi-bin/show_picture.cgi?ID=ID.%20CVO-A.%20%20%204ct&amp;SIZE=medium" TargetMode="External"/><Relationship Id="rId4" Type="http://schemas.openxmlformats.org/officeDocument/2006/relationships/image" Target="../media/image65.jpeg"/><Relationship Id="rId5" Type="http://schemas.openxmlformats.org/officeDocument/2006/relationships/image" Target="../media/image66.jpeg"/><Relationship Id="rId1" Type="http://schemas.openxmlformats.org/officeDocument/2006/relationships/slideLayout" Target="../slideLayouts/slideLayout12.xml"/><Relationship Id="rId2"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hyperlink" Target="http://park.org/Philippines/pinatubo/r9e.jpg" TargetMode="External"/><Relationship Id="rId5" Type="http://schemas.openxmlformats.org/officeDocument/2006/relationships/image" Target="../media/image68.jpeg"/><Relationship Id="rId1" Type="http://schemas.openxmlformats.org/officeDocument/2006/relationships/slideLayout" Target="../slideLayouts/slideLayout12.xml"/><Relationship Id="rId2" Type="http://schemas.openxmlformats.org/officeDocument/2006/relationships/hyperlink" Target="http://libraryphoto.cr.usgs.gov/cgi-bin/show_picture.cgi?ID=ID.%20Casadevall,%20T.J.%20%205ct&amp;SIZE=medium"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9.png"/><Relationship Id="rId3" Type="http://schemas.openxmlformats.org/officeDocument/2006/relationships/image" Target="../media/image70.jpeg"/></Relationships>
</file>

<file path=ppt/slides/_rels/slide56.xml.rels><?xml version="1.0" encoding="UTF-8" standalone="yes"?>
<Relationships xmlns="http://schemas.openxmlformats.org/package/2006/relationships"><Relationship Id="rId3" Type="http://schemas.openxmlformats.org/officeDocument/2006/relationships/hyperlink" Target="https://kottke.org/14/10/the-worlds-loudest-sound" TargetMode="External"/><Relationship Id="rId4" Type="http://schemas.openxmlformats.org/officeDocument/2006/relationships/image" Target="../media/image71.jpeg"/><Relationship Id="rId5" Type="http://schemas.openxmlformats.org/officeDocument/2006/relationships/image" Target="../media/image72.png"/><Relationship Id="rId1" Type="http://schemas.openxmlformats.org/officeDocument/2006/relationships/slideLayout" Target="../slideLayouts/slideLayout12.xml"/><Relationship Id="rId2" Type="http://schemas.openxmlformats.org/officeDocument/2006/relationships/hyperlink" Target="https://www.youtube.com/watch?v=v2pPRiUUnOg"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g"/><Relationship Id="rId3" Type="http://schemas.openxmlformats.org/officeDocument/2006/relationships/image" Target="../media/image79.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lMLo0E66O8A"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0.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g"/></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 Id="rId3" Type="http://schemas.openxmlformats.org/officeDocument/2006/relationships/image" Target="../media/image8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jpeg"/><Relationship Id="rId3" Type="http://schemas.openxmlformats.org/officeDocument/2006/relationships/image" Target="../media/image8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g"/><Relationship Id="rId3" Type="http://schemas.openxmlformats.org/officeDocument/2006/relationships/hyperlink" Target="https://www.youtube.com/watch?v=_-nBMsKj_c4"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smithsonianmag.com/videos/category/science/this-brave-student-captured-the-mount-st-he_1/"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AYla6q3is6w" TargetMode="External"/><Relationship Id="rId3" Type="http://schemas.openxmlformats.org/officeDocument/2006/relationships/image" Target="../media/image91.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7.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0FOtMOazpJg" TargetMode="External"/><Relationship Id="rId3" Type="http://schemas.openxmlformats.org/officeDocument/2006/relationships/image" Target="../media/image98.jpg"/></Relationships>
</file>

<file path=ppt/slides/_rels/slide86.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1.jpeg"/></Relationships>
</file>

<file path=ppt/slides/_rels/slide88.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89.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91.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10.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96.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jpeg"/><Relationship Id="rId5" Type="http://schemas.openxmlformats.org/officeDocument/2006/relationships/image" Target="../media/image108.jpeg"/><Relationship Id="rId6" Type="http://schemas.openxmlformats.org/officeDocument/2006/relationships/image" Target="../media/image109.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46GBjlUOROY" TargetMode="External"/><Relationship Id="rId3" Type="http://schemas.openxmlformats.org/officeDocument/2006/relationships/hyperlink" Target="https://www.youtube.com/watch?v=46GBjlUOROY%23https://www.youtube.com/watch?v=46GBjlUOROY%20"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5" Type="http://schemas.openxmlformats.org/officeDocument/2006/relationships/image" Target="../media/image115.jpeg"/><Relationship Id="rId6" Type="http://schemas.openxmlformats.org/officeDocument/2006/relationships/image" Target="../media/image116.jpeg"/><Relationship Id="rId7" Type="http://schemas.openxmlformats.org/officeDocument/2006/relationships/image" Target="../media/image117.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5427220" cy="1143000"/>
          </a:xfrm>
        </p:spPr>
        <p:txBody>
          <a:bodyPr/>
          <a:lstStyle/>
          <a:p>
            <a:r>
              <a:rPr lang="en-US" sz="3200" b="1" dirty="0" smtClean="0">
                <a:latin typeface="Comic Sans MS" charset="0"/>
                <a:cs typeface="Arial" charset="0"/>
              </a:rPr>
              <a:t>Oh Hot Damn</a:t>
            </a:r>
            <a:r>
              <a:rPr lang="mr-IN" sz="3200" b="1" dirty="0" smtClean="0">
                <a:latin typeface="Comic Sans MS" charset="0"/>
                <a:cs typeface="Arial" charset="0"/>
              </a:rPr>
              <a:t>…</a:t>
            </a:r>
            <a:endParaRPr lang="en-US" sz="3200" b="1" dirty="0">
              <a:latin typeface="Comic Sans MS" charset="0"/>
              <a:cs typeface="Arial" charset="0"/>
            </a:endParaRPr>
          </a:p>
        </p:txBody>
      </p:sp>
      <p:pic>
        <p:nvPicPr>
          <p:cNvPr id="4099" name="Picture 4" descr="C:\Documents and Settings\jtripp\My Documents\My Pictures\lav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1"/>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5115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rchipe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3722283"/>
          </a:xfrm>
          <a:prstGeom prst="rect">
            <a:avLst/>
          </a:prstGeom>
        </p:spPr>
      </p:pic>
      <p:sp>
        <p:nvSpPr>
          <p:cNvPr id="2" name="Title 1"/>
          <p:cNvSpPr>
            <a:spLocks noGrp="1"/>
          </p:cNvSpPr>
          <p:nvPr>
            <p:ph type="title"/>
          </p:nvPr>
        </p:nvSpPr>
        <p:spPr>
          <a:xfrm>
            <a:off x="5276699" y="361576"/>
            <a:ext cx="3867301" cy="774482"/>
          </a:xfrm>
        </p:spPr>
        <p:txBody>
          <a:bodyPr/>
          <a:lstStyle/>
          <a:p>
            <a:r>
              <a:rPr lang="en-US" dirty="0" smtClean="0"/>
              <a:t>Hawaii</a:t>
            </a:r>
            <a:endParaRPr lang="en-US" dirty="0"/>
          </a:p>
        </p:txBody>
      </p:sp>
      <p:pic>
        <p:nvPicPr>
          <p:cNvPr id="5" name="Picture 4" descr="0f59f5d339f5c788645a2f1c3e588239.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460" y="3722283"/>
            <a:ext cx="4304540" cy="3135716"/>
          </a:xfrm>
          <a:prstGeom prst="rect">
            <a:avLst/>
          </a:prstGeom>
        </p:spPr>
      </p:pic>
      <p:pic>
        <p:nvPicPr>
          <p:cNvPr id="4" name="Content Placeholder 3" descr="60a2840522af87c4705da70b086cc576.jpg"/>
          <p:cNvPicPr>
            <a:picLocks noGrp="1" noChangeAspect="1"/>
          </p:cNvPicPr>
          <p:nvPr>
            <p:ph idx="1"/>
          </p:nvPr>
        </p:nvPicPr>
        <p:blipFill>
          <a:blip r:embed="rId4">
            <a:extLst>
              <a:ext uri="{28A0092B-C50C-407E-A947-70E740481C1C}">
                <a14:useLocalDpi xmlns:a14="http://schemas.microsoft.com/office/drawing/2010/main" val="0"/>
              </a:ext>
            </a:extLst>
          </a:blip>
          <a:srcRect t="12100" b="12100"/>
          <a:stretch>
            <a:fillRect/>
          </a:stretch>
        </p:blipFill>
        <p:spPr>
          <a:xfrm>
            <a:off x="1" y="3722282"/>
            <a:ext cx="4934098" cy="3135718"/>
          </a:xfrm>
        </p:spPr>
      </p:pic>
    </p:spTree>
    <p:extLst>
      <p:ext uri="{BB962C8B-B14F-4D97-AF65-F5344CB8AC3E}">
        <p14:creationId xmlns:p14="http://schemas.microsoft.com/office/powerpoint/2010/main" val="1591749161"/>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81000" y="609600"/>
            <a:ext cx="8610600" cy="1143000"/>
          </a:xfrm>
          <a:noFill/>
          <a:ln/>
        </p:spPr>
        <p:txBody>
          <a:bodyPr/>
          <a:lstStyle/>
          <a:p>
            <a:r>
              <a:rPr lang="en-US"/>
              <a:t>Pyroclastic Flow - burns</a:t>
            </a:r>
          </a:p>
        </p:txBody>
      </p:sp>
      <p:pic>
        <p:nvPicPr>
          <p:cNvPr id="66563" name="Picture 3" descr="co2 gas kills tr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00200"/>
            <a:ext cx="7621588"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08152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81000" y="838200"/>
            <a:ext cx="4343400" cy="1143000"/>
          </a:xfrm>
        </p:spPr>
        <p:txBody>
          <a:bodyPr/>
          <a:lstStyle/>
          <a:p>
            <a:r>
              <a:rPr lang="en-US"/>
              <a:t>Pyroclastic Fall</a:t>
            </a:r>
          </a:p>
        </p:txBody>
      </p:sp>
      <p:sp>
        <p:nvSpPr>
          <p:cNvPr id="89093" name="Rectangle 5"/>
          <p:cNvSpPr>
            <a:spLocks noChangeArrowheads="1"/>
          </p:cNvSpPr>
          <p:nvPr/>
        </p:nvSpPr>
        <p:spPr bwMode="auto">
          <a:xfrm>
            <a:off x="609600" y="1828800"/>
            <a:ext cx="4572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eaLnBrk="1" hangingPunct="1">
              <a:spcBef>
                <a:spcPct val="20000"/>
              </a:spcBef>
              <a:buFontTx/>
              <a:buChar char="•"/>
            </a:pPr>
            <a:r>
              <a:rPr lang="en-US" sz="3200"/>
              <a:t>Ash load</a:t>
            </a:r>
          </a:p>
          <a:p>
            <a:pPr marL="742950" lvl="1" indent="-285750" eaLnBrk="1" hangingPunct="1">
              <a:spcBef>
                <a:spcPct val="20000"/>
              </a:spcBef>
              <a:buFontTx/>
              <a:buChar char="–"/>
            </a:pPr>
            <a:r>
              <a:rPr lang="en-US" sz="2800"/>
              <a:t>Collapses roofs</a:t>
            </a:r>
          </a:p>
          <a:p>
            <a:pPr marL="742950" lvl="1" indent="-285750" eaLnBrk="1" hangingPunct="1">
              <a:spcBef>
                <a:spcPct val="20000"/>
              </a:spcBef>
              <a:buFontTx/>
              <a:buChar char="–"/>
            </a:pPr>
            <a:r>
              <a:rPr lang="en-US" sz="2800"/>
              <a:t>Brings down power lines</a:t>
            </a:r>
          </a:p>
          <a:p>
            <a:pPr marL="742950" lvl="1" indent="-285750" eaLnBrk="1" hangingPunct="1">
              <a:spcBef>
                <a:spcPct val="20000"/>
              </a:spcBef>
              <a:buFontTx/>
              <a:buChar char="–"/>
            </a:pPr>
            <a:r>
              <a:rPr lang="en-US" sz="2800"/>
              <a:t>Kills plants</a:t>
            </a:r>
          </a:p>
          <a:p>
            <a:pPr marL="742950" lvl="1" indent="-285750" eaLnBrk="1" hangingPunct="1">
              <a:spcBef>
                <a:spcPct val="20000"/>
              </a:spcBef>
              <a:buFontTx/>
              <a:buChar char="–"/>
            </a:pPr>
            <a:r>
              <a:rPr lang="en-US" sz="2800"/>
              <a:t>Contaminates water supplies</a:t>
            </a:r>
          </a:p>
          <a:p>
            <a:pPr marL="742950" lvl="1" indent="-285750" eaLnBrk="1" hangingPunct="1">
              <a:spcBef>
                <a:spcPct val="20000"/>
              </a:spcBef>
              <a:buFontTx/>
              <a:buChar char="–"/>
            </a:pPr>
            <a:r>
              <a:rPr lang="en-US" sz="2800"/>
              <a:t>Respiratory hazard for humans and animals</a:t>
            </a:r>
          </a:p>
        </p:txBody>
      </p:sp>
      <p:pic>
        <p:nvPicPr>
          <p:cNvPr id="89099" name="Picture 11" descr="pinatub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914400"/>
            <a:ext cx="2667000" cy="1900238"/>
          </a:xfrm>
          <a:prstGeom prst="rect">
            <a:avLst/>
          </a:prstGeom>
          <a:noFill/>
          <a:extLst>
            <a:ext uri="{909E8E84-426E-40dd-AFC4-6F175D3DCCD1}">
              <a14:hiddenFill xmlns:a14="http://schemas.microsoft.com/office/drawing/2010/main">
                <a:solidFill>
                  <a:srgbClr val="FFFFFF"/>
                </a:solidFill>
              </a14:hiddenFill>
            </a:ext>
          </a:extLst>
        </p:spPr>
      </p:pic>
      <p:pic>
        <p:nvPicPr>
          <p:cNvPr id="89100" name="Picture 12" descr="pinatubo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822575"/>
            <a:ext cx="2667000" cy="1901825"/>
          </a:xfrm>
          <a:prstGeom prst="rect">
            <a:avLst/>
          </a:prstGeom>
          <a:noFill/>
          <a:extLst>
            <a:ext uri="{909E8E84-426E-40dd-AFC4-6F175D3DCCD1}">
              <a14:hiddenFill xmlns:a14="http://schemas.microsoft.com/office/drawing/2010/main">
                <a:solidFill>
                  <a:srgbClr val="FFFFFF"/>
                </a:solidFill>
              </a14:hiddenFill>
            </a:ext>
          </a:extLst>
        </p:spPr>
      </p:pic>
      <p:pic>
        <p:nvPicPr>
          <p:cNvPr id="89101" name="Picture 13" descr="ashfall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705350"/>
            <a:ext cx="2667000"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32112"/>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title"/>
          </p:nvPr>
        </p:nvSpPr>
        <p:spPr>
          <a:xfrm>
            <a:off x="399150" y="0"/>
            <a:ext cx="8610600" cy="885856"/>
          </a:xfrm>
          <a:noFill/>
          <a:ln/>
        </p:spPr>
        <p:txBody>
          <a:bodyPr/>
          <a:lstStyle/>
          <a:p>
            <a:r>
              <a:rPr lang="en-US" dirty="0"/>
              <a:t>Pyroclastic Flow - lahars</a:t>
            </a:r>
          </a:p>
        </p:txBody>
      </p:sp>
      <p:sp>
        <p:nvSpPr>
          <p:cNvPr id="70660" name="Rectangle 4"/>
          <p:cNvSpPr>
            <a:spLocks noGrp="1" noChangeArrowheads="1"/>
          </p:cNvSpPr>
          <p:nvPr>
            <p:ph type="body" idx="1"/>
          </p:nvPr>
        </p:nvSpPr>
        <p:spPr>
          <a:xfrm>
            <a:off x="0" y="885856"/>
            <a:ext cx="5334000" cy="3609944"/>
          </a:xfrm>
          <a:noFill/>
          <a:ln/>
        </p:spPr>
        <p:txBody>
          <a:bodyPr>
            <a:normAutofit/>
          </a:bodyPr>
          <a:lstStyle/>
          <a:p>
            <a:pPr>
              <a:lnSpc>
                <a:spcPct val="90000"/>
              </a:lnSpc>
            </a:pPr>
            <a:r>
              <a:rPr lang="en-US" sz="2400" dirty="0"/>
              <a:t>Hot volcanic activity can melt snow and ice</a:t>
            </a:r>
          </a:p>
          <a:p>
            <a:pPr>
              <a:lnSpc>
                <a:spcPct val="90000"/>
              </a:lnSpc>
            </a:pPr>
            <a:r>
              <a:rPr lang="en-US" sz="2400" dirty="0"/>
              <a:t>Melt water picks up rock and debris</a:t>
            </a:r>
          </a:p>
          <a:p>
            <a:pPr>
              <a:lnSpc>
                <a:spcPct val="90000"/>
              </a:lnSpc>
            </a:pPr>
            <a:r>
              <a:rPr lang="en-US" sz="2400" dirty="0"/>
              <a:t>Forms fast flowing, high energy torrents</a:t>
            </a:r>
          </a:p>
          <a:p>
            <a:pPr>
              <a:lnSpc>
                <a:spcPct val="90000"/>
              </a:lnSpc>
            </a:pPr>
            <a:r>
              <a:rPr lang="en-US" sz="2400" dirty="0"/>
              <a:t>Destroys all in its </a:t>
            </a:r>
            <a:r>
              <a:rPr lang="en-US" sz="2400" dirty="0">
                <a:hlinkClick r:id="rId3"/>
              </a:rPr>
              <a:t>path</a:t>
            </a:r>
            <a:endParaRPr lang="en-US" sz="2400" dirty="0"/>
          </a:p>
        </p:txBody>
      </p:sp>
      <p:pic>
        <p:nvPicPr>
          <p:cNvPr id="70661" name="Picture 5" descr="lahar_air_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828800"/>
            <a:ext cx="3049588" cy="4267200"/>
          </a:xfrm>
          <a:prstGeom prst="rect">
            <a:avLst/>
          </a:prstGeom>
          <a:noFill/>
          <a:extLst>
            <a:ext uri="{909E8E84-426E-40dd-AFC4-6F175D3DCCD1}">
              <a14:hiddenFill xmlns:a14="http://schemas.microsoft.com/office/drawing/2010/main">
                <a:solidFill>
                  <a:srgbClr val="FFFFFF"/>
                </a:solidFill>
              </a14:hiddenFill>
            </a:ext>
          </a:extLst>
        </p:spPr>
      </p:pic>
      <p:pic>
        <p:nvPicPr>
          <p:cNvPr id="70662" name="Picture 6" descr="ig_laha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4495800"/>
            <a:ext cx="3030538" cy="207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5475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Ring of Fire</a:t>
            </a:r>
            <a:endParaRPr lang="en-US" dirty="0"/>
          </a:p>
        </p:txBody>
      </p:sp>
      <p:pic>
        <p:nvPicPr>
          <p:cNvPr id="4" name="Content Placeholder 3" descr="17aidc.jpg"/>
          <p:cNvPicPr>
            <a:picLocks noGrp="1" noChangeAspect="1"/>
          </p:cNvPicPr>
          <p:nvPr>
            <p:ph idx="1"/>
          </p:nvPr>
        </p:nvPicPr>
        <p:blipFill>
          <a:blip r:embed="rId2">
            <a:extLst>
              <a:ext uri="{28A0092B-C50C-407E-A947-70E740481C1C}">
                <a14:useLocalDpi xmlns:a14="http://schemas.microsoft.com/office/drawing/2010/main" val="0"/>
              </a:ext>
            </a:extLst>
          </a:blip>
          <a:srcRect l="-12314" r="-12314"/>
          <a:stretch>
            <a:fillRect/>
          </a:stretch>
        </p:blipFill>
        <p:spPr/>
      </p:pic>
    </p:spTree>
    <p:extLst>
      <p:ext uri="{BB962C8B-B14F-4D97-AF65-F5344CB8AC3E}">
        <p14:creationId xmlns:p14="http://schemas.microsoft.com/office/powerpoint/2010/main" val="7875775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Ring of Fire</a:t>
            </a:r>
            <a:endParaRPr lang="en-US" dirty="0"/>
          </a:p>
        </p:txBody>
      </p:sp>
      <p:sp>
        <p:nvSpPr>
          <p:cNvPr id="3" name="Content Placeholder 2"/>
          <p:cNvSpPr>
            <a:spLocks noGrp="1"/>
          </p:cNvSpPr>
          <p:nvPr>
            <p:ph idx="1"/>
          </p:nvPr>
        </p:nvSpPr>
        <p:spPr>
          <a:xfrm>
            <a:off x="549275" y="1600201"/>
            <a:ext cx="8042276" cy="2728889"/>
          </a:xfrm>
        </p:spPr>
        <p:txBody>
          <a:bodyPr>
            <a:normAutofit/>
          </a:bodyPr>
          <a:lstStyle/>
          <a:p>
            <a:r>
              <a:rPr lang="en-US" sz="2800" dirty="0" smtClean="0"/>
              <a:t>The majority of </a:t>
            </a:r>
            <a:r>
              <a:rPr lang="en-US" sz="2800" b="1" u="sng" dirty="0" smtClean="0"/>
              <a:t>Volcanoes</a:t>
            </a:r>
            <a:r>
              <a:rPr lang="en-US" sz="2800" dirty="0" smtClean="0"/>
              <a:t> are located along the </a:t>
            </a:r>
            <a:r>
              <a:rPr lang="en-US" sz="2800" b="1" u="sng" dirty="0" smtClean="0"/>
              <a:t>Ring of </a:t>
            </a:r>
            <a:r>
              <a:rPr lang="en-US" sz="2800" b="1" u="sng" dirty="0" smtClean="0">
                <a:hlinkClick r:id="rId2"/>
              </a:rPr>
              <a:t>Fire</a:t>
            </a:r>
            <a:r>
              <a:rPr lang="en-US" sz="2800" b="1" u="sng" dirty="0" smtClean="0"/>
              <a:t>. </a:t>
            </a:r>
          </a:p>
          <a:p>
            <a:r>
              <a:rPr lang="en-US" sz="2800" dirty="0" smtClean="0"/>
              <a:t>Here the </a:t>
            </a:r>
            <a:r>
              <a:rPr lang="en-US" sz="2800" b="1" u="sng" dirty="0" smtClean="0"/>
              <a:t>Pacific Plate collides</a:t>
            </a:r>
            <a:r>
              <a:rPr lang="en-US" sz="2800" dirty="0" smtClean="0"/>
              <a:t> with the </a:t>
            </a:r>
            <a:r>
              <a:rPr lang="en-US" sz="2800" b="1" u="sng" dirty="0" smtClean="0"/>
              <a:t>North American plate </a:t>
            </a:r>
            <a:r>
              <a:rPr lang="en-US" sz="2800" dirty="0" smtClean="0"/>
              <a:t>in the </a:t>
            </a:r>
            <a:r>
              <a:rPr lang="en-US" sz="2800" b="1" u="sng" dirty="0" smtClean="0"/>
              <a:t>West</a:t>
            </a:r>
            <a:r>
              <a:rPr lang="en-US" sz="2800" dirty="0" smtClean="0"/>
              <a:t>, and the </a:t>
            </a:r>
            <a:r>
              <a:rPr lang="en-US" sz="2800" b="1" u="sng" dirty="0" smtClean="0"/>
              <a:t>Eurasian Plate </a:t>
            </a:r>
            <a:r>
              <a:rPr lang="en-US" sz="2800" dirty="0" smtClean="0"/>
              <a:t>in the West. </a:t>
            </a:r>
            <a:endParaRPr lang="en-US" sz="2800" dirty="0"/>
          </a:p>
        </p:txBody>
      </p:sp>
      <p:pic>
        <p:nvPicPr>
          <p:cNvPr id="4" name="Picture 3" descr="Numazu_and_Mount_Fuj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0" y="4095179"/>
            <a:ext cx="4064000" cy="2705100"/>
          </a:xfrm>
          <a:prstGeom prst="rect">
            <a:avLst/>
          </a:prstGeom>
        </p:spPr>
      </p:pic>
      <p:pic>
        <p:nvPicPr>
          <p:cNvPr id="5" name="Picture 4" descr="Mount Rainier from South Hill USGS photo by Ed Ruttledge Jan 18 2014  IMG_1228-ps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95179"/>
            <a:ext cx="4207539" cy="2806215"/>
          </a:xfrm>
          <a:prstGeom prst="rect">
            <a:avLst/>
          </a:prstGeom>
        </p:spPr>
      </p:pic>
      <p:sp>
        <p:nvSpPr>
          <p:cNvPr id="6" name="TextBox 5"/>
          <p:cNvSpPr txBox="1"/>
          <p:nvPr/>
        </p:nvSpPr>
        <p:spPr>
          <a:xfrm>
            <a:off x="7620000" y="600364"/>
            <a:ext cx="971551" cy="769441"/>
          </a:xfrm>
          <a:prstGeom prst="rect">
            <a:avLst/>
          </a:prstGeom>
          <a:noFill/>
        </p:spPr>
        <p:txBody>
          <a:bodyPr wrap="square" rtlCol="0">
            <a:spAutoFit/>
          </a:bodyPr>
          <a:lstStyle/>
          <a:p>
            <a:r>
              <a:rPr lang="en-US" sz="4400" dirty="0" smtClean="0">
                <a:sym typeface="Wingdings"/>
              </a:rPr>
              <a:t></a:t>
            </a:r>
            <a:endParaRPr lang="en-US" sz="4400" dirty="0"/>
          </a:p>
        </p:txBody>
      </p:sp>
    </p:spTree>
    <p:extLst>
      <p:ext uri="{BB962C8B-B14F-4D97-AF65-F5344CB8AC3E}">
        <p14:creationId xmlns:p14="http://schemas.microsoft.com/office/powerpoint/2010/main" val="12431242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P:\Science\The Changing Earth\pix A-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581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ext Box 4"/>
          <p:cNvSpPr txBox="1">
            <a:spLocks noChangeArrowheads="1"/>
          </p:cNvSpPr>
          <p:nvPr/>
        </p:nvSpPr>
        <p:spPr bwMode="auto">
          <a:xfrm>
            <a:off x="6934200" y="4343400"/>
            <a:ext cx="1905000" cy="193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400" b="1" u="sng" dirty="0"/>
              <a:t>Volcanism</a:t>
            </a:r>
            <a:r>
              <a:rPr lang="en-US" sz="2400" dirty="0"/>
              <a:t> is mostly </a:t>
            </a:r>
            <a:r>
              <a:rPr lang="en-US" sz="2400" b="1" u="sng" dirty="0"/>
              <a:t>focused</a:t>
            </a:r>
            <a:r>
              <a:rPr lang="en-US" sz="2400" dirty="0"/>
              <a:t> at plate </a:t>
            </a:r>
            <a:r>
              <a:rPr lang="en-US" sz="2400" b="1" u="sng" dirty="0"/>
              <a:t>margins</a:t>
            </a:r>
          </a:p>
        </p:txBody>
      </p:sp>
      <p:sp>
        <p:nvSpPr>
          <p:cNvPr id="64518" name="Rectangle 6"/>
          <p:cNvSpPr>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en-US" sz="4400" dirty="0">
                <a:solidFill>
                  <a:schemeClr val="tx2"/>
                </a:solidFill>
              </a:rPr>
              <a:t>Pacific Ring of Fire</a:t>
            </a:r>
          </a:p>
        </p:txBody>
      </p:sp>
      <p:pic>
        <p:nvPicPr>
          <p:cNvPr id="64519" name="Picture 7" descr="ringof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905000"/>
            <a:ext cx="448310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64520" name="Picture 8" descr="g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693863"/>
            <a:ext cx="2133600" cy="1430337"/>
          </a:xfrm>
          <a:prstGeom prst="rect">
            <a:avLst/>
          </a:prstGeom>
          <a:noFill/>
          <a:extLst>
            <a:ext uri="{909E8E84-426E-40dd-AFC4-6F175D3DCCD1}">
              <a14:hiddenFill xmlns:a14="http://schemas.microsoft.com/office/drawing/2010/main">
                <a:solidFill>
                  <a:srgbClr val="FFFFFF"/>
                </a:solidFill>
              </a14:hiddenFill>
            </a:ext>
          </a:extLst>
        </p:spPr>
      </p:pic>
      <p:sp>
        <p:nvSpPr>
          <p:cNvPr id="64521" name="Line 9"/>
          <p:cNvSpPr>
            <a:spLocks noChangeShapeType="1"/>
          </p:cNvSpPr>
          <p:nvPr/>
        </p:nvSpPr>
        <p:spPr bwMode="auto">
          <a:xfrm flipH="1">
            <a:off x="6400800" y="3124200"/>
            <a:ext cx="533400" cy="838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64522" name="Picture 10" descr="intr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648200"/>
            <a:ext cx="2085975" cy="1189038"/>
          </a:xfrm>
          <a:prstGeom prst="rect">
            <a:avLst/>
          </a:prstGeom>
          <a:noFill/>
          <a:extLst>
            <a:ext uri="{909E8E84-426E-40dd-AFC4-6F175D3DCCD1}">
              <a14:hiddenFill xmlns:a14="http://schemas.microsoft.com/office/drawing/2010/main">
                <a:solidFill>
                  <a:srgbClr val="FFFFFF"/>
                </a:solidFill>
              </a14:hiddenFill>
            </a:ext>
          </a:extLst>
        </p:spPr>
      </p:pic>
      <p:sp>
        <p:nvSpPr>
          <p:cNvPr id="64523" name="Line 11"/>
          <p:cNvSpPr>
            <a:spLocks noChangeShapeType="1"/>
          </p:cNvSpPr>
          <p:nvPr/>
        </p:nvSpPr>
        <p:spPr bwMode="auto">
          <a:xfrm>
            <a:off x="2209800" y="5029200"/>
            <a:ext cx="2057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64524" name="Picture 12" descr="kamchatk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752600"/>
            <a:ext cx="1936750" cy="2081213"/>
          </a:xfrm>
          <a:prstGeom prst="rect">
            <a:avLst/>
          </a:prstGeom>
          <a:noFill/>
          <a:extLst>
            <a:ext uri="{909E8E84-426E-40dd-AFC4-6F175D3DCCD1}">
              <a14:hiddenFill xmlns:a14="http://schemas.microsoft.com/office/drawing/2010/main">
                <a:solidFill>
                  <a:srgbClr val="FFFFFF"/>
                </a:solidFill>
              </a14:hiddenFill>
            </a:ext>
          </a:extLst>
        </p:spPr>
      </p:pic>
      <p:sp>
        <p:nvSpPr>
          <p:cNvPr id="64525" name="Line 13"/>
          <p:cNvSpPr>
            <a:spLocks noChangeShapeType="1"/>
          </p:cNvSpPr>
          <p:nvPr/>
        </p:nvSpPr>
        <p:spPr bwMode="auto">
          <a:xfrm>
            <a:off x="2133600" y="2819400"/>
            <a:ext cx="17526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02802892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type="body" sz="half" idx="1"/>
          </p:nvPr>
        </p:nvSpPr>
        <p:spPr>
          <a:xfrm>
            <a:off x="304800" y="1143000"/>
            <a:ext cx="8839200" cy="3962400"/>
          </a:xfrm>
        </p:spPr>
        <p:txBody>
          <a:bodyPr>
            <a:normAutofit/>
          </a:bodyPr>
          <a:lstStyle/>
          <a:p>
            <a:pPr marL="742950" indent="-742950">
              <a:buFont typeface="+mj-lt"/>
              <a:buAutoNum type="arabicPeriod"/>
            </a:pPr>
            <a:r>
              <a:rPr lang="en-US" sz="3600" b="1" u="sng" dirty="0" err="1" smtClean="0"/>
              <a:t>Subduction</a:t>
            </a:r>
            <a:r>
              <a:rPr lang="en-US" sz="3600" b="1" u="sng" dirty="0" smtClean="0"/>
              <a:t>  2.Rifting  3.Hotspots</a:t>
            </a:r>
            <a:endParaRPr lang="en-US" sz="3600" b="1" u="sng" dirty="0"/>
          </a:p>
        </p:txBody>
      </p:sp>
      <p:sp>
        <p:nvSpPr>
          <p:cNvPr id="66566" name="Rectangle 6"/>
          <p:cNvSpPr>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en-US" sz="4400" dirty="0">
                <a:solidFill>
                  <a:schemeClr val="tx2"/>
                </a:solidFill>
              </a:rPr>
              <a:t>Volcanoes are formed by:</a:t>
            </a:r>
          </a:p>
        </p:txBody>
      </p:sp>
      <p:pic>
        <p:nvPicPr>
          <p:cNvPr id="66568" name="Picture 8" descr="volcan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86059"/>
            <a:ext cx="9185068" cy="39719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71818" y="2116618"/>
            <a:ext cx="971551" cy="769441"/>
          </a:xfrm>
          <a:prstGeom prst="rect">
            <a:avLst/>
          </a:prstGeom>
          <a:noFill/>
        </p:spPr>
        <p:txBody>
          <a:bodyPr wrap="square" rtlCol="0">
            <a:spAutoFit/>
          </a:bodyPr>
          <a:lstStyle/>
          <a:p>
            <a:r>
              <a:rPr lang="en-US" sz="4400" dirty="0" smtClean="0">
                <a:sym typeface="Wingdings"/>
              </a:rPr>
              <a:t></a:t>
            </a:r>
            <a:endParaRPr lang="en-US" sz="4400" dirty="0"/>
          </a:p>
        </p:txBody>
      </p:sp>
    </p:spTree>
    <p:extLst>
      <p:ext uri="{BB962C8B-B14F-4D97-AF65-F5344CB8AC3E}">
        <p14:creationId xmlns:p14="http://schemas.microsoft.com/office/powerpoint/2010/main" val="18132265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musedMiserlyGermanshorthairedpointer-size_restricted.gif"/>
          <p:cNvPicPr>
            <a:picLocks noGrp="1" noChangeAspect="1"/>
          </p:cNvPicPr>
          <p:nvPr>
            <p:ph idx="1"/>
          </p:nvPr>
        </p:nvPicPr>
        <p:blipFill>
          <a:blip r:embed="rId2">
            <a:extLst>
              <a:ext uri="{28A0092B-C50C-407E-A947-70E740481C1C}">
                <a14:useLocalDpi xmlns:a14="http://schemas.microsoft.com/office/drawing/2010/main" val="0"/>
              </a:ext>
            </a:extLst>
          </a:blip>
          <a:srcRect t="14778" b="14778"/>
          <a:stretch>
            <a:fillRect/>
          </a:stretch>
        </p:blipFill>
        <p:spPr>
          <a:xfrm>
            <a:off x="549275" y="1560944"/>
            <a:ext cx="8042276" cy="5297056"/>
          </a:xfrm>
        </p:spPr>
      </p:pic>
      <p:sp>
        <p:nvSpPr>
          <p:cNvPr id="7" name="TextBox 6"/>
          <p:cNvSpPr txBox="1"/>
          <p:nvPr/>
        </p:nvSpPr>
        <p:spPr>
          <a:xfrm>
            <a:off x="1" y="23152"/>
            <a:ext cx="9144000" cy="1569660"/>
          </a:xfrm>
          <a:prstGeom prst="rect">
            <a:avLst/>
          </a:prstGeom>
          <a:noFill/>
        </p:spPr>
        <p:txBody>
          <a:bodyPr wrap="square" rtlCol="0">
            <a:spAutoFit/>
          </a:bodyPr>
          <a:lstStyle/>
          <a:p>
            <a:r>
              <a:rPr lang="en-US" sz="3200" dirty="0" smtClean="0"/>
              <a:t>A </a:t>
            </a:r>
            <a:r>
              <a:rPr lang="en-US" sz="3200" b="1" dirty="0" smtClean="0"/>
              <a:t>Sub-</a:t>
            </a:r>
            <a:r>
              <a:rPr lang="en-US" sz="3200" b="1" dirty="0" err="1" smtClean="0"/>
              <a:t>duction</a:t>
            </a:r>
            <a:r>
              <a:rPr lang="en-US" sz="3200" b="1" dirty="0" smtClean="0"/>
              <a:t> </a:t>
            </a:r>
            <a:r>
              <a:rPr lang="en-US" sz="3200" dirty="0" smtClean="0"/>
              <a:t>Zone forms when one plate is lighter than the other and goes underneath the </a:t>
            </a:r>
            <a:r>
              <a:rPr lang="en-US" sz="3200" b="1" dirty="0" smtClean="0"/>
              <a:t>heavier</a:t>
            </a:r>
            <a:r>
              <a:rPr lang="en-US" sz="3200" dirty="0" smtClean="0"/>
              <a:t> plate.</a:t>
            </a:r>
            <a:endParaRPr lang="en-US" sz="3200" dirty="0"/>
          </a:p>
        </p:txBody>
      </p:sp>
      <p:sp>
        <p:nvSpPr>
          <p:cNvPr id="4" name="TextBox 3"/>
          <p:cNvSpPr txBox="1"/>
          <p:nvPr/>
        </p:nvSpPr>
        <p:spPr>
          <a:xfrm>
            <a:off x="7943273" y="1176223"/>
            <a:ext cx="971551" cy="769441"/>
          </a:xfrm>
          <a:prstGeom prst="rect">
            <a:avLst/>
          </a:prstGeom>
          <a:noFill/>
        </p:spPr>
        <p:txBody>
          <a:bodyPr wrap="square" rtlCol="0">
            <a:spAutoFit/>
          </a:bodyPr>
          <a:lstStyle/>
          <a:p>
            <a:r>
              <a:rPr lang="en-US" sz="4400" dirty="0" smtClean="0">
                <a:sym typeface="Wingdings"/>
              </a:rPr>
              <a:t></a:t>
            </a:r>
            <a:endParaRPr lang="en-US" sz="4400" dirty="0"/>
          </a:p>
        </p:txBody>
      </p:sp>
    </p:spTree>
    <p:extLst>
      <p:ext uri="{BB962C8B-B14F-4D97-AF65-F5344CB8AC3E}">
        <p14:creationId xmlns:p14="http://schemas.microsoft.com/office/powerpoint/2010/main" val="126838927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7330" y="297539"/>
            <a:ext cx="4466669" cy="3806270"/>
          </a:xfrm>
        </p:spPr>
        <p:txBody>
          <a:bodyPr/>
          <a:lstStyle/>
          <a:p>
            <a:r>
              <a:rPr lang="en-US" sz="3600" dirty="0" smtClean="0"/>
              <a:t>Along B.C. the Juan de Fuca Plate, the Explorer Plate collide with the North American Plate</a:t>
            </a:r>
            <a:endParaRPr lang="en-US" sz="3600" dirty="0"/>
          </a:p>
        </p:txBody>
      </p:sp>
      <p:pic>
        <p:nvPicPr>
          <p:cNvPr id="4" name="Content Placeholder 3" descr="fig8a.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558" r="-5165"/>
          <a:stretch/>
        </p:blipFill>
        <p:spPr>
          <a:xfrm>
            <a:off x="61062" y="763980"/>
            <a:ext cx="4616269" cy="5863589"/>
          </a:xfrm>
        </p:spPr>
      </p:pic>
    </p:spTree>
    <p:extLst>
      <p:ext uri="{BB962C8B-B14F-4D97-AF65-F5344CB8AC3E}">
        <p14:creationId xmlns:p14="http://schemas.microsoft.com/office/powerpoint/2010/main" val="226708015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8b.jpg"/>
          <p:cNvPicPr>
            <a:picLocks noGrp="1" noChangeAspect="1"/>
          </p:cNvPicPr>
          <p:nvPr>
            <p:ph idx="1"/>
          </p:nvPr>
        </p:nvPicPr>
        <p:blipFill>
          <a:blip r:embed="rId2">
            <a:extLst>
              <a:ext uri="{28A0092B-C50C-407E-A947-70E740481C1C}">
                <a14:useLocalDpi xmlns:a14="http://schemas.microsoft.com/office/drawing/2010/main" val="0"/>
              </a:ext>
            </a:extLst>
          </a:blip>
          <a:srcRect l="-5934" r="-5934"/>
          <a:stretch>
            <a:fillRect/>
          </a:stretch>
        </p:blipFill>
        <p:spPr>
          <a:xfrm>
            <a:off x="1" y="0"/>
            <a:ext cx="9144000" cy="6857999"/>
          </a:xfrm>
        </p:spPr>
      </p:pic>
    </p:spTree>
    <p:extLst>
      <p:ext uri="{BB962C8B-B14F-4D97-AF65-F5344CB8AC3E}">
        <p14:creationId xmlns:p14="http://schemas.microsoft.com/office/powerpoint/2010/main" val="360979268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061" y="0"/>
            <a:ext cx="5919939" cy="879387"/>
          </a:xfrm>
        </p:spPr>
        <p:txBody>
          <a:bodyPr/>
          <a:lstStyle/>
          <a:p>
            <a:r>
              <a:rPr lang="en-US" dirty="0" smtClean="0"/>
              <a:t>Forms Volcanoes</a:t>
            </a:r>
            <a:endParaRPr lang="en-US" dirty="0"/>
          </a:p>
        </p:txBody>
      </p:sp>
      <p:pic>
        <p:nvPicPr>
          <p:cNvPr id="4" name="Content Placeholder 3" descr="3982067327_9951e9fa99_z.jpg"/>
          <p:cNvPicPr>
            <a:picLocks noGrp="1" noChangeAspect="1"/>
          </p:cNvPicPr>
          <p:nvPr>
            <p:ph idx="1"/>
          </p:nvPr>
        </p:nvPicPr>
        <p:blipFill>
          <a:blip r:embed="rId2">
            <a:extLst>
              <a:ext uri="{28A0092B-C50C-407E-A947-70E740481C1C}">
                <a14:useLocalDpi xmlns:a14="http://schemas.microsoft.com/office/drawing/2010/main" val="0"/>
              </a:ext>
            </a:extLst>
          </a:blip>
          <a:srcRect t="7951" b="7951"/>
          <a:stretch>
            <a:fillRect/>
          </a:stretch>
        </p:blipFill>
        <p:spPr>
          <a:xfrm>
            <a:off x="549275" y="1282644"/>
            <a:ext cx="8042276" cy="4343400"/>
          </a:xfrm>
        </p:spPr>
      </p:pic>
      <p:sp>
        <p:nvSpPr>
          <p:cNvPr id="6" name="TextBox 5"/>
          <p:cNvSpPr txBox="1"/>
          <p:nvPr/>
        </p:nvSpPr>
        <p:spPr>
          <a:xfrm>
            <a:off x="2882116" y="5960292"/>
            <a:ext cx="3768880" cy="646331"/>
          </a:xfrm>
          <a:prstGeom prst="rect">
            <a:avLst/>
          </a:prstGeom>
          <a:noFill/>
        </p:spPr>
        <p:txBody>
          <a:bodyPr wrap="none" rtlCol="0">
            <a:spAutoFit/>
          </a:bodyPr>
          <a:lstStyle/>
          <a:p>
            <a:r>
              <a:rPr lang="en-US" sz="3600" dirty="0" smtClean="0"/>
              <a:t>Mount Baker, WA</a:t>
            </a:r>
            <a:endParaRPr lang="en-US" sz="3600" dirty="0"/>
          </a:p>
        </p:txBody>
      </p:sp>
    </p:spTree>
    <p:extLst>
      <p:ext uri="{BB962C8B-B14F-4D97-AF65-F5344CB8AC3E}">
        <p14:creationId xmlns:p14="http://schemas.microsoft.com/office/powerpoint/2010/main" val="21279347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49275" y="0"/>
            <a:ext cx="8042276" cy="835455"/>
          </a:xfrm>
        </p:spPr>
        <p:txBody>
          <a:bodyPr/>
          <a:lstStyle/>
          <a:p>
            <a:r>
              <a:rPr lang="en-US" b="1" dirty="0">
                <a:latin typeface="Comic Sans MS" charset="0"/>
                <a:cs typeface="Arial" charset="0"/>
              </a:rPr>
              <a:t>What is a volcano?</a:t>
            </a:r>
          </a:p>
        </p:txBody>
      </p:sp>
      <p:sp>
        <p:nvSpPr>
          <p:cNvPr id="5123" name="Rectangle 3"/>
          <p:cNvSpPr>
            <a:spLocks noGrp="1" noChangeArrowheads="1"/>
          </p:cNvSpPr>
          <p:nvPr>
            <p:ph type="body" idx="1"/>
          </p:nvPr>
        </p:nvSpPr>
        <p:spPr>
          <a:xfrm>
            <a:off x="0" y="1444532"/>
            <a:ext cx="5181600" cy="5413468"/>
          </a:xfrm>
        </p:spPr>
        <p:txBody>
          <a:bodyPr>
            <a:normAutofit/>
          </a:bodyPr>
          <a:lstStyle/>
          <a:p>
            <a:r>
              <a:rPr lang="en-US" sz="4000" b="1" u="sng" dirty="0">
                <a:solidFill>
                  <a:schemeClr val="tx1"/>
                </a:solidFill>
                <a:latin typeface="+mj-lt"/>
                <a:cs typeface="Arial" charset="0"/>
              </a:rPr>
              <a:t>Volcano: </a:t>
            </a:r>
            <a:r>
              <a:rPr lang="en-US" sz="4000" dirty="0">
                <a:solidFill>
                  <a:schemeClr val="tx1"/>
                </a:solidFill>
                <a:latin typeface="+mj-lt"/>
                <a:cs typeface="Arial" charset="0"/>
              </a:rPr>
              <a:t>an opening in </a:t>
            </a:r>
            <a:r>
              <a:rPr lang="en-US" sz="4000" dirty="0" smtClean="0">
                <a:solidFill>
                  <a:schemeClr val="tx1"/>
                </a:solidFill>
                <a:latin typeface="+mj-lt"/>
                <a:cs typeface="Arial" charset="0"/>
              </a:rPr>
              <a:t>Earth’s </a:t>
            </a:r>
            <a:r>
              <a:rPr lang="en-US" sz="4000" dirty="0">
                <a:solidFill>
                  <a:schemeClr val="tx1"/>
                </a:solidFill>
                <a:latin typeface="+mj-lt"/>
                <a:cs typeface="Arial" charset="0"/>
              </a:rPr>
              <a:t>crust through which molten rock, rock fragments, and hot gases erupt.</a:t>
            </a:r>
          </a:p>
          <a:p>
            <a:pPr>
              <a:buFontTx/>
              <a:buNone/>
            </a:pPr>
            <a:endParaRPr lang="en-US" dirty="0">
              <a:latin typeface="Comic Sans MS" charset="0"/>
              <a:cs typeface="Arial" charset="0"/>
            </a:endParaRPr>
          </a:p>
          <a:p>
            <a:pPr>
              <a:buFontTx/>
              <a:buNone/>
            </a:pPr>
            <a:endParaRPr lang="en-US" dirty="0">
              <a:latin typeface="Comic Sans MS" charset="0"/>
              <a:cs typeface="Arial" charset="0"/>
            </a:endParaRPr>
          </a:p>
        </p:txBody>
      </p:sp>
      <p:pic>
        <p:nvPicPr>
          <p:cNvPr id="5124" name="Picture 2" descr="http://cdn0.cosmosmagazine.com/wp-content/uploads/20081128_lav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905000"/>
            <a:ext cx="3509963"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0" y="600364"/>
            <a:ext cx="971551" cy="769441"/>
          </a:xfrm>
          <a:prstGeom prst="rect">
            <a:avLst/>
          </a:prstGeom>
          <a:noFill/>
        </p:spPr>
        <p:txBody>
          <a:bodyPr wrap="square" rtlCol="0">
            <a:spAutoFit/>
          </a:bodyPr>
          <a:lstStyle/>
          <a:p>
            <a:r>
              <a:rPr lang="en-US" sz="4400" dirty="0" smtClean="0">
                <a:sym typeface="Wingdings"/>
              </a:rPr>
              <a:t></a:t>
            </a:r>
            <a:endParaRPr lang="en-US" sz="4400" dirty="0"/>
          </a:p>
        </p:txBody>
      </p:sp>
    </p:spTree>
    <p:extLst>
      <p:ext uri="{BB962C8B-B14F-4D97-AF65-F5344CB8AC3E}">
        <p14:creationId xmlns:p14="http://schemas.microsoft.com/office/powerpoint/2010/main" val="405131388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Forms Volcanoes</a:t>
            </a:r>
            <a:endParaRPr lang="en-US" dirty="0"/>
          </a:p>
        </p:txBody>
      </p:sp>
      <p:pic>
        <p:nvPicPr>
          <p:cNvPr id="4" name="Content Placeholder 3" descr="Mount_Rainier_7431.jpg"/>
          <p:cNvPicPr>
            <a:picLocks noGrp="1" noChangeAspect="1"/>
          </p:cNvPicPr>
          <p:nvPr>
            <p:ph idx="1"/>
          </p:nvPr>
        </p:nvPicPr>
        <p:blipFill>
          <a:blip r:embed="rId2">
            <a:extLst>
              <a:ext uri="{28A0092B-C50C-407E-A947-70E740481C1C}">
                <a14:useLocalDpi xmlns:a14="http://schemas.microsoft.com/office/drawing/2010/main" val="0"/>
              </a:ext>
            </a:extLst>
          </a:blip>
          <a:srcRect l="-19435" r="-19435"/>
          <a:stretch>
            <a:fillRect/>
          </a:stretch>
        </p:blipFill>
        <p:spPr/>
      </p:pic>
      <p:sp>
        <p:nvSpPr>
          <p:cNvPr id="5" name="TextBox 4"/>
          <p:cNvSpPr txBox="1"/>
          <p:nvPr/>
        </p:nvSpPr>
        <p:spPr>
          <a:xfrm>
            <a:off x="3001818" y="5966692"/>
            <a:ext cx="3477084" cy="707886"/>
          </a:xfrm>
          <a:prstGeom prst="rect">
            <a:avLst/>
          </a:prstGeom>
          <a:noFill/>
        </p:spPr>
        <p:txBody>
          <a:bodyPr wrap="none" rtlCol="0">
            <a:spAutoFit/>
          </a:bodyPr>
          <a:lstStyle/>
          <a:p>
            <a:r>
              <a:rPr lang="en-US" sz="4000" dirty="0" smtClean="0"/>
              <a:t>Mount Rainier</a:t>
            </a:r>
            <a:endParaRPr lang="en-US" sz="4000" dirty="0"/>
          </a:p>
        </p:txBody>
      </p:sp>
    </p:spTree>
    <p:extLst>
      <p:ext uri="{BB962C8B-B14F-4D97-AF65-F5344CB8AC3E}">
        <p14:creationId xmlns:p14="http://schemas.microsoft.com/office/powerpoint/2010/main" val="320553371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Forms Volcanoes</a:t>
            </a:r>
            <a:endParaRPr lang="en-US" dirty="0"/>
          </a:p>
        </p:txBody>
      </p:sp>
      <p:pic>
        <p:nvPicPr>
          <p:cNvPr id="5" name="Content Placeholder 4" descr="Mount-st-Helens-home.jpg"/>
          <p:cNvPicPr>
            <a:picLocks noGrp="1" noChangeAspect="1"/>
          </p:cNvPicPr>
          <p:nvPr>
            <p:ph idx="1"/>
          </p:nvPr>
        </p:nvPicPr>
        <p:blipFill>
          <a:blip r:embed="rId2">
            <a:extLst>
              <a:ext uri="{28A0092B-C50C-407E-A947-70E740481C1C}">
                <a14:useLocalDpi xmlns:a14="http://schemas.microsoft.com/office/drawing/2010/main" val="0"/>
              </a:ext>
            </a:extLst>
          </a:blip>
          <a:srcRect l="-54190" r="-54190"/>
          <a:stretch>
            <a:fillRect/>
          </a:stretch>
        </p:blipFill>
        <p:spPr/>
      </p:pic>
      <p:sp>
        <p:nvSpPr>
          <p:cNvPr id="6" name="TextBox 5"/>
          <p:cNvSpPr txBox="1"/>
          <p:nvPr/>
        </p:nvSpPr>
        <p:spPr>
          <a:xfrm>
            <a:off x="2632363" y="6057612"/>
            <a:ext cx="3792825" cy="584776"/>
          </a:xfrm>
          <a:prstGeom prst="rect">
            <a:avLst/>
          </a:prstGeom>
          <a:noFill/>
        </p:spPr>
        <p:txBody>
          <a:bodyPr wrap="none" rtlCol="0">
            <a:spAutoFit/>
          </a:bodyPr>
          <a:lstStyle/>
          <a:p>
            <a:r>
              <a:rPr lang="en-US" sz="3200" dirty="0" smtClean="0"/>
              <a:t>Mount Saint Helens</a:t>
            </a:r>
            <a:endParaRPr lang="en-US" sz="3200" dirty="0"/>
          </a:p>
        </p:txBody>
      </p:sp>
    </p:spTree>
    <p:extLst>
      <p:ext uri="{BB962C8B-B14F-4D97-AF65-F5344CB8AC3E}">
        <p14:creationId xmlns:p14="http://schemas.microsoft.com/office/powerpoint/2010/main" val="179852163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061" y="720814"/>
            <a:ext cx="5919939" cy="879387"/>
          </a:xfrm>
        </p:spPr>
        <p:txBody>
          <a:bodyPr>
            <a:normAutofit fontScale="90000"/>
          </a:bodyPr>
          <a:lstStyle/>
          <a:p>
            <a:r>
              <a:rPr lang="en-US" dirty="0" smtClean="0"/>
              <a:t>Forms Volcanoes</a:t>
            </a:r>
            <a:br>
              <a:rPr lang="en-US" dirty="0" smtClean="0"/>
            </a:br>
            <a:r>
              <a:rPr lang="en-US" dirty="0" smtClean="0"/>
              <a:t>Google Earth</a:t>
            </a:r>
            <a:endParaRPr lang="en-US" dirty="0"/>
          </a:p>
        </p:txBody>
      </p:sp>
      <p:sp>
        <p:nvSpPr>
          <p:cNvPr id="6" name="TextBox 5"/>
          <p:cNvSpPr txBox="1"/>
          <p:nvPr/>
        </p:nvSpPr>
        <p:spPr>
          <a:xfrm>
            <a:off x="2367536" y="5968028"/>
            <a:ext cx="6776464" cy="646331"/>
          </a:xfrm>
          <a:prstGeom prst="rect">
            <a:avLst/>
          </a:prstGeom>
          <a:noFill/>
        </p:spPr>
        <p:txBody>
          <a:bodyPr wrap="none" rtlCol="0">
            <a:spAutoFit/>
          </a:bodyPr>
          <a:lstStyle/>
          <a:p>
            <a:r>
              <a:rPr lang="en-US" sz="3600" dirty="0" smtClean="0"/>
              <a:t>Mount Garibaldi, Squamish, BC</a:t>
            </a:r>
            <a:endParaRPr lang="en-US" sz="3600" dirty="0"/>
          </a:p>
        </p:txBody>
      </p:sp>
      <p:pic>
        <p:nvPicPr>
          <p:cNvPr id="5" name="Content Placeholder 4" descr="panorama-ridge.jpg"/>
          <p:cNvPicPr>
            <a:picLocks noGrp="1" noChangeAspect="1"/>
          </p:cNvPicPr>
          <p:nvPr>
            <p:ph idx="1"/>
          </p:nvPr>
        </p:nvPicPr>
        <p:blipFill>
          <a:blip r:embed="rId2">
            <a:extLst>
              <a:ext uri="{28A0092B-C50C-407E-A947-70E740481C1C}">
                <a14:useLocalDpi xmlns:a14="http://schemas.microsoft.com/office/drawing/2010/main" val="0"/>
              </a:ext>
            </a:extLst>
          </a:blip>
          <a:srcRect t="2161" b="2161"/>
          <a:stretch>
            <a:fillRect/>
          </a:stretch>
        </p:blipFill>
        <p:spPr/>
      </p:pic>
    </p:spTree>
    <p:extLst>
      <p:ext uri="{BB962C8B-B14F-4D97-AF65-F5344CB8AC3E}">
        <p14:creationId xmlns:p14="http://schemas.microsoft.com/office/powerpoint/2010/main" val="31909388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erspective-view-of-the-Garibaldi-region-.png"/>
          <p:cNvPicPr>
            <a:picLocks noGrp="1" noChangeAspect="1"/>
          </p:cNvPicPr>
          <p:nvPr>
            <p:ph idx="1"/>
          </p:nvPr>
        </p:nvPicPr>
        <p:blipFill>
          <a:blip r:embed="rId2">
            <a:extLst>
              <a:ext uri="{28A0092B-C50C-407E-A947-70E740481C1C}">
                <a14:useLocalDpi xmlns:a14="http://schemas.microsoft.com/office/drawing/2010/main" val="0"/>
              </a:ext>
            </a:extLst>
          </a:blip>
          <a:srcRect l="-4399" r="-4399"/>
          <a:stretch>
            <a:fillRect/>
          </a:stretch>
        </p:blipFill>
        <p:spPr>
          <a:xfrm>
            <a:off x="-374363" y="-1"/>
            <a:ext cx="9919235" cy="6858001"/>
          </a:xfrm>
        </p:spPr>
      </p:pic>
    </p:spTree>
    <p:extLst>
      <p:ext uri="{BB962C8B-B14F-4D97-AF65-F5344CB8AC3E}">
        <p14:creationId xmlns:p14="http://schemas.microsoft.com/office/powerpoint/2010/main" val="45568110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p:cNvSpPr>
            <a:spLocks noChangeArrowheads="1"/>
          </p:cNvSpPr>
          <p:nvPr/>
        </p:nvSpPr>
        <p:spPr bwMode="auto">
          <a:xfrm>
            <a:off x="685800" y="7620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en-US" sz="4400" dirty="0">
                <a:solidFill>
                  <a:schemeClr val="tx2"/>
                </a:solidFill>
              </a:rPr>
              <a:t>Pacific Ring of Fire</a:t>
            </a:r>
          </a:p>
        </p:txBody>
      </p:sp>
      <p:pic>
        <p:nvPicPr>
          <p:cNvPr id="92164" name="Picture 4" descr="ringof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905000"/>
            <a:ext cx="448310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92165" name="Picture 5" descr="g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693863"/>
            <a:ext cx="2133600" cy="1430337"/>
          </a:xfrm>
          <a:prstGeom prst="rect">
            <a:avLst/>
          </a:prstGeom>
          <a:noFill/>
          <a:extLst>
            <a:ext uri="{909E8E84-426E-40dd-AFC4-6F175D3DCCD1}">
              <a14:hiddenFill xmlns:a14="http://schemas.microsoft.com/office/drawing/2010/main">
                <a:solidFill>
                  <a:srgbClr val="FFFFFF"/>
                </a:solidFill>
              </a14:hiddenFill>
            </a:ext>
          </a:extLst>
        </p:spPr>
      </p:pic>
      <p:sp>
        <p:nvSpPr>
          <p:cNvPr id="92166" name="Line 6"/>
          <p:cNvSpPr>
            <a:spLocks noChangeShapeType="1"/>
          </p:cNvSpPr>
          <p:nvPr/>
        </p:nvSpPr>
        <p:spPr bwMode="auto">
          <a:xfrm flipH="1">
            <a:off x="6400800" y="3124200"/>
            <a:ext cx="533400" cy="838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92167" name="Picture 7" descr="intr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648200"/>
            <a:ext cx="2085975" cy="1189038"/>
          </a:xfrm>
          <a:prstGeom prst="rect">
            <a:avLst/>
          </a:prstGeom>
          <a:noFill/>
          <a:extLst>
            <a:ext uri="{909E8E84-426E-40dd-AFC4-6F175D3DCCD1}">
              <a14:hiddenFill xmlns:a14="http://schemas.microsoft.com/office/drawing/2010/main">
                <a:solidFill>
                  <a:srgbClr val="FFFFFF"/>
                </a:solidFill>
              </a14:hiddenFill>
            </a:ext>
          </a:extLst>
        </p:spPr>
      </p:pic>
      <p:sp>
        <p:nvSpPr>
          <p:cNvPr id="92168" name="Line 8"/>
          <p:cNvSpPr>
            <a:spLocks noChangeShapeType="1"/>
          </p:cNvSpPr>
          <p:nvPr/>
        </p:nvSpPr>
        <p:spPr bwMode="auto">
          <a:xfrm>
            <a:off x="2209800" y="5029200"/>
            <a:ext cx="2057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92169" name="Picture 9" descr="kamchatk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752600"/>
            <a:ext cx="1936750" cy="2081213"/>
          </a:xfrm>
          <a:prstGeom prst="rect">
            <a:avLst/>
          </a:prstGeom>
          <a:noFill/>
          <a:extLst>
            <a:ext uri="{909E8E84-426E-40dd-AFC4-6F175D3DCCD1}">
              <a14:hiddenFill xmlns:a14="http://schemas.microsoft.com/office/drawing/2010/main">
                <a:solidFill>
                  <a:srgbClr val="FFFFFF"/>
                </a:solidFill>
              </a14:hiddenFill>
            </a:ext>
          </a:extLst>
        </p:spPr>
      </p:pic>
      <p:sp>
        <p:nvSpPr>
          <p:cNvPr id="92170" name="Line 10"/>
          <p:cNvSpPr>
            <a:spLocks noChangeShapeType="1"/>
          </p:cNvSpPr>
          <p:nvPr/>
        </p:nvSpPr>
        <p:spPr bwMode="auto">
          <a:xfrm>
            <a:off x="2133600" y="2819400"/>
            <a:ext cx="17526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71" name="Rectangle 11"/>
          <p:cNvSpPr>
            <a:spLocks noChangeArrowheads="1"/>
          </p:cNvSpPr>
          <p:nvPr/>
        </p:nvSpPr>
        <p:spPr bwMode="auto">
          <a:xfrm>
            <a:off x="4572000" y="3505200"/>
            <a:ext cx="685800" cy="45720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2172" name="Text Box 12"/>
          <p:cNvSpPr txBox="1">
            <a:spLocks noChangeArrowheads="1"/>
          </p:cNvSpPr>
          <p:nvPr/>
        </p:nvSpPr>
        <p:spPr bwMode="auto">
          <a:xfrm>
            <a:off x="7086600" y="3429000"/>
            <a:ext cx="17526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t>Hotspot volcanoes</a:t>
            </a:r>
          </a:p>
        </p:txBody>
      </p:sp>
      <p:sp>
        <p:nvSpPr>
          <p:cNvPr id="92173" name="Line 13"/>
          <p:cNvSpPr>
            <a:spLocks noChangeShapeType="1"/>
          </p:cNvSpPr>
          <p:nvPr/>
        </p:nvSpPr>
        <p:spPr bwMode="auto">
          <a:xfrm flipH="1">
            <a:off x="5257800" y="3657600"/>
            <a:ext cx="1905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72097913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85800" y="1981200"/>
            <a:ext cx="7772400" cy="4114800"/>
          </a:xfrm>
        </p:spPr>
        <p:txBody>
          <a:bodyPr/>
          <a:lstStyle/>
          <a:p>
            <a:r>
              <a:rPr lang="en-US" dirty="0"/>
              <a:t>Hot </a:t>
            </a:r>
            <a:r>
              <a:rPr lang="en-US" b="1" u="sng" dirty="0"/>
              <a:t>mantle</a:t>
            </a:r>
            <a:r>
              <a:rPr lang="en-US" dirty="0"/>
              <a:t> plumes </a:t>
            </a:r>
            <a:r>
              <a:rPr lang="en-US" b="1" u="sng" dirty="0"/>
              <a:t>breaching</a:t>
            </a:r>
            <a:r>
              <a:rPr lang="en-US" dirty="0"/>
              <a:t> the </a:t>
            </a:r>
            <a:r>
              <a:rPr lang="en-US" b="1" u="sng" dirty="0"/>
              <a:t>surface</a:t>
            </a:r>
            <a:r>
              <a:rPr lang="en-US" dirty="0"/>
              <a:t> in the </a:t>
            </a:r>
            <a:r>
              <a:rPr lang="en-US" b="1" u="sng" dirty="0"/>
              <a:t>middle</a:t>
            </a:r>
            <a:r>
              <a:rPr lang="en-US" dirty="0"/>
              <a:t> of a </a:t>
            </a:r>
            <a:r>
              <a:rPr lang="en-US" b="1" u="sng" dirty="0"/>
              <a:t>tectonic</a:t>
            </a:r>
            <a:r>
              <a:rPr lang="en-US" dirty="0"/>
              <a:t> plate</a:t>
            </a:r>
          </a:p>
        </p:txBody>
      </p:sp>
      <p:sp>
        <p:nvSpPr>
          <p:cNvPr id="68617" name="Rectangle 9"/>
          <p:cNvSpPr>
            <a:spLocks noChangeArrowheads="1"/>
          </p:cNvSpPr>
          <p:nvPr/>
        </p:nvSpPr>
        <p:spPr bwMode="auto">
          <a:xfrm>
            <a:off x="685800" y="838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en-US" sz="4400" dirty="0">
                <a:solidFill>
                  <a:schemeClr val="tx2"/>
                </a:solidFill>
              </a:rPr>
              <a:t>What are Hotspot Volcanoes?</a:t>
            </a:r>
          </a:p>
        </p:txBody>
      </p:sp>
      <p:pic>
        <p:nvPicPr>
          <p:cNvPr id="68618" name="Picture 10" descr="hawaii_3750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0"/>
            <a:ext cx="4313238" cy="2695575"/>
          </a:xfrm>
          <a:prstGeom prst="rect">
            <a:avLst/>
          </a:prstGeom>
          <a:noFill/>
          <a:extLst>
            <a:ext uri="{909E8E84-426E-40dd-AFC4-6F175D3DCCD1}">
              <a14:hiddenFill xmlns:a14="http://schemas.microsoft.com/office/drawing/2010/main">
                <a:solidFill>
                  <a:srgbClr val="FFFFFF"/>
                </a:solidFill>
              </a14:hiddenFill>
            </a:ext>
          </a:extLst>
        </p:spPr>
      </p:pic>
      <p:pic>
        <p:nvPicPr>
          <p:cNvPr id="68620" name="Picture 12" descr="hotsp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429000"/>
            <a:ext cx="3962400" cy="1984375"/>
          </a:xfrm>
          <a:prstGeom prst="rect">
            <a:avLst/>
          </a:prstGeom>
          <a:noFill/>
          <a:extLst>
            <a:ext uri="{909E8E84-426E-40dd-AFC4-6F175D3DCCD1}">
              <a14:hiddenFill xmlns:a14="http://schemas.microsoft.com/office/drawing/2010/main">
                <a:solidFill>
                  <a:srgbClr val="FFFFFF"/>
                </a:solidFill>
              </a14:hiddenFill>
            </a:ext>
          </a:extLst>
        </p:spPr>
      </p:pic>
      <p:sp>
        <p:nvSpPr>
          <p:cNvPr id="68621" name="Text Box 13"/>
          <p:cNvSpPr txBox="1">
            <a:spLocks noChangeArrowheads="1"/>
          </p:cNvSpPr>
          <p:nvPr/>
        </p:nvSpPr>
        <p:spPr bwMode="auto">
          <a:xfrm>
            <a:off x="304800" y="5562600"/>
            <a:ext cx="3962400" cy="784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800" dirty="0" smtClean="0"/>
              <a:t>Example: </a:t>
            </a:r>
          </a:p>
          <a:p>
            <a:pPr>
              <a:spcBef>
                <a:spcPct val="50000"/>
              </a:spcBef>
            </a:pPr>
            <a:r>
              <a:rPr lang="en-US" sz="1800" b="1" u="sng" dirty="0" smtClean="0"/>
              <a:t>The Hawaiian Island Chain</a:t>
            </a:r>
            <a:endParaRPr lang="en-US" sz="1800" b="1" u="sng" dirty="0"/>
          </a:p>
        </p:txBody>
      </p:sp>
      <p:sp>
        <p:nvSpPr>
          <p:cNvPr id="7" name="TextBox 6"/>
          <p:cNvSpPr txBox="1"/>
          <p:nvPr/>
        </p:nvSpPr>
        <p:spPr>
          <a:xfrm>
            <a:off x="8172449" y="0"/>
            <a:ext cx="971551" cy="769441"/>
          </a:xfrm>
          <a:prstGeom prst="rect">
            <a:avLst/>
          </a:prstGeom>
          <a:noFill/>
        </p:spPr>
        <p:txBody>
          <a:bodyPr wrap="square" rtlCol="0">
            <a:spAutoFit/>
          </a:bodyPr>
          <a:lstStyle/>
          <a:p>
            <a:r>
              <a:rPr lang="en-US" sz="4400" dirty="0" smtClean="0">
                <a:sym typeface="Wingdings"/>
              </a:rPr>
              <a:t></a:t>
            </a:r>
            <a:endParaRPr lang="en-US" sz="4400" dirty="0"/>
          </a:p>
        </p:txBody>
      </p:sp>
    </p:spTree>
    <p:extLst>
      <p:ext uri="{BB962C8B-B14F-4D97-AF65-F5344CB8AC3E}">
        <p14:creationId xmlns:p14="http://schemas.microsoft.com/office/powerpoint/2010/main" val="370832125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Workbook</a:t>
            </a:r>
            <a:endParaRPr lang="en-US" dirty="0"/>
          </a:p>
        </p:txBody>
      </p:sp>
      <p:sp>
        <p:nvSpPr>
          <p:cNvPr id="4" name="Text Placeholder 3"/>
          <p:cNvSpPr>
            <a:spLocks noGrp="1"/>
          </p:cNvSpPr>
          <p:nvPr>
            <p:ph type="body" sz="half" idx="2"/>
          </p:nvPr>
        </p:nvSpPr>
        <p:spPr>
          <a:xfrm>
            <a:off x="-2" y="1634836"/>
            <a:ext cx="9144001" cy="5223164"/>
          </a:xfrm>
        </p:spPr>
        <p:txBody>
          <a:bodyPr>
            <a:normAutofit/>
          </a:bodyPr>
          <a:lstStyle/>
          <a:p>
            <a:r>
              <a:rPr lang="en-US" sz="4400" dirty="0" smtClean="0"/>
              <a:t>I would like you to begin working on your workbook.</a:t>
            </a:r>
          </a:p>
          <a:p>
            <a:endParaRPr lang="en-US" sz="4400" dirty="0"/>
          </a:p>
          <a:p>
            <a:r>
              <a:rPr lang="en-US" sz="4400" dirty="0" smtClean="0"/>
              <a:t>If you need any assistance please ask </a:t>
            </a:r>
            <a:r>
              <a:rPr lang="en-US" sz="4400" dirty="0" smtClean="0">
                <a:sym typeface="Wingdings"/>
              </a:rPr>
              <a:t> </a:t>
            </a:r>
            <a:endParaRPr lang="en-US" sz="4400" dirty="0"/>
          </a:p>
        </p:txBody>
      </p:sp>
    </p:spTree>
    <p:extLst>
      <p:ext uri="{BB962C8B-B14F-4D97-AF65-F5344CB8AC3E}">
        <p14:creationId xmlns:p14="http://schemas.microsoft.com/office/powerpoint/2010/main" val="33237183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CNN 10</a:t>
            </a:r>
          </a:p>
          <a:p>
            <a:r>
              <a:rPr lang="en-US" dirty="0" smtClean="0"/>
              <a:t>Review</a:t>
            </a:r>
          </a:p>
          <a:p>
            <a:r>
              <a:rPr lang="en-US" dirty="0" smtClean="0"/>
              <a:t>Finish Volcanoes</a:t>
            </a:r>
          </a:p>
          <a:p>
            <a:endParaRPr lang="en-US" dirty="0"/>
          </a:p>
          <a:p>
            <a:r>
              <a:rPr lang="en-US" dirty="0" smtClean="0"/>
              <a:t>Work on Volcanoes Activity Workbook</a:t>
            </a:r>
          </a:p>
          <a:p>
            <a:r>
              <a:rPr lang="en-US" dirty="0" smtClean="0"/>
              <a:t>Volcanoes Workbook due October 10</a:t>
            </a:r>
            <a:r>
              <a:rPr lang="en-US" baseline="30000" dirty="0" smtClean="0"/>
              <a:t>th</a:t>
            </a:r>
            <a:r>
              <a:rPr lang="en-US" dirty="0" smtClean="0"/>
              <a:t> </a:t>
            </a:r>
            <a:endParaRPr lang="en-US" dirty="0"/>
          </a:p>
        </p:txBody>
      </p:sp>
    </p:spTree>
    <p:extLst>
      <p:ext uri="{BB962C8B-B14F-4D97-AF65-F5344CB8AC3E}">
        <p14:creationId xmlns:p14="http://schemas.microsoft.com/office/powerpoint/2010/main" val="203154938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Volcano cross section.gif"/>
          <p:cNvPicPr>
            <a:picLocks noGrp="1" noChangeAspect="1"/>
          </p:cNvPicPr>
          <p:nvPr>
            <p:ph idx="1"/>
          </p:nvPr>
        </p:nvPicPr>
        <p:blipFill rotWithShape="1">
          <a:blip r:embed="rId2">
            <a:extLst>
              <a:ext uri="{28A0092B-C50C-407E-A947-70E740481C1C}">
                <a14:useLocalDpi xmlns:a14="http://schemas.microsoft.com/office/drawing/2010/main" val="0"/>
              </a:ext>
            </a:extLst>
          </a:blip>
          <a:srcRect l="111" r="1462"/>
          <a:stretch/>
        </p:blipFill>
        <p:spPr>
          <a:xfrm>
            <a:off x="-141100" y="1"/>
            <a:ext cx="9285099" cy="7053904"/>
          </a:xfrm>
        </p:spPr>
      </p:pic>
      <p:sp>
        <p:nvSpPr>
          <p:cNvPr id="6" name="Rectangle 5"/>
          <p:cNvSpPr/>
          <p:nvPr/>
        </p:nvSpPr>
        <p:spPr>
          <a:xfrm>
            <a:off x="6113227" y="1181141"/>
            <a:ext cx="1535690" cy="5315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flipV="1">
            <a:off x="4198352" y="4463563"/>
            <a:ext cx="1383290" cy="9106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flipV="1">
            <a:off x="2815062" y="915385"/>
            <a:ext cx="1383290" cy="5315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flipV="1">
            <a:off x="2967462" y="383873"/>
            <a:ext cx="1383290" cy="5315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457965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hotspo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6939"/>
            <a:ext cx="9144000" cy="5789839"/>
          </a:xfrm>
          <a:prstGeom prst="rect">
            <a:avLst/>
          </a:prstGeom>
          <a:noFill/>
          <a:extLst>
            <a:ext uri="{909E8E84-426E-40dd-AFC4-6F175D3DCCD1}">
              <a14:hiddenFill xmlns:a14="http://schemas.microsoft.com/office/drawing/2010/main">
                <a:solidFill>
                  <a:srgbClr val="FFFFFF"/>
                </a:solidFill>
              </a14:hiddenFill>
            </a:ext>
          </a:extLst>
        </p:spPr>
      </p:pic>
      <p:sp>
        <p:nvSpPr>
          <p:cNvPr id="86021" name="Text Box 5"/>
          <p:cNvSpPr txBox="1">
            <a:spLocks noChangeArrowheads="1"/>
          </p:cNvSpPr>
          <p:nvPr/>
        </p:nvSpPr>
        <p:spPr bwMode="auto">
          <a:xfrm>
            <a:off x="0" y="19721"/>
            <a:ext cx="9144000" cy="10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sz="3200" dirty="0"/>
              <a:t>The tectonic plate moves over a fixed hotspot forming a chain of volcanoes.</a:t>
            </a:r>
          </a:p>
        </p:txBody>
      </p:sp>
      <p:sp>
        <p:nvSpPr>
          <p:cNvPr id="86022" name="Text Box 6"/>
          <p:cNvSpPr txBox="1">
            <a:spLocks noChangeArrowheads="1"/>
          </p:cNvSpPr>
          <p:nvPr/>
        </p:nvSpPr>
        <p:spPr bwMode="auto">
          <a:xfrm>
            <a:off x="0" y="5025231"/>
            <a:ext cx="8670682"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sz="2800" dirty="0"/>
              <a:t>The volcanoes get younger from one end to the other.</a:t>
            </a:r>
          </a:p>
        </p:txBody>
      </p:sp>
    </p:spTree>
    <p:extLst>
      <p:ext uri="{BB962C8B-B14F-4D97-AF65-F5344CB8AC3E}">
        <p14:creationId xmlns:p14="http://schemas.microsoft.com/office/powerpoint/2010/main" val="7982249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776054"/>
            <a:ext cx="8042276" cy="1336956"/>
          </a:xfrm>
        </p:spPr>
        <p:txBody>
          <a:bodyPr>
            <a:normAutofit fontScale="90000"/>
          </a:bodyPr>
          <a:lstStyle/>
          <a:p>
            <a:r>
              <a:rPr lang="en-US" b="1" dirty="0"/>
              <a:t>What’s that Red Molten Rock called? </a:t>
            </a:r>
            <a:r>
              <a:rPr lang="en-CA" dirty="0"/>
              <a:t/>
            </a:r>
            <a:br>
              <a:rPr lang="en-CA" dirty="0"/>
            </a:br>
            <a:endParaRPr lang="en-US" dirty="0"/>
          </a:p>
        </p:txBody>
      </p:sp>
      <p:sp>
        <p:nvSpPr>
          <p:cNvPr id="3" name="Content Placeholder 2"/>
          <p:cNvSpPr>
            <a:spLocks noGrp="1"/>
          </p:cNvSpPr>
          <p:nvPr>
            <p:ph idx="1"/>
          </p:nvPr>
        </p:nvSpPr>
        <p:spPr>
          <a:xfrm>
            <a:off x="0" y="1600200"/>
            <a:ext cx="8591551" cy="5257799"/>
          </a:xfrm>
        </p:spPr>
        <p:txBody>
          <a:bodyPr/>
          <a:lstStyle/>
          <a:p>
            <a:r>
              <a:rPr lang="en-US" sz="4000" dirty="0" smtClean="0"/>
              <a:t>It </a:t>
            </a:r>
            <a:r>
              <a:rPr lang="en-US" sz="4000" dirty="0"/>
              <a:t>depends on </a:t>
            </a:r>
            <a:r>
              <a:rPr lang="en-US" sz="4000" dirty="0" smtClean="0"/>
              <a:t>the </a:t>
            </a:r>
            <a:r>
              <a:rPr lang="en-US" sz="4000" b="1" u="sng" dirty="0" smtClean="0"/>
              <a:t>location</a:t>
            </a:r>
            <a:r>
              <a:rPr lang="en-US" sz="4000" u="sng" dirty="0" smtClean="0"/>
              <a:t>.</a:t>
            </a:r>
            <a:endParaRPr lang="en-CA" sz="4000" u="sng" dirty="0"/>
          </a:p>
          <a:p>
            <a:r>
              <a:rPr lang="en-US" sz="4000" dirty="0"/>
              <a:t>If it’s located inside the </a:t>
            </a:r>
            <a:r>
              <a:rPr lang="en-US" sz="4000" dirty="0" smtClean="0"/>
              <a:t>earth’s crust, it is called </a:t>
            </a:r>
            <a:r>
              <a:rPr lang="en-US" sz="4000" b="1" u="sng" dirty="0" smtClean="0"/>
              <a:t>magma</a:t>
            </a:r>
            <a:r>
              <a:rPr lang="en-US" sz="4000" u="sng" dirty="0" smtClean="0"/>
              <a:t>.</a:t>
            </a:r>
            <a:endParaRPr lang="en-CA" sz="4000" u="sng" dirty="0"/>
          </a:p>
          <a:p>
            <a:r>
              <a:rPr lang="en-US" sz="4000" dirty="0"/>
              <a:t>If it’s located outside </a:t>
            </a:r>
            <a:r>
              <a:rPr lang="en-US" sz="4000" dirty="0" smtClean="0"/>
              <a:t>the earth’s crust, on the surface, it is called </a:t>
            </a:r>
            <a:r>
              <a:rPr lang="en-US" sz="4000" b="1" u="sng" dirty="0" smtClean="0"/>
              <a:t>lava</a:t>
            </a:r>
            <a:r>
              <a:rPr lang="en-US" sz="4000" dirty="0" smtClean="0"/>
              <a:t>. </a:t>
            </a:r>
            <a:endParaRPr lang="en-CA" sz="4000" dirty="0"/>
          </a:p>
          <a:p>
            <a:endParaRPr lang="en-US" dirty="0"/>
          </a:p>
        </p:txBody>
      </p:sp>
      <p:sp>
        <p:nvSpPr>
          <p:cNvPr id="4" name="TextBox 3"/>
          <p:cNvSpPr txBox="1"/>
          <p:nvPr/>
        </p:nvSpPr>
        <p:spPr>
          <a:xfrm>
            <a:off x="7620000" y="600364"/>
            <a:ext cx="971551" cy="769441"/>
          </a:xfrm>
          <a:prstGeom prst="rect">
            <a:avLst/>
          </a:prstGeom>
          <a:noFill/>
        </p:spPr>
        <p:txBody>
          <a:bodyPr wrap="square" rtlCol="0">
            <a:spAutoFit/>
          </a:bodyPr>
          <a:lstStyle/>
          <a:p>
            <a:r>
              <a:rPr lang="en-US" sz="4400" dirty="0" smtClean="0">
                <a:sym typeface="Wingdings"/>
              </a:rPr>
              <a:t></a:t>
            </a:r>
            <a:endParaRPr lang="en-US" sz="4400" dirty="0"/>
          </a:p>
        </p:txBody>
      </p:sp>
    </p:spTree>
    <p:extLst>
      <p:ext uri="{BB962C8B-B14F-4D97-AF65-F5344CB8AC3E}">
        <p14:creationId xmlns:p14="http://schemas.microsoft.com/office/powerpoint/2010/main" val="132251052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Rift Volcanoes</a:t>
            </a:r>
            <a:endParaRPr lang="en-US" dirty="0"/>
          </a:p>
        </p:txBody>
      </p:sp>
      <p:sp>
        <p:nvSpPr>
          <p:cNvPr id="3" name="Content Placeholder 2"/>
          <p:cNvSpPr>
            <a:spLocks noGrp="1"/>
          </p:cNvSpPr>
          <p:nvPr>
            <p:ph idx="1"/>
          </p:nvPr>
        </p:nvSpPr>
        <p:spPr/>
        <p:txBody>
          <a:bodyPr/>
          <a:lstStyle/>
          <a:p>
            <a:r>
              <a:rPr lang="en-CA" sz="3600" b="1" u="sng" dirty="0"/>
              <a:t>Rift volcanoes</a:t>
            </a:r>
            <a:r>
              <a:rPr lang="en-CA" sz="3600" dirty="0"/>
              <a:t> form when </a:t>
            </a:r>
            <a:r>
              <a:rPr lang="en-CA" sz="3600" b="1" u="sng" dirty="0"/>
              <a:t>magma</a:t>
            </a:r>
            <a:r>
              <a:rPr lang="en-CA" sz="3600" dirty="0"/>
              <a:t> rises into the </a:t>
            </a:r>
            <a:r>
              <a:rPr lang="en-CA" sz="3600" b="1" u="sng" dirty="0"/>
              <a:t>gap</a:t>
            </a:r>
            <a:r>
              <a:rPr lang="en-CA" sz="3600" dirty="0"/>
              <a:t> between </a:t>
            </a:r>
            <a:r>
              <a:rPr lang="en-CA" sz="3600" b="1" u="sng" dirty="0"/>
              <a:t>diverging</a:t>
            </a:r>
            <a:r>
              <a:rPr lang="en-CA" sz="3600" dirty="0"/>
              <a:t> plates. They thus occur at or near actual plate boundaries.</a:t>
            </a:r>
          </a:p>
          <a:p>
            <a:endParaRPr lang="en-US" dirty="0"/>
          </a:p>
        </p:txBody>
      </p:sp>
      <p:sp>
        <p:nvSpPr>
          <p:cNvPr id="4" name="TextBox 3"/>
          <p:cNvSpPr txBox="1"/>
          <p:nvPr/>
        </p:nvSpPr>
        <p:spPr>
          <a:xfrm>
            <a:off x="8172449" y="0"/>
            <a:ext cx="971551" cy="769441"/>
          </a:xfrm>
          <a:prstGeom prst="rect">
            <a:avLst/>
          </a:prstGeom>
          <a:noFill/>
        </p:spPr>
        <p:txBody>
          <a:bodyPr wrap="square" rtlCol="0">
            <a:spAutoFit/>
          </a:bodyPr>
          <a:lstStyle/>
          <a:p>
            <a:r>
              <a:rPr lang="en-US" sz="4400" dirty="0" smtClean="0">
                <a:sym typeface="Wingdings"/>
              </a:rPr>
              <a:t></a:t>
            </a:r>
            <a:endParaRPr lang="en-US" sz="4400" dirty="0"/>
          </a:p>
        </p:txBody>
      </p:sp>
    </p:spTree>
    <p:extLst>
      <p:ext uri="{BB962C8B-B14F-4D97-AF65-F5344CB8AC3E}">
        <p14:creationId xmlns:p14="http://schemas.microsoft.com/office/powerpoint/2010/main" val="362131996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4953-004-C647C3B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742722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Picture 6" descr="C:\Documents and Settings\gbaker\Application Data\Microsoft\Media Catalog\Downloaded Clips\cl56\j0215935.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124200"/>
            <a:ext cx="1981200"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2"/>
          <p:cNvSpPr>
            <a:spLocks noGrp="1" noChangeArrowheads="1"/>
          </p:cNvSpPr>
          <p:nvPr>
            <p:ph type="title"/>
          </p:nvPr>
        </p:nvSpPr>
        <p:spPr>
          <a:xfrm>
            <a:off x="0" y="152400"/>
            <a:ext cx="9144000" cy="1143000"/>
          </a:xfrm>
        </p:spPr>
        <p:txBody>
          <a:bodyPr/>
          <a:lstStyle/>
          <a:p>
            <a:pPr algn="l"/>
            <a:r>
              <a:rPr lang="en-US" sz="3200" b="1">
                <a:effectLst/>
                <a:latin typeface="Comic Sans MS" charset="0"/>
                <a:cs typeface="Arial" charset="0"/>
              </a:rPr>
              <a:t>What determines how explosive an eruption is?</a:t>
            </a:r>
          </a:p>
        </p:txBody>
      </p:sp>
      <p:sp>
        <p:nvSpPr>
          <p:cNvPr id="19460" name="Rectangle 4"/>
          <p:cNvSpPr>
            <a:spLocks noGrp="1" noChangeArrowheads="1"/>
          </p:cNvSpPr>
          <p:nvPr>
            <p:ph type="body" sz="half" idx="2"/>
          </p:nvPr>
        </p:nvSpPr>
        <p:spPr>
          <a:xfrm>
            <a:off x="0" y="1295400"/>
            <a:ext cx="9601200" cy="4038600"/>
          </a:xfrm>
        </p:spPr>
        <p:txBody>
          <a:bodyPr>
            <a:normAutofit fontScale="92500"/>
          </a:bodyPr>
          <a:lstStyle/>
          <a:p>
            <a:pPr marL="457200" indent="-457200">
              <a:lnSpc>
                <a:spcPct val="150000"/>
              </a:lnSpc>
              <a:spcBef>
                <a:spcPts val="0"/>
              </a:spcBef>
              <a:buFontTx/>
              <a:buAutoNum type="arabicPeriod"/>
              <a:defRPr/>
            </a:pPr>
            <a:r>
              <a:rPr lang="en-US" sz="2400" b="1" u="sng" dirty="0" smtClean="0">
                <a:solidFill>
                  <a:srgbClr val="000000"/>
                </a:solidFill>
                <a:effectLst>
                  <a:outerShdw blurRad="38100" dist="38100" dir="2700000" algn="tl">
                    <a:srgbClr val="000000">
                      <a:alpha val="43137"/>
                    </a:srgbClr>
                  </a:outerShdw>
                </a:effectLst>
                <a:latin typeface="Comic Sans MS" pitchFamily="66" charset="0"/>
                <a:ea typeface="+mn-ea"/>
              </a:rPr>
              <a:t>Water Vapor</a:t>
            </a:r>
            <a:r>
              <a:rPr lang="en-US" sz="2400" b="1" dirty="0" smtClean="0">
                <a:solidFill>
                  <a:srgbClr val="000000"/>
                </a:solidFill>
                <a:latin typeface="Comic Sans MS" pitchFamily="66" charset="0"/>
                <a:ea typeface="+mn-ea"/>
              </a:rPr>
              <a:t>:  more water=bigger explosion</a:t>
            </a:r>
          </a:p>
          <a:p>
            <a:pPr marL="457200" indent="-457200">
              <a:lnSpc>
                <a:spcPct val="150000"/>
              </a:lnSpc>
              <a:spcBef>
                <a:spcPts val="0"/>
              </a:spcBef>
              <a:buFontTx/>
              <a:buAutoNum type="arabicPeriod"/>
              <a:defRPr/>
            </a:pPr>
            <a:r>
              <a:rPr lang="en-US" sz="2400" b="1" u="sng" dirty="0" smtClean="0">
                <a:solidFill>
                  <a:schemeClr val="tx1"/>
                </a:solidFill>
                <a:effectLst>
                  <a:outerShdw blurRad="38100" dist="38100" dir="2700000" algn="tl">
                    <a:srgbClr val="000000">
                      <a:alpha val="43137"/>
                    </a:srgbClr>
                  </a:outerShdw>
                </a:effectLst>
                <a:latin typeface="Comic Sans MS" pitchFamily="66" charset="0"/>
                <a:ea typeface="+mn-ea"/>
              </a:rPr>
              <a:t>Trapped gases </a:t>
            </a:r>
            <a:r>
              <a:rPr lang="en-US" sz="2400" b="1" dirty="0" smtClean="0">
                <a:solidFill>
                  <a:schemeClr val="tx1"/>
                </a:solidFill>
                <a:effectLst>
                  <a:outerShdw blurRad="38100" dist="38100" dir="2700000" algn="tl">
                    <a:srgbClr val="000000">
                      <a:alpha val="43137"/>
                    </a:srgbClr>
                  </a:outerShdw>
                </a:effectLst>
                <a:latin typeface="Comic Sans MS" pitchFamily="66" charset="0"/>
                <a:ea typeface="+mn-ea"/>
              </a:rPr>
              <a:t>(water and CO</a:t>
            </a:r>
            <a:r>
              <a:rPr lang="en-US" sz="2400" b="1" baseline="-25000" dirty="0" smtClean="0">
                <a:solidFill>
                  <a:schemeClr val="tx1"/>
                </a:solidFill>
                <a:effectLst>
                  <a:outerShdw blurRad="38100" dist="38100" dir="2700000" algn="tl">
                    <a:srgbClr val="000000">
                      <a:alpha val="43137"/>
                    </a:srgbClr>
                  </a:outerShdw>
                </a:effectLst>
                <a:latin typeface="Comic Sans MS" pitchFamily="66" charset="0"/>
                <a:ea typeface="+mn-ea"/>
              </a:rPr>
              <a:t>2</a:t>
            </a:r>
            <a:r>
              <a:rPr lang="en-US" sz="2400" b="1" dirty="0" smtClean="0">
                <a:solidFill>
                  <a:schemeClr val="tx1"/>
                </a:solidFill>
                <a:effectLst>
                  <a:outerShdw blurRad="38100" dist="38100" dir="2700000" algn="tl">
                    <a:srgbClr val="000000">
                      <a:alpha val="43137"/>
                    </a:srgbClr>
                  </a:outerShdw>
                </a:effectLst>
                <a:latin typeface="Comic Sans MS" pitchFamily="66" charset="0"/>
                <a:ea typeface="+mn-ea"/>
              </a:rPr>
              <a:t>)</a:t>
            </a:r>
            <a:r>
              <a:rPr lang="en-US" sz="2400" b="1" dirty="0" smtClean="0">
                <a:solidFill>
                  <a:schemeClr val="tx1"/>
                </a:solidFill>
                <a:latin typeface="Comic Sans MS" pitchFamily="66" charset="0"/>
                <a:ea typeface="+mn-ea"/>
              </a:rPr>
              <a:t>:</a:t>
            </a:r>
          </a:p>
          <a:p>
            <a:pPr marL="857250" lvl="1" indent="-457200">
              <a:lnSpc>
                <a:spcPct val="150000"/>
              </a:lnSpc>
              <a:spcBef>
                <a:spcPts val="0"/>
              </a:spcBef>
              <a:defRPr/>
            </a:pPr>
            <a:r>
              <a:rPr lang="en-US" sz="2400" b="1" dirty="0" smtClean="0">
                <a:solidFill>
                  <a:srgbClr val="000000"/>
                </a:solidFill>
                <a:latin typeface="Comic Sans MS" pitchFamily="66" charset="0"/>
              </a:rPr>
              <a:t>Easy escape (low pressure)=quiet eruption</a:t>
            </a:r>
          </a:p>
          <a:p>
            <a:pPr marL="857250" lvl="1" indent="-457200">
              <a:lnSpc>
                <a:spcPct val="150000"/>
              </a:lnSpc>
              <a:spcBef>
                <a:spcPts val="0"/>
              </a:spcBef>
              <a:defRPr/>
            </a:pPr>
            <a:r>
              <a:rPr lang="en-US" sz="2400" b="1" dirty="0" smtClean="0">
                <a:solidFill>
                  <a:srgbClr val="000000"/>
                </a:solidFill>
                <a:latin typeface="Comic Sans MS" pitchFamily="66" charset="0"/>
              </a:rPr>
              <a:t>Difficult to escape (high pressure)=explosive/violent eruption   </a:t>
            </a:r>
          </a:p>
          <a:p>
            <a:pPr marL="457200" indent="-457200">
              <a:lnSpc>
                <a:spcPct val="150000"/>
              </a:lnSpc>
              <a:spcBef>
                <a:spcPts val="0"/>
              </a:spcBef>
              <a:buFontTx/>
              <a:buAutoNum type="arabicPeriod"/>
              <a:defRPr/>
            </a:pPr>
            <a:r>
              <a:rPr lang="en-US" sz="2400" b="1" u="sng" dirty="0" smtClean="0">
                <a:solidFill>
                  <a:srgbClr val="000000"/>
                </a:solidFill>
                <a:effectLst>
                  <a:outerShdw blurRad="38100" dist="38100" dir="2700000" algn="tl">
                    <a:srgbClr val="000000">
                      <a:alpha val="43137"/>
                    </a:srgbClr>
                  </a:outerShdw>
                </a:effectLst>
                <a:latin typeface="Comic Sans MS" pitchFamily="66" charset="0"/>
                <a:ea typeface="+mn-ea"/>
              </a:rPr>
              <a:t>Magma Type</a:t>
            </a:r>
            <a:r>
              <a:rPr lang="en-US" sz="2400" b="1" dirty="0" smtClean="0">
                <a:solidFill>
                  <a:srgbClr val="000000"/>
                </a:solidFill>
                <a:effectLst>
                  <a:outerShdw blurRad="38100" dist="38100" dir="2700000" algn="tl">
                    <a:srgbClr val="000000">
                      <a:alpha val="43137"/>
                    </a:srgbClr>
                  </a:outerShdw>
                </a:effectLst>
                <a:latin typeface="Comic Sans MS" pitchFamily="66" charset="0"/>
                <a:ea typeface="+mn-ea"/>
              </a:rPr>
              <a:t>:</a:t>
            </a:r>
          </a:p>
          <a:p>
            <a:pPr marL="857250" lvl="1" indent="-457200">
              <a:lnSpc>
                <a:spcPct val="150000"/>
              </a:lnSpc>
              <a:spcBef>
                <a:spcPts val="0"/>
              </a:spcBef>
              <a:defRPr/>
            </a:pPr>
            <a:r>
              <a:rPr lang="en-US" sz="2400" b="1" dirty="0" err="1" smtClean="0">
                <a:solidFill>
                  <a:srgbClr val="000000"/>
                </a:solidFill>
                <a:latin typeface="Comic Sans MS" pitchFamily="66" charset="0"/>
              </a:rPr>
              <a:t>Balastic</a:t>
            </a:r>
            <a:r>
              <a:rPr lang="en-US" sz="2400" b="1" dirty="0" smtClean="0">
                <a:solidFill>
                  <a:srgbClr val="000000"/>
                </a:solidFill>
                <a:latin typeface="Comic Sans MS" pitchFamily="66" charset="0"/>
              </a:rPr>
              <a:t> (thin) =quiet eruption</a:t>
            </a:r>
          </a:p>
          <a:p>
            <a:pPr marL="857250" lvl="1" indent="-457200">
              <a:lnSpc>
                <a:spcPct val="150000"/>
              </a:lnSpc>
              <a:spcBef>
                <a:spcPts val="0"/>
              </a:spcBef>
              <a:defRPr/>
            </a:pPr>
            <a:r>
              <a:rPr lang="en-US" sz="2400" b="1" dirty="0" smtClean="0">
                <a:solidFill>
                  <a:srgbClr val="000000"/>
                </a:solidFill>
                <a:latin typeface="Comic Sans MS" pitchFamily="66" charset="0"/>
              </a:rPr>
              <a:t>Granitic/</a:t>
            </a:r>
            <a:r>
              <a:rPr lang="en-US" sz="2400" b="1" dirty="0" err="1" smtClean="0">
                <a:solidFill>
                  <a:srgbClr val="000000"/>
                </a:solidFill>
                <a:latin typeface="Comic Sans MS" pitchFamily="66" charset="0"/>
              </a:rPr>
              <a:t>Andestic</a:t>
            </a:r>
            <a:r>
              <a:rPr lang="en-US" sz="2400" b="1" dirty="0" smtClean="0">
                <a:solidFill>
                  <a:srgbClr val="000000"/>
                </a:solidFill>
                <a:latin typeface="Comic Sans MS" pitchFamily="66" charset="0"/>
              </a:rPr>
              <a:t> (thick)=violent eruption</a:t>
            </a:r>
          </a:p>
          <a:p>
            <a:pPr marL="857250" lvl="1" indent="-457200">
              <a:lnSpc>
                <a:spcPct val="150000"/>
              </a:lnSpc>
              <a:spcBef>
                <a:spcPts val="0"/>
              </a:spcBef>
              <a:buFontTx/>
              <a:buNone/>
              <a:defRPr/>
            </a:pPr>
            <a:endParaRPr lang="en-US" sz="2400" b="1" dirty="0">
              <a:latin typeface="Comic Sans MS" pitchFamily="66" charset="0"/>
            </a:endParaRPr>
          </a:p>
        </p:txBody>
      </p:sp>
      <p:sp>
        <p:nvSpPr>
          <p:cNvPr id="8" name="TextBox 7"/>
          <p:cNvSpPr txBox="1"/>
          <p:nvPr/>
        </p:nvSpPr>
        <p:spPr>
          <a:xfrm>
            <a:off x="228600" y="5486400"/>
            <a:ext cx="8686800" cy="1108075"/>
          </a:xfrm>
          <a:prstGeom prst="rect">
            <a:avLst/>
          </a:prstGeom>
          <a:solidFill>
            <a:schemeClr val="tx1">
              <a:lumMod val="75000"/>
            </a:schemeClr>
          </a:solidFill>
        </p:spPr>
        <p:txBody>
          <a:bodyPr>
            <a:spAutoFit/>
          </a:bodyPr>
          <a:lstStyle/>
          <a:p>
            <a:pPr marL="0" lvl="1">
              <a:defRPr/>
            </a:pPr>
            <a:r>
              <a:rPr lang="en-US" sz="2400" b="1" dirty="0">
                <a:solidFill>
                  <a:schemeClr val="bg2"/>
                </a:solidFill>
                <a:latin typeface="Comic Sans MS" pitchFamily="66" charset="0"/>
                <a:ea typeface="+mn-ea"/>
              </a:rPr>
              <a:t>**NOTE: A </a:t>
            </a:r>
            <a:r>
              <a:rPr lang="en-US" sz="2400" b="1" u="sng" dirty="0" err="1">
                <a:solidFill>
                  <a:srgbClr val="FF0000"/>
                </a:solidFill>
                <a:latin typeface="Comic Sans MS" pitchFamily="66" charset="0"/>
                <a:ea typeface="+mn-ea"/>
              </a:rPr>
              <a:t>Pyroclastic</a:t>
            </a:r>
            <a:r>
              <a:rPr lang="en-US" sz="2400" b="1" u="sng" dirty="0">
                <a:solidFill>
                  <a:srgbClr val="FF0000"/>
                </a:solidFill>
                <a:latin typeface="Comic Sans MS" pitchFamily="66" charset="0"/>
                <a:ea typeface="+mn-ea"/>
              </a:rPr>
              <a:t> flow</a:t>
            </a:r>
            <a:r>
              <a:rPr lang="en-US" sz="2400" dirty="0">
                <a:solidFill>
                  <a:srgbClr val="FF0000"/>
                </a:solidFill>
                <a:latin typeface="Comic Sans MS" pitchFamily="66" charset="0"/>
                <a:ea typeface="+mn-ea"/>
              </a:rPr>
              <a:t> </a:t>
            </a:r>
            <a:r>
              <a:rPr lang="en-US" sz="2400" dirty="0">
                <a:solidFill>
                  <a:schemeClr val="bg2"/>
                </a:solidFill>
                <a:latin typeface="Comic Sans MS" pitchFamily="66" charset="0"/>
                <a:ea typeface="+mn-ea"/>
              </a:rPr>
              <a:t>is a fast moving mixture of water, gases  and ash that can be deadly</a:t>
            </a:r>
            <a:endParaRPr lang="en-US" sz="2400" dirty="0">
              <a:solidFill>
                <a:schemeClr val="bg2"/>
              </a:solidFill>
              <a:ea typeface="+mn-ea"/>
            </a:endParaRPr>
          </a:p>
          <a:p>
            <a:pPr>
              <a:defRPr/>
            </a:pPr>
            <a:endParaRPr lang="en-US" dirty="0">
              <a:solidFill>
                <a:schemeClr val="bg2"/>
              </a:solidFill>
              <a:ea typeface="+mn-ea"/>
            </a:endParaRPr>
          </a:p>
        </p:txBody>
      </p:sp>
      <p:sp>
        <p:nvSpPr>
          <p:cNvPr id="6" name="TextBox 5"/>
          <p:cNvSpPr txBox="1"/>
          <p:nvPr/>
        </p:nvSpPr>
        <p:spPr>
          <a:xfrm>
            <a:off x="8105775" y="602673"/>
            <a:ext cx="971551" cy="769441"/>
          </a:xfrm>
          <a:prstGeom prst="rect">
            <a:avLst/>
          </a:prstGeom>
          <a:noFill/>
        </p:spPr>
        <p:txBody>
          <a:bodyPr wrap="square" rtlCol="0">
            <a:spAutoFit/>
          </a:bodyPr>
          <a:lstStyle/>
          <a:p>
            <a:r>
              <a:rPr lang="en-US" sz="4400" dirty="0" smtClean="0">
                <a:sym typeface="Wingdings"/>
              </a:rPr>
              <a:t></a:t>
            </a:r>
            <a:endParaRPr lang="en-US" sz="4400" dirty="0"/>
          </a:p>
        </p:txBody>
      </p:sp>
    </p:spTree>
    <p:extLst>
      <p:ext uri="{BB962C8B-B14F-4D97-AF65-F5344CB8AC3E}">
        <p14:creationId xmlns:p14="http://schemas.microsoft.com/office/powerpoint/2010/main" val="1410723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dissolve">
                                      <p:cBhvr>
                                        <p:cTn id="7" dur="500"/>
                                        <p:tgtEl>
                                          <p:spTgt spid="194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460">
                                            <p:txEl>
                                              <p:pRg st="0" end="0"/>
                                            </p:txEl>
                                          </p:spTgt>
                                        </p:tgtEl>
                                        <p:attrNameLst>
                                          <p:attrName>style.visibility</p:attrName>
                                        </p:attrNameLst>
                                      </p:cBhvr>
                                      <p:to>
                                        <p:strVal val="visible"/>
                                      </p:to>
                                    </p:set>
                                    <p:animEffect transition="in" filter="strips(downRight)">
                                      <p:cBhvr>
                                        <p:cTn id="12" dur="500"/>
                                        <p:tgtEl>
                                          <p:spTgt spid="1946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9460">
                                            <p:txEl>
                                              <p:pRg st="1" end="1"/>
                                            </p:txEl>
                                          </p:spTgt>
                                        </p:tgtEl>
                                        <p:attrNameLst>
                                          <p:attrName>style.visibility</p:attrName>
                                        </p:attrNameLst>
                                      </p:cBhvr>
                                      <p:to>
                                        <p:strVal val="visible"/>
                                      </p:to>
                                    </p:set>
                                    <p:animEffect transition="in" filter="strips(downRight)">
                                      <p:cBhvr>
                                        <p:cTn id="17" dur="500"/>
                                        <p:tgtEl>
                                          <p:spTgt spid="1946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9460">
                                            <p:txEl>
                                              <p:pRg st="2" end="2"/>
                                            </p:txEl>
                                          </p:spTgt>
                                        </p:tgtEl>
                                        <p:attrNameLst>
                                          <p:attrName>style.visibility</p:attrName>
                                        </p:attrNameLst>
                                      </p:cBhvr>
                                      <p:to>
                                        <p:strVal val="visible"/>
                                      </p:to>
                                    </p:set>
                                    <p:animEffect transition="in" filter="strips(downRight)">
                                      <p:cBhvr>
                                        <p:cTn id="22" dur="500"/>
                                        <p:tgtEl>
                                          <p:spTgt spid="1946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19460">
                                            <p:txEl>
                                              <p:pRg st="3" end="3"/>
                                            </p:txEl>
                                          </p:spTgt>
                                        </p:tgtEl>
                                        <p:attrNameLst>
                                          <p:attrName>style.visibility</p:attrName>
                                        </p:attrNameLst>
                                      </p:cBhvr>
                                      <p:to>
                                        <p:strVal val="visible"/>
                                      </p:to>
                                    </p:set>
                                    <p:animEffect transition="in" filter="strips(downRight)">
                                      <p:cBhvr>
                                        <p:cTn id="27" dur="500"/>
                                        <p:tgtEl>
                                          <p:spTgt spid="1946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19460">
                                            <p:txEl>
                                              <p:pRg st="4" end="4"/>
                                            </p:txEl>
                                          </p:spTgt>
                                        </p:tgtEl>
                                        <p:attrNameLst>
                                          <p:attrName>style.visibility</p:attrName>
                                        </p:attrNameLst>
                                      </p:cBhvr>
                                      <p:to>
                                        <p:strVal val="visible"/>
                                      </p:to>
                                    </p:set>
                                    <p:animEffect transition="in" filter="strips(downRight)">
                                      <p:cBhvr>
                                        <p:cTn id="32" dur="500"/>
                                        <p:tgtEl>
                                          <p:spTgt spid="19460">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19460">
                                            <p:txEl>
                                              <p:pRg st="5" end="5"/>
                                            </p:txEl>
                                          </p:spTgt>
                                        </p:tgtEl>
                                        <p:attrNameLst>
                                          <p:attrName>style.visibility</p:attrName>
                                        </p:attrNameLst>
                                      </p:cBhvr>
                                      <p:to>
                                        <p:strVal val="visible"/>
                                      </p:to>
                                    </p:set>
                                    <p:animEffect transition="in" filter="strips(downRight)">
                                      <p:cBhvr>
                                        <p:cTn id="37" dur="500"/>
                                        <p:tgtEl>
                                          <p:spTgt spid="19460">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19460">
                                            <p:txEl>
                                              <p:pRg st="6" end="6"/>
                                            </p:txEl>
                                          </p:spTgt>
                                        </p:tgtEl>
                                        <p:attrNameLst>
                                          <p:attrName>style.visibility</p:attrName>
                                        </p:attrNameLst>
                                      </p:cBhvr>
                                      <p:to>
                                        <p:strVal val="visible"/>
                                      </p:to>
                                    </p:set>
                                    <p:animEffect transition="in" filter="strips(downRight)">
                                      <p:cBhvr>
                                        <p:cTn id="42" dur="500"/>
                                        <p:tgtEl>
                                          <p:spTgt spid="19460">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to="" calcmode="lin" valueType="num">
                                      <p:cBhvr>
                                        <p:cTn id="4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utoUpdateAnimBg="0"/>
      <p:bldP spid="19460" grpId="0" build="p" bldLvl="3" autoUpdateAnimBg="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z="2800" dirty="0">
                <a:solidFill>
                  <a:srgbClr val="FF6600"/>
                </a:solidFill>
                <a:latin typeface="Arial" charset="0"/>
                <a:cs typeface="Arial" charset="0"/>
              </a:rPr>
              <a:t>Magma Composition</a:t>
            </a:r>
            <a:r>
              <a:rPr lang="en-US" dirty="0">
                <a:latin typeface="Arial" charset="0"/>
                <a:cs typeface="Arial" charset="0"/>
              </a:rPr>
              <a:t> </a:t>
            </a:r>
            <a:br>
              <a:rPr lang="en-US" dirty="0">
                <a:latin typeface="Arial" charset="0"/>
                <a:cs typeface="Arial" charset="0"/>
              </a:rPr>
            </a:br>
            <a:r>
              <a:rPr lang="en-US" dirty="0">
                <a:latin typeface="Arial" charset="0"/>
                <a:cs typeface="Arial" charset="0"/>
              </a:rPr>
              <a:t>Basaltic</a:t>
            </a:r>
          </a:p>
        </p:txBody>
      </p:sp>
      <p:sp>
        <p:nvSpPr>
          <p:cNvPr id="24580" name="Rectangle 4"/>
          <p:cNvSpPr>
            <a:spLocks noGrp="1" noChangeArrowheads="1"/>
          </p:cNvSpPr>
          <p:nvPr>
            <p:ph type="body" sz="half" idx="2"/>
          </p:nvPr>
        </p:nvSpPr>
        <p:spPr/>
        <p:txBody>
          <a:bodyPr/>
          <a:lstStyle/>
          <a:p>
            <a:r>
              <a:rPr lang="en-US" sz="2400">
                <a:latin typeface="Arial" charset="0"/>
                <a:cs typeface="Arial" charset="0"/>
              </a:rPr>
              <a:t>Volcanoes with basaltic lava produce:</a:t>
            </a:r>
          </a:p>
        </p:txBody>
      </p:sp>
      <p:sp>
        <p:nvSpPr>
          <p:cNvPr id="24581" name="Text Box 5"/>
          <p:cNvSpPr txBox="1">
            <a:spLocks noChangeArrowheads="1"/>
          </p:cNvSpPr>
          <p:nvPr/>
        </p:nvSpPr>
        <p:spPr bwMode="auto">
          <a:xfrm>
            <a:off x="0" y="2895600"/>
            <a:ext cx="39624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lvl="1" eaLnBrk="1" hangingPunct="1">
              <a:spcBef>
                <a:spcPct val="20000"/>
              </a:spcBef>
            </a:pPr>
            <a:r>
              <a:rPr lang="en-US" sz="2800" dirty="0">
                <a:latin typeface="Comic Sans MS" charset="0"/>
                <a:ea typeface="ＭＳ Ｐゴシック" charset="0"/>
              </a:rPr>
              <a:t>underwater </a:t>
            </a:r>
            <a:r>
              <a:rPr lang="en-US" sz="2800" b="1" u="sng" dirty="0">
                <a:latin typeface="Comic Sans MS" charset="0"/>
                <a:ea typeface="ＭＳ Ｐゴシック" charset="0"/>
              </a:rPr>
              <a:t>pillow</a:t>
            </a:r>
            <a:r>
              <a:rPr lang="en-US" sz="2800" dirty="0">
                <a:latin typeface="Comic Sans MS" charset="0"/>
                <a:ea typeface="ＭＳ Ｐゴシック" charset="0"/>
              </a:rPr>
              <a:t> lava formations</a:t>
            </a:r>
          </a:p>
          <a:p>
            <a:pPr eaLnBrk="1" hangingPunct="1">
              <a:spcBef>
                <a:spcPct val="50000"/>
              </a:spcBef>
            </a:pPr>
            <a:endParaRPr lang="en-US" sz="2000" dirty="0">
              <a:latin typeface="Comic Sans MS" charset="0"/>
            </a:endParaRPr>
          </a:p>
        </p:txBody>
      </p:sp>
      <p:pic>
        <p:nvPicPr>
          <p:cNvPr id="24584" name="Picture 8" descr="http://volcano.und.edu/vwdocs/Submarine/1.jpg"/>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4572000" y="3613150"/>
            <a:ext cx="3810000" cy="2527300"/>
          </a:xfrm>
          <a:noFill/>
        </p:spPr>
      </p:pic>
      <p:sp>
        <p:nvSpPr>
          <p:cNvPr id="24585" name="Text Box 9"/>
          <p:cNvSpPr txBox="1">
            <a:spLocks noChangeArrowheads="1"/>
          </p:cNvSpPr>
          <p:nvPr/>
        </p:nvSpPr>
        <p:spPr bwMode="auto">
          <a:xfrm>
            <a:off x="533400" y="1585118"/>
            <a:ext cx="2743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dirty="0">
                <a:latin typeface="Comic Sans MS" charset="0"/>
              </a:rPr>
              <a:t>rock structures shaped like </a:t>
            </a:r>
            <a:r>
              <a:rPr lang="en-US" b="1" u="sng" dirty="0">
                <a:latin typeface="Comic Sans MS" charset="0"/>
              </a:rPr>
              <a:t>tubes</a:t>
            </a:r>
            <a:r>
              <a:rPr lang="en-US" dirty="0">
                <a:latin typeface="Comic Sans MS" charset="0"/>
              </a:rPr>
              <a:t>, </a:t>
            </a:r>
            <a:r>
              <a:rPr lang="en-US" b="1" u="sng" dirty="0">
                <a:latin typeface="Comic Sans MS" charset="0"/>
              </a:rPr>
              <a:t>balloons</a:t>
            </a:r>
            <a:r>
              <a:rPr lang="en-US" dirty="0">
                <a:latin typeface="Comic Sans MS" charset="0"/>
              </a:rPr>
              <a:t>, or </a:t>
            </a:r>
            <a:r>
              <a:rPr lang="en-US" b="1" u="sng" dirty="0">
                <a:latin typeface="Comic Sans MS" charset="0"/>
              </a:rPr>
              <a:t>pillows</a:t>
            </a:r>
            <a:r>
              <a:rPr lang="en-US" dirty="0">
                <a:latin typeface="Comic Sans MS" charset="0"/>
              </a:rPr>
              <a:t>.</a:t>
            </a:r>
          </a:p>
        </p:txBody>
      </p:sp>
      <p:pic>
        <p:nvPicPr>
          <p:cNvPr id="24588" name="Picture 12" descr="Drained lava tube at Kilauea Volcano, Hawai`i">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124200"/>
            <a:ext cx="20034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19" descr="http://www.goodearthgraphics.com/virtual_tube/glowing_skyligh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352800"/>
            <a:ext cx="426720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6" name="Text Box 20"/>
          <p:cNvSpPr txBox="1">
            <a:spLocks noChangeArrowheads="1"/>
          </p:cNvSpPr>
          <p:nvPr/>
        </p:nvSpPr>
        <p:spPr bwMode="auto">
          <a:xfrm>
            <a:off x="0" y="47090"/>
            <a:ext cx="3124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3200" dirty="0">
                <a:latin typeface="Comic Sans MS" charset="0"/>
              </a:rPr>
              <a:t>As </a:t>
            </a:r>
            <a:r>
              <a:rPr lang="en-US" sz="3200" i="1" dirty="0" err="1">
                <a:latin typeface="Comic Sans MS" charset="0"/>
              </a:rPr>
              <a:t>pahoehoe</a:t>
            </a:r>
            <a:r>
              <a:rPr lang="en-US" sz="3200" dirty="0">
                <a:latin typeface="Comic Sans MS" charset="0"/>
              </a:rPr>
              <a:t> (pa-HOY-</a:t>
            </a:r>
            <a:r>
              <a:rPr lang="en-US" sz="3200" dirty="0" smtClean="0">
                <a:latin typeface="Comic Sans MS" charset="0"/>
              </a:rPr>
              <a:t>hay</a:t>
            </a:r>
            <a:r>
              <a:rPr lang="en-US" sz="3200" dirty="0">
                <a:latin typeface="Comic Sans MS" charset="0"/>
              </a:rPr>
              <a:t>) lava cools, it forms a </a:t>
            </a:r>
            <a:r>
              <a:rPr lang="en-US" sz="3200" b="1" u="sng" dirty="0">
                <a:latin typeface="Comic Sans MS" charset="0"/>
              </a:rPr>
              <a:t>ropelike</a:t>
            </a:r>
            <a:r>
              <a:rPr lang="en-US" sz="3200" dirty="0">
                <a:latin typeface="Comic Sans MS" charset="0"/>
              </a:rPr>
              <a:t> structure.</a:t>
            </a:r>
          </a:p>
        </p:txBody>
      </p:sp>
      <p:pic>
        <p:nvPicPr>
          <p:cNvPr id="24597" name="Picture 21" descr="im25 pahoehoe lav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2895600"/>
            <a:ext cx="230505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8" name="Text Box 22"/>
          <p:cNvSpPr txBox="1">
            <a:spLocks noChangeArrowheads="1"/>
          </p:cNvSpPr>
          <p:nvPr/>
        </p:nvSpPr>
        <p:spPr bwMode="auto">
          <a:xfrm>
            <a:off x="381000" y="4057650"/>
            <a:ext cx="3352800"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spcBef>
                <a:spcPct val="20000"/>
              </a:spcBef>
              <a:spcAft>
                <a:spcPct val="20000"/>
              </a:spcAft>
              <a:buFontTx/>
              <a:buChar char="•"/>
            </a:pPr>
            <a:r>
              <a:rPr lang="en-US" dirty="0">
                <a:latin typeface="Comic Sans MS" charset="0"/>
              </a:rPr>
              <a:t>If the same lava flows at a lower temperature, a stiff, slowly moving </a:t>
            </a:r>
            <a:r>
              <a:rPr lang="en-US" i="1" dirty="0" err="1">
                <a:latin typeface="Comic Sans MS" charset="0"/>
              </a:rPr>
              <a:t>aa</a:t>
            </a:r>
            <a:r>
              <a:rPr lang="en-US" i="1" dirty="0">
                <a:latin typeface="Comic Sans MS" charset="0"/>
              </a:rPr>
              <a:t> </a:t>
            </a:r>
            <a:r>
              <a:rPr lang="en-US" dirty="0">
                <a:latin typeface="Comic Sans MS" charset="0"/>
              </a:rPr>
              <a:t>(AH-ah) lava forms. </a:t>
            </a:r>
          </a:p>
          <a:p>
            <a:pPr eaLnBrk="1" hangingPunct="1">
              <a:spcBef>
                <a:spcPct val="50000"/>
              </a:spcBef>
            </a:pPr>
            <a:endParaRPr lang="en-US" dirty="0">
              <a:latin typeface="Comic Sans MS" charset="0"/>
            </a:endParaRPr>
          </a:p>
        </p:txBody>
      </p:sp>
      <p:pic>
        <p:nvPicPr>
          <p:cNvPr id="24600" name="Picture 24" descr="http://volcano.und.edu/vwdocs/vwlessons/lava_pics/aa_9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3124200"/>
            <a:ext cx="4937125" cy="327977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4604" name="Picture 28" descr="http://volcano.und.edu/vwdocs/vwlessons/lava_pics/aa_84.jpg"/>
          <p:cNvPicPr>
            <a:picLocks noChangeAspect="1" noChangeArrowheads="1"/>
          </p:cNvPicPr>
          <p:nvPr/>
        </p:nvPicPr>
        <p:blipFill>
          <a:blip r:embed="rId8"/>
          <a:srcRect/>
          <a:stretch>
            <a:fillRect/>
          </a:stretch>
        </p:blipFill>
        <p:spPr bwMode="auto">
          <a:xfrm>
            <a:off x="3733800" y="3124200"/>
            <a:ext cx="4937125" cy="3382963"/>
          </a:xfrm>
          <a:prstGeom prst="rect">
            <a:avLst/>
          </a:prstGeom>
          <a:noFill/>
          <a:ln w="28575">
            <a:solidFill>
              <a:schemeClr val="accent2"/>
            </a:solidFill>
            <a:miter lim="800000"/>
            <a:headEnd/>
            <a:tailEnd/>
          </a:ln>
          <a:effectLst>
            <a:outerShdw dist="107763" dir="2700000" algn="ctr" rotWithShape="0">
              <a:srgbClr val="808080"/>
            </a:outerShdw>
          </a:effectLst>
        </p:spPr>
      </p:pic>
      <p:sp>
        <p:nvSpPr>
          <p:cNvPr id="14" name="TextBox 13"/>
          <p:cNvSpPr txBox="1"/>
          <p:nvPr/>
        </p:nvSpPr>
        <p:spPr>
          <a:xfrm>
            <a:off x="7620000" y="600364"/>
            <a:ext cx="971551" cy="769441"/>
          </a:xfrm>
          <a:prstGeom prst="rect">
            <a:avLst/>
          </a:prstGeom>
          <a:noFill/>
        </p:spPr>
        <p:txBody>
          <a:bodyPr wrap="square" rtlCol="0">
            <a:spAutoFit/>
          </a:bodyPr>
          <a:lstStyle/>
          <a:p>
            <a:r>
              <a:rPr lang="en-US" sz="4400" dirty="0" smtClean="0">
                <a:sym typeface="Wingdings"/>
              </a:rPr>
              <a:t></a:t>
            </a:r>
            <a:endParaRPr lang="en-US" sz="4400" dirty="0"/>
          </a:p>
        </p:txBody>
      </p:sp>
    </p:spTree>
    <p:extLst>
      <p:ext uri="{BB962C8B-B14F-4D97-AF65-F5344CB8AC3E}">
        <p14:creationId xmlns:p14="http://schemas.microsoft.com/office/powerpoint/2010/main" val="14204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dissolve">
                                      <p:cBhvr>
                                        <p:cTn id="7" dur="500"/>
                                        <p:tgtEl>
                                          <p:spTgt spid="24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5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4581"/>
                                        </p:tgtEl>
                                        <p:attrNameLst>
                                          <p:attrName>style.visibility</p:attrName>
                                        </p:attrNameLst>
                                      </p:cBhvr>
                                      <p:to>
                                        <p:strVal val="visible"/>
                                      </p:to>
                                    </p:set>
                                    <p:anim calcmode="lin" valueType="num">
                                      <p:cBhvr additive="base">
                                        <p:cTn id="18" dur="500" fill="hold"/>
                                        <p:tgtEl>
                                          <p:spTgt spid="24581"/>
                                        </p:tgtEl>
                                        <p:attrNameLst>
                                          <p:attrName>ppt_x</p:attrName>
                                        </p:attrNameLst>
                                      </p:cBhvr>
                                      <p:tavLst>
                                        <p:tav tm="0">
                                          <p:val>
                                            <p:strVal val="0-#ppt_w/2"/>
                                          </p:val>
                                        </p:tav>
                                        <p:tav tm="100000">
                                          <p:val>
                                            <p:strVal val="#ppt_x"/>
                                          </p:val>
                                        </p:tav>
                                      </p:tavLst>
                                    </p:anim>
                                    <p:anim calcmode="lin" valueType="num">
                                      <p:cBhvr additive="base">
                                        <p:cTn id="19" dur="500" fill="hold"/>
                                        <p:tgtEl>
                                          <p:spTgt spid="24581"/>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4581"/>
                                        </p:tgtEl>
                                        <p:attrNameLst>
                                          <p:attrName>style.visibility</p:attrName>
                                        </p:attrNameLst>
                                      </p:cBhvr>
                                      <p:to>
                                        <p:strVal val="hidden"/>
                                      </p:to>
                                    </p:set>
                                  </p:sub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6" fill="hold" nodeType="clickEffect">
                                  <p:stCondLst>
                                    <p:cond delay="0"/>
                                  </p:stCondLst>
                                  <p:childTnLst>
                                    <p:set>
                                      <p:cBhvr>
                                        <p:cTn id="23" dur="1" fill="hold">
                                          <p:stCondLst>
                                            <p:cond delay="0"/>
                                          </p:stCondLst>
                                        </p:cTn>
                                        <p:tgtEl>
                                          <p:spTgt spid="24584"/>
                                        </p:tgtEl>
                                        <p:attrNameLst>
                                          <p:attrName>style.visibility</p:attrName>
                                        </p:attrNameLst>
                                      </p:cBhvr>
                                      <p:to>
                                        <p:strVal val="visible"/>
                                      </p:to>
                                    </p:set>
                                    <p:animEffect transition="in" filter="strips(downRight)">
                                      <p:cBhvr>
                                        <p:cTn id="24" dur="500"/>
                                        <p:tgtEl>
                                          <p:spTgt spid="24584"/>
                                        </p:tgtEl>
                                      </p:cBhvr>
                                    </p:animEffect>
                                  </p:childTnLst>
                                  <p:subTnLst>
                                    <p:set>
                                      <p:cBhvr override="childStyle">
                                        <p:cTn dur="1" fill="hold" display="0" masterRel="nextClick" afterEffect="1"/>
                                        <p:tgtEl>
                                          <p:spTgt spid="24584"/>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4585"/>
                                        </p:tgtEl>
                                        <p:attrNameLst>
                                          <p:attrName>style.visibility</p:attrName>
                                        </p:attrNameLst>
                                      </p:cBhvr>
                                      <p:to>
                                        <p:strVal val="visible"/>
                                      </p:to>
                                    </p:set>
                                    <p:anim calcmode="lin" valueType="num">
                                      <p:cBhvr additive="base">
                                        <p:cTn id="29" dur="500" fill="hold"/>
                                        <p:tgtEl>
                                          <p:spTgt spid="24585"/>
                                        </p:tgtEl>
                                        <p:attrNameLst>
                                          <p:attrName>ppt_x</p:attrName>
                                        </p:attrNameLst>
                                      </p:cBhvr>
                                      <p:tavLst>
                                        <p:tav tm="0">
                                          <p:val>
                                            <p:strVal val="0-#ppt_w/2"/>
                                          </p:val>
                                        </p:tav>
                                        <p:tav tm="100000">
                                          <p:val>
                                            <p:strVal val="#ppt_x"/>
                                          </p:val>
                                        </p:tav>
                                      </p:tavLst>
                                    </p:anim>
                                    <p:anim calcmode="lin" valueType="num">
                                      <p:cBhvr additive="base">
                                        <p:cTn id="30" dur="500" fill="hold"/>
                                        <p:tgtEl>
                                          <p:spTgt spid="24585"/>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4585"/>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p:cTn id="34" dur="1" fill="hold">
                                          <p:stCondLst>
                                            <p:cond delay="0"/>
                                          </p:stCondLst>
                                        </p:cTn>
                                        <p:tgtEl>
                                          <p:spTgt spid="24588"/>
                                        </p:tgtEl>
                                        <p:attrNameLst>
                                          <p:attrName>style.visibility</p:attrName>
                                        </p:attrNameLst>
                                      </p:cBhvr>
                                      <p:to>
                                        <p:strVal val="visible"/>
                                      </p:to>
                                    </p:set>
                                    <p:anim calcmode="lin" valueType="num">
                                      <p:cBhvr additive="base">
                                        <p:cTn id="35" dur="500" fill="hold"/>
                                        <p:tgtEl>
                                          <p:spTgt spid="24588"/>
                                        </p:tgtEl>
                                        <p:attrNameLst>
                                          <p:attrName>ppt_x</p:attrName>
                                        </p:attrNameLst>
                                      </p:cBhvr>
                                      <p:tavLst>
                                        <p:tav tm="0">
                                          <p:val>
                                            <p:strVal val="0-#ppt_w/2"/>
                                          </p:val>
                                        </p:tav>
                                        <p:tav tm="100000">
                                          <p:val>
                                            <p:strVal val="#ppt_x"/>
                                          </p:val>
                                        </p:tav>
                                      </p:tavLst>
                                    </p:anim>
                                    <p:anim calcmode="lin" valueType="num">
                                      <p:cBhvr additive="base">
                                        <p:cTn id="36" dur="500" fill="hold"/>
                                        <p:tgtEl>
                                          <p:spTgt spid="2458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4588"/>
                                        </p:tgtEl>
                                        <p:attrNameLst>
                                          <p:attrName>style.visibility</p:attrName>
                                        </p:attrNameLst>
                                      </p:cBhvr>
                                      <p:to>
                                        <p:strVal val="hidden"/>
                                      </p:to>
                                    </p:set>
                                  </p:sub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nodeType="clickEffect">
                                  <p:stCondLst>
                                    <p:cond delay="0"/>
                                  </p:stCondLst>
                                  <p:childTnLst>
                                    <p:set>
                                      <p:cBhvr>
                                        <p:cTn id="40" dur="1" fill="hold">
                                          <p:stCondLst>
                                            <p:cond delay="0"/>
                                          </p:stCondLst>
                                        </p:cTn>
                                        <p:tgtEl>
                                          <p:spTgt spid="24595"/>
                                        </p:tgtEl>
                                        <p:attrNameLst>
                                          <p:attrName>style.visibility</p:attrName>
                                        </p:attrNameLst>
                                      </p:cBhvr>
                                      <p:to>
                                        <p:strVal val="visible"/>
                                      </p:to>
                                    </p:set>
                                    <p:anim calcmode="lin" valueType="num">
                                      <p:cBhvr additive="base">
                                        <p:cTn id="41" dur="500" fill="hold"/>
                                        <p:tgtEl>
                                          <p:spTgt spid="24595"/>
                                        </p:tgtEl>
                                        <p:attrNameLst>
                                          <p:attrName>ppt_x</p:attrName>
                                        </p:attrNameLst>
                                      </p:cBhvr>
                                      <p:tavLst>
                                        <p:tav tm="0">
                                          <p:val>
                                            <p:strVal val="0-#ppt_w/2"/>
                                          </p:val>
                                        </p:tav>
                                        <p:tav tm="100000">
                                          <p:val>
                                            <p:strVal val="#ppt_x"/>
                                          </p:val>
                                        </p:tav>
                                      </p:tavLst>
                                    </p:anim>
                                    <p:anim calcmode="lin" valueType="num">
                                      <p:cBhvr additive="base">
                                        <p:cTn id="42" dur="500" fill="hold"/>
                                        <p:tgtEl>
                                          <p:spTgt spid="24595"/>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4595"/>
                                        </p:tgtEl>
                                        <p:attrNameLst>
                                          <p:attrName>style.visibility</p:attrName>
                                        </p:attrNameLst>
                                      </p:cBhvr>
                                      <p:to>
                                        <p:strVal val="hidden"/>
                                      </p:to>
                                    </p:set>
                                  </p:sub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4596"/>
                                        </p:tgtEl>
                                        <p:attrNameLst>
                                          <p:attrName>style.visibility</p:attrName>
                                        </p:attrNameLst>
                                      </p:cBhvr>
                                      <p:to>
                                        <p:strVal val="visible"/>
                                      </p:to>
                                    </p:set>
                                    <p:anim calcmode="lin" valueType="num">
                                      <p:cBhvr additive="base">
                                        <p:cTn id="47" dur="500" fill="hold"/>
                                        <p:tgtEl>
                                          <p:spTgt spid="24596"/>
                                        </p:tgtEl>
                                        <p:attrNameLst>
                                          <p:attrName>ppt_x</p:attrName>
                                        </p:attrNameLst>
                                      </p:cBhvr>
                                      <p:tavLst>
                                        <p:tav tm="0">
                                          <p:val>
                                            <p:strVal val="0-#ppt_w/2"/>
                                          </p:val>
                                        </p:tav>
                                        <p:tav tm="100000">
                                          <p:val>
                                            <p:strVal val="#ppt_x"/>
                                          </p:val>
                                        </p:tav>
                                      </p:tavLst>
                                    </p:anim>
                                    <p:anim calcmode="lin" valueType="num">
                                      <p:cBhvr additive="base">
                                        <p:cTn id="48" dur="500" fill="hold"/>
                                        <p:tgtEl>
                                          <p:spTgt spid="2459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4596"/>
                                        </p:tgtEl>
                                        <p:attrNameLst>
                                          <p:attrName>style.visibility</p:attrName>
                                        </p:attrNameLst>
                                      </p:cBhvr>
                                      <p:to>
                                        <p:strVal val="hidden"/>
                                      </p:to>
                                    </p:set>
                                  </p:subTnLst>
                                </p:cTn>
                              </p:par>
                            </p:childTnLst>
                          </p:cTn>
                        </p:par>
                      </p:childTnLst>
                    </p:cTn>
                  </p:par>
                  <p:par>
                    <p:cTn id="49" fill="hold">
                      <p:stCondLst>
                        <p:cond delay="indefinite"/>
                      </p:stCondLst>
                      <p:childTnLst>
                        <p:par>
                          <p:cTn id="50" fill="hold" nodeType="afterGroup">
                            <p:stCondLst>
                              <p:cond delay="0"/>
                            </p:stCondLst>
                            <p:childTnLst>
                              <p:par>
                                <p:cTn id="51" presetID="4" presetClass="entr" presetSubtype="32" fill="hold" nodeType="clickEffect">
                                  <p:stCondLst>
                                    <p:cond delay="0"/>
                                  </p:stCondLst>
                                  <p:childTnLst>
                                    <p:set>
                                      <p:cBhvr>
                                        <p:cTn id="52" dur="1" fill="hold">
                                          <p:stCondLst>
                                            <p:cond delay="0"/>
                                          </p:stCondLst>
                                        </p:cTn>
                                        <p:tgtEl>
                                          <p:spTgt spid="24597"/>
                                        </p:tgtEl>
                                        <p:attrNameLst>
                                          <p:attrName>style.visibility</p:attrName>
                                        </p:attrNameLst>
                                      </p:cBhvr>
                                      <p:to>
                                        <p:strVal val="visible"/>
                                      </p:to>
                                    </p:set>
                                    <p:animEffect transition="in" filter="box(out)">
                                      <p:cBhvr>
                                        <p:cTn id="53" dur="500"/>
                                        <p:tgtEl>
                                          <p:spTgt spid="24597"/>
                                        </p:tgtEl>
                                      </p:cBhvr>
                                    </p:animEffect>
                                  </p:childTnLst>
                                  <p:subTnLst>
                                    <p:set>
                                      <p:cBhvr override="childStyle">
                                        <p:cTn dur="1" fill="hold" display="0" masterRel="nextClick" afterEffect="1"/>
                                        <p:tgtEl>
                                          <p:spTgt spid="24597"/>
                                        </p:tgtEl>
                                        <p:attrNameLst>
                                          <p:attrName>style.visibility</p:attrName>
                                        </p:attrNameLst>
                                      </p:cBhvr>
                                      <p:to>
                                        <p:strVal val="hidden"/>
                                      </p:to>
                                    </p:set>
                                  </p:sub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24598"/>
                                        </p:tgtEl>
                                        <p:attrNameLst>
                                          <p:attrName>style.visibility</p:attrName>
                                        </p:attrNameLst>
                                      </p:cBhvr>
                                      <p:to>
                                        <p:strVal val="visible"/>
                                      </p:to>
                                    </p:set>
                                    <p:anim calcmode="lin" valueType="num">
                                      <p:cBhvr additive="base">
                                        <p:cTn id="58" dur="500" fill="hold"/>
                                        <p:tgtEl>
                                          <p:spTgt spid="24598"/>
                                        </p:tgtEl>
                                        <p:attrNameLst>
                                          <p:attrName>ppt_x</p:attrName>
                                        </p:attrNameLst>
                                      </p:cBhvr>
                                      <p:tavLst>
                                        <p:tav tm="0">
                                          <p:val>
                                            <p:strVal val="0-#ppt_w/2"/>
                                          </p:val>
                                        </p:tav>
                                        <p:tav tm="100000">
                                          <p:val>
                                            <p:strVal val="#ppt_x"/>
                                          </p:val>
                                        </p:tav>
                                      </p:tavLst>
                                    </p:anim>
                                    <p:anim calcmode="lin" valueType="num">
                                      <p:cBhvr additive="base">
                                        <p:cTn id="59" dur="500" fill="hold"/>
                                        <p:tgtEl>
                                          <p:spTgt spid="2459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4598"/>
                                        </p:tgtEl>
                                        <p:attrNameLst>
                                          <p:attrName>style.visibility</p:attrName>
                                        </p:attrNameLst>
                                      </p:cBhvr>
                                      <p:to>
                                        <p:strVal val="hidden"/>
                                      </p:to>
                                    </p:set>
                                  </p:sub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8" fill="hold" nodeType="clickEffect">
                                  <p:stCondLst>
                                    <p:cond delay="0"/>
                                  </p:stCondLst>
                                  <p:childTnLst>
                                    <p:set>
                                      <p:cBhvr>
                                        <p:cTn id="63" dur="1" fill="hold">
                                          <p:stCondLst>
                                            <p:cond delay="0"/>
                                          </p:stCondLst>
                                        </p:cTn>
                                        <p:tgtEl>
                                          <p:spTgt spid="24600"/>
                                        </p:tgtEl>
                                        <p:attrNameLst>
                                          <p:attrName>style.visibility</p:attrName>
                                        </p:attrNameLst>
                                      </p:cBhvr>
                                      <p:to>
                                        <p:strVal val="visible"/>
                                      </p:to>
                                    </p:set>
                                    <p:anim calcmode="lin" valueType="num">
                                      <p:cBhvr additive="base">
                                        <p:cTn id="64" dur="500" fill="hold"/>
                                        <p:tgtEl>
                                          <p:spTgt spid="24600"/>
                                        </p:tgtEl>
                                        <p:attrNameLst>
                                          <p:attrName>ppt_x</p:attrName>
                                        </p:attrNameLst>
                                      </p:cBhvr>
                                      <p:tavLst>
                                        <p:tav tm="0">
                                          <p:val>
                                            <p:strVal val="0-#ppt_w/2"/>
                                          </p:val>
                                        </p:tav>
                                        <p:tav tm="100000">
                                          <p:val>
                                            <p:strVal val="#ppt_x"/>
                                          </p:val>
                                        </p:tav>
                                      </p:tavLst>
                                    </p:anim>
                                    <p:anim calcmode="lin" valueType="num">
                                      <p:cBhvr additive="base">
                                        <p:cTn id="65" dur="500" fill="hold"/>
                                        <p:tgtEl>
                                          <p:spTgt spid="24600"/>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4600"/>
                                        </p:tgtEl>
                                        <p:attrNameLst>
                                          <p:attrName>style.visibility</p:attrName>
                                        </p:attrNameLst>
                                      </p:cBhvr>
                                      <p:to>
                                        <p:strVal val="hidden"/>
                                      </p:to>
                                    </p:set>
                                  </p:sub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8" fill="hold" nodeType="clickEffect">
                                  <p:stCondLst>
                                    <p:cond delay="0"/>
                                  </p:stCondLst>
                                  <p:childTnLst>
                                    <p:set>
                                      <p:cBhvr>
                                        <p:cTn id="69" dur="1" fill="hold">
                                          <p:stCondLst>
                                            <p:cond delay="0"/>
                                          </p:stCondLst>
                                        </p:cTn>
                                        <p:tgtEl>
                                          <p:spTgt spid="24604"/>
                                        </p:tgtEl>
                                        <p:attrNameLst>
                                          <p:attrName>style.visibility</p:attrName>
                                        </p:attrNameLst>
                                      </p:cBhvr>
                                      <p:to>
                                        <p:strVal val="visible"/>
                                      </p:to>
                                    </p:set>
                                    <p:anim calcmode="lin" valueType="num">
                                      <p:cBhvr additive="base">
                                        <p:cTn id="70" dur="500" fill="hold"/>
                                        <p:tgtEl>
                                          <p:spTgt spid="24604"/>
                                        </p:tgtEl>
                                        <p:attrNameLst>
                                          <p:attrName>ppt_x</p:attrName>
                                        </p:attrNameLst>
                                      </p:cBhvr>
                                      <p:tavLst>
                                        <p:tav tm="0">
                                          <p:val>
                                            <p:strVal val="0-#ppt_w/2"/>
                                          </p:val>
                                        </p:tav>
                                        <p:tav tm="100000">
                                          <p:val>
                                            <p:strVal val="#ppt_x"/>
                                          </p:val>
                                        </p:tav>
                                      </p:tavLst>
                                    </p:anim>
                                    <p:anim calcmode="lin" valueType="num">
                                      <p:cBhvr additive="base">
                                        <p:cTn id="71" dur="500" fill="hold"/>
                                        <p:tgtEl>
                                          <p:spTgt spid="2460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460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utoUpdateAnimBg="0"/>
      <p:bldP spid="24580" grpId="0" build="p" autoUpdateAnimBg="0"/>
      <p:bldP spid="24581" grpId="0" autoUpdateAnimBg="0"/>
      <p:bldP spid="24585" grpId="0" autoUpdateAnimBg="0"/>
      <p:bldP spid="24596" grpId="0" autoUpdateAnimBg="0"/>
      <p:bldP spid="24598"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z="2800">
                <a:solidFill>
                  <a:srgbClr val="FF6600"/>
                </a:solidFill>
                <a:latin typeface="Arial" charset="0"/>
                <a:cs typeface="Arial" charset="0"/>
              </a:rPr>
              <a:t>Magma Composition</a:t>
            </a:r>
            <a:r>
              <a:rPr lang="en-US" sz="2400">
                <a:latin typeface="Arial" charset="0"/>
                <a:cs typeface="Arial" charset="0"/>
              </a:rPr>
              <a:t> </a:t>
            </a:r>
            <a:br>
              <a:rPr lang="en-US" sz="2400">
                <a:latin typeface="Arial" charset="0"/>
                <a:cs typeface="Arial" charset="0"/>
              </a:rPr>
            </a:br>
            <a:r>
              <a:rPr lang="en-US" sz="2400">
                <a:latin typeface="Arial" charset="0"/>
                <a:cs typeface="Arial" charset="0"/>
              </a:rPr>
              <a:t>Basaltic</a:t>
            </a:r>
            <a:br>
              <a:rPr lang="en-US" sz="2400">
                <a:latin typeface="Arial" charset="0"/>
                <a:cs typeface="Arial" charset="0"/>
              </a:rPr>
            </a:br>
            <a:r>
              <a:rPr lang="en-US">
                <a:latin typeface="Arial" charset="0"/>
                <a:cs typeface="Arial" charset="0"/>
              </a:rPr>
              <a:t>Examples</a:t>
            </a:r>
          </a:p>
        </p:txBody>
      </p:sp>
      <p:sp>
        <p:nvSpPr>
          <p:cNvPr id="11267" name="Rectangle 4"/>
          <p:cNvSpPr>
            <a:spLocks noGrp="1" noChangeArrowheads="1"/>
          </p:cNvSpPr>
          <p:nvPr>
            <p:ph type="body" sz="half" idx="2"/>
          </p:nvPr>
        </p:nvSpPr>
        <p:spPr/>
        <p:txBody>
          <a:bodyPr/>
          <a:lstStyle/>
          <a:p>
            <a:r>
              <a:rPr lang="en-US" sz="2400" dirty="0">
                <a:latin typeface="Arial" charset="0"/>
                <a:cs typeface="Arial" charset="0"/>
              </a:rPr>
              <a:t>You can find volcanoes with basaltic lava</a:t>
            </a:r>
          </a:p>
          <a:p>
            <a:pPr lvl="1"/>
            <a:r>
              <a:rPr lang="en-US" sz="2000" dirty="0">
                <a:latin typeface="Arial" charset="0"/>
                <a:cs typeface="Arial" charset="0"/>
              </a:rPr>
              <a:t>Hawaiian Volcanoes, including</a:t>
            </a:r>
          </a:p>
          <a:p>
            <a:pPr lvl="2"/>
            <a:r>
              <a:rPr lang="en-US" sz="1800" dirty="0" smtClean="0">
                <a:latin typeface="Arial" charset="0"/>
                <a:cs typeface="Arial" charset="0"/>
                <a:hlinkClick r:id="rId3"/>
              </a:rPr>
              <a:t>Kilauea</a:t>
            </a:r>
            <a:endParaRPr lang="en-US" sz="1800" dirty="0" smtClean="0">
              <a:latin typeface="Arial" charset="0"/>
              <a:cs typeface="Arial" charset="0"/>
            </a:endParaRPr>
          </a:p>
          <a:p>
            <a:pPr lvl="2"/>
            <a:r>
              <a:rPr lang="en-US" sz="1800" dirty="0" smtClean="0">
                <a:latin typeface="Arial" charset="0"/>
                <a:cs typeface="Arial" charset="0"/>
                <a:hlinkClick r:id="rId4"/>
              </a:rPr>
              <a:t>Before and After </a:t>
            </a:r>
            <a:endParaRPr lang="en-US" sz="1800" dirty="0">
              <a:latin typeface="Arial" charset="0"/>
              <a:cs typeface="Arial" charset="0"/>
            </a:endParaRPr>
          </a:p>
          <a:p>
            <a:pPr lvl="2"/>
            <a:r>
              <a:rPr lang="en-US" sz="1800" dirty="0">
                <a:latin typeface="Arial" charset="0"/>
                <a:cs typeface="Arial" charset="0"/>
                <a:hlinkClick r:id="rId5"/>
              </a:rPr>
              <a:t>Mona Loa</a:t>
            </a:r>
            <a:endParaRPr lang="en-US" sz="1800" dirty="0">
              <a:latin typeface="Arial" charset="0"/>
              <a:cs typeface="Arial" charset="0"/>
            </a:endParaRPr>
          </a:p>
          <a:p>
            <a:pPr lvl="1"/>
            <a:r>
              <a:rPr lang="en-US" sz="2000" dirty="0">
                <a:latin typeface="Arial" charset="0"/>
                <a:cs typeface="Arial" charset="0"/>
              </a:rPr>
              <a:t>Iceland</a:t>
            </a:r>
          </a:p>
          <a:p>
            <a:pPr lvl="2"/>
            <a:r>
              <a:rPr lang="en-US" sz="1800" dirty="0" err="1">
                <a:latin typeface="Arial" charset="0"/>
                <a:cs typeface="Arial" charset="0"/>
              </a:rPr>
              <a:t>Heimaey</a:t>
            </a:r>
            <a:endParaRPr lang="en-US" sz="1800" dirty="0">
              <a:latin typeface="Arial" charset="0"/>
              <a:cs typeface="Arial" charset="0"/>
            </a:endParaRPr>
          </a:p>
          <a:p>
            <a:pPr lvl="2"/>
            <a:r>
              <a:rPr lang="en-US" sz="1800" dirty="0">
                <a:latin typeface="Arial" charset="0"/>
                <a:cs typeface="Arial" charset="0"/>
              </a:rPr>
              <a:t>Hekla</a:t>
            </a:r>
          </a:p>
          <a:p>
            <a:pPr lvl="2">
              <a:buFontTx/>
              <a:buNone/>
            </a:pPr>
            <a:endParaRPr lang="en-US" sz="1800" dirty="0">
              <a:latin typeface="Arial" charset="0"/>
              <a:cs typeface="Arial" charset="0"/>
            </a:endParaRPr>
          </a:p>
        </p:txBody>
      </p:sp>
      <p:sp>
        <p:nvSpPr>
          <p:cNvPr id="11268" name="Rectangle 5"/>
          <p:cNvSpPr>
            <a:spLocks noChangeArrowheads="1"/>
          </p:cNvSpPr>
          <p:nvPr/>
        </p:nvSpPr>
        <p:spPr bwMode="auto">
          <a:xfrm>
            <a:off x="1685925" y="182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11269" name="Picture 12" descr="http://volcano.und.edu/vwdocs/volc_images/europe_west_asia/heimaey/H31.jpg"/>
          <p:cNvPicPr>
            <a:picLocks noGrp="1" noChangeAspect="1" noChangeArrowheads="1"/>
          </p:cNvPicPr>
          <p:nvPr>
            <p:ph type="clipArt" sz="half" idx="1"/>
          </p:nvPr>
        </p:nvPicPr>
        <p:blipFill>
          <a:blip r:embed="rId6">
            <a:extLst>
              <a:ext uri="{28A0092B-C50C-407E-A947-70E740481C1C}">
                <a14:useLocalDpi xmlns:a14="http://schemas.microsoft.com/office/drawing/2010/main" val="0"/>
              </a:ext>
            </a:extLst>
          </a:blip>
          <a:srcRect/>
          <a:stretch>
            <a:fillRect/>
          </a:stretch>
        </p:blipFill>
        <p:spPr>
          <a:xfrm>
            <a:off x="685800" y="2808288"/>
            <a:ext cx="3810000" cy="2460625"/>
          </a:xfrm>
          <a:noFill/>
        </p:spPr>
      </p:pic>
    </p:spTree>
    <p:extLst>
      <p:ext uri="{BB962C8B-B14F-4D97-AF65-F5344CB8AC3E}">
        <p14:creationId xmlns:p14="http://schemas.microsoft.com/office/powerpoint/2010/main" val="264539936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Granitic Lava</a:t>
            </a:r>
            <a:endParaRPr lang="en-US" dirty="0"/>
          </a:p>
        </p:txBody>
      </p:sp>
      <p:pic>
        <p:nvPicPr>
          <p:cNvPr id="5" name="ClipArt Placeholder 4" descr="img2888_400w_267h.jpg"/>
          <p:cNvPicPr>
            <a:picLocks noGrp="1" noChangeAspect="1"/>
          </p:cNvPicPr>
          <p:nvPr>
            <p:ph type="clipArt" sz="half" idx="1"/>
          </p:nvPr>
        </p:nvPicPr>
        <p:blipFill>
          <a:blip r:embed="rId3">
            <a:extLst>
              <a:ext uri="{28A0092B-C50C-407E-A947-70E740481C1C}">
                <a14:useLocalDpi xmlns:a14="http://schemas.microsoft.com/office/drawing/2010/main" val="0"/>
              </a:ext>
            </a:extLst>
          </a:blip>
          <a:srcRect l="19097" r="19097"/>
          <a:stretch>
            <a:fillRect/>
          </a:stretch>
        </p:blipFill>
        <p:spPr/>
      </p:pic>
      <p:sp>
        <p:nvSpPr>
          <p:cNvPr id="4" name="Text Placeholder 3"/>
          <p:cNvSpPr>
            <a:spLocks noGrp="1"/>
          </p:cNvSpPr>
          <p:nvPr>
            <p:ph type="body" sz="half" idx="2"/>
          </p:nvPr>
        </p:nvSpPr>
        <p:spPr>
          <a:xfrm>
            <a:off x="4648200" y="1981200"/>
            <a:ext cx="4495800" cy="4876800"/>
          </a:xfrm>
        </p:spPr>
        <p:txBody>
          <a:bodyPr/>
          <a:lstStyle/>
          <a:p>
            <a:r>
              <a:rPr lang="en-US" dirty="0" smtClean="0"/>
              <a:t>Also known as </a:t>
            </a:r>
            <a:r>
              <a:rPr lang="en-US" b="1" u="sng" dirty="0" err="1" smtClean="0"/>
              <a:t>Rhyolitic</a:t>
            </a:r>
            <a:r>
              <a:rPr lang="en-US" dirty="0" smtClean="0"/>
              <a:t> Lava.</a:t>
            </a:r>
          </a:p>
          <a:p>
            <a:r>
              <a:rPr lang="en-US" b="1" u="sng" dirty="0" smtClean="0"/>
              <a:t>Fast</a:t>
            </a:r>
            <a:r>
              <a:rPr lang="en-US" dirty="0" smtClean="0"/>
              <a:t> moving. </a:t>
            </a:r>
          </a:p>
          <a:p>
            <a:r>
              <a:rPr lang="en-US" dirty="0" smtClean="0"/>
              <a:t>Usually form a </a:t>
            </a:r>
            <a:r>
              <a:rPr lang="en-US" b="1" u="sng" dirty="0" smtClean="0"/>
              <a:t>composite</a:t>
            </a:r>
            <a:r>
              <a:rPr lang="en-US" dirty="0" smtClean="0"/>
              <a:t> cone volcano. </a:t>
            </a:r>
          </a:p>
          <a:p>
            <a:r>
              <a:rPr lang="en-US" b="1" u="sng" dirty="0" smtClean="0"/>
              <a:t>Violent</a:t>
            </a:r>
            <a:r>
              <a:rPr lang="en-US" dirty="0" smtClean="0"/>
              <a:t> eruptions including </a:t>
            </a:r>
            <a:r>
              <a:rPr lang="en-US" b="1" u="sng" dirty="0" err="1" smtClean="0"/>
              <a:t>pyroclastics</a:t>
            </a:r>
            <a:r>
              <a:rPr lang="en-US" dirty="0" smtClean="0"/>
              <a:t>.</a:t>
            </a:r>
            <a:endParaRPr lang="en-US" dirty="0"/>
          </a:p>
        </p:txBody>
      </p:sp>
      <p:sp>
        <p:nvSpPr>
          <p:cNvPr id="6" name="TextBox 5"/>
          <p:cNvSpPr txBox="1"/>
          <p:nvPr/>
        </p:nvSpPr>
        <p:spPr>
          <a:xfrm>
            <a:off x="7620000" y="600364"/>
            <a:ext cx="971551" cy="769441"/>
          </a:xfrm>
          <a:prstGeom prst="rect">
            <a:avLst/>
          </a:prstGeom>
          <a:noFill/>
        </p:spPr>
        <p:txBody>
          <a:bodyPr wrap="square" rtlCol="0">
            <a:spAutoFit/>
          </a:bodyPr>
          <a:lstStyle/>
          <a:p>
            <a:r>
              <a:rPr lang="en-US" sz="4400" dirty="0" smtClean="0">
                <a:sym typeface="Wingdings"/>
              </a:rPr>
              <a:t></a:t>
            </a:r>
            <a:endParaRPr lang="en-US" sz="4400" dirty="0"/>
          </a:p>
        </p:txBody>
      </p:sp>
    </p:spTree>
    <p:extLst>
      <p:ext uri="{BB962C8B-B14F-4D97-AF65-F5344CB8AC3E}">
        <p14:creationId xmlns:p14="http://schemas.microsoft.com/office/powerpoint/2010/main" val="55422327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40" name="Picture 1028" descr="pinatubo_f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4400"/>
            <a:ext cx="5562600" cy="541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93542" name="Text Box 1030"/>
          <p:cNvSpPr txBox="1">
            <a:spLocks noChangeArrowheads="1"/>
          </p:cNvSpPr>
          <p:nvPr/>
        </p:nvSpPr>
        <p:spPr bwMode="auto">
          <a:xfrm>
            <a:off x="6400800" y="4724400"/>
            <a:ext cx="2362200" cy="161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000"/>
              <a:t>Direct measurements of pyroclastic flows are extremely dangerous!!!</a:t>
            </a:r>
            <a:endParaRPr lang="en-US"/>
          </a:p>
        </p:txBody>
      </p:sp>
    </p:spTree>
    <p:extLst>
      <p:ext uri="{BB962C8B-B14F-4D97-AF65-F5344CB8AC3E}">
        <p14:creationId xmlns:p14="http://schemas.microsoft.com/office/powerpoint/2010/main" val="105666340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z="2800" dirty="0">
                <a:solidFill>
                  <a:srgbClr val="FF6600"/>
                </a:solidFill>
                <a:latin typeface="Arial" charset="0"/>
                <a:cs typeface="Arial" charset="0"/>
              </a:rPr>
              <a:t>Magma Composition</a:t>
            </a:r>
            <a:r>
              <a:rPr lang="en-US" dirty="0">
                <a:latin typeface="Arial" charset="0"/>
                <a:cs typeface="Arial" charset="0"/>
              </a:rPr>
              <a:t> </a:t>
            </a:r>
            <a:br>
              <a:rPr lang="en-US" dirty="0">
                <a:latin typeface="Arial" charset="0"/>
                <a:cs typeface="Arial" charset="0"/>
              </a:rPr>
            </a:br>
            <a:r>
              <a:rPr lang="en-US" dirty="0" smtClean="0">
                <a:latin typeface="Arial" charset="0"/>
                <a:cs typeface="Arial" charset="0"/>
              </a:rPr>
              <a:t>2. Granitic </a:t>
            </a:r>
            <a:r>
              <a:rPr lang="en-US" dirty="0">
                <a:latin typeface="Arial" charset="0"/>
                <a:cs typeface="Arial" charset="0"/>
              </a:rPr>
              <a:t>Lava</a:t>
            </a:r>
          </a:p>
        </p:txBody>
      </p:sp>
      <p:sp>
        <p:nvSpPr>
          <p:cNvPr id="27652" name="Rectangle 4"/>
          <p:cNvSpPr>
            <a:spLocks noGrp="1" noChangeArrowheads="1"/>
          </p:cNvSpPr>
          <p:nvPr>
            <p:ph type="body" sz="half" idx="2"/>
          </p:nvPr>
        </p:nvSpPr>
        <p:spPr>
          <a:xfrm>
            <a:off x="4495800" y="1981200"/>
            <a:ext cx="4343400" cy="4114800"/>
          </a:xfrm>
        </p:spPr>
        <p:txBody>
          <a:bodyPr/>
          <a:lstStyle/>
          <a:p>
            <a:r>
              <a:rPr lang="en-US" sz="2400" dirty="0">
                <a:latin typeface="Arial" charset="0"/>
                <a:cs typeface="Arial" charset="0"/>
              </a:rPr>
              <a:t>Some examples of granitic volcanoes are</a:t>
            </a:r>
          </a:p>
          <a:p>
            <a:pPr lvl="1"/>
            <a:r>
              <a:rPr lang="en-US" sz="2000" dirty="0">
                <a:latin typeface="Arial" charset="0"/>
                <a:cs typeface="Arial" charset="0"/>
              </a:rPr>
              <a:t>Yellowstone </a:t>
            </a:r>
            <a:r>
              <a:rPr lang="en-US" sz="2000" dirty="0">
                <a:latin typeface="Arial" charset="0"/>
                <a:cs typeface="Arial" charset="0"/>
                <a:hlinkClick r:id="rId3"/>
              </a:rPr>
              <a:t>Caldera </a:t>
            </a:r>
            <a:endParaRPr lang="en-US" sz="2000" dirty="0">
              <a:latin typeface="Arial" charset="0"/>
              <a:cs typeface="Arial" charset="0"/>
            </a:endParaRPr>
          </a:p>
          <a:p>
            <a:pPr lvl="2"/>
            <a:r>
              <a:rPr lang="en-US" sz="1800" dirty="0">
                <a:latin typeface="Arial" charset="0"/>
                <a:cs typeface="Arial" charset="0"/>
              </a:rPr>
              <a:t>It is a super </a:t>
            </a:r>
            <a:r>
              <a:rPr lang="en-US" sz="1800" dirty="0" err="1">
                <a:latin typeface="Arial" charset="0"/>
                <a:cs typeface="Arial" charset="0"/>
              </a:rPr>
              <a:t>voclano</a:t>
            </a:r>
            <a:r>
              <a:rPr lang="en-US" sz="1800" dirty="0">
                <a:latin typeface="Arial" charset="0"/>
                <a:cs typeface="Arial" charset="0"/>
              </a:rPr>
              <a:t>!</a:t>
            </a:r>
          </a:p>
          <a:p>
            <a:pPr lvl="1"/>
            <a:r>
              <a:rPr lang="en-US" sz="2000" dirty="0">
                <a:latin typeface="Arial" charset="0"/>
                <a:cs typeface="Arial" charset="0"/>
                <a:hlinkClick r:id="rId4"/>
              </a:rPr>
              <a:t>Katmai</a:t>
            </a:r>
            <a:r>
              <a:rPr lang="en-US" sz="2000" dirty="0">
                <a:latin typeface="Arial" charset="0"/>
                <a:cs typeface="Arial" charset="0"/>
              </a:rPr>
              <a:t>, Alaska</a:t>
            </a:r>
          </a:p>
          <a:p>
            <a:pPr lvl="2"/>
            <a:r>
              <a:rPr lang="en-US" sz="1800" dirty="0">
                <a:latin typeface="Arial" charset="0"/>
                <a:cs typeface="Arial" charset="0"/>
              </a:rPr>
              <a:t>Last </a:t>
            </a:r>
            <a:r>
              <a:rPr lang="en-US" sz="1800" dirty="0" err="1">
                <a:latin typeface="Arial" charset="0"/>
                <a:cs typeface="Arial" charset="0"/>
              </a:rPr>
              <a:t>eruted</a:t>
            </a:r>
            <a:r>
              <a:rPr lang="en-US" sz="1800" dirty="0">
                <a:latin typeface="Arial" charset="0"/>
                <a:cs typeface="Arial" charset="0"/>
              </a:rPr>
              <a:t> in 1912. </a:t>
            </a:r>
          </a:p>
          <a:p>
            <a:endParaRPr lang="en-US" sz="2400" dirty="0">
              <a:latin typeface="Arial" charset="0"/>
              <a:cs typeface="Arial" charset="0"/>
            </a:endParaRPr>
          </a:p>
        </p:txBody>
      </p:sp>
      <p:pic>
        <p:nvPicPr>
          <p:cNvPr id="27655" name="Picture 7" descr="http://volcano.und.edu/vwdocs/volc_images/north_america/alaska/Katmai.jpg"/>
          <p:cNvPicPr>
            <a:picLocks noGrp="1" noChangeAspect="1" noChangeArrowheads="1"/>
          </p:cNvPicPr>
          <p:nvPr>
            <p:ph type="clipArt" sz="half" idx="1"/>
          </p:nvPr>
        </p:nvPicPr>
        <p:blipFill>
          <a:blip r:embed="rId5">
            <a:extLst>
              <a:ext uri="{28A0092B-C50C-407E-A947-70E740481C1C}">
                <a14:useLocalDpi xmlns:a14="http://schemas.microsoft.com/office/drawing/2010/main" val="0"/>
              </a:ext>
            </a:extLst>
          </a:blip>
          <a:srcRect/>
          <a:stretch>
            <a:fillRect/>
          </a:stretch>
        </p:blipFill>
        <p:spPr>
          <a:xfrm>
            <a:off x="685800" y="2847975"/>
            <a:ext cx="3810000" cy="2381250"/>
          </a:xfrm>
          <a:noFill/>
        </p:spPr>
      </p:pic>
      <p:pic>
        <p:nvPicPr>
          <p:cNvPr id="27658" name="Picture 10" descr="http://volcano.und.edu/vwdocs/vwlessons/hot_spot_pics/Yellowstone_map.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133600"/>
            <a:ext cx="432117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Text Box 15"/>
          <p:cNvSpPr txBox="1">
            <a:spLocks noChangeArrowheads="1"/>
          </p:cNvSpPr>
          <p:nvPr/>
        </p:nvSpPr>
        <p:spPr bwMode="auto">
          <a:xfrm>
            <a:off x="0" y="1676400"/>
            <a:ext cx="45720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spcBef>
                <a:spcPct val="20000"/>
              </a:spcBef>
            </a:pPr>
            <a:r>
              <a:rPr lang="ja-JP" altLang="en-US" sz="2000">
                <a:solidFill>
                  <a:srgbClr val="CC00CC"/>
                </a:solidFill>
                <a:latin typeface="Comic Sans MS" charset="0"/>
              </a:rPr>
              <a:t>“</a:t>
            </a:r>
            <a:r>
              <a:rPr lang="en-US" sz="2000">
                <a:solidFill>
                  <a:srgbClr val="CC00CC"/>
                </a:solidFill>
                <a:latin typeface="Comic Sans MS" charset="0"/>
              </a:rPr>
              <a:t>If it had erupted in a populated area…"The magnitude of the eruption can perhaps be best realized if one could imagine a similar outburst centered in New York City. All of Greater New York would be buried under from ten to fifteen feet of ash; Philadelphia would be covered by a foot of gray ash and would be in total darkness for sixty hours; Washington and Buffalo would receive a quarter of an inch of ash, with a shorter period of darkness. The sound of the explosion would be heard in Atlanta and St. Louis, and the fumes noticed as far away as Denver, San Antonio, and Jamaica." </a:t>
            </a:r>
          </a:p>
          <a:p>
            <a:pPr lvl="2" eaLnBrk="1" hangingPunct="1">
              <a:lnSpc>
                <a:spcPct val="90000"/>
              </a:lnSpc>
              <a:spcBef>
                <a:spcPct val="20000"/>
              </a:spcBef>
              <a:buFontTx/>
              <a:buChar char="•"/>
            </a:pPr>
            <a:endParaRPr lang="en-US" sz="2000">
              <a:solidFill>
                <a:srgbClr val="CC00CC"/>
              </a:solidFill>
              <a:latin typeface="Comic Sans MS" charset="0"/>
              <a:ea typeface="ＭＳ Ｐゴシック" charset="0"/>
            </a:endParaRPr>
          </a:p>
          <a:p>
            <a:pPr eaLnBrk="1" hangingPunct="1">
              <a:spcBef>
                <a:spcPct val="50000"/>
              </a:spcBef>
            </a:pPr>
            <a:endParaRPr lang="en-US" sz="3200"/>
          </a:p>
        </p:txBody>
      </p:sp>
    </p:spTree>
    <p:extLst>
      <p:ext uri="{BB962C8B-B14F-4D97-AF65-F5344CB8AC3E}">
        <p14:creationId xmlns:p14="http://schemas.microsoft.com/office/powerpoint/2010/main" val="23145915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dissolve">
                                      <p:cBhvr>
                                        <p:cTn id="7" dur="500"/>
                                        <p:tgtEl>
                                          <p:spTgt spid="27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7652">
                                            <p:txEl>
                                              <p:pRg st="0" end="0"/>
                                            </p:txEl>
                                          </p:spTgt>
                                        </p:tgtEl>
                                        <p:attrNameLst>
                                          <p:attrName>style.visibility</p:attrName>
                                        </p:attrNameLst>
                                      </p:cBhvr>
                                      <p:to>
                                        <p:strVal val="visible"/>
                                      </p:to>
                                    </p:set>
                                    <p:animEffect transition="in" filter="strips(downRight)">
                                      <p:cBhvr>
                                        <p:cTn id="12" dur="500"/>
                                        <p:tgtEl>
                                          <p:spTgt spid="2765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27652">
                                            <p:txEl>
                                              <p:pRg st="1" end="1"/>
                                            </p:txEl>
                                          </p:spTgt>
                                        </p:tgtEl>
                                        <p:attrNameLst>
                                          <p:attrName>style.visibility</p:attrName>
                                        </p:attrNameLst>
                                      </p:cBhvr>
                                      <p:to>
                                        <p:strVal val="visible"/>
                                      </p:to>
                                    </p:set>
                                    <p:animEffect transition="in" filter="strips(downRight)">
                                      <p:cBhvr>
                                        <p:cTn id="17" dur="500"/>
                                        <p:tgtEl>
                                          <p:spTgt spid="2765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27652">
                                            <p:txEl>
                                              <p:pRg st="2" end="2"/>
                                            </p:txEl>
                                          </p:spTgt>
                                        </p:tgtEl>
                                        <p:attrNameLst>
                                          <p:attrName>style.visibility</p:attrName>
                                        </p:attrNameLst>
                                      </p:cBhvr>
                                      <p:to>
                                        <p:strVal val="visible"/>
                                      </p:to>
                                    </p:set>
                                    <p:animEffect transition="in" filter="strips(downRight)">
                                      <p:cBhvr>
                                        <p:cTn id="22" dur="500"/>
                                        <p:tgtEl>
                                          <p:spTgt spid="2765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27652">
                                            <p:txEl>
                                              <p:pRg st="3" end="3"/>
                                            </p:txEl>
                                          </p:spTgt>
                                        </p:tgtEl>
                                        <p:attrNameLst>
                                          <p:attrName>style.visibility</p:attrName>
                                        </p:attrNameLst>
                                      </p:cBhvr>
                                      <p:to>
                                        <p:strVal val="visible"/>
                                      </p:to>
                                    </p:set>
                                    <p:animEffect transition="in" filter="strips(downRight)">
                                      <p:cBhvr>
                                        <p:cTn id="27" dur="500"/>
                                        <p:tgtEl>
                                          <p:spTgt spid="27652">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27652">
                                            <p:txEl>
                                              <p:pRg st="4" end="4"/>
                                            </p:txEl>
                                          </p:spTgt>
                                        </p:tgtEl>
                                        <p:attrNameLst>
                                          <p:attrName>style.visibility</p:attrName>
                                        </p:attrNameLst>
                                      </p:cBhvr>
                                      <p:to>
                                        <p:strVal val="visible"/>
                                      </p:to>
                                    </p:set>
                                    <p:animEffect transition="in" filter="strips(downRight)">
                                      <p:cBhvr>
                                        <p:cTn id="32" dur="500"/>
                                        <p:tgtEl>
                                          <p:spTgt spid="27652">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27658"/>
                                        </p:tgtEl>
                                        <p:attrNameLst>
                                          <p:attrName>style.visibility</p:attrName>
                                        </p:attrNameLst>
                                      </p:cBhvr>
                                      <p:to>
                                        <p:strVal val="visible"/>
                                      </p:to>
                                    </p:set>
                                    <p:anim calcmode="lin" valueType="num">
                                      <p:cBhvr additive="base">
                                        <p:cTn id="37" dur="500" fill="hold"/>
                                        <p:tgtEl>
                                          <p:spTgt spid="27658"/>
                                        </p:tgtEl>
                                        <p:attrNameLst>
                                          <p:attrName>ppt_x</p:attrName>
                                        </p:attrNameLst>
                                      </p:cBhvr>
                                      <p:tavLst>
                                        <p:tav tm="0">
                                          <p:val>
                                            <p:strVal val="0-#ppt_w/2"/>
                                          </p:val>
                                        </p:tav>
                                        <p:tav tm="100000">
                                          <p:val>
                                            <p:strVal val="#ppt_x"/>
                                          </p:val>
                                        </p:tav>
                                      </p:tavLst>
                                    </p:anim>
                                    <p:anim calcmode="lin" valueType="num">
                                      <p:cBhvr additive="base">
                                        <p:cTn id="38" dur="500" fill="hold"/>
                                        <p:tgtEl>
                                          <p:spTgt spid="2765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7658"/>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18" presetClass="entr" presetSubtype="6" fill="hold" nodeType="clickEffect">
                                  <p:stCondLst>
                                    <p:cond delay="0"/>
                                  </p:stCondLst>
                                  <p:childTnLst>
                                    <p:set>
                                      <p:cBhvr>
                                        <p:cTn id="42" dur="1" fill="hold">
                                          <p:stCondLst>
                                            <p:cond delay="0"/>
                                          </p:stCondLst>
                                        </p:cTn>
                                        <p:tgtEl>
                                          <p:spTgt spid="27655"/>
                                        </p:tgtEl>
                                        <p:attrNameLst>
                                          <p:attrName>style.visibility</p:attrName>
                                        </p:attrNameLst>
                                      </p:cBhvr>
                                      <p:to>
                                        <p:strVal val="visible"/>
                                      </p:to>
                                    </p:set>
                                    <p:animEffect transition="in" filter="strips(downRight)">
                                      <p:cBhvr>
                                        <p:cTn id="43" dur="500"/>
                                        <p:tgtEl>
                                          <p:spTgt spid="27655"/>
                                        </p:tgtEl>
                                      </p:cBhvr>
                                    </p:animEffect>
                                  </p:childTnLst>
                                  <p:subTnLst>
                                    <p:set>
                                      <p:cBhvr override="childStyle">
                                        <p:cTn dur="1" fill="hold" display="0" masterRel="nextClick" afterEffect="1"/>
                                        <p:tgtEl>
                                          <p:spTgt spid="27655"/>
                                        </p:tgtEl>
                                        <p:attrNameLst>
                                          <p:attrName>style.visibility</p:attrName>
                                        </p:attrNameLst>
                                      </p:cBhvr>
                                      <p:to>
                                        <p:strVal val="hidden"/>
                                      </p:to>
                                    </p:set>
                                  </p:sub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27663"/>
                                        </p:tgtEl>
                                        <p:attrNameLst>
                                          <p:attrName>style.visibility</p:attrName>
                                        </p:attrNameLst>
                                      </p:cBhvr>
                                      <p:to>
                                        <p:strVal val="visible"/>
                                      </p:to>
                                    </p:set>
                                    <p:anim calcmode="lin" valueType="num">
                                      <p:cBhvr additive="base">
                                        <p:cTn id="48" dur="500" fill="hold"/>
                                        <p:tgtEl>
                                          <p:spTgt spid="27663"/>
                                        </p:tgtEl>
                                        <p:attrNameLst>
                                          <p:attrName>ppt_x</p:attrName>
                                        </p:attrNameLst>
                                      </p:cBhvr>
                                      <p:tavLst>
                                        <p:tav tm="0">
                                          <p:val>
                                            <p:strVal val="0-#ppt_w/2"/>
                                          </p:val>
                                        </p:tav>
                                        <p:tav tm="100000">
                                          <p:val>
                                            <p:strVal val="#ppt_x"/>
                                          </p:val>
                                        </p:tav>
                                      </p:tavLst>
                                    </p:anim>
                                    <p:anim calcmode="lin" valueType="num">
                                      <p:cBhvr additive="base">
                                        <p:cTn id="49" dur="500" fill="hold"/>
                                        <p:tgtEl>
                                          <p:spTgt spid="276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autoUpdateAnimBg="0"/>
      <p:bldP spid="27652" grpId="0" build="p" bldLvl="3" autoUpdateAnimBg="0"/>
      <p:bldP spid="27663"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Andesitic Lava</a:t>
            </a:r>
            <a:endParaRPr lang="en-US" dirty="0"/>
          </a:p>
        </p:txBody>
      </p:sp>
      <p:pic>
        <p:nvPicPr>
          <p:cNvPr id="5" name="ClipArt Placeholder 4" descr="Lascar_l.gif"/>
          <p:cNvPicPr>
            <a:picLocks noGrp="1" noChangeAspect="1"/>
          </p:cNvPicPr>
          <p:nvPr>
            <p:ph type="clipArt" sz="half" idx="1"/>
          </p:nvPr>
        </p:nvPicPr>
        <p:blipFill>
          <a:blip r:embed="rId2">
            <a:extLst>
              <a:ext uri="{28A0092B-C50C-407E-A947-70E740481C1C}">
                <a14:useLocalDpi xmlns:a14="http://schemas.microsoft.com/office/drawing/2010/main" val="0"/>
              </a:ext>
            </a:extLst>
          </a:blip>
          <a:srcRect t="-32319" b="-32319"/>
          <a:stretch>
            <a:fillRect/>
          </a:stretch>
        </p:blipFill>
        <p:spPr/>
      </p:pic>
      <p:sp>
        <p:nvSpPr>
          <p:cNvPr id="4" name="Text Placeholder 3"/>
          <p:cNvSpPr>
            <a:spLocks noGrp="1"/>
          </p:cNvSpPr>
          <p:nvPr>
            <p:ph type="body" sz="half" idx="2"/>
          </p:nvPr>
        </p:nvSpPr>
        <p:spPr/>
        <p:txBody>
          <a:bodyPr>
            <a:normAutofit/>
          </a:bodyPr>
          <a:lstStyle/>
          <a:p>
            <a:r>
              <a:rPr lang="en-US" sz="3200" u="sng" dirty="0" smtClean="0"/>
              <a:t>Slow</a:t>
            </a:r>
            <a:r>
              <a:rPr lang="en-US" sz="3200" dirty="0" smtClean="0"/>
              <a:t> moving lava.</a:t>
            </a:r>
          </a:p>
          <a:p>
            <a:r>
              <a:rPr lang="en-US" sz="3200" dirty="0" smtClean="0"/>
              <a:t>Forms </a:t>
            </a:r>
            <a:r>
              <a:rPr lang="en-US" sz="3200" u="sng" dirty="0" smtClean="0"/>
              <a:t>large</a:t>
            </a:r>
            <a:r>
              <a:rPr lang="en-US" sz="3200" dirty="0" smtClean="0"/>
              <a:t> columns/</a:t>
            </a:r>
            <a:r>
              <a:rPr lang="en-US" sz="3200" u="sng" dirty="0" smtClean="0"/>
              <a:t>blocks</a:t>
            </a:r>
            <a:r>
              <a:rPr lang="en-US" sz="3200" dirty="0" smtClean="0"/>
              <a:t>.</a:t>
            </a:r>
            <a:endParaRPr lang="en-US" sz="3200" dirty="0"/>
          </a:p>
        </p:txBody>
      </p:sp>
      <p:sp>
        <p:nvSpPr>
          <p:cNvPr id="6" name="TextBox 5"/>
          <p:cNvSpPr txBox="1"/>
          <p:nvPr/>
        </p:nvSpPr>
        <p:spPr>
          <a:xfrm>
            <a:off x="7943273" y="1176223"/>
            <a:ext cx="971551" cy="769441"/>
          </a:xfrm>
          <a:prstGeom prst="rect">
            <a:avLst/>
          </a:prstGeom>
          <a:noFill/>
        </p:spPr>
        <p:txBody>
          <a:bodyPr wrap="square" rtlCol="0">
            <a:spAutoFit/>
          </a:bodyPr>
          <a:lstStyle/>
          <a:p>
            <a:r>
              <a:rPr lang="en-US" sz="4400" dirty="0" smtClean="0">
                <a:sym typeface="Wingdings"/>
              </a:rPr>
              <a:t></a:t>
            </a:r>
            <a:endParaRPr lang="en-US" sz="4400" dirty="0"/>
          </a:p>
        </p:txBody>
      </p:sp>
    </p:spTree>
    <p:extLst>
      <p:ext uri="{BB962C8B-B14F-4D97-AF65-F5344CB8AC3E}">
        <p14:creationId xmlns:p14="http://schemas.microsoft.com/office/powerpoint/2010/main" val="350589683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lipArt Placeholder 2"/>
          <p:cNvSpPr>
            <a:spLocks noGrp="1"/>
          </p:cNvSpPr>
          <p:nvPr>
            <p:ph type="clipArt" sz="half" idx="1"/>
          </p:nvPr>
        </p:nvSpPr>
        <p:spPr/>
      </p:sp>
      <p:sp>
        <p:nvSpPr>
          <p:cNvPr id="4" name="Text Placeholder 3"/>
          <p:cNvSpPr>
            <a:spLocks noGrp="1"/>
          </p:cNvSpPr>
          <p:nvPr>
            <p:ph type="body" sz="half" idx="2"/>
          </p:nvPr>
        </p:nvSpPr>
        <p:spPr/>
        <p:txBody>
          <a:bodyPr/>
          <a:lstStyle/>
          <a:p>
            <a:endParaRPr lang="en-US"/>
          </a:p>
        </p:txBody>
      </p:sp>
      <p:pic>
        <p:nvPicPr>
          <p:cNvPr id="5" name="Picture 4" descr="Lascar_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292925" cy="6858000"/>
          </a:xfrm>
          <a:prstGeom prst="rect">
            <a:avLst/>
          </a:prstGeom>
        </p:spPr>
      </p:pic>
      <p:sp>
        <p:nvSpPr>
          <p:cNvPr id="6" name="TextBox 5"/>
          <p:cNvSpPr txBox="1"/>
          <p:nvPr/>
        </p:nvSpPr>
        <p:spPr>
          <a:xfrm>
            <a:off x="5122592" y="18679"/>
            <a:ext cx="4170332" cy="861774"/>
          </a:xfrm>
          <a:prstGeom prst="rect">
            <a:avLst/>
          </a:prstGeom>
          <a:noFill/>
        </p:spPr>
        <p:txBody>
          <a:bodyPr wrap="none" rtlCol="0">
            <a:spAutoFit/>
          </a:bodyPr>
          <a:lstStyle/>
          <a:p>
            <a:r>
              <a:rPr lang="en-US" sz="3200" dirty="0">
                <a:solidFill>
                  <a:schemeClr val="bg1"/>
                </a:solidFill>
              </a:rPr>
              <a:t>Lascar Volcano, Chile</a:t>
            </a:r>
          </a:p>
          <a:p>
            <a:endParaRPr lang="en-US" dirty="0"/>
          </a:p>
        </p:txBody>
      </p:sp>
      <p:sp>
        <p:nvSpPr>
          <p:cNvPr id="7" name="Down Arrow 6"/>
          <p:cNvSpPr/>
          <p:nvPr/>
        </p:nvSpPr>
        <p:spPr>
          <a:xfrm rot="2505944">
            <a:off x="5220652" y="1200727"/>
            <a:ext cx="854364" cy="2502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7211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descr="http://streaming.syncrocloud.com/volcanoes/item_sc4f4f9cb8b99fc_dogshow2.JPG?time=13805197958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200"/>
            <a:ext cx="9144001"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172449" y="716846"/>
            <a:ext cx="971551" cy="769441"/>
          </a:xfrm>
          <a:prstGeom prst="rect">
            <a:avLst/>
          </a:prstGeom>
          <a:noFill/>
        </p:spPr>
        <p:txBody>
          <a:bodyPr wrap="square" rtlCol="0">
            <a:spAutoFit/>
          </a:bodyPr>
          <a:lstStyle/>
          <a:p>
            <a:r>
              <a:rPr lang="en-US" sz="4400" dirty="0" smtClean="0">
                <a:sym typeface="Wingdings"/>
              </a:rPr>
              <a:t></a:t>
            </a:r>
            <a:endParaRPr lang="en-US" sz="4400" dirty="0"/>
          </a:p>
        </p:txBody>
      </p:sp>
    </p:spTree>
    <p:extLst>
      <p:ext uri="{BB962C8B-B14F-4D97-AF65-F5344CB8AC3E}">
        <p14:creationId xmlns:p14="http://schemas.microsoft.com/office/powerpoint/2010/main" val="171690705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lipArt Placeholder 2"/>
          <p:cNvSpPr>
            <a:spLocks noGrp="1"/>
          </p:cNvSpPr>
          <p:nvPr>
            <p:ph type="clipArt" sz="half" idx="1"/>
          </p:nvPr>
        </p:nvSpPr>
        <p:spPr/>
      </p:sp>
      <p:sp>
        <p:nvSpPr>
          <p:cNvPr id="4" name="Text Placeholder 3"/>
          <p:cNvSpPr>
            <a:spLocks noGrp="1"/>
          </p:cNvSpPr>
          <p:nvPr>
            <p:ph type="body" sz="half" idx="2"/>
          </p:nvPr>
        </p:nvSpPr>
        <p:spPr/>
        <p:txBody>
          <a:bodyPr/>
          <a:lstStyle/>
          <a:p>
            <a:endParaRPr lang="en-US"/>
          </a:p>
        </p:txBody>
      </p:sp>
      <p:pic>
        <p:nvPicPr>
          <p:cNvPr id="5" name="Picture 4" descr="andesite_m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72665" cy="6858000"/>
          </a:xfrm>
          <a:prstGeom prst="rect">
            <a:avLst/>
          </a:prstGeom>
        </p:spPr>
      </p:pic>
    </p:spTree>
    <p:extLst>
      <p:ext uri="{BB962C8B-B14F-4D97-AF65-F5344CB8AC3E}">
        <p14:creationId xmlns:p14="http://schemas.microsoft.com/office/powerpoint/2010/main" val="121657595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z="2800">
                <a:solidFill>
                  <a:srgbClr val="FF6600"/>
                </a:solidFill>
                <a:latin typeface="Arial" charset="0"/>
                <a:cs typeface="Arial" charset="0"/>
              </a:rPr>
              <a:t>Magma Composition</a:t>
            </a:r>
            <a:r>
              <a:rPr lang="en-US">
                <a:latin typeface="Arial" charset="0"/>
                <a:cs typeface="Arial" charset="0"/>
              </a:rPr>
              <a:t> </a:t>
            </a:r>
            <a:br>
              <a:rPr lang="en-US">
                <a:latin typeface="Arial" charset="0"/>
                <a:cs typeface="Arial" charset="0"/>
              </a:rPr>
            </a:br>
            <a:r>
              <a:rPr lang="en-US">
                <a:latin typeface="Arial" charset="0"/>
                <a:cs typeface="Arial" charset="0"/>
              </a:rPr>
              <a:t>Andesitic Lava</a:t>
            </a:r>
          </a:p>
        </p:txBody>
      </p:sp>
      <p:sp>
        <p:nvSpPr>
          <p:cNvPr id="30724" name="Rectangle 4"/>
          <p:cNvSpPr>
            <a:spLocks noGrp="1" noChangeArrowheads="1"/>
          </p:cNvSpPr>
          <p:nvPr>
            <p:ph type="body" sz="half" idx="2"/>
          </p:nvPr>
        </p:nvSpPr>
        <p:spPr>
          <a:xfrm>
            <a:off x="4267200" y="1828800"/>
            <a:ext cx="4724400" cy="4114800"/>
          </a:xfrm>
        </p:spPr>
        <p:txBody>
          <a:bodyPr/>
          <a:lstStyle/>
          <a:p>
            <a:pPr>
              <a:lnSpc>
                <a:spcPct val="110000"/>
              </a:lnSpc>
              <a:buFontTx/>
              <a:buNone/>
            </a:pPr>
            <a:r>
              <a:rPr lang="en-US" dirty="0">
                <a:latin typeface="Arial" charset="0"/>
                <a:cs typeface="Arial" charset="0"/>
              </a:rPr>
              <a:t>Mount </a:t>
            </a:r>
            <a:r>
              <a:rPr lang="en-US" dirty="0" err="1">
                <a:latin typeface="Arial" charset="0"/>
                <a:cs typeface="Arial" charset="0"/>
              </a:rPr>
              <a:t>Pelee</a:t>
            </a:r>
            <a:r>
              <a:rPr lang="en-US" dirty="0">
                <a:latin typeface="Arial" charset="0"/>
                <a:cs typeface="Arial" charset="0"/>
              </a:rPr>
              <a:t>, Martinique</a:t>
            </a:r>
          </a:p>
          <a:p>
            <a:pPr lvl="1">
              <a:lnSpc>
                <a:spcPct val="110000"/>
              </a:lnSpc>
            </a:pPr>
            <a:r>
              <a:rPr lang="en-US" sz="1800" dirty="0">
                <a:latin typeface="Arial" charset="0"/>
                <a:cs typeface="Arial" charset="0"/>
              </a:rPr>
              <a:t>Famous for the May 8, 1902 eruption which killed 29,000 people and destroyed the city of St. Pierre. This is the largest number of causalities for a volcanic eruption this century.</a:t>
            </a:r>
          </a:p>
          <a:p>
            <a:pPr>
              <a:lnSpc>
                <a:spcPct val="110000"/>
              </a:lnSpc>
            </a:pPr>
            <a:r>
              <a:rPr lang="en-US" dirty="0" err="1">
                <a:latin typeface="Arial" charset="0"/>
                <a:cs typeface="Arial" charset="0"/>
              </a:rPr>
              <a:t>Mayon</a:t>
            </a:r>
            <a:r>
              <a:rPr lang="en-US" dirty="0">
                <a:latin typeface="Arial" charset="0"/>
                <a:cs typeface="Arial" charset="0"/>
              </a:rPr>
              <a:t>, </a:t>
            </a:r>
            <a:r>
              <a:rPr lang="en-US" dirty="0" err="1">
                <a:latin typeface="Arial" charset="0"/>
                <a:cs typeface="Arial" charset="0"/>
              </a:rPr>
              <a:t>Phillipines</a:t>
            </a:r>
            <a:endParaRPr lang="en-US" dirty="0">
              <a:latin typeface="Arial" charset="0"/>
              <a:cs typeface="Arial" charset="0"/>
            </a:endParaRPr>
          </a:p>
          <a:p>
            <a:pPr lvl="1">
              <a:lnSpc>
                <a:spcPct val="110000"/>
              </a:lnSpc>
            </a:pPr>
            <a:r>
              <a:rPr lang="en-US" sz="1800" dirty="0">
                <a:latin typeface="Arial" charset="0"/>
                <a:cs typeface="Arial" charset="0"/>
              </a:rPr>
              <a:t>It is the most active volcano in the Philippines. Since 1616, </a:t>
            </a:r>
            <a:r>
              <a:rPr lang="en-US" sz="1800" dirty="0" err="1">
                <a:latin typeface="Arial" charset="0"/>
                <a:cs typeface="Arial" charset="0"/>
              </a:rPr>
              <a:t>Mayon</a:t>
            </a:r>
            <a:r>
              <a:rPr lang="en-US" sz="1800" dirty="0">
                <a:latin typeface="Arial" charset="0"/>
                <a:cs typeface="Arial" charset="0"/>
              </a:rPr>
              <a:t> has erupted 47 times. </a:t>
            </a:r>
          </a:p>
          <a:p>
            <a:pPr lvl="1">
              <a:lnSpc>
                <a:spcPct val="110000"/>
              </a:lnSpc>
            </a:pPr>
            <a:r>
              <a:rPr lang="en-US" sz="1800" dirty="0" smtClean="0">
                <a:latin typeface="Arial" charset="0"/>
                <a:cs typeface="Arial" charset="0"/>
              </a:rPr>
              <a:t>It’s </a:t>
            </a:r>
            <a:r>
              <a:rPr lang="en-US" sz="1800" dirty="0">
                <a:latin typeface="Arial" charset="0"/>
                <a:cs typeface="Arial" charset="0"/>
              </a:rPr>
              <a:t>1814 eruption killed 1,600.</a:t>
            </a:r>
          </a:p>
          <a:p>
            <a:pPr lvl="1">
              <a:lnSpc>
                <a:spcPct val="90000"/>
              </a:lnSpc>
            </a:pPr>
            <a:endParaRPr lang="en-US" sz="1800" dirty="0">
              <a:latin typeface="Arial" charset="0"/>
              <a:cs typeface="Arial" charset="0"/>
            </a:endParaRPr>
          </a:p>
          <a:p>
            <a:pPr>
              <a:lnSpc>
                <a:spcPct val="90000"/>
              </a:lnSpc>
            </a:pPr>
            <a:endParaRPr lang="en-US" dirty="0">
              <a:latin typeface="Arial" charset="0"/>
              <a:cs typeface="Arial" charset="0"/>
            </a:endParaRPr>
          </a:p>
        </p:txBody>
      </p:sp>
      <p:pic>
        <p:nvPicPr>
          <p:cNvPr id="30727" name="Picture 7" descr="http://volcano.und.edu/vwdocs/EOSslides/slides/slide6.gif"/>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457200" y="2819400"/>
            <a:ext cx="3810000" cy="2360613"/>
          </a:xfrm>
          <a:noFill/>
        </p:spPr>
      </p:pic>
      <p:pic>
        <p:nvPicPr>
          <p:cNvPr id="30729" name="Picture 9" descr="http://volcano.und.edu/vwdocs/volc_images/north_america/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828800"/>
            <a:ext cx="367982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descr="http://volcano.und.edu/vwdocs/volc_images/southeast_asia/philippines/Mayon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828800"/>
            <a:ext cx="2778125"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35431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dissolve">
                                      <p:cBhvr>
                                        <p:cTn id="7" dur="500"/>
                                        <p:tgtEl>
                                          <p:spTgt spid="307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30724">
                                            <p:txEl>
                                              <p:pRg st="0" end="0"/>
                                            </p:txEl>
                                          </p:spTgt>
                                        </p:tgtEl>
                                        <p:attrNameLst>
                                          <p:attrName>style.visibility</p:attrName>
                                        </p:attrNameLst>
                                      </p:cBhvr>
                                      <p:to>
                                        <p:strVal val="visible"/>
                                      </p:to>
                                    </p:set>
                                    <p:animEffect transition="in" filter="strips(downRight)">
                                      <p:cBhvr>
                                        <p:cTn id="12" dur="500"/>
                                        <p:tgtEl>
                                          <p:spTgt spid="3072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30724">
                                            <p:txEl>
                                              <p:pRg st="1" end="1"/>
                                            </p:txEl>
                                          </p:spTgt>
                                        </p:tgtEl>
                                        <p:attrNameLst>
                                          <p:attrName>style.visibility</p:attrName>
                                        </p:attrNameLst>
                                      </p:cBhvr>
                                      <p:to>
                                        <p:strVal val="visible"/>
                                      </p:to>
                                    </p:set>
                                    <p:animEffect transition="in" filter="strips(downRight)">
                                      <p:cBhvr>
                                        <p:cTn id="17" dur="500"/>
                                        <p:tgtEl>
                                          <p:spTgt spid="3072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30724">
                                            <p:txEl>
                                              <p:pRg st="2" end="2"/>
                                            </p:txEl>
                                          </p:spTgt>
                                        </p:tgtEl>
                                        <p:attrNameLst>
                                          <p:attrName>style.visibility</p:attrName>
                                        </p:attrNameLst>
                                      </p:cBhvr>
                                      <p:to>
                                        <p:strVal val="visible"/>
                                      </p:to>
                                    </p:set>
                                    <p:animEffect transition="in" filter="strips(downRight)">
                                      <p:cBhvr>
                                        <p:cTn id="22" dur="500"/>
                                        <p:tgtEl>
                                          <p:spTgt spid="30724">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30724">
                                            <p:txEl>
                                              <p:pRg st="3" end="3"/>
                                            </p:txEl>
                                          </p:spTgt>
                                        </p:tgtEl>
                                        <p:attrNameLst>
                                          <p:attrName>style.visibility</p:attrName>
                                        </p:attrNameLst>
                                      </p:cBhvr>
                                      <p:to>
                                        <p:strVal val="visible"/>
                                      </p:to>
                                    </p:set>
                                    <p:animEffect transition="in" filter="strips(downRight)">
                                      <p:cBhvr>
                                        <p:cTn id="27" dur="500"/>
                                        <p:tgtEl>
                                          <p:spTgt spid="30724">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30724">
                                            <p:txEl>
                                              <p:pRg st="4" end="4"/>
                                            </p:txEl>
                                          </p:spTgt>
                                        </p:tgtEl>
                                        <p:attrNameLst>
                                          <p:attrName>style.visibility</p:attrName>
                                        </p:attrNameLst>
                                      </p:cBhvr>
                                      <p:to>
                                        <p:strVal val="visible"/>
                                      </p:to>
                                    </p:set>
                                    <p:animEffect transition="in" filter="strips(downRight)">
                                      <p:cBhvr>
                                        <p:cTn id="32" dur="500"/>
                                        <p:tgtEl>
                                          <p:spTgt spid="30724">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30729"/>
                                        </p:tgtEl>
                                        <p:attrNameLst>
                                          <p:attrName>style.visibility</p:attrName>
                                        </p:attrNameLst>
                                      </p:cBhvr>
                                      <p:to>
                                        <p:strVal val="visible"/>
                                      </p:to>
                                    </p:set>
                                    <p:anim calcmode="lin" valueType="num">
                                      <p:cBhvr additive="base">
                                        <p:cTn id="37" dur="500" fill="hold"/>
                                        <p:tgtEl>
                                          <p:spTgt spid="30729"/>
                                        </p:tgtEl>
                                        <p:attrNameLst>
                                          <p:attrName>ppt_x</p:attrName>
                                        </p:attrNameLst>
                                      </p:cBhvr>
                                      <p:tavLst>
                                        <p:tav tm="0">
                                          <p:val>
                                            <p:strVal val="0-#ppt_w/2"/>
                                          </p:val>
                                        </p:tav>
                                        <p:tav tm="100000">
                                          <p:val>
                                            <p:strVal val="#ppt_x"/>
                                          </p:val>
                                        </p:tav>
                                      </p:tavLst>
                                    </p:anim>
                                    <p:anim calcmode="lin" valueType="num">
                                      <p:cBhvr additive="base">
                                        <p:cTn id="38" dur="500" fill="hold"/>
                                        <p:tgtEl>
                                          <p:spTgt spid="30729"/>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30729"/>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18" presetClass="entr" presetSubtype="6" fill="hold" nodeType="clickEffect">
                                  <p:stCondLst>
                                    <p:cond delay="0"/>
                                  </p:stCondLst>
                                  <p:childTnLst>
                                    <p:set>
                                      <p:cBhvr>
                                        <p:cTn id="42" dur="1" fill="hold">
                                          <p:stCondLst>
                                            <p:cond delay="0"/>
                                          </p:stCondLst>
                                        </p:cTn>
                                        <p:tgtEl>
                                          <p:spTgt spid="30727"/>
                                        </p:tgtEl>
                                        <p:attrNameLst>
                                          <p:attrName>style.visibility</p:attrName>
                                        </p:attrNameLst>
                                      </p:cBhvr>
                                      <p:to>
                                        <p:strVal val="visible"/>
                                      </p:to>
                                    </p:set>
                                    <p:animEffect transition="in" filter="strips(downRight)">
                                      <p:cBhvr>
                                        <p:cTn id="43" dur="500"/>
                                        <p:tgtEl>
                                          <p:spTgt spid="30727"/>
                                        </p:tgtEl>
                                      </p:cBhvr>
                                    </p:animEffect>
                                  </p:childTnLst>
                                  <p:subTnLst>
                                    <p:set>
                                      <p:cBhvr override="childStyle">
                                        <p:cTn dur="1" fill="hold" display="0" masterRel="nextClick" afterEffect="1"/>
                                        <p:tgtEl>
                                          <p:spTgt spid="30727"/>
                                        </p:tgtEl>
                                        <p:attrNameLst>
                                          <p:attrName>style.visibility</p:attrName>
                                        </p:attrNameLst>
                                      </p:cBhvr>
                                      <p:to>
                                        <p:strVal val="hidden"/>
                                      </p:to>
                                    </p:set>
                                  </p:sub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nodeType="clickEffect">
                                  <p:stCondLst>
                                    <p:cond delay="0"/>
                                  </p:stCondLst>
                                  <p:childTnLst>
                                    <p:set>
                                      <p:cBhvr>
                                        <p:cTn id="47" dur="1" fill="hold">
                                          <p:stCondLst>
                                            <p:cond delay="0"/>
                                          </p:stCondLst>
                                        </p:cTn>
                                        <p:tgtEl>
                                          <p:spTgt spid="30731"/>
                                        </p:tgtEl>
                                        <p:attrNameLst>
                                          <p:attrName>style.visibility</p:attrName>
                                        </p:attrNameLst>
                                      </p:cBhvr>
                                      <p:to>
                                        <p:strVal val="visible"/>
                                      </p:to>
                                    </p:set>
                                    <p:anim calcmode="lin" valueType="num">
                                      <p:cBhvr additive="base">
                                        <p:cTn id="48" dur="500" fill="hold"/>
                                        <p:tgtEl>
                                          <p:spTgt spid="30731"/>
                                        </p:tgtEl>
                                        <p:attrNameLst>
                                          <p:attrName>ppt_x</p:attrName>
                                        </p:attrNameLst>
                                      </p:cBhvr>
                                      <p:tavLst>
                                        <p:tav tm="0">
                                          <p:val>
                                            <p:strVal val="0-#ppt_w/2"/>
                                          </p:val>
                                        </p:tav>
                                        <p:tav tm="100000">
                                          <p:val>
                                            <p:strVal val="#ppt_x"/>
                                          </p:val>
                                        </p:tav>
                                      </p:tavLst>
                                    </p:anim>
                                    <p:anim calcmode="lin" valueType="num">
                                      <p:cBhvr additive="base">
                                        <p:cTn id="49" dur="500" fill="hold"/>
                                        <p:tgtEl>
                                          <p:spTgt spid="30731"/>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3073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autoUpdateAnimBg="0"/>
      <p:bldP spid="30724" grpId="0" build="p" bldLvl="3"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Classwork</a:t>
            </a:r>
            <a:endParaRPr lang="en-US" dirty="0"/>
          </a:p>
        </p:txBody>
      </p:sp>
      <p:sp>
        <p:nvSpPr>
          <p:cNvPr id="4" name="Text Placeholder 3"/>
          <p:cNvSpPr>
            <a:spLocks noGrp="1"/>
          </p:cNvSpPr>
          <p:nvPr>
            <p:ph type="body" sz="half" idx="2"/>
          </p:nvPr>
        </p:nvSpPr>
        <p:spPr/>
        <p:txBody>
          <a:bodyPr/>
          <a:lstStyle/>
          <a:p>
            <a:r>
              <a:rPr lang="en-US" dirty="0" smtClean="0"/>
              <a:t>Work on the following: </a:t>
            </a:r>
          </a:p>
          <a:p>
            <a:r>
              <a:rPr lang="en-US" dirty="0" smtClean="0"/>
              <a:t>Plate Tectonics Workbook</a:t>
            </a:r>
          </a:p>
          <a:p>
            <a:r>
              <a:rPr lang="en-US" dirty="0" smtClean="0"/>
              <a:t>Volcano Workbook</a:t>
            </a:r>
          </a:p>
          <a:p>
            <a:endParaRPr lang="en-US" dirty="0"/>
          </a:p>
        </p:txBody>
      </p:sp>
      <p:sp>
        <p:nvSpPr>
          <p:cNvPr id="6" name="ClipArt Placeholder 5"/>
          <p:cNvSpPr>
            <a:spLocks noGrp="1"/>
          </p:cNvSpPr>
          <p:nvPr>
            <p:ph type="clipArt" sz="half" idx="1"/>
          </p:nvPr>
        </p:nvSpPr>
        <p:spPr/>
      </p:sp>
      <p:pic>
        <p:nvPicPr>
          <p:cNvPr id="7" name="Picture 6" descr="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730" y="1981200"/>
            <a:ext cx="4393470" cy="4114800"/>
          </a:xfrm>
          <a:prstGeom prst="rect">
            <a:avLst/>
          </a:prstGeom>
        </p:spPr>
      </p:pic>
    </p:spTree>
    <p:extLst>
      <p:ext uri="{BB962C8B-B14F-4D97-AF65-F5344CB8AC3E}">
        <p14:creationId xmlns:p14="http://schemas.microsoft.com/office/powerpoint/2010/main" val="170674189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0" y="1600200"/>
            <a:ext cx="9144000" cy="5257799"/>
          </a:xfrm>
        </p:spPr>
        <p:txBody>
          <a:bodyPr>
            <a:normAutofit/>
          </a:bodyPr>
          <a:lstStyle/>
          <a:p>
            <a:r>
              <a:rPr lang="en-US" dirty="0" smtClean="0"/>
              <a:t>CNN 10</a:t>
            </a:r>
          </a:p>
          <a:p>
            <a:r>
              <a:rPr lang="en-US" dirty="0" smtClean="0"/>
              <a:t>VOLCANOE’S GO BOOM</a:t>
            </a:r>
          </a:p>
          <a:p>
            <a:r>
              <a:rPr lang="en-US" dirty="0" smtClean="0"/>
              <a:t>Types of Volcanoes</a:t>
            </a:r>
          </a:p>
          <a:p>
            <a:r>
              <a:rPr lang="en-US" dirty="0" smtClean="0"/>
              <a:t>QUICK FACTS</a:t>
            </a:r>
          </a:p>
          <a:p>
            <a:endParaRPr lang="en-US" dirty="0"/>
          </a:p>
          <a:p>
            <a:r>
              <a:rPr lang="en-US" dirty="0" smtClean="0"/>
              <a:t>Classwork </a:t>
            </a:r>
            <a:r>
              <a:rPr lang="mr-IN" dirty="0" smtClean="0"/>
              <a:t>–</a:t>
            </a:r>
            <a:r>
              <a:rPr lang="en-US" dirty="0" smtClean="0"/>
              <a:t> </a:t>
            </a:r>
          </a:p>
          <a:p>
            <a:pPr lvl="1"/>
            <a:r>
              <a:rPr lang="en-US" dirty="0" smtClean="0"/>
              <a:t>Begin working on Benefits/Hazards</a:t>
            </a:r>
          </a:p>
          <a:p>
            <a:pPr lvl="1"/>
            <a:r>
              <a:rPr lang="en-US" dirty="0" smtClean="0"/>
              <a:t>Begin working on the </a:t>
            </a:r>
            <a:r>
              <a:rPr lang="en-US" dirty="0" err="1" smtClean="0"/>
              <a:t>Webquest</a:t>
            </a:r>
            <a:r>
              <a:rPr lang="en-US" dirty="0" smtClean="0"/>
              <a:t> </a:t>
            </a:r>
            <a:endParaRPr lang="en-US" dirty="0"/>
          </a:p>
        </p:txBody>
      </p:sp>
    </p:spTree>
    <p:extLst>
      <p:ext uri="{BB962C8B-B14F-4D97-AF65-F5344CB8AC3E}">
        <p14:creationId xmlns:p14="http://schemas.microsoft.com/office/powerpoint/2010/main" val="12629908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09600" y="0"/>
            <a:ext cx="7772400" cy="1143000"/>
          </a:xfrm>
        </p:spPr>
        <p:txBody>
          <a:bodyPr/>
          <a:lstStyle/>
          <a:p>
            <a:r>
              <a:rPr lang="en-US" b="1" u="sng">
                <a:latin typeface="Comic Sans MS" charset="0"/>
                <a:cs typeface="Times New Roman" charset="0"/>
              </a:rPr>
              <a:t>3 Basic Volcano shapes</a:t>
            </a:r>
          </a:p>
        </p:txBody>
      </p:sp>
      <p:sp>
        <p:nvSpPr>
          <p:cNvPr id="5123" name="Rectangle 3"/>
          <p:cNvSpPr>
            <a:spLocks noGrp="1" noChangeArrowheads="1"/>
          </p:cNvSpPr>
          <p:nvPr>
            <p:ph type="body" sz="half" idx="2"/>
          </p:nvPr>
        </p:nvSpPr>
        <p:spPr>
          <a:xfrm>
            <a:off x="533400" y="1143000"/>
            <a:ext cx="8001000" cy="1295400"/>
          </a:xfrm>
        </p:spPr>
        <p:txBody>
          <a:bodyPr/>
          <a:lstStyle/>
          <a:p>
            <a:pPr>
              <a:buFontTx/>
              <a:buNone/>
            </a:pPr>
            <a:r>
              <a:rPr lang="en-US" sz="3600">
                <a:latin typeface="Comic Sans MS" charset="0"/>
                <a:cs typeface="Times New Roman" charset="0"/>
              </a:rPr>
              <a:t>The shape and size are determined by the type of magma feeding it.</a:t>
            </a:r>
            <a:endParaRPr lang="en-US">
              <a:latin typeface="Comic Sans MS" charset="0"/>
              <a:cs typeface="Times New Roman" charset="0"/>
            </a:endParaRPr>
          </a:p>
          <a:p>
            <a:endParaRPr lang="en-US" sz="3600">
              <a:latin typeface="Comic Sans MS" charset="0"/>
              <a:cs typeface="Times New Roman" charset="0"/>
            </a:endParaRPr>
          </a:p>
          <a:p>
            <a:endParaRPr lang="en-US" sz="3600">
              <a:latin typeface="Comic Sans MS" charset="0"/>
              <a:cs typeface="Times New Roman" charset="0"/>
            </a:endParaRPr>
          </a:p>
        </p:txBody>
      </p:sp>
      <p:sp>
        <p:nvSpPr>
          <p:cNvPr id="15364" name="Text Box 5"/>
          <p:cNvSpPr txBox="1">
            <a:spLocks noChangeArrowheads="1"/>
          </p:cNvSpPr>
          <p:nvPr/>
        </p:nvSpPr>
        <p:spPr bwMode="auto">
          <a:xfrm>
            <a:off x="4038600" y="1981200"/>
            <a:ext cx="449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endParaRPr lang="en-US"/>
          </a:p>
        </p:txBody>
      </p:sp>
      <p:pic>
        <p:nvPicPr>
          <p:cNvPr id="15365" name="Picture 16" descr="P:\Science\The Changing Earth\pix A-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52788"/>
            <a:ext cx="4960938"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3" descr="P:\Science\The Changing Earth\pix A-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25" y="3200400"/>
            <a:ext cx="43338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361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dissolve">
                                      <p:cBhvr>
                                        <p:cTn id="7" dur="500"/>
                                        <p:tgtEl>
                                          <p:spTgt spid="5122"/>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5123">
                                            <p:txEl>
                                              <p:pRg st="0" end="0"/>
                                            </p:txEl>
                                          </p:spTgt>
                                        </p:tgtEl>
                                        <p:attrNameLst>
                                          <p:attrName>style.visibility</p:attrName>
                                        </p:attrNameLst>
                                      </p:cBhvr>
                                      <p:to>
                                        <p:strVal val="visible"/>
                                      </p:to>
                                    </p:set>
                                    <p:animEffect transition="in" filter="strips(downRight)">
                                      <p:cBhvr>
                                        <p:cTn id="10" dur="2000"/>
                                        <p:tgtEl>
                                          <p:spTgt spid="5123">
                                            <p:txEl>
                                              <p:pRg st="0" end="0"/>
                                            </p:txEl>
                                          </p:spTgt>
                                        </p:tgtEl>
                                      </p:cBhvr>
                                    </p:animEffect>
                                  </p:childTnLst>
                                  <p:subTnLst>
                                    <p:set>
                                      <p:cBhvr override="childStyle">
                                        <p:cTn dur="1" fill="hold" display="0" masterRel="nextClick" afterEffect="1"/>
                                        <p:tgtEl>
                                          <p:spTgt spid="5123">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P spid="5123"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28600"/>
            <a:ext cx="8229600" cy="914400"/>
          </a:xfrm>
        </p:spPr>
        <p:txBody>
          <a:bodyPr/>
          <a:lstStyle/>
          <a:p>
            <a:pPr eaLnBrk="1" hangingPunct="1"/>
            <a:r>
              <a:rPr lang="en-US" sz="5400" dirty="0">
                <a:latin typeface="Comic Sans MS" charset="0"/>
                <a:cs typeface="Arial" charset="0"/>
              </a:rPr>
              <a:t>1.  </a:t>
            </a:r>
            <a:r>
              <a:rPr lang="en-US" sz="5400" u="sng" dirty="0">
                <a:latin typeface="Comic Sans MS" charset="0"/>
                <a:cs typeface="Arial" charset="0"/>
              </a:rPr>
              <a:t>Shield</a:t>
            </a:r>
            <a:r>
              <a:rPr lang="en-US" sz="5400" dirty="0">
                <a:latin typeface="Comic Sans MS" charset="0"/>
                <a:cs typeface="Arial" charset="0"/>
              </a:rPr>
              <a:t> Volcano</a:t>
            </a:r>
          </a:p>
        </p:txBody>
      </p:sp>
      <p:sp>
        <p:nvSpPr>
          <p:cNvPr id="16387" name="Rectangle 3"/>
          <p:cNvSpPr>
            <a:spLocks noGrp="1" noChangeArrowheads="1"/>
          </p:cNvSpPr>
          <p:nvPr>
            <p:ph type="body" idx="1"/>
          </p:nvPr>
        </p:nvSpPr>
        <p:spPr>
          <a:xfrm>
            <a:off x="228600" y="1219200"/>
            <a:ext cx="8305800" cy="2590800"/>
          </a:xfrm>
        </p:spPr>
        <p:txBody>
          <a:bodyPr>
            <a:normAutofit fontScale="92500" lnSpcReduction="20000"/>
          </a:bodyPr>
          <a:lstStyle/>
          <a:p>
            <a:pPr eaLnBrk="1" hangingPunct="1"/>
            <a:r>
              <a:rPr lang="en-US" dirty="0">
                <a:latin typeface="Comic Sans MS" charset="0"/>
                <a:cs typeface="Arial" charset="0"/>
              </a:rPr>
              <a:t>Formed by </a:t>
            </a:r>
            <a:r>
              <a:rPr lang="en-US" b="1" u="sng" dirty="0">
                <a:latin typeface="Comic Sans MS" charset="0"/>
                <a:cs typeface="Arial" charset="0"/>
              </a:rPr>
              <a:t>quiet</a:t>
            </a:r>
            <a:r>
              <a:rPr lang="en-US" dirty="0">
                <a:latin typeface="Comic Sans MS" charset="0"/>
                <a:cs typeface="Arial" charset="0"/>
              </a:rPr>
              <a:t> eruptions</a:t>
            </a:r>
          </a:p>
          <a:p>
            <a:pPr eaLnBrk="1" hangingPunct="1"/>
            <a:r>
              <a:rPr lang="en-US" b="1" u="sng" dirty="0">
                <a:latin typeface="Comic Sans MS" charset="0"/>
                <a:cs typeface="Arial" charset="0"/>
              </a:rPr>
              <a:t>Slow</a:t>
            </a:r>
            <a:r>
              <a:rPr lang="en-US" dirty="0">
                <a:latin typeface="Comic Sans MS" charset="0"/>
                <a:cs typeface="Arial" charset="0"/>
              </a:rPr>
              <a:t>-moving lava flows</a:t>
            </a:r>
          </a:p>
          <a:p>
            <a:pPr eaLnBrk="1" hangingPunct="1"/>
            <a:r>
              <a:rPr lang="en-US" b="1" u="sng" dirty="0">
                <a:latin typeface="Comic Sans MS" charset="0"/>
                <a:cs typeface="Arial" charset="0"/>
              </a:rPr>
              <a:t>Basaltic</a:t>
            </a:r>
            <a:r>
              <a:rPr lang="en-US" dirty="0">
                <a:latin typeface="Comic Sans MS" charset="0"/>
                <a:cs typeface="Arial" charset="0"/>
              </a:rPr>
              <a:t> lava builds up in flat layers</a:t>
            </a:r>
          </a:p>
          <a:p>
            <a:pPr eaLnBrk="1" hangingPunct="1"/>
            <a:r>
              <a:rPr lang="en-US" dirty="0">
                <a:latin typeface="Comic Sans MS" charset="0"/>
                <a:cs typeface="Arial" charset="0"/>
              </a:rPr>
              <a:t>Largest with gently sloping sides</a:t>
            </a:r>
          </a:p>
          <a:p>
            <a:pPr eaLnBrk="1" hangingPunct="1"/>
            <a:r>
              <a:rPr lang="en-US" dirty="0">
                <a:latin typeface="Comic Sans MS" charset="0"/>
                <a:cs typeface="Arial" charset="0"/>
              </a:rPr>
              <a:t>Ex: Mauna Kea-Hawaiian Islands</a:t>
            </a:r>
          </a:p>
        </p:txBody>
      </p:sp>
      <p:pic>
        <p:nvPicPr>
          <p:cNvPr id="16388" name="Picture 10" descr=" spectacular view of Mauna Kea volcano"/>
          <p:cNvPicPr>
            <a:picLocks noChangeAspect="1" noChangeArrowheads="1"/>
          </p:cNvPicPr>
          <p:nvPr/>
        </p:nvPicPr>
        <p:blipFill>
          <a:blip r:embed="rId2"/>
          <a:srcRect/>
          <a:stretch>
            <a:fillRect/>
          </a:stretch>
        </p:blipFill>
        <p:spPr bwMode="auto">
          <a:xfrm>
            <a:off x="533400" y="4191000"/>
            <a:ext cx="3810000" cy="2384425"/>
          </a:xfrm>
          <a:prstGeom prst="rect">
            <a:avLst/>
          </a:prstGeom>
          <a:noFill/>
          <a:ln w="15875">
            <a:solidFill>
              <a:srgbClr val="3366FF"/>
            </a:solidFill>
            <a:miter lim="800000"/>
            <a:headEnd/>
            <a:tailEnd/>
          </a:ln>
          <a:effectLst>
            <a:outerShdw dist="107763" dir="2700000" algn="ctr" rotWithShape="0">
              <a:srgbClr val="808080"/>
            </a:outerShdw>
          </a:effectLst>
        </p:spPr>
      </p:pic>
      <p:pic>
        <p:nvPicPr>
          <p:cNvPr id="5" name="Picture 5" descr="im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011613"/>
            <a:ext cx="3810000"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1" descr="Close view of basalt lava, Kilauea Volcano, Hawai`i">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914400"/>
            <a:ext cx="247015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070849" y="109423"/>
            <a:ext cx="971551" cy="769441"/>
          </a:xfrm>
          <a:prstGeom prst="rect">
            <a:avLst/>
          </a:prstGeom>
          <a:noFill/>
        </p:spPr>
        <p:txBody>
          <a:bodyPr wrap="square" rtlCol="0">
            <a:spAutoFit/>
          </a:bodyPr>
          <a:lstStyle/>
          <a:p>
            <a:r>
              <a:rPr lang="en-US" sz="4400" dirty="0" smtClean="0">
                <a:sym typeface="Wingdings"/>
              </a:rPr>
              <a:t></a:t>
            </a:r>
            <a:endParaRPr lang="en-US" sz="4400" dirty="0"/>
          </a:p>
        </p:txBody>
      </p:sp>
    </p:spTree>
    <p:extLst>
      <p:ext uri="{BB962C8B-B14F-4D97-AF65-F5344CB8AC3E}">
        <p14:creationId xmlns:p14="http://schemas.microsoft.com/office/powerpoint/2010/main" val="3571235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atin typeface="Comic Sans MS" charset="0"/>
                <a:cs typeface="Arial" charset="0"/>
              </a:rPr>
              <a:t>Example of Shield Volcano</a:t>
            </a:r>
          </a:p>
        </p:txBody>
      </p:sp>
      <p:sp>
        <p:nvSpPr>
          <p:cNvPr id="17411" name="Rectangle 4"/>
          <p:cNvSpPr>
            <a:spLocks noGrp="1" noChangeArrowheads="1"/>
          </p:cNvSpPr>
          <p:nvPr>
            <p:ph type="body" sz="half" idx="2"/>
          </p:nvPr>
        </p:nvSpPr>
        <p:spPr/>
        <p:txBody>
          <a:bodyPr>
            <a:normAutofit lnSpcReduction="10000"/>
          </a:bodyPr>
          <a:lstStyle/>
          <a:p>
            <a:r>
              <a:rPr lang="en-US" sz="2400" dirty="0">
                <a:latin typeface="Comic Sans MS" charset="0"/>
                <a:cs typeface="Arial Unicode MS" charset="0"/>
              </a:rPr>
              <a:t>Mauna Loa </a:t>
            </a:r>
          </a:p>
          <a:p>
            <a:pPr>
              <a:buFontTx/>
              <a:buNone/>
            </a:pPr>
            <a:endParaRPr lang="en-US" sz="2400" dirty="0">
              <a:latin typeface="Comic Sans MS" charset="0"/>
              <a:cs typeface="Arial Unicode MS" charset="0"/>
            </a:endParaRPr>
          </a:p>
          <a:p>
            <a:r>
              <a:rPr lang="en-US" sz="2400" b="1" u="sng" dirty="0">
                <a:latin typeface="Comic Sans MS" charset="0"/>
                <a:cs typeface="Arial Unicode MS" charset="0"/>
              </a:rPr>
              <a:t>Mt. Kilauea </a:t>
            </a:r>
          </a:p>
          <a:p>
            <a:pPr lvl="1"/>
            <a:r>
              <a:rPr lang="en-US" sz="2000" dirty="0">
                <a:latin typeface="Comic Sans MS" charset="0"/>
                <a:ea typeface="ＭＳ Ｐゴシック" charset="0"/>
                <a:cs typeface="Arial Unicode MS" charset="0"/>
              </a:rPr>
              <a:t>Probably one of the world</a:t>
            </a:r>
            <a:r>
              <a:rPr lang="ja-JP" altLang="en-US" sz="2000" dirty="0">
                <a:latin typeface="Comic Sans MS" charset="0"/>
                <a:ea typeface="ＭＳ Ｐゴシック" charset="0"/>
                <a:cs typeface="Arial Unicode MS" charset="0"/>
              </a:rPr>
              <a:t>’</a:t>
            </a:r>
            <a:r>
              <a:rPr lang="en-US" sz="2000" dirty="0">
                <a:latin typeface="Comic Sans MS" charset="0"/>
                <a:ea typeface="ＭＳ Ｐゴシック" charset="0"/>
                <a:cs typeface="Arial Unicode MS" charset="0"/>
              </a:rPr>
              <a:t>s most active volcanoes.</a:t>
            </a:r>
          </a:p>
          <a:p>
            <a:pPr lvl="1"/>
            <a:r>
              <a:rPr lang="en-US" sz="2000" dirty="0">
                <a:latin typeface="Comic Sans MS" charset="0"/>
                <a:ea typeface="ＭＳ Ｐゴシック" charset="0"/>
                <a:cs typeface="Arial Unicode MS" charset="0"/>
              </a:rPr>
              <a:t>The eruption of Kilauea Volcano that began in 1983 continues at the cinder-and-spatter cone of </a:t>
            </a:r>
            <a:r>
              <a:rPr lang="en-US" sz="2000" dirty="0" err="1">
                <a:latin typeface="Comic Sans MS" charset="0"/>
                <a:ea typeface="ＭＳ Ｐゴシック" charset="0"/>
                <a:cs typeface="Arial Unicode MS" charset="0"/>
              </a:rPr>
              <a:t>Pu`u</a:t>
            </a:r>
            <a:r>
              <a:rPr lang="en-US" sz="2000" dirty="0">
                <a:latin typeface="Comic Sans MS" charset="0"/>
                <a:ea typeface="ＭＳ Ｐゴシック" charset="0"/>
                <a:cs typeface="Arial Unicode MS" charset="0"/>
              </a:rPr>
              <a:t> `</a:t>
            </a:r>
            <a:r>
              <a:rPr lang="en-US" sz="2000" dirty="0" err="1">
                <a:latin typeface="Comic Sans MS" charset="0"/>
                <a:ea typeface="ＭＳ Ｐゴシック" charset="0"/>
                <a:cs typeface="Arial Unicode MS" charset="0"/>
              </a:rPr>
              <a:t>O`o</a:t>
            </a:r>
            <a:endParaRPr lang="en-US" sz="2000" dirty="0">
              <a:latin typeface="Comic Sans MS" charset="0"/>
              <a:ea typeface="ＭＳ Ｐゴシック" charset="0"/>
              <a:cs typeface="Arial Unicode MS" charset="0"/>
            </a:endParaRPr>
          </a:p>
          <a:p>
            <a:pPr lvl="2">
              <a:buFontTx/>
              <a:buNone/>
            </a:pPr>
            <a:endParaRPr lang="en-US" sz="1800" dirty="0">
              <a:latin typeface="Comic Sans MS" charset="0"/>
              <a:ea typeface="ＭＳ Ｐゴシック" charset="0"/>
              <a:cs typeface="Arial Unicode MS" charset="0"/>
            </a:endParaRPr>
          </a:p>
          <a:p>
            <a:endParaRPr lang="en-US" sz="2400" dirty="0">
              <a:latin typeface="Comic Sans MS" charset="0"/>
              <a:cs typeface="Arial Unicode MS" charset="0"/>
            </a:endParaRPr>
          </a:p>
        </p:txBody>
      </p:sp>
      <p:pic>
        <p:nvPicPr>
          <p:cNvPr id="17412" name="Picture 7" descr="http://cache.eb.com/eb/image?id=91933&amp;rendTypeId=4"/>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685800" y="2255838"/>
            <a:ext cx="3810000" cy="3563937"/>
          </a:xfrm>
          <a:noFill/>
        </p:spPr>
      </p:pic>
      <p:sp>
        <p:nvSpPr>
          <p:cNvPr id="17413" name="Text Box 8"/>
          <p:cNvSpPr txBox="1">
            <a:spLocks noChangeArrowheads="1"/>
          </p:cNvSpPr>
          <p:nvPr/>
        </p:nvSpPr>
        <p:spPr bwMode="auto">
          <a:xfrm>
            <a:off x="2438400" y="5943600"/>
            <a:ext cx="19812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dirty="0"/>
              <a:t>Mt. Kilauea</a:t>
            </a:r>
          </a:p>
          <a:p>
            <a:pPr eaLnBrk="1" hangingPunct="1">
              <a:spcBef>
                <a:spcPct val="50000"/>
              </a:spcBef>
            </a:pPr>
            <a:r>
              <a:rPr lang="en-US" sz="700" dirty="0"/>
              <a:t>Picture from </a:t>
            </a:r>
            <a:r>
              <a:rPr lang="en-US" sz="700" dirty="0">
                <a:hlinkClick r:id="rId3"/>
              </a:rPr>
              <a:t>http://www.britannica.com/eb/art-89176/Hawaiis-Kilauea-is-an-active-volcano</a:t>
            </a:r>
            <a:endParaRPr lang="en-US" sz="700" dirty="0"/>
          </a:p>
        </p:txBody>
      </p:sp>
      <p:sp>
        <p:nvSpPr>
          <p:cNvPr id="6" name="TextBox 5"/>
          <p:cNvSpPr txBox="1"/>
          <p:nvPr/>
        </p:nvSpPr>
        <p:spPr>
          <a:xfrm>
            <a:off x="7943273" y="1176223"/>
            <a:ext cx="971551" cy="769441"/>
          </a:xfrm>
          <a:prstGeom prst="rect">
            <a:avLst/>
          </a:prstGeom>
          <a:noFill/>
        </p:spPr>
        <p:txBody>
          <a:bodyPr wrap="square" rtlCol="0">
            <a:spAutoFit/>
          </a:bodyPr>
          <a:lstStyle/>
          <a:p>
            <a:r>
              <a:rPr lang="en-US" sz="4400" dirty="0" smtClean="0">
                <a:sym typeface="Wingdings"/>
              </a:rPr>
              <a:t></a:t>
            </a:r>
            <a:endParaRPr lang="en-US" sz="4400" dirty="0"/>
          </a:p>
        </p:txBody>
      </p:sp>
    </p:spTree>
    <p:extLst>
      <p:ext uri="{BB962C8B-B14F-4D97-AF65-F5344CB8AC3E}">
        <p14:creationId xmlns:p14="http://schemas.microsoft.com/office/powerpoint/2010/main" val="266920964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z="5400" dirty="0">
                <a:latin typeface="Comic Sans MS" charset="0"/>
                <a:cs typeface="Arial" charset="0"/>
              </a:rPr>
              <a:t>2.  </a:t>
            </a:r>
            <a:r>
              <a:rPr lang="en-US" sz="5400" u="sng" dirty="0">
                <a:latin typeface="Comic Sans MS" charset="0"/>
                <a:cs typeface="Arial" charset="0"/>
              </a:rPr>
              <a:t>Cinder Cone </a:t>
            </a:r>
            <a:r>
              <a:rPr lang="en-US" sz="5400" dirty="0">
                <a:latin typeface="Comic Sans MS" charset="0"/>
                <a:cs typeface="Arial" charset="0"/>
              </a:rPr>
              <a:t>Volcano</a:t>
            </a:r>
          </a:p>
        </p:txBody>
      </p:sp>
      <p:sp>
        <p:nvSpPr>
          <p:cNvPr id="18435" name="Rectangle 3"/>
          <p:cNvSpPr>
            <a:spLocks noGrp="1" noChangeArrowheads="1"/>
          </p:cNvSpPr>
          <p:nvPr>
            <p:ph type="body" idx="1"/>
          </p:nvPr>
        </p:nvSpPr>
        <p:spPr>
          <a:xfrm>
            <a:off x="4114800" y="1600200"/>
            <a:ext cx="4724400" cy="4495800"/>
          </a:xfrm>
        </p:spPr>
        <p:txBody>
          <a:bodyPr/>
          <a:lstStyle/>
          <a:p>
            <a:pPr eaLnBrk="1" hangingPunct="1">
              <a:lnSpc>
                <a:spcPct val="90000"/>
              </a:lnSpc>
            </a:pPr>
            <a:r>
              <a:rPr lang="en-US" b="1" dirty="0">
                <a:solidFill>
                  <a:srgbClr val="000000"/>
                </a:solidFill>
                <a:latin typeface="Comic Sans MS" charset="0"/>
                <a:cs typeface="Arial" charset="0"/>
              </a:rPr>
              <a:t>Caused by </a:t>
            </a:r>
            <a:r>
              <a:rPr lang="en-US" b="1" u="sng" dirty="0">
                <a:solidFill>
                  <a:srgbClr val="000000"/>
                </a:solidFill>
                <a:latin typeface="Comic Sans MS" charset="0"/>
                <a:cs typeface="Arial" charset="0"/>
              </a:rPr>
              <a:t>explosive</a:t>
            </a:r>
            <a:r>
              <a:rPr lang="en-US" b="1" dirty="0">
                <a:solidFill>
                  <a:srgbClr val="000000"/>
                </a:solidFill>
                <a:latin typeface="Comic Sans MS" charset="0"/>
                <a:cs typeface="Arial" charset="0"/>
              </a:rPr>
              <a:t> eruptions</a:t>
            </a:r>
          </a:p>
          <a:p>
            <a:pPr eaLnBrk="1" hangingPunct="1">
              <a:lnSpc>
                <a:spcPct val="90000"/>
              </a:lnSpc>
            </a:pPr>
            <a:r>
              <a:rPr lang="en-US" b="1" u="sng" dirty="0">
                <a:solidFill>
                  <a:srgbClr val="000000"/>
                </a:solidFill>
                <a:latin typeface="Comic Sans MS" charset="0"/>
                <a:cs typeface="Arial" charset="0"/>
              </a:rPr>
              <a:t>Granitic</a:t>
            </a:r>
            <a:r>
              <a:rPr lang="en-US" b="1" dirty="0">
                <a:solidFill>
                  <a:srgbClr val="000000"/>
                </a:solidFill>
                <a:latin typeface="Comic Sans MS" charset="0"/>
                <a:cs typeface="Arial" charset="0"/>
              </a:rPr>
              <a:t> lava thrown high into the air</a:t>
            </a:r>
          </a:p>
          <a:p>
            <a:pPr eaLnBrk="1" hangingPunct="1">
              <a:lnSpc>
                <a:spcPct val="90000"/>
              </a:lnSpc>
            </a:pPr>
            <a:r>
              <a:rPr lang="en-US" b="1" dirty="0">
                <a:solidFill>
                  <a:srgbClr val="000000"/>
                </a:solidFill>
                <a:latin typeface="Comic Sans MS" charset="0"/>
                <a:cs typeface="Arial" charset="0"/>
              </a:rPr>
              <a:t>Lava cools into different sizes of volcanic material called </a:t>
            </a:r>
            <a:r>
              <a:rPr lang="en-US" b="1" u="sng" dirty="0">
                <a:solidFill>
                  <a:srgbClr val="000000"/>
                </a:solidFill>
                <a:latin typeface="Comic Sans MS" charset="0"/>
                <a:cs typeface="Arial" charset="0"/>
              </a:rPr>
              <a:t>tephra</a:t>
            </a:r>
          </a:p>
          <a:p>
            <a:pPr eaLnBrk="1" hangingPunct="1">
              <a:lnSpc>
                <a:spcPct val="90000"/>
              </a:lnSpc>
            </a:pPr>
            <a:r>
              <a:rPr lang="en-US" b="1" dirty="0">
                <a:solidFill>
                  <a:srgbClr val="000000"/>
                </a:solidFill>
                <a:latin typeface="Comic Sans MS" charset="0"/>
                <a:cs typeface="Arial" charset="0"/>
              </a:rPr>
              <a:t>Steep-sided, loose </a:t>
            </a:r>
            <a:r>
              <a:rPr lang="en-US" b="1" u="sng" dirty="0">
                <a:solidFill>
                  <a:srgbClr val="000000"/>
                </a:solidFill>
                <a:latin typeface="Comic Sans MS" charset="0"/>
                <a:cs typeface="Arial" charset="0"/>
              </a:rPr>
              <a:t>slopes</a:t>
            </a:r>
          </a:p>
        </p:txBody>
      </p:sp>
      <p:pic>
        <p:nvPicPr>
          <p:cNvPr id="18436" name="Picture 5" descr="im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3810000"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943273" y="1176223"/>
            <a:ext cx="971551" cy="769441"/>
          </a:xfrm>
          <a:prstGeom prst="rect">
            <a:avLst/>
          </a:prstGeom>
          <a:noFill/>
        </p:spPr>
        <p:txBody>
          <a:bodyPr wrap="square" rtlCol="0">
            <a:spAutoFit/>
          </a:bodyPr>
          <a:lstStyle/>
          <a:p>
            <a:r>
              <a:rPr lang="en-US" sz="4400" dirty="0" smtClean="0">
                <a:sym typeface="Wingdings"/>
              </a:rPr>
              <a:t></a:t>
            </a:r>
            <a:endParaRPr lang="en-US" sz="4400" dirty="0"/>
          </a:p>
        </p:txBody>
      </p:sp>
    </p:spTree>
    <p:extLst>
      <p:ext uri="{BB962C8B-B14F-4D97-AF65-F5344CB8AC3E}">
        <p14:creationId xmlns:p14="http://schemas.microsoft.com/office/powerpoint/2010/main" val="238749032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NGM1993_01Earth1LoR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descr="http://volcano.oregonstate.edu/oldroot/education/hawaii/small_struct/vents/vent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4800"/>
            <a:ext cx="4114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http://volcano.oregonstate.edu/oldroot/education/hawaii/small_struct/vents/vent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3525" y="4248150"/>
            <a:ext cx="380047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910812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b="1">
                <a:latin typeface="Arial" charset="0"/>
                <a:cs typeface="Times New Roman" charset="0"/>
              </a:rPr>
              <a:t>Example</a:t>
            </a:r>
            <a:br>
              <a:rPr lang="en-US" b="1">
                <a:latin typeface="Arial" charset="0"/>
                <a:cs typeface="Times New Roman" charset="0"/>
              </a:rPr>
            </a:br>
            <a:r>
              <a:rPr lang="en-US" b="1">
                <a:latin typeface="Arial" charset="0"/>
                <a:cs typeface="Times New Roman" charset="0"/>
              </a:rPr>
              <a:t>Cinder Cone Volcano</a:t>
            </a:r>
          </a:p>
        </p:txBody>
      </p:sp>
      <p:sp>
        <p:nvSpPr>
          <p:cNvPr id="9220" name="Rectangle 4"/>
          <p:cNvSpPr>
            <a:spLocks noGrp="1" noChangeArrowheads="1"/>
          </p:cNvSpPr>
          <p:nvPr>
            <p:ph type="body" sz="half" idx="2"/>
          </p:nvPr>
        </p:nvSpPr>
        <p:spPr/>
        <p:txBody>
          <a:bodyPr/>
          <a:lstStyle/>
          <a:p>
            <a:r>
              <a:rPr lang="en-US">
                <a:latin typeface="Arial" charset="0"/>
                <a:cs typeface="Times New Roman" charset="0"/>
              </a:rPr>
              <a:t>Parícutin Volcano in Mexico is a great example of a cinder cone volcano.</a:t>
            </a:r>
          </a:p>
          <a:p>
            <a:pPr>
              <a:buFontTx/>
              <a:buNone/>
            </a:pPr>
            <a:endParaRPr lang="en-US">
              <a:latin typeface="Arial" charset="0"/>
              <a:cs typeface="Times New Roman" charset="0"/>
            </a:endParaRPr>
          </a:p>
          <a:p>
            <a:endParaRPr lang="en-US">
              <a:latin typeface="Arial" charset="0"/>
              <a:cs typeface="Times New Roman" charset="0"/>
            </a:endParaRPr>
          </a:p>
        </p:txBody>
      </p:sp>
      <p:pic>
        <p:nvPicPr>
          <p:cNvPr id="20484" name="Picture 7" descr="http://volcano.und.edu/vwdocs/volc_images/north_america/Wilcox_48.jpg"/>
          <p:cNvPicPr>
            <a:picLocks noChangeAspect="1" noChangeArrowheads="1"/>
          </p:cNvPicPr>
          <p:nvPr/>
        </p:nvPicPr>
        <p:blipFill>
          <a:blip r:embed="rId2"/>
          <a:srcRect/>
          <a:stretch>
            <a:fillRect/>
          </a:stretch>
        </p:blipFill>
        <p:spPr bwMode="auto">
          <a:xfrm>
            <a:off x="1600200" y="3886200"/>
            <a:ext cx="3260725" cy="2271713"/>
          </a:xfrm>
          <a:prstGeom prst="rect">
            <a:avLst/>
          </a:prstGeom>
          <a:noFill/>
          <a:ln w="38100">
            <a:solidFill>
              <a:srgbClr val="0000FF"/>
            </a:solidFill>
            <a:miter lim="800000"/>
            <a:headEnd/>
            <a:tailEnd/>
          </a:ln>
          <a:effectLst>
            <a:outerShdw dist="107763" dir="2700000" algn="ctr" rotWithShape="0">
              <a:srgbClr val="808080"/>
            </a:outerShdw>
          </a:effectLst>
        </p:spPr>
      </p:pic>
      <p:pic>
        <p:nvPicPr>
          <p:cNvPr id="9221" name="Picture 5" descr="510 im36 paricutin copy"/>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0" y="1981200"/>
            <a:ext cx="3200400" cy="2133600"/>
          </a:xfrm>
          <a:effectLst>
            <a:outerShdw blurRad="63500" dist="107763" dir="2700000" algn="ctr" rotWithShape="0">
              <a:srgbClr val="808080"/>
            </a:outerShdw>
          </a:effectLst>
        </p:spPr>
      </p:pic>
    </p:spTree>
    <p:extLst>
      <p:ext uri="{BB962C8B-B14F-4D97-AF65-F5344CB8AC3E}">
        <p14:creationId xmlns:p14="http://schemas.microsoft.com/office/powerpoint/2010/main" val="25253075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dissolve">
                                      <p:cBhvr>
                                        <p:cTn id="7" dur="500"/>
                                        <p:tgtEl>
                                          <p:spTgt spid="9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9220">
                                            <p:txEl>
                                              <p:pRg st="0" end="0"/>
                                            </p:txEl>
                                          </p:spTgt>
                                        </p:tgtEl>
                                        <p:attrNameLst>
                                          <p:attrName>style.visibility</p:attrName>
                                        </p:attrNameLst>
                                      </p:cBhvr>
                                      <p:to>
                                        <p:strVal val="visible"/>
                                      </p:to>
                                    </p:set>
                                    <p:animEffect transition="in" filter="strips(downRight)">
                                      <p:cBhvr>
                                        <p:cTn id="12" dur="500"/>
                                        <p:tgtEl>
                                          <p:spTgt spid="9220">
                                            <p:txEl>
                                              <p:pRg st="0" end="0"/>
                                            </p:txEl>
                                          </p:spTgt>
                                        </p:tgtEl>
                                      </p:cBhvr>
                                    </p:animEffect>
                                  </p:childTnLst>
                                </p:cTn>
                              </p:par>
                            </p:childTnLst>
                          </p:cTn>
                        </p:par>
                        <p:par>
                          <p:cTn id="13" fill="hold" nodeType="afterGroup">
                            <p:stCondLst>
                              <p:cond delay="500"/>
                            </p:stCondLst>
                            <p:childTnLst>
                              <p:par>
                                <p:cTn id="14" presetID="4" presetClass="entr" presetSubtype="32" fill="hold" nodeType="afterEffect">
                                  <p:stCondLst>
                                    <p:cond delay="0"/>
                                  </p:stCondLst>
                                  <p:childTnLst>
                                    <p:set>
                                      <p:cBhvr>
                                        <p:cTn id="15" dur="1" fill="hold">
                                          <p:stCondLst>
                                            <p:cond delay="0"/>
                                          </p:stCondLst>
                                        </p:cTn>
                                        <p:tgtEl>
                                          <p:spTgt spid="9221"/>
                                        </p:tgtEl>
                                        <p:attrNameLst>
                                          <p:attrName>style.visibility</p:attrName>
                                        </p:attrNameLst>
                                      </p:cBhvr>
                                      <p:to>
                                        <p:strVal val="visible"/>
                                      </p:to>
                                    </p:set>
                                    <p:animEffect transition="in" filter="box(out)">
                                      <p:cBhvr>
                                        <p:cTn id="16"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20" grpId="0" build="p" bldLvl="3"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Comic Sans MS" charset="0"/>
                <a:cs typeface="Arial" charset="0"/>
              </a:rPr>
              <a:t>Where do volcanoes occur?</a:t>
            </a:r>
          </a:p>
        </p:txBody>
      </p:sp>
      <p:sp>
        <p:nvSpPr>
          <p:cNvPr id="7171" name="Content Placeholder 2"/>
          <p:cNvSpPr>
            <a:spLocks noGrp="1"/>
          </p:cNvSpPr>
          <p:nvPr>
            <p:ph idx="1"/>
          </p:nvPr>
        </p:nvSpPr>
        <p:spPr>
          <a:xfrm>
            <a:off x="0" y="1600200"/>
            <a:ext cx="9144000" cy="5257799"/>
          </a:xfrm>
        </p:spPr>
        <p:txBody>
          <a:bodyPr>
            <a:noAutofit/>
          </a:bodyPr>
          <a:lstStyle/>
          <a:p>
            <a:pPr>
              <a:buFontTx/>
              <a:buNone/>
            </a:pPr>
            <a:r>
              <a:rPr lang="en-US" sz="4000" dirty="0">
                <a:latin typeface="Comic Sans MS" charset="0"/>
                <a:cs typeface="Arial" charset="0"/>
              </a:rPr>
              <a:t>Most form along </a:t>
            </a:r>
            <a:r>
              <a:rPr lang="en-US" sz="4000" b="1" u="sng" dirty="0">
                <a:latin typeface="Comic Sans MS" charset="0"/>
                <a:cs typeface="Arial" charset="0"/>
              </a:rPr>
              <a:t>plate</a:t>
            </a:r>
            <a:r>
              <a:rPr lang="en-US" sz="4000" dirty="0">
                <a:latin typeface="Comic Sans MS" charset="0"/>
                <a:cs typeface="Arial" charset="0"/>
              </a:rPr>
              <a:t> </a:t>
            </a:r>
            <a:r>
              <a:rPr lang="en-US" sz="4000" b="1" u="sng" dirty="0">
                <a:latin typeface="Comic Sans MS" charset="0"/>
                <a:cs typeface="Arial" charset="0"/>
              </a:rPr>
              <a:t>boundaries</a:t>
            </a:r>
            <a:r>
              <a:rPr lang="en-US" sz="4000" dirty="0">
                <a:latin typeface="Comic Sans MS" charset="0"/>
                <a:cs typeface="Arial" charset="0"/>
              </a:rPr>
              <a:t> ….</a:t>
            </a:r>
          </a:p>
          <a:p>
            <a:pPr>
              <a:buFontTx/>
              <a:buNone/>
            </a:pPr>
            <a:r>
              <a:rPr lang="en-US" sz="4000" dirty="0">
                <a:latin typeface="Comic Sans MS" charset="0"/>
                <a:cs typeface="Arial" charset="0"/>
              </a:rPr>
              <a:t>	1.  in </a:t>
            </a:r>
            <a:r>
              <a:rPr lang="en-US" sz="4000" b="1" u="sng" dirty="0" err="1">
                <a:latin typeface="Comic Sans MS" charset="0"/>
                <a:cs typeface="Arial" charset="0"/>
              </a:rPr>
              <a:t>subduction</a:t>
            </a:r>
            <a:r>
              <a:rPr lang="en-US" sz="4000" dirty="0">
                <a:latin typeface="Comic Sans MS" charset="0"/>
                <a:cs typeface="Arial" charset="0"/>
              </a:rPr>
              <a:t> zones (one plate sinks under another</a:t>
            </a:r>
            <a:r>
              <a:rPr lang="en-US" sz="4000" dirty="0" smtClean="0">
                <a:latin typeface="Comic Sans MS" charset="0"/>
                <a:cs typeface="Arial" charset="0"/>
              </a:rPr>
              <a:t>) (B.C. Coast)</a:t>
            </a:r>
            <a:endParaRPr lang="en-US" sz="4000" dirty="0">
              <a:latin typeface="Comic Sans MS" charset="0"/>
              <a:cs typeface="Arial" charset="0"/>
            </a:endParaRPr>
          </a:p>
          <a:p>
            <a:pPr>
              <a:buFontTx/>
              <a:buNone/>
            </a:pPr>
            <a:r>
              <a:rPr lang="en-US" sz="4000" dirty="0">
                <a:latin typeface="Comic Sans MS" charset="0"/>
                <a:cs typeface="Arial" charset="0"/>
              </a:rPr>
              <a:t>	2.  over hot </a:t>
            </a:r>
            <a:r>
              <a:rPr lang="en-US" sz="4000" b="1" u="sng" dirty="0">
                <a:latin typeface="Comic Sans MS" charset="0"/>
                <a:cs typeface="Arial" charset="0"/>
              </a:rPr>
              <a:t>spots</a:t>
            </a:r>
          </a:p>
          <a:p>
            <a:pPr>
              <a:buFontTx/>
              <a:buNone/>
            </a:pPr>
            <a:r>
              <a:rPr lang="en-US" sz="4000" dirty="0">
                <a:latin typeface="Comic Sans MS" charset="0"/>
                <a:cs typeface="Arial" charset="0"/>
              </a:rPr>
              <a:t>	3.  where </a:t>
            </a:r>
            <a:r>
              <a:rPr lang="en-US" sz="4000" b="1" u="sng" dirty="0">
                <a:latin typeface="Comic Sans MS" charset="0"/>
                <a:cs typeface="Arial" charset="0"/>
              </a:rPr>
              <a:t>plates</a:t>
            </a:r>
            <a:r>
              <a:rPr lang="en-US" sz="4000" dirty="0">
                <a:latin typeface="Comic Sans MS" charset="0"/>
                <a:cs typeface="Arial" charset="0"/>
              </a:rPr>
              <a:t> are </a:t>
            </a:r>
            <a:r>
              <a:rPr lang="en-US" sz="4000" b="1" u="sng" dirty="0">
                <a:latin typeface="Comic Sans MS" charset="0"/>
                <a:cs typeface="Arial" charset="0"/>
              </a:rPr>
              <a:t>pulling</a:t>
            </a:r>
            <a:r>
              <a:rPr lang="en-US" sz="4000" dirty="0">
                <a:latin typeface="Comic Sans MS" charset="0"/>
                <a:cs typeface="Arial" charset="0"/>
              </a:rPr>
              <a:t> </a:t>
            </a:r>
            <a:r>
              <a:rPr lang="en-US" sz="4000" b="1" u="sng" dirty="0">
                <a:latin typeface="Comic Sans MS" charset="0"/>
                <a:cs typeface="Arial" charset="0"/>
              </a:rPr>
              <a:t>apart</a:t>
            </a:r>
          </a:p>
        </p:txBody>
      </p:sp>
      <p:sp>
        <p:nvSpPr>
          <p:cNvPr id="4" name="TextBox 3"/>
          <p:cNvSpPr txBox="1"/>
          <p:nvPr/>
        </p:nvSpPr>
        <p:spPr>
          <a:xfrm>
            <a:off x="8172449" y="7441"/>
            <a:ext cx="971551" cy="769441"/>
          </a:xfrm>
          <a:prstGeom prst="rect">
            <a:avLst/>
          </a:prstGeom>
          <a:noFill/>
        </p:spPr>
        <p:txBody>
          <a:bodyPr wrap="square" rtlCol="0">
            <a:spAutoFit/>
          </a:bodyPr>
          <a:lstStyle/>
          <a:p>
            <a:r>
              <a:rPr lang="en-US" sz="4400" dirty="0" smtClean="0">
                <a:sym typeface="Wingdings"/>
              </a:rPr>
              <a:t></a:t>
            </a:r>
            <a:endParaRPr lang="en-US" sz="4400" dirty="0"/>
          </a:p>
        </p:txBody>
      </p:sp>
    </p:spTree>
    <p:extLst>
      <p:ext uri="{BB962C8B-B14F-4D97-AF65-F5344CB8AC3E}">
        <p14:creationId xmlns:p14="http://schemas.microsoft.com/office/powerpoint/2010/main" val="101638440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dirty="0" err="1">
                <a:latin typeface="Arial" charset="0"/>
                <a:cs typeface="Arial" charset="0"/>
              </a:rPr>
              <a:t>Paracútin</a:t>
            </a:r>
            <a:endParaRPr lang="en-US" dirty="0">
              <a:latin typeface="Arial" charset="0"/>
              <a:cs typeface="Arial" charset="0"/>
            </a:endParaRPr>
          </a:p>
        </p:txBody>
      </p:sp>
      <p:pic>
        <p:nvPicPr>
          <p:cNvPr id="21507" name="Picture 7" descr="http://volcano.und.edu/vwdocs/volc_images/north_america/paricutin.gif"/>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0" y="2743200"/>
            <a:ext cx="3048000" cy="2100263"/>
          </a:xfrm>
          <a:ln w="28575">
            <a:solidFill>
              <a:srgbClr val="3366FF"/>
            </a:solidFill>
            <a:miter lim="800000"/>
            <a:headEnd/>
            <a:tailEnd/>
          </a:ln>
          <a:effectLst>
            <a:outerShdw blurRad="63500" dist="107763" dir="2700000" algn="ctr" rotWithShape="0">
              <a:srgbClr val="808080"/>
            </a:outerShdw>
          </a:effectLst>
        </p:spPr>
      </p:pic>
      <p:sp>
        <p:nvSpPr>
          <p:cNvPr id="21508" name="Rectangle 4"/>
          <p:cNvSpPr>
            <a:spLocks noGrp="1" noChangeArrowheads="1"/>
          </p:cNvSpPr>
          <p:nvPr>
            <p:ph type="body" sz="half" idx="2"/>
          </p:nvPr>
        </p:nvSpPr>
        <p:spPr>
          <a:xfrm>
            <a:off x="3048000" y="1981200"/>
            <a:ext cx="5410200" cy="4114800"/>
          </a:xfrm>
        </p:spPr>
        <p:txBody>
          <a:bodyPr>
            <a:normAutofit lnSpcReduction="10000"/>
          </a:bodyPr>
          <a:lstStyle/>
          <a:p>
            <a:pPr>
              <a:lnSpc>
                <a:spcPct val="90000"/>
              </a:lnSpc>
            </a:pPr>
            <a:r>
              <a:rPr lang="en-US" sz="2400" dirty="0">
                <a:latin typeface="Arial" charset="0"/>
                <a:cs typeface="Arial" charset="0"/>
              </a:rPr>
              <a:t>On February 20, 1943, a </a:t>
            </a:r>
            <a:r>
              <a:rPr lang="en-US" sz="2400" dirty="0">
                <a:latin typeface="Arial" charset="0"/>
                <a:cs typeface="Arial" charset="0"/>
                <a:hlinkClick r:id="rId3"/>
              </a:rPr>
              <a:t>Mexican </a:t>
            </a:r>
            <a:r>
              <a:rPr lang="en-US" sz="2400" dirty="0">
                <a:latin typeface="Arial" charset="0"/>
                <a:cs typeface="Arial" charset="0"/>
              </a:rPr>
              <a:t>farmer noticed that a hole in his cornfield that had been there for as long as he could remember was giving off smoke.</a:t>
            </a:r>
          </a:p>
          <a:p>
            <a:pPr>
              <a:lnSpc>
                <a:spcPct val="90000"/>
              </a:lnSpc>
            </a:pPr>
            <a:r>
              <a:rPr lang="en-US" sz="2400" dirty="0">
                <a:latin typeface="Arial" charset="0"/>
                <a:cs typeface="Arial" charset="0"/>
              </a:rPr>
              <a:t>Throughout the night, hot glowing cinders were thrown high into the air.</a:t>
            </a:r>
          </a:p>
          <a:p>
            <a:pPr>
              <a:lnSpc>
                <a:spcPct val="90000"/>
              </a:lnSpc>
            </a:pPr>
            <a:r>
              <a:rPr lang="en-US" sz="2400" dirty="0">
                <a:latin typeface="Arial" charset="0"/>
                <a:cs typeface="Arial" charset="0"/>
              </a:rPr>
              <a:t>In just a few days, a cinder cone several hundred meters high covered his cornfield.</a:t>
            </a:r>
          </a:p>
        </p:txBody>
      </p:sp>
    </p:spTree>
    <p:extLst>
      <p:ext uri="{BB962C8B-B14F-4D97-AF65-F5344CB8AC3E}">
        <p14:creationId xmlns:p14="http://schemas.microsoft.com/office/powerpoint/2010/main" val="350152414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z="5400" dirty="0">
                <a:latin typeface="Comic Sans MS" charset="0"/>
                <a:cs typeface="Arial" charset="0"/>
              </a:rPr>
              <a:t>3.  </a:t>
            </a:r>
            <a:r>
              <a:rPr lang="en-US" sz="5400" b="1" u="sng" dirty="0">
                <a:latin typeface="Comic Sans MS" charset="0"/>
                <a:cs typeface="Arial" charset="0"/>
              </a:rPr>
              <a:t>Composite</a:t>
            </a:r>
            <a:r>
              <a:rPr lang="en-US" sz="5400" dirty="0">
                <a:latin typeface="Comic Sans MS" charset="0"/>
                <a:cs typeface="Arial" charset="0"/>
              </a:rPr>
              <a:t> Volcano</a:t>
            </a:r>
          </a:p>
        </p:txBody>
      </p:sp>
      <p:sp>
        <p:nvSpPr>
          <p:cNvPr id="22531" name="Rectangle 3"/>
          <p:cNvSpPr>
            <a:spLocks noGrp="1" noChangeArrowheads="1"/>
          </p:cNvSpPr>
          <p:nvPr>
            <p:ph type="body" idx="1"/>
          </p:nvPr>
        </p:nvSpPr>
        <p:spPr>
          <a:xfrm>
            <a:off x="0" y="1600200"/>
            <a:ext cx="8229600" cy="4495800"/>
          </a:xfrm>
        </p:spPr>
        <p:txBody>
          <a:bodyPr/>
          <a:lstStyle/>
          <a:p>
            <a:pPr eaLnBrk="1" hangingPunct="1"/>
            <a:r>
              <a:rPr lang="en-US" dirty="0">
                <a:latin typeface="Comic Sans MS" charset="0"/>
                <a:cs typeface="Arial" charset="0"/>
              </a:rPr>
              <a:t>A </a:t>
            </a:r>
            <a:r>
              <a:rPr lang="en-US" b="1" u="sng" dirty="0">
                <a:latin typeface="Comic Sans MS" charset="0"/>
                <a:cs typeface="Arial" charset="0"/>
              </a:rPr>
              <a:t>mix</a:t>
            </a:r>
            <a:r>
              <a:rPr lang="en-US" dirty="0">
                <a:latin typeface="Comic Sans MS" charset="0"/>
                <a:cs typeface="Arial" charset="0"/>
              </a:rPr>
              <a:t> of the other </a:t>
            </a:r>
            <a:r>
              <a:rPr lang="en-US" b="1" u="sng" dirty="0">
                <a:latin typeface="Comic Sans MS" charset="0"/>
                <a:cs typeface="Arial" charset="0"/>
              </a:rPr>
              <a:t>two</a:t>
            </a:r>
            <a:r>
              <a:rPr lang="en-US" dirty="0">
                <a:latin typeface="Comic Sans MS" charset="0"/>
                <a:cs typeface="Arial" charset="0"/>
              </a:rPr>
              <a:t> types</a:t>
            </a:r>
          </a:p>
          <a:p>
            <a:pPr eaLnBrk="1" hangingPunct="1"/>
            <a:r>
              <a:rPr lang="en-US" b="1" u="sng" dirty="0">
                <a:latin typeface="Comic Sans MS" charset="0"/>
                <a:cs typeface="Arial" charset="0"/>
              </a:rPr>
              <a:t>Quiet</a:t>
            </a:r>
            <a:r>
              <a:rPr lang="en-US" dirty="0">
                <a:latin typeface="Comic Sans MS" charset="0"/>
                <a:cs typeface="Arial" charset="0"/>
              </a:rPr>
              <a:t> or </a:t>
            </a:r>
            <a:r>
              <a:rPr lang="en-US" b="1" u="sng" dirty="0">
                <a:latin typeface="Comic Sans MS" charset="0"/>
                <a:cs typeface="Arial" charset="0"/>
              </a:rPr>
              <a:t>violent</a:t>
            </a:r>
          </a:p>
          <a:p>
            <a:pPr eaLnBrk="1" hangingPunct="1"/>
            <a:r>
              <a:rPr lang="en-US" b="1" u="sng" dirty="0">
                <a:latin typeface="Comic Sans MS" charset="0"/>
                <a:cs typeface="Arial" charset="0"/>
              </a:rPr>
              <a:t>Basaltic</a:t>
            </a:r>
            <a:r>
              <a:rPr lang="en-US" dirty="0">
                <a:latin typeface="Comic Sans MS" charset="0"/>
                <a:cs typeface="Arial" charset="0"/>
              </a:rPr>
              <a:t> or </a:t>
            </a:r>
            <a:r>
              <a:rPr lang="en-US" b="1" u="sng" dirty="0">
                <a:latin typeface="Comic Sans MS" charset="0"/>
                <a:cs typeface="Arial" charset="0"/>
              </a:rPr>
              <a:t>granitic</a:t>
            </a:r>
          </a:p>
          <a:p>
            <a:pPr eaLnBrk="1" hangingPunct="1"/>
            <a:r>
              <a:rPr lang="en-US" b="1" u="sng" dirty="0">
                <a:latin typeface="Comic Sans MS" charset="0"/>
                <a:cs typeface="Arial" charset="0"/>
              </a:rPr>
              <a:t>Steep</a:t>
            </a:r>
            <a:r>
              <a:rPr lang="en-US" dirty="0">
                <a:latin typeface="Comic Sans MS" charset="0"/>
                <a:cs typeface="Arial" charset="0"/>
              </a:rPr>
              <a:t> or </a:t>
            </a:r>
            <a:r>
              <a:rPr lang="en-US" b="1" u="sng" dirty="0">
                <a:latin typeface="Comic Sans MS" charset="0"/>
                <a:cs typeface="Arial" charset="0"/>
              </a:rPr>
              <a:t>gentle</a:t>
            </a:r>
            <a:r>
              <a:rPr lang="en-US" dirty="0">
                <a:latin typeface="Comic Sans MS" charset="0"/>
                <a:cs typeface="Arial" charset="0"/>
              </a:rPr>
              <a:t> slopes</a:t>
            </a:r>
          </a:p>
          <a:p>
            <a:pPr eaLnBrk="1" hangingPunct="1"/>
            <a:r>
              <a:rPr lang="en-US" b="1" u="sng" dirty="0" smtClean="0">
                <a:latin typeface="Comic Sans MS" charset="0"/>
                <a:cs typeface="Arial" charset="0"/>
              </a:rPr>
              <a:t>Layers</a:t>
            </a:r>
            <a:r>
              <a:rPr lang="en-US" dirty="0" smtClean="0">
                <a:latin typeface="Comic Sans MS" charset="0"/>
                <a:cs typeface="Arial" charset="0"/>
              </a:rPr>
              <a:t> </a:t>
            </a:r>
            <a:r>
              <a:rPr lang="en-US" dirty="0">
                <a:latin typeface="Comic Sans MS" charset="0"/>
                <a:cs typeface="Arial" charset="0"/>
              </a:rPr>
              <a:t>of </a:t>
            </a:r>
            <a:r>
              <a:rPr lang="en-US" b="1" u="sng" dirty="0">
                <a:latin typeface="Comic Sans MS" charset="0"/>
                <a:cs typeface="Arial" charset="0"/>
              </a:rPr>
              <a:t>tephra</a:t>
            </a:r>
          </a:p>
        </p:txBody>
      </p:sp>
      <p:pic>
        <p:nvPicPr>
          <p:cNvPr id="4" name="Picture 5" descr="im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438400"/>
            <a:ext cx="38100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943273" y="1176223"/>
            <a:ext cx="971551" cy="769441"/>
          </a:xfrm>
          <a:prstGeom prst="rect">
            <a:avLst/>
          </a:prstGeom>
          <a:noFill/>
        </p:spPr>
        <p:txBody>
          <a:bodyPr wrap="square" rtlCol="0">
            <a:spAutoFit/>
          </a:bodyPr>
          <a:lstStyle/>
          <a:p>
            <a:r>
              <a:rPr lang="en-US" sz="4400" dirty="0" smtClean="0">
                <a:sym typeface="Wingdings"/>
              </a:rPr>
              <a:t></a:t>
            </a:r>
            <a:endParaRPr lang="en-US" sz="4400" dirty="0"/>
          </a:p>
        </p:txBody>
      </p:sp>
    </p:spTree>
    <p:extLst>
      <p:ext uri="{BB962C8B-B14F-4D97-AF65-F5344CB8AC3E}">
        <p14:creationId xmlns:p14="http://schemas.microsoft.com/office/powerpoint/2010/main" val="13253002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Powerful Pres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763690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atin typeface="Arial" charset="0"/>
                <a:cs typeface="Arial" charset="0"/>
              </a:rPr>
              <a:t>Example of </a:t>
            </a:r>
            <a:br>
              <a:rPr lang="en-US">
                <a:latin typeface="Arial" charset="0"/>
                <a:cs typeface="Arial" charset="0"/>
              </a:rPr>
            </a:br>
            <a:r>
              <a:rPr lang="en-US">
                <a:latin typeface="Arial" charset="0"/>
                <a:cs typeface="Arial" charset="0"/>
              </a:rPr>
              <a:t>Composite Volcano</a:t>
            </a:r>
          </a:p>
        </p:txBody>
      </p:sp>
      <p:sp>
        <p:nvSpPr>
          <p:cNvPr id="14340" name="Rectangle 4"/>
          <p:cNvSpPr>
            <a:spLocks noGrp="1" noChangeArrowheads="1"/>
          </p:cNvSpPr>
          <p:nvPr>
            <p:ph type="body" sz="half" idx="2"/>
          </p:nvPr>
        </p:nvSpPr>
        <p:spPr>
          <a:xfrm>
            <a:off x="4343400" y="1981200"/>
            <a:ext cx="4648200" cy="4114800"/>
          </a:xfrm>
        </p:spPr>
        <p:txBody>
          <a:bodyPr/>
          <a:lstStyle/>
          <a:p>
            <a:r>
              <a:rPr lang="en-US" sz="2000" dirty="0">
                <a:latin typeface="Arial" charset="0"/>
                <a:cs typeface="Arial" charset="0"/>
              </a:rPr>
              <a:t>Mount St. </a:t>
            </a:r>
            <a:r>
              <a:rPr lang="en-US" sz="2000" dirty="0" smtClean="0">
                <a:latin typeface="Arial" charset="0"/>
                <a:cs typeface="Arial" charset="0"/>
              </a:rPr>
              <a:t>Helen’s</a:t>
            </a:r>
            <a:endParaRPr lang="en-US" sz="2000" dirty="0">
              <a:latin typeface="Arial" charset="0"/>
              <a:cs typeface="Arial" charset="0"/>
            </a:endParaRPr>
          </a:p>
          <a:p>
            <a:pPr lvl="1"/>
            <a:r>
              <a:rPr lang="en-US" sz="1800" dirty="0">
                <a:latin typeface="Arial" charset="0"/>
                <a:cs typeface="Arial" charset="0"/>
              </a:rPr>
              <a:t>Erupted in 1980</a:t>
            </a:r>
          </a:p>
          <a:p>
            <a:pPr lvl="1"/>
            <a:r>
              <a:rPr lang="en-US" sz="1800" dirty="0">
                <a:latin typeface="Arial" charset="0"/>
                <a:cs typeface="Arial" charset="0"/>
              </a:rPr>
              <a:t>57 fatalities</a:t>
            </a:r>
          </a:p>
          <a:p>
            <a:pPr lvl="1"/>
            <a:r>
              <a:rPr lang="en-US" sz="1800" dirty="0">
                <a:latin typeface="Arial" charset="0"/>
                <a:cs typeface="Arial" charset="0"/>
              </a:rPr>
              <a:t>Over 7000 big game animals perished</a:t>
            </a:r>
          </a:p>
          <a:p>
            <a:pPr lvl="1"/>
            <a:r>
              <a:rPr lang="en-US" sz="1800" dirty="0">
                <a:latin typeface="Arial" charset="0"/>
                <a:cs typeface="Arial" charset="0"/>
              </a:rPr>
              <a:t>4 billion board feet of timber (enough to build about 300,000 two-bedroom homes) destroyed</a:t>
            </a:r>
          </a:p>
          <a:p>
            <a:pPr lvl="1"/>
            <a:r>
              <a:rPr lang="en-US" sz="1800" dirty="0">
                <a:latin typeface="Arial" charset="0"/>
                <a:cs typeface="Arial" charset="0"/>
              </a:rPr>
              <a:t>Destroyed 27 bridges, nearly 200 homes. Blast and lahars destroyed more than 185 miles of highways and roads and 15 miles of railways.</a:t>
            </a:r>
          </a:p>
          <a:p>
            <a:pPr lvl="1">
              <a:buFontTx/>
              <a:buNone/>
            </a:pPr>
            <a:endParaRPr lang="en-US" sz="1800" dirty="0">
              <a:latin typeface="Arial" charset="0"/>
              <a:cs typeface="Arial" charset="0"/>
            </a:endParaRPr>
          </a:p>
          <a:p>
            <a:pPr lvl="1"/>
            <a:endParaRPr lang="en-US" sz="1800" dirty="0">
              <a:latin typeface="Arial" charset="0"/>
              <a:cs typeface="Arial" charset="0"/>
            </a:endParaRPr>
          </a:p>
        </p:txBody>
      </p:sp>
      <p:pic>
        <p:nvPicPr>
          <p:cNvPr id="14345" name="Picture 9" descr="http://www.fs.fed.us/gpnf/mshnvm/digital-gallery/images/web/msh1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2200"/>
            <a:ext cx="47244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descr="Oblique aerial view of the eruption of May 18, 1980, which sent volcanic ash, steam, water, and debris to a height of 60,000 feet. The mountain lost 1300 feet of altitude and about 2/3-cubic mile of material. Note the material streaming downward from the center of the plume and the formation and movement of pyroclastic flows down the left flank of the volcano. Photo by Austin Post. Skamania County, Washington. May 18, 1980. ">
            <a:hlinkClick r:id="rId3"/>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914400" y="1828800"/>
            <a:ext cx="3362325" cy="5029200"/>
          </a:xfrm>
        </p:spPr>
      </p:pic>
      <p:pic>
        <p:nvPicPr>
          <p:cNvPr id="14347" name="Picture 11" descr="http://www.fs.fed.us/gpnf/mshnvm/digital-gallery/images/web/msh1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62200"/>
            <a:ext cx="47244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162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dissolve">
                                      <p:cBhvr>
                                        <p:cTn id="7" dur="500"/>
                                        <p:tgtEl>
                                          <p:spTgt spid="143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4340">
                                            <p:txEl>
                                              <p:pRg st="0" end="0"/>
                                            </p:txEl>
                                          </p:spTgt>
                                        </p:tgtEl>
                                        <p:attrNameLst>
                                          <p:attrName>style.visibility</p:attrName>
                                        </p:attrNameLst>
                                      </p:cBhvr>
                                      <p:to>
                                        <p:strVal val="visible"/>
                                      </p:to>
                                    </p:set>
                                    <p:animEffect transition="in" filter="strips(downRight)">
                                      <p:cBhvr>
                                        <p:cTn id="12" dur="500"/>
                                        <p:tgtEl>
                                          <p:spTgt spid="1434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4340">
                                            <p:txEl>
                                              <p:pRg st="1" end="1"/>
                                            </p:txEl>
                                          </p:spTgt>
                                        </p:tgtEl>
                                        <p:attrNameLst>
                                          <p:attrName>style.visibility</p:attrName>
                                        </p:attrNameLst>
                                      </p:cBhvr>
                                      <p:to>
                                        <p:strVal val="visible"/>
                                      </p:to>
                                    </p:set>
                                    <p:animEffect transition="in" filter="strips(downRight)">
                                      <p:cBhvr>
                                        <p:cTn id="17" dur="500"/>
                                        <p:tgtEl>
                                          <p:spTgt spid="1434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4340">
                                            <p:txEl>
                                              <p:pRg st="2" end="2"/>
                                            </p:txEl>
                                          </p:spTgt>
                                        </p:tgtEl>
                                        <p:attrNameLst>
                                          <p:attrName>style.visibility</p:attrName>
                                        </p:attrNameLst>
                                      </p:cBhvr>
                                      <p:to>
                                        <p:strVal val="visible"/>
                                      </p:to>
                                    </p:set>
                                    <p:animEffect transition="in" filter="strips(downRight)">
                                      <p:cBhvr>
                                        <p:cTn id="22" dur="500"/>
                                        <p:tgtEl>
                                          <p:spTgt spid="1434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14340">
                                            <p:txEl>
                                              <p:pRg st="3" end="3"/>
                                            </p:txEl>
                                          </p:spTgt>
                                        </p:tgtEl>
                                        <p:attrNameLst>
                                          <p:attrName>style.visibility</p:attrName>
                                        </p:attrNameLst>
                                      </p:cBhvr>
                                      <p:to>
                                        <p:strVal val="visible"/>
                                      </p:to>
                                    </p:set>
                                    <p:animEffect transition="in" filter="strips(downRight)">
                                      <p:cBhvr>
                                        <p:cTn id="27" dur="500"/>
                                        <p:tgtEl>
                                          <p:spTgt spid="1434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14340">
                                            <p:txEl>
                                              <p:pRg st="4" end="4"/>
                                            </p:txEl>
                                          </p:spTgt>
                                        </p:tgtEl>
                                        <p:attrNameLst>
                                          <p:attrName>style.visibility</p:attrName>
                                        </p:attrNameLst>
                                      </p:cBhvr>
                                      <p:to>
                                        <p:strVal val="visible"/>
                                      </p:to>
                                    </p:set>
                                    <p:animEffect transition="in" filter="strips(downRight)">
                                      <p:cBhvr>
                                        <p:cTn id="32" dur="500"/>
                                        <p:tgtEl>
                                          <p:spTgt spid="14340">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14340">
                                            <p:txEl>
                                              <p:pRg st="5" end="5"/>
                                            </p:txEl>
                                          </p:spTgt>
                                        </p:tgtEl>
                                        <p:attrNameLst>
                                          <p:attrName>style.visibility</p:attrName>
                                        </p:attrNameLst>
                                      </p:cBhvr>
                                      <p:to>
                                        <p:strVal val="visible"/>
                                      </p:to>
                                    </p:set>
                                    <p:animEffect transition="in" filter="strips(downRight)">
                                      <p:cBhvr>
                                        <p:cTn id="37" dur="500"/>
                                        <p:tgtEl>
                                          <p:spTgt spid="14340">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nodeType="clickEffect">
                                  <p:stCondLst>
                                    <p:cond delay="0"/>
                                  </p:stCondLst>
                                  <p:childTnLst>
                                    <p:set>
                                      <p:cBhvr>
                                        <p:cTn id="41" dur="1" fill="hold">
                                          <p:stCondLst>
                                            <p:cond delay="0"/>
                                          </p:stCondLst>
                                        </p:cTn>
                                        <p:tgtEl>
                                          <p:spTgt spid="14345"/>
                                        </p:tgtEl>
                                        <p:attrNameLst>
                                          <p:attrName>style.visibility</p:attrName>
                                        </p:attrNameLst>
                                      </p:cBhvr>
                                      <p:to>
                                        <p:strVal val="visible"/>
                                      </p:to>
                                    </p:set>
                                    <p:anim calcmode="lin" valueType="num">
                                      <p:cBhvr additive="base">
                                        <p:cTn id="42" dur="500" fill="hold"/>
                                        <p:tgtEl>
                                          <p:spTgt spid="14345"/>
                                        </p:tgtEl>
                                        <p:attrNameLst>
                                          <p:attrName>ppt_x</p:attrName>
                                        </p:attrNameLst>
                                      </p:cBhvr>
                                      <p:tavLst>
                                        <p:tav tm="0">
                                          <p:val>
                                            <p:strVal val="0-#ppt_w/2"/>
                                          </p:val>
                                        </p:tav>
                                        <p:tav tm="100000">
                                          <p:val>
                                            <p:strVal val="#ppt_x"/>
                                          </p:val>
                                        </p:tav>
                                      </p:tavLst>
                                    </p:anim>
                                    <p:anim calcmode="lin" valueType="num">
                                      <p:cBhvr additive="base">
                                        <p:cTn id="43" dur="500" fill="hold"/>
                                        <p:tgtEl>
                                          <p:spTgt spid="14345"/>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4345"/>
                                        </p:tgtEl>
                                        <p:attrNameLst>
                                          <p:attrName>style.visibility</p:attrName>
                                        </p:attrNameLst>
                                      </p:cBhvr>
                                      <p:to>
                                        <p:strVal val="hidden"/>
                                      </p:to>
                                    </p:set>
                                  </p:sub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nodeType="clickEffect">
                                  <p:stCondLst>
                                    <p:cond delay="0"/>
                                  </p:stCondLst>
                                  <p:childTnLst>
                                    <p:set>
                                      <p:cBhvr>
                                        <p:cTn id="47" dur="1" fill="hold">
                                          <p:stCondLst>
                                            <p:cond delay="0"/>
                                          </p:stCondLst>
                                        </p:cTn>
                                        <p:tgtEl>
                                          <p:spTgt spid="14343"/>
                                        </p:tgtEl>
                                        <p:attrNameLst>
                                          <p:attrName>style.visibility</p:attrName>
                                        </p:attrNameLst>
                                      </p:cBhvr>
                                      <p:to>
                                        <p:strVal val="visible"/>
                                      </p:to>
                                    </p:set>
                                    <p:anim calcmode="lin" valueType="num">
                                      <p:cBhvr additive="base">
                                        <p:cTn id="48" dur="500" fill="hold"/>
                                        <p:tgtEl>
                                          <p:spTgt spid="14343"/>
                                        </p:tgtEl>
                                        <p:attrNameLst>
                                          <p:attrName>ppt_x</p:attrName>
                                        </p:attrNameLst>
                                      </p:cBhvr>
                                      <p:tavLst>
                                        <p:tav tm="0">
                                          <p:val>
                                            <p:strVal val="0-#ppt_w/2"/>
                                          </p:val>
                                        </p:tav>
                                        <p:tav tm="100000">
                                          <p:val>
                                            <p:strVal val="#ppt_x"/>
                                          </p:val>
                                        </p:tav>
                                      </p:tavLst>
                                    </p:anim>
                                    <p:anim calcmode="lin" valueType="num">
                                      <p:cBhvr additive="base">
                                        <p:cTn id="49" dur="500" fill="hold"/>
                                        <p:tgtEl>
                                          <p:spTgt spid="14343"/>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4343"/>
                                        </p:tgtEl>
                                        <p:attrNameLst>
                                          <p:attrName>style.visibility</p:attrName>
                                        </p:attrNameLst>
                                      </p:cBhvr>
                                      <p:to>
                                        <p:strVal val="hidden"/>
                                      </p:to>
                                    </p:set>
                                  </p:sub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nodeType="clickEffect">
                                  <p:stCondLst>
                                    <p:cond delay="0"/>
                                  </p:stCondLst>
                                  <p:childTnLst>
                                    <p:set>
                                      <p:cBhvr>
                                        <p:cTn id="53" dur="1" fill="hold">
                                          <p:stCondLst>
                                            <p:cond delay="0"/>
                                          </p:stCondLst>
                                        </p:cTn>
                                        <p:tgtEl>
                                          <p:spTgt spid="14347"/>
                                        </p:tgtEl>
                                        <p:attrNameLst>
                                          <p:attrName>style.visibility</p:attrName>
                                        </p:attrNameLst>
                                      </p:cBhvr>
                                      <p:to>
                                        <p:strVal val="visible"/>
                                      </p:to>
                                    </p:set>
                                    <p:anim calcmode="lin" valueType="num">
                                      <p:cBhvr additive="base">
                                        <p:cTn id="54" dur="500" fill="hold"/>
                                        <p:tgtEl>
                                          <p:spTgt spid="14347"/>
                                        </p:tgtEl>
                                        <p:attrNameLst>
                                          <p:attrName>ppt_x</p:attrName>
                                        </p:attrNameLst>
                                      </p:cBhvr>
                                      <p:tavLst>
                                        <p:tav tm="0">
                                          <p:val>
                                            <p:strVal val="0-#ppt_w/2"/>
                                          </p:val>
                                        </p:tav>
                                        <p:tav tm="100000">
                                          <p:val>
                                            <p:strVal val="#ppt_x"/>
                                          </p:val>
                                        </p:tav>
                                      </p:tavLst>
                                    </p:anim>
                                    <p:anim calcmode="lin" valueType="num">
                                      <p:cBhvr additive="base">
                                        <p:cTn id="55"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utoUpdateAnimBg="0"/>
      <p:bldP spid="14340" grpId="0" build="p" bldLvl="3"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atin typeface="Arial" charset="0"/>
                <a:cs typeface="Arial" charset="0"/>
              </a:rPr>
              <a:t>Example of </a:t>
            </a:r>
            <a:br>
              <a:rPr lang="en-US">
                <a:latin typeface="Arial" charset="0"/>
                <a:cs typeface="Arial" charset="0"/>
              </a:rPr>
            </a:br>
            <a:r>
              <a:rPr lang="en-US">
                <a:latin typeface="Arial" charset="0"/>
                <a:cs typeface="Arial" charset="0"/>
              </a:rPr>
              <a:t>Composite Volcano</a:t>
            </a:r>
          </a:p>
        </p:txBody>
      </p:sp>
      <p:sp>
        <p:nvSpPr>
          <p:cNvPr id="15364" name="Rectangle 4"/>
          <p:cNvSpPr>
            <a:spLocks noGrp="1" noChangeArrowheads="1"/>
          </p:cNvSpPr>
          <p:nvPr>
            <p:ph type="body" sz="half" idx="2"/>
          </p:nvPr>
        </p:nvSpPr>
        <p:spPr>
          <a:xfrm>
            <a:off x="4648200" y="1981200"/>
            <a:ext cx="4267200" cy="4114800"/>
          </a:xfrm>
        </p:spPr>
        <p:txBody>
          <a:bodyPr>
            <a:normAutofit lnSpcReduction="10000"/>
          </a:bodyPr>
          <a:lstStyle/>
          <a:p>
            <a:pPr>
              <a:lnSpc>
                <a:spcPct val="90000"/>
              </a:lnSpc>
            </a:pPr>
            <a:r>
              <a:rPr lang="en-US" sz="2000">
                <a:latin typeface="Arial" charset="0"/>
                <a:cs typeface="Arial" charset="0"/>
              </a:rPr>
              <a:t>Mount Pinatubo</a:t>
            </a:r>
          </a:p>
          <a:p>
            <a:pPr lvl="1">
              <a:lnSpc>
                <a:spcPct val="90000"/>
              </a:lnSpc>
            </a:pPr>
            <a:r>
              <a:rPr lang="en-US" sz="1800">
                <a:latin typeface="Arial" charset="0"/>
                <a:cs typeface="Arial" charset="0"/>
              </a:rPr>
              <a:t>Erupted in 1991</a:t>
            </a:r>
          </a:p>
          <a:p>
            <a:pPr lvl="1">
              <a:lnSpc>
                <a:spcPct val="90000"/>
              </a:lnSpc>
            </a:pPr>
            <a:r>
              <a:rPr lang="en-US" sz="1800">
                <a:latin typeface="Arial" charset="0"/>
                <a:cs typeface="Arial" charset="0"/>
              </a:rPr>
              <a:t>Killed 847 people </a:t>
            </a:r>
          </a:p>
          <a:p>
            <a:pPr lvl="1">
              <a:lnSpc>
                <a:spcPct val="90000"/>
              </a:lnSpc>
            </a:pPr>
            <a:r>
              <a:rPr lang="en-US" sz="1800">
                <a:latin typeface="Arial" charset="0"/>
                <a:cs typeface="Arial" charset="0"/>
              </a:rPr>
              <a:t>184 people injured</a:t>
            </a:r>
          </a:p>
          <a:p>
            <a:pPr lvl="1">
              <a:lnSpc>
                <a:spcPct val="90000"/>
              </a:lnSpc>
            </a:pPr>
            <a:r>
              <a:rPr lang="en-US" sz="1800">
                <a:latin typeface="Arial" charset="0"/>
                <a:cs typeface="Arial" charset="0"/>
              </a:rPr>
              <a:t>10, 000 home destroyed and another 5,000 were damaged.</a:t>
            </a:r>
          </a:p>
          <a:p>
            <a:pPr lvl="1">
              <a:lnSpc>
                <a:spcPct val="90000"/>
              </a:lnSpc>
            </a:pPr>
            <a:r>
              <a:rPr lang="en-US" sz="1800">
                <a:latin typeface="Arial" charset="0"/>
                <a:cs typeface="Arial" charset="0"/>
              </a:rPr>
              <a:t>The ash cloud took one year to spread around the globe, reducing global temperatures. This resulted in </a:t>
            </a:r>
          </a:p>
          <a:p>
            <a:pPr lvl="2">
              <a:lnSpc>
                <a:spcPct val="90000"/>
              </a:lnSpc>
            </a:pPr>
            <a:r>
              <a:rPr lang="en-US" sz="1600">
                <a:latin typeface="Arial" charset="0"/>
                <a:cs typeface="Arial" charset="0"/>
              </a:rPr>
              <a:t>Floods in 1993 along the Mississippi River</a:t>
            </a:r>
          </a:p>
          <a:p>
            <a:pPr lvl="2">
              <a:lnSpc>
                <a:spcPct val="90000"/>
              </a:lnSpc>
            </a:pPr>
            <a:r>
              <a:rPr lang="en-US" sz="1600">
                <a:latin typeface="Arial" charset="0"/>
                <a:cs typeface="Arial" charset="0"/>
              </a:rPr>
              <a:t>Drought in Africa in 1993</a:t>
            </a:r>
          </a:p>
          <a:p>
            <a:pPr lvl="2">
              <a:lnSpc>
                <a:spcPct val="90000"/>
              </a:lnSpc>
            </a:pPr>
            <a:r>
              <a:rPr lang="en-US" sz="1600">
                <a:latin typeface="Arial" charset="0"/>
                <a:cs typeface="Arial" charset="0"/>
              </a:rPr>
              <a:t>The US had its 3</a:t>
            </a:r>
            <a:r>
              <a:rPr lang="en-US" sz="1600" baseline="30000">
                <a:latin typeface="Arial" charset="0"/>
                <a:cs typeface="Arial" charset="0"/>
              </a:rPr>
              <a:t>rd</a:t>
            </a:r>
            <a:r>
              <a:rPr lang="en-US" sz="1600">
                <a:latin typeface="Arial" charset="0"/>
                <a:cs typeface="Arial" charset="0"/>
              </a:rPr>
              <a:t> wettest &amp; coldest winter on record.</a:t>
            </a:r>
          </a:p>
          <a:p>
            <a:pPr lvl="1">
              <a:lnSpc>
                <a:spcPct val="90000"/>
              </a:lnSpc>
            </a:pPr>
            <a:endParaRPr lang="en-US" sz="1800">
              <a:latin typeface="Arial" charset="0"/>
              <a:cs typeface="Arial" charset="0"/>
            </a:endParaRPr>
          </a:p>
        </p:txBody>
      </p:sp>
      <p:pic>
        <p:nvPicPr>
          <p:cNvPr id="15367" name="Picture 7" descr="Mount Pinatubo, Philippines, June 1991. First major eruption of Mount Pinatubo, viewed from Clark Air Force Base. Photo by R.S. Culbreth, U.S. Air Force, June 12, 1991. ">
            <a:hlinkClick r:id="rId2"/>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0" y="2514600"/>
            <a:ext cx="4495800" cy="3011488"/>
          </a:xfrm>
        </p:spPr>
      </p:pic>
      <p:pic>
        <p:nvPicPr>
          <p:cNvPr id="15370" name="Picture 10" descr="MAD PINATUB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33600"/>
            <a:ext cx="4343400"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67204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dissolve">
                                      <p:cBhvr>
                                        <p:cTn id="7" dur="500"/>
                                        <p:tgtEl>
                                          <p:spTgt spid="15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5364">
                                            <p:txEl>
                                              <p:pRg st="0" end="0"/>
                                            </p:txEl>
                                          </p:spTgt>
                                        </p:tgtEl>
                                        <p:attrNameLst>
                                          <p:attrName>style.visibility</p:attrName>
                                        </p:attrNameLst>
                                      </p:cBhvr>
                                      <p:to>
                                        <p:strVal val="visible"/>
                                      </p:to>
                                    </p:set>
                                    <p:animEffect transition="in" filter="strips(downRight)">
                                      <p:cBhvr>
                                        <p:cTn id="12" dur="500"/>
                                        <p:tgtEl>
                                          <p:spTgt spid="1536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5364">
                                            <p:txEl>
                                              <p:pRg st="1" end="1"/>
                                            </p:txEl>
                                          </p:spTgt>
                                        </p:tgtEl>
                                        <p:attrNameLst>
                                          <p:attrName>style.visibility</p:attrName>
                                        </p:attrNameLst>
                                      </p:cBhvr>
                                      <p:to>
                                        <p:strVal val="visible"/>
                                      </p:to>
                                    </p:set>
                                    <p:animEffect transition="in" filter="strips(downRight)">
                                      <p:cBhvr>
                                        <p:cTn id="17" dur="500"/>
                                        <p:tgtEl>
                                          <p:spTgt spid="1536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5364">
                                            <p:txEl>
                                              <p:pRg st="2" end="2"/>
                                            </p:txEl>
                                          </p:spTgt>
                                        </p:tgtEl>
                                        <p:attrNameLst>
                                          <p:attrName>style.visibility</p:attrName>
                                        </p:attrNameLst>
                                      </p:cBhvr>
                                      <p:to>
                                        <p:strVal val="visible"/>
                                      </p:to>
                                    </p:set>
                                    <p:animEffect transition="in" filter="strips(downRight)">
                                      <p:cBhvr>
                                        <p:cTn id="22" dur="500"/>
                                        <p:tgtEl>
                                          <p:spTgt spid="15364">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15364">
                                            <p:txEl>
                                              <p:pRg st="3" end="3"/>
                                            </p:txEl>
                                          </p:spTgt>
                                        </p:tgtEl>
                                        <p:attrNameLst>
                                          <p:attrName>style.visibility</p:attrName>
                                        </p:attrNameLst>
                                      </p:cBhvr>
                                      <p:to>
                                        <p:strVal val="visible"/>
                                      </p:to>
                                    </p:set>
                                    <p:animEffect transition="in" filter="strips(downRight)">
                                      <p:cBhvr>
                                        <p:cTn id="27" dur="500"/>
                                        <p:tgtEl>
                                          <p:spTgt spid="15364">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15364">
                                            <p:txEl>
                                              <p:pRg st="4" end="4"/>
                                            </p:txEl>
                                          </p:spTgt>
                                        </p:tgtEl>
                                        <p:attrNameLst>
                                          <p:attrName>style.visibility</p:attrName>
                                        </p:attrNameLst>
                                      </p:cBhvr>
                                      <p:to>
                                        <p:strVal val="visible"/>
                                      </p:to>
                                    </p:set>
                                    <p:animEffect transition="in" filter="strips(downRight)">
                                      <p:cBhvr>
                                        <p:cTn id="32" dur="500"/>
                                        <p:tgtEl>
                                          <p:spTgt spid="15364">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15364">
                                            <p:txEl>
                                              <p:pRg st="5" end="5"/>
                                            </p:txEl>
                                          </p:spTgt>
                                        </p:tgtEl>
                                        <p:attrNameLst>
                                          <p:attrName>style.visibility</p:attrName>
                                        </p:attrNameLst>
                                      </p:cBhvr>
                                      <p:to>
                                        <p:strVal val="visible"/>
                                      </p:to>
                                    </p:set>
                                    <p:animEffect transition="in" filter="strips(downRight)">
                                      <p:cBhvr>
                                        <p:cTn id="37" dur="500"/>
                                        <p:tgtEl>
                                          <p:spTgt spid="15364">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15364">
                                            <p:txEl>
                                              <p:pRg st="6" end="6"/>
                                            </p:txEl>
                                          </p:spTgt>
                                        </p:tgtEl>
                                        <p:attrNameLst>
                                          <p:attrName>style.visibility</p:attrName>
                                        </p:attrNameLst>
                                      </p:cBhvr>
                                      <p:to>
                                        <p:strVal val="visible"/>
                                      </p:to>
                                    </p:set>
                                    <p:animEffect transition="in" filter="strips(downRight)">
                                      <p:cBhvr>
                                        <p:cTn id="42" dur="500"/>
                                        <p:tgtEl>
                                          <p:spTgt spid="15364">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8" presetClass="entr" presetSubtype="6" fill="hold" grpId="0" nodeType="clickEffect">
                                  <p:stCondLst>
                                    <p:cond delay="0"/>
                                  </p:stCondLst>
                                  <p:childTnLst>
                                    <p:set>
                                      <p:cBhvr>
                                        <p:cTn id="46" dur="1" fill="hold">
                                          <p:stCondLst>
                                            <p:cond delay="0"/>
                                          </p:stCondLst>
                                        </p:cTn>
                                        <p:tgtEl>
                                          <p:spTgt spid="15364">
                                            <p:txEl>
                                              <p:pRg st="7" end="7"/>
                                            </p:txEl>
                                          </p:spTgt>
                                        </p:tgtEl>
                                        <p:attrNameLst>
                                          <p:attrName>style.visibility</p:attrName>
                                        </p:attrNameLst>
                                      </p:cBhvr>
                                      <p:to>
                                        <p:strVal val="visible"/>
                                      </p:to>
                                    </p:set>
                                    <p:animEffect transition="in" filter="strips(downRight)">
                                      <p:cBhvr>
                                        <p:cTn id="47" dur="500"/>
                                        <p:tgtEl>
                                          <p:spTgt spid="15364">
                                            <p:txEl>
                                              <p:pRg st="7" end="7"/>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8" presetClass="entr" presetSubtype="6" fill="hold" grpId="0" nodeType="clickEffect">
                                  <p:stCondLst>
                                    <p:cond delay="0"/>
                                  </p:stCondLst>
                                  <p:childTnLst>
                                    <p:set>
                                      <p:cBhvr>
                                        <p:cTn id="51" dur="1" fill="hold">
                                          <p:stCondLst>
                                            <p:cond delay="0"/>
                                          </p:stCondLst>
                                        </p:cTn>
                                        <p:tgtEl>
                                          <p:spTgt spid="15364">
                                            <p:txEl>
                                              <p:pRg st="8" end="8"/>
                                            </p:txEl>
                                          </p:spTgt>
                                        </p:tgtEl>
                                        <p:attrNameLst>
                                          <p:attrName>style.visibility</p:attrName>
                                        </p:attrNameLst>
                                      </p:cBhvr>
                                      <p:to>
                                        <p:strVal val="visible"/>
                                      </p:to>
                                    </p:set>
                                    <p:animEffect transition="in" filter="strips(downRight)">
                                      <p:cBhvr>
                                        <p:cTn id="52" dur="500"/>
                                        <p:tgtEl>
                                          <p:spTgt spid="15364">
                                            <p:txEl>
                                              <p:pRg st="8" end="8"/>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8" fill="hold" nodeType="clickEffect">
                                  <p:stCondLst>
                                    <p:cond delay="0"/>
                                  </p:stCondLst>
                                  <p:childTnLst>
                                    <p:set>
                                      <p:cBhvr>
                                        <p:cTn id="56" dur="1" fill="hold">
                                          <p:stCondLst>
                                            <p:cond delay="0"/>
                                          </p:stCondLst>
                                        </p:cTn>
                                        <p:tgtEl>
                                          <p:spTgt spid="15370"/>
                                        </p:tgtEl>
                                        <p:attrNameLst>
                                          <p:attrName>style.visibility</p:attrName>
                                        </p:attrNameLst>
                                      </p:cBhvr>
                                      <p:to>
                                        <p:strVal val="visible"/>
                                      </p:to>
                                    </p:set>
                                    <p:anim calcmode="lin" valueType="num">
                                      <p:cBhvr additive="base">
                                        <p:cTn id="57" dur="500" fill="hold"/>
                                        <p:tgtEl>
                                          <p:spTgt spid="15370"/>
                                        </p:tgtEl>
                                        <p:attrNameLst>
                                          <p:attrName>ppt_x</p:attrName>
                                        </p:attrNameLst>
                                      </p:cBhvr>
                                      <p:tavLst>
                                        <p:tav tm="0">
                                          <p:val>
                                            <p:strVal val="0-#ppt_w/2"/>
                                          </p:val>
                                        </p:tav>
                                        <p:tav tm="100000">
                                          <p:val>
                                            <p:strVal val="#ppt_x"/>
                                          </p:val>
                                        </p:tav>
                                      </p:tavLst>
                                    </p:anim>
                                    <p:anim calcmode="lin" valueType="num">
                                      <p:cBhvr additive="base">
                                        <p:cTn id="58" dur="500" fill="hold"/>
                                        <p:tgtEl>
                                          <p:spTgt spid="15370"/>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5370"/>
                                        </p:tgtEl>
                                        <p:attrNameLst>
                                          <p:attrName>style.visibility</p:attrName>
                                        </p:attrNameLst>
                                      </p:cBhvr>
                                      <p:to>
                                        <p:strVal val="hidden"/>
                                      </p:to>
                                    </p:set>
                                  </p:subTnLst>
                                </p:cTn>
                              </p:par>
                            </p:childTnLst>
                          </p:cTn>
                        </p:par>
                      </p:childTnLst>
                    </p:cTn>
                  </p:par>
                  <p:par>
                    <p:cTn id="59" fill="hold" nodeType="clickPar">
                      <p:stCondLst>
                        <p:cond delay="indefinite"/>
                      </p:stCondLst>
                      <p:childTnLst>
                        <p:par>
                          <p:cTn id="60" fill="hold" nodeType="withGroup">
                            <p:stCondLst>
                              <p:cond delay="0"/>
                            </p:stCondLst>
                            <p:childTnLst>
                              <p:par>
                                <p:cTn id="61" presetID="18" presetClass="entr" presetSubtype="6" fill="hold" nodeType="clickEffect">
                                  <p:stCondLst>
                                    <p:cond delay="0"/>
                                  </p:stCondLst>
                                  <p:childTnLst>
                                    <p:set>
                                      <p:cBhvr>
                                        <p:cTn id="62" dur="1" fill="hold">
                                          <p:stCondLst>
                                            <p:cond delay="0"/>
                                          </p:stCondLst>
                                        </p:cTn>
                                        <p:tgtEl>
                                          <p:spTgt spid="15367"/>
                                        </p:tgtEl>
                                        <p:attrNameLst>
                                          <p:attrName>style.visibility</p:attrName>
                                        </p:attrNameLst>
                                      </p:cBhvr>
                                      <p:to>
                                        <p:strVal val="visible"/>
                                      </p:to>
                                    </p:set>
                                    <p:animEffect transition="in" filter="strips(downRight)">
                                      <p:cBhvr>
                                        <p:cTn id="63"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utoUpdateAnimBg="0"/>
      <p:bldP spid="15364" grpId="0" build="p" bldLvl="3"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atin typeface="Arial" charset="0"/>
                <a:cs typeface="Arial" charset="0"/>
              </a:rPr>
              <a:t>Example of </a:t>
            </a:r>
            <a:br>
              <a:rPr lang="en-US">
                <a:latin typeface="Arial" charset="0"/>
                <a:cs typeface="Arial" charset="0"/>
              </a:rPr>
            </a:br>
            <a:r>
              <a:rPr lang="en-US">
                <a:latin typeface="Arial" charset="0"/>
                <a:cs typeface="Arial" charset="0"/>
              </a:rPr>
              <a:t>Composite Volcano</a:t>
            </a:r>
          </a:p>
        </p:txBody>
      </p:sp>
      <p:sp>
        <p:nvSpPr>
          <p:cNvPr id="16388" name="Rectangle 4"/>
          <p:cNvSpPr>
            <a:spLocks noGrp="1" noChangeArrowheads="1"/>
          </p:cNvSpPr>
          <p:nvPr>
            <p:ph type="body" sz="half" idx="2"/>
          </p:nvPr>
        </p:nvSpPr>
        <p:spPr/>
        <p:txBody>
          <a:bodyPr/>
          <a:lstStyle/>
          <a:p>
            <a:pPr>
              <a:lnSpc>
                <a:spcPct val="90000"/>
              </a:lnSpc>
            </a:pPr>
            <a:r>
              <a:rPr lang="en-US" b="1">
                <a:solidFill>
                  <a:schemeClr val="tx2"/>
                </a:solidFill>
                <a:latin typeface="Times New Roman" charset="0"/>
                <a:cs typeface="Arial" charset="0"/>
              </a:rPr>
              <a:t>Krakatau</a:t>
            </a:r>
          </a:p>
          <a:p>
            <a:pPr lvl="1">
              <a:lnSpc>
                <a:spcPct val="90000"/>
              </a:lnSpc>
            </a:pPr>
            <a:r>
              <a:rPr lang="en-US">
                <a:latin typeface="Times New Roman" charset="0"/>
                <a:cs typeface="Arial" charset="0"/>
              </a:rPr>
              <a:t>One of the most violent eruptions in recent times occurred on an island in the Sunda Straits near Indonesia in August of 1883.</a:t>
            </a:r>
          </a:p>
          <a:p>
            <a:pPr lvl="1">
              <a:lnSpc>
                <a:spcPct val="90000"/>
              </a:lnSpc>
            </a:pPr>
            <a:r>
              <a:rPr lang="en-US">
                <a:latin typeface="Times New Roman" charset="0"/>
                <a:cs typeface="Arial" charset="0"/>
              </a:rPr>
              <a:t>Krakatau, a volcano on the island, erupted with such force that the island disappeared.</a:t>
            </a:r>
          </a:p>
          <a:p>
            <a:pPr>
              <a:lnSpc>
                <a:spcPct val="90000"/>
              </a:lnSpc>
            </a:pPr>
            <a:endParaRPr lang="en-US">
              <a:latin typeface="Times New Roman" charset="0"/>
              <a:cs typeface="Arial" charset="0"/>
            </a:endParaRPr>
          </a:p>
          <a:p>
            <a:pPr>
              <a:lnSpc>
                <a:spcPct val="90000"/>
              </a:lnSpc>
            </a:pPr>
            <a:endParaRPr lang="en-US" b="1">
              <a:solidFill>
                <a:schemeClr val="tx2"/>
              </a:solidFill>
              <a:latin typeface="Times New Roman" charset="0"/>
              <a:cs typeface="Arial" charset="0"/>
            </a:endParaRPr>
          </a:p>
        </p:txBody>
      </p:sp>
      <p:pic>
        <p:nvPicPr>
          <p:cNvPr id="26628" name="Picture 7" descr="http://volcano.und.edu/vwdocs/volc_images/southeast_asia/indonesia/krakatau_5a.gif"/>
          <p:cNvPicPr>
            <a:picLocks noChangeAspect="1" noChangeArrowheads="1"/>
          </p:cNvPicPr>
          <p:nvPr/>
        </p:nvPicPr>
        <p:blipFill>
          <a:blip r:embed="rId2"/>
          <a:srcRect/>
          <a:stretch>
            <a:fillRect/>
          </a:stretch>
        </p:blipFill>
        <p:spPr bwMode="auto">
          <a:xfrm>
            <a:off x="1600200" y="4038600"/>
            <a:ext cx="3352800" cy="2235200"/>
          </a:xfrm>
          <a:prstGeom prst="rect">
            <a:avLst/>
          </a:prstGeom>
          <a:noFill/>
          <a:ln w="19050">
            <a:solidFill>
              <a:srgbClr val="333399"/>
            </a:solidFill>
            <a:miter lim="800000"/>
            <a:headEnd/>
            <a:tailEnd/>
          </a:ln>
          <a:effectLst>
            <a:outerShdw dist="107763" dir="2700000" algn="ctr" rotWithShape="0">
              <a:srgbClr val="808080"/>
            </a:outerShdw>
          </a:effectLst>
        </p:spPr>
      </p:pic>
      <p:pic>
        <p:nvPicPr>
          <p:cNvPr id="16389" name="Picture 5" descr="im42"/>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0" y="1600200"/>
            <a:ext cx="3810000" cy="2608263"/>
          </a:xfrm>
          <a:noFill/>
        </p:spPr>
      </p:pic>
    </p:spTree>
    <p:extLst>
      <p:ext uri="{BB962C8B-B14F-4D97-AF65-F5344CB8AC3E}">
        <p14:creationId xmlns:p14="http://schemas.microsoft.com/office/powerpoint/2010/main" val="6092269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dissolve">
                                      <p:cBhvr>
                                        <p:cTn id="7" dur="500"/>
                                        <p:tgtEl>
                                          <p:spTgt spid="16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6388">
                                            <p:txEl>
                                              <p:pRg st="0" end="0"/>
                                            </p:txEl>
                                          </p:spTgt>
                                        </p:tgtEl>
                                        <p:attrNameLst>
                                          <p:attrName>style.visibility</p:attrName>
                                        </p:attrNameLst>
                                      </p:cBhvr>
                                      <p:to>
                                        <p:strVal val="visible"/>
                                      </p:to>
                                    </p:set>
                                    <p:animEffect transition="in" filter="strips(downRight)">
                                      <p:cBhvr>
                                        <p:cTn id="12" dur="500"/>
                                        <p:tgtEl>
                                          <p:spTgt spid="1638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6388">
                                            <p:txEl>
                                              <p:pRg st="1" end="1"/>
                                            </p:txEl>
                                          </p:spTgt>
                                        </p:tgtEl>
                                        <p:attrNameLst>
                                          <p:attrName>style.visibility</p:attrName>
                                        </p:attrNameLst>
                                      </p:cBhvr>
                                      <p:to>
                                        <p:strVal val="visible"/>
                                      </p:to>
                                    </p:set>
                                    <p:animEffect transition="in" filter="strips(downRight)">
                                      <p:cBhvr>
                                        <p:cTn id="17" dur="500"/>
                                        <p:tgtEl>
                                          <p:spTgt spid="1638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6388">
                                            <p:txEl>
                                              <p:pRg st="2" end="2"/>
                                            </p:txEl>
                                          </p:spTgt>
                                        </p:tgtEl>
                                        <p:attrNameLst>
                                          <p:attrName>style.visibility</p:attrName>
                                        </p:attrNameLst>
                                      </p:cBhvr>
                                      <p:to>
                                        <p:strVal val="visible"/>
                                      </p:to>
                                    </p:set>
                                    <p:animEffect transition="in" filter="strips(downRight)">
                                      <p:cBhvr>
                                        <p:cTn id="22" dur="500"/>
                                        <p:tgtEl>
                                          <p:spTgt spid="16388">
                                            <p:txEl>
                                              <p:pRg st="2" end="2"/>
                                            </p:txEl>
                                          </p:spTgt>
                                        </p:tgtEl>
                                      </p:cBhvr>
                                    </p:animEffect>
                                  </p:childTnLst>
                                </p:cTn>
                              </p:par>
                            </p:childTnLst>
                          </p:cTn>
                        </p:par>
                        <p:par>
                          <p:cTn id="23" fill="hold" nodeType="afterGroup">
                            <p:stCondLst>
                              <p:cond delay="500"/>
                            </p:stCondLst>
                            <p:childTnLst>
                              <p:par>
                                <p:cTn id="24" presetID="4" presetClass="entr" presetSubtype="32" fill="hold" nodeType="afterEffect">
                                  <p:stCondLst>
                                    <p:cond delay="0"/>
                                  </p:stCondLst>
                                  <p:childTnLst>
                                    <p:set>
                                      <p:cBhvr>
                                        <p:cTn id="25" dur="1" fill="hold">
                                          <p:stCondLst>
                                            <p:cond delay="0"/>
                                          </p:stCondLst>
                                        </p:cTn>
                                        <p:tgtEl>
                                          <p:spTgt spid="16389"/>
                                        </p:tgtEl>
                                        <p:attrNameLst>
                                          <p:attrName>style.visibility</p:attrName>
                                        </p:attrNameLst>
                                      </p:cBhvr>
                                      <p:to>
                                        <p:strVal val="visible"/>
                                      </p:to>
                                    </p:set>
                                    <p:animEffect transition="in" filter="box(out)">
                                      <p:cBhvr>
                                        <p:cTn id="26"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utoUpdateAnimBg="0"/>
      <p:bldP spid="16388" grpId="0" build="p" bldLvl="3"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404249"/>
            <a:ext cx="7772400" cy="1143000"/>
          </a:xfrm>
        </p:spPr>
        <p:txBody>
          <a:bodyPr/>
          <a:lstStyle/>
          <a:p>
            <a:r>
              <a:rPr lang="en-US" sz="2400" dirty="0">
                <a:latin typeface="Arial" charset="0"/>
                <a:cs typeface="Arial" charset="0"/>
              </a:rPr>
              <a:t>Example of  Composite Volcano</a:t>
            </a:r>
            <a:r>
              <a:rPr lang="en-US" sz="3200" dirty="0">
                <a:latin typeface="Arial" charset="0"/>
                <a:cs typeface="Arial" charset="0"/>
              </a:rPr>
              <a:t/>
            </a:r>
            <a:br>
              <a:rPr lang="en-US" sz="3200" dirty="0">
                <a:latin typeface="Arial" charset="0"/>
                <a:cs typeface="Arial" charset="0"/>
              </a:rPr>
            </a:br>
            <a:r>
              <a:rPr lang="en-US" dirty="0">
                <a:latin typeface="Arial" charset="0"/>
                <a:cs typeface="Arial" charset="0"/>
              </a:rPr>
              <a:t> Krakatau</a:t>
            </a:r>
            <a:r>
              <a:rPr lang="en-US" sz="3600" dirty="0">
                <a:latin typeface="Arial" charset="0"/>
                <a:cs typeface="Arial" charset="0"/>
              </a:rPr>
              <a:t/>
            </a:r>
            <a:br>
              <a:rPr lang="en-US" sz="3600" dirty="0">
                <a:latin typeface="Arial" charset="0"/>
                <a:cs typeface="Arial" charset="0"/>
              </a:rPr>
            </a:br>
            <a:endParaRPr lang="en-US" sz="3600" dirty="0">
              <a:latin typeface="Arial" charset="0"/>
              <a:cs typeface="Arial" charset="0"/>
            </a:endParaRPr>
          </a:p>
        </p:txBody>
      </p:sp>
      <p:sp>
        <p:nvSpPr>
          <p:cNvPr id="17412" name="Rectangle 4"/>
          <p:cNvSpPr>
            <a:spLocks noGrp="1" noChangeArrowheads="1"/>
          </p:cNvSpPr>
          <p:nvPr>
            <p:ph type="body" sz="half" idx="2"/>
          </p:nvPr>
        </p:nvSpPr>
        <p:spPr>
          <a:xfrm>
            <a:off x="4724400" y="1371600"/>
            <a:ext cx="4419600" cy="5486400"/>
          </a:xfrm>
        </p:spPr>
        <p:txBody>
          <a:bodyPr>
            <a:normAutofit lnSpcReduction="10000"/>
          </a:bodyPr>
          <a:lstStyle/>
          <a:p>
            <a:r>
              <a:rPr lang="en-US" sz="2000" dirty="0">
                <a:latin typeface="Arial" charset="0"/>
                <a:cs typeface="Arial" charset="0"/>
              </a:rPr>
              <a:t>Killed 36,000 people most were killed by a giant tsunami</a:t>
            </a:r>
          </a:p>
          <a:p>
            <a:r>
              <a:rPr lang="en-US" sz="2000" dirty="0">
                <a:solidFill>
                  <a:srgbClr val="000000"/>
                </a:solidFill>
                <a:latin typeface="Arial" charset="0"/>
                <a:cs typeface="Arial" charset="0"/>
              </a:rPr>
              <a:t>Destroyed 160 villages</a:t>
            </a:r>
          </a:p>
          <a:p>
            <a:r>
              <a:rPr lang="en-US" sz="2000" dirty="0">
                <a:solidFill>
                  <a:schemeClr val="tx2"/>
                </a:solidFill>
                <a:latin typeface="Arial" charset="0"/>
                <a:cs typeface="Arial" charset="0"/>
              </a:rPr>
              <a:t>Fine ashes from the eruption were carried by upper level winds as far away as New York City </a:t>
            </a:r>
          </a:p>
          <a:p>
            <a:r>
              <a:rPr lang="en-US" sz="2000" dirty="0">
                <a:solidFill>
                  <a:srgbClr val="000000"/>
                </a:solidFill>
                <a:latin typeface="Arial" charset="0"/>
                <a:cs typeface="Arial" charset="0"/>
              </a:rPr>
              <a:t>Volcanic dust lowered global temperatures for five years, this </a:t>
            </a:r>
            <a:r>
              <a:rPr lang="en-US" sz="2000" dirty="0" smtClean="0">
                <a:solidFill>
                  <a:srgbClr val="000000"/>
                </a:solidFill>
                <a:latin typeface="Arial" charset="0"/>
                <a:cs typeface="Arial" charset="0"/>
              </a:rPr>
              <a:t>caused</a:t>
            </a:r>
          </a:p>
          <a:p>
            <a:r>
              <a:rPr lang="en-US" sz="2000" dirty="0" smtClean="0">
                <a:solidFill>
                  <a:srgbClr val="000000"/>
                </a:solidFill>
                <a:latin typeface="Arial" charset="0"/>
                <a:cs typeface="Arial" charset="0"/>
              </a:rPr>
              <a:t>Ruptured eardrums of people 64-164km </a:t>
            </a:r>
            <a:r>
              <a:rPr lang="en-US" sz="2000" dirty="0" smtClean="0">
                <a:solidFill>
                  <a:srgbClr val="000000"/>
                </a:solidFill>
                <a:latin typeface="Arial" charset="0"/>
                <a:cs typeface="Arial" charset="0"/>
                <a:hlinkClick r:id="rId2"/>
              </a:rPr>
              <a:t>away</a:t>
            </a:r>
            <a:r>
              <a:rPr lang="en-US" sz="2000" dirty="0" smtClean="0">
                <a:solidFill>
                  <a:srgbClr val="000000"/>
                </a:solidFill>
                <a:latin typeface="Arial" charset="0"/>
                <a:cs typeface="Arial" charset="0"/>
              </a:rPr>
              <a:t>. </a:t>
            </a:r>
          </a:p>
          <a:p>
            <a:r>
              <a:rPr lang="en-US" sz="2000" dirty="0" smtClean="0">
                <a:solidFill>
                  <a:srgbClr val="000000"/>
                </a:solidFill>
                <a:latin typeface="Arial" charset="0"/>
                <a:cs typeface="Arial" charset="0"/>
              </a:rPr>
              <a:t>Could be heard from </a:t>
            </a:r>
            <a:r>
              <a:rPr lang="en-US" sz="2000" dirty="0" smtClean="0">
                <a:solidFill>
                  <a:srgbClr val="000000"/>
                </a:solidFill>
                <a:latin typeface="Arial" charset="0"/>
                <a:cs typeface="Arial" charset="0"/>
                <a:hlinkClick r:id="rId3"/>
              </a:rPr>
              <a:t>3000 </a:t>
            </a:r>
            <a:r>
              <a:rPr lang="en-US" sz="2000" dirty="0" smtClean="0">
                <a:solidFill>
                  <a:srgbClr val="000000"/>
                </a:solidFill>
                <a:latin typeface="Arial" charset="0"/>
                <a:cs typeface="Arial" charset="0"/>
              </a:rPr>
              <a:t>miles away </a:t>
            </a:r>
            <a:r>
              <a:rPr lang="mr-IN" sz="2000" dirty="0" smtClean="0">
                <a:solidFill>
                  <a:srgbClr val="000000"/>
                </a:solidFill>
                <a:latin typeface="Arial" charset="0"/>
                <a:cs typeface="Arial" charset="0"/>
              </a:rPr>
              <a:t>–</a:t>
            </a:r>
            <a:r>
              <a:rPr lang="en-US" sz="2000" dirty="0" smtClean="0">
                <a:solidFill>
                  <a:srgbClr val="000000"/>
                </a:solidFill>
                <a:latin typeface="Arial" charset="0"/>
                <a:cs typeface="Arial" charset="0"/>
              </a:rPr>
              <a:t> travelled around the earth 4 times. </a:t>
            </a:r>
          </a:p>
          <a:p>
            <a:endParaRPr lang="en-US" sz="2000" dirty="0">
              <a:solidFill>
                <a:srgbClr val="000000"/>
              </a:solidFill>
              <a:latin typeface="Arial" charset="0"/>
              <a:cs typeface="Arial" charset="0"/>
            </a:endParaRPr>
          </a:p>
          <a:p>
            <a:endParaRPr lang="en-US" sz="2000" dirty="0">
              <a:solidFill>
                <a:srgbClr val="000000"/>
              </a:solidFill>
              <a:latin typeface="Arial" charset="0"/>
              <a:cs typeface="Arial" charset="0"/>
            </a:endParaRPr>
          </a:p>
          <a:p>
            <a:pPr lvl="1"/>
            <a:endParaRPr lang="en-US" sz="1800" dirty="0">
              <a:solidFill>
                <a:srgbClr val="000000"/>
              </a:solidFill>
              <a:latin typeface="Arial" charset="0"/>
              <a:cs typeface="Arial" charset="0"/>
            </a:endParaRPr>
          </a:p>
          <a:p>
            <a:endParaRPr lang="en-US" sz="2000" dirty="0">
              <a:latin typeface="Arial" charset="0"/>
              <a:cs typeface="Arial" charset="0"/>
            </a:endParaRPr>
          </a:p>
          <a:p>
            <a:endParaRPr lang="en-US" sz="2000" dirty="0">
              <a:latin typeface="Arial" charset="0"/>
              <a:cs typeface="Arial" charset="0"/>
            </a:endParaRPr>
          </a:p>
        </p:txBody>
      </p:sp>
      <p:pic>
        <p:nvPicPr>
          <p:cNvPr id="17422" name="Picture 14" descr="http://volcano.und.edu/vwdocs/current_volcs/krakatau/landsat.jpg"/>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609600" y="2514600"/>
            <a:ext cx="3810000" cy="3810000"/>
          </a:xfrm>
          <a:noFill/>
        </p:spPr>
      </p:pic>
      <p:pic>
        <p:nvPicPr>
          <p:cNvPr id="17423"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819400"/>
            <a:ext cx="4419600"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345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dissolve">
                                      <p:cBhvr>
                                        <p:cTn id="7" dur="500"/>
                                        <p:tgtEl>
                                          <p:spTgt spid="17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7412">
                                            <p:txEl>
                                              <p:pRg st="0" end="0"/>
                                            </p:txEl>
                                          </p:spTgt>
                                        </p:tgtEl>
                                        <p:attrNameLst>
                                          <p:attrName>style.visibility</p:attrName>
                                        </p:attrNameLst>
                                      </p:cBhvr>
                                      <p:to>
                                        <p:strVal val="visible"/>
                                      </p:to>
                                    </p:set>
                                    <p:animEffect transition="in" filter="strips(downRight)">
                                      <p:cBhvr>
                                        <p:cTn id="12" dur="500"/>
                                        <p:tgtEl>
                                          <p:spTgt spid="1741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7412">
                                            <p:txEl>
                                              <p:pRg st="1" end="1"/>
                                            </p:txEl>
                                          </p:spTgt>
                                        </p:tgtEl>
                                        <p:attrNameLst>
                                          <p:attrName>style.visibility</p:attrName>
                                        </p:attrNameLst>
                                      </p:cBhvr>
                                      <p:to>
                                        <p:strVal val="visible"/>
                                      </p:to>
                                    </p:set>
                                    <p:animEffect transition="in" filter="strips(downRight)">
                                      <p:cBhvr>
                                        <p:cTn id="17" dur="500"/>
                                        <p:tgtEl>
                                          <p:spTgt spid="1741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7412">
                                            <p:txEl>
                                              <p:pRg st="2" end="2"/>
                                            </p:txEl>
                                          </p:spTgt>
                                        </p:tgtEl>
                                        <p:attrNameLst>
                                          <p:attrName>style.visibility</p:attrName>
                                        </p:attrNameLst>
                                      </p:cBhvr>
                                      <p:to>
                                        <p:strVal val="visible"/>
                                      </p:to>
                                    </p:set>
                                    <p:animEffect transition="in" filter="strips(downRight)">
                                      <p:cBhvr>
                                        <p:cTn id="22" dur="500"/>
                                        <p:tgtEl>
                                          <p:spTgt spid="1741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17412">
                                            <p:txEl>
                                              <p:pRg st="3" end="3"/>
                                            </p:txEl>
                                          </p:spTgt>
                                        </p:tgtEl>
                                        <p:attrNameLst>
                                          <p:attrName>style.visibility</p:attrName>
                                        </p:attrNameLst>
                                      </p:cBhvr>
                                      <p:to>
                                        <p:strVal val="visible"/>
                                      </p:to>
                                    </p:set>
                                    <p:animEffect transition="in" filter="strips(downRight)">
                                      <p:cBhvr>
                                        <p:cTn id="27" dur="500"/>
                                        <p:tgtEl>
                                          <p:spTgt spid="174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17412">
                                            <p:txEl>
                                              <p:pRg st="4" end="4"/>
                                            </p:txEl>
                                          </p:spTgt>
                                        </p:tgtEl>
                                        <p:attrNameLst>
                                          <p:attrName>style.visibility</p:attrName>
                                        </p:attrNameLst>
                                      </p:cBhvr>
                                      <p:to>
                                        <p:strVal val="visible"/>
                                      </p:to>
                                    </p:set>
                                    <p:animEffect transition="in" filter="strips(downRight)">
                                      <p:cBhvr>
                                        <p:cTn id="32" dur="500"/>
                                        <p:tgtEl>
                                          <p:spTgt spid="174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17412">
                                            <p:txEl>
                                              <p:pRg st="5" end="5"/>
                                            </p:txEl>
                                          </p:spTgt>
                                        </p:tgtEl>
                                        <p:attrNameLst>
                                          <p:attrName>style.visibility</p:attrName>
                                        </p:attrNameLst>
                                      </p:cBhvr>
                                      <p:to>
                                        <p:strVal val="visible"/>
                                      </p:to>
                                    </p:set>
                                    <p:animEffect transition="in" filter="strips(downRight)">
                                      <p:cBhvr>
                                        <p:cTn id="37" dur="500"/>
                                        <p:tgtEl>
                                          <p:spTgt spid="17412">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17423"/>
                                        </p:tgtEl>
                                        <p:attrNameLst>
                                          <p:attrName>style.visibility</p:attrName>
                                        </p:attrNameLst>
                                      </p:cBhvr>
                                      <p:to>
                                        <p:strVal val="visible"/>
                                      </p:to>
                                    </p:set>
                                    <p:animEffect transition="in" filter="box(in)">
                                      <p:cBhvr>
                                        <p:cTn id="42" dur="500"/>
                                        <p:tgtEl>
                                          <p:spTgt spid="17423"/>
                                        </p:tgtEl>
                                      </p:cBhvr>
                                    </p:animEffect>
                                  </p:childTnLst>
                                  <p:subTnLst>
                                    <p:set>
                                      <p:cBhvr override="childStyle">
                                        <p:cTn dur="1" fill="hold" display="0" masterRel="nextClick" afterEffect="1"/>
                                        <p:tgtEl>
                                          <p:spTgt spid="17423"/>
                                        </p:tgtEl>
                                        <p:attrNameLst>
                                          <p:attrName>style.visibility</p:attrName>
                                        </p:attrNameLst>
                                      </p:cBhvr>
                                      <p:to>
                                        <p:strVal val="hidden"/>
                                      </p:to>
                                    </p:set>
                                  </p:subTnLst>
                                </p:cTn>
                              </p:par>
                            </p:childTnLst>
                          </p:cTn>
                        </p:par>
                      </p:childTnLst>
                    </p:cTn>
                  </p:par>
                  <p:par>
                    <p:cTn id="43" fill="hold" nodeType="clickPar">
                      <p:stCondLst>
                        <p:cond delay="indefinite"/>
                      </p:stCondLst>
                      <p:childTnLst>
                        <p:par>
                          <p:cTn id="44" fill="hold" nodeType="withGroup">
                            <p:stCondLst>
                              <p:cond delay="0"/>
                            </p:stCondLst>
                            <p:childTnLst>
                              <p:par>
                                <p:cTn id="45" presetID="18" presetClass="entr" presetSubtype="6" fill="hold" nodeType="clickEffect">
                                  <p:stCondLst>
                                    <p:cond delay="0"/>
                                  </p:stCondLst>
                                  <p:childTnLst>
                                    <p:set>
                                      <p:cBhvr>
                                        <p:cTn id="46" dur="1" fill="hold">
                                          <p:stCondLst>
                                            <p:cond delay="0"/>
                                          </p:stCondLst>
                                        </p:cTn>
                                        <p:tgtEl>
                                          <p:spTgt spid="17422"/>
                                        </p:tgtEl>
                                        <p:attrNameLst>
                                          <p:attrName>style.visibility</p:attrName>
                                        </p:attrNameLst>
                                      </p:cBhvr>
                                      <p:to>
                                        <p:strVal val="visible"/>
                                      </p:to>
                                    </p:set>
                                    <p:animEffect transition="in" filter="strips(downRight)">
                                      <p:cBhvr>
                                        <p:cTn id="47" dur="500"/>
                                        <p:tgtEl>
                                          <p:spTgt spid="17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P spid="17412" grpId="0" build="p" bldLvl="3"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dirty="0">
                <a:latin typeface="Comic Sans MS" charset="0"/>
                <a:cs typeface="Arial" charset="0"/>
              </a:rPr>
              <a:t>Scientists monitor volcanoes.</a:t>
            </a:r>
          </a:p>
        </p:txBody>
      </p:sp>
      <p:sp>
        <p:nvSpPr>
          <p:cNvPr id="28675" name="Rectangle 3"/>
          <p:cNvSpPr>
            <a:spLocks noGrp="1" noChangeArrowheads="1"/>
          </p:cNvSpPr>
          <p:nvPr>
            <p:ph type="body" idx="1"/>
          </p:nvPr>
        </p:nvSpPr>
        <p:spPr>
          <a:xfrm>
            <a:off x="0" y="1600200"/>
            <a:ext cx="9144000" cy="5257799"/>
          </a:xfrm>
        </p:spPr>
        <p:txBody>
          <a:bodyPr>
            <a:normAutofit/>
          </a:bodyPr>
          <a:lstStyle/>
          <a:p>
            <a:r>
              <a:rPr lang="en-US" sz="3600" b="1" u="sng" dirty="0">
                <a:latin typeface="Comic Sans MS" charset="0"/>
                <a:cs typeface="Arial" charset="0"/>
              </a:rPr>
              <a:t>Scientists</a:t>
            </a:r>
            <a:r>
              <a:rPr lang="en-US" sz="3600" dirty="0">
                <a:latin typeface="Comic Sans MS" charset="0"/>
                <a:cs typeface="Arial" charset="0"/>
              </a:rPr>
              <a:t> monitor </a:t>
            </a:r>
            <a:r>
              <a:rPr lang="en-US" sz="3600" b="1" u="sng" dirty="0">
                <a:latin typeface="Comic Sans MS" charset="0"/>
                <a:cs typeface="Arial" charset="0"/>
              </a:rPr>
              <a:t>volcanoes</a:t>
            </a:r>
            <a:r>
              <a:rPr lang="en-US" sz="3600" dirty="0">
                <a:latin typeface="Comic Sans MS" charset="0"/>
                <a:cs typeface="Arial" charset="0"/>
              </a:rPr>
              <a:t> to look for </a:t>
            </a:r>
            <a:r>
              <a:rPr lang="en-US" sz="3600" b="1" u="sng" dirty="0">
                <a:latin typeface="Comic Sans MS" charset="0"/>
                <a:cs typeface="Arial" charset="0"/>
              </a:rPr>
              <a:t>warning</a:t>
            </a:r>
            <a:r>
              <a:rPr lang="en-US" sz="3600" dirty="0">
                <a:latin typeface="Comic Sans MS" charset="0"/>
                <a:cs typeface="Arial" charset="0"/>
              </a:rPr>
              <a:t> signs that an </a:t>
            </a:r>
            <a:r>
              <a:rPr lang="en-US" sz="3600" b="1" u="sng" dirty="0">
                <a:latin typeface="Comic Sans MS" charset="0"/>
                <a:cs typeface="Arial" charset="0"/>
              </a:rPr>
              <a:t>eruption</a:t>
            </a:r>
            <a:r>
              <a:rPr lang="en-US" sz="3600" dirty="0">
                <a:latin typeface="Comic Sans MS" charset="0"/>
                <a:cs typeface="Arial" charset="0"/>
              </a:rPr>
              <a:t> may be coming.  Warning signs include:</a:t>
            </a:r>
          </a:p>
          <a:p>
            <a:pPr lvl="1"/>
            <a:r>
              <a:rPr lang="en-US" sz="3600" b="1" u="sng" dirty="0">
                <a:latin typeface="Comic Sans MS" charset="0"/>
                <a:cs typeface="Arial" charset="0"/>
              </a:rPr>
              <a:t>Earthquakes</a:t>
            </a:r>
          </a:p>
          <a:p>
            <a:pPr lvl="1"/>
            <a:r>
              <a:rPr lang="en-US" sz="3600" dirty="0">
                <a:latin typeface="Comic Sans MS" charset="0"/>
                <a:cs typeface="Arial" charset="0"/>
              </a:rPr>
              <a:t>Changes in the </a:t>
            </a:r>
            <a:r>
              <a:rPr lang="en-US" sz="3600" b="1" u="sng" dirty="0">
                <a:latin typeface="Comic Sans MS" charset="0"/>
                <a:cs typeface="Arial" charset="0"/>
              </a:rPr>
              <a:t>tilt</a:t>
            </a:r>
            <a:r>
              <a:rPr lang="en-US" sz="3600" dirty="0">
                <a:latin typeface="Comic Sans MS" charset="0"/>
                <a:cs typeface="Arial" charset="0"/>
              </a:rPr>
              <a:t> of the ground</a:t>
            </a:r>
          </a:p>
          <a:p>
            <a:pPr lvl="1"/>
            <a:r>
              <a:rPr lang="en-US" sz="3600" dirty="0">
                <a:latin typeface="Comic Sans MS" charset="0"/>
                <a:cs typeface="Arial" charset="0"/>
              </a:rPr>
              <a:t>Rising </a:t>
            </a:r>
            <a:r>
              <a:rPr lang="en-US" sz="3600" b="1" u="sng" dirty="0">
                <a:latin typeface="Comic Sans MS" charset="0"/>
                <a:cs typeface="Arial" charset="0"/>
              </a:rPr>
              <a:t>temperatures</a:t>
            </a:r>
            <a:r>
              <a:rPr lang="en-US" sz="3600" dirty="0">
                <a:latin typeface="Comic Sans MS" charset="0"/>
                <a:cs typeface="Arial" charset="0"/>
              </a:rPr>
              <a:t> of openings</a:t>
            </a:r>
          </a:p>
          <a:p>
            <a:pPr lvl="1"/>
            <a:r>
              <a:rPr lang="en-US" sz="3600" dirty="0">
                <a:latin typeface="Comic Sans MS" charset="0"/>
                <a:cs typeface="Arial" charset="0"/>
              </a:rPr>
              <a:t>Changes in </a:t>
            </a:r>
            <a:r>
              <a:rPr lang="en-US" sz="3600" b="1" u="sng" dirty="0">
                <a:latin typeface="Comic Sans MS" charset="0"/>
                <a:cs typeface="Arial" charset="0"/>
              </a:rPr>
              <a:t>volcanic</a:t>
            </a:r>
            <a:r>
              <a:rPr lang="en-US" sz="3600" dirty="0">
                <a:latin typeface="Comic Sans MS" charset="0"/>
                <a:cs typeface="Arial" charset="0"/>
              </a:rPr>
              <a:t> gases being tested.</a:t>
            </a:r>
          </a:p>
        </p:txBody>
      </p:sp>
      <p:sp>
        <p:nvSpPr>
          <p:cNvPr id="4" name="TextBox 3"/>
          <p:cNvSpPr txBox="1"/>
          <p:nvPr/>
        </p:nvSpPr>
        <p:spPr>
          <a:xfrm>
            <a:off x="7943273" y="406782"/>
            <a:ext cx="971551" cy="769441"/>
          </a:xfrm>
          <a:prstGeom prst="rect">
            <a:avLst/>
          </a:prstGeom>
          <a:noFill/>
        </p:spPr>
        <p:txBody>
          <a:bodyPr wrap="square" rtlCol="0">
            <a:spAutoFit/>
          </a:bodyPr>
          <a:lstStyle/>
          <a:p>
            <a:r>
              <a:rPr lang="en-US" sz="4400" dirty="0" smtClean="0">
                <a:sym typeface="Wingdings"/>
              </a:rPr>
              <a:t></a:t>
            </a:r>
            <a:endParaRPr lang="en-US" sz="4400" dirty="0"/>
          </a:p>
        </p:txBody>
      </p:sp>
    </p:spTree>
    <p:extLst>
      <p:ext uri="{BB962C8B-B14F-4D97-AF65-F5344CB8AC3E}">
        <p14:creationId xmlns:p14="http://schemas.microsoft.com/office/powerpoint/2010/main" val="106428878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152400" y="5518150"/>
            <a:ext cx="8839200" cy="1200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dirty="0">
                <a:solidFill>
                  <a:srgbClr val="007A00"/>
                </a:solidFill>
                <a:latin typeface="Comic Sans MS" charset="0"/>
              </a:rPr>
              <a:t>Both shield and composite volcanoes can form features called </a:t>
            </a:r>
            <a:r>
              <a:rPr lang="en-US" b="1" u="sng" dirty="0">
                <a:solidFill>
                  <a:srgbClr val="FF0000"/>
                </a:solidFill>
                <a:latin typeface="Comic Sans MS" charset="0"/>
              </a:rPr>
              <a:t>calderas</a:t>
            </a:r>
            <a:r>
              <a:rPr lang="en-US" dirty="0">
                <a:solidFill>
                  <a:srgbClr val="007A00"/>
                </a:solidFill>
                <a:latin typeface="Comic Sans MS" charset="0"/>
              </a:rPr>
              <a:t>, a huge crater formed by the collapse of the volcano when magma rapidly erupts from underneath it.</a:t>
            </a:r>
          </a:p>
        </p:txBody>
      </p:sp>
      <p:pic>
        <p:nvPicPr>
          <p:cNvPr id="29699" name="Picture 5" descr="P:\Science\The Changing Earth\pix A-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89736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0"/>
            <a:ext cx="6096000" cy="1676400"/>
          </a:xfrm>
        </p:spPr>
        <p:txBody>
          <a:bodyPr/>
          <a:lstStyle/>
          <a:p>
            <a:pPr eaLnBrk="1" hangingPunct="1"/>
            <a:r>
              <a:rPr lang="en-US">
                <a:latin typeface="Arial" charset="0"/>
              </a:rPr>
              <a:t>How does a Caldera Form?</a:t>
            </a:r>
          </a:p>
        </p:txBody>
      </p:sp>
      <p:sp>
        <p:nvSpPr>
          <p:cNvPr id="57347" name="Rectangle 3"/>
          <p:cNvSpPr>
            <a:spLocks noGrp="1" noChangeArrowheads="1"/>
          </p:cNvSpPr>
          <p:nvPr>
            <p:ph type="body" idx="1"/>
          </p:nvPr>
        </p:nvSpPr>
        <p:spPr>
          <a:xfrm>
            <a:off x="5943600" y="0"/>
            <a:ext cx="3200400" cy="6858000"/>
          </a:xfrm>
        </p:spPr>
        <p:txBody>
          <a:bodyPr>
            <a:normAutofit lnSpcReduction="10000"/>
          </a:bodyPr>
          <a:lstStyle/>
          <a:p>
            <a:pPr eaLnBrk="1" hangingPunct="1">
              <a:defRPr/>
            </a:pPr>
            <a:r>
              <a:rPr lang="en-US" sz="2200" dirty="0">
                <a:ea typeface="+mn-ea"/>
                <a:cs typeface="+mn-cs"/>
              </a:rPr>
              <a:t> </a:t>
            </a:r>
            <a:r>
              <a:rPr lang="en-US" sz="2200" dirty="0">
                <a:latin typeface="Times New Roman" charset="0"/>
                <a:ea typeface="+mn-ea"/>
                <a:cs typeface="+mn-cs"/>
              </a:rPr>
              <a:t>A) A </a:t>
            </a:r>
            <a:r>
              <a:rPr lang="en-US" sz="2200" b="1" dirty="0">
                <a:latin typeface="Times New Roman" charset="0"/>
                <a:ea typeface="+mn-ea"/>
                <a:cs typeface="+mn-cs"/>
              </a:rPr>
              <a:t>Volcano’s </a:t>
            </a:r>
            <a:r>
              <a:rPr lang="en-US" sz="2400" b="1" u="sng" dirty="0">
                <a:effectLst>
                  <a:outerShdw blurRad="50800" dist="38100" dir="2700000">
                    <a:schemeClr val="bg1">
                      <a:alpha val="43000"/>
                    </a:schemeClr>
                  </a:outerShdw>
                </a:effectLst>
                <a:latin typeface="Times New Roman" charset="0"/>
                <a:ea typeface="+mn-ea"/>
                <a:cs typeface="+mn-cs"/>
              </a:rPr>
              <a:t>pressure</a:t>
            </a:r>
            <a:r>
              <a:rPr lang="en-US" sz="2200" b="1" dirty="0">
                <a:latin typeface="Times New Roman" charset="0"/>
                <a:ea typeface="+mn-ea"/>
                <a:cs typeface="+mn-cs"/>
              </a:rPr>
              <a:t> starts to build up</a:t>
            </a:r>
            <a:endParaRPr lang="en-US" sz="2200" dirty="0">
              <a:latin typeface="Times New Roman" charset="0"/>
              <a:ea typeface="+mn-ea"/>
              <a:cs typeface="+mn-cs"/>
            </a:endParaRPr>
          </a:p>
          <a:p>
            <a:pPr eaLnBrk="1" hangingPunct="1">
              <a:defRPr/>
            </a:pPr>
            <a:r>
              <a:rPr lang="en-US" sz="2200" dirty="0">
                <a:latin typeface="Times New Roman" charset="0"/>
                <a:ea typeface="+mn-ea"/>
                <a:cs typeface="+mn-cs"/>
              </a:rPr>
              <a:t>B) The Volcano releases large amounts of Lava</a:t>
            </a:r>
          </a:p>
          <a:p>
            <a:pPr eaLnBrk="1" hangingPunct="1">
              <a:defRPr/>
            </a:pPr>
            <a:r>
              <a:rPr lang="en-US" sz="2200" dirty="0">
                <a:latin typeface="Times New Roman" charset="0"/>
                <a:ea typeface="+mn-ea"/>
                <a:cs typeface="+mn-cs"/>
              </a:rPr>
              <a:t>C) As the </a:t>
            </a:r>
            <a:r>
              <a:rPr lang="en-US" sz="2200" b="1" dirty="0">
                <a:latin typeface="Times New Roman" charset="0"/>
                <a:ea typeface="+mn-ea"/>
                <a:cs typeface="+mn-cs"/>
              </a:rPr>
              <a:t>Lava is released</a:t>
            </a:r>
            <a:r>
              <a:rPr lang="en-US" sz="2200" dirty="0">
                <a:latin typeface="Times New Roman" charset="0"/>
                <a:ea typeface="+mn-ea"/>
                <a:cs typeface="+mn-cs"/>
              </a:rPr>
              <a:t>, the pressure decreases and the volcanic </a:t>
            </a:r>
            <a:r>
              <a:rPr lang="en-US" sz="2200" b="1" dirty="0">
                <a:latin typeface="Times New Roman" charset="0"/>
                <a:ea typeface="+mn-ea"/>
                <a:cs typeface="+mn-cs"/>
              </a:rPr>
              <a:t>mountain begins to </a:t>
            </a:r>
            <a:r>
              <a:rPr lang="en-US" sz="2800" b="1" u="sng" dirty="0">
                <a:effectLst>
                  <a:outerShdw blurRad="60007" dir="1500000" sy="-30000" kx="800400" algn="bl">
                    <a:srgbClr val="FFFFFF">
                      <a:alpha val="20000"/>
                    </a:srgbClr>
                  </a:outerShdw>
                </a:effectLst>
                <a:latin typeface="Times New Roman" charset="0"/>
                <a:ea typeface="+mn-ea"/>
                <a:cs typeface="+mn-cs"/>
              </a:rPr>
              <a:t>collapse</a:t>
            </a:r>
            <a:r>
              <a:rPr lang="en-US" sz="2200" dirty="0">
                <a:latin typeface="Times New Roman" charset="0"/>
                <a:ea typeface="+mn-ea"/>
                <a:cs typeface="+mn-cs"/>
              </a:rPr>
              <a:t>, forming a </a:t>
            </a:r>
            <a:r>
              <a:rPr lang="en-US" sz="2200" b="1" dirty="0">
                <a:latin typeface="Times New Roman" charset="0"/>
                <a:ea typeface="+mn-ea"/>
                <a:cs typeface="+mn-cs"/>
              </a:rPr>
              <a:t>concave shape in the center of the volcano</a:t>
            </a:r>
            <a:r>
              <a:rPr lang="en-US" sz="2200" dirty="0">
                <a:latin typeface="Times New Roman" charset="0"/>
                <a:ea typeface="+mn-ea"/>
                <a:cs typeface="+mn-cs"/>
              </a:rPr>
              <a:t>.</a:t>
            </a:r>
          </a:p>
          <a:p>
            <a:pPr eaLnBrk="1" hangingPunct="1">
              <a:defRPr/>
            </a:pPr>
            <a:r>
              <a:rPr lang="en-US" sz="2200" dirty="0">
                <a:latin typeface="Times New Roman" charset="0"/>
                <a:ea typeface="+mn-ea"/>
                <a:cs typeface="+mn-cs"/>
              </a:rPr>
              <a:t>D) The center of the volcanic mountain may begin to </a:t>
            </a:r>
            <a:r>
              <a:rPr lang="en-US" sz="2200" b="1" dirty="0">
                <a:latin typeface="Times New Roman" charset="0"/>
                <a:ea typeface="+mn-ea"/>
                <a:cs typeface="+mn-cs"/>
              </a:rPr>
              <a:t>fill with water and form a lake</a:t>
            </a:r>
            <a:r>
              <a:rPr lang="en-US" sz="2200" dirty="0">
                <a:latin typeface="Times New Roman" charset="0"/>
                <a:ea typeface="+mn-ea"/>
                <a:cs typeface="+mn-cs"/>
              </a:rPr>
              <a:t>. </a:t>
            </a:r>
          </a:p>
        </p:txBody>
      </p:sp>
      <p:pic>
        <p:nvPicPr>
          <p:cNvPr id="68612" name="Picture 4" descr="caldera 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6019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590473" y="1135559"/>
            <a:ext cx="971551" cy="769441"/>
          </a:xfrm>
          <a:prstGeom prst="rect">
            <a:avLst/>
          </a:prstGeom>
          <a:noFill/>
        </p:spPr>
        <p:txBody>
          <a:bodyPr wrap="square" rtlCol="0">
            <a:spAutoFit/>
          </a:bodyPr>
          <a:lstStyle/>
          <a:p>
            <a:r>
              <a:rPr lang="en-US" sz="4400" dirty="0" smtClean="0">
                <a:sym typeface="Wingdings"/>
              </a:rPr>
              <a:t></a:t>
            </a:r>
            <a:endParaRPr lang="en-US" sz="4400" dirty="0"/>
          </a:p>
        </p:txBody>
      </p:sp>
    </p:spTree>
    <p:extLst>
      <p:ext uri="{BB962C8B-B14F-4D97-AF65-F5344CB8AC3E}">
        <p14:creationId xmlns:p14="http://schemas.microsoft.com/office/powerpoint/2010/main" val="1054908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they form</a:t>
            </a:r>
            <a:endParaRPr lang="en-US" dirty="0"/>
          </a:p>
        </p:txBody>
      </p:sp>
      <p:pic>
        <p:nvPicPr>
          <p:cNvPr id="4" name="Content Placeholder 3" descr="tectonics_fig2.png"/>
          <p:cNvPicPr>
            <a:picLocks noGrp="1" noChangeAspect="1"/>
          </p:cNvPicPr>
          <p:nvPr>
            <p:ph idx="1"/>
          </p:nvPr>
        </p:nvPicPr>
        <p:blipFill>
          <a:blip r:embed="rId2">
            <a:extLst>
              <a:ext uri="{28A0092B-C50C-407E-A947-70E740481C1C}">
                <a14:useLocalDpi xmlns:a14="http://schemas.microsoft.com/office/drawing/2010/main" val="0"/>
              </a:ext>
            </a:extLst>
          </a:blip>
          <a:srcRect l="680" r="680"/>
          <a:stretch>
            <a:fillRect/>
          </a:stretch>
        </p:blipFill>
        <p:spPr>
          <a:xfrm>
            <a:off x="0" y="1600200"/>
            <a:ext cx="9144000" cy="5257799"/>
          </a:xfrm>
        </p:spPr>
      </p:pic>
    </p:spTree>
    <p:extLst>
      <p:ext uri="{BB962C8B-B14F-4D97-AF65-F5344CB8AC3E}">
        <p14:creationId xmlns:p14="http://schemas.microsoft.com/office/powerpoint/2010/main" val="176670783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endParaRPr lang="en-US">
              <a:latin typeface="Arial" charset="0"/>
            </a:endParaRPr>
          </a:p>
        </p:txBody>
      </p:sp>
      <p:pic>
        <p:nvPicPr>
          <p:cNvPr id="70659" name="Picture 4" descr="CraterLakeAerial Cald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6"/>
          <p:cNvSpPr>
            <a:spLocks noGrp="1" noChangeArrowheads="1"/>
          </p:cNvSpPr>
          <p:nvPr>
            <p:ph type="body" idx="1"/>
          </p:nvPr>
        </p:nvSpPr>
        <p:spPr>
          <a:xfrm>
            <a:off x="685800" y="2895600"/>
            <a:ext cx="7086600" cy="1219200"/>
          </a:xfrm>
          <a:noFill/>
        </p:spPr>
        <p:txBody>
          <a:bodyPr/>
          <a:lstStyle/>
          <a:p>
            <a:pPr eaLnBrk="1" hangingPunct="1">
              <a:lnSpc>
                <a:spcPct val="90000"/>
              </a:lnSpc>
              <a:spcBef>
                <a:spcPct val="50000"/>
              </a:spcBef>
              <a:buFontTx/>
              <a:buNone/>
            </a:pPr>
            <a:r>
              <a:rPr lang="en-US" sz="3600" b="1" i="1">
                <a:solidFill>
                  <a:schemeClr val="bg1"/>
                </a:solidFill>
                <a:latin typeface="Arial" charset="0"/>
              </a:rPr>
              <a:t>Crater Lake</a:t>
            </a:r>
            <a:r>
              <a:rPr lang="en-US" sz="2800" b="1">
                <a:solidFill>
                  <a:schemeClr val="bg1"/>
                </a:solidFill>
                <a:latin typeface="Arial" charset="0"/>
              </a:rPr>
              <a:t> in Oregon State should actually be called </a:t>
            </a:r>
            <a:r>
              <a:rPr lang="en-US" sz="4000" b="1" i="1" u="sng">
                <a:solidFill>
                  <a:schemeClr val="bg1"/>
                </a:solidFill>
                <a:latin typeface="Arial" charset="0"/>
              </a:rPr>
              <a:t>Caldera</a:t>
            </a:r>
            <a:r>
              <a:rPr lang="en-US" sz="4000" b="1" i="1">
                <a:solidFill>
                  <a:schemeClr val="bg1"/>
                </a:solidFill>
                <a:latin typeface="Arial" charset="0"/>
              </a:rPr>
              <a:t> Lake</a:t>
            </a:r>
            <a:endParaRPr lang="en-US" sz="1800">
              <a:solidFill>
                <a:schemeClr val="bg1"/>
              </a:solidFill>
              <a:latin typeface="Arial" charset="0"/>
            </a:endParaRPr>
          </a:p>
        </p:txBody>
      </p:sp>
    </p:spTree>
    <p:extLst>
      <p:ext uri="{BB962C8B-B14F-4D97-AF65-F5344CB8AC3E}">
        <p14:creationId xmlns:p14="http://schemas.microsoft.com/office/powerpoint/2010/main" val="276746312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a:latin typeface="Comic Sans MS" charset="0"/>
                <a:cs typeface="Arial" charset="0"/>
              </a:rPr>
              <a:t/>
            </a:r>
            <a:br>
              <a:rPr lang="en-US" dirty="0">
                <a:latin typeface="Comic Sans MS" charset="0"/>
                <a:cs typeface="Arial" charset="0"/>
              </a:rPr>
            </a:br>
            <a:r>
              <a:rPr lang="en-US" dirty="0">
                <a:latin typeface="Comic Sans MS" charset="0"/>
                <a:cs typeface="Arial" charset="0"/>
              </a:rPr>
              <a:t>Volcanoes Affect </a:t>
            </a:r>
            <a:r>
              <a:rPr lang="en-US" dirty="0" smtClean="0">
                <a:latin typeface="Comic Sans MS" charset="0"/>
                <a:cs typeface="Arial" charset="0"/>
              </a:rPr>
              <a:t>Earth’s </a:t>
            </a:r>
            <a:r>
              <a:rPr lang="en-US" dirty="0">
                <a:latin typeface="Comic Sans MS" charset="0"/>
                <a:cs typeface="Arial" charset="0"/>
              </a:rPr>
              <a:t>Land, Air, and Water</a:t>
            </a:r>
          </a:p>
        </p:txBody>
      </p:sp>
      <p:pic>
        <p:nvPicPr>
          <p:cNvPr id="30723" name="Picture 4" descr="C:\Documents and Settings\jtripp\My Documents\My Pictures\montserrat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81200"/>
            <a:ext cx="7467600"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09177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68" name="Group 88"/>
          <p:cNvGraphicFramePr>
            <a:graphicFrameLocks noGrp="1"/>
          </p:cNvGraphicFramePr>
          <p:nvPr/>
        </p:nvGraphicFramePr>
        <p:xfrm>
          <a:off x="381000" y="228600"/>
          <a:ext cx="8382000" cy="4747247"/>
        </p:xfrm>
        <a:graphic>
          <a:graphicData uri="http://schemas.openxmlformats.org/drawingml/2006/table">
            <a:tbl>
              <a:tblPr/>
              <a:tblGrid>
                <a:gridCol w="2794000"/>
                <a:gridCol w="2794000"/>
                <a:gridCol w="2794000"/>
              </a:tblGrid>
              <a:tr h="6985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a:ln>
                            <a:noFill/>
                          </a:ln>
                          <a:solidFill>
                            <a:srgbClr val="007A00"/>
                          </a:solidFill>
                          <a:effectLst/>
                          <a:latin typeface="Comic Sans MS" charset="0"/>
                          <a:ea typeface="ＭＳ Ｐゴシック" charset="0"/>
                          <a:cs typeface="Arial" charset="0"/>
                        </a:rPr>
                        <a:t>Materials From Volcanic Eruptions Affect Earth</a:t>
                      </a:r>
                    </a:p>
                  </a:txBody>
                  <a:tcPr marT="45713" marB="45713"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hMerge="1">
                  <a:txBody>
                    <a:bodyPr/>
                    <a:lstStyle/>
                    <a:p>
                      <a:endParaRPr lang="en-US"/>
                    </a:p>
                  </a:txBody>
                  <a:tcPr/>
                </a:tc>
                <a:tc hMerge="1">
                  <a:txBody>
                    <a:bodyPr/>
                    <a:lstStyle/>
                    <a:p>
                      <a:endParaRPr lang="en-US"/>
                    </a:p>
                  </a:txBody>
                  <a:tcPr/>
                </a:tc>
              </a:tr>
              <a:tr h="698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7A00"/>
                          </a:solidFill>
                          <a:effectLst/>
                          <a:latin typeface="Comic Sans MS" charset="0"/>
                          <a:ea typeface="ＭＳ Ｐゴシック" charset="0"/>
                          <a:cs typeface="Arial" charset="0"/>
                        </a:rPr>
                        <a:t>Land</a:t>
                      </a:r>
                    </a:p>
                  </a:txBody>
                  <a:tcPr marT="45713" marB="4571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67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7A00"/>
                          </a:solidFill>
                          <a:effectLst/>
                          <a:latin typeface="Comic Sans MS" charset="0"/>
                          <a:ea typeface="ＭＳ Ｐゴシック" charset="0"/>
                          <a:cs typeface="Arial" charset="0"/>
                        </a:rPr>
                        <a:t>Air </a:t>
                      </a: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67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7A00"/>
                          </a:solidFill>
                          <a:effectLst/>
                          <a:latin typeface="Comic Sans MS" charset="0"/>
                          <a:ea typeface="ＭＳ Ｐゴシック" charset="0"/>
                          <a:cs typeface="Arial" charset="0"/>
                        </a:rPr>
                        <a:t>Water</a:t>
                      </a:r>
                    </a:p>
                  </a:txBody>
                  <a:tcPr marT="45713" marB="4571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673"/>
                    </a:solidFill>
                  </a:tcPr>
                </a:tc>
              </a:tr>
              <a:tr h="7000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Comic Sans MS" charset="0"/>
                          <a:ea typeface="ＭＳ Ｐゴシック" charset="0"/>
                          <a:cs typeface="Arial" charset="0"/>
                        </a:rPr>
                        <a:t>Lava</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Comic Sans MS" charset="0"/>
                          <a:ea typeface="ＭＳ Ｐゴシック" charset="0"/>
                          <a:cs typeface="Arial" charset="0"/>
                        </a:rPr>
                        <a:t>Poisonous Gases*</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Comic Sans MS" charset="0"/>
                          <a:ea typeface="ＭＳ Ｐゴシック" charset="0"/>
                          <a:cs typeface="Arial" charset="0"/>
                        </a:rPr>
                        <a:t>Hot Springs</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8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Comic Sans MS" charset="0"/>
                          <a:ea typeface="ＭＳ Ｐゴシック" charset="0"/>
                          <a:cs typeface="Arial" charset="0"/>
                        </a:rPr>
                        <a:t>Volcanic Ash*</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Comic Sans MS" charset="0"/>
                          <a:ea typeface="ＭＳ Ｐゴシック" charset="0"/>
                          <a:cs typeface="Arial" charset="0"/>
                        </a:rPr>
                        <a:t>Adds to Acid Rain</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Comic Sans MS" charset="0"/>
                          <a:ea typeface="ＭＳ Ｐゴシック" charset="0"/>
                          <a:cs typeface="Arial" charset="0"/>
                        </a:rPr>
                        <a:t>Geysers</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Comic Sans MS" charset="0"/>
                          <a:ea typeface="ＭＳ Ｐゴシック" charset="0"/>
                          <a:cs typeface="Arial" charset="0"/>
                        </a:rPr>
                        <a:t>Landslides (can cause tsunamis)</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Comic Sans MS" charset="0"/>
                          <a:ea typeface="ＭＳ Ｐゴシック" charset="0"/>
                          <a:cs typeface="Arial" charset="0"/>
                        </a:rPr>
                        <a:t>Haze</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Comic Sans MS" charset="0"/>
                          <a:ea typeface="ＭＳ Ｐゴシック" charset="0"/>
                          <a:cs typeface="Arial" charset="0"/>
                        </a:rPr>
                        <a:t>Fumaroles</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28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Comic Sans MS" charset="0"/>
                          <a:ea typeface="ＭＳ Ｐゴシック" charset="0"/>
                          <a:cs typeface="Arial" charset="0"/>
                        </a:rPr>
                        <a:t>Mudflows</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Comic Sans MS" charset="0"/>
                          <a:ea typeface="ＭＳ Ｐゴシック" charset="0"/>
                          <a:cs typeface="Arial" charset="0"/>
                        </a:rPr>
                        <a:t>Lower Temperature</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Comic Sans MS" charset="0"/>
                          <a:ea typeface="ＭＳ Ｐゴシック" charset="0"/>
                          <a:cs typeface="Arial" charset="0"/>
                        </a:rPr>
                        <a:t>Deep –Sea Vents</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TextBox 4"/>
          <p:cNvSpPr txBox="1">
            <a:spLocks noChangeArrowheads="1"/>
          </p:cNvSpPr>
          <p:nvPr/>
        </p:nvSpPr>
        <p:spPr bwMode="auto">
          <a:xfrm>
            <a:off x="0" y="51054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000" b="1" dirty="0">
                <a:solidFill>
                  <a:srgbClr val="000000"/>
                </a:solidFill>
                <a:latin typeface="Comic Sans MS" charset="0"/>
              </a:rPr>
              <a:t>*These can get in the jet stream and affect the weather around the world for months or years</a:t>
            </a:r>
          </a:p>
        </p:txBody>
      </p:sp>
      <p:sp>
        <p:nvSpPr>
          <p:cNvPr id="4" name="TextBox 3"/>
          <p:cNvSpPr txBox="1"/>
          <p:nvPr/>
        </p:nvSpPr>
        <p:spPr>
          <a:xfrm>
            <a:off x="7791449" y="5813425"/>
            <a:ext cx="971551" cy="769441"/>
          </a:xfrm>
          <a:prstGeom prst="rect">
            <a:avLst/>
          </a:prstGeom>
          <a:noFill/>
        </p:spPr>
        <p:txBody>
          <a:bodyPr wrap="square" rtlCol="0">
            <a:spAutoFit/>
          </a:bodyPr>
          <a:lstStyle/>
          <a:p>
            <a:r>
              <a:rPr lang="en-US" sz="4400" dirty="0" smtClean="0">
                <a:sym typeface="Wingdings"/>
              </a:rPr>
              <a:t></a:t>
            </a:r>
            <a:endParaRPr lang="en-US" sz="4400" dirty="0"/>
          </a:p>
        </p:txBody>
      </p:sp>
    </p:spTree>
    <p:extLst>
      <p:ext uri="{BB962C8B-B14F-4D97-AF65-F5344CB8AC3E}">
        <p14:creationId xmlns:p14="http://schemas.microsoft.com/office/powerpoint/2010/main" val="39104426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Classwork </a:t>
            </a:r>
            <a:endParaRPr lang="en-US" dirty="0"/>
          </a:p>
        </p:txBody>
      </p:sp>
      <p:pic>
        <p:nvPicPr>
          <p:cNvPr id="4" name="Content Placeholder 3" descr="g1469064540358187010.png"/>
          <p:cNvPicPr>
            <a:picLocks noGrp="1" noChangeAspect="1"/>
          </p:cNvPicPr>
          <p:nvPr>
            <p:ph idx="1"/>
          </p:nvPr>
        </p:nvPicPr>
        <p:blipFill>
          <a:blip r:embed="rId2">
            <a:extLst>
              <a:ext uri="{28A0092B-C50C-407E-A947-70E740481C1C}">
                <a14:useLocalDpi xmlns:a14="http://schemas.microsoft.com/office/drawing/2010/main" val="0"/>
              </a:ext>
            </a:extLst>
          </a:blip>
          <a:srcRect l="3710" r="3710"/>
          <a:stretch>
            <a:fillRect/>
          </a:stretch>
        </p:blipFill>
        <p:spPr>
          <a:xfrm>
            <a:off x="0" y="1683126"/>
            <a:ext cx="5906500" cy="5174874"/>
          </a:xfrm>
        </p:spPr>
      </p:pic>
      <p:sp>
        <p:nvSpPr>
          <p:cNvPr id="5" name="TextBox 4"/>
          <p:cNvSpPr txBox="1"/>
          <p:nvPr/>
        </p:nvSpPr>
        <p:spPr>
          <a:xfrm>
            <a:off x="5906500" y="2007940"/>
            <a:ext cx="3237500" cy="4031873"/>
          </a:xfrm>
          <a:prstGeom prst="rect">
            <a:avLst/>
          </a:prstGeom>
          <a:noFill/>
        </p:spPr>
        <p:txBody>
          <a:bodyPr wrap="square" rtlCol="0">
            <a:spAutoFit/>
          </a:bodyPr>
          <a:lstStyle/>
          <a:p>
            <a:r>
              <a:rPr lang="en-US" sz="3200" dirty="0" smtClean="0"/>
              <a:t> - Begin the Hazards and Benefits section of the Volcano Workbook</a:t>
            </a:r>
          </a:p>
          <a:p>
            <a:endParaRPr lang="en-US" sz="3200" dirty="0"/>
          </a:p>
          <a:p>
            <a:r>
              <a:rPr lang="en-US" sz="3200" dirty="0" smtClean="0"/>
              <a:t>- Begin the Web-quest</a:t>
            </a:r>
            <a:endParaRPr lang="en-US" sz="3200" dirty="0"/>
          </a:p>
        </p:txBody>
      </p:sp>
    </p:spTree>
    <p:extLst>
      <p:ext uri="{BB962C8B-B14F-4D97-AF65-F5344CB8AC3E}">
        <p14:creationId xmlns:p14="http://schemas.microsoft.com/office/powerpoint/2010/main" val="99751216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a:xfrm>
            <a:off x="0" y="1600200"/>
            <a:ext cx="9144000" cy="5257799"/>
          </a:xfrm>
        </p:spPr>
        <p:txBody>
          <a:bodyPr>
            <a:normAutofit/>
          </a:bodyPr>
          <a:lstStyle/>
          <a:p>
            <a:r>
              <a:rPr lang="en-US" sz="3600" dirty="0" smtClean="0"/>
              <a:t>CNN 10</a:t>
            </a:r>
          </a:p>
          <a:p>
            <a:r>
              <a:rPr lang="en-US" sz="3600" dirty="0" smtClean="0"/>
              <a:t>Yellowstone Super Volcano</a:t>
            </a:r>
          </a:p>
          <a:p>
            <a:r>
              <a:rPr lang="en-US" sz="3600" dirty="0" smtClean="0"/>
              <a:t>Mount Saint Helens</a:t>
            </a:r>
          </a:p>
          <a:p>
            <a:r>
              <a:rPr lang="en-US" sz="3600" dirty="0" smtClean="0"/>
              <a:t>Pyroclastic Flows</a:t>
            </a:r>
          </a:p>
          <a:p>
            <a:r>
              <a:rPr lang="en-US" sz="3600" dirty="0" smtClean="0"/>
              <a:t>Classwork Time </a:t>
            </a:r>
            <a:endParaRPr lang="en-US" sz="3600" dirty="0"/>
          </a:p>
        </p:txBody>
      </p:sp>
    </p:spTree>
    <p:extLst>
      <p:ext uri="{BB962C8B-B14F-4D97-AF65-F5344CB8AC3E}">
        <p14:creationId xmlns:p14="http://schemas.microsoft.com/office/powerpoint/2010/main" val="249594522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580868" cy="2954160"/>
          </a:xfrm>
        </p:spPr>
        <p:txBody>
          <a:bodyPr/>
          <a:lstStyle/>
          <a:p>
            <a:r>
              <a:rPr lang="en-US" dirty="0" smtClean="0"/>
              <a:t>Yellowstone National Park, Wyoming</a:t>
            </a:r>
            <a:endParaRPr lang="en-US" dirty="0"/>
          </a:p>
        </p:txBody>
      </p:sp>
      <p:pic>
        <p:nvPicPr>
          <p:cNvPr id="5" name="Picture 4" descr="Unknow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2108" y="0"/>
            <a:ext cx="5721891" cy="3624768"/>
          </a:xfrm>
          <a:prstGeom prst="rect">
            <a:avLst/>
          </a:prstGeom>
        </p:spPr>
      </p:pic>
      <p:pic>
        <p:nvPicPr>
          <p:cNvPr id="4" name="Content Placeholder 3" descr="shutterstock_156538823 (1).jpg"/>
          <p:cNvPicPr>
            <a:picLocks noGrp="1" noChangeAspect="1"/>
          </p:cNvPicPr>
          <p:nvPr>
            <p:ph idx="1"/>
          </p:nvPr>
        </p:nvPicPr>
        <p:blipFill>
          <a:blip r:embed="rId3">
            <a:extLst>
              <a:ext uri="{28A0092B-C50C-407E-A947-70E740481C1C}">
                <a14:useLocalDpi xmlns:a14="http://schemas.microsoft.com/office/drawing/2010/main" val="0"/>
              </a:ext>
            </a:extLst>
          </a:blip>
          <a:srcRect t="1994" b="1994"/>
          <a:stretch>
            <a:fillRect/>
          </a:stretch>
        </p:blipFill>
        <p:spPr>
          <a:xfrm>
            <a:off x="0" y="2954160"/>
            <a:ext cx="9144000" cy="3903840"/>
          </a:xfrm>
        </p:spPr>
      </p:pic>
    </p:spTree>
    <p:extLst>
      <p:ext uri="{BB962C8B-B14F-4D97-AF65-F5344CB8AC3E}">
        <p14:creationId xmlns:p14="http://schemas.microsoft.com/office/powerpoint/2010/main" val="224395097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840691"/>
          </a:xfrm>
        </p:spPr>
        <p:txBody>
          <a:bodyPr/>
          <a:lstStyle/>
          <a:p>
            <a:r>
              <a:rPr lang="en-US" dirty="0" smtClean="0">
                <a:hlinkClick r:id="rId2"/>
              </a:rPr>
              <a:t>Yellowstone</a:t>
            </a:r>
            <a:r>
              <a:rPr lang="en-US" dirty="0"/>
              <a:t> </a:t>
            </a:r>
            <a:r>
              <a:rPr lang="en-US" dirty="0" smtClean="0"/>
              <a:t>Film</a:t>
            </a:r>
            <a:endParaRPr lang="en-US" dirty="0"/>
          </a:p>
        </p:txBody>
      </p:sp>
      <p:sp>
        <p:nvSpPr>
          <p:cNvPr id="3" name="Content Placeholder 2"/>
          <p:cNvSpPr>
            <a:spLocks noGrp="1"/>
          </p:cNvSpPr>
          <p:nvPr>
            <p:ph idx="1"/>
          </p:nvPr>
        </p:nvSpPr>
        <p:spPr>
          <a:xfrm>
            <a:off x="0" y="1237290"/>
            <a:ext cx="9144000" cy="5620710"/>
          </a:xfrm>
        </p:spPr>
        <p:txBody>
          <a:bodyPr>
            <a:normAutofit fontScale="92500" lnSpcReduction="10000"/>
          </a:bodyPr>
          <a:lstStyle/>
          <a:p>
            <a:r>
              <a:rPr lang="en-US" sz="3600" dirty="0" smtClean="0"/>
              <a:t>Super-Volcano</a:t>
            </a:r>
          </a:p>
          <a:p>
            <a:pPr lvl="1"/>
            <a:r>
              <a:rPr lang="en-US" sz="3600" dirty="0" smtClean="0"/>
              <a:t>3 Eruptions</a:t>
            </a:r>
          </a:p>
          <a:p>
            <a:pPr lvl="2"/>
            <a:r>
              <a:rPr lang="en-US" sz="3600" dirty="0" smtClean="0"/>
              <a:t>2.1 Million years ago (6000x greater than M.SH)</a:t>
            </a:r>
          </a:p>
          <a:p>
            <a:pPr lvl="2"/>
            <a:r>
              <a:rPr lang="en-US" sz="3600" dirty="0" smtClean="0"/>
              <a:t>1.2-1.3 Million years ago (700x greater than M.SH)</a:t>
            </a:r>
          </a:p>
          <a:p>
            <a:pPr lvl="2"/>
            <a:r>
              <a:rPr lang="en-US" sz="3600" dirty="0" smtClean="0"/>
              <a:t>610-640,000 years ago (2500x greater than M.SH)</a:t>
            </a:r>
          </a:p>
          <a:p>
            <a:pPr lvl="2"/>
            <a:endParaRPr lang="en-US" sz="3600" dirty="0"/>
          </a:p>
          <a:p>
            <a:pPr lvl="2"/>
            <a:r>
              <a:rPr lang="en-US" sz="3600" dirty="0" smtClean="0"/>
              <a:t>Crater is 1500 square miles in area, or </a:t>
            </a:r>
            <a:r>
              <a:rPr lang="en-US" sz="3600" b="1" u="sng" dirty="0" smtClean="0"/>
              <a:t>3884.98 square kilometers.</a:t>
            </a:r>
          </a:p>
          <a:p>
            <a:pPr lvl="2"/>
            <a:endParaRPr lang="en-US" dirty="0"/>
          </a:p>
        </p:txBody>
      </p:sp>
    </p:spTree>
    <p:extLst>
      <p:ext uri="{BB962C8B-B14F-4D97-AF65-F5344CB8AC3E}">
        <p14:creationId xmlns:p14="http://schemas.microsoft.com/office/powerpoint/2010/main" val="38470900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ys-caldera-map2_wikipd_612x491.jpg"/>
          <p:cNvPicPr>
            <a:picLocks noGrp="1" noChangeAspect="1"/>
          </p:cNvPicPr>
          <p:nvPr>
            <p:ph idx="1"/>
          </p:nvPr>
        </p:nvPicPr>
        <p:blipFill rotWithShape="1">
          <a:blip r:embed="rId3">
            <a:extLst>
              <a:ext uri="{28A0092B-C50C-407E-A947-70E740481C1C}">
                <a14:useLocalDpi xmlns:a14="http://schemas.microsoft.com/office/drawing/2010/main" val="0"/>
              </a:ext>
            </a:extLst>
          </a:blip>
          <a:srcRect l="-210" r="-798"/>
          <a:stretch/>
        </p:blipFill>
        <p:spPr>
          <a:xfrm>
            <a:off x="0" y="-1"/>
            <a:ext cx="9144000" cy="6823341"/>
          </a:xfrm>
        </p:spPr>
      </p:pic>
    </p:spTree>
    <p:extLst>
      <p:ext uri="{BB962C8B-B14F-4D97-AF65-F5344CB8AC3E}">
        <p14:creationId xmlns:p14="http://schemas.microsoft.com/office/powerpoint/2010/main" val="217250754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Greater Vancouver = </a:t>
            </a:r>
            <a:br>
              <a:rPr lang="en-US" dirty="0" smtClean="0"/>
            </a:br>
            <a:r>
              <a:rPr lang="en-US" dirty="0" smtClean="0"/>
              <a:t>2700 Square Km’s</a:t>
            </a:r>
            <a:endParaRPr lang="en-US" dirty="0"/>
          </a:p>
        </p:txBody>
      </p:sp>
      <p:pic>
        <p:nvPicPr>
          <p:cNvPr id="4" name="Content Placeholder 3" descr="greater_vancouver_map_clickable_sat1.jpg"/>
          <p:cNvPicPr>
            <a:picLocks noGrp="1" noChangeAspect="1"/>
          </p:cNvPicPr>
          <p:nvPr>
            <p:ph idx="1"/>
          </p:nvPr>
        </p:nvPicPr>
        <p:blipFill rotWithShape="1">
          <a:blip r:embed="rId2">
            <a:extLst>
              <a:ext uri="{28A0092B-C50C-407E-A947-70E740481C1C}">
                <a14:useLocalDpi xmlns:a14="http://schemas.microsoft.com/office/drawing/2010/main" val="0"/>
              </a:ext>
            </a:extLst>
          </a:blip>
          <a:srcRect t="1002" b="-369"/>
          <a:stretch/>
        </p:blipFill>
        <p:spPr>
          <a:xfrm>
            <a:off x="-1" y="1814997"/>
            <a:ext cx="9216627" cy="4429973"/>
          </a:xfrm>
          <a:ln>
            <a:solidFill>
              <a:srgbClr val="BBE0E3"/>
            </a:solidFill>
          </a:ln>
        </p:spPr>
      </p:pic>
    </p:spTree>
    <p:extLst>
      <p:ext uri="{BB962C8B-B14F-4D97-AF65-F5344CB8AC3E}">
        <p14:creationId xmlns:p14="http://schemas.microsoft.com/office/powerpoint/2010/main" val="293701302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5638800" cy="1143000"/>
          </a:xfrm>
        </p:spPr>
        <p:txBody>
          <a:bodyPr/>
          <a:lstStyle/>
          <a:p>
            <a:pPr eaLnBrk="1" hangingPunct="1"/>
            <a:r>
              <a:rPr lang="en-US">
                <a:latin typeface="Arial" charset="0"/>
              </a:rPr>
              <a:t>Yellowstone</a:t>
            </a:r>
          </a:p>
        </p:txBody>
      </p:sp>
      <p:sp>
        <p:nvSpPr>
          <p:cNvPr id="66563" name="Rectangle 3"/>
          <p:cNvSpPr>
            <a:spLocks noGrp="1" noChangeArrowheads="1"/>
          </p:cNvSpPr>
          <p:nvPr>
            <p:ph type="body" idx="1"/>
          </p:nvPr>
        </p:nvSpPr>
        <p:spPr>
          <a:xfrm>
            <a:off x="228600" y="5848350"/>
            <a:ext cx="8915400" cy="1009650"/>
          </a:xfrm>
        </p:spPr>
        <p:txBody>
          <a:bodyPr/>
          <a:lstStyle/>
          <a:p>
            <a:pPr eaLnBrk="1" hangingPunct="1"/>
            <a:r>
              <a:rPr lang="en-US">
                <a:latin typeface="Arial" charset="0"/>
              </a:rPr>
              <a:t>Check out how large some of the lava flows were from the Yellowstone Volcano!!!</a:t>
            </a:r>
          </a:p>
        </p:txBody>
      </p:sp>
      <p:pic>
        <p:nvPicPr>
          <p:cNvPr id="66564" name="Picture 5" descr="yellowstone_su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64008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7" descr="yellowst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04800"/>
            <a:ext cx="24050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321926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Inner workings of the Volcano</a:t>
            </a:r>
            <a:endParaRPr lang="en-US" dirty="0"/>
          </a:p>
        </p:txBody>
      </p:sp>
      <p:pic>
        <p:nvPicPr>
          <p:cNvPr id="4" name="Content Placeholder 3" descr="Volcano cross section.gif"/>
          <p:cNvPicPr>
            <a:picLocks noGrp="1" noChangeAspect="1"/>
          </p:cNvPicPr>
          <p:nvPr>
            <p:ph idx="1"/>
          </p:nvPr>
        </p:nvPicPr>
        <p:blipFill rotWithShape="1">
          <a:blip r:embed="rId2">
            <a:extLst>
              <a:ext uri="{28A0092B-C50C-407E-A947-70E740481C1C}">
                <a14:useLocalDpi xmlns:a14="http://schemas.microsoft.com/office/drawing/2010/main" val="0"/>
              </a:ext>
            </a:extLst>
          </a:blip>
          <a:srcRect l="111" r="1462"/>
          <a:stretch/>
        </p:blipFill>
        <p:spPr>
          <a:xfrm>
            <a:off x="-141099" y="1318733"/>
            <a:ext cx="6215898" cy="5735171"/>
          </a:xfrm>
        </p:spPr>
      </p:pic>
      <p:sp>
        <p:nvSpPr>
          <p:cNvPr id="3" name="TextBox 2"/>
          <p:cNvSpPr txBox="1"/>
          <p:nvPr/>
        </p:nvSpPr>
        <p:spPr>
          <a:xfrm>
            <a:off x="6074799" y="1444532"/>
            <a:ext cx="3069202" cy="5509200"/>
          </a:xfrm>
          <a:prstGeom prst="rect">
            <a:avLst/>
          </a:prstGeom>
          <a:noFill/>
        </p:spPr>
        <p:txBody>
          <a:bodyPr wrap="square" rtlCol="0">
            <a:spAutoFit/>
          </a:bodyPr>
          <a:lstStyle/>
          <a:p>
            <a:pPr algn="ctr"/>
            <a:r>
              <a:rPr lang="en-US" sz="3200" b="1" u="sng" dirty="0" smtClean="0"/>
              <a:t>Important</a:t>
            </a:r>
          </a:p>
          <a:p>
            <a:endParaRPr lang="en-US" sz="3200" dirty="0"/>
          </a:p>
          <a:p>
            <a:r>
              <a:rPr lang="en-US" sz="3200" dirty="0" smtClean="0"/>
              <a:t>Magma is Inside the Earth</a:t>
            </a:r>
          </a:p>
          <a:p>
            <a:endParaRPr lang="en-US" sz="3200" dirty="0"/>
          </a:p>
          <a:p>
            <a:r>
              <a:rPr lang="en-US" sz="3200" dirty="0" smtClean="0"/>
              <a:t>When Magma exits the </a:t>
            </a:r>
            <a:r>
              <a:rPr lang="en-US" sz="3200" dirty="0" err="1" smtClean="0"/>
              <a:t>Aesthenosphere</a:t>
            </a:r>
            <a:r>
              <a:rPr lang="en-US" sz="3200" dirty="0" smtClean="0"/>
              <a:t> it becomes Lava</a:t>
            </a:r>
            <a:endParaRPr lang="en-US" sz="3200" dirty="0"/>
          </a:p>
        </p:txBody>
      </p:sp>
    </p:spTree>
    <p:extLst>
      <p:ext uri="{BB962C8B-B14F-4D97-AF65-F5344CB8AC3E}">
        <p14:creationId xmlns:p14="http://schemas.microsoft.com/office/powerpoint/2010/main" val="163759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descr="yellowstone_su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3291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74939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P:\Science\The Changing Earth\pix A-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71979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ChangeArrowheads="1"/>
          </p:cNvSpPr>
          <p:nvPr/>
        </p:nvSpPr>
        <p:spPr bwMode="auto">
          <a:xfrm>
            <a:off x="228600" y="304800"/>
            <a:ext cx="3429000" cy="4648200"/>
          </a:xfrm>
          <a:prstGeom prst="rect">
            <a:avLst/>
          </a:prstGeom>
          <a:solidFill>
            <a:srgbClr val="FFFFB7"/>
          </a:solidFill>
          <a:ln w="9525">
            <a:solidFill>
              <a:schemeClr val="tx1"/>
            </a:solidFill>
            <a:miter lim="800000"/>
            <a:headEnd/>
            <a:tailEnd/>
          </a:ln>
        </p:spPr>
        <p:txBody>
          <a:bodyPr wrap="none" anchor="ctr"/>
          <a:lstStyle/>
          <a:p>
            <a:endParaRPr lang="en-US"/>
          </a:p>
        </p:txBody>
      </p:sp>
      <p:pic>
        <p:nvPicPr>
          <p:cNvPr id="35843" name="Picture 4" descr="C:\Documents and Settings\jtripp\My Documents\My Pictures\geys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8" y="423863"/>
            <a:ext cx="3084512" cy="437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8"/>
          <p:cNvSpPr>
            <a:spLocks noChangeArrowheads="1"/>
          </p:cNvSpPr>
          <p:nvPr/>
        </p:nvSpPr>
        <p:spPr bwMode="auto">
          <a:xfrm>
            <a:off x="3733800" y="3048000"/>
            <a:ext cx="5181600" cy="3581400"/>
          </a:xfrm>
          <a:prstGeom prst="rect">
            <a:avLst/>
          </a:prstGeom>
          <a:solidFill>
            <a:srgbClr val="FFFFB7"/>
          </a:solidFill>
          <a:ln w="9525">
            <a:solidFill>
              <a:schemeClr val="tx1"/>
            </a:solidFill>
            <a:miter lim="800000"/>
            <a:headEnd/>
            <a:tailEnd/>
          </a:ln>
        </p:spPr>
        <p:txBody>
          <a:bodyPr wrap="none" anchor="ctr"/>
          <a:lstStyle/>
          <a:p>
            <a:endParaRPr lang="en-US"/>
          </a:p>
        </p:txBody>
      </p:sp>
      <p:pic>
        <p:nvPicPr>
          <p:cNvPr id="35845" name="Picture 5" descr="C:\Documents and Settings\jtripp\My Documents\My Pictures\mutn_gr_fumaro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200400"/>
            <a:ext cx="4854575"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9"/>
          <p:cNvSpPr txBox="1">
            <a:spLocks noChangeArrowheads="1"/>
          </p:cNvSpPr>
          <p:nvPr/>
        </p:nvSpPr>
        <p:spPr bwMode="auto">
          <a:xfrm>
            <a:off x="3886200" y="609600"/>
            <a:ext cx="358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2800" b="1"/>
              <a:t>Geyser</a:t>
            </a:r>
          </a:p>
        </p:txBody>
      </p:sp>
      <p:sp>
        <p:nvSpPr>
          <p:cNvPr id="35847" name="Text Box 10"/>
          <p:cNvSpPr txBox="1">
            <a:spLocks noChangeArrowheads="1"/>
          </p:cNvSpPr>
          <p:nvPr/>
        </p:nvSpPr>
        <p:spPr bwMode="auto">
          <a:xfrm>
            <a:off x="5638800" y="2452688"/>
            <a:ext cx="2743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2800" b="1"/>
              <a:t>Fumarole</a:t>
            </a:r>
          </a:p>
        </p:txBody>
      </p:sp>
    </p:spTree>
    <p:extLst>
      <p:ext uri="{BB962C8B-B14F-4D97-AF65-F5344CB8AC3E}">
        <p14:creationId xmlns:p14="http://schemas.microsoft.com/office/powerpoint/2010/main" val="107175884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ChangeArrowheads="1"/>
          </p:cNvSpPr>
          <p:nvPr/>
        </p:nvSpPr>
        <p:spPr bwMode="auto">
          <a:xfrm>
            <a:off x="228600" y="2057400"/>
            <a:ext cx="7239000" cy="4495800"/>
          </a:xfrm>
          <a:prstGeom prst="rect">
            <a:avLst/>
          </a:prstGeom>
          <a:solidFill>
            <a:srgbClr val="FFFFB7"/>
          </a:solidFill>
          <a:ln w="9525">
            <a:solidFill>
              <a:schemeClr val="tx1"/>
            </a:solidFill>
            <a:miter lim="800000"/>
            <a:headEnd/>
            <a:tailEnd/>
          </a:ln>
        </p:spPr>
        <p:txBody>
          <a:bodyPr wrap="none" anchor="ctr"/>
          <a:lstStyle/>
          <a:p>
            <a:endParaRPr lang="en-US"/>
          </a:p>
        </p:txBody>
      </p:sp>
      <p:pic>
        <p:nvPicPr>
          <p:cNvPr id="36867" name="Picture 2" descr="C:\Documents and Settings\jtripp\My Documents\My Pictures\hot%20spr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09800"/>
            <a:ext cx="68580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5"/>
          <p:cNvSpPr>
            <a:spLocks noChangeArrowheads="1"/>
          </p:cNvSpPr>
          <p:nvPr/>
        </p:nvSpPr>
        <p:spPr bwMode="auto">
          <a:xfrm>
            <a:off x="5334000" y="228600"/>
            <a:ext cx="3733800" cy="5257800"/>
          </a:xfrm>
          <a:prstGeom prst="rect">
            <a:avLst/>
          </a:prstGeom>
          <a:solidFill>
            <a:srgbClr val="FFFFB7"/>
          </a:solidFill>
          <a:ln w="9525">
            <a:solidFill>
              <a:schemeClr val="tx1"/>
            </a:solidFill>
            <a:miter lim="800000"/>
            <a:headEnd/>
            <a:tailEnd/>
          </a:ln>
        </p:spPr>
        <p:txBody>
          <a:bodyPr wrap="none" anchor="ctr"/>
          <a:lstStyle/>
          <a:p>
            <a:endParaRPr lang="en-US"/>
          </a:p>
        </p:txBody>
      </p:sp>
      <p:pic>
        <p:nvPicPr>
          <p:cNvPr id="36869" name="Picture 3" descr="C:\Documents and Settings\jtripp\My Documents\My Pictures\deepsea_v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81000"/>
            <a:ext cx="3429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 Box 7"/>
          <p:cNvSpPr txBox="1">
            <a:spLocks noChangeArrowheads="1"/>
          </p:cNvSpPr>
          <p:nvPr/>
        </p:nvSpPr>
        <p:spPr bwMode="auto">
          <a:xfrm>
            <a:off x="457200" y="1447800"/>
            <a:ext cx="388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sz="2800" b="1"/>
              <a:t>Hot Spring</a:t>
            </a:r>
          </a:p>
        </p:txBody>
      </p:sp>
      <p:sp>
        <p:nvSpPr>
          <p:cNvPr id="36871" name="Text Box 8"/>
          <p:cNvSpPr txBox="1">
            <a:spLocks noChangeArrowheads="1"/>
          </p:cNvSpPr>
          <p:nvPr/>
        </p:nvSpPr>
        <p:spPr bwMode="auto">
          <a:xfrm>
            <a:off x="2514600" y="381000"/>
            <a:ext cx="3048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2800" b="1"/>
              <a:t>Deep-Sea Vent</a:t>
            </a:r>
          </a:p>
        </p:txBody>
      </p:sp>
    </p:spTree>
    <p:extLst>
      <p:ext uri="{BB962C8B-B14F-4D97-AF65-F5344CB8AC3E}">
        <p14:creationId xmlns:p14="http://schemas.microsoft.com/office/powerpoint/2010/main" val="36485964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charset="0"/>
                <a:cs typeface="Arial" charset="0"/>
              </a:rPr>
              <a:t>G.  Life Cycle of a Volcano</a:t>
            </a:r>
          </a:p>
        </p:txBody>
      </p:sp>
      <p:sp>
        <p:nvSpPr>
          <p:cNvPr id="3" name="Content Placeholder 2"/>
          <p:cNvSpPr>
            <a:spLocks noGrp="1"/>
          </p:cNvSpPr>
          <p:nvPr>
            <p:ph idx="1"/>
          </p:nvPr>
        </p:nvSpPr>
        <p:spPr/>
        <p:txBody>
          <a:bodyPr/>
          <a:lstStyle/>
          <a:p>
            <a:pPr marL="514350" indent="-514350">
              <a:buFontTx/>
              <a:buAutoNum type="arabicPeriod"/>
              <a:defRPr/>
            </a:pPr>
            <a:r>
              <a:rPr lang="en-US" b="1" u="sng" dirty="0" smtClean="0">
                <a:solidFill>
                  <a:srgbClr val="000000"/>
                </a:solidFill>
                <a:ea typeface="+mn-ea"/>
              </a:rPr>
              <a:t>Active</a:t>
            </a:r>
            <a:r>
              <a:rPr lang="en-US" dirty="0" smtClean="0">
                <a:solidFill>
                  <a:srgbClr val="000000"/>
                </a:solidFill>
                <a:ea typeface="+mn-ea"/>
              </a:rPr>
              <a:t>-</a:t>
            </a:r>
            <a:r>
              <a:rPr lang="en-US" dirty="0">
                <a:solidFill>
                  <a:srgbClr val="000000"/>
                </a:solidFill>
                <a:ea typeface="+mn-ea"/>
              </a:rPr>
              <a:t> </a:t>
            </a:r>
            <a:r>
              <a:rPr lang="en-US" dirty="0" smtClean="0">
                <a:solidFill>
                  <a:srgbClr val="000000"/>
                </a:solidFill>
                <a:ea typeface="+mn-ea"/>
              </a:rPr>
              <a:t>one </a:t>
            </a:r>
            <a:r>
              <a:rPr lang="en-US" dirty="0">
                <a:solidFill>
                  <a:srgbClr val="000000"/>
                </a:solidFill>
                <a:ea typeface="+mn-ea"/>
              </a:rPr>
              <a:t>that is erupting or has shown signs that it may erupt in the near future </a:t>
            </a:r>
            <a:endParaRPr lang="en-US" dirty="0" smtClean="0">
              <a:solidFill>
                <a:srgbClr val="000000"/>
              </a:solidFill>
              <a:ea typeface="+mn-ea"/>
            </a:endParaRPr>
          </a:p>
          <a:p>
            <a:pPr marL="0" indent="0">
              <a:buFontTx/>
              <a:buNone/>
              <a:defRPr/>
            </a:pPr>
            <a:endParaRPr lang="en-US" dirty="0">
              <a:solidFill>
                <a:srgbClr val="000000"/>
              </a:solidFill>
              <a:ea typeface="+mn-ea"/>
            </a:endParaRPr>
          </a:p>
          <a:p>
            <a:pPr marL="514350" indent="-514350">
              <a:buFontTx/>
              <a:buAutoNum type="arabicPeriod" startAt="2"/>
              <a:defRPr/>
            </a:pPr>
            <a:r>
              <a:rPr lang="en-US" b="1" u="sng" dirty="0" smtClean="0">
                <a:solidFill>
                  <a:srgbClr val="000000"/>
                </a:solidFill>
                <a:ea typeface="+mn-ea"/>
              </a:rPr>
              <a:t>Dormant</a:t>
            </a:r>
            <a:r>
              <a:rPr lang="en-US" dirty="0" smtClean="0">
                <a:solidFill>
                  <a:srgbClr val="000000"/>
                </a:solidFill>
                <a:ea typeface="+mn-ea"/>
              </a:rPr>
              <a:t>-</a:t>
            </a:r>
            <a:r>
              <a:rPr lang="en-US" dirty="0">
                <a:solidFill>
                  <a:srgbClr val="000000"/>
                </a:solidFill>
                <a:ea typeface="+mn-ea"/>
              </a:rPr>
              <a:t> </a:t>
            </a:r>
            <a:r>
              <a:rPr lang="en-US" dirty="0" smtClean="0">
                <a:solidFill>
                  <a:srgbClr val="000000"/>
                </a:solidFill>
                <a:ea typeface="+mn-ea"/>
              </a:rPr>
              <a:t>volcano </a:t>
            </a:r>
            <a:r>
              <a:rPr lang="en-US" dirty="0">
                <a:solidFill>
                  <a:srgbClr val="000000"/>
                </a:solidFill>
                <a:ea typeface="+mn-ea"/>
              </a:rPr>
              <a:t>to awaken in the future and become active </a:t>
            </a:r>
            <a:endParaRPr lang="en-US" dirty="0" smtClean="0">
              <a:solidFill>
                <a:srgbClr val="000000"/>
              </a:solidFill>
              <a:ea typeface="+mn-ea"/>
            </a:endParaRPr>
          </a:p>
          <a:p>
            <a:pPr marL="514350" indent="-514350">
              <a:buFontTx/>
              <a:buAutoNum type="arabicPeriod" startAt="2"/>
              <a:defRPr/>
            </a:pPr>
            <a:endParaRPr lang="en-US" dirty="0">
              <a:solidFill>
                <a:srgbClr val="000000"/>
              </a:solidFill>
              <a:ea typeface="+mn-ea"/>
            </a:endParaRPr>
          </a:p>
          <a:p>
            <a:pPr marL="514350" indent="-514350">
              <a:buFontTx/>
              <a:buAutoNum type="arabicPeriod" startAt="2"/>
              <a:defRPr/>
            </a:pPr>
            <a:r>
              <a:rPr lang="en-US" b="1" u="sng" dirty="0" smtClean="0">
                <a:solidFill>
                  <a:srgbClr val="000000"/>
                </a:solidFill>
                <a:ea typeface="+mn-ea"/>
              </a:rPr>
              <a:t>Extinct</a:t>
            </a:r>
            <a:r>
              <a:rPr lang="en-US" dirty="0" smtClean="0">
                <a:solidFill>
                  <a:srgbClr val="000000"/>
                </a:solidFill>
                <a:ea typeface="+mn-ea"/>
              </a:rPr>
              <a:t>-dead volcano; not likely to erupt again</a:t>
            </a:r>
            <a:endParaRPr lang="en-US" dirty="0">
              <a:solidFill>
                <a:srgbClr val="000000"/>
              </a:solidFill>
              <a:ea typeface="+mn-ea"/>
            </a:endParaRPr>
          </a:p>
        </p:txBody>
      </p:sp>
      <p:sp>
        <p:nvSpPr>
          <p:cNvPr id="4" name="TextBox 3"/>
          <p:cNvSpPr txBox="1"/>
          <p:nvPr/>
        </p:nvSpPr>
        <p:spPr>
          <a:xfrm>
            <a:off x="8172449" y="0"/>
            <a:ext cx="971551" cy="769441"/>
          </a:xfrm>
          <a:prstGeom prst="rect">
            <a:avLst/>
          </a:prstGeom>
          <a:noFill/>
        </p:spPr>
        <p:txBody>
          <a:bodyPr wrap="square" rtlCol="0">
            <a:spAutoFit/>
          </a:bodyPr>
          <a:lstStyle/>
          <a:p>
            <a:r>
              <a:rPr lang="en-US" sz="4400" dirty="0" smtClean="0">
                <a:sym typeface="Wingdings"/>
              </a:rPr>
              <a:t></a:t>
            </a:r>
            <a:endParaRPr lang="en-US" sz="4400" dirty="0"/>
          </a:p>
        </p:txBody>
      </p:sp>
    </p:spTree>
    <p:extLst>
      <p:ext uri="{BB962C8B-B14F-4D97-AF65-F5344CB8AC3E}">
        <p14:creationId xmlns:p14="http://schemas.microsoft.com/office/powerpoint/2010/main" val="100788090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Mount Saint Helens, WA, USA</a:t>
            </a:r>
            <a:endParaRPr lang="en-US" dirty="0"/>
          </a:p>
        </p:txBody>
      </p:sp>
      <p:pic>
        <p:nvPicPr>
          <p:cNvPr id="6" name="Picture 5" descr="img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8267" y="1865842"/>
            <a:ext cx="4690533" cy="3366558"/>
          </a:xfrm>
          <a:prstGeom prst="rect">
            <a:avLst/>
          </a:prstGeom>
        </p:spPr>
      </p:pic>
      <p:sp>
        <p:nvSpPr>
          <p:cNvPr id="7" name="TextBox 6"/>
          <p:cNvSpPr txBox="1"/>
          <p:nvPr/>
        </p:nvSpPr>
        <p:spPr>
          <a:xfrm>
            <a:off x="1007675" y="5747585"/>
            <a:ext cx="7039232" cy="646331"/>
          </a:xfrm>
          <a:prstGeom prst="rect">
            <a:avLst/>
          </a:prstGeom>
          <a:noFill/>
        </p:spPr>
        <p:txBody>
          <a:bodyPr wrap="none" rtlCol="0">
            <a:spAutoFit/>
          </a:bodyPr>
          <a:lstStyle/>
          <a:p>
            <a:r>
              <a:rPr lang="en-US" sz="3600" dirty="0" smtClean="0">
                <a:hlinkClick r:id="rId3"/>
              </a:rPr>
              <a:t>May 18</a:t>
            </a:r>
            <a:r>
              <a:rPr lang="en-US" sz="3600" baseline="30000" dirty="0" smtClean="0">
                <a:hlinkClick r:id="rId3"/>
              </a:rPr>
              <a:t>th</a:t>
            </a:r>
            <a:r>
              <a:rPr lang="en-US" sz="3600" dirty="0" smtClean="0">
                <a:hlinkClick r:id="rId3"/>
              </a:rPr>
              <a:t>, 1980</a:t>
            </a:r>
            <a:r>
              <a:rPr lang="en-US" sz="3600" dirty="0" smtClean="0"/>
              <a:t> </a:t>
            </a:r>
            <a:r>
              <a:rPr lang="mr-IN" sz="3600" dirty="0" smtClean="0"/>
              <a:t>–</a:t>
            </a:r>
            <a:r>
              <a:rPr lang="en-US" sz="3600" dirty="0" smtClean="0"/>
              <a:t> Film of Eruption</a:t>
            </a:r>
            <a:endParaRPr lang="en-US" sz="3600" dirty="0"/>
          </a:p>
        </p:txBody>
      </p:sp>
    </p:spTree>
    <p:extLst>
      <p:ext uri="{BB962C8B-B14F-4D97-AF65-F5344CB8AC3E}">
        <p14:creationId xmlns:p14="http://schemas.microsoft.com/office/powerpoint/2010/main" val="187821892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known.jpg"/>
          <p:cNvPicPr>
            <a:picLocks noGrp="1" noChangeAspect="1"/>
          </p:cNvPicPr>
          <p:nvPr>
            <p:ph idx="1"/>
          </p:nvPr>
        </p:nvPicPr>
        <p:blipFill>
          <a:blip r:embed="rId2">
            <a:extLst>
              <a:ext uri="{28A0092B-C50C-407E-A947-70E740481C1C}">
                <a14:useLocalDpi xmlns:a14="http://schemas.microsoft.com/office/drawing/2010/main" val="0"/>
              </a:ext>
            </a:extLst>
          </a:blip>
          <a:srcRect t="1329" b="1329"/>
          <a:stretch>
            <a:fillRect/>
          </a:stretch>
        </p:blipFill>
        <p:spPr/>
      </p:pic>
    </p:spTree>
    <p:extLst>
      <p:ext uri="{BB962C8B-B14F-4D97-AF65-F5344CB8AC3E}">
        <p14:creationId xmlns:p14="http://schemas.microsoft.com/office/powerpoint/2010/main" val="210927076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6322" y="376879"/>
            <a:ext cx="5109241" cy="646331"/>
          </a:xfrm>
          <a:prstGeom prst="rect">
            <a:avLst/>
          </a:prstGeom>
          <a:noFill/>
        </p:spPr>
        <p:txBody>
          <a:bodyPr wrap="none" rtlCol="0">
            <a:spAutoFit/>
          </a:bodyPr>
          <a:lstStyle/>
          <a:p>
            <a:r>
              <a:rPr lang="en-US" sz="3600" dirty="0" smtClean="0">
                <a:hlinkClick r:id="rId2"/>
              </a:rPr>
              <a:t>Keith outruns a Volcano</a:t>
            </a:r>
            <a:endParaRPr lang="en-US" sz="3600" dirty="0"/>
          </a:p>
        </p:txBody>
      </p:sp>
      <p:sp>
        <p:nvSpPr>
          <p:cNvPr id="5" name="TextBox 4"/>
          <p:cNvSpPr txBox="1"/>
          <p:nvPr/>
        </p:nvSpPr>
        <p:spPr>
          <a:xfrm>
            <a:off x="543615" y="6126435"/>
            <a:ext cx="7805968" cy="369332"/>
          </a:xfrm>
          <a:prstGeom prst="rect">
            <a:avLst/>
          </a:prstGeom>
          <a:noFill/>
        </p:spPr>
        <p:txBody>
          <a:bodyPr wrap="none" rtlCol="0">
            <a:spAutoFit/>
          </a:bodyPr>
          <a:lstStyle/>
          <a:p>
            <a:r>
              <a:rPr lang="en-US" dirty="0" smtClean="0"/>
              <a:t>5.1 Magnitude Earthquake unleashed this Landslide at 8:30am, May 18th</a:t>
            </a:r>
            <a:endParaRPr lang="en-US" dirty="0"/>
          </a:p>
        </p:txBody>
      </p:sp>
    </p:spTree>
    <p:extLst>
      <p:ext uri="{BB962C8B-B14F-4D97-AF65-F5344CB8AC3E}">
        <p14:creationId xmlns:p14="http://schemas.microsoft.com/office/powerpoint/2010/main" val="313032774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Mount Saint Helens, WA, USA</a:t>
            </a:r>
            <a:endParaRPr lang="en-US" dirty="0"/>
          </a:p>
        </p:txBody>
      </p:sp>
      <p:sp>
        <p:nvSpPr>
          <p:cNvPr id="3" name="TextBox 2"/>
          <p:cNvSpPr txBox="1"/>
          <p:nvPr/>
        </p:nvSpPr>
        <p:spPr>
          <a:xfrm>
            <a:off x="5960534" y="1896533"/>
            <a:ext cx="2957284" cy="5109091"/>
          </a:xfrm>
          <a:prstGeom prst="rect">
            <a:avLst/>
          </a:prstGeom>
          <a:noFill/>
        </p:spPr>
        <p:txBody>
          <a:bodyPr wrap="square" rtlCol="0">
            <a:spAutoFit/>
          </a:bodyPr>
          <a:lstStyle/>
          <a:p>
            <a:r>
              <a:rPr lang="en-US" sz="2800" dirty="0" smtClean="0"/>
              <a:t>May 18</a:t>
            </a:r>
            <a:r>
              <a:rPr lang="en-US" sz="2800" baseline="30000" dirty="0" smtClean="0"/>
              <a:t>th</a:t>
            </a:r>
            <a:r>
              <a:rPr lang="en-US" sz="2800" dirty="0" smtClean="0"/>
              <a:t>, 1980 </a:t>
            </a:r>
            <a:r>
              <a:rPr lang="mr-IN" sz="2800" dirty="0" smtClean="0"/>
              <a:t>–</a:t>
            </a:r>
            <a:r>
              <a:rPr lang="en-US" sz="2800" dirty="0" smtClean="0"/>
              <a:t> Mount Saint Helens erupted.</a:t>
            </a:r>
          </a:p>
          <a:p>
            <a:pPr marL="285750" indent="-285750">
              <a:buFont typeface="Arial"/>
              <a:buChar char="•"/>
            </a:pPr>
            <a:r>
              <a:rPr lang="en-US" sz="2800" dirty="0" smtClean="0"/>
              <a:t>Ash fell in 11 states, and rose up 24km in the air.</a:t>
            </a:r>
          </a:p>
          <a:p>
            <a:pPr marL="285750" indent="-285750">
              <a:buFont typeface="Arial"/>
              <a:buChar char="•"/>
            </a:pPr>
            <a:r>
              <a:rPr lang="en-US" sz="2800" dirty="0" smtClean="0"/>
              <a:t>Mudslides reached as far as 80km to the SW.</a:t>
            </a:r>
          </a:p>
          <a:p>
            <a:pPr marL="285750" indent="-285750">
              <a:buFont typeface="Arial"/>
              <a:buChar char="•"/>
            </a:pPr>
            <a:endParaRPr lang="en-US" dirty="0"/>
          </a:p>
        </p:txBody>
      </p:sp>
      <p:pic>
        <p:nvPicPr>
          <p:cNvPr id="5" name="Picture 4" descr="helens_page02_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734" y="1896533"/>
            <a:ext cx="5503332" cy="4357065"/>
          </a:xfrm>
          <a:prstGeom prst="rect">
            <a:avLst/>
          </a:prstGeom>
        </p:spPr>
      </p:pic>
    </p:spTree>
    <p:extLst>
      <p:ext uri="{BB962C8B-B14F-4D97-AF65-F5344CB8AC3E}">
        <p14:creationId xmlns:p14="http://schemas.microsoft.com/office/powerpoint/2010/main" val="276045717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geology.com/articles/volcanic-ash/mount-st-helens-ash-map-75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73" y="1114011"/>
            <a:ext cx="8395432" cy="5711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76273" y="529235"/>
            <a:ext cx="8161609" cy="584776"/>
          </a:xfrm>
          <a:prstGeom prst="rect">
            <a:avLst/>
          </a:prstGeom>
          <a:noFill/>
        </p:spPr>
        <p:txBody>
          <a:bodyPr wrap="none" rtlCol="0">
            <a:spAutoFit/>
          </a:bodyPr>
          <a:lstStyle/>
          <a:p>
            <a:r>
              <a:rPr lang="en-US" sz="3200" b="1" dirty="0" smtClean="0"/>
              <a:t>The Ash fallout Range from the Eruption</a:t>
            </a:r>
            <a:endParaRPr lang="en-US" sz="3200" b="1" dirty="0"/>
          </a:p>
        </p:txBody>
      </p:sp>
    </p:spTree>
    <p:extLst>
      <p:ext uri="{BB962C8B-B14F-4D97-AF65-F5344CB8AC3E}">
        <p14:creationId xmlns:p14="http://schemas.microsoft.com/office/powerpoint/2010/main" val="143310704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625029"/>
          </a:xfrm>
        </p:spPr>
        <p:txBody>
          <a:bodyPr>
            <a:normAutofit fontScale="90000"/>
          </a:bodyPr>
          <a:lstStyle/>
          <a:p>
            <a:r>
              <a:rPr lang="en-US" dirty="0" smtClean="0"/>
              <a:t>How do they form</a:t>
            </a:r>
            <a:endParaRPr lang="en-US" dirty="0"/>
          </a:p>
        </p:txBody>
      </p:sp>
      <p:sp>
        <p:nvSpPr>
          <p:cNvPr id="3" name="Content Placeholder 2"/>
          <p:cNvSpPr>
            <a:spLocks noGrp="1"/>
          </p:cNvSpPr>
          <p:nvPr>
            <p:ph idx="1"/>
          </p:nvPr>
        </p:nvSpPr>
        <p:spPr>
          <a:xfrm>
            <a:off x="0" y="732606"/>
            <a:ext cx="9144000" cy="6125394"/>
          </a:xfrm>
        </p:spPr>
        <p:txBody>
          <a:bodyPr>
            <a:normAutofit lnSpcReduction="10000"/>
          </a:bodyPr>
          <a:lstStyle/>
          <a:p>
            <a:pPr marL="0" indent="0">
              <a:buNone/>
            </a:pPr>
            <a:endParaRPr lang="en-US" dirty="0" smtClean="0"/>
          </a:p>
          <a:p>
            <a:r>
              <a:rPr lang="en-US" b="1" u="sng" dirty="0"/>
              <a:t>Divergent</a:t>
            </a:r>
            <a:r>
              <a:rPr lang="en-US" dirty="0"/>
              <a:t> </a:t>
            </a:r>
            <a:r>
              <a:rPr lang="en-US" dirty="0" smtClean="0"/>
              <a:t>Plates</a:t>
            </a:r>
          </a:p>
          <a:p>
            <a:pPr marL="631825" lvl="2" indent="-349250">
              <a:spcBef>
                <a:spcPts val="2000"/>
              </a:spcBef>
            </a:pPr>
            <a:r>
              <a:rPr lang="en-US" dirty="0"/>
              <a:t>As the plates split apart, magma from the asthenosphere comes up into the lithosphere</a:t>
            </a:r>
            <a:r>
              <a:rPr lang="en-US" dirty="0" smtClean="0"/>
              <a:t>.</a:t>
            </a:r>
          </a:p>
          <a:p>
            <a:r>
              <a:rPr lang="en-US" b="1" u="sng" dirty="0"/>
              <a:t>Convergent</a:t>
            </a:r>
            <a:r>
              <a:rPr lang="en-US" dirty="0"/>
              <a:t> </a:t>
            </a:r>
            <a:r>
              <a:rPr lang="en-US" dirty="0" smtClean="0"/>
              <a:t>Plates</a:t>
            </a:r>
            <a:endParaRPr lang="en-US" dirty="0"/>
          </a:p>
          <a:p>
            <a:pPr lvl="1"/>
            <a:r>
              <a:rPr lang="en-US" dirty="0"/>
              <a:t>As the plates collide together, one is heavier than the other and is pushed underneath. </a:t>
            </a:r>
          </a:p>
          <a:p>
            <a:pPr lvl="1"/>
            <a:r>
              <a:rPr lang="en-US" dirty="0"/>
              <a:t>This forms large cracks in the earth’s surface which allow for magma to flow into. </a:t>
            </a:r>
          </a:p>
          <a:p>
            <a:pPr lvl="1"/>
            <a:r>
              <a:rPr lang="en-US" dirty="0"/>
              <a:t>Overtime magma will push up through these cracks and form a volcano</a:t>
            </a:r>
            <a:r>
              <a:rPr lang="en-US" dirty="0" smtClean="0"/>
              <a:t>.</a:t>
            </a:r>
          </a:p>
          <a:p>
            <a:r>
              <a:rPr lang="en-US" b="1" u="sng" dirty="0" smtClean="0"/>
              <a:t>Hot Spots</a:t>
            </a:r>
          </a:p>
          <a:p>
            <a:pPr lvl="1"/>
            <a:r>
              <a:rPr lang="en-US" dirty="0" smtClean="0"/>
              <a:t>Occur at random hot spots on the earth’s surface.</a:t>
            </a:r>
          </a:p>
        </p:txBody>
      </p:sp>
      <p:sp>
        <p:nvSpPr>
          <p:cNvPr id="4" name="TextBox 3"/>
          <p:cNvSpPr txBox="1"/>
          <p:nvPr/>
        </p:nvSpPr>
        <p:spPr>
          <a:xfrm>
            <a:off x="7620000" y="600364"/>
            <a:ext cx="971551" cy="769441"/>
          </a:xfrm>
          <a:prstGeom prst="rect">
            <a:avLst/>
          </a:prstGeom>
          <a:noFill/>
        </p:spPr>
        <p:txBody>
          <a:bodyPr wrap="square" rtlCol="0">
            <a:spAutoFit/>
          </a:bodyPr>
          <a:lstStyle/>
          <a:p>
            <a:r>
              <a:rPr lang="en-US" sz="4400" dirty="0" smtClean="0">
                <a:sym typeface="Wingdings"/>
              </a:rPr>
              <a:t></a:t>
            </a:r>
            <a:endParaRPr lang="en-US" sz="4400" dirty="0"/>
          </a:p>
        </p:txBody>
      </p:sp>
    </p:spTree>
    <p:extLst>
      <p:ext uri="{BB962C8B-B14F-4D97-AF65-F5344CB8AC3E}">
        <p14:creationId xmlns:p14="http://schemas.microsoft.com/office/powerpoint/2010/main" val="18850571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helen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9563"/>
            <a:ext cx="9144000" cy="7297563"/>
          </a:xfrm>
          <a:prstGeom prst="rect">
            <a:avLst/>
          </a:prstGeom>
        </p:spPr>
      </p:pic>
    </p:spTree>
    <p:extLst>
      <p:ext uri="{BB962C8B-B14F-4D97-AF65-F5344CB8AC3E}">
        <p14:creationId xmlns:p14="http://schemas.microsoft.com/office/powerpoint/2010/main" val="269951314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379.ngsversion.1422033657086.adapt.768.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7397482"/>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378.ngsversion.1422033656838.adapt.768.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331944701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t-st-helens-helicop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9250" cy="6858001"/>
          </a:xfrm>
          <a:prstGeom prst="rect">
            <a:avLst/>
          </a:prstGeom>
        </p:spPr>
      </p:pic>
    </p:spTree>
    <p:extLst>
      <p:ext uri="{BB962C8B-B14F-4D97-AF65-F5344CB8AC3E}">
        <p14:creationId xmlns:p14="http://schemas.microsoft.com/office/powerpoint/2010/main" val="201003340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Spirit Lake</a:t>
            </a:r>
            <a:endParaRPr lang="en-US" dirty="0"/>
          </a:p>
        </p:txBody>
      </p:sp>
      <p:pic>
        <p:nvPicPr>
          <p:cNvPr id="4" name="Content Placeholder 3" descr="800px-SpiritLake2012Treemat02.jpg"/>
          <p:cNvPicPr>
            <a:picLocks noGrp="1" noChangeAspect="1"/>
          </p:cNvPicPr>
          <p:nvPr>
            <p:ph idx="1"/>
          </p:nvPr>
        </p:nvPicPr>
        <p:blipFill>
          <a:blip r:embed="rId3">
            <a:extLst>
              <a:ext uri="{28A0092B-C50C-407E-A947-70E740481C1C}">
                <a14:useLocalDpi xmlns:a14="http://schemas.microsoft.com/office/drawing/2010/main" val="0"/>
              </a:ext>
            </a:extLst>
          </a:blip>
          <a:srcRect t="13995" b="13995"/>
          <a:stretch>
            <a:fillRect/>
          </a:stretch>
        </p:blipFill>
        <p:spPr/>
      </p:pic>
    </p:spTree>
    <p:extLst>
      <p:ext uri="{BB962C8B-B14F-4D97-AF65-F5344CB8AC3E}">
        <p14:creationId xmlns:p14="http://schemas.microsoft.com/office/powerpoint/2010/main" val="359630676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Time-Lapse</a:t>
            </a:r>
            <a:endParaRPr lang="en-US" dirty="0"/>
          </a:p>
        </p:txBody>
      </p:sp>
      <p:pic>
        <p:nvPicPr>
          <p:cNvPr id="4" name="Content Placeholder 3" descr="Catastrophism.jpg"/>
          <p:cNvPicPr>
            <a:picLocks noGrp="1" noChangeAspect="1"/>
          </p:cNvPicPr>
          <p:nvPr>
            <p:ph idx="1"/>
          </p:nvPr>
        </p:nvPicPr>
        <p:blipFill>
          <a:blip r:embed="rId3">
            <a:extLst>
              <a:ext uri="{28A0092B-C50C-407E-A947-70E740481C1C}">
                <a14:useLocalDpi xmlns:a14="http://schemas.microsoft.com/office/drawing/2010/main" val="0"/>
              </a:ext>
            </a:extLst>
          </a:blip>
          <a:srcRect t="-12782" b="-12782"/>
          <a:stretch>
            <a:fillRect/>
          </a:stretch>
        </p:blipFill>
        <p:spPr/>
      </p:pic>
    </p:spTree>
    <p:extLst>
      <p:ext uri="{BB962C8B-B14F-4D97-AF65-F5344CB8AC3E}">
        <p14:creationId xmlns:p14="http://schemas.microsoft.com/office/powerpoint/2010/main" val="52002217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4854788" y="111032"/>
            <a:ext cx="4191000" cy="2667000"/>
          </a:xfrm>
        </p:spPr>
        <p:txBody>
          <a:bodyPr>
            <a:noAutofit/>
          </a:bodyPr>
          <a:lstStyle/>
          <a:p>
            <a:r>
              <a:rPr lang="en-US" sz="4000" dirty="0"/>
              <a:t>Pyroclastic flow</a:t>
            </a:r>
          </a:p>
          <a:p>
            <a:r>
              <a:rPr lang="en-US" sz="4000" dirty="0"/>
              <a:t>Lahars/Mud flows</a:t>
            </a:r>
          </a:p>
          <a:p>
            <a:r>
              <a:rPr lang="en-US" sz="4000" dirty="0"/>
              <a:t>Pyroclastic fall</a:t>
            </a:r>
          </a:p>
          <a:p>
            <a:r>
              <a:rPr lang="en-US" sz="4000" dirty="0"/>
              <a:t>Lava flow</a:t>
            </a:r>
          </a:p>
          <a:p>
            <a:r>
              <a:rPr lang="en-US" sz="4000" dirty="0"/>
              <a:t>Noxious Gas</a:t>
            </a:r>
          </a:p>
          <a:p>
            <a:r>
              <a:rPr lang="en-US" sz="4000" dirty="0"/>
              <a:t>Earthquakes</a:t>
            </a:r>
          </a:p>
        </p:txBody>
      </p:sp>
      <p:sp>
        <p:nvSpPr>
          <p:cNvPr id="33797" name="Rectangle 5"/>
          <p:cNvSpPr>
            <a:spLocks noGrp="1" noChangeArrowheads="1"/>
          </p:cNvSpPr>
          <p:nvPr>
            <p:ph type="title"/>
          </p:nvPr>
        </p:nvSpPr>
        <p:spPr>
          <a:xfrm>
            <a:off x="0" y="107576"/>
            <a:ext cx="4993418" cy="1336956"/>
          </a:xfrm>
          <a:noFill/>
          <a:ln/>
        </p:spPr>
        <p:txBody>
          <a:bodyPr/>
          <a:lstStyle/>
          <a:p>
            <a:r>
              <a:rPr lang="en-US" dirty="0"/>
              <a:t>Volcanic Hazards</a:t>
            </a:r>
          </a:p>
        </p:txBody>
      </p:sp>
      <p:pic>
        <p:nvPicPr>
          <p:cNvPr id="33798" name="Picture 6" descr="d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 y="1444532"/>
            <a:ext cx="2227907" cy="3230802"/>
          </a:xfrm>
          <a:prstGeom prst="rect">
            <a:avLst/>
          </a:prstGeom>
          <a:noFill/>
          <a:extLst>
            <a:ext uri="{909E8E84-426E-40dd-AFC4-6F175D3DCCD1}">
              <a14:hiddenFill xmlns:a14="http://schemas.microsoft.com/office/drawing/2010/main">
                <a:solidFill>
                  <a:srgbClr val="FFFFFF"/>
                </a:solidFill>
              </a14:hiddenFill>
            </a:ext>
          </a:extLst>
        </p:spPr>
      </p:pic>
      <p:sp>
        <p:nvSpPr>
          <p:cNvPr id="33799" name="Text Box 7"/>
          <p:cNvSpPr txBox="1">
            <a:spLocks noChangeArrowheads="1"/>
          </p:cNvSpPr>
          <p:nvPr/>
        </p:nvSpPr>
        <p:spPr bwMode="auto">
          <a:xfrm>
            <a:off x="1600200" y="6278563"/>
            <a:ext cx="2286000"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a:t>Courtesy of www.swisseduc.ch</a:t>
            </a:r>
            <a:endParaRPr lang="en-US"/>
          </a:p>
        </p:txBody>
      </p:sp>
      <p:pic>
        <p:nvPicPr>
          <p:cNvPr id="33800" name="Picture 8" descr="etna-mf7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4913" y="4675334"/>
            <a:ext cx="3200400" cy="2138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0340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81000" y="838200"/>
            <a:ext cx="4648200" cy="1143000"/>
          </a:xfrm>
        </p:spPr>
        <p:txBody>
          <a:bodyPr/>
          <a:lstStyle/>
          <a:p>
            <a:r>
              <a:rPr lang="en-US"/>
              <a:t>Pyroclastic Flow</a:t>
            </a:r>
          </a:p>
        </p:txBody>
      </p:sp>
      <p:sp>
        <p:nvSpPr>
          <p:cNvPr id="35843" name="Rectangle 3"/>
          <p:cNvSpPr>
            <a:spLocks noGrp="1" noChangeArrowheads="1"/>
          </p:cNvSpPr>
          <p:nvPr>
            <p:ph type="body" idx="1"/>
          </p:nvPr>
        </p:nvSpPr>
        <p:spPr>
          <a:xfrm>
            <a:off x="990600" y="2286000"/>
            <a:ext cx="3200400" cy="3810000"/>
          </a:xfrm>
        </p:spPr>
        <p:txBody>
          <a:bodyPr>
            <a:normAutofit/>
          </a:bodyPr>
          <a:lstStyle/>
          <a:p>
            <a:r>
              <a:rPr lang="en-US" sz="3200" dirty="0"/>
              <a:t>For example, eruption of Vesuvius in 79 AD destroyed the city of Pompeii</a:t>
            </a:r>
          </a:p>
        </p:txBody>
      </p:sp>
      <p:pic>
        <p:nvPicPr>
          <p:cNvPr id="35845" name="Picture 5" descr="lavafount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375" y="914400"/>
            <a:ext cx="3357563"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28911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t>Pompeii (79AD)</a:t>
            </a:r>
          </a:p>
        </p:txBody>
      </p:sp>
      <p:sp>
        <p:nvSpPr>
          <p:cNvPr id="37891" name="Rectangle 3"/>
          <p:cNvSpPr>
            <a:spLocks noGrp="1" noChangeArrowheads="1"/>
          </p:cNvSpPr>
          <p:nvPr>
            <p:ph type="body" idx="1"/>
          </p:nvPr>
        </p:nvSpPr>
        <p:spPr>
          <a:xfrm>
            <a:off x="3657600" y="5029200"/>
            <a:ext cx="5334000" cy="1524000"/>
          </a:xfrm>
        </p:spPr>
        <p:txBody>
          <a:bodyPr/>
          <a:lstStyle/>
          <a:p>
            <a:pPr>
              <a:buFontTx/>
              <a:buNone/>
            </a:pPr>
            <a:r>
              <a:rPr lang="en-US" sz="1200">
                <a:latin typeface="Verdana" charset="0"/>
              </a:rPr>
              <a:t>	</a:t>
            </a:r>
            <a:r>
              <a:rPr lang="en-US" sz="1600">
                <a:latin typeface="Verdana" charset="0"/>
              </a:rPr>
              <a:t>On August 24, 79AD Mount Vesuvius literally blew its top, erupting tonnes of molten ash, pumice and sulfuric gas miles into the atmosphere. Pyroclastic flows flowed over the city of Pompeii and surrounding areas.</a:t>
            </a:r>
            <a:endParaRPr lang="en-US" sz="1200">
              <a:latin typeface="Verdana" charset="0"/>
            </a:endParaRPr>
          </a:p>
        </p:txBody>
      </p:sp>
      <p:pic>
        <p:nvPicPr>
          <p:cNvPr id="37892" name="Picture 4" descr="vesuvius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905000"/>
            <a:ext cx="4876800" cy="2984500"/>
          </a:xfrm>
          <a:prstGeom prst="rect">
            <a:avLst/>
          </a:prstGeom>
          <a:noFill/>
          <a:extLst>
            <a:ext uri="{909E8E84-426E-40dd-AFC4-6F175D3DCCD1}">
              <a14:hiddenFill xmlns:a14="http://schemas.microsoft.com/office/drawing/2010/main">
                <a:solidFill>
                  <a:srgbClr val="FFFFFF"/>
                </a:solidFill>
              </a14:hiddenFill>
            </a:ext>
          </a:extLst>
        </p:spPr>
      </p:pic>
      <p:pic>
        <p:nvPicPr>
          <p:cNvPr id="37893" name="Picture 5" descr="v eruption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05000"/>
            <a:ext cx="3649663"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20277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Pompeii (79AD)</a:t>
            </a:r>
          </a:p>
        </p:txBody>
      </p:sp>
      <p:sp>
        <p:nvSpPr>
          <p:cNvPr id="39939" name="Rectangle 3"/>
          <p:cNvSpPr>
            <a:spLocks noGrp="1" noChangeArrowheads="1"/>
          </p:cNvSpPr>
          <p:nvPr>
            <p:ph type="body" idx="1"/>
          </p:nvPr>
        </p:nvSpPr>
        <p:spPr>
          <a:xfrm>
            <a:off x="228600" y="1600200"/>
            <a:ext cx="5257800" cy="1828800"/>
          </a:xfrm>
        </p:spPr>
        <p:txBody>
          <a:bodyPr/>
          <a:lstStyle/>
          <a:p>
            <a:pPr>
              <a:buFontTx/>
              <a:buNone/>
            </a:pPr>
            <a:r>
              <a:rPr lang="en-US">
                <a:latin typeface="Verdana" charset="0"/>
              </a:rPr>
              <a:t>	</a:t>
            </a:r>
            <a:r>
              <a:rPr lang="en-US" sz="1600">
                <a:latin typeface="Verdana" charset="0"/>
              </a:rPr>
              <a:t>Pyroclastic flows of poisonous gas and hot volcanic debris engulfed the cities of Pompeii, Herculaneum and Stabiae suffocating the inhabitants and burying the buildings.</a:t>
            </a:r>
          </a:p>
        </p:txBody>
      </p:sp>
      <p:pic>
        <p:nvPicPr>
          <p:cNvPr id="39940" name="Picture 4" descr="pompeii d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200400"/>
            <a:ext cx="4267200" cy="3128963"/>
          </a:xfrm>
          <a:prstGeom prst="rect">
            <a:avLst/>
          </a:prstGeom>
          <a:noFill/>
          <a:extLst>
            <a:ext uri="{909E8E84-426E-40dd-AFC4-6F175D3DCCD1}">
              <a14:hiddenFill xmlns:a14="http://schemas.microsoft.com/office/drawing/2010/main">
                <a:solidFill>
                  <a:srgbClr val="FFFFFF"/>
                </a:solidFill>
              </a14:hiddenFill>
            </a:ext>
          </a:extLst>
        </p:spPr>
      </p:pic>
      <p:pic>
        <p:nvPicPr>
          <p:cNvPr id="39943" name="Picture 7" descr="408px-Pompeii_Garden_of_the_Fugitives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828800"/>
            <a:ext cx="3316288" cy="4868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96120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volcanoes-bc.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8" r="-513"/>
          <a:stretch/>
        </p:blipFill>
        <p:spPr>
          <a:xfrm>
            <a:off x="0" y="0"/>
            <a:ext cx="9144000" cy="6858000"/>
          </a:xfrm>
        </p:spPr>
      </p:pic>
      <p:sp>
        <p:nvSpPr>
          <p:cNvPr id="2" name="TextBox 1"/>
          <p:cNvSpPr txBox="1"/>
          <p:nvPr/>
        </p:nvSpPr>
        <p:spPr>
          <a:xfrm>
            <a:off x="0" y="5600361"/>
            <a:ext cx="1723549" cy="1077218"/>
          </a:xfrm>
          <a:prstGeom prst="rect">
            <a:avLst/>
          </a:prstGeom>
          <a:noFill/>
        </p:spPr>
        <p:txBody>
          <a:bodyPr wrap="none" rtlCol="0">
            <a:spAutoFit/>
          </a:bodyPr>
          <a:lstStyle/>
          <a:p>
            <a:pPr algn="ctr"/>
            <a:r>
              <a:rPr lang="en-US" sz="3200" dirty="0" smtClean="0"/>
              <a:t>Coast of </a:t>
            </a:r>
          </a:p>
          <a:p>
            <a:pPr algn="ctr"/>
            <a:r>
              <a:rPr lang="en-US" sz="3200" dirty="0" smtClean="0"/>
              <a:t>B.C.</a:t>
            </a:r>
            <a:endParaRPr lang="en-US" sz="3200" dirty="0"/>
          </a:p>
        </p:txBody>
      </p:sp>
    </p:spTree>
    <p:extLst>
      <p:ext uri="{BB962C8B-B14F-4D97-AF65-F5344CB8AC3E}">
        <p14:creationId xmlns:p14="http://schemas.microsoft.com/office/powerpoint/2010/main" val="2186483558"/>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t>Pompeii (79AD)</a:t>
            </a:r>
          </a:p>
        </p:txBody>
      </p:sp>
      <p:sp>
        <p:nvSpPr>
          <p:cNvPr id="41987" name="Rectangle 3"/>
          <p:cNvSpPr>
            <a:spLocks noGrp="1" noChangeArrowheads="1"/>
          </p:cNvSpPr>
          <p:nvPr>
            <p:ph type="body" idx="1"/>
          </p:nvPr>
        </p:nvSpPr>
        <p:spPr>
          <a:xfrm>
            <a:off x="5257800" y="1524000"/>
            <a:ext cx="3657600" cy="2438400"/>
          </a:xfrm>
        </p:spPr>
        <p:txBody>
          <a:bodyPr/>
          <a:lstStyle/>
          <a:p>
            <a:pPr>
              <a:buFontTx/>
              <a:buNone/>
            </a:pPr>
            <a:r>
              <a:rPr lang="en-US">
                <a:latin typeface="Verdana" charset="0"/>
              </a:rPr>
              <a:t>	</a:t>
            </a:r>
            <a:r>
              <a:rPr lang="en-US" sz="1600">
                <a:latin typeface="Verdana" charset="0"/>
              </a:rPr>
              <a:t>The cities remained buried and undiscovered for almost 1700 years until excavation began in 1748. These excavations continue today and provide insight into life during the Roman Empire.</a:t>
            </a:r>
            <a:endParaRPr lang="en-US">
              <a:latin typeface="Verdana" charset="0"/>
            </a:endParaRPr>
          </a:p>
        </p:txBody>
      </p:sp>
      <p:pic>
        <p:nvPicPr>
          <p:cNvPr id="41988" name="Picture 4" descr="pompeii aerialfo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5305425" cy="3959225"/>
          </a:xfrm>
          <a:prstGeom prst="rect">
            <a:avLst/>
          </a:prstGeom>
          <a:noFill/>
          <a:extLst>
            <a:ext uri="{909E8E84-426E-40dd-AFC4-6F175D3DCCD1}">
              <a14:hiddenFill xmlns:a14="http://schemas.microsoft.com/office/drawing/2010/main">
                <a:solidFill>
                  <a:srgbClr val="FFFFFF"/>
                </a:solidFill>
              </a14:hiddenFill>
            </a:ext>
          </a:extLst>
        </p:spPr>
      </p:pic>
      <p:pic>
        <p:nvPicPr>
          <p:cNvPr id="41989" name="Picture 5" descr="Pompeii_Rui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771900"/>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41514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body" idx="1"/>
          </p:nvPr>
        </p:nvSpPr>
        <p:spPr>
          <a:xfrm>
            <a:off x="609600" y="2133600"/>
            <a:ext cx="8001000" cy="3962400"/>
          </a:xfrm>
        </p:spPr>
        <p:txBody>
          <a:bodyPr/>
          <a:lstStyle/>
          <a:p>
            <a:r>
              <a:rPr lang="en-US" sz="2800"/>
              <a:t>An eruption of Mt Peleé in 1902 produced a pyroclastic flow that destroyed the city of St. Pierre.</a:t>
            </a:r>
            <a:endParaRPr lang="en-US"/>
          </a:p>
        </p:txBody>
      </p:sp>
      <p:pic>
        <p:nvPicPr>
          <p:cNvPr id="48132" name="Picture 4" descr="p-232-city-bef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733800"/>
            <a:ext cx="3586163" cy="2411413"/>
          </a:xfrm>
          <a:prstGeom prst="rect">
            <a:avLst/>
          </a:prstGeom>
          <a:noFill/>
          <a:extLst>
            <a:ext uri="{909E8E84-426E-40dd-AFC4-6F175D3DCCD1}">
              <a14:hiddenFill xmlns:a14="http://schemas.microsoft.com/office/drawing/2010/main">
                <a:solidFill>
                  <a:srgbClr val="FFFFFF"/>
                </a:solidFill>
              </a14:hiddenFill>
            </a:ext>
          </a:extLst>
        </p:spPr>
      </p:pic>
      <p:pic>
        <p:nvPicPr>
          <p:cNvPr id="48133" name="Picture 5" descr="p-233-city-walls-af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733800"/>
            <a:ext cx="3733800" cy="2398713"/>
          </a:xfrm>
          <a:prstGeom prst="rect">
            <a:avLst/>
          </a:prstGeom>
          <a:noFill/>
          <a:extLst>
            <a:ext uri="{909E8E84-426E-40dd-AFC4-6F175D3DCCD1}">
              <a14:hiddenFill xmlns:a14="http://schemas.microsoft.com/office/drawing/2010/main">
                <a:solidFill>
                  <a:srgbClr val="FFFFFF"/>
                </a:solidFill>
              </a14:hiddenFill>
            </a:ext>
          </a:extLst>
        </p:spPr>
      </p:pic>
      <p:sp>
        <p:nvSpPr>
          <p:cNvPr id="48134" name="Text Box 6"/>
          <p:cNvSpPr txBox="1">
            <a:spLocks noChangeArrowheads="1"/>
          </p:cNvSpPr>
          <p:nvPr/>
        </p:nvSpPr>
        <p:spPr bwMode="auto">
          <a:xfrm>
            <a:off x="2971800" y="6172200"/>
            <a:ext cx="1371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en-US"/>
              <a:t>before</a:t>
            </a:r>
          </a:p>
        </p:txBody>
      </p:sp>
      <p:sp>
        <p:nvSpPr>
          <p:cNvPr id="48135" name="Text Box 7"/>
          <p:cNvSpPr txBox="1">
            <a:spLocks noChangeArrowheads="1"/>
          </p:cNvSpPr>
          <p:nvPr/>
        </p:nvSpPr>
        <p:spPr bwMode="auto">
          <a:xfrm>
            <a:off x="6477000" y="6172200"/>
            <a:ext cx="2133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en-US"/>
              <a:t>after</a:t>
            </a:r>
          </a:p>
        </p:txBody>
      </p:sp>
      <p:sp>
        <p:nvSpPr>
          <p:cNvPr id="48136" name="Rectangle 8"/>
          <p:cNvSpPr>
            <a:spLocks noChangeArrowheads="1"/>
          </p:cNvSpPr>
          <p:nvPr/>
        </p:nvSpPr>
        <p:spPr bwMode="auto">
          <a:xfrm>
            <a:off x="685800" y="838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en-US" sz="4400">
                <a:solidFill>
                  <a:schemeClr val="tx2"/>
                </a:solidFill>
              </a:rPr>
              <a:t>Mt Peleé, Martinique (1902)</a:t>
            </a:r>
          </a:p>
        </p:txBody>
      </p:sp>
    </p:spTree>
    <p:extLst>
      <p:ext uri="{BB962C8B-B14F-4D97-AF65-F5344CB8AC3E}">
        <p14:creationId xmlns:p14="http://schemas.microsoft.com/office/powerpoint/2010/main" val="356442643"/>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232-city-bef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796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74315"/>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5" descr="p-233-city-walls-aft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971" b="7971"/>
          <a:stretch>
            <a:fillRect/>
          </a:stretch>
        </p:blipFill>
        <p:spPr bwMode="auto">
          <a:xfrm>
            <a:off x="0" y="0"/>
            <a:ext cx="918544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65704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4" name="Picture 8" descr="priso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784264" cy="6858000"/>
          </a:xfrm>
          <a:prstGeom prst="rect">
            <a:avLst/>
          </a:prstGeom>
          <a:noFill/>
          <a:extLst>
            <a:ext uri="{909E8E84-426E-40dd-AFC4-6F175D3DCCD1}">
              <a14:hiddenFill xmlns:a14="http://schemas.microsoft.com/office/drawing/2010/main">
                <a:solidFill>
                  <a:srgbClr val="FFFFFF"/>
                </a:solidFill>
              </a14:hiddenFill>
            </a:ext>
          </a:extLst>
        </p:spPr>
      </p:pic>
      <p:sp>
        <p:nvSpPr>
          <p:cNvPr id="50185" name="Rectangle 9"/>
          <p:cNvSpPr>
            <a:spLocks noGrp="1" noChangeArrowheads="1"/>
          </p:cNvSpPr>
          <p:nvPr>
            <p:ph type="title"/>
          </p:nvPr>
        </p:nvSpPr>
        <p:spPr>
          <a:xfrm>
            <a:off x="4572000" y="1181100"/>
            <a:ext cx="3886200" cy="1905000"/>
          </a:xfrm>
        </p:spPr>
        <p:txBody>
          <a:bodyPr/>
          <a:lstStyle/>
          <a:p>
            <a:r>
              <a:rPr lang="en-US" sz="3200" dirty="0">
                <a:solidFill>
                  <a:schemeClr val="tx1"/>
                </a:solidFill>
              </a:rPr>
              <a:t>29,000 people died…. </a:t>
            </a:r>
            <a:br>
              <a:rPr lang="en-US" sz="3200" dirty="0">
                <a:solidFill>
                  <a:schemeClr val="tx1"/>
                </a:solidFill>
              </a:rPr>
            </a:br>
            <a:r>
              <a:rPr lang="en-US" sz="3200" dirty="0">
                <a:solidFill>
                  <a:schemeClr val="tx1"/>
                </a:solidFill>
              </a:rPr>
              <a:t>Only 2 survived! Why?</a:t>
            </a:r>
            <a:endParaRPr lang="en-US" sz="3200" dirty="0"/>
          </a:p>
        </p:txBody>
      </p:sp>
    </p:spTree>
    <p:extLst>
      <p:ext uri="{BB962C8B-B14F-4D97-AF65-F5344CB8AC3E}">
        <p14:creationId xmlns:p14="http://schemas.microsoft.com/office/powerpoint/2010/main" val="4045469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0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533400" y="2514600"/>
            <a:ext cx="8229600" cy="1600200"/>
          </a:xfrm>
        </p:spPr>
        <p:txBody>
          <a:bodyPr/>
          <a:lstStyle/>
          <a:p>
            <a:r>
              <a:rPr lang="en-US"/>
              <a:t>How do pyroclastic flows cause devastation?</a:t>
            </a:r>
          </a:p>
        </p:txBody>
      </p:sp>
    </p:spTree>
    <p:extLst>
      <p:ext uri="{BB962C8B-B14F-4D97-AF65-F5344CB8AC3E}">
        <p14:creationId xmlns:p14="http://schemas.microsoft.com/office/powerpoint/2010/main" val="2103613923"/>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81000" y="0"/>
            <a:ext cx="8610600" cy="1143000"/>
          </a:xfrm>
          <a:noFill/>
          <a:ln/>
        </p:spPr>
        <p:txBody>
          <a:bodyPr/>
          <a:lstStyle/>
          <a:p>
            <a:r>
              <a:rPr lang="en-US" dirty="0"/>
              <a:t>Pyroclastic Flow - direct impact</a:t>
            </a:r>
          </a:p>
        </p:txBody>
      </p:sp>
      <p:pic>
        <p:nvPicPr>
          <p:cNvPr id="56323" name="Picture 3" descr="pyro f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98600"/>
            <a:ext cx="3581400" cy="2387600"/>
          </a:xfrm>
          <a:prstGeom prst="rect">
            <a:avLst/>
          </a:prstGeom>
          <a:noFill/>
          <a:extLst>
            <a:ext uri="{909E8E84-426E-40dd-AFC4-6F175D3DCCD1}">
              <a14:hiddenFill xmlns:a14="http://schemas.microsoft.com/office/drawing/2010/main">
                <a:solidFill>
                  <a:srgbClr val="FFFFFF"/>
                </a:solidFill>
              </a14:hiddenFill>
            </a:ext>
          </a:extLst>
        </p:spPr>
      </p:pic>
      <p:pic>
        <p:nvPicPr>
          <p:cNvPr id="56324" name="Picture 4" descr="bent ste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498600"/>
            <a:ext cx="38100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56325" name="Picture 5" descr="p-232-city-bef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962400"/>
            <a:ext cx="3586163" cy="2411413"/>
          </a:xfrm>
          <a:prstGeom prst="rect">
            <a:avLst/>
          </a:prstGeom>
          <a:noFill/>
          <a:extLst>
            <a:ext uri="{909E8E84-426E-40dd-AFC4-6F175D3DCCD1}">
              <a14:hiddenFill xmlns:a14="http://schemas.microsoft.com/office/drawing/2010/main">
                <a:solidFill>
                  <a:srgbClr val="FFFFFF"/>
                </a:solidFill>
              </a14:hiddenFill>
            </a:ext>
          </a:extLst>
        </p:spPr>
      </p:pic>
      <p:pic>
        <p:nvPicPr>
          <p:cNvPr id="56326" name="Picture 6" descr="p-233-city-walls-af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962400"/>
            <a:ext cx="3733800" cy="2398713"/>
          </a:xfrm>
          <a:prstGeom prst="rect">
            <a:avLst/>
          </a:prstGeom>
          <a:noFill/>
          <a:extLst>
            <a:ext uri="{909E8E84-426E-40dd-AFC4-6F175D3DCCD1}">
              <a14:hiddenFill xmlns:a14="http://schemas.microsoft.com/office/drawing/2010/main">
                <a:solidFill>
                  <a:srgbClr val="FFFFFF"/>
                </a:solidFill>
              </a14:hiddenFill>
            </a:ext>
          </a:extLst>
        </p:spPr>
      </p:pic>
      <p:sp>
        <p:nvSpPr>
          <p:cNvPr id="56327" name="Text Box 7"/>
          <p:cNvSpPr txBox="1">
            <a:spLocks noChangeArrowheads="1"/>
          </p:cNvSpPr>
          <p:nvPr/>
        </p:nvSpPr>
        <p:spPr bwMode="auto">
          <a:xfrm>
            <a:off x="6248400" y="6324600"/>
            <a:ext cx="2362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a:t>Courtesy of www.swisseduc.ch</a:t>
            </a:r>
            <a:endParaRPr lang="en-US"/>
          </a:p>
        </p:txBody>
      </p:sp>
    </p:spTree>
    <p:extLst>
      <p:ext uri="{BB962C8B-B14F-4D97-AF65-F5344CB8AC3E}">
        <p14:creationId xmlns:p14="http://schemas.microsoft.com/office/powerpoint/2010/main" val="213853618"/>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bent ste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18408"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18179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Power of a Blast</a:t>
            </a:r>
            <a:endParaRPr lang="en-US" dirty="0"/>
          </a:p>
        </p:txBody>
      </p:sp>
      <p:sp>
        <p:nvSpPr>
          <p:cNvPr id="3" name="Content Placeholder 2"/>
          <p:cNvSpPr>
            <a:spLocks noGrp="1"/>
          </p:cNvSpPr>
          <p:nvPr>
            <p:ph idx="1"/>
          </p:nvPr>
        </p:nvSpPr>
        <p:spPr/>
        <p:txBody>
          <a:bodyPr/>
          <a:lstStyle/>
          <a:p>
            <a:r>
              <a:rPr lang="en-US" dirty="0" smtClean="0"/>
              <a:t>A Nuclear Bomb will have wind speeds of 200km/hr </a:t>
            </a:r>
            <a:r>
              <a:rPr lang="mr-IN" dirty="0" smtClean="0"/>
              <a:t>–</a:t>
            </a:r>
            <a:r>
              <a:rPr lang="en-US" dirty="0" smtClean="0"/>
              <a:t> 1000km/hr</a:t>
            </a:r>
          </a:p>
          <a:p>
            <a:r>
              <a:rPr lang="en-US" dirty="0" smtClean="0"/>
              <a:t>It can be as hot as 150 Million degrees Ferenheit</a:t>
            </a:r>
          </a:p>
          <a:p>
            <a:r>
              <a:rPr lang="en-US" dirty="0" smtClean="0"/>
              <a:t>A Pyroclastic Flow can go anywhere from 100km/hr </a:t>
            </a:r>
            <a:r>
              <a:rPr lang="mr-IN" dirty="0" smtClean="0"/>
              <a:t>–</a:t>
            </a:r>
            <a:r>
              <a:rPr lang="en-US" dirty="0" smtClean="0"/>
              <a:t> 700km/hr. </a:t>
            </a:r>
            <a:endParaRPr lang="en-US" dirty="0"/>
          </a:p>
          <a:p>
            <a:r>
              <a:rPr lang="en-US" dirty="0" smtClean="0"/>
              <a:t>It can be as hot as 1000 degrees Ferenheit (1800 C)</a:t>
            </a:r>
            <a:endParaRPr lang="en-US" dirty="0">
              <a:hlinkClick r:id="rId2"/>
            </a:endParaRPr>
          </a:p>
          <a:p>
            <a:r>
              <a:rPr lang="en-US" dirty="0" smtClean="0"/>
              <a:t>Watch it </a:t>
            </a:r>
            <a:r>
              <a:rPr lang="en-US" dirty="0" smtClean="0">
                <a:hlinkClick r:id="rId3"/>
              </a:rPr>
              <a:t>MELT</a:t>
            </a:r>
            <a:endParaRPr lang="en-US" dirty="0" smtClean="0"/>
          </a:p>
          <a:p>
            <a:endParaRPr lang="en-US" dirty="0"/>
          </a:p>
          <a:p>
            <a:endParaRPr lang="en-US" dirty="0"/>
          </a:p>
        </p:txBody>
      </p:sp>
    </p:spTree>
    <p:extLst>
      <p:ext uri="{BB962C8B-B14F-4D97-AF65-F5344CB8AC3E}">
        <p14:creationId xmlns:p14="http://schemas.microsoft.com/office/powerpoint/2010/main" val="2347429594"/>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81000" y="0"/>
            <a:ext cx="8610600" cy="1143000"/>
          </a:xfrm>
          <a:noFill/>
          <a:ln/>
        </p:spPr>
        <p:txBody>
          <a:bodyPr/>
          <a:lstStyle/>
          <a:p>
            <a:r>
              <a:rPr lang="en-US" dirty="0"/>
              <a:t>Pyroclastic Flow - burial</a:t>
            </a:r>
          </a:p>
        </p:txBody>
      </p:sp>
      <p:pic>
        <p:nvPicPr>
          <p:cNvPr id="60419" name="Picture 3" descr="Plymouth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5438775" cy="3584575"/>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descr="montserrat volcano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191000"/>
            <a:ext cx="33528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60421" name="Picture 5" descr="Plymouth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981200"/>
            <a:ext cx="2706688" cy="1768475"/>
          </a:xfrm>
          <a:prstGeom prst="rect">
            <a:avLst/>
          </a:prstGeom>
          <a:noFill/>
          <a:extLst>
            <a:ext uri="{909E8E84-426E-40dd-AFC4-6F175D3DCCD1}">
              <a14:hiddenFill xmlns:a14="http://schemas.microsoft.com/office/drawing/2010/main">
                <a:solidFill>
                  <a:srgbClr val="FFFFFF"/>
                </a:solidFill>
              </a14:hiddenFill>
            </a:ext>
          </a:extLst>
        </p:spPr>
      </p:pic>
      <p:pic>
        <p:nvPicPr>
          <p:cNvPr id="60422" name="Picture 6" descr="UCGMOOR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5181600"/>
            <a:ext cx="1828800" cy="1233488"/>
          </a:xfrm>
          <a:prstGeom prst="rect">
            <a:avLst/>
          </a:prstGeom>
          <a:noFill/>
          <a:extLst>
            <a:ext uri="{909E8E84-426E-40dd-AFC4-6F175D3DCCD1}">
              <a14:hiddenFill xmlns:a14="http://schemas.microsoft.com/office/drawing/2010/main">
                <a:solidFill>
                  <a:srgbClr val="FFFFFF"/>
                </a:solidFill>
              </a14:hiddenFill>
            </a:ext>
          </a:extLst>
        </p:spPr>
      </p:pic>
      <p:pic>
        <p:nvPicPr>
          <p:cNvPr id="60423" name="Picture 7" descr="t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5181600"/>
            <a:ext cx="1981200"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78590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3962</Words>
  <Application>Microsoft Macintosh PowerPoint</Application>
  <PresentationFormat>On-screen Show (4:3)</PresentationFormat>
  <Paragraphs>437</Paragraphs>
  <Slides>102</Slides>
  <Notes>30</Notes>
  <HiddenSlides>1</HiddenSlides>
  <MMClips>0</MMClips>
  <ScaleCrop>false</ScaleCrop>
  <HeadingPairs>
    <vt:vector size="4" baseType="variant">
      <vt:variant>
        <vt:lpstr>Theme</vt:lpstr>
      </vt:variant>
      <vt:variant>
        <vt:i4>1</vt:i4>
      </vt:variant>
      <vt:variant>
        <vt:lpstr>Slide Titles</vt:lpstr>
      </vt:variant>
      <vt:variant>
        <vt:i4>102</vt:i4>
      </vt:variant>
    </vt:vector>
  </HeadingPairs>
  <TitlesOfParts>
    <vt:vector size="103" baseType="lpstr">
      <vt:lpstr>Office Theme</vt:lpstr>
      <vt:lpstr>Oh Hot Damn…</vt:lpstr>
      <vt:lpstr>What is a volcano?</vt:lpstr>
      <vt:lpstr>What’s that Red Molten Rock called?  </vt:lpstr>
      <vt:lpstr>PowerPoint Presentation</vt:lpstr>
      <vt:lpstr>Where do volcanoes occur?</vt:lpstr>
      <vt:lpstr>How do they form</vt:lpstr>
      <vt:lpstr>The Inner workings of the Volcano</vt:lpstr>
      <vt:lpstr>How do they form</vt:lpstr>
      <vt:lpstr>PowerPoint Presentation</vt:lpstr>
      <vt:lpstr>Hawaii</vt:lpstr>
      <vt:lpstr>The Ring of Fire</vt:lpstr>
      <vt:lpstr>The Ring of Fire</vt:lpstr>
      <vt:lpstr>PowerPoint Presentation</vt:lpstr>
      <vt:lpstr>PowerPoint Presentation</vt:lpstr>
      <vt:lpstr>PowerPoint Presentation</vt:lpstr>
      <vt:lpstr>PowerPoint Presentation</vt:lpstr>
      <vt:lpstr>Along B.C. the Juan de Fuca Plate, the Explorer Plate collide with the North American Plate</vt:lpstr>
      <vt:lpstr>PowerPoint Presentation</vt:lpstr>
      <vt:lpstr>Forms Volcanoes</vt:lpstr>
      <vt:lpstr>Forms Volcanoes</vt:lpstr>
      <vt:lpstr>Forms Volcanoes</vt:lpstr>
      <vt:lpstr>Forms Volcanoes Google Earth</vt:lpstr>
      <vt:lpstr>PowerPoint Presentation</vt:lpstr>
      <vt:lpstr>PowerPoint Presentation</vt:lpstr>
      <vt:lpstr>PowerPoint Presentation</vt:lpstr>
      <vt:lpstr>Workbook</vt:lpstr>
      <vt:lpstr>Outline</vt:lpstr>
      <vt:lpstr>PowerPoint Presentation</vt:lpstr>
      <vt:lpstr>PowerPoint Presentation</vt:lpstr>
      <vt:lpstr>Rift Volcanoes</vt:lpstr>
      <vt:lpstr>PowerPoint Presentation</vt:lpstr>
      <vt:lpstr>What determines how explosive an eruption is?</vt:lpstr>
      <vt:lpstr>Magma Composition  Basaltic</vt:lpstr>
      <vt:lpstr>Magma Composition  Basaltic Examples</vt:lpstr>
      <vt:lpstr>2. Granitic Lava</vt:lpstr>
      <vt:lpstr>PowerPoint Presentation</vt:lpstr>
      <vt:lpstr>Magma Composition  2. Granitic Lava</vt:lpstr>
      <vt:lpstr>3. Andesitic Lava</vt:lpstr>
      <vt:lpstr>PowerPoint Presentation</vt:lpstr>
      <vt:lpstr>PowerPoint Presentation</vt:lpstr>
      <vt:lpstr>Magma Composition  Andesitic Lava</vt:lpstr>
      <vt:lpstr>Classwork</vt:lpstr>
      <vt:lpstr>Outline</vt:lpstr>
      <vt:lpstr>3 Basic Volcano shapes</vt:lpstr>
      <vt:lpstr>1.  Shield Volcano</vt:lpstr>
      <vt:lpstr>Example of Shield Volcano</vt:lpstr>
      <vt:lpstr>2.  Cinder Cone Volcano</vt:lpstr>
      <vt:lpstr>PowerPoint Presentation</vt:lpstr>
      <vt:lpstr>Example Cinder Cone Volcano</vt:lpstr>
      <vt:lpstr>Paracútin</vt:lpstr>
      <vt:lpstr>3.  Composite Volcano</vt:lpstr>
      <vt:lpstr>PowerPoint Presentation</vt:lpstr>
      <vt:lpstr>Example of  Composite Volcano</vt:lpstr>
      <vt:lpstr>Example of  Composite Volcano</vt:lpstr>
      <vt:lpstr>Example of  Composite Volcano</vt:lpstr>
      <vt:lpstr>Example of  Composite Volcano  Krakatau </vt:lpstr>
      <vt:lpstr>Scientists monitor volcanoes.</vt:lpstr>
      <vt:lpstr>PowerPoint Presentation</vt:lpstr>
      <vt:lpstr>How does a Caldera Form?</vt:lpstr>
      <vt:lpstr>PowerPoint Presentation</vt:lpstr>
      <vt:lpstr> Volcanoes Affect Earth’s Land, Air, and Water</vt:lpstr>
      <vt:lpstr>PowerPoint Presentation</vt:lpstr>
      <vt:lpstr>Classwork </vt:lpstr>
      <vt:lpstr>Outline </vt:lpstr>
      <vt:lpstr>Yellowstone National Park, Wyoming</vt:lpstr>
      <vt:lpstr>Yellowstone Film</vt:lpstr>
      <vt:lpstr>PowerPoint Presentation</vt:lpstr>
      <vt:lpstr>Greater Vancouver =  2700 Square Km’s</vt:lpstr>
      <vt:lpstr>Yellowstone</vt:lpstr>
      <vt:lpstr>PowerPoint Presentation</vt:lpstr>
      <vt:lpstr>PowerPoint Presentation</vt:lpstr>
      <vt:lpstr>PowerPoint Presentation</vt:lpstr>
      <vt:lpstr>PowerPoint Presentation</vt:lpstr>
      <vt:lpstr>G.  Life Cycle of a Volcano</vt:lpstr>
      <vt:lpstr>Mount Saint Helens, WA, USA</vt:lpstr>
      <vt:lpstr>PowerPoint Presentation</vt:lpstr>
      <vt:lpstr>PowerPoint Presentation</vt:lpstr>
      <vt:lpstr>Mount Saint Helens, WA, USA</vt:lpstr>
      <vt:lpstr>PowerPoint Presentation</vt:lpstr>
      <vt:lpstr>PowerPoint Presentation</vt:lpstr>
      <vt:lpstr>PowerPoint Presentation</vt:lpstr>
      <vt:lpstr>PowerPoint Presentation</vt:lpstr>
      <vt:lpstr>PowerPoint Presentation</vt:lpstr>
      <vt:lpstr>Spirit Lake</vt:lpstr>
      <vt:lpstr>Time-Lapse</vt:lpstr>
      <vt:lpstr>Volcanic Hazards</vt:lpstr>
      <vt:lpstr>Pyroclastic Flow</vt:lpstr>
      <vt:lpstr>Pompeii (79AD)</vt:lpstr>
      <vt:lpstr>Pompeii (79AD)</vt:lpstr>
      <vt:lpstr>Pompeii (79AD)</vt:lpstr>
      <vt:lpstr>PowerPoint Presentation</vt:lpstr>
      <vt:lpstr>PowerPoint Presentation</vt:lpstr>
      <vt:lpstr>PowerPoint Presentation</vt:lpstr>
      <vt:lpstr>29,000 people died….  Only 2 survived! Why?</vt:lpstr>
      <vt:lpstr>How do pyroclastic flows cause devastation?</vt:lpstr>
      <vt:lpstr>Pyroclastic Flow - direct impact</vt:lpstr>
      <vt:lpstr>PowerPoint Presentation</vt:lpstr>
      <vt:lpstr>The Power of a Blast</vt:lpstr>
      <vt:lpstr>Pyroclastic Flow - burial</vt:lpstr>
      <vt:lpstr>Pyroclastic Flow - burns</vt:lpstr>
      <vt:lpstr>Pyroclastic Fall</vt:lpstr>
      <vt:lpstr>Pyroclastic Flow - lahars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 Hot Damn…</dc:title>
  <dc:creator>Mykael Koe</dc:creator>
  <cp:lastModifiedBy>Mykael Koe</cp:lastModifiedBy>
  <cp:revision>1</cp:revision>
  <dcterms:created xsi:type="dcterms:W3CDTF">2018-10-12T04:18:47Z</dcterms:created>
  <dcterms:modified xsi:type="dcterms:W3CDTF">2018-10-12T04:19:01Z</dcterms:modified>
</cp:coreProperties>
</file>