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66" r:id="rId1"/>
  </p:sldMasterIdLst>
  <p:notesMasterIdLst>
    <p:notesMasterId r:id="rId154"/>
  </p:notesMasterIdLst>
  <p:sldIdLst>
    <p:sldId id="256" r:id="rId2"/>
    <p:sldId id="366" r:id="rId3"/>
    <p:sldId id="361" r:id="rId4"/>
    <p:sldId id="258" r:id="rId5"/>
    <p:sldId id="259" r:id="rId6"/>
    <p:sldId id="261" r:id="rId7"/>
    <p:sldId id="263" r:id="rId8"/>
    <p:sldId id="262" r:id="rId9"/>
    <p:sldId id="395" r:id="rId10"/>
    <p:sldId id="264" r:id="rId11"/>
    <p:sldId id="260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3" r:id="rId20"/>
    <p:sldId id="384" r:id="rId21"/>
    <p:sldId id="272" r:id="rId22"/>
    <p:sldId id="274" r:id="rId23"/>
    <p:sldId id="385" r:id="rId24"/>
    <p:sldId id="386" r:id="rId25"/>
    <p:sldId id="387" r:id="rId26"/>
    <p:sldId id="388" r:id="rId27"/>
    <p:sldId id="392" r:id="rId28"/>
    <p:sldId id="390" r:id="rId29"/>
    <p:sldId id="391" r:id="rId30"/>
    <p:sldId id="393" r:id="rId31"/>
    <p:sldId id="389" r:id="rId32"/>
    <p:sldId id="275" r:id="rId33"/>
    <p:sldId id="276" r:id="rId34"/>
    <p:sldId id="277" r:id="rId35"/>
    <p:sldId id="394" r:id="rId36"/>
    <p:sldId id="397" r:id="rId37"/>
    <p:sldId id="401" r:id="rId38"/>
    <p:sldId id="402" r:id="rId39"/>
    <p:sldId id="403" r:id="rId40"/>
    <p:sldId id="375" r:id="rId41"/>
    <p:sldId id="376" r:id="rId42"/>
    <p:sldId id="396" r:id="rId43"/>
    <p:sldId id="378" r:id="rId44"/>
    <p:sldId id="380" r:id="rId45"/>
    <p:sldId id="381" r:id="rId46"/>
    <p:sldId id="404" r:id="rId47"/>
    <p:sldId id="405" r:id="rId48"/>
    <p:sldId id="382" r:id="rId49"/>
    <p:sldId id="278" r:id="rId50"/>
    <p:sldId id="279" r:id="rId51"/>
    <p:sldId id="280" r:id="rId52"/>
    <p:sldId id="281" r:id="rId53"/>
    <p:sldId id="282" r:id="rId54"/>
    <p:sldId id="283" r:id="rId55"/>
    <p:sldId id="284" r:id="rId56"/>
    <p:sldId id="285" r:id="rId57"/>
    <p:sldId id="286" r:id="rId58"/>
    <p:sldId id="287" r:id="rId59"/>
    <p:sldId id="377" r:id="rId60"/>
    <p:sldId id="307" r:id="rId61"/>
    <p:sldId id="315" r:id="rId62"/>
    <p:sldId id="308" r:id="rId63"/>
    <p:sldId id="316" r:id="rId64"/>
    <p:sldId id="398" r:id="rId65"/>
    <p:sldId id="418" r:id="rId66"/>
    <p:sldId id="407" r:id="rId67"/>
    <p:sldId id="306" r:id="rId68"/>
    <p:sldId id="314" r:id="rId69"/>
    <p:sldId id="406" r:id="rId70"/>
    <p:sldId id="408" r:id="rId71"/>
    <p:sldId id="309" r:id="rId72"/>
    <p:sldId id="310" r:id="rId73"/>
    <p:sldId id="311" r:id="rId74"/>
    <p:sldId id="368" r:id="rId75"/>
    <p:sldId id="369" r:id="rId76"/>
    <p:sldId id="370" r:id="rId77"/>
    <p:sldId id="288" r:id="rId78"/>
    <p:sldId id="410" r:id="rId79"/>
    <p:sldId id="411" r:id="rId80"/>
    <p:sldId id="412" r:id="rId81"/>
    <p:sldId id="312" r:id="rId82"/>
    <p:sldId id="313" r:id="rId83"/>
    <p:sldId id="317" r:id="rId84"/>
    <p:sldId id="413" r:id="rId85"/>
    <p:sldId id="414" r:id="rId86"/>
    <p:sldId id="290" r:id="rId87"/>
    <p:sldId id="415" r:id="rId88"/>
    <p:sldId id="416" r:id="rId89"/>
    <p:sldId id="417" r:id="rId90"/>
    <p:sldId id="303" r:id="rId91"/>
    <p:sldId id="291" r:id="rId92"/>
    <p:sldId id="304" r:id="rId93"/>
    <p:sldId id="322" r:id="rId94"/>
    <p:sldId id="323" r:id="rId95"/>
    <p:sldId id="409" r:id="rId96"/>
    <p:sldId id="330" r:id="rId97"/>
    <p:sldId id="332" r:id="rId98"/>
    <p:sldId id="334" r:id="rId99"/>
    <p:sldId id="335" r:id="rId100"/>
    <p:sldId id="336" r:id="rId101"/>
    <p:sldId id="337" r:id="rId102"/>
    <p:sldId id="333" r:id="rId103"/>
    <p:sldId id="324" r:id="rId104"/>
    <p:sldId id="329" r:id="rId105"/>
    <p:sldId id="325" r:id="rId106"/>
    <p:sldId id="326" r:id="rId107"/>
    <p:sldId id="327" r:id="rId108"/>
    <p:sldId id="328" r:id="rId109"/>
    <p:sldId id="354" r:id="rId110"/>
    <p:sldId id="319" r:id="rId111"/>
    <p:sldId id="353" r:id="rId112"/>
    <p:sldId id="348" r:id="rId113"/>
    <p:sldId id="338" r:id="rId114"/>
    <p:sldId id="343" r:id="rId115"/>
    <p:sldId id="346" r:id="rId116"/>
    <p:sldId id="345" r:id="rId117"/>
    <p:sldId id="341" r:id="rId118"/>
    <p:sldId id="347" r:id="rId119"/>
    <p:sldId id="419" r:id="rId120"/>
    <p:sldId id="420" r:id="rId121"/>
    <p:sldId id="421" r:id="rId122"/>
    <p:sldId id="331" r:id="rId123"/>
    <p:sldId id="340" r:id="rId124"/>
    <p:sldId id="362" r:id="rId125"/>
    <p:sldId id="363" r:id="rId126"/>
    <p:sldId id="365" r:id="rId127"/>
    <p:sldId id="292" r:id="rId128"/>
    <p:sldId id="352" r:id="rId129"/>
    <p:sldId id="293" r:id="rId130"/>
    <p:sldId id="350" r:id="rId131"/>
    <p:sldId id="294" r:id="rId132"/>
    <p:sldId id="356" r:id="rId133"/>
    <p:sldId id="355" r:id="rId134"/>
    <p:sldId id="367" r:id="rId135"/>
    <p:sldId id="295" r:id="rId136"/>
    <p:sldId id="424" r:id="rId137"/>
    <p:sldId id="371" r:id="rId138"/>
    <p:sldId id="372" r:id="rId139"/>
    <p:sldId id="373" r:id="rId140"/>
    <p:sldId id="374" r:id="rId141"/>
    <p:sldId id="423" r:id="rId142"/>
    <p:sldId id="358" r:id="rId143"/>
    <p:sldId id="359" r:id="rId144"/>
    <p:sldId id="296" r:id="rId145"/>
    <p:sldId id="297" r:id="rId146"/>
    <p:sldId id="298" r:id="rId147"/>
    <p:sldId id="357" r:id="rId148"/>
    <p:sldId id="360" r:id="rId149"/>
    <p:sldId id="299" r:id="rId150"/>
    <p:sldId id="351" r:id="rId151"/>
    <p:sldId id="300" r:id="rId152"/>
    <p:sldId id="425" r:id="rId1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59" d="100"/>
          <a:sy n="59" d="100"/>
        </p:scale>
        <p:origin x="-1160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42" Type="http://schemas.openxmlformats.org/officeDocument/2006/relationships/slide" Target="slides/slide141.xml"/><Relationship Id="rId143" Type="http://schemas.openxmlformats.org/officeDocument/2006/relationships/slide" Target="slides/slide142.xml"/><Relationship Id="rId144" Type="http://schemas.openxmlformats.org/officeDocument/2006/relationships/slide" Target="slides/slide143.xml"/><Relationship Id="rId145" Type="http://schemas.openxmlformats.org/officeDocument/2006/relationships/slide" Target="slides/slide144.xml"/><Relationship Id="rId146" Type="http://schemas.openxmlformats.org/officeDocument/2006/relationships/slide" Target="slides/slide145.xml"/><Relationship Id="rId147" Type="http://schemas.openxmlformats.org/officeDocument/2006/relationships/slide" Target="slides/slide146.xml"/><Relationship Id="rId148" Type="http://schemas.openxmlformats.org/officeDocument/2006/relationships/slide" Target="slides/slide147.xml"/><Relationship Id="rId149" Type="http://schemas.openxmlformats.org/officeDocument/2006/relationships/slide" Target="slides/slide14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50" Type="http://schemas.openxmlformats.org/officeDocument/2006/relationships/slide" Target="slides/slide149.xml"/><Relationship Id="rId151" Type="http://schemas.openxmlformats.org/officeDocument/2006/relationships/slide" Target="slides/slide150.xml"/><Relationship Id="rId152" Type="http://schemas.openxmlformats.org/officeDocument/2006/relationships/slide" Target="slides/slide15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53" Type="http://schemas.openxmlformats.org/officeDocument/2006/relationships/slide" Target="slides/slide152.xml"/><Relationship Id="rId154" Type="http://schemas.openxmlformats.org/officeDocument/2006/relationships/notesMaster" Target="notesMasters/notesMaster1.xml"/><Relationship Id="rId155" Type="http://schemas.openxmlformats.org/officeDocument/2006/relationships/printerSettings" Target="printerSettings/printerSettings1.bin"/><Relationship Id="rId156" Type="http://schemas.openxmlformats.org/officeDocument/2006/relationships/presProps" Target="presProps.xml"/><Relationship Id="rId157" Type="http://schemas.openxmlformats.org/officeDocument/2006/relationships/viewProps" Target="viewProps.xml"/><Relationship Id="rId158" Type="http://schemas.openxmlformats.org/officeDocument/2006/relationships/theme" Target="theme/theme1.xml"/><Relationship Id="rId15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40" Type="http://schemas.openxmlformats.org/officeDocument/2006/relationships/slide" Target="slides/slide139.xml"/><Relationship Id="rId141" Type="http://schemas.openxmlformats.org/officeDocument/2006/relationships/slide" Target="slides/slide1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1424B-4186-2945-BF75-9C46D772A58E}" type="datetimeFigureOut">
              <a:rPr lang="en-US" smtClean="0"/>
              <a:t>18-05-06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51503-CC57-AB43-919E-7F710CCB0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6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Mount Baker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Koma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Kulshan</a:t>
            </a:r>
            <a:endParaRPr lang="en-US" dirty="0" smtClean="0"/>
          </a:p>
          <a:p>
            <a:pPr marL="228600" indent="-228600">
              <a:buAutoNum type="arabicPeriod"/>
            </a:pPr>
            <a:r>
              <a:rPr lang="en-US" dirty="0" smtClean="0"/>
              <a:t>Mount</a:t>
            </a:r>
            <a:r>
              <a:rPr lang="en-US" baseline="0" dirty="0" smtClean="0"/>
              <a:t> Rainier - </a:t>
            </a:r>
            <a:r>
              <a:rPr lang="en-US" dirty="0" err="1" smtClean="0"/>
              <a:t>Talol</a:t>
            </a:r>
            <a:r>
              <a:rPr lang="en-US" dirty="0" smtClean="0"/>
              <a:t>, Tacoma, or Tahoma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Mount St. Helens </a:t>
            </a:r>
            <a:r>
              <a:rPr lang="mr-IN" baseline="0" dirty="0" smtClean="0"/>
              <a:t>–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Lawetlat’la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1503-CC57-AB43-919E-7F710CCB041D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37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Barkerville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1503-CC57-AB43-919E-7F710CCB041D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06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Barkerville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1503-CC57-AB43-919E-7F710CCB041D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06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Barkerville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1503-CC57-AB43-919E-7F710CCB041D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06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John A. Macdonald, Canada’s First Prime Minister</a:t>
            </a:r>
            <a:r>
              <a:rPr lang="en-US" baseline="0" dirty="0" smtClean="0"/>
              <a:t> </a:t>
            </a:r>
            <a:r>
              <a:rPr lang="mr-IN" baseline="0" dirty="0" smtClean="0"/>
              <a:t>–</a:t>
            </a:r>
            <a:r>
              <a:rPr lang="en-US" baseline="0" dirty="0" smtClean="0"/>
              <a:t> 10$ Bill</a:t>
            </a:r>
          </a:p>
          <a:p>
            <a:pPr marL="228600" indent="-228600">
              <a:buAutoNum type="arabicParenR"/>
            </a:pPr>
            <a:r>
              <a:rPr lang="en-US" dirty="0" smtClean="0"/>
              <a:t>Sir. George </a:t>
            </a:r>
            <a:r>
              <a:rPr lang="en-US" smtClean="0"/>
              <a:t>Etienne Cartier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B51503-CC57-AB43-919E-7F710CCB041D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416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D3E41-E2DE-48B7-AD25-2C05D8372D60}" type="datetime4">
              <a:rPr lang="en-US" smtClean="0"/>
              <a:pPr/>
              <a:t>May 6,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35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9237-00E8-48F5-9A77-8496B8A0E541}" type="datetimeFigureOut">
              <a:rPr lang="en-US" smtClean="0"/>
              <a:t>18-05-06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0992-D05B-4846-8E6E-CA034CB4F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77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19237-00E8-48F5-9A77-8496B8A0E541}" type="datetimeFigureOut">
              <a:rPr lang="en-US" smtClean="0"/>
              <a:t>18-05-06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60992-D05B-4846-8E6E-CA034CB4F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65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202C6-8B37-41F0-B3E4-774551D1C22F}" type="datetime4">
              <a:rPr lang="en-US" smtClean="0"/>
              <a:pPr/>
              <a:t>May 6,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93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8D1B-BB73-41B2-8202-C6678B761557}" type="datetime4">
              <a:rPr lang="en-US" smtClean="0"/>
              <a:pPr/>
              <a:t>May 6,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35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11E46-B9AD-4605-BA48-F4BA770367EA}" type="datetime4">
              <a:rPr lang="en-US" smtClean="0"/>
              <a:pPr/>
              <a:t>May 6,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79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A4492-1D66-40E5-BF5F-8AE5B76A3760}" type="datetime4">
              <a:rPr lang="en-US" smtClean="0"/>
              <a:pPr/>
              <a:t>May 6, 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30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0655-FBEF-4656-A8A9-E7D9EB4F4DEC}" type="datetime4">
              <a:rPr lang="en-US" smtClean="0"/>
              <a:pPr/>
              <a:t>May 6, 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99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2BA2-D035-44CD-B6C5-345CD46C68A9}" type="datetime4">
              <a:rPr lang="en-US" smtClean="0"/>
              <a:pPr/>
              <a:t>May 6, 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7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544D9-E8EB-4DFC-9BAC-8FC5CFB1A919}" type="datetime4">
              <a:rPr lang="en-US" smtClean="0"/>
              <a:pPr/>
              <a:t>May 6, 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2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94904-8048-429B-BF77-F17DA8F8287B}" type="datetime4">
              <a:rPr lang="en-US" smtClean="0"/>
              <a:pPr/>
              <a:t>May 6, 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831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1D7B3-F7C5-4013-AC5D-399DD8DB11FA}" type="datetime4">
              <a:rPr lang="en-US" smtClean="0"/>
              <a:pPr/>
              <a:t>May 6, 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4759D-0EFF-4FB2-9CCE-04E00944F0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72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6.jpg"/><Relationship Id="rId5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iyRWtYyBuzk" TargetMode="Externa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JnWi9f1aSE" TargetMode="External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NMXpjp2ZYUQ" TargetMode="External"/><Relationship Id="rId3" Type="http://schemas.openxmlformats.org/officeDocument/2006/relationships/hyperlink" Target="https://www.youtube.com/watch?v=6avG3rUik2A" TargetMode="Externa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8.jp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0.jp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jp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t5YrtvO7FDs" TargetMode="External"/><Relationship Id="rId3" Type="http://schemas.openxmlformats.org/officeDocument/2006/relationships/image" Target="../media/image84.jp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t5YrtvO7FDs" TargetMode="Externa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jpg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jp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e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jpe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gif"/><Relationship Id="rId3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Relationship Id="rId3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gi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gi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3" Type="http://schemas.microsoft.com/office/2007/relationships/hdphoto" Target="../media/hdphoto1.wdp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gif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lHN0FF_Ld_8" TargetMode="External"/><Relationship Id="rId3" Type="http://schemas.openxmlformats.org/officeDocument/2006/relationships/image" Target="../media/image62.gif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69849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H</a:t>
            </a:r>
            <a:r>
              <a:rPr lang="en-US" dirty="0" smtClean="0"/>
              <a:t>ISTORY OF </a:t>
            </a:r>
            <a:r>
              <a:rPr lang="en-US" dirty="0"/>
              <a:t>C</a:t>
            </a:r>
            <a:r>
              <a:rPr lang="en-US" dirty="0" smtClean="0"/>
              <a:t>ANADA</a:t>
            </a:r>
            <a:endParaRPr lang="en-US" dirty="0"/>
          </a:p>
        </p:txBody>
      </p:sp>
      <p:pic>
        <p:nvPicPr>
          <p:cNvPr id="5" name="Picture 4" descr="424b9efa00a6da73de50801520d1f544--flag-of-canada-canada-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87" y="1298195"/>
            <a:ext cx="29972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404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Hunters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These are the first people who arrived in North America</a:t>
            </a:r>
          </a:p>
          <a:p>
            <a:endParaRPr lang="en-US" dirty="0"/>
          </a:p>
          <a:p>
            <a:r>
              <a:rPr lang="en-US" dirty="0" smtClean="0"/>
              <a:t>As Nomads they followed herds of game (animals)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paleoindian_Brezna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2134"/>
            <a:ext cx="8664587" cy="3335866"/>
          </a:xfrm>
          <a:prstGeom prst="rect">
            <a:avLst/>
          </a:prstGeom>
        </p:spPr>
      </p:pic>
      <p:pic>
        <p:nvPicPr>
          <p:cNvPr id="5" name="Picture 4" descr="Dark-Skin-and-Blue-Ey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733" y="2695438"/>
            <a:ext cx="6790267" cy="3482188"/>
          </a:xfrm>
          <a:prstGeom prst="rect">
            <a:avLst/>
          </a:prstGeom>
        </p:spPr>
      </p:pic>
      <p:pic>
        <p:nvPicPr>
          <p:cNvPr id="6" name="Picture 5" descr="300-03_Indiani-lovi-bizony-jp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6500"/>
            <a:ext cx="7048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7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236"/>
            <a:ext cx="9144000" cy="2217642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George Vancouver Named many things on his Journey</a:t>
            </a:r>
            <a:endParaRPr lang="en-US" dirty="0"/>
          </a:p>
        </p:txBody>
      </p:sp>
      <p:pic>
        <p:nvPicPr>
          <p:cNvPr id="4" name="Picture 3" descr="filename-pict2056a-jp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5600"/>
            <a:ext cx="6985000" cy="5232400"/>
          </a:xfrm>
          <a:prstGeom prst="rect">
            <a:avLst/>
          </a:prstGeom>
        </p:spPr>
      </p:pic>
      <p:pic>
        <p:nvPicPr>
          <p:cNvPr id="5" name="Picture 4" descr="Rainier-Wildflowers-Courtesy-Don-Gyer-72DPI-e150153109484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750"/>
            <a:ext cx="9144000" cy="4794250"/>
          </a:xfrm>
          <a:prstGeom prst="rect">
            <a:avLst/>
          </a:prstGeom>
        </p:spPr>
      </p:pic>
      <p:pic>
        <p:nvPicPr>
          <p:cNvPr id="6" name="Picture 5" descr="1200px-MSH82_st_helens_plume_from_harrys_ridge_05-19-8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76" y="1625600"/>
            <a:ext cx="7473484" cy="505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05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Challenges of Historians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2342"/>
            <a:ext cx="9144000" cy="5885657"/>
          </a:xfrm>
        </p:spPr>
        <p:txBody>
          <a:bodyPr/>
          <a:lstStyle/>
          <a:p>
            <a:r>
              <a:rPr lang="en-US" sz="2800" dirty="0" smtClean="0"/>
              <a:t>Mount Baker was known to Indigenous People as ‘</a:t>
            </a:r>
            <a:r>
              <a:rPr lang="en-US" sz="2800" dirty="0" err="1" smtClean="0"/>
              <a:t>Koma</a:t>
            </a:r>
            <a:r>
              <a:rPr lang="en-US" sz="2800" dirty="0" smtClean="0"/>
              <a:t> </a:t>
            </a:r>
            <a:r>
              <a:rPr lang="en-US" sz="2800" dirty="0" err="1" smtClean="0"/>
              <a:t>Kulshan</a:t>
            </a:r>
            <a:r>
              <a:rPr lang="en-US" sz="2800" dirty="0" smtClean="0"/>
              <a:t>’ for thousands of years.</a:t>
            </a:r>
          </a:p>
          <a:p>
            <a:endParaRPr lang="en-US" sz="2800" dirty="0"/>
          </a:p>
          <a:p>
            <a:r>
              <a:rPr lang="en-US" sz="2800" dirty="0" smtClean="0"/>
              <a:t>The Spanish explorer,</a:t>
            </a:r>
            <a:r>
              <a:rPr lang="en-US" sz="2800" dirty="0"/>
              <a:t> </a:t>
            </a:r>
            <a:r>
              <a:rPr lang="en-US" sz="2800" dirty="0" smtClean="0"/>
              <a:t>Gonzalo Lopes </a:t>
            </a:r>
            <a:r>
              <a:rPr lang="en-US" sz="2800" dirty="0" err="1" smtClean="0"/>
              <a:t>Hernan</a:t>
            </a:r>
            <a:r>
              <a:rPr lang="en-US" sz="2800" dirty="0" smtClean="0"/>
              <a:t>  named it ‘ Great Mount Caramel ‘ </a:t>
            </a:r>
          </a:p>
          <a:p>
            <a:endParaRPr lang="en-US" sz="2800" dirty="0"/>
          </a:p>
          <a:p>
            <a:r>
              <a:rPr lang="en-US" sz="2800" dirty="0" smtClean="0"/>
              <a:t>George Vancouver renamed it ‘Mount Baker’ for his 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Lieutenant Joseph Baker.</a:t>
            </a:r>
          </a:p>
          <a:p>
            <a:endParaRPr lang="en-US" sz="2800" dirty="0"/>
          </a:p>
          <a:p>
            <a:pPr algn="ctr"/>
            <a:r>
              <a:rPr lang="en-US" sz="2800" dirty="0" smtClean="0"/>
              <a:t>Reclamation = going back to the original name.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85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0154" y="61142"/>
            <a:ext cx="9063869" cy="9002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G Second Chances Solid" panose="02000000000000000000" pitchFamily="2" charset="0"/>
                <a:hlinkClick r:id="rId2"/>
              </a:rPr>
              <a:t>Colony of British Columbia</a:t>
            </a:r>
            <a:endParaRPr lang="en-US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423049"/>
            <a:ext cx="9144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Began as a fur trading colony. </a:t>
            </a:r>
          </a:p>
          <a:p>
            <a:endParaRPr lang="en-US" dirty="0"/>
          </a:p>
          <a:p>
            <a:r>
              <a:rPr lang="en-US" sz="4400" dirty="0" smtClean="0"/>
              <a:t>Following the Treaty of Washington, split into two colonies: </a:t>
            </a:r>
          </a:p>
          <a:p>
            <a:endParaRPr lang="en-US" sz="4400" dirty="0"/>
          </a:p>
          <a:p>
            <a:r>
              <a:rPr lang="en-US" sz="4400" dirty="0" smtClean="0"/>
              <a:t>Vancouver Island Colony</a:t>
            </a:r>
          </a:p>
          <a:p>
            <a:endParaRPr lang="en-US" sz="4400" dirty="0" smtClean="0"/>
          </a:p>
          <a:p>
            <a:r>
              <a:rPr lang="en-US" sz="4400" dirty="0" smtClean="0"/>
              <a:t>Mainland Colony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588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03657" y="61142"/>
            <a:ext cx="3536866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G Second Chances Solid" panose="02000000000000000000" pitchFamily="2" charset="0"/>
              </a:rPr>
              <a:t>Simon Fraser</a:t>
            </a:r>
          </a:p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G Second Chances Solid" panose="02000000000000000000" pitchFamily="2" charset="0"/>
              </a:rPr>
              <a:t>1776 - 1872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491638"/>
            <a:ext cx="672183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2800" dirty="0" smtClean="0"/>
              <a:t>Employed by the North West Company</a:t>
            </a:r>
          </a:p>
          <a:p>
            <a:pPr marL="571500" indent="-571500">
              <a:buFont typeface="Arial"/>
              <a:buChar char="•"/>
            </a:pPr>
            <a:endParaRPr lang="en-US" sz="2800" dirty="0"/>
          </a:p>
          <a:p>
            <a:pPr marL="571500" indent="-571500">
              <a:buFont typeface="Arial"/>
              <a:buChar char="•"/>
            </a:pPr>
            <a:r>
              <a:rPr lang="en-US" sz="2800" dirty="0" smtClean="0"/>
              <a:t>By 1805, Simon Fraser was put in charge of all operations west of the Rockies.</a:t>
            </a:r>
          </a:p>
          <a:p>
            <a:pPr marL="571500" indent="-571500">
              <a:buFont typeface="Arial"/>
              <a:buChar char="•"/>
            </a:pPr>
            <a:endParaRPr lang="en-US" sz="2800" dirty="0" smtClean="0"/>
          </a:p>
          <a:p>
            <a:pPr marL="571500" indent="-571500">
              <a:buFont typeface="Arial"/>
              <a:buChar char="•"/>
            </a:pPr>
            <a:r>
              <a:rPr lang="en-US" sz="2800" dirty="0" smtClean="0"/>
              <a:t>1808 </a:t>
            </a:r>
            <a:r>
              <a:rPr lang="mr-IN" sz="2800" dirty="0" smtClean="0"/>
              <a:t>–</a:t>
            </a:r>
            <a:r>
              <a:rPr lang="en-US" sz="2800" dirty="0" smtClean="0"/>
              <a:t> explored the ‘Fraser River’</a:t>
            </a:r>
          </a:p>
          <a:p>
            <a:pPr marL="571500" indent="-571500">
              <a:buFont typeface="Arial"/>
              <a:buChar char="•"/>
            </a:pPr>
            <a:endParaRPr lang="en-US" sz="2800" dirty="0"/>
          </a:p>
          <a:p>
            <a:pPr marL="571500" indent="-571500">
              <a:buFont typeface="Arial"/>
              <a:buChar char="•"/>
            </a:pPr>
            <a:r>
              <a:rPr lang="en-US" sz="2800" dirty="0" smtClean="0"/>
              <a:t>Established Fort George (Prince George)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Simon_Fraser,_explor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839" y="1007080"/>
            <a:ext cx="2402162" cy="2698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56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03657" y="61142"/>
            <a:ext cx="3536866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G Second Chances Solid" panose="02000000000000000000" pitchFamily="2" charset="0"/>
              </a:rPr>
              <a:t>Simon Fraser</a:t>
            </a:r>
          </a:p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G Second Chances Solid" panose="02000000000000000000" pitchFamily="2" charset="0"/>
              </a:rPr>
              <a:t>1776 - 1872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491638"/>
            <a:ext cx="91440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r>
              <a:rPr lang="en-US" sz="3600" dirty="0"/>
              <a:t>Received much assistance from Aboriginal Groups along the journey.</a:t>
            </a:r>
          </a:p>
          <a:p>
            <a:endParaRPr lang="en-US" sz="3600" dirty="0"/>
          </a:p>
          <a:p>
            <a:r>
              <a:rPr lang="en-US" sz="3600" dirty="0"/>
              <a:t>Fraser did encounter hostility from the </a:t>
            </a:r>
            <a:r>
              <a:rPr lang="en-US" sz="3600" dirty="0" err="1"/>
              <a:t>Musquem</a:t>
            </a:r>
            <a:r>
              <a:rPr lang="en-US" sz="3600" dirty="0"/>
              <a:t> people in Vancouver, as well as the </a:t>
            </a:r>
            <a:r>
              <a:rPr lang="en-US" sz="3600" dirty="0" err="1"/>
              <a:t>Kwantlen</a:t>
            </a:r>
            <a:r>
              <a:rPr lang="en-US" sz="3600" dirty="0"/>
              <a:t> people who chased him to Hope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80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91774" y="61142"/>
            <a:ext cx="5360632" cy="173124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G Second Chances Solid" panose="02000000000000000000" pitchFamily="2" charset="0"/>
              </a:rPr>
              <a:t>David Thompson</a:t>
            </a:r>
          </a:p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G Second Chances Solid" panose="02000000000000000000" pitchFamily="2" charset="0"/>
              </a:rPr>
              <a:t>1770 - 1857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530852"/>
            <a:ext cx="545413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Fur Trader, Surveyor and Map-Maker.</a:t>
            </a:r>
          </a:p>
          <a:p>
            <a:endParaRPr lang="en-US" sz="4400" dirty="0"/>
          </a:p>
          <a:p>
            <a:r>
              <a:rPr lang="en-US" sz="4400" dirty="0" smtClean="0"/>
              <a:t>He travelled over 90,000 kilometers. </a:t>
            </a:r>
          </a:p>
          <a:p>
            <a:endParaRPr lang="en-US" sz="4400" dirty="0"/>
          </a:p>
          <a:p>
            <a:r>
              <a:rPr lang="en-US" sz="4400" dirty="0" smtClean="0"/>
              <a:t>Mapping 4.9 Million </a:t>
            </a:r>
            <a:r>
              <a:rPr lang="en-US" sz="4400" dirty="0" err="1" smtClean="0"/>
              <a:t>Sqaure</a:t>
            </a:r>
            <a:r>
              <a:rPr lang="en-US" sz="4400" dirty="0" smtClean="0"/>
              <a:t> Kilometers.</a:t>
            </a:r>
            <a:endParaRPr lang="en-US" sz="4400" dirty="0"/>
          </a:p>
        </p:txBody>
      </p:sp>
      <p:pic>
        <p:nvPicPr>
          <p:cNvPr id="3" name="Picture 2" descr="David_Thompson_(explorer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36" y="2415265"/>
            <a:ext cx="3461118" cy="400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25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20902" y="61142"/>
            <a:ext cx="7902381" cy="173124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G Second Chances Solid" panose="02000000000000000000" pitchFamily="2" charset="0"/>
              </a:rPr>
              <a:t>1811 Excursion along the </a:t>
            </a:r>
          </a:p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G Second Chances Solid" panose="02000000000000000000" pitchFamily="2" charset="0"/>
              </a:rPr>
              <a:t>Columbia River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pic>
        <p:nvPicPr>
          <p:cNvPr id="4" name="Picture 3" descr="800px-Columbiariver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2385"/>
            <a:ext cx="9143999" cy="506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05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970401746_4a8405dcce_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422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2788" y="6371303"/>
            <a:ext cx="4680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Fraser (L) </a:t>
            </a:r>
            <a:r>
              <a:rPr lang="mr-IN" dirty="0" smtClean="0"/>
              <a:t>–</a:t>
            </a:r>
            <a:r>
              <a:rPr lang="en-US" dirty="0" smtClean="0"/>
              <a:t> Thompson (R) River Confluence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1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c522d4cc05534068fd86104c52ea3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673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8413" y="0"/>
            <a:ext cx="8165587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Simon Fraser dedicated the Thompson River to explorer David Thompson</a:t>
            </a:r>
            <a:endParaRPr lang="en-US" sz="36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186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raser_river_bc_18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33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5387" y="5715000"/>
            <a:ext cx="6512511" cy="1143000"/>
          </a:xfrm>
        </p:spPr>
        <p:txBody>
          <a:bodyPr/>
          <a:lstStyle/>
          <a:p>
            <a:pPr algn="ctr"/>
            <a:r>
              <a:rPr lang="en-US" dirty="0" smtClean="0"/>
              <a:t>Hunter-Gatherers</a:t>
            </a:r>
            <a:endParaRPr lang="en-US" dirty="0"/>
          </a:p>
        </p:txBody>
      </p:sp>
      <p:pic>
        <p:nvPicPr>
          <p:cNvPr id="4" name="Content Placeholder 3" descr="Paleo-Indian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8" b="6958"/>
          <a:stretch>
            <a:fillRect/>
          </a:stretch>
        </p:blipFill>
        <p:spPr>
          <a:xfrm>
            <a:off x="0" y="640993"/>
            <a:ext cx="5225143" cy="3335866"/>
          </a:xfrm>
        </p:spPr>
      </p:pic>
      <p:sp>
        <p:nvSpPr>
          <p:cNvPr id="5" name="TextBox 4"/>
          <p:cNvSpPr txBox="1"/>
          <p:nvPr/>
        </p:nvSpPr>
        <p:spPr>
          <a:xfrm>
            <a:off x="5225143" y="0"/>
            <a:ext cx="3935791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As large animals began to disappear, hunter began to</a:t>
            </a:r>
          </a:p>
          <a:p>
            <a:r>
              <a:rPr lang="en-US" sz="3600" dirty="0" smtClean="0"/>
              <a:t>Look to different food sources.</a:t>
            </a:r>
            <a:endParaRPr lang="en-US" sz="3600" dirty="0"/>
          </a:p>
          <a:p>
            <a:r>
              <a:rPr lang="en-US" sz="3600" dirty="0" smtClean="0"/>
              <a:t>They began to fish, hunt small game animals, gather seeds, nuts and berries.</a:t>
            </a:r>
            <a:endParaRPr lang="en-US" sz="3600" dirty="0"/>
          </a:p>
        </p:txBody>
      </p:sp>
      <p:pic>
        <p:nvPicPr>
          <p:cNvPr id="6" name="Picture 5" descr="0201_0121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184"/>
            <a:ext cx="9144000" cy="560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2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8163" y="61142"/>
            <a:ext cx="6847839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1858 </a:t>
            </a:r>
            <a:r>
              <a:rPr lang="mr-IN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–</a:t>
            </a:r>
            <a:r>
              <a:rPr lang="en-US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 Gold Rush</a:t>
            </a:r>
            <a:endParaRPr lang="en-US" sz="66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377352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Following the California Gold Rush of 1849, BC had its own Gold Rush.</a:t>
            </a:r>
          </a:p>
          <a:p>
            <a:endParaRPr lang="en-US" sz="4000" dirty="0"/>
          </a:p>
          <a:p>
            <a:r>
              <a:rPr lang="en-US" sz="4000" dirty="0" smtClean="0"/>
              <a:t>In 1858, Gold was discovered in the Thompson Region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0606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C_Map-1024x7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23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27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tting-here-ma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90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50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8163" y="61142"/>
            <a:ext cx="6847839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  <a:hlinkClick r:id="rId3"/>
              </a:rPr>
              <a:t>1858 </a:t>
            </a:r>
            <a:r>
              <a:rPr lang="mr-IN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  <a:hlinkClick r:id="rId3"/>
              </a:rPr>
              <a:t>–</a:t>
            </a:r>
            <a:r>
              <a:rPr lang="en-US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  <a:hlinkClick r:id="rId3"/>
              </a:rPr>
              <a:t> Gold Rush</a:t>
            </a:r>
            <a:endParaRPr lang="en-US" sz="66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pic>
        <p:nvPicPr>
          <p:cNvPr id="2" name="Picture 1" descr="Barkerville-Old-Town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6054"/>
            <a:ext cx="9144001" cy="572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26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27384" y="61142"/>
            <a:ext cx="4089401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  <a:hlinkClick r:id="rId2"/>
              </a:rPr>
              <a:t>Barkerville</a:t>
            </a:r>
            <a:endParaRPr lang="en-US" sz="66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377352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Named after ‘Billy Barker’ who discovered Gold here in 1861.</a:t>
            </a:r>
          </a:p>
          <a:p>
            <a:endParaRPr lang="en-US" sz="4000" dirty="0"/>
          </a:p>
          <a:p>
            <a:r>
              <a:rPr lang="en-US" sz="4000" dirty="0" smtClean="0"/>
              <a:t>Over 37,500 ounces were pulled out of this </a:t>
            </a:r>
            <a:r>
              <a:rPr lang="en-US" sz="4000" dirty="0" smtClean="0">
                <a:hlinkClick r:id="rId3"/>
              </a:rPr>
              <a:t>location</a:t>
            </a:r>
            <a:r>
              <a:rPr lang="en-US" sz="4000" dirty="0" smtClean="0"/>
              <a:t>.</a:t>
            </a:r>
          </a:p>
          <a:p>
            <a:endParaRPr lang="en-US" sz="4000" dirty="0"/>
          </a:p>
          <a:p>
            <a:r>
              <a:rPr lang="en-US" sz="4000" dirty="0" smtClean="0"/>
              <a:t>Population of 5,000 people. </a:t>
            </a:r>
          </a:p>
          <a:p>
            <a:r>
              <a:rPr lang="en-US" sz="4000" dirty="0" smtClean="0"/>
              <a:t>3,000 of them were Chinese Immigrants.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0264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1549c661a2e5f85a3eeaf4f14fa5d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91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05533" y="428340"/>
            <a:ext cx="59883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n>
                  <a:solidFill>
                    <a:srgbClr val="FFFFFF"/>
                  </a:solidFill>
                </a:ln>
                <a:solidFill>
                  <a:schemeClr val="bg1"/>
                </a:solidFill>
              </a:rPr>
              <a:t>In 1868, Barkerville burnt down</a:t>
            </a:r>
            <a:endParaRPr lang="en-US" sz="3200" dirty="0">
              <a:ln>
                <a:solidFill>
                  <a:srgbClr val="FFFFFF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77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27384" y="61142"/>
            <a:ext cx="4089401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Barkerville</a:t>
            </a:r>
            <a:endParaRPr lang="en-US" sz="66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377352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In 1868, Barkerville burnt down. </a:t>
            </a:r>
          </a:p>
          <a:p>
            <a:endParaRPr lang="en-US" sz="4000" dirty="0"/>
          </a:p>
          <a:p>
            <a:r>
              <a:rPr lang="en-US" sz="4000" dirty="0" smtClean="0"/>
              <a:t>Within 6 weeks, over 90 buildings were re-constructed.</a:t>
            </a:r>
          </a:p>
          <a:p>
            <a:endParaRPr lang="en-US" sz="4000" dirty="0"/>
          </a:p>
          <a:p>
            <a:r>
              <a:rPr lang="en-US" sz="4000" dirty="0" smtClean="0"/>
              <a:t>Declined to a small village in the late 1930’s.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06371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8163" y="61142"/>
            <a:ext cx="6847839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1858 </a:t>
            </a:r>
            <a:r>
              <a:rPr lang="mr-IN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–</a:t>
            </a:r>
            <a:r>
              <a:rPr lang="en-US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 Gold Rush</a:t>
            </a:r>
            <a:endParaRPr lang="en-US" sz="66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pic>
        <p:nvPicPr>
          <p:cNvPr id="3" name="Picture 2" descr="visiting-barkerville-main-stre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054"/>
            <a:ext cx="9144000" cy="57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54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03410" y="61142"/>
            <a:ext cx="4137340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Gold Rush</a:t>
            </a:r>
            <a:endParaRPr lang="en-US" sz="66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377352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Influx of Emigrants/Immigrants to the BC brought with it a need to implement laws, infrastructure and town sites (Yale, Hope, Fort Langley).</a:t>
            </a:r>
          </a:p>
          <a:p>
            <a:endParaRPr lang="en-US" sz="4000" dirty="0"/>
          </a:p>
          <a:p>
            <a:r>
              <a:rPr lang="en-US" sz="4000" dirty="0" smtClean="0"/>
              <a:t>Originally our capital was at New Westminster.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7822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continue working on the 6 H/O’s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Arrival in Canada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Fur Trade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HBC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NWC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Arrival of Settlers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Exploration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94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Farmers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Over time, Hunter-</a:t>
            </a:r>
            <a:r>
              <a:rPr lang="en-US" sz="2800" dirty="0" err="1" smtClean="0"/>
              <a:t>Gatheres</a:t>
            </a:r>
            <a:r>
              <a:rPr lang="en-US" sz="2800" dirty="0" smtClean="0"/>
              <a:t> learned more about the flora and fauna, the seasonal temperatures and climate, and  the land and seasons, they began to develop techniques for planting and growing crops.</a:t>
            </a:r>
          </a:p>
          <a:p>
            <a:endParaRPr lang="en-US" sz="2800" dirty="0"/>
          </a:p>
          <a:p>
            <a:r>
              <a:rPr lang="en-US" sz="2800" dirty="0" smtClean="0"/>
              <a:t>They tamed animals, planted crops and developed advanced agricultural systems. </a:t>
            </a:r>
          </a:p>
          <a:p>
            <a:endParaRPr lang="en-US" sz="2800" dirty="0"/>
          </a:p>
          <a:p>
            <a:r>
              <a:rPr lang="en-US" sz="2800" dirty="0" smtClean="0"/>
              <a:t>These people began to build permanent villages and civilization emerged. </a:t>
            </a:r>
            <a:endParaRPr lang="en-US" sz="2800" dirty="0"/>
          </a:p>
        </p:txBody>
      </p:sp>
      <p:pic>
        <p:nvPicPr>
          <p:cNvPr id="7" name="Picture 6" descr="native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99" y="588262"/>
            <a:ext cx="7027334" cy="564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43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Canada today was originally - Upper Canada and Lower Canada</a:t>
            </a:r>
          </a:p>
          <a:p>
            <a:r>
              <a:rPr lang="en-US" dirty="0" smtClean="0"/>
              <a:t>In 1837 Rebellions led to Lord Durham coming over in 1838 and filing a report.</a:t>
            </a:r>
          </a:p>
          <a:p>
            <a:r>
              <a:rPr lang="en-US" dirty="0" smtClean="0"/>
              <a:t>In 1840 </a:t>
            </a:r>
            <a:r>
              <a:rPr lang="mr-IN" dirty="0" smtClean="0"/>
              <a:t>–</a:t>
            </a:r>
            <a:r>
              <a:rPr lang="en-US" dirty="0" smtClean="0"/>
              <a:t> Act of the Union </a:t>
            </a:r>
            <a:r>
              <a:rPr lang="mr-IN" dirty="0" smtClean="0"/>
              <a:t>–</a:t>
            </a:r>
            <a:r>
              <a:rPr lang="en-US" dirty="0" smtClean="0"/>
              <a:t> LC + UC = Province of Canada.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3328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B.C.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BC founded by the NWC Co and explorers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</a:p>
          <a:p>
            <a:r>
              <a:rPr lang="en-US" dirty="0" smtClean="0"/>
              <a:t>Simon Fraser, </a:t>
            </a:r>
          </a:p>
          <a:p>
            <a:r>
              <a:rPr lang="en-US" dirty="0" smtClean="0"/>
              <a:t>Alexander Mackenzie, </a:t>
            </a:r>
          </a:p>
          <a:p>
            <a:r>
              <a:rPr lang="en-US" dirty="0" smtClean="0"/>
              <a:t>David Thompson</a:t>
            </a:r>
          </a:p>
          <a:p>
            <a:r>
              <a:rPr lang="en-US" dirty="0" smtClean="0"/>
              <a:t>George Vancouver. </a:t>
            </a:r>
          </a:p>
          <a:p>
            <a:r>
              <a:rPr lang="en-US" dirty="0" smtClean="0"/>
              <a:t>Started out as a Fur Trading Colony </a:t>
            </a:r>
            <a:r>
              <a:rPr lang="mr-IN" dirty="0" smtClean="0"/>
              <a:t>–</a:t>
            </a:r>
            <a:r>
              <a:rPr lang="en-US" dirty="0" smtClean="0"/>
              <a:t> until 1858 when</a:t>
            </a:r>
            <a:r>
              <a:rPr lang="mr-IN" dirty="0" smtClean="0"/>
              <a:t>…</a:t>
            </a:r>
            <a:endParaRPr lang="en-US" dirty="0"/>
          </a:p>
          <a:p>
            <a:r>
              <a:rPr lang="en-US" dirty="0" smtClean="0"/>
              <a:t>Gold is discovered.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446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86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8726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5867339"/>
            <a:ext cx="1153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1862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20809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91405" y="61142"/>
            <a:ext cx="4561360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2 become 1 </a:t>
            </a:r>
            <a:endParaRPr lang="en-US" sz="66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948482"/>
            <a:ext cx="91439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August 6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, 1866 </a:t>
            </a:r>
            <a:r>
              <a:rPr lang="mr-IN" sz="4000" dirty="0" smtClean="0"/>
              <a:t>–</a:t>
            </a:r>
            <a:r>
              <a:rPr lang="en-US" sz="4000" dirty="0" smtClean="0"/>
              <a:t> Vancouver Island and Mainland BC joined together to form the Colony of British Columbia.</a:t>
            </a:r>
          </a:p>
          <a:p>
            <a:endParaRPr lang="en-US" sz="4000" dirty="0"/>
          </a:p>
          <a:p>
            <a:r>
              <a:rPr lang="en-US" sz="4000" dirty="0" smtClean="0"/>
              <a:t>The Capital was moved to present day Victoria.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37541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348"/>
            <a:ext cx="7973027" cy="114300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Why Confederation Now?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10" y="1228766"/>
            <a:ext cx="9032289" cy="5629233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en-US" dirty="0" smtClean="0"/>
              <a:t>Threat of an American Takeover</a:t>
            </a:r>
          </a:p>
          <a:p>
            <a:pPr marL="502920" indent="-457200">
              <a:buFont typeface="+mj-lt"/>
              <a:buAutoNum type="arabicPeriod"/>
            </a:pPr>
            <a:endParaRPr lang="en-US" dirty="0"/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From 1861 </a:t>
            </a:r>
            <a:r>
              <a:rPr lang="mr-IN" dirty="0" smtClean="0"/>
              <a:t>–</a:t>
            </a:r>
            <a:r>
              <a:rPr lang="en-US" dirty="0" smtClean="0"/>
              <a:t> 1865 </a:t>
            </a:r>
            <a:r>
              <a:rPr lang="mr-IN" dirty="0" smtClean="0"/>
              <a:t>–</a:t>
            </a:r>
            <a:r>
              <a:rPr lang="en-US" dirty="0" smtClean="0"/>
              <a:t> America is involved in a Civil War.</a:t>
            </a:r>
          </a:p>
          <a:p>
            <a:pPr lvl="1"/>
            <a:r>
              <a:rPr lang="en-US" dirty="0" smtClean="0"/>
              <a:t>The British Sided with the South. </a:t>
            </a:r>
            <a:endParaRPr lang="en-US" dirty="0"/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Americans purchased Russia in 1867 ($7.2 Million)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Settlers were moving close to the Red River Settlement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The Gold Rush in BC Brought with it a ton of of settlers into the area. </a:t>
            </a:r>
          </a:p>
          <a:p>
            <a:pPr marL="502920" indent="-457200">
              <a:buFont typeface="+mj-lt"/>
              <a:buAutoNum type="arabicPeriod"/>
            </a:pPr>
            <a:r>
              <a:rPr lang="en-US" dirty="0" smtClean="0"/>
              <a:t>Manifest Destiny </a:t>
            </a:r>
            <a:r>
              <a:rPr lang="mr-IN" dirty="0" smtClean="0"/>
              <a:t>–</a:t>
            </a:r>
            <a:r>
              <a:rPr lang="en-US" dirty="0" smtClean="0"/>
              <a:t> Control all of North America.</a:t>
            </a:r>
          </a:p>
        </p:txBody>
      </p:sp>
    </p:spTree>
    <p:extLst>
      <p:ext uri="{BB962C8B-B14F-4D97-AF65-F5344CB8AC3E}">
        <p14:creationId xmlns:p14="http://schemas.microsoft.com/office/powerpoint/2010/main" val="4045823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683" y="207918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What would you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0918"/>
            <a:ext cx="9144000" cy="34747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4000" dirty="0" smtClean="0"/>
              <a:t>Do you believe the threat of an American take over was a legitimate concern? </a:t>
            </a:r>
          </a:p>
          <a:p>
            <a:pPr marL="45720" indent="0">
              <a:buNone/>
            </a:pPr>
            <a:endParaRPr lang="en-US" sz="4000" dirty="0"/>
          </a:p>
          <a:p>
            <a:pPr marL="45720" indent="0">
              <a:buNone/>
            </a:pPr>
            <a:r>
              <a:rPr lang="en-US" sz="4000" dirty="0" smtClean="0"/>
              <a:t>If you were a leader in Upper/Lower Canada, would you have pushed for confederation? Or be happy remaining a British Colony?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2418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4683" y="207918"/>
            <a:ext cx="6512511" cy="114300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Other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50918"/>
            <a:ext cx="9144000" cy="3474720"/>
          </a:xfrm>
        </p:spPr>
        <p:txBody>
          <a:bodyPr>
            <a:noAutofit/>
          </a:bodyPr>
          <a:lstStyle/>
          <a:p>
            <a:pPr marL="788670" indent="-742950">
              <a:buAutoNum type="arabicParenR"/>
            </a:pPr>
            <a:r>
              <a:rPr lang="en-US" sz="3600" dirty="0" err="1" smtClean="0"/>
              <a:t>Fenian</a:t>
            </a:r>
            <a:r>
              <a:rPr lang="en-US" sz="3600" dirty="0" smtClean="0"/>
              <a:t> Raids</a:t>
            </a:r>
          </a:p>
          <a:p>
            <a:pPr marL="1108710" lvl="1" indent="-742950">
              <a:buAutoNum type="arabicParenR"/>
            </a:pPr>
            <a:r>
              <a:rPr lang="en-US" sz="3600" dirty="0" smtClean="0"/>
              <a:t>Irish trying to get back at the British.</a:t>
            </a:r>
          </a:p>
          <a:p>
            <a:pPr marL="788670" indent="-742950">
              <a:buAutoNum type="arabicParenR"/>
            </a:pPr>
            <a:r>
              <a:rPr lang="en-US" sz="3600" dirty="0" smtClean="0"/>
              <a:t>Equal Representation</a:t>
            </a:r>
          </a:p>
          <a:p>
            <a:pPr marL="1108710" lvl="1" indent="-742950">
              <a:buAutoNum type="arabicParenR"/>
            </a:pPr>
            <a:r>
              <a:rPr lang="en-US" sz="3600" dirty="0" smtClean="0"/>
              <a:t>Upper and Lower Canada have the same amount of representatives = deadlock votes.</a:t>
            </a:r>
          </a:p>
          <a:p>
            <a:pPr marL="788670" indent="-742950">
              <a:buAutoNum type="arabicParenR"/>
            </a:pPr>
            <a:r>
              <a:rPr lang="en-US" sz="3600" dirty="0" smtClean="0"/>
              <a:t>Need for a Railway</a:t>
            </a:r>
          </a:p>
          <a:p>
            <a:pPr marL="1108710" lvl="1" indent="-742950">
              <a:buAutoNum type="arabicParenR"/>
            </a:pPr>
            <a:r>
              <a:rPr lang="en-US" sz="3600" dirty="0" smtClean="0"/>
              <a:t>Defense/Trade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4030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882" y="2484958"/>
            <a:ext cx="8050235" cy="4485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In </a:t>
            </a:r>
            <a:r>
              <a:rPr lang="en-US" sz="28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1867, the British North America Act created </a:t>
            </a:r>
            <a:r>
              <a:rPr lang="en-US" sz="28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Dominion of </a:t>
            </a:r>
            <a:r>
              <a:rPr lang="en-US" sz="28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Canada</a:t>
            </a:r>
            <a:r>
              <a:rPr lang="en-US" sz="28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8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This meant that Canada was an independent, self-governing nation, but still part of the British empire.</a:t>
            </a:r>
            <a:endParaRPr lang="en-US" sz="28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new country had four provinces: Quebec</a:t>
            </a:r>
            <a:r>
              <a:rPr lang="en-US" sz="28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, Ontario, New Brunswick, </a:t>
            </a:r>
            <a:r>
              <a:rPr lang="en-US" sz="28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and </a:t>
            </a:r>
            <a:r>
              <a:rPr lang="en-US" sz="28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Nova </a:t>
            </a:r>
            <a:r>
              <a:rPr lang="en-US" sz="28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Scotia.</a:t>
            </a:r>
            <a:endParaRPr lang="en-US" sz="28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BC Joins in 1871.</a:t>
            </a: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879683" y="61142"/>
            <a:ext cx="7384779" cy="253146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British North</a:t>
            </a:r>
          </a:p>
          <a:p>
            <a:pPr algn="ctr"/>
            <a:r>
              <a:rPr lang="en-US" sz="8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America Act</a:t>
            </a:r>
            <a:endParaRPr lang="en-US" sz="80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89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1-p10-fathers-confederation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8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canada186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5071" r="3991" b="4225"/>
          <a:stretch/>
        </p:blipFill>
        <p:spPr>
          <a:xfrm>
            <a:off x="334850" y="318752"/>
            <a:ext cx="8474299" cy="6220495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5516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0"/>
            <a:ext cx="8591550" cy="70273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Arrival of Europeans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557866"/>
            <a:ext cx="8595360" cy="4678341"/>
          </a:xfrm>
        </p:spPr>
        <p:txBody>
          <a:bodyPr/>
          <a:lstStyle/>
          <a:p>
            <a:pPr algn="ctr"/>
            <a:r>
              <a:rPr lang="en-US" sz="3200" dirty="0" smtClean="0"/>
              <a:t>990-1050 CE </a:t>
            </a:r>
            <a:r>
              <a:rPr lang="mr-IN" sz="3200" dirty="0" smtClean="0"/>
              <a:t>–</a:t>
            </a:r>
            <a:r>
              <a:rPr lang="en-US" sz="3200" dirty="0" smtClean="0"/>
              <a:t> </a:t>
            </a:r>
            <a:r>
              <a:rPr lang="en-US" sz="3200" dirty="0" err="1" smtClean="0"/>
              <a:t>L’anse</a:t>
            </a:r>
            <a:r>
              <a:rPr lang="en-US" sz="3200" dirty="0" smtClean="0"/>
              <a:t> aux Meadows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1024px-L'Anse_aux_Meadows,_recreated_long_hous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08" y="2200275"/>
            <a:ext cx="82804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68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37899" y="61142"/>
            <a:ext cx="7268356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Joining Canada</a:t>
            </a:r>
            <a:endParaRPr lang="en-US" sz="80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1361498"/>
            <a:ext cx="9144000" cy="54965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/>
              <a:t>1867 </a:t>
            </a:r>
            <a:r>
              <a:rPr lang="mr-IN" sz="3200" dirty="0" smtClean="0"/>
              <a:t>–</a:t>
            </a:r>
            <a:r>
              <a:rPr lang="en-US" sz="3200" dirty="0" smtClean="0"/>
              <a:t> Ontario, Quebec, New Brunswick, Nova Scotia</a:t>
            </a:r>
          </a:p>
          <a:p>
            <a:r>
              <a:rPr lang="en-US" sz="3200" dirty="0" smtClean="0"/>
              <a:t>1870 </a:t>
            </a:r>
            <a:r>
              <a:rPr lang="mr-IN" sz="3200" dirty="0" smtClean="0"/>
              <a:t>–</a:t>
            </a:r>
            <a:r>
              <a:rPr lang="en-US" sz="3200" dirty="0" smtClean="0"/>
              <a:t> Manitoba, Northwest Territories</a:t>
            </a:r>
          </a:p>
          <a:p>
            <a:r>
              <a:rPr lang="en-US" sz="3200" dirty="0" smtClean="0"/>
              <a:t>1871 </a:t>
            </a:r>
            <a:r>
              <a:rPr lang="mr-IN" sz="3200" dirty="0" smtClean="0"/>
              <a:t>–</a:t>
            </a:r>
            <a:r>
              <a:rPr lang="en-US" sz="3200" dirty="0" smtClean="0"/>
              <a:t> British Columbia</a:t>
            </a:r>
          </a:p>
          <a:p>
            <a:r>
              <a:rPr lang="en-US" sz="3200" dirty="0" smtClean="0"/>
              <a:t>1873 </a:t>
            </a:r>
            <a:r>
              <a:rPr lang="mr-IN" sz="3200" dirty="0" smtClean="0"/>
              <a:t>–</a:t>
            </a:r>
            <a:r>
              <a:rPr lang="en-US" sz="3200" dirty="0" smtClean="0"/>
              <a:t> P.E.I.</a:t>
            </a:r>
          </a:p>
          <a:p>
            <a:r>
              <a:rPr lang="en-US" sz="3200" dirty="0" smtClean="0"/>
              <a:t>1898 </a:t>
            </a:r>
            <a:r>
              <a:rPr lang="mr-IN" sz="3200" dirty="0" smtClean="0"/>
              <a:t>–</a:t>
            </a:r>
            <a:r>
              <a:rPr lang="en-US" sz="3200" dirty="0" smtClean="0"/>
              <a:t> Yukon</a:t>
            </a:r>
          </a:p>
          <a:p>
            <a:r>
              <a:rPr lang="en-US" sz="3200" dirty="0" smtClean="0"/>
              <a:t>1905 </a:t>
            </a:r>
            <a:r>
              <a:rPr lang="mr-IN" sz="3200" dirty="0" smtClean="0"/>
              <a:t>–</a:t>
            </a:r>
            <a:r>
              <a:rPr lang="en-US" sz="3200" dirty="0" smtClean="0"/>
              <a:t> Alberta, Saskatchewan</a:t>
            </a:r>
          </a:p>
          <a:p>
            <a:r>
              <a:rPr lang="en-US" sz="3200" dirty="0" smtClean="0"/>
              <a:t>1949 </a:t>
            </a:r>
            <a:r>
              <a:rPr lang="mr-IN" sz="3200" dirty="0" smtClean="0"/>
              <a:t>–</a:t>
            </a:r>
            <a:r>
              <a:rPr lang="en-US" sz="3200" dirty="0" smtClean="0"/>
              <a:t> Newfoundland and Labrador</a:t>
            </a:r>
          </a:p>
          <a:p>
            <a:r>
              <a:rPr lang="en-US" sz="3200" dirty="0" smtClean="0"/>
              <a:t>1999 - Nunavut</a:t>
            </a:r>
          </a:p>
        </p:txBody>
      </p:sp>
    </p:spTree>
    <p:extLst>
      <p:ext uri="{BB962C8B-B14F-4D97-AF65-F5344CB8AC3E}">
        <p14:creationId xmlns:p14="http://schemas.microsoft.com/office/powerpoint/2010/main" val="1537269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422640"/>
            <a:ext cx="8050235" cy="636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British North America Act allowed each region to sell goods more easily to one </a:t>
            </a: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another.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This </a:t>
            </a: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improved trade helped Canada’s economy.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Canada’s leaders </a:t>
            </a: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desired to expand the new country from the Atlantic to the </a:t>
            </a: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Pacific, so they bought </a:t>
            </a: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land from the Hudson’s Bay </a:t>
            </a: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Company.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1454711" y="61142"/>
            <a:ext cx="6234720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Expansion</a:t>
            </a:r>
            <a:endParaRPr lang="en-US" sz="88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95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814295"/>
            <a:ext cx="8050235" cy="2208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Purchased for 300,000 British Pounds </a:t>
            </a:r>
            <a:r>
              <a:rPr lang="mr-IN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–</a:t>
            </a: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 worth 27 Million in 2010.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1574915" y="61142"/>
            <a:ext cx="5994319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Rupert’s Land Act 1868</a:t>
            </a:r>
            <a:endParaRPr lang="en-US" sz="44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pic>
        <p:nvPicPr>
          <p:cNvPr id="3" name="Picture 2" descr="assiniboia-and-canada-18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66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422640"/>
            <a:ext cx="8050235" cy="620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Under the Royal Proclamation Act of 1763 Canada is responsible for the well-being of the Indigenous People.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Between 1871 </a:t>
            </a:r>
            <a:r>
              <a:rPr lang="mr-IN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–</a:t>
            </a: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 1877 </a:t>
            </a:r>
            <a:r>
              <a:rPr lang="mr-IN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–</a:t>
            </a: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 7 Treaties were created between Canada and the Indigenous peoples.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In exchange for the land, Canada promised cash payments, fishing/hunting tools, farming supplies, etc.</a:t>
            </a: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2485493" y="61142"/>
            <a:ext cx="4173158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Treaties</a:t>
            </a:r>
            <a:endParaRPr lang="en-US" sz="88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903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38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Treaties</a:t>
            </a:r>
            <a:endParaRPr lang="en-US" dirty="0"/>
          </a:p>
        </p:txBody>
      </p:sp>
      <p:pic>
        <p:nvPicPr>
          <p:cNvPr id="4" name="Content Placeholder 3" descr="treaty_map_16qual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4" r="381"/>
          <a:stretch/>
        </p:blipFill>
        <p:spPr>
          <a:xfrm>
            <a:off x="0" y="543806"/>
            <a:ext cx="9144000" cy="634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5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422640"/>
            <a:ext cx="8050235" cy="670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Government officials </a:t>
            </a:r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thought the purchase would be a simple process, but problems occurred with the native peoples.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 smtClean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Eventually </a:t>
            </a:r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First Nations (Inuit) agreed to relocate to reservations </a:t>
            </a: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in what is now called Nunavut.</a:t>
            </a: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In 1886, the Transcontinental </a:t>
            </a:r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Railroad was built on </a:t>
            </a: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Inuit’s former </a:t>
            </a:r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land.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1303678" y="61142"/>
            <a:ext cx="6536789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Relocation</a:t>
            </a:r>
            <a:endParaRPr lang="en-US" sz="88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061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Louie Riel</a:t>
            </a:r>
            <a:endParaRPr lang="en-US" dirty="0"/>
          </a:p>
        </p:txBody>
      </p:sp>
      <p:pic>
        <p:nvPicPr>
          <p:cNvPr id="4" name="Content Placeholder 3" descr="Unknown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377" r="-71377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457200" y="6267550"/>
            <a:ext cx="78540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Please come grab a copy of the Reading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386772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422640"/>
            <a:ext cx="8050235" cy="7194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Metis in the Red River Area (Manitoba) were not happy about the purchase of Rupert’s land to Canada. They feared losing their land.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Metis formed their own provisional government to negotiate terms for joining the confederation.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This would eventually create the Province of Manitoba.</a:t>
            </a: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1423613" y="61142"/>
            <a:ext cx="6296924" cy="9002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  <a:hlinkClick r:id="rId2"/>
              </a:rPr>
              <a:t>Red River Rebellion</a:t>
            </a:r>
            <a:endParaRPr lang="en-US" sz="54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74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422640"/>
            <a:ext cx="8050235" cy="7686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Louie Riel emerged as a spokesman for the Metis.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Riel alongside some Militants seized Upper Fort Garry and held prisoners.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One was Thomas Scott, an English Settler who opposed the formation of a government in Manitoba.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He would be executed by firing squad.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1993423" y="61142"/>
            <a:ext cx="5157301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Louie Riel</a:t>
            </a:r>
            <a:endParaRPr lang="en-US" sz="88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06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66003"/>
            <a:ext cx="8050235" cy="5716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People in Ontario were outraged at the death of Thomas Scott.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In 1870, Manitoba joined as a Province.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Riel and some Metis fled further West to Alberta and Saskatchewan.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525024" y="61142"/>
            <a:ext cx="8094104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2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Outrage in the East</a:t>
            </a:r>
            <a:endParaRPr lang="en-US" sz="72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7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Early Explorers </a:t>
            </a:r>
            <a:r>
              <a:rPr lang="mr-IN" dirty="0" smtClean="0"/>
              <a:t>–</a:t>
            </a:r>
            <a:r>
              <a:rPr lang="en-US" dirty="0" smtClean="0"/>
              <a:t> Northwest Passage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0681" y="2021132"/>
            <a:ext cx="4094480" cy="914400"/>
          </a:xfrm>
        </p:spPr>
        <p:txBody>
          <a:bodyPr/>
          <a:lstStyle/>
          <a:p>
            <a:r>
              <a:rPr lang="en-US" dirty="0" smtClean="0"/>
              <a:t>John Cabot - 1497</a:t>
            </a:r>
            <a:endParaRPr lang="en-US" dirty="0"/>
          </a:p>
        </p:txBody>
      </p:sp>
      <p:pic>
        <p:nvPicPr>
          <p:cNvPr id="4" name="Picture 3" descr="john-cabot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0" y="2021132"/>
            <a:ext cx="2621280" cy="218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899" y="505077"/>
            <a:ext cx="74822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The Northwest Passage was a trade </a:t>
            </a:r>
          </a:p>
          <a:p>
            <a:r>
              <a:rPr lang="en-US" sz="3600" dirty="0" smtClean="0"/>
              <a:t>route to Asia</a:t>
            </a:r>
            <a:endParaRPr lang="en-US" sz="3600" dirty="0"/>
          </a:p>
        </p:txBody>
      </p:sp>
      <p:pic>
        <p:nvPicPr>
          <p:cNvPr id="6" name="Picture 5" descr="jacques-cartier-9240128-1-4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200"/>
            <a:ext cx="27432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0" y="3836200"/>
            <a:ext cx="2197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Jacques Cartier - 1534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157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61389"/>
            <a:ext cx="5162691" cy="7871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Series of Battles between the Metis and the Federal Government.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Metis were unsuccessful.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Louis Riel was Hanged on November 16</a:t>
            </a:r>
            <a:r>
              <a:rPr lang="en-US" sz="2800" baseline="30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</a:t>
            </a:r>
            <a:r>
              <a:rPr lang="en-US" sz="28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, 1885.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In 1992 Louis Riel was recognized for his contribution to Canada in building a nation.</a:t>
            </a:r>
            <a:endParaRPr lang="en-US" sz="28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326374" y="61142"/>
            <a:ext cx="8491410" cy="9002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Northwest Rebellion - 1885</a:t>
            </a:r>
            <a:endParaRPr lang="en-US" sz="54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pic>
        <p:nvPicPr>
          <p:cNvPr id="3" name="Picture 2" descr="f1e669ab-93dc-4936-93c4-3aaf8b5846b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604" y="961389"/>
            <a:ext cx="3556000" cy="4483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23988" y="5562000"/>
            <a:ext cx="117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Louis Riel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617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continue working on the 6 H/O’s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Arrival in Canada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Fur Trade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HBC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NWC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Arrival of Settlers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Exploration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58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422640"/>
            <a:ext cx="805023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following are provisions given to the Railway by the Canadian Government. </a:t>
            </a:r>
          </a:p>
          <a:p>
            <a:endParaRPr lang="en-US" sz="3200" dirty="0" smtClean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$25 Million in Cash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25 Million Acres of land (belt along the railway)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$37 Million to cover the cost of Surveys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20 Year Monopoly on Transportation.</a:t>
            </a: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0186" y="61142"/>
            <a:ext cx="6263774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C.P Railway</a:t>
            </a:r>
            <a:endParaRPr lang="en-US" sz="88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1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961389"/>
            <a:ext cx="80502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To complete construction of the Railway over 15,000 Chinese Immigrants were brought in. </a:t>
            </a:r>
          </a:p>
          <a:p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3954" y="61142"/>
            <a:ext cx="6296247" cy="9002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Chinese Immigrants</a:t>
            </a:r>
            <a:endParaRPr lang="en-US" sz="54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pic>
        <p:nvPicPr>
          <p:cNvPr id="3" name="Picture 2" descr="gk201110110809866ar-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1014"/>
            <a:ext cx="9144000" cy="429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02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41" y="381161"/>
            <a:ext cx="7029917" cy="6095678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8923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railr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9868" y="253493"/>
            <a:ext cx="5164264" cy="64008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362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6654293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65323"/>
            <a:ext cx="8229600" cy="5727354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7354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51062"/>
            <a:ext cx="9144000" cy="1527464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 smtClean="0"/>
              <a:t>Most Expensive Section </a:t>
            </a:r>
            <a:r>
              <a:rPr lang="mr-IN" dirty="0" smtClean="0"/>
              <a:t>–</a:t>
            </a:r>
            <a:r>
              <a:rPr lang="en-US" dirty="0" smtClean="0"/>
              <a:t> $300,000 for 1 Mile of Track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thellotunne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59" y="271062"/>
            <a:ext cx="762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85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bee0c25a51fd5ae70308915eefa15d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59" y="270676"/>
            <a:ext cx="8272977" cy="620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3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422640"/>
            <a:ext cx="8050235" cy="620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People </a:t>
            </a:r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could now easily </a:t>
            </a: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travel across Canada </a:t>
            </a:r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from the Atlantic Ocean to </a:t>
            </a: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Pacific Ocean.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Other provinces and territories joined the union over the years as settlement moved west over the railroad system.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Today, the country consists of ten provinces and three territories. </a:t>
            </a: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2233771" y="61142"/>
            <a:ext cx="4676601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Growth</a:t>
            </a:r>
            <a:endParaRPr lang="en-US" sz="88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217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422640"/>
            <a:ext cx="8050235" cy="6517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In 1497, explorer </a:t>
            </a:r>
            <a:r>
              <a:rPr lang="en-US" sz="3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John Cabot, </a:t>
            </a:r>
            <a:r>
              <a:rPr lang="en-US" sz="34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sailed from England </a:t>
            </a:r>
            <a:r>
              <a:rPr lang="en-US" sz="3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to Canada’s east </a:t>
            </a:r>
            <a:r>
              <a:rPr lang="en-US" sz="34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coast.</a:t>
            </a:r>
            <a:endParaRPr lang="en-US" sz="34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4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Cabot claimed </a:t>
            </a:r>
            <a:r>
              <a:rPr lang="en-US" sz="34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</a:t>
            </a:r>
            <a:r>
              <a:rPr lang="en-US" sz="3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area of land for England </a:t>
            </a:r>
            <a:r>
              <a:rPr lang="en-US" sz="34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and </a:t>
            </a:r>
            <a:r>
              <a:rPr lang="en-US" sz="34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named it “Newfoundland</a:t>
            </a:r>
            <a:r>
              <a:rPr lang="en-US" sz="34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”.</a:t>
            </a:r>
            <a:endParaRPr lang="en-US" sz="34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He was looking for a sea route to Asia, but instead found a land full of massive forests and an abundance of fish.</a:t>
            </a:r>
            <a:endParaRPr lang="en-US" sz="34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528954" y="61142"/>
            <a:ext cx="8086188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Newfoundland</a:t>
            </a:r>
            <a:endParaRPr lang="en-US" sz="72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062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lc006848-v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51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199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t="6196" r="3427" b="5165"/>
          <a:stretch/>
        </p:blipFill>
        <p:spPr>
          <a:xfrm>
            <a:off x="354169" y="389585"/>
            <a:ext cx="8435662" cy="607882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on Friday May 11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 1 </a:t>
            </a:r>
            <a:r>
              <a:rPr lang="mr-IN" dirty="0" smtClean="0"/>
              <a:t>–</a:t>
            </a:r>
            <a:r>
              <a:rPr lang="en-US" dirty="0" smtClean="0"/>
              <a:t> Definitions</a:t>
            </a:r>
          </a:p>
          <a:p>
            <a:pPr lvl="1"/>
            <a:r>
              <a:rPr lang="en-US" dirty="0" smtClean="0"/>
              <a:t>10 Definitions, you choose 5. </a:t>
            </a:r>
          </a:p>
          <a:p>
            <a:r>
              <a:rPr lang="en-US" dirty="0" smtClean="0"/>
              <a:t>Part 2 </a:t>
            </a:r>
            <a:r>
              <a:rPr lang="mr-IN" dirty="0" smtClean="0"/>
              <a:t>–</a:t>
            </a:r>
            <a:r>
              <a:rPr lang="en-US" dirty="0" smtClean="0"/>
              <a:t> Map of Canada</a:t>
            </a:r>
          </a:p>
          <a:p>
            <a:pPr lvl="1"/>
            <a:r>
              <a:rPr lang="en-US" dirty="0" smtClean="0"/>
              <a:t>Label all the Provinces, Hudson’s Bay, Atlantic Ocean + Pacific Ocean</a:t>
            </a:r>
          </a:p>
          <a:p>
            <a:r>
              <a:rPr lang="en-US" dirty="0" smtClean="0"/>
              <a:t>Part 3 </a:t>
            </a:r>
            <a:r>
              <a:rPr lang="mr-IN" dirty="0" smtClean="0"/>
              <a:t>–</a:t>
            </a:r>
            <a:r>
              <a:rPr lang="en-US" dirty="0" smtClean="0"/>
              <a:t> Narrative of Canada</a:t>
            </a:r>
          </a:p>
          <a:p>
            <a:pPr lvl="1"/>
            <a:r>
              <a:rPr lang="en-US" dirty="0" smtClean="0"/>
              <a:t>71 Fill in the Blank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826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52" y="914400"/>
            <a:ext cx="5564217" cy="50292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7" y="228600"/>
            <a:ext cx="3000375" cy="64008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725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422640"/>
            <a:ext cx="8050235" cy="4054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In 1534, explorer Jacques </a:t>
            </a: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Cartier sailed up the St. Lawrence </a:t>
            </a:r>
            <a:r>
              <a:rPr lang="en-US" sz="36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River.</a:t>
            </a:r>
            <a:endParaRPr lang="en-US" sz="3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3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Cartier claimed the land for France named it “New </a:t>
            </a: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France”.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2391293" y="61142"/>
            <a:ext cx="4361515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France</a:t>
            </a:r>
            <a:endParaRPr lang="en-US" sz="80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jacques_cartier_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002" y="150279"/>
            <a:ext cx="3447689" cy="45720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976" y="2082293"/>
            <a:ext cx="5267739" cy="45720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87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19" y="228600"/>
            <a:ext cx="4925362" cy="64008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0567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94px-Canada_provinces_evolution_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67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0587" y="4198287"/>
            <a:ext cx="3365213" cy="661948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CA" sz="4000" dirty="0" smtClean="0"/>
              <a:t>The founding of New France	</a:t>
            </a:r>
            <a:endParaRPr lang="en-CA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0"/>
            <a:ext cx="4788024" cy="656041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CA" sz="3200" dirty="0" smtClean="0"/>
              <a:t>Jacques Cartier failed to establish a colony in New France </a:t>
            </a:r>
          </a:p>
          <a:p>
            <a:r>
              <a:rPr lang="en-CA" sz="3200" dirty="0" smtClean="0"/>
              <a:t>In 1607, Samuel de Champlain came from France to establish a colony at Port Royale</a:t>
            </a:r>
          </a:p>
          <a:p>
            <a:pPr lvl="1"/>
            <a:r>
              <a:rPr lang="en-CA" sz="3200" dirty="0" smtClean="0"/>
              <a:t>It was not successful </a:t>
            </a:r>
          </a:p>
          <a:p>
            <a:r>
              <a:rPr lang="en-CA" sz="3200" dirty="0" smtClean="0"/>
              <a:t>In 1608, de Champlain returned to establish a colony called Quebec (where </a:t>
            </a:r>
            <a:r>
              <a:rPr lang="en-CA" sz="3200" dirty="0" err="1" smtClean="0"/>
              <a:t>Stadacona</a:t>
            </a:r>
            <a:r>
              <a:rPr lang="en-CA" sz="3200" dirty="0" smtClean="0"/>
              <a:t> was)</a:t>
            </a:r>
            <a:endParaRPr lang="en-CA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823" y="259446"/>
            <a:ext cx="3869729" cy="386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90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2640"/>
            <a:ext cx="9143999" cy="604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en-US" sz="29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In 1608, Samuel de Champlain built the first permanent French settlement </a:t>
            </a:r>
            <a:r>
              <a:rPr lang="en-US" sz="29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in the New World (called Quebec).</a:t>
            </a:r>
            <a:endParaRPr lang="en-US" sz="29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>
              <a:defRPr/>
            </a:pPr>
            <a:endParaRPr lang="en-US" sz="24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en-US" sz="29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Many </a:t>
            </a:r>
            <a:r>
              <a:rPr lang="en-US" sz="29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settlers moved </a:t>
            </a:r>
            <a:r>
              <a:rPr lang="en-US" sz="29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inland to trap </a:t>
            </a:r>
            <a:r>
              <a:rPr lang="en-US" sz="29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animals because hats </a:t>
            </a:r>
            <a:r>
              <a:rPr lang="en-US" sz="29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made of beaver fur were in high demand in Europe</a:t>
            </a:r>
            <a:r>
              <a:rPr lang="en-US" sz="29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.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en-US" sz="29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Fur trading with the Indians became a profitable business and the French quickly established more trading posts along the St. Lawrence River.</a:t>
            </a:r>
            <a:endParaRPr lang="en-US" sz="29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1613394" y="61142"/>
            <a:ext cx="5917326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Fur Trade</a:t>
            </a:r>
            <a:endParaRPr lang="en-US" sz="80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86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2" y="120676"/>
            <a:ext cx="5177790" cy="41148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423" y="3480787"/>
            <a:ext cx="5096178" cy="32004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9079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22044" y="0"/>
            <a:ext cx="6512511" cy="68154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CA" dirty="0" smtClean="0"/>
              <a:t>Picking sides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681540"/>
            <a:ext cx="9144000" cy="61764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CA" sz="2800" dirty="0" smtClean="0"/>
              <a:t>Samuel de Champlain quickly picked sides in the ongoing wars between various aboriginal groups. </a:t>
            </a:r>
          </a:p>
          <a:p>
            <a:pPr lvl="1"/>
            <a:r>
              <a:rPr lang="en-CA" dirty="0" smtClean="0"/>
              <a:t>He allied with the Algonkians and Montagnais against the Iroquois. </a:t>
            </a:r>
          </a:p>
          <a:p>
            <a:r>
              <a:rPr lang="en-CA" sz="2800" dirty="0" smtClean="0"/>
              <a:t>The Algonkians and Montagnais were both nomadic hunter-gatherers from the forest that would travel to gather furs </a:t>
            </a:r>
          </a:p>
          <a:p>
            <a:r>
              <a:rPr lang="en-CA" sz="2800" dirty="0" smtClean="0"/>
              <a:t>The Iroquois were settled farmers who lived in fortified villages and had sophisticated political organization where all five tribes could come together as one democratic </a:t>
            </a:r>
            <a:r>
              <a:rPr lang="en-CA" sz="2800" b="1" dirty="0" smtClean="0"/>
              <a:t>confederacy</a:t>
            </a:r>
            <a:r>
              <a:rPr lang="en-CA" sz="2800" dirty="0" smtClean="0"/>
              <a:t> in times of need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2313321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344816" cy="1080120"/>
          </a:xfrm>
        </p:spPr>
        <p:txBody>
          <a:bodyPr/>
          <a:lstStyle/>
          <a:p>
            <a:r>
              <a:rPr lang="en-CA" dirty="0" smtClean="0"/>
              <a:t>Aboriginal Warfare		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67544" y="1556792"/>
            <a:ext cx="4464496" cy="504056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CA" sz="2400" dirty="0" smtClean="0"/>
              <a:t>The Algonkians and Montagnais often would fight pitched battles by burning down a field or a settlement’s walls</a:t>
            </a:r>
          </a:p>
          <a:p>
            <a:r>
              <a:rPr lang="en-CA" sz="2400" dirty="0" smtClean="0"/>
              <a:t>The Iroquois preferred to fight </a:t>
            </a:r>
            <a:r>
              <a:rPr lang="en-CA" sz="2400" i="1" dirty="0" smtClean="0"/>
              <a:t>guerilla</a:t>
            </a:r>
            <a:r>
              <a:rPr lang="en-CA" sz="2400" dirty="0" smtClean="0"/>
              <a:t> warfare – that is, hiding and ambushing their enemy</a:t>
            </a:r>
          </a:p>
          <a:p>
            <a:r>
              <a:rPr lang="en-CA" sz="2400" dirty="0" smtClean="0"/>
              <a:t>The first battle between the French/Algonkians and the Iroquois was won by the French alliance because the Iroquois were not used to firearms </a:t>
            </a:r>
            <a:endParaRPr lang="en-CA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060848"/>
            <a:ext cx="3848767" cy="305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1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32" y="6009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/>
              <a:t>Shifting Alliances 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04864"/>
            <a:ext cx="3855906" cy="289192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2040" y="1052736"/>
            <a:ext cx="4104456" cy="561662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CA" sz="2400" dirty="0" smtClean="0"/>
              <a:t>Champlain formed an alliance with the </a:t>
            </a:r>
            <a:r>
              <a:rPr lang="en-CA" sz="2400" dirty="0" err="1" smtClean="0"/>
              <a:t>Hurons</a:t>
            </a:r>
            <a:r>
              <a:rPr lang="en-CA" sz="2400" dirty="0" smtClean="0"/>
              <a:t>, who were an agricultural people related to the Iroquois </a:t>
            </a:r>
          </a:p>
          <a:p>
            <a:r>
              <a:rPr lang="en-CA" sz="2400" dirty="0" smtClean="0"/>
              <a:t>The </a:t>
            </a:r>
            <a:r>
              <a:rPr lang="en-CA" sz="2400" dirty="0" err="1" smtClean="0"/>
              <a:t>Hurons</a:t>
            </a:r>
            <a:r>
              <a:rPr lang="en-CA" sz="2400" dirty="0" smtClean="0"/>
              <a:t> provided many furs for Champlain</a:t>
            </a:r>
          </a:p>
          <a:p>
            <a:r>
              <a:rPr lang="en-CA" sz="2400" dirty="0" smtClean="0"/>
              <a:t>Some converted to Christianity  </a:t>
            </a:r>
          </a:p>
          <a:p>
            <a:r>
              <a:rPr lang="en-CA" sz="2400" dirty="0" smtClean="0"/>
              <a:t>The Montagnais and Algonkians were not happy that the French allied with their competitors and they captured Champlain</a:t>
            </a:r>
          </a:p>
          <a:p>
            <a:pPr lvl="1"/>
            <a:r>
              <a:rPr lang="en-CA" sz="2200" dirty="0" smtClean="0"/>
              <a:t>He was eventually released</a:t>
            </a:r>
          </a:p>
          <a:p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35741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6009"/>
            <a:ext cx="6512511" cy="1143000"/>
          </a:xfrm>
        </p:spPr>
        <p:txBody>
          <a:bodyPr/>
          <a:lstStyle/>
          <a:p>
            <a:pPr marL="0" indent="0" algn="r">
              <a:buNone/>
            </a:pPr>
            <a:r>
              <a:rPr lang="en-CA" dirty="0" smtClean="0"/>
              <a:t>Continuing War	</a:t>
            </a:r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149009"/>
            <a:ext cx="9144000" cy="570899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dirty="0" smtClean="0"/>
              <a:t>Relations between the Iroquois and the French continued to be bad</a:t>
            </a:r>
          </a:p>
          <a:p>
            <a:r>
              <a:rPr lang="en-CA" dirty="0" smtClean="0"/>
              <a:t>The Iroquois allied themselves with the English </a:t>
            </a:r>
          </a:p>
          <a:p>
            <a:r>
              <a:rPr lang="en-CA" dirty="0" smtClean="0"/>
              <a:t>They launched raids on New France</a:t>
            </a:r>
          </a:p>
          <a:p>
            <a:r>
              <a:rPr lang="en-CA" dirty="0" smtClean="0"/>
              <a:t>The British and New England had four major wars with New France </a:t>
            </a:r>
          </a:p>
          <a:p>
            <a:r>
              <a:rPr lang="en-CA" dirty="0" smtClean="0"/>
              <a:t>The Iroquois grew increasingly powerful and looked to eliminate their rivals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87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03_00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76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80103-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5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49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99c678bb1343dde1f13e26cbdaf49af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6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esson 3-Confederation Conferences (dragged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83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289" y="5095455"/>
            <a:ext cx="6512511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5-nations-and-wyandot-ma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91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/>
              <a:t>Genocide of the </a:t>
            </a:r>
            <a:r>
              <a:rPr lang="en-CA" dirty="0" err="1" smtClean="0"/>
              <a:t>Hurons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68884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sz="2400" dirty="0" smtClean="0"/>
              <a:t>Contact with Europeans caused approximately half their population to die</a:t>
            </a:r>
          </a:p>
          <a:p>
            <a:r>
              <a:rPr lang="en-CA" sz="2400" dirty="0" smtClean="0"/>
              <a:t>In 1649 and 1650, the Iroquois attacked </a:t>
            </a:r>
            <a:r>
              <a:rPr lang="en-CA" sz="2400" dirty="0" err="1" smtClean="0"/>
              <a:t>Huronia</a:t>
            </a:r>
            <a:r>
              <a:rPr lang="en-CA" sz="2400" dirty="0" smtClean="0"/>
              <a:t> and gradually destroyed the country</a:t>
            </a:r>
          </a:p>
          <a:p>
            <a:r>
              <a:rPr lang="en-CA" sz="2400" dirty="0" smtClean="0"/>
              <a:t>Most of the men were killed and the women were taken as captives</a:t>
            </a:r>
          </a:p>
          <a:p>
            <a:r>
              <a:rPr lang="en-CA" sz="2400" dirty="0" smtClean="0"/>
              <a:t>Surviving </a:t>
            </a:r>
            <a:r>
              <a:rPr lang="en-CA" sz="2400" dirty="0" err="1" smtClean="0"/>
              <a:t>Hurons</a:t>
            </a:r>
            <a:r>
              <a:rPr lang="en-CA" sz="2400" dirty="0" smtClean="0"/>
              <a:t> fled to New France or what is now Michigan, USA</a:t>
            </a:r>
          </a:p>
          <a:p>
            <a:r>
              <a:rPr lang="en-CA" sz="2400" dirty="0" smtClean="0"/>
              <a:t>The Iroquois now had strong control of fur trade routes</a:t>
            </a:r>
          </a:p>
          <a:p>
            <a:r>
              <a:rPr lang="en-CA" sz="2400" dirty="0" smtClean="0"/>
              <a:t>In 1661, the French sent an army which defeated the Iroquois and guarded the French fur trade</a:t>
            </a:r>
          </a:p>
          <a:p>
            <a:r>
              <a:rPr lang="en-CA" sz="2400" dirty="0" smtClean="0"/>
              <a:t>The Iroquois would continue as staunch British allies</a:t>
            </a:r>
          </a:p>
        </p:txBody>
      </p:sp>
    </p:spTree>
    <p:extLst>
      <p:ext uri="{BB962C8B-B14F-4D97-AF65-F5344CB8AC3E}">
        <p14:creationId xmlns:p14="http://schemas.microsoft.com/office/powerpoint/2010/main" val="1124051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422640"/>
            <a:ext cx="8050235" cy="620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French called their territory “New France” and soon fur </a:t>
            </a:r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traders were joined by French farmers, merchants, and missionaries from the Catholic Church.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They brought with them French laws, traditions, </a:t>
            </a: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and </a:t>
            </a:r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religion.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France wouldn’t let anyone move to New France who was not Catholic.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885464" y="61142"/>
            <a:ext cx="7373173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New France</a:t>
            </a:r>
            <a:endParaRPr lang="en-US" sz="80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10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422640"/>
            <a:ext cx="8050235" cy="423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New France grew to include much of eastern Canada and the central US.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It soon became an important part of the French empire, providing timber, fish, furs, and other valuable resources. </a:t>
            </a: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885464" y="61142"/>
            <a:ext cx="7373173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New France</a:t>
            </a:r>
            <a:endParaRPr lang="en-US" sz="80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559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 descr="Map16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6857" y="228600"/>
            <a:ext cx="5230285" cy="64008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4021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come grab a copy of the two worksheets for today. </a:t>
            </a:r>
          </a:p>
          <a:p>
            <a:endParaRPr lang="en-US" dirty="0"/>
          </a:p>
          <a:p>
            <a:r>
              <a:rPr lang="en-US" dirty="0" smtClean="0"/>
              <a:t>Arrival in Canada</a:t>
            </a:r>
          </a:p>
          <a:p>
            <a:r>
              <a:rPr lang="en-US" dirty="0" smtClean="0"/>
              <a:t>The Fur Trade</a:t>
            </a:r>
          </a:p>
          <a:p>
            <a:endParaRPr lang="en-US" dirty="0"/>
          </a:p>
          <a:p>
            <a:r>
              <a:rPr lang="en-US" dirty="0" smtClean="0"/>
              <a:t>You will also need a </a:t>
            </a:r>
            <a:r>
              <a:rPr lang="en-US" smtClean="0"/>
              <a:t>Crossroads Textbook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339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Please finish any missing assignments for Term 3. </a:t>
            </a:r>
          </a:p>
          <a:p>
            <a:endParaRPr lang="en-US" sz="3200" dirty="0"/>
          </a:p>
          <a:p>
            <a:r>
              <a:rPr lang="en-US" sz="3200" dirty="0" smtClean="0"/>
              <a:t>Please submit ‘Arrival in Canada’ and ‘The Fur Trade’ if you have everything else submitted for Term 3.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50644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If you’re done the project, I recommend that you take the two handouts and get started on them.</a:t>
            </a:r>
          </a:p>
          <a:p>
            <a:endParaRPr lang="en-US" dirty="0"/>
          </a:p>
          <a:p>
            <a:r>
              <a:rPr lang="en-US" dirty="0" smtClean="0"/>
              <a:t>Arrival of Settlers </a:t>
            </a:r>
          </a:p>
          <a:p>
            <a:r>
              <a:rPr lang="en-US" dirty="0" smtClean="0"/>
              <a:t>Exploration </a:t>
            </a:r>
          </a:p>
          <a:p>
            <a:endParaRPr lang="en-US" dirty="0"/>
          </a:p>
          <a:p>
            <a:r>
              <a:rPr lang="en-US" dirty="0" smtClean="0"/>
              <a:t>You will need a Crossroads Textbook to do the work.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827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lang="en-US" dirty="0" smtClean="0"/>
              <a:t>Jacques Cartier visits Newfoundland in 1534, 1535-36, 1541-42 </a:t>
            </a:r>
          </a:p>
          <a:p>
            <a:endParaRPr lang="en-US" dirty="0" smtClean="0"/>
          </a:p>
          <a:p>
            <a:r>
              <a:rPr lang="en-US" dirty="0" smtClean="0"/>
              <a:t>1608-1609 </a:t>
            </a:r>
            <a:r>
              <a:rPr lang="mr-IN" dirty="0" smtClean="0"/>
              <a:t>–</a:t>
            </a:r>
            <a:r>
              <a:rPr lang="en-US" dirty="0" smtClean="0"/>
              <a:t> Samuel de Champlain establishes a Colony at </a:t>
            </a:r>
            <a:r>
              <a:rPr lang="en-US" dirty="0" err="1" smtClean="0"/>
              <a:t>Tadoussac</a:t>
            </a:r>
            <a:r>
              <a:rPr lang="en-US" dirty="0" smtClean="0"/>
              <a:t> (Montreal)</a:t>
            </a:r>
          </a:p>
          <a:p>
            <a:endParaRPr lang="en-US" dirty="0" smtClean="0"/>
          </a:p>
          <a:p>
            <a:r>
              <a:rPr lang="en-US" dirty="0" smtClean="0"/>
              <a:t>The Colony is based around the Fur Trade.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869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4269"/>
            <a:ext cx="9144000" cy="577373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Champlain allies himself with the Algonquians and </a:t>
            </a:r>
            <a:r>
              <a:rPr lang="en-US" dirty="0" err="1" smtClean="0"/>
              <a:t>Montanais</a:t>
            </a:r>
            <a:r>
              <a:rPr lang="en-US" dirty="0" smtClean="0"/>
              <a:t> and fights the Iroquois. </a:t>
            </a:r>
          </a:p>
          <a:p>
            <a:endParaRPr lang="en-US" dirty="0"/>
          </a:p>
          <a:p>
            <a:r>
              <a:rPr lang="en-US" dirty="0" smtClean="0"/>
              <a:t>Eventually the French will side with the Huron; the British with the Iroquois. </a:t>
            </a:r>
          </a:p>
          <a:p>
            <a:endParaRPr lang="en-US" dirty="0"/>
          </a:p>
          <a:p>
            <a:r>
              <a:rPr lang="en-US" dirty="0" smtClean="0"/>
              <a:t>The Iroquois will attempt to commit Genocide to the Huron and will take over the Fur Trade.</a:t>
            </a:r>
          </a:p>
          <a:p>
            <a:r>
              <a:rPr lang="en-US" dirty="0" smtClean="0"/>
              <a:t>The French will send their army to defend the fur trade routes.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373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520285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Pre Colonization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2846"/>
            <a:ext cx="9144000" cy="5373362"/>
          </a:xfrm>
        </p:spPr>
        <p:txBody>
          <a:bodyPr/>
          <a:lstStyle/>
          <a:p>
            <a:r>
              <a:rPr lang="en-US" dirty="0" smtClean="0"/>
              <a:t>Around 50,000 </a:t>
            </a:r>
            <a:r>
              <a:rPr lang="mr-IN" dirty="0" smtClean="0"/>
              <a:t>–</a:t>
            </a:r>
            <a:r>
              <a:rPr lang="en-US" dirty="0" smtClean="0"/>
              <a:t> 17,000 years ago there was an Ice Age.</a:t>
            </a:r>
          </a:p>
          <a:p>
            <a:r>
              <a:rPr lang="en-US" dirty="0" smtClean="0"/>
              <a:t>The Ice spread across the continents forming ‘Land Bridges’</a:t>
            </a:r>
          </a:p>
          <a:p>
            <a:r>
              <a:rPr lang="en-US" dirty="0" smtClean="0"/>
              <a:t>One of these Bridges went between Russia and Alaska.</a:t>
            </a:r>
            <a:endParaRPr lang="en-US" dirty="0"/>
          </a:p>
        </p:txBody>
      </p:sp>
      <p:pic>
        <p:nvPicPr>
          <p:cNvPr id="7" name="Picture 6" descr="Beringia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1340"/>
            <a:ext cx="9144000" cy="410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25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729114" cy="1143000"/>
          </a:xfrm>
        </p:spPr>
        <p:txBody>
          <a:bodyPr/>
          <a:lstStyle/>
          <a:p>
            <a:r>
              <a:rPr lang="en-US" dirty="0" smtClean="0"/>
              <a:t>Jesuit Missions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2" y="2296147"/>
            <a:ext cx="4165261" cy="299204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0"/>
            <a:ext cx="4498848" cy="6858000"/>
          </a:xfrm>
        </p:spPr>
        <p:txBody>
          <a:bodyPr>
            <a:normAutofit/>
          </a:bodyPr>
          <a:lstStyle/>
          <a:p>
            <a:r>
              <a:rPr lang="en-US" dirty="0" smtClean="0"/>
              <a:t>Catholic Missionaries called Jesuits went to North America to convert the natives to Catholicism </a:t>
            </a:r>
          </a:p>
          <a:p>
            <a:r>
              <a:rPr lang="en-US" dirty="0" smtClean="0"/>
              <a:t>They were sent by the king of France, Louis XIII</a:t>
            </a:r>
          </a:p>
          <a:p>
            <a:r>
              <a:rPr lang="en-US" dirty="0" smtClean="0"/>
              <a:t>They lived among Aboriginal nations and tribes such as the </a:t>
            </a:r>
            <a:r>
              <a:rPr lang="en-US" dirty="0" err="1" smtClean="0"/>
              <a:t>Hurons</a:t>
            </a:r>
            <a:r>
              <a:rPr lang="en-US" dirty="0" smtClean="0"/>
              <a:t>, learned their ways and converted some to Christianity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71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9256" y="0"/>
            <a:ext cx="7024744" cy="11430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Coureurs</a:t>
            </a:r>
            <a:r>
              <a:rPr lang="en-US" dirty="0" smtClean="0"/>
              <a:t> de Bois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5708202" cy="5715000"/>
          </a:xfrm>
        </p:spPr>
        <p:txBody>
          <a:bodyPr>
            <a:normAutofit lnSpcReduction="10000"/>
          </a:bodyPr>
          <a:lstStyle/>
          <a:p>
            <a:r>
              <a:rPr lang="en-US" sz="3600" dirty="0" smtClean="0"/>
              <a:t>The </a:t>
            </a:r>
            <a:r>
              <a:rPr lang="en-US" sz="3600" i="1" dirty="0" err="1" smtClean="0"/>
              <a:t>coureurs</a:t>
            </a:r>
            <a:r>
              <a:rPr lang="en-US" sz="3600" i="1" dirty="0" smtClean="0"/>
              <a:t> de bois </a:t>
            </a:r>
            <a:r>
              <a:rPr lang="en-US" sz="3600" dirty="0" smtClean="0"/>
              <a:t>were French explorers and traders, looking for furs and the Northwest Passage </a:t>
            </a:r>
          </a:p>
          <a:p>
            <a:pPr marL="0" indent="0">
              <a:buNone/>
            </a:pPr>
            <a:endParaRPr lang="en-US" sz="3600" dirty="0" smtClean="0"/>
          </a:p>
          <a:p>
            <a:r>
              <a:rPr lang="en-US" sz="3600" dirty="0" smtClean="0"/>
              <a:t>They tried to go to the source of the furs to beat the Iroquois monopoly on the fur trade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1" r="15771"/>
          <a:stretch>
            <a:fillRect/>
          </a:stretch>
        </p:blipFill>
        <p:spPr>
          <a:xfrm>
            <a:off x="5708202" y="2788120"/>
            <a:ext cx="2978597" cy="3338043"/>
          </a:xfrm>
        </p:spPr>
      </p:pic>
    </p:spTree>
    <p:extLst>
      <p:ext uri="{BB962C8B-B14F-4D97-AF65-F5344CB8AC3E}">
        <p14:creationId xmlns:p14="http://schemas.microsoft.com/office/powerpoint/2010/main" val="1652630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220px-Coureur_de_bois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97" r="-10197"/>
          <a:stretch>
            <a:fillRect/>
          </a:stretch>
        </p:blipFill>
        <p:spPr>
          <a:xfrm>
            <a:off x="-175946" y="731519"/>
            <a:ext cx="4988921" cy="5394643"/>
          </a:xfrm>
        </p:spPr>
      </p:pic>
      <p:pic>
        <p:nvPicPr>
          <p:cNvPr id="6" name="Content Placeholder 5" descr="etienne_brule_humber_960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" b="2430"/>
          <a:stretch>
            <a:fillRect/>
          </a:stretch>
        </p:blipFill>
        <p:spPr>
          <a:xfrm>
            <a:off x="4648200" y="731520"/>
            <a:ext cx="4038600" cy="5394643"/>
          </a:xfrm>
        </p:spPr>
      </p:pic>
    </p:spTree>
    <p:extLst>
      <p:ext uri="{BB962C8B-B14F-4D97-AF65-F5344CB8AC3E}">
        <p14:creationId xmlns:p14="http://schemas.microsoft.com/office/powerpoint/2010/main" val="1740708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0"/>
            <a:ext cx="6934200" cy="914400"/>
          </a:xfrm>
        </p:spPr>
        <p:txBody>
          <a:bodyPr>
            <a:normAutofit/>
          </a:bodyPr>
          <a:lstStyle/>
          <a:p>
            <a:r>
              <a:rPr lang="en-CA" dirty="0" smtClean="0"/>
              <a:t>Mercantilism 	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14400"/>
            <a:ext cx="9144000" cy="3124200"/>
          </a:xfrm>
        </p:spPr>
        <p:txBody>
          <a:bodyPr>
            <a:normAutofit/>
          </a:bodyPr>
          <a:lstStyle/>
          <a:p>
            <a:r>
              <a:rPr lang="en-CA" dirty="0" smtClean="0"/>
              <a:t>French King Louis XIV wanted to make New France stronger in order to strengthen his empire</a:t>
            </a:r>
          </a:p>
          <a:p>
            <a:r>
              <a:rPr lang="en-CA" dirty="0" smtClean="0"/>
              <a:t>European imperial powers used the </a:t>
            </a:r>
            <a:r>
              <a:rPr lang="en-CA" b="1" dirty="0" smtClean="0"/>
              <a:t>Mercantilism </a:t>
            </a:r>
            <a:r>
              <a:rPr lang="en-CA" dirty="0" smtClean="0"/>
              <a:t>economic model</a:t>
            </a:r>
          </a:p>
          <a:p>
            <a:pPr lvl="1"/>
            <a:r>
              <a:rPr lang="en-CA" dirty="0" smtClean="0"/>
              <a:t>They would buy raw materials from their colonies and sell it back to the colony as a manufactured good. 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612" y="4114800"/>
            <a:ext cx="6208388" cy="2353452"/>
          </a:xfrm>
        </p:spPr>
      </p:pic>
    </p:spTree>
    <p:extLst>
      <p:ext uri="{BB962C8B-B14F-4D97-AF65-F5344CB8AC3E}">
        <p14:creationId xmlns:p14="http://schemas.microsoft.com/office/powerpoint/2010/main" val="229460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CA" dirty="0"/>
              <a:t>Establishing a Strong Colony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5976"/>
            <a:ext cx="9144000" cy="536202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CA" dirty="0" smtClean="0"/>
              <a:t>To break Iroquois control of the fur trade, Louis sent 1,100 soldiers to attack the Iroquois</a:t>
            </a:r>
          </a:p>
          <a:p>
            <a:r>
              <a:rPr lang="en-CA" dirty="0" smtClean="0"/>
              <a:t>The Iroquois sued for peace </a:t>
            </a:r>
          </a:p>
          <a:p>
            <a:r>
              <a:rPr lang="en-CA" dirty="0" smtClean="0"/>
              <a:t>France established a </a:t>
            </a:r>
            <a:r>
              <a:rPr lang="en-CA" i="1" dirty="0" smtClean="0"/>
              <a:t>seigneurial </a:t>
            </a:r>
            <a:r>
              <a:rPr lang="en-CA" dirty="0" smtClean="0"/>
              <a:t>system, like in feudal France </a:t>
            </a:r>
          </a:p>
          <a:p>
            <a:r>
              <a:rPr lang="en-CA" dirty="0" smtClean="0"/>
              <a:t>Louis decided to send women instead of having French traders intermarry with the native peoples (which was Champlain’s plan)</a:t>
            </a:r>
          </a:p>
          <a:p>
            <a:pPr lvl="1"/>
            <a:r>
              <a:rPr lang="en-CA" dirty="0" smtClean="0"/>
              <a:t>They were called </a:t>
            </a:r>
            <a:r>
              <a:rPr lang="en-CA" i="1" dirty="0" smtClean="0"/>
              <a:t>Les </a:t>
            </a:r>
            <a:r>
              <a:rPr lang="en-CA" i="1" dirty="0" err="1" smtClean="0"/>
              <a:t>Filles</a:t>
            </a:r>
            <a:r>
              <a:rPr lang="en-CA" i="1" dirty="0" smtClean="0"/>
              <a:t> du </a:t>
            </a:r>
            <a:r>
              <a:rPr lang="en-CA" i="1" dirty="0" err="1" smtClean="0"/>
              <a:t>Roi</a:t>
            </a:r>
            <a:r>
              <a:rPr lang="en-CA" i="1" dirty="0" smtClean="0"/>
              <a:t> </a:t>
            </a:r>
            <a:r>
              <a:rPr lang="en-CA" dirty="0" smtClean="0"/>
              <a:t>(The King’s Daughters)</a:t>
            </a:r>
          </a:p>
          <a:p>
            <a:pPr lvl="1"/>
            <a:r>
              <a:rPr lang="en-CA" dirty="0" smtClean="0"/>
              <a:t>They were often orphans or poor</a:t>
            </a:r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427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7024744" cy="6858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Life in New France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3352800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/>
              <a:t>Seigneurs (Lords) were given thin pieces of land </a:t>
            </a:r>
          </a:p>
          <a:p>
            <a:r>
              <a:rPr lang="en-CA" i="1" dirty="0" smtClean="0"/>
              <a:t>Habitants </a:t>
            </a:r>
            <a:r>
              <a:rPr lang="en-CA" dirty="0" smtClean="0"/>
              <a:t>(peasant farmers) could live on the land and pay rent to the seigneur </a:t>
            </a:r>
          </a:p>
          <a:p>
            <a:r>
              <a:rPr lang="en-CA" dirty="0" smtClean="0"/>
              <a:t>Generally, the habitants were better off than peasants in France</a:t>
            </a:r>
          </a:p>
          <a:p>
            <a:pPr lvl="1"/>
            <a:r>
              <a:rPr lang="en-CA" dirty="0" smtClean="0"/>
              <a:t>There was usually plenty of food and work</a:t>
            </a:r>
          </a:p>
          <a:p>
            <a:r>
              <a:rPr lang="en-CA" dirty="0"/>
              <a:t>There were still few people in New France</a:t>
            </a:r>
          </a:p>
          <a:p>
            <a:pPr lvl="1"/>
            <a:r>
              <a:rPr lang="en-CA" dirty="0"/>
              <a:t>There were only </a:t>
            </a:r>
            <a:r>
              <a:rPr lang="en-CA" dirty="0" smtClean="0"/>
              <a:t>3,215 </a:t>
            </a:r>
            <a:r>
              <a:rPr lang="en-CA" dirty="0"/>
              <a:t>people in </a:t>
            </a:r>
            <a:r>
              <a:rPr lang="en-CA" dirty="0" smtClean="0"/>
              <a:t>1666</a:t>
            </a:r>
            <a:endParaRPr lang="en-CA" dirty="0"/>
          </a:p>
          <a:p>
            <a:pPr lvl="1"/>
            <a:endParaRPr lang="en-CA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277" y="4038600"/>
            <a:ext cx="5410200" cy="2579862"/>
          </a:xfrm>
        </p:spPr>
      </p:pic>
    </p:spTree>
    <p:extLst>
      <p:ext uri="{BB962C8B-B14F-4D97-AF65-F5344CB8AC3E}">
        <p14:creationId xmlns:p14="http://schemas.microsoft.com/office/powerpoint/2010/main" val="1870839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6ba0cc2e-f126-4882-aee8-5690ccd809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8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65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pt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764" y="0"/>
            <a:ext cx="9391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5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4"/>
            <a:ext cx="7024744" cy="724936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Women in New France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1115248"/>
            <a:ext cx="8982933" cy="574275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CA" sz="3200" dirty="0" smtClean="0"/>
              <a:t>Women had few rights in both France and New France: they couldn’t own property, sue or be sued, or carry on a business without her husband’s consent </a:t>
            </a:r>
          </a:p>
          <a:p>
            <a:r>
              <a:rPr lang="en-CA" sz="3200" dirty="0" smtClean="0"/>
              <a:t>Often women would work in the family business, taking care of things while the husband was away fur trading </a:t>
            </a:r>
          </a:p>
          <a:p>
            <a:r>
              <a:rPr lang="en-CA" sz="3200" dirty="0" smtClean="0"/>
              <a:t>Women worked on the farms along side men</a:t>
            </a:r>
          </a:p>
        </p:txBody>
      </p:sp>
    </p:spTree>
    <p:extLst>
      <p:ext uri="{BB962C8B-B14F-4D97-AF65-F5344CB8AC3E}">
        <p14:creationId xmlns:p14="http://schemas.microsoft.com/office/powerpoint/2010/main" val="278726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422640"/>
            <a:ext cx="8050235" cy="6209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England saw New France’s success and wanted their share of Canada’s rich natural resources.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British explorers moved west into Canada’s prairies and on to the foothills of the Rocky Mountains.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British also colonized the region south of New France.</a:t>
            </a: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-71715" y="61142"/>
            <a:ext cx="9287542" cy="130035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77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British in Canada</a:t>
            </a:r>
            <a:endParaRPr lang="en-US" sz="77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147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5528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Beringia</a:t>
            </a:r>
            <a:r>
              <a:rPr lang="en-US" dirty="0" smtClean="0"/>
              <a:t>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Archaeologist and Scientists hypothesize that about 20,000-15,000 years ago Nomadic Tribes crossed the Bering Sea over the </a:t>
            </a:r>
            <a:r>
              <a:rPr lang="en-US" dirty="0" err="1" smtClean="0"/>
              <a:t>Beringia</a:t>
            </a:r>
            <a:r>
              <a:rPr lang="en-US" dirty="0" smtClean="0"/>
              <a:t> Land Bridge. </a:t>
            </a:r>
          </a:p>
          <a:p>
            <a:r>
              <a:rPr lang="en-US" dirty="0" smtClean="0"/>
              <a:t>They were following the migration of Mastodons, Deer, and Buffalo.</a:t>
            </a:r>
            <a:endParaRPr lang="en-US" dirty="0"/>
          </a:p>
        </p:txBody>
      </p:sp>
      <p:pic>
        <p:nvPicPr>
          <p:cNvPr id="4" name="Picture 3" descr="coastal_migration_theory_-_courtesy_world-mysteries.com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649" y="3015553"/>
            <a:ext cx="4015100" cy="3025294"/>
          </a:xfrm>
          <a:prstGeom prst="rect">
            <a:avLst/>
          </a:prstGeom>
        </p:spPr>
      </p:pic>
      <p:pic>
        <p:nvPicPr>
          <p:cNvPr id="5" name="Picture 4" descr="4286469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33" y="3015553"/>
            <a:ext cx="4312253" cy="36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3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2054652"/>
            <a:ext cx="8050235" cy="6732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Soon, both France and England wanted control of the resources in North America.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1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To protect their resources, the French built several military forts from Canada all the way down to the Gulf of Mexico.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Some of these forts were built on land claimed by Great Britain, and in 1754, a battle at one of the forts marked the beginning of the French &amp; Indian War.</a:t>
            </a:r>
            <a:endParaRPr lang="en-US" sz="3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US" sz="3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1021024" y="61142"/>
            <a:ext cx="7102072" cy="210057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French &amp; Indian</a:t>
            </a:r>
          </a:p>
          <a:p>
            <a:pPr algn="ctr"/>
            <a:r>
              <a:rPr lang="en-US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War</a:t>
            </a:r>
            <a:endParaRPr lang="en-US" sz="66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24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2054652"/>
            <a:ext cx="8050235" cy="6301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war involved </a:t>
            </a: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Great Britain and the Iroquois Indians versus France and the Huron Indians.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France ultimately lost the war and Great </a:t>
            </a: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Britain conquered </a:t>
            </a: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New France in 1754.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3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New France officially came under British control when it was forced to </a:t>
            </a: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sign the Treaty of Paris in 1763.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US" sz="3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1021024" y="61142"/>
            <a:ext cx="7102072" cy="210057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French &amp; Indian</a:t>
            </a:r>
          </a:p>
          <a:p>
            <a:pPr algn="ctr"/>
            <a:r>
              <a:rPr lang="en-US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War</a:t>
            </a:r>
            <a:endParaRPr lang="en-US" sz="66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956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818"/>
            <a:ext cx="9217821" cy="680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14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222999"/>
            <a:ext cx="8050235" cy="670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In 1776, Americans gained independence from Great Britain.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This initiated a huge cultural change in Canada.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Americans who did not believe in independence left America and moved to </a:t>
            </a:r>
            <a:r>
              <a:rPr lang="en-US" sz="28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Quebec (New France).</a:t>
            </a:r>
            <a:endParaRPr lang="en-US" sz="28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These people were called “Loyalists” because they were loyal to Great Britain.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As a result, Quebec began to have people who spoke English as well as French.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64014" y="199642"/>
            <a:ext cx="9079986" cy="102335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2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American Revolution</a:t>
            </a:r>
            <a:endParaRPr lang="en-US" sz="62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67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422640"/>
            <a:ext cx="8050235" cy="6270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Many Loyalists did not want to live among French-speaking Canadians.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endParaRPr lang="en-US" sz="3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Cultural </a:t>
            </a:r>
            <a:r>
              <a:rPr lang="en-US" sz="36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differences </a:t>
            </a: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between the English speakers &amp; French speakers sparked many conflicts</a:t>
            </a:r>
            <a:r>
              <a:rPr lang="en-US" sz="36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.</a:t>
            </a:r>
            <a:endParaRPr lang="en-US" sz="3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In 1774, </a:t>
            </a:r>
            <a:r>
              <a:rPr lang="en-US" sz="36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British </a:t>
            </a: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government passed the Quebec Act.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764610" y="61142"/>
            <a:ext cx="7614905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Quebec Act</a:t>
            </a:r>
            <a:endParaRPr lang="en-US" sz="88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657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422640"/>
            <a:ext cx="8050235" cy="516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British allowed the French to stay in Quebec, but continued to control the region.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Quebec Act guaranteed the French the right to maintain their culture (language, religion, traditions).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764610" y="61142"/>
            <a:ext cx="7614905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Quebec Act</a:t>
            </a:r>
            <a:endParaRPr lang="en-US" sz="88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15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422640"/>
            <a:ext cx="8050235" cy="614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It gave French Canadians in Quebec the right to continue practicing the Catholic religion and allowed French civil law.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Loyalists were irritated with the new political &amp; cultural power of the French.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They could not own land or have representation in Quebec’s government.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differences among the two groups eventually led to a re-division of the country.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2490694" y="61142"/>
            <a:ext cx="4162743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Results</a:t>
            </a:r>
            <a:endParaRPr lang="en-US" sz="88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037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882" y="2484958"/>
            <a:ext cx="8050235" cy="467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In 1791, the British government drew new boundaries in Canada, dividing Quebec into two colonies.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Each colony was ruled by a British governor.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Most of the French people lived in “Lower Canada” and most of the British people lived in “Upper Canada”.</a:t>
            </a:r>
            <a:endParaRPr lang="en-US" sz="28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1641108" y="61142"/>
            <a:ext cx="5861925" cy="253146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Division of</a:t>
            </a:r>
          </a:p>
          <a:p>
            <a:pPr algn="ctr"/>
            <a:r>
              <a:rPr lang="en-US" sz="8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Canada</a:t>
            </a:r>
            <a:endParaRPr lang="en-US" sz="80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720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55" y="685800"/>
            <a:ext cx="6914089" cy="5486400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027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85800"/>
            <a:ext cx="6553200" cy="577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7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7"/>
            <a:ext cx="8591550" cy="4551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Records are low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18643"/>
            <a:ext cx="9144000" cy="6239357"/>
          </a:xfrm>
        </p:spPr>
        <p:txBody>
          <a:bodyPr>
            <a:noAutofit/>
          </a:bodyPr>
          <a:lstStyle/>
          <a:p>
            <a:endParaRPr lang="en-US" sz="3600" dirty="0" smtClean="0"/>
          </a:p>
          <a:p>
            <a:r>
              <a:rPr lang="en-US" sz="3600" dirty="0" smtClean="0"/>
              <a:t>There are only a few archaeological sites which have been discovered in Canada and the United States that support this time-frame for people coming to America. </a:t>
            </a:r>
          </a:p>
          <a:p>
            <a:pPr lvl="1"/>
            <a:r>
              <a:rPr lang="en-US" sz="3600" dirty="0" smtClean="0"/>
              <a:t>Bluefish Caves, Yukon</a:t>
            </a:r>
          </a:p>
          <a:p>
            <a:pPr lvl="1"/>
            <a:r>
              <a:rPr lang="en-US" sz="3600" dirty="0" smtClean="0"/>
              <a:t>Old Crow Flats, Yukon</a:t>
            </a:r>
            <a:endParaRPr lang="en-US" sz="3600" dirty="0"/>
          </a:p>
          <a:p>
            <a:pPr algn="ctr"/>
            <a:r>
              <a:rPr lang="en-US" sz="3600" dirty="0" smtClean="0"/>
              <a:t>Q: Why might it be difficult for Archaeologist to find sites from back then?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40812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422640"/>
            <a:ext cx="80502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u="sng" dirty="0" smtClean="0"/>
              <a:t>Hudson’s Bay Company</a:t>
            </a:r>
            <a:r>
              <a:rPr lang="en-US" sz="3600" dirty="0" smtClean="0"/>
              <a:t>: </a:t>
            </a:r>
            <a:r>
              <a:rPr lang="en-US" sz="3600" dirty="0" err="1" smtClean="0"/>
              <a:t>Est</a:t>
            </a:r>
            <a:r>
              <a:rPr lang="en-US" sz="3600" dirty="0" smtClean="0"/>
              <a:t> in 1670 by Two French Traders w/ the assistance of Prince Rupert.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/>
              <a:t>Given a Royal Charter in 1670.</a:t>
            </a:r>
            <a:endParaRPr lang="en-US" sz="3600" dirty="0"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 smtClean="0"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ea typeface="KBScaredStraight" panose="02000603000000000000" pitchFamily="2" charset="0"/>
              </a:rPr>
              <a:t>Granted Exclusive Trading Rights of the Hudson’s Bay Watershed.</a:t>
            </a:r>
            <a:endParaRPr lang="en-US" sz="36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3311490" y="61142"/>
            <a:ext cx="2521163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HBC</a:t>
            </a:r>
            <a:endParaRPr lang="en-US" sz="88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35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pdms_ruperts_la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422640"/>
            <a:ext cx="805023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u="sng" dirty="0" smtClean="0"/>
              <a:t>North West Company</a:t>
            </a:r>
            <a:r>
              <a:rPr lang="en-US" sz="3600" dirty="0" smtClean="0"/>
              <a:t>: </a:t>
            </a:r>
            <a:r>
              <a:rPr lang="en-US" sz="3600" dirty="0" err="1" smtClean="0"/>
              <a:t>Est</a:t>
            </a:r>
            <a:r>
              <a:rPr lang="en-US" sz="3600" dirty="0" smtClean="0"/>
              <a:t> in 1779, by Montreal Fur Traders.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/>
              <a:t>Defied the Royal Charter.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/>
              <a:t>Pushed West of Hudson’s Bay Watershed to find furs.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155273" y="61142"/>
            <a:ext cx="2833598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NWC</a:t>
            </a:r>
            <a:endParaRPr lang="en-US" sz="88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87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Begin HBC and NWC </a:t>
            </a:r>
            <a:r>
              <a:rPr lang="en-US" dirty="0" err="1" smtClean="0"/>
              <a:t>Pkg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Begin Arrival of Settlers </a:t>
            </a:r>
            <a:r>
              <a:rPr lang="en-US" smtClean="0"/>
              <a:t>/ Explorers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You will need a Crossroads Textbook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523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Morning!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Outline for Today</a:t>
            </a:r>
          </a:p>
          <a:p>
            <a:pPr lvl="1"/>
            <a:r>
              <a:rPr lang="en-US" dirty="0" smtClean="0"/>
              <a:t>Alexander Mackenzie the Explorer</a:t>
            </a:r>
          </a:p>
          <a:p>
            <a:pPr lvl="1"/>
            <a:r>
              <a:rPr lang="en-US" dirty="0" smtClean="0"/>
              <a:t>The War of 1812</a:t>
            </a:r>
          </a:p>
          <a:p>
            <a:pPr lvl="1"/>
            <a:r>
              <a:rPr lang="en-US" dirty="0" smtClean="0"/>
              <a:t>The Merger of the HBC + NWC</a:t>
            </a:r>
          </a:p>
          <a:p>
            <a:pPr lvl="1"/>
            <a:r>
              <a:rPr lang="en-US" dirty="0" smtClean="0"/>
              <a:t>Life in Upper Canada + Lower Canada</a:t>
            </a:r>
          </a:p>
          <a:p>
            <a:pPr lvl="1"/>
            <a:r>
              <a:rPr lang="en-US" dirty="0" smtClean="0"/>
              <a:t>The 1837 Rebellions in U.C/L.C.</a:t>
            </a:r>
          </a:p>
          <a:p>
            <a:pPr lvl="1"/>
            <a:r>
              <a:rPr lang="en-US" dirty="0" smtClean="0"/>
              <a:t>The Durham Report</a:t>
            </a:r>
          </a:p>
          <a:p>
            <a:pPr lvl="1"/>
            <a:r>
              <a:rPr lang="en-US" dirty="0" smtClean="0"/>
              <a:t>The Act of the Union (1840)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496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dc62fed-c7a6-4a34-a2ba-15665a1fe30b_thumbnail_600_60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r="-190"/>
          <a:stretch/>
        </p:blipFill>
        <p:spPr>
          <a:xfrm>
            <a:off x="0" y="0"/>
            <a:ext cx="9144000" cy="6855996"/>
          </a:xfrm>
        </p:spPr>
      </p:pic>
    </p:spTree>
    <p:extLst>
      <p:ext uri="{BB962C8B-B14F-4D97-AF65-F5344CB8AC3E}">
        <p14:creationId xmlns:p14="http://schemas.microsoft.com/office/powerpoint/2010/main" val="4118949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146054"/>
            <a:ext cx="643240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/>
              <a:t>In 1793, Alexander </a:t>
            </a:r>
            <a:r>
              <a:rPr lang="en-US" sz="3600" dirty="0" err="1" smtClean="0"/>
              <a:t>MacKenzie</a:t>
            </a:r>
            <a:r>
              <a:rPr lang="en-US" sz="3600" dirty="0" smtClean="0"/>
              <a:t> (NWC) crossed the continent and came out at the Bella Coola River along the Pacific.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Discovered 12 years before the Lewis and Clarke Expedition</a:t>
            </a:r>
            <a:endParaRPr lang="en-US" sz="36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0459" y="61142"/>
            <a:ext cx="8243232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Alexander Mackenzie</a:t>
            </a:r>
            <a:endParaRPr lang="en-US" sz="66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pic>
        <p:nvPicPr>
          <p:cNvPr id="4" name="Picture 3" descr="Sir-Alexander-MACKENZ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402" y="2165507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493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lc000868-v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94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lex_MacKenzie_from_Canada_by_lan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8" b="8018"/>
          <a:stretch>
            <a:fillRect/>
          </a:stretch>
        </p:blipFill>
        <p:spPr>
          <a:xfrm>
            <a:off x="457200" y="387428"/>
            <a:ext cx="8229600" cy="5738736"/>
          </a:xfrm>
        </p:spPr>
      </p:pic>
    </p:spTree>
    <p:extLst>
      <p:ext uri="{BB962C8B-B14F-4D97-AF65-F5344CB8AC3E}">
        <p14:creationId xmlns:p14="http://schemas.microsoft.com/office/powerpoint/2010/main" val="572765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alevel_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50029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Mackenzie Cairn at Bella Coola</a:t>
            </a:r>
            <a:endParaRPr lang="en-US" dirty="0"/>
          </a:p>
        </p:txBody>
      </p:sp>
      <p:pic>
        <p:nvPicPr>
          <p:cNvPr id="4" name="Content Placeholder 3" descr="mackenzie_rock_03_64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442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060516"/>
            <a:ext cx="80502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200" dirty="0" smtClean="0"/>
              <a:t>In 1811, HBC sold 74 Million Acres (300,000 square km’s) in the Red River Valley to Lord Selkirk (majority shareholder)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Lord Selkirk desired to have a space for Scottish immigrants coming to the new world.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This area was important for the NWC Trade routes.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846477" y="61142"/>
            <a:ext cx="7451198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Red River Settlement</a:t>
            </a:r>
            <a:endParaRPr lang="en-US" sz="60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30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60516"/>
            <a:ext cx="914399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200" dirty="0" smtClean="0"/>
              <a:t>Fur Traders and Settlers did not get along.</a:t>
            </a:r>
          </a:p>
          <a:p>
            <a:pPr marL="571500" indent="-571500">
              <a:buFont typeface="Arial"/>
              <a:buChar char="•"/>
            </a:pPr>
            <a:endParaRPr lang="en-US" sz="3200" dirty="0"/>
          </a:p>
          <a:p>
            <a:pPr marL="571500" indent="-571500">
              <a:buFont typeface="Arial"/>
              <a:buChar char="•"/>
            </a:pPr>
            <a:r>
              <a:rPr lang="en-US" sz="3200" dirty="0" smtClean="0"/>
              <a:t>Why might this be?</a:t>
            </a:r>
          </a:p>
          <a:p>
            <a:endParaRPr lang="en-US" sz="3200" dirty="0" smtClean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When Settlers came into an area it was often for farming, which meant that the area had to be cleared of trees, brushes, etc. </a:t>
            </a:r>
          </a:p>
          <a:p>
            <a:pPr marL="457200" indent="-457200">
              <a:buFont typeface="Arial"/>
              <a:buChar char="•"/>
            </a:pPr>
            <a:endParaRPr lang="en-US" sz="3200" dirty="0"/>
          </a:p>
          <a:p>
            <a:pPr marL="457200" indent="-457200">
              <a:buFont typeface="Arial"/>
              <a:buChar char="•"/>
            </a:pPr>
            <a:r>
              <a:rPr lang="en-US" sz="3200" dirty="0" smtClean="0"/>
              <a:t>This would often result in removing the habitat for animals, which negatively affected the fur trade.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2428569" y="61142"/>
            <a:ext cx="428702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Resentment</a:t>
            </a:r>
            <a:endParaRPr lang="en-US" sz="60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169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060516"/>
            <a:ext cx="80502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en-US" sz="3200" dirty="0" smtClean="0"/>
              <a:t>Not only was this problematic for the Fur Traders in the Red River Valley, but more so for the indigenous people living their. </a:t>
            </a:r>
          </a:p>
          <a:p>
            <a:pPr marL="571500" indent="-571500">
              <a:buFont typeface="Arial"/>
              <a:buChar char="•"/>
            </a:pPr>
            <a:endParaRPr lang="en-US" sz="3200" dirty="0"/>
          </a:p>
          <a:p>
            <a:pPr marL="571500" indent="-571500">
              <a:buFont typeface="Arial"/>
              <a:buChar char="•"/>
            </a:pPr>
            <a:r>
              <a:rPr lang="en-US" sz="3200" dirty="0" smtClean="0"/>
              <a:t>The Red River Valley is home to the Metis (European/Indigenous ancestry).</a:t>
            </a:r>
          </a:p>
          <a:p>
            <a:pPr marL="571500" indent="-571500">
              <a:buFont typeface="Arial"/>
              <a:buChar char="•"/>
            </a:pPr>
            <a:endParaRPr lang="en-US" sz="3200" dirty="0"/>
          </a:p>
          <a:p>
            <a:pPr marL="571500" indent="-571500">
              <a:buFont typeface="Arial"/>
              <a:buChar char="•"/>
            </a:pPr>
            <a:r>
              <a:rPr lang="en-US" sz="3200" dirty="0" smtClean="0"/>
              <a:t>This will lead to later problems for Western Expansion.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873909" y="61142"/>
            <a:ext cx="5396349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0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Tension’s Grow</a:t>
            </a:r>
            <a:endParaRPr lang="en-US" sz="60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03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plash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19" r="-18519"/>
          <a:stretch>
            <a:fillRect/>
          </a:stretch>
        </p:blipFill>
        <p:spPr>
          <a:xfrm>
            <a:off x="353754" y="461875"/>
            <a:ext cx="8501042" cy="598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5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6617663" cy="6858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 smtClean="0"/>
              <a:t>In 1812 the British are at War again with the United States in the ‘War of 1812’</a:t>
            </a:r>
          </a:p>
          <a:p>
            <a:r>
              <a:rPr lang="en-US" sz="2800" dirty="0" smtClean="0"/>
              <a:t>Britain places a blockade on France (Napoleonic Wars)</a:t>
            </a:r>
          </a:p>
          <a:p>
            <a:r>
              <a:rPr lang="en-US" sz="2800" dirty="0" smtClean="0"/>
              <a:t>They stop American Ships from Trading with France. </a:t>
            </a:r>
          </a:p>
          <a:p>
            <a:r>
              <a:rPr lang="en-US" sz="2800" dirty="0" smtClean="0"/>
              <a:t>They ‘impress’ </a:t>
            </a:r>
            <a:r>
              <a:rPr lang="en-US" sz="2800" dirty="0" err="1" smtClean="0"/>
              <a:t>american</a:t>
            </a:r>
            <a:r>
              <a:rPr lang="en-US" sz="2800" dirty="0" smtClean="0"/>
              <a:t> sailors into the British Navy. </a:t>
            </a:r>
          </a:p>
          <a:p>
            <a:r>
              <a:rPr lang="en-US" sz="2800" dirty="0" smtClean="0"/>
              <a:t>The British were also supplying Aboriginals with weapons and supplies to attack the Americans in the Frontier.</a:t>
            </a:r>
          </a:p>
          <a:p>
            <a:r>
              <a:rPr lang="en-US" sz="2800" dirty="0" smtClean="0"/>
              <a:t>June 18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1812 </a:t>
            </a:r>
            <a:r>
              <a:rPr lang="mr-IN" sz="2800" dirty="0" smtClean="0"/>
              <a:t>–</a:t>
            </a:r>
            <a:r>
              <a:rPr lang="en-US" sz="2800" dirty="0" smtClean="0"/>
              <a:t> War is declared. </a:t>
            </a:r>
          </a:p>
        </p:txBody>
      </p:sp>
      <p:pic>
        <p:nvPicPr>
          <p:cNvPr id="4" name="Picture 3" descr="3C-GR01-canadian-land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663" y="3041043"/>
            <a:ext cx="2526337" cy="173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59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HOUSE is on FIRE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1734" y="6386866"/>
            <a:ext cx="2912266" cy="590726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June 18</a:t>
            </a:r>
            <a:r>
              <a:rPr lang="en-US" baseline="30000" dirty="0" smtClean="0"/>
              <a:t>th</a:t>
            </a:r>
            <a:r>
              <a:rPr lang="en-US" dirty="0" smtClean="0"/>
              <a:t>, 1814</a:t>
            </a:r>
            <a:endParaRPr lang="en-US" dirty="0"/>
          </a:p>
        </p:txBody>
      </p:sp>
      <p:pic>
        <p:nvPicPr>
          <p:cNvPr id="4" name="Picture 3" descr="British_Burning_Washing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8" y="1234244"/>
            <a:ext cx="8511033" cy="515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64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422640"/>
            <a:ext cx="8050235" cy="636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During this war, the French and British worked together against the United States, who tried to invade Canada.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war </a:t>
            </a: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resulted in a draw, but it defined the US-Canadian border </a:t>
            </a: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and </a:t>
            </a: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increased a sense of Canadian nationalism.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Both French Canadians </a:t>
            </a: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and </a:t>
            </a: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English Canadians joined to protect their land—they were more united than ever before.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1247920" y="61142"/>
            <a:ext cx="6648295" cy="142346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War of 1812</a:t>
            </a:r>
            <a:endParaRPr lang="en-US" sz="88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92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Following the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4520871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Settlers FLOOD into Upper Canada (Ontario) for cheap farming land.</a:t>
            </a:r>
          </a:p>
          <a:p>
            <a:endParaRPr lang="en-US" dirty="0"/>
          </a:p>
          <a:p>
            <a:r>
              <a:rPr lang="en-US" dirty="0" smtClean="0"/>
              <a:t>Lower Canada (Quebec) attracts many American and Scottish Immigrants.</a:t>
            </a:r>
          </a:p>
          <a:p>
            <a:endParaRPr lang="en-US" dirty="0"/>
          </a:p>
          <a:p>
            <a:r>
              <a:rPr lang="en-US" dirty="0" smtClean="0"/>
              <a:t>Maritimes continue building ships, harvesting fish, </a:t>
            </a:r>
          </a:p>
          <a:p>
            <a:endParaRPr lang="en-US" dirty="0"/>
          </a:p>
          <a:p>
            <a:r>
              <a:rPr lang="en-US" dirty="0" smtClean="0"/>
              <a:t>HBC continues to expand westward. </a:t>
            </a:r>
            <a:endParaRPr lang="en-US" dirty="0"/>
          </a:p>
        </p:txBody>
      </p:sp>
      <p:pic>
        <p:nvPicPr>
          <p:cNvPr id="4" name="Picture 3" descr="cauplwl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71" y="1417638"/>
            <a:ext cx="4713580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7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Canada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Underdeveloped and remote </a:t>
            </a:r>
            <a:r>
              <a:rPr lang="mr-IN" dirty="0" smtClean="0"/>
              <a:t>–</a:t>
            </a:r>
            <a:r>
              <a:rPr lang="en-US" dirty="0" smtClean="0"/>
              <a:t> few roads. Forests are very dense. </a:t>
            </a:r>
          </a:p>
          <a:p>
            <a:endParaRPr lang="en-US" dirty="0"/>
          </a:p>
          <a:p>
            <a:r>
              <a:rPr lang="en-US" dirty="0" smtClean="0"/>
              <a:t>Settlers cleared the land but limited to 1 hectare per year </a:t>
            </a:r>
            <a:r>
              <a:rPr lang="mr-IN" dirty="0" smtClean="0"/>
              <a:t>–</a:t>
            </a:r>
            <a:r>
              <a:rPr lang="en-US" dirty="0" smtClean="0"/>
              <a:t> it would take a family 20+ years to clear a 25 hectare (1 city block) piece of land. </a:t>
            </a:r>
          </a:p>
          <a:p>
            <a:endParaRPr lang="en-US" dirty="0"/>
          </a:p>
          <a:p>
            <a:r>
              <a:rPr lang="en-US" dirty="0" smtClean="0"/>
              <a:t>Social Life </a:t>
            </a:r>
            <a:r>
              <a:rPr lang="mr-IN" dirty="0" smtClean="0"/>
              <a:t>–</a:t>
            </a:r>
            <a:r>
              <a:rPr lang="en-US" dirty="0" smtClean="0"/>
              <a:t> visit your neighbors, attend church.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967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6" name="Content Placeholder 5" descr="sealevel_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4" b="11444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0" y="0"/>
            <a:ext cx="289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1 Fathom = 6 Feet. </a:t>
            </a:r>
          </a:p>
          <a:p>
            <a:endParaRPr lang="en-US" sz="3600" b="1" dirty="0"/>
          </a:p>
          <a:p>
            <a:r>
              <a:rPr lang="en-US" sz="3600" b="1" dirty="0" smtClean="0"/>
              <a:t>30 Fathoms = 180 Feet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0134" y="5996226"/>
            <a:ext cx="410881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40 Fathoms = 240 Feet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313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Immigrants Experience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Romanticized ads in Europe about life in Canada</a:t>
            </a:r>
          </a:p>
          <a:p>
            <a:endParaRPr lang="en-US" dirty="0"/>
          </a:p>
          <a:p>
            <a:r>
              <a:rPr lang="en-US" dirty="0" smtClean="0"/>
              <a:t>Crossing the Atlantic </a:t>
            </a:r>
            <a:r>
              <a:rPr lang="mr-IN" dirty="0" smtClean="0"/>
              <a:t>–</a:t>
            </a:r>
            <a:r>
              <a:rPr lang="en-US" dirty="0" smtClean="0"/>
              <a:t> very expensive, took more than a month to cross. Most did not have bathroom facilities, disease was prevalent. </a:t>
            </a:r>
          </a:p>
          <a:p>
            <a:endParaRPr lang="en-US" dirty="0"/>
          </a:p>
          <a:p>
            <a:r>
              <a:rPr lang="en-US" dirty="0" smtClean="0"/>
              <a:t>Many settlers were coming from Britain (England, Ireland and Scotland)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214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749341"/>
            <a:ext cx="8050235" cy="467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In 1821, the NWC and HBC merged together forming the HBC.</a:t>
            </a:r>
            <a:endParaRPr lang="en-US" sz="3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HBC gained all the </a:t>
            </a:r>
            <a:r>
              <a:rPr lang="en-US" sz="3200" dirty="0" err="1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voyaguers</a:t>
            </a: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 and fur trader routes west of the Hudson’s Bay.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 NWC gained the direct port access of furs to England via the Hudson’s Bay.</a:t>
            </a: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3598724" y="-45454"/>
            <a:ext cx="1946687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Merger</a:t>
            </a:r>
            <a:endParaRPr lang="en-US" sz="44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09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43089" y="6667467"/>
            <a:ext cx="2653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KBScaredStraight" panose="02000603000000000000" pitchFamily="2" charset="0"/>
                <a:ea typeface="KBScaredStraight" panose="02000603000000000000" pitchFamily="2" charset="0"/>
              </a:rPr>
              <a:t>© Brain </a:t>
            </a:r>
            <a:r>
              <a:rPr lang="en-US" sz="1200" dirty="0">
                <a:latin typeface="KBScaredStraight" panose="02000603000000000000" pitchFamily="2" charset="0"/>
                <a:ea typeface="KBScaredStraight" panose="02000603000000000000" pitchFamily="2" charset="0"/>
              </a:rPr>
              <a:t>Wrinkles</a:t>
            </a:r>
          </a:p>
        </p:txBody>
      </p:sp>
      <p:pic>
        <p:nvPicPr>
          <p:cNvPr id="3" name="Picture 2" descr="Death-Star-II_b57601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pic>
        <p:nvPicPr>
          <p:cNvPr id="4" name="Picture 3" descr="Beav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0"/>
            <a:ext cx="2438400" cy="2033016"/>
          </a:xfrm>
          <a:prstGeom prst="rect">
            <a:avLst/>
          </a:prstGeom>
        </p:spPr>
      </p:pic>
      <p:pic>
        <p:nvPicPr>
          <p:cNvPr id="9" name="Picture 8" descr="x1WLcZn-asset-mezzanine-16x9-6kkb4dA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074" y="0"/>
            <a:ext cx="3258526" cy="20330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5887" y="353961"/>
            <a:ext cx="29511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Galactic Empire of Fur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60731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4.gif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92" b="6962"/>
          <a:stretch/>
        </p:blipFill>
        <p:spPr>
          <a:xfrm>
            <a:off x="-1" y="624638"/>
            <a:ext cx="9144001" cy="5725843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1040865" y="957778"/>
            <a:ext cx="7390142" cy="5217707"/>
          </a:xfrm>
          <a:custGeom>
            <a:avLst/>
            <a:gdLst>
              <a:gd name="connsiteX0" fmla="*/ 1207404 w 7390142"/>
              <a:gd name="connsiteY0" fmla="*/ 187391 h 5217707"/>
              <a:gd name="connsiteX1" fmla="*/ 1207404 w 7390142"/>
              <a:gd name="connsiteY1" fmla="*/ 187391 h 5217707"/>
              <a:gd name="connsiteX2" fmla="*/ 874327 w 7390142"/>
              <a:gd name="connsiteY2" fmla="*/ 582995 h 5217707"/>
              <a:gd name="connsiteX3" fmla="*/ 686971 w 7390142"/>
              <a:gd name="connsiteY3" fmla="*/ 666280 h 5217707"/>
              <a:gd name="connsiteX4" fmla="*/ 624519 w 7390142"/>
              <a:gd name="connsiteY4" fmla="*/ 687101 h 5217707"/>
              <a:gd name="connsiteX5" fmla="*/ 499615 w 7390142"/>
              <a:gd name="connsiteY5" fmla="*/ 874492 h 5217707"/>
              <a:gd name="connsiteX6" fmla="*/ 457981 w 7390142"/>
              <a:gd name="connsiteY6" fmla="*/ 936956 h 5217707"/>
              <a:gd name="connsiteX7" fmla="*/ 333077 w 7390142"/>
              <a:gd name="connsiteY7" fmla="*/ 1041062 h 5217707"/>
              <a:gd name="connsiteX8" fmla="*/ 228990 w 7390142"/>
              <a:gd name="connsiteY8" fmla="*/ 1165990 h 5217707"/>
              <a:gd name="connsiteX9" fmla="*/ 187356 w 7390142"/>
              <a:gd name="connsiteY9" fmla="*/ 1311739 h 5217707"/>
              <a:gd name="connsiteX10" fmla="*/ 166539 w 7390142"/>
              <a:gd name="connsiteY10" fmla="*/ 2019661 h 5217707"/>
              <a:gd name="connsiteX11" fmla="*/ 83269 w 7390142"/>
              <a:gd name="connsiteY11" fmla="*/ 2352801 h 5217707"/>
              <a:gd name="connsiteX12" fmla="*/ 41635 w 7390142"/>
              <a:gd name="connsiteY12" fmla="*/ 2415265 h 5217707"/>
              <a:gd name="connsiteX13" fmla="*/ 0 w 7390142"/>
              <a:gd name="connsiteY13" fmla="*/ 2540192 h 5217707"/>
              <a:gd name="connsiteX14" fmla="*/ 41635 w 7390142"/>
              <a:gd name="connsiteY14" fmla="*/ 3185651 h 5217707"/>
              <a:gd name="connsiteX15" fmla="*/ 62452 w 7390142"/>
              <a:gd name="connsiteY15" fmla="*/ 3477149 h 5217707"/>
              <a:gd name="connsiteX16" fmla="*/ 104087 w 7390142"/>
              <a:gd name="connsiteY16" fmla="*/ 3602076 h 5217707"/>
              <a:gd name="connsiteX17" fmla="*/ 166539 w 7390142"/>
              <a:gd name="connsiteY17" fmla="*/ 3643719 h 5217707"/>
              <a:gd name="connsiteX18" fmla="*/ 208173 w 7390142"/>
              <a:gd name="connsiteY18" fmla="*/ 3706183 h 5217707"/>
              <a:gd name="connsiteX19" fmla="*/ 270625 w 7390142"/>
              <a:gd name="connsiteY19" fmla="*/ 3747825 h 5217707"/>
              <a:gd name="connsiteX20" fmla="*/ 291442 w 7390142"/>
              <a:gd name="connsiteY20" fmla="*/ 3810289 h 5217707"/>
              <a:gd name="connsiteX21" fmla="*/ 291442 w 7390142"/>
              <a:gd name="connsiteY21" fmla="*/ 4476569 h 5217707"/>
              <a:gd name="connsiteX22" fmla="*/ 228990 w 7390142"/>
              <a:gd name="connsiteY22" fmla="*/ 4539033 h 5217707"/>
              <a:gd name="connsiteX23" fmla="*/ 124904 w 7390142"/>
              <a:gd name="connsiteY23" fmla="*/ 4643139 h 5217707"/>
              <a:gd name="connsiteX24" fmla="*/ 83269 w 7390142"/>
              <a:gd name="connsiteY24" fmla="*/ 4934636 h 5217707"/>
              <a:gd name="connsiteX25" fmla="*/ 104087 w 7390142"/>
              <a:gd name="connsiteY25" fmla="*/ 5059564 h 5217707"/>
              <a:gd name="connsiteX26" fmla="*/ 582885 w 7390142"/>
              <a:gd name="connsiteY26" fmla="*/ 5122028 h 5217707"/>
              <a:gd name="connsiteX27" fmla="*/ 603702 w 7390142"/>
              <a:gd name="connsiteY27" fmla="*/ 5017921 h 5217707"/>
              <a:gd name="connsiteX28" fmla="*/ 624519 w 7390142"/>
              <a:gd name="connsiteY28" fmla="*/ 4976279 h 5217707"/>
              <a:gd name="connsiteX29" fmla="*/ 978413 w 7390142"/>
              <a:gd name="connsiteY29" fmla="*/ 4997100 h 5217707"/>
              <a:gd name="connsiteX30" fmla="*/ 1103317 w 7390142"/>
              <a:gd name="connsiteY30" fmla="*/ 5017921 h 5217707"/>
              <a:gd name="connsiteX31" fmla="*/ 1311490 w 7390142"/>
              <a:gd name="connsiteY31" fmla="*/ 5038743 h 5217707"/>
              <a:gd name="connsiteX32" fmla="*/ 2123365 w 7390142"/>
              <a:gd name="connsiteY32" fmla="*/ 5038743 h 5217707"/>
              <a:gd name="connsiteX33" fmla="*/ 2310721 w 7390142"/>
              <a:gd name="connsiteY33" fmla="*/ 5080385 h 5217707"/>
              <a:gd name="connsiteX34" fmla="*/ 2498076 w 7390142"/>
              <a:gd name="connsiteY34" fmla="*/ 5101206 h 5217707"/>
              <a:gd name="connsiteX35" fmla="*/ 2643797 w 7390142"/>
              <a:gd name="connsiteY35" fmla="*/ 5122028 h 5217707"/>
              <a:gd name="connsiteX36" fmla="*/ 2727067 w 7390142"/>
              <a:gd name="connsiteY36" fmla="*/ 5142849 h 5217707"/>
              <a:gd name="connsiteX37" fmla="*/ 3185047 w 7390142"/>
              <a:gd name="connsiteY37" fmla="*/ 5184491 h 5217707"/>
              <a:gd name="connsiteX38" fmla="*/ 3580576 w 7390142"/>
              <a:gd name="connsiteY38" fmla="*/ 5184491 h 5217707"/>
              <a:gd name="connsiteX39" fmla="*/ 3643028 w 7390142"/>
              <a:gd name="connsiteY39" fmla="*/ 5163670 h 5217707"/>
              <a:gd name="connsiteX40" fmla="*/ 3955288 w 7390142"/>
              <a:gd name="connsiteY40" fmla="*/ 5142849 h 5217707"/>
              <a:gd name="connsiteX41" fmla="*/ 4184278 w 7390142"/>
              <a:gd name="connsiteY41" fmla="*/ 5122028 h 5217707"/>
              <a:gd name="connsiteX42" fmla="*/ 4454903 w 7390142"/>
              <a:gd name="connsiteY42" fmla="*/ 5122028 h 5217707"/>
              <a:gd name="connsiteX43" fmla="*/ 4600624 w 7390142"/>
              <a:gd name="connsiteY43" fmla="*/ 5142849 h 5217707"/>
              <a:gd name="connsiteX44" fmla="*/ 4933701 w 7390142"/>
              <a:gd name="connsiteY44" fmla="*/ 5205313 h 5217707"/>
              <a:gd name="connsiteX45" fmla="*/ 5329229 w 7390142"/>
              <a:gd name="connsiteY45" fmla="*/ 5184491 h 5217707"/>
              <a:gd name="connsiteX46" fmla="*/ 5454133 w 7390142"/>
              <a:gd name="connsiteY46" fmla="*/ 5142849 h 5217707"/>
              <a:gd name="connsiteX47" fmla="*/ 5516585 w 7390142"/>
              <a:gd name="connsiteY47" fmla="*/ 5101206 h 5217707"/>
              <a:gd name="connsiteX48" fmla="*/ 5620672 w 7390142"/>
              <a:gd name="connsiteY48" fmla="*/ 5059564 h 5217707"/>
              <a:gd name="connsiteX49" fmla="*/ 5745576 w 7390142"/>
              <a:gd name="connsiteY49" fmla="*/ 5017921 h 5217707"/>
              <a:gd name="connsiteX50" fmla="*/ 5808027 w 7390142"/>
              <a:gd name="connsiteY50" fmla="*/ 4997100 h 5217707"/>
              <a:gd name="connsiteX51" fmla="*/ 5974566 w 7390142"/>
              <a:gd name="connsiteY51" fmla="*/ 4955458 h 5217707"/>
              <a:gd name="connsiteX52" fmla="*/ 6057835 w 7390142"/>
              <a:gd name="connsiteY52" fmla="*/ 4934636 h 5217707"/>
              <a:gd name="connsiteX53" fmla="*/ 6182739 w 7390142"/>
              <a:gd name="connsiteY53" fmla="*/ 4892994 h 5217707"/>
              <a:gd name="connsiteX54" fmla="*/ 6245191 w 7390142"/>
              <a:gd name="connsiteY54" fmla="*/ 4830530 h 5217707"/>
              <a:gd name="connsiteX55" fmla="*/ 6349277 w 7390142"/>
              <a:gd name="connsiteY55" fmla="*/ 4726424 h 5217707"/>
              <a:gd name="connsiteX56" fmla="*/ 6474181 w 7390142"/>
              <a:gd name="connsiteY56" fmla="*/ 4684781 h 5217707"/>
              <a:gd name="connsiteX57" fmla="*/ 6640720 w 7390142"/>
              <a:gd name="connsiteY57" fmla="*/ 4601496 h 5217707"/>
              <a:gd name="connsiteX58" fmla="*/ 6723989 w 7390142"/>
              <a:gd name="connsiteY58" fmla="*/ 4539033 h 5217707"/>
              <a:gd name="connsiteX59" fmla="*/ 6786441 w 7390142"/>
              <a:gd name="connsiteY59" fmla="*/ 4497390 h 5217707"/>
              <a:gd name="connsiteX60" fmla="*/ 6911344 w 7390142"/>
              <a:gd name="connsiteY60" fmla="*/ 4309999 h 5217707"/>
              <a:gd name="connsiteX61" fmla="*/ 7077883 w 7390142"/>
              <a:gd name="connsiteY61" fmla="*/ 4060144 h 5217707"/>
              <a:gd name="connsiteX62" fmla="*/ 7119517 w 7390142"/>
              <a:gd name="connsiteY62" fmla="*/ 3997680 h 5217707"/>
              <a:gd name="connsiteX63" fmla="*/ 7161152 w 7390142"/>
              <a:gd name="connsiteY63" fmla="*/ 3914395 h 5217707"/>
              <a:gd name="connsiteX64" fmla="*/ 7265239 w 7390142"/>
              <a:gd name="connsiteY64" fmla="*/ 3768646 h 5217707"/>
              <a:gd name="connsiteX65" fmla="*/ 7306873 w 7390142"/>
              <a:gd name="connsiteY65" fmla="*/ 3581255 h 5217707"/>
              <a:gd name="connsiteX66" fmla="*/ 7327690 w 7390142"/>
              <a:gd name="connsiteY66" fmla="*/ 3477149 h 5217707"/>
              <a:gd name="connsiteX67" fmla="*/ 7348508 w 7390142"/>
              <a:gd name="connsiteY67" fmla="*/ 3414685 h 5217707"/>
              <a:gd name="connsiteX68" fmla="*/ 7390142 w 7390142"/>
              <a:gd name="connsiteY68" fmla="*/ 3268936 h 5217707"/>
              <a:gd name="connsiteX69" fmla="*/ 7348508 w 7390142"/>
              <a:gd name="connsiteY69" fmla="*/ 2810869 h 5217707"/>
              <a:gd name="connsiteX70" fmla="*/ 7327690 w 7390142"/>
              <a:gd name="connsiteY70" fmla="*/ 2602656 h 5217707"/>
              <a:gd name="connsiteX71" fmla="*/ 7202787 w 7390142"/>
              <a:gd name="connsiteY71" fmla="*/ 2581835 h 5217707"/>
              <a:gd name="connsiteX72" fmla="*/ 6723989 w 7390142"/>
              <a:gd name="connsiteY72" fmla="*/ 2561014 h 5217707"/>
              <a:gd name="connsiteX73" fmla="*/ 6640720 w 7390142"/>
              <a:gd name="connsiteY73" fmla="*/ 2540192 h 5217707"/>
              <a:gd name="connsiteX74" fmla="*/ 6411729 w 7390142"/>
              <a:gd name="connsiteY74" fmla="*/ 2498550 h 5217707"/>
              <a:gd name="connsiteX75" fmla="*/ 6390912 w 7390142"/>
              <a:gd name="connsiteY75" fmla="*/ 2331980 h 5217707"/>
              <a:gd name="connsiteX76" fmla="*/ 6349277 w 7390142"/>
              <a:gd name="connsiteY76" fmla="*/ 2269516 h 5217707"/>
              <a:gd name="connsiteX77" fmla="*/ 6286825 w 7390142"/>
              <a:gd name="connsiteY77" fmla="*/ 2186231 h 5217707"/>
              <a:gd name="connsiteX78" fmla="*/ 6161922 w 7390142"/>
              <a:gd name="connsiteY78" fmla="*/ 2061304 h 5217707"/>
              <a:gd name="connsiteX79" fmla="*/ 6099470 w 7390142"/>
              <a:gd name="connsiteY79" fmla="*/ 1957197 h 5217707"/>
              <a:gd name="connsiteX80" fmla="*/ 5995383 w 7390142"/>
              <a:gd name="connsiteY80" fmla="*/ 1790627 h 5217707"/>
              <a:gd name="connsiteX81" fmla="*/ 5953749 w 7390142"/>
              <a:gd name="connsiteY81" fmla="*/ 1707342 h 5217707"/>
              <a:gd name="connsiteX82" fmla="*/ 5932931 w 7390142"/>
              <a:gd name="connsiteY82" fmla="*/ 1624057 h 5217707"/>
              <a:gd name="connsiteX83" fmla="*/ 5870479 w 7390142"/>
              <a:gd name="connsiteY83" fmla="*/ 1540772 h 5217707"/>
              <a:gd name="connsiteX84" fmla="*/ 5828845 w 7390142"/>
              <a:gd name="connsiteY84" fmla="*/ 1478309 h 5217707"/>
              <a:gd name="connsiteX85" fmla="*/ 5683124 w 7390142"/>
              <a:gd name="connsiteY85" fmla="*/ 1207632 h 5217707"/>
              <a:gd name="connsiteX86" fmla="*/ 5641489 w 7390142"/>
              <a:gd name="connsiteY86" fmla="*/ 1145168 h 5217707"/>
              <a:gd name="connsiteX87" fmla="*/ 5579037 w 7390142"/>
              <a:gd name="connsiteY87" fmla="*/ 1082705 h 5217707"/>
              <a:gd name="connsiteX88" fmla="*/ 5537403 w 7390142"/>
              <a:gd name="connsiteY88" fmla="*/ 1020241 h 5217707"/>
              <a:gd name="connsiteX89" fmla="*/ 5454133 w 7390142"/>
              <a:gd name="connsiteY89" fmla="*/ 957777 h 5217707"/>
              <a:gd name="connsiteX90" fmla="*/ 5329229 w 7390142"/>
              <a:gd name="connsiteY90" fmla="*/ 874492 h 5217707"/>
              <a:gd name="connsiteX91" fmla="*/ 5204326 w 7390142"/>
              <a:gd name="connsiteY91" fmla="*/ 749565 h 5217707"/>
              <a:gd name="connsiteX92" fmla="*/ 5141874 w 7390142"/>
              <a:gd name="connsiteY92" fmla="*/ 624637 h 5217707"/>
              <a:gd name="connsiteX93" fmla="*/ 4912883 w 7390142"/>
              <a:gd name="connsiteY93" fmla="*/ 416425 h 5217707"/>
              <a:gd name="connsiteX94" fmla="*/ 4829614 w 7390142"/>
              <a:gd name="connsiteY94" fmla="*/ 312318 h 5217707"/>
              <a:gd name="connsiteX95" fmla="*/ 4767162 w 7390142"/>
              <a:gd name="connsiteY95" fmla="*/ 249855 h 5217707"/>
              <a:gd name="connsiteX96" fmla="*/ 4621441 w 7390142"/>
              <a:gd name="connsiteY96" fmla="*/ 166570 h 5217707"/>
              <a:gd name="connsiteX97" fmla="*/ 4288364 w 7390142"/>
              <a:gd name="connsiteY97" fmla="*/ 124927 h 5217707"/>
              <a:gd name="connsiteX98" fmla="*/ 4080191 w 7390142"/>
              <a:gd name="connsiteY98" fmla="*/ 62463 h 5217707"/>
              <a:gd name="connsiteX99" fmla="*/ 3996922 w 7390142"/>
              <a:gd name="connsiteY99" fmla="*/ 41642 h 5217707"/>
              <a:gd name="connsiteX100" fmla="*/ 3934470 w 7390142"/>
              <a:gd name="connsiteY100" fmla="*/ 20821 h 5217707"/>
              <a:gd name="connsiteX101" fmla="*/ 3809566 w 7390142"/>
              <a:gd name="connsiteY101" fmla="*/ 0 h 5217707"/>
              <a:gd name="connsiteX102" fmla="*/ 1811105 w 7390142"/>
              <a:gd name="connsiteY102" fmla="*/ 20821 h 5217707"/>
              <a:gd name="connsiteX103" fmla="*/ 1686202 w 7390142"/>
              <a:gd name="connsiteY103" fmla="*/ 62463 h 5217707"/>
              <a:gd name="connsiteX104" fmla="*/ 1415577 w 7390142"/>
              <a:gd name="connsiteY104" fmla="*/ 83285 h 5217707"/>
              <a:gd name="connsiteX105" fmla="*/ 1228221 w 7390142"/>
              <a:gd name="connsiteY105" fmla="*/ 166570 h 5217707"/>
              <a:gd name="connsiteX106" fmla="*/ 1207404 w 7390142"/>
              <a:gd name="connsiteY106" fmla="*/ 187391 h 5217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7390142" h="5217707">
                <a:moveTo>
                  <a:pt x="1207404" y="187391"/>
                </a:moveTo>
                <a:lnTo>
                  <a:pt x="1207404" y="187391"/>
                </a:lnTo>
                <a:cubicBezTo>
                  <a:pt x="1126675" y="298414"/>
                  <a:pt x="997824" y="500649"/>
                  <a:pt x="874327" y="582995"/>
                </a:cubicBezTo>
                <a:cubicBezTo>
                  <a:pt x="775361" y="648984"/>
                  <a:pt x="835610" y="616724"/>
                  <a:pt x="686971" y="666280"/>
                </a:cubicBezTo>
                <a:lnTo>
                  <a:pt x="624519" y="687101"/>
                </a:lnTo>
                <a:lnTo>
                  <a:pt x="499615" y="874492"/>
                </a:lnTo>
                <a:cubicBezTo>
                  <a:pt x="485737" y="895313"/>
                  <a:pt x="478800" y="923074"/>
                  <a:pt x="457981" y="936956"/>
                </a:cubicBezTo>
                <a:cubicBezTo>
                  <a:pt x="396571" y="977903"/>
                  <a:pt x="383167" y="980943"/>
                  <a:pt x="333077" y="1041062"/>
                </a:cubicBezTo>
                <a:cubicBezTo>
                  <a:pt x="188165" y="1214989"/>
                  <a:pt x="411440" y="983505"/>
                  <a:pt x="228990" y="1165990"/>
                </a:cubicBezTo>
                <a:cubicBezTo>
                  <a:pt x="217919" y="1199209"/>
                  <a:pt x="188990" y="1280690"/>
                  <a:pt x="187356" y="1311739"/>
                </a:cubicBezTo>
                <a:cubicBezTo>
                  <a:pt x="174951" y="1547489"/>
                  <a:pt x="182595" y="1784132"/>
                  <a:pt x="166539" y="2019661"/>
                </a:cubicBezTo>
                <a:cubicBezTo>
                  <a:pt x="164943" y="2043080"/>
                  <a:pt x="117114" y="2302022"/>
                  <a:pt x="83269" y="2352801"/>
                </a:cubicBezTo>
                <a:cubicBezTo>
                  <a:pt x="69391" y="2373622"/>
                  <a:pt x="51796" y="2392398"/>
                  <a:pt x="41635" y="2415265"/>
                </a:cubicBezTo>
                <a:cubicBezTo>
                  <a:pt x="23811" y="2455377"/>
                  <a:pt x="0" y="2540192"/>
                  <a:pt x="0" y="2540192"/>
                </a:cubicBezTo>
                <a:cubicBezTo>
                  <a:pt x="40562" y="3392161"/>
                  <a:pt x="-1553" y="2667307"/>
                  <a:pt x="41635" y="3185651"/>
                </a:cubicBezTo>
                <a:cubicBezTo>
                  <a:pt x="49723" y="3282728"/>
                  <a:pt x="48004" y="3380813"/>
                  <a:pt x="62452" y="3477149"/>
                </a:cubicBezTo>
                <a:cubicBezTo>
                  <a:pt x="68962" y="3520558"/>
                  <a:pt x="67567" y="3577725"/>
                  <a:pt x="104087" y="3602076"/>
                </a:cubicBezTo>
                <a:lnTo>
                  <a:pt x="166539" y="3643719"/>
                </a:lnTo>
                <a:cubicBezTo>
                  <a:pt x="180417" y="3664540"/>
                  <a:pt x="190481" y="3688488"/>
                  <a:pt x="208173" y="3706183"/>
                </a:cubicBezTo>
                <a:cubicBezTo>
                  <a:pt x="225864" y="3723877"/>
                  <a:pt x="254997" y="3728286"/>
                  <a:pt x="270625" y="3747825"/>
                </a:cubicBezTo>
                <a:cubicBezTo>
                  <a:pt x="284334" y="3764964"/>
                  <a:pt x="284503" y="3789468"/>
                  <a:pt x="291442" y="3810289"/>
                </a:cubicBezTo>
                <a:cubicBezTo>
                  <a:pt x="320043" y="4067734"/>
                  <a:pt x="340056" y="4160522"/>
                  <a:pt x="291442" y="4476569"/>
                </a:cubicBezTo>
                <a:cubicBezTo>
                  <a:pt x="286966" y="4505670"/>
                  <a:pt x="247837" y="4516413"/>
                  <a:pt x="228990" y="4539033"/>
                </a:cubicBezTo>
                <a:cubicBezTo>
                  <a:pt x="142253" y="4643137"/>
                  <a:pt x="239398" y="4566794"/>
                  <a:pt x="124904" y="4643139"/>
                </a:cubicBezTo>
                <a:cubicBezTo>
                  <a:pt x="86379" y="4758739"/>
                  <a:pt x="83269" y="4752174"/>
                  <a:pt x="83269" y="4934636"/>
                </a:cubicBezTo>
                <a:cubicBezTo>
                  <a:pt x="83269" y="4976853"/>
                  <a:pt x="66838" y="5039694"/>
                  <a:pt x="104087" y="5059564"/>
                </a:cubicBezTo>
                <a:cubicBezTo>
                  <a:pt x="130673" y="5073746"/>
                  <a:pt x="507417" y="5113641"/>
                  <a:pt x="582885" y="5122028"/>
                </a:cubicBezTo>
                <a:cubicBezTo>
                  <a:pt x="589824" y="5087326"/>
                  <a:pt x="614891" y="5051495"/>
                  <a:pt x="603702" y="5017921"/>
                </a:cubicBezTo>
                <a:cubicBezTo>
                  <a:pt x="587621" y="4969669"/>
                  <a:pt x="424113" y="5026389"/>
                  <a:pt x="624519" y="4976279"/>
                </a:cubicBezTo>
                <a:cubicBezTo>
                  <a:pt x="742484" y="4983219"/>
                  <a:pt x="860689" y="4986861"/>
                  <a:pt x="978413" y="4997100"/>
                </a:cubicBezTo>
                <a:cubicBezTo>
                  <a:pt x="1020463" y="5000757"/>
                  <a:pt x="1061434" y="5012685"/>
                  <a:pt x="1103317" y="5017921"/>
                </a:cubicBezTo>
                <a:cubicBezTo>
                  <a:pt x="1172516" y="5026573"/>
                  <a:pt x="1242099" y="5031802"/>
                  <a:pt x="1311490" y="5038743"/>
                </a:cubicBezTo>
                <a:cubicBezTo>
                  <a:pt x="1661218" y="5022085"/>
                  <a:pt x="1785115" y="5001152"/>
                  <a:pt x="2123365" y="5038743"/>
                </a:cubicBezTo>
                <a:cubicBezTo>
                  <a:pt x="2186950" y="5045809"/>
                  <a:pt x="2247616" y="5069866"/>
                  <a:pt x="2310721" y="5080385"/>
                </a:cubicBezTo>
                <a:cubicBezTo>
                  <a:pt x="2372702" y="5090717"/>
                  <a:pt x="2435725" y="5093411"/>
                  <a:pt x="2498076" y="5101206"/>
                </a:cubicBezTo>
                <a:cubicBezTo>
                  <a:pt x="2546764" y="5107293"/>
                  <a:pt x="2595522" y="5113249"/>
                  <a:pt x="2643797" y="5122028"/>
                </a:cubicBezTo>
                <a:cubicBezTo>
                  <a:pt x="2671947" y="5127147"/>
                  <a:pt x="2698789" y="5138498"/>
                  <a:pt x="2727067" y="5142849"/>
                </a:cubicBezTo>
                <a:cubicBezTo>
                  <a:pt x="2850303" y="5161812"/>
                  <a:pt x="3073567" y="5175914"/>
                  <a:pt x="3185047" y="5184491"/>
                </a:cubicBezTo>
                <a:cubicBezTo>
                  <a:pt x="3346203" y="5238222"/>
                  <a:pt x="3260206" y="5218221"/>
                  <a:pt x="3580576" y="5184491"/>
                </a:cubicBezTo>
                <a:cubicBezTo>
                  <a:pt x="3602399" y="5182193"/>
                  <a:pt x="3621218" y="5166094"/>
                  <a:pt x="3643028" y="5163670"/>
                </a:cubicBezTo>
                <a:cubicBezTo>
                  <a:pt x="3746708" y="5152148"/>
                  <a:pt x="3851278" y="5150851"/>
                  <a:pt x="3955288" y="5142849"/>
                </a:cubicBezTo>
                <a:cubicBezTo>
                  <a:pt x="4031707" y="5136970"/>
                  <a:pt x="4107948" y="5128968"/>
                  <a:pt x="4184278" y="5122028"/>
                </a:cubicBezTo>
                <a:cubicBezTo>
                  <a:pt x="4310055" y="5080093"/>
                  <a:pt x="4233894" y="5096022"/>
                  <a:pt x="4454903" y="5122028"/>
                </a:cubicBezTo>
                <a:cubicBezTo>
                  <a:pt x="4503634" y="5127762"/>
                  <a:pt x="4552158" y="5135195"/>
                  <a:pt x="4600624" y="5142849"/>
                </a:cubicBezTo>
                <a:cubicBezTo>
                  <a:pt x="4852179" y="5182575"/>
                  <a:pt x="4777508" y="5166256"/>
                  <a:pt x="4933701" y="5205313"/>
                </a:cubicBezTo>
                <a:cubicBezTo>
                  <a:pt x="5065544" y="5198372"/>
                  <a:pt x="5198145" y="5200224"/>
                  <a:pt x="5329229" y="5184491"/>
                </a:cubicBezTo>
                <a:cubicBezTo>
                  <a:pt x="5372804" y="5179261"/>
                  <a:pt x="5454133" y="5142849"/>
                  <a:pt x="5454133" y="5142849"/>
                </a:cubicBezTo>
                <a:cubicBezTo>
                  <a:pt x="5474950" y="5128968"/>
                  <a:pt x="5494206" y="5112397"/>
                  <a:pt x="5516585" y="5101206"/>
                </a:cubicBezTo>
                <a:cubicBezTo>
                  <a:pt x="5550008" y="5084491"/>
                  <a:pt x="5585553" y="5072337"/>
                  <a:pt x="5620672" y="5059564"/>
                </a:cubicBezTo>
                <a:cubicBezTo>
                  <a:pt x="5661916" y="5044563"/>
                  <a:pt x="5703941" y="5031802"/>
                  <a:pt x="5745576" y="5017921"/>
                </a:cubicBezTo>
                <a:cubicBezTo>
                  <a:pt x="5766393" y="5010981"/>
                  <a:pt x="5786739" y="5002423"/>
                  <a:pt x="5808027" y="4997100"/>
                </a:cubicBezTo>
                <a:lnTo>
                  <a:pt x="5974566" y="4955458"/>
                </a:lnTo>
                <a:cubicBezTo>
                  <a:pt x="6002322" y="4948518"/>
                  <a:pt x="6030693" y="4943685"/>
                  <a:pt x="6057835" y="4934636"/>
                </a:cubicBezTo>
                <a:lnTo>
                  <a:pt x="6182739" y="4892994"/>
                </a:lnTo>
                <a:cubicBezTo>
                  <a:pt x="6203556" y="4872173"/>
                  <a:pt x="6226344" y="4853151"/>
                  <a:pt x="6245191" y="4830530"/>
                </a:cubicBezTo>
                <a:cubicBezTo>
                  <a:pt x="6298252" y="4766844"/>
                  <a:pt x="6268456" y="4762351"/>
                  <a:pt x="6349277" y="4726424"/>
                </a:cubicBezTo>
                <a:cubicBezTo>
                  <a:pt x="6389381" y="4708597"/>
                  <a:pt x="6437666" y="4709128"/>
                  <a:pt x="6474181" y="4684781"/>
                </a:cubicBezTo>
                <a:cubicBezTo>
                  <a:pt x="6687072" y="4542829"/>
                  <a:pt x="6335153" y="4771287"/>
                  <a:pt x="6640720" y="4601496"/>
                </a:cubicBezTo>
                <a:cubicBezTo>
                  <a:pt x="6671050" y="4584643"/>
                  <a:pt x="6695756" y="4559203"/>
                  <a:pt x="6723989" y="4539033"/>
                </a:cubicBezTo>
                <a:cubicBezTo>
                  <a:pt x="6744348" y="4524488"/>
                  <a:pt x="6768750" y="4515084"/>
                  <a:pt x="6786441" y="4497390"/>
                </a:cubicBezTo>
                <a:cubicBezTo>
                  <a:pt x="6900872" y="4382937"/>
                  <a:pt x="6841616" y="4423329"/>
                  <a:pt x="6911344" y="4309999"/>
                </a:cubicBezTo>
                <a:cubicBezTo>
                  <a:pt x="6911364" y="4309966"/>
                  <a:pt x="7040867" y="4115678"/>
                  <a:pt x="7077883" y="4060144"/>
                </a:cubicBezTo>
                <a:cubicBezTo>
                  <a:pt x="7091761" y="4039323"/>
                  <a:pt x="7108328" y="4020062"/>
                  <a:pt x="7119517" y="3997680"/>
                </a:cubicBezTo>
                <a:cubicBezTo>
                  <a:pt x="7133395" y="3969918"/>
                  <a:pt x="7143114" y="3939653"/>
                  <a:pt x="7161152" y="3914395"/>
                </a:cubicBezTo>
                <a:cubicBezTo>
                  <a:pt x="7301813" y="3717432"/>
                  <a:pt x="7151127" y="3996911"/>
                  <a:pt x="7265239" y="3768646"/>
                </a:cubicBezTo>
                <a:cubicBezTo>
                  <a:pt x="7279117" y="3706182"/>
                  <a:pt x="7293469" y="3643822"/>
                  <a:pt x="7306873" y="3581255"/>
                </a:cubicBezTo>
                <a:cubicBezTo>
                  <a:pt x="7314287" y="3546651"/>
                  <a:pt x="7319108" y="3511482"/>
                  <a:pt x="7327690" y="3477149"/>
                </a:cubicBezTo>
                <a:cubicBezTo>
                  <a:pt x="7333012" y="3455857"/>
                  <a:pt x="7342480" y="3435788"/>
                  <a:pt x="7348508" y="3414685"/>
                </a:cubicBezTo>
                <a:cubicBezTo>
                  <a:pt x="7400795" y="3231648"/>
                  <a:pt x="7340223" y="3418723"/>
                  <a:pt x="7390142" y="3268936"/>
                </a:cubicBezTo>
                <a:cubicBezTo>
                  <a:pt x="7353888" y="2761273"/>
                  <a:pt x="7387983" y="3166209"/>
                  <a:pt x="7348508" y="2810869"/>
                </a:cubicBezTo>
                <a:cubicBezTo>
                  <a:pt x="7340807" y="2741545"/>
                  <a:pt x="7365132" y="2661505"/>
                  <a:pt x="7327690" y="2602656"/>
                </a:cubicBezTo>
                <a:cubicBezTo>
                  <a:pt x="7305032" y="2567044"/>
                  <a:pt x="7244896" y="2584740"/>
                  <a:pt x="7202787" y="2581835"/>
                </a:cubicBezTo>
                <a:cubicBezTo>
                  <a:pt x="7043416" y="2570842"/>
                  <a:pt x="6883588" y="2567954"/>
                  <a:pt x="6723989" y="2561014"/>
                </a:cubicBezTo>
                <a:cubicBezTo>
                  <a:pt x="6696233" y="2554073"/>
                  <a:pt x="6668869" y="2545311"/>
                  <a:pt x="6640720" y="2540192"/>
                </a:cubicBezTo>
                <a:cubicBezTo>
                  <a:pt x="6367204" y="2490452"/>
                  <a:pt x="6600601" y="2545776"/>
                  <a:pt x="6411729" y="2498550"/>
                </a:cubicBezTo>
                <a:cubicBezTo>
                  <a:pt x="6404790" y="2443027"/>
                  <a:pt x="6405632" y="2385964"/>
                  <a:pt x="6390912" y="2331980"/>
                </a:cubicBezTo>
                <a:cubicBezTo>
                  <a:pt x="6384329" y="2307839"/>
                  <a:pt x="6363819" y="2289879"/>
                  <a:pt x="6349277" y="2269516"/>
                </a:cubicBezTo>
                <a:cubicBezTo>
                  <a:pt x="6329111" y="2241278"/>
                  <a:pt x="6310035" y="2212025"/>
                  <a:pt x="6286825" y="2186231"/>
                </a:cubicBezTo>
                <a:cubicBezTo>
                  <a:pt x="6247437" y="2142458"/>
                  <a:pt x="6192214" y="2111801"/>
                  <a:pt x="6161922" y="2061304"/>
                </a:cubicBezTo>
                <a:cubicBezTo>
                  <a:pt x="6141105" y="2026602"/>
                  <a:pt x="6120915" y="1991515"/>
                  <a:pt x="6099470" y="1957197"/>
                </a:cubicBezTo>
                <a:cubicBezTo>
                  <a:pt x="6034395" y="1853057"/>
                  <a:pt x="6072318" y="1929137"/>
                  <a:pt x="5995383" y="1790627"/>
                </a:cubicBezTo>
                <a:cubicBezTo>
                  <a:pt x="5980312" y="1763494"/>
                  <a:pt x="5964645" y="1736404"/>
                  <a:pt x="5953749" y="1707342"/>
                </a:cubicBezTo>
                <a:cubicBezTo>
                  <a:pt x="5943703" y="1680548"/>
                  <a:pt x="5945727" y="1649653"/>
                  <a:pt x="5932931" y="1624057"/>
                </a:cubicBezTo>
                <a:cubicBezTo>
                  <a:pt x="5917415" y="1593019"/>
                  <a:pt x="5890645" y="1569010"/>
                  <a:pt x="5870479" y="1540772"/>
                </a:cubicBezTo>
                <a:cubicBezTo>
                  <a:pt x="5855937" y="1520409"/>
                  <a:pt x="5842723" y="1499130"/>
                  <a:pt x="5828845" y="1478309"/>
                </a:cubicBezTo>
                <a:cubicBezTo>
                  <a:pt x="5789823" y="1322197"/>
                  <a:pt x="5823898" y="1418834"/>
                  <a:pt x="5683124" y="1207632"/>
                </a:cubicBezTo>
                <a:cubicBezTo>
                  <a:pt x="5669246" y="1186811"/>
                  <a:pt x="5659181" y="1162863"/>
                  <a:pt x="5641489" y="1145168"/>
                </a:cubicBezTo>
                <a:cubicBezTo>
                  <a:pt x="5620672" y="1124347"/>
                  <a:pt x="5597884" y="1105325"/>
                  <a:pt x="5579037" y="1082705"/>
                </a:cubicBezTo>
                <a:cubicBezTo>
                  <a:pt x="5563020" y="1063481"/>
                  <a:pt x="5555095" y="1037936"/>
                  <a:pt x="5537403" y="1020241"/>
                </a:cubicBezTo>
                <a:cubicBezTo>
                  <a:pt x="5512870" y="995703"/>
                  <a:pt x="5480476" y="980361"/>
                  <a:pt x="5454133" y="957777"/>
                </a:cubicBezTo>
                <a:cubicBezTo>
                  <a:pt x="5354902" y="872706"/>
                  <a:pt x="5435461" y="909909"/>
                  <a:pt x="5329229" y="874492"/>
                </a:cubicBezTo>
                <a:cubicBezTo>
                  <a:pt x="5287595" y="832850"/>
                  <a:pt x="5222945" y="805430"/>
                  <a:pt x="5204326" y="749565"/>
                </a:cubicBezTo>
                <a:cubicBezTo>
                  <a:pt x="5185036" y="691686"/>
                  <a:pt x="5184918" y="673071"/>
                  <a:pt x="5141874" y="624637"/>
                </a:cubicBezTo>
                <a:cubicBezTo>
                  <a:pt x="4823684" y="266604"/>
                  <a:pt x="5185095" y="688690"/>
                  <a:pt x="4912883" y="416425"/>
                </a:cubicBezTo>
                <a:cubicBezTo>
                  <a:pt x="4881464" y="385000"/>
                  <a:pt x="4858873" y="345763"/>
                  <a:pt x="4829614" y="312318"/>
                </a:cubicBezTo>
                <a:cubicBezTo>
                  <a:pt x="4810228" y="290158"/>
                  <a:pt x="4789779" y="268706"/>
                  <a:pt x="4767162" y="249855"/>
                </a:cubicBezTo>
                <a:cubicBezTo>
                  <a:pt x="4730266" y="219102"/>
                  <a:pt x="4663367" y="184542"/>
                  <a:pt x="4621441" y="166570"/>
                </a:cubicBezTo>
                <a:cubicBezTo>
                  <a:pt x="4513314" y="120221"/>
                  <a:pt x="4415307" y="134694"/>
                  <a:pt x="4288364" y="124927"/>
                </a:cubicBezTo>
                <a:cubicBezTo>
                  <a:pt x="4132851" y="62710"/>
                  <a:pt x="4238510" y="97652"/>
                  <a:pt x="4080191" y="62463"/>
                </a:cubicBezTo>
                <a:cubicBezTo>
                  <a:pt x="4052262" y="56255"/>
                  <a:pt x="4024432" y="49503"/>
                  <a:pt x="3996922" y="41642"/>
                </a:cubicBezTo>
                <a:cubicBezTo>
                  <a:pt x="3975823" y="35613"/>
                  <a:pt x="3955891" y="25582"/>
                  <a:pt x="3934470" y="20821"/>
                </a:cubicBezTo>
                <a:cubicBezTo>
                  <a:pt x="3893266" y="11663"/>
                  <a:pt x="3851201" y="6940"/>
                  <a:pt x="3809566" y="0"/>
                </a:cubicBezTo>
                <a:lnTo>
                  <a:pt x="1811105" y="20821"/>
                </a:lnTo>
                <a:cubicBezTo>
                  <a:pt x="1767237" y="22111"/>
                  <a:pt x="1729960" y="59096"/>
                  <a:pt x="1686202" y="62463"/>
                </a:cubicBezTo>
                <a:lnTo>
                  <a:pt x="1415577" y="83285"/>
                </a:lnTo>
                <a:cubicBezTo>
                  <a:pt x="1316530" y="116307"/>
                  <a:pt x="1298914" y="110005"/>
                  <a:pt x="1228221" y="166570"/>
                </a:cubicBezTo>
                <a:cubicBezTo>
                  <a:pt x="1212895" y="178833"/>
                  <a:pt x="1210874" y="183921"/>
                  <a:pt x="1207404" y="18739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95000"/>
                  <a:alpha val="0"/>
                </a:schemeClr>
              </a:gs>
              <a:gs pos="100000">
                <a:schemeClr val="accent1">
                  <a:shade val="82000"/>
                  <a:satMod val="125000"/>
                  <a:lumMod val="74000"/>
                  <a:alpha val="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08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Colonial Government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r>
              <a:rPr lang="en-US" b="1" dirty="0" smtClean="0"/>
              <a:t>Oligarchy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power in the hands of a small group of rich and influential men.</a:t>
            </a:r>
          </a:p>
          <a:p>
            <a:r>
              <a:rPr lang="en-US" b="1" dirty="0" smtClean="0"/>
              <a:t>Governor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appointed by Britain </a:t>
            </a:r>
            <a:r>
              <a:rPr lang="mr-IN" dirty="0" smtClean="0"/>
              <a:t>–</a:t>
            </a:r>
            <a:r>
              <a:rPr lang="en-US" dirty="0" smtClean="0"/>
              <a:t> was supposed to control the oligarchy but ruled according to their wishes. </a:t>
            </a:r>
          </a:p>
          <a:p>
            <a:r>
              <a:rPr lang="en-US" b="1" dirty="0" smtClean="0"/>
              <a:t>Legislative Assembly </a:t>
            </a:r>
            <a:r>
              <a:rPr lang="mr-IN" dirty="0" smtClean="0"/>
              <a:t>–</a:t>
            </a:r>
            <a:r>
              <a:rPr lang="en-US" dirty="0" smtClean="0"/>
              <a:t> voted I members by land owning men. </a:t>
            </a:r>
          </a:p>
          <a:p>
            <a:r>
              <a:rPr lang="en-US" dirty="0" smtClean="0"/>
              <a:t>Governor and Oligarchy could veto any law or regulation proposed by the L.A.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54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Discontent in UC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r>
              <a:rPr lang="en-US" dirty="0" smtClean="0"/>
              <a:t>Robert </a:t>
            </a:r>
            <a:r>
              <a:rPr lang="en-US" dirty="0" err="1" smtClean="0"/>
              <a:t>Goulay</a:t>
            </a:r>
            <a:r>
              <a:rPr lang="en-US" dirty="0" smtClean="0"/>
              <a:t> surveys farmers and years of discontent over Gov’t and land practices in UC. Draws up a list of grievances and a petition and the gov’t arrests him and sends him out of the country.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William Lyon Mackenzie openly criticizes gov’t and the Family Compact. Eventually becomes leader of the reform movement in UC.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63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422640"/>
            <a:ext cx="8050235" cy="5901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French Canadians and </a:t>
            </a: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English Canadians </a:t>
            </a: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realized that they hated being under British rule.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They thought that Great Britain was too far away to understand their economic </a:t>
            </a: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and </a:t>
            </a:r>
            <a:r>
              <a:rPr lang="en-US" sz="3000" dirty="0">
                <a:latin typeface="KG First Time In Forever" panose="02000506000000020003" pitchFamily="2" charset="0"/>
                <a:ea typeface="KBScaredStraight" panose="02000603000000000000" pitchFamily="2" charset="0"/>
              </a:rPr>
              <a:t>political needs</a:t>
            </a: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0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Colonists were unhappy with being governed by the British and began to rebel in 1837.</a:t>
            </a:r>
            <a:endParaRPr lang="en-US" sz="30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2600215" y="61142"/>
            <a:ext cx="3943708" cy="142346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8800" dirty="0" smtClean="0">
                <a:ln w="38100">
                  <a:solidFill>
                    <a:sysClr val="windowText" lastClr="000000"/>
                  </a:solidFill>
                </a:ln>
                <a:solidFill>
                  <a:srgbClr val="BE222F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Unrest</a:t>
            </a:r>
            <a:endParaRPr lang="en-US" sz="8800" dirty="0">
              <a:ln w="38100">
                <a:solidFill>
                  <a:sysClr val="windowText" lastClr="000000"/>
                </a:solidFill>
              </a:ln>
              <a:solidFill>
                <a:srgbClr val="BE222F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43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Unrest in LC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French had never adjusted to British Conquest. </a:t>
            </a:r>
          </a:p>
          <a:p>
            <a:r>
              <a:rPr lang="en-US" dirty="0" smtClean="0"/>
              <a:t>France is governed by the ‘Chateau Clique’ </a:t>
            </a:r>
            <a:r>
              <a:rPr lang="mr-IN" dirty="0" smtClean="0"/>
              <a:t>–</a:t>
            </a:r>
            <a:r>
              <a:rPr lang="en-US" dirty="0" smtClean="0"/>
              <a:t> an Oligarchy of English Merchants and Ex-Army Officers</a:t>
            </a:r>
          </a:p>
          <a:p>
            <a:endParaRPr lang="en-US" dirty="0" smtClean="0"/>
          </a:p>
          <a:p>
            <a:r>
              <a:rPr lang="en-US" dirty="0" smtClean="0"/>
              <a:t>80,000 English speakers vs. 420, 000 French Speakers in LC.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257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French Canadian Isolation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French felt they were the minority</a:t>
            </a:r>
          </a:p>
          <a:p>
            <a:r>
              <a:rPr lang="en-US" dirty="0" smtClean="0"/>
              <a:t>French Canadians;</a:t>
            </a:r>
          </a:p>
          <a:p>
            <a:pPr lvl="1"/>
            <a:r>
              <a:rPr lang="en-US" dirty="0" smtClean="0"/>
              <a:t>Feared immigration from English speaking Britain.</a:t>
            </a:r>
          </a:p>
          <a:p>
            <a:pPr lvl="1"/>
            <a:r>
              <a:rPr lang="en-US" dirty="0" smtClean="0"/>
              <a:t>Didn’t like the challenging of </a:t>
            </a:r>
            <a:r>
              <a:rPr lang="en-US" dirty="0" err="1" smtClean="0"/>
              <a:t>seigneurial</a:t>
            </a:r>
            <a:r>
              <a:rPr lang="en-US" dirty="0" smtClean="0"/>
              <a:t> system by offering land to new settlers.</a:t>
            </a:r>
          </a:p>
          <a:p>
            <a:pPr lvl="1"/>
            <a:r>
              <a:rPr lang="en-US" dirty="0" smtClean="0"/>
              <a:t>Felt discriminate because of language, culture and ideas.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So a group of people who are unequally taxed, discriminated against in society, and have a lack of power in </a:t>
            </a:r>
            <a:r>
              <a:rPr lang="en-US" dirty="0" err="1" smtClean="0"/>
              <a:t>Govt</a:t>
            </a:r>
            <a:r>
              <a:rPr lang="en-US" dirty="0" smtClean="0"/>
              <a:t> will </a:t>
            </a:r>
            <a:r>
              <a:rPr lang="mr-IN" dirty="0" smtClean="0"/>
              <a:t>…</a:t>
            </a:r>
            <a:r>
              <a:rPr lang="en-US" dirty="0" smtClean="0"/>
              <a:t>..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83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REBELLION in Lower Canada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Led by Louis Joseph </a:t>
            </a:r>
            <a:r>
              <a:rPr lang="en-US" dirty="0" err="1" smtClean="0"/>
              <a:t>Papineau’s</a:t>
            </a:r>
            <a:r>
              <a:rPr lang="en-US" dirty="0" smtClean="0"/>
              <a:t> 92 Resolution to spark change in Lower Canada, rebellion soon breaks out.</a:t>
            </a:r>
          </a:p>
          <a:p>
            <a:endParaRPr lang="en-US" dirty="0"/>
          </a:p>
          <a:p>
            <a:r>
              <a:rPr lang="en-US" dirty="0" smtClean="0"/>
              <a:t>The Rebellion is short lived.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13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eam_from_Fraser_Valle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Down Arrow 4"/>
          <p:cNvSpPr/>
          <p:nvPr/>
        </p:nvSpPr>
        <p:spPr>
          <a:xfrm>
            <a:off x="2262909" y="1246909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4054764" y="1888513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46995" y="600578"/>
            <a:ext cx="1439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Above 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3539479" y="1076143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Below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73652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207196"/>
            <a:ext cx="80502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British Government sent Lord Durham to investigate the situation. </a:t>
            </a:r>
          </a:p>
          <a:p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1609906" y="61142"/>
            <a:ext cx="5924338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dirty="0" smtClean="0">
                <a:ln w="381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63500">
                    <a:srgbClr val="FFFFFF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G Second Chances Solid" panose="02000000000000000000" pitchFamily="2" charset="0"/>
              </a:rPr>
              <a:t>Durham Report</a:t>
            </a:r>
            <a:endParaRPr lang="en-US" sz="6600" dirty="0">
              <a:ln w="38100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glow rad="63500">
                  <a:srgbClr val="FFFFFF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KG Second Chances Solid" panose="02000000000000000000" pitchFamily="2" charset="0"/>
            </a:endParaRPr>
          </a:p>
        </p:txBody>
      </p:sp>
      <p:pic>
        <p:nvPicPr>
          <p:cNvPr id="4" name="Picture 3" descr="Unkn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6188"/>
            <a:ext cx="5619052" cy="373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84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207196"/>
            <a:ext cx="8050235" cy="473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Great Britain did not want to repeat what happened with the American Revolution.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latin typeface="KG First Time In Forever" panose="02000506000000020003" pitchFamily="2" charset="0"/>
                <a:ea typeface="KBScaredStraight" panose="02000603000000000000" pitchFamily="2" charset="0"/>
              </a:rPr>
              <a:t>Great Britain set up a government where the Canadian colonists governed themselves, except in matters of foreign trade, treaties, and defense.</a:t>
            </a: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KG First Time In Forever" panose="02000506000000020003" pitchFamily="2" charset="0"/>
              <a:ea typeface="KBScaredStraight" panose="02000603000000000000" pitchFamily="2" charset="0"/>
            </a:endParaRPr>
          </a:p>
          <a:p>
            <a:endParaRPr lang="en-US" sz="1350" dirty="0"/>
          </a:p>
        </p:txBody>
      </p:sp>
      <p:sp>
        <p:nvSpPr>
          <p:cNvPr id="6" name="Rectangle 5"/>
          <p:cNvSpPr/>
          <p:nvPr/>
        </p:nvSpPr>
        <p:spPr>
          <a:xfrm>
            <a:off x="551921" y="61142"/>
            <a:ext cx="8040302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G Second Chances Solid" panose="02000000000000000000" pitchFamily="2" charset="0"/>
              </a:rPr>
              <a:t>Province of Canada</a:t>
            </a:r>
            <a:endParaRPr lang="en-US" sz="6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762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1207196"/>
            <a:ext cx="8050235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Abolished Lower and Upper Canada (Now, Canada West/East)</a:t>
            </a:r>
          </a:p>
          <a:p>
            <a:endParaRPr lang="en-US" sz="4000" dirty="0"/>
          </a:p>
          <a:p>
            <a:r>
              <a:rPr lang="en-US" sz="4000" dirty="0" smtClean="0"/>
              <a:t>United the two colonies into one.</a:t>
            </a:r>
          </a:p>
          <a:p>
            <a:endParaRPr lang="en-US" sz="4000" dirty="0"/>
          </a:p>
          <a:p>
            <a:r>
              <a:rPr lang="en-US" sz="4000" dirty="0" smtClean="0"/>
              <a:t>Created the Province of Canada.</a:t>
            </a:r>
          </a:p>
          <a:p>
            <a:endParaRPr lang="en-US" sz="4000" dirty="0"/>
          </a:p>
          <a:p>
            <a:r>
              <a:rPr lang="en-US" sz="4000" dirty="0"/>
              <a:t>*The French did not support the Union.</a:t>
            </a:r>
          </a:p>
          <a:p>
            <a:endParaRPr lang="en-US" sz="4000" dirty="0" smtClean="0"/>
          </a:p>
          <a:p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832748" y="61142"/>
            <a:ext cx="7478662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G Second Chances Solid" panose="02000000000000000000" pitchFamily="2" charset="0"/>
              </a:rPr>
              <a:t>1840 </a:t>
            </a:r>
            <a:r>
              <a:rPr lang="mr-IN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G Second Chances Solid" panose="02000000000000000000" pitchFamily="2" charset="0"/>
              </a:rPr>
              <a:t>–</a:t>
            </a:r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G Second Chances Solid" panose="02000000000000000000" pitchFamily="2" charset="0"/>
              </a:rPr>
              <a:t> Act of Union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40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089" y="890348"/>
            <a:ext cx="805023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Treaty between the United States and Britain. </a:t>
            </a:r>
          </a:p>
          <a:p>
            <a:endParaRPr lang="en-US" sz="4000" dirty="0"/>
          </a:p>
          <a:p>
            <a:r>
              <a:rPr lang="en-US" sz="4000" dirty="0" smtClean="0"/>
              <a:t>Established the 49</a:t>
            </a:r>
            <a:r>
              <a:rPr lang="en-US" sz="4000" baseline="30000" dirty="0" smtClean="0"/>
              <a:t>th</a:t>
            </a:r>
            <a:r>
              <a:rPr lang="en-US" sz="4000" dirty="0" smtClean="0"/>
              <a:t> parallel as the boundary for the U.S.</a:t>
            </a:r>
          </a:p>
          <a:p>
            <a:endParaRPr lang="en-US" sz="4000" dirty="0"/>
          </a:p>
          <a:p>
            <a:r>
              <a:rPr lang="en-US" sz="4000" dirty="0" smtClean="0"/>
              <a:t>HBC moved their headquarters from Fort Vancouver (WA) to Fort Victoria (BC)</a:t>
            </a:r>
          </a:p>
          <a:p>
            <a:endParaRPr lang="en-US" sz="4000" dirty="0"/>
          </a:p>
        </p:txBody>
      </p:sp>
      <p:sp>
        <p:nvSpPr>
          <p:cNvPr id="6" name="Rectangle 5"/>
          <p:cNvSpPr/>
          <p:nvPr/>
        </p:nvSpPr>
        <p:spPr>
          <a:xfrm>
            <a:off x="921951" y="61142"/>
            <a:ext cx="7300266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G Second Chances Solid" panose="02000000000000000000" pitchFamily="2" charset="0"/>
              </a:rPr>
              <a:t>1846 </a:t>
            </a:r>
            <a:r>
              <a:rPr lang="mr-IN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G Second Chances Solid" panose="02000000000000000000" pitchFamily="2" charset="0"/>
              </a:rPr>
              <a:t>–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G Second Chances Solid" panose="02000000000000000000" pitchFamily="2" charset="0"/>
              </a:rPr>
              <a:t> Treaty of Washington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265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c88f3bb078b855296c065aebdab240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68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17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continue working on the 6 H/O’s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Arrival in Canada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Fur Trade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HBC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NWC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Arrival of Settlers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Exploration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509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6_map_of_british_north_america_184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>
          <a:xfrm rot="19714369">
            <a:off x="1094762" y="3170307"/>
            <a:ext cx="978408" cy="4846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48677" y="2731844"/>
            <a:ext cx="4992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Let’s Focus on BC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28299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3090" y="61142"/>
            <a:ext cx="8297997" cy="9002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G Second Chances Solid" panose="02000000000000000000" pitchFamily="2" charset="0"/>
                <a:hlinkClick r:id="rId2"/>
              </a:rPr>
              <a:t>Colony of British Columbia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pic>
        <p:nvPicPr>
          <p:cNvPr id="2" name="Picture 1" descr="judefuc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1389"/>
            <a:ext cx="9144000" cy="589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84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17434" y="61142"/>
            <a:ext cx="5909310" cy="173124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G Second Chances Solid" panose="02000000000000000000" pitchFamily="2" charset="0"/>
              </a:rPr>
              <a:t>George Vancouver</a:t>
            </a:r>
          </a:p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KG Second Chances Solid" panose="02000000000000000000" pitchFamily="2" charset="0"/>
              </a:rPr>
              <a:t>1757 - 1798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KG Second Chances Solid" panose="020000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3090" y="17514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792385"/>
            <a:ext cx="57365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British Officer in the Royal Navy</a:t>
            </a:r>
          </a:p>
          <a:p>
            <a:endParaRPr lang="en-US" sz="2400" dirty="0"/>
          </a:p>
          <a:p>
            <a:r>
              <a:rPr lang="en-US" sz="2400" dirty="0" smtClean="0"/>
              <a:t>Explored the Pacific Coastal regions of Alaska, British Columbia, Washington and Oregon.  </a:t>
            </a:r>
          </a:p>
          <a:p>
            <a:endParaRPr lang="en-US" sz="2400" dirty="0"/>
          </a:p>
          <a:p>
            <a:r>
              <a:rPr lang="en-US" sz="2400" dirty="0" smtClean="0"/>
              <a:t>Places named after him:</a:t>
            </a:r>
          </a:p>
          <a:p>
            <a:endParaRPr lang="en-US" sz="2400" dirty="0"/>
          </a:p>
          <a:p>
            <a:r>
              <a:rPr lang="en-US" sz="2400" dirty="0" smtClean="0"/>
              <a:t>Vancouver Island</a:t>
            </a:r>
            <a:endParaRPr lang="en-US" sz="2400" dirty="0"/>
          </a:p>
          <a:p>
            <a:r>
              <a:rPr lang="en-US" sz="2400" dirty="0" smtClean="0"/>
              <a:t>Vancouver, BC</a:t>
            </a:r>
          </a:p>
          <a:p>
            <a:r>
              <a:rPr lang="en-US" sz="2400" dirty="0" smtClean="0"/>
              <a:t>Vancouver, WA</a:t>
            </a:r>
          </a:p>
          <a:p>
            <a:r>
              <a:rPr lang="en-US" sz="2400" dirty="0" smtClean="0"/>
              <a:t>Mount Vancouver AK/YK</a:t>
            </a:r>
          </a:p>
          <a:p>
            <a:r>
              <a:rPr lang="en-US" sz="2400" dirty="0" smtClean="0"/>
              <a:t>Mount Vancouver, NZ</a:t>
            </a:r>
            <a:endParaRPr lang="en-US" sz="2400" dirty="0"/>
          </a:p>
        </p:txBody>
      </p:sp>
      <p:pic>
        <p:nvPicPr>
          <p:cNvPr id="4" name="Picture 3" descr="250px-Probably_George_Vancouver_from_N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753" y="2120777"/>
            <a:ext cx="31750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57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oyagers_csg074_hms_discove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010" y="437861"/>
            <a:ext cx="19295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Discovery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5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3677</TotalTime>
  <Words>4518</Words>
  <Application>Microsoft Macintosh PowerPoint</Application>
  <PresentationFormat>On-screen Show (4:3)</PresentationFormat>
  <Paragraphs>648</Paragraphs>
  <Slides>152</Slides>
  <Notes>5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152</vt:i4>
      </vt:variant>
    </vt:vector>
  </HeadingPairs>
  <TitlesOfParts>
    <vt:vector size="153" baseType="lpstr">
      <vt:lpstr>Office Theme</vt:lpstr>
      <vt:lpstr>THE HISTORY OF CANADA</vt:lpstr>
      <vt:lpstr>PowerPoint Presentation</vt:lpstr>
      <vt:lpstr>PowerPoint Presentation</vt:lpstr>
      <vt:lpstr>Pre Colonization</vt:lpstr>
      <vt:lpstr>The Beringia Theory</vt:lpstr>
      <vt:lpstr>The Records are low…</vt:lpstr>
      <vt:lpstr>PowerPoint Presentation</vt:lpstr>
      <vt:lpstr>  </vt:lpstr>
      <vt:lpstr>PowerPoint Presentation</vt:lpstr>
      <vt:lpstr>Hunters</vt:lpstr>
      <vt:lpstr>Hunter-Gatherers</vt:lpstr>
      <vt:lpstr>Farmers</vt:lpstr>
      <vt:lpstr>Arrival of Europeans</vt:lpstr>
      <vt:lpstr>Early Explorers – Northwest Passage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founding of New France </vt:lpstr>
      <vt:lpstr>PowerPoint Presentation</vt:lpstr>
      <vt:lpstr>PowerPoint Presentation</vt:lpstr>
      <vt:lpstr>Picking sides</vt:lpstr>
      <vt:lpstr>Aboriginal Warfare  </vt:lpstr>
      <vt:lpstr>Shifting Alliances </vt:lpstr>
      <vt:lpstr>Continuing War </vt:lpstr>
      <vt:lpstr>PowerPoint Presentation</vt:lpstr>
      <vt:lpstr>PowerPoint Presentation</vt:lpstr>
      <vt:lpstr>PowerPoint Presentation</vt:lpstr>
      <vt:lpstr>PowerPoint Presentation</vt:lpstr>
      <vt:lpstr>Genocide of the Hurons</vt:lpstr>
      <vt:lpstr>PowerPoint Presentation</vt:lpstr>
      <vt:lpstr>PowerPoint Presentation</vt:lpstr>
      <vt:lpstr>PowerPoint Presentation</vt:lpstr>
      <vt:lpstr>Classwork</vt:lpstr>
      <vt:lpstr>Classwork</vt:lpstr>
      <vt:lpstr>Classwork</vt:lpstr>
      <vt:lpstr>Quick Review</vt:lpstr>
      <vt:lpstr>Review</vt:lpstr>
      <vt:lpstr>Jesuit Missions</vt:lpstr>
      <vt:lpstr>The Coureurs de Bois</vt:lpstr>
      <vt:lpstr>PowerPoint Presentation</vt:lpstr>
      <vt:lpstr>Mercantilism  </vt:lpstr>
      <vt:lpstr>Establishing a Strong Colony</vt:lpstr>
      <vt:lpstr>Life in New France</vt:lpstr>
      <vt:lpstr>PowerPoint Presentation</vt:lpstr>
      <vt:lpstr>PowerPoint Presentation</vt:lpstr>
      <vt:lpstr>Women in New France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Classwork</vt:lpstr>
      <vt:lpstr>Good Morning! </vt:lpstr>
      <vt:lpstr>PowerPoint Presentation</vt:lpstr>
      <vt:lpstr>PowerPoint Presentation</vt:lpstr>
      <vt:lpstr>PowerPoint Presentation</vt:lpstr>
      <vt:lpstr>PowerPoint Presentation</vt:lpstr>
      <vt:lpstr>Mackenzie Cairn at Bella Coola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HOUSE is on FIRE….</vt:lpstr>
      <vt:lpstr>PowerPoint Presentation</vt:lpstr>
      <vt:lpstr>Following the War</vt:lpstr>
      <vt:lpstr>Upper Canada</vt:lpstr>
      <vt:lpstr>Immigrants Experience</vt:lpstr>
      <vt:lpstr>PowerPoint Presentation</vt:lpstr>
      <vt:lpstr>PowerPoint Presentation</vt:lpstr>
      <vt:lpstr>PowerPoint Presentation</vt:lpstr>
      <vt:lpstr>Colonial Government</vt:lpstr>
      <vt:lpstr>Discontent in UC</vt:lpstr>
      <vt:lpstr>PowerPoint Presentation</vt:lpstr>
      <vt:lpstr>Unrest in LC</vt:lpstr>
      <vt:lpstr>French Canadian Isolation</vt:lpstr>
      <vt:lpstr>REBELLION in Lower Canada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Classwork</vt:lpstr>
      <vt:lpstr>PowerPoint Presentation</vt:lpstr>
      <vt:lpstr>PowerPoint Presentation</vt:lpstr>
      <vt:lpstr>PowerPoint Presentation</vt:lpstr>
      <vt:lpstr>PowerPoint Presentation</vt:lpstr>
      <vt:lpstr>George Vancouver Named many things on his Journey</vt:lpstr>
      <vt:lpstr>The Challenges of Historians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Classwork</vt:lpstr>
      <vt:lpstr>Quick Review</vt:lpstr>
      <vt:lpstr>History of B.C.</vt:lpstr>
      <vt:lpstr>PowerPoint Presentation</vt:lpstr>
      <vt:lpstr>PowerPoint Presentation</vt:lpstr>
      <vt:lpstr>Why Confederation Now?</vt:lpstr>
      <vt:lpstr>What would you do?</vt:lpstr>
      <vt:lpstr>Other Factors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Treaties</vt:lpstr>
      <vt:lpstr>PowerPoint Presentation</vt:lpstr>
      <vt:lpstr>Louie Riel</vt:lpstr>
      <vt:lpstr>PowerPoint Presentation</vt:lpstr>
      <vt:lpstr>PowerPoint Presentation</vt:lpstr>
      <vt:lpstr>PowerPoint Presentation</vt:lpstr>
      <vt:lpstr>PowerPoint Presentation</vt:lpstr>
      <vt:lpstr>Classwork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Most Expensive Section – $300,000 for 1 Mile of Track </vt:lpstr>
      <vt:lpstr>PowerPoint Presentation</vt:lpstr>
      <vt:lpstr>PowerPoint Presentation</vt:lpstr>
      <vt:lpstr>PowerPoint Presentation</vt:lpstr>
      <vt:lpstr>PowerPoint Presentation</vt:lpstr>
      <vt:lpstr>Test on Friday May 11th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hISTORY OF cANADA</dc:title>
  <dc:creator>Mykael Koe</dc:creator>
  <cp:lastModifiedBy>Mykael Koe</cp:lastModifiedBy>
  <cp:revision>114</cp:revision>
  <dcterms:created xsi:type="dcterms:W3CDTF">2018-02-25T05:18:12Z</dcterms:created>
  <dcterms:modified xsi:type="dcterms:W3CDTF">2018-05-06T17:53:03Z</dcterms:modified>
</cp:coreProperties>
</file>