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1" r:id="rId4"/>
    <p:sldId id="262" r:id="rId5"/>
    <p:sldId id="259" r:id="rId6"/>
    <p:sldId id="260" r:id="rId7"/>
    <p:sldId id="257" r:id="rId8"/>
    <p:sldId id="256" r:id="rId9"/>
    <p:sldId id="270" r:id="rId10"/>
    <p:sldId id="266" r:id="rId11"/>
    <p:sldId id="265" r:id="rId12"/>
    <p:sldId id="267" r:id="rId13"/>
    <p:sldId id="272" r:id="rId14"/>
    <p:sldId id="269" r:id="rId15"/>
    <p:sldId id="264" r:id="rId16"/>
    <p:sldId id="268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00CC"/>
    <a:srgbClr val="FF66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004189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24173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930414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93452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12119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36179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70164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336301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233922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88844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37994"/>
      </p:ext>
    </p:extLst>
  </p:cSld>
  <p:clrMapOvr>
    <a:masterClrMapping/>
  </p:clrMapOvr>
  <p:transition spd="slow">
    <p:push dir="u"/>
    <p:sndAc>
      <p:stSnd>
        <p:snd r:embed="rId1" name="whoosh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1B1BE-1ED3-453F-ACEB-35664A59D894}" type="datetimeFigureOut">
              <a:rPr lang="en-US" smtClean="0"/>
              <a:t>9/12/2014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15698-5DA7-4009-9284-2A6876808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40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  <p:sndAc>
      <p:stSnd>
        <p:snd r:embed="rId13" name="whoosh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y_iqP2WHZg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docid=wdsWHrL-lbzxhM&amp;tbnid=VM293d4iBQIzMM:&amp;ved=0CAUQjRw&amp;url=http://althistory.wikia.com/wiki/Presidents_of_Ireland_(Vive_l'Emperor)&amp;ei=cSkOVM2YAra1sQT8w4GoDw&amp;bvm=bv.74649129,d.cWc&amp;psig=AFQjCNFjfXr2tHKGezUFbu2n--2agA1i3w&amp;ust=1410300650088127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docid=KHPktKEj0ne-kM&amp;tbnid=hUHiHnOBZgBz3M:&amp;ved=0CAUQjRw&amp;url=http://thelupinelibrarian.me/2012/03/23/a-propo-for-the-hunger-games/&amp;ei=0ScOVJ-_AYzCsASR-oCIDA&amp;bvm=bv.74649129,d.cWc&amp;psig=AFQjCNF1HQkbZf9iqkua18yGOIOlki23Dw&amp;ust=1410300222784426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398"/>
            <a:ext cx="12192000" cy="67518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06073" y="721217"/>
            <a:ext cx="567958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FFFF00"/>
                </a:solidFill>
              </a:rPr>
              <a:t>“The Most Dangerous Game” by Richard Connell</a:t>
            </a:r>
            <a:endParaRPr lang="en-US" sz="5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97214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5400" b="1" dirty="0" smtClean="0"/>
              <a:t>Format for the Plot Diagram</a:t>
            </a: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2971800" y="54864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V="1">
            <a:off x="4953000" y="3124200"/>
            <a:ext cx="15240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6477000" y="3124200"/>
            <a:ext cx="137160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7"/>
          <p:cNvSpPr>
            <a:spLocks noChangeShapeType="1"/>
          </p:cNvSpPr>
          <p:nvPr/>
        </p:nvSpPr>
        <p:spPr bwMode="auto">
          <a:xfrm>
            <a:off x="7848600" y="5486400"/>
            <a:ext cx="1905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485900" y="5672139"/>
            <a:ext cx="29718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 dirty="0">
                <a:solidFill>
                  <a:srgbClr val="0070C0"/>
                </a:solidFill>
                <a:latin typeface="Arial Black" panose="020B0A04020102020204" pitchFamily="34" charset="0"/>
              </a:rPr>
              <a:t>Exposition --introduces the characters, background and setting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5257800" y="4800479"/>
            <a:ext cx="23622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 dirty="0">
                <a:solidFill>
                  <a:srgbClr val="FF6600"/>
                </a:solidFill>
                <a:latin typeface="Arial Black" panose="020B0A04020102020204" pitchFamily="34" charset="0"/>
              </a:rPr>
              <a:t>Conflict -- struggle between opposing </a:t>
            </a:r>
            <a:r>
              <a:rPr lang="en-US" altLang="en-US" sz="1600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forces</a:t>
            </a:r>
            <a:endParaRPr lang="en-US" altLang="en-US" sz="1600" dirty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1600" dirty="0" smtClean="0">
                <a:solidFill>
                  <a:srgbClr val="FF6600"/>
                </a:solidFill>
                <a:latin typeface="Arial Black" panose="020B0A04020102020204" pitchFamily="34" charset="0"/>
              </a:rPr>
              <a:t>Complication—event that prevents the conflict from being resolved</a:t>
            </a:r>
          </a:p>
          <a:p>
            <a:pPr algn="ctr">
              <a:spcBef>
                <a:spcPct val="50000"/>
              </a:spcBef>
            </a:pPr>
            <a:endParaRPr lang="en-US" altLang="en-US" sz="1600" dirty="0" smtClean="0">
              <a:latin typeface="Arial Black" panose="020B0A04020102020204" pitchFamily="34" charset="0"/>
            </a:endParaRP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3200400" y="3352801"/>
            <a:ext cx="22860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 dirty="0">
                <a:solidFill>
                  <a:srgbClr val="00B050"/>
                </a:solidFill>
                <a:latin typeface="Arial Black" panose="020B0A04020102020204" pitchFamily="34" charset="0"/>
              </a:rPr>
              <a:t>Rising Action -- three statements that summarize the story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5486400" y="2001188"/>
            <a:ext cx="21336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 dirty="0">
                <a:solidFill>
                  <a:srgbClr val="FF66FF"/>
                </a:solidFill>
                <a:latin typeface="Arial Black" panose="020B0A04020102020204" pitchFamily="34" charset="0"/>
              </a:rPr>
              <a:t>Climax-- point where the protagonist changes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7315200" y="2971801"/>
            <a:ext cx="25146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dirty="0">
                <a:solidFill>
                  <a:srgbClr val="CC00CC"/>
                </a:solidFill>
                <a:latin typeface="Arial Black" panose="020B0A04020102020204" pitchFamily="34" charset="0"/>
              </a:rPr>
              <a:t>Falling action -- one statement about what leads to the end of the conflict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7924800" y="4648200"/>
            <a:ext cx="21336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1600" dirty="0">
                <a:solidFill>
                  <a:srgbClr val="FF0000"/>
                </a:solidFill>
                <a:latin typeface="Arial Black" panose="020B0A04020102020204" pitchFamily="34" charset="0"/>
              </a:rPr>
              <a:t>Resolution -- the end of the conflict</a:t>
            </a:r>
          </a:p>
        </p:txBody>
      </p:sp>
    </p:spTree>
    <p:extLst>
      <p:ext uri="{BB962C8B-B14F-4D97-AF65-F5344CB8AC3E}">
        <p14:creationId xmlns:p14="http://schemas.microsoft.com/office/powerpoint/2010/main" val="217100170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autoUpdateAnimBg="0"/>
      <p:bldP spid="28681" grpId="0" autoUpdateAnimBg="0"/>
      <p:bldP spid="28682" grpId="0" autoUpdateAnimBg="0"/>
      <p:bldP spid="28683" grpId="0" autoUpdateAnimBg="0"/>
      <p:bldP spid="28684" grpId="0" autoUpdateAnimBg="0"/>
      <p:bldP spid="2868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 smtClean="0"/>
              <a:t>Characterization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800" dirty="0" smtClean="0"/>
              <a:t>The method an author uses to develop a character.</a:t>
            </a:r>
          </a:p>
          <a:p>
            <a:pPr marL="0" indent="0">
              <a:buNone/>
            </a:pPr>
            <a:r>
              <a:rPr lang="en-US" sz="4800" dirty="0"/>
              <a:t>	</a:t>
            </a:r>
            <a:r>
              <a:rPr lang="en-US" sz="4800" dirty="0" smtClean="0"/>
              <a:t>	</a:t>
            </a:r>
            <a:r>
              <a:rPr lang="en-US" sz="4800" b="1" dirty="0" smtClean="0">
                <a:solidFill>
                  <a:srgbClr val="0070C0"/>
                </a:solidFill>
              </a:rPr>
              <a:t>Direct</a:t>
            </a:r>
            <a:r>
              <a:rPr lang="en-US" sz="4800" dirty="0" smtClean="0">
                <a:solidFill>
                  <a:srgbClr val="0070C0"/>
                </a:solidFill>
              </a:rPr>
              <a:t>: The author directly states the character traits.</a:t>
            </a:r>
          </a:p>
          <a:p>
            <a:pPr marL="0" indent="0">
              <a:buNone/>
            </a:pPr>
            <a:r>
              <a:rPr lang="en-US" sz="4800" dirty="0"/>
              <a:t>	</a:t>
            </a:r>
            <a:r>
              <a:rPr lang="en-US" sz="4800" dirty="0" smtClean="0"/>
              <a:t>	</a:t>
            </a:r>
            <a:r>
              <a:rPr lang="en-US" sz="4800" b="1" dirty="0" smtClean="0">
                <a:solidFill>
                  <a:srgbClr val="00B050"/>
                </a:solidFill>
              </a:rPr>
              <a:t>Indirect</a:t>
            </a:r>
            <a:r>
              <a:rPr lang="en-US" sz="4800" dirty="0" smtClean="0">
                <a:solidFill>
                  <a:srgbClr val="00B050"/>
                </a:solidFill>
              </a:rPr>
              <a:t>: The author develops the character through the thoughts, actions and words of the character and interactions with other characters</a:t>
            </a:r>
            <a:endParaRPr lang="en-US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127357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 smtClean="0"/>
              <a:t>Foreshadowing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 smtClean="0"/>
              <a:t>Clues given by the author</a:t>
            </a:r>
          </a:p>
          <a:p>
            <a:pPr marL="0" indent="0">
              <a:buNone/>
            </a:pPr>
            <a:r>
              <a:rPr lang="en-US" sz="4800" b="1" dirty="0" smtClean="0"/>
              <a:t>that contribute to the </a:t>
            </a:r>
          </a:p>
          <a:p>
            <a:pPr marL="0" indent="0">
              <a:buNone/>
            </a:pPr>
            <a:r>
              <a:rPr lang="en-US" sz="4800" b="1" dirty="0" smtClean="0"/>
              <a:t>development of the plot.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8390" y="1365162"/>
            <a:ext cx="3332340" cy="569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263714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Conflict: Struggle(s) between the characters and opposing forces.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Internal Conflict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An internal struggle between a character and him/herself </a:t>
            </a:r>
          </a:p>
          <a:p>
            <a:r>
              <a:rPr lang="en-US" dirty="0" smtClean="0"/>
              <a:t>Emotional/Choices/Guilt</a:t>
            </a:r>
          </a:p>
          <a:p>
            <a:endParaRPr lang="en-US" dirty="0"/>
          </a:p>
          <a:p>
            <a:r>
              <a:rPr lang="en-US" dirty="0" smtClean="0"/>
              <a:t>Character vs. Self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External Conflict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25633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 outside struggle between a character and an opposing force.</a:t>
            </a:r>
          </a:p>
          <a:p>
            <a:r>
              <a:rPr lang="en-US" dirty="0" smtClean="0"/>
              <a:t>Another character, society, God/gods, supernatural, fate</a:t>
            </a:r>
          </a:p>
          <a:p>
            <a:endParaRPr lang="en-US" dirty="0"/>
          </a:p>
          <a:p>
            <a:r>
              <a:rPr lang="en-US" dirty="0" smtClean="0"/>
              <a:t>Character vs. character</a:t>
            </a:r>
          </a:p>
          <a:p>
            <a:r>
              <a:rPr lang="en-US" dirty="0" smtClean="0"/>
              <a:t>Character vs. nature</a:t>
            </a:r>
          </a:p>
          <a:p>
            <a:r>
              <a:rPr lang="en-US" dirty="0" smtClean="0"/>
              <a:t>Character vs. Society</a:t>
            </a:r>
          </a:p>
          <a:p>
            <a:r>
              <a:rPr lang="en-US" dirty="0" err="1" smtClean="0"/>
              <a:t>Chatacter</a:t>
            </a:r>
            <a:r>
              <a:rPr lang="en-US" dirty="0" smtClean="0"/>
              <a:t> vs. God (gods)</a:t>
            </a:r>
          </a:p>
          <a:p>
            <a:r>
              <a:rPr lang="en-US" dirty="0" smtClean="0"/>
              <a:t>Character vs. Fate</a:t>
            </a:r>
          </a:p>
          <a:p>
            <a:r>
              <a:rPr lang="en-US" dirty="0" smtClean="0"/>
              <a:t>Character vs. supernatural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408418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0166" y="29843"/>
            <a:ext cx="10515600" cy="1325563"/>
          </a:xfrm>
        </p:spPr>
        <p:txBody>
          <a:bodyPr/>
          <a:lstStyle/>
          <a:p>
            <a:pPr algn="ctr"/>
            <a:r>
              <a:rPr lang="en-US" sz="5400" b="1" dirty="0" smtClean="0"/>
              <a:t>Suspense </a:t>
            </a:r>
            <a:endParaRPr lang="en-US" b="1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3191748" cy="2977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5489" y="3320"/>
            <a:ext cx="3943633" cy="286400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34241" y="1355406"/>
            <a:ext cx="36313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3200" b="1" dirty="0" smtClean="0"/>
              <a:t>Suspense </a:t>
            </a:r>
            <a:r>
              <a:rPr lang="en-US" altLang="en-US" sz="3200" dirty="0" smtClean="0"/>
              <a:t>is the anxiety or dread you feel about what will happen next in a story</a:t>
            </a:r>
            <a:r>
              <a:rPr lang="en-US" altLang="en-US" sz="2400" dirty="0" smtClean="0"/>
              <a:t>.</a:t>
            </a:r>
            <a:endParaRPr lang="en-US" alt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0097037" y="4443211"/>
            <a:ext cx="309093" cy="1171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725769" y="4192890"/>
            <a:ext cx="95046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 smtClean="0"/>
              <a:t>Suspense makes you want to keep reading— especially to see what happens to the characters.</a:t>
            </a:r>
            <a:endParaRPr lang="en-US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202323465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 smtClean="0"/>
              <a:t>During Reading</a:t>
            </a:r>
            <a:endParaRPr lang="en-US" sz="66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73" y="1158282"/>
            <a:ext cx="6474868" cy="4856151"/>
          </a:xfrm>
        </p:spPr>
      </p:pic>
      <p:sp>
        <p:nvSpPr>
          <p:cNvPr id="5" name="TextBox 4"/>
          <p:cNvSpPr txBox="1"/>
          <p:nvPr/>
        </p:nvSpPr>
        <p:spPr>
          <a:xfrm>
            <a:off x="6780740" y="1471910"/>
            <a:ext cx="490039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Strategies:</a:t>
            </a:r>
          </a:p>
          <a:p>
            <a:pPr marL="514350" indent="-514350">
              <a:buAutoNum type="arabicPeriod"/>
            </a:pPr>
            <a:r>
              <a:rPr lang="en-US" sz="2800" b="1" dirty="0" smtClean="0"/>
              <a:t>Make predictions constantly</a:t>
            </a:r>
          </a:p>
          <a:p>
            <a:r>
              <a:rPr lang="en-US" sz="2800" b="1" dirty="0" smtClean="0"/>
              <a:t>2. Look for clues that hint towards the plot (foreshadowing)</a:t>
            </a:r>
          </a:p>
          <a:p>
            <a:r>
              <a:rPr lang="en-US" sz="2800" b="1" dirty="0" smtClean="0"/>
              <a:t>3. Be on the look out for four traps (setting/plot)</a:t>
            </a:r>
          </a:p>
          <a:p>
            <a:r>
              <a:rPr lang="en-US" sz="2800" b="1" dirty="0" smtClean="0"/>
              <a:t>4. Notice character development (characterization)</a:t>
            </a:r>
          </a:p>
          <a:p>
            <a:r>
              <a:rPr lang="en-US" sz="2800" b="1" dirty="0" smtClean="0"/>
              <a:t>5. Summarize each part of the plot diagram (plot)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516054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smtClean="0"/>
              <a:t>After Reading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3600" b="1" dirty="0" smtClean="0"/>
              <a:t>Use adjectives from the story to describe General </a:t>
            </a:r>
            <a:r>
              <a:rPr lang="en-US" sz="3600" b="1" dirty="0" err="1" smtClean="0"/>
              <a:t>Zaroff’s</a:t>
            </a:r>
            <a:r>
              <a:rPr lang="en-US" sz="3600" b="1" dirty="0" smtClean="0"/>
              <a:t> home.</a:t>
            </a:r>
          </a:p>
          <a:p>
            <a:pPr marL="514350" indent="-514350">
              <a:buAutoNum type="arabicPeriod"/>
            </a:pPr>
            <a:r>
              <a:rPr lang="en-US" sz="3600" b="1" dirty="0" smtClean="0"/>
              <a:t>Why does General </a:t>
            </a:r>
            <a:r>
              <a:rPr lang="en-US" sz="3600" b="1" dirty="0" err="1" smtClean="0"/>
              <a:t>Zaroff</a:t>
            </a:r>
            <a:r>
              <a:rPr lang="en-US" sz="3600" b="1" dirty="0"/>
              <a:t> </a:t>
            </a:r>
            <a:r>
              <a:rPr lang="en-US" sz="3600" b="1" dirty="0" smtClean="0"/>
              <a:t>“let Rainsford go in the beginning of the game?” </a:t>
            </a:r>
          </a:p>
          <a:p>
            <a:pPr marL="514350" indent="-514350">
              <a:buAutoNum type="arabicPeriod"/>
            </a:pPr>
            <a:r>
              <a:rPr lang="en-US" sz="3600" b="1" dirty="0" smtClean="0"/>
              <a:t>How does Rainsford view about animals change from the beginning to the end?</a:t>
            </a:r>
          </a:p>
          <a:p>
            <a:pPr marL="514350" indent="-514350">
              <a:buAutoNum type="arabicPeriod"/>
            </a:pPr>
            <a:r>
              <a:rPr lang="en-US" sz="3600" b="1" dirty="0" smtClean="0"/>
              <a:t>What is the resolution? </a:t>
            </a:r>
          </a:p>
          <a:p>
            <a:pPr marL="514350" indent="-514350">
              <a:buAutoNum type="arabicPeriod"/>
            </a:pPr>
            <a:r>
              <a:rPr lang="en-US" sz="3600" b="1" dirty="0" smtClean="0"/>
              <a:t>Why does General </a:t>
            </a:r>
            <a:r>
              <a:rPr lang="en-US" sz="3600" b="1" dirty="0" err="1" smtClean="0"/>
              <a:t>Zaroff</a:t>
            </a:r>
            <a:r>
              <a:rPr lang="en-US" sz="3600" b="1" dirty="0" smtClean="0"/>
              <a:t> hunt humans?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64172962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8084" y="4606590"/>
            <a:ext cx="9144000" cy="1655762"/>
          </a:xfrm>
        </p:spPr>
        <p:txBody>
          <a:bodyPr>
            <a:normAutofit fontScale="92500"/>
          </a:bodyPr>
          <a:lstStyle/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www.youtube.com/watch?v=Zy_iqP2WHZg</a:t>
            </a:r>
            <a:r>
              <a:rPr lang="en-US" dirty="0" smtClean="0"/>
              <a:t> Most Dangerous Game Movie Trailer</a:t>
            </a:r>
          </a:p>
          <a:p>
            <a:endParaRPr lang="en-US" dirty="0"/>
          </a:p>
          <a:p>
            <a:r>
              <a:rPr lang="en-US" dirty="0" smtClean="0"/>
              <a:t>Based on the movie trailer, what differences and similarities can you note?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075" y="0"/>
            <a:ext cx="4934017" cy="37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61537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4247" y="528034"/>
            <a:ext cx="50871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Meet the author!</a:t>
            </a:r>
            <a:endParaRPr lang="en-US" sz="4800" b="1" dirty="0"/>
          </a:p>
        </p:txBody>
      </p:sp>
      <p:sp>
        <p:nvSpPr>
          <p:cNvPr id="3" name="AutoShape 2" descr="data:image/jpeg;base64,/9j/4AAQSkZJRgABAQAAAQABAAD/2wCEAAkGBxQTEhUUExQUFhUXGBgXFBcXFBcXFxUVFhUXFxQXFxwYHCggHB0lHBcXITEhJSkrLi4uGB8zODMsNygtLiwBCgoKBQUFDgUFDisZExkrKysrKysrKysrKysrKysrKysrKysrKysrKysrKysrKysrKysrKysrKysrKysrKysrK//AABEIAQQAwgMBIgACEQEDEQH/xAAcAAABBQEBAQAAAAAAAAAAAAAGAAIDBAUBBwj/xABEEAABAwIDBAQKBgkFAQEAAAABAAIDBBEFITEGEkFRB2FxgRMiI3KRk7Gys9EkMlKhwfAUFRclQlNikuE0NXPS8TOC/8QAFAEBAAAAAAAAAAAAAAAAAAAAAP/EABQRAQAAAAAAAAAAAAAAAAAAAAD/2gAMAwEAAhEDEQA/ACnbbbyopap0ETYiPJ2LmuJ8cAnRw5rXwnauWZ1t1luOR09KBuk2ld+sg8g7pLCDb7EV9eOY9qItn4fBxBx+s7Pu4BAZjFDyCX60PIIcdXKtJWoC1uJnqXDiR6kJDEbf+rv6x5lAXHE8uCY7FbckIyYkNVSlxjkgNXY0epIYwer0IGGJEqaLEON0BmcXz1+5I4sef3IPdiC7+m34oCt2MOzzHoUBxl/MehDv6QonVJHH88EBDLjcg4j+1Mfj0ltR/b/lDb63NVZK/gLICVu0st9RbzQkNpJeY/tQqKork1Z1oC4bSSc2+hSN2ik5t9AQRHWqUVpHFAZt2ik5j0KVuPyaXHoQOK9WYK5AbMxqTmPQFcocSc57Wm2fUOSD6SputjBpPLMz4/ggMUlxdQeV7deVxFsINw0Ne/8Apu0ZHtAGvMK5JMptqQ1tVIQAHO3N421sxoFysiSZBZlmVWWRVnzKJ1RxugmuU0y6/P7lSdUqKonQWJqq6riZUJJbphlsg1WVCnilWG2ovorkEvNBrCVOEwHFUP0oLjakHK4PYUGp+lFMfUZKp4bJV3SEoJpqiw1VV8/JRz5qiSQgvfpS74dUWyDik9/+EFwTgJrqj0rP3rLpefyUF4Td6s09XwWRcq5TMJ45fegJqKa+i39n3eXj878Chagy/NkSbOOvPF534FB6IkuJIPONs3/Sn9jfcCH5JetbO2/+sk7Ge4FgSHJBFJLmoppclFNKLqvPMgke9V3SqCSdMa5B0vJUbie/2KYgKF7gEDWvtmopcYDdMz2rKrq8uNm5D71RQakuMyOORslTVZBu4X77fgs5jVehiv2oCrD9rSy1oxlx3suWfiokwrGH1NhLTRPact8Bzbf/ALAIQJS0ZbYuDmg6O1b6dEV4RSPBBDiw8HMsWO7RcehBvYhsk1zbwOIP2HEEdzgg+tpnRuLXCx5FehxYn4MDfcHG2rQQ233j0KhjNRT1LCCRcaOH1gfzlyQAICje5WZoy1xacyOI4jmq7xfggrSPUbHm6s7iTWW70DBIVo0L+BHbz/OSoiPNXKYZoCKhRNs5/wDaPzh7EO4WRxRTgQtMzzggN0lxJB5htz/rZOxnuBDkp60QbdH6bJ2M9wIfcUGfPqqNSStOpIWXO4IIgFPE1RREKUyWQPesXF590W4lac0hQtXv3nnNBDvLYwTApag+I2/MnQLLpm+MF6xsWQ1gAGuqCHBujduRlfc8gMvSiMdG9ORk4juBW5TPstGCVAHM2CfHfckuOR4q3RbPPZoSOoWtfvCMmSXTwQgCqnZPfzsAebfFPPhYfcso7KzNva/+PzkvS10hB4+/Zl0UjHS33Cd11uAdlcHtzWZieHmKR7DnY5dY4L2LF6ISRuYeIy7s15TtQ/y7eBLLHtbxHcgxAwjVdeQU6Y5X/Og+apPk9CC7Hr2q5Tx55LKhkzWpSSDvKAhw94CIsCfeaPzghqizRHgbfLR+cEB+ko7rqDyrb1302TsZ7jUMyTLd6RH/AE+XzWe4EKyPQcqJdVQlcn1MqqPcgk8Opo881nmVObUoLFbMWtJQy92d+K0MRqSWkXWUCguUuoXpuyjrBvcvPMJgBN0e7PVABAPBB6DAStOkcsZlcwNuS0Dt4KKn2ipy4NbNGSeTri/bogLY4uakDFSo64O43V4PyQOsmkqMSpGRBFK9eTbfU+7VNPA7x7yBdeqSleS9ItT9IZ1WPYgw3SWy/OaqSZKeVQvN0CjWnAbaKhBbir0PBBv4ZIQRpki3BJPKx+cEGULkWYAR4WPrcPag9BSSSQeNdJEtq+Xsj+G1CMkiJekx/wC8ZfNj+G1CkkiCtO/PNV5JVJKVVegjfIuNeo5U5jUHS4G7bcNeSphmauFtt49VkymN0G1g8Xk7/my5NiJY7xSn4ZL4u6pMQwQkbze0oKD8SLr78jiL5N3d4HrINh3FNOIzNIIe+xzacxfs4K7h9A17Nx4cLHVpA8YZZg5HLs11W0/Z5pp9xocLHe3ja5dpwJFskHNnNqpYnCxLubb2B6+389nsmDVHhoWvDgd4cOB4heCRYc+OxcMgRfu4L2vYaF7KcB7t5x8Y6WbfRotlYfNAzGNpIqYlryb8ABck8lk0u3zXOsWNaOHjkm/WQLDuuh7bPDZZJ5SBvESbpsM7WDmj+1zdOXO6GMMoXvkMYb42d95psLAk7xvdvAd6D2WkxtryA4bu99Q3Ba4/ZB4O6iBfhdeU7cnfr3N5ED7gU7CKt7XuhcXN3gSN7Vrm5gg8wRcHqV7aHC3Oe+sJFnCO447zmNvZAPytCjaxSu1XGoJAwKzC3NUxLqpopM0G5SD5Io2ff5aLzm+1CFHKifZ5/lovPb7yD06yS5dJB4d0nn94y+bH8NqEnFFfSi794y+bH8NqDnlBx56lE+NSMK6TZBUdGnWyXZnZqHfQcmFwR3hcoja44pzxc8lyU2IQXaWWxRVhFWHAA2QhCtvCITdATtoACXs4/Wbe29bIEHOxA42N+I0tM6pys2OZ3UQwZ9u+cu5W8Ip94ZrQqGNjYTxQDjqZxIdLYWN2sGYv9pxtme7JGuxU5zF0MMpnTRl4dzy6gijYynsL2sgZjcAE7w8Dcl3S13DwgG4WntaG252PGyZDh50DjpazrOy7SL26rrdr4A+7XAEEWIIuCOtZ8WHNblvSbvLwj7DszvZBk1mCMc+wHlCLPP8ALYdXHkSMgOPYChbbWrd4QR6RgbwAyB4C69EmsGbkYDeQHM8es9a8y248Woa29y1gBQZJcLKJ7woTKoyeaCUPzyUkL7FVA5Sseg2qSfNFezs16iG322+1AdPJ+e9FOysv0mD/AJGe8EHs6S5dJB4j0nRXxGXzY/htQm6FGnSU394SdkfwwhCbQlBSczNV5zYqWV6rSG6CGSRMYk9MKCbeUbm53Khc9PY6+vBBoUb0UYUckI0klit+lqLEddkB3hlRuhLHZC6Jx42Ngst1e1oFyMgFP+tGyNtcIAtmJzxZNeQORXouxW1A3LSGxFu9CtVgjpHi2i38B2cDJgC24tc3Fxe6D0GKfwo3gMuB59i44JMlAFhkoZpLXQQeFDSSToCbryTaCuE1Q940vYHmBxRFttiz2PDGOsC073ef/UDPcgc9Rl6a96g3kE297U5jlENE+MXQaFKUU7M/6mD/AJGe8ENYe1Fmy4+kw/8AIz3gg9iXErJIPGek130+TzWe4EHPfqivpQ/3CTzY/cag6TLRBSqL3ULnKWYqq8oGuKie5IuULkF7A4Q+oja7QuspMUojDO+MjQ5dY1CpUU25Ix41aQfQV6jtJgLauBk0Vt/dBH9QIvZB5qzIq5FMbjqVaVpBIcCCMiDrdMa9AQucZG6rPMDmEXc4DmCrGDvBNjZEw2e8KBYoKWHUcjs4asXFsnOIKOIH1hiBNRA1wyvu3J7TdYdFsC42u9v33W/h+xpiO9cFA2mqau/lDG4cS0ELTqa0NZcntTaqMsbmUCbVYuXeTafOP4IMbH8R8NM5w00HYNFlyLi4M0EbnLgK65huusagcpqcZhMAVyjjuQg0sPhuUWbOU1qiI/1s98LIweDPRF2z8PjtP9bLdgc1B6Eku2SQeI9KJ/eEnmx+4EGT5Iw6URfEZPNj+G1BsrkFOYqjLIrMxVN7UEZfmldIhJA1q9a6MMUEkJhcfGj+r5p0Xk1lubIYqaeoY/8Ahvuu7Cg9D2w2TbN5Rlmyfc7qK80qqN0Tt2Rpa4L311ntBGYIQzjmDsmFnt7DxHYg8qpyQckbbPY/u2DhyzWRW7KSsN4wXj70+kwyVuTo3A9YIQejw4+wWzC1W42wtyI/OiAKTBnO4WW/g1KI5ImgXc5wt1AZk+hBjbZbQuc8xMu231iRY6aBBzpFubfuH6bNY6boPaGi6GmHVBHMuxtScFMyPJAyy41TNanNZ9/sQMZoVpULLkKjE3X7lrYczRAQ4PHb/wARbg7bOZw8dvvNQzhTdL+3tRThxs+Ma+MPaEBxupJxSQeCdKwP6xl82P4bUISi460adKX+4y+bH8NqEpm5IMp7eagkCtTKpIgheFxdeU7dQRgJzUiutKD2/o2xDw9K0E3czxT+B9CLJMNB4Lx7osxnwNUGOPiS+Kepw+r8u9e4sddBShw1o4K8ykFrEAjrU7GcVIEGe/B4jo3d7Fj1dNHRsmqCd97Wndv/AA5ZDvNkSTzBrS45AC57AvK9ssaLqMAnxp5XOIvowElo9G6EHnuJVbnvc5xuXEuJ5kk3VUSpVTs1WKC+w3UzTmsyGay0In3tnmgljkzU0bslSJzU8DroLMAyWzh4zHYsWMrZw12fXZAQ4axE2H//AEj6nN97/CGMIciHDX+VZ2t+8oPQ0ly6SDwzpQZ+8ZfNj+G1CMrMkbdJTPp8vLdj+G1CLxkgxZm6qq5q0apqpyNQUpBmntSkC7FmEDHpoCe9MaUFuhlLXAjIg3B5EG4X0ZshioqaaOT+IizxycMivm5hXofRhjb2S+CB8V+gOm8Ag9uBTiVRp6gmwIzWHt1NUiEiEhoP1iPrW42PBBkbb7XM3xSxuvmBKRoP6fmvM9pXWlF724cu5cxbCZaeRvhNHi7SP4lV2gcbRDkCgzZ3KEvXHOXAga5ympprEKsV1gQbAN805hVKmlsVZEt0GhG3K618N17vR+c1iwnJbGGu70BDhBsPz1rfwl95I+1g+9DlM7W99eHYiHBhd8euTm+0IPSrJLq4g8W6R3XxCUdUfw2oUlGS3+lB5GIynhux/DahkVgOqCtMxU541elVaUIM5zVFHqVNKq7XEFBI5qjDVNv3TLIGgLUwStdDKyRurHBw7uHes2yfC9B9O0srZYmSM0c0OB7Rdcrh4SJw42KDOiTGvCQOp3HxozdvWx2o7nX9IRTicu4HAcQbIPJ9p8V8L4MWt4AFrr8SSB+CF8Tl8IN7K7HFtuo6FWMcr7yPbb+PPrzTRSEvNgQ1wsctCgxAuEp72WcRyNlG/VA0pzE2yc1qCWLVXGAKmwWK1KWPeCCaA5Fa1E6yywyytUj0BJRPPbmiTBZPHYP6m+1CdLJkB1n8ESYHJ5RnnN9qD1iy4lZJB4d0lygYjKDyj9Hg2oNqaYHNuqNOk+MHEZbj+GPPQ/UCDKiFzM2m4+8IKjZS02co5X2PsUj5g8eMM+arTgjXh7EDHNUTmKZpXH6IKhFlIxyaQnhlkDiE0LrTkk5yDd2Qxs0tTHLwBs8c2OycPx7l69tTi7BG2QEFpaXA31Fl4Gxy1avGnup2wkkgHLqbyQUqip35i/m7et3rflxR2YFraIYpj4wHWtanBJ6kGa913u7VFIpf4j2rhYgiCc1dDV2yBDVauFrNjbmtWgtp2ILz41JTxnP88QpZI9FPTR9SC9TR/ct7CBaWLzm+8smk0WxhwAfH5zfeCD1lJJcQeNdIzL4hLlwj+G1CNTDr89UYdIh/eMo/pj+G1B1TCc80GfJT3J5+1U6qKwsdeB/BX3FzTcqtUu3kGe3JOdmE0BSgIKjE4pStsV0FAmrpCQXLoOFi4WZJ7QpLIKjAQtvDDkSPslZ72LRwyJxjeQ0kNFyeQsgzWjNTNZmms1Uxd1IK0gN+pcATnhMjegexqvYfKA4XVNpTosigLo3aFTRuGSxqWoyVkzIN2nfwWxh7rvj85vvBCUc/WtvCpvKx8t5nvBB7aXLiRCSDxTpJfbEpeyP4bUPlp7VtdJ3+5zdkfwmrAZLbTv7UEMw4OCzaiCxu3RazphbNU6l3LRBivFiU4XT5wCSQmtQRzMULMlcKqObmgkskWrkblMAgjAT3BcLV1oQPDcl6Nh9K2HBpZSPGmJF+q+4PYT3rz2FepbeBsGF0sLSDfcseYay5PpI9KDy0R5p5aoic096CJ7DdRhljmpLprygcwZp7GhRNKmKCxFJZWmvJKz2uVuJ+SDSp3rbwl3lY+pzPeCGoDzW5hbvKR3+033gg+gCuJxSQCuNbD0tTM6eUPL3WvZ5A8UBoy7AFSf0dUQGkvrCkkgrHo+o+UnrCuv6NaH7MvrSkkghd0XUB4S+tPyXB0W0HKX1p+SSSDn7LqDlL60pjui2g5S+tPySSQN/ZZQcpvW/4XR0X0PKX1p+SSSBjujKhvpL6w/JSN6MKHlL60/JJJBK3oxoPsy+tKt1ewdLIxrHmZzYxZgMzjujkPQEkkGa3o2ob/Uk9a5Tjo3oP5b/Wv+a6kgX7N6D+W/1r/ml+zbD/AOU/1r/mupIEOjbD/wCU71r/AJrv7N8P/lO9a/5pJIJG9HGH/wAp3rZPmnjo6oP5TvWyf9kkkE7Oj+gGkJ9ZJ/2VmHYujaQRFmDceUfwOX8SSSAj8IUkkkH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4119563" y="-1951038"/>
            <a:ext cx="3048000" cy="4076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3977" y="528034"/>
            <a:ext cx="3349446" cy="44889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07582" y="1908815"/>
            <a:ext cx="4520484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Richard Connell is the author of </a:t>
            </a:r>
            <a:br>
              <a:rPr lang="en-US" sz="2800" b="1" dirty="0" smtClean="0"/>
            </a:br>
            <a:r>
              <a:rPr lang="en-US" sz="2800" b="1" dirty="0" smtClean="0"/>
              <a:t>“The Most Dangerous Game</a:t>
            </a:r>
            <a:r>
              <a:rPr lang="en-US" sz="2800" b="1" dirty="0" smtClean="0"/>
              <a:t>”</a:t>
            </a:r>
            <a:endParaRPr lang="en-US" sz="28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Son of newspaper owner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Newspaper </a:t>
            </a:r>
            <a:r>
              <a:rPr lang="en-US" sz="2800" b="1" dirty="0" smtClean="0"/>
              <a:t>editor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Joined the military </a:t>
            </a:r>
            <a:endParaRPr lang="en-US" sz="28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Wrote over 200 short stories as well as screen plays and novels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291111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6382" y="643944"/>
            <a:ext cx="63492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 smtClean="0"/>
              <a:t>Before Reading</a:t>
            </a:r>
            <a:endParaRPr lang="en-US" sz="7200" b="1" dirty="0"/>
          </a:p>
        </p:txBody>
      </p:sp>
      <p:sp>
        <p:nvSpPr>
          <p:cNvPr id="3" name="AutoShape 2" descr="data:image/jpeg;base64,/9j/4AAQSkZJRgABAQAAAQABAAD/2wCEAAkGBhMSERUTExQWFRUVGR0aGBgYGBodHRkeGhgYIBoaIBwYGycgHBojGh0aHy8gIycpLCwsGCAxNTAqNSYrLCkBCQoKDgwOGg8PGiwlHyUsLCwsLCwsLSwsLCosLCwsKiksLCwsLCwsLCwsLCwsLCwsLCwsLCwsLCwpLCwsLCwsLP/AABEIAMMBAwMBIgACEQEDEQH/xAAcAAABBAMBAAAAAAAAAAAAAAAFAgMEBgABBwj/xABOEAABAwIDBQQFBwgIBQMFAAABAgMRAAQSITEFBkFRYQcTInEUMoGRoSNCUrHB0fAzQ1NicrLS4QgVc4KSorPxFiU0g5N0wtMYNURUY//EABoBAAMBAQEBAAAAAAAAAAAAAAIDBAEFAAb/xAAyEQACAQMDAwEHBAEFAQAAAAABAgADESEEEjETQVEiMmFxgZGh8AVCsdFSFCTB4fEj/9oADAMBAAIRAxEAPwCrbd3hcL60NuuSXVCQtXBegz+NJXfuyflXJ5d4s9B87z886GbQEXC1cA8qf8apom66hPrLHlIBOuck5ewHWoqg22AitNZrmNi8dyHeuHLP5Rfs1P4msVtJ3I985oD66hIz68cqcLUa5Rll+PxFI7k5QPLLXMZ65+ylhpXtgu6euEkkOvFPR1eWY1zmKi/1u7+mdH/cUJ066RRspynz5deOuQk8qji1DioCkAiNRHsGedPWrjMiqUrZkJq5uF6OPRxONwx8fqoiw4+lMpecc5wtYI96s/hSXLdTWagRzMymeeX3CkNKKjIyj5wyHtOnsrd5PEmqKfiPdHP6zdBSQ65kcwVrnxZc+s507e7RdBB750QYPjXli4xi4GKjOeMFIIKiMOKIGfxMUpwFaM9SM+ihr0maFjkGW6P1U2pk3i2trOyMDjviklalqn2CYTT9g+8VJJddOZUflFZ/HyqK2csXT8fGpNkQmSTASk/WPuNa2AbTmCozMBFO7QdKz8q5mr9Irn505c3zuL8o5p+kX99BHNrpTBAxH3AfjlUB7bjhUMx7APx/tR7TMSm7Agy3P7UWhCCXnIAJPjV7tdaDPb3OySFuafpVfYaG3NwpRzMwcpM8aYLSlAhIUSBwE/VpNYq25lgpD90kPb6XZBAeWkHkpU++Zoads3E/lnv/ACL++mC3hMKBEag5H41atnWVuoBTKiFAaKgn6viKMsFjbhBiDLNF64nGl12P7VU+7FRRjvEZF90r5KWsfAKB9smlrcKDCpQqdeCvbocuBrHb9JhLqZJ0UgH6hmD5TQFmPwkzVWfAwZIa2s6k5OuJPIuKIPPLFB+Bp17bSlZKdcbVwONUH45+Roau0WoHGQlHBasj0y1n2ilpQ3IBxOlImVCE8piPvrDY8RS7hycRSNq3C5wOOlScpStZSfjEedOqeuZSty4U3AzHeKM/GPrptVytSUgHADwSOHHOOVY1aAzxK1AZngMj9teJPM8GHAktu+hXrvrUcxLi484nSoSN7XnHO6QXBmRONWg1PrVNcMKUTolP2T9VVvdVrE8tR4D94/71i2IJjFypJ7SwNbVeaJlxwtk694vwH3zh0orZ7QdJJ71zT6aozOuvThQ0pGAYiAFGDiMDOcs+lDRtFDC1JQsLbVqAcxkePFNAQXBAgqCfVD69pu/pXM/11ffT1vfO4FS450lavrnrQtLwIkGRlp7fsyqYpUNhIkTwj7eetCw4ElBZQSYl3aTv6Vz/ABq4AdedLfvnQlI7xzL9dXD29TUVOZCeeQH3/CsvDKz0y++jHIEAtZby6btvrNsglxeqtVqn11dayou7f/TIz4r/ANRVZVA4nQT2RKHt0HG/GuNf75zqVsJhpTUlCVLzK8QkmeM55e7UdTWtop+Wd/bX++aaYdUhQUk5j3GIypdRdy2EXQ1ApNniTm7fung0M0LBKRB8KkgSP2SDPQ+VSnGjwyJ1ieEzJ8599RkPh19nD+bQpSpzjFAg/X/vW3yXVEBaYTklM5HiTIifdwqKxJz852WqKqbh8o0+VEwEgwBnIgZRABicuGlNl3KJxcwoCc/Z5Vi2ylUAYDzBEe4a+UVglREzOcmBPWPojyqhVtOVUqmpzibTclJCROeWEcPM/N8hn5Vq2YJUAYgKyAyAjp58TSrdsY8gAJJypTLwSvSYkkAjKZAmdJJrWxFIzNhfMUpHyk/rH4VDcdhTg5KxJ8j63xn30jaTzgTjGUT7ufnn8KufZ+nYt6q3tXLR1V0ps43CpQSpSUkrMpdnOOVEqbu8t06mkxJ7yjLvglKhGumekih7z5VqZ8yfqrpvaAzsKwU9a+hu+kd1LawpSkpUtJwHxO8DB0qu7b7NvR9ktbR9IKu8S0e67uAO8j52POPKnBLTHo3YsJS1/ia0ywVrASJ4+77qumyuzTvtkObS9IKShLiu77sGe7JHrYuMcqI7jdniLyxXdrugwhtSwo9yFQlsJJUVFYjI8BwrczwQiUwWJk4jh6nMH3ZfGp7bvdiBl+sDx5kcvYRTm8CWLd0ItbsXbZQCpZRhhRUoFPsAB9tO7n7JN/essJBCFqxO8g2nNflOScvpUvbc2MS61Cdsh3bqXB8onEPpDUfjpQZnZy+8+RJIHzuA6E6TV1347PF2m0U27CFLbulTbjPCCT4mz+xM/swamdpW4P8AViLVbaiptacDpzgvAE4o0AWJgcMFEFI4jFplAZWHVwkJeWVxlgR7NVHOl26TJS2lLYA11OfXnrRzcrs/dvmlPd4i3tmyZdWJxFOailMgQniomMuMGjez+zdq6acVs7aTdwpHrJU3hzIy8QMpmMiUkZUOw2gimxlCQzIIUcRUTJ6e/lUtpOSlewfj20Y3R7P7m+7xZUm3aZUpDi3ASQpHrpCQROHiSQPOtNbBs1XSmEbWZDKWg53y0JAK8ZBbgrToIVqa0oSMRY07sdxgpsCTOgBNYraLLWAKUAQCSOMkdPOrttLsiQy2HHtqstNuQApTQSDIJABU7nIk1xra1oEXDraHO+ShakpcGiwCYUIJyOutZ0r8xlPTbeYX2tvKlQWlAPjEEn3ZDyj7qDWW0ltBQQQMUZxmI5U9Y7GWs+JKko4mPvonb7vtpMklQ4fgHOjAVRaEz0qfpMAO3ClesSfM07bbPcWMSU5c6s5sGCgJKBH0kjP4Z0OOy1tHFbuBY4pkT7RofhXg/aeFYEenEfs7V1CZCgSdU8CPsNFWtp96YgpUNUn7Pj76HWF+p0fklzzSMvfUu52YpUFSkojQk+Ie7I+VLbbfPMlZWa6sJPtB4iTwE5+zP66Yfckk/D8dKh2W0C2ooWQcWSVjQ/calAEkdfbEx9h+NDaxvJqlMrZZe91bObVs5fO4/rq61qnd3nU+joy4q4/rqge6t1oc2nQUAKJQNoflnT+uv99VRHnIBJ0FEd5Lu1S46ptzxl1UtglQMqMnNIwmeRihiG1KOM5R6ogwNdcs1RPlnWq+4XtJX0xVzuOJu3tVCVKmFZrIGWWgn8aU8vMx6wgkZREdZ+qKdatiPIJkgEwOVNoWlIJJgAR5VgM8zG4km2YjCVZkAmeU8uQikNLAUegp5BxpkLSAoRB1A565UpxzA2VD5oyz1OmfxJpJftLF0pazNgRlhlXrZjlzM+wxzmnmrdKRhEgHMmfjJznqZ1qBb7SWFALzScpA04g5ajOPKjLjJgiCff8AiTS6hYH1SzTint9AgXaZAaUTw8uIGXOJn8GpvY4oJ2xblRAAS5JJAH5JXOoW8LZ7rTLEJjlw49KDO2BVnHh+kcx8Kqon03i6zbXEs/bs4FbWUUkEFpvMGeB5V0273vNhu9aPNBpxxLTCcC8xmkAmEkGRXAl7PiQOWIGNedNt2sxCZn2Rzp+6Ff07p3//AIsVfbt3D73dIdW08MCMh4VECElROgqP2Jvf8ldSktd4XXcKXT4SSlEYhrhnWK4WnZ86eIjWNBTn9TnMmNKzcIvqCWntRsLhu8bXcItErcaEC1xd2AlShJCh60n6quPY0W7eyvdouLSXEJUAnEJShAxZpGYxrgZ64RXLXNm4Iy4Up+wgJ6jPyyy8qwMCbwOqoJM7Fux2xsq2Yt+7KDd20hKYGJwqBCFJ455hRERB0ms3a28nbWxbpq9dbS6hSpWohIQT42VycgAqU+SYriardII4+VNuMTkMp/nGXE1u6MVr9p2zcTaLF/sJezEvIauUoW3hKgJlalBQ+kgzBInj0pzs93dGwUXFxtG4ZQXAlKUJXJhJJ0gFSiTkADXA3mSDWksqUeJJorwyQOZ2fsx27fvv3Vyw9bN2irhS3W7gkYO8JViTGhKcvWglOYqu9t20tnvXLfoQbLiQrv3GgMCiYwiU5KUM5UOYEnhTWdlCIJ148Px50p3ZJSJIy+kNKHeIvqDtOwds7yV7Gs0hSSQtqQCCR8irlXINlW4QcXHnw/lTLVsJEJk805+/lRK2tsJGNQTOWFPiUekaA0LNF1GLDEIB9Izxd2SOOaT+PZTTXeOTDZBz8QgIJ8lajrW0Kwj5NqDMAuZmeJjgB9lO90tZhSyZyA0HUwOA60niIxwYybQDN10A8mxn5E1tKkJUcDUmJKnMzMaQTr99O7QvGmgEzARkAOehP3+2oTm2WkT4sRHAcT56f71oBYZmEteyiT3HHCnxKIJ4JyAH19PbWM2aR41ZkghM5+ZPWgzW0LlZMNiTmMQIy5CdR16096M64ZccKVJ0QnKB59ecGt2WxPEEZYyTdBtKcK4CeRME/bSLW8LagFnEjRKx9RI1z0radjNElSJKxqlZz8wftzFOLWIKVDL5wI+sfaK0EHEA+nyZfd23JtkHWSv/AFFVlQt12YtUBKxErif7RVZTQBaUKosJRTs2bl1Sgky6uAdR4znpUty5S2lRWoTGQnWTy1imd571xq4eSElJxLElJBzWdJ4dRVYck6yaG26e6TO25oavN6FKJwJwggamTkent99I3dYF3f27L04HXkJUEmDClAGDwoKE55Z0d3CH/NLL/wBQ1++KMKBxKFRQbgTuF32FbJbQVrW82kaqU8ABJgZqTGtDLr+j3auIxWt46J9UqwOIP+HD9dWjtu/+yXPm1/rt1zr+jj6R6S/BV6MG/GM8PeYk4I4YsOL2UUZKBvhuldbMf7l8+sJQtKjhWOY4yOIOYoW1ta4JCUuuknIAKVnOgida7P8A0krxHd2jUjvMS1xxCYA9xP7tDOwfs/71z+sH0/JtmGAoZKWNXM+CdAfpfs1lgZ4Y4lR27uvfWLjaLxRwuoCwMRIOmJEn56TAI68ZpgXgTEQjL1T6p/n5V6A2xbWm3rF1tpaTgcUlC9S242SArL5ih70q93nHadq5bOuMPJIcbJBSrQEcR9IRmDyIoGUSaqhZgbwptTZTzKGbhxlSGnUhSFzKFBXDEPVVHzTBPWhloypTyWUZqWtKUZxPeHCBPASda9P7u2LX9V2zTyUFs27SVJXGEyhORxZZk/GqFtrsS7q8t7qxV8m282tbKj6qUuJJwKOoAE4VZ5ZHhW7JQAAu2UfbG5V3YMhdwylCFKSjEHEKzIMZDPgaAvbTQJGpJ0AmeFdb/pGvxYMJn1rifc2v7xU3sn7N2bK1Rd3CUquXE95iWB8ikiQBOisOZVrw4VnTES1EGc5RuLtK6SVt2qkN4TBdIbJyJySTi+FVCzfW7kZUZSlIOU4iAAT5kV1XeDt6fccW3sy1LiU/nFpUonqEI9UHhiPsFcmsS6m9bDiC2VvIUUlJTq4DkCJA5eVbsAFhDFNRL6Ox7ah/MtDzeR9gNAt69zrnZ3d+khsd7iw4FlXqxIPhEZK+uvSG9NncO2rjdo6GX1AYHDonxAngfmyNONece1Oz2hbvMs3916SrAVoImEyrCdUjM4a9sEMxWyOyzaF20i4bZSppxMoPeoSYk8CctDRC47MNotJn0NWQ1aW2s+4Kk+UGux9k5/5NZ/2f/vVQ7sku79dq67frUpBXLJcjFgAMqnXAconkeEVpUGCUDczgynSFFMFKkmFE+GCOCgrQ9DRfd7c66vRit2VOp0KpwMzx8S4xHokGKKbXXb7a3iS20ZYcUlKlDLGGkErUPMJwg8gDXWe0reI7K2WV2yUoUClpoADCjFOcaZJBgc4rNkBaQE5fcdkm02xi7ptYE+Bp1OfsUEz76obZVbOLFwFNuplPdqBCkTmTB/Bro3Y12k3r+0BbXDqnkOpUfHBKFJBVIIGQIBEaUY/pGbDbNszdQA6lzuieKkqSowecFMjzNe2CGUEqVxuDtRLKnk2yQ2G8YUXW5CcOIqgK1jhVQ2DbXV/coYtyEuKCgmVYRkJOfOBXp6+M7JXHG0VH/gNee+xhX/OLUD9f/SVXgoEzpqO0g70dmV7YJQu57sBxRSkpXizCSrPLkDWbnboXV0ohm0U8EmC5ICAeWJRCfcZrq39It0C2tAf05JjWAgz7c6v+xru3fsgnZ7raEd3DSkBKu6kHDKOYPA6waK14RF5wDendi62eWvSEoAdxFAS5iIwYZE4Rn4hxOhoU1crcAwoxjrlH97jVm7TNhbXZ7td68LllKiEOJACUFQ+ckJBSSB1GWtVO3WpYzUdIgGBJ8qUw8SWqqpmSDYqH5R4JAz8OahPWl3dyyhBWUKdIjNWXH6qlBkJRA+cQD1CdaB7w3CcAQCJKpMGYgfj3UtRuMUrbiotOi7p7QUu0bUllIBxQP+4rpWUxuhtBAs2gmYGID2LVWU/aPEp3N4lH3juH37hwuFSglawJOie8OQHLKgKiB18qLbTDr1w6MkpDq+gPjV76dZ2WhKZGZHE+WnKgLKmJ1dJ+nV9QNxwPP9eYFatFkZCBz0/3o/uPaYdp2RJ//Ib8vXFIiobzUzQdU3nQqfpyIuMmeo963LC4t1292+0lpRSVAvJQfCoKGczqBVL2j2tbL2ax3Gz20ukeqloYWwealnNR8pJ51wdVr0pQt6Z1BIBo2vmErrai9pX6XL15LYdWAtwg4WkckgTAAmBzMk6mvQ+2t79n7LsWfnsKHdNIZwrxJCcz6wBAGpnVXWvNBYpHc8OA4cp1rBUnm0pvO57r9reyG3Us29qq1DyglS8DSETokqwrJiTExlNCv6QNjZqwPJeQm8TCVNgypxB+kB6pTwKokZcq5AWcqS4gkknMnWeNaHgNprcGeje0S5R/w+6lK0kpZaAwqBIKVN8jwiufdn3bs7b4WL/E80Mg7q4j9r6Y/wA3nXONn7GeuDDLLjp//mhSo/wjKoSrM8PdR7ok0z2zOy/0gNts3NrYrYcS6hS3CCkyMko9xz0OdXDcDtLs76zQy84ht4I7txtxQTihOElJJghQ4DMTXmnGIAORBz6/zrTtsQqBx09tbeKOJ6l3G7OLfZjzzrDylJeSBhWUnCASRChrrxrlPa88lW32SFAgBiSCCBDhnyrnSLFY9Y+yTT39XdD5RnWFos1BPWG37du8tnGE3PdFcfKNLGJMKByM8Yj21wvtd3DFk0w8bx+6UtZb+VUFYQElWRknXh1qiK2VCcRy+znUB15PzfjXgb8TQ9+J6h7K9pNJ2RZpU62khvMFaQR41cCapnYp2ifKK2bcKHrK9HUT1JLX2p9o5Vwma2hZBBBII0Iooc6tv1tCw2btdq72esKdQsl9lH5MSCFAKGQKgSCkSATw0rqV7d7P2/YllD6fHCgJSHG1JzEoOeWYPAgmDxrzBbbOUsTIHKeNKVYLQZKZHSsvA3re156G3O7N7LYrirp+7SpeEpSpeFtKAfWgFRJUdNfZXOe2PtFRtF1DNvPo7JJxkEd4siMQB0SBkJ1kmqMm1J8RGEc1fcalsWP0RJMZq69PLOhLQTUE792Yb/W95Yt27y0JfbQGloWQnGAMIUmfWBTEgaGelN7rdldlsq5VeG5JCQoIDhQlKAoQZV84xlw1rhS9mpKszlnr0oKXBiMyRwH1a14Near7hcTofbZv03tB9tq3ONm3CvHwWtUSRzSAAAeMmrruD2c2tkm32gdoOIC0JcKSpDSFBSQcK5PiSJ0rgirk8qR4lEDMnQD7BRQxfvO09sXapbXDBsrVQdBUkuuD1YSQQlP0jiAJOmXGcuTJ20UnwgEdagPW6kGFAg9aObO2UhKQtXikAg/ROvu61htE1SgF2kVhx99Q8SgkcRokHWM6Jp3cbQc5XI45A9RGh99E1upIzhKuCvmnlnw8vdURNw4sFLaJEwcXqjqFA6jXKklj8JKzs/s4EvG6dshFo2kAZYtdfyiqyt7rtKFqgKdTIK+AP5xXGspoMoUNYZlC2mk987y7xf76qSG4GVb2y6pL7mWXeKj/ABmofpx5CptjHM+3XW6ej6Xve3iSsNNd1maa9OVyFJN2ele6bQX/AFLStbn6R/0et9xUf0o9KSblXOi6bRLa/SnsY5bskiSacFrUJh44daWp486002kya3ThACpJtJTFipxaW20la1kJSlIzUTw/nXZ9y+w5htIdv4ed17oH5JHQ8XD55dDrUPsD3aSUO3yxKiotNT80JA7wjqonD5J61b+1Lfk7NtQpsAvPKKG5zCYEqWRxgRlxJFNRLcznanU9Q2QWEsTr9tZtDEpq3aTpJShI8hkK8s7zln0657haVsqdUpCkaEKOKBlwmPZSFM3u0XFO4X7tYjEoJUvDMwMhCRkYAjSmr7YNywkKft3mkkwFONqSCYJiVDWAfdWsLiJpOabXEivWoUOR51aeyvcVe0bgpckW7ObigYJkGG0n9bUngJ5iq7s2xcuHUMNDE46oJSOp4noBJJ4AGvTGyNn22xNm+JUIZTjdcjNazGJUcSTAA5QKxFI5jNTVSoQQPjOFb4bpr2ddlhcqbV4mln5yJPsxpMAx0PGgTm1m0nCCAZMkpnPThXpPffdRratlgBGKMbDo0CiMjI+YoZHoegrzBf2xaWtl1oJcbUUqEQUkHPTh14ivFBe85zpaLvh3oHywIGgy89Mqse0eyZ5vZDW0BJUZW439FpXqLHHIZq6KHI1A3M3Zb2hesMIQUyrE7CsghEFZzzz0HVQr1Z6OnBgwjDGHDGURERyjKKJYxFK954o9FVMQau+5HZe9fMXD6dGknAD+ccEEt9AEyCRxKRzo9vB2Svt7UTa2wPcXBK0OZw0gEY0q/YkQOMp5mu87F2O1asNsMpwobTA+0nmomSTzJrZov3nlJt0EQkkRqFgQPM6+yjW6GwkX161ahZRjStRcCQfVQSICsuGtEe13df0K/W4kQzdStHJK/wA6noZIUOiulI7HXwrbFvA+a7nz+SNLC5iBTAeX0f0f2NTdvk/st/wmhG+/ZS1s+weu27h9a2gkgKDeEytKTISgHQ866lvpsx+4sXmbZfdvLACF4inCQtJPiTmMgRlzrge/G5G1bK2Dl3eF1taw2UB51UkhRzCgAR4fqplhH7V8TnLlwpR8RJ860meU1ddi7rNrHqyeZq0XXojDcOKQglM4EgYsxpA8+MVE+sVTtUEmesewnNLbZiTBWoCc4z06mMjRn0dgZpwQdNJTPxFHbje5iPk7YqB+ctQSNNYE1C/4mbcjvLRERGSjMDoRWipUbOw/USVxf930kO/Q04gJe8JHquAfj3VE2XZviUgpLfBSp08tY6GrG5sJpbQftSFQPEg5gcTHKhqR3gONU4UqJbGg4J0111+FeSqCDt/8gkG21pHaYbSYEur5aIEnhwiafdSskpUoAAxhRkMvj/tUuzZHeAfRAH+ET9tDNobWQ2TOZOI5Z8fvohkxTbjhZ0DdbZifRW/Nf+oqsqDult1RtGzhT874LVW6dZpaqkCUTbN0VPOiAB3i9ByWaH0S2panvnoIPyi/3zUAihDDtOxVo1Lg1PETFZFKFbFe3GLFGIisIpVYazcZvREZYGVLUKy3HhpahWlszy0QReds7Ad421W7tmSA42suJE+shcSR+yqZ/aFW7tH3DTtS3S3j7txtRU2uJEkQUqGuE5aZiB5V5kYuHGnEuNLUhaDKVJMEHmCK6Hsft/vWkhL7TVxHzs21HzwymfYKYGBk70iDiX7sh3Cutmm5Fx3Z7wowFCiQcOOdQI1FRP6Qx/5cz/6lP+k7Qj/6j0x/0Kp/th/8dU7tA7V3NqMpYNulpKXAuQsqJISoR6oGiq24gBWvxOgdhm43dNenvJ+UeTDIPzWzqrzX+6BzNXjfPdVjaDSWbh1xttKsZCFpTiIGUlQOQ1864xun27XdskN3KBctgQDkhwRoJAwqGmonrXPtsbTdun3H3TK3VFR5CeA6AQB0FeuJvTYmesN19mMWjCLVl0uJbBw41pUoCZjIDwicssq57249nxfb9PYT8q0mHkj57Y+dlqpH7vkK4vu7td2zuW7hnJbap6KHzkn9VQke2rtvn253lxLdun0Vs5Eg4nD/AHohP90T1rwIMFqbAXtiXH+j7ux3ds5erHifOBH9mg5kftL/AHBTu+/asqx2y0161uhsC4SOBcIOIfrISEnyUocare6/a/dWjTbDjDTrTaUoTgltQSAAOaVGOgmqPtV1d1cO3CwcTy1LIjSTknyCYHsoDVUDEXxPVgv2+677Gnu8OPHIw4YnFOkRnNcd2L2yKuNuJTOGzclhAOWZModP6ylAJ6JVVEVvDeeg/wBX4j6OFYo+dh17uZ/J4vFHs0yoCmwyKs0hJ144uAHWa91BBLiele1DdH+sNnuNpEuo+Ua/aT83+8mU+0VxTsVajbFvw8LuX/bVr1qx3vbheqYQllhttYSAtxZxkqAAUQkQACc85qmbr7detLwXwQl1wFwqCvCCXAcR8Iy1mAK8aig8wuZ6S3sXdC0dNkAbmB3YOGJxJn1svVnWuMb4sbfetSb9lvuGT3qinugRhBE+FZJEE5AUSPb7ciZsmshP5ZX8FB9v9uzl3av2xs0pDyFIxB0nDiGsFGdFcMMTTiVBreJeHAiUpjNQMKPt4Cowtm1zgcKTxC+P96oFuoJ4H3VPbcxjKPf92lLVAnsyCqzE3inm1CAsQOfA1okHIe3oOVONrWnTMHVJzBrTbaVT3Ywr4tq0PVJovjEDMn7A2r3D2Z+ScycHKfndI++rJvHsLFPdZLOkcQAD7sh8KoqFTiCsjxHEfyq87nbcDrRZWod42mEk/ORl7yOPsqDVqyEVk+f9yyhZhsb5Tm13tS4StQKigyZAy/HKh6UlRgSSfea6ttvdRt8SsYVmSFCMhwB58/bVeZ3KWz8okFziCDmBzjr1qilqqbDwYy+wcSx7n7LWLNoGPnf6iqyiW7ZHoyJEGVTIP01dKyqQYAZiLzn+07oB57KD3i4IOnjPDjQwmiW2Lcd86UnPvF5f3zQ7BSFtPo9T1sbvETirYJpQTUd92chR3vxJChUbmM24+B1NMquTROy2CVDEuQOGWZk0/d7KKESGVBPFRSfrIrN63tHf6OsafUOB9z8oDbfIFPIuudY02IzFY7ZkQYInMSNfKm2BkAdhHgqROtJKKiJWUmpzKgelAVtHo+/F8xktUoM1LcslAA6g8RSA2RqJFLuO0rFKop9a/OR+6pSW6LI2NjGJsgp5kgEdCDSEWadFCg3iWr+nVG8SCw0NSfKo980CnLMjOaIXFnh00qMROVEpzeJr02poaREtW6rKHrVKzAUg4ST0016RRI2iBz80pJ+OQoP2Y3HjfaI0AWPYYMe8Va9p3SU+soJ8zn7AM/srmVrrWK/mZwnwt5X7lsLV3SEkE5lSiAEgakhM8OZpzZez0u4oEIbACBzkmVnqaetWwVoQci8cS+iACW0HliiSKMsJDa5yCTkfImB7lR8aKpU2rtHMmpgsdzcQOzsgBZSRrmPZr8P3akI2EAoCMlZHziR9o91F7pgjxJHiTmPP8fXWbX2iGWC5kTlgB4qOafdqTwANSGs7kbe/8ytE23v2/iUfeVtAc7pOeH1wDmTqEjyyn3UHGz88wScoRliz+kRoJ4UQC1apklUnvDzJzw5aTPiNSbe2CXBJ5SeOSZPxzrtUxsUCc+pVuxMgObPw+JRyBVAGQhI6deNC9i2pd7xRJyGRHM/Z0qft/ayUjAmFSgzB0Kj91V1q9WlJSlRAJkgcxpT0BKw1RiD9ofSDJTiMpyPXr7uFJcYJ45jMcx7RQaxf8acWn30aCDwJ+v8AGtHaTVE2GOFQc8LvhX81fPoajuhSFwfC4kyCPrE8ONbWFRn4h7jT1s8HQGl5K/NrP7poTiYsOW2/TwSEutod6iUqI+qfZTz3aCP/ANeJ/WPlwTyqqoBSpSV5KH49x1rZGI9Bp15mpjpKJN9v8x3Xccmdc3d3uDluhfdxOLLEeC1Dl0rVBN1XALVHmv8A1F1lNFBALCUCoSJTNo3UPuyPzi9P2lc6iOO4+FO7ZdSbh3P56/3zyqOHkcwKXafV9YkbSwt8o3crwpy1OVNbNbleegpF1cgxS7R5IGZiTTLELOezq9YeBOp7l7GKsN2s8CG0xzyKz9lTt8N7japDfdBZdSYJIwxoZEZkSMutat97rJKEJS6kBKQAMKuAHSgu+u1LS6toQ8nvGziQIV4pHiTpx4dRUiqS2RidGtqFILXBMoAT8mDyP10QulXdwwhakrUxbpwJUE+FIkcRqdJPlQu0u0hME85qfbbeWhpTKXCltZ8SRoeeuns5VVcjtImp06oU7uwB+UG3Nv4QeNIQYhPOiBebCdQSfP7qH7PfSHkKV6qVAkcwDpRKSQYnUU1pstiMw9tyw7hw4PCMsp5gEihy3ZFObT2v3qlKKs1mYzgcvOoSHwDrS1U2uZdU1CLU2ocGOA+6iNnstTqCpGElJzTx86GrfTzFPbPvihQUlUcDyg1jA2xGUalNXsxBEfLUGCMJ91NqYE8R7fvomjC6FFS85yHAxxmobpwkiZTzj3UAM6lSjTtfFvOPvHtxwBtApOikK5icgeB6Vbtp2wU4lMBKBKzAHqpz+uBVL3bM7RRhJEg5iPoHnVvtme8WQTm65hJJJOBsSrXmcqRXxU33/aP+Z8Rq1G4oPJkli1K2u++cslYP0YMIHsAHxoo60HETwUJ94z9xpOz0CFN/QOQ6Kz+ufhTlmmCpEZAyP72v+b665dRySfd/H5abTpiwHkfeP2ysSQTrorzGv3+2qNtV/wBKWFye5bJQ0ngY9ZZ8yIHQUV3o2uAFW6VYRMvKmMiB4AeZ49KoW0t6FGEMgISnKefUchx51fotMw/+h78fD8+0Cu5cdMfOWHaVwhsoClBICR+IFVDa211OrVBODFKR9X460PW4TmST50muwlMLEpSCkmZWVlOMMFZhIJPQfHLhTI2Yyc6sCShQH8xTlrsJsJhXiP0gfhB4Uw2vCCmDllzoL3kFV1qez2jpb5H2HOmXU5QfeKX4Seuf1VpSSNDPnXhEjEfQr0hEfnUDI/SH3j8a1HQoxhGunl199NrWUKCk5KB9/MVNvGwtIuEcfXHI/j7OdDwfdDOZet0URaNgH6f+oqspG6S5tGyJ1X/qLrKZHhTaUfa70vOCBk45H+M1BWJ1qTtM/Lu/2jn76qk7Bt0qcxLUEpQJJIn4HU1K3pBM+mo/7hgnmCrmzIAVEDqKm7LYbIVjCiR9EpGRHUc6sD1uHUO4iqY8OKCqCZSSToNJjWarDTim1HnoRWK3UW3ePraddHXViLqZcLG/IEhsKSMiVtjLL6SOnSp7e3Mv+maUI+aU+/1ar9q6lQSEuKSFEY8yOAnLSOFKczSQpS8Kc0AkkGcsp5CpiMzvChSdbgA3kJrZaHWgQ04F4jKkwpJE5ZSIPkeFMf1G59E8tP51LtkkMBQXGuUkcfPpWKuTPhUsnUEazHmTEa86Zua5tIaWjodJWYZIHeQ7vYqkAqWPqzMaUNYZ8QEhIFSdq7VedIxKUoJ05e6oVunUmqFDBcziahqJqgU19I598mPspSSAQrkRp8aZUByrKwGstaa1QMcCwioGkUT79ru0DD4gIVHt40MxmpVm2pfEQOlLYTo6RgDtGSfdHC5BBBCY0jP660VgzqqdfbTjlmRovgDpETUZawDnmPM0IzOg7FPaFvz5/wARe77hF5iTlgQo9Ywx784q+7NtFIWys+qnwHzUDJ/xmPZVD3Sax3C18ANPpEqGFPtIHxrp7CMVukaqCf8AMk/fnU2ufZYecGfDvarXY+Mj6x7DDoOmIR7sx9tCN6dv+jpKW4L6kmAT6o+kR14Coe9m/KLfwNQt7nqlswdY1VnoPbVFbvO/JKjDxM4ifW6H8ZUjS6MuRUqDHjz/ANRzva6rAtxcKUVFRJJMmefE+dM0Xu7THOWFwag8f5/XQ5m2UtYQlJKiYA4zXfBEnjNP29mteSEKUegn6quuytx0ICVOnGvI4OA6E1ZG1JAwpAAHACIygVI+rUeyLxLVgDYTnNtulcL+aE+ZHDyqwbO3aWxmBKuKpiZ4VY3kGZTr/tWB4HInPiP9/KknUM3wkj1mbBxAdxZuZkNGeMEEHz4+2KC3YKV4ikjFqCIz8zVwUrBqco0J0yyio9w+0rIqSeU50aVWHbEXvA5GZVSsEQRHn99aLfI/bR57ZzLk4TgV0ORPkaE3lgpoSdPpJ686oVwZgN+JEWTofhTmzXwhZQrNDmR6T+IpKvfTasJphFxaME6Ru3s1SbZCQCQCuDI/SK6VlZuhtUizbBTiIxCZ1hxVZWeuVC9pzran5d7+1c/fVSbR2DnW9qfl3v7Vz99VRqxluLTqaes1GoHHaXe6WA4/AnJCEjmSJ+yg20NkqMAJwrmNctBkesZ0vYt3kSdQoHETkAEke85VKAWFDGOBX18YnPrlUAuhxPtwiamltbIP5eVwrWyoiSDxHA+ziKlv7fccPjj2CKI3bQDYyCi5JkiSM+E8zxoemwQZEKyB0zPH4ZU4OrZInIOi1OnuKL48H8tGLLaTaUZoK1Z6qge4CfjTV1tpxScIhKTwSAkHzjM+2l29kgoBhZJnSImcqc9CgTAT8Sc/h/KiugPEmWhq6lMKW9Nu3j7STurusu779SnksoYa71RUlSvCDnkjPKpG0dx3237ZltTb/paQthSFEBQM64wCn21J3V2yzat3yXCrE/bKbRCZBUTkDyHnlRMb52rl9s++X3jbrUJuUBJLaQhJCVNifCFa4EiB56tBDTn1KbUmKiVbZm7V1cPLYZaUtbZIXEYUQSCVKJwgSDmTWnN3bgNPu4Ulu2WG3VBaSAomABB8QJ4iRVks96LR21u7N1x23D1yp9L7aCsLSTkhxAIVHHL7M2dib129jZXtu0tLy3HWiyXGJQtKYxKKFyEkZwDyFesIvcw7QFc7DcYaZeeSAi4SVteIHEEkTMGRrxqVtLZr1slovNlAebxtzxSTr59ORHOj+0N7rO7OzDck4bdC/SENtBIKpCkIATCcKiIJHDzpO2d/7W+trhp9l1pZUXmF953uFwwC2BhTgbKREaZc4oSl5bR1bUrBV+MgK3Jve57zuwR3QeAS42V92fn4MWLD1jhUK23KvbhlDzSEKS9iDcutpUspMEJStYJIPAdKsw3+tD3bSi4lC9nItnHkI+UaWnESEhWSkKySdJyzGdC2N5Nn+g2Db63i5ZuOuFptseMqcxIHeKVCRAEkBRzolQXia+sqsuYM3fcFiVi4BS6FEd1h8YUMtOesedGd8UXLFqe+fatlKhSbXETcKSs/PKRCBBJieEVV9ob4re2n/WC0JKu9S53fCEFOFE8fCkCY60W3zu9m3jjt81cvIec8ZtnGSrx5SkOJVATlx/lXughfecmcoY4g217Ob9wNkNoCnU4221utoccTEyltSgoiOlC07AuQ04/3S+7Zc7txX6NfJQ1HKTlOVX2/3q2bcbQZ2ot95Cmw2pVqGiTjaEBKXMQSEEgHPrzyh2/akppi4cahNxcXxeW0pGJtTSmyChU5ESRlrlNPmQPbbv3T3oyO7ldyha7cpUnEoInFlOWhyPspvZdrcp794IANqAXVKgQFKwgEHMnFllmKuOzt/LP06wfS2q3at2HUKbAKsC197ATxKSVCOWnCh1/v+m42fdNPsj0x5DaO/QI75LbiVAOAZYwJ8QGemWVLNr2mEg4MnXzLzCEqe7tsqSkhvvWysheaTgSqcJ8qTfWLzd0m2WkB9RSEpChq56uYyzqFv7vLaXjLXcupK20MpwG1IcJQmFfLkzhEk4Y4VM3l3nsXdqMX7d04Ql1jG0WFpwobjErETnp6scaT/p1HEBqQIkO8u3GXlsKT8qg4VAEQCOE6Up0AD5VyDGSUa/fUbe3abDt0t+0fU537i1qBaUgtzECVE4uPDKKj2rAyGZJjOgNMA4xIKoCe+TO9R+bZ8lLMzTiHXSmfkkjogc+tOXI5U3dXiUDAJKo9UZk/dSsHgRYLEmaxrUD+TME6tp5fCoj7wQfEUDoJHwk1KY2a86kFSsCOQ9brnn50oi3ticQExlOZJnr0ogwBsMn3TdpNrwK5ZFwy0hQ5nIJ6RP3U8rddwCXHEppjaG9S1+FtOEfXQy5dcVmtRUSeJp4FQ+6M2txxOo7qbPYFo38p9Lgf0iqyoG6TQFo3lPr8/wBIqsp1j5lIOOZQdqfl3v7Vz99VRqk7U/Lvf2rn76qjVsukzZsFWEmBzo0wskpJJIkoAJmARkPLOq22YNHGiDISTkmSDwIjlrUdZcz679Hr7qWw9pJU4A2W1D1VGD5/dqPOojjYEFUgGYy08/ZGXWiLmCPHqcJPkUfXMfCobqNJUpSenkYpKzsOvpMZ2U74AlUYZJ4jUc+UxlUkWs5CSrll+CIAqFYqhGnn1z+FEO8SdIGeitRlwVWtzFaS3QQHxIFwwMGsEHSDz5/GoarQSYM8j+OFEn3zzPkc/iaYCh+NKIEiKqadGOZB9A/l74rbmz0pAPA5CdTU5SRy9tR7pwTzjKKIEmS1dNSRdxtIos5mOFaUgRB+FSEpUf1fhSu7SkSeFFJuiCLgWHk/1BjyYTi4U9snZBWCtWhyEznzMwfKn9m2vplwlBVgbBzPQa/3joOVdA9CCBDLaigGAlQlPkDEg/DymsqVemNvecHUUzVJNI4Hc95Q/wDh1ZnCAsDkQfx9dD3tlKTqlQ8wR9fWuh/1Y24kqbJSoapIzTly14a8ahLcdQMMkpBkYkkp145SPiM9axNRu4/qcd2embOJzxTHCrBsrddUBaxrwjTzq0srZWrG42kCIxJiAZjVOmvSpSLBBQpSHFggmATOU5DPPSvVNSbWtaAapIxAY2KFDLP66jP7LCMycuREmrJd7KdA9ZtRJABEg5/dQ5y3W14nELUvgVDwJHOc6Wjg/u+UUzOORKndWpQVqIgjCY5TWrhjEAdJ/Aip212/CRiBK3AJB5UQ2LahTqlH82mB5n7gKpLWG6W7ttIE+I1ZbLzHMDPzOtEmgG/EowE5/Ae856dKU9eJQogAlatEjifx9db2bYlTyVOmTOmUDLLKksTYluJASDkxlwuOzhltGcH5x/hFHG9lIbTkAABmTqT1J1pa7QRmQANZ4VT95d5S7DaJShORM60ld1YgJgTQpYkNJe0964T3TOoJk/jpVaWhRViUcRnOTzpBUlJBGdSO5cc9VCo8uldFEVBYQ7W44mLagTy/lTjgkH2mnUbJeIzwgdT91aGykgQp9A9s1u4RePMvu6KwbNr+9/qKrK3utZIFq3DiTmvP/uK61lEDKABaJvt0rUuuEtmStRPjc+kf1qZO59r+jP8A5HP4qysr0tmv+ELX9Gf/ACOfxVNZ3at5HgOhHrr05etWqygYA8y/Ruy3sbR9/du3hHgPq/TXw/vUtvdy3KoKMiB85fAftVlZQbR4nWFap/kfqY1b7rWwSB3eUn56/wCKtndq3z+T/wAy/wCKsrK9tHiLp1qgQAMePMbVu1bnVv8Azr/ipCd2Lb9H/nX/ABVqsrdq+J41an+R+sS5uxbfQP8AjX/FW2t0rUfm/wDOv+Kt1lbtHiRio5q5J+s2vdi2/R/51/xVBu907U6tn/G5/FWVlaoAi9XUdsEn6y0bsbo2jbaVJaAUSc8Szw6qola7LbEpAOEKMDErz4nnWVlTuikm4iEYhcGQxsVlL6FBJBUSCcSsxlkc86mu7DZn1P8AMr76yspDooYYk1bJzA1xu+wl3woiciMS4M6yMUVu43Zt0LhKCkEZgLXGg4Ysq3WVZtHiRlRbiELfYzRwyk5frK5HrUxvZDWI+HhHrK++srKiqIvgQ0EH7a3PtFNYyyMSVZEFSf3VCaFbO3at0hcIOZz8a+X7VZWVTRzThuBxFbM3YtgsK7szi1xrP1qooN32MYODOR85f8VZWUVVRfjtE7R4jG8ew2S2AUmDr4lj6lVV3d0LXId2Y/tHP4qyso6AATEOwvCuz9zbQCQ1nzxrP1qrNqbCZBgJI8lrH1KrKyiIG6LCi5NoMXupbKEqQo+brv8AHWm9zLP9F/nc/irdZTYbcS3bA3dt026EpbgDF85X01c1VlZWV6FP/9k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3052763" y="-1897063"/>
            <a:ext cx="5248275" cy="3952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763" y="1717701"/>
            <a:ext cx="5587202" cy="420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036745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28" y="452371"/>
            <a:ext cx="7310103" cy="315371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6975" y="3606085"/>
            <a:ext cx="8332631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/>
          </a:p>
          <a:p>
            <a:pPr marL="342900" indent="-342900">
              <a:buAutoNum type="arabicPeriod"/>
            </a:pPr>
            <a:r>
              <a:rPr lang="en-US" sz="2400" b="1" dirty="0" smtClean="0"/>
              <a:t>A pastime/activity played for amusement and fun. (Noun)</a:t>
            </a:r>
          </a:p>
          <a:p>
            <a:pPr marL="342900" indent="-342900">
              <a:buAutoNum type="arabicPeriod"/>
            </a:pPr>
            <a:endParaRPr lang="en-US" sz="2400" b="1" dirty="0"/>
          </a:p>
          <a:p>
            <a:r>
              <a:rPr lang="en-US" sz="2400" b="1" dirty="0" smtClean="0"/>
              <a:t>2. A </a:t>
            </a:r>
            <a:r>
              <a:rPr lang="en-US" sz="2400" b="1" dirty="0"/>
              <a:t>form of play or sport, especially a competitive one played according to rules and decided by skill, strength, or luck</a:t>
            </a:r>
            <a:r>
              <a:rPr lang="en-US" sz="2400" b="1" dirty="0" smtClean="0"/>
              <a:t>. (Noun)</a:t>
            </a:r>
          </a:p>
          <a:p>
            <a:endParaRPr lang="en-US" sz="2400" b="1" dirty="0" smtClean="0"/>
          </a:p>
          <a:p>
            <a:r>
              <a:rPr lang="en-US" sz="2400" b="1" dirty="0" smtClean="0"/>
              <a:t>3. Animals hunted for sport. (Noun)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3837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What are the definitions of a game? 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587277012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456868" cy="49622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2428" y="4962206"/>
            <a:ext cx="89121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Look at the title “The Most Dangerous Game” what is ironic about this title? What is the mood created? How is it created?</a:t>
            </a:r>
            <a:endParaRPr 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8087932" y="386366"/>
            <a:ext cx="305229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Irony: When the outcome of what is expected is contrary to what actually happens. 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51431059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91" y="490728"/>
            <a:ext cx="6774287" cy="328278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628844" y="862885"/>
            <a:ext cx="309093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What skills would you need to escape a deadly game?</a:t>
            </a:r>
            <a:endParaRPr lang="en-US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034863" y="4314423"/>
            <a:ext cx="76500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Self to Text Connection: Have you ever read a book/watched a movie that involved the character(s) playing a deadly game?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11849863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811073" cy="1325563"/>
          </a:xfrm>
        </p:spPr>
        <p:txBody>
          <a:bodyPr>
            <a:noAutofit/>
          </a:bodyPr>
          <a:lstStyle/>
          <a:p>
            <a:r>
              <a:rPr lang="en-US" sz="4800" b="1" dirty="0" smtClean="0"/>
              <a:t>Setting: 1920s on a lush </a:t>
            </a:r>
            <a:r>
              <a:rPr lang="en-US" sz="4800" b="1" dirty="0" smtClean="0"/>
              <a:t>island called Ship Trap</a:t>
            </a:r>
            <a:endParaRPr lang="en-US" sz="48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46" y="2449323"/>
            <a:ext cx="5486400" cy="3876675"/>
          </a:xfrm>
        </p:spPr>
      </p:pic>
      <p:sp>
        <p:nvSpPr>
          <p:cNvPr id="5" name="TextBox 4"/>
          <p:cNvSpPr txBox="1"/>
          <p:nvPr/>
        </p:nvSpPr>
        <p:spPr>
          <a:xfrm>
            <a:off x="8839200" y="515155"/>
            <a:ext cx="300936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Unfortunately, hunting large game for sport was common among the wealthy upper class and royalty…this lead to endangered species and the near extinction of many species.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38345706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729" y="314887"/>
            <a:ext cx="7727325" cy="47336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28845" y="927280"/>
            <a:ext cx="345153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Setting: The </a:t>
            </a:r>
            <a:r>
              <a:rPr lang="en-US" sz="4000" b="1" u="sng" dirty="0" smtClean="0"/>
              <a:t>time</a:t>
            </a:r>
            <a:r>
              <a:rPr lang="en-US" sz="4000" b="1" dirty="0" smtClean="0"/>
              <a:t> and </a:t>
            </a:r>
            <a:r>
              <a:rPr lang="en-US" sz="4000" b="1" u="sng" dirty="0" smtClean="0"/>
              <a:t>place</a:t>
            </a:r>
            <a:r>
              <a:rPr lang="en-US" sz="4000" b="1" dirty="0" smtClean="0"/>
              <a:t> in which the story takes place. </a:t>
            </a:r>
            <a:endParaRPr lang="en-US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95459" y="5195555"/>
            <a:ext cx="78045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The setting is an unidentified island called Ship Trap Island in the Caribbean Sea. Why do you think it is called Ship Trap?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318197" y="3000777"/>
            <a:ext cx="12492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Ship Trap Island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452329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b="1" dirty="0" smtClean="0"/>
              <a:t>Chateau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924" y="1413501"/>
            <a:ext cx="6129270" cy="2978195"/>
          </a:xfrm>
        </p:spPr>
        <p:txBody>
          <a:bodyPr>
            <a:noAutofit/>
          </a:bodyPr>
          <a:lstStyle/>
          <a:p>
            <a:r>
              <a:rPr lang="en-US" sz="4800" dirty="0" err="1"/>
              <a:t>cha·teau</a:t>
            </a:r>
            <a:endParaRPr lang="en-US" sz="4800" dirty="0"/>
          </a:p>
          <a:p>
            <a:r>
              <a:rPr lang="en-US" sz="4800" dirty="0" err="1"/>
              <a:t>SHaˈtō</a:t>
            </a:r>
            <a:r>
              <a:rPr lang="en-US" sz="4800" dirty="0"/>
              <a:t>/</a:t>
            </a:r>
          </a:p>
          <a:p>
            <a:r>
              <a:rPr lang="en-US" sz="4800" i="1" dirty="0"/>
              <a:t>noun</a:t>
            </a:r>
            <a:endParaRPr lang="en-US" sz="4800" dirty="0"/>
          </a:p>
          <a:p>
            <a:r>
              <a:rPr lang="en-US" sz="4800" dirty="0" smtClean="0"/>
              <a:t>a </a:t>
            </a:r>
            <a:r>
              <a:rPr lang="en-US" sz="4800" dirty="0"/>
              <a:t>large French country house or </a:t>
            </a:r>
            <a:r>
              <a:rPr lang="en-US" sz="4800" dirty="0" smtClean="0"/>
              <a:t>castle.</a:t>
            </a:r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4830" y="2418344"/>
            <a:ext cx="5927170" cy="4439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362879"/>
      </p:ext>
    </p:extLst>
  </p:cSld>
  <p:clrMapOvr>
    <a:masterClrMapping/>
  </p:clrMapOvr>
  <p:transition spd="slow">
    <p:push dir="u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90</TotalTime>
  <Words>583</Words>
  <Application>Microsoft Office PowerPoint</Application>
  <PresentationFormat>Widescreen</PresentationFormat>
  <Paragraphs>80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Setting: 1920s on a lush island called Ship Trap</vt:lpstr>
      <vt:lpstr>PowerPoint Presentation</vt:lpstr>
      <vt:lpstr>Chateau </vt:lpstr>
      <vt:lpstr>Format for the Plot Diagram</vt:lpstr>
      <vt:lpstr>Characterization</vt:lpstr>
      <vt:lpstr>Foreshadowing</vt:lpstr>
      <vt:lpstr>Conflict: Struggle(s) between the characters and opposing forces.</vt:lpstr>
      <vt:lpstr>Suspense </vt:lpstr>
      <vt:lpstr>During Reading</vt:lpstr>
      <vt:lpstr>After Reading</vt:lpstr>
      <vt:lpstr>PowerPoint Presentation</vt:lpstr>
    </vt:vector>
  </TitlesOfParts>
  <Company>Methacton School District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der Kwast, Lee Ann</dc:creator>
  <cp:lastModifiedBy>van der Kwast, Lee Ann</cp:lastModifiedBy>
  <cp:revision>13</cp:revision>
  <dcterms:created xsi:type="dcterms:W3CDTF">2014-09-08T21:52:52Z</dcterms:created>
  <dcterms:modified xsi:type="dcterms:W3CDTF">2014-09-12T12:51:51Z</dcterms:modified>
</cp:coreProperties>
</file>