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DABB-D61F-5848-A48E-5FE62B9F3906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4F6E-6BBA-2946-8D84-7129E0B7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0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DABB-D61F-5848-A48E-5FE62B9F3906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4F6E-6BBA-2946-8D84-7129E0B7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DABB-D61F-5848-A48E-5FE62B9F3906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4F6E-6BBA-2946-8D84-7129E0B7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45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19-09-12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4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DABB-D61F-5848-A48E-5FE62B9F3906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4F6E-6BBA-2946-8D84-7129E0B7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5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DABB-D61F-5848-A48E-5FE62B9F3906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4F6E-6BBA-2946-8D84-7129E0B7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DABB-D61F-5848-A48E-5FE62B9F3906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4F6E-6BBA-2946-8D84-7129E0B7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8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DABB-D61F-5848-A48E-5FE62B9F3906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4F6E-6BBA-2946-8D84-7129E0B7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1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DABB-D61F-5848-A48E-5FE62B9F3906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4F6E-6BBA-2946-8D84-7129E0B7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DABB-D61F-5848-A48E-5FE62B9F3906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4F6E-6BBA-2946-8D84-7129E0B7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DABB-D61F-5848-A48E-5FE62B9F3906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4F6E-6BBA-2946-8D84-7129E0B7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9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DABB-D61F-5848-A48E-5FE62B9F3906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4F6E-6BBA-2946-8D84-7129E0B7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DABB-D61F-5848-A48E-5FE62B9F3906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24F6E-6BBA-2946-8D84-7129E0B7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museum.ca/cmc/exhibitions/aborig/fp/fpz2f02e.html" TargetMode="External"/><Relationship Id="rId4" Type="http://schemas.openxmlformats.org/officeDocument/2006/relationships/hyperlink" Target="https://www.indigenouspeople.net/legend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-moodle.vsb.bc.ca/s-moodle/mod/book/view.php?id=766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Indigenous </a:t>
            </a:r>
            <a:r>
              <a:rPr lang="en-US" sz="4400" b="1" dirty="0"/>
              <a:t>Origins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The Creation Story = Turtle Island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78546" cy="4114800"/>
          </a:xfrm>
          <a:prstGeom prst="rect">
            <a:avLst/>
          </a:prstGeom>
        </p:spPr>
      </p:pic>
      <p:pic>
        <p:nvPicPr>
          <p:cNvPr id="5" name="Picture 4" descr="hh-animals-muskrat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46" y="0"/>
            <a:ext cx="2515997" cy="2515997"/>
          </a:xfrm>
          <a:prstGeom prst="rect">
            <a:avLst/>
          </a:prstGeom>
        </p:spPr>
      </p:pic>
      <p:pic>
        <p:nvPicPr>
          <p:cNvPr id="6" name="Picture 5" descr="dscn176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85" y="2307632"/>
            <a:ext cx="2990315" cy="22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9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86073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Other “Stories”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924"/>
            <a:ext cx="9144000" cy="6817076"/>
          </a:xfrm>
        </p:spPr>
        <p:txBody>
          <a:bodyPr>
            <a:noAutofit/>
          </a:bodyPr>
          <a:lstStyle/>
          <a:p>
            <a:r>
              <a:rPr lang="en-US" dirty="0" smtClean="0"/>
              <a:t>Many </a:t>
            </a:r>
            <a:r>
              <a:rPr lang="en-US" b="1" u="sng" dirty="0" smtClean="0"/>
              <a:t>scientists</a:t>
            </a:r>
            <a:r>
              <a:rPr lang="en-US" dirty="0" smtClean="0"/>
              <a:t> (anthropologists, archeologists) disagree on where the First </a:t>
            </a:r>
            <a:r>
              <a:rPr lang="en-US" b="1" u="sng" dirty="0" smtClean="0"/>
              <a:t>People</a:t>
            </a:r>
            <a:r>
              <a:rPr lang="en-US" dirty="0" smtClean="0"/>
              <a:t> came from or how they got to North </a:t>
            </a:r>
            <a:r>
              <a:rPr lang="en-US" b="1" u="sng" dirty="0" smtClean="0"/>
              <a:t>America</a:t>
            </a:r>
            <a:r>
              <a:rPr lang="en-US" dirty="0" smtClean="0"/>
              <a:t>.</a:t>
            </a:r>
          </a:p>
          <a:p>
            <a:r>
              <a:rPr lang="en-US" dirty="0"/>
              <a:t>Scientists know that First Nations and Inuit Peoples have lived in what is now </a:t>
            </a:r>
            <a:r>
              <a:rPr lang="en-US" b="1" u="sng" dirty="0"/>
              <a:t>Canada</a:t>
            </a:r>
            <a:r>
              <a:rPr lang="en-US" dirty="0"/>
              <a:t> for </a:t>
            </a:r>
            <a:r>
              <a:rPr lang="en-US" b="1" u="sng" dirty="0"/>
              <a:t>12,000</a:t>
            </a:r>
            <a:r>
              <a:rPr lang="en-US" dirty="0"/>
              <a:t>+ years because they found </a:t>
            </a:r>
            <a:r>
              <a:rPr lang="en-US" b="1" u="sng" dirty="0"/>
              <a:t>bones</a:t>
            </a:r>
            <a:r>
              <a:rPr lang="en-US" dirty="0"/>
              <a:t> and </a:t>
            </a:r>
            <a:r>
              <a:rPr lang="en-US" b="1" u="sng" dirty="0"/>
              <a:t>artifacts</a:t>
            </a:r>
            <a:r>
              <a:rPr lang="en-US" dirty="0" smtClean="0"/>
              <a:t>.</a:t>
            </a:r>
          </a:p>
          <a:p>
            <a:r>
              <a:rPr lang="en-US" dirty="0"/>
              <a:t>Yet many scientists now believed that some of the First Peoples have been here much longer than that. . . since time immemorial.</a:t>
            </a:r>
          </a:p>
          <a:p>
            <a:endParaRPr lang="en-US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00607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Other theories: Migration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35997"/>
          </a:xfrm>
        </p:spPr>
        <p:txBody>
          <a:bodyPr>
            <a:noAutofit/>
          </a:bodyPr>
          <a:lstStyle/>
          <a:p>
            <a:r>
              <a:rPr lang="en-US" dirty="0" smtClean="0"/>
              <a:t>For several years scientists believed that the ancestors of all North American First Nations crossed over on </a:t>
            </a:r>
            <a:r>
              <a:rPr lang="en-US" b="1" u="sng" dirty="0" smtClean="0"/>
              <a:t>foot</a:t>
            </a:r>
            <a:r>
              <a:rPr lang="en-US" dirty="0" smtClean="0"/>
              <a:t> from </a:t>
            </a:r>
            <a:r>
              <a:rPr lang="en-US" b="1" u="sng" dirty="0" smtClean="0"/>
              <a:t>Asia</a:t>
            </a:r>
            <a:r>
              <a:rPr lang="en-US" dirty="0" smtClean="0"/>
              <a:t> at the end of the last ice </a:t>
            </a:r>
            <a:r>
              <a:rPr lang="en-US" b="1" u="sng" dirty="0" smtClean="0"/>
              <a:t>age</a:t>
            </a:r>
            <a:r>
              <a:rPr lang="en-US" dirty="0" smtClean="0"/>
              <a:t> about 12,000 years ago.</a:t>
            </a:r>
          </a:p>
          <a:p>
            <a:r>
              <a:rPr lang="en-US" dirty="0"/>
              <a:t>At that time North America and Asia were joined, and what is now the bottom of the </a:t>
            </a:r>
            <a:r>
              <a:rPr lang="en-US" b="1" u="sng" dirty="0"/>
              <a:t>Bering</a:t>
            </a:r>
            <a:r>
              <a:rPr lang="en-US" dirty="0"/>
              <a:t> Sea between Russia and Alaska was dry land, (a “land bridge”) because sea  levels were much lower than they are now = </a:t>
            </a:r>
            <a:r>
              <a:rPr lang="en-US" b="1" u="sng" dirty="0"/>
              <a:t>The Bering/</a:t>
            </a:r>
            <a:r>
              <a:rPr lang="en-US" b="1" u="sng" dirty="0" err="1"/>
              <a:t>Beringia</a:t>
            </a:r>
            <a:r>
              <a:rPr lang="en-US" b="1" u="sng" dirty="0"/>
              <a:t> Land Bridge Theory.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691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96" y="248039"/>
            <a:ext cx="507106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3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04526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525" y="237930"/>
            <a:ext cx="5700713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887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Other theories: Migration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9451"/>
            <a:ext cx="9144000" cy="6897451"/>
          </a:xfrm>
        </p:spPr>
        <p:txBody>
          <a:bodyPr>
            <a:noAutofit/>
          </a:bodyPr>
          <a:lstStyle/>
          <a:p>
            <a:r>
              <a:rPr lang="en-US" sz="3600" dirty="0"/>
              <a:t>The theory is that </a:t>
            </a:r>
            <a:r>
              <a:rPr lang="en-US" sz="3600" b="1" u="sng" dirty="0"/>
              <a:t>nomadic</a:t>
            </a:r>
            <a:r>
              <a:rPr lang="en-US" sz="3600" dirty="0"/>
              <a:t> hunting people followed the big </a:t>
            </a:r>
            <a:r>
              <a:rPr lang="en-US" sz="3600" b="1" u="sng" dirty="0"/>
              <a:t>animals</a:t>
            </a:r>
            <a:r>
              <a:rPr lang="en-US" sz="3600" dirty="0"/>
              <a:t> (moose, deer, elk, buffalo) for food, and eventually moved </a:t>
            </a:r>
            <a:r>
              <a:rPr lang="en-US" sz="3600" b="1" u="sng" dirty="0"/>
              <a:t>south</a:t>
            </a:r>
            <a:r>
              <a:rPr lang="en-US" sz="3600" dirty="0"/>
              <a:t> and spread out as the ice sheets melted </a:t>
            </a:r>
            <a:r>
              <a:rPr lang="en-US" sz="3600" dirty="0" smtClean="0"/>
              <a:t>back; then </a:t>
            </a:r>
            <a:r>
              <a:rPr lang="en-US" sz="3600" dirty="0"/>
              <a:t>they evolved </a:t>
            </a:r>
            <a:r>
              <a:rPr lang="en-US" sz="3600" b="1" u="sng" dirty="0"/>
              <a:t>different</a:t>
            </a:r>
            <a:r>
              <a:rPr lang="en-US" sz="3600" dirty="0"/>
              <a:t> cultures to suit </a:t>
            </a:r>
            <a:r>
              <a:rPr lang="en-US" sz="3600" b="1" u="sng" dirty="0"/>
              <a:t>different</a:t>
            </a:r>
            <a:r>
              <a:rPr lang="en-US" sz="3600" dirty="0"/>
              <a:t> </a:t>
            </a:r>
            <a:r>
              <a:rPr lang="en-US" sz="3600" dirty="0" smtClean="0"/>
              <a:t>environments.</a:t>
            </a:r>
          </a:p>
        </p:txBody>
      </p:sp>
    </p:spTree>
    <p:extLst>
      <p:ext uri="{BB962C8B-B14F-4D97-AF65-F5344CB8AC3E}">
        <p14:creationId xmlns:p14="http://schemas.microsoft.com/office/powerpoint/2010/main" val="1767830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Other theories: sea routes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02877"/>
          </a:xfrm>
        </p:spPr>
        <p:txBody>
          <a:bodyPr>
            <a:noAutofit/>
          </a:bodyPr>
          <a:lstStyle/>
          <a:p>
            <a:r>
              <a:rPr lang="en-US" sz="3600" dirty="0"/>
              <a:t>Scientists </a:t>
            </a:r>
            <a:r>
              <a:rPr lang="en-US" sz="3600" dirty="0" smtClean="0"/>
              <a:t>speculate that </a:t>
            </a:r>
            <a:r>
              <a:rPr lang="en-US" sz="3600" dirty="0"/>
              <a:t>the ancestors of First Nations people may have </a:t>
            </a:r>
            <a:r>
              <a:rPr lang="en-US" sz="3600" b="1" u="sng" dirty="0"/>
              <a:t>come</a:t>
            </a:r>
            <a:r>
              <a:rPr lang="en-US" sz="3600" dirty="0"/>
              <a:t> to North America from several different parts of </a:t>
            </a:r>
            <a:r>
              <a:rPr lang="en-US" sz="3600" b="1" u="sng" dirty="0"/>
              <a:t>Asia</a:t>
            </a:r>
            <a:r>
              <a:rPr lang="en-US" sz="3600" dirty="0"/>
              <a:t> and </a:t>
            </a:r>
            <a:r>
              <a:rPr lang="en-US" sz="3600" b="1" u="sng" dirty="0"/>
              <a:t>Polynesia</a:t>
            </a:r>
            <a:r>
              <a:rPr lang="en-US" sz="3600" dirty="0"/>
              <a:t>, following several different </a:t>
            </a:r>
            <a:r>
              <a:rPr lang="en-US" sz="3600" dirty="0" smtClean="0"/>
              <a:t>routes, and maybe over the frozen Atlantic from Europe </a:t>
            </a:r>
            <a:r>
              <a:rPr lang="en-US" sz="3600" b="1" u="sng" dirty="0" smtClean="0"/>
              <a:t>6,000</a:t>
            </a:r>
            <a:r>
              <a:rPr lang="en-US" sz="3600" dirty="0" smtClean="0"/>
              <a:t> years earlier than the Pacific during the last Ice Age.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002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Other theories: both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Still others </a:t>
            </a:r>
            <a:r>
              <a:rPr lang="en-US" sz="3600" b="1" u="sng" dirty="0"/>
              <a:t>may</a:t>
            </a:r>
            <a:r>
              <a:rPr lang="en-US" sz="3600" dirty="0"/>
              <a:t> have </a:t>
            </a:r>
            <a:r>
              <a:rPr lang="en-US" sz="3600" b="1" u="sng" dirty="0"/>
              <a:t>crossed</a:t>
            </a:r>
            <a:r>
              <a:rPr lang="en-US" sz="3600" dirty="0"/>
              <a:t> the </a:t>
            </a:r>
            <a:r>
              <a:rPr lang="en-US" sz="3600" b="1" u="sng" dirty="0"/>
              <a:t>ice</a:t>
            </a:r>
            <a:r>
              <a:rPr lang="en-US" sz="3600" dirty="0"/>
              <a:t> fields that once connected </a:t>
            </a:r>
            <a:r>
              <a:rPr lang="en-US" sz="3600" b="1" u="sng" dirty="0"/>
              <a:t>Europe</a:t>
            </a:r>
            <a:r>
              <a:rPr lang="en-US" sz="3600" dirty="0"/>
              <a:t> and North America. 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The </a:t>
            </a:r>
            <a:r>
              <a:rPr lang="en-US" sz="3600" b="1" u="sng" dirty="0"/>
              <a:t>Inuit</a:t>
            </a:r>
            <a:r>
              <a:rPr lang="en-US" sz="3600" dirty="0"/>
              <a:t>, who live in the high Arctic, were probably the </a:t>
            </a:r>
            <a:r>
              <a:rPr lang="en-US" sz="3600" b="1" u="sng" dirty="0"/>
              <a:t>last</a:t>
            </a:r>
            <a:r>
              <a:rPr lang="en-US" sz="3600" dirty="0"/>
              <a:t> to arrive.</a:t>
            </a:r>
          </a:p>
        </p:txBody>
      </p:sp>
    </p:spTree>
    <p:extLst>
      <p:ext uri="{BB962C8B-B14F-4D97-AF65-F5344CB8AC3E}">
        <p14:creationId xmlns:p14="http://schemas.microsoft.com/office/powerpoint/2010/main" val="8863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8" y="3261049"/>
            <a:ext cx="6400800" cy="1697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What is the significance of the scientific theories of first peoples migration </a:t>
            </a:r>
            <a:r>
              <a:rPr lang="en-US" sz="4400" b="1" dirty="0"/>
              <a:t>t</a:t>
            </a:r>
            <a:r>
              <a:rPr lang="en-US" sz="4400" b="1" dirty="0" smtClean="0"/>
              <a:t>o north America?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What could lie under these idea?</a:t>
            </a:r>
          </a:p>
        </p:txBody>
      </p:sp>
    </p:spTree>
    <p:extLst>
      <p:ext uri="{BB962C8B-B14F-4D97-AF65-F5344CB8AC3E}">
        <p14:creationId xmlns:p14="http://schemas.microsoft.com/office/powerpoint/2010/main" val="150983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Immigrants too?!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61"/>
            <a:ext cx="9144000" cy="539214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altLang="en-US" sz="3600" dirty="0"/>
              <a:t>But how did </a:t>
            </a:r>
            <a:r>
              <a:rPr lang="en-CA" altLang="en-US" sz="3600" b="1" u="sng" dirty="0"/>
              <a:t>First Nations </a:t>
            </a:r>
            <a:r>
              <a:rPr lang="en-CA" altLang="en-US" sz="3600" dirty="0"/>
              <a:t>get to the </a:t>
            </a:r>
            <a:r>
              <a:rPr lang="en-CA" altLang="en-US" sz="3600" b="1" u="sng" dirty="0"/>
              <a:t>Americas</a:t>
            </a:r>
            <a:r>
              <a:rPr lang="en-CA" altLang="en-US" sz="3600" dirty="0"/>
              <a:t> if they have not always been here?</a:t>
            </a:r>
          </a:p>
          <a:p>
            <a:endParaRPr lang="en-US" sz="3600" dirty="0"/>
          </a:p>
          <a:p>
            <a:r>
              <a:rPr lang="en-US" sz="3600" b="1" u="sng" dirty="0" smtClean="0"/>
              <a:t>Superiority complex </a:t>
            </a:r>
            <a:r>
              <a:rPr lang="en-US" sz="3600" dirty="0" smtClean="0"/>
              <a:t>– Europeans looked down on First Nations: “</a:t>
            </a:r>
            <a:r>
              <a:rPr lang="en-US" sz="3600" b="1" u="sng" dirty="0" smtClean="0"/>
              <a:t>primitive</a:t>
            </a:r>
            <a:r>
              <a:rPr lang="en-US" sz="3600" dirty="0" smtClean="0"/>
              <a:t>.” with no technology or organized culture.</a:t>
            </a:r>
          </a:p>
        </p:txBody>
      </p:sp>
    </p:spTree>
    <p:extLst>
      <p:ext uri="{BB962C8B-B14F-4D97-AF65-F5344CB8AC3E}">
        <p14:creationId xmlns:p14="http://schemas.microsoft.com/office/powerpoint/2010/main" val="278264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361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Since time immemorial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460" y="3835242"/>
            <a:ext cx="5671982" cy="194733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Indigenous </a:t>
            </a:r>
            <a:r>
              <a:rPr lang="en-US" sz="3600" b="1" dirty="0"/>
              <a:t>Presence: </a:t>
            </a:r>
            <a:r>
              <a:rPr lang="en-US" sz="3600" b="1" dirty="0" smtClean="0"/>
              <a:t>Origins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748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Immigrants too?!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Identify First Nations as “immigrants” too = no </a:t>
            </a:r>
            <a:r>
              <a:rPr lang="en-US" sz="3600" b="1" u="sng" dirty="0" smtClean="0"/>
              <a:t>claim</a:t>
            </a:r>
            <a:r>
              <a:rPr lang="en-US" sz="3600" dirty="0" smtClean="0"/>
              <a:t> to </a:t>
            </a:r>
            <a:r>
              <a:rPr lang="en-US" sz="3600" b="1" u="sng" dirty="0" smtClean="0"/>
              <a:t>land</a:t>
            </a:r>
            <a:r>
              <a:rPr lang="en-US" sz="3600" dirty="0" smtClean="0"/>
              <a:t>/</a:t>
            </a:r>
            <a:r>
              <a:rPr lang="en-US" sz="3600" b="1" u="sng" dirty="0" smtClean="0"/>
              <a:t>rights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167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Immigrants too?!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81577"/>
          </a:xfrm>
        </p:spPr>
        <p:txBody>
          <a:bodyPr>
            <a:noAutofit/>
          </a:bodyPr>
          <a:lstStyle/>
          <a:p>
            <a:r>
              <a:rPr lang="en-US" sz="3600" dirty="0" smtClean="0"/>
              <a:t>Europeans colonizing North America = </a:t>
            </a:r>
            <a:r>
              <a:rPr lang="en-US" sz="3600" b="1" u="sng" dirty="0" smtClean="0"/>
              <a:t>land</a:t>
            </a:r>
            <a:r>
              <a:rPr lang="en-US" sz="3600" dirty="0" smtClean="0"/>
              <a:t> + </a:t>
            </a:r>
            <a:r>
              <a:rPr lang="en-US" sz="3600" b="1" u="sng" dirty="0" smtClean="0"/>
              <a:t>resource</a:t>
            </a:r>
            <a:r>
              <a:rPr lang="en-US" sz="3600" dirty="0" smtClean="0"/>
              <a:t> acquisition. </a:t>
            </a:r>
          </a:p>
          <a:p>
            <a:endParaRPr lang="en-US" sz="3600" dirty="0"/>
          </a:p>
          <a:p>
            <a:pPr>
              <a:lnSpc>
                <a:spcPct val="90000"/>
              </a:lnSpc>
            </a:pPr>
            <a:r>
              <a:rPr lang="en-CA" altLang="en-US" sz="3600" dirty="0" smtClean="0"/>
              <a:t>Few, in the past, wanted to credit First Peoples with the ability to use </a:t>
            </a:r>
            <a:r>
              <a:rPr lang="en-CA" altLang="en-US" sz="3600" b="1" u="sng" dirty="0" smtClean="0"/>
              <a:t>boats</a:t>
            </a:r>
            <a:r>
              <a:rPr lang="en-CA" altLang="en-US" sz="3600" dirty="0" smtClean="0"/>
              <a:t> or that they have been here since time </a:t>
            </a:r>
            <a:r>
              <a:rPr lang="en-CA" altLang="en-US" sz="3600" b="1" u="sng" dirty="0" smtClean="0"/>
              <a:t>immemorial</a:t>
            </a:r>
            <a:r>
              <a:rPr lang="en-CA" altLang="en-US" sz="3600" dirty="0" smtClean="0"/>
              <a:t>.</a:t>
            </a:r>
            <a:endParaRPr lang="en-CA" altLang="en-US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9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mythology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51"/>
            <a:ext cx="9144000" cy="53262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altLang="en-US" sz="3600" dirty="0"/>
              <a:t>Every </a:t>
            </a:r>
            <a:r>
              <a:rPr lang="en-CA" altLang="en-US" sz="3600" b="1" u="sng" dirty="0" smtClean="0"/>
              <a:t>tribe</a:t>
            </a:r>
            <a:r>
              <a:rPr lang="en-CA" altLang="en-US" sz="3600" dirty="0" smtClean="0"/>
              <a:t>/</a:t>
            </a:r>
            <a:r>
              <a:rPr lang="en-CA" altLang="en-US" sz="3600" b="1" u="sng" dirty="0" smtClean="0"/>
              <a:t>nation</a:t>
            </a:r>
            <a:r>
              <a:rPr lang="en-CA" altLang="en-US" sz="3600" dirty="0" smtClean="0"/>
              <a:t> </a:t>
            </a:r>
            <a:r>
              <a:rPr lang="en-CA" altLang="en-US" sz="3600" dirty="0"/>
              <a:t>in North America has </a:t>
            </a:r>
            <a:r>
              <a:rPr lang="en-CA" altLang="en-US" sz="3600" dirty="0" smtClean="0"/>
              <a:t>a slightly different </a:t>
            </a:r>
            <a:r>
              <a:rPr lang="en-CA" altLang="en-US" sz="3600" b="1" u="sng" dirty="0" smtClean="0"/>
              <a:t>creation</a:t>
            </a:r>
            <a:r>
              <a:rPr lang="en-CA" altLang="en-US" sz="3600" dirty="0" smtClean="0"/>
              <a:t> story, but they </a:t>
            </a:r>
            <a:r>
              <a:rPr lang="en-CA" altLang="en-US" sz="3600" dirty="0"/>
              <a:t>all are the same in one regard:  </a:t>
            </a:r>
            <a:r>
              <a:rPr lang="en-CA" altLang="en-US" sz="3600" dirty="0" smtClean="0"/>
              <a:t>they state that they have always </a:t>
            </a:r>
            <a:r>
              <a:rPr lang="en-CA" altLang="en-US" sz="3600" b="1" u="sng" dirty="0" smtClean="0"/>
              <a:t>been</a:t>
            </a:r>
            <a:r>
              <a:rPr lang="en-CA" altLang="en-US" sz="3600" dirty="0" smtClean="0"/>
              <a:t>.</a:t>
            </a:r>
            <a:endParaRPr lang="en-CA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1298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mythology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5424"/>
            <a:ext cx="9144000" cy="55513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altLang="en-US" sz="3600" dirty="0" smtClean="0"/>
              <a:t>Few </a:t>
            </a:r>
            <a:r>
              <a:rPr lang="en-CA" altLang="en-US" sz="3600" dirty="0"/>
              <a:t>First Nations </a:t>
            </a:r>
            <a:r>
              <a:rPr lang="en-CA" altLang="en-US" sz="3600" dirty="0" smtClean="0"/>
              <a:t>(only one group – Coast Salish) have </a:t>
            </a:r>
            <a:r>
              <a:rPr lang="en-CA" altLang="en-US" sz="3600" dirty="0"/>
              <a:t>a mythology about </a:t>
            </a:r>
            <a:r>
              <a:rPr lang="en-CA" altLang="en-US" sz="3600" b="1" u="sng" dirty="0"/>
              <a:t>Beringia</a:t>
            </a:r>
            <a:r>
              <a:rPr lang="en-CA" altLang="en-US" sz="3600" dirty="0"/>
              <a:t> - it is a belief system a point of view constructed by other peoples.</a:t>
            </a:r>
          </a:p>
        </p:txBody>
      </p:sp>
    </p:spTree>
    <p:extLst>
      <p:ext uri="{BB962C8B-B14F-4D97-AF65-F5344CB8AC3E}">
        <p14:creationId xmlns:p14="http://schemas.microsoft.com/office/powerpoint/2010/main" val="228023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The stories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423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altLang="en-US" sz="3600" dirty="0" smtClean="0"/>
              <a:t>We still do not “</a:t>
            </a:r>
            <a:r>
              <a:rPr lang="en-CA" altLang="en-US" sz="3600" b="1" u="sng" dirty="0" smtClean="0"/>
              <a:t>know</a:t>
            </a:r>
            <a:r>
              <a:rPr lang="en-CA" altLang="en-US" sz="3600" dirty="0" smtClean="0"/>
              <a:t>” how the First Peoples came to North America (or if indeed they did – where always here) but we do have their creation stories which are a version of the </a:t>
            </a:r>
            <a:r>
              <a:rPr lang="en-CA" altLang="en-US" sz="3600" b="1" u="sng" dirty="0" smtClean="0"/>
              <a:t>truth/the truth</a:t>
            </a:r>
            <a:r>
              <a:rPr lang="en-CA" altLang="en-US" sz="3600" dirty="0" smtClean="0"/>
              <a:t>.</a:t>
            </a:r>
            <a:endParaRPr lang="en-CA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6973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972ce7e359d54e2dd3b3e805a6a92214bd25d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343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84"/>
            <a:ext cx="9144000" cy="15901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Myth: Aboriginals can do what they want with their reserve lands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</a:t>
            </a:r>
          </a:p>
          <a:p>
            <a:pPr lvl="1"/>
            <a:r>
              <a:rPr lang="en-US" dirty="0" smtClean="0"/>
              <a:t>Canadian Govt. passed laws allowing the government to expropriate portions of reserve lands to provide for public utility rights of ways (railways, transmission lines and highways).</a:t>
            </a:r>
          </a:p>
          <a:p>
            <a:pPr lvl="1"/>
            <a:r>
              <a:rPr lang="en-US" dirty="0" smtClean="0"/>
              <a:t>Don’t need First Nations Consent.</a:t>
            </a:r>
          </a:p>
          <a:p>
            <a:pPr lvl="1"/>
            <a:r>
              <a:rPr lang="en-US" dirty="0" smtClean="0"/>
              <a:t>Don’t need to Compensate them.</a:t>
            </a:r>
          </a:p>
          <a:p>
            <a:pPr lvl="1"/>
            <a:r>
              <a:rPr lang="en-US" dirty="0" smtClean="0"/>
              <a:t>Ex: Sumas Lake, Abbotsford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42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84"/>
            <a:ext cx="9144000" cy="15901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Myth: Aboriginals can do what they want with their reserve lands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False</a:t>
            </a:r>
          </a:p>
          <a:p>
            <a:pPr lvl="1"/>
            <a:r>
              <a:rPr lang="en-US" dirty="0" smtClean="0"/>
              <a:t>Canadian Govt. passed laws allowing the government to expropriate portions of reserve lands to provide for public utility rights of ways (railways, transmission lines and highways).</a:t>
            </a:r>
          </a:p>
          <a:p>
            <a:pPr lvl="1"/>
            <a:r>
              <a:rPr lang="en-US" dirty="0" smtClean="0"/>
              <a:t>Don’t need First Nations Consent.</a:t>
            </a:r>
          </a:p>
          <a:p>
            <a:pPr lvl="1"/>
            <a:r>
              <a:rPr lang="en-US" dirty="0" smtClean="0"/>
              <a:t>Don’t need to Compensate them.</a:t>
            </a:r>
          </a:p>
          <a:p>
            <a:pPr lvl="1"/>
            <a:r>
              <a:rPr lang="en-US" dirty="0" smtClean="0"/>
              <a:t>The Mineral Rights (Oil, Gas, Gold, Copper) found on Reserve Land is owned by the Government (unless stated in a treaty). </a:t>
            </a:r>
          </a:p>
        </p:txBody>
      </p:sp>
    </p:spTree>
    <p:extLst>
      <p:ext uri="{BB962C8B-B14F-4D97-AF65-F5344CB8AC3E}">
        <p14:creationId xmlns:p14="http://schemas.microsoft.com/office/powerpoint/2010/main" val="1235114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84"/>
            <a:ext cx="9144000" cy="1590116"/>
          </a:xfrm>
        </p:spPr>
        <p:txBody>
          <a:bodyPr>
            <a:normAutofit/>
          </a:bodyPr>
          <a:lstStyle/>
          <a:p>
            <a:r>
              <a:rPr lang="en-US" dirty="0" smtClean="0"/>
              <a:t>Myth: Reservations are Enormous and Never Change in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False</a:t>
            </a:r>
          </a:p>
          <a:p>
            <a:pPr lvl="1"/>
            <a:r>
              <a:rPr lang="en-US" dirty="0" smtClean="0"/>
              <a:t>Canada is 9.985 Million Square Kilometers in Size.</a:t>
            </a:r>
          </a:p>
          <a:p>
            <a:pPr lvl="1"/>
            <a:r>
              <a:rPr lang="en-US" dirty="0" smtClean="0"/>
              <a:t>Reservations make up 0.2% </a:t>
            </a:r>
          </a:p>
          <a:p>
            <a:pPr lvl="1"/>
            <a:r>
              <a:rPr lang="en-US" dirty="0" smtClean="0"/>
              <a:t>Reserves are not Traditional Territory.</a:t>
            </a:r>
          </a:p>
          <a:p>
            <a:pPr lvl="1"/>
            <a:r>
              <a:rPr lang="en-US" dirty="0" smtClean="0"/>
              <a:t>Ex: Sumas Lake </a:t>
            </a:r>
          </a:p>
        </p:txBody>
      </p:sp>
    </p:spTree>
    <p:extLst>
      <p:ext uri="{BB962C8B-B14F-4D97-AF65-F5344CB8AC3E}">
        <p14:creationId xmlns:p14="http://schemas.microsoft.com/office/powerpoint/2010/main" val="2133421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84"/>
            <a:ext cx="9144000" cy="953784"/>
          </a:xfrm>
        </p:spPr>
        <p:txBody>
          <a:bodyPr>
            <a:normAutofit/>
          </a:bodyPr>
          <a:lstStyle/>
          <a:p>
            <a:r>
              <a:rPr lang="en-US" dirty="0" smtClean="0"/>
              <a:t>Sumas Lake 1920’s </a:t>
            </a:r>
            <a:endParaRPr lang="en-US" dirty="0"/>
          </a:p>
        </p:txBody>
      </p:sp>
      <p:pic>
        <p:nvPicPr>
          <p:cNvPr id="4" name="Content Placeholder 3" descr="sumaslake_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r="90"/>
          <a:stretch/>
        </p:blipFill>
        <p:spPr>
          <a:xfrm>
            <a:off x="0" y="963868"/>
            <a:ext cx="9144000" cy="5894132"/>
          </a:xfrm>
        </p:spPr>
      </p:pic>
    </p:spTree>
    <p:extLst>
      <p:ext uri="{BB962C8B-B14F-4D97-AF65-F5344CB8AC3E}">
        <p14:creationId xmlns:p14="http://schemas.microsoft.com/office/powerpoint/2010/main" val="50500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/>
              <a:t>Aboriginal </a:t>
            </a:r>
            <a:r>
              <a:rPr lang="en-US" sz="4400" b="1" dirty="0" smtClean="0"/>
              <a:t>Origins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6400800" cy="4058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Indigenous Peoples have been in North America since time </a:t>
            </a:r>
            <a:r>
              <a:rPr lang="en-US" sz="3600" b="1" u="sng" dirty="0" smtClean="0"/>
              <a:t>immemorial</a:t>
            </a:r>
            <a:r>
              <a:rPr lang="en-US" sz="3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56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84"/>
            <a:ext cx="9144000" cy="953784"/>
          </a:xfrm>
        </p:spPr>
        <p:txBody>
          <a:bodyPr>
            <a:normAutofit/>
          </a:bodyPr>
          <a:lstStyle/>
          <a:p>
            <a:r>
              <a:rPr lang="en-US" dirty="0" smtClean="0"/>
              <a:t>Sumas Lake 1920’s </a:t>
            </a:r>
            <a:endParaRPr lang="en-US" dirty="0"/>
          </a:p>
        </p:txBody>
      </p:sp>
      <p:pic>
        <p:nvPicPr>
          <p:cNvPr id="5" name="Content Placeholder 4" descr="7276803_ori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r="104"/>
          <a:stretch/>
        </p:blipFill>
        <p:spPr>
          <a:xfrm>
            <a:off x="0" y="963868"/>
            <a:ext cx="9144000" cy="5921024"/>
          </a:xfrm>
        </p:spPr>
      </p:pic>
    </p:spTree>
    <p:extLst>
      <p:ext uri="{BB962C8B-B14F-4D97-AF65-F5344CB8AC3E}">
        <p14:creationId xmlns:p14="http://schemas.microsoft.com/office/powerpoint/2010/main" val="3028698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84"/>
            <a:ext cx="9144000" cy="953784"/>
          </a:xfrm>
        </p:spPr>
        <p:txBody>
          <a:bodyPr>
            <a:normAutofit/>
          </a:bodyPr>
          <a:lstStyle/>
          <a:p>
            <a:r>
              <a:rPr lang="en-US" dirty="0" smtClean="0"/>
              <a:t>Sumas Lake 1920’s </a:t>
            </a:r>
            <a:endParaRPr lang="en-US" dirty="0"/>
          </a:p>
        </p:txBody>
      </p:sp>
      <p:pic>
        <p:nvPicPr>
          <p:cNvPr id="4" name="Content Placeholder 3" descr="1c731c40-eeae-43b6-8404-73fb66296341-CVA260-1194.2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1" b="8231"/>
          <a:stretch>
            <a:fillRect/>
          </a:stretch>
        </p:blipFill>
        <p:spPr>
          <a:xfrm>
            <a:off x="-1" y="963868"/>
            <a:ext cx="9152523" cy="5894132"/>
          </a:xfrm>
        </p:spPr>
      </p:pic>
    </p:spTree>
    <p:extLst>
      <p:ext uri="{BB962C8B-B14F-4D97-AF65-F5344CB8AC3E}">
        <p14:creationId xmlns:p14="http://schemas.microsoft.com/office/powerpoint/2010/main" val="3979532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84"/>
            <a:ext cx="9144000" cy="877287"/>
          </a:xfrm>
        </p:spPr>
        <p:txBody>
          <a:bodyPr>
            <a:normAutofit/>
          </a:bodyPr>
          <a:lstStyle/>
          <a:p>
            <a:r>
              <a:rPr lang="en-US" dirty="0" smtClean="0"/>
              <a:t>Sumas Lake </a:t>
            </a:r>
            <a:r>
              <a:rPr lang="mr-IN" dirty="0" smtClean="0"/>
              <a:t>–</a:t>
            </a:r>
            <a:r>
              <a:rPr lang="en-US" dirty="0" smtClean="0"/>
              <a:t> 33,000 Acres </a:t>
            </a:r>
            <a:endParaRPr lang="en-US" dirty="0"/>
          </a:p>
        </p:txBody>
      </p:sp>
      <p:pic>
        <p:nvPicPr>
          <p:cNvPr id="6" name="Content Placeholder 5" descr="sumas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0" r="-4160"/>
          <a:stretch>
            <a:fillRect/>
          </a:stretch>
        </p:blipFill>
        <p:spPr>
          <a:xfrm>
            <a:off x="-428625" y="887371"/>
            <a:ext cx="10001250" cy="6104500"/>
          </a:xfrm>
        </p:spPr>
      </p:pic>
    </p:spTree>
    <p:extLst>
      <p:ext uri="{BB962C8B-B14F-4D97-AF65-F5344CB8AC3E}">
        <p14:creationId xmlns:p14="http://schemas.microsoft.com/office/powerpoint/2010/main" val="1782199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84"/>
            <a:ext cx="9144000" cy="87728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Picture 2" descr="QuoteWhentheydrain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396"/>
            <a:ext cx="9144000" cy="1728843"/>
          </a:xfrm>
          <a:prstGeom prst="rect">
            <a:avLst/>
          </a:prstGeom>
        </p:spPr>
      </p:pic>
      <p:pic>
        <p:nvPicPr>
          <p:cNvPr id="5" name="Picture 4" descr="83073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447"/>
            <a:ext cx="9144000" cy="52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79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84"/>
            <a:ext cx="9144000" cy="877287"/>
          </a:xfrm>
        </p:spPr>
        <p:txBody>
          <a:bodyPr>
            <a:normAutofit/>
          </a:bodyPr>
          <a:lstStyle/>
          <a:p>
            <a:r>
              <a:rPr lang="en-US" dirty="0" smtClean="0"/>
              <a:t>Sumas Lake Today</a:t>
            </a:r>
            <a:endParaRPr lang="en-US" dirty="0"/>
          </a:p>
        </p:txBody>
      </p:sp>
      <p:pic>
        <p:nvPicPr>
          <p:cNvPr id="4" name="Picture 3" descr="6611979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371"/>
            <a:ext cx="9144000" cy="59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32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84"/>
            <a:ext cx="9144000" cy="877287"/>
          </a:xfrm>
        </p:spPr>
        <p:txBody>
          <a:bodyPr>
            <a:normAutofit/>
          </a:bodyPr>
          <a:lstStyle/>
          <a:p>
            <a:r>
              <a:rPr lang="en-US" dirty="0" smtClean="0"/>
              <a:t>Origin Story Activity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7970"/>
            <a:ext cx="9143999" cy="627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Step 1 - Google “First Nations Origin Stories”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Step 2 - Visit a few of the sites.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Step 3 </a:t>
            </a:r>
            <a:r>
              <a:rPr lang="mr-IN" sz="2400" dirty="0" smtClean="0"/>
              <a:t>–</a:t>
            </a:r>
            <a:r>
              <a:rPr lang="en-US" sz="2400" dirty="0" smtClean="0"/>
              <a:t> Answer the Questions Below on a separate piece of paper. 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Where did this Origin Story, originate? Whose Tribe/Band/People does it belong to?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Summarize the Origin Story </a:t>
            </a:r>
            <a:r>
              <a:rPr lang="en-US" sz="2400" dirty="0" smtClean="0">
                <a:sym typeface="Wingdings"/>
              </a:rPr>
              <a:t> Explain what happens, who is involved, what does it lead to?</a:t>
            </a:r>
          </a:p>
          <a:p>
            <a:pPr marL="342900" indent="-342900">
              <a:buAutoNum type="arabicPeriod"/>
            </a:pPr>
            <a:endParaRPr lang="en-US" sz="2400" dirty="0" smtClean="0">
              <a:sym typeface="Wingdings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ym typeface="Wingdings"/>
              </a:rPr>
              <a:t>Create a Venn Diagram illustrating how it relates to the two stories we discussed in class. (What’s similar/different)</a:t>
            </a:r>
          </a:p>
          <a:p>
            <a:pPr marL="342900" indent="-342900">
              <a:buAutoNum type="arabicPeriod"/>
            </a:pPr>
            <a:endParaRPr lang="en-US" sz="2400" dirty="0">
              <a:sym typeface="Wingdings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ym typeface="Wingdings"/>
              </a:rPr>
              <a:t>Opinion Question: Should we compare/contrast origin stories? What benefit/harm can come of this?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5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84"/>
            <a:ext cx="9144000" cy="8772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Origin Story Search Results that I found Useful!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9858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u="sng" dirty="0" smtClean="0">
                <a:hlinkClick r:id="rId2"/>
              </a:rPr>
              <a:t>Native Creative Myths: Native Creative Stories </a:t>
            </a:r>
            <a:endParaRPr lang="en-CA" sz="3200" dirty="0"/>
          </a:p>
          <a:p>
            <a:r>
              <a:rPr lang="en-CA" sz="3200" dirty="0"/>
              <a:t> </a:t>
            </a:r>
          </a:p>
          <a:p>
            <a:r>
              <a:rPr lang="en-CA" sz="3200" u="sng" dirty="0">
                <a:hlinkClick r:id="rId3"/>
              </a:rPr>
              <a:t>Canada Museum of History </a:t>
            </a:r>
            <a:endParaRPr lang="en-CA" sz="3200" dirty="0"/>
          </a:p>
          <a:p>
            <a:r>
              <a:rPr lang="en-CA" sz="3200" dirty="0"/>
              <a:t> </a:t>
            </a:r>
          </a:p>
          <a:p>
            <a:r>
              <a:rPr lang="en-CA" sz="3200" u="sng" dirty="0" smtClean="0">
                <a:hlinkClick r:id="rId4"/>
              </a:rPr>
              <a:t>Creation/Migration/Origin Stories</a:t>
            </a:r>
            <a:endParaRPr lang="en-CA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883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/>
              <a:t>Aboriginal </a:t>
            </a:r>
            <a:r>
              <a:rPr lang="en-US" sz="4400" b="1" dirty="0" smtClean="0"/>
              <a:t>Origins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6400800" cy="405872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Time immemorial </a:t>
            </a:r>
            <a:r>
              <a:rPr lang="en-US" sz="3600" dirty="0" smtClean="0"/>
              <a:t>is </a:t>
            </a:r>
            <a:r>
              <a:rPr lang="en-US" sz="3600" dirty="0"/>
              <a:t>a phrase meaning time extending beyond the reach of </a:t>
            </a:r>
            <a:r>
              <a:rPr lang="en-US" sz="3600" b="1" u="sng" dirty="0"/>
              <a:t>memory</a:t>
            </a:r>
            <a:r>
              <a:rPr lang="en-US" sz="3600" dirty="0"/>
              <a:t>, </a:t>
            </a:r>
            <a:r>
              <a:rPr lang="en-US" sz="3600" b="1" u="sng" dirty="0"/>
              <a:t>record</a:t>
            </a:r>
            <a:r>
              <a:rPr lang="en-US" sz="3600" dirty="0"/>
              <a:t>, or </a:t>
            </a:r>
            <a:r>
              <a:rPr lang="en-US" sz="3600" b="1" u="sng" dirty="0"/>
              <a:t>tradition</a:t>
            </a:r>
            <a:r>
              <a:rPr lang="en-US" sz="3600" dirty="0"/>
              <a:t>, indefinitely ancient, "ancient </a:t>
            </a:r>
            <a:r>
              <a:rPr lang="en-US" sz="3600" dirty="0" smtClean="0"/>
              <a:t>beyond </a:t>
            </a:r>
            <a:r>
              <a:rPr lang="en-US" sz="3600" dirty="0"/>
              <a:t>memory or record".</a:t>
            </a:r>
          </a:p>
        </p:txBody>
      </p:sp>
    </p:spTree>
    <p:extLst>
      <p:ext uri="{BB962C8B-B14F-4D97-AF65-F5344CB8AC3E}">
        <p14:creationId xmlns:p14="http://schemas.microsoft.com/office/powerpoint/2010/main" val="276621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/>
              <a:t>Aboriginal </a:t>
            </a:r>
            <a:r>
              <a:rPr lang="en-US" sz="4400" b="1" dirty="0" smtClean="0"/>
              <a:t>Origins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352977"/>
          </a:xfrm>
        </p:spPr>
        <p:txBody>
          <a:bodyPr>
            <a:noAutofit/>
          </a:bodyPr>
          <a:lstStyle/>
          <a:p>
            <a:r>
              <a:rPr lang="en-US" sz="3600" dirty="0" smtClean="0"/>
              <a:t>First Peoples have many stories that carry </a:t>
            </a:r>
            <a:r>
              <a:rPr lang="en-US" sz="3600" b="1" u="sng" dirty="0"/>
              <a:t>knowledge</a:t>
            </a:r>
            <a:r>
              <a:rPr lang="en-US" sz="3600" dirty="0"/>
              <a:t> from </a:t>
            </a:r>
            <a:r>
              <a:rPr lang="en-US" sz="3600" dirty="0" smtClean="0"/>
              <a:t>ancestors </a:t>
            </a:r>
            <a:r>
              <a:rPr lang="en-US" sz="3600" dirty="0"/>
              <a:t>into the present day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Many of these </a:t>
            </a:r>
            <a:r>
              <a:rPr lang="en-US" sz="3600" b="1" u="sng" dirty="0" smtClean="0"/>
              <a:t>stories</a:t>
            </a:r>
            <a:r>
              <a:rPr lang="en-US" sz="3600" dirty="0" smtClean="0"/>
              <a:t> are </a:t>
            </a:r>
            <a:r>
              <a:rPr lang="en-US" sz="3600" b="1" u="sng" dirty="0" smtClean="0"/>
              <a:t>origin</a:t>
            </a:r>
            <a:r>
              <a:rPr lang="en-US" sz="3600" dirty="0" smtClean="0"/>
              <a:t> stories about how the world began or how things in the world changed.</a:t>
            </a:r>
            <a:endParaRPr lang="en-US" sz="36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787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/>
              <a:t>Aboriginal </a:t>
            </a:r>
            <a:r>
              <a:rPr lang="en-US" sz="4400" b="1" dirty="0" smtClean="0"/>
              <a:t>Origins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Oral history </a:t>
            </a:r>
            <a:r>
              <a:rPr lang="en-US" sz="3600" dirty="0"/>
              <a:t>can be defined as the </a:t>
            </a:r>
            <a:r>
              <a:rPr lang="en-US" sz="3600" b="1" u="sng" dirty="0"/>
              <a:t>recording</a:t>
            </a:r>
            <a:r>
              <a:rPr lang="en-US" sz="3600" dirty="0"/>
              <a:t>, </a:t>
            </a:r>
            <a:r>
              <a:rPr lang="en-US" sz="3600" b="1" u="sng" dirty="0"/>
              <a:t>preservation</a:t>
            </a:r>
            <a:r>
              <a:rPr lang="en-US" sz="3600" dirty="0"/>
              <a:t> and </a:t>
            </a:r>
            <a:r>
              <a:rPr lang="en-US" sz="3600" b="1" u="sng" dirty="0"/>
              <a:t>interpretation</a:t>
            </a:r>
            <a:r>
              <a:rPr lang="en-US" sz="3600" dirty="0"/>
              <a:t> of historical information, based on the </a:t>
            </a:r>
            <a:r>
              <a:rPr lang="en-US" sz="3600" b="1" u="sng" dirty="0"/>
              <a:t>personal</a:t>
            </a:r>
            <a:r>
              <a:rPr lang="en-US" sz="3600" dirty="0"/>
              <a:t> experiences and opinions of the speaker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903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/>
              <a:t>Aboriginal </a:t>
            </a:r>
            <a:r>
              <a:rPr lang="en-US" sz="4400" b="1" dirty="0" smtClean="0"/>
              <a:t>Origins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Oral history</a:t>
            </a:r>
            <a:r>
              <a:rPr lang="en-US" sz="3600" dirty="0" smtClean="0"/>
              <a:t> </a:t>
            </a:r>
            <a:r>
              <a:rPr lang="en-US" sz="3600" dirty="0"/>
              <a:t>often takes the form of eye-witness </a:t>
            </a:r>
            <a:r>
              <a:rPr lang="en-US" sz="3600" b="1" u="sng" dirty="0"/>
              <a:t>evidence</a:t>
            </a:r>
            <a:r>
              <a:rPr lang="en-US" sz="3600" dirty="0"/>
              <a:t> about past </a:t>
            </a:r>
            <a:r>
              <a:rPr lang="en-US" sz="3600" b="1" u="sng" dirty="0"/>
              <a:t>events</a:t>
            </a:r>
            <a:r>
              <a:rPr lang="en-US" sz="3600" dirty="0"/>
              <a:t>, but can include </a:t>
            </a:r>
            <a:r>
              <a:rPr lang="en-US" sz="3600" b="1" u="sng" dirty="0"/>
              <a:t>folklore</a:t>
            </a:r>
            <a:r>
              <a:rPr lang="en-US" sz="3600" dirty="0"/>
              <a:t>, </a:t>
            </a:r>
            <a:r>
              <a:rPr lang="en-US" sz="3600" b="1" u="sng" dirty="0"/>
              <a:t>myths</a:t>
            </a:r>
            <a:r>
              <a:rPr lang="en-US" sz="3600" dirty="0"/>
              <a:t>, </a:t>
            </a:r>
            <a:r>
              <a:rPr lang="en-US" sz="3600" b="1" u="sng" dirty="0"/>
              <a:t>songs</a:t>
            </a:r>
            <a:r>
              <a:rPr lang="en-US" sz="3600" dirty="0"/>
              <a:t> and </a:t>
            </a:r>
            <a:r>
              <a:rPr lang="en-US" sz="3600" b="1" u="sng" dirty="0"/>
              <a:t>stories</a:t>
            </a:r>
            <a:r>
              <a:rPr lang="en-US" sz="3600" dirty="0"/>
              <a:t> passed down over the years by word of mouth. </a:t>
            </a:r>
          </a:p>
        </p:txBody>
      </p:sp>
    </p:spTree>
    <p:extLst>
      <p:ext uri="{BB962C8B-B14F-4D97-AF65-F5344CB8AC3E}">
        <p14:creationId xmlns:p14="http://schemas.microsoft.com/office/powerpoint/2010/main" val="302118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/>
              <a:t>Aboriginal Origins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 </a:t>
            </a:r>
            <a:r>
              <a:rPr lang="en-US" sz="3600" dirty="0"/>
              <a:t>the </a:t>
            </a:r>
            <a:r>
              <a:rPr lang="en-US" sz="3600" dirty="0" smtClean="0"/>
              <a:t>origin stories </a:t>
            </a:r>
            <a:r>
              <a:rPr lang="en-US" sz="3600" dirty="0"/>
              <a:t>told by different </a:t>
            </a:r>
            <a:r>
              <a:rPr lang="en-US" sz="3600" dirty="0" smtClean="0"/>
              <a:t>Indigenous Peoples </a:t>
            </a:r>
            <a:r>
              <a:rPr lang="en-US" sz="3600" dirty="0"/>
              <a:t>across Canada, </a:t>
            </a:r>
            <a:r>
              <a:rPr lang="en-US" sz="3600" b="1" u="sng" dirty="0"/>
              <a:t>Sky</a:t>
            </a:r>
            <a:r>
              <a:rPr lang="en-US" sz="3600" dirty="0"/>
              <a:t> Woman, </a:t>
            </a:r>
            <a:r>
              <a:rPr lang="en-US" sz="3600" dirty="0" err="1"/>
              <a:t>Glooscap</a:t>
            </a:r>
            <a:r>
              <a:rPr lang="en-US" sz="3600" dirty="0"/>
              <a:t>, Sedna, </a:t>
            </a:r>
            <a:r>
              <a:rPr lang="en-US" sz="3600" dirty="0" err="1"/>
              <a:t>Nanabush</a:t>
            </a:r>
            <a:r>
              <a:rPr lang="en-US" sz="3600" dirty="0"/>
              <a:t> or </a:t>
            </a:r>
            <a:r>
              <a:rPr lang="en-US" sz="3600" b="1" u="sng" dirty="0"/>
              <a:t>Raven</a:t>
            </a:r>
            <a:r>
              <a:rPr lang="en-US" sz="3600" dirty="0"/>
              <a:t> create the world, or change it into the world known to human beings. </a:t>
            </a:r>
          </a:p>
        </p:txBody>
      </p:sp>
    </p:spTree>
    <p:extLst>
      <p:ext uri="{BB962C8B-B14F-4D97-AF65-F5344CB8AC3E}">
        <p14:creationId xmlns:p14="http://schemas.microsoft.com/office/powerpoint/2010/main" val="407723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Indigneous</a:t>
            </a:r>
            <a:r>
              <a:rPr lang="en-US" sz="4400" b="1" dirty="0" smtClean="0"/>
              <a:t> </a:t>
            </a:r>
            <a:r>
              <a:rPr lang="en-US" sz="4400" b="1" dirty="0"/>
              <a:t>Origins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Raven and the First People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2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1090</Words>
  <Application>Microsoft Macintosh PowerPoint</Application>
  <PresentationFormat>On-screen Show (4:3)</PresentationFormat>
  <Paragraphs>94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Since time immemorial</vt:lpstr>
      <vt:lpstr>Aboriginal Origins </vt:lpstr>
      <vt:lpstr>Aboriginal Origins </vt:lpstr>
      <vt:lpstr>Aboriginal Origins </vt:lpstr>
      <vt:lpstr>Aboriginal Origins </vt:lpstr>
      <vt:lpstr>Aboriginal Origins </vt:lpstr>
      <vt:lpstr>Aboriginal Origins</vt:lpstr>
      <vt:lpstr>Indigneous Origins</vt:lpstr>
      <vt:lpstr>Indigenous Origins</vt:lpstr>
      <vt:lpstr>Other “Stories” </vt:lpstr>
      <vt:lpstr>Other theories: Migration </vt:lpstr>
      <vt:lpstr>PowerPoint Presentation</vt:lpstr>
      <vt:lpstr>PowerPoint Presentation</vt:lpstr>
      <vt:lpstr>Other theories: Migration</vt:lpstr>
      <vt:lpstr>Other theories: sea routes</vt:lpstr>
      <vt:lpstr>Other theories: both</vt:lpstr>
      <vt:lpstr>What is the significance of the scientific theories of first peoples migration to north America?</vt:lpstr>
      <vt:lpstr>Immigrants too?!</vt:lpstr>
      <vt:lpstr>Immigrants too?!</vt:lpstr>
      <vt:lpstr>Immigrants too?!</vt:lpstr>
      <vt:lpstr>mythology</vt:lpstr>
      <vt:lpstr>mythology</vt:lpstr>
      <vt:lpstr>The stories</vt:lpstr>
      <vt:lpstr>PowerPoint Presentation</vt:lpstr>
      <vt:lpstr>Myth: Aboriginals can do what they want with their reserve lands and resources</vt:lpstr>
      <vt:lpstr>Myth: Aboriginals can do what they want with their reserve lands and resources</vt:lpstr>
      <vt:lpstr>Myth: Reservations are Enormous and Never Change in Size</vt:lpstr>
      <vt:lpstr>Sumas Lake 1920’s </vt:lpstr>
      <vt:lpstr>Sumas Lake 1920’s </vt:lpstr>
      <vt:lpstr>Sumas Lake 1920’s </vt:lpstr>
      <vt:lpstr>Sumas Lake – 33,000 Acres </vt:lpstr>
      <vt:lpstr>PowerPoint Presentation</vt:lpstr>
      <vt:lpstr>Sumas Lake Today</vt:lpstr>
      <vt:lpstr>Origin Story Activity </vt:lpstr>
      <vt:lpstr>Origin Story Search Results that I found Useful!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Mykael Koe</dc:creator>
  <cp:lastModifiedBy>Mykael Koe</cp:lastModifiedBy>
  <cp:revision>1</cp:revision>
  <dcterms:created xsi:type="dcterms:W3CDTF">2019-09-13T01:02:08Z</dcterms:created>
  <dcterms:modified xsi:type="dcterms:W3CDTF">2019-09-13T01:02:45Z</dcterms:modified>
</cp:coreProperties>
</file>