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36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012C9-28C8-F24F-98EF-876FA6399CEA}" type="datetimeFigureOut">
              <a:rPr lang="en-US" smtClean="0"/>
              <a:t>18-10-03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FF7AB-4B19-4642-A046-3150E783D2F6}" type="slidenum">
              <a:rPr lang="en-US" smtClean="0"/>
              <a:t>‹#›</a:t>
            </a:fld>
            <a:endParaRPr lang="en-US"/>
          </a:p>
        </p:txBody>
      </p:sp>
    </p:spTree>
    <p:extLst>
      <p:ext uri="{BB962C8B-B14F-4D97-AF65-F5344CB8AC3E}">
        <p14:creationId xmlns:p14="http://schemas.microsoft.com/office/powerpoint/2010/main" val="24996226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3C7A3-8F39-E043-B1C3-A606FE2690A7}" type="slidenum">
              <a:rPr lang="en-US" sz="1200"/>
              <a:pPr/>
              <a:t>8</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FBE4F-080C-3848-8089-F0AC48087ED8}" type="slidenum">
              <a:rPr lang="en-US"/>
              <a:pPr/>
              <a:t>27</a:t>
            </a:fld>
            <a:endParaRPr lang="en-US"/>
          </a:p>
        </p:txBody>
      </p:sp>
      <p:sp>
        <p:nvSpPr>
          <p:cNvPr id="27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How and Why do tectonic Plates move around?</a:t>
            </a:r>
          </a:p>
          <a:p>
            <a:endParaRPr lang="en-US"/>
          </a:p>
          <a:p>
            <a:pPr>
              <a:buFontTx/>
              <a:buChar char="•"/>
            </a:pPr>
            <a:r>
              <a:rPr lang="en-US"/>
              <a:t>The question of how tectonic plates are moved around the globe is answered by understanding mantle convection cells. </a:t>
            </a:r>
          </a:p>
          <a:p>
            <a:pPr>
              <a:buFontTx/>
              <a:buChar char="•"/>
            </a:pPr>
            <a:r>
              <a:rPr lang="en-US"/>
              <a:t>In the mantle hot material rises towards the lithosphere (like hot air rising out of an open oven - ever opened an oven door and felt the blast of hot air coming past your face?). The hot material reaches the base of the lithosphere where it cools and sinks back down through the mantle. The cool material is replaced by more hot material, and so on forming a large </a:t>
            </a:r>
            <a:r>
              <a:rPr lang="ja-JP" altLang="en-US"/>
              <a:t>“</a:t>
            </a:r>
            <a:r>
              <a:rPr lang="en-US"/>
              <a:t>convection cell</a:t>
            </a:r>
            <a:r>
              <a:rPr lang="ja-JP" altLang="en-US"/>
              <a:t>”</a:t>
            </a:r>
            <a:r>
              <a:rPr lang="en-US"/>
              <a:t> (as pictured in the diagram).</a:t>
            </a:r>
          </a:p>
          <a:p>
            <a:pPr>
              <a:buFontTx/>
              <a:buChar char="•"/>
            </a:pPr>
            <a:r>
              <a:rPr lang="en-US"/>
              <a:t>This slow but incessant movement in the mantle causes the rigid tectonic plates to move (float) around the earth surface (at an equally slow rate).</a:t>
            </a:r>
          </a:p>
          <a:p>
            <a:endParaRPr lang="en-US"/>
          </a:p>
          <a:p>
            <a:endParaRPr lang="en-US">
              <a:latin typeface="Helvetic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FBE4F-080C-3848-8089-F0AC48087ED8}" type="slidenum">
              <a:rPr lang="en-US"/>
              <a:pPr/>
              <a:t>31</a:t>
            </a:fld>
            <a:endParaRPr lang="en-US"/>
          </a:p>
        </p:txBody>
      </p:sp>
      <p:sp>
        <p:nvSpPr>
          <p:cNvPr id="27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How and Why do tectonic Plates move around?</a:t>
            </a:r>
          </a:p>
          <a:p>
            <a:endParaRPr lang="en-US"/>
          </a:p>
          <a:p>
            <a:pPr>
              <a:buFontTx/>
              <a:buChar char="•"/>
            </a:pPr>
            <a:r>
              <a:rPr lang="en-US"/>
              <a:t>The question of how tectonic plates are moved around the globe is answered by understanding mantle convection cells. </a:t>
            </a:r>
          </a:p>
          <a:p>
            <a:pPr>
              <a:buFontTx/>
              <a:buChar char="•"/>
            </a:pPr>
            <a:r>
              <a:rPr lang="en-US"/>
              <a:t>In the mantle hot material rises towards the lithosphere (like hot air rising out of an open oven - ever opened an oven door and felt the blast of hot air coming past your face?). The hot material reaches the base of the lithosphere where it cools and sinks back down through the mantle. The cool material is replaced by more hot material, and so on forming a large </a:t>
            </a:r>
            <a:r>
              <a:rPr lang="ja-JP" altLang="en-US"/>
              <a:t>“</a:t>
            </a:r>
            <a:r>
              <a:rPr lang="en-US"/>
              <a:t>convection cell</a:t>
            </a:r>
            <a:r>
              <a:rPr lang="ja-JP" altLang="en-US"/>
              <a:t>”</a:t>
            </a:r>
            <a:r>
              <a:rPr lang="en-US"/>
              <a:t> (as pictured in the diagram).</a:t>
            </a:r>
          </a:p>
          <a:p>
            <a:pPr>
              <a:buFontTx/>
              <a:buChar char="•"/>
            </a:pPr>
            <a:r>
              <a:rPr lang="en-US"/>
              <a:t>This slow but incessant movement in the mantle causes the rigid tectonic plates to move (float) around the earth surface (at an equally slow rate).</a:t>
            </a:r>
          </a:p>
          <a:p>
            <a:endParaRPr lang="en-US"/>
          </a:p>
          <a:p>
            <a:endParaRPr lang="en-US">
              <a:latin typeface="Helvetic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ABE305-9DF4-7E43-9318-7EE1D5715A1F}" type="slidenum">
              <a:rPr lang="en-US"/>
              <a:pPr/>
              <a:t>33</a:t>
            </a:fld>
            <a:endParaRPr lang="en-US"/>
          </a:p>
        </p:txBody>
      </p:sp>
      <p:sp>
        <p:nvSpPr>
          <p:cNvPr id="25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diagram shows the major Tectonic Plates.</a:t>
            </a:r>
          </a:p>
          <a:p>
            <a:endParaRPr lang="en-US"/>
          </a:p>
          <a:p>
            <a:r>
              <a:rPr lang="en-US"/>
              <a:t>Presenter: Point out the UK, sitting on the Eurasian Plate. Also the plate boundary between Africa and South America (note that it has the same shape as the coastlines in these countries).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39C508-9A7C-3543-B16C-BADED4C9AC1E}" type="slidenum">
              <a:rPr lang="en-US" sz="1200"/>
              <a:pPr/>
              <a:t>34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8B24-45DE-AE4E-8A25-F3808B395EA5}" type="slidenum">
              <a:rPr lang="en-US"/>
              <a:pPr/>
              <a:t>38</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atin typeface="Helvetica" charset="0"/>
              </a:rPr>
              <a:t>Example: </a:t>
            </a:r>
          </a:p>
          <a:p>
            <a:pPr>
              <a:buFontTx/>
              <a:buChar char="•"/>
            </a:pPr>
            <a:r>
              <a:rPr lang="en-US">
                <a:latin typeface="Helvetica" charset="0"/>
              </a:rPr>
              <a:t>India used to be an island, but about 15 million years ago it crashed into Asia (see map). </a:t>
            </a:r>
          </a:p>
          <a:p>
            <a:pPr>
              <a:buFontTx/>
              <a:buChar char="•"/>
            </a:pPr>
            <a:r>
              <a:rPr lang="en-US">
                <a:latin typeface="Helvetica" charset="0"/>
              </a:rPr>
              <a:t>As continental crust was pushing against continental crust the Himalayan mountain belt was pushed up.</a:t>
            </a:r>
          </a:p>
          <a:p>
            <a:pPr>
              <a:buFontTx/>
              <a:buChar char="•"/>
            </a:pPr>
            <a:r>
              <a:rPr lang="ja-JP" altLang="en-US">
                <a:latin typeface="Arial"/>
              </a:rPr>
              <a:t>“</a:t>
            </a:r>
            <a:r>
              <a:rPr lang="en-US">
                <a:latin typeface="Helvetica" charset="0"/>
              </a:rPr>
              <a:t>Mountains</a:t>
            </a:r>
            <a:r>
              <a:rPr lang="ja-JP" altLang="en-US">
                <a:latin typeface="Arial"/>
              </a:rPr>
              <a:t>”</a:t>
            </a:r>
            <a:r>
              <a:rPr lang="en-US">
                <a:latin typeface="Helvetica" charset="0"/>
              </a:rPr>
              <a:t> were also pushed down into the mantle as the normally 35 km thick crust is approximately 70 km thick in this region.</a:t>
            </a:r>
          </a:p>
          <a:p>
            <a:pPr lvl="2">
              <a:buFontTx/>
              <a:buChar char="•"/>
            </a:pPr>
            <a:r>
              <a:rPr lang="en-US">
                <a:latin typeface="Helvetica" charset="0"/>
              </a:rPr>
              <a:t>Mt Everest is the highest altitude mountain on our planet standing 8,840 metres high. This means that below the surface at the foot of the mountain the crust is a further 61 km deep!!</a:t>
            </a:r>
          </a:p>
          <a:p>
            <a:pPr lvl="2">
              <a:buFontTx/>
              <a:buChar char="•"/>
            </a:pPr>
            <a:endParaRPr lang="en-US">
              <a:latin typeface="Helvetica" charset="0"/>
            </a:endParaRPr>
          </a:p>
          <a:p>
            <a:pPr>
              <a:buFontTx/>
              <a:buChar char="•"/>
            </a:pPr>
            <a:endParaRPr lang="en-US">
              <a:latin typeface="Helvetica" charset="0"/>
            </a:endParaRPr>
          </a:p>
          <a:p>
            <a:endParaRPr lang="en-US">
              <a:latin typeface="Helvetica" charset="0"/>
            </a:endParaRPr>
          </a:p>
          <a:p>
            <a:endParaRPr lang="en-US">
              <a:latin typeface="Helvetic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these mountains so big</a:t>
            </a:r>
            <a:r>
              <a:rPr lang="en-US" baseline="0" dirty="0" smtClean="0"/>
              <a:t> compared to Mount Baker? </a:t>
            </a:r>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39</a:t>
            </a:fld>
            <a:endParaRPr lang="en-US"/>
          </a:p>
        </p:txBody>
      </p:sp>
    </p:spTree>
    <p:extLst>
      <p:ext uri="{BB962C8B-B14F-4D97-AF65-F5344CB8AC3E}">
        <p14:creationId xmlns:p14="http://schemas.microsoft.com/office/powerpoint/2010/main" val="309235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these mountains so big</a:t>
            </a:r>
            <a:r>
              <a:rPr lang="en-US" baseline="0" dirty="0" smtClean="0"/>
              <a:t> compared to Mount Baker? </a:t>
            </a:r>
            <a:endParaRPr lang="en-US" dirty="0"/>
          </a:p>
        </p:txBody>
      </p:sp>
      <p:sp>
        <p:nvSpPr>
          <p:cNvPr id="4" name="Slide Number Placeholder 3"/>
          <p:cNvSpPr>
            <a:spLocks noGrp="1"/>
          </p:cNvSpPr>
          <p:nvPr>
            <p:ph type="sldNum" sz="quarter" idx="10"/>
          </p:nvPr>
        </p:nvSpPr>
        <p:spPr/>
        <p:txBody>
          <a:bodyPr/>
          <a:lstStyle/>
          <a:p>
            <a:fld id="{FEAFB1E2-B6B3-A04A-B6BD-2E9FA428C055}" type="slidenum">
              <a:rPr lang="en-US" smtClean="0"/>
              <a:t>41</a:t>
            </a:fld>
            <a:endParaRPr lang="en-US"/>
          </a:p>
        </p:txBody>
      </p:sp>
    </p:spTree>
    <p:extLst>
      <p:ext uri="{BB962C8B-B14F-4D97-AF65-F5344CB8AC3E}">
        <p14:creationId xmlns:p14="http://schemas.microsoft.com/office/powerpoint/2010/main" val="309235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37AF29-1CBD-304E-AAF4-F62303719C00}" type="slidenum">
              <a:rPr lang="en-US"/>
              <a:pPr/>
              <a:t>46</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Ocean Ridges: This map shows the age of the oceanic crust. The red colouring shows the youngest ages, whilst the dark blue shows the oldest ages (around 200 million years old). </a:t>
            </a:r>
          </a:p>
          <a:p>
            <a:r>
              <a:rPr lang="en-US"/>
              <a:t>Presenter ask: Where are the Ocean Ridges located? I.e. where are the divergent boundaries?</a:t>
            </a:r>
          </a:p>
          <a:p>
            <a:endParaRPr lang="en-US"/>
          </a:p>
          <a:p>
            <a:r>
              <a:rPr lang="en-US"/>
              <a:t>Answer: The divergent boundaries are where the plates are pulling apart and new material is being produced. Therefore the Ocean ridges are in the middle of the red areas (the boundaries are in fact shown on the map). We can see a progression of the oceanic crust getting older away from the ocean ridges (like a conveyer belt).</a:t>
            </a:r>
          </a:p>
          <a:p>
            <a:endParaRPr lang="en-US"/>
          </a:p>
          <a:p>
            <a:r>
              <a:rPr lang="en-US"/>
              <a:t>Presenter: Before moving on to the next slide, point out Iceland. The divergent boundary runs straight through Iceland….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493BB-E92D-8046-A776-933A520945AE}" type="slidenum">
              <a:rPr lang="en-US"/>
              <a:pPr/>
              <a:t>48</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buFontTx/>
              <a:buChar char="•"/>
            </a:pPr>
            <a:r>
              <a:rPr lang="en-US"/>
              <a:t>Iceland is located right on top of a divergent boundary. In fact, the island exists because of this feature.</a:t>
            </a:r>
          </a:p>
          <a:p>
            <a:pPr>
              <a:buFontTx/>
              <a:buChar char="•"/>
            </a:pPr>
            <a:r>
              <a:rPr lang="en-US"/>
              <a:t>As the North American and Eurasian plates were pulled apart (see map) volcanic activity occurred along the cracks and fissures (see photographs). </a:t>
            </a:r>
          </a:p>
          <a:p>
            <a:pPr>
              <a:buFontTx/>
              <a:buChar char="•"/>
            </a:pPr>
            <a:r>
              <a:rPr lang="en-US"/>
              <a:t>With many eruptions over time the island grew out of the sea!</a:t>
            </a:r>
          </a:p>
          <a:p>
            <a:pPr>
              <a:buFontTx/>
              <a:buChar char="•"/>
            </a:pPr>
            <a:endParaRPr lang="en-US"/>
          </a:p>
          <a:p>
            <a:pPr>
              <a:buFontTx/>
              <a:buChar char="•"/>
            </a:pPr>
            <a:r>
              <a:rPr lang="en-US"/>
              <a:t>Question: Why don</a:t>
            </a:r>
            <a:r>
              <a:rPr lang="ja-JP" altLang="en-US"/>
              <a:t>’</a:t>
            </a:r>
            <a:r>
              <a:rPr lang="en-US"/>
              <a:t>t we have islands like Iceland where ever we get an Ocean Ridge?</a:t>
            </a:r>
          </a:p>
          <a:p>
            <a:pPr>
              <a:buFontTx/>
              <a:buChar char="•"/>
            </a:pPr>
            <a:r>
              <a:rPr lang="en-US"/>
              <a:t>Answer: Scientists believe that there is a large mantle plume (an upwelling of hot mantle material) located right underneath where Iceland has formed. This would mean that more material would be erupted in the Iceland area compared with if there was just the divergent boundary without the plume underneath 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E0F45-3AA6-7A4F-8772-0D7E3705C786}" type="slidenum">
              <a:rPr lang="en-US"/>
              <a:pPr/>
              <a:t>49</a:t>
            </a:fld>
            <a:endParaRPr lang="en-US"/>
          </a:p>
        </p:txBody>
      </p:sp>
      <p:sp>
        <p:nvSpPr>
          <p:cNvPr id="54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Manned or unmanned submersible vehicles (top right photo) have explored small parts of trenches discovering new species (like the fish photographed here) and amazing ecosystems.</a:t>
            </a:r>
          </a:p>
          <a:p>
            <a:endParaRPr lang="en-US">
              <a:latin typeface="Helvetic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3C7A3-8F39-E043-B1C3-A606FE2690A7}" type="slidenum">
              <a:rPr lang="en-US" sz="1200"/>
              <a:pPr/>
              <a:t>9</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B8A5F2-BC63-CB43-A79D-6E4333C6FFCA}" type="slidenum">
              <a:rPr lang="en-US" sz="1200"/>
              <a:pPr/>
              <a:t>53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60BC7-21E9-F443-97C5-59BEEEDAAC04}" type="slidenum">
              <a:rPr lang="en-US"/>
              <a:pPr/>
              <a:t>10</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73E52-C4E3-1743-BF2A-B2BA7FBAB268}" type="slidenum">
              <a:rPr lang="en-US"/>
              <a:pPr/>
              <a:t>11</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buFontTx/>
              <a:buChar char="•"/>
            </a:pPr>
            <a:r>
              <a:rPr lang="en-US">
                <a:latin typeface="Helvetica" charset="0"/>
              </a:rPr>
              <a:t>The interior of the Earth is divided into layers based on chemical and physical properties. </a:t>
            </a:r>
          </a:p>
          <a:p>
            <a:pPr>
              <a:buFontTx/>
              <a:buChar char="•"/>
            </a:pPr>
            <a:r>
              <a:rPr lang="en-US">
                <a:latin typeface="Helvetica" charset="0"/>
              </a:rPr>
              <a:t>The Earth has an outer silica-rich, solid crust, a highly viscous mantle, and a core comprising a liquid outer core that is much less viscous than the mantle, and a solid inner core.</a:t>
            </a:r>
          </a:p>
          <a:p>
            <a:pPr>
              <a:buFontTx/>
              <a:buChar char="•"/>
            </a:pPr>
            <a:endParaRPr lang="en-US">
              <a:latin typeface="Helvetica" charset="0"/>
            </a:endParaRPr>
          </a:p>
          <a:p>
            <a:pPr>
              <a:buFontTx/>
              <a:buChar char="•"/>
            </a:pPr>
            <a:r>
              <a:rPr lang="en-US">
                <a:latin typeface="Helvetica" charset="0"/>
              </a:rPr>
              <a:t>Working from the centre of the Earth out we have:</a:t>
            </a:r>
          </a:p>
          <a:p>
            <a:pPr lvl="1">
              <a:buFontTx/>
              <a:buChar char="•"/>
            </a:pPr>
            <a:r>
              <a:rPr lang="en-US">
                <a:latin typeface="Helvetica" charset="0"/>
              </a:rPr>
              <a:t>The </a:t>
            </a:r>
            <a:r>
              <a:rPr lang="en-US" b="1"/>
              <a:t>inner core</a:t>
            </a:r>
            <a:r>
              <a:rPr lang="en-US">
                <a:latin typeface="Helvetica" charset="0"/>
              </a:rPr>
              <a:t> is a primarily solid sphere about 1220 km in radius situated at Earth's center.</a:t>
            </a:r>
          </a:p>
          <a:p>
            <a:pPr lvl="3">
              <a:buFontTx/>
              <a:buChar char="•"/>
            </a:pPr>
            <a:r>
              <a:rPr lang="en-US">
                <a:latin typeface="Helvetica" charset="0"/>
              </a:rPr>
              <a:t>Based on the abundance of chemical elements in the solar system, their physical properties, and other chemical constraints regarding the remainder of Earth's volume, the inner core is believed to be composed primarily of a nickel-iron alloy, with small amounts of some unknown elements.</a:t>
            </a:r>
          </a:p>
          <a:p>
            <a:pPr lvl="3">
              <a:buFontTx/>
              <a:buChar char="•"/>
            </a:pPr>
            <a:r>
              <a:rPr lang="en-US">
                <a:latin typeface="Helvetica" charset="0"/>
              </a:rPr>
              <a:t>The temperature is estimated at 5,000-6,000 degrees Celsius and the pressure to be about 330 to 360 GPa (which is over 3,000,000 times that of the atmosphere!)</a:t>
            </a:r>
          </a:p>
          <a:p>
            <a:pPr lvl="1">
              <a:buFontTx/>
              <a:buChar char="•"/>
            </a:pPr>
            <a:r>
              <a:rPr lang="en-US">
                <a:latin typeface="Helvetica" charset="0"/>
              </a:rPr>
              <a:t>The liquid outer core is </a:t>
            </a:r>
            <a:r>
              <a:rPr lang="en-US"/>
              <a:t>2300 km thick and like the inner core composed of a nickel-iron alloy (but with less iron than the solid inner core).</a:t>
            </a:r>
          </a:p>
          <a:p>
            <a:pPr lvl="3">
              <a:buFontTx/>
              <a:buChar char="•"/>
            </a:pPr>
            <a:r>
              <a:rPr lang="en-US"/>
              <a:t>Iseismic and other geophysical evidence indicates that the outer core is so hot that the metals are in a liquid state.</a:t>
            </a:r>
          </a:p>
          <a:p>
            <a:pPr lvl="1">
              <a:buFontTx/>
              <a:buChar char="•"/>
            </a:pPr>
            <a:r>
              <a:rPr lang="en-US"/>
              <a:t>The mantle i</a:t>
            </a:r>
            <a:r>
              <a:rPr lang="en-US">
                <a:latin typeface="Helvetica" charset="0"/>
              </a:rPr>
              <a:t>s approximately 2,900 km thick and comprises 70% of Earth's volume. (the core makes up about 30% of Earth's volume, with the outer crust [where we live] &lt;1%!!).</a:t>
            </a:r>
          </a:p>
          <a:p>
            <a:pPr lvl="3">
              <a:buFontTx/>
              <a:buChar char="•"/>
            </a:pPr>
            <a:r>
              <a:rPr lang="en-US">
                <a:latin typeface="Helvetica" charset="0"/>
              </a:rPr>
              <a:t>The mantle is divided into sections based upon changes in its elastic properties with depth.</a:t>
            </a:r>
          </a:p>
          <a:p>
            <a:pPr lvl="3">
              <a:buFontTx/>
              <a:buChar char="•"/>
            </a:pPr>
            <a:r>
              <a:rPr lang="en-US">
                <a:latin typeface="Helvetica" charset="0"/>
              </a:rPr>
              <a:t>In the mantle, temperatures range between 500-900 degrees Celsius at the upper boundary with the crust to over 4,000 degrees Celsius at the boundary with the core.</a:t>
            </a:r>
          </a:p>
          <a:p>
            <a:pPr lvl="3">
              <a:buFontTx/>
              <a:buChar char="•"/>
            </a:pPr>
            <a:r>
              <a:rPr lang="en-US">
                <a:latin typeface="Helvetica" charset="0"/>
              </a:rPr>
              <a:t>Due to the temperature difference between the Earth's surface and outer core, and the ability of the crystalline rocks at high pressure and temperature to undergo slow, creeping, viscous-like deformation over millions of years, there is a convective material circulation in the mantle (mantle convection cells). Hot material rises up as mantle plumes (like a lava lamp!), while cooler (and heavier) material sinks downward to be reheated and rise up again.</a:t>
            </a:r>
          </a:p>
          <a:p>
            <a:pPr lvl="4"/>
            <a:r>
              <a:rPr lang="en-US"/>
              <a:t>- We shall see that this process is very important for plate tectonic motion…</a:t>
            </a:r>
          </a:p>
          <a:p>
            <a:pPr>
              <a:buFontTx/>
              <a:buChar char="•"/>
            </a:pPr>
            <a:r>
              <a:rPr lang="en-US"/>
              <a:t>The outer most layer is the crust - this is the most familiar to us as it is where we live. </a:t>
            </a:r>
          </a:p>
          <a:p>
            <a:pPr lvl="3">
              <a:buFontTx/>
              <a:buChar char="•"/>
            </a:pPr>
            <a:r>
              <a:rPr lang="en-US">
                <a:latin typeface="Helvetica" charset="0"/>
              </a:rPr>
              <a:t>The distinction between crust and mantle is based on chemistry, rock types and seismic characteristics. </a:t>
            </a:r>
          </a:p>
          <a:p>
            <a:pPr lvl="4">
              <a:buFontTx/>
              <a:buChar char="-"/>
            </a:pPr>
            <a:r>
              <a:rPr lang="en-US"/>
              <a:t>Presenter: Ask the students to guess what the most abundant element in the earth</a:t>
            </a:r>
            <a:r>
              <a:rPr lang="ja-JP" altLang="en-US"/>
              <a:t>’</a:t>
            </a:r>
            <a:r>
              <a:rPr lang="en-US"/>
              <a:t>s crust is…..they may be surprised to learn that it is actually Oxygen (</a:t>
            </a:r>
            <a:r>
              <a:rPr lang="en-US">
                <a:solidFill>
                  <a:srgbClr val="FFCC66"/>
                </a:solidFill>
              </a:rPr>
              <a:t>46.6% Oxygen; 27.7% Silica; 8.1% Aluminum; 5.0% Iron; 3.6% Calcium; 2.8% Sodium; 2.6% Potassium; 2.1% Magnesium; plus trace elements)</a:t>
            </a:r>
          </a:p>
          <a:p>
            <a:pPr lvl="4">
              <a:buFontTx/>
              <a:buChar char="-"/>
            </a:pPr>
            <a:r>
              <a:rPr lang="en-US">
                <a:solidFill>
                  <a:srgbClr val="FFCC66"/>
                </a:solidFill>
              </a:rPr>
              <a:t>Click to next slide for more on the Crust….</a:t>
            </a:r>
            <a:endParaRPr lang="en-US"/>
          </a:p>
          <a:p>
            <a:pPr lvl="3">
              <a:buFontTx/>
              <a:buChar char="•"/>
            </a:pPr>
            <a:endParaRPr lang="en-US">
              <a:latin typeface="Helvetic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10D98-3504-9E45-8247-626626328FDF}" type="slidenum">
              <a:rPr lang="en-US"/>
              <a:pPr/>
              <a:t>12</a:t>
            </a:fld>
            <a:endParaRPr lang="en-US"/>
          </a:p>
        </p:txBody>
      </p:sp>
      <p:sp>
        <p:nvSpPr>
          <p:cNvPr id="91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buFontTx/>
              <a:buChar char="•"/>
            </a:pPr>
            <a:r>
              <a:rPr lang="en-US"/>
              <a:t>The Earth has two different types of crust: Continental crust and Oceanic crust. Each has different properties and therefore behaves in different ways.</a:t>
            </a:r>
          </a:p>
          <a:p>
            <a:pPr>
              <a:buFontTx/>
              <a:buChar char="•"/>
            </a:pPr>
            <a:r>
              <a:rPr lang="en-US"/>
              <a:t>Continental crust:</a:t>
            </a:r>
          </a:p>
          <a:p>
            <a:pPr lvl="1">
              <a:buFontTx/>
              <a:buChar char="•"/>
            </a:pPr>
            <a:r>
              <a:rPr lang="en-US"/>
              <a:t>Continental crust forms the land (the continents, as the name suggests) that we see today.</a:t>
            </a:r>
          </a:p>
          <a:p>
            <a:pPr lvl="2">
              <a:buFontTx/>
              <a:buChar char="•"/>
            </a:pPr>
            <a:r>
              <a:rPr lang="en-US"/>
              <a:t> Continental crust averages about 35 km thick. Under some mountain chains, crustal thickness is approximately twice that thickness (about 70 km thick).</a:t>
            </a:r>
          </a:p>
          <a:p>
            <a:pPr lvl="3"/>
            <a:r>
              <a:rPr lang="en-US"/>
              <a:t>-  The mountains we see on earth have deep roots in the crust that we can</a:t>
            </a:r>
            <a:r>
              <a:rPr lang="ja-JP" altLang="en-US"/>
              <a:t>’</a:t>
            </a:r>
            <a:r>
              <a:rPr lang="en-US"/>
              <a:t>t see. The crust </a:t>
            </a:r>
            <a:r>
              <a:rPr lang="ja-JP" altLang="en-US"/>
              <a:t>“</a:t>
            </a:r>
            <a:r>
              <a:rPr lang="en-US"/>
              <a:t>floats</a:t>
            </a:r>
            <a:r>
              <a:rPr lang="ja-JP" altLang="en-US"/>
              <a:t>”</a:t>
            </a:r>
            <a:r>
              <a:rPr lang="en-US"/>
              <a:t> on the more dense mantle and, like how only the tip of an iceberg sticks up out of the water, we see only the tip of the continental crust - the mountain ranges. </a:t>
            </a:r>
          </a:p>
          <a:p>
            <a:pPr lvl="2">
              <a:buFontTx/>
              <a:buChar char="-"/>
            </a:pPr>
            <a:r>
              <a:rPr lang="en-US"/>
              <a:t>Continental crust is less dense and therefore more buoyant than oceanic crust</a:t>
            </a:r>
          </a:p>
          <a:p>
            <a:pPr lvl="2">
              <a:buFontTx/>
              <a:buChar char="-"/>
            </a:pPr>
            <a:r>
              <a:rPr lang="en-US"/>
              <a:t>Continental crust contains some of the oldest rocks on Earth. 	</a:t>
            </a:r>
          </a:p>
          <a:p>
            <a:pPr lvl="3"/>
            <a:r>
              <a:rPr lang="en-US"/>
              <a:t>- Ancient rocks exceeding 3.5 billion years in age are found on all of Earth's continents. The oldest rocks on Earth found so far are the Acasta Gneisses  in northwestern Canada near Great Slave Lake (4.03 Ga) [Ga = billion years ago] and the Isua Supracrustal  rocks in West Greenland (3.7 to 3.8 Ga), but well-studied rocks nearly as old  are also found in the Minnesota River Valley in the USA (3.5-3.7  billion years), in Swaziland (3.4-3.5 billion years), and in Western Australia  (3.4-3.6 billion years).</a:t>
            </a:r>
          </a:p>
          <a:p>
            <a:pPr lvl="3">
              <a:buFontTx/>
              <a:buChar char="-"/>
            </a:pPr>
            <a:endParaRPr lang="en-US"/>
          </a:p>
          <a:p>
            <a:pPr>
              <a:buFontTx/>
              <a:buChar char="-"/>
            </a:pPr>
            <a:r>
              <a:rPr lang="en-US"/>
              <a:t>Oceanic crust:</a:t>
            </a:r>
          </a:p>
          <a:p>
            <a:pPr lvl="1">
              <a:buFontTx/>
              <a:buChar char="-"/>
            </a:pPr>
            <a:r>
              <a:rPr lang="en-US"/>
              <a:t> As the name already suggests, this crust is below the oceans.</a:t>
            </a:r>
          </a:p>
          <a:p>
            <a:pPr lvl="2">
              <a:buFontTx/>
              <a:buChar char="-"/>
            </a:pPr>
            <a:r>
              <a:rPr lang="en-US"/>
              <a:t>Compared to continental crust, Oceanic crust is thin (6-11 km).</a:t>
            </a:r>
          </a:p>
          <a:p>
            <a:pPr lvl="2">
              <a:buFontTx/>
              <a:buChar char="-"/>
            </a:pPr>
            <a:r>
              <a:rPr lang="en-US"/>
              <a:t>It is more dense than continental crust and therefore when the two types of crust meet, oceanic crust will sink underneath continental crust.</a:t>
            </a:r>
          </a:p>
          <a:p>
            <a:pPr lvl="2">
              <a:buFontTx/>
              <a:buChar char="-"/>
            </a:pPr>
            <a:r>
              <a:rPr lang="en-US"/>
              <a:t>The rocks of the oceanic crust are very young compared with most of the rocks of the continental crust. They are not older than 200 million years.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48F64-F426-1849-8A73-7C971007270B}" type="slidenum">
              <a:rPr lang="en-US"/>
              <a:pPr/>
              <a:t>14</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nSpc>
                <a:spcPct val="90000"/>
              </a:lnSpc>
              <a:spcBef>
                <a:spcPts val="500"/>
              </a:spcBef>
              <a:spcAft>
                <a:spcPts val="500"/>
              </a:spcAft>
            </a:pPr>
            <a:r>
              <a:rPr lang="en-US" sz="900">
                <a:solidFill>
                  <a:srgbClr val="000000"/>
                </a:solidFill>
                <a:latin typeface="Times New Roman" charset="0"/>
              </a:rPr>
              <a:t>If we can</a:t>
            </a:r>
            <a:r>
              <a:rPr lang="ja-JP" altLang="en-US" sz="900">
                <a:solidFill>
                  <a:srgbClr val="000000"/>
                </a:solidFill>
                <a:latin typeface="Arial"/>
              </a:rPr>
              <a:t>’</a:t>
            </a:r>
            <a:r>
              <a:rPr lang="en-US" sz="900">
                <a:solidFill>
                  <a:srgbClr val="000000"/>
                </a:solidFill>
                <a:latin typeface="Times New Roman" charset="0"/>
              </a:rPr>
              <a:t>t go to the centre of the Earth (except in fictional movies!) how do we know what the internal structure of the Earth is like?</a:t>
            </a:r>
          </a:p>
          <a:p>
            <a:pPr>
              <a:lnSpc>
                <a:spcPct val="90000"/>
              </a:lnSpc>
              <a:spcBef>
                <a:spcPts val="500"/>
              </a:spcBef>
              <a:spcAft>
                <a:spcPts val="500"/>
              </a:spcAft>
              <a:buFontTx/>
              <a:buChar char="•"/>
            </a:pPr>
            <a:r>
              <a:rPr lang="en-US" sz="900">
                <a:solidFill>
                  <a:srgbClr val="000000"/>
                </a:solidFill>
                <a:latin typeface="Times New Roman" charset="0"/>
              </a:rPr>
              <a:t>We need to use geophysical imaging techniques to model what is going on below our feet.</a:t>
            </a:r>
          </a:p>
          <a:p>
            <a:pPr>
              <a:lnSpc>
                <a:spcPct val="90000"/>
              </a:lnSpc>
              <a:spcBef>
                <a:spcPts val="500"/>
              </a:spcBef>
              <a:spcAft>
                <a:spcPts val="500"/>
              </a:spcAft>
              <a:buFontTx/>
              <a:buChar char="•"/>
            </a:pPr>
            <a:r>
              <a:rPr lang="en-US" sz="900">
                <a:solidFill>
                  <a:srgbClr val="000000"/>
                </a:solidFill>
                <a:latin typeface="Times New Roman" charset="0"/>
              </a:rPr>
              <a:t>For example, when there is an earthquake it sends out seismic waves (shock waves) through the Earth. Seismologists can measure the time it takes for these waves to reach seismic monitoring stations set up around the globe. (The machine that measures seismic waves is called a seismometer).</a:t>
            </a:r>
          </a:p>
          <a:p>
            <a:pPr>
              <a:lnSpc>
                <a:spcPct val="90000"/>
              </a:lnSpc>
              <a:spcBef>
                <a:spcPts val="500"/>
              </a:spcBef>
              <a:spcAft>
                <a:spcPts val="500"/>
              </a:spcAft>
              <a:buFontTx/>
              <a:buChar char="•"/>
            </a:pPr>
            <a:r>
              <a:rPr lang="en-US" sz="900">
                <a:solidFill>
                  <a:srgbClr val="000000"/>
                </a:solidFill>
                <a:latin typeface="Times New Roman" charset="0"/>
              </a:rPr>
              <a:t>The different layers in the earth have been inferred using the time of travel of refracted and reflected (</a:t>
            </a:r>
            <a:r>
              <a:rPr lang="en-US"/>
              <a:t>bent backward angularly) </a:t>
            </a:r>
            <a:r>
              <a:rPr lang="en-US" sz="900">
                <a:solidFill>
                  <a:srgbClr val="000000"/>
                </a:solidFill>
                <a:latin typeface="Times New Roman" charset="0"/>
              </a:rPr>
              <a:t>seismic waves created by the earthquakes (see left diagram). That is, changes in the seismic velocity occur as the waves pass through different materials. Measuring these changes tell seismologists how many layers there are and the thickness and physical properties of each layer.</a:t>
            </a:r>
          </a:p>
          <a:p>
            <a:pPr>
              <a:lnSpc>
                <a:spcPct val="90000"/>
              </a:lnSpc>
              <a:spcBef>
                <a:spcPts val="500"/>
              </a:spcBef>
              <a:spcAft>
                <a:spcPts val="500"/>
              </a:spcAft>
              <a:buFontTx/>
              <a:buChar char="•"/>
            </a:pPr>
            <a:r>
              <a:rPr lang="en-US" sz="900">
                <a:solidFill>
                  <a:srgbClr val="000000"/>
                </a:solidFill>
                <a:latin typeface="Times New Roman" charset="0"/>
              </a:rPr>
              <a:t>We need not wait for earthquakes to occur, on a local scale on land (cheap but slow methods) and at sea (more expensive but quicker) explosions can be set to cause shock waves to pass through the crust (simulating an earthquake) that can be measured in the same way.</a:t>
            </a:r>
          </a:p>
          <a:p>
            <a:pPr>
              <a:lnSpc>
                <a:spcPct val="90000"/>
              </a:lnSpc>
              <a:spcBef>
                <a:spcPts val="500"/>
              </a:spcBef>
              <a:spcAft>
                <a:spcPts val="500"/>
              </a:spcAft>
              <a:buFontTx/>
              <a:buChar char="•"/>
            </a:pPr>
            <a:endParaRPr lang="en-US" sz="900">
              <a:solidFill>
                <a:srgbClr val="000000"/>
              </a:solidFill>
              <a:latin typeface="Times New Roman" charset="0"/>
            </a:endParaRPr>
          </a:p>
          <a:p>
            <a:pPr>
              <a:lnSpc>
                <a:spcPct val="90000"/>
              </a:lnSpc>
              <a:spcBef>
                <a:spcPts val="500"/>
              </a:spcBef>
              <a:spcAft>
                <a:spcPts val="500"/>
              </a:spcAft>
              <a:buFontTx/>
              <a:buChar char="•"/>
            </a:pPr>
            <a:r>
              <a:rPr lang="en-US" sz="900">
                <a:solidFill>
                  <a:srgbClr val="000000"/>
                </a:solidFill>
                <a:latin typeface="Times New Roman" charset="0"/>
              </a:rPr>
              <a:t>Other geophysical methods, for example measuring different gravity, magnetic and electrical anomalies by air and (or) satellite can help to reconstruct shallow crustal features. </a:t>
            </a:r>
          </a:p>
          <a:p>
            <a:pPr>
              <a:lnSpc>
                <a:spcPct val="90000"/>
              </a:lnSpc>
              <a:spcBef>
                <a:spcPts val="500"/>
              </a:spcBef>
              <a:spcAft>
                <a:spcPts val="500"/>
              </a:spcAft>
              <a:buFontTx/>
              <a:buChar char="•"/>
            </a:pPr>
            <a:r>
              <a:rPr lang="en-US" sz="900">
                <a:solidFill>
                  <a:srgbClr val="000000"/>
                </a:solidFill>
                <a:latin typeface="Times New Roman" charset="0"/>
              </a:rPr>
              <a:t>We can also go and examine rocks at and near the surface of the crust, through fieldwork, drilling boreholes and mining.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3DBE9-3A91-624E-9EE6-87F562A9590E}" type="slidenum">
              <a:rPr lang="en-US"/>
              <a:pPr/>
              <a:t>16</a:t>
            </a:fld>
            <a:endParaRPr lang="en-US"/>
          </a:p>
        </p:txBody>
      </p:sp>
      <p:sp>
        <p:nvSpPr>
          <p:cNvPr id="2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900"/>
              <a:t>If you look at a map of the world, you may notice that some of the continents could fit together like pieces of a puzzle…..the shape of Africa and South America are a good example.</a:t>
            </a:r>
          </a:p>
          <a:p>
            <a:r>
              <a:rPr lang="en-US" sz="900"/>
              <a:t>This is because they DID used to fit together!</a:t>
            </a:r>
          </a:p>
          <a:p>
            <a:endParaRPr lang="en-US" sz="900"/>
          </a:p>
          <a:p>
            <a:r>
              <a:rPr lang="en-US" sz="900"/>
              <a:t>The Earth as we see it today was not always like it is now. Land masses have pulled apart and joined together by the process we call Plate Tectonics….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D4589-B04F-B749-BF9A-4BB6887E101F}" type="slidenum">
              <a:rPr lang="en-US"/>
              <a:pPr/>
              <a:t>24</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p:txBody>
          <a:bodyPr/>
          <a:lstStyle/>
          <a:p>
            <a:pPr>
              <a:buFontTx/>
              <a:buChar char="•"/>
            </a:pPr>
            <a:r>
              <a:rPr lang="en-GB">
                <a:solidFill>
                  <a:srgbClr val="000000"/>
                </a:solidFill>
              </a:rPr>
              <a:t>Plates are made of rigid lithosphere – formed of the crust and the extreme upper mantle (point out these layers on the figure).</a:t>
            </a:r>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5C35B-46DF-D241-A6A1-1136E6960721}" type="slidenum">
              <a:rPr lang="en-US"/>
              <a:pPr/>
              <a:t>25</a:t>
            </a:fld>
            <a:endParaRPr lang="en-US"/>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buFontTx/>
              <a:buChar char="•"/>
            </a:pPr>
            <a:r>
              <a:rPr lang="en-GB">
                <a:solidFill>
                  <a:srgbClr val="000000"/>
                </a:solidFill>
              </a:rPr>
              <a:t>The asthenosphere, beneath the lithosphere, is part of the upper mantle and is so hot that it is 1 – 5% liquid (I.e. 95 – 99% solid). This liquid, usually at the junctions of the crystals, allow it to flow – which is why ‘astheno’ means weak.’ Beneath the asthenosphere is the rest of the mantle, which is completely solid – but can also flow (on geological time scales) because of the intense temperatures and pressures involved.</a:t>
            </a:r>
          </a:p>
          <a:p>
            <a:pPr>
              <a:buFontTx/>
              <a:buChar char="•"/>
            </a:pPr>
            <a:r>
              <a:rPr lang="en-US">
                <a:latin typeface="Helvetica" charset="0"/>
              </a:rPr>
              <a:t>The base of the lithosphere-asthenosphere boundary corresponds approximately to the depth of the melting temperature in the mantle.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B752B7-F80F-CF4E-802B-E274D5119B71}" type="datetimeFigureOut">
              <a:rPr lang="en-US" smtClean="0"/>
              <a:t>18-10-03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48418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752B7-F80F-CF4E-802B-E274D5119B71}" type="datetimeFigureOut">
              <a:rPr lang="en-US" smtClean="0"/>
              <a:t>18-10-03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240047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752B7-F80F-CF4E-802B-E274D5119B71}" type="datetimeFigureOut">
              <a:rPr lang="en-US" smtClean="0"/>
              <a:t>18-10-03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338779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752B7-F80F-CF4E-802B-E274D5119B71}" type="datetimeFigureOut">
              <a:rPr lang="en-US" smtClean="0"/>
              <a:t>18-10-03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239728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B752B7-F80F-CF4E-802B-E274D5119B71}" type="datetimeFigureOut">
              <a:rPr lang="en-US" smtClean="0"/>
              <a:t>18-10-03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326841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B752B7-F80F-CF4E-802B-E274D5119B71}" type="datetimeFigureOut">
              <a:rPr lang="en-US" smtClean="0"/>
              <a:t>18-10-03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75249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B752B7-F80F-CF4E-802B-E274D5119B71}" type="datetimeFigureOut">
              <a:rPr lang="en-US" smtClean="0"/>
              <a:t>18-10-03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101082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B752B7-F80F-CF4E-802B-E274D5119B71}" type="datetimeFigureOut">
              <a:rPr lang="en-US" smtClean="0"/>
              <a:t>18-10-03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1114511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752B7-F80F-CF4E-802B-E274D5119B71}" type="datetimeFigureOut">
              <a:rPr lang="en-US" smtClean="0"/>
              <a:t>18-10-03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409334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752B7-F80F-CF4E-802B-E274D5119B71}" type="datetimeFigureOut">
              <a:rPr lang="en-US" smtClean="0"/>
              <a:t>18-10-03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387178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752B7-F80F-CF4E-802B-E274D5119B71}" type="datetimeFigureOut">
              <a:rPr lang="en-US" smtClean="0"/>
              <a:t>18-10-03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5D30A-7A92-E14B-8B61-4F1B3ED6C0A9}" type="slidenum">
              <a:rPr lang="en-US" smtClean="0"/>
              <a:t>‹#›</a:t>
            </a:fld>
            <a:endParaRPr lang="en-US"/>
          </a:p>
        </p:txBody>
      </p:sp>
    </p:spTree>
    <p:extLst>
      <p:ext uri="{BB962C8B-B14F-4D97-AF65-F5344CB8AC3E}">
        <p14:creationId xmlns:p14="http://schemas.microsoft.com/office/powerpoint/2010/main" val="32670253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752B7-F80F-CF4E-802B-E274D5119B71}" type="datetimeFigureOut">
              <a:rPr lang="en-US" smtClean="0"/>
              <a:t>18-10-03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5D30A-7A92-E14B-8B61-4F1B3ED6C0A9}" type="slidenum">
              <a:rPr lang="en-US" smtClean="0"/>
              <a:t>‹#›</a:t>
            </a:fld>
            <a:endParaRPr lang="en-US"/>
          </a:p>
        </p:txBody>
      </p:sp>
    </p:spTree>
    <p:extLst>
      <p:ext uri="{BB962C8B-B14F-4D97-AF65-F5344CB8AC3E}">
        <p14:creationId xmlns:p14="http://schemas.microsoft.com/office/powerpoint/2010/main" val="3914227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5" Type="http://schemas.openxmlformats.org/officeDocument/2006/relationships/image" Target="../media/image4.jp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RA2-Vc4PIOY" TargetMode="External"/><Relationship Id="rId3" Type="http://schemas.openxmlformats.org/officeDocument/2006/relationships/hyperlink" Target="https://www.youtube.com/watch?time_continue=1&amp;v=nbU809Cyra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dgarlowen.com/b5213.jpg" TargetMode="Externa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CeSP8bqY1w" TargetMode="External"/><Relationship Id="rId4" Type="http://schemas.openxmlformats.org/officeDocument/2006/relationships/hyperlink" Target="https://www.youtube.com/watch?v=DW4xWyiQdSM" TargetMode="External"/><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F05edMisEJ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tGPD_0SCDp4" TargetMode="External"/><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TNgzl89725w" TargetMode="External"/><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4" y="491066"/>
            <a:ext cx="2844801" cy="926571"/>
          </a:xfrm>
        </p:spPr>
        <p:txBody>
          <a:bodyPr>
            <a:normAutofit fontScale="90000"/>
          </a:bodyPr>
          <a:lstStyle/>
          <a:p>
            <a:r>
              <a:rPr lang="en-US" sz="4000" dirty="0" smtClean="0"/>
              <a:t>Physical Geography</a:t>
            </a:r>
            <a:endParaRPr lang="en-US" sz="4000" dirty="0"/>
          </a:p>
        </p:txBody>
      </p:sp>
      <p:pic>
        <p:nvPicPr>
          <p:cNvPr id="4" name="Picture 3" descr="738-567-mt-st-hele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35867" cy="3179899"/>
          </a:xfrm>
          <a:prstGeom prst="rect">
            <a:avLst/>
          </a:prstGeom>
        </p:spPr>
      </p:pic>
      <p:pic>
        <p:nvPicPr>
          <p:cNvPr id="5" name="Picture 4" descr="plat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68" y="0"/>
            <a:ext cx="3217332" cy="3179899"/>
          </a:xfrm>
          <a:prstGeom prst="rect">
            <a:avLst/>
          </a:prstGeom>
        </p:spPr>
      </p:pic>
      <p:pic>
        <p:nvPicPr>
          <p:cNvPr id="6" name="Picture 5" descr="2638865_orig.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9899"/>
            <a:ext cx="4961467" cy="3678101"/>
          </a:xfrm>
          <a:prstGeom prst="rect">
            <a:avLst/>
          </a:prstGeom>
        </p:spPr>
      </p:pic>
      <p:pic>
        <p:nvPicPr>
          <p:cNvPr id="7" name="Picture 6" descr="valley_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1467" y="3179899"/>
            <a:ext cx="4182533" cy="3678101"/>
          </a:xfrm>
          <a:prstGeom prst="rect">
            <a:avLst/>
          </a:prstGeom>
        </p:spPr>
      </p:pic>
      <p:pic>
        <p:nvPicPr>
          <p:cNvPr id="9" name="Picture 8" descr="molumen-world-map-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5867" y="1806543"/>
            <a:ext cx="2590801" cy="1373355"/>
          </a:xfrm>
          <a:prstGeom prst="rect">
            <a:avLst/>
          </a:prstGeom>
        </p:spPr>
      </p:pic>
    </p:spTree>
    <p:extLst>
      <p:ext uri="{BB962C8B-B14F-4D97-AF65-F5344CB8AC3E}">
        <p14:creationId xmlns:p14="http://schemas.microsoft.com/office/powerpoint/2010/main" val="327721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762000" y="1828800"/>
            <a:ext cx="7772400" cy="1295400"/>
          </a:xfrm>
        </p:spPr>
        <p:txBody>
          <a:bodyPr>
            <a:normAutofit fontScale="90000"/>
          </a:bodyPr>
          <a:lstStyle/>
          <a:p>
            <a:r>
              <a:rPr lang="en-US"/>
              <a:t>The Structure of the Earth and Plate Tectonics</a:t>
            </a:r>
          </a:p>
        </p:txBody>
      </p:sp>
      <p:pic>
        <p:nvPicPr>
          <p:cNvPr id="10244" name="Picture 4" descr="glo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505200"/>
            <a:ext cx="1711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glob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05200"/>
            <a:ext cx="1711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lob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81400"/>
            <a:ext cx="171132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83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Structure of the Earth</a:t>
            </a:r>
          </a:p>
        </p:txBody>
      </p:sp>
      <p:sp>
        <p:nvSpPr>
          <p:cNvPr id="12291" name="Rectangle 3"/>
          <p:cNvSpPr>
            <a:spLocks noGrp="1" noChangeArrowheads="1"/>
          </p:cNvSpPr>
          <p:nvPr>
            <p:ph type="body" idx="1"/>
          </p:nvPr>
        </p:nvSpPr>
        <p:spPr>
          <a:xfrm>
            <a:off x="609600" y="1828800"/>
            <a:ext cx="3581400" cy="4495800"/>
          </a:xfrm>
        </p:spPr>
        <p:txBody>
          <a:bodyPr>
            <a:normAutofit/>
          </a:bodyPr>
          <a:lstStyle/>
          <a:p>
            <a:r>
              <a:rPr lang="en-US" sz="3200" dirty="0"/>
              <a:t>The Earth is made up of 3 main layers:</a:t>
            </a:r>
          </a:p>
          <a:p>
            <a:pPr lvl="1"/>
            <a:r>
              <a:rPr lang="en-US" sz="3200" b="1" u="sng" dirty="0"/>
              <a:t>Core</a:t>
            </a:r>
          </a:p>
          <a:p>
            <a:pPr lvl="1"/>
            <a:r>
              <a:rPr lang="en-US" sz="3200" b="1" u="sng" dirty="0"/>
              <a:t>Mantle</a:t>
            </a:r>
          </a:p>
          <a:p>
            <a:pPr lvl="1"/>
            <a:r>
              <a:rPr lang="en-US" sz="3200" b="1" u="sng" dirty="0"/>
              <a:t>Crust</a:t>
            </a:r>
          </a:p>
        </p:txBody>
      </p:sp>
      <p:pic>
        <p:nvPicPr>
          <p:cNvPr id="12293" name="Picture 5" descr="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4800600" cy="4795838"/>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6096000" y="3733800"/>
            <a:ext cx="1676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dirty="0"/>
              <a:t>Inner core</a:t>
            </a:r>
            <a:endParaRPr lang="en-US" dirty="0"/>
          </a:p>
        </p:txBody>
      </p:sp>
      <p:sp>
        <p:nvSpPr>
          <p:cNvPr id="12295" name="Text Box 7"/>
          <p:cNvSpPr txBox="1">
            <a:spLocks noChangeArrowheads="1"/>
          </p:cNvSpPr>
          <p:nvPr/>
        </p:nvSpPr>
        <p:spPr bwMode="auto">
          <a:xfrm>
            <a:off x="5791200" y="3200400"/>
            <a:ext cx="2971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t>Outer core</a:t>
            </a:r>
            <a:endParaRPr lang="en-US"/>
          </a:p>
        </p:txBody>
      </p:sp>
      <p:sp>
        <p:nvSpPr>
          <p:cNvPr id="12296" name="Text Box 8"/>
          <p:cNvSpPr txBox="1">
            <a:spLocks noChangeArrowheads="1"/>
          </p:cNvSpPr>
          <p:nvPr/>
        </p:nvSpPr>
        <p:spPr bwMode="auto">
          <a:xfrm>
            <a:off x="6096000" y="2286000"/>
            <a:ext cx="1143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t>Mantle</a:t>
            </a:r>
            <a:endParaRPr lang="en-US"/>
          </a:p>
        </p:txBody>
      </p:sp>
      <p:sp>
        <p:nvSpPr>
          <p:cNvPr id="12297" name="Text Box 9"/>
          <p:cNvSpPr txBox="1">
            <a:spLocks noChangeArrowheads="1"/>
          </p:cNvSpPr>
          <p:nvPr/>
        </p:nvSpPr>
        <p:spPr bwMode="auto">
          <a:xfrm>
            <a:off x="3352800" y="5653088"/>
            <a:ext cx="29718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t>Crust</a:t>
            </a:r>
            <a:endParaRPr lang="en-US"/>
          </a:p>
        </p:txBody>
      </p:sp>
      <p:sp>
        <p:nvSpPr>
          <p:cNvPr id="12298" name="Line 10"/>
          <p:cNvSpPr>
            <a:spLocks noChangeShapeType="1"/>
          </p:cNvSpPr>
          <p:nvPr/>
        </p:nvSpPr>
        <p:spPr bwMode="auto">
          <a:xfrm flipV="1">
            <a:off x="4038600" y="5257800"/>
            <a:ext cx="762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TextBox 9"/>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2033501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4648200" cy="1143000"/>
          </a:xfrm>
        </p:spPr>
        <p:txBody>
          <a:bodyPr/>
          <a:lstStyle/>
          <a:p>
            <a:r>
              <a:rPr lang="en-US" dirty="0"/>
              <a:t>The </a:t>
            </a:r>
            <a:r>
              <a:rPr lang="en-US" u="sng" dirty="0"/>
              <a:t>Crust</a:t>
            </a:r>
          </a:p>
        </p:txBody>
      </p:sp>
      <p:sp>
        <p:nvSpPr>
          <p:cNvPr id="90115" name="Rectangle 3"/>
          <p:cNvSpPr>
            <a:spLocks noGrp="1" noChangeArrowheads="1"/>
          </p:cNvSpPr>
          <p:nvPr>
            <p:ph type="body" idx="1"/>
          </p:nvPr>
        </p:nvSpPr>
        <p:spPr>
          <a:xfrm>
            <a:off x="0" y="1143000"/>
            <a:ext cx="4953000" cy="2579688"/>
          </a:xfrm>
        </p:spPr>
        <p:txBody>
          <a:bodyPr>
            <a:normAutofit/>
          </a:bodyPr>
          <a:lstStyle/>
          <a:p>
            <a:pPr>
              <a:lnSpc>
                <a:spcPct val="90000"/>
              </a:lnSpc>
            </a:pPr>
            <a:r>
              <a:rPr lang="en-US" sz="3200" dirty="0"/>
              <a:t>This is where we live!</a:t>
            </a:r>
          </a:p>
          <a:p>
            <a:pPr>
              <a:lnSpc>
                <a:spcPct val="90000"/>
              </a:lnSpc>
            </a:pPr>
            <a:endParaRPr lang="en-US" sz="3200" dirty="0"/>
          </a:p>
          <a:p>
            <a:pPr>
              <a:lnSpc>
                <a:spcPct val="90000"/>
              </a:lnSpc>
            </a:pPr>
            <a:r>
              <a:rPr lang="en-US" sz="3200" dirty="0"/>
              <a:t>The </a:t>
            </a:r>
            <a:r>
              <a:rPr lang="en-US" sz="3200" dirty="0" smtClean="0"/>
              <a:t>Earth’s </a:t>
            </a:r>
            <a:r>
              <a:rPr lang="en-US" sz="3200" dirty="0"/>
              <a:t>crust is made of:</a:t>
            </a:r>
          </a:p>
        </p:txBody>
      </p:sp>
      <p:pic>
        <p:nvPicPr>
          <p:cNvPr id="90116" name="Picture 4" descr="c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14400"/>
            <a:ext cx="3657600" cy="2808288"/>
          </a:xfrm>
          <a:prstGeom prst="rect">
            <a:avLst/>
          </a:prstGeom>
          <a:noFill/>
          <a:extLst>
            <a:ext uri="{909E8E84-426E-40dd-AFC4-6F175D3DCCD1}">
              <a14:hiddenFill xmlns:a14="http://schemas.microsoft.com/office/drawing/2010/main">
                <a:solidFill>
                  <a:srgbClr val="FFFFFF"/>
                </a:solidFill>
              </a14:hiddenFill>
            </a:ext>
          </a:extLst>
        </p:spPr>
      </p:pic>
      <p:sp>
        <p:nvSpPr>
          <p:cNvPr id="90117" name="Text Box 5"/>
          <p:cNvSpPr txBox="1">
            <a:spLocks noChangeArrowheads="1"/>
          </p:cNvSpPr>
          <p:nvPr/>
        </p:nvSpPr>
        <p:spPr bwMode="auto">
          <a:xfrm>
            <a:off x="838200" y="3886200"/>
            <a:ext cx="3657600" cy="289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b="1" u="sng" dirty="0"/>
              <a:t>Continental</a:t>
            </a:r>
            <a:r>
              <a:rPr lang="en-US" sz="2800" b="1" dirty="0"/>
              <a:t> Crust</a:t>
            </a:r>
            <a:endParaRPr lang="en-US" sz="2800" dirty="0"/>
          </a:p>
          <a:p>
            <a:pPr>
              <a:spcBef>
                <a:spcPct val="50000"/>
              </a:spcBef>
              <a:buFontTx/>
              <a:buChar char="-"/>
            </a:pPr>
            <a:r>
              <a:rPr lang="en-US" sz="2800" dirty="0"/>
              <a:t> </a:t>
            </a:r>
            <a:r>
              <a:rPr lang="en-US" sz="2800" b="1" u="sng" dirty="0"/>
              <a:t>thick</a:t>
            </a:r>
            <a:r>
              <a:rPr lang="en-US" sz="2800" dirty="0"/>
              <a:t> (10-70km)</a:t>
            </a:r>
            <a:br>
              <a:rPr lang="en-US" sz="2800" dirty="0"/>
            </a:br>
            <a:r>
              <a:rPr lang="en-US" sz="2800" dirty="0"/>
              <a:t>- </a:t>
            </a:r>
            <a:r>
              <a:rPr lang="en-US" sz="2800" b="1" u="sng" dirty="0"/>
              <a:t>buoyant</a:t>
            </a:r>
            <a:r>
              <a:rPr lang="en-US" sz="2800" dirty="0"/>
              <a:t> (less dense than oceanic crust) </a:t>
            </a:r>
            <a:br>
              <a:rPr lang="en-US" sz="2800" dirty="0"/>
            </a:br>
            <a:r>
              <a:rPr lang="en-US" sz="2800" dirty="0"/>
              <a:t>- mostly </a:t>
            </a:r>
            <a:r>
              <a:rPr lang="en-US" sz="2800" b="1" u="sng" dirty="0"/>
              <a:t>old</a:t>
            </a:r>
            <a:endParaRPr lang="en-US" b="1" u="sng" dirty="0"/>
          </a:p>
        </p:txBody>
      </p:sp>
      <p:sp>
        <p:nvSpPr>
          <p:cNvPr id="90118" name="Text Box 6"/>
          <p:cNvSpPr txBox="1">
            <a:spLocks noChangeArrowheads="1"/>
          </p:cNvSpPr>
          <p:nvPr/>
        </p:nvSpPr>
        <p:spPr bwMode="auto">
          <a:xfrm>
            <a:off x="5029200" y="3886200"/>
            <a:ext cx="3886200" cy="244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b="1" u="sng" dirty="0"/>
              <a:t>Oceanic</a:t>
            </a:r>
            <a:r>
              <a:rPr lang="en-US" sz="2800" b="1" dirty="0"/>
              <a:t> Crust</a:t>
            </a:r>
          </a:p>
          <a:p>
            <a:pPr>
              <a:spcBef>
                <a:spcPct val="50000"/>
              </a:spcBef>
            </a:pPr>
            <a:r>
              <a:rPr lang="en-US" sz="2800" dirty="0"/>
              <a:t>- </a:t>
            </a:r>
            <a:r>
              <a:rPr lang="en-US" sz="2800" b="1" u="sng" dirty="0"/>
              <a:t>thin</a:t>
            </a:r>
            <a:r>
              <a:rPr lang="en-US" sz="2800" dirty="0"/>
              <a:t> (~7 km)</a:t>
            </a:r>
            <a:br>
              <a:rPr lang="en-US" sz="2800" dirty="0"/>
            </a:br>
            <a:r>
              <a:rPr lang="en-US" sz="2800" dirty="0"/>
              <a:t>- </a:t>
            </a:r>
            <a:r>
              <a:rPr lang="en-US" sz="2800" b="1" u="sng" dirty="0"/>
              <a:t>dense</a:t>
            </a:r>
            <a:r>
              <a:rPr lang="en-US" sz="2800" dirty="0"/>
              <a:t> (sinks under continental crust)</a:t>
            </a:r>
            <a:br>
              <a:rPr lang="en-US" sz="2800" dirty="0"/>
            </a:br>
            <a:r>
              <a:rPr lang="en-US" sz="2800" dirty="0"/>
              <a:t>- </a:t>
            </a:r>
            <a:r>
              <a:rPr lang="en-US" sz="2800" b="1" u="sng" dirty="0"/>
              <a:t>young</a:t>
            </a:r>
            <a:endParaRPr lang="en-US" b="1" u="sng" dirty="0"/>
          </a:p>
        </p:txBody>
      </p:sp>
      <p:sp>
        <p:nvSpPr>
          <p:cNvPr id="7" name="TextBox 6"/>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6192839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467212" cy="646331"/>
          </a:xfrm>
          <a:prstGeom prst="rect">
            <a:avLst/>
          </a:prstGeom>
          <a:noFill/>
        </p:spPr>
        <p:txBody>
          <a:bodyPr wrap="none" rtlCol="0">
            <a:spAutoFit/>
          </a:bodyPr>
          <a:lstStyle/>
          <a:p>
            <a:r>
              <a:rPr lang="en-US" sz="3600" b="1" u="sng" dirty="0" smtClean="0"/>
              <a:t>Do you even lift, Bro?</a:t>
            </a:r>
            <a:endParaRPr lang="en-US" sz="3600" b="1" u="sng" dirty="0"/>
          </a:p>
        </p:txBody>
      </p:sp>
      <p:sp>
        <p:nvSpPr>
          <p:cNvPr id="4" name="TextBox 3"/>
          <p:cNvSpPr txBox="1"/>
          <p:nvPr/>
        </p:nvSpPr>
        <p:spPr>
          <a:xfrm>
            <a:off x="19446" y="977097"/>
            <a:ext cx="9144000" cy="2862322"/>
          </a:xfrm>
          <a:prstGeom prst="rect">
            <a:avLst/>
          </a:prstGeom>
          <a:noFill/>
        </p:spPr>
        <p:txBody>
          <a:bodyPr wrap="square" rtlCol="0">
            <a:spAutoFit/>
          </a:bodyPr>
          <a:lstStyle/>
          <a:p>
            <a:r>
              <a:rPr lang="en-US" sz="3600" dirty="0" smtClean="0"/>
              <a:t>The average density of Oceanic plates is 200 pounds per square foot.</a:t>
            </a:r>
          </a:p>
          <a:p>
            <a:endParaRPr lang="en-US" sz="3600" dirty="0" smtClean="0"/>
          </a:p>
          <a:p>
            <a:r>
              <a:rPr lang="en-US" sz="3600" dirty="0" smtClean="0"/>
              <a:t>The average density of Continental Crusts are 162 </a:t>
            </a:r>
            <a:r>
              <a:rPr lang="mr-IN" sz="3600" dirty="0" smtClean="0"/>
              <a:t>–</a:t>
            </a:r>
            <a:r>
              <a:rPr lang="en-US" sz="3600" dirty="0" smtClean="0"/>
              <a:t> 172 Pounds per square feet </a:t>
            </a:r>
            <a:endParaRPr lang="en-US" sz="3600" dirty="0"/>
          </a:p>
        </p:txBody>
      </p:sp>
      <p:pic>
        <p:nvPicPr>
          <p:cNvPr id="6" name="Picture 5" descr="contvscont289x15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9418"/>
            <a:ext cx="9144000" cy="3018581"/>
          </a:xfrm>
          <a:prstGeom prst="rect">
            <a:avLst/>
          </a:prstGeom>
        </p:spPr>
      </p:pic>
    </p:spTree>
    <p:extLst>
      <p:ext uri="{BB962C8B-B14F-4D97-AF65-F5344CB8AC3E}">
        <p14:creationId xmlns:p14="http://schemas.microsoft.com/office/powerpoint/2010/main" val="877808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dirty="0"/>
              <a:t>How do we know what the Earth is made of?</a:t>
            </a:r>
          </a:p>
        </p:txBody>
      </p:sp>
      <p:sp>
        <p:nvSpPr>
          <p:cNvPr id="14339" name="Rectangle 3"/>
          <p:cNvSpPr>
            <a:spLocks noGrp="1" noChangeArrowheads="1"/>
          </p:cNvSpPr>
          <p:nvPr>
            <p:ph type="body" idx="1"/>
          </p:nvPr>
        </p:nvSpPr>
        <p:spPr>
          <a:xfrm>
            <a:off x="457200" y="1676400"/>
            <a:ext cx="8686800" cy="4419600"/>
          </a:xfrm>
        </p:spPr>
        <p:txBody>
          <a:bodyPr/>
          <a:lstStyle/>
          <a:p>
            <a:pPr>
              <a:lnSpc>
                <a:spcPct val="90000"/>
              </a:lnSpc>
              <a:spcBef>
                <a:spcPts val="500"/>
              </a:spcBef>
              <a:spcAft>
                <a:spcPts val="500"/>
              </a:spcAft>
              <a:buFontTx/>
              <a:buNone/>
            </a:pPr>
            <a:endParaRPr lang="en-US" sz="2800" dirty="0">
              <a:solidFill>
                <a:srgbClr val="000000"/>
              </a:solidFill>
            </a:endParaRPr>
          </a:p>
          <a:p>
            <a:pPr>
              <a:lnSpc>
                <a:spcPct val="90000"/>
              </a:lnSpc>
              <a:spcBef>
                <a:spcPts val="500"/>
              </a:spcBef>
              <a:spcAft>
                <a:spcPts val="500"/>
              </a:spcAft>
            </a:pPr>
            <a:r>
              <a:rPr lang="en-US" sz="2800" dirty="0">
                <a:solidFill>
                  <a:srgbClr val="000000"/>
                </a:solidFill>
              </a:rPr>
              <a:t>Geophysical surveys: </a:t>
            </a:r>
            <a:r>
              <a:rPr lang="en-US" sz="2800" b="1" u="sng" dirty="0">
                <a:solidFill>
                  <a:srgbClr val="000000"/>
                </a:solidFill>
              </a:rPr>
              <a:t>seismic, gravity, magnetics, electrical, geodesy</a:t>
            </a:r>
          </a:p>
          <a:p>
            <a:pPr lvl="1">
              <a:lnSpc>
                <a:spcPct val="90000"/>
              </a:lnSpc>
              <a:spcBef>
                <a:spcPts val="500"/>
              </a:spcBef>
              <a:spcAft>
                <a:spcPts val="500"/>
              </a:spcAft>
            </a:pPr>
            <a:r>
              <a:rPr lang="en-US" sz="2400" dirty="0">
                <a:solidFill>
                  <a:srgbClr val="000000"/>
                </a:solidFill>
              </a:rPr>
              <a:t>Acquisition: </a:t>
            </a:r>
            <a:r>
              <a:rPr lang="en-US" sz="2400" b="1" u="sng" dirty="0">
                <a:solidFill>
                  <a:srgbClr val="000000"/>
                </a:solidFill>
              </a:rPr>
              <a:t>land, air, sea and satellite</a:t>
            </a:r>
          </a:p>
          <a:p>
            <a:pPr lvl="1">
              <a:lnSpc>
                <a:spcPct val="90000"/>
              </a:lnSpc>
              <a:spcBef>
                <a:spcPts val="500"/>
              </a:spcBef>
              <a:spcAft>
                <a:spcPts val="500"/>
              </a:spcAft>
            </a:pPr>
            <a:r>
              <a:rPr lang="en-US" sz="2400" dirty="0">
                <a:solidFill>
                  <a:srgbClr val="000000"/>
                </a:solidFill>
              </a:rPr>
              <a:t>Geological surveys: </a:t>
            </a:r>
            <a:r>
              <a:rPr lang="en-US" sz="2400" b="1" u="sng" dirty="0">
                <a:solidFill>
                  <a:srgbClr val="000000"/>
                </a:solidFill>
              </a:rPr>
              <a:t>fieldwork, boreholes, mines</a:t>
            </a:r>
          </a:p>
        </p:txBody>
      </p:sp>
      <p:pic>
        <p:nvPicPr>
          <p:cNvPr id="14341" name="Picture 5" descr="Earthquake_wave_pa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83050"/>
            <a:ext cx="2689225" cy="22415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ismicStation_Ut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0"/>
            <a:ext cx="2895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800px-IMG_0335-james-clark-ro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91000"/>
            <a:ext cx="2717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28512181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Tectonics</a:t>
            </a:r>
            <a:endParaRPr lang="en-US" dirty="0"/>
          </a:p>
        </p:txBody>
      </p:sp>
      <p:pic>
        <p:nvPicPr>
          <p:cNvPr id="6" name="Content Placeholder 5" descr="molumen-world-map-1.png"/>
          <p:cNvPicPr>
            <a:picLocks noGrp="1" noChangeAspect="1"/>
          </p:cNvPicPr>
          <p:nvPr>
            <p:ph idx="1"/>
          </p:nvPr>
        </p:nvPicPr>
        <p:blipFill>
          <a:blip r:embed="rId2">
            <a:extLst>
              <a:ext uri="{28A0092B-C50C-407E-A947-70E740481C1C}">
                <a14:useLocalDpi xmlns:a14="http://schemas.microsoft.com/office/drawing/2010/main" val="0"/>
              </a:ext>
            </a:extLst>
          </a:blip>
          <a:srcRect t="1014" b="1014"/>
          <a:stretch>
            <a:fillRect/>
          </a:stretch>
        </p:blipFill>
        <p:spPr/>
      </p:pic>
    </p:spTree>
    <p:extLst>
      <p:ext uri="{BB962C8B-B14F-4D97-AF65-F5344CB8AC3E}">
        <p14:creationId xmlns:p14="http://schemas.microsoft.com/office/powerpoint/2010/main" val="1047091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0" y="0"/>
            <a:ext cx="9144000" cy="838200"/>
          </a:xfrm>
        </p:spPr>
        <p:txBody>
          <a:bodyPr>
            <a:noAutofit/>
          </a:bodyPr>
          <a:lstStyle/>
          <a:p>
            <a:r>
              <a:rPr lang="en-US" sz="2800" dirty="0"/>
              <a:t>If you look at a map of the world, you may notice that some of the continents could fit together like pieces of a puzzle.</a:t>
            </a:r>
            <a:endParaRPr lang="en-US" sz="2800" dirty="0">
              <a:latin typeface="Verdana" charset="0"/>
            </a:endParaRPr>
          </a:p>
        </p:txBody>
      </p:sp>
      <p:pic>
        <p:nvPicPr>
          <p:cNvPr id="20484" name="Picture 4" descr="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401050" cy="423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083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u="sng" dirty="0">
                <a:effectLst>
                  <a:outerShdw blurRad="38100" dist="38100" dir="2700000" algn="tl">
                    <a:srgbClr val="DDDDDD"/>
                  </a:outerShdw>
                </a:effectLst>
                <a:latin typeface="Arial" charset="0"/>
                <a:ea typeface="ＭＳ Ｐゴシック" charset="0"/>
                <a:hlinkClick r:id="rId2"/>
              </a:rPr>
              <a:t>Theory of Plate Tectonics</a:t>
            </a:r>
            <a:endParaRPr lang="en-US" sz="4400" u="sng" dirty="0">
              <a:effectLst>
                <a:outerShdw blurRad="38100" dist="38100" dir="2700000" algn="tl">
                  <a:srgbClr val="DDDDDD"/>
                </a:outerShdw>
              </a:effectLst>
              <a:latin typeface="Arial" charset="0"/>
              <a:ea typeface="ＭＳ Ｐゴシック" charset="0"/>
            </a:endParaRPr>
          </a:p>
        </p:txBody>
      </p:sp>
      <p:sp>
        <p:nvSpPr>
          <p:cNvPr id="3" name="Content Placeholder 2"/>
          <p:cNvSpPr>
            <a:spLocks noGrp="1"/>
          </p:cNvSpPr>
          <p:nvPr>
            <p:ph idx="1"/>
          </p:nvPr>
        </p:nvSpPr>
        <p:spPr>
          <a:xfrm>
            <a:off x="0" y="1600201"/>
            <a:ext cx="9144000" cy="5008876"/>
          </a:xfrm>
        </p:spPr>
        <p:txBody>
          <a:bodyPr>
            <a:normAutofit/>
          </a:bodyPr>
          <a:lstStyle/>
          <a:p>
            <a:r>
              <a:rPr lang="en-US" sz="2800" b="1" u="sng" dirty="0">
                <a:solidFill>
                  <a:srgbClr val="33CC33"/>
                </a:solidFill>
                <a:effectLst>
                  <a:outerShdw blurRad="38100" dist="38100" dir="2700000" algn="tl">
                    <a:srgbClr val="DDDDDD"/>
                  </a:outerShdw>
                </a:effectLst>
                <a:latin typeface="Arial" charset="0"/>
                <a:ea typeface="ＭＳ Ｐゴシック" charset="0"/>
              </a:rPr>
              <a:t>Alfred Wegner 1912</a:t>
            </a:r>
          </a:p>
          <a:p>
            <a:pPr lvl="1"/>
            <a:r>
              <a:rPr lang="en-US" sz="2800" dirty="0">
                <a:latin typeface="Arial" charset="0"/>
                <a:ea typeface="ＭＳ Ｐゴシック" charset="0"/>
              </a:rPr>
              <a:t>Noticed coastlines of the east coast of South America and the west coast of Africa seemed to fit together like a jigsaw puzzle – </a:t>
            </a:r>
            <a:r>
              <a:rPr lang="en-US" sz="2800" b="1" u="sng" dirty="0">
                <a:solidFill>
                  <a:srgbClr val="000000"/>
                </a:solidFill>
                <a:latin typeface="Arial" charset="0"/>
                <a:ea typeface="ＭＳ Ｐゴシック" charset="0"/>
                <a:hlinkClick r:id="rId3"/>
              </a:rPr>
              <a:t>PANGEA</a:t>
            </a:r>
            <a:endParaRPr lang="en-US" sz="2800" b="1" u="sng" dirty="0">
              <a:solidFill>
                <a:srgbClr val="000000"/>
              </a:solidFill>
              <a:latin typeface="Arial" charset="0"/>
              <a:ea typeface="ＭＳ Ｐゴシック" charset="0"/>
            </a:endParaRPr>
          </a:p>
          <a:p>
            <a:pPr lvl="1">
              <a:buFont typeface="Times" charset="0"/>
              <a:buNone/>
            </a:pPr>
            <a:endParaRPr lang="en-US" sz="2800" dirty="0">
              <a:latin typeface="Arial" charset="0"/>
              <a:ea typeface="ＭＳ Ｐゴシック" charset="0"/>
            </a:endParaRPr>
          </a:p>
          <a:p>
            <a:r>
              <a:rPr lang="en-US" sz="2800" b="1" dirty="0">
                <a:solidFill>
                  <a:srgbClr val="1F881A"/>
                </a:solidFill>
                <a:effectLst>
                  <a:outerShdw blurRad="38100" dist="38100" dir="2700000" algn="tl">
                    <a:srgbClr val="DDDDDD"/>
                  </a:outerShdw>
                </a:effectLst>
                <a:latin typeface="Arial" charset="0"/>
                <a:ea typeface="ＭＳ Ｐゴシック" charset="0"/>
              </a:rPr>
              <a:t>Theory Says</a:t>
            </a:r>
            <a:r>
              <a:rPr lang="en-US" sz="2800" dirty="0">
                <a:solidFill>
                  <a:srgbClr val="1F881A"/>
                </a:solidFill>
                <a:latin typeface="Arial" charset="0"/>
                <a:ea typeface="ＭＳ Ｐゴシック" charset="0"/>
              </a:rPr>
              <a:t>: </a:t>
            </a:r>
            <a:r>
              <a:rPr lang="en-US" sz="2800" dirty="0">
                <a:latin typeface="Arial" charset="0"/>
                <a:ea typeface="ＭＳ Ｐゴシック" charset="0"/>
              </a:rPr>
              <a:t>the Earth's </a:t>
            </a:r>
            <a:r>
              <a:rPr lang="en-US" sz="2800" b="1" u="sng" dirty="0">
                <a:latin typeface="Arial" charset="0"/>
                <a:ea typeface="ＭＳ Ｐゴシック" charset="0"/>
              </a:rPr>
              <a:t>lithosphere</a:t>
            </a:r>
            <a:r>
              <a:rPr lang="en-US" sz="2800" dirty="0">
                <a:latin typeface="Arial" charset="0"/>
                <a:ea typeface="ＭＳ Ｐゴシック" charset="0"/>
              </a:rPr>
              <a:t> is made up </a:t>
            </a:r>
            <a:r>
              <a:rPr lang="en-US" sz="2800" b="1" u="sng" dirty="0">
                <a:latin typeface="Arial" charset="0"/>
                <a:ea typeface="ＭＳ Ｐゴシック" charset="0"/>
              </a:rPr>
              <a:t>individual</a:t>
            </a:r>
            <a:r>
              <a:rPr lang="en-US" sz="2800" dirty="0">
                <a:latin typeface="Arial" charset="0"/>
                <a:ea typeface="ＭＳ Ｐゴシック" charset="0"/>
              </a:rPr>
              <a:t> plates riding over the </a:t>
            </a:r>
            <a:r>
              <a:rPr lang="en-US" sz="2800" b="1" u="sng" dirty="0">
                <a:latin typeface="Arial" charset="0"/>
                <a:ea typeface="ＭＳ Ｐゴシック" charset="0"/>
              </a:rPr>
              <a:t>fluid</a:t>
            </a:r>
            <a:r>
              <a:rPr lang="en-US" sz="2800" dirty="0">
                <a:latin typeface="Arial" charset="0"/>
                <a:ea typeface="ＭＳ Ｐゴシック" charset="0"/>
              </a:rPr>
              <a:t> mantle that create different types of plate boundaries and shape earth</a:t>
            </a:r>
            <a:r>
              <a:rPr lang="ja-JP" altLang="en-US" sz="2800" dirty="0">
                <a:latin typeface="Arial" charset="0"/>
                <a:ea typeface="ＭＳ Ｐゴシック" charset="0"/>
              </a:rPr>
              <a:t>’</a:t>
            </a:r>
            <a:r>
              <a:rPr lang="en-US" sz="2800" dirty="0">
                <a:latin typeface="Arial" charset="0"/>
                <a:ea typeface="ＭＳ Ｐゴシック" charset="0"/>
              </a:rPr>
              <a:t>s landscape</a:t>
            </a:r>
          </a:p>
        </p:txBody>
      </p:sp>
      <p:sp>
        <p:nvSpPr>
          <p:cNvPr id="4" name="TextBox 3"/>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194712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endParaRPr lang="en-US" dirty="0"/>
          </a:p>
        </p:txBody>
      </p:sp>
      <p:sp>
        <p:nvSpPr>
          <p:cNvPr id="3" name="Content Placeholder 2"/>
          <p:cNvSpPr>
            <a:spLocks noGrp="1"/>
          </p:cNvSpPr>
          <p:nvPr>
            <p:ph idx="1"/>
          </p:nvPr>
        </p:nvSpPr>
        <p:spPr>
          <a:xfrm>
            <a:off x="0" y="1600200"/>
            <a:ext cx="9144000" cy="5257799"/>
          </a:xfrm>
        </p:spPr>
        <p:txBody>
          <a:bodyPr/>
          <a:lstStyle/>
          <a:p>
            <a:endParaRPr lang="en-US" dirty="0" smtClean="0"/>
          </a:p>
          <a:p>
            <a:pPr marL="0" indent="0" algn="ctr">
              <a:buNone/>
            </a:pPr>
            <a:r>
              <a:rPr lang="en-US" sz="4800" dirty="0" smtClean="0"/>
              <a:t>What type of Evidence do you think Wagner found to come up with his </a:t>
            </a:r>
          </a:p>
          <a:p>
            <a:pPr marL="0" indent="0" algn="ctr">
              <a:buNone/>
            </a:pPr>
            <a:r>
              <a:rPr lang="en-US" sz="4800" dirty="0" smtClean="0"/>
              <a:t>Theory of Continental Drift? </a:t>
            </a:r>
            <a:endParaRPr lang="en-US" sz="4800" dirty="0"/>
          </a:p>
        </p:txBody>
      </p:sp>
    </p:spTree>
    <p:extLst>
      <p:ext uri="{BB962C8B-B14F-4D97-AF65-F5344CB8AC3E}">
        <p14:creationId xmlns:p14="http://schemas.microsoft.com/office/powerpoint/2010/main" val="33413025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a:xfrm>
            <a:off x="304800" y="304800"/>
            <a:ext cx="8534400" cy="6248400"/>
          </a:xfrm>
        </p:spPr>
        <p:txBody>
          <a:bodyPr/>
          <a:lstStyle/>
          <a:p>
            <a:pPr>
              <a:lnSpc>
                <a:spcPct val="90000"/>
              </a:lnSpc>
              <a:buFont typeface="Monotype Sorts" charset="0"/>
              <a:buNone/>
            </a:pPr>
            <a:r>
              <a:rPr lang="en-US" dirty="0"/>
              <a:t>A</a:t>
            </a:r>
            <a:r>
              <a:rPr lang="en-US" b="1" u="sng" dirty="0" smtClean="0"/>
              <a:t>. </a:t>
            </a:r>
            <a:r>
              <a:rPr lang="en-US" b="1" u="sng" dirty="0"/>
              <a:t>Fossils of </a:t>
            </a:r>
            <a:r>
              <a:rPr lang="en-US" b="1" u="sng" dirty="0" err="1"/>
              <a:t>Mesosaurs</a:t>
            </a:r>
            <a:r>
              <a:rPr lang="en-US" b="1" u="sng" dirty="0"/>
              <a:t> have been found in South America and Africa.</a:t>
            </a:r>
          </a:p>
          <a:p>
            <a:pPr>
              <a:lnSpc>
                <a:spcPct val="90000"/>
              </a:lnSpc>
              <a:buFont typeface="Monotype Sorts" charset="0"/>
              <a:buNone/>
            </a:pPr>
            <a:r>
              <a:rPr lang="en-US" dirty="0"/>
              <a:t>	</a:t>
            </a:r>
          </a:p>
          <a:p>
            <a:pPr>
              <a:lnSpc>
                <a:spcPct val="90000"/>
              </a:lnSpc>
              <a:buFont typeface="Monotype Sorts" charset="0"/>
              <a:buNone/>
            </a:pPr>
            <a:r>
              <a:rPr lang="en-US" dirty="0"/>
              <a:t> </a:t>
            </a:r>
          </a:p>
          <a:p>
            <a:pPr>
              <a:lnSpc>
                <a:spcPct val="90000"/>
              </a:lnSpc>
              <a:buFont typeface="Monotype Sorts" charset="0"/>
              <a:buNone/>
            </a:pPr>
            <a:endParaRPr lang="en-US" dirty="0"/>
          </a:p>
          <a:p>
            <a:pPr>
              <a:lnSpc>
                <a:spcPct val="90000"/>
              </a:lnSpc>
              <a:buFont typeface="Monotype Sorts" charset="0"/>
              <a:buNone/>
            </a:pPr>
            <a:endParaRPr lang="en-US" dirty="0"/>
          </a:p>
          <a:p>
            <a:pPr>
              <a:lnSpc>
                <a:spcPct val="90000"/>
              </a:lnSpc>
              <a:buFont typeface="Monotype Sorts" charset="0"/>
              <a:buNone/>
            </a:pPr>
            <a:r>
              <a:rPr lang="en-US" dirty="0" smtClean="0"/>
              <a:t>B. </a:t>
            </a:r>
            <a:r>
              <a:rPr lang="en-US" b="1" u="sng" dirty="0"/>
              <a:t>Glacial deposits and grooved bedrock were found in southern areas of South America, Africa, India, and </a:t>
            </a:r>
            <a:r>
              <a:rPr lang="en-US" b="1" u="sng" dirty="0" smtClean="0"/>
              <a:t>Australia.</a:t>
            </a:r>
          </a:p>
          <a:p>
            <a:pPr>
              <a:lnSpc>
                <a:spcPct val="90000"/>
              </a:lnSpc>
              <a:buFont typeface="Monotype Sorts" charset="0"/>
              <a:buNone/>
            </a:pPr>
            <a:r>
              <a:rPr lang="en-US" b="1" u="sng" dirty="0"/>
              <a:t>C</a:t>
            </a:r>
            <a:r>
              <a:rPr lang="en-US" b="1" u="sng" dirty="0" smtClean="0"/>
              <a:t>. </a:t>
            </a:r>
            <a:r>
              <a:rPr lang="en-US" b="1" u="sng" dirty="0"/>
              <a:t>Parts of the Appalachian mountains in the eastern US are similar to those found in Greenland and western Europe.</a:t>
            </a:r>
          </a:p>
        </p:txBody>
      </p:sp>
      <p:pic>
        <p:nvPicPr>
          <p:cNvPr id="1034" name="Picture 10" descr="http://www.edgarlowen.com/b521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408" y="1447800"/>
            <a:ext cx="1211263" cy="2000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83242" y="1083074"/>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16232696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look for the </a:t>
            </a:r>
            <a:r>
              <a:rPr lang="en-US" altLang="en-US" sz="4800" b="1" dirty="0">
                <a:sym typeface="Wingdings"/>
              </a:rPr>
              <a:t></a:t>
            </a:r>
            <a:endParaRPr lang="en-US" dirty="0"/>
          </a:p>
        </p:txBody>
      </p:sp>
      <p:sp>
        <p:nvSpPr>
          <p:cNvPr id="3" name="Content Placeholder 2"/>
          <p:cNvSpPr>
            <a:spLocks noGrp="1"/>
          </p:cNvSpPr>
          <p:nvPr>
            <p:ph idx="1"/>
          </p:nvPr>
        </p:nvSpPr>
        <p:spPr/>
        <p:txBody>
          <a:bodyPr/>
          <a:lstStyle/>
          <a:p>
            <a:r>
              <a:rPr lang="en-US" dirty="0" smtClean="0"/>
              <a:t>The </a:t>
            </a:r>
            <a:r>
              <a:rPr lang="en-US" altLang="en-US" b="1" dirty="0" smtClean="0">
                <a:sym typeface="Wingdings"/>
              </a:rPr>
              <a:t> informs you that I want you to take notes.</a:t>
            </a:r>
          </a:p>
          <a:p>
            <a:endParaRPr lang="en-US" altLang="en-US" b="1" dirty="0" smtClean="0">
              <a:sym typeface="Wingdings"/>
            </a:endParaRPr>
          </a:p>
          <a:p>
            <a:pPr lvl="1"/>
            <a:r>
              <a:rPr lang="en-US" b="1" dirty="0" smtClean="0">
                <a:sym typeface="Wingdings"/>
              </a:rPr>
              <a:t>If the smiley is at the top of the page, than take all the notes on that page.</a:t>
            </a:r>
          </a:p>
          <a:p>
            <a:pPr lvl="1"/>
            <a:endParaRPr lang="en-US" b="1" dirty="0">
              <a:sym typeface="Wingdings"/>
            </a:endParaRPr>
          </a:p>
          <a:p>
            <a:pPr lvl="1"/>
            <a:r>
              <a:rPr lang="en-US" b="1" dirty="0" smtClean="0">
                <a:sym typeface="Wingdings"/>
              </a:rPr>
              <a:t>If the smiley is beside a specific point, then please write down that specific sentence or point.</a:t>
            </a:r>
            <a:endParaRPr lang="en-US" dirty="0"/>
          </a:p>
        </p:txBody>
      </p:sp>
    </p:spTree>
    <p:extLst>
      <p:ext uri="{BB962C8B-B14F-4D97-AF65-F5344CB8AC3E}">
        <p14:creationId xmlns:p14="http://schemas.microsoft.com/office/powerpoint/2010/main" val="29504124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How Could the Continents Drift?</a:t>
            </a:r>
          </a:p>
        </p:txBody>
      </p:sp>
      <p:sp>
        <p:nvSpPr>
          <p:cNvPr id="12291" name="Rectangle 3"/>
          <p:cNvSpPr>
            <a:spLocks noGrp="1" noChangeArrowheads="1"/>
          </p:cNvSpPr>
          <p:nvPr>
            <p:ph type="body" idx="1"/>
          </p:nvPr>
        </p:nvSpPr>
        <p:spPr>
          <a:xfrm>
            <a:off x="381000" y="1981200"/>
            <a:ext cx="8534400" cy="4114800"/>
          </a:xfrm>
        </p:spPr>
        <p:txBody>
          <a:bodyPr>
            <a:normAutofit lnSpcReduction="10000"/>
          </a:bodyPr>
          <a:lstStyle/>
          <a:p>
            <a:r>
              <a:rPr lang="en-US" sz="3600" b="1" u="sng" dirty="0"/>
              <a:t>Rock</a:t>
            </a:r>
            <a:r>
              <a:rPr lang="en-US" sz="3600" dirty="0"/>
              <a:t>, </a:t>
            </a:r>
            <a:r>
              <a:rPr lang="en-US" sz="3600" b="1" u="sng" dirty="0"/>
              <a:t>Fossil</a:t>
            </a:r>
            <a:r>
              <a:rPr lang="en-US" sz="3600" dirty="0"/>
              <a:t> and </a:t>
            </a:r>
            <a:r>
              <a:rPr lang="en-US" sz="3600" b="1" u="sng" dirty="0"/>
              <a:t>Climate</a:t>
            </a:r>
            <a:r>
              <a:rPr lang="en-US" sz="3600" dirty="0"/>
              <a:t> clues were the main evidence for </a:t>
            </a:r>
            <a:r>
              <a:rPr lang="en-US" sz="3600" b="1" u="sng" dirty="0"/>
              <a:t>continental</a:t>
            </a:r>
            <a:r>
              <a:rPr lang="en-US" sz="3600" dirty="0"/>
              <a:t> drift during </a:t>
            </a:r>
            <a:r>
              <a:rPr lang="en-US" sz="3600" dirty="0" smtClean="0"/>
              <a:t>Wegener</a:t>
            </a:r>
            <a:r>
              <a:rPr lang="en-US" sz="3600" dirty="0" smtClean="0">
                <a:latin typeface="Arial"/>
              </a:rPr>
              <a:t>’</a:t>
            </a:r>
            <a:r>
              <a:rPr lang="en-US" sz="3600" dirty="0" smtClean="0"/>
              <a:t>s </a:t>
            </a:r>
            <a:r>
              <a:rPr lang="en-US" sz="3600" dirty="0"/>
              <a:t>lifetime.</a:t>
            </a:r>
          </a:p>
          <a:p>
            <a:r>
              <a:rPr lang="en-US" sz="3600" dirty="0" smtClean="0"/>
              <a:t>Wegener</a:t>
            </a:r>
            <a:r>
              <a:rPr lang="en-US" sz="3600" dirty="0" smtClean="0">
                <a:latin typeface="Arial"/>
              </a:rPr>
              <a:t>’</a:t>
            </a:r>
            <a:r>
              <a:rPr lang="en-US" sz="3600" dirty="0" smtClean="0"/>
              <a:t>s </a:t>
            </a:r>
            <a:r>
              <a:rPr lang="en-US" sz="3600" dirty="0"/>
              <a:t>theory was often </a:t>
            </a:r>
            <a:r>
              <a:rPr lang="en-US" sz="3600" b="1" u="sng" dirty="0"/>
              <a:t>rejected</a:t>
            </a:r>
            <a:r>
              <a:rPr lang="en-US" sz="3600" dirty="0"/>
              <a:t> because no one could explain how the </a:t>
            </a:r>
            <a:r>
              <a:rPr lang="en-US" sz="3600" b="1" u="sng" dirty="0"/>
              <a:t>continents</a:t>
            </a:r>
            <a:r>
              <a:rPr lang="en-US" sz="3600" dirty="0"/>
              <a:t> moved.</a:t>
            </a:r>
          </a:p>
        </p:txBody>
      </p:sp>
      <p:sp>
        <p:nvSpPr>
          <p:cNvPr id="4" name="TextBox 3"/>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5563809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580px-Snider-Pellegrini_Wegener_fossil_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59"/>
            <a:ext cx="9144000" cy="7031421"/>
          </a:xfrm>
          <a:prstGeom prst="rect">
            <a:avLst/>
          </a:prstGeom>
        </p:spPr>
      </p:pic>
    </p:spTree>
    <p:extLst>
      <p:ext uri="{BB962C8B-B14F-4D97-AF65-F5344CB8AC3E}">
        <p14:creationId xmlns:p14="http://schemas.microsoft.com/office/powerpoint/2010/main" val="1681029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0px-Pangaea_contin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2858425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pangea_07sep200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439" r="-2725"/>
          <a:stretch/>
        </p:blipFill>
        <p:spPr>
          <a:xfrm>
            <a:off x="-461891" y="14407"/>
            <a:ext cx="9988395" cy="6843593"/>
          </a:xfrm>
        </p:spPr>
      </p:pic>
    </p:spTree>
    <p:extLst>
      <p:ext uri="{BB962C8B-B14F-4D97-AF65-F5344CB8AC3E}">
        <p14:creationId xmlns:p14="http://schemas.microsoft.com/office/powerpoint/2010/main" val="11944770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838200"/>
            <a:ext cx="9144000" cy="518248"/>
          </a:xfrm>
        </p:spPr>
        <p:txBody>
          <a:bodyPr/>
          <a:lstStyle/>
          <a:p>
            <a:r>
              <a:rPr lang="en-US" dirty="0"/>
              <a:t>What are tectonic plates made of?</a:t>
            </a:r>
          </a:p>
        </p:txBody>
      </p:sp>
      <p:sp>
        <p:nvSpPr>
          <p:cNvPr id="94211" name="Rectangle 3"/>
          <p:cNvSpPr>
            <a:spLocks noGrp="1" noChangeArrowheads="1"/>
          </p:cNvSpPr>
          <p:nvPr>
            <p:ph type="body" idx="1"/>
          </p:nvPr>
        </p:nvSpPr>
        <p:spPr>
          <a:xfrm>
            <a:off x="0" y="2362200"/>
            <a:ext cx="3657600" cy="3962400"/>
          </a:xfrm>
        </p:spPr>
        <p:txBody>
          <a:bodyPr>
            <a:normAutofit/>
          </a:bodyPr>
          <a:lstStyle/>
          <a:p>
            <a:r>
              <a:rPr lang="en-GB" sz="3200" dirty="0">
                <a:solidFill>
                  <a:srgbClr val="000000"/>
                </a:solidFill>
              </a:rPr>
              <a:t>Plates are made of rigid </a:t>
            </a:r>
            <a:r>
              <a:rPr lang="en-GB" sz="3200" b="1" u="sng" dirty="0">
                <a:solidFill>
                  <a:srgbClr val="000000"/>
                </a:solidFill>
              </a:rPr>
              <a:t>lithosphere</a:t>
            </a:r>
            <a:r>
              <a:rPr lang="en-GB" sz="3200" dirty="0">
                <a:solidFill>
                  <a:srgbClr val="000000"/>
                </a:solidFill>
              </a:rPr>
              <a:t>.</a:t>
            </a:r>
            <a:endParaRPr lang="en-US" sz="3200" dirty="0">
              <a:solidFill>
                <a:srgbClr val="000000"/>
              </a:solidFill>
            </a:endParaRPr>
          </a:p>
        </p:txBody>
      </p:sp>
      <p:pic>
        <p:nvPicPr>
          <p:cNvPr id="94212" name="Picture 4" descr="800px-Earth-crust-cutaway-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56448"/>
            <a:ext cx="5715000" cy="5501552"/>
          </a:xfrm>
          <a:prstGeom prst="rect">
            <a:avLst/>
          </a:prstGeom>
          <a:noFill/>
          <a:extLst>
            <a:ext uri="{909E8E84-426E-40dd-AFC4-6F175D3DCCD1}">
              <a14:hiddenFill xmlns:a14="http://schemas.microsoft.com/office/drawing/2010/main">
                <a:solidFill>
                  <a:srgbClr val="FFFFFF"/>
                </a:solidFill>
              </a14:hiddenFill>
            </a:ext>
          </a:extLst>
        </p:spPr>
      </p:pic>
      <p:sp>
        <p:nvSpPr>
          <p:cNvPr id="94213" name="Text Box 5"/>
          <p:cNvSpPr txBox="1">
            <a:spLocks noChangeArrowheads="1"/>
          </p:cNvSpPr>
          <p:nvPr/>
        </p:nvSpPr>
        <p:spPr bwMode="auto">
          <a:xfrm>
            <a:off x="533400" y="4191000"/>
            <a:ext cx="281940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The lithosphere is made up of the crust and the upper part of the mantle.</a:t>
            </a:r>
          </a:p>
        </p:txBody>
      </p:sp>
      <p:sp>
        <p:nvSpPr>
          <p:cNvPr id="6" name="TextBox 5"/>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0452349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1143000"/>
          </a:xfrm>
        </p:spPr>
        <p:txBody>
          <a:bodyPr/>
          <a:lstStyle/>
          <a:p>
            <a:r>
              <a:rPr lang="en-US" sz="4000" dirty="0"/>
              <a:t>What lies beneath the tectonic plates?</a:t>
            </a:r>
            <a:endParaRPr lang="en-US" dirty="0"/>
          </a:p>
        </p:txBody>
      </p:sp>
      <p:sp>
        <p:nvSpPr>
          <p:cNvPr id="96259" name="Rectangle 3"/>
          <p:cNvSpPr>
            <a:spLocks noGrp="1" noChangeArrowheads="1"/>
          </p:cNvSpPr>
          <p:nvPr>
            <p:ph type="body" idx="1"/>
          </p:nvPr>
        </p:nvSpPr>
        <p:spPr>
          <a:xfrm>
            <a:off x="0" y="2590800"/>
            <a:ext cx="3429000" cy="3733800"/>
          </a:xfrm>
        </p:spPr>
        <p:txBody>
          <a:bodyPr/>
          <a:lstStyle/>
          <a:p>
            <a:r>
              <a:rPr lang="en-GB" dirty="0">
                <a:solidFill>
                  <a:srgbClr val="000000"/>
                </a:solidFill>
              </a:rPr>
              <a:t>Below the </a:t>
            </a:r>
            <a:r>
              <a:rPr lang="en-GB" dirty="0">
                <a:solidFill>
                  <a:srgbClr val="000000"/>
                </a:solidFill>
                <a:hlinkClick r:id="rId3"/>
              </a:rPr>
              <a:t>lithosphere </a:t>
            </a:r>
            <a:r>
              <a:rPr lang="en-GB" dirty="0">
                <a:solidFill>
                  <a:srgbClr val="000000"/>
                </a:solidFill>
              </a:rPr>
              <a:t>(which makes up the tectonic plates) is the </a:t>
            </a:r>
            <a:r>
              <a:rPr lang="en-GB" dirty="0">
                <a:solidFill>
                  <a:srgbClr val="000000"/>
                </a:solidFill>
                <a:hlinkClick r:id="rId4"/>
              </a:rPr>
              <a:t>asthenosphere</a:t>
            </a:r>
            <a:r>
              <a:rPr lang="en-GB" dirty="0" smtClean="0">
                <a:solidFill>
                  <a:srgbClr val="000000"/>
                </a:solidFill>
              </a:rPr>
              <a:t>.</a:t>
            </a:r>
          </a:p>
          <a:p>
            <a:endParaRPr lang="en-GB" dirty="0">
              <a:solidFill>
                <a:srgbClr val="000000"/>
              </a:solidFill>
            </a:endParaRPr>
          </a:p>
          <a:p>
            <a:r>
              <a:rPr lang="en-GB" dirty="0" smtClean="0">
                <a:solidFill>
                  <a:srgbClr val="000000"/>
                </a:solidFill>
              </a:rPr>
              <a:t>But how do the plates move?</a:t>
            </a:r>
            <a:endParaRPr lang="en-US" dirty="0">
              <a:solidFill>
                <a:srgbClr val="000000"/>
              </a:solidFill>
            </a:endParaRPr>
          </a:p>
        </p:txBody>
      </p:sp>
      <p:pic>
        <p:nvPicPr>
          <p:cNvPr id="96260" name="Picture 4" descr="800px-Earth-crust-cutaway-engl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00752"/>
            <a:ext cx="5715000" cy="53572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91550" y="0"/>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9305050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50px-Earth-cutaway-schematic-engli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11290506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042276" cy="642800"/>
          </a:xfrm>
        </p:spPr>
        <p:txBody>
          <a:bodyPr/>
          <a:lstStyle/>
          <a:p>
            <a:r>
              <a:rPr lang="en-US" dirty="0"/>
              <a:t>Plate Movement</a:t>
            </a:r>
          </a:p>
        </p:txBody>
      </p:sp>
      <p:sp>
        <p:nvSpPr>
          <p:cNvPr id="26627" name="Rectangle 3"/>
          <p:cNvSpPr>
            <a:spLocks noGrp="1" noChangeArrowheads="1"/>
          </p:cNvSpPr>
          <p:nvPr>
            <p:ph type="body" idx="1"/>
          </p:nvPr>
        </p:nvSpPr>
        <p:spPr>
          <a:xfrm>
            <a:off x="-34924" y="762000"/>
            <a:ext cx="8077200" cy="4267200"/>
          </a:xfrm>
        </p:spPr>
        <p:txBody>
          <a:bodyPr/>
          <a:lstStyle/>
          <a:p>
            <a:r>
              <a:rPr lang="ja-JP" altLang="en-US" sz="3000" dirty="0"/>
              <a:t>“</a:t>
            </a:r>
            <a:r>
              <a:rPr lang="en-US" sz="3000" b="1" u="sng" dirty="0"/>
              <a:t>Plates</a:t>
            </a:r>
            <a:r>
              <a:rPr lang="ja-JP" altLang="en-US" sz="3000" dirty="0" smtClean="0"/>
              <a:t>”</a:t>
            </a:r>
            <a:r>
              <a:rPr lang="en-US" sz="3000" dirty="0" smtClean="0"/>
              <a:t>of </a:t>
            </a:r>
            <a:r>
              <a:rPr lang="en-US" sz="3000" b="1" u="sng" dirty="0"/>
              <a:t>lithosphere</a:t>
            </a:r>
            <a:r>
              <a:rPr lang="en-US" sz="3000" dirty="0"/>
              <a:t> are moved around by the underlying hot </a:t>
            </a:r>
            <a:r>
              <a:rPr lang="en-US" sz="3000" b="1" u="sng" dirty="0"/>
              <a:t>mantle</a:t>
            </a:r>
            <a:r>
              <a:rPr lang="en-US" sz="3000" dirty="0"/>
              <a:t> convection </a:t>
            </a:r>
            <a:r>
              <a:rPr lang="en-US" sz="3000" dirty="0" smtClean="0"/>
              <a:t>cells.</a:t>
            </a:r>
          </a:p>
          <a:p>
            <a:r>
              <a:rPr lang="en-US" sz="3000" dirty="0" smtClean="0"/>
              <a:t>Open an ‘Oven Door’ </a:t>
            </a:r>
            <a:r>
              <a:rPr lang="mr-IN" sz="3000" dirty="0" smtClean="0"/>
              <a:t>–</a:t>
            </a:r>
            <a:r>
              <a:rPr lang="en-US" sz="3000" dirty="0" smtClean="0"/>
              <a:t> Hot Air </a:t>
            </a:r>
            <a:r>
              <a:rPr lang="en-US" sz="3000" b="1" dirty="0" smtClean="0"/>
              <a:t>BLAST</a:t>
            </a:r>
            <a:endParaRPr lang="en-US" b="1" dirty="0"/>
          </a:p>
        </p:txBody>
      </p:sp>
      <p:pic>
        <p:nvPicPr>
          <p:cNvPr id="26630" name="Picture 6" descr="new-mantle-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4876800" cy="3749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924" y="54114"/>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7273767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Review</a:t>
            </a:r>
          </a:p>
          <a:p>
            <a:r>
              <a:rPr lang="en-US" dirty="0" smtClean="0"/>
              <a:t>Finish ‘Plate Tectonics’</a:t>
            </a:r>
          </a:p>
          <a:p>
            <a:r>
              <a:rPr lang="en-US" dirty="0" smtClean="0"/>
              <a:t>Oreo Plate Tectonics</a:t>
            </a:r>
            <a:r>
              <a:rPr lang="en-US" dirty="0"/>
              <a:t> </a:t>
            </a:r>
            <a:r>
              <a:rPr lang="en-US" dirty="0" smtClean="0"/>
              <a:t>Worksheet</a:t>
            </a:r>
          </a:p>
          <a:p>
            <a:r>
              <a:rPr lang="en-US" dirty="0" smtClean="0"/>
              <a:t>Begin work on Page 10-15 of workbook. </a:t>
            </a:r>
          </a:p>
        </p:txBody>
      </p:sp>
    </p:spTree>
    <p:extLst>
      <p:ext uri="{BB962C8B-B14F-4D97-AF65-F5344CB8AC3E}">
        <p14:creationId xmlns:p14="http://schemas.microsoft.com/office/powerpoint/2010/main" val="13750132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33353"/>
          </a:xfrm>
        </p:spPr>
        <p:txBody>
          <a:bodyPr/>
          <a:lstStyle/>
          <a:p>
            <a:r>
              <a:rPr lang="en-US" dirty="0" smtClean="0"/>
              <a:t>Review</a:t>
            </a:r>
            <a:endParaRPr lang="en-US" dirty="0"/>
          </a:p>
        </p:txBody>
      </p:sp>
      <p:sp>
        <p:nvSpPr>
          <p:cNvPr id="3" name="Content Placeholder 2"/>
          <p:cNvSpPr>
            <a:spLocks noGrp="1"/>
          </p:cNvSpPr>
          <p:nvPr>
            <p:ph idx="1"/>
          </p:nvPr>
        </p:nvSpPr>
        <p:spPr>
          <a:xfrm>
            <a:off x="0" y="917340"/>
            <a:ext cx="9144000" cy="5940659"/>
          </a:xfrm>
        </p:spPr>
        <p:txBody>
          <a:bodyPr/>
          <a:lstStyle/>
          <a:p>
            <a:r>
              <a:rPr lang="en-US" dirty="0" smtClean="0"/>
              <a:t>What is the piece of the earth that we live on? (Two Answers)</a:t>
            </a:r>
          </a:p>
          <a:p>
            <a:endParaRPr lang="en-US" dirty="0"/>
          </a:p>
          <a:p>
            <a:r>
              <a:rPr lang="en-US" dirty="0" smtClean="0"/>
              <a:t>What does the Lithosphere float on top of? </a:t>
            </a:r>
          </a:p>
          <a:p>
            <a:endParaRPr lang="en-US" dirty="0"/>
          </a:p>
          <a:p>
            <a:r>
              <a:rPr lang="en-US" dirty="0" smtClean="0"/>
              <a:t>What is the radius of the Inner Core?</a:t>
            </a:r>
          </a:p>
          <a:p>
            <a:endParaRPr lang="en-US" dirty="0"/>
          </a:p>
          <a:p>
            <a:r>
              <a:rPr lang="en-US" dirty="0" smtClean="0"/>
              <a:t>How hot is the Inner Core?</a:t>
            </a:r>
          </a:p>
          <a:p>
            <a:endParaRPr lang="en-US" dirty="0"/>
          </a:p>
          <a:p>
            <a:r>
              <a:rPr lang="en-US" dirty="0" smtClean="0"/>
              <a:t>Name the three pieces of evidence that Wagner found to support this theory of plate tectonics? </a:t>
            </a:r>
          </a:p>
          <a:p>
            <a:endParaRPr lang="en-US" dirty="0"/>
          </a:p>
          <a:p>
            <a:endParaRPr lang="en-US" dirty="0"/>
          </a:p>
        </p:txBody>
      </p:sp>
    </p:spTree>
    <p:extLst>
      <p:ext uri="{BB962C8B-B14F-4D97-AF65-F5344CB8AC3E}">
        <p14:creationId xmlns:p14="http://schemas.microsoft.com/office/powerpoint/2010/main" val="3153071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L1 </a:t>
            </a:r>
            <a:r>
              <a:rPr lang="mr-IN" dirty="0" smtClean="0"/>
              <a:t>–</a:t>
            </a:r>
            <a:r>
              <a:rPr lang="en-US" dirty="0" smtClean="0"/>
              <a:t> Outline</a:t>
            </a:r>
            <a:endParaRPr lang="en-US" dirty="0"/>
          </a:p>
        </p:txBody>
      </p:sp>
      <p:sp>
        <p:nvSpPr>
          <p:cNvPr id="3" name="Content Placeholder 2"/>
          <p:cNvSpPr>
            <a:spLocks noGrp="1"/>
          </p:cNvSpPr>
          <p:nvPr>
            <p:ph idx="1"/>
          </p:nvPr>
        </p:nvSpPr>
        <p:spPr/>
        <p:txBody>
          <a:bodyPr/>
          <a:lstStyle/>
          <a:p>
            <a:r>
              <a:rPr lang="en-US" dirty="0" smtClean="0">
                <a:hlinkClick r:id="rId2"/>
              </a:rPr>
              <a:t>CNN </a:t>
            </a:r>
            <a:r>
              <a:rPr lang="en-US" dirty="0" smtClean="0"/>
              <a:t>10</a:t>
            </a:r>
          </a:p>
          <a:p>
            <a:r>
              <a:rPr lang="en-US" dirty="0" smtClean="0"/>
              <a:t>Physical Processes</a:t>
            </a:r>
          </a:p>
          <a:p>
            <a:r>
              <a:rPr lang="en-US" dirty="0" smtClean="0"/>
              <a:t>Internal vs. External Processes Notes</a:t>
            </a:r>
          </a:p>
          <a:p>
            <a:r>
              <a:rPr lang="en-US" dirty="0" smtClean="0"/>
              <a:t>Plate Tectonics Notes</a:t>
            </a:r>
          </a:p>
          <a:p>
            <a:r>
              <a:rPr lang="en-US" dirty="0" smtClean="0"/>
              <a:t>‘Convergent, Divergent, Transform Tableaux’ </a:t>
            </a:r>
          </a:p>
          <a:p>
            <a:r>
              <a:rPr lang="en-US" dirty="0" smtClean="0"/>
              <a:t>Plate Tectonics  Worksheet</a:t>
            </a:r>
          </a:p>
          <a:p>
            <a:endParaRPr lang="en-US" dirty="0"/>
          </a:p>
        </p:txBody>
      </p:sp>
    </p:spTree>
    <p:extLst>
      <p:ext uri="{BB962C8B-B14F-4D97-AF65-F5344CB8AC3E}">
        <p14:creationId xmlns:p14="http://schemas.microsoft.com/office/powerpoint/2010/main" val="41426612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633353"/>
          </a:xfrm>
        </p:spPr>
        <p:txBody>
          <a:bodyPr/>
          <a:lstStyle/>
          <a:p>
            <a:r>
              <a:rPr lang="en-US" dirty="0" smtClean="0"/>
              <a:t>Review</a:t>
            </a:r>
            <a:endParaRPr lang="en-US" dirty="0"/>
          </a:p>
        </p:txBody>
      </p:sp>
      <p:sp>
        <p:nvSpPr>
          <p:cNvPr id="3" name="Content Placeholder 2"/>
          <p:cNvSpPr>
            <a:spLocks noGrp="1"/>
          </p:cNvSpPr>
          <p:nvPr>
            <p:ph idx="1"/>
          </p:nvPr>
        </p:nvSpPr>
        <p:spPr>
          <a:xfrm>
            <a:off x="0" y="917340"/>
            <a:ext cx="9144000" cy="5940659"/>
          </a:xfrm>
        </p:spPr>
        <p:txBody>
          <a:bodyPr/>
          <a:lstStyle/>
          <a:p>
            <a:r>
              <a:rPr lang="en-US" dirty="0" smtClean="0"/>
              <a:t>How heavy is the Oceanic Plate? </a:t>
            </a:r>
          </a:p>
          <a:p>
            <a:endParaRPr lang="en-US" dirty="0"/>
          </a:p>
          <a:p>
            <a:r>
              <a:rPr lang="en-US" dirty="0" smtClean="0"/>
              <a:t>How heavy is the Continental Plate? </a:t>
            </a:r>
          </a:p>
          <a:p>
            <a:endParaRPr lang="en-US" dirty="0"/>
          </a:p>
          <a:p>
            <a:r>
              <a:rPr lang="en-US" dirty="0" smtClean="0"/>
              <a:t>What happens if a Continental plate hits an oceanic plate? </a:t>
            </a:r>
          </a:p>
          <a:p>
            <a:endParaRPr lang="en-US" dirty="0"/>
          </a:p>
          <a:p>
            <a:endParaRPr lang="en-US" dirty="0"/>
          </a:p>
        </p:txBody>
      </p:sp>
    </p:spTree>
    <p:extLst>
      <p:ext uri="{BB962C8B-B14F-4D97-AF65-F5344CB8AC3E}">
        <p14:creationId xmlns:p14="http://schemas.microsoft.com/office/powerpoint/2010/main" val="3007789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new-mantle-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99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641"/>
            <a:ext cx="7864881" cy="1012988"/>
          </a:xfrm>
        </p:spPr>
        <p:txBody>
          <a:bodyPr/>
          <a:lstStyle/>
          <a:p>
            <a:r>
              <a:rPr lang="en-US" dirty="0" smtClean="0"/>
              <a:t>Plates move around in the Lithosphere on the Mantle</a:t>
            </a:r>
            <a:endParaRPr lang="en-US" dirty="0"/>
          </a:p>
        </p:txBody>
      </p:sp>
      <p:pic>
        <p:nvPicPr>
          <p:cNvPr id="4" name="Content Placeholder 3" descr="Fun-Earth-Science-for-Kids-on-Earths-Crust-Schematic-of-the-Earths-Crust-and-Layers-Imag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236" r="-2108"/>
          <a:stretch/>
        </p:blipFill>
        <p:spPr>
          <a:xfrm>
            <a:off x="355238" y="1120564"/>
            <a:ext cx="8432800" cy="5737436"/>
          </a:xfrm>
        </p:spPr>
      </p:pic>
      <p:sp>
        <p:nvSpPr>
          <p:cNvPr id="3" name="TextBox 2"/>
          <p:cNvSpPr txBox="1"/>
          <p:nvPr/>
        </p:nvSpPr>
        <p:spPr>
          <a:xfrm>
            <a:off x="6753380" y="3194557"/>
            <a:ext cx="2390620" cy="2246769"/>
          </a:xfrm>
          <a:prstGeom prst="rect">
            <a:avLst/>
          </a:prstGeom>
          <a:noFill/>
        </p:spPr>
        <p:txBody>
          <a:bodyPr wrap="square" rtlCol="0">
            <a:spAutoFit/>
          </a:bodyPr>
          <a:lstStyle/>
          <a:p>
            <a:r>
              <a:rPr lang="en-US" sz="2800" dirty="0" smtClean="0"/>
              <a:t>Plates are moving on </a:t>
            </a:r>
            <a:r>
              <a:rPr lang="en-US" sz="2800" b="1" u="sng" dirty="0" smtClean="0"/>
              <a:t>convection</a:t>
            </a:r>
            <a:r>
              <a:rPr lang="en-US" sz="2800" b="1" dirty="0" smtClean="0"/>
              <a:t> </a:t>
            </a:r>
            <a:r>
              <a:rPr lang="en-US" sz="2800" b="1" u="sng" dirty="0" smtClean="0"/>
              <a:t>currents</a:t>
            </a:r>
            <a:r>
              <a:rPr lang="en-US" sz="2800" b="1" dirty="0" smtClean="0"/>
              <a:t> </a:t>
            </a:r>
            <a:r>
              <a:rPr lang="en-US" sz="2800" dirty="0" smtClean="0"/>
              <a:t>from </a:t>
            </a:r>
            <a:r>
              <a:rPr lang="en-US" dirty="0" smtClean="0"/>
              <a:t>the mantle. </a:t>
            </a:r>
            <a:endParaRPr lang="en-US" dirty="0"/>
          </a:p>
        </p:txBody>
      </p:sp>
      <p:sp>
        <p:nvSpPr>
          <p:cNvPr id="5" name="TextBox 4"/>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4812774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49275" y="107576"/>
            <a:ext cx="8042276" cy="649169"/>
          </a:xfrm>
        </p:spPr>
        <p:txBody>
          <a:bodyPr/>
          <a:lstStyle/>
          <a:p>
            <a:r>
              <a:rPr lang="en-US" dirty="0"/>
              <a:t>World Plates</a:t>
            </a:r>
          </a:p>
        </p:txBody>
      </p:sp>
      <p:pic>
        <p:nvPicPr>
          <p:cNvPr id="24580" name="Picture 4" descr="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56745"/>
            <a:ext cx="9144001" cy="61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5923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49275" y="107576"/>
            <a:ext cx="8042276" cy="585151"/>
          </a:xfrm>
        </p:spPr>
        <p:txBody>
          <a:bodyPr/>
          <a:lstStyle/>
          <a:p>
            <a:pPr eaLnBrk="1" hangingPunct="1"/>
            <a:r>
              <a:rPr lang="en-US" dirty="0">
                <a:latin typeface="Arial" charset="0"/>
                <a:ea typeface="ＭＳ Ｐゴシック" charset="0"/>
              </a:rPr>
              <a:t>Types of Boundaries</a:t>
            </a:r>
          </a:p>
        </p:txBody>
      </p:sp>
      <p:sp>
        <p:nvSpPr>
          <p:cNvPr id="10243" name="Rectangle 3"/>
          <p:cNvSpPr>
            <a:spLocks noGrp="1" noChangeArrowheads="1"/>
          </p:cNvSpPr>
          <p:nvPr>
            <p:ph type="body" idx="1"/>
          </p:nvPr>
        </p:nvSpPr>
        <p:spPr>
          <a:xfrm>
            <a:off x="0" y="692728"/>
            <a:ext cx="9144000" cy="6165272"/>
          </a:xfrm>
        </p:spPr>
        <p:txBody>
          <a:bodyPr>
            <a:normAutofit lnSpcReduction="10000"/>
          </a:bodyPr>
          <a:lstStyle/>
          <a:p>
            <a:pPr eaLnBrk="1" hangingPunct="1">
              <a:buFont typeface="Wingdings" pitchFamily="2" charset="2"/>
              <a:buChar char="§"/>
              <a:defRPr/>
            </a:pPr>
            <a:r>
              <a:rPr lang="en-US" sz="3600" b="1" u="sng" dirty="0" smtClean="0"/>
              <a:t>Three</a:t>
            </a:r>
            <a:r>
              <a:rPr lang="en-US" sz="3600" dirty="0" smtClean="0"/>
              <a:t> types of boundaries between plates</a:t>
            </a:r>
          </a:p>
          <a:p>
            <a:pPr marL="971550" lvl="1" indent="-514350" eaLnBrk="1" hangingPunct="1">
              <a:buFont typeface="+mj-lt"/>
              <a:buAutoNum type="arabicPeriod"/>
              <a:defRPr/>
            </a:pPr>
            <a:r>
              <a:rPr lang="en-US" sz="3600" b="1" u="sng" dirty="0" smtClean="0">
                <a:solidFill>
                  <a:srgbClr val="1F881A"/>
                </a:solidFill>
              </a:rPr>
              <a:t>Divergent</a:t>
            </a:r>
            <a:r>
              <a:rPr lang="en-US" sz="3600" b="1" dirty="0" smtClean="0">
                <a:solidFill>
                  <a:srgbClr val="1F881A"/>
                </a:solidFill>
              </a:rPr>
              <a:t> plates: two plates </a:t>
            </a:r>
            <a:r>
              <a:rPr lang="en-US" sz="3600" b="1" u="sng" dirty="0" smtClean="0">
                <a:solidFill>
                  <a:srgbClr val="1F881A"/>
                </a:solidFill>
              </a:rPr>
              <a:t>pulling</a:t>
            </a:r>
            <a:r>
              <a:rPr lang="en-US" sz="3600" b="1" dirty="0" smtClean="0">
                <a:solidFill>
                  <a:srgbClr val="1F881A"/>
                </a:solidFill>
              </a:rPr>
              <a:t> apart</a:t>
            </a:r>
          </a:p>
          <a:p>
            <a:pPr lvl="2" eaLnBrk="1" hangingPunct="1">
              <a:buFont typeface="Times" pitchFamily="84" charset="0"/>
              <a:buChar char="•"/>
              <a:defRPr/>
            </a:pPr>
            <a:endParaRPr lang="en-US" sz="3600" b="1" dirty="0" smtClean="0">
              <a:solidFill>
                <a:srgbClr val="1F881A"/>
              </a:solidFill>
            </a:endParaRPr>
          </a:p>
          <a:p>
            <a:pPr marL="971550" lvl="1" indent="-514350" eaLnBrk="1" hangingPunct="1">
              <a:buFont typeface="+mj-lt"/>
              <a:buAutoNum type="arabicPeriod"/>
              <a:defRPr/>
            </a:pPr>
            <a:r>
              <a:rPr lang="en-US" sz="3600" b="1" u="sng" dirty="0" smtClean="0">
                <a:solidFill>
                  <a:srgbClr val="1F881A"/>
                </a:solidFill>
              </a:rPr>
              <a:t>Convergent</a:t>
            </a:r>
            <a:r>
              <a:rPr lang="en-US" sz="3600" b="1" dirty="0" smtClean="0">
                <a:solidFill>
                  <a:srgbClr val="1F881A"/>
                </a:solidFill>
              </a:rPr>
              <a:t> plates: two plates </a:t>
            </a:r>
            <a:r>
              <a:rPr lang="en-US" sz="3600" b="1" u="sng" dirty="0" smtClean="0">
                <a:solidFill>
                  <a:srgbClr val="1F881A"/>
                </a:solidFill>
              </a:rPr>
              <a:t>coming</a:t>
            </a:r>
            <a:r>
              <a:rPr lang="en-US" sz="3600" b="1" dirty="0" smtClean="0">
                <a:solidFill>
                  <a:srgbClr val="1F881A"/>
                </a:solidFill>
              </a:rPr>
              <a:t> together</a:t>
            </a:r>
          </a:p>
          <a:p>
            <a:pPr lvl="2" eaLnBrk="1" hangingPunct="1">
              <a:buFont typeface="Times" pitchFamily="84" charset="0"/>
              <a:buChar char="•"/>
              <a:defRPr/>
            </a:pPr>
            <a:endParaRPr lang="en-US" sz="3600" b="1" dirty="0" smtClean="0">
              <a:solidFill>
                <a:srgbClr val="1F881A"/>
              </a:solidFill>
            </a:endParaRPr>
          </a:p>
          <a:p>
            <a:pPr marL="914400" lvl="1" indent="-514350" eaLnBrk="1" hangingPunct="1">
              <a:buFont typeface="+mj-lt"/>
              <a:buAutoNum type="arabicPeriod"/>
              <a:defRPr/>
            </a:pPr>
            <a:r>
              <a:rPr lang="en-US" sz="3600" b="1" u="sng" dirty="0" smtClean="0">
                <a:solidFill>
                  <a:srgbClr val="1F881A"/>
                </a:solidFill>
              </a:rPr>
              <a:t>Transform</a:t>
            </a:r>
            <a:r>
              <a:rPr lang="en-US" sz="3600" b="1" dirty="0" smtClean="0">
                <a:solidFill>
                  <a:srgbClr val="1F881A"/>
                </a:solidFill>
              </a:rPr>
              <a:t> fault: two plates going </a:t>
            </a:r>
            <a:r>
              <a:rPr lang="en-US" sz="3600" b="1" u="sng" dirty="0" smtClean="0">
                <a:solidFill>
                  <a:srgbClr val="1F881A"/>
                </a:solidFill>
              </a:rPr>
              <a:t>past</a:t>
            </a:r>
            <a:r>
              <a:rPr lang="en-US" sz="3600" b="1" dirty="0" smtClean="0">
                <a:solidFill>
                  <a:srgbClr val="1F881A"/>
                </a:solidFill>
              </a:rPr>
              <a:t> each other, </a:t>
            </a:r>
            <a:r>
              <a:rPr lang="en-US" sz="3600" b="1" u="sng" dirty="0" smtClean="0">
                <a:solidFill>
                  <a:srgbClr val="1F881A"/>
                </a:solidFill>
              </a:rPr>
              <a:t>opposite</a:t>
            </a:r>
            <a:r>
              <a:rPr lang="en-US" sz="3600" b="1" dirty="0" smtClean="0">
                <a:solidFill>
                  <a:srgbClr val="1F881A"/>
                </a:solidFill>
              </a:rPr>
              <a:t> </a:t>
            </a:r>
            <a:r>
              <a:rPr lang="en-US" sz="3600" b="1" u="sng" dirty="0" smtClean="0">
                <a:solidFill>
                  <a:srgbClr val="1F881A"/>
                </a:solidFill>
              </a:rPr>
              <a:t>directions</a:t>
            </a:r>
            <a:r>
              <a:rPr lang="en-US" sz="3600" b="1" dirty="0" smtClean="0">
                <a:solidFill>
                  <a:srgbClr val="1F881A"/>
                </a:solidFill>
              </a:rPr>
              <a:t>.</a:t>
            </a:r>
          </a:p>
          <a:p>
            <a:pPr lvl="1" eaLnBrk="1" hangingPunct="1">
              <a:buFont typeface="Times" pitchFamily="84" charset="0"/>
              <a:buChar char="•"/>
              <a:defRPr/>
            </a:pPr>
            <a:endParaRPr lang="en-US" sz="2800" dirty="0" smtClean="0"/>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sz="2600"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a:p>
            <a:pPr eaLnBrk="1" hangingPunct="1">
              <a:buFont typeface="Wingdings" pitchFamily="2" charset="2"/>
              <a:buChar char="§"/>
              <a:defRPr/>
            </a:pPr>
            <a:endParaRPr lang="en-US" dirty="0" smtClean="0">
              <a:cs typeface="+mn-cs"/>
            </a:endParaRPr>
          </a:p>
        </p:txBody>
      </p:sp>
      <p:sp>
        <p:nvSpPr>
          <p:cNvPr id="4" name="TextBox 3"/>
          <p:cNvSpPr txBox="1"/>
          <p:nvPr/>
        </p:nvSpPr>
        <p:spPr>
          <a:xfrm>
            <a:off x="8039101" y="78716"/>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27966543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92969"/>
          </a:xfrm>
        </p:spPr>
        <p:txBody>
          <a:bodyPr/>
          <a:lstStyle/>
          <a:p>
            <a:r>
              <a:rPr lang="en-US" dirty="0" smtClean="0"/>
              <a:t>Convergent Plates </a:t>
            </a:r>
            <a:endParaRPr lang="en-US" dirty="0"/>
          </a:p>
        </p:txBody>
      </p:sp>
      <p:sp>
        <p:nvSpPr>
          <p:cNvPr id="3" name="Content Placeholder 2"/>
          <p:cNvSpPr>
            <a:spLocks noGrp="1"/>
          </p:cNvSpPr>
          <p:nvPr>
            <p:ph idx="1"/>
          </p:nvPr>
        </p:nvSpPr>
        <p:spPr>
          <a:xfrm>
            <a:off x="0" y="1600200"/>
            <a:ext cx="9144000" cy="5257799"/>
          </a:xfrm>
        </p:spPr>
        <p:txBody>
          <a:bodyPr>
            <a:normAutofit/>
          </a:bodyPr>
          <a:lstStyle/>
          <a:p>
            <a:pPr marL="1200150" lvl="1" indent="-742950">
              <a:buAutoNum type="arabicParenR"/>
              <a:defRPr/>
            </a:pPr>
            <a:r>
              <a:rPr lang="en-US" sz="3600" b="1" dirty="0" smtClean="0">
                <a:solidFill>
                  <a:srgbClr val="1F881A"/>
                </a:solidFill>
              </a:rPr>
              <a:t>Two </a:t>
            </a:r>
            <a:r>
              <a:rPr lang="en-US" sz="3600" b="1" dirty="0">
                <a:solidFill>
                  <a:srgbClr val="1F881A"/>
                </a:solidFill>
              </a:rPr>
              <a:t>plates coming </a:t>
            </a:r>
            <a:r>
              <a:rPr lang="en-US" sz="3600" b="1" dirty="0" smtClean="0">
                <a:solidFill>
                  <a:srgbClr val="1F881A"/>
                </a:solidFill>
              </a:rPr>
              <a:t>together </a:t>
            </a:r>
            <a:endParaRPr lang="en-US" sz="3600" b="1" dirty="0">
              <a:solidFill>
                <a:srgbClr val="1F881A"/>
              </a:solidFill>
            </a:endParaRPr>
          </a:p>
          <a:p>
            <a:pPr marL="1200150" lvl="1" indent="-742950">
              <a:buAutoNum type="arabicParenR"/>
              <a:defRPr/>
            </a:pPr>
            <a:endParaRPr lang="en-US" sz="3600" b="1" dirty="0" smtClean="0">
              <a:solidFill>
                <a:srgbClr val="1F881A"/>
              </a:solidFill>
            </a:endParaRPr>
          </a:p>
          <a:p>
            <a:pPr marL="968375" lvl="3" indent="0">
              <a:buNone/>
              <a:defRPr/>
            </a:pPr>
            <a:endParaRPr lang="en-US" sz="3600" b="1" dirty="0" smtClean="0">
              <a:solidFill>
                <a:srgbClr val="1F881A"/>
              </a:solidFill>
            </a:endParaRPr>
          </a:p>
          <a:p>
            <a:pPr marL="968375" lvl="3" indent="0">
              <a:buNone/>
              <a:defRPr/>
            </a:pPr>
            <a:r>
              <a:rPr lang="en-US" sz="3600" b="1" dirty="0" smtClean="0">
                <a:solidFill>
                  <a:srgbClr val="1F881A"/>
                </a:solidFill>
              </a:rPr>
              <a:t>Can form a </a:t>
            </a:r>
            <a:r>
              <a:rPr lang="en-US" sz="3600" b="1" u="sng" dirty="0" smtClean="0">
                <a:solidFill>
                  <a:srgbClr val="1F881A"/>
                </a:solidFill>
              </a:rPr>
              <a:t>Sub-</a:t>
            </a:r>
            <a:r>
              <a:rPr lang="en-US" sz="3600" b="1" u="sng" dirty="0" err="1" smtClean="0">
                <a:solidFill>
                  <a:srgbClr val="1F881A"/>
                </a:solidFill>
              </a:rPr>
              <a:t>duction</a:t>
            </a:r>
            <a:r>
              <a:rPr lang="en-US" sz="3600" b="1" u="sng" dirty="0" smtClean="0">
                <a:solidFill>
                  <a:srgbClr val="1F881A"/>
                </a:solidFill>
              </a:rPr>
              <a:t> </a:t>
            </a:r>
            <a:r>
              <a:rPr lang="en-US" sz="3600" b="1" dirty="0" smtClean="0">
                <a:solidFill>
                  <a:srgbClr val="1F881A"/>
                </a:solidFill>
              </a:rPr>
              <a:t>Zone</a:t>
            </a:r>
            <a:endParaRPr lang="en-US" sz="3600" b="1" dirty="0">
              <a:solidFill>
                <a:srgbClr val="1F881A"/>
              </a:solidFill>
            </a:endParaRPr>
          </a:p>
          <a:p>
            <a:pPr lvl="4">
              <a:buFont typeface="Times" pitchFamily="84" charset="0"/>
              <a:buChar char="•"/>
              <a:defRPr/>
            </a:pPr>
            <a:r>
              <a:rPr lang="en-US" sz="3600" b="1" dirty="0">
                <a:solidFill>
                  <a:srgbClr val="1F881A"/>
                </a:solidFill>
              </a:rPr>
              <a:t>Physical Features: </a:t>
            </a:r>
          </a:p>
          <a:p>
            <a:pPr lvl="5">
              <a:buFont typeface="Times" pitchFamily="84" charset="0"/>
              <a:buChar char="•"/>
              <a:defRPr/>
            </a:pPr>
            <a:r>
              <a:rPr lang="en-US" sz="3600" b="1" dirty="0">
                <a:solidFill>
                  <a:srgbClr val="1F881A"/>
                </a:solidFill>
              </a:rPr>
              <a:t>Trench</a:t>
            </a:r>
          </a:p>
          <a:p>
            <a:pPr lvl="5">
              <a:buFont typeface="Times" pitchFamily="84" charset="0"/>
              <a:buChar char="•"/>
              <a:defRPr/>
            </a:pPr>
            <a:r>
              <a:rPr lang="en-US" sz="3600" b="1" dirty="0">
                <a:solidFill>
                  <a:srgbClr val="1F881A"/>
                </a:solidFill>
              </a:rPr>
              <a:t>Volcano</a:t>
            </a:r>
          </a:p>
          <a:p>
            <a:endParaRPr lang="en-US" dirty="0"/>
          </a:p>
        </p:txBody>
      </p:sp>
      <p:sp>
        <p:nvSpPr>
          <p:cNvPr id="4" name="Cube 3"/>
          <p:cNvSpPr/>
          <p:nvPr/>
        </p:nvSpPr>
        <p:spPr>
          <a:xfrm>
            <a:off x="2343727" y="2747818"/>
            <a:ext cx="1962727" cy="53109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ube 5"/>
          <p:cNvSpPr/>
          <p:nvPr/>
        </p:nvSpPr>
        <p:spPr>
          <a:xfrm>
            <a:off x="5407892" y="2747818"/>
            <a:ext cx="1962727" cy="53109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3791204" y="280568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4918688" y="2805684"/>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039101" y="78716"/>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2398442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tvsocn288x157.gif"/>
          <p:cNvPicPr>
            <a:picLocks noGrp="1" noChangeAspect="1"/>
          </p:cNvPicPr>
          <p:nvPr>
            <p:ph idx="1"/>
          </p:nvPr>
        </p:nvPicPr>
        <p:blipFill>
          <a:blip r:embed="rId2">
            <a:extLst>
              <a:ext uri="{28A0092B-C50C-407E-A947-70E740481C1C}">
                <a14:useLocalDpi xmlns:a14="http://schemas.microsoft.com/office/drawing/2010/main" val="0"/>
              </a:ext>
            </a:extLst>
          </a:blip>
          <a:srcRect t="465" b="465"/>
          <a:stretch>
            <a:fillRect/>
          </a:stretch>
        </p:blipFill>
        <p:spPr>
          <a:xfrm>
            <a:off x="0" y="0"/>
            <a:ext cx="9144000" cy="6858000"/>
          </a:xfrm>
        </p:spPr>
      </p:pic>
    </p:spTree>
    <p:extLst>
      <p:ext uri="{BB962C8B-B14F-4D97-AF65-F5344CB8AC3E}">
        <p14:creationId xmlns:p14="http://schemas.microsoft.com/office/powerpoint/2010/main" val="3203328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f8754ed14d57d332163d04c410c2fe3f.jpg"/>
          <p:cNvPicPr>
            <a:picLocks noChangeAspect="1"/>
          </p:cNvPicPr>
          <p:nvPr/>
        </p:nvPicPr>
        <p:blipFill rotWithShape="1">
          <a:blip r:embed="rId2">
            <a:extLst>
              <a:ext uri="{28A0092B-C50C-407E-A947-70E740481C1C}">
                <a14:useLocalDpi xmlns:a14="http://schemas.microsoft.com/office/drawing/2010/main" val="0"/>
              </a:ext>
            </a:extLst>
          </a:blip>
          <a:srcRect l="65" r="-242"/>
          <a:stretch/>
        </p:blipFill>
        <p:spPr>
          <a:xfrm>
            <a:off x="0" y="0"/>
            <a:ext cx="9225410" cy="6858000"/>
          </a:xfrm>
          <a:prstGeom prst="rect">
            <a:avLst/>
          </a:prstGeom>
        </p:spPr>
      </p:pic>
    </p:spTree>
    <p:extLst>
      <p:ext uri="{BB962C8B-B14F-4D97-AF65-F5344CB8AC3E}">
        <p14:creationId xmlns:p14="http://schemas.microsoft.com/office/powerpoint/2010/main" val="20492149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descr="Mount_Everest_from_Rombok_Gompa,_Tib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33528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descr="Himalaya-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2" name="Rectangle 6"/>
          <p:cNvSpPr>
            <a:spLocks noChangeArrowheads="1"/>
          </p:cNvSpPr>
          <p:nvPr/>
        </p:nvSpPr>
        <p:spPr bwMode="auto">
          <a:xfrm>
            <a:off x="3556000" y="116685"/>
            <a:ext cx="3276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Himalayas</a:t>
            </a:r>
          </a:p>
        </p:txBody>
      </p:sp>
      <p:pic>
        <p:nvPicPr>
          <p:cNvPr id="45064" name="Picture 8" descr="800px-Mount_Everest_from_Rongbuk_may_2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819400"/>
            <a:ext cx="3352800" cy="2554288"/>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descr="800px-Everestpano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4570" y="5373688"/>
            <a:ext cx="4761028" cy="148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4697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2_2006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648" y="3160236"/>
            <a:ext cx="4930352" cy="3697764"/>
          </a:xfrm>
          <a:prstGeom prst="rect">
            <a:avLst/>
          </a:prstGeom>
        </p:spPr>
      </p:pic>
      <p:pic>
        <p:nvPicPr>
          <p:cNvPr id="2" name="Picture 1" descr="Mt.Ever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4850621" cy="4175900"/>
          </a:xfrm>
          <a:prstGeom prst="rect">
            <a:avLst/>
          </a:prstGeom>
        </p:spPr>
      </p:pic>
      <p:sp>
        <p:nvSpPr>
          <p:cNvPr id="4" name="TextBox 3"/>
          <p:cNvSpPr txBox="1"/>
          <p:nvPr/>
        </p:nvSpPr>
        <p:spPr>
          <a:xfrm>
            <a:off x="4850620" y="38487"/>
            <a:ext cx="2578213" cy="1384995"/>
          </a:xfrm>
          <a:prstGeom prst="rect">
            <a:avLst/>
          </a:prstGeom>
          <a:noFill/>
        </p:spPr>
        <p:txBody>
          <a:bodyPr wrap="square" rtlCol="0">
            <a:spAutoFit/>
          </a:bodyPr>
          <a:lstStyle/>
          <a:p>
            <a:r>
              <a:rPr lang="en-US" sz="2800" b="1" dirty="0" smtClean="0"/>
              <a:t>Mount Everest, </a:t>
            </a:r>
          </a:p>
          <a:p>
            <a:r>
              <a:rPr lang="en-US" sz="2800" b="1" dirty="0" smtClean="0"/>
              <a:t>29,035 feet</a:t>
            </a:r>
            <a:endParaRPr lang="en-US" sz="2800" b="1" dirty="0"/>
          </a:p>
        </p:txBody>
      </p:sp>
      <p:sp>
        <p:nvSpPr>
          <p:cNvPr id="5" name="TextBox 4"/>
          <p:cNvSpPr txBox="1"/>
          <p:nvPr/>
        </p:nvSpPr>
        <p:spPr>
          <a:xfrm>
            <a:off x="6719710" y="2236240"/>
            <a:ext cx="3116945" cy="954107"/>
          </a:xfrm>
          <a:prstGeom prst="rect">
            <a:avLst/>
          </a:prstGeom>
          <a:noFill/>
        </p:spPr>
        <p:txBody>
          <a:bodyPr wrap="square" rtlCol="0">
            <a:spAutoFit/>
          </a:bodyPr>
          <a:lstStyle/>
          <a:p>
            <a:r>
              <a:rPr lang="en-US" sz="2800" b="1" dirty="0" smtClean="0"/>
              <a:t>K2 </a:t>
            </a:r>
            <a:r>
              <a:rPr lang="mr-IN" sz="2800" b="1" dirty="0" smtClean="0"/>
              <a:t>–</a:t>
            </a:r>
            <a:r>
              <a:rPr lang="en-US" sz="2800" b="1" dirty="0" smtClean="0"/>
              <a:t> 28,251 FEET</a:t>
            </a:r>
            <a:endParaRPr lang="en-US" sz="2800" b="1" dirty="0"/>
          </a:p>
        </p:txBody>
      </p:sp>
      <p:sp>
        <p:nvSpPr>
          <p:cNvPr id="6" name="TextBox 5"/>
          <p:cNvSpPr txBox="1"/>
          <p:nvPr/>
        </p:nvSpPr>
        <p:spPr>
          <a:xfrm>
            <a:off x="0" y="4668605"/>
            <a:ext cx="4213648" cy="1569660"/>
          </a:xfrm>
          <a:prstGeom prst="rect">
            <a:avLst/>
          </a:prstGeom>
          <a:noFill/>
        </p:spPr>
        <p:txBody>
          <a:bodyPr wrap="square" rtlCol="0">
            <a:spAutoFit/>
          </a:bodyPr>
          <a:lstStyle/>
          <a:p>
            <a:r>
              <a:rPr lang="en-US" sz="3200" b="1" dirty="0" smtClean="0"/>
              <a:t>Perspective, Mount Baker stands at 10,780 feet.</a:t>
            </a:r>
            <a:endParaRPr lang="en-US" sz="3200" b="1" dirty="0"/>
          </a:p>
        </p:txBody>
      </p:sp>
    </p:spTree>
    <p:extLst>
      <p:ext uri="{BB962C8B-B14F-4D97-AF65-F5344CB8AC3E}">
        <p14:creationId xmlns:p14="http://schemas.microsoft.com/office/powerpoint/2010/main" val="17773390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Processes</a:t>
            </a:r>
            <a:endParaRPr lang="en-US" dirty="0"/>
          </a:p>
        </p:txBody>
      </p:sp>
      <p:pic>
        <p:nvPicPr>
          <p:cNvPr id="4" name="Content Placeholder 3" descr="19930828_BearGlacier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386" b="7501"/>
          <a:stretch/>
        </p:blipFill>
        <p:spPr>
          <a:xfrm>
            <a:off x="1119188" y="1728900"/>
            <a:ext cx="6918325" cy="4030663"/>
          </a:xfrm>
        </p:spPr>
      </p:pic>
    </p:spTree>
    <p:extLst>
      <p:ext uri="{BB962C8B-B14F-4D97-AF65-F5344CB8AC3E}">
        <p14:creationId xmlns:p14="http://schemas.microsoft.com/office/powerpoint/2010/main" val="31927530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qimg-86d5881be05766da1fca608ece355a09-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01852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2_2006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648" y="3160236"/>
            <a:ext cx="4930352" cy="3697764"/>
          </a:xfrm>
          <a:prstGeom prst="rect">
            <a:avLst/>
          </a:prstGeom>
        </p:spPr>
      </p:pic>
      <p:pic>
        <p:nvPicPr>
          <p:cNvPr id="2" name="Picture 1" descr="Mt.Ever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4850621" cy="4175900"/>
          </a:xfrm>
          <a:prstGeom prst="rect">
            <a:avLst/>
          </a:prstGeom>
        </p:spPr>
      </p:pic>
      <p:sp>
        <p:nvSpPr>
          <p:cNvPr id="4" name="TextBox 3"/>
          <p:cNvSpPr txBox="1"/>
          <p:nvPr/>
        </p:nvSpPr>
        <p:spPr>
          <a:xfrm>
            <a:off x="4850620" y="38487"/>
            <a:ext cx="2578213" cy="1384995"/>
          </a:xfrm>
          <a:prstGeom prst="rect">
            <a:avLst/>
          </a:prstGeom>
          <a:noFill/>
        </p:spPr>
        <p:txBody>
          <a:bodyPr wrap="square" rtlCol="0">
            <a:spAutoFit/>
          </a:bodyPr>
          <a:lstStyle/>
          <a:p>
            <a:r>
              <a:rPr lang="en-US" sz="2800" b="1" dirty="0" smtClean="0"/>
              <a:t>Mount Everest, </a:t>
            </a:r>
          </a:p>
          <a:p>
            <a:r>
              <a:rPr lang="en-US" sz="2800" b="1" dirty="0" smtClean="0"/>
              <a:t>29,035 feet</a:t>
            </a:r>
            <a:endParaRPr lang="en-US" sz="2800" b="1" dirty="0"/>
          </a:p>
        </p:txBody>
      </p:sp>
      <p:sp>
        <p:nvSpPr>
          <p:cNvPr id="5" name="TextBox 4"/>
          <p:cNvSpPr txBox="1"/>
          <p:nvPr/>
        </p:nvSpPr>
        <p:spPr>
          <a:xfrm>
            <a:off x="6719710" y="2236240"/>
            <a:ext cx="3116945" cy="954107"/>
          </a:xfrm>
          <a:prstGeom prst="rect">
            <a:avLst/>
          </a:prstGeom>
          <a:noFill/>
        </p:spPr>
        <p:txBody>
          <a:bodyPr wrap="square" rtlCol="0">
            <a:spAutoFit/>
          </a:bodyPr>
          <a:lstStyle/>
          <a:p>
            <a:r>
              <a:rPr lang="en-US" sz="2800" b="1" dirty="0" smtClean="0"/>
              <a:t>K2 </a:t>
            </a:r>
            <a:r>
              <a:rPr lang="mr-IN" sz="2800" b="1" dirty="0" smtClean="0"/>
              <a:t>–</a:t>
            </a:r>
            <a:r>
              <a:rPr lang="en-US" sz="2800" b="1" dirty="0" smtClean="0"/>
              <a:t> 28,251 FEET</a:t>
            </a:r>
            <a:endParaRPr lang="en-US" sz="2800" b="1" dirty="0"/>
          </a:p>
        </p:txBody>
      </p:sp>
      <p:sp>
        <p:nvSpPr>
          <p:cNvPr id="6" name="TextBox 5"/>
          <p:cNvSpPr txBox="1"/>
          <p:nvPr/>
        </p:nvSpPr>
        <p:spPr>
          <a:xfrm>
            <a:off x="0" y="4668605"/>
            <a:ext cx="4213648" cy="1569660"/>
          </a:xfrm>
          <a:prstGeom prst="rect">
            <a:avLst/>
          </a:prstGeom>
          <a:noFill/>
        </p:spPr>
        <p:txBody>
          <a:bodyPr wrap="square" rtlCol="0">
            <a:spAutoFit/>
          </a:bodyPr>
          <a:lstStyle/>
          <a:p>
            <a:r>
              <a:rPr lang="en-US" sz="3200" b="1" dirty="0" smtClean="0"/>
              <a:t>Perspective, Mount Baker stands at 10,780 feet.</a:t>
            </a:r>
            <a:endParaRPr lang="en-US" sz="3200" b="1" dirty="0"/>
          </a:p>
        </p:txBody>
      </p:sp>
    </p:spTree>
    <p:extLst>
      <p:ext uri="{BB962C8B-B14F-4D97-AF65-F5344CB8AC3E}">
        <p14:creationId xmlns:p14="http://schemas.microsoft.com/office/powerpoint/2010/main" val="21995418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musedMiserlyGermanshorthairedpointer-size_restricted.gif"/>
          <p:cNvPicPr>
            <a:picLocks noGrp="1" noChangeAspect="1"/>
          </p:cNvPicPr>
          <p:nvPr>
            <p:ph idx="1"/>
          </p:nvPr>
        </p:nvPicPr>
        <p:blipFill>
          <a:blip r:embed="rId2">
            <a:extLst>
              <a:ext uri="{28A0092B-C50C-407E-A947-70E740481C1C}">
                <a14:useLocalDpi xmlns:a14="http://schemas.microsoft.com/office/drawing/2010/main" val="0"/>
              </a:ext>
            </a:extLst>
          </a:blip>
          <a:srcRect t="14778" b="14778"/>
          <a:stretch>
            <a:fillRect/>
          </a:stretch>
        </p:blipFill>
        <p:spPr>
          <a:xfrm>
            <a:off x="549275" y="1560944"/>
            <a:ext cx="8042276" cy="5297056"/>
          </a:xfrm>
        </p:spPr>
      </p:pic>
      <p:sp>
        <p:nvSpPr>
          <p:cNvPr id="7" name="TextBox 6"/>
          <p:cNvSpPr txBox="1"/>
          <p:nvPr/>
        </p:nvSpPr>
        <p:spPr>
          <a:xfrm>
            <a:off x="1" y="23152"/>
            <a:ext cx="9144000" cy="1569660"/>
          </a:xfrm>
          <a:prstGeom prst="rect">
            <a:avLst/>
          </a:prstGeom>
          <a:noFill/>
        </p:spPr>
        <p:txBody>
          <a:bodyPr wrap="square" rtlCol="0">
            <a:spAutoFit/>
          </a:bodyPr>
          <a:lstStyle/>
          <a:p>
            <a:r>
              <a:rPr lang="en-US" sz="3200" dirty="0" smtClean="0"/>
              <a:t>A </a:t>
            </a:r>
            <a:r>
              <a:rPr lang="en-US" sz="3200" b="1" dirty="0" smtClean="0"/>
              <a:t>Sub-</a:t>
            </a:r>
            <a:r>
              <a:rPr lang="en-US" sz="3200" b="1" dirty="0" err="1" smtClean="0"/>
              <a:t>duction</a:t>
            </a:r>
            <a:r>
              <a:rPr lang="en-US" sz="3200" b="1" dirty="0" smtClean="0"/>
              <a:t> </a:t>
            </a:r>
            <a:r>
              <a:rPr lang="en-US" sz="3200" dirty="0" smtClean="0"/>
              <a:t>Zone forms when one plate is lighter than the other and goes underneath the </a:t>
            </a:r>
            <a:r>
              <a:rPr lang="en-US" sz="3200" b="1" dirty="0" smtClean="0"/>
              <a:t>heavier</a:t>
            </a:r>
            <a:r>
              <a:rPr lang="en-US" sz="3200" dirty="0" smtClean="0"/>
              <a:t> plate.</a:t>
            </a:r>
            <a:endParaRPr lang="en-US" sz="3200" dirty="0"/>
          </a:p>
        </p:txBody>
      </p:sp>
      <p:sp>
        <p:nvSpPr>
          <p:cNvPr id="4" name="TextBox 3"/>
          <p:cNvSpPr txBox="1"/>
          <p:nvPr/>
        </p:nvSpPr>
        <p:spPr>
          <a:xfrm>
            <a:off x="8039101" y="1592812"/>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9719655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51965"/>
          </a:xfrm>
        </p:spPr>
        <p:txBody>
          <a:bodyPr/>
          <a:lstStyle/>
          <a:p>
            <a:r>
              <a:rPr lang="en-US" dirty="0" smtClean="0"/>
              <a:t>Divergent Plates</a:t>
            </a:r>
            <a:endParaRPr lang="en-US" dirty="0"/>
          </a:p>
        </p:txBody>
      </p:sp>
      <p:sp>
        <p:nvSpPr>
          <p:cNvPr id="3" name="Content Placeholder 2"/>
          <p:cNvSpPr>
            <a:spLocks noGrp="1"/>
          </p:cNvSpPr>
          <p:nvPr>
            <p:ph idx="1"/>
          </p:nvPr>
        </p:nvSpPr>
        <p:spPr>
          <a:xfrm>
            <a:off x="0" y="1074808"/>
            <a:ext cx="9144000" cy="5783192"/>
          </a:xfrm>
        </p:spPr>
        <p:txBody>
          <a:bodyPr/>
          <a:lstStyle/>
          <a:p>
            <a:pPr marL="457200" lvl="1" indent="0">
              <a:buNone/>
              <a:defRPr/>
            </a:pPr>
            <a:r>
              <a:rPr lang="en-US" sz="3600" b="1" dirty="0" smtClean="0">
                <a:solidFill>
                  <a:srgbClr val="1F881A"/>
                </a:solidFill>
              </a:rPr>
              <a:t>Two plates pulling apart.</a:t>
            </a:r>
          </a:p>
          <a:p>
            <a:pPr marL="457200" lvl="1" indent="0">
              <a:buNone/>
              <a:defRPr/>
            </a:pPr>
            <a:endParaRPr lang="en-US" sz="2400" b="1" dirty="0">
              <a:solidFill>
                <a:srgbClr val="1F881A"/>
              </a:solidFill>
            </a:endParaRPr>
          </a:p>
          <a:p>
            <a:pPr marL="457200" lvl="1" indent="0">
              <a:buNone/>
              <a:defRPr/>
            </a:pPr>
            <a:endParaRPr lang="en-US" sz="2400" b="1" dirty="0">
              <a:solidFill>
                <a:srgbClr val="1F881A"/>
              </a:solidFill>
            </a:endParaRPr>
          </a:p>
          <a:p>
            <a:pPr lvl="3">
              <a:buFont typeface="Times" pitchFamily="84" charset="0"/>
              <a:buChar char="•"/>
              <a:defRPr/>
            </a:pPr>
            <a:endParaRPr lang="en-US" sz="3600" b="1" dirty="0" smtClean="0">
              <a:solidFill>
                <a:srgbClr val="1F881A"/>
              </a:solidFill>
            </a:endParaRPr>
          </a:p>
          <a:p>
            <a:pPr lvl="3">
              <a:buFont typeface="Times" pitchFamily="84" charset="0"/>
              <a:buChar char="•"/>
              <a:defRPr/>
            </a:pPr>
            <a:r>
              <a:rPr lang="en-US" sz="3600" b="1" dirty="0" smtClean="0">
                <a:solidFill>
                  <a:srgbClr val="1F881A"/>
                </a:solidFill>
              </a:rPr>
              <a:t>Usually results in Magma </a:t>
            </a:r>
            <a:r>
              <a:rPr lang="en-US" sz="3600" b="1" dirty="0">
                <a:solidFill>
                  <a:srgbClr val="1F881A"/>
                </a:solidFill>
              </a:rPr>
              <a:t>coming </a:t>
            </a:r>
            <a:r>
              <a:rPr lang="en-US" sz="3600" b="1" dirty="0" smtClean="0">
                <a:solidFill>
                  <a:srgbClr val="1F881A"/>
                </a:solidFill>
              </a:rPr>
              <a:t>up! </a:t>
            </a:r>
            <a:endParaRPr lang="en-US" sz="3600" b="1" dirty="0">
              <a:solidFill>
                <a:srgbClr val="1F881A"/>
              </a:solidFill>
            </a:endParaRPr>
          </a:p>
          <a:p>
            <a:pPr lvl="4">
              <a:buFont typeface="Times" pitchFamily="84" charset="0"/>
              <a:buChar char="•"/>
              <a:defRPr/>
            </a:pPr>
            <a:r>
              <a:rPr lang="en-US" sz="3600" b="1" dirty="0">
                <a:solidFill>
                  <a:srgbClr val="1F881A"/>
                </a:solidFill>
              </a:rPr>
              <a:t>Physical Features:</a:t>
            </a:r>
          </a:p>
          <a:p>
            <a:pPr lvl="5">
              <a:buFont typeface="Times" pitchFamily="84" charset="0"/>
              <a:buChar char="•"/>
              <a:defRPr/>
            </a:pPr>
            <a:r>
              <a:rPr lang="en-US" sz="3600" b="1" dirty="0">
                <a:solidFill>
                  <a:srgbClr val="1F881A"/>
                </a:solidFill>
              </a:rPr>
              <a:t>Oceanic </a:t>
            </a:r>
            <a:r>
              <a:rPr lang="en-US" sz="3600" b="1" dirty="0" smtClean="0">
                <a:solidFill>
                  <a:srgbClr val="1F881A"/>
                </a:solidFill>
              </a:rPr>
              <a:t>ridge</a:t>
            </a:r>
          </a:p>
          <a:p>
            <a:pPr lvl="5">
              <a:buFont typeface="Times" pitchFamily="84" charset="0"/>
              <a:buChar char="•"/>
              <a:defRPr/>
            </a:pPr>
            <a:r>
              <a:rPr lang="en-US" sz="3600" b="1" dirty="0" smtClean="0">
                <a:solidFill>
                  <a:srgbClr val="1F881A"/>
                </a:solidFill>
              </a:rPr>
              <a:t>Rift Valley </a:t>
            </a:r>
            <a:endParaRPr lang="en-US" sz="3600" b="1" dirty="0">
              <a:solidFill>
                <a:srgbClr val="1F881A"/>
              </a:solidFill>
            </a:endParaRPr>
          </a:p>
          <a:p>
            <a:endParaRPr lang="en-US" dirty="0"/>
          </a:p>
        </p:txBody>
      </p:sp>
      <p:sp>
        <p:nvSpPr>
          <p:cNvPr id="5" name="Cube 4"/>
          <p:cNvSpPr/>
          <p:nvPr/>
        </p:nvSpPr>
        <p:spPr>
          <a:xfrm>
            <a:off x="1099113" y="2210682"/>
            <a:ext cx="2711142" cy="61068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ube 5"/>
          <p:cNvSpPr/>
          <p:nvPr/>
        </p:nvSpPr>
        <p:spPr>
          <a:xfrm>
            <a:off x="4206902" y="2210682"/>
            <a:ext cx="2711142" cy="61068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6428840" y="234895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609909" y="234895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039101" y="78716"/>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11786491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20666"/>
          </a:xfrm>
        </p:spPr>
        <p:txBody>
          <a:bodyPr/>
          <a:lstStyle/>
          <a:p>
            <a:r>
              <a:rPr lang="en-US" dirty="0" smtClean="0"/>
              <a:t>Divergent Boundary</a:t>
            </a:r>
            <a:endParaRPr lang="en-US" dirty="0"/>
          </a:p>
        </p:txBody>
      </p:sp>
      <p:pic>
        <p:nvPicPr>
          <p:cNvPr id="4" name="Content Placeholder 3" descr="EFPlateP3.gif"/>
          <p:cNvPicPr>
            <a:picLocks noGrp="1" noChangeAspect="1"/>
          </p:cNvPicPr>
          <p:nvPr>
            <p:ph idx="1"/>
          </p:nvPr>
        </p:nvPicPr>
        <p:blipFill>
          <a:blip r:embed="rId2">
            <a:extLst>
              <a:ext uri="{28A0092B-C50C-407E-A947-70E740481C1C}">
                <a14:useLocalDpi xmlns:a14="http://schemas.microsoft.com/office/drawing/2010/main" val="0"/>
              </a:ext>
            </a:extLst>
          </a:blip>
          <a:srcRect l="-5107" r="-5107"/>
          <a:stretch>
            <a:fillRect/>
          </a:stretch>
        </p:blipFill>
        <p:spPr/>
      </p:pic>
      <p:sp>
        <p:nvSpPr>
          <p:cNvPr id="5" name="TextBox 4"/>
          <p:cNvSpPr txBox="1"/>
          <p:nvPr/>
        </p:nvSpPr>
        <p:spPr>
          <a:xfrm>
            <a:off x="0" y="6264175"/>
            <a:ext cx="9283111" cy="584776"/>
          </a:xfrm>
          <a:prstGeom prst="rect">
            <a:avLst/>
          </a:prstGeom>
          <a:noFill/>
        </p:spPr>
        <p:txBody>
          <a:bodyPr wrap="none" rtlCol="0">
            <a:spAutoFit/>
          </a:bodyPr>
          <a:lstStyle/>
          <a:p>
            <a:r>
              <a:rPr lang="en-US" sz="3200" dirty="0" smtClean="0"/>
              <a:t>Where do we see this type of event in the world?</a:t>
            </a:r>
            <a:endParaRPr lang="en-US" sz="3200" dirty="0"/>
          </a:p>
        </p:txBody>
      </p:sp>
    </p:spTree>
    <p:extLst>
      <p:ext uri="{BB962C8B-B14F-4D97-AF65-F5344CB8AC3E}">
        <p14:creationId xmlns:p14="http://schemas.microsoft.com/office/powerpoint/2010/main" val="4962240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3999" cy="1336956"/>
          </a:xfrm>
        </p:spPr>
        <p:txBody>
          <a:bodyPr/>
          <a:lstStyle/>
          <a:p>
            <a:r>
              <a:rPr lang="en-US" dirty="0" smtClean="0"/>
              <a:t>Hawaii is on a Divergent Plate which creates a Hot Spot</a:t>
            </a:r>
            <a:endParaRPr lang="en-US" dirty="0"/>
          </a:p>
        </p:txBody>
      </p:sp>
      <p:pic>
        <p:nvPicPr>
          <p:cNvPr id="4" name="Content Placeholder 3" descr="Plate_clip_image002_0001.jpg"/>
          <p:cNvPicPr>
            <a:picLocks noGrp="1" noChangeAspect="1"/>
          </p:cNvPicPr>
          <p:nvPr>
            <p:ph idx="1"/>
          </p:nvPr>
        </p:nvPicPr>
        <p:blipFill>
          <a:blip r:embed="rId2">
            <a:extLst>
              <a:ext uri="{28A0092B-C50C-407E-A947-70E740481C1C}">
                <a14:useLocalDpi xmlns:a14="http://schemas.microsoft.com/office/drawing/2010/main" val="0"/>
              </a:ext>
            </a:extLst>
          </a:blip>
          <a:srcRect l="12829" r="12829"/>
          <a:stretch>
            <a:fillRect/>
          </a:stretch>
        </p:blipFill>
        <p:spPr>
          <a:xfrm>
            <a:off x="-69622" y="1600200"/>
            <a:ext cx="9213621" cy="5257799"/>
          </a:xfrm>
        </p:spPr>
      </p:pic>
      <p:sp>
        <p:nvSpPr>
          <p:cNvPr id="5" name="TextBox 4"/>
          <p:cNvSpPr txBox="1"/>
          <p:nvPr/>
        </p:nvSpPr>
        <p:spPr>
          <a:xfrm>
            <a:off x="2515745" y="6030654"/>
            <a:ext cx="2375771" cy="369332"/>
          </a:xfrm>
          <a:prstGeom prst="rect">
            <a:avLst/>
          </a:prstGeom>
          <a:noFill/>
        </p:spPr>
        <p:txBody>
          <a:bodyPr wrap="none" rtlCol="0">
            <a:spAutoFit/>
          </a:bodyPr>
          <a:lstStyle/>
          <a:p>
            <a:r>
              <a:rPr lang="en-US" dirty="0" smtClean="0"/>
              <a:t>Sea Flood Spreading</a:t>
            </a:r>
            <a:endParaRPr lang="en-US" dirty="0"/>
          </a:p>
        </p:txBody>
      </p:sp>
    </p:spTree>
    <p:extLst>
      <p:ext uri="{BB962C8B-B14F-4D97-AF65-F5344CB8AC3E}">
        <p14:creationId xmlns:p14="http://schemas.microsoft.com/office/powerpoint/2010/main" val="25469077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rPr>
              <a:t>Age of Oceanic Crust</a:t>
            </a:r>
          </a:p>
        </p:txBody>
      </p:sp>
      <p:pic>
        <p:nvPicPr>
          <p:cNvPr id="36868" name="Picture 4" descr="age-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60661"/>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5410200" y="6400800"/>
            <a:ext cx="2743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400"/>
              <a:t>Courtesy of www.ngdc.noaa.gov</a:t>
            </a:r>
            <a:endParaRPr lang="en-US"/>
          </a:p>
        </p:txBody>
      </p:sp>
    </p:spTree>
    <p:extLst>
      <p:ext uri="{BB962C8B-B14F-4D97-AF65-F5344CB8AC3E}">
        <p14:creationId xmlns:p14="http://schemas.microsoft.com/office/powerpoint/2010/main" val="6938006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8" descr="Ic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76772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0" y="990600"/>
            <a:ext cx="4953000" cy="4419600"/>
          </a:xfrm>
        </p:spPr>
        <p:txBody>
          <a:bodyPr/>
          <a:lstStyle/>
          <a:p>
            <a:r>
              <a:rPr lang="en-US" sz="2800" dirty="0"/>
              <a:t>Iceland has a divergent plate boundary </a:t>
            </a:r>
            <a:r>
              <a:rPr lang="en-US" sz="2800" dirty="0">
                <a:hlinkClick r:id="rId3"/>
              </a:rPr>
              <a:t>running </a:t>
            </a:r>
            <a:r>
              <a:rPr lang="en-US" sz="2800" dirty="0"/>
              <a:t>through its middle</a:t>
            </a:r>
            <a:endParaRPr lang="en-US" dirty="0"/>
          </a:p>
        </p:txBody>
      </p:sp>
      <p:pic>
        <p:nvPicPr>
          <p:cNvPr id="38916" name="Picture 4" descr="iceland_volc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28800"/>
            <a:ext cx="3048000" cy="2174875"/>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Icelan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3733800" cy="2409825"/>
          </a:xfrm>
          <a:prstGeom prst="rect">
            <a:avLst/>
          </a:prstGeom>
          <a:noFill/>
          <a:extLst>
            <a:ext uri="{909E8E84-426E-40dd-AFC4-6F175D3DCCD1}">
              <a14:hiddenFill xmlns:a14="http://schemas.microsoft.com/office/drawing/2010/main">
                <a:solidFill>
                  <a:srgbClr val="FFFFFF"/>
                </a:solidFill>
              </a14:hiddenFill>
            </a:ext>
          </a:extLst>
        </p:spPr>
      </p:pic>
      <p:sp>
        <p:nvSpPr>
          <p:cNvPr id="38918" name="Rectangle 6"/>
          <p:cNvSpPr>
            <a:spLocks noChangeArrowheads="1"/>
          </p:cNvSpPr>
          <p:nvPr/>
        </p:nvSpPr>
        <p:spPr bwMode="auto">
          <a:xfrm>
            <a:off x="0" y="0"/>
            <a:ext cx="8534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en-US" sz="4400" dirty="0">
                <a:solidFill>
                  <a:schemeClr val="tx2"/>
                </a:solidFill>
                <a:hlinkClick r:id="rId3"/>
              </a:rPr>
              <a:t>Iceland</a:t>
            </a:r>
            <a:r>
              <a:rPr lang="en-US" sz="4400" dirty="0">
                <a:solidFill>
                  <a:schemeClr val="tx2"/>
                </a:solidFill>
              </a:rPr>
              <a:t>: </a:t>
            </a:r>
            <a:r>
              <a:rPr lang="en-US" sz="3200" dirty="0">
                <a:solidFill>
                  <a:schemeClr val="tx2"/>
                </a:solidFill>
              </a:rPr>
              <a:t>An example of continental rifting</a:t>
            </a:r>
            <a:endParaRPr lang="en-US" sz="4400" dirty="0">
              <a:solidFill>
                <a:schemeClr val="tx2"/>
              </a:solidFill>
            </a:endParaRPr>
          </a:p>
        </p:txBody>
      </p:sp>
      <p:pic>
        <p:nvPicPr>
          <p:cNvPr id="38920" name="Picture 8" descr="Ice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50306"/>
            <a:ext cx="4572000" cy="440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1127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4" name="Picture 16" descr="A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4400"/>
            <a:ext cx="2730500" cy="1912938"/>
          </a:xfrm>
          <a:prstGeom prst="rect">
            <a:avLst/>
          </a:prstGeom>
          <a:noFill/>
          <a:extLst>
            <a:ext uri="{909E8E84-426E-40dd-AFC4-6F175D3DCCD1}">
              <a14:hiddenFill xmlns:a14="http://schemas.microsoft.com/office/drawing/2010/main">
                <a:solidFill>
                  <a:srgbClr val="FFFFFF"/>
                </a:solidFill>
              </a14:hiddenFill>
            </a:ext>
          </a:extLst>
        </p:spPr>
      </p:pic>
      <p:pic>
        <p:nvPicPr>
          <p:cNvPr id="53257" name="Picture 9" descr="800px-Atlantic-tre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4876800" cy="3498850"/>
          </a:xfrm>
          <a:prstGeom prst="rect">
            <a:avLst/>
          </a:prstGeom>
          <a:noFill/>
          <a:extLst>
            <a:ext uri="{909E8E84-426E-40dd-AFC4-6F175D3DCCD1}">
              <a14:hiddenFill xmlns:a14="http://schemas.microsoft.com/office/drawing/2010/main">
                <a:solidFill>
                  <a:srgbClr val="FFFFFF"/>
                </a:solidFill>
              </a14:hiddenFill>
            </a:ext>
          </a:extLst>
        </p:spPr>
      </p:pic>
      <p:pic>
        <p:nvPicPr>
          <p:cNvPr id="53260" name="Picture 12" descr="Giant_grenad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138" y="2743200"/>
            <a:ext cx="3598862"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3261" name="Picture 13" descr="Humpback_anglerf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495800"/>
            <a:ext cx="229235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53263" name="Picture 15" descr="California_headlightfi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24400"/>
            <a:ext cx="3200400" cy="14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8222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Surface </a:t>
            </a:r>
            <a:r>
              <a:rPr lang="en-US" dirty="0" smtClean="0">
                <a:sym typeface="Wingdings"/>
              </a:rPr>
              <a:t></a:t>
            </a:r>
            <a:endParaRPr lang="en-US" dirty="0"/>
          </a:p>
        </p:txBody>
      </p:sp>
      <p:sp>
        <p:nvSpPr>
          <p:cNvPr id="3" name="Content Placeholder 2"/>
          <p:cNvSpPr>
            <a:spLocks noGrp="1"/>
          </p:cNvSpPr>
          <p:nvPr>
            <p:ph idx="1"/>
          </p:nvPr>
        </p:nvSpPr>
        <p:spPr/>
        <p:txBody>
          <a:bodyPr/>
          <a:lstStyle/>
          <a:p>
            <a:r>
              <a:rPr lang="en-US" dirty="0" smtClean="0"/>
              <a:t>The </a:t>
            </a:r>
            <a:r>
              <a:rPr lang="en-US" b="1" u="sng" dirty="0" smtClean="0"/>
              <a:t>surface</a:t>
            </a:r>
            <a:r>
              <a:rPr lang="en-US" dirty="0" smtClean="0"/>
              <a:t> of the earth is made up of many different </a:t>
            </a:r>
            <a:r>
              <a:rPr lang="en-US" b="1" u="sng" dirty="0" smtClean="0"/>
              <a:t>landforms</a:t>
            </a:r>
            <a:r>
              <a:rPr lang="en-US" dirty="0" smtClean="0"/>
              <a:t>. </a:t>
            </a:r>
          </a:p>
          <a:p>
            <a:r>
              <a:rPr lang="en-US" dirty="0" smtClean="0"/>
              <a:t>A </a:t>
            </a:r>
            <a:r>
              <a:rPr lang="en-US" b="1" u="sng" dirty="0" smtClean="0"/>
              <a:t>landform</a:t>
            </a:r>
            <a:r>
              <a:rPr lang="en-US" dirty="0" smtClean="0"/>
              <a:t> is a natural </a:t>
            </a:r>
            <a:r>
              <a:rPr lang="en-US" b="1" u="sng" dirty="0" smtClean="0"/>
              <a:t>feature</a:t>
            </a:r>
            <a:r>
              <a:rPr lang="en-US" dirty="0" smtClean="0"/>
              <a:t> on the earth’s surface.</a:t>
            </a:r>
            <a:endParaRPr lang="en-US" dirty="0"/>
          </a:p>
        </p:txBody>
      </p:sp>
      <p:pic>
        <p:nvPicPr>
          <p:cNvPr id="4" name="Picture 3" descr="landforms-oxford-illustrated-encyclopedia-annotate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2133"/>
            <a:ext cx="9144000" cy="3335867"/>
          </a:xfrm>
          <a:prstGeom prst="rect">
            <a:avLst/>
          </a:prstGeom>
        </p:spPr>
      </p:pic>
    </p:spTree>
    <p:extLst>
      <p:ext uri="{BB962C8B-B14F-4D97-AF65-F5344CB8AC3E}">
        <p14:creationId xmlns:p14="http://schemas.microsoft.com/office/powerpoint/2010/main" val="10877028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ft-Valley-in-Kenya-300x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30342" cy="6081033"/>
          </a:xfrm>
          <a:prstGeom prst="rect">
            <a:avLst/>
          </a:prstGeom>
        </p:spPr>
      </p:pic>
      <p:sp>
        <p:nvSpPr>
          <p:cNvPr id="3" name="TextBox 2"/>
          <p:cNvSpPr txBox="1"/>
          <p:nvPr/>
        </p:nvSpPr>
        <p:spPr>
          <a:xfrm>
            <a:off x="711895" y="6242786"/>
            <a:ext cx="8072167" cy="523220"/>
          </a:xfrm>
          <a:prstGeom prst="rect">
            <a:avLst/>
          </a:prstGeom>
          <a:noFill/>
        </p:spPr>
        <p:txBody>
          <a:bodyPr wrap="none" rtlCol="0">
            <a:spAutoFit/>
          </a:bodyPr>
          <a:lstStyle/>
          <a:p>
            <a:r>
              <a:rPr lang="en-US" sz="2800" dirty="0" smtClean="0"/>
              <a:t>Rift Valley, Kenya </a:t>
            </a:r>
            <a:r>
              <a:rPr lang="mr-IN" sz="2800" dirty="0" smtClean="0"/>
              <a:t>–</a:t>
            </a:r>
            <a:r>
              <a:rPr lang="en-US" sz="2800" dirty="0" smtClean="0"/>
              <a:t> Causes by Divergent Plates</a:t>
            </a:r>
            <a:endParaRPr lang="en-US" sz="2800" dirty="0"/>
          </a:p>
        </p:txBody>
      </p:sp>
      <p:pic>
        <p:nvPicPr>
          <p:cNvPr id="4" name="Picture 3" descr="220px-Kenya_Rift_Valley_volcanoes_and_lak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386" y="-1"/>
            <a:ext cx="2794000" cy="6081033"/>
          </a:xfrm>
          <a:prstGeom prst="rect">
            <a:avLst/>
          </a:prstGeom>
        </p:spPr>
      </p:pic>
    </p:spTree>
    <p:extLst>
      <p:ext uri="{BB962C8B-B14F-4D97-AF65-F5344CB8AC3E}">
        <p14:creationId xmlns:p14="http://schemas.microsoft.com/office/powerpoint/2010/main" val="15600243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Rift Valley, Kenya (Africa)</a:t>
            </a:r>
            <a:endParaRPr lang="en-US" dirty="0"/>
          </a:p>
        </p:txBody>
      </p:sp>
      <p:pic>
        <p:nvPicPr>
          <p:cNvPr id="4" name="Content Placeholder 3" descr="3122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5" r="-592"/>
          <a:stretch/>
        </p:blipFill>
        <p:spPr>
          <a:xfrm>
            <a:off x="0" y="1600200"/>
            <a:ext cx="9144000" cy="5342927"/>
          </a:xfrm>
        </p:spPr>
      </p:pic>
    </p:spTree>
    <p:extLst>
      <p:ext uri="{BB962C8B-B14F-4D97-AF65-F5344CB8AC3E}">
        <p14:creationId xmlns:p14="http://schemas.microsoft.com/office/powerpoint/2010/main" val="30949067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18376"/>
          </a:xfrm>
        </p:spPr>
        <p:txBody>
          <a:bodyPr/>
          <a:lstStyle/>
          <a:p>
            <a:r>
              <a:rPr lang="en-US" dirty="0" smtClean="0"/>
              <a:t>Transformer Fault</a:t>
            </a:r>
            <a:endParaRPr lang="en-US" dirty="0"/>
          </a:p>
        </p:txBody>
      </p:sp>
      <p:sp>
        <p:nvSpPr>
          <p:cNvPr id="3" name="Content Placeholder 2"/>
          <p:cNvSpPr>
            <a:spLocks noGrp="1"/>
          </p:cNvSpPr>
          <p:nvPr>
            <p:ph idx="1"/>
          </p:nvPr>
        </p:nvSpPr>
        <p:spPr>
          <a:xfrm>
            <a:off x="0" y="854960"/>
            <a:ext cx="9144000" cy="6003040"/>
          </a:xfrm>
        </p:spPr>
        <p:txBody>
          <a:bodyPr/>
          <a:lstStyle/>
          <a:p>
            <a:pPr marL="400050" lvl="1" indent="0">
              <a:buNone/>
              <a:defRPr/>
            </a:pPr>
            <a:r>
              <a:rPr lang="en-US" sz="3600" b="1" dirty="0" smtClean="0">
                <a:solidFill>
                  <a:srgbClr val="1F881A"/>
                </a:solidFill>
              </a:rPr>
              <a:t>3) Transformer Fault = Two Plates going Past Each Other in Opposite Directions.</a:t>
            </a:r>
          </a:p>
          <a:p>
            <a:pPr marL="400050" lvl="1" indent="0">
              <a:buNone/>
              <a:defRPr/>
            </a:pPr>
            <a:endParaRPr lang="en-US" sz="2400" b="1" dirty="0">
              <a:solidFill>
                <a:srgbClr val="1F881A"/>
              </a:solidFill>
            </a:endParaRPr>
          </a:p>
          <a:p>
            <a:pPr marL="400050" lvl="1" indent="0">
              <a:buNone/>
              <a:defRPr/>
            </a:pPr>
            <a:endParaRPr lang="en-US" sz="2400" b="1" dirty="0" smtClean="0">
              <a:solidFill>
                <a:srgbClr val="1F881A"/>
              </a:solidFill>
            </a:endParaRPr>
          </a:p>
          <a:p>
            <a:pPr marL="400050" lvl="1" indent="0">
              <a:buNone/>
              <a:defRPr/>
            </a:pPr>
            <a:endParaRPr lang="en-US" sz="2400" b="1" dirty="0">
              <a:solidFill>
                <a:srgbClr val="1F881A"/>
              </a:solidFill>
            </a:endParaRPr>
          </a:p>
          <a:p>
            <a:pPr marL="400050" lvl="1" indent="0">
              <a:buNone/>
              <a:defRPr/>
            </a:pPr>
            <a:endParaRPr lang="en-US" sz="2400" b="1" dirty="0" smtClean="0">
              <a:solidFill>
                <a:srgbClr val="1F881A"/>
              </a:solidFill>
            </a:endParaRPr>
          </a:p>
          <a:p>
            <a:pPr marL="400050" lvl="1" indent="0">
              <a:buNone/>
              <a:defRPr/>
            </a:pPr>
            <a:endParaRPr lang="en-US" sz="2400" b="1" dirty="0">
              <a:solidFill>
                <a:srgbClr val="1F881A"/>
              </a:solidFill>
            </a:endParaRPr>
          </a:p>
          <a:p>
            <a:pPr marL="400050" lvl="1" indent="0">
              <a:buNone/>
              <a:defRPr/>
            </a:pPr>
            <a:endParaRPr lang="en-US" sz="2400" b="1" dirty="0" smtClean="0">
              <a:solidFill>
                <a:srgbClr val="1F881A"/>
              </a:solidFill>
            </a:endParaRPr>
          </a:p>
          <a:p>
            <a:pPr marL="400050" lvl="1" indent="0">
              <a:buNone/>
              <a:defRPr/>
            </a:pPr>
            <a:endParaRPr lang="en-US" sz="2400" b="1" dirty="0">
              <a:solidFill>
                <a:srgbClr val="1F881A"/>
              </a:solidFill>
            </a:endParaRPr>
          </a:p>
          <a:p>
            <a:pPr marL="1025525" lvl="2" indent="-342900">
              <a:defRPr/>
            </a:pPr>
            <a:r>
              <a:rPr lang="en-US" sz="2400" b="1" dirty="0">
                <a:solidFill>
                  <a:srgbClr val="1F881A"/>
                </a:solidFill>
              </a:rPr>
              <a:t>Example: San Andreas fault</a:t>
            </a:r>
          </a:p>
          <a:p>
            <a:endParaRPr lang="en-US" dirty="0"/>
          </a:p>
        </p:txBody>
      </p:sp>
      <p:sp>
        <p:nvSpPr>
          <p:cNvPr id="4" name="Cube 3"/>
          <p:cNvSpPr/>
          <p:nvPr/>
        </p:nvSpPr>
        <p:spPr>
          <a:xfrm>
            <a:off x="2393620" y="2762908"/>
            <a:ext cx="2222649" cy="2024867"/>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ube 4"/>
          <p:cNvSpPr/>
          <p:nvPr/>
        </p:nvSpPr>
        <p:spPr>
          <a:xfrm>
            <a:off x="4272451" y="2762909"/>
            <a:ext cx="2222649" cy="202486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p:cNvSpPr/>
          <p:nvPr/>
        </p:nvSpPr>
        <p:spPr>
          <a:xfrm>
            <a:off x="3105800" y="2273705"/>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4886873" y="412367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29857" y="78716"/>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6398538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49275" y="107575"/>
            <a:ext cx="8042276" cy="2144557"/>
          </a:xfrm>
        </p:spPr>
        <p:txBody>
          <a:bodyPr/>
          <a:lstStyle/>
          <a:p>
            <a:pPr eaLnBrk="1" hangingPunct="1"/>
            <a:r>
              <a:rPr lang="en-US" dirty="0">
                <a:latin typeface="Arial" charset="0"/>
                <a:ea typeface="ＭＳ Ｐゴシック" charset="0"/>
              </a:rPr>
              <a:t>The San Andreas </a:t>
            </a:r>
            <a:r>
              <a:rPr lang="en-US" dirty="0">
                <a:latin typeface="Arial" charset="0"/>
                <a:ea typeface="ＭＳ Ｐゴシック" charset="0"/>
                <a:hlinkClick r:id="rId3"/>
              </a:rPr>
              <a:t>Fault </a:t>
            </a:r>
            <a:r>
              <a:rPr lang="en-US" dirty="0">
                <a:latin typeface="Arial" charset="0"/>
                <a:ea typeface="ＭＳ Ｐゴシック" charset="0"/>
              </a:rPr>
              <a:t>as It Crosses Part of the Carrizo Plain in California, U.S.</a:t>
            </a:r>
            <a:r>
              <a:rPr lang="en-US" sz="2800" dirty="0">
                <a:latin typeface="Arial" charset="0"/>
                <a:ea typeface="ＭＳ Ｐゴシック" charset="0"/>
              </a:rPr>
              <a:t> </a:t>
            </a:r>
          </a:p>
        </p:txBody>
      </p:sp>
      <p:pic>
        <p:nvPicPr>
          <p:cNvPr id="13315" name="Picture1" descr="14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8" y="2412999"/>
            <a:ext cx="4657725" cy="444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145482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585078"/>
          </a:xfrm>
        </p:spPr>
        <p:txBody>
          <a:bodyPr/>
          <a:lstStyle/>
          <a:p>
            <a:r>
              <a:rPr lang="en-US" dirty="0" smtClean="0"/>
              <a:t>OREO TECTONICS</a:t>
            </a:r>
            <a:endParaRPr lang="en-US" dirty="0"/>
          </a:p>
        </p:txBody>
      </p:sp>
      <p:pic>
        <p:nvPicPr>
          <p:cNvPr id="6" name="Content Placeholder 5" descr="Screen Shot 2018-10-01 at 6.59.5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0" r="577"/>
          <a:stretch/>
        </p:blipFill>
        <p:spPr>
          <a:xfrm>
            <a:off x="0" y="692655"/>
            <a:ext cx="9144000" cy="6149190"/>
          </a:xfrm>
        </p:spPr>
      </p:pic>
    </p:spTree>
    <p:extLst>
      <p:ext uri="{BB962C8B-B14F-4D97-AF65-F5344CB8AC3E}">
        <p14:creationId xmlns:p14="http://schemas.microsoft.com/office/powerpoint/2010/main" val="29381039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 y="-1"/>
            <a:ext cx="9170066" cy="6858001"/>
          </a:xfrm>
          <a:prstGeom prst="rect">
            <a:avLst/>
          </a:prstGeom>
        </p:spPr>
      </p:pic>
      <p:sp>
        <p:nvSpPr>
          <p:cNvPr id="3" name="Rectangle 2"/>
          <p:cNvSpPr/>
          <p:nvPr/>
        </p:nvSpPr>
        <p:spPr>
          <a:xfrm>
            <a:off x="2130621" y="11397"/>
            <a:ext cx="1275825" cy="646331"/>
          </a:xfrm>
          <a:prstGeom prst="rect">
            <a:avLst/>
          </a:prstGeom>
        </p:spPr>
        <p:txBody>
          <a:bodyPr wrap="square">
            <a:spAutoFit/>
          </a:bodyPr>
          <a:lstStyle/>
          <a:p>
            <a:r>
              <a:rPr lang="en-US" sz="3600" dirty="0">
                <a:sym typeface="Wingdings"/>
              </a:rPr>
              <a:t></a:t>
            </a:r>
            <a:endParaRPr lang="en-US" sz="3600" dirty="0"/>
          </a:p>
        </p:txBody>
      </p:sp>
    </p:spTree>
    <p:extLst>
      <p:ext uri="{BB962C8B-B14F-4D97-AF65-F5344CB8AC3E}">
        <p14:creationId xmlns:p14="http://schemas.microsoft.com/office/powerpoint/2010/main" val="19573816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Processes</a:t>
            </a:r>
            <a:endParaRPr lang="en-US" dirty="0"/>
          </a:p>
        </p:txBody>
      </p:sp>
      <p:sp>
        <p:nvSpPr>
          <p:cNvPr id="3" name="Content Placeholder 2"/>
          <p:cNvSpPr>
            <a:spLocks noGrp="1"/>
          </p:cNvSpPr>
          <p:nvPr>
            <p:ph idx="1"/>
          </p:nvPr>
        </p:nvSpPr>
        <p:spPr/>
        <p:txBody>
          <a:bodyPr/>
          <a:lstStyle/>
          <a:p>
            <a:r>
              <a:rPr lang="en-US" dirty="0" smtClean="0"/>
              <a:t>The surface of the earth is constantly </a:t>
            </a:r>
            <a:r>
              <a:rPr lang="en-US" b="1" u="sng" dirty="0" smtClean="0"/>
              <a:t>changing</a:t>
            </a:r>
            <a:r>
              <a:rPr lang="en-US" dirty="0" smtClean="0"/>
              <a:t>. </a:t>
            </a:r>
          </a:p>
          <a:p>
            <a:r>
              <a:rPr lang="en-US" dirty="0" smtClean="0"/>
              <a:t>Different </a:t>
            </a:r>
            <a:r>
              <a:rPr lang="en-US" b="1" u="sng" dirty="0" smtClean="0"/>
              <a:t>natural</a:t>
            </a:r>
            <a:r>
              <a:rPr lang="en-US" u="sng" dirty="0" smtClean="0"/>
              <a:t> </a:t>
            </a:r>
            <a:r>
              <a:rPr lang="en-US" b="1" u="sng" dirty="0" smtClean="0"/>
              <a:t>events</a:t>
            </a:r>
            <a:r>
              <a:rPr lang="en-US" dirty="0" smtClean="0"/>
              <a:t>, such as </a:t>
            </a:r>
            <a:r>
              <a:rPr lang="en-US" b="1" u="sng" dirty="0" smtClean="0"/>
              <a:t>earthquakes</a:t>
            </a:r>
            <a:r>
              <a:rPr lang="en-US" dirty="0" smtClean="0"/>
              <a:t>, </a:t>
            </a:r>
            <a:r>
              <a:rPr lang="en-US" b="1" u="sng" dirty="0" smtClean="0"/>
              <a:t>volcanoes</a:t>
            </a:r>
            <a:r>
              <a:rPr lang="en-US" dirty="0" smtClean="0"/>
              <a:t>, </a:t>
            </a:r>
            <a:r>
              <a:rPr lang="en-US" b="1" u="sng" dirty="0" smtClean="0"/>
              <a:t>waves</a:t>
            </a:r>
            <a:r>
              <a:rPr lang="en-US" dirty="0" smtClean="0"/>
              <a:t> and </a:t>
            </a:r>
            <a:r>
              <a:rPr lang="en-US" b="1" u="sng" dirty="0" smtClean="0"/>
              <a:t>wind</a:t>
            </a:r>
            <a:r>
              <a:rPr lang="en-US" dirty="0" smtClean="0"/>
              <a:t> change the size and </a:t>
            </a:r>
            <a:r>
              <a:rPr lang="en-US" b="1" dirty="0" smtClean="0"/>
              <a:t>shape</a:t>
            </a:r>
            <a:r>
              <a:rPr lang="en-US" dirty="0" smtClean="0"/>
              <a:t> of </a:t>
            </a:r>
            <a:r>
              <a:rPr lang="en-US" b="1" dirty="0" smtClean="0"/>
              <a:t>landforms</a:t>
            </a:r>
            <a:r>
              <a:rPr lang="en-US" dirty="0" smtClean="0"/>
              <a:t>.</a:t>
            </a:r>
          </a:p>
          <a:p>
            <a:r>
              <a:rPr lang="en-US" dirty="0" smtClean="0"/>
              <a:t>These types of </a:t>
            </a:r>
            <a:r>
              <a:rPr lang="en-US" b="1" u="sng" dirty="0" smtClean="0"/>
              <a:t>events</a:t>
            </a:r>
            <a:r>
              <a:rPr lang="en-US" dirty="0" smtClean="0"/>
              <a:t> are known as </a:t>
            </a:r>
            <a:r>
              <a:rPr lang="en-US" b="1" u="sng" dirty="0" smtClean="0"/>
              <a:t>physical</a:t>
            </a:r>
            <a:r>
              <a:rPr lang="en-US" b="1" dirty="0" smtClean="0"/>
              <a:t> </a:t>
            </a:r>
            <a:r>
              <a:rPr lang="en-US" b="1" u="sng" dirty="0" smtClean="0"/>
              <a:t>processes</a:t>
            </a:r>
            <a:r>
              <a:rPr lang="en-US" b="1" dirty="0" smtClean="0"/>
              <a:t>.</a:t>
            </a:r>
            <a:endParaRPr lang="en-US" b="1" dirty="0"/>
          </a:p>
        </p:txBody>
      </p:sp>
      <p:sp>
        <p:nvSpPr>
          <p:cNvPr id="4" name="TextBox 3"/>
          <p:cNvSpPr txBox="1"/>
          <p:nvPr/>
        </p:nvSpPr>
        <p:spPr>
          <a:xfrm>
            <a:off x="7783242" y="375188"/>
            <a:ext cx="552450" cy="707886"/>
          </a:xfrm>
          <a:prstGeom prst="rect">
            <a:avLst/>
          </a:prstGeom>
          <a:noFill/>
        </p:spPr>
        <p:txBody>
          <a:bodyPr wrap="square" rtlCol="0">
            <a:spAutoFit/>
          </a:bodyPr>
          <a:lstStyle/>
          <a:p>
            <a:r>
              <a:rPr lang="en-US" sz="4000" dirty="0" smtClean="0">
                <a:sym typeface="Wingdings"/>
              </a:rPr>
              <a:t></a:t>
            </a:r>
            <a:endParaRPr lang="en-US" sz="4000" dirty="0"/>
          </a:p>
        </p:txBody>
      </p:sp>
    </p:spTree>
    <p:extLst>
      <p:ext uri="{BB962C8B-B14F-4D97-AF65-F5344CB8AC3E}">
        <p14:creationId xmlns:p14="http://schemas.microsoft.com/office/powerpoint/2010/main" val="3558724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49275" y="776054"/>
            <a:ext cx="8042276" cy="1336956"/>
          </a:xfrm>
        </p:spPr>
        <p:txBody>
          <a:bodyPr>
            <a:normAutofit fontScale="90000"/>
          </a:bodyPr>
          <a:lstStyle/>
          <a:p>
            <a:pPr eaLnBrk="1" hangingPunct="1"/>
            <a:r>
              <a:rPr lang="en-US" dirty="0">
                <a:latin typeface="Arial" charset="0"/>
                <a:ea typeface="ＭＳ Ｐゴシック" charset="0"/>
              </a:rPr>
              <a:t>The Geological Cycle: </a:t>
            </a:r>
            <a:r>
              <a:rPr lang="en-US" b="1" u="sng" dirty="0">
                <a:latin typeface="Arial" charset="0"/>
                <a:ea typeface="ＭＳ Ｐゴシック" charset="0"/>
              </a:rPr>
              <a:t>Some Parts of the Surface Build Up &amp; Some Wear </a:t>
            </a:r>
            <a:r>
              <a:rPr lang="en-US" b="1" u="sng" dirty="0" smtClean="0">
                <a:latin typeface="Arial" charset="0"/>
                <a:ea typeface="ＭＳ Ｐゴシック" charset="0"/>
              </a:rPr>
              <a:t>Down </a:t>
            </a:r>
            <a:r>
              <a:rPr lang="en-US" dirty="0" smtClean="0">
                <a:latin typeface="Arial" charset="0"/>
                <a:ea typeface="ＭＳ Ｐゴシック" charset="0"/>
                <a:sym typeface="Wingdings"/>
              </a:rPr>
              <a:t></a:t>
            </a:r>
            <a:endParaRPr lang="en-US" dirty="0">
              <a:latin typeface="Arial" charset="0"/>
              <a:ea typeface="ＭＳ Ｐゴシック" charset="0"/>
            </a:endParaRPr>
          </a:p>
        </p:txBody>
      </p:sp>
      <p:sp>
        <p:nvSpPr>
          <p:cNvPr id="14339" name="Rectangle 3"/>
          <p:cNvSpPr>
            <a:spLocks noGrp="1" noChangeArrowheads="1"/>
          </p:cNvSpPr>
          <p:nvPr>
            <p:ph type="body" idx="1"/>
          </p:nvPr>
        </p:nvSpPr>
        <p:spPr>
          <a:xfrm>
            <a:off x="0" y="2169862"/>
            <a:ext cx="9144000" cy="4688138"/>
          </a:xfrm>
        </p:spPr>
        <p:txBody>
          <a:bodyPr>
            <a:normAutofit/>
          </a:bodyPr>
          <a:lstStyle/>
          <a:p>
            <a:pPr eaLnBrk="1" hangingPunct="1">
              <a:lnSpc>
                <a:spcPct val="90000"/>
              </a:lnSpc>
            </a:pPr>
            <a:r>
              <a:rPr lang="en-US" sz="3600" b="1" u="sng" dirty="0">
                <a:solidFill>
                  <a:srgbClr val="1F881A"/>
                </a:solidFill>
                <a:latin typeface="Arial" charset="0"/>
                <a:ea typeface="ＭＳ Ｐゴシック" charset="0"/>
              </a:rPr>
              <a:t>Internal</a:t>
            </a:r>
            <a:r>
              <a:rPr lang="en-US" sz="3600" b="1" dirty="0">
                <a:solidFill>
                  <a:srgbClr val="1F881A"/>
                </a:solidFill>
                <a:latin typeface="Arial" charset="0"/>
                <a:ea typeface="ＭＳ Ｐゴシック" charset="0"/>
              </a:rPr>
              <a:t> </a:t>
            </a:r>
            <a:r>
              <a:rPr lang="en-US" sz="3600" b="1" dirty="0" smtClean="0">
                <a:solidFill>
                  <a:srgbClr val="1F881A"/>
                </a:solidFill>
                <a:latin typeface="Arial" charset="0"/>
                <a:ea typeface="ＭＳ Ｐゴシック" charset="0"/>
              </a:rPr>
              <a:t>geologic (physical) </a:t>
            </a:r>
            <a:r>
              <a:rPr lang="en-US" sz="3600" b="1" dirty="0">
                <a:solidFill>
                  <a:srgbClr val="1F881A"/>
                </a:solidFill>
                <a:latin typeface="Arial" charset="0"/>
                <a:ea typeface="ＭＳ Ｐゴシック" charset="0"/>
              </a:rPr>
              <a:t>processes </a:t>
            </a:r>
            <a:r>
              <a:rPr lang="en-US" sz="3600" dirty="0">
                <a:latin typeface="Arial" charset="0"/>
                <a:ea typeface="ＭＳ Ｐゴシック" charset="0"/>
              </a:rPr>
              <a:t> </a:t>
            </a:r>
          </a:p>
          <a:p>
            <a:pPr lvl="1" eaLnBrk="1" hangingPunct="1">
              <a:lnSpc>
                <a:spcPct val="90000"/>
              </a:lnSpc>
            </a:pPr>
            <a:r>
              <a:rPr lang="en-US" sz="3600" dirty="0">
                <a:latin typeface="Arial" charset="0"/>
                <a:ea typeface="ＭＳ Ｐゴシック" charset="0"/>
              </a:rPr>
              <a:t>Generally </a:t>
            </a:r>
            <a:r>
              <a:rPr lang="en-US" sz="3600" b="1" u="sng" dirty="0">
                <a:latin typeface="Arial" charset="0"/>
                <a:ea typeface="ＭＳ Ｐゴシック" charset="0"/>
              </a:rPr>
              <a:t>build up</a:t>
            </a:r>
            <a:r>
              <a:rPr lang="en-US" sz="3600" dirty="0">
                <a:latin typeface="Arial" charset="0"/>
                <a:ea typeface="ＭＳ Ｐゴシック" charset="0"/>
              </a:rPr>
              <a:t> the </a:t>
            </a:r>
            <a:r>
              <a:rPr lang="en-US" sz="3600" dirty="0" smtClean="0">
                <a:latin typeface="Arial" charset="0"/>
                <a:ea typeface="ＭＳ Ｐゴシック" charset="0"/>
              </a:rPr>
              <a:t>earth’s surface</a:t>
            </a:r>
          </a:p>
          <a:p>
            <a:pPr lvl="1" eaLnBrk="1" hangingPunct="1">
              <a:lnSpc>
                <a:spcPct val="90000"/>
              </a:lnSpc>
            </a:pPr>
            <a:r>
              <a:rPr lang="en-US" sz="3600" dirty="0" smtClean="0">
                <a:latin typeface="Arial" charset="0"/>
                <a:ea typeface="ＭＳ Ｐゴシック" charset="0"/>
              </a:rPr>
              <a:t>Examples?</a:t>
            </a:r>
          </a:p>
          <a:p>
            <a:pPr lvl="2">
              <a:lnSpc>
                <a:spcPct val="90000"/>
              </a:lnSpc>
            </a:pPr>
            <a:r>
              <a:rPr lang="en-US" sz="3600" b="1" u="sng" dirty="0" smtClean="0">
                <a:latin typeface="Arial" charset="0"/>
                <a:ea typeface="ＭＳ Ｐゴシック" charset="0"/>
              </a:rPr>
              <a:t>Volcanoes</a:t>
            </a:r>
          </a:p>
          <a:p>
            <a:pPr lvl="2">
              <a:lnSpc>
                <a:spcPct val="90000"/>
              </a:lnSpc>
            </a:pPr>
            <a:r>
              <a:rPr lang="en-US" sz="3600" b="1" u="sng" dirty="0" smtClean="0">
                <a:latin typeface="Arial" charset="0"/>
                <a:ea typeface="ＭＳ Ｐゴシック" charset="0"/>
              </a:rPr>
              <a:t>Earthquakes</a:t>
            </a:r>
          </a:p>
          <a:p>
            <a:pPr lvl="2">
              <a:lnSpc>
                <a:spcPct val="90000"/>
              </a:lnSpc>
            </a:pPr>
            <a:r>
              <a:rPr lang="en-US" sz="3600" b="1" dirty="0" smtClean="0">
                <a:latin typeface="Arial" charset="0"/>
                <a:ea typeface="ＭＳ Ｐゴシック" charset="0"/>
              </a:rPr>
              <a:t>Plate Tectonics</a:t>
            </a:r>
          </a:p>
          <a:p>
            <a:pPr lvl="3">
              <a:lnSpc>
                <a:spcPct val="90000"/>
              </a:lnSpc>
            </a:pPr>
            <a:r>
              <a:rPr lang="en-US" sz="3400" b="1" u="sng" dirty="0" smtClean="0">
                <a:latin typeface="Arial" charset="0"/>
                <a:ea typeface="ＭＳ Ｐゴシック" charset="0"/>
              </a:rPr>
              <a:t>Mountains</a:t>
            </a:r>
            <a:endParaRPr lang="en-US" sz="3400" b="1" u="sng" dirty="0"/>
          </a:p>
          <a:p>
            <a:pPr lvl="2">
              <a:lnSpc>
                <a:spcPct val="90000"/>
              </a:lnSpc>
            </a:pPr>
            <a:endParaRPr lang="en-US" sz="3600" dirty="0">
              <a:latin typeface="Arial" charset="0"/>
              <a:ea typeface="ＭＳ Ｐゴシック" charset="0"/>
            </a:endParaRPr>
          </a:p>
          <a:p>
            <a:pPr eaLnBrk="1" hangingPunct="1">
              <a:lnSpc>
                <a:spcPct val="90000"/>
              </a:lnSpc>
              <a:buFont typeface="Wingdings" charset="0"/>
              <a:buNone/>
            </a:pPr>
            <a:endParaRPr lang="en-US" sz="1000" dirty="0">
              <a:latin typeface="Arial" charset="0"/>
              <a:ea typeface="ＭＳ Ｐゴシック" charset="0"/>
            </a:endParaRPr>
          </a:p>
        </p:txBody>
      </p:sp>
      <p:sp>
        <p:nvSpPr>
          <p:cNvPr id="4" name="Rectangle 3"/>
          <p:cNvSpPr/>
          <p:nvPr/>
        </p:nvSpPr>
        <p:spPr>
          <a:xfrm>
            <a:off x="7914179" y="5029232"/>
            <a:ext cx="660482" cy="769441"/>
          </a:xfrm>
          <a:prstGeom prst="rect">
            <a:avLst/>
          </a:prstGeom>
        </p:spPr>
        <p:txBody>
          <a:bodyPr wrap="none">
            <a:spAutoFit/>
          </a:bodyPr>
          <a:lstStyle/>
          <a:p>
            <a:r>
              <a:rPr lang="en-US" sz="4400" dirty="0">
                <a:latin typeface="Arial" charset="0"/>
                <a:ea typeface="ＭＳ Ｐゴシック" charset="0"/>
                <a:sym typeface="Wingdings"/>
              </a:rPr>
              <a:t></a:t>
            </a:r>
            <a:endParaRPr lang="en-US" sz="4400" dirty="0"/>
          </a:p>
        </p:txBody>
      </p:sp>
    </p:spTree>
    <p:extLst>
      <p:ext uri="{BB962C8B-B14F-4D97-AF65-F5344CB8AC3E}">
        <p14:creationId xmlns:p14="http://schemas.microsoft.com/office/powerpoint/2010/main" val="1968031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0" y="0"/>
            <a:ext cx="9144000" cy="6858000"/>
          </a:xfrm>
        </p:spPr>
        <p:txBody>
          <a:bodyPr>
            <a:normAutofit fontScale="92500" lnSpcReduction="10000"/>
          </a:bodyPr>
          <a:lstStyle/>
          <a:p>
            <a:pPr>
              <a:lnSpc>
                <a:spcPct val="90000"/>
              </a:lnSpc>
            </a:pPr>
            <a:r>
              <a:rPr lang="en-US" sz="3200" b="1" u="sng" dirty="0">
                <a:solidFill>
                  <a:srgbClr val="1F881A"/>
                </a:solidFill>
                <a:latin typeface="Arial" charset="0"/>
                <a:ea typeface="ＭＳ Ｐゴシック" charset="0"/>
              </a:rPr>
              <a:t>External</a:t>
            </a:r>
            <a:r>
              <a:rPr lang="en-US" sz="3200" b="1" dirty="0">
                <a:solidFill>
                  <a:srgbClr val="1F881A"/>
                </a:solidFill>
                <a:latin typeface="Arial" charset="0"/>
                <a:ea typeface="ＭＳ Ｐゴシック" charset="0"/>
              </a:rPr>
              <a:t> geologic (physical) processes</a:t>
            </a:r>
          </a:p>
          <a:p>
            <a:pPr lvl="1">
              <a:lnSpc>
                <a:spcPct val="90000"/>
              </a:lnSpc>
            </a:pPr>
            <a:r>
              <a:rPr lang="en-US" sz="3200" dirty="0">
                <a:latin typeface="Arial" charset="0"/>
                <a:ea typeface="ＭＳ Ｐゴシック" charset="0"/>
              </a:rPr>
              <a:t>Generally </a:t>
            </a:r>
            <a:r>
              <a:rPr lang="en-US" sz="3200" b="1" u="sng" dirty="0">
                <a:latin typeface="Arial" charset="0"/>
                <a:ea typeface="ＭＳ Ｐゴシック" charset="0"/>
              </a:rPr>
              <a:t>wear down </a:t>
            </a:r>
            <a:r>
              <a:rPr lang="en-US" sz="3200" dirty="0">
                <a:latin typeface="Arial" charset="0"/>
                <a:ea typeface="ＭＳ Ｐゴシック" charset="0"/>
              </a:rPr>
              <a:t>the earth</a:t>
            </a:r>
            <a:r>
              <a:rPr lang="ja-JP" altLang="en-US" sz="3200" dirty="0">
                <a:latin typeface="Arial" charset="0"/>
                <a:ea typeface="ＭＳ Ｐゴシック" charset="0"/>
              </a:rPr>
              <a:t>’</a:t>
            </a:r>
            <a:r>
              <a:rPr lang="en-US" sz="3200" dirty="0">
                <a:latin typeface="Arial" charset="0"/>
                <a:ea typeface="ＭＳ Ｐゴシック" charset="0"/>
              </a:rPr>
              <a:t>s surface</a:t>
            </a:r>
          </a:p>
          <a:p>
            <a:pPr lvl="1">
              <a:lnSpc>
                <a:spcPct val="90000"/>
              </a:lnSpc>
            </a:pPr>
            <a:r>
              <a:rPr lang="en-US" sz="3200" b="1" dirty="0">
                <a:solidFill>
                  <a:srgbClr val="C00000"/>
                </a:solidFill>
                <a:latin typeface="Arial" charset="0"/>
                <a:ea typeface="ＭＳ Ｐゴシック" charset="0"/>
              </a:rPr>
              <a:t>Driven </a:t>
            </a:r>
            <a:r>
              <a:rPr lang="en-US" sz="3200" b="1" u="sng" dirty="0">
                <a:solidFill>
                  <a:srgbClr val="C00000"/>
                </a:solidFill>
                <a:latin typeface="Arial" charset="0"/>
                <a:ea typeface="ＭＳ Ｐゴシック" charset="0"/>
              </a:rPr>
              <a:t>directly</a:t>
            </a:r>
            <a:r>
              <a:rPr lang="en-US" sz="3200" b="1" dirty="0">
                <a:solidFill>
                  <a:srgbClr val="C00000"/>
                </a:solidFill>
                <a:latin typeface="Arial" charset="0"/>
                <a:ea typeface="ＭＳ Ｐゴシック" charset="0"/>
              </a:rPr>
              <a:t> or indirectly by </a:t>
            </a:r>
            <a:r>
              <a:rPr lang="en-US" sz="3200" b="1" u="sng" dirty="0">
                <a:solidFill>
                  <a:srgbClr val="C00000"/>
                </a:solidFill>
                <a:latin typeface="Arial" charset="0"/>
                <a:ea typeface="ＭＳ Ｐゴシック" charset="0"/>
              </a:rPr>
              <a:t>sun</a:t>
            </a:r>
            <a:r>
              <a:rPr lang="en-US" sz="3200" b="1" dirty="0">
                <a:solidFill>
                  <a:srgbClr val="C00000"/>
                </a:solidFill>
                <a:latin typeface="Arial" charset="0"/>
                <a:ea typeface="ＭＳ Ｐゴシック" charset="0"/>
              </a:rPr>
              <a:t> and </a:t>
            </a:r>
            <a:r>
              <a:rPr lang="en-US" sz="3200" b="1" dirty="0" smtClean="0">
                <a:solidFill>
                  <a:srgbClr val="C00000"/>
                </a:solidFill>
                <a:latin typeface="Arial" charset="0"/>
                <a:ea typeface="ＭＳ Ｐゴシック" charset="0"/>
              </a:rPr>
              <a:t>gravity</a:t>
            </a:r>
          </a:p>
          <a:p>
            <a:pPr lvl="1">
              <a:lnSpc>
                <a:spcPct val="90000"/>
              </a:lnSpc>
            </a:pPr>
            <a:r>
              <a:rPr lang="en-US" sz="3200" b="1" dirty="0" smtClean="0">
                <a:solidFill>
                  <a:srgbClr val="C00000"/>
                </a:solidFill>
                <a:latin typeface="Arial" charset="0"/>
                <a:ea typeface="ＭＳ Ｐゴシック" charset="0"/>
              </a:rPr>
              <a:t>Examples</a:t>
            </a:r>
            <a:endParaRPr lang="en-US" sz="3200" b="1" dirty="0">
              <a:solidFill>
                <a:srgbClr val="C00000"/>
              </a:solidFill>
              <a:latin typeface="Arial" charset="0"/>
              <a:ea typeface="ＭＳ Ｐゴシック" charset="0"/>
            </a:endParaRPr>
          </a:p>
          <a:p>
            <a:pPr lvl="2">
              <a:lnSpc>
                <a:spcPct val="90000"/>
              </a:lnSpc>
            </a:pPr>
            <a:r>
              <a:rPr lang="en-US" sz="3200" b="1" dirty="0">
                <a:solidFill>
                  <a:srgbClr val="1F881A"/>
                </a:solidFill>
                <a:latin typeface="Arial" charset="0"/>
                <a:ea typeface="ＭＳ Ｐゴシック" charset="0"/>
              </a:rPr>
              <a:t>Weathering</a:t>
            </a:r>
            <a:endParaRPr lang="en-US" sz="3200" dirty="0">
              <a:solidFill>
                <a:schemeClr val="tx2"/>
              </a:solidFill>
              <a:latin typeface="Arial" charset="0"/>
              <a:ea typeface="ＭＳ Ｐゴシック" charset="0"/>
            </a:endParaRPr>
          </a:p>
          <a:p>
            <a:pPr lvl="3">
              <a:lnSpc>
                <a:spcPct val="90000"/>
              </a:lnSpc>
            </a:pPr>
            <a:r>
              <a:rPr lang="en-US" sz="3200" b="1" u="sng" dirty="0" smtClean="0">
                <a:latin typeface="Arial" charset="0"/>
                <a:ea typeface="ＭＳ Ｐゴシック" charset="0"/>
              </a:rPr>
              <a:t>Physical, Chemical, </a:t>
            </a:r>
            <a:r>
              <a:rPr lang="en-US" sz="3200" b="1" u="sng" dirty="0">
                <a:latin typeface="Arial" charset="0"/>
                <a:ea typeface="ＭＳ Ｐゴシック" charset="0"/>
              </a:rPr>
              <a:t>and Biological</a:t>
            </a:r>
          </a:p>
          <a:p>
            <a:pPr lvl="2">
              <a:lnSpc>
                <a:spcPct val="90000"/>
              </a:lnSpc>
            </a:pPr>
            <a:r>
              <a:rPr lang="en-US" sz="3200" b="1" u="sng" dirty="0">
                <a:solidFill>
                  <a:srgbClr val="1F881A"/>
                </a:solidFill>
                <a:latin typeface="Arial" charset="0"/>
                <a:ea typeface="ＭＳ Ｐゴシック" charset="0"/>
              </a:rPr>
              <a:t>Erosion</a:t>
            </a:r>
          </a:p>
          <a:p>
            <a:pPr lvl="3">
              <a:lnSpc>
                <a:spcPct val="90000"/>
              </a:lnSpc>
            </a:pPr>
            <a:r>
              <a:rPr lang="en-US" sz="3200" b="1" u="sng" dirty="0">
                <a:latin typeface="Arial" charset="0"/>
                <a:ea typeface="ＭＳ Ｐゴシック" charset="0"/>
              </a:rPr>
              <a:t>Wind</a:t>
            </a:r>
          </a:p>
          <a:p>
            <a:pPr lvl="3">
              <a:lnSpc>
                <a:spcPct val="90000"/>
              </a:lnSpc>
            </a:pPr>
            <a:r>
              <a:rPr lang="en-US" sz="3200" b="1" u="sng" dirty="0">
                <a:latin typeface="Arial" charset="0"/>
                <a:ea typeface="ＭＳ Ｐゴシック" charset="0"/>
              </a:rPr>
              <a:t>Flowing water</a:t>
            </a:r>
          </a:p>
          <a:p>
            <a:pPr lvl="3">
              <a:lnSpc>
                <a:spcPct val="90000"/>
              </a:lnSpc>
            </a:pPr>
            <a:r>
              <a:rPr lang="en-US" sz="3200" b="1" u="sng" dirty="0">
                <a:latin typeface="Arial" charset="0"/>
                <a:ea typeface="ＭＳ Ｐゴシック" charset="0"/>
              </a:rPr>
              <a:t>Human </a:t>
            </a:r>
            <a:r>
              <a:rPr lang="en-US" sz="3200" b="1" u="sng" dirty="0" smtClean="0">
                <a:latin typeface="Arial" charset="0"/>
                <a:ea typeface="ＭＳ Ｐゴシック" charset="0"/>
              </a:rPr>
              <a:t>activities</a:t>
            </a:r>
          </a:p>
          <a:p>
            <a:pPr lvl="4">
              <a:lnSpc>
                <a:spcPct val="90000"/>
              </a:lnSpc>
            </a:pPr>
            <a:r>
              <a:rPr lang="en-US" sz="3200" b="1" u="sng" dirty="0" smtClean="0">
                <a:latin typeface="Arial" charset="0"/>
                <a:ea typeface="ＭＳ Ｐゴシック" charset="0"/>
              </a:rPr>
              <a:t>Deforestation</a:t>
            </a:r>
          </a:p>
          <a:p>
            <a:pPr lvl="4">
              <a:lnSpc>
                <a:spcPct val="90000"/>
              </a:lnSpc>
            </a:pPr>
            <a:r>
              <a:rPr lang="en-US" sz="3200" b="1" u="sng" dirty="0" smtClean="0">
                <a:latin typeface="Arial" charset="0"/>
                <a:ea typeface="ＭＳ Ｐゴシック" charset="0"/>
              </a:rPr>
              <a:t>Mining</a:t>
            </a:r>
          </a:p>
          <a:p>
            <a:pPr lvl="4">
              <a:lnSpc>
                <a:spcPct val="90000"/>
              </a:lnSpc>
            </a:pPr>
            <a:r>
              <a:rPr lang="en-US" sz="3200" b="1" u="sng" dirty="0" smtClean="0">
                <a:latin typeface="Arial" charset="0"/>
                <a:ea typeface="ＭＳ Ｐゴシック" charset="0"/>
              </a:rPr>
              <a:t>Farming</a:t>
            </a:r>
            <a:endParaRPr lang="en-US" sz="3200" b="1" u="sng" dirty="0">
              <a:latin typeface="Arial" charset="0"/>
              <a:ea typeface="ＭＳ Ｐゴシック" charset="0"/>
            </a:endParaRPr>
          </a:p>
          <a:p>
            <a:pPr lvl="3">
              <a:lnSpc>
                <a:spcPct val="90000"/>
              </a:lnSpc>
            </a:pPr>
            <a:r>
              <a:rPr lang="en-US" sz="3200" b="1" u="sng" dirty="0">
                <a:solidFill>
                  <a:srgbClr val="1F881A"/>
                </a:solidFill>
                <a:latin typeface="Arial" charset="0"/>
                <a:ea typeface="ＭＳ Ｐゴシック" charset="0"/>
              </a:rPr>
              <a:t>Glaciers</a:t>
            </a:r>
          </a:p>
          <a:p>
            <a:pPr eaLnBrk="1" hangingPunct="1">
              <a:lnSpc>
                <a:spcPct val="90000"/>
              </a:lnSpc>
              <a:buFont typeface="Wingdings" charset="0"/>
              <a:buNone/>
            </a:pPr>
            <a:endParaRPr lang="en-US" sz="1000" dirty="0">
              <a:latin typeface="Arial" charset="0"/>
              <a:ea typeface="ＭＳ Ｐゴシック" charset="0"/>
            </a:endParaRPr>
          </a:p>
        </p:txBody>
      </p:sp>
      <p:sp>
        <p:nvSpPr>
          <p:cNvPr id="2" name="Rectangle 1"/>
          <p:cNvSpPr/>
          <p:nvPr/>
        </p:nvSpPr>
        <p:spPr>
          <a:xfrm>
            <a:off x="7914179" y="5029232"/>
            <a:ext cx="660482" cy="769441"/>
          </a:xfrm>
          <a:prstGeom prst="rect">
            <a:avLst/>
          </a:prstGeom>
        </p:spPr>
        <p:txBody>
          <a:bodyPr wrap="none">
            <a:spAutoFit/>
          </a:bodyPr>
          <a:lstStyle/>
          <a:p>
            <a:r>
              <a:rPr lang="en-US" sz="4400" dirty="0">
                <a:latin typeface="Arial" charset="0"/>
                <a:ea typeface="ＭＳ Ｐゴシック" charset="0"/>
                <a:sym typeface="Wingdings"/>
              </a:rPr>
              <a:t></a:t>
            </a:r>
            <a:endParaRPr lang="en-US" sz="4400" dirty="0"/>
          </a:p>
        </p:txBody>
      </p:sp>
      <p:pic>
        <p:nvPicPr>
          <p:cNvPr id="3" name="Picture 2" descr="delicate-arch-arches-national-park-uta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146" y="3500648"/>
            <a:ext cx="3064033" cy="2298025"/>
          </a:xfrm>
          <a:prstGeom prst="rect">
            <a:avLst/>
          </a:prstGeom>
        </p:spPr>
      </p:pic>
    </p:spTree>
    <p:extLst>
      <p:ext uri="{BB962C8B-B14F-4D97-AF65-F5344CB8AC3E}">
        <p14:creationId xmlns:p14="http://schemas.microsoft.com/office/powerpoint/2010/main" val="2744473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33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3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2993</Words>
  <Application>Microsoft Macintosh PowerPoint</Application>
  <PresentationFormat>On-screen Show (4:3)</PresentationFormat>
  <Paragraphs>312</Paragraphs>
  <Slides>54</Slides>
  <Notes>20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Physical Geography</vt:lpstr>
      <vt:lpstr>Always look for the </vt:lpstr>
      <vt:lpstr>L1 – Outline</vt:lpstr>
      <vt:lpstr>Physical Processes</vt:lpstr>
      <vt:lpstr>Earth’s Surface </vt:lpstr>
      <vt:lpstr>PowerPoint Presentation</vt:lpstr>
      <vt:lpstr>Physical Processes</vt:lpstr>
      <vt:lpstr>The Geological Cycle: Some Parts of the Surface Build Up &amp; Some Wear Down </vt:lpstr>
      <vt:lpstr>PowerPoint Presentation</vt:lpstr>
      <vt:lpstr>The Structure of the Earth and Plate Tectonics</vt:lpstr>
      <vt:lpstr>Structure of the Earth</vt:lpstr>
      <vt:lpstr>The Crust</vt:lpstr>
      <vt:lpstr>PowerPoint Presentation</vt:lpstr>
      <vt:lpstr>How do we know what the Earth is made of?</vt:lpstr>
      <vt:lpstr>Plate Tectonics</vt:lpstr>
      <vt:lpstr>PowerPoint Presentation</vt:lpstr>
      <vt:lpstr>Theory of Plate Tectonics</vt:lpstr>
      <vt:lpstr>Q</vt:lpstr>
      <vt:lpstr>PowerPoint Presentation</vt:lpstr>
      <vt:lpstr>How Could the Continents Drift?</vt:lpstr>
      <vt:lpstr>PowerPoint Presentation</vt:lpstr>
      <vt:lpstr>PowerPoint Presentation</vt:lpstr>
      <vt:lpstr>PowerPoint Presentation</vt:lpstr>
      <vt:lpstr>What are tectonic plates made of?</vt:lpstr>
      <vt:lpstr>What lies beneath the tectonic plates?</vt:lpstr>
      <vt:lpstr>PowerPoint Presentation</vt:lpstr>
      <vt:lpstr>Plate Movement</vt:lpstr>
      <vt:lpstr>Outline</vt:lpstr>
      <vt:lpstr>Review</vt:lpstr>
      <vt:lpstr>Review</vt:lpstr>
      <vt:lpstr>PowerPoint Presentation</vt:lpstr>
      <vt:lpstr>Plates move around in the Lithosphere on the Mantle</vt:lpstr>
      <vt:lpstr>World Plates</vt:lpstr>
      <vt:lpstr>Types of Boundaries</vt:lpstr>
      <vt:lpstr>Convergent Plates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Divergent Plates</vt:lpstr>
      <vt:lpstr>Divergent Boundary</vt:lpstr>
      <vt:lpstr>Hawaii is on a Divergent Plate which creates a Hot Spot</vt:lpstr>
      <vt:lpstr>PowerPoint Presentation</vt:lpstr>
      <vt:lpstr>PowerPoint Presentation</vt:lpstr>
      <vt:lpstr>PowerPoint Presentation</vt:lpstr>
      <vt:lpstr>PowerPoint Presentation</vt:lpstr>
      <vt:lpstr>PowerPoint Presentation</vt:lpstr>
      <vt:lpstr>Rift Valley, Kenya (Africa)</vt:lpstr>
      <vt:lpstr>Transformer Fault</vt:lpstr>
      <vt:lpstr>The San Andreas Fault as It Crosses Part of the Carrizo Plain in California, U.S. </vt:lpstr>
      <vt:lpstr>OREO TECTONICS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Geography</dc:title>
  <dc:creator>Mykael Koe</dc:creator>
  <cp:lastModifiedBy>Mykael Koe</cp:lastModifiedBy>
  <cp:revision>1</cp:revision>
  <dcterms:created xsi:type="dcterms:W3CDTF">2018-10-03T15:32:53Z</dcterms:created>
  <dcterms:modified xsi:type="dcterms:W3CDTF">2018-10-03T15:33:13Z</dcterms:modified>
</cp:coreProperties>
</file>