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rels" ContentType="application/vnd.openxmlformats-package.relationships+xml"/>
  <Default Extension="emf" ContentType="image/x-em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2.xml" ContentType="application/vnd.openxmlformats-officedocument.presentationml.tags+xml"/>
  <Override PartName="/ppt/notesSlides/notesSlide6.xml" ContentType="application/vnd.openxmlformats-officedocument.presentationml.notesSlide+xml"/>
  <Override PartName="/ppt/media/audio1.bin" ContentType="audio/unknown"/>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32"/>
  </p:notesMasterIdLst>
  <p:sldIdLst>
    <p:sldId id="257" r:id="rId2"/>
    <p:sldId id="258" r:id="rId3"/>
    <p:sldId id="259" r:id="rId4"/>
    <p:sldId id="260" r:id="rId5"/>
    <p:sldId id="261" r:id="rId6"/>
    <p:sldId id="262" r:id="rId7"/>
    <p:sldId id="263" r:id="rId8"/>
    <p:sldId id="264" r:id="rId9"/>
    <p:sldId id="265" r:id="rId10"/>
    <p:sldId id="266" r:id="rId11"/>
    <p:sldId id="267" r:id="rId12"/>
    <p:sldId id="268" r:id="rId13"/>
    <p:sldId id="269" r:id="rId14"/>
    <p:sldId id="270" r:id="rId15"/>
    <p:sldId id="271" r:id="rId16"/>
    <p:sldId id="272" r:id="rId17"/>
    <p:sldId id="273" r:id="rId18"/>
    <p:sldId id="274" r:id="rId19"/>
    <p:sldId id="275" r:id="rId20"/>
    <p:sldId id="276" r:id="rId21"/>
    <p:sldId id="277" r:id="rId22"/>
    <p:sldId id="278" r:id="rId23"/>
    <p:sldId id="279" r:id="rId24"/>
    <p:sldId id="280" r:id="rId25"/>
    <p:sldId id="281" r:id="rId26"/>
    <p:sldId id="282" r:id="rId27"/>
    <p:sldId id="283" r:id="rId28"/>
    <p:sldId id="284" r:id="rId29"/>
    <p:sldId id="285" r:id="rId30"/>
    <p:sldId id="286" r:id="rId31"/>
    <p:sldId id="287" r:id="rId32"/>
    <p:sldId id="288" r:id="rId33"/>
    <p:sldId id="289" r:id="rId34"/>
    <p:sldId id="290" r:id="rId35"/>
    <p:sldId id="291" r:id="rId36"/>
    <p:sldId id="292" r:id="rId37"/>
    <p:sldId id="293" r:id="rId38"/>
    <p:sldId id="294" r:id="rId39"/>
    <p:sldId id="295" r:id="rId40"/>
    <p:sldId id="296" r:id="rId41"/>
    <p:sldId id="297" r:id="rId42"/>
    <p:sldId id="298" r:id="rId43"/>
    <p:sldId id="299" r:id="rId44"/>
    <p:sldId id="300" r:id="rId45"/>
    <p:sldId id="301" r:id="rId46"/>
    <p:sldId id="302" r:id="rId47"/>
    <p:sldId id="303" r:id="rId48"/>
    <p:sldId id="304" r:id="rId49"/>
    <p:sldId id="305" r:id="rId50"/>
    <p:sldId id="306" r:id="rId51"/>
    <p:sldId id="307" r:id="rId52"/>
    <p:sldId id="308" r:id="rId53"/>
    <p:sldId id="309" r:id="rId54"/>
    <p:sldId id="310" r:id="rId55"/>
    <p:sldId id="311" r:id="rId56"/>
    <p:sldId id="312" r:id="rId57"/>
    <p:sldId id="313" r:id="rId58"/>
    <p:sldId id="314" r:id="rId59"/>
    <p:sldId id="315" r:id="rId60"/>
    <p:sldId id="316" r:id="rId61"/>
    <p:sldId id="317" r:id="rId62"/>
    <p:sldId id="318" r:id="rId63"/>
    <p:sldId id="319" r:id="rId64"/>
    <p:sldId id="320" r:id="rId65"/>
    <p:sldId id="321" r:id="rId66"/>
    <p:sldId id="322" r:id="rId67"/>
    <p:sldId id="323" r:id="rId68"/>
    <p:sldId id="324" r:id="rId69"/>
    <p:sldId id="325" r:id="rId70"/>
    <p:sldId id="326" r:id="rId71"/>
    <p:sldId id="327" r:id="rId72"/>
    <p:sldId id="328" r:id="rId73"/>
    <p:sldId id="329" r:id="rId74"/>
    <p:sldId id="330" r:id="rId75"/>
    <p:sldId id="331" r:id="rId76"/>
    <p:sldId id="332" r:id="rId77"/>
    <p:sldId id="333" r:id="rId78"/>
    <p:sldId id="334" r:id="rId79"/>
    <p:sldId id="335" r:id="rId80"/>
    <p:sldId id="336" r:id="rId81"/>
    <p:sldId id="337" r:id="rId82"/>
    <p:sldId id="338" r:id="rId83"/>
    <p:sldId id="339" r:id="rId84"/>
    <p:sldId id="340" r:id="rId85"/>
    <p:sldId id="341" r:id="rId86"/>
    <p:sldId id="342" r:id="rId87"/>
    <p:sldId id="343" r:id="rId88"/>
    <p:sldId id="344" r:id="rId89"/>
    <p:sldId id="345" r:id="rId90"/>
    <p:sldId id="346" r:id="rId91"/>
    <p:sldId id="347" r:id="rId92"/>
    <p:sldId id="348" r:id="rId93"/>
    <p:sldId id="349" r:id="rId94"/>
    <p:sldId id="350" r:id="rId95"/>
    <p:sldId id="351" r:id="rId96"/>
    <p:sldId id="352" r:id="rId97"/>
    <p:sldId id="353" r:id="rId98"/>
    <p:sldId id="354" r:id="rId99"/>
    <p:sldId id="355" r:id="rId100"/>
    <p:sldId id="356" r:id="rId101"/>
    <p:sldId id="357" r:id="rId102"/>
    <p:sldId id="358" r:id="rId103"/>
    <p:sldId id="359" r:id="rId104"/>
    <p:sldId id="360" r:id="rId105"/>
    <p:sldId id="361" r:id="rId106"/>
    <p:sldId id="362" r:id="rId107"/>
    <p:sldId id="363" r:id="rId108"/>
    <p:sldId id="364" r:id="rId109"/>
    <p:sldId id="365" r:id="rId110"/>
    <p:sldId id="366" r:id="rId111"/>
    <p:sldId id="367" r:id="rId112"/>
    <p:sldId id="368" r:id="rId113"/>
    <p:sldId id="369" r:id="rId114"/>
    <p:sldId id="370" r:id="rId115"/>
    <p:sldId id="371" r:id="rId116"/>
    <p:sldId id="372" r:id="rId117"/>
    <p:sldId id="373" r:id="rId118"/>
    <p:sldId id="374" r:id="rId119"/>
    <p:sldId id="375" r:id="rId120"/>
    <p:sldId id="376" r:id="rId121"/>
    <p:sldId id="377" r:id="rId122"/>
    <p:sldId id="378" r:id="rId123"/>
    <p:sldId id="379" r:id="rId124"/>
    <p:sldId id="380" r:id="rId125"/>
    <p:sldId id="381" r:id="rId126"/>
    <p:sldId id="382" r:id="rId127"/>
    <p:sldId id="383" r:id="rId128"/>
    <p:sldId id="384" r:id="rId129"/>
    <p:sldId id="385" r:id="rId130"/>
    <p:sldId id="386" r:id="rId131"/>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62" d="100"/>
          <a:sy n="62" d="100"/>
        </p:scale>
        <p:origin x="-776" y="-112"/>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120" Type="http://schemas.openxmlformats.org/officeDocument/2006/relationships/slide" Target="slides/slide119.xml"/><Relationship Id="rId121" Type="http://schemas.openxmlformats.org/officeDocument/2006/relationships/slide" Target="slides/slide120.xml"/><Relationship Id="rId122" Type="http://schemas.openxmlformats.org/officeDocument/2006/relationships/slide" Target="slides/slide121.xml"/><Relationship Id="rId123" Type="http://schemas.openxmlformats.org/officeDocument/2006/relationships/slide" Target="slides/slide122.xml"/><Relationship Id="rId124" Type="http://schemas.openxmlformats.org/officeDocument/2006/relationships/slide" Target="slides/slide123.xml"/><Relationship Id="rId125" Type="http://schemas.openxmlformats.org/officeDocument/2006/relationships/slide" Target="slides/slide124.xml"/><Relationship Id="rId126" Type="http://schemas.openxmlformats.org/officeDocument/2006/relationships/slide" Target="slides/slide125.xml"/><Relationship Id="rId127" Type="http://schemas.openxmlformats.org/officeDocument/2006/relationships/slide" Target="slides/slide126.xml"/><Relationship Id="rId128" Type="http://schemas.openxmlformats.org/officeDocument/2006/relationships/slide" Target="slides/slide127.xml"/><Relationship Id="rId129" Type="http://schemas.openxmlformats.org/officeDocument/2006/relationships/slide" Target="slides/slide12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90" Type="http://schemas.openxmlformats.org/officeDocument/2006/relationships/slide" Target="slides/slide89.xml"/><Relationship Id="rId91" Type="http://schemas.openxmlformats.org/officeDocument/2006/relationships/slide" Target="slides/slide90.xml"/><Relationship Id="rId92" Type="http://schemas.openxmlformats.org/officeDocument/2006/relationships/slide" Target="slides/slide91.xml"/><Relationship Id="rId93" Type="http://schemas.openxmlformats.org/officeDocument/2006/relationships/slide" Target="slides/slide92.xml"/><Relationship Id="rId94" Type="http://schemas.openxmlformats.org/officeDocument/2006/relationships/slide" Target="slides/slide93.xml"/><Relationship Id="rId95" Type="http://schemas.openxmlformats.org/officeDocument/2006/relationships/slide" Target="slides/slide94.xml"/><Relationship Id="rId96" Type="http://schemas.openxmlformats.org/officeDocument/2006/relationships/slide" Target="slides/slide95.xml"/><Relationship Id="rId101" Type="http://schemas.openxmlformats.org/officeDocument/2006/relationships/slide" Target="slides/slide100.xml"/><Relationship Id="rId102" Type="http://schemas.openxmlformats.org/officeDocument/2006/relationships/slide" Target="slides/slide101.xml"/><Relationship Id="rId103" Type="http://schemas.openxmlformats.org/officeDocument/2006/relationships/slide" Target="slides/slide102.xml"/><Relationship Id="rId104" Type="http://schemas.openxmlformats.org/officeDocument/2006/relationships/slide" Target="slides/slide103.xml"/><Relationship Id="rId105" Type="http://schemas.openxmlformats.org/officeDocument/2006/relationships/slide" Target="slides/slide104.xml"/><Relationship Id="rId106" Type="http://schemas.openxmlformats.org/officeDocument/2006/relationships/slide" Target="slides/slide105.xml"/><Relationship Id="rId107" Type="http://schemas.openxmlformats.org/officeDocument/2006/relationships/slide" Target="slides/slide106.xml"/><Relationship Id="rId108" Type="http://schemas.openxmlformats.org/officeDocument/2006/relationships/slide" Target="slides/slide107.xml"/><Relationship Id="rId109" Type="http://schemas.openxmlformats.org/officeDocument/2006/relationships/slide" Target="slides/slide108.xml"/><Relationship Id="rId97" Type="http://schemas.openxmlformats.org/officeDocument/2006/relationships/slide" Target="slides/slide96.xml"/><Relationship Id="rId98" Type="http://schemas.openxmlformats.org/officeDocument/2006/relationships/slide" Target="slides/slide97.xml"/><Relationship Id="rId99" Type="http://schemas.openxmlformats.org/officeDocument/2006/relationships/slide" Target="slides/slide98.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00" Type="http://schemas.openxmlformats.org/officeDocument/2006/relationships/slide" Target="slides/slide99.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30" Type="http://schemas.openxmlformats.org/officeDocument/2006/relationships/slide" Target="slides/slide129.xml"/><Relationship Id="rId131" Type="http://schemas.openxmlformats.org/officeDocument/2006/relationships/slide" Target="slides/slide130.xml"/><Relationship Id="rId132" Type="http://schemas.openxmlformats.org/officeDocument/2006/relationships/notesMaster" Target="notesMasters/notesMaster1.xml"/><Relationship Id="rId133" Type="http://schemas.openxmlformats.org/officeDocument/2006/relationships/printerSettings" Target="printerSettings/printerSettings1.bin"/><Relationship Id="rId134" Type="http://schemas.openxmlformats.org/officeDocument/2006/relationships/presProps" Target="presProps.xml"/><Relationship Id="rId135" Type="http://schemas.openxmlformats.org/officeDocument/2006/relationships/viewProps" Target="viewProps.xml"/><Relationship Id="rId136" Type="http://schemas.openxmlformats.org/officeDocument/2006/relationships/theme" Target="theme/theme1.xml"/><Relationship Id="rId137"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110" Type="http://schemas.openxmlformats.org/officeDocument/2006/relationships/slide" Target="slides/slide109.xml"/><Relationship Id="rId111" Type="http://schemas.openxmlformats.org/officeDocument/2006/relationships/slide" Target="slides/slide110.xml"/><Relationship Id="rId112" Type="http://schemas.openxmlformats.org/officeDocument/2006/relationships/slide" Target="slides/slide111.xml"/><Relationship Id="rId113" Type="http://schemas.openxmlformats.org/officeDocument/2006/relationships/slide" Target="slides/slide112.xml"/><Relationship Id="rId114" Type="http://schemas.openxmlformats.org/officeDocument/2006/relationships/slide" Target="slides/slide113.xml"/><Relationship Id="rId115" Type="http://schemas.openxmlformats.org/officeDocument/2006/relationships/slide" Target="slides/slide114.xml"/><Relationship Id="rId116" Type="http://schemas.openxmlformats.org/officeDocument/2006/relationships/slide" Target="slides/slide115.xml"/><Relationship Id="rId117" Type="http://schemas.openxmlformats.org/officeDocument/2006/relationships/slide" Target="slides/slide116.xml"/><Relationship Id="rId118" Type="http://schemas.openxmlformats.org/officeDocument/2006/relationships/slide" Target="slides/slide117.xml"/><Relationship Id="rId119" Type="http://schemas.openxmlformats.org/officeDocument/2006/relationships/slide" Target="slides/slide11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80" Type="http://schemas.openxmlformats.org/officeDocument/2006/relationships/slide" Target="slides/slide79.xml"/><Relationship Id="rId81" Type="http://schemas.openxmlformats.org/officeDocument/2006/relationships/slide" Target="slides/slide80.xml"/><Relationship Id="rId82" Type="http://schemas.openxmlformats.org/officeDocument/2006/relationships/slide" Target="slides/slide81.xml"/><Relationship Id="rId83" Type="http://schemas.openxmlformats.org/officeDocument/2006/relationships/slide" Target="slides/slide82.xml"/><Relationship Id="rId84" Type="http://schemas.openxmlformats.org/officeDocument/2006/relationships/slide" Target="slides/slide83.xml"/><Relationship Id="rId85" Type="http://schemas.openxmlformats.org/officeDocument/2006/relationships/slide" Target="slides/slide84.xml"/><Relationship Id="rId86" Type="http://schemas.openxmlformats.org/officeDocument/2006/relationships/slide" Target="slides/slide85.xml"/><Relationship Id="rId87" Type="http://schemas.openxmlformats.org/officeDocument/2006/relationships/slide" Target="slides/slide86.xml"/><Relationship Id="rId88" Type="http://schemas.openxmlformats.org/officeDocument/2006/relationships/slide" Target="slides/slide87.xml"/><Relationship Id="rId89" Type="http://schemas.openxmlformats.org/officeDocument/2006/relationships/slide" Target="slides/slide8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3BDE228-8DEB-1F41-8906-7C00AC300CE7}" type="datetimeFigureOut">
              <a:rPr lang="en-US" smtClean="0"/>
              <a:t>18-11-01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4DE6E4E-7843-F547-80EE-FDE6FA0C2A54}" type="slidenum">
              <a:rPr lang="en-US" smtClean="0"/>
              <a:t>‹#›</a:t>
            </a:fld>
            <a:endParaRPr lang="en-US"/>
          </a:p>
        </p:txBody>
      </p:sp>
    </p:spTree>
    <p:extLst>
      <p:ext uri="{BB962C8B-B14F-4D97-AF65-F5344CB8AC3E}">
        <p14:creationId xmlns:p14="http://schemas.microsoft.com/office/powerpoint/2010/main" val="2585058114"/>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7" name="Slide Image Placeholder 1"/>
          <p:cNvSpPr>
            <a:spLocks noGrp="1" noRot="1" noChangeAspect="1"/>
          </p:cNvSpPr>
          <p:nvPr>
            <p:ph type="sldImg"/>
          </p:nvPr>
        </p:nvSpPr>
        <p:spPr>
          <a:ln/>
        </p:spPr>
      </p:sp>
      <p:sp>
        <p:nvSpPr>
          <p:cNvPr id="167938"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ea typeface="ＭＳ Ｐゴシック" charset="0"/>
              </a:rPr>
              <a:t>The German churches began to collaborate with the Nazi party to identify who was a Christian and who was not.</a:t>
            </a:r>
          </a:p>
        </p:txBody>
      </p:sp>
      <p:sp>
        <p:nvSpPr>
          <p:cNvPr id="167939"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545347A8-6B05-FF48-A070-DE7CEE16DB1E}" type="slidenum">
              <a:rPr lang="en-US" sz="1200"/>
              <a:pPr/>
              <a:t>9</a:t>
            </a:fld>
            <a:endParaRPr lang="en-US" sz="120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5" name="Slide Image Placeholder 1"/>
          <p:cNvSpPr>
            <a:spLocks noGrp="1" noRot="1" noChangeAspect="1"/>
          </p:cNvSpPr>
          <p:nvPr>
            <p:ph type="sldImg"/>
          </p:nvPr>
        </p:nvSpPr>
        <p:spPr>
          <a:ln/>
        </p:spPr>
      </p:sp>
      <p:sp>
        <p:nvSpPr>
          <p:cNvPr id="169986"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ea typeface="ＭＳ Ｐゴシック" charset="0"/>
              </a:rPr>
              <a:t>The German churches began to collaborate with the Nazi party to identify who was a Christian and who was not.</a:t>
            </a:r>
          </a:p>
        </p:txBody>
      </p:sp>
      <p:sp>
        <p:nvSpPr>
          <p:cNvPr id="169987"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7D6567E2-DC75-B644-B2AB-03EE40633FCC}" type="slidenum">
              <a:rPr lang="en-US" sz="1200"/>
              <a:pPr/>
              <a:t>10</a:t>
            </a:fld>
            <a:endParaRPr lang="en-US" sz="120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3" name="Slide Image Placeholder 1"/>
          <p:cNvSpPr>
            <a:spLocks noGrp="1" noRot="1" noChangeAspect="1"/>
          </p:cNvSpPr>
          <p:nvPr>
            <p:ph type="sldImg"/>
          </p:nvPr>
        </p:nvSpPr>
        <p:spPr>
          <a:ln/>
        </p:spPr>
      </p:sp>
      <p:sp>
        <p:nvSpPr>
          <p:cNvPr id="172034"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ea typeface="ＭＳ Ｐゴシック" charset="0"/>
              </a:rPr>
              <a:t>The German churches began to collaborate with the Nazi party to identify who was a Christian and who was not.</a:t>
            </a:r>
          </a:p>
        </p:txBody>
      </p:sp>
      <p:sp>
        <p:nvSpPr>
          <p:cNvPr id="172035"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E31B8620-1079-E04B-8CCD-02AAD6741052}" type="slidenum">
              <a:rPr lang="en-US" sz="1200"/>
              <a:pPr/>
              <a:t>11</a:t>
            </a:fld>
            <a:endParaRPr lang="en-US" sz="120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1" name="Slide Image Placeholder 1"/>
          <p:cNvSpPr>
            <a:spLocks noGrp="1" noRot="1" noChangeAspect="1"/>
          </p:cNvSpPr>
          <p:nvPr>
            <p:ph type="sldImg"/>
          </p:nvPr>
        </p:nvSpPr>
        <p:spPr>
          <a:ln/>
        </p:spPr>
      </p:sp>
      <p:sp>
        <p:nvSpPr>
          <p:cNvPr id="174082"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ea typeface="ＭＳ Ｐゴシック" charset="0"/>
              </a:rPr>
              <a:t>The German churches began to collaborate with the Nazi party to identify who was a Christian and who was not.</a:t>
            </a:r>
          </a:p>
        </p:txBody>
      </p:sp>
      <p:sp>
        <p:nvSpPr>
          <p:cNvPr id="174083"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F87381ED-4ECF-034D-A75A-9E9091E77C33}" type="slidenum">
              <a:rPr lang="en-US" sz="1200"/>
              <a:pPr/>
              <a:t>12</a:t>
            </a:fld>
            <a:endParaRPr lang="en-US" sz="120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29" name="Slide Image Placeholder 1"/>
          <p:cNvSpPr>
            <a:spLocks noGrp="1" noRot="1" noChangeAspect="1"/>
          </p:cNvSpPr>
          <p:nvPr>
            <p:ph type="sldImg"/>
          </p:nvPr>
        </p:nvSpPr>
        <p:spPr>
          <a:ln/>
        </p:spPr>
      </p:sp>
      <p:sp>
        <p:nvSpPr>
          <p:cNvPr id="176130"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ea typeface="ＭＳ Ｐゴシック" charset="0"/>
              </a:rPr>
              <a:t>The German churches began to collaborate with the Nazi party to identify who was a Christian and who was not.</a:t>
            </a:r>
          </a:p>
        </p:txBody>
      </p:sp>
      <p:sp>
        <p:nvSpPr>
          <p:cNvPr id="176131"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0AF1B2A3-794E-694F-955A-26488528962E}" type="slidenum">
              <a:rPr lang="en-US" sz="1200"/>
              <a:pPr/>
              <a:t>13</a:t>
            </a:fld>
            <a:endParaRPr lang="en-US" sz="120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1" name="Slide Image Placeholder 1"/>
          <p:cNvSpPr>
            <a:spLocks noGrp="1" noRot="1" noChangeAspect="1" noTextEdit="1"/>
          </p:cNvSpPr>
          <p:nvPr>
            <p:ph type="sldImg"/>
          </p:nvPr>
        </p:nvSpPr>
        <p:spPr>
          <a:ln/>
        </p:spPr>
      </p:sp>
      <p:sp>
        <p:nvSpPr>
          <p:cNvPr id="204802"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spcBef>
                <a:spcPct val="0"/>
              </a:spcBef>
            </a:pPr>
            <a:endParaRPr lang="en-US">
              <a:ea typeface="ＭＳ Ｐゴシック" charset="0"/>
            </a:endParaRPr>
          </a:p>
        </p:txBody>
      </p:sp>
      <p:sp>
        <p:nvSpPr>
          <p:cNvPr id="204803"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8F81B77A-4923-F242-8E5E-87299A618336}" type="slidenum">
              <a:rPr lang="en-US" sz="1200"/>
              <a:pPr/>
              <a:t>40</a:t>
            </a:fld>
            <a:endParaRPr lang="en-US" sz="120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C6FE68A2-5D7C-3048-94A2-6C6D0E9F4372}" type="datetimeFigureOut">
              <a:rPr lang="en-US" smtClean="0"/>
              <a:t>18-11-01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1AD13A5-0279-A640-B6E8-D248E5B05AB1}" type="slidenum">
              <a:rPr lang="en-US" smtClean="0"/>
              <a:t>‹#›</a:t>
            </a:fld>
            <a:endParaRPr lang="en-US"/>
          </a:p>
        </p:txBody>
      </p:sp>
    </p:spTree>
    <p:extLst>
      <p:ext uri="{BB962C8B-B14F-4D97-AF65-F5344CB8AC3E}">
        <p14:creationId xmlns:p14="http://schemas.microsoft.com/office/powerpoint/2010/main" val="32453265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6FE68A2-5D7C-3048-94A2-6C6D0E9F4372}" type="datetimeFigureOut">
              <a:rPr lang="en-US" smtClean="0"/>
              <a:t>18-11-01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1AD13A5-0279-A640-B6E8-D248E5B05AB1}" type="slidenum">
              <a:rPr lang="en-US" smtClean="0"/>
              <a:t>‹#›</a:t>
            </a:fld>
            <a:endParaRPr lang="en-US"/>
          </a:p>
        </p:txBody>
      </p:sp>
    </p:spTree>
    <p:extLst>
      <p:ext uri="{BB962C8B-B14F-4D97-AF65-F5344CB8AC3E}">
        <p14:creationId xmlns:p14="http://schemas.microsoft.com/office/powerpoint/2010/main" val="28228167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6FE68A2-5D7C-3048-94A2-6C6D0E9F4372}" type="datetimeFigureOut">
              <a:rPr lang="en-US" smtClean="0"/>
              <a:t>18-11-01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1AD13A5-0279-A640-B6E8-D248E5B05AB1}" type="slidenum">
              <a:rPr lang="en-US" smtClean="0"/>
              <a:t>‹#›</a:t>
            </a:fld>
            <a:endParaRPr lang="en-US"/>
          </a:p>
        </p:txBody>
      </p:sp>
    </p:spTree>
    <p:extLst>
      <p:ext uri="{BB962C8B-B14F-4D97-AF65-F5344CB8AC3E}">
        <p14:creationId xmlns:p14="http://schemas.microsoft.com/office/powerpoint/2010/main" val="6596049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571500" y="685800"/>
            <a:ext cx="8001000" cy="914400"/>
          </a:xfrm>
        </p:spPr>
        <p:txBody>
          <a:bodyPr/>
          <a:lstStyle/>
          <a:p>
            <a:r>
              <a:rPr lang="en-US" smtClean="0"/>
              <a:t>Click to edit Master title style</a:t>
            </a:r>
            <a:endParaRPr lang="fr-CA"/>
          </a:p>
        </p:txBody>
      </p:sp>
      <p:sp>
        <p:nvSpPr>
          <p:cNvPr id="3" name="ClipArt Placeholder 2"/>
          <p:cNvSpPr>
            <a:spLocks noGrp="1"/>
          </p:cNvSpPr>
          <p:nvPr>
            <p:ph type="clipArt" sz="half" idx="1"/>
          </p:nvPr>
        </p:nvSpPr>
        <p:spPr>
          <a:xfrm>
            <a:off x="571500" y="1981200"/>
            <a:ext cx="3924300" cy="3810000"/>
          </a:xfrm>
        </p:spPr>
        <p:txBody>
          <a:bodyPr rtlCol="0">
            <a:normAutofit/>
          </a:bodyPr>
          <a:lstStyle/>
          <a:p>
            <a:pPr lvl="0"/>
            <a:endParaRPr lang="fr-CA" noProof="0" smtClean="0"/>
          </a:p>
        </p:txBody>
      </p:sp>
      <p:sp>
        <p:nvSpPr>
          <p:cNvPr id="4" name="Text Placeholder 3"/>
          <p:cNvSpPr>
            <a:spLocks noGrp="1"/>
          </p:cNvSpPr>
          <p:nvPr>
            <p:ph type="body" sz="half" idx="2"/>
          </p:nvPr>
        </p:nvSpPr>
        <p:spPr>
          <a:xfrm>
            <a:off x="4648200" y="1981200"/>
            <a:ext cx="3924300" cy="3810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CA"/>
          </a:p>
        </p:txBody>
      </p:sp>
      <p:sp>
        <p:nvSpPr>
          <p:cNvPr id="5" name="Date Placeholder 3"/>
          <p:cNvSpPr>
            <a:spLocks noGrp="1"/>
          </p:cNvSpPr>
          <p:nvPr>
            <p:ph type="dt" sz="half" idx="10"/>
          </p:nvPr>
        </p:nvSpPr>
        <p:spPr/>
        <p:txBody>
          <a:bodyPr/>
          <a:lstStyle>
            <a:lvl1pPr>
              <a:defRPr/>
            </a:lvl1pPr>
          </a:lstStyle>
          <a:p>
            <a:pPr>
              <a:defRPr/>
            </a:pPr>
            <a:endParaRPr lang="en-US" altLang="ja-JP"/>
          </a:p>
        </p:txBody>
      </p:sp>
      <p:sp>
        <p:nvSpPr>
          <p:cNvPr id="6" name="Footer Placeholder 4"/>
          <p:cNvSpPr>
            <a:spLocks noGrp="1"/>
          </p:cNvSpPr>
          <p:nvPr>
            <p:ph type="ftr" sz="quarter" idx="11"/>
          </p:nvPr>
        </p:nvSpPr>
        <p:spPr/>
        <p:txBody>
          <a:bodyPr/>
          <a:lstStyle>
            <a:lvl1pPr>
              <a:defRPr/>
            </a:lvl1pPr>
          </a:lstStyle>
          <a:p>
            <a:pPr>
              <a:defRPr/>
            </a:pPr>
            <a:endParaRPr lang="en-US" altLang="ja-JP"/>
          </a:p>
        </p:txBody>
      </p:sp>
      <p:sp>
        <p:nvSpPr>
          <p:cNvPr id="7" name="Slide Number Placeholder 5"/>
          <p:cNvSpPr>
            <a:spLocks noGrp="1"/>
          </p:cNvSpPr>
          <p:nvPr>
            <p:ph type="sldNum" sz="quarter" idx="12"/>
          </p:nvPr>
        </p:nvSpPr>
        <p:spPr/>
        <p:txBody>
          <a:bodyPr/>
          <a:lstStyle>
            <a:lvl1pPr>
              <a:defRPr/>
            </a:lvl1pPr>
          </a:lstStyle>
          <a:p>
            <a:pPr>
              <a:defRPr/>
            </a:pPr>
            <a:fld id="{5C9D4B3B-6BCA-0040-91D5-FBE30F40B1CD}" type="slidenum">
              <a:rPr lang="en-US" altLang="ja-JP"/>
              <a:pPr>
                <a:defRPr/>
              </a:pPr>
              <a:t>‹#›</a:t>
            </a:fld>
            <a:endParaRPr lang="en-US" altLang="ja-JP"/>
          </a:p>
        </p:txBody>
      </p:sp>
    </p:spTree>
    <p:extLst>
      <p:ext uri="{BB962C8B-B14F-4D97-AF65-F5344CB8AC3E}">
        <p14:creationId xmlns:p14="http://schemas.microsoft.com/office/powerpoint/2010/main" val="23381009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6FE68A2-5D7C-3048-94A2-6C6D0E9F4372}" type="datetimeFigureOut">
              <a:rPr lang="en-US" smtClean="0"/>
              <a:t>18-11-01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1AD13A5-0279-A640-B6E8-D248E5B05AB1}" type="slidenum">
              <a:rPr lang="en-US" smtClean="0"/>
              <a:t>‹#›</a:t>
            </a:fld>
            <a:endParaRPr lang="en-US"/>
          </a:p>
        </p:txBody>
      </p:sp>
    </p:spTree>
    <p:extLst>
      <p:ext uri="{BB962C8B-B14F-4D97-AF65-F5344CB8AC3E}">
        <p14:creationId xmlns:p14="http://schemas.microsoft.com/office/powerpoint/2010/main" val="10269955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6FE68A2-5D7C-3048-94A2-6C6D0E9F4372}" type="datetimeFigureOut">
              <a:rPr lang="en-US" smtClean="0"/>
              <a:t>18-11-01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1AD13A5-0279-A640-B6E8-D248E5B05AB1}" type="slidenum">
              <a:rPr lang="en-US" smtClean="0"/>
              <a:t>‹#›</a:t>
            </a:fld>
            <a:endParaRPr lang="en-US"/>
          </a:p>
        </p:txBody>
      </p:sp>
    </p:spTree>
    <p:extLst>
      <p:ext uri="{BB962C8B-B14F-4D97-AF65-F5344CB8AC3E}">
        <p14:creationId xmlns:p14="http://schemas.microsoft.com/office/powerpoint/2010/main" val="5859581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C6FE68A2-5D7C-3048-94A2-6C6D0E9F4372}" type="datetimeFigureOut">
              <a:rPr lang="en-US" smtClean="0"/>
              <a:t>18-11-01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1AD13A5-0279-A640-B6E8-D248E5B05AB1}" type="slidenum">
              <a:rPr lang="en-US" smtClean="0"/>
              <a:t>‹#›</a:t>
            </a:fld>
            <a:endParaRPr lang="en-US"/>
          </a:p>
        </p:txBody>
      </p:sp>
    </p:spTree>
    <p:extLst>
      <p:ext uri="{BB962C8B-B14F-4D97-AF65-F5344CB8AC3E}">
        <p14:creationId xmlns:p14="http://schemas.microsoft.com/office/powerpoint/2010/main" val="25987836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C6FE68A2-5D7C-3048-94A2-6C6D0E9F4372}" type="datetimeFigureOut">
              <a:rPr lang="en-US" smtClean="0"/>
              <a:t>18-11-01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1AD13A5-0279-A640-B6E8-D248E5B05AB1}" type="slidenum">
              <a:rPr lang="en-US" smtClean="0"/>
              <a:t>‹#›</a:t>
            </a:fld>
            <a:endParaRPr lang="en-US"/>
          </a:p>
        </p:txBody>
      </p:sp>
    </p:spTree>
    <p:extLst>
      <p:ext uri="{BB962C8B-B14F-4D97-AF65-F5344CB8AC3E}">
        <p14:creationId xmlns:p14="http://schemas.microsoft.com/office/powerpoint/2010/main" val="14823236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6FE68A2-5D7C-3048-94A2-6C6D0E9F4372}" type="datetimeFigureOut">
              <a:rPr lang="en-US" smtClean="0"/>
              <a:t>18-11-01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1AD13A5-0279-A640-B6E8-D248E5B05AB1}" type="slidenum">
              <a:rPr lang="en-US" smtClean="0"/>
              <a:t>‹#›</a:t>
            </a:fld>
            <a:endParaRPr lang="en-US"/>
          </a:p>
        </p:txBody>
      </p:sp>
    </p:spTree>
    <p:extLst>
      <p:ext uri="{BB962C8B-B14F-4D97-AF65-F5344CB8AC3E}">
        <p14:creationId xmlns:p14="http://schemas.microsoft.com/office/powerpoint/2010/main" val="42804689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6FE68A2-5D7C-3048-94A2-6C6D0E9F4372}" type="datetimeFigureOut">
              <a:rPr lang="en-US" smtClean="0"/>
              <a:t>18-11-01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1AD13A5-0279-A640-B6E8-D248E5B05AB1}" type="slidenum">
              <a:rPr lang="en-US" smtClean="0"/>
              <a:t>‹#›</a:t>
            </a:fld>
            <a:endParaRPr lang="en-US"/>
          </a:p>
        </p:txBody>
      </p:sp>
    </p:spTree>
    <p:extLst>
      <p:ext uri="{BB962C8B-B14F-4D97-AF65-F5344CB8AC3E}">
        <p14:creationId xmlns:p14="http://schemas.microsoft.com/office/powerpoint/2010/main" val="19129978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6FE68A2-5D7C-3048-94A2-6C6D0E9F4372}" type="datetimeFigureOut">
              <a:rPr lang="en-US" smtClean="0"/>
              <a:t>18-11-01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1AD13A5-0279-A640-B6E8-D248E5B05AB1}" type="slidenum">
              <a:rPr lang="en-US" smtClean="0"/>
              <a:t>‹#›</a:t>
            </a:fld>
            <a:endParaRPr lang="en-US"/>
          </a:p>
        </p:txBody>
      </p:sp>
    </p:spTree>
    <p:extLst>
      <p:ext uri="{BB962C8B-B14F-4D97-AF65-F5344CB8AC3E}">
        <p14:creationId xmlns:p14="http://schemas.microsoft.com/office/powerpoint/2010/main" val="14156426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6FE68A2-5D7C-3048-94A2-6C6D0E9F4372}" type="datetimeFigureOut">
              <a:rPr lang="en-US" smtClean="0"/>
              <a:t>18-11-01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1AD13A5-0279-A640-B6E8-D248E5B05AB1}" type="slidenum">
              <a:rPr lang="en-US" smtClean="0"/>
              <a:t>‹#›</a:t>
            </a:fld>
            <a:endParaRPr lang="en-US"/>
          </a:p>
        </p:txBody>
      </p:sp>
    </p:spTree>
    <p:extLst>
      <p:ext uri="{BB962C8B-B14F-4D97-AF65-F5344CB8AC3E}">
        <p14:creationId xmlns:p14="http://schemas.microsoft.com/office/powerpoint/2010/main" val="201902359"/>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6FE68A2-5D7C-3048-94A2-6C6D0E9F4372}" type="datetimeFigureOut">
              <a:rPr lang="en-US" smtClean="0"/>
              <a:t>18-11-01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1AD13A5-0279-A640-B6E8-D248E5B05AB1}" type="slidenum">
              <a:rPr lang="en-US" smtClean="0"/>
              <a:t>‹#›</a:t>
            </a:fld>
            <a:endParaRPr lang="en-US"/>
          </a:p>
        </p:txBody>
      </p:sp>
    </p:spTree>
    <p:extLst>
      <p:ext uri="{BB962C8B-B14F-4D97-AF65-F5344CB8AC3E}">
        <p14:creationId xmlns:p14="http://schemas.microsoft.com/office/powerpoint/2010/main" val="273284408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80.jpeg"/></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81.jpeg"/></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82.jpeg"/></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83.jpeg"/></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84.jpeg"/></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85.jpeg"/></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86.png"/></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7.jpeg"/></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88.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89.jpeg"/></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90.jpeg"/><Relationship Id="rId3" Type="http://schemas.openxmlformats.org/officeDocument/2006/relationships/image" Target="../media/image91.jpeg"/></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92.png"/></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93.jpeg"/></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94.jpeg"/></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95.jpeg"/></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96.jpeg"/></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97.jpeg"/></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98.jpeg"/></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99.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00.jpeg"/></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01.jpeg"/></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02.jpeg"/></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03.jpeg"/></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04.jpeg"/></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05.jpeg"/></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8.png"/></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06.png"/></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hyperlink" Target="http://www.ushmm.org/museum/exhibit/focus/maps/" TargetMode="Externa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8.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9.jpeg"/></Relationships>
</file>

<file path=ppt/slides/_rels/slide2.xml.rels><?xml version="1.0" encoding="UTF-8" standalone="yes"?>
<Relationships xmlns="http://schemas.openxmlformats.org/package/2006/relationships"><Relationship Id="rId1" Type="http://schemas.openxmlformats.org/officeDocument/2006/relationships/tags" Target="../tags/tag1.xml"/><Relationship Id="rId2" Type="http://schemas.openxmlformats.org/officeDocument/2006/relationships/slideLayout" Target="../slideLayouts/slideLayout2.xml"/><Relationship Id="rId3" Type="http://schemas.openxmlformats.org/officeDocument/2006/relationships/image" Target="../media/image2.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0.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1.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2.jpeg"/><Relationship Id="rId3" Type="http://schemas.openxmlformats.org/officeDocument/2006/relationships/image" Target="../media/image13.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4.jpeg"/><Relationship Id="rId3" Type="http://schemas.openxmlformats.org/officeDocument/2006/relationships/image" Target="../media/image15.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6.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7.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8.jpe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9.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0.jpe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1.jpe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2.jpe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3.jpe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4.jpe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hyperlink" Target="http://www.stjohnsprep.org/teachers/d_smith/holocaust/classrm.gif" TargetMode="External"/><Relationship Id="rId3" Type="http://schemas.openxmlformats.org/officeDocument/2006/relationships/image" Target="../media/image25.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6.jpe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7.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hyperlink" Target="http://www.stjohnsprep.org/teachers/d_smith/holocaust/poljew1.gif" TargetMode="External"/><Relationship Id="rId3" Type="http://schemas.openxmlformats.org/officeDocument/2006/relationships/image" Target="../media/image28.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jpeg"/></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6.xml"/><Relationship Id="rId4" Type="http://schemas.openxmlformats.org/officeDocument/2006/relationships/image" Target="../media/image29.jpeg"/><Relationship Id="rId1" Type="http://schemas.openxmlformats.org/officeDocument/2006/relationships/tags" Target="../tags/tag2.xml"/><Relationship Id="rId2"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0.jpe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1.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2.jpe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3.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3" Type="http://schemas.openxmlformats.org/officeDocument/2006/relationships/image" Target="../media/image35.jpeg"/><Relationship Id="rId4" Type="http://schemas.openxmlformats.org/officeDocument/2006/relationships/image" Target="../media/image36.jpeg"/><Relationship Id="rId1" Type="http://schemas.openxmlformats.org/officeDocument/2006/relationships/slideLayout" Target="../slideLayouts/slideLayout6.xml"/><Relationship Id="rId2" Type="http://schemas.openxmlformats.org/officeDocument/2006/relationships/image" Target="../media/image34.jpe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7.jpe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8.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jpe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9.jpe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0.emf"/></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1.jpeg"/><Relationship Id="rId3" Type="http://schemas.openxmlformats.org/officeDocument/2006/relationships/image" Target="../media/image42.jpe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43.jpe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44.jpe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5.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jpe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46.jpe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7.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48.jpeg"/><Relationship Id="rId3" Type="http://schemas.openxmlformats.org/officeDocument/2006/relationships/image" Target="../media/image49.jpe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0.jpe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1.jpe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2.jpe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3.jpe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4.jpe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5.jpeg"/></Relationships>
</file>

<file path=ppt/slides/_rels/slide69.xml.rels><?xml version="1.0" encoding="UTF-8" standalone="yes"?>
<Relationships xmlns="http://schemas.openxmlformats.org/package/2006/relationships"><Relationship Id="rId3" Type="http://schemas.openxmlformats.org/officeDocument/2006/relationships/hyperlink" Target="https://encyclopedia.ushmm.org/content/en/animated-map/the-holocaust" TargetMode="External"/><Relationship Id="rId4" Type="http://schemas.openxmlformats.org/officeDocument/2006/relationships/hyperlink" Target="https://encyclopedia.ushmm.org/content/en/animated-map/the-warsaw-ghetto" TargetMode="External"/><Relationship Id="rId1" Type="http://schemas.openxmlformats.org/officeDocument/2006/relationships/slideLayout" Target="../slideLayouts/slideLayout6.xml"/><Relationship Id="rId2" Type="http://schemas.openxmlformats.org/officeDocument/2006/relationships/hyperlink" Target="https://encyclopedia.ushmm.org/content/en/animated-map/the-holocaust%23https://encyclopedia.ushmm.org/content/en/animated-map/the-holocaust" TargetMode="Externa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56.jpeg"/></Relationships>
</file>

<file path=ppt/slides/_rels/slide72.xml.rels><?xml version="1.0" encoding="UTF-8" standalone="yes"?>
<Relationships xmlns="http://schemas.openxmlformats.org/package/2006/relationships"><Relationship Id="rId3" Type="http://schemas.openxmlformats.org/officeDocument/2006/relationships/hyperlink" Target="http://en.wikipedia.org/wiki/Image:De_hfss.gif" TargetMode="External"/><Relationship Id="rId4" Type="http://schemas.openxmlformats.org/officeDocument/2006/relationships/image" Target="../media/image57.png"/><Relationship Id="rId5" Type="http://schemas.openxmlformats.org/officeDocument/2006/relationships/image" Target="../media/image58.jpeg"/><Relationship Id="rId1" Type="http://schemas.openxmlformats.org/officeDocument/2006/relationships/slideLayout" Target="../slideLayouts/slideLayout12.xml"/><Relationship Id="rId2" Type="http://schemas.openxmlformats.org/officeDocument/2006/relationships/audio" Target="../media/audio1.bin"/></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59.pn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60.jpe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61.jpe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2.jpe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63.jpe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64.jpeg"/><Relationship Id="rId3" Type="http://schemas.openxmlformats.org/officeDocument/2006/relationships/image" Target="../media/image65.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66.jpe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67.jpe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68.jpeg"/></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69.jpeg"/></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70.jpeg"/></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71.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72.png"/></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73.png"/></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74.jpeg"/></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75.jpeg"/></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76.jpeg"/></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77.jpeg"/></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hyperlink" Target="http://www.bbc.co.uk/history/worldwars/genocide/launch_ani_auschwitz_map.shtml" TargetMode="Externa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hyperlink" Target="http://www.stjohnsprep.org/teachers/d_smith/holocaust/medexp01.gif" TargetMode="External"/><Relationship Id="rId3" Type="http://schemas.openxmlformats.org/officeDocument/2006/relationships/image" Target="../media/image78.png"/></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79.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1" name="Title 1"/>
          <p:cNvSpPr>
            <a:spLocks noGrp="1"/>
          </p:cNvSpPr>
          <p:nvPr>
            <p:ph type="title"/>
          </p:nvPr>
        </p:nvSpPr>
        <p:spPr/>
        <p:txBody>
          <a:bodyPr/>
          <a:lstStyle/>
          <a:p>
            <a:r>
              <a:rPr lang="en-US">
                <a:latin typeface="Rockwell" charset="0"/>
              </a:rPr>
              <a:t>The Holocaust</a:t>
            </a:r>
          </a:p>
        </p:txBody>
      </p:sp>
      <p:pic>
        <p:nvPicPr>
          <p:cNvPr id="158722" name="Content Placeholder 1" descr="jewish-children-in-camp.jpg"/>
          <p:cNvPicPr>
            <a:picLocks noGrp="1" noChangeAspect="1"/>
          </p:cNvPicPr>
          <p:nvPr>
            <p:ph idx="1"/>
          </p:nvPr>
        </p:nvPicPr>
        <p:blipFill>
          <a:blip r:embed="rId2">
            <a:extLst>
              <a:ext uri="{28A0092B-C50C-407E-A947-70E740481C1C}">
                <a14:useLocalDpi xmlns:a14="http://schemas.microsoft.com/office/drawing/2010/main" val="0"/>
              </a:ext>
            </a:extLst>
          </a:blip>
          <a:srcRect t="11494" b="11494"/>
          <a:stretch>
            <a:fillRect/>
          </a:stretch>
        </p:blipFill>
        <p:spPr/>
      </p:pic>
    </p:spTree>
    <p:extLst>
      <p:ext uri="{BB962C8B-B14F-4D97-AF65-F5344CB8AC3E}">
        <p14:creationId xmlns:p14="http://schemas.microsoft.com/office/powerpoint/2010/main" val="2261852368"/>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defRPr/>
            </a:pPr>
            <a:r>
              <a:rPr lang="en-US" dirty="0" smtClean="0"/>
              <a:t>Timeline of Restrictions on Jewish People</a:t>
            </a:r>
            <a:endParaRPr lang="en-US" dirty="0"/>
          </a:p>
        </p:txBody>
      </p:sp>
      <p:sp>
        <p:nvSpPr>
          <p:cNvPr id="168962" name="Content Placeholder 2"/>
          <p:cNvSpPr>
            <a:spLocks noGrp="1"/>
          </p:cNvSpPr>
          <p:nvPr>
            <p:ph idx="1"/>
          </p:nvPr>
        </p:nvSpPr>
        <p:spPr>
          <a:xfrm>
            <a:off x="0" y="1600200"/>
            <a:ext cx="9144000" cy="5257800"/>
          </a:xfrm>
        </p:spPr>
        <p:txBody>
          <a:bodyPr/>
          <a:lstStyle/>
          <a:p>
            <a:r>
              <a:rPr lang="en-US">
                <a:latin typeface="Rockwell" charset="0"/>
              </a:rPr>
              <a:t>January 26</a:t>
            </a:r>
            <a:r>
              <a:rPr lang="en-US" baseline="30000">
                <a:latin typeface="Rockwell" charset="0"/>
              </a:rPr>
              <a:t>th</a:t>
            </a:r>
            <a:r>
              <a:rPr lang="en-US">
                <a:latin typeface="Rockwell" charset="0"/>
              </a:rPr>
              <a:t> 1937 </a:t>
            </a:r>
            <a:r>
              <a:rPr lang="mr-IN">
                <a:latin typeface="Rockwell" charset="0"/>
              </a:rPr>
              <a:t>–</a:t>
            </a:r>
            <a:r>
              <a:rPr lang="en-US">
                <a:latin typeface="Rockwell" charset="0"/>
              </a:rPr>
              <a:t> Jews are forbidden from working in any office in Germany.</a:t>
            </a:r>
          </a:p>
          <a:p>
            <a:r>
              <a:rPr lang="en-US">
                <a:latin typeface="Rockwell" charset="0"/>
              </a:rPr>
              <a:t>April 26</a:t>
            </a:r>
            <a:r>
              <a:rPr lang="en-US" baseline="30000">
                <a:latin typeface="Rockwell" charset="0"/>
              </a:rPr>
              <a:t>th</a:t>
            </a:r>
            <a:r>
              <a:rPr lang="en-US">
                <a:latin typeface="Rockwell" charset="0"/>
              </a:rPr>
              <a:t> 1938 </a:t>
            </a:r>
            <a:r>
              <a:rPr lang="mr-IN">
                <a:latin typeface="Rockwell" charset="0"/>
              </a:rPr>
              <a:t>–</a:t>
            </a:r>
            <a:r>
              <a:rPr lang="en-US">
                <a:latin typeface="Rockwell" charset="0"/>
              </a:rPr>
              <a:t> All Jews must register their households and assets with the German government.</a:t>
            </a:r>
          </a:p>
          <a:p>
            <a:r>
              <a:rPr lang="en-US">
                <a:latin typeface="Rockwell" charset="0"/>
              </a:rPr>
              <a:t>July 14</a:t>
            </a:r>
            <a:r>
              <a:rPr lang="en-US" baseline="30000">
                <a:latin typeface="Rockwell" charset="0"/>
              </a:rPr>
              <a:t>th</a:t>
            </a:r>
            <a:r>
              <a:rPr lang="en-US">
                <a:latin typeface="Rockwell" charset="0"/>
              </a:rPr>
              <a:t> 1938 </a:t>
            </a:r>
            <a:r>
              <a:rPr lang="mr-IN">
                <a:latin typeface="Rockwell" charset="0"/>
              </a:rPr>
              <a:t>–</a:t>
            </a:r>
            <a:r>
              <a:rPr lang="en-US">
                <a:latin typeface="Rockwell" charset="0"/>
              </a:rPr>
              <a:t> Evian Confenrence is held to decide where to send Jewish immigrants. A newspaper headline reads</a:t>
            </a:r>
          </a:p>
          <a:p>
            <a:pPr algn="ctr"/>
            <a:r>
              <a:rPr lang="en-US">
                <a:latin typeface="Rockwell" charset="0"/>
              </a:rPr>
              <a:t>“Jews for sale at a bargain price- - who wants them? No one.” </a:t>
            </a:r>
          </a:p>
          <a:p>
            <a:endParaRPr lang="en-US">
              <a:latin typeface="Rockwell" charset="0"/>
            </a:endParaRPr>
          </a:p>
          <a:p>
            <a:endParaRPr lang="en-US">
              <a:latin typeface="Rockwell" charset="0"/>
            </a:endParaRPr>
          </a:p>
          <a:p>
            <a:endParaRPr lang="en-US">
              <a:latin typeface="Rockwell" charset="0"/>
            </a:endParaRPr>
          </a:p>
        </p:txBody>
      </p:sp>
      <p:sp>
        <p:nvSpPr>
          <p:cNvPr id="4" name="Slide Number Placeholder 3"/>
          <p:cNvSpPr>
            <a:spLocks noGrp="1"/>
          </p:cNvSpPr>
          <p:nvPr>
            <p:ph type="sldNum" sz="quarter" idx="12"/>
          </p:nvPr>
        </p:nvSpPr>
        <p:spPr/>
        <p:txBody>
          <a:bodyPr/>
          <a:lstStyle/>
          <a:p>
            <a:pPr>
              <a:defRPr/>
            </a:pPr>
            <a:fld id="{AA54C691-1195-1E42-A625-81FDAFFF4CF6}" type="slidenum">
              <a:rPr lang="en-US" smtClean="0"/>
              <a:pPr>
                <a:defRPr/>
              </a:pPr>
              <a:t>10</a:t>
            </a:fld>
            <a:endParaRPr lang="en-US" dirty="0"/>
          </a:p>
        </p:txBody>
      </p:sp>
    </p:spTree>
    <p:extLst>
      <p:ext uri="{BB962C8B-B14F-4D97-AF65-F5344CB8AC3E}">
        <p14:creationId xmlns:p14="http://schemas.microsoft.com/office/powerpoint/2010/main" val="3927280247"/>
      </p:ext>
    </p:extLst>
  </p:cSld>
  <p:clrMapOvr>
    <a:masterClrMapping/>
  </p:clrMapOvr>
  <p:timing>
    <p:tnLst>
      <p:par>
        <p:cTn xmlns:p14="http://schemas.microsoft.com/office/powerpoint/2010/mai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41" name="Rectangle 2"/>
          <p:cNvSpPr>
            <a:spLocks noGrp="1" noChangeArrowheads="1"/>
          </p:cNvSpPr>
          <p:nvPr>
            <p:ph type="title"/>
          </p:nvPr>
        </p:nvSpPr>
        <p:spPr>
          <a:xfrm>
            <a:off x="6858000" y="1981200"/>
            <a:ext cx="2286000" cy="2133600"/>
          </a:xfrm>
        </p:spPr>
        <p:txBody>
          <a:bodyPr/>
          <a:lstStyle/>
          <a:p>
            <a:pPr eaLnBrk="1" hangingPunct="1"/>
            <a:r>
              <a:rPr lang="en-US">
                <a:latin typeface="Times New Roman" charset="0"/>
              </a:rPr>
              <a:t>Victims</a:t>
            </a:r>
          </a:p>
        </p:txBody>
      </p:sp>
      <p:pic>
        <p:nvPicPr>
          <p:cNvPr id="266242" name="Picture 3" descr="C:\Documents and Settings\DWoolley\My Documents\My Pictures\Holocaust\victim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7818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75243207"/>
      </p:ext>
    </p:extLst>
  </p:cSld>
  <p:clrMapOvr>
    <a:masterClrMapping/>
  </p:clrMapOvr>
  <p:transition xmlns:p14="http://schemas.microsoft.com/office/powerpoint/2010/main" spd="slow"/>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265" name="Rectangle 2"/>
          <p:cNvSpPr>
            <a:spLocks noGrp="1" noChangeArrowheads="1"/>
          </p:cNvSpPr>
          <p:nvPr>
            <p:ph type="title"/>
          </p:nvPr>
        </p:nvSpPr>
        <p:spPr>
          <a:xfrm>
            <a:off x="0" y="304800"/>
            <a:ext cx="9144000" cy="1143000"/>
          </a:xfrm>
        </p:spPr>
        <p:txBody>
          <a:bodyPr/>
          <a:lstStyle/>
          <a:p>
            <a:pPr eaLnBrk="1" hangingPunct="1"/>
            <a:r>
              <a:rPr lang="en-US">
                <a:latin typeface="Times New Roman" charset="0"/>
              </a:rPr>
              <a:t>Auschwitz</a:t>
            </a:r>
            <a:br>
              <a:rPr lang="en-US">
                <a:latin typeface="Times New Roman" charset="0"/>
              </a:rPr>
            </a:br>
            <a:r>
              <a:rPr lang="en-US">
                <a:latin typeface="Times New Roman" charset="0"/>
              </a:rPr>
              <a:t>Electric Fence</a:t>
            </a:r>
          </a:p>
        </p:txBody>
      </p:sp>
      <p:pic>
        <p:nvPicPr>
          <p:cNvPr id="267266" name="Picture 3" descr="C:\Documents and Settings\DWoolley\My Documents\My Pictures\Holocaust\auswitzelectricfenc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247775"/>
            <a:ext cx="9144000" cy="561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76710716"/>
      </p:ext>
    </p:extLst>
  </p:cSld>
  <p:clrMapOvr>
    <a:masterClrMapping/>
  </p:clrMapOvr>
  <p:transition xmlns:p14="http://schemas.microsoft.com/office/powerpoint/2010/main" spd="slow"/>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289" name="Rectangle 2"/>
          <p:cNvSpPr>
            <a:spLocks noGrp="1" noChangeArrowheads="1"/>
          </p:cNvSpPr>
          <p:nvPr>
            <p:ph type="title"/>
          </p:nvPr>
        </p:nvSpPr>
        <p:spPr>
          <a:xfrm>
            <a:off x="685800" y="152400"/>
            <a:ext cx="7772400" cy="533400"/>
          </a:xfrm>
        </p:spPr>
        <p:txBody>
          <a:bodyPr/>
          <a:lstStyle/>
          <a:p>
            <a:pPr eaLnBrk="1" hangingPunct="1"/>
            <a:r>
              <a:rPr lang="en-US">
                <a:latin typeface="Times New Roman" charset="0"/>
              </a:rPr>
              <a:t>Auschwitz</a:t>
            </a:r>
          </a:p>
        </p:txBody>
      </p:sp>
      <p:pic>
        <p:nvPicPr>
          <p:cNvPr id="268290" name="Picture 3" descr="C:\Documents and Settings\DWoolley\My Documents\My Pictures\Holocaust\auscwitzcamp.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09600"/>
            <a:ext cx="9144000" cy="624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50160240"/>
      </p:ext>
    </p:extLst>
  </p:cSld>
  <p:clrMapOvr>
    <a:masterClrMapping/>
  </p:clrMapOvr>
  <p:transition xmlns:p14="http://schemas.microsoft.com/office/powerpoint/2010/main" spd="slow"/>
</p:sld>
</file>

<file path=ppt/slides/slide10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69313" name="Rectangle 2"/>
          <p:cNvSpPr>
            <a:spLocks noGrp="1" noChangeArrowheads="1"/>
          </p:cNvSpPr>
          <p:nvPr>
            <p:ph type="title"/>
          </p:nvPr>
        </p:nvSpPr>
        <p:spPr>
          <a:xfrm>
            <a:off x="685800" y="0"/>
            <a:ext cx="7772400" cy="1143000"/>
          </a:xfrm>
        </p:spPr>
        <p:txBody>
          <a:bodyPr/>
          <a:lstStyle/>
          <a:p>
            <a:pPr eaLnBrk="1" hangingPunct="1"/>
            <a:r>
              <a:rPr lang="en-US">
                <a:latin typeface="Times New Roman" charset="0"/>
              </a:rPr>
              <a:t>Zyklon B</a:t>
            </a:r>
          </a:p>
        </p:txBody>
      </p:sp>
      <p:sp>
        <p:nvSpPr>
          <p:cNvPr id="135172" name="Rectangle 4"/>
          <p:cNvSpPr>
            <a:spLocks noGrp="1" noChangeArrowheads="1"/>
          </p:cNvSpPr>
          <p:nvPr>
            <p:ph type="body" sz="half" idx="2"/>
          </p:nvPr>
        </p:nvSpPr>
        <p:spPr>
          <a:xfrm>
            <a:off x="6172200" y="1143000"/>
            <a:ext cx="2590800" cy="5105400"/>
          </a:xfrm>
        </p:spPr>
        <p:txBody>
          <a:bodyPr/>
          <a:lstStyle/>
          <a:p>
            <a:pPr eaLnBrk="1" hangingPunct="1">
              <a:lnSpc>
                <a:spcPct val="90000"/>
              </a:lnSpc>
            </a:pPr>
            <a:r>
              <a:rPr lang="en-US" sz="2400">
                <a:latin typeface="Times New Roman" charset="0"/>
              </a:rPr>
              <a:t>Nazis look for the </a:t>
            </a:r>
            <a:r>
              <a:rPr lang="en-US" sz="2400" b="1" u="sng">
                <a:latin typeface="Times New Roman" charset="0"/>
              </a:rPr>
              <a:t>cheapest</a:t>
            </a:r>
            <a:r>
              <a:rPr lang="en-US" sz="2400">
                <a:latin typeface="Times New Roman" charset="0"/>
              </a:rPr>
              <a:t>, most efficient way to kill</a:t>
            </a:r>
          </a:p>
          <a:p>
            <a:pPr eaLnBrk="1" hangingPunct="1">
              <a:lnSpc>
                <a:spcPct val="90000"/>
              </a:lnSpc>
            </a:pPr>
            <a:r>
              <a:rPr lang="en-US" sz="2400">
                <a:latin typeface="Times New Roman" charset="0"/>
              </a:rPr>
              <a:t>Start to use Zyklon B an </a:t>
            </a:r>
            <a:r>
              <a:rPr lang="en-US" sz="2400" b="1" u="sng">
                <a:latin typeface="Times New Roman" charset="0"/>
              </a:rPr>
              <a:t>insecticide</a:t>
            </a:r>
          </a:p>
          <a:p>
            <a:pPr eaLnBrk="1" hangingPunct="1">
              <a:lnSpc>
                <a:spcPct val="90000"/>
              </a:lnSpc>
            </a:pPr>
            <a:r>
              <a:rPr lang="en-US" sz="2400">
                <a:latin typeface="Times New Roman" charset="0"/>
              </a:rPr>
              <a:t>Could kill </a:t>
            </a:r>
            <a:r>
              <a:rPr lang="en-US" sz="2400" b="1" u="sng">
                <a:latin typeface="Times New Roman" charset="0"/>
              </a:rPr>
              <a:t>2,000</a:t>
            </a:r>
            <a:r>
              <a:rPr lang="en-US" sz="2400">
                <a:latin typeface="Times New Roman" charset="0"/>
              </a:rPr>
              <a:t> in 30 min.</a:t>
            </a:r>
          </a:p>
        </p:txBody>
      </p:sp>
      <p:pic>
        <p:nvPicPr>
          <p:cNvPr id="269315" name="Picture 5" descr="C:\Documents and Settings\DWoolley\My Documents\My Pictures\Holocaust\zyklonb.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371600"/>
            <a:ext cx="5775325"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99584064"/>
      </p:ext>
    </p:extLst>
  </p:cSld>
  <p:clrMapOvr>
    <a:masterClrMapping/>
  </p:clrMapOvr>
  <p:transition xmlns:p14="http://schemas.microsoft.com/office/powerpoint/2010/main" spd="slow"/>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135172">
                                            <p:txEl>
                                              <p:pRg st="0" end="0"/>
                                            </p:txEl>
                                          </p:spTgt>
                                        </p:tgtEl>
                                        <p:attrNameLst>
                                          <p:attrName>style.visibility</p:attrName>
                                        </p:attrNameLst>
                                      </p:cBhvr>
                                      <p:to>
                                        <p:strVal val="visible"/>
                                      </p:to>
                                    </p:set>
                                    <p:animEffect transition="in" filter="slide(fromBottom)">
                                      <p:cBhvr>
                                        <p:cTn id="7" dur="500"/>
                                        <p:tgtEl>
                                          <p:spTgt spid="135172">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2" presetClass="entr" presetSubtype="4" fill="hold" grpId="0" nodeType="clickEffect">
                                  <p:stCondLst>
                                    <p:cond delay="0"/>
                                  </p:stCondLst>
                                  <p:childTnLst>
                                    <p:set>
                                      <p:cBhvr>
                                        <p:cTn id="11" dur="1" fill="hold">
                                          <p:stCondLst>
                                            <p:cond delay="0"/>
                                          </p:stCondLst>
                                        </p:cTn>
                                        <p:tgtEl>
                                          <p:spTgt spid="135172">
                                            <p:txEl>
                                              <p:pRg st="1" end="1"/>
                                            </p:txEl>
                                          </p:spTgt>
                                        </p:tgtEl>
                                        <p:attrNameLst>
                                          <p:attrName>style.visibility</p:attrName>
                                        </p:attrNameLst>
                                      </p:cBhvr>
                                      <p:to>
                                        <p:strVal val="visible"/>
                                      </p:to>
                                    </p:set>
                                    <p:animEffect transition="in" filter="slide(fromBottom)">
                                      <p:cBhvr>
                                        <p:cTn id="12" dur="500"/>
                                        <p:tgtEl>
                                          <p:spTgt spid="135172">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2" presetClass="entr" presetSubtype="4" fill="hold" grpId="0" nodeType="clickEffect">
                                  <p:stCondLst>
                                    <p:cond delay="0"/>
                                  </p:stCondLst>
                                  <p:childTnLst>
                                    <p:set>
                                      <p:cBhvr>
                                        <p:cTn id="16" dur="1" fill="hold">
                                          <p:stCondLst>
                                            <p:cond delay="0"/>
                                          </p:stCondLst>
                                        </p:cTn>
                                        <p:tgtEl>
                                          <p:spTgt spid="135172">
                                            <p:txEl>
                                              <p:pRg st="2" end="2"/>
                                            </p:txEl>
                                          </p:spTgt>
                                        </p:tgtEl>
                                        <p:attrNameLst>
                                          <p:attrName>style.visibility</p:attrName>
                                        </p:attrNameLst>
                                      </p:cBhvr>
                                      <p:to>
                                        <p:strVal val="visible"/>
                                      </p:to>
                                    </p:set>
                                    <p:animEffect transition="in" filter="slide(fromBottom)">
                                      <p:cBhvr>
                                        <p:cTn id="17" dur="500"/>
                                        <p:tgtEl>
                                          <p:spTgt spid="13517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5172" grpId="0" build="p" autoUpdateAnimBg="0"/>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7" name="Rectangle 2"/>
          <p:cNvSpPr>
            <a:spLocks noGrp="1" noChangeArrowheads="1"/>
          </p:cNvSpPr>
          <p:nvPr>
            <p:ph type="title"/>
          </p:nvPr>
        </p:nvSpPr>
        <p:spPr>
          <a:xfrm>
            <a:off x="0" y="609600"/>
            <a:ext cx="3657600" cy="1143000"/>
          </a:xfrm>
        </p:spPr>
        <p:txBody>
          <a:bodyPr/>
          <a:lstStyle/>
          <a:p>
            <a:pPr eaLnBrk="1" hangingPunct="1"/>
            <a:r>
              <a:rPr lang="en-US">
                <a:latin typeface="Times New Roman" charset="0"/>
              </a:rPr>
              <a:t>Crematorium</a:t>
            </a:r>
            <a:br>
              <a:rPr lang="en-US">
                <a:latin typeface="Times New Roman" charset="0"/>
              </a:rPr>
            </a:br>
            <a:endParaRPr lang="en-US">
              <a:latin typeface="Times New Roman" charset="0"/>
            </a:endParaRPr>
          </a:p>
        </p:txBody>
      </p:sp>
      <p:pic>
        <p:nvPicPr>
          <p:cNvPr id="270338" name="Picture 3" descr="C:\Documents and Settings\DWoolley\My Documents\My Pictures\Holocaust\crematorium.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86200" y="457200"/>
            <a:ext cx="5257800" cy="5983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0339" name="Text Box 4"/>
          <p:cNvSpPr txBox="1">
            <a:spLocks noChangeArrowheads="1"/>
          </p:cNvSpPr>
          <p:nvPr/>
        </p:nvSpPr>
        <p:spPr bwMode="ltGray">
          <a:xfrm>
            <a:off x="0" y="2667000"/>
            <a:ext cx="3048000" cy="1373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sz="2800">
                <a:latin typeface="Times New Roman" charset="0"/>
              </a:rPr>
              <a:t>After the Jews were gassed, their bodies were </a:t>
            </a:r>
            <a:r>
              <a:rPr lang="en-US" sz="2800" b="1" u="sng">
                <a:latin typeface="Times New Roman" charset="0"/>
              </a:rPr>
              <a:t>burned</a:t>
            </a:r>
            <a:r>
              <a:rPr lang="en-US" sz="2800">
                <a:latin typeface="Times New Roman" charset="0"/>
              </a:rPr>
              <a:t>.</a:t>
            </a:r>
          </a:p>
        </p:txBody>
      </p:sp>
    </p:spTree>
    <p:extLst>
      <p:ext uri="{BB962C8B-B14F-4D97-AF65-F5344CB8AC3E}">
        <p14:creationId xmlns:p14="http://schemas.microsoft.com/office/powerpoint/2010/main" val="1895281208"/>
      </p:ext>
    </p:extLst>
  </p:cSld>
  <p:clrMapOvr>
    <a:masterClrMapping/>
  </p:clrMapOvr>
  <p:transition xmlns:p14="http://schemas.microsoft.com/office/powerpoint/2010/main" spd="slow"/>
</p:sld>
</file>

<file path=ppt/slides/slide10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71361" name="Rectangle 2"/>
          <p:cNvSpPr>
            <a:spLocks noGrp="1" noChangeArrowheads="1"/>
          </p:cNvSpPr>
          <p:nvPr>
            <p:ph type="title"/>
          </p:nvPr>
        </p:nvSpPr>
        <p:spPr>
          <a:xfrm>
            <a:off x="498475" y="93663"/>
            <a:ext cx="8147050" cy="973137"/>
          </a:xfrm>
        </p:spPr>
        <p:txBody>
          <a:bodyPr/>
          <a:lstStyle/>
          <a:p>
            <a:pPr eaLnBrk="1" hangingPunct="1"/>
            <a:r>
              <a:rPr lang="en-US">
                <a:latin typeface="Times New Roman" charset="0"/>
              </a:rPr>
              <a:t>Death Marches</a:t>
            </a:r>
          </a:p>
        </p:txBody>
      </p:sp>
      <p:sp>
        <p:nvSpPr>
          <p:cNvPr id="140291" name="Rectangle 3"/>
          <p:cNvSpPr>
            <a:spLocks noGrp="1" noChangeArrowheads="1"/>
          </p:cNvSpPr>
          <p:nvPr>
            <p:ph type="body" sz="half" idx="1"/>
          </p:nvPr>
        </p:nvSpPr>
        <p:spPr>
          <a:xfrm>
            <a:off x="498475" y="1762125"/>
            <a:ext cx="3840163" cy="4364038"/>
          </a:xfrm>
        </p:spPr>
        <p:txBody>
          <a:bodyPr>
            <a:normAutofit lnSpcReduction="10000"/>
          </a:bodyPr>
          <a:lstStyle/>
          <a:p>
            <a:pPr eaLnBrk="1" hangingPunct="1">
              <a:defRPr/>
            </a:pPr>
            <a:r>
              <a:rPr lang="en-US" sz="2400" dirty="0">
                <a:latin typeface="Times New Roman" charset="0"/>
              </a:rPr>
              <a:t>During the </a:t>
            </a:r>
            <a:r>
              <a:rPr lang="en-US" sz="2400" b="1" u="sng" dirty="0">
                <a:latin typeface="Times New Roman" charset="0"/>
              </a:rPr>
              <a:t>winter</a:t>
            </a:r>
            <a:r>
              <a:rPr lang="en-US" sz="2400" dirty="0">
                <a:latin typeface="Times New Roman" charset="0"/>
              </a:rPr>
              <a:t> of 1944/45, the Nazis knew the war was </a:t>
            </a:r>
            <a:r>
              <a:rPr lang="en-US" sz="2400" b="1" u="sng" dirty="0">
                <a:latin typeface="Times New Roman" charset="0"/>
              </a:rPr>
              <a:t>lost</a:t>
            </a:r>
            <a:r>
              <a:rPr lang="en-US" sz="2400" dirty="0">
                <a:latin typeface="Times New Roman" charset="0"/>
              </a:rPr>
              <a:t>.</a:t>
            </a:r>
          </a:p>
          <a:p>
            <a:pPr eaLnBrk="1" hangingPunct="1">
              <a:defRPr/>
            </a:pPr>
            <a:r>
              <a:rPr lang="en-US" sz="2400" dirty="0">
                <a:latin typeface="Times New Roman" charset="0"/>
              </a:rPr>
              <a:t>Most Nazis try to </a:t>
            </a:r>
            <a:r>
              <a:rPr lang="en-US" sz="2400" b="1" u="sng" dirty="0">
                <a:latin typeface="Times New Roman" charset="0"/>
              </a:rPr>
              <a:t>conceal</a:t>
            </a:r>
            <a:r>
              <a:rPr lang="en-US" sz="2400" dirty="0">
                <a:latin typeface="Times New Roman" charset="0"/>
              </a:rPr>
              <a:t> the crimes by leaving no </a:t>
            </a:r>
            <a:r>
              <a:rPr lang="en-US" sz="2400" b="1" u="sng" dirty="0">
                <a:latin typeface="Times New Roman" charset="0"/>
              </a:rPr>
              <a:t>witnesses</a:t>
            </a:r>
          </a:p>
          <a:p>
            <a:pPr eaLnBrk="1" hangingPunct="1">
              <a:defRPr/>
            </a:pPr>
            <a:r>
              <a:rPr lang="en-US" sz="2400" dirty="0">
                <a:latin typeface="Times New Roman" charset="0"/>
              </a:rPr>
              <a:t>Nazis force </a:t>
            </a:r>
            <a:r>
              <a:rPr lang="en-US" sz="2400" b="1" u="sng" dirty="0">
                <a:latin typeface="Times New Roman" charset="0"/>
              </a:rPr>
              <a:t>thousands</a:t>
            </a:r>
            <a:r>
              <a:rPr lang="en-US" sz="2400" dirty="0">
                <a:latin typeface="Times New Roman" charset="0"/>
              </a:rPr>
              <a:t> of Jews to march in the dead of winter to avoid being </a:t>
            </a:r>
            <a:r>
              <a:rPr lang="en-US" sz="2400" b="1" u="sng" dirty="0">
                <a:latin typeface="Times New Roman" charset="0"/>
              </a:rPr>
              <a:t>captured</a:t>
            </a:r>
            <a:r>
              <a:rPr lang="en-US" sz="2400" dirty="0">
                <a:latin typeface="Times New Roman" charset="0"/>
              </a:rPr>
              <a:t> by the Russians.</a:t>
            </a:r>
          </a:p>
        </p:txBody>
      </p:sp>
      <p:sp>
        <p:nvSpPr>
          <p:cNvPr id="140292" name="Rectangle 4"/>
          <p:cNvSpPr>
            <a:spLocks noGrp="1" noChangeArrowheads="1"/>
          </p:cNvSpPr>
          <p:nvPr>
            <p:ph type="body" sz="half" idx="2"/>
          </p:nvPr>
        </p:nvSpPr>
        <p:spPr>
          <a:xfrm>
            <a:off x="4805363" y="1762125"/>
            <a:ext cx="3840162" cy="4364038"/>
          </a:xfrm>
        </p:spPr>
        <p:txBody>
          <a:bodyPr/>
          <a:lstStyle/>
          <a:p>
            <a:pPr eaLnBrk="1" hangingPunct="1">
              <a:lnSpc>
                <a:spcPct val="90000"/>
              </a:lnSpc>
            </a:pPr>
            <a:r>
              <a:rPr lang="en-US" sz="3200">
                <a:latin typeface="Times New Roman" charset="0"/>
              </a:rPr>
              <a:t>During these death marches Jews are </a:t>
            </a:r>
            <a:r>
              <a:rPr lang="en-US" sz="3200" b="1" u="sng">
                <a:latin typeface="Times New Roman" charset="0"/>
              </a:rPr>
              <a:t>murdered</a:t>
            </a:r>
            <a:r>
              <a:rPr lang="en-US" sz="3200">
                <a:latin typeface="Times New Roman" charset="0"/>
              </a:rPr>
              <a:t> or left where they </a:t>
            </a:r>
            <a:r>
              <a:rPr lang="en-US" sz="3200" b="1" u="sng">
                <a:latin typeface="Times New Roman" charset="0"/>
              </a:rPr>
              <a:t>lay</a:t>
            </a:r>
            <a:r>
              <a:rPr lang="en-US" sz="3200">
                <a:latin typeface="Times New Roman" charset="0"/>
              </a:rPr>
              <a:t>.</a:t>
            </a:r>
          </a:p>
          <a:p>
            <a:pPr eaLnBrk="1" hangingPunct="1">
              <a:lnSpc>
                <a:spcPct val="90000"/>
              </a:lnSpc>
            </a:pPr>
            <a:r>
              <a:rPr lang="en-US" sz="3200">
                <a:latin typeface="Times New Roman" charset="0"/>
              </a:rPr>
              <a:t>Many die from the </a:t>
            </a:r>
            <a:r>
              <a:rPr lang="en-US" sz="3200" b="1" u="sng">
                <a:latin typeface="Times New Roman" charset="0"/>
              </a:rPr>
              <a:t>cold</a:t>
            </a:r>
            <a:r>
              <a:rPr lang="en-US" sz="3200">
                <a:latin typeface="Times New Roman" charset="0"/>
              </a:rPr>
              <a:t>, lack of food and </a:t>
            </a:r>
            <a:r>
              <a:rPr lang="en-US" sz="3200" b="1" u="sng">
                <a:latin typeface="Times New Roman" charset="0"/>
              </a:rPr>
              <a:t>exhaustion</a:t>
            </a:r>
            <a:r>
              <a:rPr lang="en-US" sz="3200">
                <a:latin typeface="Times New Roman" charset="0"/>
              </a:rPr>
              <a:t>.</a:t>
            </a:r>
          </a:p>
          <a:p>
            <a:pPr eaLnBrk="1" hangingPunct="1">
              <a:lnSpc>
                <a:spcPct val="90000"/>
              </a:lnSpc>
            </a:pPr>
            <a:r>
              <a:rPr lang="en-US" sz="3200">
                <a:latin typeface="Times New Roman" charset="0"/>
              </a:rPr>
              <a:t>Easy, cheap way for the Nazis to get rid of the Jews</a:t>
            </a:r>
          </a:p>
        </p:txBody>
      </p:sp>
    </p:spTree>
    <p:extLst>
      <p:ext uri="{BB962C8B-B14F-4D97-AF65-F5344CB8AC3E}">
        <p14:creationId xmlns:p14="http://schemas.microsoft.com/office/powerpoint/2010/main" val="959400538"/>
      </p:ext>
    </p:extLst>
  </p:cSld>
  <p:clrMapOvr>
    <a:masterClrMapping/>
  </p:clrMapOvr>
  <p:transition xmlns:p14="http://schemas.microsoft.com/office/powerpoint/2010/main" spd="slow"/>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40291">
                                            <p:txEl>
                                              <p:pRg st="0" end="0"/>
                                            </p:txEl>
                                          </p:spTgt>
                                        </p:tgtEl>
                                        <p:attrNameLst>
                                          <p:attrName>style.visibility</p:attrName>
                                        </p:attrNameLst>
                                      </p:cBhvr>
                                      <p:to>
                                        <p:strVal val="visible"/>
                                      </p:to>
                                    </p:set>
                                    <p:anim calcmode="lin" valueType="num">
                                      <p:cBhvr additive="base">
                                        <p:cTn id="7" dur="500" fill="hold"/>
                                        <p:tgtEl>
                                          <p:spTgt spid="140291">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40291">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40291">
                                            <p:txEl>
                                              <p:pRg st="1" end="1"/>
                                            </p:txEl>
                                          </p:spTgt>
                                        </p:tgtEl>
                                        <p:attrNameLst>
                                          <p:attrName>style.visibility</p:attrName>
                                        </p:attrNameLst>
                                      </p:cBhvr>
                                      <p:to>
                                        <p:strVal val="visible"/>
                                      </p:to>
                                    </p:set>
                                    <p:anim calcmode="lin" valueType="num">
                                      <p:cBhvr additive="base">
                                        <p:cTn id="13" dur="500" fill="hold"/>
                                        <p:tgtEl>
                                          <p:spTgt spid="140291">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140291">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40291">
                                            <p:txEl>
                                              <p:pRg st="2" end="2"/>
                                            </p:txEl>
                                          </p:spTgt>
                                        </p:tgtEl>
                                        <p:attrNameLst>
                                          <p:attrName>style.visibility</p:attrName>
                                        </p:attrNameLst>
                                      </p:cBhvr>
                                      <p:to>
                                        <p:strVal val="visible"/>
                                      </p:to>
                                    </p:set>
                                    <p:anim calcmode="lin" valueType="num">
                                      <p:cBhvr additive="base">
                                        <p:cTn id="19" dur="500" fill="hold"/>
                                        <p:tgtEl>
                                          <p:spTgt spid="140291">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140291">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140292">
                                            <p:txEl>
                                              <p:pRg st="0" end="0"/>
                                            </p:txEl>
                                          </p:spTgt>
                                        </p:tgtEl>
                                        <p:attrNameLst>
                                          <p:attrName>style.visibility</p:attrName>
                                        </p:attrNameLst>
                                      </p:cBhvr>
                                      <p:to>
                                        <p:strVal val="visible"/>
                                      </p:to>
                                    </p:set>
                                    <p:anim calcmode="lin" valueType="num">
                                      <p:cBhvr additive="base">
                                        <p:cTn id="25" dur="500" fill="hold"/>
                                        <p:tgtEl>
                                          <p:spTgt spid="140292">
                                            <p:txEl>
                                              <p:pRg st="0" end="0"/>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140292">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140292">
                                            <p:txEl>
                                              <p:pRg st="1" end="1"/>
                                            </p:txEl>
                                          </p:spTgt>
                                        </p:tgtEl>
                                        <p:attrNameLst>
                                          <p:attrName>style.visibility</p:attrName>
                                        </p:attrNameLst>
                                      </p:cBhvr>
                                      <p:to>
                                        <p:strVal val="visible"/>
                                      </p:to>
                                    </p:set>
                                    <p:anim calcmode="lin" valueType="num">
                                      <p:cBhvr additive="base">
                                        <p:cTn id="31" dur="500" fill="hold"/>
                                        <p:tgtEl>
                                          <p:spTgt spid="140292">
                                            <p:txEl>
                                              <p:pRg st="1" end="1"/>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140292">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140292">
                                            <p:txEl>
                                              <p:pRg st="2" end="2"/>
                                            </p:txEl>
                                          </p:spTgt>
                                        </p:tgtEl>
                                        <p:attrNameLst>
                                          <p:attrName>style.visibility</p:attrName>
                                        </p:attrNameLst>
                                      </p:cBhvr>
                                      <p:to>
                                        <p:strVal val="visible"/>
                                      </p:to>
                                    </p:set>
                                    <p:anim calcmode="lin" valueType="num">
                                      <p:cBhvr additive="base">
                                        <p:cTn id="37" dur="500" fill="hold"/>
                                        <p:tgtEl>
                                          <p:spTgt spid="140292">
                                            <p:txEl>
                                              <p:pRg st="2" end="2"/>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140292">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0291" grpId="0" build="p" autoUpdateAnimBg="0"/>
      <p:bldP spid="140292" grpId="0" build="p" autoUpdateAnimBg="0"/>
    </p:bld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2385" name="Rectangle 2"/>
          <p:cNvSpPr>
            <a:spLocks noGrp="1" noChangeArrowheads="1"/>
          </p:cNvSpPr>
          <p:nvPr>
            <p:ph type="title"/>
          </p:nvPr>
        </p:nvSpPr>
        <p:spPr>
          <a:xfrm>
            <a:off x="609600" y="0"/>
            <a:ext cx="7772400" cy="1143000"/>
          </a:xfrm>
        </p:spPr>
        <p:txBody>
          <a:bodyPr/>
          <a:lstStyle/>
          <a:p>
            <a:pPr eaLnBrk="1" hangingPunct="1"/>
            <a:r>
              <a:rPr lang="en-US">
                <a:latin typeface="Times New Roman" charset="0"/>
              </a:rPr>
              <a:t>Death Marches</a:t>
            </a:r>
          </a:p>
        </p:txBody>
      </p:sp>
      <p:pic>
        <p:nvPicPr>
          <p:cNvPr id="272386" name="Picture 3" descr="C:\Documents and Settings\DWoolley\My Documents\My Pictures\Holocaust\deathmarch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066800"/>
            <a:ext cx="9144000" cy="579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53015721"/>
      </p:ext>
    </p:extLst>
  </p:cSld>
  <p:clrMapOvr>
    <a:masterClrMapping/>
  </p:clrMapOvr>
  <p:transition xmlns:p14="http://schemas.microsoft.com/office/powerpoint/2010/main" spd="slow"/>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409" name="Rectangle 2"/>
          <p:cNvSpPr>
            <a:spLocks noGrp="1" noChangeArrowheads="1"/>
          </p:cNvSpPr>
          <p:nvPr>
            <p:ph type="title"/>
          </p:nvPr>
        </p:nvSpPr>
        <p:spPr>
          <a:xfrm>
            <a:off x="533400" y="0"/>
            <a:ext cx="7772400" cy="838200"/>
          </a:xfrm>
        </p:spPr>
        <p:txBody>
          <a:bodyPr/>
          <a:lstStyle/>
          <a:p>
            <a:pPr eaLnBrk="1" hangingPunct="1"/>
            <a:r>
              <a:rPr lang="en-US">
                <a:latin typeface="Times New Roman" charset="0"/>
              </a:rPr>
              <a:t>Death Marches</a:t>
            </a:r>
          </a:p>
        </p:txBody>
      </p:sp>
      <p:pic>
        <p:nvPicPr>
          <p:cNvPr id="273410" name="Picture 3" descr="C:\Documents and Settings\DWoolley\My Documents\My Pictures\Holocaust\deathmarch.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38200"/>
            <a:ext cx="9144000" cy="601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50142406"/>
      </p:ext>
    </p:extLst>
  </p:cSld>
  <p:clrMapOvr>
    <a:masterClrMapping/>
  </p:clrMapOvr>
  <p:transition xmlns:p14="http://schemas.microsoft.com/office/powerpoint/2010/main" spd="slow"/>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4433" name="Picture 2" descr="C:\Documents and Settings\DWoolley\My Documents\My Pictures\Holocaust\liberatio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90600"/>
            <a:ext cx="9144000" cy="5884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4434" name="Text Box 3"/>
          <p:cNvSpPr txBox="1">
            <a:spLocks noChangeArrowheads="1"/>
          </p:cNvSpPr>
          <p:nvPr/>
        </p:nvSpPr>
        <p:spPr bwMode="ltGray">
          <a:xfrm>
            <a:off x="2209800" y="0"/>
            <a:ext cx="48006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en-US" sz="4400" b="1">
                <a:latin typeface="Times New Roman" charset="0"/>
              </a:rPr>
              <a:t>Liberation</a:t>
            </a:r>
          </a:p>
        </p:txBody>
      </p:sp>
    </p:spTree>
    <p:extLst>
      <p:ext uri="{BB962C8B-B14F-4D97-AF65-F5344CB8AC3E}">
        <p14:creationId xmlns:p14="http://schemas.microsoft.com/office/powerpoint/2010/main" val="3721001938"/>
      </p:ext>
    </p:extLst>
  </p:cSld>
  <p:clrMapOvr>
    <a:masterClrMapping/>
  </p:clrMapOvr>
  <p:transition xmlns:p14="http://schemas.microsoft.com/office/powerpoint/2010/main" spd="slow"/>
</p:sld>
</file>

<file path=ppt/slides/slide10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75457" name="Rectangle 2"/>
          <p:cNvSpPr>
            <a:spLocks noGrp="1" noChangeArrowheads="1"/>
          </p:cNvSpPr>
          <p:nvPr>
            <p:ph type="title"/>
          </p:nvPr>
        </p:nvSpPr>
        <p:spPr>
          <a:xfrm>
            <a:off x="685800" y="0"/>
            <a:ext cx="7772400" cy="838200"/>
          </a:xfrm>
        </p:spPr>
        <p:txBody>
          <a:bodyPr/>
          <a:lstStyle/>
          <a:p>
            <a:pPr eaLnBrk="1" hangingPunct="1"/>
            <a:r>
              <a:rPr lang="en-US">
                <a:latin typeface="Times New Roman" charset="0"/>
              </a:rPr>
              <a:t>Liberation</a:t>
            </a:r>
          </a:p>
        </p:txBody>
      </p:sp>
      <p:sp>
        <p:nvSpPr>
          <p:cNvPr id="143363" name="Rectangle 3"/>
          <p:cNvSpPr>
            <a:spLocks noGrp="1" noChangeArrowheads="1"/>
          </p:cNvSpPr>
          <p:nvPr>
            <p:ph type="body" sz="half" idx="1"/>
          </p:nvPr>
        </p:nvSpPr>
        <p:spPr>
          <a:xfrm>
            <a:off x="1295400" y="838200"/>
            <a:ext cx="6248400" cy="1524000"/>
          </a:xfrm>
        </p:spPr>
        <p:txBody>
          <a:bodyPr/>
          <a:lstStyle/>
          <a:p>
            <a:pPr eaLnBrk="1" hangingPunct="1"/>
            <a:r>
              <a:rPr lang="en-US">
                <a:latin typeface="Times New Roman" charset="0"/>
              </a:rPr>
              <a:t>Soviets reach </a:t>
            </a:r>
            <a:r>
              <a:rPr lang="en-US" b="1" u="sng">
                <a:latin typeface="Times New Roman" charset="0"/>
              </a:rPr>
              <a:t>Majdanek</a:t>
            </a:r>
            <a:r>
              <a:rPr lang="en-US">
                <a:latin typeface="Times New Roman" charset="0"/>
              </a:rPr>
              <a:t> on July 23, 1944.</a:t>
            </a:r>
          </a:p>
          <a:p>
            <a:pPr eaLnBrk="1" hangingPunct="1"/>
            <a:r>
              <a:rPr lang="en-US">
                <a:latin typeface="Times New Roman" charset="0"/>
              </a:rPr>
              <a:t>No prisoners, but 80,000 </a:t>
            </a:r>
            <a:r>
              <a:rPr lang="en-US" b="1" u="sng">
                <a:latin typeface="Times New Roman" charset="0"/>
              </a:rPr>
              <a:t>shoes</a:t>
            </a:r>
          </a:p>
        </p:txBody>
      </p:sp>
      <p:pic>
        <p:nvPicPr>
          <p:cNvPr id="275459" name="Picture 5" descr="C:\Documents and Settings\DWoolley\My Documents\My Pictures\Holocaust\shoe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262188"/>
            <a:ext cx="9144000" cy="4595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97135910"/>
      </p:ext>
    </p:extLst>
  </p:cSld>
  <p:clrMapOvr>
    <a:masterClrMapping/>
  </p:clrMapOvr>
  <p:transition xmlns:p14="http://schemas.microsoft.com/office/powerpoint/2010/main" spd="slow"/>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43363">
                                            <p:txEl>
                                              <p:pRg st="0" end="0"/>
                                            </p:txEl>
                                          </p:spTgt>
                                        </p:tgtEl>
                                        <p:attrNameLst>
                                          <p:attrName>style.visibility</p:attrName>
                                        </p:attrNameLst>
                                      </p:cBhvr>
                                      <p:to>
                                        <p:strVal val="visible"/>
                                      </p:to>
                                    </p:set>
                                    <p:anim calcmode="lin" valueType="num">
                                      <p:cBhvr additive="base">
                                        <p:cTn id="7" dur="500" fill="hold"/>
                                        <p:tgtEl>
                                          <p:spTgt spid="143363">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4336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43363">
                                            <p:txEl>
                                              <p:pRg st="1" end="1"/>
                                            </p:txEl>
                                          </p:spTgt>
                                        </p:tgtEl>
                                        <p:attrNameLst>
                                          <p:attrName>style.visibility</p:attrName>
                                        </p:attrNameLst>
                                      </p:cBhvr>
                                      <p:to>
                                        <p:strVal val="visible"/>
                                      </p:to>
                                    </p:set>
                                    <p:anim calcmode="lin" valueType="num">
                                      <p:cBhvr additive="base">
                                        <p:cTn id="13" dur="500" fill="hold"/>
                                        <p:tgtEl>
                                          <p:spTgt spid="143363">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143363">
                                            <p:txEl>
                                              <p:pRg st="1" end="1"/>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363" grpId="0" build="p" autoUpdateAnimBg="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defRPr/>
            </a:pPr>
            <a:r>
              <a:rPr lang="en-US" dirty="0" smtClean="0"/>
              <a:t>Timeline of Restrictions on Jewish People</a:t>
            </a:r>
            <a:endParaRPr lang="en-US" dirty="0"/>
          </a:p>
        </p:txBody>
      </p:sp>
      <p:sp>
        <p:nvSpPr>
          <p:cNvPr id="171010" name="Content Placeholder 2"/>
          <p:cNvSpPr>
            <a:spLocks noGrp="1"/>
          </p:cNvSpPr>
          <p:nvPr>
            <p:ph idx="1"/>
          </p:nvPr>
        </p:nvSpPr>
        <p:spPr>
          <a:xfrm>
            <a:off x="0" y="1600200"/>
            <a:ext cx="9144000" cy="5257800"/>
          </a:xfrm>
        </p:spPr>
        <p:txBody>
          <a:bodyPr/>
          <a:lstStyle/>
          <a:p>
            <a:r>
              <a:rPr lang="en-US">
                <a:latin typeface="Rockwell" charset="0"/>
              </a:rPr>
              <a:t>July 23</a:t>
            </a:r>
            <a:r>
              <a:rPr lang="en-US" baseline="30000">
                <a:latin typeface="Rockwell" charset="0"/>
              </a:rPr>
              <a:t>rd</a:t>
            </a:r>
            <a:r>
              <a:rPr lang="en-US">
                <a:latin typeface="Rockwell" charset="0"/>
              </a:rPr>
              <a:t> 1938 </a:t>
            </a:r>
            <a:r>
              <a:rPr lang="mr-IN">
                <a:latin typeface="Rockwell" charset="0"/>
              </a:rPr>
              <a:t>–</a:t>
            </a:r>
            <a:r>
              <a:rPr lang="en-US">
                <a:latin typeface="Rockwell" charset="0"/>
              </a:rPr>
              <a:t> Jews living in Germany must apply for identity cards.</a:t>
            </a:r>
          </a:p>
          <a:p>
            <a:endParaRPr lang="en-US">
              <a:latin typeface="Rockwell" charset="0"/>
            </a:endParaRPr>
          </a:p>
          <a:p>
            <a:r>
              <a:rPr lang="en-US">
                <a:latin typeface="Rockwell" charset="0"/>
              </a:rPr>
              <a:t>September 12</a:t>
            </a:r>
            <a:r>
              <a:rPr lang="en-US" baseline="30000">
                <a:latin typeface="Rockwell" charset="0"/>
              </a:rPr>
              <a:t>th</a:t>
            </a:r>
            <a:r>
              <a:rPr lang="en-US">
                <a:latin typeface="Rockwell" charset="0"/>
              </a:rPr>
              <a:t> 1938 </a:t>
            </a:r>
            <a:r>
              <a:rPr lang="mr-IN">
                <a:latin typeface="Rockwell" charset="0"/>
              </a:rPr>
              <a:t>–</a:t>
            </a:r>
            <a:r>
              <a:rPr lang="en-US">
                <a:latin typeface="Rockwell" charset="0"/>
              </a:rPr>
              <a:t> Jewish people are forbidden from attending public cultural events.</a:t>
            </a:r>
          </a:p>
          <a:p>
            <a:endParaRPr lang="en-US">
              <a:latin typeface="Rockwell" charset="0"/>
            </a:endParaRPr>
          </a:p>
        </p:txBody>
      </p:sp>
      <p:sp>
        <p:nvSpPr>
          <p:cNvPr id="4" name="Slide Number Placeholder 3"/>
          <p:cNvSpPr>
            <a:spLocks noGrp="1"/>
          </p:cNvSpPr>
          <p:nvPr>
            <p:ph type="sldNum" sz="quarter" idx="12"/>
          </p:nvPr>
        </p:nvSpPr>
        <p:spPr/>
        <p:txBody>
          <a:bodyPr/>
          <a:lstStyle/>
          <a:p>
            <a:pPr>
              <a:defRPr/>
            </a:pPr>
            <a:fld id="{2C398BCB-0FC5-5447-84E8-42AF192C202A}" type="slidenum">
              <a:rPr lang="en-US" smtClean="0"/>
              <a:pPr>
                <a:defRPr/>
              </a:pPr>
              <a:t>11</a:t>
            </a:fld>
            <a:endParaRPr lang="en-US" dirty="0"/>
          </a:p>
        </p:txBody>
      </p:sp>
    </p:spTree>
    <p:extLst>
      <p:ext uri="{BB962C8B-B14F-4D97-AF65-F5344CB8AC3E}">
        <p14:creationId xmlns:p14="http://schemas.microsoft.com/office/powerpoint/2010/main" val="1854875088"/>
      </p:ext>
    </p:extLst>
  </p:cSld>
  <p:clrMapOvr>
    <a:masterClrMapping/>
  </p:clrMapOvr>
  <p:timing>
    <p:tnLst>
      <p:par>
        <p:cTn xmlns:p14="http://schemas.microsoft.com/office/powerpoint/2010/mai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4387" name="Rectangle 3"/>
          <p:cNvSpPr>
            <a:spLocks noGrp="1" noChangeArrowheads="1"/>
          </p:cNvSpPr>
          <p:nvPr>
            <p:ph type="body" sz="half" idx="1"/>
          </p:nvPr>
        </p:nvSpPr>
        <p:spPr>
          <a:xfrm>
            <a:off x="0" y="1654175"/>
            <a:ext cx="3886200" cy="5181600"/>
          </a:xfrm>
        </p:spPr>
        <p:txBody>
          <a:bodyPr/>
          <a:lstStyle/>
          <a:p>
            <a:pPr eaLnBrk="1" hangingPunct="1"/>
            <a:r>
              <a:rPr lang="en-US" sz="3200">
                <a:latin typeface="Times New Roman" charset="0"/>
              </a:rPr>
              <a:t>Many </a:t>
            </a:r>
            <a:r>
              <a:rPr lang="en-US" sz="3200" b="1" u="sng">
                <a:latin typeface="Times New Roman" charset="0"/>
              </a:rPr>
              <a:t>Americans</a:t>
            </a:r>
            <a:r>
              <a:rPr lang="en-US" sz="3200">
                <a:latin typeface="Times New Roman" charset="0"/>
              </a:rPr>
              <a:t> don</a:t>
            </a:r>
            <a:r>
              <a:rPr lang="ja-JP" altLang="en-US" sz="3200">
                <a:latin typeface="Times New Roman" charset="0"/>
              </a:rPr>
              <a:t>’</a:t>
            </a:r>
            <a:r>
              <a:rPr lang="en-US" altLang="ja-JP" sz="3200">
                <a:latin typeface="Times New Roman" charset="0"/>
              </a:rPr>
              <a:t>t believe Soviet </a:t>
            </a:r>
            <a:r>
              <a:rPr lang="en-US" altLang="ja-JP" sz="3200" b="1" u="sng">
                <a:latin typeface="Times New Roman" charset="0"/>
              </a:rPr>
              <a:t>pictures</a:t>
            </a:r>
            <a:r>
              <a:rPr lang="en-US" altLang="ja-JP" sz="3200">
                <a:latin typeface="Times New Roman" charset="0"/>
              </a:rPr>
              <a:t> and stories, thought it was </a:t>
            </a:r>
            <a:r>
              <a:rPr lang="en-US" altLang="ja-JP" sz="3200" b="1" u="sng">
                <a:latin typeface="Times New Roman" charset="0"/>
              </a:rPr>
              <a:t>Communist</a:t>
            </a:r>
            <a:r>
              <a:rPr lang="en-US" altLang="ja-JP" sz="3200">
                <a:latin typeface="Times New Roman" charset="0"/>
              </a:rPr>
              <a:t> propaganda</a:t>
            </a:r>
          </a:p>
          <a:p>
            <a:pPr eaLnBrk="1" hangingPunct="1"/>
            <a:r>
              <a:rPr lang="en-US" sz="3200">
                <a:latin typeface="Times New Roman" charset="0"/>
              </a:rPr>
              <a:t>SS tried to conceal other camps, but can</a:t>
            </a:r>
            <a:r>
              <a:rPr lang="ja-JP" altLang="en-US" sz="3200">
                <a:latin typeface="Times New Roman" charset="0"/>
              </a:rPr>
              <a:t>’</a:t>
            </a:r>
            <a:r>
              <a:rPr lang="en-US" altLang="ja-JP" sz="3200">
                <a:latin typeface="Times New Roman" charset="0"/>
              </a:rPr>
              <a:t>t hide all </a:t>
            </a:r>
            <a:r>
              <a:rPr lang="en-US" altLang="ja-JP" sz="3200" b="1" u="sng">
                <a:latin typeface="Times New Roman" charset="0"/>
              </a:rPr>
              <a:t>evidence</a:t>
            </a:r>
            <a:endParaRPr lang="en-US" sz="3200" b="1" u="sng">
              <a:latin typeface="Times New Roman" charset="0"/>
            </a:endParaRPr>
          </a:p>
        </p:txBody>
      </p:sp>
      <p:sp>
        <p:nvSpPr>
          <p:cNvPr id="276482" name="Rectangle 6"/>
          <p:cNvSpPr>
            <a:spLocks noGrp="1" noChangeArrowheads="1"/>
          </p:cNvSpPr>
          <p:nvPr>
            <p:ph type="title"/>
          </p:nvPr>
        </p:nvSpPr>
        <p:spPr>
          <a:xfrm>
            <a:off x="685800" y="0"/>
            <a:ext cx="7772400" cy="1143000"/>
          </a:xfrm>
        </p:spPr>
        <p:txBody>
          <a:bodyPr/>
          <a:lstStyle/>
          <a:p>
            <a:pPr eaLnBrk="1" hangingPunct="1"/>
            <a:r>
              <a:rPr lang="en-US">
                <a:latin typeface="Times New Roman" charset="0"/>
              </a:rPr>
              <a:t>Liberation</a:t>
            </a:r>
          </a:p>
        </p:txBody>
      </p:sp>
      <p:pic>
        <p:nvPicPr>
          <p:cNvPr id="276483" name="Picture 7" descr="C:\Documents and Settings\DWoolley\My Documents\My Pictures\Holocaust\auschwitzsurviv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14800" y="1371600"/>
            <a:ext cx="4514850" cy="548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26372313"/>
      </p:ext>
    </p:extLst>
  </p:cSld>
  <p:clrMapOvr>
    <a:masterClrMapping/>
  </p:clrMapOvr>
  <p:transition xmlns:p14="http://schemas.microsoft.com/office/powerpoint/2010/main" spd="slow"/>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44387">
                                            <p:txEl>
                                              <p:pRg st="0" end="0"/>
                                            </p:txEl>
                                          </p:spTgt>
                                        </p:tgtEl>
                                        <p:attrNameLst>
                                          <p:attrName>style.visibility</p:attrName>
                                        </p:attrNameLst>
                                      </p:cBhvr>
                                      <p:to>
                                        <p:strVal val="visible"/>
                                      </p:to>
                                    </p:set>
                                    <p:animEffect transition="in" filter="randombar(horizontal)">
                                      <p:cBhvr>
                                        <p:cTn id="7" dur="500"/>
                                        <p:tgtEl>
                                          <p:spTgt spid="144387">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44387">
                                            <p:txEl>
                                              <p:pRg st="1" end="1"/>
                                            </p:txEl>
                                          </p:spTgt>
                                        </p:tgtEl>
                                        <p:attrNameLst>
                                          <p:attrName>style.visibility</p:attrName>
                                        </p:attrNameLst>
                                      </p:cBhvr>
                                      <p:to>
                                        <p:strVal val="visible"/>
                                      </p:to>
                                    </p:set>
                                    <p:animEffect transition="in" filter="randombar(horizontal)">
                                      <p:cBhvr>
                                        <p:cTn id="12" dur="500"/>
                                        <p:tgtEl>
                                          <p:spTgt spid="14438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4387" grpId="0" build="p" autoUpdateAnimBg="0"/>
    </p:bldLst>
  </p:timing>
</p:sld>
</file>

<file path=ppt/slides/slide11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77505" name="Rectangle 2"/>
          <p:cNvSpPr>
            <a:spLocks noGrp="1" noChangeArrowheads="1"/>
          </p:cNvSpPr>
          <p:nvPr>
            <p:ph type="title"/>
          </p:nvPr>
        </p:nvSpPr>
        <p:spPr>
          <a:xfrm>
            <a:off x="685800" y="0"/>
            <a:ext cx="7772400" cy="1143000"/>
          </a:xfrm>
        </p:spPr>
        <p:txBody>
          <a:bodyPr/>
          <a:lstStyle/>
          <a:p>
            <a:pPr eaLnBrk="1" hangingPunct="1"/>
            <a:r>
              <a:rPr lang="en-US">
                <a:latin typeface="Times New Roman" charset="0"/>
              </a:rPr>
              <a:t>Liberation of Auschwitz</a:t>
            </a:r>
          </a:p>
        </p:txBody>
      </p:sp>
      <p:sp>
        <p:nvSpPr>
          <p:cNvPr id="145412" name="Rectangle 4"/>
          <p:cNvSpPr>
            <a:spLocks noGrp="1" noChangeArrowheads="1"/>
          </p:cNvSpPr>
          <p:nvPr>
            <p:ph type="body" sz="half" idx="2"/>
          </p:nvPr>
        </p:nvSpPr>
        <p:spPr>
          <a:xfrm>
            <a:off x="4800600" y="914400"/>
            <a:ext cx="3810000" cy="4114800"/>
          </a:xfrm>
        </p:spPr>
        <p:txBody>
          <a:bodyPr/>
          <a:lstStyle/>
          <a:p>
            <a:pPr eaLnBrk="1" hangingPunct="1"/>
            <a:r>
              <a:rPr lang="en-US" sz="2400">
                <a:latin typeface="Times New Roman" charset="0"/>
              </a:rPr>
              <a:t>Jan 27, 1945- Soviets enter Auschwitz</a:t>
            </a:r>
          </a:p>
          <a:p>
            <a:pPr eaLnBrk="1" hangingPunct="1"/>
            <a:r>
              <a:rPr lang="en-US" sz="2400">
                <a:latin typeface="Times New Roman" charset="0"/>
              </a:rPr>
              <a:t>Find 348,820 </a:t>
            </a:r>
            <a:r>
              <a:rPr lang="en-US" sz="2400" b="1" u="sng">
                <a:latin typeface="Times New Roman" charset="0"/>
              </a:rPr>
              <a:t>suits</a:t>
            </a:r>
            <a:r>
              <a:rPr lang="en-US" sz="2400">
                <a:latin typeface="Times New Roman" charset="0"/>
              </a:rPr>
              <a:t>, </a:t>
            </a:r>
          </a:p>
          <a:p>
            <a:pPr eaLnBrk="1" hangingPunct="1"/>
            <a:r>
              <a:rPr lang="en-US" sz="2400">
                <a:latin typeface="Times New Roman" charset="0"/>
              </a:rPr>
              <a:t>836,255 women</a:t>
            </a:r>
            <a:r>
              <a:rPr lang="ja-JP" altLang="en-US" sz="2400">
                <a:latin typeface="Times New Roman" charset="0"/>
              </a:rPr>
              <a:t>’</a:t>
            </a:r>
            <a:r>
              <a:rPr lang="en-US" altLang="ja-JP" sz="2400">
                <a:latin typeface="Times New Roman" charset="0"/>
              </a:rPr>
              <a:t>s </a:t>
            </a:r>
            <a:r>
              <a:rPr lang="en-US" altLang="ja-JP" sz="2400" b="1" u="sng">
                <a:latin typeface="Times New Roman" charset="0"/>
              </a:rPr>
              <a:t>coats</a:t>
            </a:r>
            <a:r>
              <a:rPr lang="en-US" altLang="ja-JP" sz="2400">
                <a:latin typeface="Times New Roman" charset="0"/>
              </a:rPr>
              <a:t>,</a:t>
            </a:r>
          </a:p>
          <a:p>
            <a:pPr eaLnBrk="1" hangingPunct="1"/>
            <a:r>
              <a:rPr lang="en-US" altLang="ja-JP" sz="2400">
                <a:latin typeface="Times New Roman" charset="0"/>
              </a:rPr>
              <a:t>7 tons of </a:t>
            </a:r>
            <a:r>
              <a:rPr lang="en-US" altLang="ja-JP" sz="2400" b="1" u="sng">
                <a:latin typeface="Times New Roman" charset="0"/>
              </a:rPr>
              <a:t>hair</a:t>
            </a:r>
            <a:r>
              <a:rPr lang="en-US" altLang="ja-JP" sz="2400">
                <a:latin typeface="Times New Roman" charset="0"/>
              </a:rPr>
              <a:t>.</a:t>
            </a:r>
            <a:endParaRPr lang="en-US" sz="2400">
              <a:latin typeface="Times New Roman" charset="0"/>
            </a:endParaRPr>
          </a:p>
        </p:txBody>
      </p:sp>
      <p:pic>
        <p:nvPicPr>
          <p:cNvPr id="277507" name="Picture 5" descr="C:\Documents and Settings\DWoolley\My Documents\My Pictures\Holocaust\hair.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00600" y="3886200"/>
            <a:ext cx="4064000"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7508" name="Picture 6" descr="C:\Documents and Settings\DWoolley\My Documents\My Pictures\Holocaust\hair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1752600"/>
            <a:ext cx="4648200" cy="441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06054519"/>
      </p:ext>
    </p:extLst>
  </p:cSld>
  <p:clrMapOvr>
    <a:masterClrMapping/>
  </p:clrMapOvr>
  <p:transition xmlns:p14="http://schemas.microsoft.com/office/powerpoint/2010/main" spd="slow"/>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145412">
                                            <p:txEl>
                                              <p:pRg st="0" end="0"/>
                                            </p:txEl>
                                          </p:spTgt>
                                        </p:tgtEl>
                                        <p:attrNameLst>
                                          <p:attrName>style.visibility</p:attrName>
                                        </p:attrNameLst>
                                      </p:cBhvr>
                                      <p:to>
                                        <p:strVal val="visible"/>
                                      </p:to>
                                    </p:set>
                                    <p:animEffect transition="in" filter="strips(downLeft)">
                                      <p:cBhvr>
                                        <p:cTn id="7" dur="500"/>
                                        <p:tgtEl>
                                          <p:spTgt spid="145412">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145412">
                                            <p:txEl>
                                              <p:pRg st="1" end="1"/>
                                            </p:txEl>
                                          </p:spTgt>
                                        </p:tgtEl>
                                        <p:attrNameLst>
                                          <p:attrName>style.visibility</p:attrName>
                                        </p:attrNameLst>
                                      </p:cBhvr>
                                      <p:to>
                                        <p:strVal val="visible"/>
                                      </p:to>
                                    </p:set>
                                    <p:animEffect transition="in" filter="strips(downLeft)">
                                      <p:cBhvr>
                                        <p:cTn id="12" dur="500"/>
                                        <p:tgtEl>
                                          <p:spTgt spid="145412">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8" presetClass="entr" presetSubtype="12" fill="hold" grpId="0" nodeType="clickEffect">
                                  <p:stCondLst>
                                    <p:cond delay="0"/>
                                  </p:stCondLst>
                                  <p:childTnLst>
                                    <p:set>
                                      <p:cBhvr>
                                        <p:cTn id="16" dur="1" fill="hold">
                                          <p:stCondLst>
                                            <p:cond delay="0"/>
                                          </p:stCondLst>
                                        </p:cTn>
                                        <p:tgtEl>
                                          <p:spTgt spid="145412">
                                            <p:txEl>
                                              <p:pRg st="2" end="2"/>
                                            </p:txEl>
                                          </p:spTgt>
                                        </p:tgtEl>
                                        <p:attrNameLst>
                                          <p:attrName>style.visibility</p:attrName>
                                        </p:attrNameLst>
                                      </p:cBhvr>
                                      <p:to>
                                        <p:strVal val="visible"/>
                                      </p:to>
                                    </p:set>
                                    <p:animEffect transition="in" filter="strips(downLeft)">
                                      <p:cBhvr>
                                        <p:cTn id="17" dur="500"/>
                                        <p:tgtEl>
                                          <p:spTgt spid="145412">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8" presetClass="entr" presetSubtype="12" fill="hold" grpId="0" nodeType="clickEffect">
                                  <p:stCondLst>
                                    <p:cond delay="0"/>
                                  </p:stCondLst>
                                  <p:childTnLst>
                                    <p:set>
                                      <p:cBhvr>
                                        <p:cTn id="21" dur="1" fill="hold">
                                          <p:stCondLst>
                                            <p:cond delay="0"/>
                                          </p:stCondLst>
                                        </p:cTn>
                                        <p:tgtEl>
                                          <p:spTgt spid="145412">
                                            <p:txEl>
                                              <p:pRg st="3" end="3"/>
                                            </p:txEl>
                                          </p:spTgt>
                                        </p:tgtEl>
                                        <p:attrNameLst>
                                          <p:attrName>style.visibility</p:attrName>
                                        </p:attrNameLst>
                                      </p:cBhvr>
                                      <p:to>
                                        <p:strVal val="visible"/>
                                      </p:to>
                                    </p:set>
                                    <p:animEffect transition="in" filter="strips(downLeft)">
                                      <p:cBhvr>
                                        <p:cTn id="22" dur="500"/>
                                        <p:tgtEl>
                                          <p:spTgt spid="14541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5412" grpId="0" build="p" autoUpdateAnimBg="0"/>
    </p:bld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529" name="Rectangle 2"/>
          <p:cNvSpPr>
            <a:spLocks noGrp="1" noChangeArrowheads="1"/>
          </p:cNvSpPr>
          <p:nvPr>
            <p:ph type="title"/>
          </p:nvPr>
        </p:nvSpPr>
        <p:spPr>
          <a:xfrm>
            <a:off x="609600" y="228600"/>
            <a:ext cx="7772400" cy="1143000"/>
          </a:xfrm>
        </p:spPr>
        <p:txBody>
          <a:bodyPr/>
          <a:lstStyle/>
          <a:p>
            <a:pPr eaLnBrk="1" hangingPunct="1"/>
            <a:r>
              <a:rPr lang="en-US">
                <a:latin typeface="Times New Roman" charset="0"/>
              </a:rPr>
              <a:t>Liberators saw troubling sights</a:t>
            </a:r>
          </a:p>
        </p:txBody>
      </p:sp>
      <p:pic>
        <p:nvPicPr>
          <p:cNvPr id="278530" name="Picture 3" descr="C:\Documents and Settings\DWoolley\My Documents\My Pictures\Holocaust\bodies.bm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371600"/>
            <a:ext cx="9144000" cy="548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7146050"/>
      </p:ext>
    </p:extLst>
  </p:cSld>
  <p:clrMapOvr>
    <a:masterClrMapping/>
  </p:clrMapOvr>
  <p:transition xmlns:p14="http://schemas.microsoft.com/office/powerpoint/2010/main" spd="slow"/>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9553" name="Picture 2" descr="C:\Documents and Settings\DWoolley\My Documents\My Pictures\Holocaust\grave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3150" y="0"/>
            <a:ext cx="66992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76246473"/>
      </p:ext>
    </p:extLst>
  </p:cSld>
  <p:clrMapOvr>
    <a:masterClrMapping/>
  </p:clrMapOvr>
  <p:transition xmlns:p14="http://schemas.microsoft.com/office/powerpoint/2010/main" spd="slow"/>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0577" name="Rectangle 2"/>
          <p:cNvSpPr>
            <a:spLocks noGrp="1" noChangeArrowheads="1"/>
          </p:cNvSpPr>
          <p:nvPr>
            <p:ph type="title"/>
          </p:nvPr>
        </p:nvSpPr>
        <p:spPr>
          <a:xfrm>
            <a:off x="533400" y="304800"/>
            <a:ext cx="7772400" cy="1143000"/>
          </a:xfrm>
        </p:spPr>
        <p:txBody>
          <a:bodyPr/>
          <a:lstStyle/>
          <a:p>
            <a:pPr eaLnBrk="1" hangingPunct="1"/>
            <a:r>
              <a:rPr lang="en-US">
                <a:latin typeface="Times New Roman" charset="0"/>
              </a:rPr>
              <a:t>The Lucky Ones??</a:t>
            </a:r>
          </a:p>
        </p:txBody>
      </p:sp>
      <p:pic>
        <p:nvPicPr>
          <p:cNvPr id="280578" name="Picture 3" descr="C:\Documents and Settings\DWoolley\My Documents\My Pictures\Holocaust\skinny.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1878013"/>
            <a:ext cx="8229600" cy="4979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381000" y="3886200"/>
            <a:ext cx="8305800" cy="838200"/>
          </a:xfrm>
          <a:prstGeom prst="rect">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Tree>
    <p:extLst>
      <p:ext uri="{BB962C8B-B14F-4D97-AF65-F5344CB8AC3E}">
        <p14:creationId xmlns:p14="http://schemas.microsoft.com/office/powerpoint/2010/main" val="1080838531"/>
      </p:ext>
    </p:extLst>
  </p:cSld>
  <p:clrMapOvr>
    <a:masterClrMapping/>
  </p:clrMapOvr>
  <p:transition xmlns:p14="http://schemas.microsoft.com/office/powerpoint/2010/main" spd="slow"/>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601" name="Rectangle 2"/>
          <p:cNvSpPr>
            <a:spLocks noGrp="1" noChangeArrowheads="1"/>
          </p:cNvSpPr>
          <p:nvPr>
            <p:ph type="title"/>
          </p:nvPr>
        </p:nvSpPr>
        <p:spPr>
          <a:xfrm>
            <a:off x="533400" y="0"/>
            <a:ext cx="7772400" cy="1143000"/>
          </a:xfrm>
        </p:spPr>
        <p:txBody>
          <a:bodyPr/>
          <a:lstStyle/>
          <a:p>
            <a:pPr eaLnBrk="1" hangingPunct="1"/>
            <a:r>
              <a:rPr lang="en-US">
                <a:latin typeface="Times New Roman" charset="0"/>
              </a:rPr>
              <a:t>Death Trains</a:t>
            </a:r>
          </a:p>
        </p:txBody>
      </p:sp>
      <p:pic>
        <p:nvPicPr>
          <p:cNvPr id="281602" name="Picture 3" descr="C:\Documents and Settings\DWoolley\My Documents\My Pictures\Holocaust\railroad.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295400"/>
            <a:ext cx="9144000" cy="5526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28227228"/>
      </p:ext>
    </p:extLst>
  </p:cSld>
  <p:clrMapOvr>
    <a:masterClrMapping/>
  </p:clrMapOvr>
  <p:transition xmlns:p14="http://schemas.microsoft.com/office/powerpoint/2010/main" spd="slow"/>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2625" name="Rectangle 2"/>
          <p:cNvSpPr>
            <a:spLocks noGrp="1" noChangeArrowheads="1"/>
          </p:cNvSpPr>
          <p:nvPr>
            <p:ph type="title"/>
          </p:nvPr>
        </p:nvSpPr>
        <p:spPr>
          <a:xfrm>
            <a:off x="533400" y="0"/>
            <a:ext cx="7772400" cy="1143000"/>
          </a:xfrm>
        </p:spPr>
        <p:txBody>
          <a:bodyPr/>
          <a:lstStyle/>
          <a:p>
            <a:pPr eaLnBrk="1" hangingPunct="1"/>
            <a:r>
              <a:rPr lang="en-US">
                <a:latin typeface="Times New Roman" charset="0"/>
              </a:rPr>
              <a:t>Death Trains</a:t>
            </a:r>
          </a:p>
        </p:txBody>
      </p:sp>
      <p:pic>
        <p:nvPicPr>
          <p:cNvPr id="282626" name="Picture 5" descr="C:\Documents and Settings\DWoolley\My Documents\My Pictures\Holocaust\deathtrai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158875"/>
            <a:ext cx="9144000" cy="569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40374652"/>
      </p:ext>
    </p:extLst>
  </p:cSld>
  <p:clrMapOvr>
    <a:masterClrMapping/>
  </p:clrMapOvr>
  <p:transition xmlns:p14="http://schemas.microsoft.com/office/powerpoint/2010/main" spd="slow"/>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49" name="Rectangle 2"/>
          <p:cNvSpPr>
            <a:spLocks noGrp="1" noChangeArrowheads="1"/>
          </p:cNvSpPr>
          <p:nvPr>
            <p:ph type="title"/>
          </p:nvPr>
        </p:nvSpPr>
        <p:spPr>
          <a:xfrm>
            <a:off x="685800" y="0"/>
            <a:ext cx="7772400" cy="1143000"/>
          </a:xfrm>
        </p:spPr>
        <p:txBody>
          <a:bodyPr/>
          <a:lstStyle/>
          <a:p>
            <a:pPr eaLnBrk="1" hangingPunct="1"/>
            <a:r>
              <a:rPr lang="en-US">
                <a:latin typeface="Times New Roman" charset="0"/>
              </a:rPr>
              <a:t>Death Trains</a:t>
            </a:r>
          </a:p>
        </p:txBody>
      </p:sp>
      <p:pic>
        <p:nvPicPr>
          <p:cNvPr id="283650" name="Picture 3" descr="C:\Documents and Settings\DWoolley\My Documents\My Pictures\Holocaust\deathtrain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219200"/>
            <a:ext cx="9144000" cy="5561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50443794"/>
      </p:ext>
    </p:extLst>
  </p:cSld>
  <p:clrMapOvr>
    <a:masterClrMapping/>
  </p:clrMapOvr>
  <p:transition xmlns:p14="http://schemas.microsoft.com/office/powerpoint/2010/main" spd="slow"/>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673" name="Rectangle 2"/>
          <p:cNvSpPr>
            <a:spLocks noGrp="1" noChangeArrowheads="1"/>
          </p:cNvSpPr>
          <p:nvPr>
            <p:ph type="title"/>
          </p:nvPr>
        </p:nvSpPr>
        <p:spPr>
          <a:xfrm>
            <a:off x="609600" y="0"/>
            <a:ext cx="7772400" cy="1143000"/>
          </a:xfrm>
        </p:spPr>
        <p:txBody>
          <a:bodyPr/>
          <a:lstStyle/>
          <a:p>
            <a:pPr eaLnBrk="1" hangingPunct="1"/>
            <a:r>
              <a:rPr lang="en-US">
                <a:latin typeface="Times New Roman" charset="0"/>
              </a:rPr>
              <a:t>Tattooed Victims</a:t>
            </a:r>
          </a:p>
        </p:txBody>
      </p:sp>
      <p:pic>
        <p:nvPicPr>
          <p:cNvPr id="284674" name="Picture 3" descr="C:\Documents and Settings\DWoolley\My Documents\My Pictures\Holocaust\tattoo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96950"/>
            <a:ext cx="9144000" cy="586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86725752"/>
      </p:ext>
    </p:extLst>
  </p:cSld>
  <p:clrMapOvr>
    <a:masterClrMapping/>
  </p:clrMapOvr>
  <p:transition xmlns:p14="http://schemas.microsoft.com/office/powerpoint/2010/main" spd="slow"/>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5697" name="Rectangle 2"/>
          <p:cNvSpPr>
            <a:spLocks noGrp="1" noChangeArrowheads="1"/>
          </p:cNvSpPr>
          <p:nvPr>
            <p:ph type="title"/>
          </p:nvPr>
        </p:nvSpPr>
        <p:spPr>
          <a:xfrm>
            <a:off x="609600" y="0"/>
            <a:ext cx="7772400" cy="1143000"/>
          </a:xfrm>
        </p:spPr>
        <p:txBody>
          <a:bodyPr/>
          <a:lstStyle/>
          <a:p>
            <a:pPr eaLnBrk="1" hangingPunct="1"/>
            <a:r>
              <a:rPr lang="en-US">
                <a:latin typeface="Times New Roman" charset="0"/>
              </a:rPr>
              <a:t>Shrunken head of a prisoner</a:t>
            </a:r>
          </a:p>
        </p:txBody>
      </p:sp>
      <p:pic>
        <p:nvPicPr>
          <p:cNvPr id="285698" name="Picture 4" descr="http://www.stjohnsprep.org/teachers/d_smith/holocaust/shrunken.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71763" y="990600"/>
            <a:ext cx="3684587" cy="586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11216972"/>
      </p:ext>
    </p:extLst>
  </p:cSld>
  <p:clrMapOvr>
    <a:masterClrMapping/>
  </p:clrMapOvr>
  <p:transition xmlns:p14="http://schemas.microsoft.com/office/powerpoint/2010/main" spd="slow"/>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defRPr/>
            </a:pPr>
            <a:r>
              <a:rPr lang="en-US" dirty="0" smtClean="0"/>
              <a:t>Timeline of Restrictions on Jewish People</a:t>
            </a:r>
            <a:endParaRPr lang="en-US" dirty="0"/>
          </a:p>
        </p:txBody>
      </p:sp>
      <p:sp>
        <p:nvSpPr>
          <p:cNvPr id="173058" name="Content Placeholder 2"/>
          <p:cNvSpPr>
            <a:spLocks noGrp="1"/>
          </p:cNvSpPr>
          <p:nvPr>
            <p:ph idx="1"/>
          </p:nvPr>
        </p:nvSpPr>
        <p:spPr>
          <a:xfrm>
            <a:off x="0" y="1600200"/>
            <a:ext cx="9144000" cy="5257800"/>
          </a:xfrm>
        </p:spPr>
        <p:txBody>
          <a:bodyPr/>
          <a:lstStyle/>
          <a:p>
            <a:r>
              <a:rPr lang="en-US">
                <a:latin typeface="Rockwell" charset="0"/>
              </a:rPr>
              <a:t>November 9</a:t>
            </a:r>
            <a:r>
              <a:rPr lang="en-US" baseline="30000">
                <a:latin typeface="Rockwell" charset="0"/>
              </a:rPr>
              <a:t>th</a:t>
            </a:r>
            <a:r>
              <a:rPr lang="en-US">
                <a:latin typeface="Rockwell" charset="0"/>
              </a:rPr>
              <a:t>-10 1938 </a:t>
            </a:r>
            <a:r>
              <a:rPr lang="mr-IN">
                <a:latin typeface="Rockwell" charset="0"/>
              </a:rPr>
              <a:t>–</a:t>
            </a:r>
            <a:r>
              <a:rPr lang="en-US">
                <a:latin typeface="Rockwell" charset="0"/>
              </a:rPr>
              <a:t> Kristallnacht (Night of Broken Glass) occurs in Germany and Austria. Jewish homes and shops are burned. </a:t>
            </a:r>
          </a:p>
          <a:p>
            <a:pPr lvl="1"/>
            <a:r>
              <a:rPr lang="en-US">
                <a:latin typeface="Rockwell" charset="0"/>
              </a:rPr>
              <a:t>30,000 Jewish men are sent to concentration camps.</a:t>
            </a:r>
          </a:p>
          <a:p>
            <a:pPr lvl="1"/>
            <a:r>
              <a:rPr lang="en-US">
                <a:latin typeface="Rockwell" charset="0"/>
              </a:rPr>
              <a:t>267 Synagogues are destroyed.</a:t>
            </a:r>
          </a:p>
          <a:p>
            <a:pPr lvl="1"/>
            <a:r>
              <a:rPr lang="en-US">
                <a:latin typeface="Rockwell" charset="0"/>
              </a:rPr>
              <a:t>7500 Jewish shops are burned/looted</a:t>
            </a:r>
          </a:p>
          <a:p>
            <a:pPr lvl="1"/>
            <a:endParaRPr lang="en-US">
              <a:latin typeface="Rockwell" charset="0"/>
            </a:endParaRPr>
          </a:p>
          <a:p>
            <a:pPr lvl="1"/>
            <a:r>
              <a:rPr lang="en-US">
                <a:latin typeface="Rockwell" charset="0"/>
              </a:rPr>
              <a:t>The Jewish people must pay for their own repairs. </a:t>
            </a:r>
          </a:p>
          <a:p>
            <a:endParaRPr lang="en-US">
              <a:latin typeface="Rockwell" charset="0"/>
            </a:endParaRPr>
          </a:p>
        </p:txBody>
      </p:sp>
      <p:sp>
        <p:nvSpPr>
          <p:cNvPr id="4" name="Slide Number Placeholder 3"/>
          <p:cNvSpPr>
            <a:spLocks noGrp="1"/>
          </p:cNvSpPr>
          <p:nvPr>
            <p:ph type="sldNum" sz="quarter" idx="12"/>
          </p:nvPr>
        </p:nvSpPr>
        <p:spPr/>
        <p:txBody>
          <a:bodyPr/>
          <a:lstStyle/>
          <a:p>
            <a:pPr>
              <a:defRPr/>
            </a:pPr>
            <a:fld id="{B3317F32-BF66-A84A-883B-DCC267EC5576}" type="slidenum">
              <a:rPr lang="en-US" smtClean="0"/>
              <a:pPr>
                <a:defRPr/>
              </a:pPr>
              <a:t>12</a:t>
            </a:fld>
            <a:endParaRPr lang="en-US" dirty="0"/>
          </a:p>
        </p:txBody>
      </p:sp>
    </p:spTree>
    <p:extLst>
      <p:ext uri="{BB962C8B-B14F-4D97-AF65-F5344CB8AC3E}">
        <p14:creationId xmlns:p14="http://schemas.microsoft.com/office/powerpoint/2010/main" val="1033513891"/>
      </p:ext>
    </p:extLst>
  </p:cSld>
  <p:clrMapOvr>
    <a:masterClrMapping/>
  </p:clrMapOvr>
  <p:timing>
    <p:tnLst>
      <p:par>
        <p:cTn xmlns:p14="http://schemas.microsoft.com/office/powerpoint/2010/mai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21" name="Picture 3" descr="C:\Documents and Settings\DWoolley\My Documents\My Pictures\Holocaust\death.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5400" y="0"/>
            <a:ext cx="64008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61734733"/>
      </p:ext>
    </p:extLst>
  </p:cSld>
  <p:clrMapOvr>
    <a:masterClrMapping/>
  </p:clrMapOvr>
  <p:transition xmlns:p14="http://schemas.microsoft.com/office/powerpoint/2010/main" spd="slow"/>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745" name="Rectangle 2"/>
          <p:cNvSpPr>
            <a:spLocks noGrp="1" noChangeArrowheads="1"/>
          </p:cNvSpPr>
          <p:nvPr>
            <p:ph type="title"/>
          </p:nvPr>
        </p:nvSpPr>
        <p:spPr>
          <a:xfrm>
            <a:off x="609600" y="381000"/>
            <a:ext cx="7772400" cy="1143000"/>
          </a:xfrm>
        </p:spPr>
        <p:txBody>
          <a:bodyPr/>
          <a:lstStyle/>
          <a:p>
            <a:pPr eaLnBrk="1" hangingPunct="1"/>
            <a:r>
              <a:rPr lang="en-US">
                <a:latin typeface="Times New Roman" charset="0"/>
              </a:rPr>
              <a:t>German citizens forced to dig graves.</a:t>
            </a:r>
          </a:p>
        </p:txBody>
      </p:sp>
      <p:pic>
        <p:nvPicPr>
          <p:cNvPr id="287746" name="Picture 3" descr="C:\Documents and Settings\DWoolley\My Documents\My Pictures\Holocaust\forcegermanstodiggrave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676400"/>
            <a:ext cx="8458200" cy="5170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42180688"/>
      </p:ext>
    </p:extLst>
  </p:cSld>
  <p:clrMapOvr>
    <a:masterClrMapping/>
  </p:clrMapOvr>
  <p:transition xmlns:p14="http://schemas.microsoft.com/office/powerpoint/2010/main" spd="slow"/>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8769" name="Rectangle 2"/>
          <p:cNvSpPr>
            <a:spLocks noGrp="1" noChangeArrowheads="1"/>
          </p:cNvSpPr>
          <p:nvPr>
            <p:ph type="title"/>
          </p:nvPr>
        </p:nvSpPr>
        <p:spPr>
          <a:xfrm>
            <a:off x="609600" y="381000"/>
            <a:ext cx="7772400" cy="1143000"/>
          </a:xfrm>
        </p:spPr>
        <p:txBody>
          <a:bodyPr/>
          <a:lstStyle/>
          <a:p>
            <a:pPr eaLnBrk="1" hangingPunct="1"/>
            <a:r>
              <a:rPr lang="en-US">
                <a:latin typeface="Times New Roman" charset="0"/>
              </a:rPr>
              <a:t>German citizens forced to bury corpses.</a:t>
            </a:r>
          </a:p>
        </p:txBody>
      </p:sp>
      <p:pic>
        <p:nvPicPr>
          <p:cNvPr id="288770" name="Picture 3" descr="C:\Documents and Settings\DWoolley\My Documents\My Pictures\Holocaust\German civilians carry corpses on stretchers to be buried in mass grave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905000"/>
            <a:ext cx="9144000" cy="495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35328169"/>
      </p:ext>
    </p:extLst>
  </p:cSld>
  <p:clrMapOvr>
    <a:masterClrMapping/>
  </p:clrMapOvr>
  <p:transition xmlns:p14="http://schemas.microsoft.com/office/powerpoint/2010/main" spd="slow"/>
</p:sld>
</file>

<file path=ppt/slides/slide12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89793" name="Rectangle 2"/>
          <p:cNvSpPr>
            <a:spLocks noGrp="1" noChangeArrowheads="1"/>
          </p:cNvSpPr>
          <p:nvPr>
            <p:ph type="title"/>
          </p:nvPr>
        </p:nvSpPr>
        <p:spPr>
          <a:xfrm>
            <a:off x="498475" y="93663"/>
            <a:ext cx="8147050" cy="668337"/>
          </a:xfrm>
        </p:spPr>
        <p:txBody>
          <a:bodyPr/>
          <a:lstStyle/>
          <a:p>
            <a:pPr eaLnBrk="1" hangingPunct="1"/>
            <a:r>
              <a:rPr lang="en-US">
                <a:latin typeface="Times New Roman" charset="0"/>
              </a:rPr>
              <a:t>Voices of Conscience</a:t>
            </a:r>
          </a:p>
        </p:txBody>
      </p:sp>
      <p:sp>
        <p:nvSpPr>
          <p:cNvPr id="122883" name="Rectangle 3"/>
          <p:cNvSpPr>
            <a:spLocks noGrp="1" noChangeArrowheads="1"/>
          </p:cNvSpPr>
          <p:nvPr>
            <p:ph type="body" sz="half" idx="1"/>
          </p:nvPr>
        </p:nvSpPr>
        <p:spPr>
          <a:xfrm>
            <a:off x="-152400" y="838200"/>
            <a:ext cx="4724400" cy="5287963"/>
          </a:xfrm>
        </p:spPr>
        <p:txBody>
          <a:bodyPr/>
          <a:lstStyle/>
          <a:p>
            <a:pPr eaLnBrk="1" hangingPunct="1">
              <a:lnSpc>
                <a:spcPct val="90000"/>
              </a:lnSpc>
            </a:pPr>
            <a:r>
              <a:rPr lang="en-US" sz="2400">
                <a:latin typeface="Times New Roman" charset="0"/>
              </a:rPr>
              <a:t>Raul Wallenberg- Swedish Diplomat </a:t>
            </a:r>
            <a:r>
              <a:rPr lang="ja-JP" altLang="en-US" sz="2400">
                <a:latin typeface="Times New Roman" charset="0"/>
              </a:rPr>
              <a:t>“</a:t>
            </a:r>
            <a:r>
              <a:rPr lang="en-US" altLang="ja-JP" sz="2400">
                <a:latin typeface="Times New Roman" charset="0"/>
              </a:rPr>
              <a:t> I simply cannot understand why a man can be persecuted because he is a different </a:t>
            </a:r>
            <a:r>
              <a:rPr lang="en-US" altLang="ja-JP" sz="2400" b="1" u="sng">
                <a:latin typeface="Times New Roman" charset="0"/>
              </a:rPr>
              <a:t>religion</a:t>
            </a:r>
            <a:r>
              <a:rPr lang="en-US" altLang="ja-JP" sz="2400">
                <a:latin typeface="Times New Roman" charset="0"/>
              </a:rPr>
              <a:t> than mine.</a:t>
            </a:r>
            <a:r>
              <a:rPr lang="ja-JP" altLang="en-US" sz="2400">
                <a:latin typeface="Times New Roman" charset="0"/>
              </a:rPr>
              <a:t>”</a:t>
            </a:r>
            <a:endParaRPr lang="en-US" altLang="ja-JP" sz="2400">
              <a:latin typeface="Times New Roman" charset="0"/>
            </a:endParaRPr>
          </a:p>
          <a:p>
            <a:pPr eaLnBrk="1" hangingPunct="1">
              <a:lnSpc>
                <a:spcPct val="90000"/>
              </a:lnSpc>
            </a:pPr>
            <a:r>
              <a:rPr lang="en-US" sz="2400">
                <a:latin typeface="Times New Roman" charset="0"/>
              </a:rPr>
              <a:t>Issued Jews Swedish </a:t>
            </a:r>
            <a:r>
              <a:rPr lang="en-US" sz="2400" b="1" u="sng">
                <a:latin typeface="Times New Roman" charset="0"/>
              </a:rPr>
              <a:t>Passports</a:t>
            </a:r>
          </a:p>
          <a:p>
            <a:pPr eaLnBrk="1" hangingPunct="1">
              <a:lnSpc>
                <a:spcPct val="90000"/>
              </a:lnSpc>
            </a:pPr>
            <a:r>
              <a:rPr lang="en-US" sz="2400">
                <a:latin typeface="Times New Roman" charset="0"/>
              </a:rPr>
              <a:t>Hounded German</a:t>
            </a:r>
            <a:r>
              <a:rPr lang="ja-JP" altLang="en-US" sz="2400">
                <a:latin typeface="Times New Roman" charset="0"/>
              </a:rPr>
              <a:t>’</a:t>
            </a:r>
            <a:r>
              <a:rPr lang="en-US" altLang="ja-JP" sz="2400">
                <a:latin typeface="Times New Roman" charset="0"/>
              </a:rPr>
              <a:t>s to let Jews go at the end of </a:t>
            </a:r>
            <a:r>
              <a:rPr lang="en-US" altLang="ja-JP" sz="2400" b="1" u="sng">
                <a:latin typeface="Times New Roman" charset="0"/>
              </a:rPr>
              <a:t>WWII</a:t>
            </a:r>
          </a:p>
          <a:p>
            <a:pPr eaLnBrk="1" hangingPunct="1">
              <a:lnSpc>
                <a:spcPct val="90000"/>
              </a:lnSpc>
            </a:pPr>
            <a:r>
              <a:rPr lang="en-US" sz="2400">
                <a:latin typeface="Times New Roman" charset="0"/>
              </a:rPr>
              <a:t>Threatened, Car rammed, etc.</a:t>
            </a:r>
          </a:p>
        </p:txBody>
      </p:sp>
      <p:sp>
        <p:nvSpPr>
          <p:cNvPr id="122884" name="Rectangle 4"/>
          <p:cNvSpPr>
            <a:spLocks noGrp="1" noChangeArrowheads="1"/>
          </p:cNvSpPr>
          <p:nvPr>
            <p:ph type="body" sz="half" idx="2"/>
          </p:nvPr>
        </p:nvSpPr>
        <p:spPr>
          <a:xfrm>
            <a:off x="4648200" y="1066800"/>
            <a:ext cx="3810000" cy="2590800"/>
          </a:xfrm>
        </p:spPr>
        <p:txBody>
          <a:bodyPr/>
          <a:lstStyle/>
          <a:p>
            <a:pPr eaLnBrk="1" hangingPunct="1">
              <a:lnSpc>
                <a:spcPct val="90000"/>
              </a:lnSpc>
            </a:pPr>
            <a:r>
              <a:rPr lang="en-US" sz="2400">
                <a:latin typeface="Times New Roman" charset="0"/>
              </a:rPr>
              <a:t>Eichmann- </a:t>
            </a:r>
            <a:r>
              <a:rPr lang="ja-JP" altLang="en-US" sz="2400">
                <a:latin typeface="Times New Roman" charset="0"/>
              </a:rPr>
              <a:t>“</a:t>
            </a:r>
            <a:r>
              <a:rPr lang="en-US" altLang="ja-JP" sz="2400">
                <a:latin typeface="Times New Roman" charset="0"/>
              </a:rPr>
              <a:t>Accidents do happen, even to neutral diplomats.</a:t>
            </a:r>
            <a:r>
              <a:rPr lang="ja-JP" altLang="en-US" sz="2400">
                <a:latin typeface="Times New Roman" charset="0"/>
              </a:rPr>
              <a:t>”</a:t>
            </a:r>
            <a:endParaRPr lang="en-US" altLang="ja-JP" sz="2400">
              <a:latin typeface="Times New Roman" charset="0"/>
            </a:endParaRPr>
          </a:p>
          <a:p>
            <a:pPr eaLnBrk="1" hangingPunct="1">
              <a:lnSpc>
                <a:spcPct val="90000"/>
              </a:lnSpc>
            </a:pPr>
            <a:r>
              <a:rPr lang="en-US" sz="2400">
                <a:latin typeface="Times New Roman" charset="0"/>
              </a:rPr>
              <a:t>Saved around </a:t>
            </a:r>
            <a:r>
              <a:rPr lang="en-US" sz="2400" b="1" u="sng">
                <a:latin typeface="Times New Roman" charset="0"/>
              </a:rPr>
              <a:t>100,000</a:t>
            </a:r>
            <a:r>
              <a:rPr lang="en-US" sz="2400">
                <a:latin typeface="Times New Roman" charset="0"/>
              </a:rPr>
              <a:t> Jews</a:t>
            </a:r>
          </a:p>
        </p:txBody>
      </p:sp>
      <p:pic>
        <p:nvPicPr>
          <p:cNvPr id="289796" name="Picture 5" descr="C:\Documents and Settings\DWoolley\My Documents\My Pictures\Holocaust\wallenberg.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53000" y="3594100"/>
            <a:ext cx="3043238" cy="326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16998938"/>
      </p:ext>
    </p:extLst>
  </p:cSld>
  <p:clrMapOvr>
    <a:masterClrMapping/>
  </p:clrMapOvr>
  <p:transition xmlns:p14="http://schemas.microsoft.com/office/powerpoint/2010/main" spd="slow"/>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22883">
                                            <p:txEl>
                                              <p:pRg st="0" end="0"/>
                                            </p:txEl>
                                          </p:spTgt>
                                        </p:tgtEl>
                                        <p:attrNameLst>
                                          <p:attrName>style.visibility</p:attrName>
                                        </p:attrNameLst>
                                      </p:cBhvr>
                                      <p:to>
                                        <p:strVal val="visible"/>
                                      </p:to>
                                    </p:set>
                                    <p:anim calcmode="lin" valueType="num">
                                      <p:cBhvr additive="base">
                                        <p:cTn id="7" dur="500" fill="hold"/>
                                        <p:tgtEl>
                                          <p:spTgt spid="122883">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2288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22883">
                                            <p:txEl>
                                              <p:pRg st="1" end="1"/>
                                            </p:txEl>
                                          </p:spTgt>
                                        </p:tgtEl>
                                        <p:attrNameLst>
                                          <p:attrName>style.visibility</p:attrName>
                                        </p:attrNameLst>
                                      </p:cBhvr>
                                      <p:to>
                                        <p:strVal val="visible"/>
                                      </p:to>
                                    </p:set>
                                    <p:anim calcmode="lin" valueType="num">
                                      <p:cBhvr additive="base">
                                        <p:cTn id="13" dur="500" fill="hold"/>
                                        <p:tgtEl>
                                          <p:spTgt spid="122883">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122883">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22883">
                                            <p:txEl>
                                              <p:pRg st="2" end="2"/>
                                            </p:txEl>
                                          </p:spTgt>
                                        </p:tgtEl>
                                        <p:attrNameLst>
                                          <p:attrName>style.visibility</p:attrName>
                                        </p:attrNameLst>
                                      </p:cBhvr>
                                      <p:to>
                                        <p:strVal val="visible"/>
                                      </p:to>
                                    </p:set>
                                    <p:anim calcmode="lin" valueType="num">
                                      <p:cBhvr additive="base">
                                        <p:cTn id="19" dur="500" fill="hold"/>
                                        <p:tgtEl>
                                          <p:spTgt spid="122883">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122883">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122883">
                                            <p:txEl>
                                              <p:pRg st="3" end="3"/>
                                            </p:txEl>
                                          </p:spTgt>
                                        </p:tgtEl>
                                        <p:attrNameLst>
                                          <p:attrName>style.visibility</p:attrName>
                                        </p:attrNameLst>
                                      </p:cBhvr>
                                      <p:to>
                                        <p:strVal val="visible"/>
                                      </p:to>
                                    </p:set>
                                    <p:anim calcmode="lin" valueType="num">
                                      <p:cBhvr additive="base">
                                        <p:cTn id="25" dur="500" fill="hold"/>
                                        <p:tgtEl>
                                          <p:spTgt spid="122883">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122883">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9" presetClass="entr" presetSubtype="0" fill="hold" grpId="0" nodeType="clickEffect">
                                  <p:stCondLst>
                                    <p:cond delay="0"/>
                                  </p:stCondLst>
                                  <p:childTnLst>
                                    <p:set>
                                      <p:cBhvr>
                                        <p:cTn id="30" dur="1" fill="hold">
                                          <p:stCondLst>
                                            <p:cond delay="0"/>
                                          </p:stCondLst>
                                        </p:cTn>
                                        <p:tgtEl>
                                          <p:spTgt spid="122884">
                                            <p:txEl>
                                              <p:pRg st="0" end="0"/>
                                            </p:txEl>
                                          </p:spTgt>
                                        </p:tgtEl>
                                        <p:attrNameLst>
                                          <p:attrName>style.visibility</p:attrName>
                                        </p:attrNameLst>
                                      </p:cBhvr>
                                      <p:to>
                                        <p:strVal val="visible"/>
                                      </p:to>
                                    </p:set>
                                    <p:animEffect transition="in" filter="dissolve">
                                      <p:cBhvr>
                                        <p:cTn id="31" dur="500"/>
                                        <p:tgtEl>
                                          <p:spTgt spid="122884">
                                            <p:txEl>
                                              <p:pRg st="0" end="0"/>
                                            </p:txEl>
                                          </p:spTgt>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9" presetClass="entr" presetSubtype="0" fill="hold" grpId="0" nodeType="clickEffect">
                                  <p:stCondLst>
                                    <p:cond delay="0"/>
                                  </p:stCondLst>
                                  <p:childTnLst>
                                    <p:set>
                                      <p:cBhvr>
                                        <p:cTn id="35" dur="1" fill="hold">
                                          <p:stCondLst>
                                            <p:cond delay="0"/>
                                          </p:stCondLst>
                                        </p:cTn>
                                        <p:tgtEl>
                                          <p:spTgt spid="122884">
                                            <p:txEl>
                                              <p:pRg st="1" end="1"/>
                                            </p:txEl>
                                          </p:spTgt>
                                        </p:tgtEl>
                                        <p:attrNameLst>
                                          <p:attrName>style.visibility</p:attrName>
                                        </p:attrNameLst>
                                      </p:cBhvr>
                                      <p:to>
                                        <p:strVal val="visible"/>
                                      </p:to>
                                    </p:set>
                                    <p:animEffect transition="in" filter="dissolve">
                                      <p:cBhvr>
                                        <p:cTn id="36" dur="500"/>
                                        <p:tgtEl>
                                          <p:spTgt spid="12288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883" grpId="0" build="p" autoUpdateAnimBg="0"/>
      <p:bldP spid="122884" grpId="0" build="p" autoUpdateAnimBg="0"/>
    </p:bldLst>
  </p:timing>
</p:sld>
</file>

<file path=ppt/slides/slide12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90817" name="Rectangle 2"/>
          <p:cNvSpPr>
            <a:spLocks noGrp="1" noChangeArrowheads="1"/>
          </p:cNvSpPr>
          <p:nvPr>
            <p:ph type="title"/>
          </p:nvPr>
        </p:nvSpPr>
        <p:spPr>
          <a:xfrm>
            <a:off x="685800" y="0"/>
            <a:ext cx="7772400" cy="1143000"/>
          </a:xfrm>
        </p:spPr>
        <p:txBody>
          <a:bodyPr/>
          <a:lstStyle/>
          <a:p>
            <a:pPr eaLnBrk="1" hangingPunct="1"/>
            <a:r>
              <a:rPr lang="en-US">
                <a:latin typeface="Times New Roman" charset="0"/>
              </a:rPr>
              <a:t>Oskar Schindler</a:t>
            </a:r>
          </a:p>
        </p:txBody>
      </p:sp>
      <p:sp>
        <p:nvSpPr>
          <p:cNvPr id="123908" name="Rectangle 4"/>
          <p:cNvSpPr>
            <a:spLocks noGrp="1" noChangeArrowheads="1"/>
          </p:cNvSpPr>
          <p:nvPr>
            <p:ph type="body" sz="half" idx="2"/>
          </p:nvPr>
        </p:nvSpPr>
        <p:spPr>
          <a:xfrm>
            <a:off x="533400" y="5029200"/>
            <a:ext cx="8077200" cy="1524000"/>
          </a:xfrm>
        </p:spPr>
        <p:txBody>
          <a:bodyPr>
            <a:normAutofit fontScale="92500" lnSpcReduction="10000"/>
          </a:bodyPr>
          <a:lstStyle/>
          <a:p>
            <a:pPr eaLnBrk="1" hangingPunct="1">
              <a:defRPr/>
            </a:pPr>
            <a:r>
              <a:rPr lang="en-US" sz="2400" dirty="0">
                <a:latin typeface="Times New Roman" charset="0"/>
              </a:rPr>
              <a:t>German </a:t>
            </a:r>
            <a:r>
              <a:rPr lang="en-US" sz="2400" b="1" u="sng" dirty="0">
                <a:latin typeface="Times New Roman" charset="0"/>
              </a:rPr>
              <a:t>industrialist </a:t>
            </a:r>
          </a:p>
          <a:p>
            <a:pPr eaLnBrk="1" hangingPunct="1">
              <a:defRPr/>
            </a:pPr>
            <a:r>
              <a:rPr lang="en-US" sz="2400" dirty="0">
                <a:latin typeface="Times New Roman" charset="0"/>
              </a:rPr>
              <a:t>Saved </a:t>
            </a:r>
            <a:r>
              <a:rPr lang="en-US" sz="2400" b="1" u="sng" dirty="0">
                <a:latin typeface="Times New Roman" charset="0"/>
              </a:rPr>
              <a:t>1,300</a:t>
            </a:r>
            <a:r>
              <a:rPr lang="en-US" sz="2400" dirty="0">
                <a:latin typeface="Times New Roman" charset="0"/>
              </a:rPr>
              <a:t> Jews by having them work in his factory</a:t>
            </a:r>
          </a:p>
          <a:p>
            <a:pPr eaLnBrk="1" hangingPunct="1">
              <a:defRPr/>
            </a:pPr>
            <a:r>
              <a:rPr lang="en-US" sz="2400" dirty="0">
                <a:latin typeface="Times New Roman" charset="0"/>
              </a:rPr>
              <a:t>Eventually </a:t>
            </a:r>
            <a:r>
              <a:rPr lang="ja-JP" altLang="en-US" sz="2400" dirty="0">
                <a:latin typeface="Times New Roman" charset="0"/>
              </a:rPr>
              <a:t>“</a:t>
            </a:r>
            <a:r>
              <a:rPr lang="en-US" altLang="ja-JP" sz="2400" b="1" u="sng" dirty="0">
                <a:latin typeface="Times New Roman" charset="0"/>
              </a:rPr>
              <a:t>bought</a:t>
            </a:r>
            <a:r>
              <a:rPr lang="ja-JP" altLang="en-US" sz="2400" dirty="0">
                <a:latin typeface="Times New Roman" charset="0"/>
              </a:rPr>
              <a:t>”</a:t>
            </a:r>
            <a:r>
              <a:rPr lang="en-US" altLang="ja-JP" sz="2400" dirty="0">
                <a:latin typeface="Times New Roman" charset="0"/>
              </a:rPr>
              <a:t> them to save them from </a:t>
            </a:r>
            <a:r>
              <a:rPr lang="en-US" altLang="ja-JP" sz="2400" b="1" u="sng" dirty="0">
                <a:latin typeface="Times New Roman" charset="0"/>
              </a:rPr>
              <a:t>extermination</a:t>
            </a:r>
            <a:endParaRPr lang="en-US" sz="2400" b="1" u="sng" dirty="0">
              <a:latin typeface="Times New Roman" charset="0"/>
            </a:endParaRPr>
          </a:p>
        </p:txBody>
      </p:sp>
      <p:pic>
        <p:nvPicPr>
          <p:cNvPr id="290819" name="Picture 5" descr="C:\Documents and Settings\DWoolley\My Documents\My Pictures\Holocaust\schindler.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1143000"/>
            <a:ext cx="701040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68789496"/>
      </p:ext>
    </p:extLst>
  </p:cSld>
  <p:clrMapOvr>
    <a:masterClrMapping/>
  </p:clrMapOvr>
  <p:transition xmlns:p14="http://schemas.microsoft.com/office/powerpoint/2010/main" spd="slow"/>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23908">
                                            <p:txEl>
                                              <p:pRg st="0" end="0"/>
                                            </p:txEl>
                                          </p:spTgt>
                                        </p:tgtEl>
                                        <p:attrNameLst>
                                          <p:attrName>style.visibility</p:attrName>
                                        </p:attrNameLst>
                                      </p:cBhvr>
                                      <p:to>
                                        <p:strVal val="visible"/>
                                      </p:to>
                                    </p:set>
                                    <p:anim calcmode="lin" valueType="num">
                                      <p:cBhvr additive="base">
                                        <p:cTn id="7" dur="500" fill="hold"/>
                                        <p:tgtEl>
                                          <p:spTgt spid="123908">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23908">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23908">
                                            <p:txEl>
                                              <p:pRg st="1" end="1"/>
                                            </p:txEl>
                                          </p:spTgt>
                                        </p:tgtEl>
                                        <p:attrNameLst>
                                          <p:attrName>style.visibility</p:attrName>
                                        </p:attrNameLst>
                                      </p:cBhvr>
                                      <p:to>
                                        <p:strVal val="visible"/>
                                      </p:to>
                                    </p:set>
                                    <p:anim calcmode="lin" valueType="num">
                                      <p:cBhvr additive="base">
                                        <p:cTn id="13" dur="500" fill="hold"/>
                                        <p:tgtEl>
                                          <p:spTgt spid="123908">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123908">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23908">
                                            <p:txEl>
                                              <p:pRg st="2" end="2"/>
                                            </p:txEl>
                                          </p:spTgt>
                                        </p:tgtEl>
                                        <p:attrNameLst>
                                          <p:attrName>style.visibility</p:attrName>
                                        </p:attrNameLst>
                                      </p:cBhvr>
                                      <p:to>
                                        <p:strVal val="visible"/>
                                      </p:to>
                                    </p:set>
                                    <p:anim calcmode="lin" valueType="num">
                                      <p:cBhvr additive="base">
                                        <p:cTn id="19" dur="500" fill="hold"/>
                                        <p:tgtEl>
                                          <p:spTgt spid="123908">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123908">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3908" grpId="0" build="p" autoUpdateAnimBg="0"/>
    </p:bldLst>
  </p:timing>
</p:sld>
</file>

<file path=ppt/slides/slide12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91841" name="Rectangle 2"/>
          <p:cNvSpPr>
            <a:spLocks noGrp="1" noChangeArrowheads="1"/>
          </p:cNvSpPr>
          <p:nvPr>
            <p:ph type="title"/>
          </p:nvPr>
        </p:nvSpPr>
        <p:spPr>
          <a:xfrm>
            <a:off x="4572000" y="838200"/>
            <a:ext cx="4267200" cy="1143000"/>
          </a:xfrm>
        </p:spPr>
        <p:txBody>
          <a:bodyPr/>
          <a:lstStyle/>
          <a:p>
            <a:pPr eaLnBrk="1" hangingPunct="1"/>
            <a:r>
              <a:rPr lang="en-US">
                <a:latin typeface="Times New Roman" charset="0"/>
              </a:rPr>
              <a:t>Oskar Schindler</a:t>
            </a:r>
          </a:p>
        </p:txBody>
      </p:sp>
      <p:sp>
        <p:nvSpPr>
          <p:cNvPr id="124932" name="Rectangle 4"/>
          <p:cNvSpPr>
            <a:spLocks noGrp="1" noChangeArrowheads="1"/>
          </p:cNvSpPr>
          <p:nvPr>
            <p:ph type="body" sz="half" idx="2"/>
          </p:nvPr>
        </p:nvSpPr>
        <p:spPr>
          <a:xfrm>
            <a:off x="4800600" y="2493963"/>
            <a:ext cx="3840163" cy="4364037"/>
          </a:xfrm>
        </p:spPr>
        <p:txBody>
          <a:bodyPr/>
          <a:lstStyle/>
          <a:p>
            <a:pPr eaLnBrk="1" hangingPunct="1"/>
            <a:r>
              <a:rPr lang="en-US">
                <a:latin typeface="Times New Roman" charset="0"/>
              </a:rPr>
              <a:t>At Yad Vashem the Israeli national institute for the Holocaust commemoration, Oskar Schindler stands next to the tree planted in his honor. </a:t>
            </a:r>
          </a:p>
          <a:p>
            <a:pPr eaLnBrk="1" hangingPunct="1"/>
            <a:r>
              <a:rPr lang="en-US">
                <a:latin typeface="Times New Roman" charset="0"/>
              </a:rPr>
              <a:t>Jerusalem, 1970</a:t>
            </a:r>
          </a:p>
          <a:p>
            <a:pPr eaLnBrk="1" hangingPunct="1"/>
            <a:endParaRPr lang="en-US">
              <a:latin typeface="Times New Roman" charset="0"/>
            </a:endParaRPr>
          </a:p>
        </p:txBody>
      </p:sp>
      <p:pic>
        <p:nvPicPr>
          <p:cNvPr id="291843" name="Picture 5" descr="C:\Documents and Settings\DWoolley\My Documents\My Pictures\Holocaust\03414At Yad Vashem, the Israeli national institution of Holocaust commemoration, Oskar Schindler stands next to the tree planted in honor of his rescue efforts. Jerusalem, Israel, 197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418941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10274282"/>
      </p:ext>
    </p:extLst>
  </p:cSld>
  <p:clrMapOvr>
    <a:masterClrMapping/>
  </p:clrMapOvr>
  <p:transition xmlns:p14="http://schemas.microsoft.com/office/powerpoint/2010/main" spd="slow"/>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24932">
                                            <p:txEl>
                                              <p:pRg st="0" end="0"/>
                                            </p:txEl>
                                          </p:spTgt>
                                        </p:tgtEl>
                                        <p:attrNameLst>
                                          <p:attrName>style.visibility</p:attrName>
                                        </p:attrNameLst>
                                      </p:cBhvr>
                                      <p:to>
                                        <p:strVal val="visible"/>
                                      </p:to>
                                    </p:set>
                                    <p:animEffect transition="in" filter="checkerboard(across)">
                                      <p:cBhvr>
                                        <p:cTn id="7" dur="500"/>
                                        <p:tgtEl>
                                          <p:spTgt spid="124932">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124932">
                                            <p:txEl>
                                              <p:pRg st="1" end="1"/>
                                            </p:txEl>
                                          </p:spTgt>
                                        </p:tgtEl>
                                        <p:attrNameLst>
                                          <p:attrName>style.visibility</p:attrName>
                                        </p:attrNameLst>
                                      </p:cBhvr>
                                      <p:to>
                                        <p:strVal val="visible"/>
                                      </p:to>
                                    </p:set>
                                    <p:animEffect transition="in" filter="checkerboard(across)">
                                      <p:cBhvr>
                                        <p:cTn id="12" dur="500"/>
                                        <p:tgtEl>
                                          <p:spTgt spid="12493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4932" grpId="0" build="p" autoUpdateAnimBg="0"/>
    </p:bld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2865" name="Picture 3" descr="C:\Documents and Settings\DWoolley\My Documents\My Pictures\Holocaust\jewishdistribution1933.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2700"/>
            <a:ext cx="9144000" cy="684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54806656"/>
      </p:ext>
    </p:extLst>
  </p:cSld>
  <p:clrMapOvr>
    <a:masterClrMapping/>
  </p:clrMapOvr>
  <p:transition xmlns:p14="http://schemas.microsoft.com/office/powerpoint/2010/main" spd="slow"/>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3889" name="Picture 3" descr="C:\Documents and Settings\DWoolley\My Documents\My Pictures\Holocaust\jewishdistribution1950.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9213"/>
            <a:ext cx="9144000" cy="6808787"/>
          </a:xfrm>
          <a:prstGeom prst="rect">
            <a:avLst/>
          </a:prstGeom>
          <a:solidFill>
            <a:srgbClr val="A22430"/>
          </a:solidFill>
          <a:ln>
            <a:noFill/>
          </a:ln>
          <a:extLs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41352650"/>
      </p:ext>
    </p:extLst>
  </p:cSld>
  <p:clrMapOvr>
    <a:masterClrMapping/>
  </p:clrMapOvr>
  <p:transition xmlns:p14="http://schemas.microsoft.com/office/powerpoint/2010/main" spd="slow"/>
</p:sld>
</file>

<file path=ppt/slides/slide12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94913" name="Rectangle 2"/>
          <p:cNvSpPr>
            <a:spLocks noGrp="1" noChangeArrowheads="1"/>
          </p:cNvSpPr>
          <p:nvPr>
            <p:ph type="title"/>
          </p:nvPr>
        </p:nvSpPr>
        <p:spPr>
          <a:xfrm>
            <a:off x="498475" y="93663"/>
            <a:ext cx="8147050" cy="1452562"/>
          </a:xfrm>
        </p:spPr>
        <p:txBody>
          <a:bodyPr/>
          <a:lstStyle/>
          <a:p>
            <a:pPr eaLnBrk="1" hangingPunct="1"/>
            <a:r>
              <a:rPr lang="en-US">
                <a:latin typeface="Times New Roman" charset="0"/>
              </a:rPr>
              <a:t> The Cost of the Holocaust</a:t>
            </a:r>
          </a:p>
        </p:txBody>
      </p:sp>
      <p:sp>
        <p:nvSpPr>
          <p:cNvPr id="134147" name="Rectangle 3"/>
          <p:cNvSpPr>
            <a:spLocks noGrp="1" noChangeArrowheads="1"/>
          </p:cNvSpPr>
          <p:nvPr>
            <p:ph type="body" sz="half" idx="1"/>
          </p:nvPr>
        </p:nvSpPr>
        <p:spPr>
          <a:xfrm>
            <a:off x="0" y="1828800"/>
            <a:ext cx="4800600" cy="5029200"/>
          </a:xfrm>
        </p:spPr>
        <p:txBody>
          <a:bodyPr/>
          <a:lstStyle/>
          <a:p>
            <a:pPr eaLnBrk="1" hangingPunct="1"/>
            <a:r>
              <a:rPr lang="en-US" sz="2800">
                <a:latin typeface="Times New Roman" charset="0"/>
              </a:rPr>
              <a:t>Soviet Union- 500, 000</a:t>
            </a:r>
          </a:p>
          <a:p>
            <a:pPr eaLnBrk="1" hangingPunct="1"/>
            <a:r>
              <a:rPr lang="en-US" sz="2800" b="1" u="sng">
                <a:latin typeface="Times New Roman" charset="0"/>
              </a:rPr>
              <a:t>Poland</a:t>
            </a:r>
            <a:r>
              <a:rPr lang="en-US" sz="2800">
                <a:latin typeface="Times New Roman" charset="0"/>
              </a:rPr>
              <a:t>- 2.9 Million</a:t>
            </a:r>
          </a:p>
          <a:p>
            <a:pPr eaLnBrk="1" hangingPunct="1"/>
            <a:r>
              <a:rPr lang="en-US" sz="2800" b="1" u="sng">
                <a:latin typeface="Times New Roman" charset="0"/>
              </a:rPr>
              <a:t>Germany</a:t>
            </a:r>
            <a:r>
              <a:rPr lang="en-US" sz="2800">
                <a:latin typeface="Times New Roman" charset="0"/>
              </a:rPr>
              <a:t>- 510,000</a:t>
            </a:r>
          </a:p>
          <a:p>
            <a:pPr eaLnBrk="1" hangingPunct="1"/>
            <a:r>
              <a:rPr lang="en-US" sz="2800" b="1" u="sng">
                <a:latin typeface="Times New Roman" charset="0"/>
              </a:rPr>
              <a:t>Austria</a:t>
            </a:r>
            <a:r>
              <a:rPr lang="en-US" sz="2800">
                <a:latin typeface="Times New Roman" charset="0"/>
              </a:rPr>
              <a:t>- 230,000</a:t>
            </a:r>
          </a:p>
          <a:p>
            <a:pPr eaLnBrk="1" hangingPunct="1"/>
            <a:r>
              <a:rPr lang="en-US" sz="2800">
                <a:latin typeface="Times New Roman" charset="0"/>
              </a:rPr>
              <a:t>Czechoslovakia- 340,000</a:t>
            </a:r>
          </a:p>
          <a:p>
            <a:pPr eaLnBrk="1" hangingPunct="1"/>
            <a:r>
              <a:rPr lang="en-US" sz="2800">
                <a:latin typeface="Times New Roman" charset="0"/>
              </a:rPr>
              <a:t>Hungary- 300,000</a:t>
            </a:r>
          </a:p>
          <a:p>
            <a:pPr eaLnBrk="1" hangingPunct="1"/>
            <a:r>
              <a:rPr lang="en-US" sz="2800" b="1" u="sng">
                <a:latin typeface="Times New Roman" charset="0"/>
              </a:rPr>
              <a:t>Romania</a:t>
            </a:r>
            <a:r>
              <a:rPr lang="en-US" sz="2800">
                <a:latin typeface="Times New Roman" charset="0"/>
              </a:rPr>
              <a:t>- 700,000</a:t>
            </a:r>
          </a:p>
          <a:p>
            <a:pPr eaLnBrk="1" hangingPunct="1"/>
            <a:endParaRPr lang="en-US">
              <a:latin typeface="Times New Roman" charset="0"/>
            </a:endParaRPr>
          </a:p>
        </p:txBody>
      </p:sp>
      <p:sp>
        <p:nvSpPr>
          <p:cNvPr id="134148" name="Rectangle 4"/>
          <p:cNvSpPr>
            <a:spLocks noGrp="1" noChangeArrowheads="1"/>
          </p:cNvSpPr>
          <p:nvPr>
            <p:ph type="body" sz="half" idx="2"/>
          </p:nvPr>
        </p:nvSpPr>
        <p:spPr>
          <a:xfrm>
            <a:off x="4805363" y="1762125"/>
            <a:ext cx="4338637" cy="5095875"/>
          </a:xfrm>
        </p:spPr>
        <p:txBody>
          <a:bodyPr/>
          <a:lstStyle/>
          <a:p>
            <a:pPr eaLnBrk="1" hangingPunct="1"/>
            <a:r>
              <a:rPr lang="en-US" sz="3200">
                <a:latin typeface="Times New Roman" charset="0"/>
              </a:rPr>
              <a:t>Belgium- 18,000</a:t>
            </a:r>
          </a:p>
          <a:p>
            <a:pPr eaLnBrk="1" hangingPunct="1"/>
            <a:r>
              <a:rPr lang="en-US" sz="3200">
                <a:latin typeface="Times New Roman" charset="0"/>
              </a:rPr>
              <a:t>Greece- 93,000</a:t>
            </a:r>
          </a:p>
          <a:p>
            <a:pPr eaLnBrk="1" hangingPunct="1"/>
            <a:r>
              <a:rPr lang="en-US" sz="3200">
                <a:latin typeface="Times New Roman" charset="0"/>
              </a:rPr>
              <a:t>Yugoslavia- 66,500</a:t>
            </a:r>
          </a:p>
          <a:p>
            <a:pPr eaLnBrk="1" hangingPunct="1"/>
            <a:r>
              <a:rPr lang="en-US" sz="3200">
                <a:latin typeface="Times New Roman" charset="0"/>
              </a:rPr>
              <a:t>Bulgaria- 41,000</a:t>
            </a:r>
          </a:p>
          <a:p>
            <a:pPr eaLnBrk="1" hangingPunct="1"/>
            <a:r>
              <a:rPr lang="en-US" sz="3200">
                <a:latin typeface="Times New Roman" charset="0"/>
              </a:rPr>
              <a:t>Italy- 23,000</a:t>
            </a:r>
          </a:p>
          <a:p>
            <a:pPr eaLnBrk="1" hangingPunct="1"/>
            <a:endParaRPr lang="en-US">
              <a:latin typeface="Times New Roman" charset="0"/>
            </a:endParaRPr>
          </a:p>
        </p:txBody>
      </p:sp>
    </p:spTree>
    <p:extLst>
      <p:ext uri="{BB962C8B-B14F-4D97-AF65-F5344CB8AC3E}">
        <p14:creationId xmlns:p14="http://schemas.microsoft.com/office/powerpoint/2010/main" val="1163829560"/>
      </p:ext>
    </p:extLst>
  </p:cSld>
  <p:clrMapOvr>
    <a:masterClrMapping/>
  </p:clrMapOvr>
  <p:transition xmlns:p14="http://schemas.microsoft.com/office/powerpoint/2010/main" spd="slow"/>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34147">
                                            <p:txEl>
                                              <p:pRg st="0" end="0"/>
                                            </p:txEl>
                                          </p:spTgt>
                                        </p:tgtEl>
                                        <p:attrNameLst>
                                          <p:attrName>style.visibility</p:attrName>
                                        </p:attrNameLst>
                                      </p:cBhvr>
                                      <p:to>
                                        <p:strVal val="visible"/>
                                      </p:to>
                                    </p:set>
                                    <p:animEffect transition="in" filter="randombar(horizontal)">
                                      <p:cBhvr>
                                        <p:cTn id="7" dur="500"/>
                                        <p:tgtEl>
                                          <p:spTgt spid="134147">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34147">
                                            <p:txEl>
                                              <p:pRg st="1" end="1"/>
                                            </p:txEl>
                                          </p:spTgt>
                                        </p:tgtEl>
                                        <p:attrNameLst>
                                          <p:attrName>style.visibility</p:attrName>
                                        </p:attrNameLst>
                                      </p:cBhvr>
                                      <p:to>
                                        <p:strVal val="visible"/>
                                      </p:to>
                                    </p:set>
                                    <p:animEffect transition="in" filter="randombar(horizontal)">
                                      <p:cBhvr>
                                        <p:cTn id="12" dur="500"/>
                                        <p:tgtEl>
                                          <p:spTgt spid="134147">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134147">
                                            <p:txEl>
                                              <p:pRg st="2" end="2"/>
                                            </p:txEl>
                                          </p:spTgt>
                                        </p:tgtEl>
                                        <p:attrNameLst>
                                          <p:attrName>style.visibility</p:attrName>
                                        </p:attrNameLst>
                                      </p:cBhvr>
                                      <p:to>
                                        <p:strVal val="visible"/>
                                      </p:to>
                                    </p:set>
                                    <p:animEffect transition="in" filter="randombar(horizontal)">
                                      <p:cBhvr>
                                        <p:cTn id="17" dur="500"/>
                                        <p:tgtEl>
                                          <p:spTgt spid="134147">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134147">
                                            <p:txEl>
                                              <p:pRg st="3" end="3"/>
                                            </p:txEl>
                                          </p:spTgt>
                                        </p:tgtEl>
                                        <p:attrNameLst>
                                          <p:attrName>style.visibility</p:attrName>
                                        </p:attrNameLst>
                                      </p:cBhvr>
                                      <p:to>
                                        <p:strVal val="visible"/>
                                      </p:to>
                                    </p:set>
                                    <p:animEffect transition="in" filter="randombar(horizontal)">
                                      <p:cBhvr>
                                        <p:cTn id="22" dur="500"/>
                                        <p:tgtEl>
                                          <p:spTgt spid="134147">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134147">
                                            <p:txEl>
                                              <p:pRg st="4" end="4"/>
                                            </p:txEl>
                                          </p:spTgt>
                                        </p:tgtEl>
                                        <p:attrNameLst>
                                          <p:attrName>style.visibility</p:attrName>
                                        </p:attrNameLst>
                                      </p:cBhvr>
                                      <p:to>
                                        <p:strVal val="visible"/>
                                      </p:to>
                                    </p:set>
                                    <p:animEffect transition="in" filter="randombar(horizontal)">
                                      <p:cBhvr>
                                        <p:cTn id="27" dur="500"/>
                                        <p:tgtEl>
                                          <p:spTgt spid="134147">
                                            <p:txEl>
                                              <p:pRg st="4" end="4"/>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4" presetClass="entr" presetSubtype="10" fill="hold" grpId="0" nodeType="clickEffect">
                                  <p:stCondLst>
                                    <p:cond delay="0"/>
                                  </p:stCondLst>
                                  <p:childTnLst>
                                    <p:set>
                                      <p:cBhvr>
                                        <p:cTn id="31" dur="1" fill="hold">
                                          <p:stCondLst>
                                            <p:cond delay="0"/>
                                          </p:stCondLst>
                                        </p:cTn>
                                        <p:tgtEl>
                                          <p:spTgt spid="134147">
                                            <p:txEl>
                                              <p:pRg st="5" end="5"/>
                                            </p:txEl>
                                          </p:spTgt>
                                        </p:tgtEl>
                                        <p:attrNameLst>
                                          <p:attrName>style.visibility</p:attrName>
                                        </p:attrNameLst>
                                      </p:cBhvr>
                                      <p:to>
                                        <p:strVal val="visible"/>
                                      </p:to>
                                    </p:set>
                                    <p:animEffect transition="in" filter="randombar(horizontal)">
                                      <p:cBhvr>
                                        <p:cTn id="32" dur="500"/>
                                        <p:tgtEl>
                                          <p:spTgt spid="134147">
                                            <p:txEl>
                                              <p:pRg st="5" end="5"/>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14" presetClass="entr" presetSubtype="10" fill="hold" grpId="0" nodeType="clickEffect">
                                  <p:stCondLst>
                                    <p:cond delay="0"/>
                                  </p:stCondLst>
                                  <p:childTnLst>
                                    <p:set>
                                      <p:cBhvr>
                                        <p:cTn id="36" dur="1" fill="hold">
                                          <p:stCondLst>
                                            <p:cond delay="0"/>
                                          </p:stCondLst>
                                        </p:cTn>
                                        <p:tgtEl>
                                          <p:spTgt spid="134147">
                                            <p:txEl>
                                              <p:pRg st="6" end="6"/>
                                            </p:txEl>
                                          </p:spTgt>
                                        </p:tgtEl>
                                        <p:attrNameLst>
                                          <p:attrName>style.visibility</p:attrName>
                                        </p:attrNameLst>
                                      </p:cBhvr>
                                      <p:to>
                                        <p:strVal val="visible"/>
                                      </p:to>
                                    </p:set>
                                    <p:animEffect transition="in" filter="randombar(horizontal)">
                                      <p:cBhvr>
                                        <p:cTn id="37" dur="500"/>
                                        <p:tgtEl>
                                          <p:spTgt spid="134147">
                                            <p:txEl>
                                              <p:pRg st="6" end="6"/>
                                            </p:txEl>
                                          </p:spTgt>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16" presetClass="entr" presetSubtype="26" fill="hold" grpId="0" nodeType="clickEffect">
                                  <p:stCondLst>
                                    <p:cond delay="0"/>
                                  </p:stCondLst>
                                  <p:childTnLst>
                                    <p:set>
                                      <p:cBhvr>
                                        <p:cTn id="41" dur="1" fill="hold">
                                          <p:stCondLst>
                                            <p:cond delay="0"/>
                                          </p:stCondLst>
                                        </p:cTn>
                                        <p:tgtEl>
                                          <p:spTgt spid="134148">
                                            <p:txEl>
                                              <p:pRg st="0" end="0"/>
                                            </p:txEl>
                                          </p:spTgt>
                                        </p:tgtEl>
                                        <p:attrNameLst>
                                          <p:attrName>style.visibility</p:attrName>
                                        </p:attrNameLst>
                                      </p:cBhvr>
                                      <p:to>
                                        <p:strVal val="visible"/>
                                      </p:to>
                                    </p:set>
                                    <p:animEffect transition="in" filter="barn(inHorizontal)">
                                      <p:cBhvr>
                                        <p:cTn id="42" dur="500"/>
                                        <p:tgtEl>
                                          <p:spTgt spid="134148">
                                            <p:txEl>
                                              <p:pRg st="0" end="0"/>
                                            </p:txEl>
                                          </p:spTgt>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16" presetClass="entr" presetSubtype="26" fill="hold" grpId="0" nodeType="clickEffect">
                                  <p:stCondLst>
                                    <p:cond delay="0"/>
                                  </p:stCondLst>
                                  <p:childTnLst>
                                    <p:set>
                                      <p:cBhvr>
                                        <p:cTn id="46" dur="1" fill="hold">
                                          <p:stCondLst>
                                            <p:cond delay="0"/>
                                          </p:stCondLst>
                                        </p:cTn>
                                        <p:tgtEl>
                                          <p:spTgt spid="134148">
                                            <p:txEl>
                                              <p:pRg st="1" end="1"/>
                                            </p:txEl>
                                          </p:spTgt>
                                        </p:tgtEl>
                                        <p:attrNameLst>
                                          <p:attrName>style.visibility</p:attrName>
                                        </p:attrNameLst>
                                      </p:cBhvr>
                                      <p:to>
                                        <p:strVal val="visible"/>
                                      </p:to>
                                    </p:set>
                                    <p:animEffect transition="in" filter="barn(inHorizontal)">
                                      <p:cBhvr>
                                        <p:cTn id="47" dur="500"/>
                                        <p:tgtEl>
                                          <p:spTgt spid="134148">
                                            <p:txEl>
                                              <p:pRg st="1" end="1"/>
                                            </p:txEl>
                                          </p:spTgt>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16" presetClass="entr" presetSubtype="26" fill="hold" grpId="0" nodeType="clickEffect">
                                  <p:stCondLst>
                                    <p:cond delay="0"/>
                                  </p:stCondLst>
                                  <p:childTnLst>
                                    <p:set>
                                      <p:cBhvr>
                                        <p:cTn id="51" dur="1" fill="hold">
                                          <p:stCondLst>
                                            <p:cond delay="0"/>
                                          </p:stCondLst>
                                        </p:cTn>
                                        <p:tgtEl>
                                          <p:spTgt spid="134148">
                                            <p:txEl>
                                              <p:pRg st="2" end="2"/>
                                            </p:txEl>
                                          </p:spTgt>
                                        </p:tgtEl>
                                        <p:attrNameLst>
                                          <p:attrName>style.visibility</p:attrName>
                                        </p:attrNameLst>
                                      </p:cBhvr>
                                      <p:to>
                                        <p:strVal val="visible"/>
                                      </p:to>
                                    </p:set>
                                    <p:animEffect transition="in" filter="barn(inHorizontal)">
                                      <p:cBhvr>
                                        <p:cTn id="52" dur="500"/>
                                        <p:tgtEl>
                                          <p:spTgt spid="134148">
                                            <p:txEl>
                                              <p:pRg st="2" end="2"/>
                                            </p:txEl>
                                          </p:spTgt>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16" presetClass="entr" presetSubtype="26" fill="hold" grpId="0" nodeType="clickEffect">
                                  <p:stCondLst>
                                    <p:cond delay="0"/>
                                  </p:stCondLst>
                                  <p:childTnLst>
                                    <p:set>
                                      <p:cBhvr>
                                        <p:cTn id="56" dur="1" fill="hold">
                                          <p:stCondLst>
                                            <p:cond delay="0"/>
                                          </p:stCondLst>
                                        </p:cTn>
                                        <p:tgtEl>
                                          <p:spTgt spid="134148">
                                            <p:txEl>
                                              <p:pRg st="3" end="3"/>
                                            </p:txEl>
                                          </p:spTgt>
                                        </p:tgtEl>
                                        <p:attrNameLst>
                                          <p:attrName>style.visibility</p:attrName>
                                        </p:attrNameLst>
                                      </p:cBhvr>
                                      <p:to>
                                        <p:strVal val="visible"/>
                                      </p:to>
                                    </p:set>
                                    <p:animEffect transition="in" filter="barn(inHorizontal)">
                                      <p:cBhvr>
                                        <p:cTn id="57" dur="500"/>
                                        <p:tgtEl>
                                          <p:spTgt spid="134148">
                                            <p:txEl>
                                              <p:pRg st="3" end="3"/>
                                            </p:txEl>
                                          </p:spTgt>
                                        </p:tgtEl>
                                      </p:cBhvr>
                                    </p:animEffect>
                                  </p:childTnLst>
                                </p:cTn>
                              </p:par>
                            </p:childTnLst>
                          </p:cTn>
                        </p:par>
                      </p:childTnLst>
                    </p:cTn>
                  </p:par>
                  <p:par>
                    <p:cTn id="58" fill="hold" nodeType="clickPar">
                      <p:stCondLst>
                        <p:cond delay="indefinite"/>
                      </p:stCondLst>
                      <p:childTnLst>
                        <p:par>
                          <p:cTn id="59" fill="hold" nodeType="withGroup">
                            <p:stCondLst>
                              <p:cond delay="0"/>
                            </p:stCondLst>
                            <p:childTnLst>
                              <p:par>
                                <p:cTn id="60" presetID="16" presetClass="entr" presetSubtype="26" fill="hold" grpId="0" nodeType="clickEffect">
                                  <p:stCondLst>
                                    <p:cond delay="0"/>
                                  </p:stCondLst>
                                  <p:childTnLst>
                                    <p:set>
                                      <p:cBhvr>
                                        <p:cTn id="61" dur="1" fill="hold">
                                          <p:stCondLst>
                                            <p:cond delay="0"/>
                                          </p:stCondLst>
                                        </p:cTn>
                                        <p:tgtEl>
                                          <p:spTgt spid="134148">
                                            <p:txEl>
                                              <p:pRg st="4" end="4"/>
                                            </p:txEl>
                                          </p:spTgt>
                                        </p:tgtEl>
                                        <p:attrNameLst>
                                          <p:attrName>style.visibility</p:attrName>
                                        </p:attrNameLst>
                                      </p:cBhvr>
                                      <p:to>
                                        <p:strVal val="visible"/>
                                      </p:to>
                                    </p:set>
                                    <p:animEffect transition="in" filter="barn(inHorizontal)">
                                      <p:cBhvr>
                                        <p:cTn id="62" dur="500"/>
                                        <p:tgtEl>
                                          <p:spTgt spid="134148">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4147" grpId="0" build="p" autoUpdateAnimBg="0"/>
      <p:bldP spid="134148" grpId="0" build="p" autoUpdateAnimBg="0"/>
    </p:bld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937" name="Rectangle 2"/>
          <p:cNvSpPr>
            <a:spLocks noGrp="1" noChangeArrowheads="1"/>
          </p:cNvSpPr>
          <p:nvPr>
            <p:ph type="title"/>
          </p:nvPr>
        </p:nvSpPr>
        <p:spPr/>
        <p:txBody>
          <a:bodyPr/>
          <a:lstStyle/>
          <a:p>
            <a:pPr eaLnBrk="1" hangingPunct="1"/>
            <a:r>
              <a:rPr lang="en-US">
                <a:latin typeface="Times New Roman" charset="0"/>
                <a:hlinkClick r:id="rId2"/>
              </a:rPr>
              <a:t>Aftermath of the Holocaust</a:t>
            </a:r>
            <a:endParaRPr lang="en-US">
              <a:latin typeface="Times New Roman" charset="0"/>
            </a:endParaRPr>
          </a:p>
        </p:txBody>
      </p:sp>
    </p:spTree>
    <p:extLst>
      <p:ext uri="{BB962C8B-B14F-4D97-AF65-F5344CB8AC3E}">
        <p14:creationId xmlns:p14="http://schemas.microsoft.com/office/powerpoint/2010/main" val="258108321"/>
      </p:ext>
    </p:extLst>
  </p:cSld>
  <p:clrMapOvr>
    <a:masterClrMapping/>
  </p:clrMapOvr>
  <p:transition xmlns:p14="http://schemas.microsoft.com/office/powerpoint/2010/main" spd="slow"/>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defRPr/>
            </a:pPr>
            <a:r>
              <a:rPr lang="en-US" dirty="0" smtClean="0"/>
              <a:t>Timeline of Restrictions on Jewish People</a:t>
            </a:r>
            <a:endParaRPr lang="en-US" dirty="0"/>
          </a:p>
        </p:txBody>
      </p:sp>
      <p:sp>
        <p:nvSpPr>
          <p:cNvPr id="175106" name="Content Placeholder 2"/>
          <p:cNvSpPr>
            <a:spLocks noGrp="1"/>
          </p:cNvSpPr>
          <p:nvPr>
            <p:ph idx="1"/>
          </p:nvPr>
        </p:nvSpPr>
        <p:spPr>
          <a:xfrm>
            <a:off x="0" y="1600200"/>
            <a:ext cx="9144000" cy="5257800"/>
          </a:xfrm>
        </p:spPr>
        <p:txBody>
          <a:bodyPr/>
          <a:lstStyle/>
          <a:p>
            <a:r>
              <a:rPr lang="en-US">
                <a:latin typeface="Rockwell" charset="0"/>
              </a:rPr>
              <a:t>November 15th 1938 </a:t>
            </a:r>
            <a:r>
              <a:rPr lang="mr-IN">
                <a:latin typeface="Rockwell" charset="0"/>
              </a:rPr>
              <a:t>–</a:t>
            </a:r>
            <a:r>
              <a:rPr lang="en-US">
                <a:latin typeface="Rockwell" charset="0"/>
              </a:rPr>
              <a:t> All Jewish students are expelled from German schools.</a:t>
            </a:r>
          </a:p>
          <a:p>
            <a:endParaRPr lang="en-US">
              <a:latin typeface="Rockwell" charset="0"/>
            </a:endParaRPr>
          </a:p>
          <a:p>
            <a:r>
              <a:rPr lang="en-US">
                <a:latin typeface="Rockwell" charset="0"/>
              </a:rPr>
              <a:t>September 1</a:t>
            </a:r>
            <a:r>
              <a:rPr lang="en-US" baseline="30000">
                <a:latin typeface="Rockwell" charset="0"/>
              </a:rPr>
              <a:t>st</a:t>
            </a:r>
            <a:r>
              <a:rPr lang="en-US">
                <a:latin typeface="Rockwell" charset="0"/>
              </a:rPr>
              <a:t> 1939 </a:t>
            </a:r>
            <a:r>
              <a:rPr lang="mr-IN">
                <a:latin typeface="Rockwell" charset="0"/>
              </a:rPr>
              <a:t>–</a:t>
            </a:r>
            <a:r>
              <a:rPr lang="en-US">
                <a:latin typeface="Rockwell" charset="0"/>
              </a:rPr>
              <a:t> Jews may not be outside after 8pm in the winter, 9 pm in the summer.</a:t>
            </a:r>
          </a:p>
          <a:p>
            <a:endParaRPr lang="en-US">
              <a:latin typeface="Rockwell" charset="0"/>
            </a:endParaRPr>
          </a:p>
          <a:p>
            <a:r>
              <a:rPr lang="en-US">
                <a:latin typeface="Rockwell" charset="0"/>
              </a:rPr>
              <a:t>November 23</a:t>
            </a:r>
            <a:r>
              <a:rPr lang="en-US" baseline="30000">
                <a:latin typeface="Rockwell" charset="0"/>
              </a:rPr>
              <a:t>rd</a:t>
            </a:r>
            <a:r>
              <a:rPr lang="en-US">
                <a:latin typeface="Rockwell" charset="0"/>
              </a:rPr>
              <a:t> </a:t>
            </a:r>
            <a:r>
              <a:rPr lang="mr-IN">
                <a:latin typeface="Rockwell" charset="0"/>
              </a:rPr>
              <a:t>–</a:t>
            </a:r>
            <a:r>
              <a:rPr lang="en-US">
                <a:latin typeface="Rockwell" charset="0"/>
              </a:rPr>
              <a:t> 1939 </a:t>
            </a:r>
            <a:r>
              <a:rPr lang="mr-IN">
                <a:latin typeface="Rockwell" charset="0"/>
              </a:rPr>
              <a:t>–</a:t>
            </a:r>
            <a:r>
              <a:rPr lang="en-US">
                <a:latin typeface="Rockwell" charset="0"/>
              </a:rPr>
              <a:t> Polish Jews are required to wear a star of David when in Public.</a:t>
            </a:r>
          </a:p>
          <a:p>
            <a:endParaRPr lang="en-US">
              <a:latin typeface="Rockwell" charset="0"/>
            </a:endParaRPr>
          </a:p>
        </p:txBody>
      </p:sp>
      <p:sp>
        <p:nvSpPr>
          <p:cNvPr id="4" name="Slide Number Placeholder 3"/>
          <p:cNvSpPr>
            <a:spLocks noGrp="1"/>
          </p:cNvSpPr>
          <p:nvPr>
            <p:ph type="sldNum" sz="quarter" idx="12"/>
          </p:nvPr>
        </p:nvSpPr>
        <p:spPr/>
        <p:txBody>
          <a:bodyPr/>
          <a:lstStyle/>
          <a:p>
            <a:pPr>
              <a:defRPr/>
            </a:pPr>
            <a:fld id="{755F03DD-6E72-5043-A148-A150601153CE}" type="slidenum">
              <a:rPr lang="en-US" smtClean="0"/>
              <a:pPr>
                <a:defRPr/>
              </a:pPr>
              <a:t>13</a:t>
            </a:fld>
            <a:endParaRPr lang="en-US" dirty="0"/>
          </a:p>
        </p:txBody>
      </p:sp>
    </p:spTree>
    <p:extLst>
      <p:ext uri="{BB962C8B-B14F-4D97-AF65-F5344CB8AC3E}">
        <p14:creationId xmlns:p14="http://schemas.microsoft.com/office/powerpoint/2010/main" val="1268556371"/>
      </p:ext>
    </p:extLst>
  </p:cSld>
  <p:clrMapOvr>
    <a:masterClrMapping/>
  </p:clrMapOvr>
  <p:timing>
    <p:tnLst>
      <p:par>
        <p:cTn xmlns:p14="http://schemas.microsoft.com/office/powerpoint/2010/mai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96961" name="Rectangle 2"/>
          <p:cNvSpPr>
            <a:spLocks noGrp="1" noChangeArrowheads="1"/>
          </p:cNvSpPr>
          <p:nvPr>
            <p:ph type="title"/>
          </p:nvPr>
        </p:nvSpPr>
        <p:spPr>
          <a:xfrm>
            <a:off x="685800" y="0"/>
            <a:ext cx="7772400" cy="609600"/>
          </a:xfrm>
        </p:spPr>
        <p:txBody>
          <a:bodyPr/>
          <a:lstStyle/>
          <a:p>
            <a:pPr eaLnBrk="1" hangingPunct="1"/>
            <a:r>
              <a:rPr lang="en-US">
                <a:latin typeface="Times New Roman" charset="0"/>
              </a:rPr>
              <a:t>A Survivor</a:t>
            </a:r>
            <a:r>
              <a:rPr lang="ja-JP" altLang="en-US">
                <a:latin typeface="Times New Roman" charset="0"/>
              </a:rPr>
              <a:t>’</a:t>
            </a:r>
            <a:r>
              <a:rPr lang="en-US" altLang="ja-JP">
                <a:latin typeface="Times New Roman" charset="0"/>
              </a:rPr>
              <a:t>s Prayer</a:t>
            </a:r>
            <a:endParaRPr lang="en-US">
              <a:latin typeface="Times New Roman" charset="0"/>
            </a:endParaRPr>
          </a:p>
        </p:txBody>
      </p:sp>
      <p:sp>
        <p:nvSpPr>
          <p:cNvPr id="175107" name="Rectangle 3"/>
          <p:cNvSpPr>
            <a:spLocks noGrp="1" noChangeArrowheads="1"/>
          </p:cNvSpPr>
          <p:nvPr>
            <p:ph type="body" sz="half" idx="1"/>
          </p:nvPr>
        </p:nvSpPr>
        <p:spPr>
          <a:xfrm>
            <a:off x="0" y="914400"/>
            <a:ext cx="4572000" cy="4876800"/>
          </a:xfrm>
        </p:spPr>
        <p:txBody>
          <a:bodyPr>
            <a:normAutofit fontScale="92500" lnSpcReduction="20000"/>
          </a:bodyPr>
          <a:lstStyle/>
          <a:p>
            <a:pPr eaLnBrk="1" hangingPunct="1">
              <a:lnSpc>
                <a:spcPct val="90000"/>
              </a:lnSpc>
              <a:defRPr/>
            </a:pPr>
            <a:r>
              <a:rPr lang="en-US" sz="2400" dirty="0">
                <a:latin typeface="Times New Roman" charset="0"/>
              </a:rPr>
              <a:t>I have lived dear God </a:t>
            </a:r>
            <a:br>
              <a:rPr lang="en-US" sz="2400" dirty="0">
                <a:latin typeface="Times New Roman" charset="0"/>
              </a:rPr>
            </a:br>
            <a:r>
              <a:rPr lang="en-US" sz="2400" dirty="0">
                <a:latin typeface="Times New Roman" charset="0"/>
              </a:rPr>
              <a:t>in a world gone mad </a:t>
            </a:r>
            <a:br>
              <a:rPr lang="en-US" sz="2400" dirty="0">
                <a:latin typeface="Times New Roman" charset="0"/>
              </a:rPr>
            </a:br>
            <a:r>
              <a:rPr lang="en-US" sz="2400" dirty="0">
                <a:latin typeface="Times New Roman" charset="0"/>
              </a:rPr>
              <a:t>and I have seen evil </a:t>
            </a:r>
            <a:br>
              <a:rPr lang="en-US" sz="2400" dirty="0">
                <a:latin typeface="Times New Roman" charset="0"/>
              </a:rPr>
            </a:br>
            <a:r>
              <a:rPr lang="en-US" sz="2400" dirty="0">
                <a:latin typeface="Times New Roman" charset="0"/>
              </a:rPr>
              <a:t>unleashed beyond reason or </a:t>
            </a:r>
            <a:br>
              <a:rPr lang="en-US" sz="2400" dirty="0">
                <a:latin typeface="Times New Roman" charset="0"/>
              </a:rPr>
            </a:br>
            <a:r>
              <a:rPr lang="en-US" sz="2400" dirty="0">
                <a:latin typeface="Times New Roman" charset="0"/>
              </a:rPr>
              <a:t>understanding. </a:t>
            </a:r>
          </a:p>
          <a:p>
            <a:pPr eaLnBrk="1" hangingPunct="1">
              <a:lnSpc>
                <a:spcPct val="90000"/>
              </a:lnSpc>
              <a:defRPr/>
            </a:pPr>
            <a:r>
              <a:rPr lang="en-US" sz="2400" dirty="0">
                <a:latin typeface="Times New Roman" charset="0"/>
              </a:rPr>
              <a:t>I was with them. </a:t>
            </a:r>
            <a:br>
              <a:rPr lang="en-US" sz="2400" dirty="0">
                <a:latin typeface="Times New Roman" charset="0"/>
              </a:rPr>
            </a:br>
            <a:r>
              <a:rPr lang="en-US" sz="2400" dirty="0">
                <a:latin typeface="Times New Roman" charset="0"/>
              </a:rPr>
              <a:t>We drank from the same </a:t>
            </a:r>
            <a:br>
              <a:rPr lang="en-US" sz="2400" dirty="0">
                <a:latin typeface="Times New Roman" charset="0"/>
              </a:rPr>
            </a:br>
            <a:r>
              <a:rPr lang="en-US" sz="2400" dirty="0">
                <a:latin typeface="Times New Roman" charset="0"/>
              </a:rPr>
              <a:t>bitter cup. </a:t>
            </a:r>
          </a:p>
          <a:p>
            <a:pPr eaLnBrk="1" hangingPunct="1">
              <a:lnSpc>
                <a:spcPct val="90000"/>
              </a:lnSpc>
              <a:defRPr/>
            </a:pPr>
            <a:r>
              <a:rPr lang="en-US" sz="2400" dirty="0">
                <a:latin typeface="Times New Roman" charset="0"/>
              </a:rPr>
              <a:t>I hid with them </a:t>
            </a:r>
            <a:br>
              <a:rPr lang="en-US" sz="2400" dirty="0">
                <a:latin typeface="Times New Roman" charset="0"/>
              </a:rPr>
            </a:br>
            <a:r>
              <a:rPr lang="en-US" sz="2400" dirty="0">
                <a:latin typeface="Times New Roman" charset="0"/>
              </a:rPr>
              <a:t>Feared with them, </a:t>
            </a:r>
            <a:br>
              <a:rPr lang="en-US" sz="2400" dirty="0">
                <a:latin typeface="Times New Roman" charset="0"/>
              </a:rPr>
            </a:br>
            <a:r>
              <a:rPr lang="en-US" sz="2400" dirty="0">
                <a:latin typeface="Times New Roman" charset="0"/>
              </a:rPr>
              <a:t>Struggled with them </a:t>
            </a:r>
            <a:br>
              <a:rPr lang="en-US" sz="2400" dirty="0">
                <a:latin typeface="Times New Roman" charset="0"/>
              </a:rPr>
            </a:br>
            <a:r>
              <a:rPr lang="en-US" sz="2400" dirty="0">
                <a:latin typeface="Times New Roman" charset="0"/>
              </a:rPr>
              <a:t>And when the killing was finally done </a:t>
            </a:r>
            <a:br>
              <a:rPr lang="en-US" sz="2400" dirty="0">
                <a:latin typeface="Times New Roman" charset="0"/>
              </a:rPr>
            </a:br>
            <a:r>
              <a:rPr lang="en-US" sz="2400" dirty="0">
                <a:latin typeface="Times New Roman" charset="0"/>
              </a:rPr>
              <a:t>I had survived </a:t>
            </a:r>
            <a:br>
              <a:rPr lang="en-US" sz="2400" dirty="0">
                <a:latin typeface="Times New Roman" charset="0"/>
              </a:rPr>
            </a:br>
            <a:r>
              <a:rPr lang="en-US" sz="2400" dirty="0">
                <a:latin typeface="Times New Roman" charset="0"/>
              </a:rPr>
              <a:t>while millions had died. </a:t>
            </a:r>
            <a:br>
              <a:rPr lang="en-US" sz="2400" dirty="0">
                <a:latin typeface="Times New Roman" charset="0"/>
              </a:rPr>
            </a:br>
            <a:r>
              <a:rPr lang="en-US" sz="2400" dirty="0">
                <a:latin typeface="Times New Roman" charset="0"/>
              </a:rPr>
              <a:t>I do not know why </a:t>
            </a:r>
          </a:p>
        </p:txBody>
      </p:sp>
      <p:sp>
        <p:nvSpPr>
          <p:cNvPr id="175108" name="Rectangle 4"/>
          <p:cNvSpPr>
            <a:spLocks noGrp="1" noChangeArrowheads="1"/>
          </p:cNvSpPr>
          <p:nvPr>
            <p:ph type="body" sz="half" idx="2"/>
          </p:nvPr>
        </p:nvSpPr>
        <p:spPr>
          <a:xfrm>
            <a:off x="4495800" y="685800"/>
            <a:ext cx="4648200" cy="6172200"/>
          </a:xfrm>
        </p:spPr>
        <p:txBody>
          <a:bodyPr/>
          <a:lstStyle/>
          <a:p>
            <a:pPr eaLnBrk="1" hangingPunct="1">
              <a:lnSpc>
                <a:spcPct val="90000"/>
              </a:lnSpc>
            </a:pPr>
            <a:r>
              <a:rPr lang="en-US" sz="2100">
                <a:latin typeface="Times New Roman" charset="0"/>
              </a:rPr>
              <a:t>I have asked many questions </a:t>
            </a:r>
            <a:br>
              <a:rPr lang="en-US" sz="2100">
                <a:latin typeface="Times New Roman" charset="0"/>
              </a:rPr>
            </a:br>
            <a:r>
              <a:rPr lang="en-US" sz="2100">
                <a:latin typeface="Times New Roman" charset="0"/>
              </a:rPr>
              <a:t>for which there are no answers </a:t>
            </a:r>
            <a:br>
              <a:rPr lang="en-US" sz="2100">
                <a:latin typeface="Times New Roman" charset="0"/>
              </a:rPr>
            </a:br>
            <a:r>
              <a:rPr lang="en-US" sz="2100">
                <a:latin typeface="Times New Roman" charset="0"/>
              </a:rPr>
              <a:t>And I have even cursed my life </a:t>
            </a:r>
            <a:br>
              <a:rPr lang="en-US" sz="2100">
                <a:latin typeface="Times New Roman" charset="0"/>
              </a:rPr>
            </a:br>
            <a:r>
              <a:rPr lang="en-US" sz="2100">
                <a:latin typeface="Times New Roman" charset="0"/>
              </a:rPr>
              <a:t>thinking I could not endure the pain. </a:t>
            </a:r>
          </a:p>
          <a:p>
            <a:pPr eaLnBrk="1" hangingPunct="1">
              <a:lnSpc>
                <a:spcPct val="90000"/>
              </a:lnSpc>
            </a:pPr>
            <a:r>
              <a:rPr lang="en-US" sz="2100">
                <a:latin typeface="Times New Roman" charset="0"/>
              </a:rPr>
              <a:t>But a flame inside </a:t>
            </a:r>
            <a:br>
              <a:rPr lang="en-US" sz="2100">
                <a:latin typeface="Times New Roman" charset="0"/>
              </a:rPr>
            </a:br>
            <a:r>
              <a:rPr lang="en-US" sz="2100">
                <a:latin typeface="Times New Roman" charset="0"/>
              </a:rPr>
              <a:t>refused to die. </a:t>
            </a:r>
            <a:br>
              <a:rPr lang="en-US" sz="2100">
                <a:latin typeface="Times New Roman" charset="0"/>
              </a:rPr>
            </a:br>
            <a:r>
              <a:rPr lang="en-US" sz="2100">
                <a:latin typeface="Times New Roman" charset="0"/>
              </a:rPr>
              <a:t>I could not throw away </a:t>
            </a:r>
            <a:br>
              <a:rPr lang="en-US" sz="2100">
                <a:latin typeface="Times New Roman" charset="0"/>
              </a:rPr>
            </a:br>
            <a:r>
              <a:rPr lang="en-US" sz="2100">
                <a:latin typeface="Times New Roman" charset="0"/>
              </a:rPr>
              <a:t>What had been ripped away </a:t>
            </a:r>
            <a:br>
              <a:rPr lang="en-US" sz="2100">
                <a:latin typeface="Times New Roman" charset="0"/>
              </a:rPr>
            </a:br>
            <a:r>
              <a:rPr lang="en-US" sz="2100">
                <a:latin typeface="Times New Roman" charset="0"/>
              </a:rPr>
              <a:t>from so many. </a:t>
            </a:r>
          </a:p>
          <a:p>
            <a:pPr eaLnBrk="1" hangingPunct="1">
              <a:lnSpc>
                <a:spcPct val="90000"/>
              </a:lnSpc>
            </a:pPr>
            <a:r>
              <a:rPr lang="en-US" sz="2100">
                <a:latin typeface="Times New Roman" charset="0"/>
              </a:rPr>
              <a:t>In the end </a:t>
            </a:r>
            <a:br>
              <a:rPr lang="en-US" sz="2100">
                <a:latin typeface="Times New Roman" charset="0"/>
              </a:rPr>
            </a:br>
            <a:r>
              <a:rPr lang="en-US" sz="2100">
                <a:latin typeface="Times New Roman" charset="0"/>
              </a:rPr>
              <a:t>I had to choose life. </a:t>
            </a:r>
            <a:br>
              <a:rPr lang="en-US" sz="2100">
                <a:latin typeface="Times New Roman" charset="0"/>
              </a:rPr>
            </a:br>
            <a:r>
              <a:rPr lang="en-US" sz="2100">
                <a:latin typeface="Times New Roman" charset="0"/>
              </a:rPr>
              <a:t>I had to struggle to cross </a:t>
            </a:r>
            <a:br>
              <a:rPr lang="en-US" sz="2100">
                <a:latin typeface="Times New Roman" charset="0"/>
              </a:rPr>
            </a:br>
            <a:r>
              <a:rPr lang="en-US" sz="2100">
                <a:latin typeface="Times New Roman" charset="0"/>
              </a:rPr>
              <a:t>the bridge between </a:t>
            </a:r>
            <a:br>
              <a:rPr lang="en-US" sz="2100">
                <a:latin typeface="Times New Roman" charset="0"/>
              </a:rPr>
            </a:br>
            <a:r>
              <a:rPr lang="en-US" sz="2100">
                <a:latin typeface="Times New Roman" charset="0"/>
              </a:rPr>
              <a:t>the dead and the living. </a:t>
            </a:r>
            <a:br>
              <a:rPr lang="en-US" sz="2100">
                <a:latin typeface="Times New Roman" charset="0"/>
              </a:rPr>
            </a:br>
            <a:r>
              <a:rPr lang="en-US" sz="2100">
                <a:latin typeface="Times New Roman" charset="0"/>
              </a:rPr>
              <a:t>I had to rebuild </a:t>
            </a:r>
            <a:br>
              <a:rPr lang="en-US" sz="2100">
                <a:latin typeface="Times New Roman" charset="0"/>
              </a:rPr>
            </a:br>
            <a:r>
              <a:rPr lang="en-US" sz="2100">
                <a:latin typeface="Times New Roman" charset="0"/>
              </a:rPr>
              <a:t>what had been destroyed. </a:t>
            </a:r>
            <a:br>
              <a:rPr lang="en-US" sz="2100">
                <a:latin typeface="Times New Roman" charset="0"/>
              </a:rPr>
            </a:br>
            <a:r>
              <a:rPr lang="en-US" sz="2100">
                <a:latin typeface="Times New Roman" charset="0"/>
              </a:rPr>
              <a:t>I had to deny death </a:t>
            </a:r>
            <a:br>
              <a:rPr lang="en-US" sz="2100">
                <a:latin typeface="Times New Roman" charset="0"/>
              </a:rPr>
            </a:br>
            <a:r>
              <a:rPr lang="en-US" sz="2100">
                <a:latin typeface="Times New Roman" charset="0"/>
              </a:rPr>
              <a:t>Another victory.</a:t>
            </a:r>
            <a:r>
              <a:rPr lang="en-US" sz="2200">
                <a:latin typeface="Times New Roman" charset="0"/>
              </a:rPr>
              <a:t> </a:t>
            </a:r>
          </a:p>
          <a:p>
            <a:pPr eaLnBrk="1" hangingPunct="1">
              <a:lnSpc>
                <a:spcPct val="90000"/>
              </a:lnSpc>
            </a:pPr>
            <a:endParaRPr lang="en-US" sz="2200">
              <a:latin typeface="Times New Roman" charset="0"/>
            </a:endParaRPr>
          </a:p>
        </p:txBody>
      </p:sp>
    </p:spTree>
    <p:extLst>
      <p:ext uri="{BB962C8B-B14F-4D97-AF65-F5344CB8AC3E}">
        <p14:creationId xmlns:p14="http://schemas.microsoft.com/office/powerpoint/2010/main" val="108273750"/>
      </p:ext>
    </p:extLst>
  </p:cSld>
  <p:clrMapOvr>
    <a:masterClrMapping/>
  </p:clrMapOvr>
  <p:transition xmlns:p14="http://schemas.microsoft.com/office/powerpoint/2010/main" spd="slow"/>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75107">
                                            <p:txEl>
                                              <p:pRg st="0" end="0"/>
                                            </p:txEl>
                                          </p:spTgt>
                                        </p:tgtEl>
                                        <p:attrNameLst>
                                          <p:attrName>style.visibility</p:attrName>
                                        </p:attrNameLst>
                                      </p:cBhvr>
                                      <p:to>
                                        <p:strVal val="visible"/>
                                      </p:to>
                                    </p:set>
                                    <p:animEffect transition="in" filter="box(in)">
                                      <p:cBhvr>
                                        <p:cTn id="7" dur="500"/>
                                        <p:tgtEl>
                                          <p:spTgt spid="175107">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175107">
                                            <p:txEl>
                                              <p:pRg st="1" end="1"/>
                                            </p:txEl>
                                          </p:spTgt>
                                        </p:tgtEl>
                                        <p:attrNameLst>
                                          <p:attrName>style.visibility</p:attrName>
                                        </p:attrNameLst>
                                      </p:cBhvr>
                                      <p:to>
                                        <p:strVal val="visible"/>
                                      </p:to>
                                    </p:set>
                                    <p:animEffect transition="in" filter="box(in)">
                                      <p:cBhvr>
                                        <p:cTn id="12" dur="500"/>
                                        <p:tgtEl>
                                          <p:spTgt spid="175107">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175107">
                                            <p:txEl>
                                              <p:pRg st="2" end="2"/>
                                            </p:txEl>
                                          </p:spTgt>
                                        </p:tgtEl>
                                        <p:attrNameLst>
                                          <p:attrName>style.visibility</p:attrName>
                                        </p:attrNameLst>
                                      </p:cBhvr>
                                      <p:to>
                                        <p:strVal val="visible"/>
                                      </p:to>
                                    </p:set>
                                    <p:animEffect transition="in" filter="box(in)">
                                      <p:cBhvr>
                                        <p:cTn id="17" dur="500"/>
                                        <p:tgtEl>
                                          <p:spTgt spid="175107">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175108">
                                            <p:txEl>
                                              <p:pRg st="0" end="0"/>
                                            </p:txEl>
                                          </p:spTgt>
                                        </p:tgtEl>
                                        <p:attrNameLst>
                                          <p:attrName>style.visibility</p:attrName>
                                        </p:attrNameLst>
                                      </p:cBhvr>
                                      <p:to>
                                        <p:strVal val="visible"/>
                                      </p:to>
                                    </p:set>
                                    <p:animEffect transition="in" filter="blinds(horizontal)">
                                      <p:cBhvr>
                                        <p:cTn id="22" dur="500"/>
                                        <p:tgtEl>
                                          <p:spTgt spid="175108">
                                            <p:txEl>
                                              <p:pRg st="0" end="0"/>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175108">
                                            <p:txEl>
                                              <p:pRg st="1" end="1"/>
                                            </p:txEl>
                                          </p:spTgt>
                                        </p:tgtEl>
                                        <p:attrNameLst>
                                          <p:attrName>style.visibility</p:attrName>
                                        </p:attrNameLst>
                                      </p:cBhvr>
                                      <p:to>
                                        <p:strVal val="visible"/>
                                      </p:to>
                                    </p:set>
                                    <p:animEffect transition="in" filter="blinds(horizontal)">
                                      <p:cBhvr>
                                        <p:cTn id="27" dur="500"/>
                                        <p:tgtEl>
                                          <p:spTgt spid="175108">
                                            <p:txEl>
                                              <p:pRg st="1" end="1"/>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175108">
                                            <p:txEl>
                                              <p:pRg st="2" end="2"/>
                                            </p:txEl>
                                          </p:spTgt>
                                        </p:tgtEl>
                                        <p:attrNameLst>
                                          <p:attrName>style.visibility</p:attrName>
                                        </p:attrNameLst>
                                      </p:cBhvr>
                                      <p:to>
                                        <p:strVal val="visible"/>
                                      </p:to>
                                    </p:set>
                                    <p:animEffect transition="in" filter="blinds(horizontal)">
                                      <p:cBhvr>
                                        <p:cTn id="32" dur="500"/>
                                        <p:tgtEl>
                                          <p:spTgt spid="17510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5107" grpId="0" build="p" autoUpdateAnimBg="0"/>
      <p:bldP spid="175108" grpId="0" build="p" autoUpdateAnimBg="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3" name="Title 1"/>
          <p:cNvSpPr>
            <a:spLocks noGrp="1"/>
          </p:cNvSpPr>
          <p:nvPr>
            <p:ph type="title"/>
          </p:nvPr>
        </p:nvSpPr>
        <p:spPr>
          <a:xfrm>
            <a:off x="457200" y="274638"/>
            <a:ext cx="8229600" cy="868362"/>
          </a:xfrm>
        </p:spPr>
        <p:txBody>
          <a:bodyPr/>
          <a:lstStyle/>
          <a:p>
            <a:r>
              <a:rPr lang="en-US">
                <a:latin typeface="Rockwell" charset="0"/>
              </a:rPr>
              <a:t>Jewish Ghetto’s</a:t>
            </a:r>
          </a:p>
        </p:txBody>
      </p:sp>
      <p:sp>
        <p:nvSpPr>
          <p:cNvPr id="177154" name="Content Placeholder 2"/>
          <p:cNvSpPr>
            <a:spLocks noGrp="1"/>
          </p:cNvSpPr>
          <p:nvPr>
            <p:ph idx="1"/>
          </p:nvPr>
        </p:nvSpPr>
        <p:spPr/>
        <p:txBody>
          <a:bodyPr/>
          <a:lstStyle/>
          <a:p>
            <a:r>
              <a:rPr lang="en-US">
                <a:latin typeface="Rockwell" charset="0"/>
              </a:rPr>
              <a:t>From 1939 to 1942 </a:t>
            </a:r>
            <a:r>
              <a:rPr lang="mr-IN">
                <a:latin typeface="Rockwell" charset="0"/>
              </a:rPr>
              <a:t>–</a:t>
            </a:r>
            <a:r>
              <a:rPr lang="en-US">
                <a:latin typeface="Rockwell" charset="0"/>
              </a:rPr>
              <a:t> Jewish people are rounded up and put into Ghettos. </a:t>
            </a:r>
          </a:p>
        </p:txBody>
      </p:sp>
      <p:sp>
        <p:nvSpPr>
          <p:cNvPr id="4" name="Slide Number Placeholder 3"/>
          <p:cNvSpPr>
            <a:spLocks noGrp="1"/>
          </p:cNvSpPr>
          <p:nvPr>
            <p:ph type="sldNum" sz="quarter" idx="12"/>
          </p:nvPr>
        </p:nvSpPr>
        <p:spPr/>
        <p:txBody>
          <a:bodyPr/>
          <a:lstStyle/>
          <a:p>
            <a:pPr>
              <a:defRPr/>
            </a:pPr>
            <a:fld id="{5843622D-F4EB-D74A-9508-79F2BDB91B65}" type="slidenum">
              <a:rPr lang="en-US" smtClean="0"/>
              <a:pPr>
                <a:defRPr/>
              </a:pPr>
              <a:t>14</a:t>
            </a:fld>
            <a:endParaRPr lang="en-US"/>
          </a:p>
        </p:txBody>
      </p:sp>
      <p:pic>
        <p:nvPicPr>
          <p:cNvPr id="177156" name="Picture 4" descr="02.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209800" y="2895600"/>
            <a:ext cx="4725988"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2082210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8177" name="Rectangle 2"/>
          <p:cNvSpPr>
            <a:spLocks noGrp="1" noChangeArrowheads="1"/>
          </p:cNvSpPr>
          <p:nvPr>
            <p:ph type="title"/>
          </p:nvPr>
        </p:nvSpPr>
        <p:spPr/>
        <p:txBody>
          <a:bodyPr/>
          <a:lstStyle/>
          <a:p>
            <a:pPr eaLnBrk="1" hangingPunct="1"/>
            <a:r>
              <a:rPr lang="en-US">
                <a:latin typeface="Times New Roman" charset="0"/>
              </a:rPr>
              <a:t>What is a Jew?</a:t>
            </a:r>
          </a:p>
        </p:txBody>
      </p:sp>
      <p:sp>
        <p:nvSpPr>
          <p:cNvPr id="73731" name="Rectangle 3"/>
          <p:cNvSpPr>
            <a:spLocks noGrp="1" noChangeArrowheads="1"/>
          </p:cNvSpPr>
          <p:nvPr>
            <p:ph type="body" idx="1"/>
          </p:nvPr>
        </p:nvSpPr>
        <p:spPr>
          <a:xfrm>
            <a:off x="0" y="1762125"/>
            <a:ext cx="9144000" cy="5095875"/>
          </a:xfrm>
        </p:spPr>
        <p:txBody>
          <a:bodyPr/>
          <a:lstStyle/>
          <a:p>
            <a:pPr eaLnBrk="1" hangingPunct="1">
              <a:lnSpc>
                <a:spcPct val="90000"/>
              </a:lnSpc>
            </a:pPr>
            <a:r>
              <a:rPr lang="en-US" sz="3200">
                <a:solidFill>
                  <a:schemeClr val="tx1"/>
                </a:solidFill>
                <a:latin typeface="Times New Roman" charset="0"/>
              </a:rPr>
              <a:t>Descendants of </a:t>
            </a:r>
            <a:r>
              <a:rPr lang="en-US" sz="3200" b="1" u="sng">
                <a:solidFill>
                  <a:schemeClr val="tx1"/>
                </a:solidFill>
                <a:latin typeface="Times New Roman" charset="0"/>
              </a:rPr>
              <a:t>Abraham</a:t>
            </a:r>
            <a:r>
              <a:rPr lang="en-US" sz="3200">
                <a:solidFill>
                  <a:schemeClr val="tx1"/>
                </a:solidFill>
                <a:latin typeface="Times New Roman" charset="0"/>
              </a:rPr>
              <a:t>- Old Testament</a:t>
            </a:r>
          </a:p>
          <a:p>
            <a:pPr eaLnBrk="1" hangingPunct="1">
              <a:lnSpc>
                <a:spcPct val="90000"/>
              </a:lnSpc>
            </a:pPr>
            <a:r>
              <a:rPr lang="en-US" sz="3200" b="1" u="sng">
                <a:solidFill>
                  <a:schemeClr val="tx1"/>
                </a:solidFill>
                <a:latin typeface="Times New Roman" charset="0"/>
              </a:rPr>
              <a:t>Forerunner</a:t>
            </a:r>
            <a:r>
              <a:rPr lang="en-US" sz="3200">
                <a:solidFill>
                  <a:schemeClr val="tx1"/>
                </a:solidFill>
                <a:latin typeface="Times New Roman" charset="0"/>
              </a:rPr>
              <a:t> to Christianity- Jews Split, some stay Jews, others follow Christ</a:t>
            </a:r>
          </a:p>
          <a:p>
            <a:pPr eaLnBrk="1" hangingPunct="1">
              <a:lnSpc>
                <a:spcPct val="90000"/>
              </a:lnSpc>
            </a:pPr>
            <a:r>
              <a:rPr lang="en-US" sz="3200">
                <a:solidFill>
                  <a:schemeClr val="tx1"/>
                </a:solidFill>
                <a:latin typeface="Times New Roman" charset="0"/>
              </a:rPr>
              <a:t>Or a person who converts to the </a:t>
            </a:r>
            <a:r>
              <a:rPr lang="en-US" sz="3200" b="1" u="sng">
                <a:solidFill>
                  <a:schemeClr val="tx1"/>
                </a:solidFill>
                <a:latin typeface="Times New Roman" charset="0"/>
              </a:rPr>
              <a:t>Jewish</a:t>
            </a:r>
            <a:r>
              <a:rPr lang="en-US" sz="3200">
                <a:solidFill>
                  <a:schemeClr val="tx1"/>
                </a:solidFill>
                <a:latin typeface="Times New Roman" charset="0"/>
              </a:rPr>
              <a:t> Religion</a:t>
            </a:r>
          </a:p>
          <a:p>
            <a:pPr eaLnBrk="1" hangingPunct="1">
              <a:lnSpc>
                <a:spcPct val="90000"/>
              </a:lnSpc>
            </a:pPr>
            <a:r>
              <a:rPr lang="en-US" sz="3200">
                <a:solidFill>
                  <a:schemeClr val="tx1"/>
                </a:solidFill>
                <a:latin typeface="Times New Roman" charset="0"/>
              </a:rPr>
              <a:t>Jews had lived in </a:t>
            </a:r>
            <a:r>
              <a:rPr lang="en-US" sz="3200" b="1" u="sng">
                <a:solidFill>
                  <a:schemeClr val="tx1"/>
                </a:solidFill>
                <a:latin typeface="Times New Roman" charset="0"/>
              </a:rPr>
              <a:t>Europe</a:t>
            </a:r>
            <a:r>
              <a:rPr lang="en-US" sz="3200">
                <a:solidFill>
                  <a:schemeClr val="tx1"/>
                </a:solidFill>
                <a:latin typeface="Times New Roman" charset="0"/>
              </a:rPr>
              <a:t> for over 2,000 yrs</a:t>
            </a:r>
          </a:p>
          <a:p>
            <a:pPr eaLnBrk="1" hangingPunct="1">
              <a:lnSpc>
                <a:spcPct val="90000"/>
              </a:lnSpc>
            </a:pPr>
            <a:endParaRPr lang="en-US">
              <a:latin typeface="Times New Roman" charset="0"/>
            </a:endParaRPr>
          </a:p>
          <a:p>
            <a:pPr eaLnBrk="1" hangingPunct="1">
              <a:lnSpc>
                <a:spcPct val="90000"/>
              </a:lnSpc>
            </a:pPr>
            <a:endParaRPr lang="en-US">
              <a:latin typeface="Times New Roman" charset="0"/>
            </a:endParaRPr>
          </a:p>
        </p:txBody>
      </p:sp>
    </p:spTree>
    <p:extLst>
      <p:ext uri="{BB962C8B-B14F-4D97-AF65-F5344CB8AC3E}">
        <p14:creationId xmlns:p14="http://schemas.microsoft.com/office/powerpoint/2010/main" val="3943414452"/>
      </p:ext>
    </p:extLst>
  </p:cSld>
  <p:clrMapOvr>
    <a:masterClrMapping/>
  </p:clrMapOvr>
  <p:transition xmlns:p14="http://schemas.microsoft.com/office/powerpoint/2010/main" spd="slow"/>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73731">
                                            <p:txEl>
                                              <p:pRg st="0" end="0"/>
                                            </p:txEl>
                                          </p:spTgt>
                                        </p:tgtEl>
                                        <p:attrNameLst>
                                          <p:attrName>style.visibility</p:attrName>
                                        </p:attrNameLst>
                                      </p:cBhvr>
                                      <p:to>
                                        <p:strVal val="visible"/>
                                      </p:to>
                                    </p:set>
                                    <p:anim calcmode="lin" valueType="num">
                                      <p:cBhvr additive="base">
                                        <p:cTn id="7" dur="500" fill="hold"/>
                                        <p:tgtEl>
                                          <p:spTgt spid="73731">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73731">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73731">
                                            <p:txEl>
                                              <p:pRg st="1" end="1"/>
                                            </p:txEl>
                                          </p:spTgt>
                                        </p:tgtEl>
                                        <p:attrNameLst>
                                          <p:attrName>style.visibility</p:attrName>
                                        </p:attrNameLst>
                                      </p:cBhvr>
                                      <p:to>
                                        <p:strVal val="visible"/>
                                      </p:to>
                                    </p:set>
                                    <p:anim calcmode="lin" valueType="num">
                                      <p:cBhvr additive="base">
                                        <p:cTn id="13" dur="500" fill="hold"/>
                                        <p:tgtEl>
                                          <p:spTgt spid="73731">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73731">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73731">
                                            <p:txEl>
                                              <p:pRg st="2" end="2"/>
                                            </p:txEl>
                                          </p:spTgt>
                                        </p:tgtEl>
                                        <p:attrNameLst>
                                          <p:attrName>style.visibility</p:attrName>
                                        </p:attrNameLst>
                                      </p:cBhvr>
                                      <p:to>
                                        <p:strVal val="visible"/>
                                      </p:to>
                                    </p:set>
                                    <p:anim calcmode="lin" valueType="num">
                                      <p:cBhvr additive="base">
                                        <p:cTn id="19" dur="500" fill="hold"/>
                                        <p:tgtEl>
                                          <p:spTgt spid="73731">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73731">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73731">
                                            <p:txEl>
                                              <p:pRg st="3" end="3"/>
                                            </p:txEl>
                                          </p:spTgt>
                                        </p:tgtEl>
                                        <p:attrNameLst>
                                          <p:attrName>style.visibility</p:attrName>
                                        </p:attrNameLst>
                                      </p:cBhvr>
                                      <p:to>
                                        <p:strVal val="visible"/>
                                      </p:to>
                                    </p:set>
                                    <p:anim calcmode="lin" valueType="num">
                                      <p:cBhvr additive="base">
                                        <p:cTn id="25" dur="500" fill="hold"/>
                                        <p:tgtEl>
                                          <p:spTgt spid="73731">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73731">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731" grpId="0" build="p" autoUpdateAnimBg="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1" name="Rectangle 2"/>
          <p:cNvSpPr>
            <a:spLocks noGrp="1" noChangeArrowheads="1"/>
          </p:cNvSpPr>
          <p:nvPr>
            <p:ph type="title"/>
          </p:nvPr>
        </p:nvSpPr>
        <p:spPr>
          <a:xfrm>
            <a:off x="0" y="0"/>
            <a:ext cx="9144000" cy="838200"/>
          </a:xfrm>
        </p:spPr>
        <p:txBody>
          <a:bodyPr/>
          <a:lstStyle/>
          <a:p>
            <a:pPr eaLnBrk="1" hangingPunct="1"/>
            <a:r>
              <a:rPr lang="en-US">
                <a:latin typeface="Times New Roman" charset="0"/>
              </a:rPr>
              <a:t>Jewish Pop. Distribution in 1933</a:t>
            </a:r>
          </a:p>
        </p:txBody>
      </p:sp>
      <p:pic>
        <p:nvPicPr>
          <p:cNvPr id="179202" name="Picture 3" descr="C:\Documents and Settings\DWoolley\My Documents\My Pictures\Holocaust\jewishdistribution1933.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01688"/>
            <a:ext cx="9144000" cy="6056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6381418"/>
      </p:ext>
    </p:extLst>
  </p:cSld>
  <p:clrMapOvr>
    <a:masterClrMapping/>
  </p:clrMapOvr>
  <p:transition xmlns:p14="http://schemas.microsoft.com/office/powerpoint/2010/main" spd="slow"/>
</p:sld>
</file>

<file path=ppt/slides/slide1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80225" name="Rectangle 2"/>
          <p:cNvSpPr>
            <a:spLocks noGrp="1" noChangeArrowheads="1"/>
          </p:cNvSpPr>
          <p:nvPr>
            <p:ph type="title"/>
          </p:nvPr>
        </p:nvSpPr>
        <p:spPr/>
        <p:txBody>
          <a:bodyPr/>
          <a:lstStyle/>
          <a:p>
            <a:pPr eaLnBrk="1" hangingPunct="1"/>
            <a:r>
              <a:rPr lang="en-US">
                <a:latin typeface="Times New Roman" charset="0"/>
              </a:rPr>
              <a:t>Why the Holocaust was different.</a:t>
            </a:r>
          </a:p>
        </p:txBody>
      </p:sp>
      <p:sp>
        <p:nvSpPr>
          <p:cNvPr id="76803" name="Rectangle 3"/>
          <p:cNvSpPr>
            <a:spLocks noGrp="1" noChangeArrowheads="1"/>
          </p:cNvSpPr>
          <p:nvPr>
            <p:ph type="body" idx="1"/>
          </p:nvPr>
        </p:nvSpPr>
        <p:spPr>
          <a:xfrm>
            <a:off x="0" y="1762125"/>
            <a:ext cx="9144000" cy="5095875"/>
          </a:xfrm>
        </p:spPr>
        <p:txBody>
          <a:bodyPr/>
          <a:lstStyle/>
          <a:p>
            <a:pPr eaLnBrk="1" hangingPunct="1"/>
            <a:r>
              <a:rPr lang="en-US">
                <a:latin typeface="Times New Roman" charset="0"/>
              </a:rPr>
              <a:t>Totally </a:t>
            </a:r>
            <a:r>
              <a:rPr lang="en-US" b="1" u="sng">
                <a:latin typeface="Times New Roman" charset="0"/>
              </a:rPr>
              <a:t>Involving</a:t>
            </a:r>
            <a:r>
              <a:rPr lang="en-US">
                <a:latin typeface="Times New Roman" charset="0"/>
              </a:rPr>
              <a:t>- Every realm of </a:t>
            </a:r>
            <a:r>
              <a:rPr lang="en-US" b="1" u="sng">
                <a:latin typeface="Times New Roman" charset="0"/>
              </a:rPr>
              <a:t>society</a:t>
            </a:r>
            <a:r>
              <a:rPr lang="en-US">
                <a:latin typeface="Times New Roman" charset="0"/>
              </a:rPr>
              <a:t> became entangled in murder</a:t>
            </a:r>
          </a:p>
          <a:p>
            <a:pPr eaLnBrk="1" hangingPunct="1"/>
            <a:r>
              <a:rPr lang="en-US">
                <a:latin typeface="Times New Roman" charset="0"/>
              </a:rPr>
              <a:t>Not </a:t>
            </a:r>
            <a:r>
              <a:rPr lang="en-US" b="1" u="sng">
                <a:latin typeface="Times New Roman" charset="0"/>
              </a:rPr>
              <a:t>Barbaric</a:t>
            </a:r>
            <a:r>
              <a:rPr lang="en-US">
                <a:latin typeface="Times New Roman" charset="0"/>
              </a:rPr>
              <a:t>- Advanced technical and scientific means, assembly line </a:t>
            </a:r>
            <a:r>
              <a:rPr lang="en-US" b="1" u="sng">
                <a:latin typeface="Times New Roman" charset="0"/>
              </a:rPr>
              <a:t>techniques</a:t>
            </a:r>
          </a:p>
          <a:p>
            <a:pPr eaLnBrk="1" hangingPunct="1"/>
            <a:r>
              <a:rPr lang="en-US">
                <a:latin typeface="Times New Roman" charset="0"/>
              </a:rPr>
              <a:t>Legitimate- Approved by </a:t>
            </a:r>
            <a:r>
              <a:rPr lang="en-US" b="1" u="sng">
                <a:latin typeface="Times New Roman" charset="0"/>
              </a:rPr>
              <a:t>state</a:t>
            </a:r>
            <a:r>
              <a:rPr lang="en-US">
                <a:latin typeface="Times New Roman" charset="0"/>
              </a:rPr>
              <a:t> authorities and legally </a:t>
            </a:r>
            <a:r>
              <a:rPr lang="en-US" b="1" u="sng">
                <a:latin typeface="Times New Roman" charset="0"/>
              </a:rPr>
              <a:t>carried</a:t>
            </a:r>
            <a:r>
              <a:rPr lang="en-US">
                <a:latin typeface="Times New Roman" charset="0"/>
              </a:rPr>
              <a:t> our by </a:t>
            </a:r>
            <a:r>
              <a:rPr lang="en-US" b="1" u="sng">
                <a:latin typeface="Times New Roman" charset="0"/>
              </a:rPr>
              <a:t>public</a:t>
            </a:r>
            <a:r>
              <a:rPr lang="en-US">
                <a:latin typeface="Times New Roman" charset="0"/>
              </a:rPr>
              <a:t> officials</a:t>
            </a:r>
          </a:p>
          <a:p>
            <a:pPr eaLnBrk="1" hangingPunct="1"/>
            <a:r>
              <a:rPr lang="en-US" b="1" u="sng">
                <a:latin typeface="Times New Roman" charset="0"/>
              </a:rPr>
              <a:t>Indifference</a:t>
            </a:r>
            <a:r>
              <a:rPr lang="en-US">
                <a:latin typeface="Times New Roman" charset="0"/>
              </a:rPr>
              <a:t>- Most people </a:t>
            </a:r>
            <a:r>
              <a:rPr lang="en-US" b="1" u="sng">
                <a:latin typeface="Times New Roman" charset="0"/>
              </a:rPr>
              <a:t>turned</a:t>
            </a:r>
            <a:r>
              <a:rPr lang="en-US">
                <a:latin typeface="Times New Roman" charset="0"/>
              </a:rPr>
              <a:t> away</a:t>
            </a:r>
          </a:p>
        </p:txBody>
      </p:sp>
    </p:spTree>
    <p:extLst>
      <p:ext uri="{BB962C8B-B14F-4D97-AF65-F5344CB8AC3E}">
        <p14:creationId xmlns:p14="http://schemas.microsoft.com/office/powerpoint/2010/main" val="937292712"/>
      </p:ext>
    </p:extLst>
  </p:cSld>
  <p:clrMapOvr>
    <a:masterClrMapping/>
  </p:clrMapOvr>
  <p:transition xmlns:p14="http://schemas.microsoft.com/office/powerpoint/2010/main" spd="slow"/>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76803">
                                            <p:txEl>
                                              <p:pRg st="0" end="0"/>
                                            </p:txEl>
                                          </p:spTgt>
                                        </p:tgtEl>
                                        <p:attrNameLst>
                                          <p:attrName>style.visibility</p:attrName>
                                        </p:attrNameLst>
                                      </p:cBhvr>
                                      <p:to>
                                        <p:strVal val="visible"/>
                                      </p:to>
                                    </p:set>
                                    <p:anim calcmode="lin" valueType="num">
                                      <p:cBhvr additive="base">
                                        <p:cTn id="7" dur="500" fill="hold"/>
                                        <p:tgtEl>
                                          <p:spTgt spid="76803">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7680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76803">
                                            <p:txEl>
                                              <p:pRg st="1" end="1"/>
                                            </p:txEl>
                                          </p:spTgt>
                                        </p:tgtEl>
                                        <p:attrNameLst>
                                          <p:attrName>style.visibility</p:attrName>
                                        </p:attrNameLst>
                                      </p:cBhvr>
                                      <p:to>
                                        <p:strVal val="visible"/>
                                      </p:to>
                                    </p:set>
                                    <p:anim calcmode="lin" valueType="num">
                                      <p:cBhvr additive="base">
                                        <p:cTn id="13" dur="500" fill="hold"/>
                                        <p:tgtEl>
                                          <p:spTgt spid="76803">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76803">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76803">
                                            <p:txEl>
                                              <p:pRg st="2" end="2"/>
                                            </p:txEl>
                                          </p:spTgt>
                                        </p:tgtEl>
                                        <p:attrNameLst>
                                          <p:attrName>style.visibility</p:attrName>
                                        </p:attrNameLst>
                                      </p:cBhvr>
                                      <p:to>
                                        <p:strVal val="visible"/>
                                      </p:to>
                                    </p:set>
                                    <p:anim calcmode="lin" valueType="num">
                                      <p:cBhvr additive="base">
                                        <p:cTn id="19" dur="500" fill="hold"/>
                                        <p:tgtEl>
                                          <p:spTgt spid="76803">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76803">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76803">
                                            <p:txEl>
                                              <p:pRg st="3" end="3"/>
                                            </p:txEl>
                                          </p:spTgt>
                                        </p:tgtEl>
                                        <p:attrNameLst>
                                          <p:attrName>style.visibility</p:attrName>
                                        </p:attrNameLst>
                                      </p:cBhvr>
                                      <p:to>
                                        <p:strVal val="visible"/>
                                      </p:to>
                                    </p:set>
                                    <p:anim calcmode="lin" valueType="num">
                                      <p:cBhvr additive="base">
                                        <p:cTn id="25" dur="500" fill="hold"/>
                                        <p:tgtEl>
                                          <p:spTgt spid="76803">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76803">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803" grpId="0" build="p" autoUpdateAnimBg="0"/>
    </p:bldLst>
  </p:timing>
</p:sld>
</file>

<file path=ppt/slides/slide1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81249" name="Rectangle 2"/>
          <p:cNvSpPr>
            <a:spLocks noGrp="1" noChangeArrowheads="1"/>
          </p:cNvSpPr>
          <p:nvPr>
            <p:ph type="title"/>
          </p:nvPr>
        </p:nvSpPr>
        <p:spPr>
          <a:xfrm>
            <a:off x="498475" y="93663"/>
            <a:ext cx="8147050" cy="744537"/>
          </a:xfrm>
        </p:spPr>
        <p:txBody>
          <a:bodyPr/>
          <a:lstStyle/>
          <a:p>
            <a:pPr eaLnBrk="1" hangingPunct="1"/>
            <a:r>
              <a:rPr lang="en-US">
                <a:latin typeface="Times New Roman" charset="0"/>
              </a:rPr>
              <a:t>Anti-Semitism</a:t>
            </a:r>
          </a:p>
        </p:txBody>
      </p:sp>
      <p:sp>
        <p:nvSpPr>
          <p:cNvPr id="74755" name="Rectangle 3"/>
          <p:cNvSpPr>
            <a:spLocks noGrp="1" noChangeArrowheads="1"/>
          </p:cNvSpPr>
          <p:nvPr>
            <p:ph type="body" idx="1"/>
          </p:nvPr>
        </p:nvSpPr>
        <p:spPr>
          <a:xfrm>
            <a:off x="0" y="990600"/>
            <a:ext cx="9144000" cy="5867400"/>
          </a:xfrm>
        </p:spPr>
        <p:txBody>
          <a:bodyPr/>
          <a:lstStyle/>
          <a:p>
            <a:pPr eaLnBrk="1" hangingPunct="1">
              <a:lnSpc>
                <a:spcPct val="90000"/>
              </a:lnSpc>
            </a:pPr>
            <a:r>
              <a:rPr lang="en-US" sz="2600" b="1">
                <a:latin typeface="Times New Roman" charset="0"/>
              </a:rPr>
              <a:t>Anti-</a:t>
            </a:r>
            <a:r>
              <a:rPr lang="en-US" sz="2600" b="1" u="sng">
                <a:latin typeface="Times New Roman" charset="0"/>
              </a:rPr>
              <a:t>Semitism</a:t>
            </a:r>
            <a:r>
              <a:rPr lang="en-US" sz="2600">
                <a:latin typeface="Times New Roman" charset="0"/>
              </a:rPr>
              <a:t>- ideologically motivated hostility toward Jews, Jewish individuals or Jewish culture as Jews.</a:t>
            </a:r>
          </a:p>
          <a:p>
            <a:pPr eaLnBrk="1" hangingPunct="1">
              <a:lnSpc>
                <a:spcPct val="90000"/>
              </a:lnSpc>
            </a:pPr>
            <a:r>
              <a:rPr lang="en-US" sz="2600">
                <a:latin typeface="Times New Roman" charset="0"/>
              </a:rPr>
              <a:t>Roots- </a:t>
            </a:r>
            <a:r>
              <a:rPr lang="en-US" sz="2600" b="1" u="sng">
                <a:latin typeface="Times New Roman" charset="0"/>
              </a:rPr>
              <a:t>Christian</a:t>
            </a:r>
            <a:r>
              <a:rPr lang="en-US" sz="2600">
                <a:latin typeface="Times New Roman" charset="0"/>
              </a:rPr>
              <a:t> hostility towards Jews for the murder of </a:t>
            </a:r>
            <a:r>
              <a:rPr lang="en-US" sz="2600" b="1" u="sng">
                <a:latin typeface="Times New Roman" charset="0"/>
              </a:rPr>
              <a:t>Jesus</a:t>
            </a:r>
          </a:p>
          <a:p>
            <a:pPr eaLnBrk="1" hangingPunct="1">
              <a:lnSpc>
                <a:spcPct val="90000"/>
              </a:lnSpc>
            </a:pPr>
            <a:r>
              <a:rPr lang="en-US" sz="2600">
                <a:latin typeface="Times New Roman" charset="0"/>
              </a:rPr>
              <a:t>Early Church stirs this up every year at </a:t>
            </a:r>
            <a:r>
              <a:rPr lang="en-US" sz="2600" b="1" u="sng">
                <a:latin typeface="Times New Roman" charset="0"/>
              </a:rPr>
              <a:t>Easter   </a:t>
            </a:r>
          </a:p>
          <a:p>
            <a:pPr eaLnBrk="1" hangingPunct="1">
              <a:lnSpc>
                <a:spcPct val="90000"/>
              </a:lnSpc>
            </a:pPr>
            <a:r>
              <a:rPr lang="en-US" sz="2600" b="1" u="sng">
                <a:latin typeface="Times New Roman" charset="0"/>
              </a:rPr>
              <a:t>Crusades</a:t>
            </a:r>
            <a:r>
              <a:rPr lang="en-US" sz="2600">
                <a:latin typeface="Times New Roman" charset="0"/>
              </a:rPr>
              <a:t> against Muslims in Jerusalem and Jews along the way</a:t>
            </a:r>
          </a:p>
          <a:p>
            <a:pPr eaLnBrk="1" hangingPunct="1">
              <a:lnSpc>
                <a:spcPct val="90000"/>
              </a:lnSpc>
            </a:pPr>
            <a:r>
              <a:rPr lang="en-US" sz="2600">
                <a:latin typeface="Times New Roman" charset="0"/>
              </a:rPr>
              <a:t>Jews become money </a:t>
            </a:r>
            <a:r>
              <a:rPr lang="en-US" sz="2600" b="1" u="sng">
                <a:latin typeface="Times New Roman" charset="0"/>
              </a:rPr>
              <a:t>lenders</a:t>
            </a:r>
            <a:r>
              <a:rPr lang="en-US" sz="2600">
                <a:latin typeface="Times New Roman" charset="0"/>
              </a:rPr>
              <a:t>, led to resentment</a:t>
            </a:r>
          </a:p>
          <a:p>
            <a:pPr eaLnBrk="1" hangingPunct="1">
              <a:lnSpc>
                <a:spcPct val="90000"/>
              </a:lnSpc>
            </a:pPr>
            <a:r>
              <a:rPr lang="en-US" sz="2600">
                <a:latin typeface="Times New Roman" charset="0"/>
              </a:rPr>
              <a:t>Jews blamed for </a:t>
            </a:r>
            <a:r>
              <a:rPr lang="en-US" sz="2600" b="1" u="sng">
                <a:latin typeface="Times New Roman" charset="0"/>
              </a:rPr>
              <a:t>Black</a:t>
            </a:r>
            <a:r>
              <a:rPr lang="en-US" sz="2600">
                <a:latin typeface="Times New Roman" charset="0"/>
              </a:rPr>
              <a:t> Death</a:t>
            </a:r>
          </a:p>
          <a:p>
            <a:pPr eaLnBrk="1" hangingPunct="1">
              <a:lnSpc>
                <a:spcPct val="90000"/>
              </a:lnSpc>
            </a:pPr>
            <a:r>
              <a:rPr lang="en-US" sz="2600">
                <a:latin typeface="Times New Roman" charset="0"/>
              </a:rPr>
              <a:t>Enlightenment thinkers also dislike Jews, </a:t>
            </a:r>
            <a:r>
              <a:rPr lang="en-US" sz="2600" b="1" u="sng">
                <a:latin typeface="Times New Roman" charset="0"/>
              </a:rPr>
              <a:t>Voltaire</a:t>
            </a:r>
          </a:p>
          <a:p>
            <a:pPr eaLnBrk="1" hangingPunct="1">
              <a:lnSpc>
                <a:spcPct val="90000"/>
              </a:lnSpc>
            </a:pPr>
            <a:r>
              <a:rPr lang="en-US" sz="2600" b="1" u="sng">
                <a:latin typeface="Times New Roman" charset="0"/>
              </a:rPr>
              <a:t>Dreyfus</a:t>
            </a:r>
            <a:r>
              <a:rPr lang="en-US" sz="2600">
                <a:latin typeface="Times New Roman" charset="0"/>
              </a:rPr>
              <a:t> Affair in 1896</a:t>
            </a:r>
          </a:p>
        </p:txBody>
      </p:sp>
    </p:spTree>
    <p:extLst>
      <p:ext uri="{BB962C8B-B14F-4D97-AF65-F5344CB8AC3E}">
        <p14:creationId xmlns:p14="http://schemas.microsoft.com/office/powerpoint/2010/main" val="2136805715"/>
      </p:ext>
    </p:extLst>
  </p:cSld>
  <p:clrMapOvr>
    <a:masterClrMapping/>
  </p:clrMapOvr>
  <p:transition xmlns:p14="http://schemas.microsoft.com/office/powerpoint/2010/main" spd="slow"/>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74755">
                                            <p:txEl>
                                              <p:pRg st="0" end="0"/>
                                            </p:txEl>
                                          </p:spTgt>
                                        </p:tgtEl>
                                        <p:attrNameLst>
                                          <p:attrName>style.visibility</p:attrName>
                                        </p:attrNameLst>
                                      </p:cBhvr>
                                      <p:to>
                                        <p:strVal val="visible"/>
                                      </p:to>
                                    </p:set>
                                    <p:anim calcmode="lin" valueType="num">
                                      <p:cBhvr additive="base">
                                        <p:cTn id="7" dur="500" fill="hold"/>
                                        <p:tgtEl>
                                          <p:spTgt spid="74755">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74755">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74755">
                                            <p:txEl>
                                              <p:pRg st="1" end="1"/>
                                            </p:txEl>
                                          </p:spTgt>
                                        </p:tgtEl>
                                        <p:attrNameLst>
                                          <p:attrName>style.visibility</p:attrName>
                                        </p:attrNameLst>
                                      </p:cBhvr>
                                      <p:to>
                                        <p:strVal val="visible"/>
                                      </p:to>
                                    </p:set>
                                    <p:anim calcmode="lin" valueType="num">
                                      <p:cBhvr additive="base">
                                        <p:cTn id="13" dur="500" fill="hold"/>
                                        <p:tgtEl>
                                          <p:spTgt spid="74755">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74755">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74755">
                                            <p:txEl>
                                              <p:pRg st="2" end="2"/>
                                            </p:txEl>
                                          </p:spTgt>
                                        </p:tgtEl>
                                        <p:attrNameLst>
                                          <p:attrName>style.visibility</p:attrName>
                                        </p:attrNameLst>
                                      </p:cBhvr>
                                      <p:to>
                                        <p:strVal val="visible"/>
                                      </p:to>
                                    </p:set>
                                    <p:anim calcmode="lin" valueType="num">
                                      <p:cBhvr additive="base">
                                        <p:cTn id="19" dur="500" fill="hold"/>
                                        <p:tgtEl>
                                          <p:spTgt spid="74755">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74755">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74755">
                                            <p:txEl>
                                              <p:pRg st="3" end="3"/>
                                            </p:txEl>
                                          </p:spTgt>
                                        </p:tgtEl>
                                        <p:attrNameLst>
                                          <p:attrName>style.visibility</p:attrName>
                                        </p:attrNameLst>
                                      </p:cBhvr>
                                      <p:to>
                                        <p:strVal val="visible"/>
                                      </p:to>
                                    </p:set>
                                    <p:anim calcmode="lin" valueType="num">
                                      <p:cBhvr additive="base">
                                        <p:cTn id="25" dur="500" fill="hold"/>
                                        <p:tgtEl>
                                          <p:spTgt spid="74755">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74755">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74755">
                                            <p:txEl>
                                              <p:pRg st="4" end="4"/>
                                            </p:txEl>
                                          </p:spTgt>
                                        </p:tgtEl>
                                        <p:attrNameLst>
                                          <p:attrName>style.visibility</p:attrName>
                                        </p:attrNameLst>
                                      </p:cBhvr>
                                      <p:to>
                                        <p:strVal val="visible"/>
                                      </p:to>
                                    </p:set>
                                    <p:anim calcmode="lin" valueType="num">
                                      <p:cBhvr additive="base">
                                        <p:cTn id="31" dur="500" fill="hold"/>
                                        <p:tgtEl>
                                          <p:spTgt spid="74755">
                                            <p:txEl>
                                              <p:pRg st="4" end="4"/>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74755">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74755">
                                            <p:txEl>
                                              <p:pRg st="5" end="5"/>
                                            </p:txEl>
                                          </p:spTgt>
                                        </p:tgtEl>
                                        <p:attrNameLst>
                                          <p:attrName>style.visibility</p:attrName>
                                        </p:attrNameLst>
                                      </p:cBhvr>
                                      <p:to>
                                        <p:strVal val="visible"/>
                                      </p:to>
                                    </p:set>
                                    <p:anim calcmode="lin" valueType="num">
                                      <p:cBhvr additive="base">
                                        <p:cTn id="37" dur="500" fill="hold"/>
                                        <p:tgtEl>
                                          <p:spTgt spid="74755">
                                            <p:txEl>
                                              <p:pRg st="5" end="5"/>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74755">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8" fill="hold" grpId="0" nodeType="clickEffect">
                                  <p:stCondLst>
                                    <p:cond delay="0"/>
                                  </p:stCondLst>
                                  <p:childTnLst>
                                    <p:set>
                                      <p:cBhvr>
                                        <p:cTn id="42" dur="1" fill="hold">
                                          <p:stCondLst>
                                            <p:cond delay="0"/>
                                          </p:stCondLst>
                                        </p:cTn>
                                        <p:tgtEl>
                                          <p:spTgt spid="74755">
                                            <p:txEl>
                                              <p:pRg st="6" end="6"/>
                                            </p:txEl>
                                          </p:spTgt>
                                        </p:tgtEl>
                                        <p:attrNameLst>
                                          <p:attrName>style.visibility</p:attrName>
                                        </p:attrNameLst>
                                      </p:cBhvr>
                                      <p:to>
                                        <p:strVal val="visible"/>
                                      </p:to>
                                    </p:set>
                                    <p:anim calcmode="lin" valueType="num">
                                      <p:cBhvr additive="base">
                                        <p:cTn id="43" dur="500" fill="hold"/>
                                        <p:tgtEl>
                                          <p:spTgt spid="74755">
                                            <p:txEl>
                                              <p:pRg st="6" end="6"/>
                                            </p:txEl>
                                          </p:spTgt>
                                        </p:tgtEl>
                                        <p:attrNameLst>
                                          <p:attrName>ppt_x</p:attrName>
                                        </p:attrNameLst>
                                      </p:cBhvr>
                                      <p:tavLst>
                                        <p:tav tm="0">
                                          <p:val>
                                            <p:strVal val="0-#ppt_w/2"/>
                                          </p:val>
                                        </p:tav>
                                        <p:tav tm="100000">
                                          <p:val>
                                            <p:strVal val="#ppt_x"/>
                                          </p:val>
                                        </p:tav>
                                      </p:tavLst>
                                    </p:anim>
                                    <p:anim calcmode="lin" valueType="num">
                                      <p:cBhvr additive="base">
                                        <p:cTn id="44" dur="500" fill="hold"/>
                                        <p:tgtEl>
                                          <p:spTgt spid="74755">
                                            <p:txEl>
                                              <p:pRg st="6" end="6"/>
                                            </p:txEl>
                                          </p:spTgt>
                                        </p:tgtEl>
                                        <p:attrNameLst>
                                          <p:attrName>ppt_y</p:attrName>
                                        </p:attrNameLst>
                                      </p:cBhvr>
                                      <p:tavLst>
                                        <p:tav tm="0">
                                          <p:val>
                                            <p:strVal val="#ppt_y"/>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8" fill="hold" grpId="0" nodeType="clickEffect">
                                  <p:stCondLst>
                                    <p:cond delay="0"/>
                                  </p:stCondLst>
                                  <p:childTnLst>
                                    <p:set>
                                      <p:cBhvr>
                                        <p:cTn id="48" dur="1" fill="hold">
                                          <p:stCondLst>
                                            <p:cond delay="0"/>
                                          </p:stCondLst>
                                        </p:cTn>
                                        <p:tgtEl>
                                          <p:spTgt spid="74755">
                                            <p:txEl>
                                              <p:pRg st="7" end="7"/>
                                            </p:txEl>
                                          </p:spTgt>
                                        </p:tgtEl>
                                        <p:attrNameLst>
                                          <p:attrName>style.visibility</p:attrName>
                                        </p:attrNameLst>
                                      </p:cBhvr>
                                      <p:to>
                                        <p:strVal val="visible"/>
                                      </p:to>
                                    </p:set>
                                    <p:anim calcmode="lin" valueType="num">
                                      <p:cBhvr additive="base">
                                        <p:cTn id="49" dur="500" fill="hold"/>
                                        <p:tgtEl>
                                          <p:spTgt spid="74755">
                                            <p:txEl>
                                              <p:pRg st="7" end="7"/>
                                            </p:txEl>
                                          </p:spTgt>
                                        </p:tgtEl>
                                        <p:attrNameLst>
                                          <p:attrName>ppt_x</p:attrName>
                                        </p:attrNameLst>
                                      </p:cBhvr>
                                      <p:tavLst>
                                        <p:tav tm="0">
                                          <p:val>
                                            <p:strVal val="0-#ppt_w/2"/>
                                          </p:val>
                                        </p:tav>
                                        <p:tav tm="100000">
                                          <p:val>
                                            <p:strVal val="#ppt_x"/>
                                          </p:val>
                                        </p:tav>
                                      </p:tavLst>
                                    </p:anim>
                                    <p:anim calcmode="lin" valueType="num">
                                      <p:cBhvr additive="base">
                                        <p:cTn id="50" dur="500" fill="hold"/>
                                        <p:tgtEl>
                                          <p:spTgt spid="74755">
                                            <p:txEl>
                                              <p:pRg st="7" end="7"/>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755" grpId="0" build="p" autoUpdateAnimBg="0"/>
    </p:bldLst>
  </p:timing>
</p:sld>
</file>

<file path=ppt/slides/slide1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82273" name="Rectangle 2050"/>
          <p:cNvSpPr>
            <a:spLocks noGrp="1" noChangeArrowheads="1"/>
          </p:cNvSpPr>
          <p:nvPr>
            <p:ph type="title"/>
          </p:nvPr>
        </p:nvSpPr>
        <p:spPr>
          <a:xfrm>
            <a:off x="762000" y="0"/>
            <a:ext cx="7772400" cy="1143000"/>
          </a:xfrm>
        </p:spPr>
        <p:txBody>
          <a:bodyPr/>
          <a:lstStyle/>
          <a:p>
            <a:pPr eaLnBrk="1" hangingPunct="1"/>
            <a:r>
              <a:rPr lang="en-US">
                <a:latin typeface="Times New Roman" charset="0"/>
              </a:rPr>
              <a:t>Anti-Semitism, cntd. </a:t>
            </a:r>
          </a:p>
        </p:txBody>
      </p:sp>
      <p:sp>
        <p:nvSpPr>
          <p:cNvPr id="88068" name="Rectangle 2052"/>
          <p:cNvSpPr>
            <a:spLocks noGrp="1" noChangeArrowheads="1"/>
          </p:cNvSpPr>
          <p:nvPr>
            <p:ph type="body" sz="half" idx="2"/>
          </p:nvPr>
        </p:nvSpPr>
        <p:spPr>
          <a:xfrm>
            <a:off x="4397375" y="1447800"/>
            <a:ext cx="4724400" cy="4876800"/>
          </a:xfrm>
        </p:spPr>
        <p:txBody>
          <a:bodyPr/>
          <a:lstStyle/>
          <a:p>
            <a:pPr eaLnBrk="1" hangingPunct="1">
              <a:lnSpc>
                <a:spcPct val="90000"/>
              </a:lnSpc>
            </a:pPr>
            <a:r>
              <a:rPr lang="en-US" sz="2400">
                <a:latin typeface="Times New Roman" charset="0"/>
              </a:rPr>
              <a:t>Martin Luther - </a:t>
            </a:r>
            <a:r>
              <a:rPr lang="ja-JP" altLang="en-US" sz="2400">
                <a:latin typeface="Times New Roman" charset="0"/>
              </a:rPr>
              <a:t>“</a:t>
            </a:r>
            <a:r>
              <a:rPr lang="en-US" altLang="ja-JP" sz="2400">
                <a:latin typeface="Times New Roman" charset="0"/>
              </a:rPr>
              <a:t>We are at fault for not slaying them!</a:t>
            </a:r>
            <a:r>
              <a:rPr lang="ja-JP" altLang="en-US" sz="2400">
                <a:latin typeface="Times New Roman" charset="0"/>
              </a:rPr>
              <a:t>”</a:t>
            </a:r>
            <a:r>
              <a:rPr lang="en-US" altLang="ja-JP" sz="2400">
                <a:latin typeface="Times New Roman" charset="0"/>
              </a:rPr>
              <a:t>  </a:t>
            </a:r>
          </a:p>
          <a:p>
            <a:pPr eaLnBrk="1" hangingPunct="1">
              <a:lnSpc>
                <a:spcPct val="90000"/>
              </a:lnSpc>
            </a:pPr>
            <a:r>
              <a:rPr lang="en-US" sz="2400">
                <a:latin typeface="Times New Roman" charset="0"/>
              </a:rPr>
              <a:t> </a:t>
            </a:r>
            <a:r>
              <a:rPr lang="ja-JP" altLang="en-US" sz="2400">
                <a:latin typeface="Times New Roman" charset="0"/>
              </a:rPr>
              <a:t>“</a:t>
            </a:r>
            <a:r>
              <a:rPr lang="en-US" altLang="ja-JP" sz="2400">
                <a:latin typeface="Times New Roman" charset="0"/>
              </a:rPr>
              <a:t>..Let me give you my honest advice. First, their synagogues or churches should be set on fire, and whatever does not burn up should be covered or spread over so that no one may ever be able to see a cinder of it.  And this ought to be done for the honor of God and Christianity.</a:t>
            </a:r>
            <a:r>
              <a:rPr lang="ja-JP" altLang="en-US" sz="2400">
                <a:latin typeface="Times New Roman" charset="0"/>
              </a:rPr>
              <a:t>”</a:t>
            </a:r>
            <a:endParaRPr lang="en-US" altLang="ja-JP" sz="2400">
              <a:latin typeface="Times New Roman" charset="0"/>
            </a:endParaRPr>
          </a:p>
          <a:p>
            <a:pPr eaLnBrk="1" hangingPunct="1">
              <a:lnSpc>
                <a:spcPct val="90000"/>
              </a:lnSpc>
            </a:pPr>
            <a:endParaRPr lang="en-US" sz="2400">
              <a:latin typeface="Times New Roman" charset="0"/>
            </a:endParaRPr>
          </a:p>
        </p:txBody>
      </p:sp>
      <p:pic>
        <p:nvPicPr>
          <p:cNvPr id="182275" name="Picture 2054" descr="C:\Documents and Settings\DWoolley\My Documents\My Pictures\Holocaust\abo_luth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295400"/>
            <a:ext cx="3838575" cy="495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46567603"/>
      </p:ext>
    </p:extLst>
  </p:cSld>
  <p:clrMapOvr>
    <a:masterClrMapping/>
  </p:clrMapOvr>
  <p:transition xmlns:p14="http://schemas.microsoft.com/office/powerpoint/2010/main" spd="slow"/>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88068">
                                            <p:txEl>
                                              <p:pRg st="0" end="0"/>
                                            </p:txEl>
                                          </p:spTgt>
                                        </p:tgtEl>
                                        <p:attrNameLst>
                                          <p:attrName>style.visibility</p:attrName>
                                        </p:attrNameLst>
                                      </p:cBhvr>
                                      <p:to>
                                        <p:strVal val="visible"/>
                                      </p:to>
                                    </p:set>
                                    <p:anim calcmode="lin" valueType="num">
                                      <p:cBhvr additive="base">
                                        <p:cTn id="7" dur="500" fill="hold"/>
                                        <p:tgtEl>
                                          <p:spTgt spid="88068">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88068">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88068">
                                            <p:txEl>
                                              <p:pRg st="1" end="1"/>
                                            </p:txEl>
                                          </p:spTgt>
                                        </p:tgtEl>
                                        <p:attrNameLst>
                                          <p:attrName>style.visibility</p:attrName>
                                        </p:attrNameLst>
                                      </p:cBhvr>
                                      <p:to>
                                        <p:strVal val="visible"/>
                                      </p:to>
                                    </p:set>
                                    <p:anim calcmode="lin" valueType="num">
                                      <p:cBhvr additive="base">
                                        <p:cTn id="13" dur="500" fill="hold"/>
                                        <p:tgtEl>
                                          <p:spTgt spid="88068">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88068">
                                            <p:txEl>
                                              <p:pRg st="1" end="1"/>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068" grpId="0" build="p" autoUpdateAnimBg="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9745" name="Picture 2" descr="3.jpg"/>
          <p:cNvPicPr>
            <a:picLocks noChangeAspect="1"/>
          </p:cNvPicPr>
          <p:nvPr/>
        </p:nvPicPr>
        <p:blipFill>
          <a:blip r:embed="rId3">
            <a:alphaModFix amt="56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alpha val="56078"/>
                  </a:srgbClr>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0" y="-152400"/>
            <a:ext cx="9144000" cy="6858000"/>
          </a:xfrm>
        </p:spPr>
        <p:txBody>
          <a:bodyPr/>
          <a:lstStyle/>
          <a:p>
            <a:pPr eaLnBrk="1" hangingPunct="1"/>
            <a:r>
              <a:rPr lang="en-US" sz="3600" b="1">
                <a:solidFill>
                  <a:srgbClr val="000000"/>
                </a:solidFill>
                <a:latin typeface="Arial Narrow" charset="0"/>
              </a:rPr>
              <a:t>Between 1933 and 1945, the German</a:t>
            </a:r>
            <a:br>
              <a:rPr lang="en-US" sz="3600" b="1">
                <a:solidFill>
                  <a:srgbClr val="000000"/>
                </a:solidFill>
                <a:latin typeface="Arial Narrow" charset="0"/>
              </a:rPr>
            </a:br>
            <a:r>
              <a:rPr lang="en-US" sz="3600" b="1">
                <a:solidFill>
                  <a:srgbClr val="000000"/>
                </a:solidFill>
                <a:latin typeface="Arial Narrow" charset="0"/>
              </a:rPr>
              <a:t>government led by Adolf Hitler and the</a:t>
            </a:r>
            <a:br>
              <a:rPr lang="en-US" sz="3600" b="1">
                <a:solidFill>
                  <a:srgbClr val="000000"/>
                </a:solidFill>
                <a:latin typeface="Arial Narrow" charset="0"/>
              </a:rPr>
            </a:br>
            <a:r>
              <a:rPr lang="en-US" sz="3600" b="1">
                <a:solidFill>
                  <a:srgbClr val="000000"/>
                </a:solidFill>
                <a:latin typeface="Arial Narrow" charset="0"/>
              </a:rPr>
              <a:t>Nazi Party carried out the systematic</a:t>
            </a:r>
            <a:br>
              <a:rPr lang="en-US" sz="3600" b="1">
                <a:solidFill>
                  <a:srgbClr val="000000"/>
                </a:solidFill>
                <a:latin typeface="Arial Narrow" charset="0"/>
              </a:rPr>
            </a:br>
            <a:r>
              <a:rPr lang="en-US" sz="3600" b="1">
                <a:solidFill>
                  <a:srgbClr val="000000"/>
                </a:solidFill>
                <a:latin typeface="Arial Narrow" charset="0"/>
              </a:rPr>
              <a:t>persecution and murder of Europe’s Jews.</a:t>
            </a:r>
            <a:br>
              <a:rPr lang="en-US" sz="3600" b="1">
                <a:solidFill>
                  <a:srgbClr val="000000"/>
                </a:solidFill>
                <a:latin typeface="Arial Narrow" charset="0"/>
              </a:rPr>
            </a:br>
            <a:r>
              <a:rPr lang="en-US" sz="3600" b="1">
                <a:solidFill>
                  <a:srgbClr val="000000"/>
                </a:solidFill>
                <a:latin typeface="Arial Narrow" charset="0"/>
              </a:rPr>
              <a:t/>
            </a:r>
            <a:br>
              <a:rPr lang="en-US" sz="3600" b="1">
                <a:solidFill>
                  <a:srgbClr val="000000"/>
                </a:solidFill>
                <a:latin typeface="Arial Narrow" charset="0"/>
              </a:rPr>
            </a:br>
            <a:r>
              <a:rPr lang="en-US" sz="3600" b="1">
                <a:solidFill>
                  <a:srgbClr val="000000"/>
                </a:solidFill>
                <a:latin typeface="Arial Narrow" charset="0"/>
              </a:rPr>
              <a:t>This genocide is now known</a:t>
            </a:r>
            <a:br>
              <a:rPr lang="en-US" sz="3600" b="1">
                <a:solidFill>
                  <a:srgbClr val="000000"/>
                </a:solidFill>
                <a:latin typeface="Arial Narrow" charset="0"/>
              </a:rPr>
            </a:br>
            <a:r>
              <a:rPr lang="en-US" sz="3600" b="1">
                <a:solidFill>
                  <a:srgbClr val="000000"/>
                </a:solidFill>
                <a:latin typeface="Arial Narrow" charset="0"/>
              </a:rPr>
              <a:t>as the Holocaust.</a:t>
            </a:r>
            <a:endParaRPr lang="en-US">
              <a:solidFill>
                <a:srgbClr val="000000"/>
              </a:solidFill>
              <a:latin typeface="Rockwell" charset="0"/>
            </a:endParaRPr>
          </a:p>
        </p:txBody>
      </p:sp>
    </p:spTree>
    <p:custDataLst>
      <p:tags r:id="rId1"/>
    </p:custDataLst>
    <p:extLst>
      <p:ext uri="{BB962C8B-B14F-4D97-AF65-F5344CB8AC3E}">
        <p14:creationId xmlns:p14="http://schemas.microsoft.com/office/powerpoint/2010/main" val="2290662242"/>
      </p:ext>
    </p:extLst>
  </p:cSld>
  <p:clrMapOvr>
    <a:masterClrMapping/>
  </p:clrMapOvr>
  <p:transition xmlns:p14="http://schemas.microsoft.com/office/powerpoint/2010/main" spd="slow" advTm="11000">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83297" name="Rectangle 2050"/>
          <p:cNvSpPr>
            <a:spLocks noGrp="1" noChangeArrowheads="1"/>
          </p:cNvSpPr>
          <p:nvPr>
            <p:ph type="title"/>
          </p:nvPr>
        </p:nvSpPr>
        <p:spPr>
          <a:xfrm>
            <a:off x="685800" y="28575"/>
            <a:ext cx="7772400" cy="1143000"/>
          </a:xfrm>
        </p:spPr>
        <p:txBody>
          <a:bodyPr/>
          <a:lstStyle/>
          <a:p>
            <a:pPr eaLnBrk="1" hangingPunct="1"/>
            <a:r>
              <a:rPr lang="en-US">
                <a:latin typeface="Times New Roman" charset="0"/>
              </a:rPr>
              <a:t>Hitler’</a:t>
            </a:r>
            <a:r>
              <a:rPr lang="en-US" altLang="ja-JP">
                <a:latin typeface="Times New Roman" charset="0"/>
              </a:rPr>
              <a:t>s Ideas</a:t>
            </a:r>
            <a:endParaRPr lang="en-US">
              <a:latin typeface="Times New Roman" charset="0"/>
            </a:endParaRPr>
          </a:p>
        </p:txBody>
      </p:sp>
      <p:sp>
        <p:nvSpPr>
          <p:cNvPr id="75779" name="Rectangle 2051"/>
          <p:cNvSpPr>
            <a:spLocks noGrp="1" noChangeArrowheads="1"/>
          </p:cNvSpPr>
          <p:nvPr>
            <p:ph type="body" sz="half" idx="1"/>
          </p:nvPr>
        </p:nvSpPr>
        <p:spPr>
          <a:xfrm>
            <a:off x="0" y="1371600"/>
            <a:ext cx="4495800" cy="5486400"/>
          </a:xfrm>
        </p:spPr>
        <p:txBody>
          <a:bodyPr/>
          <a:lstStyle/>
          <a:p>
            <a:pPr eaLnBrk="1" hangingPunct="1">
              <a:lnSpc>
                <a:spcPct val="90000"/>
              </a:lnSpc>
            </a:pPr>
            <a:r>
              <a:rPr lang="en-US" sz="2800">
                <a:latin typeface="Times New Roman" charset="0"/>
              </a:rPr>
              <a:t>World-struggle between peoples for </a:t>
            </a:r>
            <a:r>
              <a:rPr lang="en-US" sz="2800" b="1" u="sng">
                <a:latin typeface="Times New Roman" charset="0"/>
              </a:rPr>
              <a:t>existence</a:t>
            </a:r>
          </a:p>
          <a:p>
            <a:pPr eaLnBrk="1" hangingPunct="1">
              <a:lnSpc>
                <a:spcPct val="90000"/>
              </a:lnSpc>
            </a:pPr>
            <a:r>
              <a:rPr lang="en-US" sz="2800">
                <a:latin typeface="Times New Roman" charset="0"/>
              </a:rPr>
              <a:t>A people is a distinct </a:t>
            </a:r>
            <a:r>
              <a:rPr lang="en-US" sz="2800" b="1" u="sng">
                <a:latin typeface="Times New Roman" charset="0"/>
              </a:rPr>
              <a:t>ethnic</a:t>
            </a:r>
            <a:r>
              <a:rPr lang="en-US" sz="2800">
                <a:latin typeface="Times New Roman" charset="0"/>
              </a:rPr>
              <a:t>-biological group</a:t>
            </a:r>
          </a:p>
          <a:p>
            <a:pPr eaLnBrk="1" hangingPunct="1">
              <a:lnSpc>
                <a:spcPct val="90000"/>
              </a:lnSpc>
            </a:pPr>
            <a:r>
              <a:rPr lang="en-US" sz="2800">
                <a:latin typeface="Times New Roman" charset="0"/>
              </a:rPr>
              <a:t>No </a:t>
            </a:r>
            <a:r>
              <a:rPr lang="en-US" sz="2800" b="1" u="sng">
                <a:latin typeface="Times New Roman" charset="0"/>
              </a:rPr>
              <a:t>mixing</a:t>
            </a:r>
            <a:r>
              <a:rPr lang="en-US" sz="2800">
                <a:latin typeface="Times New Roman" charset="0"/>
              </a:rPr>
              <a:t> or you will have </a:t>
            </a:r>
            <a:r>
              <a:rPr lang="en-US" sz="2800" b="1" u="sng">
                <a:latin typeface="Times New Roman" charset="0"/>
              </a:rPr>
              <a:t>decay</a:t>
            </a:r>
            <a:r>
              <a:rPr lang="en-US" sz="2800">
                <a:latin typeface="Times New Roman" charset="0"/>
              </a:rPr>
              <a:t> and become </a:t>
            </a:r>
            <a:r>
              <a:rPr lang="en-US" sz="2800" b="1" u="sng">
                <a:latin typeface="Times New Roman" charset="0"/>
              </a:rPr>
              <a:t>corrupt</a:t>
            </a:r>
            <a:r>
              <a:rPr lang="en-US" sz="2800">
                <a:latin typeface="Times New Roman" charset="0"/>
              </a:rPr>
              <a:t>, that will lead to </a:t>
            </a:r>
            <a:r>
              <a:rPr lang="en-US" sz="2800" b="1" u="sng">
                <a:latin typeface="Times New Roman" charset="0"/>
              </a:rPr>
              <a:t>extinction </a:t>
            </a:r>
          </a:p>
          <a:p>
            <a:pPr eaLnBrk="1" hangingPunct="1">
              <a:lnSpc>
                <a:spcPct val="90000"/>
              </a:lnSpc>
            </a:pPr>
            <a:r>
              <a:rPr lang="en-US" sz="2800" b="1" u="sng">
                <a:latin typeface="Times New Roman" charset="0"/>
              </a:rPr>
              <a:t>Germans</a:t>
            </a:r>
            <a:r>
              <a:rPr lang="en-US" sz="2800">
                <a:latin typeface="Times New Roman" charset="0"/>
              </a:rPr>
              <a:t> were the master race</a:t>
            </a:r>
            <a:r>
              <a:rPr lang="en-US" sz="2800">
                <a:latin typeface="Times New Roman" charset="0"/>
                <a:sym typeface="Wingdings" charset="0"/>
              </a:rPr>
              <a:t> </a:t>
            </a:r>
            <a:r>
              <a:rPr lang="en-US" sz="2800" b="1" u="sng">
                <a:latin typeface="Times New Roman" charset="0"/>
                <a:sym typeface="Wingdings" charset="0"/>
              </a:rPr>
              <a:t>Aryans</a:t>
            </a:r>
          </a:p>
          <a:p>
            <a:pPr eaLnBrk="1" hangingPunct="1">
              <a:lnSpc>
                <a:spcPct val="90000"/>
              </a:lnSpc>
            </a:pPr>
            <a:endParaRPr lang="en-US">
              <a:latin typeface="Times New Roman" charset="0"/>
            </a:endParaRPr>
          </a:p>
        </p:txBody>
      </p:sp>
      <p:sp>
        <p:nvSpPr>
          <p:cNvPr id="75780" name="Rectangle 2052"/>
          <p:cNvSpPr>
            <a:spLocks noGrp="1" noChangeArrowheads="1"/>
          </p:cNvSpPr>
          <p:nvPr>
            <p:ph type="body" sz="half" idx="2"/>
          </p:nvPr>
        </p:nvSpPr>
        <p:spPr>
          <a:xfrm>
            <a:off x="4724400" y="1219200"/>
            <a:ext cx="4419600" cy="5638800"/>
          </a:xfrm>
        </p:spPr>
        <p:txBody>
          <a:bodyPr/>
          <a:lstStyle/>
          <a:p>
            <a:pPr eaLnBrk="1" hangingPunct="1">
              <a:lnSpc>
                <a:spcPct val="90000"/>
              </a:lnSpc>
            </a:pPr>
            <a:r>
              <a:rPr lang="en-US" sz="2800">
                <a:latin typeface="Times New Roman" charset="0"/>
                <a:sym typeface="Wingdings" charset="0"/>
              </a:rPr>
              <a:t>All others were </a:t>
            </a:r>
            <a:r>
              <a:rPr lang="en-US" sz="2800" b="1" u="sng">
                <a:latin typeface="Times New Roman" charset="0"/>
                <a:sym typeface="Wingdings" charset="0"/>
              </a:rPr>
              <a:t>inferior</a:t>
            </a:r>
            <a:r>
              <a:rPr lang="en-US" sz="2800" u="sng">
                <a:latin typeface="Times New Roman" charset="0"/>
                <a:sym typeface="Wingdings" charset="0"/>
              </a:rPr>
              <a:t>, especially </a:t>
            </a:r>
            <a:r>
              <a:rPr lang="en-US" sz="2800" b="1" u="sng">
                <a:latin typeface="Times New Roman" charset="0"/>
                <a:sym typeface="Wingdings" charset="0"/>
              </a:rPr>
              <a:t>Jews</a:t>
            </a:r>
            <a:r>
              <a:rPr lang="en-US" sz="2800" u="sng">
                <a:latin typeface="Times New Roman" charset="0"/>
                <a:sym typeface="Wingdings" charset="0"/>
              </a:rPr>
              <a:t>, </a:t>
            </a:r>
            <a:r>
              <a:rPr lang="en-US" sz="2800" b="1" u="sng">
                <a:latin typeface="Times New Roman" charset="0"/>
                <a:sym typeface="Wingdings" charset="0"/>
              </a:rPr>
              <a:t>Slavs</a:t>
            </a:r>
            <a:r>
              <a:rPr lang="en-US" sz="2800" u="sng">
                <a:latin typeface="Times New Roman" charset="0"/>
                <a:sym typeface="Wingdings" charset="0"/>
              </a:rPr>
              <a:t>, </a:t>
            </a:r>
            <a:r>
              <a:rPr lang="en-US" sz="2800" b="1" u="sng">
                <a:latin typeface="Times New Roman" charset="0"/>
                <a:sym typeface="Wingdings" charset="0"/>
              </a:rPr>
              <a:t>Poles</a:t>
            </a:r>
            <a:r>
              <a:rPr lang="en-US" sz="2800" u="sng">
                <a:latin typeface="Times New Roman" charset="0"/>
                <a:sym typeface="Wingdings" charset="0"/>
              </a:rPr>
              <a:t>, </a:t>
            </a:r>
            <a:r>
              <a:rPr lang="en-US" sz="2800" b="1" u="sng">
                <a:latin typeface="Times New Roman" charset="0"/>
                <a:sym typeface="Wingdings" charset="0"/>
              </a:rPr>
              <a:t>Gypsies</a:t>
            </a:r>
            <a:r>
              <a:rPr lang="en-US" sz="2800" u="sng">
                <a:latin typeface="Times New Roman" charset="0"/>
                <a:sym typeface="Wingdings" charset="0"/>
              </a:rPr>
              <a:t>, </a:t>
            </a:r>
            <a:r>
              <a:rPr lang="en-US" sz="2800" b="1" u="sng">
                <a:latin typeface="Times New Roman" charset="0"/>
                <a:sym typeface="Wingdings" charset="0"/>
              </a:rPr>
              <a:t>Homosexuals</a:t>
            </a:r>
            <a:r>
              <a:rPr lang="en-US" sz="2800" u="sng">
                <a:latin typeface="Times New Roman" charset="0"/>
                <a:sym typeface="Wingdings" charset="0"/>
              </a:rPr>
              <a:t>, </a:t>
            </a:r>
            <a:r>
              <a:rPr lang="en-US" sz="2800" b="1" u="sng">
                <a:latin typeface="Times New Roman" charset="0"/>
                <a:sym typeface="Wingdings" charset="0"/>
              </a:rPr>
              <a:t>Jehovah's</a:t>
            </a:r>
            <a:r>
              <a:rPr lang="en-US" sz="2800" u="sng">
                <a:latin typeface="Times New Roman" charset="0"/>
                <a:sym typeface="Wingdings" charset="0"/>
              </a:rPr>
              <a:t> </a:t>
            </a:r>
            <a:r>
              <a:rPr lang="en-US" sz="2800" b="1" u="sng">
                <a:latin typeface="Times New Roman" charset="0"/>
                <a:sym typeface="Wingdings" charset="0"/>
              </a:rPr>
              <a:t>Witnesses</a:t>
            </a:r>
            <a:r>
              <a:rPr lang="en-US" sz="2800" u="sng">
                <a:latin typeface="Times New Roman" charset="0"/>
                <a:sym typeface="Wingdings" charset="0"/>
              </a:rPr>
              <a:t>, </a:t>
            </a:r>
            <a:r>
              <a:rPr lang="en-US" sz="2800" b="1" u="sng">
                <a:latin typeface="Times New Roman" charset="0"/>
                <a:sym typeface="Wingdings" charset="0"/>
              </a:rPr>
              <a:t>handicapped</a:t>
            </a:r>
            <a:r>
              <a:rPr lang="en-US" sz="2800" u="sng">
                <a:latin typeface="Times New Roman" charset="0"/>
                <a:sym typeface="Wingdings" charset="0"/>
              </a:rPr>
              <a:t>, </a:t>
            </a:r>
            <a:r>
              <a:rPr lang="en-US" sz="2800" b="1" u="sng">
                <a:latin typeface="Times New Roman" charset="0"/>
                <a:sym typeface="Wingdings" charset="0"/>
              </a:rPr>
              <a:t>mentally</a:t>
            </a:r>
            <a:r>
              <a:rPr lang="en-US" sz="2800" u="sng">
                <a:latin typeface="Times New Roman" charset="0"/>
                <a:sym typeface="Wingdings" charset="0"/>
              </a:rPr>
              <a:t> </a:t>
            </a:r>
            <a:r>
              <a:rPr lang="en-US" sz="2800" b="1" u="sng">
                <a:latin typeface="Times New Roman" charset="0"/>
                <a:sym typeface="Wingdings" charset="0"/>
              </a:rPr>
              <a:t>retarded</a:t>
            </a:r>
            <a:r>
              <a:rPr lang="en-US" sz="2800" u="sng">
                <a:latin typeface="Times New Roman" charset="0"/>
                <a:sym typeface="Wingdings" charset="0"/>
              </a:rPr>
              <a:t>, </a:t>
            </a:r>
            <a:r>
              <a:rPr lang="en-US" sz="2800">
                <a:latin typeface="Times New Roman" charset="0"/>
                <a:sym typeface="Wingdings" charset="0"/>
              </a:rPr>
              <a:t>etc</a:t>
            </a:r>
          </a:p>
          <a:p>
            <a:pPr eaLnBrk="1" hangingPunct="1">
              <a:lnSpc>
                <a:spcPct val="90000"/>
              </a:lnSpc>
            </a:pPr>
            <a:r>
              <a:rPr lang="en-US" sz="2800">
                <a:latin typeface="Times New Roman" charset="0"/>
                <a:sym typeface="Wingdings" charset="0"/>
              </a:rPr>
              <a:t>Jews were </a:t>
            </a:r>
            <a:r>
              <a:rPr lang="en-US" sz="2800" b="1" u="sng">
                <a:latin typeface="Times New Roman" charset="0"/>
                <a:sym typeface="Wingdings" charset="0"/>
              </a:rPr>
              <a:t>parasites</a:t>
            </a:r>
            <a:r>
              <a:rPr lang="en-US" sz="2800">
                <a:latin typeface="Times New Roman" charset="0"/>
                <a:sym typeface="Wingdings" charset="0"/>
              </a:rPr>
              <a:t> living within society, working to </a:t>
            </a:r>
            <a:r>
              <a:rPr lang="en-US" sz="2800" b="1" u="sng">
                <a:latin typeface="Times New Roman" charset="0"/>
                <a:sym typeface="Wingdings" charset="0"/>
              </a:rPr>
              <a:t>destroy</a:t>
            </a:r>
            <a:r>
              <a:rPr lang="en-US" sz="2800">
                <a:latin typeface="Times New Roman" charset="0"/>
                <a:sym typeface="Wingdings" charset="0"/>
              </a:rPr>
              <a:t> it</a:t>
            </a:r>
          </a:p>
          <a:p>
            <a:pPr eaLnBrk="1" hangingPunct="1">
              <a:lnSpc>
                <a:spcPct val="90000"/>
              </a:lnSpc>
            </a:pPr>
            <a:r>
              <a:rPr lang="en-US" sz="2800">
                <a:latin typeface="Times New Roman" charset="0"/>
                <a:sym typeface="Wingdings" charset="0"/>
              </a:rPr>
              <a:t>Germans should protect racial </a:t>
            </a:r>
            <a:r>
              <a:rPr lang="en-US" sz="2800" b="1" u="sng">
                <a:latin typeface="Times New Roman" charset="0"/>
                <a:sym typeface="Wingdings" charset="0"/>
              </a:rPr>
              <a:t>purity</a:t>
            </a:r>
            <a:endParaRPr lang="en-US" sz="2800" b="1" u="sng">
              <a:latin typeface="Times New Roman" charset="0"/>
            </a:endParaRPr>
          </a:p>
        </p:txBody>
      </p:sp>
    </p:spTree>
    <p:extLst>
      <p:ext uri="{BB962C8B-B14F-4D97-AF65-F5344CB8AC3E}">
        <p14:creationId xmlns:p14="http://schemas.microsoft.com/office/powerpoint/2010/main" val="1184678682"/>
      </p:ext>
    </p:extLst>
  </p:cSld>
  <p:clrMapOvr>
    <a:masterClrMapping/>
  </p:clrMapOvr>
  <p:transition xmlns:p14="http://schemas.microsoft.com/office/powerpoint/2010/main" spd="slow"/>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75779">
                                            <p:txEl>
                                              <p:pRg st="0" end="0"/>
                                            </p:txEl>
                                          </p:spTgt>
                                        </p:tgtEl>
                                        <p:attrNameLst>
                                          <p:attrName>style.visibility</p:attrName>
                                        </p:attrNameLst>
                                      </p:cBhvr>
                                      <p:to>
                                        <p:strVal val="visible"/>
                                      </p:to>
                                    </p:set>
                                    <p:anim calcmode="lin" valueType="num">
                                      <p:cBhvr additive="base">
                                        <p:cTn id="7" dur="500" fill="hold"/>
                                        <p:tgtEl>
                                          <p:spTgt spid="75779">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75779">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75779">
                                            <p:txEl>
                                              <p:pRg st="1" end="1"/>
                                            </p:txEl>
                                          </p:spTgt>
                                        </p:tgtEl>
                                        <p:attrNameLst>
                                          <p:attrName>style.visibility</p:attrName>
                                        </p:attrNameLst>
                                      </p:cBhvr>
                                      <p:to>
                                        <p:strVal val="visible"/>
                                      </p:to>
                                    </p:set>
                                    <p:anim calcmode="lin" valueType="num">
                                      <p:cBhvr additive="base">
                                        <p:cTn id="13" dur="500" fill="hold"/>
                                        <p:tgtEl>
                                          <p:spTgt spid="75779">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75779">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75779">
                                            <p:txEl>
                                              <p:pRg st="2" end="2"/>
                                            </p:txEl>
                                          </p:spTgt>
                                        </p:tgtEl>
                                        <p:attrNameLst>
                                          <p:attrName>style.visibility</p:attrName>
                                        </p:attrNameLst>
                                      </p:cBhvr>
                                      <p:to>
                                        <p:strVal val="visible"/>
                                      </p:to>
                                    </p:set>
                                    <p:anim calcmode="lin" valueType="num">
                                      <p:cBhvr additive="base">
                                        <p:cTn id="19" dur="500" fill="hold"/>
                                        <p:tgtEl>
                                          <p:spTgt spid="75779">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75779">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75779">
                                            <p:txEl>
                                              <p:pRg st="3" end="3"/>
                                            </p:txEl>
                                          </p:spTgt>
                                        </p:tgtEl>
                                        <p:attrNameLst>
                                          <p:attrName>style.visibility</p:attrName>
                                        </p:attrNameLst>
                                      </p:cBhvr>
                                      <p:to>
                                        <p:strVal val="visible"/>
                                      </p:to>
                                    </p:set>
                                    <p:anim calcmode="lin" valueType="num">
                                      <p:cBhvr additive="base">
                                        <p:cTn id="25" dur="500" fill="hold"/>
                                        <p:tgtEl>
                                          <p:spTgt spid="75779">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75779">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75780">
                                            <p:txEl>
                                              <p:pRg st="0" end="0"/>
                                            </p:txEl>
                                          </p:spTgt>
                                        </p:tgtEl>
                                        <p:attrNameLst>
                                          <p:attrName>style.visibility</p:attrName>
                                        </p:attrNameLst>
                                      </p:cBhvr>
                                      <p:to>
                                        <p:strVal val="visible"/>
                                      </p:to>
                                    </p:set>
                                    <p:anim calcmode="lin" valueType="num">
                                      <p:cBhvr additive="base">
                                        <p:cTn id="31" dur="500" fill="hold"/>
                                        <p:tgtEl>
                                          <p:spTgt spid="75780">
                                            <p:txEl>
                                              <p:pRg st="0" end="0"/>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75780">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75780">
                                            <p:txEl>
                                              <p:pRg st="1" end="1"/>
                                            </p:txEl>
                                          </p:spTgt>
                                        </p:tgtEl>
                                        <p:attrNameLst>
                                          <p:attrName>style.visibility</p:attrName>
                                        </p:attrNameLst>
                                      </p:cBhvr>
                                      <p:to>
                                        <p:strVal val="visible"/>
                                      </p:to>
                                    </p:set>
                                    <p:anim calcmode="lin" valueType="num">
                                      <p:cBhvr additive="base">
                                        <p:cTn id="37" dur="500" fill="hold"/>
                                        <p:tgtEl>
                                          <p:spTgt spid="75780">
                                            <p:txEl>
                                              <p:pRg st="1" end="1"/>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75780">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8" fill="hold" grpId="0" nodeType="clickEffect">
                                  <p:stCondLst>
                                    <p:cond delay="0"/>
                                  </p:stCondLst>
                                  <p:childTnLst>
                                    <p:set>
                                      <p:cBhvr>
                                        <p:cTn id="42" dur="1" fill="hold">
                                          <p:stCondLst>
                                            <p:cond delay="0"/>
                                          </p:stCondLst>
                                        </p:cTn>
                                        <p:tgtEl>
                                          <p:spTgt spid="75780">
                                            <p:txEl>
                                              <p:pRg st="2" end="2"/>
                                            </p:txEl>
                                          </p:spTgt>
                                        </p:tgtEl>
                                        <p:attrNameLst>
                                          <p:attrName>style.visibility</p:attrName>
                                        </p:attrNameLst>
                                      </p:cBhvr>
                                      <p:to>
                                        <p:strVal val="visible"/>
                                      </p:to>
                                    </p:set>
                                    <p:anim calcmode="lin" valueType="num">
                                      <p:cBhvr additive="base">
                                        <p:cTn id="43" dur="500" fill="hold"/>
                                        <p:tgtEl>
                                          <p:spTgt spid="75780">
                                            <p:txEl>
                                              <p:pRg st="2" end="2"/>
                                            </p:txEl>
                                          </p:spTgt>
                                        </p:tgtEl>
                                        <p:attrNameLst>
                                          <p:attrName>ppt_x</p:attrName>
                                        </p:attrNameLst>
                                      </p:cBhvr>
                                      <p:tavLst>
                                        <p:tav tm="0">
                                          <p:val>
                                            <p:strVal val="0-#ppt_w/2"/>
                                          </p:val>
                                        </p:tav>
                                        <p:tav tm="100000">
                                          <p:val>
                                            <p:strVal val="#ppt_x"/>
                                          </p:val>
                                        </p:tav>
                                      </p:tavLst>
                                    </p:anim>
                                    <p:anim calcmode="lin" valueType="num">
                                      <p:cBhvr additive="base">
                                        <p:cTn id="44" dur="500" fill="hold"/>
                                        <p:tgtEl>
                                          <p:spTgt spid="75780">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779" grpId="0" build="p" autoUpdateAnimBg="0"/>
      <p:bldP spid="75780" grpId="0" build="p" autoUpdateAnimBg="0"/>
    </p:bldLst>
  </p:timing>
</p:sld>
</file>

<file path=ppt/slides/slide2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84321" name="Rectangle 2"/>
          <p:cNvSpPr>
            <a:spLocks noGrp="1" noChangeArrowheads="1"/>
          </p:cNvSpPr>
          <p:nvPr>
            <p:ph type="title"/>
          </p:nvPr>
        </p:nvSpPr>
        <p:spPr>
          <a:xfrm>
            <a:off x="685800" y="0"/>
            <a:ext cx="7772400" cy="1143000"/>
          </a:xfrm>
        </p:spPr>
        <p:txBody>
          <a:bodyPr/>
          <a:lstStyle/>
          <a:p>
            <a:pPr eaLnBrk="1" hangingPunct="1"/>
            <a:r>
              <a:rPr lang="en-US">
                <a:latin typeface="Times New Roman" charset="0"/>
              </a:rPr>
              <a:t>Hitler Comes to Power</a:t>
            </a:r>
          </a:p>
        </p:txBody>
      </p:sp>
      <p:sp>
        <p:nvSpPr>
          <p:cNvPr id="77827" name="Rectangle 3"/>
          <p:cNvSpPr>
            <a:spLocks noGrp="1" noChangeArrowheads="1"/>
          </p:cNvSpPr>
          <p:nvPr>
            <p:ph type="body" sz="half" idx="1"/>
          </p:nvPr>
        </p:nvSpPr>
        <p:spPr>
          <a:xfrm>
            <a:off x="228600" y="1752600"/>
            <a:ext cx="3429000" cy="4495800"/>
          </a:xfrm>
        </p:spPr>
        <p:txBody>
          <a:bodyPr/>
          <a:lstStyle/>
          <a:p>
            <a:pPr eaLnBrk="1" hangingPunct="1">
              <a:lnSpc>
                <a:spcPct val="90000"/>
              </a:lnSpc>
            </a:pPr>
            <a:r>
              <a:rPr lang="en-US">
                <a:latin typeface="Times New Roman" charset="0"/>
              </a:rPr>
              <a:t>1-30-1933- Hitler named Chancellor</a:t>
            </a:r>
          </a:p>
          <a:p>
            <a:pPr eaLnBrk="1" hangingPunct="1">
              <a:lnSpc>
                <a:spcPct val="90000"/>
              </a:lnSpc>
            </a:pPr>
            <a:r>
              <a:rPr lang="en-US">
                <a:latin typeface="Times New Roman" charset="0"/>
              </a:rPr>
              <a:t>4-31-1933- Boycott of Jewish Businesses</a:t>
            </a:r>
          </a:p>
          <a:p>
            <a:pPr eaLnBrk="1" hangingPunct="1">
              <a:lnSpc>
                <a:spcPct val="90000"/>
              </a:lnSpc>
            </a:pPr>
            <a:r>
              <a:rPr lang="en-US">
                <a:latin typeface="Times New Roman" charset="0"/>
              </a:rPr>
              <a:t>4-7-1933- Jews fired from civil service</a:t>
            </a:r>
          </a:p>
          <a:p>
            <a:pPr eaLnBrk="1" hangingPunct="1">
              <a:lnSpc>
                <a:spcPct val="90000"/>
              </a:lnSpc>
            </a:pPr>
            <a:r>
              <a:rPr lang="en-US">
                <a:latin typeface="Times New Roman" charset="0"/>
              </a:rPr>
              <a:t>Jan 1934- Sterilization of abnormal</a:t>
            </a:r>
          </a:p>
        </p:txBody>
      </p:sp>
      <p:pic>
        <p:nvPicPr>
          <p:cNvPr id="184323" name="Picture 5" descr="C:\Documents and Settings\DWoolley\My Documents\My Pictures\Holocaust\hiter.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62400" y="1219200"/>
            <a:ext cx="4894263" cy="525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08893975"/>
      </p:ext>
    </p:extLst>
  </p:cSld>
  <p:clrMapOvr>
    <a:masterClrMapping/>
  </p:clrMapOvr>
  <p:transition xmlns:p14="http://schemas.microsoft.com/office/powerpoint/2010/main" spd="slow"/>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77827">
                                            <p:txEl>
                                              <p:pRg st="0" end="0"/>
                                            </p:txEl>
                                          </p:spTgt>
                                        </p:tgtEl>
                                        <p:attrNameLst>
                                          <p:attrName>style.visibility</p:attrName>
                                        </p:attrNameLst>
                                      </p:cBhvr>
                                      <p:to>
                                        <p:strVal val="visible"/>
                                      </p:to>
                                    </p:set>
                                    <p:animEffect transition="in" filter="checkerboard(across)">
                                      <p:cBhvr>
                                        <p:cTn id="7" dur="500"/>
                                        <p:tgtEl>
                                          <p:spTgt spid="77827">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77827">
                                            <p:txEl>
                                              <p:pRg st="1" end="1"/>
                                            </p:txEl>
                                          </p:spTgt>
                                        </p:tgtEl>
                                        <p:attrNameLst>
                                          <p:attrName>style.visibility</p:attrName>
                                        </p:attrNameLst>
                                      </p:cBhvr>
                                      <p:to>
                                        <p:strVal val="visible"/>
                                      </p:to>
                                    </p:set>
                                    <p:animEffect transition="in" filter="checkerboard(across)">
                                      <p:cBhvr>
                                        <p:cTn id="12" dur="500"/>
                                        <p:tgtEl>
                                          <p:spTgt spid="77827">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77827">
                                            <p:txEl>
                                              <p:pRg st="2" end="2"/>
                                            </p:txEl>
                                          </p:spTgt>
                                        </p:tgtEl>
                                        <p:attrNameLst>
                                          <p:attrName>style.visibility</p:attrName>
                                        </p:attrNameLst>
                                      </p:cBhvr>
                                      <p:to>
                                        <p:strVal val="visible"/>
                                      </p:to>
                                    </p:set>
                                    <p:animEffect transition="in" filter="checkerboard(across)">
                                      <p:cBhvr>
                                        <p:cTn id="17" dur="500"/>
                                        <p:tgtEl>
                                          <p:spTgt spid="77827">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77827">
                                            <p:txEl>
                                              <p:pRg st="3" end="3"/>
                                            </p:txEl>
                                          </p:spTgt>
                                        </p:tgtEl>
                                        <p:attrNameLst>
                                          <p:attrName>style.visibility</p:attrName>
                                        </p:attrNameLst>
                                      </p:cBhvr>
                                      <p:to>
                                        <p:strVal val="visible"/>
                                      </p:to>
                                    </p:set>
                                    <p:animEffect transition="in" filter="checkerboard(across)">
                                      <p:cBhvr>
                                        <p:cTn id="22" dur="500"/>
                                        <p:tgtEl>
                                          <p:spTgt spid="7782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827" grpId="0" build="p" autoUpdateAnimBg="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5" name="Rectangle 2"/>
          <p:cNvSpPr>
            <a:spLocks noGrp="1" noChangeArrowheads="1"/>
          </p:cNvSpPr>
          <p:nvPr>
            <p:ph type="title"/>
          </p:nvPr>
        </p:nvSpPr>
        <p:spPr>
          <a:xfrm>
            <a:off x="609600" y="1143000"/>
            <a:ext cx="7772400" cy="1143000"/>
          </a:xfrm>
        </p:spPr>
        <p:txBody>
          <a:bodyPr/>
          <a:lstStyle/>
          <a:p>
            <a:pPr eaLnBrk="1" hangingPunct="1"/>
            <a:r>
              <a:rPr lang="ja-JP" altLang="en-US">
                <a:latin typeface="Times New Roman" charset="0"/>
              </a:rPr>
              <a:t>“</a:t>
            </a:r>
            <a:r>
              <a:rPr lang="en-US" altLang="ja-JP">
                <a:latin typeface="Times New Roman" charset="0"/>
              </a:rPr>
              <a:t>Germans! Defend yourselves! Do not buy from Jews!</a:t>
            </a:r>
            <a:r>
              <a:rPr lang="ja-JP" altLang="en-US">
                <a:latin typeface="Times New Roman" charset="0"/>
              </a:rPr>
              <a:t>”</a:t>
            </a:r>
            <a:endParaRPr lang="en-US">
              <a:latin typeface="Times New Roman" charset="0"/>
            </a:endParaRPr>
          </a:p>
        </p:txBody>
      </p:sp>
      <p:pic>
        <p:nvPicPr>
          <p:cNvPr id="185346" name="Picture 3" descr="C:\Documents and Settings\DWoolley\My Documents\My Pictures\Holocaust\germansdefendyourselvesdonotbuyfromjew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286000"/>
            <a:ext cx="91440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27605385"/>
      </p:ext>
    </p:extLst>
  </p:cSld>
  <p:clrMapOvr>
    <a:masterClrMapping/>
  </p:clrMapOvr>
  <p:transition xmlns:p14="http://schemas.microsoft.com/office/powerpoint/2010/main" spd="slow"/>
</p:sld>
</file>

<file path=ppt/slides/slide2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86369" name="Rectangle 2"/>
          <p:cNvSpPr>
            <a:spLocks noGrp="1" noChangeArrowheads="1"/>
          </p:cNvSpPr>
          <p:nvPr>
            <p:ph type="title"/>
          </p:nvPr>
        </p:nvSpPr>
        <p:spPr/>
        <p:txBody>
          <a:bodyPr/>
          <a:lstStyle/>
          <a:p>
            <a:pPr eaLnBrk="1" hangingPunct="1"/>
            <a:r>
              <a:rPr lang="en-US">
                <a:latin typeface="Times New Roman" charset="0"/>
              </a:rPr>
              <a:t>Propaganda</a:t>
            </a:r>
          </a:p>
        </p:txBody>
      </p:sp>
      <p:sp>
        <p:nvSpPr>
          <p:cNvPr id="79875" name="Rectangle 3"/>
          <p:cNvSpPr>
            <a:spLocks noGrp="1" noChangeArrowheads="1"/>
          </p:cNvSpPr>
          <p:nvPr>
            <p:ph type="body" idx="1"/>
          </p:nvPr>
        </p:nvSpPr>
        <p:spPr/>
        <p:txBody>
          <a:bodyPr/>
          <a:lstStyle/>
          <a:p>
            <a:pPr eaLnBrk="1" hangingPunct="1"/>
            <a:r>
              <a:rPr lang="en-US" sz="2800">
                <a:latin typeface="Times New Roman" charset="0"/>
              </a:rPr>
              <a:t>After </a:t>
            </a:r>
            <a:r>
              <a:rPr lang="en-US" sz="2800" b="1" u="sng">
                <a:latin typeface="Times New Roman" charset="0"/>
              </a:rPr>
              <a:t>Hitler</a:t>
            </a:r>
            <a:r>
              <a:rPr lang="en-US" sz="2800">
                <a:latin typeface="Times New Roman" charset="0"/>
              </a:rPr>
              <a:t> and the </a:t>
            </a:r>
            <a:r>
              <a:rPr lang="en-US" sz="2800" b="1" u="sng">
                <a:latin typeface="Times New Roman" charset="0"/>
              </a:rPr>
              <a:t>Nazis</a:t>
            </a:r>
            <a:r>
              <a:rPr lang="en-US" sz="2800">
                <a:latin typeface="Times New Roman" charset="0"/>
              </a:rPr>
              <a:t> took over the next step was to win </a:t>
            </a:r>
            <a:r>
              <a:rPr lang="en-US" sz="2800" b="1" u="sng">
                <a:latin typeface="Times New Roman" charset="0"/>
              </a:rPr>
              <a:t>allegiance</a:t>
            </a:r>
            <a:r>
              <a:rPr lang="en-US" sz="2800">
                <a:latin typeface="Times New Roman" charset="0"/>
              </a:rPr>
              <a:t> and unite the people behind his rule.</a:t>
            </a:r>
          </a:p>
          <a:p>
            <a:pPr eaLnBrk="1" hangingPunct="1"/>
            <a:r>
              <a:rPr lang="en-US" sz="2800">
                <a:latin typeface="Times New Roman" charset="0"/>
              </a:rPr>
              <a:t>Germans could unite in their </a:t>
            </a:r>
            <a:r>
              <a:rPr lang="en-US" sz="2800" b="1" u="sng">
                <a:latin typeface="Times New Roman" charset="0"/>
              </a:rPr>
              <a:t>hatred</a:t>
            </a:r>
            <a:r>
              <a:rPr lang="en-US" sz="2800">
                <a:latin typeface="Times New Roman" charset="0"/>
              </a:rPr>
              <a:t> and </a:t>
            </a:r>
            <a:r>
              <a:rPr lang="en-US" sz="2800" b="1" u="sng">
                <a:latin typeface="Times New Roman" charset="0"/>
              </a:rPr>
              <a:t>fear</a:t>
            </a:r>
            <a:r>
              <a:rPr lang="en-US" sz="2800">
                <a:latin typeface="Times New Roman" charset="0"/>
              </a:rPr>
              <a:t> of </a:t>
            </a:r>
            <a:r>
              <a:rPr lang="en-US" sz="2800" b="1" u="sng">
                <a:latin typeface="Times New Roman" charset="0"/>
              </a:rPr>
              <a:t>Jews</a:t>
            </a:r>
            <a:r>
              <a:rPr lang="en-US" sz="2800">
                <a:latin typeface="Times New Roman" charset="0"/>
              </a:rPr>
              <a:t>.</a:t>
            </a:r>
          </a:p>
          <a:p>
            <a:pPr eaLnBrk="1" hangingPunct="1"/>
            <a:r>
              <a:rPr lang="en-US" sz="2800">
                <a:latin typeface="Times New Roman" charset="0"/>
              </a:rPr>
              <a:t>Hitler and the Nazis used </a:t>
            </a:r>
            <a:r>
              <a:rPr lang="en-US" sz="2800" b="1" u="sng">
                <a:latin typeface="Times New Roman" charset="0"/>
              </a:rPr>
              <a:t>propaganda</a:t>
            </a:r>
            <a:r>
              <a:rPr lang="en-US" sz="2800">
                <a:latin typeface="Times New Roman" charset="0"/>
              </a:rPr>
              <a:t>- ideas, facts, or allegations spread deliberately to further one's cause or to damage an opposing cause</a:t>
            </a:r>
          </a:p>
        </p:txBody>
      </p:sp>
    </p:spTree>
    <p:extLst>
      <p:ext uri="{BB962C8B-B14F-4D97-AF65-F5344CB8AC3E}">
        <p14:creationId xmlns:p14="http://schemas.microsoft.com/office/powerpoint/2010/main" val="1449150005"/>
      </p:ext>
    </p:extLst>
  </p:cSld>
  <p:clrMapOvr>
    <a:masterClrMapping/>
  </p:clrMapOvr>
  <p:transition xmlns:p14="http://schemas.microsoft.com/office/powerpoint/2010/main" spd="slow"/>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6" fill="hold" grpId="0" nodeType="clickEffect">
                                  <p:stCondLst>
                                    <p:cond delay="0"/>
                                  </p:stCondLst>
                                  <p:childTnLst>
                                    <p:set>
                                      <p:cBhvr>
                                        <p:cTn id="6" dur="1" fill="hold">
                                          <p:stCondLst>
                                            <p:cond delay="0"/>
                                          </p:stCondLst>
                                        </p:cTn>
                                        <p:tgtEl>
                                          <p:spTgt spid="79875">
                                            <p:txEl>
                                              <p:pRg st="0" end="0"/>
                                            </p:txEl>
                                          </p:spTgt>
                                        </p:tgtEl>
                                        <p:attrNameLst>
                                          <p:attrName>style.visibility</p:attrName>
                                        </p:attrNameLst>
                                      </p:cBhvr>
                                      <p:to>
                                        <p:strVal val="visible"/>
                                      </p:to>
                                    </p:set>
                                    <p:animEffect transition="in" filter="barn(inHorizontal)">
                                      <p:cBhvr>
                                        <p:cTn id="7" dur="500"/>
                                        <p:tgtEl>
                                          <p:spTgt spid="79875">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6" presetClass="entr" presetSubtype="26" fill="hold" grpId="0" nodeType="clickEffect">
                                  <p:stCondLst>
                                    <p:cond delay="0"/>
                                  </p:stCondLst>
                                  <p:childTnLst>
                                    <p:set>
                                      <p:cBhvr>
                                        <p:cTn id="11" dur="1" fill="hold">
                                          <p:stCondLst>
                                            <p:cond delay="0"/>
                                          </p:stCondLst>
                                        </p:cTn>
                                        <p:tgtEl>
                                          <p:spTgt spid="79875">
                                            <p:txEl>
                                              <p:pRg st="1" end="1"/>
                                            </p:txEl>
                                          </p:spTgt>
                                        </p:tgtEl>
                                        <p:attrNameLst>
                                          <p:attrName>style.visibility</p:attrName>
                                        </p:attrNameLst>
                                      </p:cBhvr>
                                      <p:to>
                                        <p:strVal val="visible"/>
                                      </p:to>
                                    </p:set>
                                    <p:animEffect transition="in" filter="barn(inHorizontal)">
                                      <p:cBhvr>
                                        <p:cTn id="12" dur="500"/>
                                        <p:tgtEl>
                                          <p:spTgt spid="79875">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6" presetClass="entr" presetSubtype="26" fill="hold" grpId="0" nodeType="clickEffect">
                                  <p:stCondLst>
                                    <p:cond delay="0"/>
                                  </p:stCondLst>
                                  <p:childTnLst>
                                    <p:set>
                                      <p:cBhvr>
                                        <p:cTn id="16" dur="1" fill="hold">
                                          <p:stCondLst>
                                            <p:cond delay="0"/>
                                          </p:stCondLst>
                                        </p:cTn>
                                        <p:tgtEl>
                                          <p:spTgt spid="79875">
                                            <p:txEl>
                                              <p:pRg st="2" end="2"/>
                                            </p:txEl>
                                          </p:spTgt>
                                        </p:tgtEl>
                                        <p:attrNameLst>
                                          <p:attrName>style.visibility</p:attrName>
                                        </p:attrNameLst>
                                      </p:cBhvr>
                                      <p:to>
                                        <p:strVal val="visible"/>
                                      </p:to>
                                    </p:set>
                                    <p:animEffect transition="in" filter="barn(inHorizontal)">
                                      <p:cBhvr>
                                        <p:cTn id="17" dur="500"/>
                                        <p:tgtEl>
                                          <p:spTgt spid="7987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9875" grpId="0" build="p" autoUpdateAnimBg="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3" name="Rectangle 2"/>
          <p:cNvSpPr>
            <a:spLocks noGrp="1" noChangeArrowheads="1"/>
          </p:cNvSpPr>
          <p:nvPr>
            <p:ph type="title"/>
          </p:nvPr>
        </p:nvSpPr>
        <p:spPr>
          <a:xfrm>
            <a:off x="685800" y="457200"/>
            <a:ext cx="7772400" cy="1143000"/>
          </a:xfrm>
        </p:spPr>
        <p:txBody>
          <a:bodyPr/>
          <a:lstStyle/>
          <a:p>
            <a:pPr eaLnBrk="1" hangingPunct="1"/>
            <a:r>
              <a:rPr lang="en-US">
                <a:latin typeface="Times New Roman" charset="0"/>
              </a:rPr>
              <a:t>Propaganda</a:t>
            </a:r>
          </a:p>
        </p:txBody>
      </p:sp>
      <p:pic>
        <p:nvPicPr>
          <p:cNvPr id="187394" name="Picture 5" descr="C:\Documents and Settings\DWoolley\My Documents\My Pictures\string.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24000"/>
            <a:ext cx="4405313" cy="533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7395" name="Picture 6" descr="C:\Documents and Settings\DWoolley\My Documents\My Pictures\cover.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43400" y="1524000"/>
            <a:ext cx="4800600" cy="533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44536720"/>
      </p:ext>
    </p:extLst>
  </p:cSld>
  <p:clrMapOvr>
    <a:masterClrMapping/>
  </p:clrMapOvr>
  <p:transition xmlns:p14="http://schemas.microsoft.com/office/powerpoint/2010/main" spd="slow"/>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7" name="Rectangle 2"/>
          <p:cNvSpPr>
            <a:spLocks noGrp="1" noChangeArrowheads="1"/>
          </p:cNvSpPr>
          <p:nvPr>
            <p:ph type="title"/>
          </p:nvPr>
        </p:nvSpPr>
        <p:spPr>
          <a:xfrm>
            <a:off x="533400" y="0"/>
            <a:ext cx="7772400" cy="1143000"/>
          </a:xfrm>
        </p:spPr>
        <p:txBody>
          <a:bodyPr/>
          <a:lstStyle/>
          <a:p>
            <a:pPr eaLnBrk="1" hangingPunct="1"/>
            <a:r>
              <a:rPr lang="en-US">
                <a:latin typeface="Times New Roman" charset="0"/>
              </a:rPr>
              <a:t>Propaganda</a:t>
            </a:r>
          </a:p>
        </p:txBody>
      </p:sp>
      <p:pic>
        <p:nvPicPr>
          <p:cNvPr id="188418" name="Picture 5" descr="C:\Documents and Settings\DWoolley\My Documents\My Pictures\Holocaust\gwwii03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3388" y="914400"/>
            <a:ext cx="4119562" cy="594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8419" name="Picture 6" descr="C:\Documents and Settings\DWoolley\My Documents\My Pictures\Holocaust\PosterJudSus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24413" y="849313"/>
            <a:ext cx="4311650" cy="601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835787"/>
      </p:ext>
    </p:extLst>
  </p:cSld>
  <p:clrMapOvr>
    <a:masterClrMapping/>
  </p:clrMapOvr>
  <p:transition xmlns:p14="http://schemas.microsoft.com/office/powerpoint/2010/main" spd="slow"/>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1" name="Rectangle 1026"/>
          <p:cNvSpPr>
            <a:spLocks noGrp="1" noChangeArrowheads="1"/>
          </p:cNvSpPr>
          <p:nvPr>
            <p:ph type="title"/>
          </p:nvPr>
        </p:nvSpPr>
        <p:spPr>
          <a:xfrm>
            <a:off x="5784850" y="1828800"/>
            <a:ext cx="3505200" cy="3429000"/>
          </a:xfrm>
        </p:spPr>
        <p:txBody>
          <a:bodyPr/>
          <a:lstStyle/>
          <a:p>
            <a:pPr eaLnBrk="1" hangingPunct="1"/>
            <a:r>
              <a:rPr lang="en-US">
                <a:latin typeface="Times New Roman" charset="0"/>
              </a:rPr>
              <a:t>"The Jew: The inciter of war, the prolonger of war." </a:t>
            </a:r>
            <a:br>
              <a:rPr lang="en-US">
                <a:latin typeface="Times New Roman" charset="0"/>
              </a:rPr>
            </a:br>
            <a:endParaRPr lang="en-US">
              <a:latin typeface="Times New Roman" charset="0"/>
            </a:endParaRPr>
          </a:p>
        </p:txBody>
      </p:sp>
      <p:pic>
        <p:nvPicPr>
          <p:cNvPr id="189442" name="Picture 1027" descr="http://www.calvin.edu/academic/cas/gpa/posters/derjud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5921375" cy="701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2968771"/>
      </p:ext>
    </p:extLst>
  </p:cSld>
  <p:clrMapOvr>
    <a:masterClrMapping/>
  </p:clrMapOvr>
  <p:transition xmlns:p14="http://schemas.microsoft.com/office/powerpoint/2010/main" spd="slow"/>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1026"/>
          <p:cNvSpPr>
            <a:spLocks noGrp="1" noChangeArrowheads="1"/>
          </p:cNvSpPr>
          <p:nvPr>
            <p:ph type="title"/>
          </p:nvPr>
        </p:nvSpPr>
        <p:spPr>
          <a:xfrm>
            <a:off x="685800" y="1066800"/>
            <a:ext cx="7772400" cy="1143000"/>
          </a:xfrm>
        </p:spPr>
        <p:txBody>
          <a:bodyPr/>
          <a:lstStyle/>
          <a:p>
            <a:pPr eaLnBrk="1" hangingPunct="1"/>
            <a:r>
              <a:rPr lang="en-US">
                <a:latin typeface="Times New Roman" charset="0"/>
              </a:rPr>
              <a:t>Beer Coaster- </a:t>
            </a:r>
            <a:r>
              <a:rPr lang="ja-JP" altLang="en-US">
                <a:latin typeface="Times New Roman" charset="0"/>
              </a:rPr>
              <a:t>“</a:t>
            </a:r>
            <a:r>
              <a:rPr lang="en-US" altLang="ja-JP">
                <a:latin typeface="Times New Roman" charset="0"/>
              </a:rPr>
              <a:t>Whoever buys from a Jew is a traitor to his people. </a:t>
            </a:r>
            <a:endParaRPr lang="en-US">
              <a:latin typeface="Times New Roman" charset="0"/>
            </a:endParaRPr>
          </a:p>
        </p:txBody>
      </p:sp>
      <p:pic>
        <p:nvPicPr>
          <p:cNvPr id="190466" name="Picture 1028" descr="http://www.chgs.umn.edu/Educational_Resources/Curriculum/Broken_Threads/Propaganda/bthread1-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00" y="2251075"/>
            <a:ext cx="4606925" cy="4606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24657554"/>
      </p:ext>
    </p:extLst>
  </p:cSld>
  <p:clrMapOvr>
    <a:masterClrMapping/>
  </p:clrMapOvr>
  <p:transition xmlns:p14="http://schemas.microsoft.com/office/powerpoint/2010/main" spd="slow"/>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89" name="Rectangle 2"/>
          <p:cNvSpPr>
            <a:spLocks noGrp="1" noChangeArrowheads="1"/>
          </p:cNvSpPr>
          <p:nvPr>
            <p:ph type="title"/>
          </p:nvPr>
        </p:nvSpPr>
        <p:spPr>
          <a:xfrm>
            <a:off x="5410200" y="609600"/>
            <a:ext cx="3733800" cy="6248400"/>
          </a:xfrm>
        </p:spPr>
        <p:txBody>
          <a:bodyPr/>
          <a:lstStyle/>
          <a:p>
            <a:pPr eaLnBrk="1" hangingPunct="1"/>
            <a:r>
              <a:rPr lang="en-US">
                <a:latin typeface="Times New Roman" charset="0"/>
              </a:rPr>
              <a:t/>
            </a:r>
            <a:br>
              <a:rPr lang="en-US">
                <a:latin typeface="Times New Roman" charset="0"/>
              </a:rPr>
            </a:br>
            <a:r>
              <a:rPr lang="en-US">
                <a:latin typeface="Times New Roman" charset="0"/>
              </a:rPr>
              <a:t>Unfruitful</a:t>
            </a:r>
            <a:br>
              <a:rPr lang="en-US">
                <a:latin typeface="Times New Roman" charset="0"/>
              </a:rPr>
            </a:br>
            <a:r>
              <a:rPr lang="en-US">
                <a:latin typeface="Times New Roman" charset="0"/>
              </a:rPr>
              <a:t/>
            </a:r>
            <a:br>
              <a:rPr lang="en-US">
                <a:latin typeface="Times New Roman" charset="0"/>
              </a:rPr>
            </a:br>
            <a:r>
              <a:rPr lang="en-US">
                <a:latin typeface="Times New Roman" charset="0"/>
              </a:rPr>
              <a:t>“</a:t>
            </a:r>
            <a:r>
              <a:rPr lang="en-US" altLang="ja-JP" sz="4000">
                <a:latin typeface="Times New Roman" charset="0"/>
              </a:rPr>
              <a:t>They belong to the church, she belongs to Satan. Both are lost to the German race."</a:t>
            </a:r>
            <a:r>
              <a:rPr lang="en-US" altLang="ja-JP">
                <a:latin typeface="Times New Roman" charset="0"/>
              </a:rPr>
              <a:t/>
            </a:r>
            <a:br>
              <a:rPr lang="en-US" altLang="ja-JP">
                <a:latin typeface="Times New Roman" charset="0"/>
              </a:rPr>
            </a:br>
            <a:endParaRPr lang="en-US" sz="2400">
              <a:latin typeface="Times New Roman" charset="0"/>
            </a:endParaRPr>
          </a:p>
        </p:txBody>
      </p:sp>
      <p:pic>
        <p:nvPicPr>
          <p:cNvPr id="191490" name="Picture 4" descr="http://www.calvin.edu/academic/cas/gpa/images/sturmer/ds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62000"/>
            <a:ext cx="5486400"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02807732"/>
      </p:ext>
    </p:extLst>
  </p:cSld>
  <p:clrMapOvr>
    <a:masterClrMapping/>
  </p:clrMapOvr>
  <p:transition xmlns:p14="http://schemas.microsoft.com/office/powerpoint/2010/main" spd="slow"/>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3" name="Rectangle 1026"/>
          <p:cNvSpPr>
            <a:spLocks noGrp="1" noChangeArrowheads="1"/>
          </p:cNvSpPr>
          <p:nvPr>
            <p:ph type="title"/>
          </p:nvPr>
        </p:nvSpPr>
        <p:spPr>
          <a:xfrm>
            <a:off x="5121275" y="2286000"/>
            <a:ext cx="4038600" cy="4572000"/>
          </a:xfrm>
        </p:spPr>
        <p:txBody>
          <a:bodyPr/>
          <a:lstStyle/>
          <a:p>
            <a:pPr eaLnBrk="1" hangingPunct="1"/>
            <a:r>
              <a:rPr lang="en-US" sz="1800">
                <a:latin typeface="Times New Roman" charset="0"/>
              </a:rPr>
              <a:t>'Children, look there! The Man who hangs on the Cross was one of the greatest enemies of the Jews of all time. He knew the Jews in all their corruption and meanness. Once He drove the Jews out with a whip, because they were carrying on their money-dealings in the Church. He called the Jews: killers of men from the beginning. By that He meant that the Jews in all times have been murderers. He said further to the Jews: Your father is the Devil! Do you know, children, what that means? It means that the Jews descend from the Devil. And because they descend from the Devil they can but live like devils. So they commit one crime after another.'</a:t>
            </a:r>
            <a:br>
              <a:rPr lang="en-US" sz="1800">
                <a:latin typeface="Times New Roman" charset="0"/>
              </a:rPr>
            </a:br>
            <a:r>
              <a:rPr lang="en-US" sz="1800">
                <a:latin typeface="Times New Roman" charset="0"/>
              </a:rPr>
              <a:t>'Because this Man knew the Jews, because He proclaimed the truth to the world, he had to die. Hence the Jews murdered Him. They drove nails through His hands and feet and let Him slowly bleed.</a:t>
            </a:r>
            <a:br>
              <a:rPr lang="en-US" sz="1800">
                <a:latin typeface="Times New Roman" charset="0"/>
              </a:rPr>
            </a:br>
            <a:endParaRPr lang="en-US" sz="1800">
              <a:latin typeface="Times New Roman" charset="0"/>
            </a:endParaRPr>
          </a:p>
        </p:txBody>
      </p:sp>
      <p:pic>
        <p:nvPicPr>
          <p:cNvPr id="192514" name="Picture 1028" descr="http://www.calvin.edu/academic/cas/gpa/images/giftpilz/scan1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5029200" cy="692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12952313"/>
      </p:ext>
    </p:extLst>
  </p:cSld>
  <p:clrMapOvr>
    <a:masterClrMapping/>
  </p:clrMapOvr>
  <p:transition xmlns:p14="http://schemas.microsoft.com/office/powerpoint/2010/main" spd="slow"/>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69" name="Title 1"/>
          <p:cNvSpPr>
            <a:spLocks noGrp="1"/>
          </p:cNvSpPr>
          <p:nvPr>
            <p:ph type="title"/>
          </p:nvPr>
        </p:nvSpPr>
        <p:spPr/>
        <p:txBody>
          <a:bodyPr/>
          <a:lstStyle/>
          <a:p>
            <a:r>
              <a:rPr lang="en-US">
                <a:latin typeface="Rockwell" charset="0"/>
              </a:rPr>
              <a:t>Nazi Leadership</a:t>
            </a:r>
          </a:p>
        </p:txBody>
      </p:sp>
      <p:pic>
        <p:nvPicPr>
          <p:cNvPr id="160770" name="Content Placeholder 4" descr="nazi-leaders-fullsize.jpg"/>
          <p:cNvPicPr>
            <a:picLocks noGrp="1" noChangeAspect="1"/>
          </p:cNvPicPr>
          <p:nvPr>
            <p:ph idx="1"/>
          </p:nvPr>
        </p:nvPicPr>
        <p:blipFill>
          <a:blip r:embed="rId2">
            <a:extLst>
              <a:ext uri="{28A0092B-C50C-407E-A947-70E740481C1C}">
                <a14:useLocalDpi xmlns:a14="http://schemas.microsoft.com/office/drawing/2010/main" val="0"/>
              </a:ext>
            </a:extLst>
          </a:blip>
          <a:srcRect l="-16187" r="-16187"/>
          <a:stretch>
            <a:fillRect/>
          </a:stretch>
        </p:blipFill>
        <p:spPr>
          <a:xfrm>
            <a:off x="-873125" y="1600200"/>
            <a:ext cx="10017125" cy="5257800"/>
          </a:xfrm>
        </p:spPr>
      </p:pic>
      <p:sp>
        <p:nvSpPr>
          <p:cNvPr id="4" name="Slide Number Placeholder 3"/>
          <p:cNvSpPr>
            <a:spLocks noGrp="1"/>
          </p:cNvSpPr>
          <p:nvPr>
            <p:ph type="sldNum" sz="quarter" idx="12"/>
          </p:nvPr>
        </p:nvSpPr>
        <p:spPr/>
        <p:txBody>
          <a:bodyPr/>
          <a:lstStyle/>
          <a:p>
            <a:pPr>
              <a:defRPr/>
            </a:pPr>
            <a:fld id="{0548B714-FE6F-F048-981D-EEA938F83D30}" type="slidenum">
              <a:rPr lang="en-US" smtClean="0"/>
              <a:pPr>
                <a:defRPr/>
              </a:pPr>
              <a:t>3</a:t>
            </a:fld>
            <a:endParaRPr lang="en-US"/>
          </a:p>
        </p:txBody>
      </p:sp>
    </p:spTree>
    <p:extLst>
      <p:ext uri="{BB962C8B-B14F-4D97-AF65-F5344CB8AC3E}">
        <p14:creationId xmlns:p14="http://schemas.microsoft.com/office/powerpoint/2010/main" val="2899190758"/>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7" name="Rectangle 4"/>
          <p:cNvSpPr>
            <a:spLocks noGrp="1" noChangeArrowheads="1"/>
          </p:cNvSpPr>
          <p:nvPr>
            <p:ph type="body" sz="half" idx="2"/>
          </p:nvPr>
        </p:nvSpPr>
        <p:spPr>
          <a:xfrm>
            <a:off x="5334000" y="2057400"/>
            <a:ext cx="3810000" cy="4114800"/>
          </a:xfrm>
        </p:spPr>
        <p:txBody>
          <a:bodyPr/>
          <a:lstStyle/>
          <a:p>
            <a:pPr marL="0" indent="0" eaLnBrk="1" hangingPunct="1">
              <a:buFont typeface="Wingdings 2" charset="0"/>
              <a:buNone/>
            </a:pPr>
            <a:r>
              <a:rPr lang="en-US" sz="2800">
                <a:latin typeface="Times New Roman" charset="0"/>
              </a:rPr>
              <a:t>“The God of the Jews is money. To earn money, he commits the greatest crimes. He will not rest until he can sit on a huge money sack, until he has become the king of money.”</a:t>
            </a:r>
          </a:p>
        </p:txBody>
      </p:sp>
      <p:pic>
        <p:nvPicPr>
          <p:cNvPr id="193538" name="Picture 6" descr="http://www.calvin.edu/academic/cas/gpa/images/giftpilz/scan1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53498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42301109"/>
      </p:ext>
    </p:extLst>
  </p:cSld>
  <p:clrMapOvr>
    <a:masterClrMapping/>
  </p:clrMapOvr>
  <p:transition xmlns:p14="http://schemas.microsoft.com/office/powerpoint/2010/main" spd="slow"/>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1" name="Rectangle 2"/>
          <p:cNvSpPr>
            <a:spLocks noGrp="1" noChangeArrowheads="1"/>
          </p:cNvSpPr>
          <p:nvPr>
            <p:ph type="title"/>
          </p:nvPr>
        </p:nvSpPr>
        <p:spPr>
          <a:xfrm>
            <a:off x="5943600" y="2971800"/>
            <a:ext cx="3429000" cy="1143000"/>
          </a:xfrm>
        </p:spPr>
        <p:txBody>
          <a:bodyPr/>
          <a:lstStyle/>
          <a:p>
            <a:pPr eaLnBrk="1" hangingPunct="1"/>
            <a:r>
              <a:rPr lang="en-US">
                <a:latin typeface="Times New Roman" charset="0"/>
              </a:rPr>
              <a:t>Then and Now</a:t>
            </a:r>
          </a:p>
        </p:txBody>
      </p:sp>
      <p:pic>
        <p:nvPicPr>
          <p:cNvPr id="194562" name="Picture 4" descr="http://www.calvin.edu/academic/cas/gpa/images/slides/01163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11663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85996691"/>
      </p:ext>
    </p:extLst>
  </p:cSld>
  <p:clrMapOvr>
    <a:masterClrMapping/>
  </p:clrMapOvr>
  <p:transition xmlns:p14="http://schemas.microsoft.com/office/powerpoint/2010/main" spd="slow"/>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5" name="Rectangle 1026"/>
          <p:cNvSpPr>
            <a:spLocks noGrp="1" noChangeArrowheads="1"/>
          </p:cNvSpPr>
          <p:nvPr>
            <p:ph type="title"/>
          </p:nvPr>
        </p:nvSpPr>
        <p:spPr>
          <a:xfrm>
            <a:off x="685800" y="228600"/>
            <a:ext cx="7772400" cy="1143000"/>
          </a:xfrm>
        </p:spPr>
        <p:txBody>
          <a:bodyPr/>
          <a:lstStyle/>
          <a:p>
            <a:pPr eaLnBrk="1" hangingPunct="1"/>
            <a:r>
              <a:rPr lang="en-US">
                <a:latin typeface="Times New Roman" charset="0"/>
              </a:rPr>
              <a:t>Quotes from Anti-Semitic Writings</a:t>
            </a:r>
          </a:p>
        </p:txBody>
      </p:sp>
      <p:sp>
        <p:nvSpPr>
          <p:cNvPr id="29699" name="Rectangle 1027"/>
          <p:cNvSpPr>
            <a:spLocks noGrp="1" noChangeArrowheads="1"/>
          </p:cNvSpPr>
          <p:nvPr>
            <p:ph type="body" sz="half" idx="1"/>
          </p:nvPr>
        </p:nvSpPr>
        <p:spPr>
          <a:xfrm>
            <a:off x="0" y="1371600"/>
            <a:ext cx="4343400" cy="5486400"/>
          </a:xfrm>
        </p:spPr>
        <p:txBody>
          <a:bodyPr>
            <a:normAutofit lnSpcReduction="10000"/>
          </a:bodyPr>
          <a:lstStyle/>
          <a:p>
            <a:pPr eaLnBrk="1" hangingPunct="1">
              <a:lnSpc>
                <a:spcPct val="90000"/>
              </a:lnSpc>
              <a:defRPr/>
            </a:pPr>
            <a:r>
              <a:rPr lang="en-US" dirty="0">
                <a:latin typeface="Times New Roman" charset="0"/>
              </a:rPr>
              <a:t>The goal of the Jew is to make himself the ruler of humanity. Wherever he comes, he destroys works of culture. He is not a creative spirit, rather a destructive spirit.</a:t>
            </a:r>
          </a:p>
          <a:p>
            <a:pPr marL="0" indent="0" eaLnBrk="1" hangingPunct="1">
              <a:lnSpc>
                <a:spcPct val="90000"/>
              </a:lnSpc>
              <a:buFont typeface="Wingdings 2" charset="0"/>
              <a:buNone/>
              <a:defRPr/>
            </a:pPr>
            <a:r>
              <a:rPr lang="en-US" b="1" dirty="0">
                <a:latin typeface="Times New Roman" charset="0"/>
              </a:rPr>
              <a:t>How has the Jew subjugated the peoples?</a:t>
            </a:r>
            <a:endParaRPr lang="en-US" dirty="0">
              <a:latin typeface="Times New Roman" charset="0"/>
            </a:endParaRPr>
          </a:p>
          <a:p>
            <a:pPr eaLnBrk="1" hangingPunct="1">
              <a:lnSpc>
                <a:spcPct val="90000"/>
              </a:lnSpc>
              <a:defRPr/>
            </a:pPr>
            <a:r>
              <a:rPr lang="en-US" dirty="0">
                <a:latin typeface="Times New Roman" charset="0"/>
              </a:rPr>
              <a:t>With money. He lent them money and made them pay interest. Thousands and thousands of Germans have been made wretched by the Jews and been reduced to poverty. Farmers whose land had been in the family for more than 100 years were driven from their land because they could not pay the interest.</a:t>
            </a:r>
          </a:p>
          <a:p>
            <a:pPr eaLnBrk="1" hangingPunct="1">
              <a:lnSpc>
                <a:spcPct val="90000"/>
              </a:lnSpc>
              <a:buFontTx/>
              <a:buNone/>
              <a:defRPr/>
            </a:pPr>
            <a:endParaRPr lang="en-US" sz="1800" dirty="0">
              <a:latin typeface="Times New Roman" charset="0"/>
            </a:endParaRPr>
          </a:p>
          <a:p>
            <a:pPr eaLnBrk="1" hangingPunct="1">
              <a:lnSpc>
                <a:spcPct val="90000"/>
              </a:lnSpc>
              <a:defRPr/>
            </a:pPr>
            <a:endParaRPr lang="en-US" sz="1800" dirty="0">
              <a:latin typeface="Times New Roman" charset="0"/>
            </a:endParaRPr>
          </a:p>
        </p:txBody>
      </p:sp>
      <p:sp>
        <p:nvSpPr>
          <p:cNvPr id="195587" name="Rectangle 1028"/>
          <p:cNvSpPr>
            <a:spLocks noGrp="1" noChangeArrowheads="1"/>
          </p:cNvSpPr>
          <p:nvPr>
            <p:ph type="body" sz="half" idx="2"/>
          </p:nvPr>
        </p:nvSpPr>
        <p:spPr>
          <a:xfrm>
            <a:off x="4805363" y="1447800"/>
            <a:ext cx="4338637" cy="5410200"/>
          </a:xfrm>
        </p:spPr>
        <p:txBody>
          <a:bodyPr/>
          <a:lstStyle/>
          <a:p>
            <a:pPr eaLnBrk="1" hangingPunct="1"/>
            <a:r>
              <a:rPr lang="en-US" sz="2400">
                <a:latin typeface="Times New Roman" charset="0"/>
              </a:rPr>
              <a:t>Jewry undermines every people and every state that it infiltrates. It feeds as a parasite and a culture-killing worm in the host people. </a:t>
            </a:r>
          </a:p>
          <a:p>
            <a:pPr eaLnBrk="1" hangingPunct="1"/>
            <a:r>
              <a:rPr lang="en-US" sz="2400">
                <a:latin typeface="Times New Roman" charset="0"/>
              </a:rPr>
              <a:t>Just like rats, the Jews 2000 years ago moved from the Middle East to Egypt</a:t>
            </a:r>
          </a:p>
          <a:p>
            <a:pPr eaLnBrk="1" hangingPunct="1"/>
            <a:endParaRPr lang="en-US" sz="2400">
              <a:latin typeface="Times New Roman" charset="0"/>
            </a:endParaRPr>
          </a:p>
        </p:txBody>
      </p:sp>
    </p:spTree>
    <p:extLst>
      <p:ext uri="{BB962C8B-B14F-4D97-AF65-F5344CB8AC3E}">
        <p14:creationId xmlns:p14="http://schemas.microsoft.com/office/powerpoint/2010/main" val="2290355624"/>
      </p:ext>
    </p:extLst>
  </p:cSld>
  <p:clrMapOvr>
    <a:masterClrMapping/>
  </p:clrMapOvr>
  <p:transition xmlns:p14="http://schemas.microsoft.com/office/powerpoint/2010/main" spd="slow"/>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09" name="Rectangle 2"/>
          <p:cNvSpPr>
            <a:spLocks noGrp="1" noChangeArrowheads="1"/>
          </p:cNvSpPr>
          <p:nvPr>
            <p:ph type="title"/>
          </p:nvPr>
        </p:nvSpPr>
        <p:spPr>
          <a:xfrm>
            <a:off x="838200" y="0"/>
            <a:ext cx="7772400" cy="1143000"/>
          </a:xfrm>
        </p:spPr>
        <p:txBody>
          <a:bodyPr/>
          <a:lstStyle/>
          <a:p>
            <a:pPr eaLnBrk="1" hangingPunct="1"/>
            <a:r>
              <a:rPr lang="ja-JP" altLang="en-US">
                <a:latin typeface="Times New Roman" charset="0"/>
              </a:rPr>
              <a:t>“</a:t>
            </a:r>
            <a:r>
              <a:rPr lang="en-US" altLang="ja-JP">
                <a:latin typeface="Times New Roman" charset="0"/>
              </a:rPr>
              <a:t>The Poison Mushroom</a:t>
            </a:r>
            <a:r>
              <a:rPr lang="ja-JP" altLang="en-US">
                <a:latin typeface="Times New Roman" charset="0"/>
              </a:rPr>
              <a:t>”</a:t>
            </a:r>
            <a:endParaRPr lang="en-US">
              <a:latin typeface="Times New Roman" charset="0"/>
            </a:endParaRPr>
          </a:p>
        </p:txBody>
      </p:sp>
      <p:pic>
        <p:nvPicPr>
          <p:cNvPr id="196610" name="Picture 3" descr="C:\Documents and Settings\DWoolley\My Documents\My Pictures\Holocaust\poiso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5400" y="1524000"/>
            <a:ext cx="6629400" cy="5186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56314796"/>
      </p:ext>
    </p:extLst>
  </p:cSld>
  <p:clrMapOvr>
    <a:masterClrMapping/>
  </p:clrMapOvr>
  <p:transition xmlns:p14="http://schemas.microsoft.com/office/powerpoint/2010/main" spd="slow"/>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3" name="Rectangle 2"/>
          <p:cNvSpPr>
            <a:spLocks noGrp="1" noChangeArrowheads="1"/>
          </p:cNvSpPr>
          <p:nvPr>
            <p:ph type="title"/>
          </p:nvPr>
        </p:nvSpPr>
        <p:spPr>
          <a:xfrm>
            <a:off x="609600" y="0"/>
            <a:ext cx="7772400" cy="1143000"/>
          </a:xfrm>
        </p:spPr>
        <p:txBody>
          <a:bodyPr/>
          <a:lstStyle/>
          <a:p>
            <a:pPr eaLnBrk="1" hangingPunct="1"/>
            <a:r>
              <a:rPr lang="en-US">
                <a:latin typeface="Times New Roman" charset="0"/>
              </a:rPr>
              <a:t>German Schoolbook</a:t>
            </a:r>
          </a:p>
        </p:txBody>
      </p:sp>
      <p:pic>
        <p:nvPicPr>
          <p:cNvPr id="197634" name="Picture 3" descr="C:\Documents and Settings\DWoolley\My Documents\My Pictures\Holocaust\prop.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5400" y="1524000"/>
            <a:ext cx="6858000" cy="51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32567769"/>
      </p:ext>
    </p:extLst>
  </p:cSld>
  <p:clrMapOvr>
    <a:masterClrMapping/>
  </p:clrMapOvr>
  <p:transition xmlns:p14="http://schemas.microsoft.com/office/powerpoint/2010/main" spd="slow"/>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7" name="Rectangle 2"/>
          <p:cNvSpPr>
            <a:spLocks noGrp="1" noChangeArrowheads="1"/>
          </p:cNvSpPr>
          <p:nvPr>
            <p:ph type="title"/>
          </p:nvPr>
        </p:nvSpPr>
        <p:spPr>
          <a:xfrm>
            <a:off x="36513" y="1371600"/>
            <a:ext cx="9448800" cy="1143000"/>
          </a:xfrm>
        </p:spPr>
        <p:txBody>
          <a:bodyPr/>
          <a:lstStyle/>
          <a:p>
            <a:pPr eaLnBrk="1" hangingPunct="1"/>
            <a:r>
              <a:rPr lang="en-US">
                <a:latin typeface="Times New Roman" charset="0"/>
              </a:rPr>
              <a:t>Propaganda led to horrific actions by many Germans. </a:t>
            </a:r>
            <a:br>
              <a:rPr lang="en-US">
                <a:latin typeface="Times New Roman" charset="0"/>
              </a:rPr>
            </a:br>
            <a:r>
              <a:rPr lang="en-US">
                <a:latin typeface="Times New Roman" charset="0"/>
              </a:rPr>
              <a:t>Jews forced to scrub pavement.</a:t>
            </a:r>
          </a:p>
        </p:txBody>
      </p:sp>
      <p:pic>
        <p:nvPicPr>
          <p:cNvPr id="198658" name="Picture 3" descr="C:\Documents and Settings\DWoolley\My Documents\My Pictures\Holocaust\scrubpavemen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76400" y="2590800"/>
            <a:ext cx="6096000" cy="426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18587558"/>
      </p:ext>
    </p:extLst>
  </p:cSld>
  <p:clrMapOvr>
    <a:masterClrMapping/>
  </p:clrMapOvr>
  <p:transition xmlns:p14="http://schemas.microsoft.com/office/powerpoint/2010/main" spd="slow"/>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1" name="Rectangle 2"/>
          <p:cNvSpPr>
            <a:spLocks noGrp="1" noChangeArrowheads="1"/>
          </p:cNvSpPr>
          <p:nvPr>
            <p:ph type="title"/>
          </p:nvPr>
        </p:nvSpPr>
        <p:spPr/>
        <p:txBody>
          <a:bodyPr/>
          <a:lstStyle/>
          <a:p>
            <a:pPr eaLnBrk="1" hangingPunct="1"/>
            <a:r>
              <a:rPr lang="ja-JP" altLang="en-US">
                <a:latin typeface="Times New Roman" charset="0"/>
              </a:rPr>
              <a:t>“</a:t>
            </a:r>
            <a:r>
              <a:rPr lang="en-US" altLang="ja-JP">
                <a:latin typeface="Times New Roman" charset="0"/>
              </a:rPr>
              <a:t>The Jew is our greatest enemy! Beware of the Jew!</a:t>
            </a:r>
            <a:r>
              <a:rPr lang="ja-JP" altLang="en-US">
                <a:latin typeface="Times New Roman" charset="0"/>
              </a:rPr>
              <a:t>”</a:t>
            </a:r>
            <a:endParaRPr lang="en-US">
              <a:latin typeface="Times New Roman" charset="0"/>
            </a:endParaRPr>
          </a:p>
        </p:txBody>
      </p:sp>
      <p:pic>
        <p:nvPicPr>
          <p:cNvPr id="199682" name="Picture 4" descr="http://www.stjohnsprep.org/teachers/d_smith/holocaust/classrm.gif">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47800" y="2051050"/>
            <a:ext cx="6362700" cy="4806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72015566"/>
      </p:ext>
    </p:extLst>
  </p:cSld>
  <p:clrMapOvr>
    <a:masterClrMapping/>
  </p:clrMapOvr>
  <p:transition xmlns:p14="http://schemas.microsoft.com/office/powerpoint/2010/main" spd="slow"/>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5" name="Rectangle 2"/>
          <p:cNvSpPr>
            <a:spLocks noGrp="1" noChangeArrowheads="1"/>
          </p:cNvSpPr>
          <p:nvPr>
            <p:ph type="title"/>
          </p:nvPr>
        </p:nvSpPr>
        <p:spPr/>
        <p:txBody>
          <a:bodyPr/>
          <a:lstStyle/>
          <a:p>
            <a:pPr eaLnBrk="1" hangingPunct="1"/>
            <a:r>
              <a:rPr lang="en-US">
                <a:latin typeface="Times New Roman" charset="0"/>
              </a:rPr>
              <a:t>The beating of a Jew</a:t>
            </a:r>
          </a:p>
        </p:txBody>
      </p:sp>
      <p:pic>
        <p:nvPicPr>
          <p:cNvPr id="200706" name="Picture 3" descr="C:\Documents and Settings\DWoolley\My Documents\My Pictures\Holocaust\pogrom.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7800" y="2133600"/>
            <a:ext cx="6477000" cy="445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07977709"/>
      </p:ext>
    </p:extLst>
  </p:cSld>
  <p:clrMapOvr>
    <a:masterClrMapping/>
  </p:clrMapOvr>
  <p:transition xmlns:p14="http://schemas.microsoft.com/office/powerpoint/2010/main" spd="slow"/>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29" name="Rectangle 1026"/>
          <p:cNvSpPr>
            <a:spLocks noGrp="1" noChangeArrowheads="1"/>
          </p:cNvSpPr>
          <p:nvPr>
            <p:ph type="title"/>
          </p:nvPr>
        </p:nvSpPr>
        <p:spPr/>
        <p:txBody>
          <a:bodyPr/>
          <a:lstStyle/>
          <a:p>
            <a:pPr eaLnBrk="1" hangingPunct="1"/>
            <a:r>
              <a:rPr lang="en-US">
                <a:latin typeface="Times New Roman" charset="0"/>
              </a:rPr>
              <a:t>The beating of a Jewish woman</a:t>
            </a:r>
          </a:p>
        </p:txBody>
      </p:sp>
      <p:sp>
        <p:nvSpPr>
          <p:cNvPr id="201730" name="Rectangle 1028"/>
          <p:cNvSpPr>
            <a:spLocks noChangeArrowheads="1"/>
          </p:cNvSpPr>
          <p:nvPr/>
        </p:nvSpPr>
        <p:spPr bwMode="ltGray">
          <a:xfrm>
            <a:off x="1660525" y="235426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endParaRPr lang="en-US"/>
          </a:p>
        </p:txBody>
      </p:sp>
      <p:sp>
        <p:nvSpPr>
          <p:cNvPr id="201731" name="AutoShape 1030" descr="http://motlc.learningcenter.wiesenthal.org/gallery/pg01/pg3/photos/p01/p3/p01383.gif"/>
          <p:cNvSpPr>
            <a:spLocks noChangeAspect="1" noChangeArrowheads="1"/>
          </p:cNvSpPr>
          <p:nvPr/>
        </p:nvSpPr>
        <p:spPr bwMode="auto">
          <a:xfrm>
            <a:off x="3200400" y="2400300"/>
            <a:ext cx="2743200"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01732" name="Rectangle 1031"/>
          <p:cNvSpPr>
            <a:spLocks noChangeArrowheads="1"/>
          </p:cNvSpPr>
          <p:nvPr/>
        </p:nvSpPr>
        <p:spPr bwMode="ltGray">
          <a:xfrm>
            <a:off x="1660525" y="235426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endParaRPr lang="en-US"/>
          </a:p>
        </p:txBody>
      </p:sp>
      <p:sp>
        <p:nvSpPr>
          <p:cNvPr id="201733" name="AutoShape 1033" descr="http://motlc.learningcenter.wiesenthal.org/gallery/pg01/pg3/photos/p01/p3/p01383.gif"/>
          <p:cNvSpPr>
            <a:spLocks noChangeAspect="1" noChangeArrowheads="1"/>
          </p:cNvSpPr>
          <p:nvPr/>
        </p:nvSpPr>
        <p:spPr bwMode="auto">
          <a:xfrm>
            <a:off x="3200400" y="2400300"/>
            <a:ext cx="2743200"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01734" name="Rectangle 1034"/>
          <p:cNvSpPr>
            <a:spLocks noChangeArrowheads="1"/>
          </p:cNvSpPr>
          <p:nvPr/>
        </p:nvSpPr>
        <p:spPr bwMode="ltGray">
          <a:xfrm>
            <a:off x="1660525" y="235426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endParaRPr lang="en-US"/>
          </a:p>
        </p:txBody>
      </p:sp>
      <p:sp>
        <p:nvSpPr>
          <p:cNvPr id="201735" name="AutoShape 1036" descr="http://motlc.learningcenter.wiesenthal.org/gallery/pg01/pg3/photos/p01/p3/p01383.gif"/>
          <p:cNvSpPr>
            <a:spLocks noChangeAspect="1" noChangeArrowheads="1"/>
          </p:cNvSpPr>
          <p:nvPr/>
        </p:nvSpPr>
        <p:spPr bwMode="auto">
          <a:xfrm>
            <a:off x="3200400" y="2400300"/>
            <a:ext cx="2743200"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01736" name="Rectangle 1037"/>
          <p:cNvSpPr>
            <a:spLocks noChangeArrowheads="1"/>
          </p:cNvSpPr>
          <p:nvPr/>
        </p:nvSpPr>
        <p:spPr bwMode="ltGray">
          <a:xfrm>
            <a:off x="1660525" y="235426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endParaRPr lang="en-US"/>
          </a:p>
        </p:txBody>
      </p:sp>
      <p:sp>
        <p:nvSpPr>
          <p:cNvPr id="201737" name="AutoShape 1039" descr="http://motlc.learningcenter.wiesenthal.org/gallery/pg14/pg8/photos/p14/p8/p14820.gif"/>
          <p:cNvSpPr>
            <a:spLocks noChangeAspect="1" noChangeArrowheads="1"/>
          </p:cNvSpPr>
          <p:nvPr/>
        </p:nvSpPr>
        <p:spPr bwMode="auto">
          <a:xfrm>
            <a:off x="3200400" y="2400300"/>
            <a:ext cx="2743200"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pic>
        <p:nvPicPr>
          <p:cNvPr id="201738" name="Picture 1040" descr="C:\Documents and Settings\DWoolley\My Documents\My Pictures\Holocaust\1.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1828800"/>
            <a:ext cx="6705600" cy="50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82497207"/>
      </p:ext>
    </p:extLst>
  </p:cSld>
  <p:clrMapOvr>
    <a:masterClrMapping/>
  </p:clrMapOvr>
  <p:transition xmlns:p14="http://schemas.microsoft.com/office/powerpoint/2010/main" spd="slow"/>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3" name="Rectangle 2"/>
          <p:cNvSpPr>
            <a:spLocks noGrp="1" noChangeArrowheads="1"/>
          </p:cNvSpPr>
          <p:nvPr>
            <p:ph type="title"/>
          </p:nvPr>
        </p:nvSpPr>
        <p:spPr>
          <a:xfrm>
            <a:off x="762000" y="762000"/>
            <a:ext cx="7772400" cy="1143000"/>
          </a:xfrm>
        </p:spPr>
        <p:txBody>
          <a:bodyPr/>
          <a:lstStyle/>
          <a:p>
            <a:pPr eaLnBrk="1" hangingPunct="1"/>
            <a:r>
              <a:rPr lang="en-US">
                <a:latin typeface="Times New Roman" charset="0"/>
              </a:rPr>
              <a:t>German soldiers brutalize a Jew in Poland</a:t>
            </a:r>
          </a:p>
        </p:txBody>
      </p:sp>
      <p:pic>
        <p:nvPicPr>
          <p:cNvPr id="202754" name="Picture 4" descr="http://www.stjohnsprep.org/teachers/d_smith/holocaust/poljew1.gif">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5400" y="2093913"/>
            <a:ext cx="6537325" cy="476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85410274"/>
      </p:ext>
    </p:extLst>
  </p:cSld>
  <p:clrMapOvr>
    <a:masterClrMapping/>
  </p:clrMapOvr>
  <p:transition xmlns:p14="http://schemas.microsoft.com/office/powerpoint/2010/main" spd="slow"/>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732020" y="25500"/>
            <a:ext cx="4411980" cy="6324809"/>
          </a:xfrm>
          <a:prstGeom prst="rect">
            <a:avLst/>
          </a:prstGeom>
        </p:spPr>
        <p:txBody>
          <a:bodyPr>
            <a:spAutoFit/>
          </a:bodyPr>
          <a:lstStyle/>
          <a:p>
            <a:pPr algn="ctr">
              <a:spcAft>
                <a:spcPts val="1800"/>
              </a:spcAft>
              <a:defRPr/>
            </a:pPr>
            <a:r>
              <a:rPr lang="en-US" sz="3600" dirty="0">
                <a:ln>
                  <a:solidFill>
                    <a:sysClr val="windowText" lastClr="000000"/>
                  </a:solidFill>
                </a:ln>
                <a:latin typeface="Century Gothic"/>
                <a:cs typeface="Century Gothic"/>
              </a:rPr>
              <a:t>Dr. Joseph Goebbels </a:t>
            </a:r>
          </a:p>
          <a:p>
            <a:pPr marL="457200" indent="-457200">
              <a:spcAft>
                <a:spcPts val="1800"/>
              </a:spcAft>
              <a:buFont typeface="Arial" panose="020B0604020202020204" pitchFamily="34" charset="0"/>
              <a:buChar char="•"/>
              <a:defRPr/>
            </a:pPr>
            <a:r>
              <a:rPr lang="en-US" sz="3600" dirty="0">
                <a:ln>
                  <a:solidFill>
                    <a:sysClr val="windowText" lastClr="000000"/>
                  </a:solidFill>
                </a:ln>
                <a:latin typeface="Century Gothic"/>
                <a:cs typeface="Century Gothic"/>
              </a:rPr>
              <a:t>Propaganda Minister for the Nazi Regime. </a:t>
            </a:r>
          </a:p>
          <a:p>
            <a:pPr marL="457200" indent="-457200">
              <a:spcAft>
                <a:spcPts val="1800"/>
              </a:spcAft>
              <a:buFont typeface="Arial" panose="020B0604020202020204" pitchFamily="34" charset="0"/>
              <a:buChar char="•"/>
              <a:defRPr/>
            </a:pPr>
            <a:r>
              <a:rPr lang="en-US" sz="3600" dirty="0">
                <a:ln>
                  <a:solidFill>
                    <a:sysClr val="windowText" lastClr="000000"/>
                  </a:solidFill>
                </a:ln>
                <a:latin typeface="Century Gothic"/>
                <a:cs typeface="Century Gothic"/>
              </a:rPr>
              <a:t>He encouraged book burnings to promote censorship. </a:t>
            </a:r>
          </a:p>
          <a:p>
            <a:pPr marL="457200" indent="-457200">
              <a:spcAft>
                <a:spcPts val="1800"/>
              </a:spcAft>
              <a:buFont typeface="Arial" panose="020B0604020202020204" pitchFamily="34" charset="0"/>
              <a:buChar char="•"/>
              <a:defRPr/>
            </a:pPr>
            <a:endParaRPr lang="en-US" sz="3600" b="1" dirty="0">
              <a:ln>
                <a:solidFill>
                  <a:sysClr val="windowText" lastClr="000000"/>
                </a:solidFill>
              </a:ln>
              <a:latin typeface="Century Gothic"/>
              <a:cs typeface="Century Gothic"/>
            </a:endParaRPr>
          </a:p>
        </p:txBody>
      </p:sp>
      <p:pic>
        <p:nvPicPr>
          <p:cNvPr id="161794" name="Picture 2" descr="File:Bundesarchiv Bild 183-1989-0821-502, Joseph Goebbel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473233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70034849"/>
      </p:ext>
    </p:extLst>
  </p:cSld>
  <p:clrMapOvr>
    <a:masterClrMapping/>
  </p:clrMapOvr>
  <p:transition xmlns:p14="http://schemas.microsoft.com/office/powerpoint/2010/main" spd="slow">
    <p:wip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randombar(horizont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randombar(horizontal)">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randombar(horizontal)">
                                      <p:cBhvr>
                                        <p:cTn id="17"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Slide1.jpg"/>
          <p:cNvPicPr>
            <a:picLocks noGrp="1" noChangeAspect="1"/>
          </p:cNvPicPr>
          <p:nvPr>
            <p:ph idx="1"/>
          </p:nvPr>
        </p:nvPicPr>
        <p:blipFill>
          <a:blip r:embed="rId4" cstate="print"/>
          <a:stretch>
            <a:fillRect/>
          </a:stretch>
        </p:blipFill>
        <p:spPr>
          <a:xfrm>
            <a:off x="-11113" y="0"/>
            <a:ext cx="10366376" cy="6858000"/>
          </a:xfrm>
          <a:effectLst>
            <a:outerShdw blurRad="190500" algn="tl" rotWithShape="0">
              <a:srgbClr val="000000">
                <a:alpha val="70000"/>
              </a:srgbClr>
            </a:outerShdw>
          </a:effectLst>
        </p:spPr>
      </p:pic>
      <p:sp>
        <p:nvSpPr>
          <p:cNvPr id="203778" name="Title 1"/>
          <p:cNvSpPr>
            <a:spLocks noGrp="1"/>
          </p:cNvSpPr>
          <p:nvPr>
            <p:ph type="title"/>
          </p:nvPr>
        </p:nvSpPr>
        <p:spPr>
          <a:xfrm>
            <a:off x="2209800" y="4648200"/>
            <a:ext cx="8229600" cy="1143000"/>
          </a:xfrm>
        </p:spPr>
        <p:txBody>
          <a:bodyPr/>
          <a:lstStyle/>
          <a:p>
            <a:pPr algn="l"/>
            <a:r>
              <a:rPr lang="en-US">
                <a:solidFill>
                  <a:srgbClr val="FFFFFF"/>
                </a:solidFill>
                <a:latin typeface="Comic Sans MS" charset="0"/>
                <a:cs typeface="Comic Sans MS" charset="0"/>
              </a:rPr>
              <a:t>Hitler idealized the Nordic Race, what he called the Aryan Race </a:t>
            </a:r>
            <a:r>
              <a:rPr lang="mr-IN">
                <a:solidFill>
                  <a:srgbClr val="FFFFFF"/>
                </a:solidFill>
                <a:latin typeface="Comic Sans MS" charset="0"/>
                <a:cs typeface="Comic Sans MS" charset="0"/>
              </a:rPr>
              <a:t>–</a:t>
            </a:r>
            <a:r>
              <a:rPr lang="en-US">
                <a:solidFill>
                  <a:srgbClr val="FFFFFF"/>
                </a:solidFill>
                <a:latin typeface="Comic Sans MS" charset="0"/>
                <a:cs typeface="Comic Sans MS" charset="0"/>
              </a:rPr>
              <a:t> blonde haired, blue eyed people and felt they were superior to other races.</a:t>
            </a:r>
          </a:p>
        </p:txBody>
      </p:sp>
    </p:spTree>
    <p:custDataLst>
      <p:tags r:id="rId1"/>
    </p:custDataLst>
    <p:extLst>
      <p:ext uri="{BB962C8B-B14F-4D97-AF65-F5344CB8AC3E}">
        <p14:creationId xmlns:p14="http://schemas.microsoft.com/office/powerpoint/2010/main" val="1799096494"/>
      </p:ext>
    </p:extLst>
  </p:cSld>
  <p:clrMapOvr>
    <a:masterClrMapping/>
  </p:clrMapOvr>
  <p:transition xmlns:p14="http://schemas.microsoft.com/office/powerpoint/2010/main" advTm="10000"/>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05825" name="Rectangle 2"/>
          <p:cNvSpPr>
            <a:spLocks noGrp="1" noChangeArrowheads="1"/>
          </p:cNvSpPr>
          <p:nvPr>
            <p:ph type="title"/>
          </p:nvPr>
        </p:nvSpPr>
        <p:spPr>
          <a:xfrm>
            <a:off x="498475" y="93663"/>
            <a:ext cx="8147050" cy="668337"/>
          </a:xfrm>
        </p:spPr>
        <p:txBody>
          <a:bodyPr/>
          <a:lstStyle/>
          <a:p>
            <a:pPr eaLnBrk="1" hangingPunct="1"/>
            <a:r>
              <a:rPr lang="en-US">
                <a:latin typeface="Times New Roman" charset="0"/>
              </a:rPr>
              <a:t>1935- Nuremberg Race Laws</a:t>
            </a:r>
          </a:p>
        </p:txBody>
      </p:sp>
      <p:sp>
        <p:nvSpPr>
          <p:cNvPr id="81923" name="Rectangle 3"/>
          <p:cNvSpPr>
            <a:spLocks noGrp="1" noChangeArrowheads="1"/>
          </p:cNvSpPr>
          <p:nvPr>
            <p:ph type="body" idx="1"/>
          </p:nvPr>
        </p:nvSpPr>
        <p:spPr>
          <a:xfrm>
            <a:off x="0" y="1219200"/>
            <a:ext cx="5791200" cy="5029200"/>
          </a:xfrm>
        </p:spPr>
        <p:txBody>
          <a:bodyPr/>
          <a:lstStyle/>
          <a:p>
            <a:pPr eaLnBrk="1" hangingPunct="1">
              <a:lnSpc>
                <a:spcPct val="90000"/>
              </a:lnSpc>
            </a:pPr>
            <a:r>
              <a:rPr lang="en-US" sz="2800">
                <a:latin typeface="Times New Roman" charset="0"/>
              </a:rPr>
              <a:t> Jews </a:t>
            </a:r>
            <a:r>
              <a:rPr lang="en-US" sz="2800" b="1" u="sng">
                <a:latin typeface="Times New Roman" charset="0"/>
              </a:rPr>
              <a:t>stripped</a:t>
            </a:r>
            <a:r>
              <a:rPr lang="en-US" sz="2800">
                <a:latin typeface="Times New Roman" charset="0"/>
              </a:rPr>
              <a:t> of </a:t>
            </a:r>
            <a:r>
              <a:rPr lang="en-US" sz="2800" b="1" u="sng">
                <a:latin typeface="Times New Roman" charset="0"/>
              </a:rPr>
              <a:t>citizenship</a:t>
            </a:r>
            <a:r>
              <a:rPr lang="en-US" sz="2800">
                <a:latin typeface="Times New Roman" charset="0"/>
              </a:rPr>
              <a:t>, no rights</a:t>
            </a:r>
          </a:p>
          <a:p>
            <a:pPr eaLnBrk="1" hangingPunct="1">
              <a:lnSpc>
                <a:spcPct val="90000"/>
              </a:lnSpc>
            </a:pPr>
            <a:r>
              <a:rPr lang="en-US" sz="2800">
                <a:latin typeface="Times New Roman" charset="0"/>
              </a:rPr>
              <a:t>Marriage of Jews and Germans </a:t>
            </a:r>
            <a:r>
              <a:rPr lang="en-US" sz="2800" b="1" u="sng">
                <a:latin typeface="Times New Roman" charset="0"/>
              </a:rPr>
              <a:t>forbidden</a:t>
            </a:r>
            <a:r>
              <a:rPr lang="en-US" sz="2800">
                <a:latin typeface="Times New Roman" charset="0"/>
              </a:rPr>
              <a:t>, (sex also)</a:t>
            </a:r>
          </a:p>
          <a:p>
            <a:pPr eaLnBrk="1" hangingPunct="1">
              <a:lnSpc>
                <a:spcPct val="90000"/>
              </a:lnSpc>
            </a:pPr>
            <a:r>
              <a:rPr lang="en-US" sz="2800">
                <a:latin typeface="Times New Roman" charset="0"/>
              </a:rPr>
              <a:t> Who was a Jew- anyone with at least </a:t>
            </a:r>
            <a:r>
              <a:rPr lang="en-US" sz="2800" b="1" u="sng">
                <a:latin typeface="Times New Roman" charset="0"/>
              </a:rPr>
              <a:t>one</a:t>
            </a:r>
            <a:r>
              <a:rPr lang="en-US" sz="2800">
                <a:latin typeface="Times New Roman" charset="0"/>
              </a:rPr>
              <a:t> Jewish </a:t>
            </a:r>
            <a:r>
              <a:rPr lang="en-US" sz="2800" b="1" u="sng">
                <a:latin typeface="Times New Roman" charset="0"/>
              </a:rPr>
              <a:t>grandparent</a:t>
            </a:r>
            <a:r>
              <a:rPr lang="en-US" sz="2800">
                <a:latin typeface="Times New Roman" charset="0"/>
              </a:rPr>
              <a:t> had no rights</a:t>
            </a:r>
          </a:p>
          <a:p>
            <a:pPr eaLnBrk="1" hangingPunct="1">
              <a:lnSpc>
                <a:spcPct val="90000"/>
              </a:lnSpc>
            </a:pPr>
            <a:r>
              <a:rPr lang="en-US" sz="2800">
                <a:latin typeface="Times New Roman" charset="0"/>
              </a:rPr>
              <a:t>Germans take over Jewish </a:t>
            </a:r>
            <a:r>
              <a:rPr lang="en-US" sz="2800" b="1" u="sng">
                <a:latin typeface="Times New Roman" charset="0"/>
              </a:rPr>
              <a:t>businesses</a:t>
            </a:r>
          </a:p>
          <a:p>
            <a:pPr eaLnBrk="1" hangingPunct="1">
              <a:lnSpc>
                <a:spcPct val="90000"/>
              </a:lnSpc>
            </a:pPr>
            <a:r>
              <a:rPr lang="en-US" sz="2800">
                <a:latin typeface="Times New Roman" charset="0"/>
              </a:rPr>
              <a:t>Jews forced to wear Star of </a:t>
            </a:r>
            <a:r>
              <a:rPr lang="en-US" sz="2800" b="1" u="sng">
                <a:latin typeface="Times New Roman" charset="0"/>
              </a:rPr>
              <a:t>David</a:t>
            </a:r>
          </a:p>
        </p:txBody>
      </p:sp>
      <p:pic>
        <p:nvPicPr>
          <p:cNvPr id="205827" name="Picture 4" descr="C:\Documents and Settings\DWoolley\My Documents\My Pictures\Holocaust\jud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91200" y="2057400"/>
            <a:ext cx="272415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85447220"/>
      </p:ext>
    </p:extLst>
  </p:cSld>
  <p:clrMapOvr>
    <a:masterClrMapping/>
  </p:clrMapOvr>
  <p:transition xmlns:p14="http://schemas.microsoft.com/office/powerpoint/2010/main" spd="slow"/>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4" presetClass="entr" presetSubtype="0" fill="hold" grpId="0" nodeType="clickEffect">
                                  <p:stCondLst>
                                    <p:cond delay="0"/>
                                  </p:stCondLst>
                                  <p:childTnLst>
                                    <p:set>
                                      <p:cBhvr>
                                        <p:cTn id="6" dur="1" fill="hold">
                                          <p:stCondLst>
                                            <p:cond delay="499"/>
                                          </p:stCondLst>
                                        </p:cTn>
                                        <p:tgtEl>
                                          <p:spTgt spid="81923">
                                            <p:txEl>
                                              <p:pRg st="0" end="0"/>
                                            </p:txEl>
                                          </p:spTgt>
                                        </p:tgtEl>
                                        <p:attrNameLst>
                                          <p:attrName>style.visibility</p:attrName>
                                        </p:attrNameLst>
                                      </p:cBhvr>
                                      <p:to>
                                        <p:strVal val="visible"/>
                                      </p:to>
                                    </p:set>
                                    <p:anim to="" calcmode="lin" valueType="num">
                                      <p:cBhvr>
                                        <p:cTn id="7" dur="1" fill="hold"/>
                                        <p:tgtEl>
                                          <p:spTgt spid="81923">
                                            <p:txEl>
                                              <p:pRg st="0" end="0"/>
                                            </p:txEl>
                                          </p:spTgt>
                                        </p:tgtEl>
                                        <p:attrNameLst>
                                          <p:attrName/>
                                        </p:attrNameLst>
                                      </p:cBhvr>
                                    </p:anim>
                                  </p:childTnLst>
                                </p:cTn>
                              </p:par>
                            </p:childTnLst>
                          </p:cTn>
                        </p:par>
                      </p:childTnLst>
                    </p:cTn>
                  </p:par>
                  <p:par>
                    <p:cTn id="8" fill="hold" nodeType="clickPar">
                      <p:stCondLst>
                        <p:cond delay="indefinite"/>
                      </p:stCondLst>
                      <p:childTnLst>
                        <p:par>
                          <p:cTn id="9" fill="hold" nodeType="withGroup">
                            <p:stCondLst>
                              <p:cond delay="0"/>
                            </p:stCondLst>
                            <p:childTnLst>
                              <p:par>
                                <p:cTn id="10" presetID="24" presetClass="entr" presetSubtype="0" fill="hold" grpId="0" nodeType="clickEffect">
                                  <p:stCondLst>
                                    <p:cond delay="0"/>
                                  </p:stCondLst>
                                  <p:childTnLst>
                                    <p:set>
                                      <p:cBhvr>
                                        <p:cTn id="11" dur="1" fill="hold">
                                          <p:stCondLst>
                                            <p:cond delay="499"/>
                                          </p:stCondLst>
                                        </p:cTn>
                                        <p:tgtEl>
                                          <p:spTgt spid="81923">
                                            <p:txEl>
                                              <p:pRg st="1" end="1"/>
                                            </p:txEl>
                                          </p:spTgt>
                                        </p:tgtEl>
                                        <p:attrNameLst>
                                          <p:attrName>style.visibility</p:attrName>
                                        </p:attrNameLst>
                                      </p:cBhvr>
                                      <p:to>
                                        <p:strVal val="visible"/>
                                      </p:to>
                                    </p:set>
                                    <p:anim to="" calcmode="lin" valueType="num">
                                      <p:cBhvr>
                                        <p:cTn id="12" dur="1" fill="hold"/>
                                        <p:tgtEl>
                                          <p:spTgt spid="81923">
                                            <p:txEl>
                                              <p:pRg st="1" end="1"/>
                                            </p:txEl>
                                          </p:spTgt>
                                        </p:tgtEl>
                                        <p:attrNameLst>
                                          <p:attrName/>
                                        </p:attrNameLst>
                                      </p:cBhvr>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4" presetClass="entr" presetSubtype="0" fill="hold" grpId="0" nodeType="clickEffect">
                                  <p:stCondLst>
                                    <p:cond delay="0"/>
                                  </p:stCondLst>
                                  <p:childTnLst>
                                    <p:set>
                                      <p:cBhvr>
                                        <p:cTn id="16" dur="1" fill="hold">
                                          <p:stCondLst>
                                            <p:cond delay="499"/>
                                          </p:stCondLst>
                                        </p:cTn>
                                        <p:tgtEl>
                                          <p:spTgt spid="81923">
                                            <p:txEl>
                                              <p:pRg st="2" end="2"/>
                                            </p:txEl>
                                          </p:spTgt>
                                        </p:tgtEl>
                                        <p:attrNameLst>
                                          <p:attrName>style.visibility</p:attrName>
                                        </p:attrNameLst>
                                      </p:cBhvr>
                                      <p:to>
                                        <p:strVal val="visible"/>
                                      </p:to>
                                    </p:set>
                                    <p:anim to="" calcmode="lin" valueType="num">
                                      <p:cBhvr>
                                        <p:cTn id="17" dur="1" fill="hold"/>
                                        <p:tgtEl>
                                          <p:spTgt spid="81923">
                                            <p:txEl>
                                              <p:pRg st="2" end="2"/>
                                            </p:txEl>
                                          </p:spTgt>
                                        </p:tgtEl>
                                        <p:attrNameLst>
                                          <p:attrName/>
                                        </p:attrNameLst>
                                      </p:cBhvr>
                                    </p:anim>
                                  </p:childTnLst>
                                </p:cTn>
                              </p:par>
                            </p:childTnLst>
                          </p:cTn>
                        </p:par>
                      </p:childTnLst>
                    </p:cTn>
                  </p:par>
                  <p:par>
                    <p:cTn id="18" fill="hold" nodeType="clickPar">
                      <p:stCondLst>
                        <p:cond delay="indefinite"/>
                      </p:stCondLst>
                      <p:childTnLst>
                        <p:par>
                          <p:cTn id="19" fill="hold" nodeType="withGroup">
                            <p:stCondLst>
                              <p:cond delay="0"/>
                            </p:stCondLst>
                            <p:childTnLst>
                              <p:par>
                                <p:cTn id="20" presetID="24" presetClass="entr" presetSubtype="0" fill="hold" grpId="0" nodeType="clickEffect">
                                  <p:stCondLst>
                                    <p:cond delay="0"/>
                                  </p:stCondLst>
                                  <p:childTnLst>
                                    <p:set>
                                      <p:cBhvr>
                                        <p:cTn id="21" dur="1" fill="hold">
                                          <p:stCondLst>
                                            <p:cond delay="499"/>
                                          </p:stCondLst>
                                        </p:cTn>
                                        <p:tgtEl>
                                          <p:spTgt spid="81923">
                                            <p:txEl>
                                              <p:pRg st="3" end="3"/>
                                            </p:txEl>
                                          </p:spTgt>
                                        </p:tgtEl>
                                        <p:attrNameLst>
                                          <p:attrName>style.visibility</p:attrName>
                                        </p:attrNameLst>
                                      </p:cBhvr>
                                      <p:to>
                                        <p:strVal val="visible"/>
                                      </p:to>
                                    </p:set>
                                    <p:anim to="" calcmode="lin" valueType="num">
                                      <p:cBhvr>
                                        <p:cTn id="22" dur="1" fill="hold"/>
                                        <p:tgtEl>
                                          <p:spTgt spid="81923">
                                            <p:txEl>
                                              <p:pRg st="3" end="3"/>
                                            </p:txEl>
                                          </p:spTgt>
                                        </p:tgtEl>
                                        <p:attrNameLst>
                                          <p:attrName/>
                                        </p:attrNameLst>
                                      </p:cBhvr>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24" presetClass="entr" presetSubtype="0" fill="hold" grpId="0" nodeType="clickEffect">
                                  <p:stCondLst>
                                    <p:cond delay="0"/>
                                  </p:stCondLst>
                                  <p:childTnLst>
                                    <p:set>
                                      <p:cBhvr>
                                        <p:cTn id="26" dur="1" fill="hold">
                                          <p:stCondLst>
                                            <p:cond delay="499"/>
                                          </p:stCondLst>
                                        </p:cTn>
                                        <p:tgtEl>
                                          <p:spTgt spid="81923">
                                            <p:txEl>
                                              <p:pRg st="4" end="4"/>
                                            </p:txEl>
                                          </p:spTgt>
                                        </p:tgtEl>
                                        <p:attrNameLst>
                                          <p:attrName>style.visibility</p:attrName>
                                        </p:attrNameLst>
                                      </p:cBhvr>
                                      <p:to>
                                        <p:strVal val="visible"/>
                                      </p:to>
                                    </p:set>
                                    <p:anim to="" calcmode="lin" valueType="num">
                                      <p:cBhvr>
                                        <p:cTn id="27" dur="1" fill="hold"/>
                                        <p:tgtEl>
                                          <p:spTgt spid="81923">
                                            <p:txEl>
                                              <p:pRg st="4" end="4"/>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23" grpId="0" build="p" autoUpdateAnimBg="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49" name="Title 1"/>
          <p:cNvSpPr>
            <a:spLocks noGrp="1"/>
          </p:cNvSpPr>
          <p:nvPr>
            <p:ph type="title"/>
          </p:nvPr>
        </p:nvSpPr>
        <p:spPr/>
        <p:txBody>
          <a:bodyPr/>
          <a:lstStyle/>
          <a:p>
            <a:r>
              <a:rPr lang="en-US">
                <a:solidFill>
                  <a:srgbClr val="000000"/>
                </a:solidFill>
                <a:latin typeface="Rockwell" charset="0"/>
              </a:rPr>
              <a:t>The Holocaust</a:t>
            </a:r>
          </a:p>
        </p:txBody>
      </p:sp>
      <p:sp>
        <p:nvSpPr>
          <p:cNvPr id="3" name="Content Placeholder 2"/>
          <p:cNvSpPr>
            <a:spLocks noGrp="1"/>
          </p:cNvSpPr>
          <p:nvPr>
            <p:ph idx="1"/>
          </p:nvPr>
        </p:nvSpPr>
        <p:spPr>
          <a:xfrm>
            <a:off x="0" y="1600200"/>
            <a:ext cx="9144000" cy="5257800"/>
          </a:xfrm>
        </p:spPr>
        <p:txBody>
          <a:bodyPr>
            <a:normAutofit/>
          </a:bodyPr>
          <a:lstStyle/>
          <a:p>
            <a:pPr algn="ctr">
              <a:defRPr/>
            </a:pPr>
            <a:r>
              <a:rPr lang="en-US" dirty="0" smtClean="0">
                <a:solidFill>
                  <a:srgbClr val="000000"/>
                </a:solidFill>
                <a:latin typeface="Comic Sans MS"/>
                <a:cs typeface="Comic Sans MS"/>
              </a:rPr>
              <a:t>In 1935, any public servant </a:t>
            </a:r>
            <a:r>
              <a:rPr lang="en-US" dirty="0" err="1" smtClean="0">
                <a:solidFill>
                  <a:srgbClr val="000000"/>
                </a:solidFill>
                <a:latin typeface="Comic Sans MS"/>
                <a:cs typeface="Comic Sans MS"/>
              </a:rPr>
              <a:t>ie</a:t>
            </a:r>
            <a:r>
              <a:rPr lang="en-US" dirty="0" smtClean="0">
                <a:solidFill>
                  <a:srgbClr val="000000"/>
                </a:solidFill>
                <a:latin typeface="Comic Sans MS"/>
                <a:cs typeface="Comic Sans MS"/>
              </a:rPr>
              <a:t> (teacher, </a:t>
            </a:r>
            <a:r>
              <a:rPr lang="en-US" dirty="0" err="1" smtClean="0">
                <a:solidFill>
                  <a:srgbClr val="000000"/>
                </a:solidFill>
                <a:latin typeface="Comic Sans MS"/>
                <a:cs typeface="Comic Sans MS"/>
              </a:rPr>
              <a:t>scientiest</a:t>
            </a:r>
            <a:r>
              <a:rPr lang="en-US" dirty="0" smtClean="0">
                <a:solidFill>
                  <a:srgbClr val="000000"/>
                </a:solidFill>
                <a:latin typeface="Comic Sans MS"/>
                <a:cs typeface="Comic Sans MS"/>
              </a:rPr>
              <a:t>, lawyer, doctor, or government official) that did not agree with the Nazis were </a:t>
            </a:r>
            <a:r>
              <a:rPr lang="en-US" b="1" u="sng" dirty="0" smtClean="0">
                <a:solidFill>
                  <a:srgbClr val="000000"/>
                </a:solidFill>
                <a:latin typeface="Comic Sans MS"/>
                <a:cs typeface="Comic Sans MS"/>
              </a:rPr>
              <a:t>arrested</a:t>
            </a:r>
            <a:r>
              <a:rPr lang="en-US" dirty="0" smtClean="0">
                <a:solidFill>
                  <a:srgbClr val="000000"/>
                </a:solidFill>
                <a:latin typeface="Comic Sans MS"/>
                <a:cs typeface="Comic Sans MS"/>
              </a:rPr>
              <a:t> and sent to prison.  </a:t>
            </a:r>
          </a:p>
          <a:p>
            <a:pPr algn="ctr">
              <a:defRPr/>
            </a:pPr>
            <a:endParaRPr lang="en-US" dirty="0">
              <a:solidFill>
                <a:srgbClr val="000000"/>
              </a:solidFill>
              <a:latin typeface="Comic Sans MS"/>
              <a:cs typeface="Comic Sans MS"/>
            </a:endParaRPr>
          </a:p>
          <a:p>
            <a:pPr algn="ctr">
              <a:defRPr/>
            </a:pPr>
            <a:r>
              <a:rPr lang="en-US" dirty="0" smtClean="0">
                <a:solidFill>
                  <a:srgbClr val="000000"/>
                </a:solidFill>
                <a:latin typeface="Comic Sans MS"/>
                <a:cs typeface="Comic Sans MS"/>
              </a:rPr>
              <a:t>Why do you think the Nazis target these people first? </a:t>
            </a:r>
          </a:p>
          <a:p>
            <a:pPr marL="0" indent="0" algn="ctr">
              <a:buFont typeface="Wingdings 2" charset="0"/>
              <a:buNone/>
              <a:defRPr/>
            </a:pPr>
            <a:r>
              <a:rPr lang="en-US" dirty="0" smtClean="0">
                <a:latin typeface="Comic Sans MS"/>
                <a:cs typeface="Comic Sans MS"/>
              </a:rPr>
              <a:t>Each of these people were educated and had leadership skills which would have been useful for creating resistance movements.</a:t>
            </a:r>
            <a:endParaRPr lang="en-US" dirty="0">
              <a:latin typeface="Comic Sans MS"/>
              <a:cs typeface="Comic Sans MS"/>
            </a:endParaRPr>
          </a:p>
        </p:txBody>
      </p:sp>
    </p:spTree>
    <p:extLst>
      <p:ext uri="{BB962C8B-B14F-4D97-AF65-F5344CB8AC3E}">
        <p14:creationId xmlns:p14="http://schemas.microsoft.com/office/powerpoint/2010/main" val="179806274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3" name="Rectangle 2"/>
          <p:cNvSpPr>
            <a:spLocks noGrp="1" noChangeArrowheads="1"/>
          </p:cNvSpPr>
          <p:nvPr>
            <p:ph type="title"/>
          </p:nvPr>
        </p:nvSpPr>
        <p:spPr>
          <a:xfrm>
            <a:off x="685800" y="0"/>
            <a:ext cx="7772400" cy="1143000"/>
          </a:xfrm>
        </p:spPr>
        <p:txBody>
          <a:bodyPr/>
          <a:lstStyle/>
          <a:p>
            <a:pPr eaLnBrk="1" hangingPunct="1"/>
            <a:r>
              <a:rPr lang="en-US">
                <a:latin typeface="Times New Roman" charset="0"/>
              </a:rPr>
              <a:t>FEAR</a:t>
            </a:r>
          </a:p>
        </p:txBody>
      </p:sp>
      <p:pic>
        <p:nvPicPr>
          <p:cNvPr id="207874" name="Picture 3" descr="C:\Documents and Settings\DWoolley\My Documents\My Pictures\Holocaust\fear.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1447800"/>
            <a:ext cx="8001000" cy="541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61801383"/>
      </p:ext>
    </p:extLst>
  </p:cSld>
  <p:clrMapOvr>
    <a:masterClrMapping/>
  </p:clrMapOvr>
  <p:transition xmlns:p14="http://schemas.microsoft.com/office/powerpoint/2010/main" spd="slow"/>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7" name="Rectangle 2"/>
          <p:cNvSpPr>
            <a:spLocks noGrp="1" noChangeArrowheads="1"/>
          </p:cNvSpPr>
          <p:nvPr>
            <p:ph type="title"/>
          </p:nvPr>
        </p:nvSpPr>
        <p:spPr>
          <a:xfrm>
            <a:off x="685800" y="457200"/>
            <a:ext cx="7772400" cy="762000"/>
          </a:xfrm>
        </p:spPr>
        <p:txBody>
          <a:bodyPr/>
          <a:lstStyle/>
          <a:p>
            <a:pPr eaLnBrk="1" hangingPunct="1"/>
            <a:r>
              <a:rPr lang="en-US">
                <a:latin typeface="Times New Roman" charset="0"/>
              </a:rPr>
              <a:t>Anti-Semitic Signs</a:t>
            </a:r>
          </a:p>
        </p:txBody>
      </p:sp>
      <p:pic>
        <p:nvPicPr>
          <p:cNvPr id="208898" name="Picture 3" descr="C:\Documents and Settings\DWoolley\My Documents\My Pictures\Holocaust\sign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1524000"/>
            <a:ext cx="3721100" cy="469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8852" name="Text Box 4"/>
          <p:cNvSpPr txBox="1">
            <a:spLocks noChangeArrowheads="1"/>
          </p:cNvSpPr>
          <p:nvPr/>
        </p:nvSpPr>
        <p:spPr bwMode="ltGray">
          <a:xfrm>
            <a:off x="4724400" y="1524000"/>
            <a:ext cx="3505200" cy="447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ja-JP" altLang="en-US" sz="3200">
                <a:latin typeface="Times New Roman" charset="0"/>
              </a:rPr>
              <a:t>“</a:t>
            </a:r>
            <a:r>
              <a:rPr lang="en-US" altLang="ja-JP" sz="3200">
                <a:latin typeface="Times New Roman" charset="0"/>
              </a:rPr>
              <a:t>City of Hersbruck. This lovely city of Hersbruck, this glorious spot of earth, was created only for Germans and not for Jews. Jews are therefore not welcome.</a:t>
            </a:r>
            <a:r>
              <a:rPr lang="ja-JP" altLang="en-US" sz="3200">
                <a:latin typeface="Times New Roman" charset="0"/>
              </a:rPr>
              <a:t>”</a:t>
            </a:r>
            <a:endParaRPr lang="en-US" sz="3200">
              <a:latin typeface="Times New Roman" charset="0"/>
            </a:endParaRPr>
          </a:p>
        </p:txBody>
      </p:sp>
    </p:spTree>
    <p:extLst>
      <p:ext uri="{BB962C8B-B14F-4D97-AF65-F5344CB8AC3E}">
        <p14:creationId xmlns:p14="http://schemas.microsoft.com/office/powerpoint/2010/main" val="2965077611"/>
      </p:ext>
    </p:extLst>
  </p:cSld>
  <p:clrMapOvr>
    <a:masterClrMapping/>
  </p:clrMapOvr>
  <p:transition xmlns:p14="http://schemas.microsoft.com/office/powerpoint/2010/main" spd="slow"/>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78852"/>
                                        </p:tgtEl>
                                        <p:attrNameLst>
                                          <p:attrName>style.visibility</p:attrName>
                                        </p:attrNameLst>
                                      </p:cBhvr>
                                      <p:to>
                                        <p:strVal val="visible"/>
                                      </p:to>
                                    </p:set>
                                    <p:anim calcmode="lin" valueType="num">
                                      <p:cBhvr additive="base">
                                        <p:cTn id="7" dur="500" fill="hold"/>
                                        <p:tgtEl>
                                          <p:spTgt spid="78852"/>
                                        </p:tgtEl>
                                        <p:attrNameLst>
                                          <p:attrName>ppt_x</p:attrName>
                                        </p:attrNameLst>
                                      </p:cBhvr>
                                      <p:tavLst>
                                        <p:tav tm="0">
                                          <p:val>
                                            <p:strVal val="0-#ppt_w/2"/>
                                          </p:val>
                                        </p:tav>
                                        <p:tav tm="100000">
                                          <p:val>
                                            <p:strVal val="#ppt_x"/>
                                          </p:val>
                                        </p:tav>
                                      </p:tavLst>
                                    </p:anim>
                                    <p:anim calcmode="lin" valueType="num">
                                      <p:cBhvr additive="base">
                                        <p:cTn id="8" dur="500" fill="hold"/>
                                        <p:tgtEl>
                                          <p:spTgt spid="7885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852" grpId="0" autoUpdateAnimBg="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1" name="Rectangle 2"/>
          <p:cNvSpPr>
            <a:spLocks noGrp="1" noChangeArrowheads="1"/>
          </p:cNvSpPr>
          <p:nvPr>
            <p:ph type="title"/>
          </p:nvPr>
        </p:nvSpPr>
        <p:spPr/>
        <p:txBody>
          <a:bodyPr/>
          <a:lstStyle/>
          <a:p>
            <a:pPr eaLnBrk="1" hangingPunct="1"/>
            <a:r>
              <a:rPr lang="en-US">
                <a:latin typeface="Times New Roman" charset="0"/>
              </a:rPr>
              <a:t>We don</a:t>
            </a:r>
            <a:r>
              <a:rPr lang="ja-JP" altLang="en-US">
                <a:latin typeface="Times New Roman" charset="0"/>
              </a:rPr>
              <a:t>’</a:t>
            </a:r>
            <a:r>
              <a:rPr lang="en-US" altLang="ja-JP">
                <a:latin typeface="Times New Roman" charset="0"/>
              </a:rPr>
              <a:t>t serve Jews here!</a:t>
            </a:r>
            <a:endParaRPr lang="en-US">
              <a:latin typeface="Times New Roman" charset="0"/>
            </a:endParaRPr>
          </a:p>
        </p:txBody>
      </p:sp>
      <p:pic>
        <p:nvPicPr>
          <p:cNvPr id="209922" name="Picture 3" descr="C:\Documents and Settings\DWoolley\My Documents\My Pictures\Holocaust\1.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1676400"/>
            <a:ext cx="6248400"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97729416"/>
      </p:ext>
    </p:extLst>
  </p:cSld>
  <p:clrMapOvr>
    <a:masterClrMapping/>
  </p:clrMapOvr>
  <p:transition xmlns:p14="http://schemas.microsoft.com/office/powerpoint/2010/main" spd="slow"/>
</p:sld>
</file>

<file path=ppt/slides/slide4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10945" name="Rectangle 2"/>
          <p:cNvSpPr>
            <a:spLocks noGrp="1" noChangeArrowheads="1"/>
          </p:cNvSpPr>
          <p:nvPr>
            <p:ph type="title"/>
          </p:nvPr>
        </p:nvSpPr>
        <p:spPr>
          <a:xfrm>
            <a:off x="498475" y="93663"/>
            <a:ext cx="8147050" cy="1452562"/>
          </a:xfrm>
        </p:spPr>
        <p:txBody>
          <a:bodyPr/>
          <a:lstStyle/>
          <a:p>
            <a:pPr eaLnBrk="1" hangingPunct="1"/>
            <a:r>
              <a:rPr lang="en-US" i="1">
                <a:latin typeface="Times New Roman" charset="0"/>
              </a:rPr>
              <a:t>Kristallnacht</a:t>
            </a:r>
            <a:r>
              <a:rPr lang="en-US">
                <a:latin typeface="Times New Roman" charset="0"/>
              </a:rPr>
              <a:t>- The Night of the Broken Glass, Nov. 9, 1938</a:t>
            </a:r>
            <a:endParaRPr lang="en-US" i="1">
              <a:latin typeface="Times New Roman" charset="0"/>
            </a:endParaRPr>
          </a:p>
        </p:txBody>
      </p:sp>
      <p:sp>
        <p:nvSpPr>
          <p:cNvPr id="83971" name="Rectangle 3"/>
          <p:cNvSpPr>
            <a:spLocks noGrp="1" noChangeArrowheads="1"/>
          </p:cNvSpPr>
          <p:nvPr>
            <p:ph type="body" sz="half" idx="1"/>
          </p:nvPr>
        </p:nvSpPr>
        <p:spPr>
          <a:xfrm>
            <a:off x="685800" y="2057400"/>
            <a:ext cx="3810000" cy="4495800"/>
          </a:xfrm>
        </p:spPr>
        <p:txBody>
          <a:bodyPr>
            <a:normAutofit fontScale="92500" lnSpcReduction="10000"/>
          </a:bodyPr>
          <a:lstStyle/>
          <a:p>
            <a:pPr eaLnBrk="1" hangingPunct="1">
              <a:lnSpc>
                <a:spcPct val="90000"/>
              </a:lnSpc>
              <a:defRPr/>
            </a:pPr>
            <a:r>
              <a:rPr lang="en-US" sz="2600" dirty="0" err="1">
                <a:latin typeface="Times New Roman" charset="0"/>
              </a:rPr>
              <a:t>Herchel</a:t>
            </a:r>
            <a:r>
              <a:rPr lang="en-US" sz="2600" dirty="0">
                <a:latin typeface="Times New Roman" charset="0"/>
              </a:rPr>
              <a:t> </a:t>
            </a:r>
            <a:r>
              <a:rPr lang="en-US" sz="2600" dirty="0" err="1">
                <a:latin typeface="Times New Roman" charset="0"/>
              </a:rPr>
              <a:t>Grynspzan</a:t>
            </a:r>
            <a:r>
              <a:rPr lang="ja-JP" altLang="en-US" sz="2600" dirty="0">
                <a:latin typeface="Times New Roman" charset="0"/>
              </a:rPr>
              <a:t>’</a:t>
            </a:r>
            <a:r>
              <a:rPr lang="en-US" sz="2600" dirty="0">
                <a:latin typeface="Times New Roman" charset="0"/>
              </a:rPr>
              <a:t>s </a:t>
            </a:r>
            <a:r>
              <a:rPr lang="en-US" sz="2600" b="1" u="sng" dirty="0">
                <a:latin typeface="Times New Roman" charset="0"/>
              </a:rPr>
              <a:t>parents</a:t>
            </a:r>
            <a:r>
              <a:rPr lang="en-US" sz="2600" dirty="0">
                <a:latin typeface="Times New Roman" charset="0"/>
              </a:rPr>
              <a:t> deported to Poland</a:t>
            </a:r>
          </a:p>
          <a:p>
            <a:pPr eaLnBrk="1" hangingPunct="1">
              <a:lnSpc>
                <a:spcPct val="90000"/>
              </a:lnSpc>
              <a:defRPr/>
            </a:pPr>
            <a:r>
              <a:rPr lang="en-US" sz="2600" dirty="0">
                <a:latin typeface="Times New Roman" charset="0"/>
              </a:rPr>
              <a:t>He </a:t>
            </a:r>
            <a:r>
              <a:rPr lang="en-US" sz="2600" b="1" u="sng" dirty="0">
                <a:latin typeface="Times New Roman" charset="0"/>
              </a:rPr>
              <a:t>retaliated</a:t>
            </a:r>
            <a:r>
              <a:rPr lang="en-US" sz="2600" dirty="0">
                <a:latin typeface="Times New Roman" charset="0"/>
              </a:rPr>
              <a:t> and shot a German Embassy worker in Paris</a:t>
            </a:r>
          </a:p>
          <a:p>
            <a:pPr eaLnBrk="1" hangingPunct="1">
              <a:lnSpc>
                <a:spcPct val="90000"/>
              </a:lnSpc>
              <a:defRPr/>
            </a:pPr>
            <a:r>
              <a:rPr lang="en-US" sz="2600" dirty="0">
                <a:latin typeface="Times New Roman" charset="0"/>
              </a:rPr>
              <a:t>Nazis use this as an excuse to </a:t>
            </a:r>
            <a:r>
              <a:rPr lang="en-US" sz="2600" b="1" u="sng" dirty="0">
                <a:latin typeface="Times New Roman" charset="0"/>
              </a:rPr>
              <a:t>persecute</a:t>
            </a:r>
            <a:r>
              <a:rPr lang="en-US" sz="2600" dirty="0">
                <a:latin typeface="Times New Roman" charset="0"/>
              </a:rPr>
              <a:t> Jews all over Germany</a:t>
            </a:r>
          </a:p>
          <a:p>
            <a:pPr eaLnBrk="1" hangingPunct="1">
              <a:lnSpc>
                <a:spcPct val="90000"/>
              </a:lnSpc>
              <a:defRPr/>
            </a:pPr>
            <a:r>
              <a:rPr lang="en-US" sz="2600" dirty="0">
                <a:latin typeface="Times New Roman" charset="0"/>
              </a:rPr>
              <a:t>Major shift in NAZI </a:t>
            </a:r>
            <a:r>
              <a:rPr lang="en-US" sz="2600" b="1" u="sng" dirty="0">
                <a:latin typeface="Times New Roman" charset="0"/>
              </a:rPr>
              <a:t>ideology</a:t>
            </a:r>
            <a:r>
              <a:rPr lang="en-US" sz="2600" dirty="0">
                <a:latin typeface="Times New Roman" charset="0"/>
                <a:sym typeface="Wingdings" charset="0"/>
              </a:rPr>
              <a:t> Hatred to Action</a:t>
            </a:r>
            <a:endParaRPr lang="en-US" sz="2600" dirty="0">
              <a:latin typeface="Times New Roman" charset="0"/>
            </a:endParaRPr>
          </a:p>
        </p:txBody>
      </p:sp>
      <p:sp>
        <p:nvSpPr>
          <p:cNvPr id="83972" name="Rectangle 4"/>
          <p:cNvSpPr>
            <a:spLocks noGrp="1" noChangeArrowheads="1"/>
          </p:cNvSpPr>
          <p:nvPr>
            <p:ph type="body" sz="half" idx="2"/>
          </p:nvPr>
        </p:nvSpPr>
        <p:spPr>
          <a:xfrm>
            <a:off x="4805363" y="1762125"/>
            <a:ext cx="3840162" cy="4364038"/>
          </a:xfrm>
        </p:spPr>
        <p:txBody>
          <a:bodyPr>
            <a:normAutofit fontScale="92500" lnSpcReduction="20000"/>
          </a:bodyPr>
          <a:lstStyle/>
          <a:p>
            <a:pPr eaLnBrk="1" hangingPunct="1">
              <a:lnSpc>
                <a:spcPct val="90000"/>
              </a:lnSpc>
              <a:defRPr/>
            </a:pPr>
            <a:r>
              <a:rPr lang="en-US" sz="2600" dirty="0" err="1">
                <a:latin typeface="Times New Roman" charset="0"/>
              </a:rPr>
              <a:t>Herchel</a:t>
            </a:r>
            <a:r>
              <a:rPr lang="en-US" sz="2600" dirty="0">
                <a:latin typeface="Times New Roman" charset="0"/>
              </a:rPr>
              <a:t> </a:t>
            </a:r>
            <a:r>
              <a:rPr lang="en-US" sz="2600" dirty="0" err="1">
                <a:latin typeface="Times New Roman" charset="0"/>
              </a:rPr>
              <a:t>Grynspzan</a:t>
            </a:r>
            <a:r>
              <a:rPr lang="ja-JP" altLang="en-US" sz="2600" dirty="0">
                <a:latin typeface="Times New Roman" charset="0"/>
              </a:rPr>
              <a:t>’</a:t>
            </a:r>
            <a:r>
              <a:rPr lang="en-US" sz="2600" dirty="0">
                <a:latin typeface="Times New Roman" charset="0"/>
              </a:rPr>
              <a:t>s </a:t>
            </a:r>
            <a:r>
              <a:rPr lang="en-US" sz="2600" b="1" u="sng" dirty="0">
                <a:latin typeface="Times New Roman" charset="0"/>
              </a:rPr>
              <a:t>parents</a:t>
            </a:r>
            <a:r>
              <a:rPr lang="en-US" sz="2600" dirty="0">
                <a:latin typeface="Times New Roman" charset="0"/>
              </a:rPr>
              <a:t> deported to Poland</a:t>
            </a:r>
          </a:p>
          <a:p>
            <a:pPr eaLnBrk="1" hangingPunct="1">
              <a:lnSpc>
                <a:spcPct val="90000"/>
              </a:lnSpc>
              <a:defRPr/>
            </a:pPr>
            <a:r>
              <a:rPr lang="en-US" sz="2600" dirty="0">
                <a:latin typeface="Times New Roman" charset="0"/>
              </a:rPr>
              <a:t>He </a:t>
            </a:r>
            <a:r>
              <a:rPr lang="en-US" sz="2600" b="1" u="sng" dirty="0">
                <a:latin typeface="Times New Roman" charset="0"/>
              </a:rPr>
              <a:t>retaliated</a:t>
            </a:r>
            <a:r>
              <a:rPr lang="en-US" sz="2600" dirty="0">
                <a:latin typeface="Times New Roman" charset="0"/>
              </a:rPr>
              <a:t> and shot a German Embassy worker in Paris</a:t>
            </a:r>
          </a:p>
          <a:p>
            <a:pPr eaLnBrk="1" hangingPunct="1">
              <a:lnSpc>
                <a:spcPct val="90000"/>
              </a:lnSpc>
              <a:defRPr/>
            </a:pPr>
            <a:r>
              <a:rPr lang="en-US" sz="2600" dirty="0">
                <a:latin typeface="Times New Roman" charset="0"/>
              </a:rPr>
              <a:t>Nazis use this as an excuse to </a:t>
            </a:r>
            <a:r>
              <a:rPr lang="en-US" sz="2600" b="1" u="sng" dirty="0">
                <a:latin typeface="Times New Roman" charset="0"/>
              </a:rPr>
              <a:t>persecute</a:t>
            </a:r>
            <a:r>
              <a:rPr lang="en-US" sz="2600" dirty="0">
                <a:latin typeface="Times New Roman" charset="0"/>
              </a:rPr>
              <a:t> Jews all over Germany</a:t>
            </a:r>
          </a:p>
          <a:p>
            <a:pPr eaLnBrk="1" hangingPunct="1">
              <a:lnSpc>
                <a:spcPct val="90000"/>
              </a:lnSpc>
              <a:defRPr/>
            </a:pPr>
            <a:r>
              <a:rPr lang="en-US" sz="2600" dirty="0">
                <a:latin typeface="Times New Roman" charset="0"/>
              </a:rPr>
              <a:t>Major shift in NAZI </a:t>
            </a:r>
            <a:r>
              <a:rPr lang="en-US" sz="2600" b="1" u="sng" dirty="0">
                <a:latin typeface="Times New Roman" charset="0"/>
              </a:rPr>
              <a:t>ideology</a:t>
            </a:r>
            <a:r>
              <a:rPr lang="en-US" sz="2600" dirty="0">
                <a:latin typeface="Times New Roman" charset="0"/>
                <a:sym typeface="Wingdings" charset="0"/>
              </a:rPr>
              <a:t> Hatred to Action</a:t>
            </a:r>
            <a:endParaRPr lang="en-US" sz="2600" dirty="0">
              <a:latin typeface="Times New Roman" charset="0"/>
            </a:endParaRPr>
          </a:p>
        </p:txBody>
      </p:sp>
    </p:spTree>
    <p:extLst>
      <p:ext uri="{BB962C8B-B14F-4D97-AF65-F5344CB8AC3E}">
        <p14:creationId xmlns:p14="http://schemas.microsoft.com/office/powerpoint/2010/main" val="1852813643"/>
      </p:ext>
    </p:extLst>
  </p:cSld>
  <p:clrMapOvr>
    <a:masterClrMapping/>
  </p:clrMapOvr>
  <p:transition xmlns:p14="http://schemas.microsoft.com/office/powerpoint/2010/main" spd="slow"/>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83971">
                                            <p:txEl>
                                              <p:pRg st="0" end="0"/>
                                            </p:txEl>
                                          </p:spTgt>
                                        </p:tgtEl>
                                        <p:attrNameLst>
                                          <p:attrName>style.visibility</p:attrName>
                                        </p:attrNameLst>
                                      </p:cBhvr>
                                      <p:to>
                                        <p:strVal val="visible"/>
                                      </p:to>
                                    </p:set>
                                    <p:animEffect transition="in" filter="dissolve">
                                      <p:cBhvr>
                                        <p:cTn id="7" dur="500"/>
                                        <p:tgtEl>
                                          <p:spTgt spid="83971">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83971">
                                            <p:txEl>
                                              <p:pRg st="1" end="1"/>
                                            </p:txEl>
                                          </p:spTgt>
                                        </p:tgtEl>
                                        <p:attrNameLst>
                                          <p:attrName>style.visibility</p:attrName>
                                        </p:attrNameLst>
                                      </p:cBhvr>
                                      <p:to>
                                        <p:strVal val="visible"/>
                                      </p:to>
                                    </p:set>
                                    <p:animEffect transition="in" filter="dissolve">
                                      <p:cBhvr>
                                        <p:cTn id="12" dur="500"/>
                                        <p:tgtEl>
                                          <p:spTgt spid="83971">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83971">
                                            <p:txEl>
                                              <p:pRg st="2" end="2"/>
                                            </p:txEl>
                                          </p:spTgt>
                                        </p:tgtEl>
                                        <p:attrNameLst>
                                          <p:attrName>style.visibility</p:attrName>
                                        </p:attrNameLst>
                                      </p:cBhvr>
                                      <p:to>
                                        <p:strVal val="visible"/>
                                      </p:to>
                                    </p:set>
                                    <p:animEffect transition="in" filter="dissolve">
                                      <p:cBhvr>
                                        <p:cTn id="17" dur="500"/>
                                        <p:tgtEl>
                                          <p:spTgt spid="83971">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83971">
                                            <p:txEl>
                                              <p:pRg st="3" end="3"/>
                                            </p:txEl>
                                          </p:spTgt>
                                        </p:tgtEl>
                                        <p:attrNameLst>
                                          <p:attrName>style.visibility</p:attrName>
                                        </p:attrNameLst>
                                      </p:cBhvr>
                                      <p:to>
                                        <p:strVal val="visible"/>
                                      </p:to>
                                    </p:set>
                                    <p:animEffect transition="in" filter="dissolve">
                                      <p:cBhvr>
                                        <p:cTn id="22" dur="500"/>
                                        <p:tgtEl>
                                          <p:spTgt spid="83971">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 presetClass="entr" presetSubtype="8" fill="hold" grpId="0" nodeType="clickEffect">
                                  <p:stCondLst>
                                    <p:cond delay="0"/>
                                  </p:stCondLst>
                                  <p:childTnLst>
                                    <p:set>
                                      <p:cBhvr>
                                        <p:cTn id="26" dur="1" fill="hold">
                                          <p:stCondLst>
                                            <p:cond delay="0"/>
                                          </p:stCondLst>
                                        </p:cTn>
                                        <p:tgtEl>
                                          <p:spTgt spid="83972">
                                            <p:txEl>
                                              <p:pRg st="0" end="0"/>
                                            </p:txEl>
                                          </p:spTgt>
                                        </p:tgtEl>
                                        <p:attrNameLst>
                                          <p:attrName>style.visibility</p:attrName>
                                        </p:attrNameLst>
                                      </p:cBhvr>
                                      <p:to>
                                        <p:strVal val="visible"/>
                                      </p:to>
                                    </p:set>
                                    <p:anim calcmode="lin" valueType="num">
                                      <p:cBhvr additive="base">
                                        <p:cTn id="27" dur="500" fill="hold"/>
                                        <p:tgtEl>
                                          <p:spTgt spid="83972">
                                            <p:txEl>
                                              <p:pRg st="0" end="0"/>
                                            </p:txEl>
                                          </p:spTgt>
                                        </p:tgtEl>
                                        <p:attrNameLst>
                                          <p:attrName>ppt_x</p:attrName>
                                        </p:attrNameLst>
                                      </p:cBhvr>
                                      <p:tavLst>
                                        <p:tav tm="0">
                                          <p:val>
                                            <p:strVal val="0-#ppt_w/2"/>
                                          </p:val>
                                        </p:tav>
                                        <p:tav tm="100000">
                                          <p:val>
                                            <p:strVal val="#ppt_x"/>
                                          </p:val>
                                        </p:tav>
                                      </p:tavLst>
                                    </p:anim>
                                    <p:anim calcmode="lin" valueType="num">
                                      <p:cBhvr additive="base">
                                        <p:cTn id="28" dur="500" fill="hold"/>
                                        <p:tgtEl>
                                          <p:spTgt spid="83972">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29" fill="hold" nodeType="clickPar">
                      <p:stCondLst>
                        <p:cond delay="indefinite"/>
                      </p:stCondLst>
                      <p:childTnLst>
                        <p:par>
                          <p:cTn id="30" fill="hold" nodeType="withGroup">
                            <p:stCondLst>
                              <p:cond delay="0"/>
                            </p:stCondLst>
                            <p:childTnLst>
                              <p:par>
                                <p:cTn id="31" presetID="2" presetClass="entr" presetSubtype="8" fill="hold" grpId="0" nodeType="clickEffect">
                                  <p:stCondLst>
                                    <p:cond delay="0"/>
                                  </p:stCondLst>
                                  <p:childTnLst>
                                    <p:set>
                                      <p:cBhvr>
                                        <p:cTn id="32" dur="1" fill="hold">
                                          <p:stCondLst>
                                            <p:cond delay="0"/>
                                          </p:stCondLst>
                                        </p:cTn>
                                        <p:tgtEl>
                                          <p:spTgt spid="83972">
                                            <p:txEl>
                                              <p:pRg st="1" end="1"/>
                                            </p:txEl>
                                          </p:spTgt>
                                        </p:tgtEl>
                                        <p:attrNameLst>
                                          <p:attrName>style.visibility</p:attrName>
                                        </p:attrNameLst>
                                      </p:cBhvr>
                                      <p:to>
                                        <p:strVal val="visible"/>
                                      </p:to>
                                    </p:set>
                                    <p:anim calcmode="lin" valueType="num">
                                      <p:cBhvr additive="base">
                                        <p:cTn id="33" dur="500" fill="hold"/>
                                        <p:tgtEl>
                                          <p:spTgt spid="83972">
                                            <p:txEl>
                                              <p:pRg st="1" end="1"/>
                                            </p:txEl>
                                          </p:spTgt>
                                        </p:tgtEl>
                                        <p:attrNameLst>
                                          <p:attrName>ppt_x</p:attrName>
                                        </p:attrNameLst>
                                      </p:cBhvr>
                                      <p:tavLst>
                                        <p:tav tm="0">
                                          <p:val>
                                            <p:strVal val="0-#ppt_w/2"/>
                                          </p:val>
                                        </p:tav>
                                        <p:tav tm="100000">
                                          <p:val>
                                            <p:strVal val="#ppt_x"/>
                                          </p:val>
                                        </p:tav>
                                      </p:tavLst>
                                    </p:anim>
                                    <p:anim calcmode="lin" valueType="num">
                                      <p:cBhvr additive="base">
                                        <p:cTn id="34" dur="500" fill="hold"/>
                                        <p:tgtEl>
                                          <p:spTgt spid="83972">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2" presetClass="entr" presetSubtype="8" fill="hold" grpId="0" nodeType="clickEffect">
                                  <p:stCondLst>
                                    <p:cond delay="0"/>
                                  </p:stCondLst>
                                  <p:childTnLst>
                                    <p:set>
                                      <p:cBhvr>
                                        <p:cTn id="38" dur="1" fill="hold">
                                          <p:stCondLst>
                                            <p:cond delay="0"/>
                                          </p:stCondLst>
                                        </p:cTn>
                                        <p:tgtEl>
                                          <p:spTgt spid="83972">
                                            <p:txEl>
                                              <p:pRg st="2" end="2"/>
                                            </p:txEl>
                                          </p:spTgt>
                                        </p:tgtEl>
                                        <p:attrNameLst>
                                          <p:attrName>style.visibility</p:attrName>
                                        </p:attrNameLst>
                                      </p:cBhvr>
                                      <p:to>
                                        <p:strVal val="visible"/>
                                      </p:to>
                                    </p:set>
                                    <p:anim calcmode="lin" valueType="num">
                                      <p:cBhvr additive="base">
                                        <p:cTn id="39" dur="500" fill="hold"/>
                                        <p:tgtEl>
                                          <p:spTgt spid="83972">
                                            <p:txEl>
                                              <p:pRg st="2" end="2"/>
                                            </p:txEl>
                                          </p:spTgt>
                                        </p:tgtEl>
                                        <p:attrNameLst>
                                          <p:attrName>ppt_x</p:attrName>
                                        </p:attrNameLst>
                                      </p:cBhvr>
                                      <p:tavLst>
                                        <p:tav tm="0">
                                          <p:val>
                                            <p:strVal val="0-#ppt_w/2"/>
                                          </p:val>
                                        </p:tav>
                                        <p:tav tm="100000">
                                          <p:val>
                                            <p:strVal val="#ppt_x"/>
                                          </p:val>
                                        </p:tav>
                                      </p:tavLst>
                                    </p:anim>
                                    <p:anim calcmode="lin" valueType="num">
                                      <p:cBhvr additive="base">
                                        <p:cTn id="40" dur="500" fill="hold"/>
                                        <p:tgtEl>
                                          <p:spTgt spid="83972">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41" fill="hold" nodeType="clickPar">
                      <p:stCondLst>
                        <p:cond delay="indefinite"/>
                      </p:stCondLst>
                      <p:childTnLst>
                        <p:par>
                          <p:cTn id="42" fill="hold" nodeType="withGroup">
                            <p:stCondLst>
                              <p:cond delay="0"/>
                            </p:stCondLst>
                            <p:childTnLst>
                              <p:par>
                                <p:cTn id="43" presetID="2" presetClass="entr" presetSubtype="8" fill="hold" grpId="0" nodeType="clickEffect">
                                  <p:stCondLst>
                                    <p:cond delay="0"/>
                                  </p:stCondLst>
                                  <p:childTnLst>
                                    <p:set>
                                      <p:cBhvr>
                                        <p:cTn id="44" dur="1" fill="hold">
                                          <p:stCondLst>
                                            <p:cond delay="0"/>
                                          </p:stCondLst>
                                        </p:cTn>
                                        <p:tgtEl>
                                          <p:spTgt spid="83972">
                                            <p:txEl>
                                              <p:pRg st="3" end="3"/>
                                            </p:txEl>
                                          </p:spTgt>
                                        </p:tgtEl>
                                        <p:attrNameLst>
                                          <p:attrName>style.visibility</p:attrName>
                                        </p:attrNameLst>
                                      </p:cBhvr>
                                      <p:to>
                                        <p:strVal val="visible"/>
                                      </p:to>
                                    </p:set>
                                    <p:anim calcmode="lin" valueType="num">
                                      <p:cBhvr additive="base">
                                        <p:cTn id="45" dur="500" fill="hold"/>
                                        <p:tgtEl>
                                          <p:spTgt spid="83972">
                                            <p:txEl>
                                              <p:pRg st="3" end="3"/>
                                            </p:txEl>
                                          </p:spTgt>
                                        </p:tgtEl>
                                        <p:attrNameLst>
                                          <p:attrName>ppt_x</p:attrName>
                                        </p:attrNameLst>
                                      </p:cBhvr>
                                      <p:tavLst>
                                        <p:tav tm="0">
                                          <p:val>
                                            <p:strVal val="0-#ppt_w/2"/>
                                          </p:val>
                                        </p:tav>
                                        <p:tav tm="100000">
                                          <p:val>
                                            <p:strVal val="#ppt_x"/>
                                          </p:val>
                                        </p:tav>
                                      </p:tavLst>
                                    </p:anim>
                                    <p:anim calcmode="lin" valueType="num">
                                      <p:cBhvr additive="base">
                                        <p:cTn id="46" dur="500" fill="hold"/>
                                        <p:tgtEl>
                                          <p:spTgt spid="83972">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971" grpId="0" build="p" autoUpdateAnimBg="0"/>
      <p:bldP spid="83972" grpId="0" build="p" autoUpdateAnimBg="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69" name="Rectangle 2"/>
          <p:cNvSpPr>
            <a:spLocks noGrp="1" noChangeArrowheads="1"/>
          </p:cNvSpPr>
          <p:nvPr>
            <p:ph type="title"/>
          </p:nvPr>
        </p:nvSpPr>
        <p:spPr>
          <a:xfrm>
            <a:off x="762000" y="0"/>
            <a:ext cx="7772400" cy="1143000"/>
          </a:xfrm>
        </p:spPr>
        <p:txBody>
          <a:bodyPr/>
          <a:lstStyle/>
          <a:p>
            <a:pPr eaLnBrk="1" hangingPunct="1"/>
            <a:r>
              <a:rPr lang="en-US" b="1" i="1">
                <a:solidFill>
                  <a:srgbClr val="A22430"/>
                </a:solidFill>
                <a:latin typeface="Times New Roman" charset="0"/>
              </a:rPr>
              <a:t>Kristallnacht</a:t>
            </a:r>
          </a:p>
        </p:txBody>
      </p:sp>
      <p:pic>
        <p:nvPicPr>
          <p:cNvPr id="211970" name="Picture 3" descr="C:\Documents and Settings\DWoolley\My Documents\My Pictures\Holocaust\kris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914400"/>
            <a:ext cx="4419600" cy="304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1971" name="Picture 4" descr="C:\Documents and Settings\DWoolley\My Documents\My Pictures\Holocaust\krist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3992563"/>
            <a:ext cx="4343400" cy="2865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1972" name="Picture 5" descr="C:\Documents and Settings\DWoolley\My Documents\My Pictures\Holocaust\krist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13363" y="1447800"/>
            <a:ext cx="3294062" cy="50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81274769"/>
      </p:ext>
    </p:extLst>
  </p:cSld>
  <p:clrMapOvr>
    <a:masterClrMapping/>
  </p:clrMapOvr>
  <p:transition xmlns:p14="http://schemas.microsoft.com/office/powerpoint/2010/main" spd="slow"/>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2993" name="Picture 4" descr="kristallnacht1_1110849c.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00588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2994" name="Content Placeholder 2"/>
          <p:cNvSpPr>
            <a:spLocks noGrp="1"/>
          </p:cNvSpPr>
          <p:nvPr>
            <p:ph idx="1"/>
          </p:nvPr>
        </p:nvSpPr>
        <p:spPr>
          <a:xfrm>
            <a:off x="0" y="5562600"/>
            <a:ext cx="9144000" cy="944563"/>
          </a:xfrm>
        </p:spPr>
        <p:txBody>
          <a:bodyPr/>
          <a:lstStyle/>
          <a:p>
            <a:r>
              <a:rPr lang="en-US" sz="4000">
                <a:solidFill>
                  <a:schemeClr val="bg1"/>
                </a:solidFill>
                <a:latin typeface="Rockwell" charset="0"/>
              </a:rPr>
              <a:t>A local shopkeeper cleans up broken glass from the night before.</a:t>
            </a:r>
          </a:p>
        </p:txBody>
      </p:sp>
      <p:sp>
        <p:nvSpPr>
          <p:cNvPr id="4" name="Slide Number Placeholder 3"/>
          <p:cNvSpPr>
            <a:spLocks noGrp="1"/>
          </p:cNvSpPr>
          <p:nvPr>
            <p:ph type="sldNum" sz="quarter" idx="12"/>
          </p:nvPr>
        </p:nvSpPr>
        <p:spPr/>
        <p:txBody>
          <a:bodyPr/>
          <a:lstStyle/>
          <a:p>
            <a:pPr>
              <a:defRPr/>
            </a:pPr>
            <a:fld id="{49185CB2-8D26-8E40-8681-0F630AFE09BC}" type="slidenum">
              <a:rPr lang="en-US" smtClean="0"/>
              <a:pPr>
                <a:defRPr/>
              </a:pPr>
              <a:t>48</a:t>
            </a:fld>
            <a:endParaRPr lang="en-US"/>
          </a:p>
        </p:txBody>
      </p:sp>
    </p:spTree>
    <p:extLst>
      <p:ext uri="{BB962C8B-B14F-4D97-AF65-F5344CB8AC3E}">
        <p14:creationId xmlns:p14="http://schemas.microsoft.com/office/powerpoint/2010/main" val="9490668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4017" name="Picture 4" descr="burning-e1382143132598-1024x640.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4018" name="Title 1"/>
          <p:cNvSpPr>
            <a:spLocks noGrp="1"/>
          </p:cNvSpPr>
          <p:nvPr>
            <p:ph type="title"/>
          </p:nvPr>
        </p:nvSpPr>
        <p:spPr>
          <a:xfrm>
            <a:off x="0" y="838200"/>
            <a:ext cx="3276600" cy="838200"/>
          </a:xfrm>
        </p:spPr>
        <p:txBody>
          <a:bodyPr/>
          <a:lstStyle/>
          <a:p>
            <a:r>
              <a:rPr lang="en-US">
                <a:solidFill>
                  <a:srgbClr val="FFFFFF"/>
                </a:solidFill>
                <a:latin typeface="Rockwell" charset="0"/>
              </a:rPr>
              <a:t>Book Burning</a:t>
            </a:r>
          </a:p>
        </p:txBody>
      </p:sp>
      <p:sp>
        <p:nvSpPr>
          <p:cNvPr id="4" name="Slide Number Placeholder 3"/>
          <p:cNvSpPr>
            <a:spLocks noGrp="1"/>
          </p:cNvSpPr>
          <p:nvPr>
            <p:ph type="sldNum" sz="quarter" idx="12"/>
          </p:nvPr>
        </p:nvSpPr>
        <p:spPr/>
        <p:txBody>
          <a:bodyPr/>
          <a:lstStyle/>
          <a:p>
            <a:pPr>
              <a:defRPr/>
            </a:pPr>
            <a:fld id="{58F95314-263C-AD45-863B-2745A0AEB2AC}" type="slidenum">
              <a:rPr lang="en-US" smtClean="0"/>
              <a:pPr>
                <a:defRPr/>
              </a:pPr>
              <a:t>49</a:t>
            </a:fld>
            <a:endParaRPr lang="en-US"/>
          </a:p>
        </p:txBody>
      </p:sp>
    </p:spTree>
    <p:extLst>
      <p:ext uri="{BB962C8B-B14F-4D97-AF65-F5344CB8AC3E}">
        <p14:creationId xmlns:p14="http://schemas.microsoft.com/office/powerpoint/2010/main" val="84046273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17548"/>
            <a:ext cx="4411980" cy="6201697"/>
          </a:xfrm>
          <a:prstGeom prst="rect">
            <a:avLst/>
          </a:prstGeom>
        </p:spPr>
        <p:txBody>
          <a:bodyPr>
            <a:spAutoFit/>
          </a:bodyPr>
          <a:lstStyle/>
          <a:p>
            <a:pPr algn="ctr">
              <a:spcAft>
                <a:spcPts val="1800"/>
              </a:spcAft>
              <a:defRPr/>
            </a:pPr>
            <a:r>
              <a:rPr lang="en-US" sz="3200" dirty="0">
                <a:ln>
                  <a:solidFill>
                    <a:sysClr val="windowText" lastClr="000000"/>
                  </a:solidFill>
                </a:ln>
                <a:latin typeface="Century Gothic"/>
                <a:cs typeface="Century Gothic"/>
              </a:rPr>
              <a:t>Heinrich Himmler </a:t>
            </a:r>
          </a:p>
          <a:p>
            <a:pPr marL="457200" indent="-457200">
              <a:spcAft>
                <a:spcPts val="1800"/>
              </a:spcAft>
              <a:buFont typeface="Arial" panose="020B0604020202020204" pitchFamily="34" charset="0"/>
              <a:buChar char="•"/>
              <a:defRPr/>
            </a:pPr>
            <a:r>
              <a:rPr lang="en-US" sz="3200" dirty="0">
                <a:ln>
                  <a:solidFill>
                    <a:sysClr val="windowText" lastClr="000000"/>
                  </a:solidFill>
                </a:ln>
                <a:latin typeface="Century Gothic"/>
                <a:cs typeface="Century Gothic"/>
              </a:rPr>
              <a:t>Leader of the SS – the Nazi’s secret police</a:t>
            </a:r>
          </a:p>
          <a:p>
            <a:pPr marL="457200" indent="-457200">
              <a:spcAft>
                <a:spcPts val="1800"/>
              </a:spcAft>
              <a:buFont typeface="Arial" panose="020B0604020202020204" pitchFamily="34" charset="0"/>
              <a:buChar char="•"/>
              <a:defRPr/>
            </a:pPr>
            <a:r>
              <a:rPr lang="en-US" sz="3200" dirty="0">
                <a:ln>
                  <a:solidFill>
                    <a:sysClr val="windowText" lastClr="000000"/>
                  </a:solidFill>
                </a:ln>
                <a:latin typeface="Century Gothic"/>
                <a:cs typeface="Century Gothic"/>
              </a:rPr>
              <a:t>Created death squads to find enemies of the state.</a:t>
            </a:r>
          </a:p>
          <a:p>
            <a:pPr marL="457200" indent="-457200">
              <a:spcAft>
                <a:spcPts val="1800"/>
              </a:spcAft>
              <a:buFont typeface="Arial" panose="020B0604020202020204" pitchFamily="34" charset="0"/>
              <a:buChar char="•"/>
              <a:defRPr/>
            </a:pPr>
            <a:r>
              <a:rPr lang="en-US" sz="3200" dirty="0">
                <a:ln>
                  <a:solidFill>
                    <a:sysClr val="windowText" lastClr="000000"/>
                  </a:solidFill>
                </a:ln>
                <a:latin typeface="Century Gothic"/>
                <a:cs typeface="Century Gothic"/>
              </a:rPr>
              <a:t>One of the men responsible for the death camps.</a:t>
            </a:r>
          </a:p>
        </p:txBody>
      </p:sp>
      <p:pic>
        <p:nvPicPr>
          <p:cNvPr id="162818" name="Picture 1" descr="heinrich_himmler.jpg"/>
          <p:cNvPicPr>
            <a:picLocks noChangeAspect="1"/>
          </p:cNvPicPr>
          <p:nvPr/>
        </p:nvPicPr>
        <p:blipFill>
          <a:blip r:embed="rId2">
            <a:extLst>
              <a:ext uri="{28A0092B-C50C-407E-A947-70E740481C1C}">
                <a14:useLocalDpi xmlns:a14="http://schemas.microsoft.com/office/drawing/2010/main" val="0"/>
              </a:ext>
            </a:extLst>
          </a:blip>
          <a:srcRect l="11899" r="9721"/>
          <a:stretch>
            <a:fillRect/>
          </a:stretch>
        </p:blipFill>
        <p:spPr bwMode="auto">
          <a:xfrm>
            <a:off x="4191000" y="0"/>
            <a:ext cx="4953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29485981"/>
      </p:ext>
    </p:extLst>
  </p:cSld>
  <p:clrMapOvr>
    <a:masterClrMapping/>
  </p:clrMapOvr>
  <p:transition xmlns:p14="http://schemas.microsoft.com/office/powerpoint/2010/main" spd="slow">
    <p:split orient="vert"/>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randombar(horizontal)">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randombar(horizontal)">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randombar(horizontal)">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randombar(horizontal)">
                                      <p:cBhvr>
                                        <p:cTn id="22"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41" name="Picture 4" descr="photo01.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0" y="304800"/>
            <a:ext cx="8229600" cy="1143000"/>
          </a:xfrm>
        </p:spPr>
        <p:txBody>
          <a:bodyPr>
            <a:normAutofit fontScale="90000"/>
          </a:bodyPr>
          <a:lstStyle/>
          <a:p>
            <a:pPr>
              <a:defRPr/>
            </a:pPr>
            <a:r>
              <a:rPr lang="en-US" dirty="0" smtClean="0">
                <a:solidFill>
                  <a:srgbClr val="FFFFFF"/>
                </a:solidFill>
              </a:rPr>
              <a:t>A Synagogue burning after </a:t>
            </a:r>
            <a:r>
              <a:rPr lang="en-US" dirty="0" err="1" smtClean="0">
                <a:solidFill>
                  <a:srgbClr val="FFFFFF"/>
                </a:solidFill>
              </a:rPr>
              <a:t>Krystallnacht</a:t>
            </a:r>
            <a:endParaRPr lang="en-US" dirty="0">
              <a:solidFill>
                <a:srgbClr val="FFFFFF"/>
              </a:solidFill>
            </a:endParaRPr>
          </a:p>
        </p:txBody>
      </p:sp>
      <p:sp>
        <p:nvSpPr>
          <p:cNvPr id="4" name="Slide Number Placeholder 3"/>
          <p:cNvSpPr>
            <a:spLocks noGrp="1"/>
          </p:cNvSpPr>
          <p:nvPr>
            <p:ph type="sldNum" sz="quarter" idx="12"/>
          </p:nvPr>
        </p:nvSpPr>
        <p:spPr/>
        <p:txBody>
          <a:bodyPr/>
          <a:lstStyle/>
          <a:p>
            <a:pPr>
              <a:defRPr/>
            </a:pPr>
            <a:fld id="{80969493-DDC8-8645-A542-7E430FE539B2}" type="slidenum">
              <a:rPr lang="en-US" smtClean="0"/>
              <a:pPr>
                <a:defRPr/>
              </a:pPr>
              <a:t>50</a:t>
            </a:fld>
            <a:endParaRPr lang="en-US"/>
          </a:p>
        </p:txBody>
      </p:sp>
    </p:spTree>
    <p:extLst>
      <p:ext uri="{BB962C8B-B14F-4D97-AF65-F5344CB8AC3E}">
        <p14:creationId xmlns:p14="http://schemas.microsoft.com/office/powerpoint/2010/main" val="317319413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5" name="Title 1"/>
          <p:cNvSpPr>
            <a:spLocks noGrp="1"/>
          </p:cNvSpPr>
          <p:nvPr>
            <p:ph type="title"/>
          </p:nvPr>
        </p:nvSpPr>
        <p:spPr>
          <a:xfrm>
            <a:off x="4876800" y="274638"/>
            <a:ext cx="4267200" cy="5211762"/>
          </a:xfrm>
        </p:spPr>
        <p:txBody>
          <a:bodyPr/>
          <a:lstStyle/>
          <a:p>
            <a:r>
              <a:rPr lang="en-US">
                <a:latin typeface="Rockwell" charset="0"/>
              </a:rPr>
              <a:t>Read a copy of Kristallnacht: The Beginning of the Holocaust</a:t>
            </a:r>
          </a:p>
        </p:txBody>
      </p:sp>
      <p:pic>
        <p:nvPicPr>
          <p:cNvPr id="216066" name="Content Placeholder 4" descr="11_Kristallnacht Common Core Reading.pdf"/>
          <p:cNvPicPr>
            <a:picLocks noGrp="1" noChangeAspect="1"/>
          </p:cNvPicPr>
          <p:nvPr>
            <p:ph idx="1"/>
          </p:nvPr>
        </p:nvPicPr>
        <p:blipFill>
          <a:blip r:embed="rId2">
            <a:extLst>
              <a:ext uri="{28A0092B-C50C-407E-A947-70E740481C1C}">
                <a14:useLocalDpi xmlns:a14="http://schemas.microsoft.com/office/drawing/2010/main" val="0"/>
              </a:ext>
            </a:extLst>
          </a:blip>
          <a:srcRect l="-104" t="-311" r="-1463" b="311"/>
          <a:stretch>
            <a:fillRect/>
          </a:stretch>
        </p:blipFill>
        <p:spPr>
          <a:xfrm>
            <a:off x="-304800" y="36513"/>
            <a:ext cx="5353050" cy="6821487"/>
          </a:xfrm>
        </p:spPr>
      </p:pic>
      <p:sp>
        <p:nvSpPr>
          <p:cNvPr id="4" name="Slide Number Placeholder 3"/>
          <p:cNvSpPr>
            <a:spLocks noGrp="1"/>
          </p:cNvSpPr>
          <p:nvPr>
            <p:ph type="sldNum" sz="quarter" idx="12"/>
          </p:nvPr>
        </p:nvSpPr>
        <p:spPr/>
        <p:txBody>
          <a:bodyPr/>
          <a:lstStyle/>
          <a:p>
            <a:pPr>
              <a:defRPr/>
            </a:pPr>
            <a:fld id="{7A0F77EF-CBAD-5749-9A04-4A87C30A7135}" type="slidenum">
              <a:rPr lang="en-US" smtClean="0"/>
              <a:pPr>
                <a:defRPr/>
              </a:pPr>
              <a:t>51</a:t>
            </a:fld>
            <a:endParaRPr lang="en-US"/>
          </a:p>
        </p:txBody>
      </p:sp>
    </p:spTree>
    <p:extLst>
      <p:ext uri="{BB962C8B-B14F-4D97-AF65-F5344CB8AC3E}">
        <p14:creationId xmlns:p14="http://schemas.microsoft.com/office/powerpoint/2010/main" val="101867629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89" name="Title 1"/>
          <p:cNvSpPr>
            <a:spLocks noGrp="1"/>
          </p:cNvSpPr>
          <p:nvPr>
            <p:ph type="title"/>
          </p:nvPr>
        </p:nvSpPr>
        <p:spPr>
          <a:xfrm>
            <a:off x="498475" y="93663"/>
            <a:ext cx="8147050" cy="973137"/>
          </a:xfrm>
        </p:spPr>
        <p:txBody>
          <a:bodyPr/>
          <a:lstStyle/>
          <a:p>
            <a:r>
              <a:rPr lang="en-US">
                <a:solidFill>
                  <a:srgbClr val="000000"/>
                </a:solidFill>
                <a:latin typeface="Rockwell" charset="0"/>
              </a:rPr>
              <a:t>The Holocaust</a:t>
            </a:r>
          </a:p>
        </p:txBody>
      </p:sp>
      <p:sp>
        <p:nvSpPr>
          <p:cNvPr id="217090" name="Content Placeholder 2"/>
          <p:cNvSpPr>
            <a:spLocks noGrp="1"/>
          </p:cNvSpPr>
          <p:nvPr>
            <p:ph idx="1"/>
          </p:nvPr>
        </p:nvSpPr>
        <p:spPr>
          <a:xfrm>
            <a:off x="152400" y="1600200"/>
            <a:ext cx="4267200" cy="4525963"/>
          </a:xfrm>
        </p:spPr>
        <p:txBody>
          <a:bodyPr/>
          <a:lstStyle/>
          <a:p>
            <a:r>
              <a:rPr lang="en-US">
                <a:solidFill>
                  <a:srgbClr val="000000"/>
                </a:solidFill>
                <a:latin typeface="Rockwell" charset="0"/>
              </a:rPr>
              <a:t>In July of 1938, a law was passed forcing Jews to carry identification cards with a “J” signifying that they were Jewish.  </a:t>
            </a:r>
          </a:p>
          <a:p>
            <a:r>
              <a:rPr lang="en-US">
                <a:solidFill>
                  <a:srgbClr val="000000"/>
                </a:solidFill>
                <a:latin typeface="Rockwell" charset="0"/>
              </a:rPr>
              <a:t>This law went into effect on January 1, 1939.  </a:t>
            </a:r>
          </a:p>
        </p:txBody>
      </p:sp>
      <p:pic>
        <p:nvPicPr>
          <p:cNvPr id="217091" name="Picture 3" descr="733512.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572000" y="1295400"/>
            <a:ext cx="4343400" cy="2613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7092" name="Picture 4" descr="733521.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495800" y="3962400"/>
            <a:ext cx="4419600" cy="2655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09999235"/>
      </p:ext>
    </p:extLst>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3" name="Title 1"/>
          <p:cNvSpPr>
            <a:spLocks noGrp="1"/>
          </p:cNvSpPr>
          <p:nvPr>
            <p:ph type="title"/>
          </p:nvPr>
        </p:nvSpPr>
        <p:spPr/>
        <p:txBody>
          <a:bodyPr/>
          <a:lstStyle/>
          <a:p>
            <a:r>
              <a:rPr lang="en-US">
                <a:latin typeface="Rockwell" charset="0"/>
              </a:rPr>
              <a:t>The Holocaust</a:t>
            </a:r>
          </a:p>
        </p:txBody>
      </p:sp>
      <p:sp>
        <p:nvSpPr>
          <p:cNvPr id="3" name="Content Placeholder 2"/>
          <p:cNvSpPr>
            <a:spLocks noGrp="1"/>
          </p:cNvSpPr>
          <p:nvPr>
            <p:ph idx="1"/>
          </p:nvPr>
        </p:nvSpPr>
        <p:spPr>
          <a:xfrm>
            <a:off x="0" y="1600200"/>
            <a:ext cx="9144000" cy="5257800"/>
          </a:xfrm>
        </p:spPr>
        <p:txBody>
          <a:bodyPr>
            <a:normAutofit/>
          </a:bodyPr>
          <a:lstStyle/>
          <a:p>
            <a:pPr marL="0" indent="0">
              <a:buFont typeface="Wingdings 2" charset="0"/>
              <a:buNone/>
              <a:defRPr/>
            </a:pPr>
            <a:r>
              <a:rPr lang="en-US" dirty="0" smtClean="0">
                <a:solidFill>
                  <a:srgbClr val="000000"/>
                </a:solidFill>
              </a:rPr>
              <a:t>1939:</a:t>
            </a:r>
          </a:p>
          <a:p>
            <a:pPr>
              <a:defRPr/>
            </a:pPr>
            <a:r>
              <a:rPr lang="en-US" dirty="0" smtClean="0">
                <a:solidFill>
                  <a:srgbClr val="000000"/>
                </a:solidFill>
              </a:rPr>
              <a:t>All Jews were now forced to hand over their valuables, must identify themselves by wearing a star of David at all times in public, and had restrictive curfews.</a:t>
            </a:r>
          </a:p>
          <a:p>
            <a:pPr>
              <a:defRPr/>
            </a:pPr>
            <a:endParaRPr lang="en-US" dirty="0">
              <a:solidFill>
                <a:srgbClr val="000000"/>
              </a:solidFill>
            </a:endParaRPr>
          </a:p>
          <a:p>
            <a:pPr marL="0" indent="0">
              <a:buFont typeface="Wingdings 2" charset="0"/>
              <a:buNone/>
              <a:defRPr/>
            </a:pPr>
            <a:r>
              <a:rPr lang="en-US" dirty="0" smtClean="0">
                <a:solidFill>
                  <a:srgbClr val="000000"/>
                </a:solidFill>
              </a:rPr>
              <a:t>1940-1944 </a:t>
            </a:r>
          </a:p>
          <a:p>
            <a:pPr>
              <a:defRPr/>
            </a:pPr>
            <a:r>
              <a:rPr lang="en-US" dirty="0" smtClean="0">
                <a:solidFill>
                  <a:srgbClr val="000000"/>
                </a:solidFill>
              </a:rPr>
              <a:t>All German-Jews were deported from Germany to Poland and put into major cities in Ghettos. These Ghettos were often enclosed in using fencing, walls and were heavily guarded. The largest was the Warsaw Ghetto in Poland, housing over 400,000 Jews in a 3.4 square km area.</a:t>
            </a:r>
          </a:p>
          <a:p>
            <a:pPr>
              <a:defRPr/>
            </a:pPr>
            <a:endParaRPr lang="en-US" dirty="0"/>
          </a:p>
        </p:txBody>
      </p:sp>
    </p:spTree>
    <p:extLst>
      <p:ext uri="{BB962C8B-B14F-4D97-AF65-F5344CB8AC3E}">
        <p14:creationId xmlns:p14="http://schemas.microsoft.com/office/powerpoint/2010/main" val="1390344652"/>
      </p:ext>
    </p:extLst>
  </p:cSld>
  <p:clrMapOvr>
    <a:masterClrMapping/>
  </p:clrMapOvr>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19137" name="Rectangle 2"/>
          <p:cNvSpPr>
            <a:spLocks noGrp="1" noChangeArrowheads="1"/>
          </p:cNvSpPr>
          <p:nvPr>
            <p:ph type="title"/>
          </p:nvPr>
        </p:nvSpPr>
        <p:spPr>
          <a:xfrm>
            <a:off x="498475" y="93663"/>
            <a:ext cx="8147050" cy="1452562"/>
          </a:xfrm>
        </p:spPr>
        <p:txBody>
          <a:bodyPr/>
          <a:lstStyle/>
          <a:p>
            <a:pPr eaLnBrk="1" hangingPunct="1"/>
            <a:r>
              <a:rPr lang="en-US">
                <a:latin typeface="Times New Roman" charset="0"/>
              </a:rPr>
              <a:t>The Flood of Refugees</a:t>
            </a:r>
          </a:p>
        </p:txBody>
      </p:sp>
      <p:sp>
        <p:nvSpPr>
          <p:cNvPr id="84995" name="Rectangle 3"/>
          <p:cNvSpPr>
            <a:spLocks noGrp="1" noChangeArrowheads="1"/>
          </p:cNvSpPr>
          <p:nvPr>
            <p:ph type="body" sz="half" idx="1"/>
          </p:nvPr>
        </p:nvSpPr>
        <p:spPr>
          <a:xfrm>
            <a:off x="0" y="1762125"/>
            <a:ext cx="4338638" cy="5095875"/>
          </a:xfrm>
        </p:spPr>
        <p:txBody>
          <a:bodyPr/>
          <a:lstStyle/>
          <a:p>
            <a:pPr eaLnBrk="1" hangingPunct="1">
              <a:lnSpc>
                <a:spcPct val="90000"/>
              </a:lnSpc>
            </a:pPr>
            <a:r>
              <a:rPr lang="en-US" sz="2800">
                <a:latin typeface="Times New Roman" charset="0"/>
              </a:rPr>
              <a:t>Jews realize the </a:t>
            </a:r>
            <a:r>
              <a:rPr lang="en-US" sz="2800" b="1" u="sng">
                <a:latin typeface="Times New Roman" charset="0"/>
              </a:rPr>
              <a:t>situation</a:t>
            </a:r>
            <a:r>
              <a:rPr lang="en-US" sz="2800">
                <a:latin typeface="Times New Roman" charset="0"/>
              </a:rPr>
              <a:t> isn’</a:t>
            </a:r>
            <a:r>
              <a:rPr lang="en-US" altLang="ja-JP" sz="2800">
                <a:latin typeface="Times New Roman" charset="0"/>
              </a:rPr>
              <a:t>t going to </a:t>
            </a:r>
            <a:r>
              <a:rPr lang="en-US" altLang="ja-JP" sz="2800" b="1" u="sng">
                <a:latin typeface="Times New Roman" charset="0"/>
              </a:rPr>
              <a:t>improve</a:t>
            </a:r>
          </a:p>
          <a:p>
            <a:pPr eaLnBrk="1" hangingPunct="1">
              <a:lnSpc>
                <a:spcPct val="90000"/>
              </a:lnSpc>
            </a:pPr>
            <a:r>
              <a:rPr lang="en-US" sz="2800">
                <a:latin typeface="Times New Roman" charset="0"/>
              </a:rPr>
              <a:t>Many </a:t>
            </a:r>
            <a:r>
              <a:rPr lang="en-US" sz="2800" b="1" u="sng">
                <a:latin typeface="Times New Roman" charset="0"/>
              </a:rPr>
              <a:t>fled</a:t>
            </a:r>
            <a:r>
              <a:rPr lang="en-US" sz="2800">
                <a:latin typeface="Times New Roman" charset="0"/>
              </a:rPr>
              <a:t>, most </a:t>
            </a:r>
            <a:r>
              <a:rPr lang="en-US" sz="2800" b="1" u="sng">
                <a:latin typeface="Times New Roman" charset="0"/>
              </a:rPr>
              <a:t>stayed</a:t>
            </a:r>
          </a:p>
          <a:p>
            <a:pPr eaLnBrk="1" hangingPunct="1">
              <a:lnSpc>
                <a:spcPct val="90000"/>
              </a:lnSpc>
            </a:pPr>
            <a:r>
              <a:rPr lang="en-US" sz="2800">
                <a:latin typeface="Times New Roman" charset="0"/>
              </a:rPr>
              <a:t>Most countries didn</a:t>
            </a:r>
            <a:r>
              <a:rPr lang="ja-JP" altLang="en-US" sz="2800">
                <a:latin typeface="Times New Roman" charset="0"/>
              </a:rPr>
              <a:t>’</a:t>
            </a:r>
            <a:r>
              <a:rPr lang="en-US" altLang="ja-JP" sz="2800">
                <a:latin typeface="Times New Roman" charset="0"/>
              </a:rPr>
              <a:t>t </a:t>
            </a:r>
            <a:r>
              <a:rPr lang="en-US" altLang="ja-JP" sz="2800" b="1" u="sng">
                <a:latin typeface="Times New Roman" charset="0"/>
              </a:rPr>
              <a:t>want</a:t>
            </a:r>
            <a:r>
              <a:rPr lang="en-US" altLang="ja-JP" sz="2800">
                <a:latin typeface="Times New Roman" charset="0"/>
              </a:rPr>
              <a:t> the Jews</a:t>
            </a:r>
          </a:p>
          <a:p>
            <a:pPr eaLnBrk="1" hangingPunct="1">
              <a:lnSpc>
                <a:spcPct val="90000"/>
              </a:lnSpc>
            </a:pPr>
            <a:r>
              <a:rPr lang="en-US" sz="2800">
                <a:latin typeface="Times New Roman" charset="0"/>
              </a:rPr>
              <a:t>U.S took 100,000, but wanted no more </a:t>
            </a:r>
          </a:p>
        </p:txBody>
      </p:sp>
      <p:sp>
        <p:nvSpPr>
          <p:cNvPr id="84996" name="Rectangle 4"/>
          <p:cNvSpPr>
            <a:spLocks noGrp="1" noChangeArrowheads="1"/>
          </p:cNvSpPr>
          <p:nvPr>
            <p:ph type="body" sz="half" idx="2"/>
          </p:nvPr>
        </p:nvSpPr>
        <p:spPr>
          <a:xfrm>
            <a:off x="4805363" y="1762125"/>
            <a:ext cx="4338637" cy="5095875"/>
          </a:xfrm>
        </p:spPr>
        <p:txBody>
          <a:bodyPr/>
          <a:lstStyle/>
          <a:p>
            <a:pPr eaLnBrk="1" hangingPunct="1"/>
            <a:r>
              <a:rPr lang="en-US" sz="2800" b="1" u="sng">
                <a:latin typeface="Times New Roman" charset="0"/>
              </a:rPr>
              <a:t>Famous</a:t>
            </a:r>
            <a:r>
              <a:rPr lang="en-US" sz="2800">
                <a:latin typeface="Times New Roman" charset="0"/>
              </a:rPr>
              <a:t> Jews also flee</a:t>
            </a:r>
          </a:p>
          <a:p>
            <a:pPr eaLnBrk="1" hangingPunct="1"/>
            <a:r>
              <a:rPr lang="en-US" sz="2800">
                <a:latin typeface="Times New Roman" charset="0"/>
              </a:rPr>
              <a:t>Albert </a:t>
            </a:r>
            <a:r>
              <a:rPr lang="en-US" sz="2800" b="1" u="sng">
                <a:latin typeface="Times New Roman" charset="0"/>
              </a:rPr>
              <a:t>Einstein</a:t>
            </a:r>
          </a:p>
          <a:p>
            <a:pPr eaLnBrk="1" hangingPunct="1"/>
            <a:r>
              <a:rPr lang="en-US" sz="2800" b="1" u="sng">
                <a:latin typeface="Times New Roman" charset="0"/>
              </a:rPr>
              <a:t>Sigmund</a:t>
            </a:r>
            <a:r>
              <a:rPr lang="en-US" sz="2800">
                <a:latin typeface="Times New Roman" charset="0"/>
              </a:rPr>
              <a:t> Freud</a:t>
            </a:r>
          </a:p>
        </p:txBody>
      </p:sp>
    </p:spTree>
    <p:extLst>
      <p:ext uri="{BB962C8B-B14F-4D97-AF65-F5344CB8AC3E}">
        <p14:creationId xmlns:p14="http://schemas.microsoft.com/office/powerpoint/2010/main" val="711693057"/>
      </p:ext>
    </p:extLst>
  </p:cSld>
  <p:clrMapOvr>
    <a:masterClrMapping/>
  </p:clrMapOvr>
  <p:transition xmlns:p14="http://schemas.microsoft.com/office/powerpoint/2010/main" spd="slow"/>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84995">
                                            <p:txEl>
                                              <p:pRg st="0" end="0"/>
                                            </p:txEl>
                                          </p:spTgt>
                                        </p:tgtEl>
                                        <p:attrNameLst>
                                          <p:attrName>style.visibility</p:attrName>
                                        </p:attrNameLst>
                                      </p:cBhvr>
                                      <p:to>
                                        <p:strVal val="visible"/>
                                      </p:to>
                                    </p:set>
                                    <p:anim calcmode="lin" valueType="num">
                                      <p:cBhvr additive="base">
                                        <p:cTn id="7" dur="500" fill="hold"/>
                                        <p:tgtEl>
                                          <p:spTgt spid="84995">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84995">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84995">
                                            <p:txEl>
                                              <p:pRg st="1" end="1"/>
                                            </p:txEl>
                                          </p:spTgt>
                                        </p:tgtEl>
                                        <p:attrNameLst>
                                          <p:attrName>style.visibility</p:attrName>
                                        </p:attrNameLst>
                                      </p:cBhvr>
                                      <p:to>
                                        <p:strVal val="visible"/>
                                      </p:to>
                                    </p:set>
                                    <p:anim calcmode="lin" valueType="num">
                                      <p:cBhvr additive="base">
                                        <p:cTn id="13" dur="500" fill="hold"/>
                                        <p:tgtEl>
                                          <p:spTgt spid="84995">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84995">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84995">
                                            <p:txEl>
                                              <p:pRg st="2" end="2"/>
                                            </p:txEl>
                                          </p:spTgt>
                                        </p:tgtEl>
                                        <p:attrNameLst>
                                          <p:attrName>style.visibility</p:attrName>
                                        </p:attrNameLst>
                                      </p:cBhvr>
                                      <p:to>
                                        <p:strVal val="visible"/>
                                      </p:to>
                                    </p:set>
                                    <p:anim calcmode="lin" valueType="num">
                                      <p:cBhvr additive="base">
                                        <p:cTn id="19" dur="500" fill="hold"/>
                                        <p:tgtEl>
                                          <p:spTgt spid="84995">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84995">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84995">
                                            <p:txEl>
                                              <p:pRg st="3" end="3"/>
                                            </p:txEl>
                                          </p:spTgt>
                                        </p:tgtEl>
                                        <p:attrNameLst>
                                          <p:attrName>style.visibility</p:attrName>
                                        </p:attrNameLst>
                                      </p:cBhvr>
                                      <p:to>
                                        <p:strVal val="visible"/>
                                      </p:to>
                                    </p:set>
                                    <p:anim calcmode="lin" valueType="num">
                                      <p:cBhvr additive="base">
                                        <p:cTn id="25" dur="500" fill="hold"/>
                                        <p:tgtEl>
                                          <p:spTgt spid="84995">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84995">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84996">
                                            <p:txEl>
                                              <p:pRg st="0" end="0"/>
                                            </p:txEl>
                                          </p:spTgt>
                                        </p:tgtEl>
                                        <p:attrNameLst>
                                          <p:attrName>style.visibility</p:attrName>
                                        </p:attrNameLst>
                                      </p:cBhvr>
                                      <p:to>
                                        <p:strVal val="visible"/>
                                      </p:to>
                                    </p:set>
                                    <p:anim calcmode="lin" valueType="num">
                                      <p:cBhvr additive="base">
                                        <p:cTn id="31" dur="500" fill="hold"/>
                                        <p:tgtEl>
                                          <p:spTgt spid="84996">
                                            <p:txEl>
                                              <p:pRg st="0" end="0"/>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84996">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84996">
                                            <p:txEl>
                                              <p:pRg st="1" end="1"/>
                                            </p:txEl>
                                          </p:spTgt>
                                        </p:tgtEl>
                                        <p:attrNameLst>
                                          <p:attrName>style.visibility</p:attrName>
                                        </p:attrNameLst>
                                      </p:cBhvr>
                                      <p:to>
                                        <p:strVal val="visible"/>
                                      </p:to>
                                    </p:set>
                                    <p:anim calcmode="lin" valueType="num">
                                      <p:cBhvr additive="base">
                                        <p:cTn id="37" dur="500" fill="hold"/>
                                        <p:tgtEl>
                                          <p:spTgt spid="84996">
                                            <p:txEl>
                                              <p:pRg st="1" end="1"/>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84996">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8" fill="hold" grpId="0" nodeType="clickEffect">
                                  <p:stCondLst>
                                    <p:cond delay="0"/>
                                  </p:stCondLst>
                                  <p:childTnLst>
                                    <p:set>
                                      <p:cBhvr>
                                        <p:cTn id="42" dur="1" fill="hold">
                                          <p:stCondLst>
                                            <p:cond delay="0"/>
                                          </p:stCondLst>
                                        </p:cTn>
                                        <p:tgtEl>
                                          <p:spTgt spid="84996">
                                            <p:txEl>
                                              <p:pRg st="2" end="2"/>
                                            </p:txEl>
                                          </p:spTgt>
                                        </p:tgtEl>
                                        <p:attrNameLst>
                                          <p:attrName>style.visibility</p:attrName>
                                        </p:attrNameLst>
                                      </p:cBhvr>
                                      <p:to>
                                        <p:strVal val="visible"/>
                                      </p:to>
                                    </p:set>
                                    <p:anim calcmode="lin" valueType="num">
                                      <p:cBhvr additive="base">
                                        <p:cTn id="43" dur="500" fill="hold"/>
                                        <p:tgtEl>
                                          <p:spTgt spid="84996">
                                            <p:txEl>
                                              <p:pRg st="2" end="2"/>
                                            </p:txEl>
                                          </p:spTgt>
                                        </p:tgtEl>
                                        <p:attrNameLst>
                                          <p:attrName>ppt_x</p:attrName>
                                        </p:attrNameLst>
                                      </p:cBhvr>
                                      <p:tavLst>
                                        <p:tav tm="0">
                                          <p:val>
                                            <p:strVal val="0-#ppt_w/2"/>
                                          </p:val>
                                        </p:tav>
                                        <p:tav tm="100000">
                                          <p:val>
                                            <p:strVal val="#ppt_x"/>
                                          </p:val>
                                        </p:tav>
                                      </p:tavLst>
                                    </p:anim>
                                    <p:anim calcmode="lin" valueType="num">
                                      <p:cBhvr additive="base">
                                        <p:cTn id="44" dur="500" fill="hold"/>
                                        <p:tgtEl>
                                          <p:spTgt spid="84996">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995" grpId="0" build="p" autoUpdateAnimBg="0"/>
      <p:bldP spid="84996" grpId="0" build="p" autoUpdateAnimBg="0"/>
    </p:bldLst>
  </p:timing>
</p:sld>
</file>

<file path=ppt/slides/slide5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20161" name="Rectangle 2"/>
          <p:cNvSpPr>
            <a:spLocks noGrp="1" noChangeArrowheads="1"/>
          </p:cNvSpPr>
          <p:nvPr>
            <p:ph type="title"/>
          </p:nvPr>
        </p:nvSpPr>
        <p:spPr>
          <a:xfrm>
            <a:off x="498475" y="93663"/>
            <a:ext cx="8147050" cy="1452562"/>
          </a:xfrm>
        </p:spPr>
        <p:txBody>
          <a:bodyPr/>
          <a:lstStyle/>
          <a:p>
            <a:pPr eaLnBrk="1" hangingPunct="1"/>
            <a:r>
              <a:rPr lang="en-US">
                <a:latin typeface="Times New Roman" charset="0"/>
              </a:rPr>
              <a:t>Murder of the Handicapped</a:t>
            </a:r>
          </a:p>
        </p:txBody>
      </p:sp>
      <p:sp>
        <p:nvSpPr>
          <p:cNvPr id="87043" name="Rectangle 3"/>
          <p:cNvSpPr>
            <a:spLocks noGrp="1" noChangeArrowheads="1"/>
          </p:cNvSpPr>
          <p:nvPr>
            <p:ph type="body" sz="half" idx="1"/>
          </p:nvPr>
        </p:nvSpPr>
        <p:spPr>
          <a:xfrm>
            <a:off x="0" y="1762125"/>
            <a:ext cx="4338638" cy="5095875"/>
          </a:xfrm>
        </p:spPr>
        <p:txBody>
          <a:bodyPr/>
          <a:lstStyle/>
          <a:p>
            <a:pPr eaLnBrk="1" hangingPunct="1">
              <a:lnSpc>
                <a:spcPct val="90000"/>
              </a:lnSpc>
            </a:pPr>
            <a:r>
              <a:rPr lang="en-US" sz="2400">
                <a:latin typeface="Times New Roman" charset="0"/>
              </a:rPr>
              <a:t>Oct. 1939- Hitler </a:t>
            </a:r>
            <a:r>
              <a:rPr lang="en-US" sz="2400" b="1" u="sng">
                <a:latin typeface="Times New Roman" charset="0"/>
              </a:rPr>
              <a:t>empowers</a:t>
            </a:r>
            <a:r>
              <a:rPr lang="en-US" sz="2400">
                <a:latin typeface="Times New Roman" charset="0"/>
              </a:rPr>
              <a:t> selected German </a:t>
            </a:r>
            <a:r>
              <a:rPr lang="en-US" sz="2400" b="1" u="sng">
                <a:latin typeface="Times New Roman" charset="0"/>
              </a:rPr>
              <a:t>doctors</a:t>
            </a:r>
            <a:r>
              <a:rPr lang="en-US" sz="2400">
                <a:latin typeface="Times New Roman" charset="0"/>
              </a:rPr>
              <a:t> to grant a </a:t>
            </a:r>
            <a:r>
              <a:rPr lang="ja-JP" altLang="en-US" sz="2400">
                <a:latin typeface="Times New Roman" charset="0"/>
              </a:rPr>
              <a:t>“</a:t>
            </a:r>
            <a:r>
              <a:rPr lang="en-US" altLang="ja-JP" sz="2400">
                <a:latin typeface="Times New Roman" charset="0"/>
              </a:rPr>
              <a:t>mercy killing</a:t>
            </a:r>
            <a:r>
              <a:rPr lang="ja-JP" altLang="en-US" sz="2400">
                <a:latin typeface="Times New Roman" charset="0"/>
              </a:rPr>
              <a:t>”</a:t>
            </a:r>
            <a:r>
              <a:rPr lang="en-US" altLang="ja-JP" sz="2400">
                <a:latin typeface="Times New Roman" charset="0"/>
              </a:rPr>
              <a:t> to </a:t>
            </a:r>
            <a:r>
              <a:rPr lang="ja-JP" altLang="en-US" sz="2400">
                <a:latin typeface="Times New Roman" charset="0"/>
              </a:rPr>
              <a:t>“</a:t>
            </a:r>
            <a:r>
              <a:rPr lang="en-US" altLang="ja-JP" sz="2400">
                <a:latin typeface="Times New Roman" charset="0"/>
              </a:rPr>
              <a:t>patients considered </a:t>
            </a:r>
            <a:r>
              <a:rPr lang="en-US" altLang="ja-JP" sz="2400" b="1" u="sng">
                <a:latin typeface="Times New Roman" charset="0"/>
              </a:rPr>
              <a:t>incurable</a:t>
            </a:r>
            <a:r>
              <a:rPr lang="ja-JP" altLang="en-US" sz="2400">
                <a:latin typeface="Times New Roman" charset="0"/>
              </a:rPr>
              <a:t>”</a:t>
            </a:r>
            <a:endParaRPr lang="en-US" altLang="ja-JP" sz="2400">
              <a:latin typeface="Times New Roman" charset="0"/>
            </a:endParaRPr>
          </a:p>
          <a:p>
            <a:pPr eaLnBrk="1" hangingPunct="1">
              <a:lnSpc>
                <a:spcPct val="90000"/>
              </a:lnSpc>
            </a:pPr>
            <a:r>
              <a:rPr lang="en-US" sz="2400">
                <a:latin typeface="Times New Roman" charset="0"/>
              </a:rPr>
              <a:t>Called T-4 </a:t>
            </a:r>
            <a:r>
              <a:rPr lang="en-US" sz="2400" b="1" u="sng">
                <a:latin typeface="Times New Roman" charset="0"/>
              </a:rPr>
              <a:t>program</a:t>
            </a:r>
          </a:p>
          <a:p>
            <a:pPr eaLnBrk="1" hangingPunct="1">
              <a:lnSpc>
                <a:spcPct val="90000"/>
              </a:lnSpc>
            </a:pPr>
            <a:r>
              <a:rPr lang="en-US" sz="2400">
                <a:latin typeface="Times New Roman" charset="0"/>
              </a:rPr>
              <a:t>3 medical </a:t>
            </a:r>
            <a:r>
              <a:rPr lang="ja-JP" altLang="en-US" sz="2400">
                <a:latin typeface="Times New Roman" charset="0"/>
              </a:rPr>
              <a:t>“</a:t>
            </a:r>
            <a:r>
              <a:rPr lang="en-US" altLang="ja-JP" sz="2400">
                <a:latin typeface="Times New Roman" charset="0"/>
              </a:rPr>
              <a:t>experts</a:t>
            </a:r>
            <a:r>
              <a:rPr lang="ja-JP" altLang="en-US" sz="2400">
                <a:latin typeface="Times New Roman" charset="0"/>
              </a:rPr>
              <a:t>”</a:t>
            </a:r>
            <a:r>
              <a:rPr lang="en-US" altLang="ja-JP" sz="2400">
                <a:latin typeface="Times New Roman" charset="0"/>
              </a:rPr>
              <a:t> decide life or death for patients in </a:t>
            </a:r>
            <a:r>
              <a:rPr lang="en-US" altLang="ja-JP" sz="2400" b="1" u="sng">
                <a:latin typeface="Times New Roman" charset="0"/>
              </a:rPr>
              <a:t>psychiatric</a:t>
            </a:r>
            <a:r>
              <a:rPr lang="en-US" altLang="ja-JP" sz="2400">
                <a:latin typeface="Times New Roman" charset="0"/>
              </a:rPr>
              <a:t> institutions, </a:t>
            </a:r>
            <a:r>
              <a:rPr lang="en-US" altLang="ja-JP" sz="2400" b="1" u="sng">
                <a:latin typeface="Times New Roman" charset="0"/>
              </a:rPr>
              <a:t>hospitals</a:t>
            </a:r>
            <a:r>
              <a:rPr lang="en-US" altLang="ja-JP" sz="2400">
                <a:latin typeface="Times New Roman" charset="0"/>
              </a:rPr>
              <a:t>, and homes for </a:t>
            </a:r>
            <a:r>
              <a:rPr lang="en-US" altLang="ja-JP" sz="2400" b="1" u="sng">
                <a:latin typeface="Times New Roman" charset="0"/>
              </a:rPr>
              <a:t>chronically</a:t>
            </a:r>
            <a:r>
              <a:rPr lang="en-US" altLang="ja-JP" sz="2400">
                <a:latin typeface="Times New Roman" charset="0"/>
              </a:rPr>
              <a:t> ill patients</a:t>
            </a:r>
            <a:endParaRPr lang="en-US" sz="2400">
              <a:latin typeface="Times New Roman" charset="0"/>
            </a:endParaRPr>
          </a:p>
        </p:txBody>
      </p:sp>
      <p:sp>
        <p:nvSpPr>
          <p:cNvPr id="87044" name="Rectangle 4"/>
          <p:cNvSpPr>
            <a:spLocks noGrp="1" noChangeArrowheads="1"/>
          </p:cNvSpPr>
          <p:nvPr>
            <p:ph type="body" sz="half" idx="2"/>
          </p:nvPr>
        </p:nvSpPr>
        <p:spPr>
          <a:xfrm>
            <a:off x="4805363" y="1762125"/>
            <a:ext cx="4338637" cy="5095875"/>
          </a:xfrm>
        </p:spPr>
        <p:txBody>
          <a:bodyPr/>
          <a:lstStyle/>
          <a:p>
            <a:pPr eaLnBrk="1" hangingPunct="1">
              <a:lnSpc>
                <a:spcPct val="90000"/>
              </a:lnSpc>
            </a:pPr>
            <a:r>
              <a:rPr lang="en-US" sz="2600">
                <a:latin typeface="Times New Roman" charset="0"/>
              </a:rPr>
              <a:t>Used </a:t>
            </a:r>
            <a:r>
              <a:rPr lang="en-US" sz="2600" b="1" u="sng">
                <a:latin typeface="Times New Roman" charset="0"/>
              </a:rPr>
              <a:t>starvation</a:t>
            </a:r>
            <a:r>
              <a:rPr lang="en-US" sz="2600">
                <a:latin typeface="Times New Roman" charset="0"/>
              </a:rPr>
              <a:t>, gassing, lethal injection, etc.</a:t>
            </a:r>
          </a:p>
          <a:p>
            <a:pPr eaLnBrk="1" hangingPunct="1">
              <a:lnSpc>
                <a:spcPct val="90000"/>
              </a:lnSpc>
            </a:pPr>
            <a:r>
              <a:rPr lang="en-US" sz="2600">
                <a:latin typeface="Times New Roman" charset="0"/>
              </a:rPr>
              <a:t>The bodies were then </a:t>
            </a:r>
            <a:r>
              <a:rPr lang="en-US" sz="2600" b="1" u="sng">
                <a:latin typeface="Times New Roman" charset="0"/>
              </a:rPr>
              <a:t>cremated</a:t>
            </a:r>
          </a:p>
          <a:p>
            <a:pPr eaLnBrk="1" hangingPunct="1">
              <a:lnSpc>
                <a:spcPct val="90000"/>
              </a:lnSpc>
            </a:pPr>
            <a:r>
              <a:rPr lang="en-US" sz="2600">
                <a:latin typeface="Times New Roman" charset="0"/>
              </a:rPr>
              <a:t>This was </a:t>
            </a:r>
            <a:r>
              <a:rPr lang="en-US" sz="2600" b="1" u="sng">
                <a:latin typeface="Times New Roman" charset="0"/>
              </a:rPr>
              <a:t>practice</a:t>
            </a:r>
            <a:r>
              <a:rPr lang="en-US" sz="2600">
                <a:latin typeface="Times New Roman" charset="0"/>
              </a:rPr>
              <a:t> for the extermination of Jews</a:t>
            </a:r>
          </a:p>
          <a:p>
            <a:pPr eaLnBrk="1" hangingPunct="1">
              <a:lnSpc>
                <a:spcPct val="90000"/>
              </a:lnSpc>
            </a:pPr>
            <a:r>
              <a:rPr lang="en-US" sz="2600">
                <a:latin typeface="Times New Roman" charset="0"/>
              </a:rPr>
              <a:t>Many </a:t>
            </a:r>
            <a:r>
              <a:rPr lang="en-US" sz="2600" b="1" u="sng">
                <a:latin typeface="Times New Roman" charset="0"/>
              </a:rPr>
              <a:t>Nazis</a:t>
            </a:r>
            <a:r>
              <a:rPr lang="en-US" sz="2600">
                <a:latin typeface="Times New Roman" charset="0"/>
              </a:rPr>
              <a:t> </a:t>
            </a:r>
            <a:r>
              <a:rPr lang="ja-JP" altLang="en-US" sz="2600">
                <a:latin typeface="Times New Roman" charset="0"/>
              </a:rPr>
              <a:t>“</a:t>
            </a:r>
            <a:r>
              <a:rPr lang="en-US" altLang="ja-JP" sz="2600">
                <a:latin typeface="Times New Roman" charset="0"/>
              </a:rPr>
              <a:t>get experience</a:t>
            </a:r>
            <a:r>
              <a:rPr lang="ja-JP" altLang="en-US" sz="2600">
                <a:latin typeface="Times New Roman" charset="0"/>
              </a:rPr>
              <a:t>”</a:t>
            </a:r>
            <a:r>
              <a:rPr lang="en-US" altLang="ja-JP" sz="2600">
                <a:latin typeface="Times New Roman" charset="0"/>
              </a:rPr>
              <a:t> during the killing of </a:t>
            </a:r>
            <a:r>
              <a:rPr lang="en-US" altLang="ja-JP" sz="2600" b="1" u="sng">
                <a:latin typeface="Times New Roman" charset="0"/>
              </a:rPr>
              <a:t>Handicapped</a:t>
            </a:r>
            <a:endParaRPr lang="en-US" sz="2600" b="1" u="sng">
              <a:latin typeface="Times New Roman" charset="0"/>
            </a:endParaRPr>
          </a:p>
        </p:txBody>
      </p:sp>
    </p:spTree>
    <p:extLst>
      <p:ext uri="{BB962C8B-B14F-4D97-AF65-F5344CB8AC3E}">
        <p14:creationId xmlns:p14="http://schemas.microsoft.com/office/powerpoint/2010/main" val="1229426272"/>
      </p:ext>
    </p:extLst>
  </p:cSld>
  <p:clrMapOvr>
    <a:masterClrMapping/>
  </p:clrMapOvr>
  <p:transition xmlns:p14="http://schemas.microsoft.com/office/powerpoint/2010/main" spd="slow"/>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87043">
                                            <p:txEl>
                                              <p:pRg st="0" end="0"/>
                                            </p:txEl>
                                          </p:spTgt>
                                        </p:tgtEl>
                                        <p:attrNameLst>
                                          <p:attrName>style.visibility</p:attrName>
                                        </p:attrNameLst>
                                      </p:cBhvr>
                                      <p:to>
                                        <p:strVal val="visible"/>
                                      </p:to>
                                    </p:set>
                                    <p:animEffect transition="in" filter="slide(fromBottom)">
                                      <p:cBhvr>
                                        <p:cTn id="7" dur="500"/>
                                        <p:tgtEl>
                                          <p:spTgt spid="8704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2" presetClass="entr" presetSubtype="4" fill="hold" grpId="0" nodeType="clickEffect">
                                  <p:stCondLst>
                                    <p:cond delay="0"/>
                                  </p:stCondLst>
                                  <p:childTnLst>
                                    <p:set>
                                      <p:cBhvr>
                                        <p:cTn id="11" dur="1" fill="hold">
                                          <p:stCondLst>
                                            <p:cond delay="0"/>
                                          </p:stCondLst>
                                        </p:cTn>
                                        <p:tgtEl>
                                          <p:spTgt spid="87043">
                                            <p:txEl>
                                              <p:pRg st="1" end="1"/>
                                            </p:txEl>
                                          </p:spTgt>
                                        </p:tgtEl>
                                        <p:attrNameLst>
                                          <p:attrName>style.visibility</p:attrName>
                                        </p:attrNameLst>
                                      </p:cBhvr>
                                      <p:to>
                                        <p:strVal val="visible"/>
                                      </p:to>
                                    </p:set>
                                    <p:animEffect transition="in" filter="slide(fromBottom)">
                                      <p:cBhvr>
                                        <p:cTn id="12" dur="500"/>
                                        <p:tgtEl>
                                          <p:spTgt spid="87043">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2" presetClass="entr" presetSubtype="4" fill="hold" grpId="0" nodeType="clickEffect">
                                  <p:stCondLst>
                                    <p:cond delay="0"/>
                                  </p:stCondLst>
                                  <p:childTnLst>
                                    <p:set>
                                      <p:cBhvr>
                                        <p:cTn id="16" dur="1" fill="hold">
                                          <p:stCondLst>
                                            <p:cond delay="0"/>
                                          </p:stCondLst>
                                        </p:cTn>
                                        <p:tgtEl>
                                          <p:spTgt spid="87043">
                                            <p:txEl>
                                              <p:pRg st="2" end="2"/>
                                            </p:txEl>
                                          </p:spTgt>
                                        </p:tgtEl>
                                        <p:attrNameLst>
                                          <p:attrName>style.visibility</p:attrName>
                                        </p:attrNameLst>
                                      </p:cBhvr>
                                      <p:to>
                                        <p:strVal val="visible"/>
                                      </p:to>
                                    </p:set>
                                    <p:animEffect transition="in" filter="slide(fromBottom)">
                                      <p:cBhvr>
                                        <p:cTn id="17" dur="500"/>
                                        <p:tgtEl>
                                          <p:spTgt spid="87043">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2" presetClass="entr" presetSubtype="4" fill="hold" grpId="0" nodeType="clickEffect">
                                  <p:stCondLst>
                                    <p:cond delay="0"/>
                                  </p:stCondLst>
                                  <p:childTnLst>
                                    <p:set>
                                      <p:cBhvr>
                                        <p:cTn id="21" dur="1" fill="hold">
                                          <p:stCondLst>
                                            <p:cond delay="0"/>
                                          </p:stCondLst>
                                        </p:cTn>
                                        <p:tgtEl>
                                          <p:spTgt spid="87044">
                                            <p:txEl>
                                              <p:pRg st="0" end="0"/>
                                            </p:txEl>
                                          </p:spTgt>
                                        </p:tgtEl>
                                        <p:attrNameLst>
                                          <p:attrName>style.visibility</p:attrName>
                                        </p:attrNameLst>
                                      </p:cBhvr>
                                      <p:to>
                                        <p:strVal val="visible"/>
                                      </p:to>
                                    </p:set>
                                    <p:animEffect transition="in" filter="slide(fromBottom)">
                                      <p:cBhvr>
                                        <p:cTn id="22" dur="500"/>
                                        <p:tgtEl>
                                          <p:spTgt spid="87044">
                                            <p:txEl>
                                              <p:pRg st="0" end="0"/>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2" presetClass="entr" presetSubtype="4" fill="hold" grpId="0" nodeType="clickEffect">
                                  <p:stCondLst>
                                    <p:cond delay="0"/>
                                  </p:stCondLst>
                                  <p:childTnLst>
                                    <p:set>
                                      <p:cBhvr>
                                        <p:cTn id="26" dur="1" fill="hold">
                                          <p:stCondLst>
                                            <p:cond delay="0"/>
                                          </p:stCondLst>
                                        </p:cTn>
                                        <p:tgtEl>
                                          <p:spTgt spid="87044">
                                            <p:txEl>
                                              <p:pRg st="1" end="1"/>
                                            </p:txEl>
                                          </p:spTgt>
                                        </p:tgtEl>
                                        <p:attrNameLst>
                                          <p:attrName>style.visibility</p:attrName>
                                        </p:attrNameLst>
                                      </p:cBhvr>
                                      <p:to>
                                        <p:strVal val="visible"/>
                                      </p:to>
                                    </p:set>
                                    <p:animEffect transition="in" filter="slide(fromBottom)">
                                      <p:cBhvr>
                                        <p:cTn id="27" dur="500"/>
                                        <p:tgtEl>
                                          <p:spTgt spid="87044">
                                            <p:txEl>
                                              <p:pRg st="1" end="1"/>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2" presetClass="entr" presetSubtype="4" fill="hold" grpId="0" nodeType="clickEffect">
                                  <p:stCondLst>
                                    <p:cond delay="0"/>
                                  </p:stCondLst>
                                  <p:childTnLst>
                                    <p:set>
                                      <p:cBhvr>
                                        <p:cTn id="31" dur="1" fill="hold">
                                          <p:stCondLst>
                                            <p:cond delay="0"/>
                                          </p:stCondLst>
                                        </p:cTn>
                                        <p:tgtEl>
                                          <p:spTgt spid="87044">
                                            <p:txEl>
                                              <p:pRg st="2" end="2"/>
                                            </p:txEl>
                                          </p:spTgt>
                                        </p:tgtEl>
                                        <p:attrNameLst>
                                          <p:attrName>style.visibility</p:attrName>
                                        </p:attrNameLst>
                                      </p:cBhvr>
                                      <p:to>
                                        <p:strVal val="visible"/>
                                      </p:to>
                                    </p:set>
                                    <p:animEffect transition="in" filter="slide(fromBottom)">
                                      <p:cBhvr>
                                        <p:cTn id="32" dur="500"/>
                                        <p:tgtEl>
                                          <p:spTgt spid="87044">
                                            <p:txEl>
                                              <p:pRg st="2" end="2"/>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12" presetClass="entr" presetSubtype="4" fill="hold" grpId="0" nodeType="clickEffect">
                                  <p:stCondLst>
                                    <p:cond delay="0"/>
                                  </p:stCondLst>
                                  <p:childTnLst>
                                    <p:set>
                                      <p:cBhvr>
                                        <p:cTn id="36" dur="1" fill="hold">
                                          <p:stCondLst>
                                            <p:cond delay="0"/>
                                          </p:stCondLst>
                                        </p:cTn>
                                        <p:tgtEl>
                                          <p:spTgt spid="87044">
                                            <p:txEl>
                                              <p:pRg st="3" end="3"/>
                                            </p:txEl>
                                          </p:spTgt>
                                        </p:tgtEl>
                                        <p:attrNameLst>
                                          <p:attrName>style.visibility</p:attrName>
                                        </p:attrNameLst>
                                      </p:cBhvr>
                                      <p:to>
                                        <p:strVal val="visible"/>
                                      </p:to>
                                    </p:set>
                                    <p:animEffect transition="in" filter="slide(fromBottom)">
                                      <p:cBhvr>
                                        <p:cTn id="37" dur="500"/>
                                        <p:tgtEl>
                                          <p:spTgt spid="8704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043" grpId="0" build="p" autoUpdateAnimBg="0"/>
      <p:bldP spid="87044" grpId="0" build="p" autoUpdateAnimBg="0"/>
    </p:bldLst>
  </p:timing>
</p:sld>
</file>

<file path=ppt/slides/slide5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21185" name="Rectangle 2"/>
          <p:cNvSpPr>
            <a:spLocks noGrp="1" noChangeArrowheads="1"/>
          </p:cNvSpPr>
          <p:nvPr>
            <p:ph type="title"/>
          </p:nvPr>
        </p:nvSpPr>
        <p:spPr>
          <a:xfrm>
            <a:off x="914400" y="228600"/>
            <a:ext cx="7772400" cy="1143000"/>
          </a:xfrm>
        </p:spPr>
        <p:txBody>
          <a:bodyPr/>
          <a:lstStyle/>
          <a:p>
            <a:pPr eaLnBrk="1" hangingPunct="1"/>
            <a:r>
              <a:rPr lang="en-US">
                <a:latin typeface="Times New Roman" charset="0"/>
              </a:rPr>
              <a:t>Propaganda</a:t>
            </a:r>
          </a:p>
        </p:txBody>
      </p:sp>
      <p:sp>
        <p:nvSpPr>
          <p:cNvPr id="177156" name="Rectangle 4"/>
          <p:cNvSpPr>
            <a:spLocks noGrp="1" noChangeArrowheads="1"/>
          </p:cNvSpPr>
          <p:nvPr>
            <p:ph type="body" sz="half" idx="2"/>
          </p:nvPr>
        </p:nvSpPr>
        <p:spPr>
          <a:xfrm>
            <a:off x="1752600" y="4991100"/>
            <a:ext cx="5943600" cy="3733800"/>
          </a:xfrm>
        </p:spPr>
        <p:txBody>
          <a:bodyPr/>
          <a:lstStyle/>
          <a:p>
            <a:pPr eaLnBrk="1" hangingPunct="1"/>
            <a:r>
              <a:rPr lang="en-US" sz="2800" b="1">
                <a:solidFill>
                  <a:srgbClr val="086285"/>
                </a:solidFill>
                <a:latin typeface="Verdana" charset="0"/>
              </a:rPr>
              <a:t>"...because God cannot want the sick and ailing to reproduce."</a:t>
            </a:r>
            <a:r>
              <a:rPr lang="en-US" sz="2800">
                <a:latin typeface="Times New Roman" charset="0"/>
              </a:rPr>
              <a:t> </a:t>
            </a:r>
          </a:p>
          <a:p>
            <a:pPr eaLnBrk="1" hangingPunct="1"/>
            <a:endParaRPr lang="en-US" sz="2800">
              <a:latin typeface="Times New Roman" charset="0"/>
            </a:endParaRPr>
          </a:p>
        </p:txBody>
      </p:sp>
      <p:pic>
        <p:nvPicPr>
          <p:cNvPr id="221187" name="Picture 6" descr="C:\Documents and Settings\DWoolley\My Documents\My Pictures\Holocaust\sick.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52600" y="1524000"/>
            <a:ext cx="5257800"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75492088"/>
      </p:ext>
    </p:extLst>
  </p:cSld>
  <p:clrMapOvr>
    <a:masterClrMapping/>
  </p:clrMapOvr>
  <p:transition xmlns:p14="http://schemas.microsoft.com/office/powerpoint/2010/main" spd="slow"/>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77156">
                                            <p:txEl>
                                              <p:pRg st="0" end="0"/>
                                            </p:txEl>
                                          </p:spTgt>
                                        </p:tgtEl>
                                        <p:attrNameLst>
                                          <p:attrName>style.visibility</p:attrName>
                                        </p:attrNameLst>
                                      </p:cBhvr>
                                      <p:to>
                                        <p:strVal val="visible"/>
                                      </p:to>
                                    </p:set>
                                    <p:animEffect transition="in" filter="randombar(horizontal)">
                                      <p:cBhvr>
                                        <p:cTn id="7" dur="500"/>
                                        <p:tgtEl>
                                          <p:spTgt spid="17715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7156" grpId="0" build="p" autoUpdateAnimBg="0"/>
    </p:bldLst>
  </p:timing>
</p:sld>
</file>

<file path=ppt/slides/slide5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22209" name="Rectangle 2"/>
          <p:cNvSpPr>
            <a:spLocks noGrp="1" noChangeArrowheads="1"/>
          </p:cNvSpPr>
          <p:nvPr>
            <p:ph type="title"/>
          </p:nvPr>
        </p:nvSpPr>
        <p:spPr>
          <a:xfrm>
            <a:off x="498475" y="93663"/>
            <a:ext cx="8147050" cy="1452562"/>
          </a:xfrm>
        </p:spPr>
        <p:txBody>
          <a:bodyPr/>
          <a:lstStyle/>
          <a:p>
            <a:pPr eaLnBrk="1" hangingPunct="1"/>
            <a:r>
              <a:rPr lang="en-US">
                <a:latin typeface="Times New Roman" charset="0"/>
              </a:rPr>
              <a:t>The War Begins</a:t>
            </a:r>
          </a:p>
        </p:txBody>
      </p:sp>
      <p:sp>
        <p:nvSpPr>
          <p:cNvPr id="86019" name="Rectangle 3"/>
          <p:cNvSpPr>
            <a:spLocks noGrp="1" noChangeArrowheads="1"/>
          </p:cNvSpPr>
          <p:nvPr>
            <p:ph type="body" sz="half" idx="1"/>
          </p:nvPr>
        </p:nvSpPr>
        <p:spPr>
          <a:xfrm>
            <a:off x="0" y="1905000"/>
            <a:ext cx="4191000" cy="4114800"/>
          </a:xfrm>
        </p:spPr>
        <p:txBody>
          <a:bodyPr>
            <a:normAutofit fontScale="92500" lnSpcReduction="10000"/>
          </a:bodyPr>
          <a:lstStyle/>
          <a:p>
            <a:pPr eaLnBrk="1" hangingPunct="1">
              <a:lnSpc>
                <a:spcPct val="90000"/>
              </a:lnSpc>
              <a:defRPr/>
            </a:pPr>
            <a:r>
              <a:rPr lang="en-US" sz="2600" dirty="0">
                <a:latin typeface="Times New Roman" charset="0"/>
              </a:rPr>
              <a:t>Sep. 1, 1939- Germany </a:t>
            </a:r>
            <a:r>
              <a:rPr lang="en-US" sz="2600" b="1" u="sng" dirty="0">
                <a:latin typeface="Times New Roman" charset="0"/>
              </a:rPr>
              <a:t>invades</a:t>
            </a:r>
            <a:r>
              <a:rPr lang="en-US" sz="2600" dirty="0">
                <a:latin typeface="Times New Roman" charset="0"/>
              </a:rPr>
              <a:t> Poland</a:t>
            </a:r>
          </a:p>
          <a:p>
            <a:pPr eaLnBrk="1" hangingPunct="1">
              <a:lnSpc>
                <a:spcPct val="90000"/>
              </a:lnSpc>
              <a:defRPr/>
            </a:pPr>
            <a:r>
              <a:rPr lang="en-US" sz="2600" dirty="0">
                <a:latin typeface="Times New Roman" charset="0"/>
              </a:rPr>
              <a:t>Hitler wants </a:t>
            </a:r>
            <a:r>
              <a:rPr lang="en-US" sz="2600" b="1" i="1" u="sng" dirty="0">
                <a:latin typeface="Times New Roman" charset="0"/>
              </a:rPr>
              <a:t>Lebensraum</a:t>
            </a:r>
            <a:r>
              <a:rPr lang="en-US" sz="2600" i="1" dirty="0">
                <a:latin typeface="Times New Roman" charset="0"/>
              </a:rPr>
              <a:t>-</a:t>
            </a:r>
            <a:r>
              <a:rPr lang="en-US" sz="2600" dirty="0">
                <a:latin typeface="Times New Roman" charset="0"/>
              </a:rPr>
              <a:t>living space for the German people</a:t>
            </a:r>
          </a:p>
          <a:p>
            <a:pPr eaLnBrk="1" hangingPunct="1">
              <a:lnSpc>
                <a:spcPct val="90000"/>
              </a:lnSpc>
              <a:defRPr/>
            </a:pPr>
            <a:r>
              <a:rPr lang="en-US" sz="2600" dirty="0">
                <a:latin typeface="Times New Roman" charset="0"/>
              </a:rPr>
              <a:t>By May 1941 most of Europe was under </a:t>
            </a:r>
            <a:r>
              <a:rPr lang="en-US" sz="2600" b="1" u="sng" dirty="0">
                <a:latin typeface="Times New Roman" charset="0"/>
              </a:rPr>
              <a:t>Nazi</a:t>
            </a:r>
            <a:r>
              <a:rPr lang="en-US" sz="2600" dirty="0">
                <a:latin typeface="Times New Roman" charset="0"/>
              </a:rPr>
              <a:t> control</a:t>
            </a:r>
          </a:p>
          <a:p>
            <a:pPr eaLnBrk="1" hangingPunct="1">
              <a:lnSpc>
                <a:spcPct val="90000"/>
              </a:lnSpc>
              <a:defRPr/>
            </a:pPr>
            <a:r>
              <a:rPr lang="en-US" sz="2600" dirty="0">
                <a:latin typeface="Times New Roman" charset="0"/>
              </a:rPr>
              <a:t>Nazis now able to try and eliminate Jews under the cover of </a:t>
            </a:r>
            <a:r>
              <a:rPr lang="en-US" sz="2600" b="1" u="sng" dirty="0">
                <a:latin typeface="Times New Roman" charset="0"/>
              </a:rPr>
              <a:t>war</a:t>
            </a:r>
          </a:p>
        </p:txBody>
      </p:sp>
      <p:pic>
        <p:nvPicPr>
          <p:cNvPr id="222211" name="Picture 5" descr="C:\Documents and Settings\DWoolley\My Documents\My Pictures\Holocaust\troop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62400" y="2286000"/>
            <a:ext cx="4495800" cy="300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67027271"/>
      </p:ext>
    </p:extLst>
  </p:cSld>
  <p:clrMapOvr>
    <a:masterClrMapping/>
  </p:clrMapOvr>
  <p:transition xmlns:p14="http://schemas.microsoft.com/office/powerpoint/2010/main" spd="slow"/>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86019">
                                            <p:txEl>
                                              <p:pRg st="0" end="0"/>
                                            </p:txEl>
                                          </p:spTgt>
                                        </p:tgtEl>
                                        <p:attrNameLst>
                                          <p:attrName>style.visibility</p:attrName>
                                        </p:attrNameLst>
                                      </p:cBhvr>
                                      <p:to>
                                        <p:strVal val="visible"/>
                                      </p:to>
                                    </p:set>
                                    <p:anim calcmode="lin" valueType="num">
                                      <p:cBhvr additive="base">
                                        <p:cTn id="7" dur="500" fill="hold"/>
                                        <p:tgtEl>
                                          <p:spTgt spid="86019">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86019">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86019">
                                            <p:txEl>
                                              <p:pRg st="1" end="1"/>
                                            </p:txEl>
                                          </p:spTgt>
                                        </p:tgtEl>
                                        <p:attrNameLst>
                                          <p:attrName>style.visibility</p:attrName>
                                        </p:attrNameLst>
                                      </p:cBhvr>
                                      <p:to>
                                        <p:strVal val="visible"/>
                                      </p:to>
                                    </p:set>
                                    <p:anim calcmode="lin" valueType="num">
                                      <p:cBhvr additive="base">
                                        <p:cTn id="13" dur="500" fill="hold"/>
                                        <p:tgtEl>
                                          <p:spTgt spid="86019">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86019">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86019">
                                            <p:txEl>
                                              <p:pRg st="2" end="2"/>
                                            </p:txEl>
                                          </p:spTgt>
                                        </p:tgtEl>
                                        <p:attrNameLst>
                                          <p:attrName>style.visibility</p:attrName>
                                        </p:attrNameLst>
                                      </p:cBhvr>
                                      <p:to>
                                        <p:strVal val="visible"/>
                                      </p:to>
                                    </p:set>
                                    <p:anim calcmode="lin" valueType="num">
                                      <p:cBhvr additive="base">
                                        <p:cTn id="19" dur="500" fill="hold"/>
                                        <p:tgtEl>
                                          <p:spTgt spid="86019">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86019">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86019">
                                            <p:txEl>
                                              <p:pRg st="3" end="3"/>
                                            </p:txEl>
                                          </p:spTgt>
                                        </p:tgtEl>
                                        <p:attrNameLst>
                                          <p:attrName>style.visibility</p:attrName>
                                        </p:attrNameLst>
                                      </p:cBhvr>
                                      <p:to>
                                        <p:strVal val="visible"/>
                                      </p:to>
                                    </p:set>
                                    <p:anim calcmode="lin" valueType="num">
                                      <p:cBhvr additive="base">
                                        <p:cTn id="25" dur="500" fill="hold"/>
                                        <p:tgtEl>
                                          <p:spTgt spid="86019">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86019">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6019" grpId="0" build="p" autoUpdateAnimBg="0"/>
    </p:bldLst>
  </p:timing>
</p:sld>
</file>

<file path=ppt/slides/slide5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23233" name="Rectangle 2"/>
          <p:cNvSpPr>
            <a:spLocks noGrp="1" noChangeArrowheads="1"/>
          </p:cNvSpPr>
          <p:nvPr>
            <p:ph type="title"/>
          </p:nvPr>
        </p:nvSpPr>
        <p:spPr/>
        <p:txBody>
          <a:bodyPr/>
          <a:lstStyle/>
          <a:p>
            <a:pPr eaLnBrk="1" hangingPunct="1"/>
            <a:r>
              <a:rPr lang="en-US">
                <a:latin typeface="Times New Roman" charset="0"/>
              </a:rPr>
              <a:t>Eastern Europe</a:t>
            </a:r>
          </a:p>
        </p:txBody>
      </p:sp>
      <p:sp>
        <p:nvSpPr>
          <p:cNvPr id="95235" name="Rectangle 3"/>
          <p:cNvSpPr>
            <a:spLocks noGrp="1" noChangeArrowheads="1"/>
          </p:cNvSpPr>
          <p:nvPr>
            <p:ph type="body" idx="1"/>
          </p:nvPr>
        </p:nvSpPr>
        <p:spPr>
          <a:xfrm>
            <a:off x="0" y="1762125"/>
            <a:ext cx="9144000" cy="5095875"/>
          </a:xfrm>
        </p:spPr>
        <p:txBody>
          <a:bodyPr/>
          <a:lstStyle/>
          <a:p>
            <a:pPr eaLnBrk="1" hangingPunct="1">
              <a:lnSpc>
                <a:spcPct val="90000"/>
              </a:lnSpc>
            </a:pPr>
            <a:r>
              <a:rPr lang="en-US" sz="2800">
                <a:latin typeface="Times New Roman" charset="0"/>
              </a:rPr>
              <a:t>Jews in </a:t>
            </a:r>
            <a:r>
              <a:rPr lang="en-US" sz="2800" b="1" u="sng">
                <a:latin typeface="Times New Roman" charset="0"/>
              </a:rPr>
              <a:t>Eastern</a:t>
            </a:r>
            <a:r>
              <a:rPr lang="en-US" sz="2800">
                <a:latin typeface="Times New Roman" charset="0"/>
              </a:rPr>
              <a:t> Europe forced to live in </a:t>
            </a:r>
            <a:r>
              <a:rPr lang="en-US" sz="2800" b="1" i="1" u="sng">
                <a:latin typeface="Times New Roman" charset="0"/>
              </a:rPr>
              <a:t>ghettos</a:t>
            </a:r>
            <a:r>
              <a:rPr lang="en-US" sz="2800" i="1">
                <a:latin typeface="Times New Roman" charset="0"/>
              </a:rPr>
              <a:t>-</a:t>
            </a:r>
            <a:r>
              <a:rPr lang="en-US" sz="2800">
                <a:latin typeface="Times New Roman" charset="0"/>
              </a:rPr>
              <a:t>  captive city-states, holding pens for a subjugated population with no rights</a:t>
            </a:r>
          </a:p>
          <a:p>
            <a:pPr eaLnBrk="1" hangingPunct="1">
              <a:lnSpc>
                <a:spcPct val="90000"/>
              </a:lnSpc>
            </a:pPr>
            <a:r>
              <a:rPr lang="en-US" sz="2800">
                <a:latin typeface="Times New Roman" charset="0"/>
              </a:rPr>
              <a:t>Most ghettos were </a:t>
            </a:r>
            <a:r>
              <a:rPr lang="en-US" sz="2800" b="1" u="sng">
                <a:latin typeface="Times New Roman" charset="0"/>
              </a:rPr>
              <a:t>fenced</a:t>
            </a:r>
            <a:r>
              <a:rPr lang="en-US" sz="2800">
                <a:latin typeface="Times New Roman" charset="0"/>
              </a:rPr>
              <a:t> off.</a:t>
            </a:r>
          </a:p>
          <a:p>
            <a:pPr eaLnBrk="1" hangingPunct="1">
              <a:lnSpc>
                <a:spcPct val="90000"/>
              </a:lnSpc>
            </a:pPr>
            <a:r>
              <a:rPr lang="en-US" sz="2800" b="1" u="sng">
                <a:latin typeface="Times New Roman" charset="0"/>
              </a:rPr>
              <a:t>Starvation</a:t>
            </a:r>
            <a:r>
              <a:rPr lang="en-US" sz="2800">
                <a:latin typeface="Times New Roman" charset="0"/>
              </a:rPr>
              <a:t>, shortages of </a:t>
            </a:r>
            <a:r>
              <a:rPr lang="en-US" sz="2800" b="1" u="sng">
                <a:latin typeface="Times New Roman" charset="0"/>
              </a:rPr>
              <a:t>supplies</a:t>
            </a:r>
            <a:r>
              <a:rPr lang="en-US" sz="2800">
                <a:latin typeface="Times New Roman" charset="0"/>
              </a:rPr>
              <a:t>, </a:t>
            </a:r>
            <a:r>
              <a:rPr lang="en-US" sz="2800" b="1" u="sng">
                <a:latin typeface="Times New Roman" charset="0"/>
              </a:rPr>
              <a:t>disease</a:t>
            </a:r>
            <a:r>
              <a:rPr lang="en-US" sz="2800">
                <a:latin typeface="Times New Roman" charset="0"/>
              </a:rPr>
              <a:t>, lack of heat and water, all lead to a high </a:t>
            </a:r>
            <a:r>
              <a:rPr lang="en-US" sz="2800" b="1" u="sng">
                <a:latin typeface="Times New Roman" charset="0"/>
              </a:rPr>
              <a:t>mortality</a:t>
            </a:r>
            <a:r>
              <a:rPr lang="en-US" sz="2800">
                <a:latin typeface="Times New Roman" charset="0"/>
              </a:rPr>
              <a:t> rate.</a:t>
            </a:r>
          </a:p>
          <a:p>
            <a:pPr eaLnBrk="1" hangingPunct="1">
              <a:lnSpc>
                <a:spcPct val="90000"/>
              </a:lnSpc>
            </a:pPr>
            <a:r>
              <a:rPr lang="en-US" sz="2800">
                <a:latin typeface="Times New Roman" charset="0"/>
              </a:rPr>
              <a:t>Most famous ghettos- </a:t>
            </a:r>
            <a:r>
              <a:rPr lang="en-US" sz="2800" b="1" u="sng">
                <a:latin typeface="Times New Roman" charset="0"/>
              </a:rPr>
              <a:t>Warsaw</a:t>
            </a:r>
            <a:r>
              <a:rPr lang="en-US" sz="2800">
                <a:latin typeface="Times New Roman" charset="0"/>
              </a:rPr>
              <a:t>, Lodz, Krakow, Lublin, and </a:t>
            </a:r>
            <a:r>
              <a:rPr lang="en-US" sz="2800" b="1" u="sng">
                <a:latin typeface="Times New Roman" charset="0"/>
              </a:rPr>
              <a:t>Minsk</a:t>
            </a:r>
          </a:p>
          <a:p>
            <a:pPr eaLnBrk="1" hangingPunct="1">
              <a:lnSpc>
                <a:spcPct val="90000"/>
              </a:lnSpc>
            </a:pPr>
            <a:r>
              <a:rPr lang="en-US" sz="2800">
                <a:latin typeface="Times New Roman" charset="0"/>
              </a:rPr>
              <a:t>Ghettos ran by Jewish Councils appointed by </a:t>
            </a:r>
            <a:r>
              <a:rPr lang="en-US" sz="2800" b="1" u="sng">
                <a:latin typeface="Times New Roman" charset="0"/>
              </a:rPr>
              <a:t>Nazis</a:t>
            </a:r>
          </a:p>
        </p:txBody>
      </p:sp>
    </p:spTree>
    <p:extLst>
      <p:ext uri="{BB962C8B-B14F-4D97-AF65-F5344CB8AC3E}">
        <p14:creationId xmlns:p14="http://schemas.microsoft.com/office/powerpoint/2010/main" val="3114379372"/>
      </p:ext>
    </p:extLst>
  </p:cSld>
  <p:clrMapOvr>
    <a:masterClrMapping/>
  </p:clrMapOvr>
  <p:transition xmlns:p14="http://schemas.microsoft.com/office/powerpoint/2010/main" spd="slow"/>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95235">
                                            <p:txEl>
                                              <p:pRg st="0" end="0"/>
                                            </p:txEl>
                                          </p:spTgt>
                                        </p:tgtEl>
                                        <p:attrNameLst>
                                          <p:attrName>style.visibility</p:attrName>
                                        </p:attrNameLst>
                                      </p:cBhvr>
                                      <p:to>
                                        <p:strVal val="visible"/>
                                      </p:to>
                                    </p:set>
                                    <p:anim calcmode="lin" valueType="num">
                                      <p:cBhvr additive="base">
                                        <p:cTn id="7" dur="500" fill="hold"/>
                                        <p:tgtEl>
                                          <p:spTgt spid="95235">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95235">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95235">
                                            <p:txEl>
                                              <p:pRg st="1" end="1"/>
                                            </p:txEl>
                                          </p:spTgt>
                                        </p:tgtEl>
                                        <p:attrNameLst>
                                          <p:attrName>style.visibility</p:attrName>
                                        </p:attrNameLst>
                                      </p:cBhvr>
                                      <p:to>
                                        <p:strVal val="visible"/>
                                      </p:to>
                                    </p:set>
                                    <p:anim calcmode="lin" valueType="num">
                                      <p:cBhvr additive="base">
                                        <p:cTn id="13" dur="500" fill="hold"/>
                                        <p:tgtEl>
                                          <p:spTgt spid="95235">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95235">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95235">
                                            <p:txEl>
                                              <p:pRg st="2" end="2"/>
                                            </p:txEl>
                                          </p:spTgt>
                                        </p:tgtEl>
                                        <p:attrNameLst>
                                          <p:attrName>style.visibility</p:attrName>
                                        </p:attrNameLst>
                                      </p:cBhvr>
                                      <p:to>
                                        <p:strVal val="visible"/>
                                      </p:to>
                                    </p:set>
                                    <p:anim calcmode="lin" valueType="num">
                                      <p:cBhvr additive="base">
                                        <p:cTn id="19" dur="500" fill="hold"/>
                                        <p:tgtEl>
                                          <p:spTgt spid="95235">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95235">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95235">
                                            <p:txEl>
                                              <p:pRg st="3" end="3"/>
                                            </p:txEl>
                                          </p:spTgt>
                                        </p:tgtEl>
                                        <p:attrNameLst>
                                          <p:attrName>style.visibility</p:attrName>
                                        </p:attrNameLst>
                                      </p:cBhvr>
                                      <p:to>
                                        <p:strVal val="visible"/>
                                      </p:to>
                                    </p:set>
                                    <p:anim calcmode="lin" valueType="num">
                                      <p:cBhvr additive="base">
                                        <p:cTn id="25" dur="500" fill="hold"/>
                                        <p:tgtEl>
                                          <p:spTgt spid="95235">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95235">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95235">
                                            <p:txEl>
                                              <p:pRg st="4" end="4"/>
                                            </p:txEl>
                                          </p:spTgt>
                                        </p:tgtEl>
                                        <p:attrNameLst>
                                          <p:attrName>style.visibility</p:attrName>
                                        </p:attrNameLst>
                                      </p:cBhvr>
                                      <p:to>
                                        <p:strVal val="visible"/>
                                      </p:to>
                                    </p:set>
                                    <p:anim calcmode="lin" valueType="num">
                                      <p:cBhvr additive="base">
                                        <p:cTn id="31" dur="500" fill="hold"/>
                                        <p:tgtEl>
                                          <p:spTgt spid="95235">
                                            <p:txEl>
                                              <p:pRg st="4" end="4"/>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95235">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5235" grpId="0" build="p" autoUpdateAnimBg="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4257" name="Picture 2" descr="C:\Documents and Settings\DWoolley\My Documents\My Pictures\Holocaust\ghettos.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95157034"/>
      </p:ext>
    </p:extLst>
  </p:cSld>
  <p:clrMapOvr>
    <a:masterClrMapping/>
  </p:clrMapOvr>
  <p:transition xmlns:p14="http://schemas.microsoft.com/office/powerpoint/2010/main" spd="slow"/>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3" name="Content Placeholder 2"/>
          <p:cNvSpPr>
            <a:spLocks noGrp="1"/>
          </p:cNvSpPr>
          <p:nvPr>
            <p:ph idx="1"/>
          </p:nvPr>
        </p:nvSpPr>
        <p:spPr>
          <a:xfrm>
            <a:off x="4343400" y="7952"/>
            <a:ext cx="4800600" cy="6850048"/>
          </a:xfrm>
          <a:extLst/>
        </p:spPr>
        <p:txBody>
          <a:bodyPr>
            <a:normAutofit/>
          </a:bodyPr>
          <a:lstStyle/>
          <a:p>
            <a:pPr marL="0" indent="0" algn="ctr" eaLnBrk="1" hangingPunct="1">
              <a:spcBef>
                <a:spcPts val="0"/>
              </a:spcBef>
              <a:spcAft>
                <a:spcPts val="2400"/>
              </a:spcAft>
              <a:buFont typeface="Wingdings 2" charset="0"/>
              <a:buNone/>
              <a:defRPr/>
            </a:pPr>
            <a:r>
              <a:rPr lang="en-US" sz="3600" dirty="0" smtClean="0">
                <a:ln>
                  <a:solidFill>
                    <a:sysClr val="windowText" lastClr="000000"/>
                  </a:solidFill>
                </a:ln>
                <a:latin typeface="Century Gothic"/>
                <a:cs typeface="Century Gothic"/>
              </a:rPr>
              <a:t>Adolf Eichmann</a:t>
            </a:r>
          </a:p>
          <a:p>
            <a:pPr eaLnBrk="1" hangingPunct="1">
              <a:spcBef>
                <a:spcPts val="0"/>
              </a:spcBef>
              <a:spcAft>
                <a:spcPts val="2400"/>
              </a:spcAft>
              <a:defRPr/>
            </a:pPr>
            <a:r>
              <a:rPr lang="en-US" sz="3600" dirty="0" smtClean="0">
                <a:ln>
                  <a:solidFill>
                    <a:sysClr val="windowText" lastClr="000000"/>
                  </a:solidFill>
                </a:ln>
                <a:latin typeface="Century Gothic"/>
                <a:cs typeface="Century Gothic"/>
              </a:rPr>
              <a:t>SS member</a:t>
            </a:r>
          </a:p>
          <a:p>
            <a:pPr eaLnBrk="1" hangingPunct="1">
              <a:spcBef>
                <a:spcPts val="0"/>
              </a:spcBef>
              <a:spcAft>
                <a:spcPts val="2400"/>
              </a:spcAft>
              <a:defRPr/>
            </a:pPr>
            <a:r>
              <a:rPr lang="en-US" sz="3600" dirty="0" smtClean="0">
                <a:ln>
                  <a:solidFill>
                    <a:sysClr val="windowText" lastClr="000000"/>
                  </a:solidFill>
                </a:ln>
                <a:latin typeface="Century Gothic"/>
                <a:cs typeface="Century Gothic"/>
              </a:rPr>
              <a:t>He was responsible for the logistics of moving Jews from Ghettos to concentration camps.</a:t>
            </a:r>
            <a:endParaRPr lang="en-US" sz="3600" dirty="0">
              <a:ln>
                <a:solidFill>
                  <a:sysClr val="windowText" lastClr="000000"/>
                </a:solidFill>
              </a:ln>
              <a:latin typeface="Century Gothic"/>
              <a:cs typeface="Century Gothic"/>
            </a:endParaRPr>
          </a:p>
        </p:txBody>
      </p:sp>
      <p:pic>
        <p:nvPicPr>
          <p:cNvPr id="163842" name="Picture 2" descr="File:Eichmann, Adolf.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750" y="0"/>
            <a:ext cx="4359275" cy="684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86655714"/>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5603">
                                            <p:txEl>
                                              <p:pRg st="0" end="0"/>
                                            </p:txEl>
                                          </p:spTgt>
                                        </p:tgtEl>
                                        <p:attrNameLst>
                                          <p:attrName>style.visibility</p:attrName>
                                        </p:attrNameLst>
                                      </p:cBhvr>
                                      <p:to>
                                        <p:strVal val="visible"/>
                                      </p:to>
                                    </p:set>
                                    <p:animEffect transition="in" filter="randombar(horizontal)">
                                      <p:cBhvr>
                                        <p:cTn id="7" dur="500"/>
                                        <p:tgtEl>
                                          <p:spTgt spid="2560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5603">
                                            <p:txEl>
                                              <p:pRg st="1" end="1"/>
                                            </p:txEl>
                                          </p:spTgt>
                                        </p:tgtEl>
                                        <p:attrNameLst>
                                          <p:attrName>style.visibility</p:attrName>
                                        </p:attrNameLst>
                                      </p:cBhvr>
                                      <p:to>
                                        <p:strVal val="visible"/>
                                      </p:to>
                                    </p:set>
                                    <p:animEffect transition="in" filter="randombar(horizontal)">
                                      <p:cBhvr>
                                        <p:cTn id="12" dur="500"/>
                                        <p:tgtEl>
                                          <p:spTgt spid="2560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25603">
                                            <p:txEl>
                                              <p:pRg st="2" end="2"/>
                                            </p:txEl>
                                          </p:spTgt>
                                        </p:tgtEl>
                                        <p:attrNameLst>
                                          <p:attrName>style.visibility</p:attrName>
                                        </p:attrNameLst>
                                      </p:cBhvr>
                                      <p:to>
                                        <p:strVal val="visible"/>
                                      </p:to>
                                    </p:set>
                                    <p:animEffect transition="in" filter="randombar(horizontal)">
                                      <p:cBhvr>
                                        <p:cTn id="17" dur="500"/>
                                        <p:tgtEl>
                                          <p:spTgt spid="2560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25281" name="Rectangle 2"/>
          <p:cNvSpPr>
            <a:spLocks noGrp="1" noChangeArrowheads="1"/>
          </p:cNvSpPr>
          <p:nvPr>
            <p:ph type="title"/>
          </p:nvPr>
        </p:nvSpPr>
        <p:spPr>
          <a:xfrm>
            <a:off x="498475" y="93663"/>
            <a:ext cx="8147050" cy="1452562"/>
          </a:xfrm>
        </p:spPr>
        <p:txBody>
          <a:bodyPr/>
          <a:lstStyle/>
          <a:p>
            <a:pPr eaLnBrk="1" hangingPunct="1"/>
            <a:r>
              <a:rPr lang="en-US">
                <a:latin typeface="Times New Roman" charset="0"/>
              </a:rPr>
              <a:t>Warsaw Ghetto</a:t>
            </a:r>
          </a:p>
        </p:txBody>
      </p:sp>
      <p:sp>
        <p:nvSpPr>
          <p:cNvPr id="97283" name="Rectangle 3"/>
          <p:cNvSpPr>
            <a:spLocks noGrp="1" noChangeArrowheads="1"/>
          </p:cNvSpPr>
          <p:nvPr>
            <p:ph type="body" sz="half" idx="1"/>
          </p:nvPr>
        </p:nvSpPr>
        <p:spPr>
          <a:xfrm>
            <a:off x="533400" y="2133600"/>
            <a:ext cx="3810000" cy="4114800"/>
          </a:xfrm>
        </p:spPr>
        <p:txBody>
          <a:bodyPr>
            <a:normAutofit fontScale="92500" lnSpcReduction="20000"/>
          </a:bodyPr>
          <a:lstStyle/>
          <a:p>
            <a:pPr eaLnBrk="1" hangingPunct="1">
              <a:defRPr/>
            </a:pPr>
            <a:r>
              <a:rPr lang="en-US" sz="2400" dirty="0">
                <a:latin typeface="Times New Roman" charset="0"/>
              </a:rPr>
              <a:t>Over </a:t>
            </a:r>
            <a:r>
              <a:rPr lang="en-US" sz="2400" b="1" u="sng" dirty="0">
                <a:latin typeface="Times New Roman" charset="0"/>
              </a:rPr>
              <a:t>400,000</a:t>
            </a:r>
            <a:r>
              <a:rPr lang="en-US" sz="2400" dirty="0">
                <a:latin typeface="Times New Roman" charset="0"/>
              </a:rPr>
              <a:t> living in cramped conditions</a:t>
            </a:r>
          </a:p>
          <a:p>
            <a:pPr eaLnBrk="1" hangingPunct="1">
              <a:defRPr/>
            </a:pPr>
            <a:r>
              <a:rPr lang="en-US" sz="2400" dirty="0">
                <a:latin typeface="Times New Roman" charset="0"/>
              </a:rPr>
              <a:t>Nov. 16, 1940- Ghetto sealed, nothing in or out</a:t>
            </a:r>
          </a:p>
          <a:p>
            <a:pPr eaLnBrk="1" hangingPunct="1">
              <a:defRPr/>
            </a:pPr>
            <a:r>
              <a:rPr lang="en-US" sz="2400" dirty="0">
                <a:latin typeface="Times New Roman" charset="0"/>
              </a:rPr>
              <a:t>1941- 1 in </a:t>
            </a:r>
            <a:r>
              <a:rPr lang="en-US" sz="2400" b="1" u="sng" dirty="0">
                <a:latin typeface="Times New Roman" charset="0"/>
              </a:rPr>
              <a:t>10</a:t>
            </a:r>
            <a:r>
              <a:rPr lang="en-US" sz="2400" dirty="0">
                <a:latin typeface="Times New Roman" charset="0"/>
              </a:rPr>
              <a:t> died in the ghetto</a:t>
            </a:r>
          </a:p>
          <a:p>
            <a:pPr eaLnBrk="1" hangingPunct="1">
              <a:defRPr/>
            </a:pPr>
            <a:r>
              <a:rPr lang="en-US" sz="2400" dirty="0">
                <a:latin typeface="Times New Roman" charset="0"/>
              </a:rPr>
              <a:t>1941- Avg. </a:t>
            </a:r>
            <a:r>
              <a:rPr lang="en-US" sz="2400" b="1" u="sng" dirty="0">
                <a:latin typeface="Times New Roman" charset="0"/>
              </a:rPr>
              <a:t>184</a:t>
            </a:r>
            <a:r>
              <a:rPr lang="en-US" sz="2400" dirty="0">
                <a:latin typeface="Times New Roman" charset="0"/>
              </a:rPr>
              <a:t> Calories a day</a:t>
            </a:r>
          </a:p>
          <a:p>
            <a:pPr eaLnBrk="1" hangingPunct="1">
              <a:defRPr/>
            </a:pPr>
            <a:r>
              <a:rPr lang="en-US" sz="2400" dirty="0">
                <a:latin typeface="Times New Roman" charset="0"/>
              </a:rPr>
              <a:t>Smuggling was needed just to stay </a:t>
            </a:r>
            <a:r>
              <a:rPr lang="en-US" sz="2400" b="1" u="sng" dirty="0">
                <a:latin typeface="Times New Roman" charset="0"/>
              </a:rPr>
              <a:t>alive</a:t>
            </a:r>
          </a:p>
        </p:txBody>
      </p:sp>
      <p:pic>
        <p:nvPicPr>
          <p:cNvPr id="225283" name="Picture 5" descr="C:\Documents and Settings\DWoolley\My Documents\My Pictures\Holocaust\warsaw.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67200" y="2133600"/>
            <a:ext cx="4419600" cy="3467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95345287"/>
      </p:ext>
    </p:extLst>
  </p:cSld>
  <p:clrMapOvr>
    <a:masterClrMapping/>
  </p:clrMapOvr>
  <p:transition xmlns:p14="http://schemas.microsoft.com/office/powerpoint/2010/main" spd="slow"/>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grpId="0" nodeType="clickEffect">
                                  <p:stCondLst>
                                    <p:cond delay="0"/>
                                  </p:stCondLst>
                                  <p:iterate type="wd">
                                    <p:tmPct val="100000"/>
                                  </p:iterate>
                                  <p:childTnLst>
                                    <p:set>
                                      <p:cBhvr>
                                        <p:cTn id="6" dur="1" fill="hold">
                                          <p:stCondLst>
                                            <p:cond delay="0"/>
                                          </p:stCondLst>
                                        </p:cTn>
                                        <p:tgtEl>
                                          <p:spTgt spid="97283">
                                            <p:txEl>
                                              <p:pRg st="0" end="0"/>
                                            </p:txEl>
                                          </p:spTgt>
                                        </p:tgtEl>
                                        <p:attrNameLst>
                                          <p:attrName>style.visibility</p:attrName>
                                        </p:attrNameLst>
                                      </p:cBhvr>
                                      <p:to>
                                        <p:strVal val="visible"/>
                                      </p:to>
                                    </p:set>
                                    <p:anim calcmode="lin" valueType="num">
                                      <p:cBhvr additive="base">
                                        <p:cTn id="7" dur="300" fill="hold"/>
                                        <p:tgtEl>
                                          <p:spTgt spid="97283">
                                            <p:txEl>
                                              <p:pRg st="0" end="0"/>
                                            </p:txEl>
                                          </p:spTgt>
                                        </p:tgtEl>
                                        <p:attrNameLst>
                                          <p:attrName>ppt_x</p:attrName>
                                        </p:attrNameLst>
                                      </p:cBhvr>
                                      <p:tavLst>
                                        <p:tav tm="0">
                                          <p:val>
                                            <p:strVal val="#ppt_x"/>
                                          </p:val>
                                        </p:tav>
                                        <p:tav tm="100000">
                                          <p:val>
                                            <p:strVal val="#ppt_x"/>
                                          </p:val>
                                        </p:tav>
                                      </p:tavLst>
                                    </p:anim>
                                    <p:anim calcmode="lin" valueType="num">
                                      <p:cBhvr additive="base">
                                        <p:cTn id="8" dur="300" fill="hold"/>
                                        <p:tgtEl>
                                          <p:spTgt spid="97283">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1" fill="hold" grpId="0" nodeType="clickEffect">
                                  <p:stCondLst>
                                    <p:cond delay="0"/>
                                  </p:stCondLst>
                                  <p:iterate type="wd">
                                    <p:tmPct val="100000"/>
                                  </p:iterate>
                                  <p:childTnLst>
                                    <p:set>
                                      <p:cBhvr>
                                        <p:cTn id="12" dur="1" fill="hold">
                                          <p:stCondLst>
                                            <p:cond delay="0"/>
                                          </p:stCondLst>
                                        </p:cTn>
                                        <p:tgtEl>
                                          <p:spTgt spid="97283">
                                            <p:txEl>
                                              <p:pRg st="1" end="1"/>
                                            </p:txEl>
                                          </p:spTgt>
                                        </p:tgtEl>
                                        <p:attrNameLst>
                                          <p:attrName>style.visibility</p:attrName>
                                        </p:attrNameLst>
                                      </p:cBhvr>
                                      <p:to>
                                        <p:strVal val="visible"/>
                                      </p:to>
                                    </p:set>
                                    <p:anim calcmode="lin" valueType="num">
                                      <p:cBhvr additive="base">
                                        <p:cTn id="13" dur="300" fill="hold"/>
                                        <p:tgtEl>
                                          <p:spTgt spid="97283">
                                            <p:txEl>
                                              <p:pRg st="1" end="1"/>
                                            </p:txEl>
                                          </p:spTgt>
                                        </p:tgtEl>
                                        <p:attrNameLst>
                                          <p:attrName>ppt_x</p:attrName>
                                        </p:attrNameLst>
                                      </p:cBhvr>
                                      <p:tavLst>
                                        <p:tav tm="0">
                                          <p:val>
                                            <p:strVal val="#ppt_x"/>
                                          </p:val>
                                        </p:tav>
                                        <p:tav tm="100000">
                                          <p:val>
                                            <p:strVal val="#ppt_x"/>
                                          </p:val>
                                        </p:tav>
                                      </p:tavLst>
                                    </p:anim>
                                    <p:anim calcmode="lin" valueType="num">
                                      <p:cBhvr additive="base">
                                        <p:cTn id="14" dur="300" fill="hold"/>
                                        <p:tgtEl>
                                          <p:spTgt spid="97283">
                                            <p:txEl>
                                              <p:pRg st="1" end="1"/>
                                            </p:txEl>
                                          </p:spTgt>
                                        </p:tgtEl>
                                        <p:attrNameLst>
                                          <p:attrName>ppt_y</p:attrName>
                                        </p:attrNameLst>
                                      </p:cBhvr>
                                      <p:tavLst>
                                        <p:tav tm="0">
                                          <p:val>
                                            <p:strVal val="0-#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1" fill="hold" grpId="0" nodeType="clickEffect">
                                  <p:stCondLst>
                                    <p:cond delay="0"/>
                                  </p:stCondLst>
                                  <p:iterate type="wd">
                                    <p:tmPct val="100000"/>
                                  </p:iterate>
                                  <p:childTnLst>
                                    <p:set>
                                      <p:cBhvr>
                                        <p:cTn id="18" dur="1" fill="hold">
                                          <p:stCondLst>
                                            <p:cond delay="0"/>
                                          </p:stCondLst>
                                        </p:cTn>
                                        <p:tgtEl>
                                          <p:spTgt spid="97283">
                                            <p:txEl>
                                              <p:pRg st="2" end="2"/>
                                            </p:txEl>
                                          </p:spTgt>
                                        </p:tgtEl>
                                        <p:attrNameLst>
                                          <p:attrName>style.visibility</p:attrName>
                                        </p:attrNameLst>
                                      </p:cBhvr>
                                      <p:to>
                                        <p:strVal val="visible"/>
                                      </p:to>
                                    </p:set>
                                    <p:anim calcmode="lin" valueType="num">
                                      <p:cBhvr additive="base">
                                        <p:cTn id="19" dur="300" fill="hold"/>
                                        <p:tgtEl>
                                          <p:spTgt spid="97283">
                                            <p:txEl>
                                              <p:pRg st="2" end="2"/>
                                            </p:txEl>
                                          </p:spTgt>
                                        </p:tgtEl>
                                        <p:attrNameLst>
                                          <p:attrName>ppt_x</p:attrName>
                                        </p:attrNameLst>
                                      </p:cBhvr>
                                      <p:tavLst>
                                        <p:tav tm="0">
                                          <p:val>
                                            <p:strVal val="#ppt_x"/>
                                          </p:val>
                                        </p:tav>
                                        <p:tav tm="100000">
                                          <p:val>
                                            <p:strVal val="#ppt_x"/>
                                          </p:val>
                                        </p:tav>
                                      </p:tavLst>
                                    </p:anim>
                                    <p:anim calcmode="lin" valueType="num">
                                      <p:cBhvr additive="base">
                                        <p:cTn id="20" dur="300" fill="hold"/>
                                        <p:tgtEl>
                                          <p:spTgt spid="97283">
                                            <p:txEl>
                                              <p:pRg st="2" end="2"/>
                                            </p:txEl>
                                          </p:spTgt>
                                        </p:tgtEl>
                                        <p:attrNameLst>
                                          <p:attrName>ppt_y</p:attrName>
                                        </p:attrNameLst>
                                      </p:cBhvr>
                                      <p:tavLst>
                                        <p:tav tm="0">
                                          <p:val>
                                            <p:strVal val="0-#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1" fill="hold" grpId="0" nodeType="clickEffect">
                                  <p:stCondLst>
                                    <p:cond delay="0"/>
                                  </p:stCondLst>
                                  <p:iterate type="wd">
                                    <p:tmPct val="100000"/>
                                  </p:iterate>
                                  <p:childTnLst>
                                    <p:set>
                                      <p:cBhvr>
                                        <p:cTn id="24" dur="1" fill="hold">
                                          <p:stCondLst>
                                            <p:cond delay="0"/>
                                          </p:stCondLst>
                                        </p:cTn>
                                        <p:tgtEl>
                                          <p:spTgt spid="97283">
                                            <p:txEl>
                                              <p:pRg st="3" end="3"/>
                                            </p:txEl>
                                          </p:spTgt>
                                        </p:tgtEl>
                                        <p:attrNameLst>
                                          <p:attrName>style.visibility</p:attrName>
                                        </p:attrNameLst>
                                      </p:cBhvr>
                                      <p:to>
                                        <p:strVal val="visible"/>
                                      </p:to>
                                    </p:set>
                                    <p:anim calcmode="lin" valueType="num">
                                      <p:cBhvr additive="base">
                                        <p:cTn id="25" dur="300" fill="hold"/>
                                        <p:tgtEl>
                                          <p:spTgt spid="97283">
                                            <p:txEl>
                                              <p:pRg st="3" end="3"/>
                                            </p:txEl>
                                          </p:spTgt>
                                        </p:tgtEl>
                                        <p:attrNameLst>
                                          <p:attrName>ppt_x</p:attrName>
                                        </p:attrNameLst>
                                      </p:cBhvr>
                                      <p:tavLst>
                                        <p:tav tm="0">
                                          <p:val>
                                            <p:strVal val="#ppt_x"/>
                                          </p:val>
                                        </p:tav>
                                        <p:tav tm="100000">
                                          <p:val>
                                            <p:strVal val="#ppt_x"/>
                                          </p:val>
                                        </p:tav>
                                      </p:tavLst>
                                    </p:anim>
                                    <p:anim calcmode="lin" valueType="num">
                                      <p:cBhvr additive="base">
                                        <p:cTn id="26" dur="300" fill="hold"/>
                                        <p:tgtEl>
                                          <p:spTgt spid="97283">
                                            <p:txEl>
                                              <p:pRg st="3" end="3"/>
                                            </p:txEl>
                                          </p:spTgt>
                                        </p:tgtEl>
                                        <p:attrNameLst>
                                          <p:attrName>ppt_y</p:attrName>
                                        </p:attrNameLst>
                                      </p:cBhvr>
                                      <p:tavLst>
                                        <p:tav tm="0">
                                          <p:val>
                                            <p:strVal val="0-#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1" fill="hold" grpId="0" nodeType="clickEffect">
                                  <p:stCondLst>
                                    <p:cond delay="0"/>
                                  </p:stCondLst>
                                  <p:iterate type="wd">
                                    <p:tmPct val="100000"/>
                                  </p:iterate>
                                  <p:childTnLst>
                                    <p:set>
                                      <p:cBhvr>
                                        <p:cTn id="30" dur="1" fill="hold">
                                          <p:stCondLst>
                                            <p:cond delay="0"/>
                                          </p:stCondLst>
                                        </p:cTn>
                                        <p:tgtEl>
                                          <p:spTgt spid="97283">
                                            <p:txEl>
                                              <p:pRg st="4" end="4"/>
                                            </p:txEl>
                                          </p:spTgt>
                                        </p:tgtEl>
                                        <p:attrNameLst>
                                          <p:attrName>style.visibility</p:attrName>
                                        </p:attrNameLst>
                                      </p:cBhvr>
                                      <p:to>
                                        <p:strVal val="visible"/>
                                      </p:to>
                                    </p:set>
                                    <p:anim calcmode="lin" valueType="num">
                                      <p:cBhvr additive="base">
                                        <p:cTn id="31" dur="300" fill="hold"/>
                                        <p:tgtEl>
                                          <p:spTgt spid="97283">
                                            <p:txEl>
                                              <p:pRg st="4" end="4"/>
                                            </p:txEl>
                                          </p:spTgt>
                                        </p:tgtEl>
                                        <p:attrNameLst>
                                          <p:attrName>ppt_x</p:attrName>
                                        </p:attrNameLst>
                                      </p:cBhvr>
                                      <p:tavLst>
                                        <p:tav tm="0">
                                          <p:val>
                                            <p:strVal val="#ppt_x"/>
                                          </p:val>
                                        </p:tav>
                                        <p:tav tm="100000">
                                          <p:val>
                                            <p:strVal val="#ppt_x"/>
                                          </p:val>
                                        </p:tav>
                                      </p:tavLst>
                                    </p:anim>
                                    <p:anim calcmode="lin" valueType="num">
                                      <p:cBhvr additive="base">
                                        <p:cTn id="32" dur="300" fill="hold"/>
                                        <p:tgtEl>
                                          <p:spTgt spid="97283">
                                            <p:txEl>
                                              <p:pRg st="4" end="4"/>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283" grpId="0" build="p" autoUpdateAnimBg="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5" name="Rectangle 2"/>
          <p:cNvSpPr>
            <a:spLocks noGrp="1" noChangeArrowheads="1"/>
          </p:cNvSpPr>
          <p:nvPr>
            <p:ph type="title"/>
          </p:nvPr>
        </p:nvSpPr>
        <p:spPr>
          <a:xfrm>
            <a:off x="228600" y="6096000"/>
            <a:ext cx="8534400" cy="762000"/>
          </a:xfrm>
        </p:spPr>
        <p:txBody>
          <a:bodyPr/>
          <a:lstStyle/>
          <a:p>
            <a:pPr eaLnBrk="1" hangingPunct="1"/>
            <a:r>
              <a:rPr lang="en-US">
                <a:latin typeface="Times New Roman" charset="0"/>
              </a:rPr>
              <a:t>30% of Warsaw</a:t>
            </a:r>
            <a:r>
              <a:rPr lang="ja-JP" altLang="en-US">
                <a:latin typeface="Times New Roman" charset="0"/>
              </a:rPr>
              <a:t>’</a:t>
            </a:r>
            <a:r>
              <a:rPr lang="en-US" altLang="ja-JP">
                <a:latin typeface="Times New Roman" charset="0"/>
              </a:rPr>
              <a:t>s pop., 2% of land</a:t>
            </a:r>
            <a:endParaRPr lang="en-US">
              <a:latin typeface="Times New Roman" charset="0"/>
            </a:endParaRPr>
          </a:p>
        </p:txBody>
      </p:sp>
      <p:pic>
        <p:nvPicPr>
          <p:cNvPr id="226306" name="Picture 3" descr="C:\Documents and Settings\DWoolley\My Documents\My Pictures\Holocaust\warsawghetto.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000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61308363"/>
      </p:ext>
    </p:extLst>
  </p:cSld>
  <p:clrMapOvr>
    <a:masterClrMapping/>
  </p:clrMapOvr>
  <p:transition xmlns:p14="http://schemas.microsoft.com/office/powerpoint/2010/main" spd="slow"/>
</p:sld>
</file>

<file path=ppt/slides/slide6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27329" name="Rectangle 2"/>
          <p:cNvSpPr>
            <a:spLocks noGrp="1" noChangeArrowheads="1"/>
          </p:cNvSpPr>
          <p:nvPr>
            <p:ph type="title"/>
          </p:nvPr>
        </p:nvSpPr>
        <p:spPr/>
        <p:txBody>
          <a:bodyPr/>
          <a:lstStyle/>
          <a:p>
            <a:pPr eaLnBrk="1" hangingPunct="1"/>
            <a:r>
              <a:rPr lang="en-US">
                <a:latin typeface="Times New Roman" charset="0"/>
              </a:rPr>
              <a:t>Warsaw Ghetto Uprising</a:t>
            </a:r>
            <a:br>
              <a:rPr lang="en-US">
                <a:latin typeface="Times New Roman" charset="0"/>
              </a:rPr>
            </a:br>
            <a:r>
              <a:rPr lang="en-US">
                <a:latin typeface="Times New Roman" charset="0"/>
              </a:rPr>
              <a:t>April 19, 1943- May 16, 1943</a:t>
            </a:r>
          </a:p>
        </p:txBody>
      </p:sp>
      <p:sp>
        <p:nvSpPr>
          <p:cNvPr id="102404" name="Rectangle 4"/>
          <p:cNvSpPr>
            <a:spLocks noGrp="1" noChangeArrowheads="1"/>
          </p:cNvSpPr>
          <p:nvPr>
            <p:ph type="body" sz="half" idx="2"/>
          </p:nvPr>
        </p:nvSpPr>
        <p:spPr>
          <a:xfrm>
            <a:off x="4191000" y="2133600"/>
            <a:ext cx="4572000" cy="4114800"/>
          </a:xfrm>
        </p:spPr>
        <p:txBody>
          <a:bodyPr/>
          <a:lstStyle/>
          <a:p>
            <a:pPr eaLnBrk="1" hangingPunct="1"/>
            <a:r>
              <a:rPr lang="en-US" sz="2800" b="1" u="sng">
                <a:latin typeface="Times New Roman" charset="0"/>
              </a:rPr>
              <a:t>Warsaw</a:t>
            </a:r>
            <a:r>
              <a:rPr lang="en-US" sz="2800">
                <a:latin typeface="Times New Roman" charset="0"/>
              </a:rPr>
              <a:t> Jews get news of mass murder at </a:t>
            </a:r>
            <a:r>
              <a:rPr lang="en-US" sz="2800" b="1" u="sng">
                <a:latin typeface="Times New Roman" charset="0"/>
              </a:rPr>
              <a:t>Treblinka</a:t>
            </a:r>
          </a:p>
          <a:p>
            <a:pPr eaLnBrk="1" hangingPunct="1"/>
            <a:r>
              <a:rPr lang="en-US" sz="2800">
                <a:latin typeface="Times New Roman" charset="0"/>
              </a:rPr>
              <a:t>Jews were </a:t>
            </a:r>
            <a:r>
              <a:rPr lang="en-US" sz="2800" b="1" u="sng">
                <a:latin typeface="Times New Roman" charset="0"/>
              </a:rPr>
              <a:t>outgunned</a:t>
            </a:r>
            <a:r>
              <a:rPr lang="en-US" sz="2800">
                <a:latin typeface="Times New Roman" charset="0"/>
              </a:rPr>
              <a:t>, but were able to hold out for </a:t>
            </a:r>
            <a:r>
              <a:rPr lang="en-US" sz="2800" b="1" u="sng">
                <a:latin typeface="Times New Roman" charset="0"/>
              </a:rPr>
              <a:t>28</a:t>
            </a:r>
            <a:r>
              <a:rPr lang="en-US" sz="2800">
                <a:latin typeface="Times New Roman" charset="0"/>
              </a:rPr>
              <a:t> days</a:t>
            </a:r>
          </a:p>
          <a:p>
            <a:pPr eaLnBrk="1" hangingPunct="1"/>
            <a:r>
              <a:rPr lang="en-US" sz="2800">
                <a:latin typeface="Times New Roman" charset="0"/>
              </a:rPr>
              <a:t>7,000 Jews </a:t>
            </a:r>
            <a:r>
              <a:rPr lang="en-US" sz="2800" b="1" u="sng">
                <a:latin typeface="Times New Roman" charset="0"/>
              </a:rPr>
              <a:t>Shot</a:t>
            </a:r>
            <a:r>
              <a:rPr lang="en-US" sz="2800">
                <a:latin typeface="Times New Roman" charset="0"/>
              </a:rPr>
              <a:t>, many committed </a:t>
            </a:r>
            <a:r>
              <a:rPr lang="en-US" sz="2800" b="1" u="sng">
                <a:latin typeface="Times New Roman" charset="0"/>
              </a:rPr>
              <a:t>suicide</a:t>
            </a:r>
            <a:r>
              <a:rPr lang="en-US" sz="2800">
                <a:latin typeface="Times New Roman" charset="0"/>
              </a:rPr>
              <a:t>, the rest were deported.</a:t>
            </a:r>
          </a:p>
          <a:p>
            <a:pPr eaLnBrk="1" hangingPunct="1"/>
            <a:endParaRPr lang="en-US" sz="2800">
              <a:latin typeface="Times New Roman" charset="0"/>
            </a:endParaRPr>
          </a:p>
        </p:txBody>
      </p:sp>
      <p:pic>
        <p:nvPicPr>
          <p:cNvPr id="227331" name="Picture 5" descr="C:\Documents and Settings\DWoolley\My Documents\My Pictures\ghettouprising.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2133600"/>
            <a:ext cx="3352800" cy="2214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7332" name="Picture 6" descr="C:\Documents and Settings\DWoolley\My Documents\My Pictures\Holocaust\ghettouprising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4408488"/>
            <a:ext cx="3429000" cy="2449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36968507"/>
      </p:ext>
    </p:extLst>
  </p:cSld>
  <p:clrMapOvr>
    <a:masterClrMapping/>
  </p:clrMapOvr>
  <p:transition xmlns:p14="http://schemas.microsoft.com/office/powerpoint/2010/main" spd="slow"/>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02404">
                                            <p:txEl>
                                              <p:pRg st="0" end="0"/>
                                            </p:txEl>
                                          </p:spTgt>
                                        </p:tgtEl>
                                        <p:attrNameLst>
                                          <p:attrName>style.visibility</p:attrName>
                                        </p:attrNameLst>
                                      </p:cBhvr>
                                      <p:to>
                                        <p:strVal val="visible"/>
                                      </p:to>
                                    </p:set>
                                    <p:animEffect transition="in" filter="wipe(left)">
                                      <p:cBhvr>
                                        <p:cTn id="7" dur="500"/>
                                        <p:tgtEl>
                                          <p:spTgt spid="102404">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02404">
                                            <p:txEl>
                                              <p:pRg st="1" end="1"/>
                                            </p:txEl>
                                          </p:spTgt>
                                        </p:tgtEl>
                                        <p:attrNameLst>
                                          <p:attrName>style.visibility</p:attrName>
                                        </p:attrNameLst>
                                      </p:cBhvr>
                                      <p:to>
                                        <p:strVal val="visible"/>
                                      </p:to>
                                    </p:set>
                                    <p:animEffect transition="in" filter="wipe(left)">
                                      <p:cBhvr>
                                        <p:cTn id="12" dur="500"/>
                                        <p:tgtEl>
                                          <p:spTgt spid="102404">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02404">
                                            <p:txEl>
                                              <p:pRg st="2" end="2"/>
                                            </p:txEl>
                                          </p:spTgt>
                                        </p:tgtEl>
                                        <p:attrNameLst>
                                          <p:attrName>style.visibility</p:attrName>
                                        </p:attrNameLst>
                                      </p:cBhvr>
                                      <p:to>
                                        <p:strVal val="visible"/>
                                      </p:to>
                                    </p:set>
                                    <p:animEffect transition="in" filter="wipe(left)">
                                      <p:cBhvr>
                                        <p:cTn id="17" dur="500"/>
                                        <p:tgtEl>
                                          <p:spTgt spid="10240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04" grpId="0" build="p" autoUpdateAnimBg="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3" name="Title 1"/>
          <p:cNvSpPr>
            <a:spLocks noGrp="1"/>
          </p:cNvSpPr>
          <p:nvPr>
            <p:ph type="title"/>
          </p:nvPr>
        </p:nvSpPr>
        <p:spPr/>
        <p:txBody>
          <a:bodyPr/>
          <a:lstStyle/>
          <a:p>
            <a:endParaRPr lang="en-US">
              <a:latin typeface="Rockwell" charset="0"/>
            </a:endParaRPr>
          </a:p>
        </p:txBody>
      </p:sp>
      <p:sp>
        <p:nvSpPr>
          <p:cNvPr id="228354" name="Content Placeholder 2"/>
          <p:cNvSpPr>
            <a:spLocks noGrp="1"/>
          </p:cNvSpPr>
          <p:nvPr>
            <p:ph idx="1"/>
          </p:nvPr>
        </p:nvSpPr>
        <p:spPr/>
        <p:txBody>
          <a:bodyPr/>
          <a:lstStyle/>
          <a:p>
            <a:endParaRPr lang="en-US">
              <a:latin typeface="Rockwell" charset="0"/>
            </a:endParaRPr>
          </a:p>
        </p:txBody>
      </p:sp>
      <p:sp>
        <p:nvSpPr>
          <p:cNvPr id="4" name="Slide Number Placeholder 3"/>
          <p:cNvSpPr>
            <a:spLocks noGrp="1"/>
          </p:cNvSpPr>
          <p:nvPr>
            <p:ph type="sldNum" sz="quarter" idx="12"/>
          </p:nvPr>
        </p:nvSpPr>
        <p:spPr/>
        <p:txBody>
          <a:bodyPr/>
          <a:lstStyle/>
          <a:p>
            <a:pPr>
              <a:defRPr/>
            </a:pPr>
            <a:fld id="{57751FDB-4B1C-4B49-8C9F-B37962017B00}" type="slidenum">
              <a:rPr lang="en-US" smtClean="0"/>
              <a:pPr>
                <a:defRPr/>
              </a:pPr>
              <a:t>63</a:t>
            </a:fld>
            <a:endParaRPr lang="en-US"/>
          </a:p>
        </p:txBody>
      </p:sp>
      <p:pic>
        <p:nvPicPr>
          <p:cNvPr id="228356" name="Picture 4" descr="Lwow_Ghetto_(spring_1942).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8357" name="TextBox 5"/>
          <p:cNvSpPr txBox="1">
            <a:spLocks noChangeArrowheads="1"/>
          </p:cNvSpPr>
          <p:nvPr/>
        </p:nvSpPr>
        <p:spPr bwMode="auto">
          <a:xfrm>
            <a:off x="-6350" y="0"/>
            <a:ext cx="9150350" cy="175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3600">
                <a:solidFill>
                  <a:srgbClr val="FFFFFF"/>
                </a:solidFill>
                <a:latin typeface="Comic Sans MS" charset="0"/>
                <a:cs typeface="Comic Sans MS" charset="0"/>
              </a:rPr>
              <a:t>Jewish Ghetto’s were often sectors of a city that had been gated, walled, or fenced off.</a:t>
            </a:r>
          </a:p>
        </p:txBody>
      </p:sp>
    </p:spTree>
    <p:extLst>
      <p:ext uri="{BB962C8B-B14F-4D97-AF65-F5344CB8AC3E}">
        <p14:creationId xmlns:p14="http://schemas.microsoft.com/office/powerpoint/2010/main" val="172787360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9377" name="Picture 4" descr="Bundesarchiv_Bild_101I-134-0792-28,_Polen,_Ghetto_Warschau,_Ghettopolizei.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9378" name="Content Placeholder 2"/>
          <p:cNvSpPr>
            <a:spLocks noGrp="1"/>
          </p:cNvSpPr>
          <p:nvPr>
            <p:ph idx="1"/>
          </p:nvPr>
        </p:nvSpPr>
        <p:spPr>
          <a:xfrm>
            <a:off x="0" y="-34925"/>
            <a:ext cx="6858000" cy="533400"/>
          </a:xfrm>
        </p:spPr>
        <p:txBody>
          <a:bodyPr/>
          <a:lstStyle/>
          <a:p>
            <a:pPr marL="0" indent="0">
              <a:buFont typeface="Wingdings 2" charset="0"/>
              <a:buNone/>
            </a:pPr>
            <a:r>
              <a:rPr lang="en-US">
                <a:latin typeface="Rockwell" charset="0"/>
              </a:rPr>
              <a:t>Jewish police in the Warsaw Ghetto</a:t>
            </a:r>
          </a:p>
        </p:txBody>
      </p:sp>
      <p:sp>
        <p:nvSpPr>
          <p:cNvPr id="4" name="Slide Number Placeholder 3"/>
          <p:cNvSpPr>
            <a:spLocks noGrp="1"/>
          </p:cNvSpPr>
          <p:nvPr>
            <p:ph type="sldNum" sz="quarter" idx="12"/>
          </p:nvPr>
        </p:nvSpPr>
        <p:spPr/>
        <p:txBody>
          <a:bodyPr/>
          <a:lstStyle/>
          <a:p>
            <a:pPr>
              <a:defRPr/>
            </a:pPr>
            <a:fld id="{E0F65D1D-63A4-2F4B-A128-5DC371E1BD25}" type="slidenum">
              <a:rPr lang="en-US" smtClean="0"/>
              <a:pPr>
                <a:defRPr/>
              </a:pPr>
              <a:t>64</a:t>
            </a:fld>
            <a:endParaRPr lang="en-US"/>
          </a:p>
        </p:txBody>
      </p:sp>
    </p:spTree>
    <p:extLst>
      <p:ext uri="{BB962C8B-B14F-4D97-AF65-F5344CB8AC3E}">
        <p14:creationId xmlns:p14="http://schemas.microsoft.com/office/powerpoint/2010/main" val="6510213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0401" name="Picture 1" descr="1018316866.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5828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0402" name="Content Placeholder 2"/>
          <p:cNvSpPr>
            <a:spLocks noGrp="1"/>
          </p:cNvSpPr>
          <p:nvPr>
            <p:ph idx="1"/>
          </p:nvPr>
        </p:nvSpPr>
        <p:spPr>
          <a:xfrm>
            <a:off x="6165850" y="0"/>
            <a:ext cx="2971800" cy="609600"/>
          </a:xfrm>
        </p:spPr>
        <p:txBody>
          <a:bodyPr/>
          <a:lstStyle/>
          <a:p>
            <a:pPr marL="0" indent="0">
              <a:buFont typeface="Wingdings 2" charset="0"/>
              <a:buNone/>
            </a:pPr>
            <a:r>
              <a:rPr lang="en-US">
                <a:solidFill>
                  <a:schemeClr val="bg1"/>
                </a:solidFill>
                <a:latin typeface="Rockwell" charset="0"/>
              </a:rPr>
              <a:t>The Warsaw ghetto had been heavily destroyed by Germans bombing</a:t>
            </a:r>
          </a:p>
        </p:txBody>
      </p:sp>
      <p:sp>
        <p:nvSpPr>
          <p:cNvPr id="4" name="Slide Number Placeholder 3"/>
          <p:cNvSpPr>
            <a:spLocks noGrp="1"/>
          </p:cNvSpPr>
          <p:nvPr>
            <p:ph type="sldNum" sz="quarter" idx="12"/>
          </p:nvPr>
        </p:nvSpPr>
        <p:spPr/>
        <p:txBody>
          <a:bodyPr/>
          <a:lstStyle/>
          <a:p>
            <a:pPr>
              <a:defRPr/>
            </a:pPr>
            <a:fld id="{FEF56080-6E7D-2545-ABB7-3F81861A54F4}" type="slidenum">
              <a:rPr lang="en-US" smtClean="0"/>
              <a:pPr>
                <a:defRPr/>
              </a:pPr>
              <a:t>65</a:t>
            </a:fld>
            <a:endParaRPr lang="en-US"/>
          </a:p>
        </p:txBody>
      </p:sp>
    </p:spTree>
    <p:extLst>
      <p:ext uri="{BB962C8B-B14F-4D97-AF65-F5344CB8AC3E}">
        <p14:creationId xmlns:p14="http://schemas.microsoft.com/office/powerpoint/2010/main" val="137048149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1425" name="Picture 1" descr="A corpse on the pavement in the Warsaw ghetto.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2075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1426" name="Content Placeholder 2"/>
          <p:cNvSpPr>
            <a:spLocks noGrp="1"/>
          </p:cNvSpPr>
          <p:nvPr>
            <p:ph idx="1"/>
          </p:nvPr>
        </p:nvSpPr>
        <p:spPr>
          <a:xfrm>
            <a:off x="0" y="3546475"/>
            <a:ext cx="9144000" cy="3311525"/>
          </a:xfrm>
        </p:spPr>
        <p:txBody>
          <a:bodyPr/>
          <a:lstStyle/>
          <a:p>
            <a:pPr marL="0" indent="0">
              <a:buFont typeface="Wingdings 2" charset="0"/>
              <a:buNone/>
            </a:pPr>
            <a:r>
              <a:rPr lang="en-US">
                <a:solidFill>
                  <a:srgbClr val="FFFFFF"/>
                </a:solidFill>
                <a:latin typeface="Rockwell" charset="0"/>
              </a:rPr>
              <a:t>Germans would often leave the corpses of a Jewish person they had killed in public as a fear tactic to keep people in line.</a:t>
            </a:r>
          </a:p>
        </p:txBody>
      </p:sp>
      <p:sp>
        <p:nvSpPr>
          <p:cNvPr id="4" name="Slide Number Placeholder 3"/>
          <p:cNvSpPr>
            <a:spLocks noGrp="1"/>
          </p:cNvSpPr>
          <p:nvPr>
            <p:ph type="sldNum" sz="quarter" idx="12"/>
          </p:nvPr>
        </p:nvSpPr>
        <p:spPr/>
        <p:txBody>
          <a:bodyPr/>
          <a:lstStyle/>
          <a:p>
            <a:pPr>
              <a:defRPr/>
            </a:pPr>
            <a:fld id="{7E6BE894-FDA7-7847-9D96-6C2DD76AC0F9}" type="slidenum">
              <a:rPr lang="en-US" smtClean="0"/>
              <a:pPr>
                <a:defRPr/>
              </a:pPr>
              <a:t>66</a:t>
            </a:fld>
            <a:endParaRPr lang="en-US"/>
          </a:p>
        </p:txBody>
      </p:sp>
    </p:spTree>
    <p:extLst>
      <p:ext uri="{BB962C8B-B14F-4D97-AF65-F5344CB8AC3E}">
        <p14:creationId xmlns:p14="http://schemas.microsoft.com/office/powerpoint/2010/main" val="421705323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2449" name="Picture 2" descr="http://upload.wikimedia.org/wikipedia/commons/thumb/5/5e/Stroop_Report_-_Warsaw_Ghetto_Uprising_03.jpg/1024px-Stroop_Report_-_Warsaw_Ghetto_Uprising_0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344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2450" name="Rectangle 1"/>
          <p:cNvSpPr>
            <a:spLocks noChangeArrowheads="1"/>
          </p:cNvSpPr>
          <p:nvPr/>
        </p:nvSpPr>
        <p:spPr bwMode="auto">
          <a:xfrm>
            <a:off x="-36513" y="0"/>
            <a:ext cx="918051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3200">
                <a:solidFill>
                  <a:schemeClr val="bg1"/>
                </a:solidFill>
                <a:latin typeface="Comic Sans MS" charset="0"/>
                <a:cs typeface="Comic Sans MS" charset="0"/>
              </a:rPr>
              <a:t>SS Troops burning the Warsaw Ghetto in 1943</a:t>
            </a:r>
          </a:p>
        </p:txBody>
      </p:sp>
    </p:spTree>
    <p:extLst>
      <p:ext uri="{BB962C8B-B14F-4D97-AF65-F5344CB8AC3E}">
        <p14:creationId xmlns:p14="http://schemas.microsoft.com/office/powerpoint/2010/main" val="398676623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3473" name="Picture 2" descr="http://i.huffpost.com/gen/1095053/thumbs/o-WARSAW-GHETTO-UPRISING-ANNIVERSARY-facebook.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598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3474" name="TextBox 1"/>
          <p:cNvSpPr txBox="1">
            <a:spLocks noChangeArrowheads="1"/>
          </p:cNvSpPr>
          <p:nvPr/>
        </p:nvSpPr>
        <p:spPr bwMode="auto">
          <a:xfrm>
            <a:off x="2611438" y="-38100"/>
            <a:ext cx="653256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2800">
                <a:solidFill>
                  <a:srgbClr val="FFFFFF"/>
                </a:solidFill>
              </a:rPr>
              <a:t>Deportation of Jewish People from Warsaw</a:t>
            </a:r>
          </a:p>
        </p:txBody>
      </p:sp>
    </p:spTree>
    <p:extLst>
      <p:ext uri="{BB962C8B-B14F-4D97-AF65-F5344CB8AC3E}">
        <p14:creationId xmlns:p14="http://schemas.microsoft.com/office/powerpoint/2010/main" val="331128668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7" name="Rectangle 2"/>
          <p:cNvSpPr>
            <a:spLocks noGrp="1" noChangeArrowheads="1"/>
          </p:cNvSpPr>
          <p:nvPr>
            <p:ph type="title"/>
          </p:nvPr>
        </p:nvSpPr>
        <p:spPr/>
        <p:txBody>
          <a:bodyPr/>
          <a:lstStyle/>
          <a:p>
            <a:pPr eaLnBrk="1" hangingPunct="1"/>
            <a:r>
              <a:rPr lang="en-US">
                <a:latin typeface="Times New Roman" charset="0"/>
              </a:rPr>
              <a:t>Warsaw Ghetto Video</a:t>
            </a:r>
            <a:br>
              <a:rPr lang="en-US">
                <a:latin typeface="Times New Roman" charset="0"/>
              </a:rPr>
            </a:br>
            <a:r>
              <a:rPr lang="en-US">
                <a:latin typeface="Times New Roman" charset="0"/>
                <a:hlinkClick r:id="rId2"/>
              </a:rPr>
              <a:t>Mapping the Holocaust</a:t>
            </a:r>
            <a:endParaRPr lang="en-US">
              <a:latin typeface="Times New Roman" charset="0"/>
            </a:endParaRPr>
          </a:p>
        </p:txBody>
      </p:sp>
      <p:sp>
        <p:nvSpPr>
          <p:cNvPr id="234498" name="TextBox 1"/>
          <p:cNvSpPr txBox="1">
            <a:spLocks noChangeArrowheads="1"/>
          </p:cNvSpPr>
          <p:nvPr/>
        </p:nvSpPr>
        <p:spPr bwMode="auto">
          <a:xfrm>
            <a:off x="457200" y="2286000"/>
            <a:ext cx="8229600" cy="3786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a:hlinkClick r:id="rId3"/>
              </a:rPr>
              <a:t>Video</a:t>
            </a:r>
            <a:r>
              <a:rPr lang="en-US"/>
              <a:t> </a:t>
            </a:r>
            <a:r>
              <a:rPr lang="mr-IN"/>
              <a:t>–</a:t>
            </a:r>
            <a:r>
              <a:rPr lang="en-US"/>
              <a:t> </a:t>
            </a:r>
          </a:p>
          <a:p>
            <a:r>
              <a:rPr lang="en-US"/>
              <a:t>The Ghetto</a:t>
            </a:r>
          </a:p>
          <a:p>
            <a:endParaRPr lang="en-US"/>
          </a:p>
          <a:p>
            <a:r>
              <a:rPr lang="en-US">
                <a:hlinkClick r:id="rId4"/>
              </a:rPr>
              <a:t>https://encyclopedia.ushmm.org/content/en/animated-map/the-warsaw-ghetto</a:t>
            </a:r>
            <a:endParaRPr lang="en-US"/>
          </a:p>
          <a:p>
            <a:endParaRPr lang="en-US"/>
          </a:p>
          <a:p>
            <a:r>
              <a:rPr lang="en-US"/>
              <a:t>The Holocaust</a:t>
            </a:r>
          </a:p>
          <a:p>
            <a:endParaRPr lang="en-US"/>
          </a:p>
          <a:p>
            <a:r>
              <a:rPr lang="en-US"/>
              <a:t>https://encyclopedia.ushmm.org/content/en/animated-map/the-holocaust</a:t>
            </a:r>
          </a:p>
        </p:txBody>
      </p:sp>
    </p:spTree>
    <p:extLst>
      <p:ext uri="{BB962C8B-B14F-4D97-AF65-F5344CB8AC3E}">
        <p14:creationId xmlns:p14="http://schemas.microsoft.com/office/powerpoint/2010/main" val="3319274177"/>
      </p:ext>
    </p:extLst>
  </p:cSld>
  <p:clrMapOvr>
    <a:masterClrMapping/>
  </p:clrMapOvr>
  <p:transition xmlns:p14="http://schemas.microsoft.com/office/powerpoint/2010/main" spd="slow"/>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defRPr/>
            </a:pPr>
            <a:r>
              <a:rPr lang="en-US" dirty="0" smtClean="0"/>
              <a:t>Timeline of Restrictions on Jewish People</a:t>
            </a:r>
            <a:endParaRPr lang="en-US" dirty="0"/>
          </a:p>
        </p:txBody>
      </p:sp>
      <p:sp>
        <p:nvSpPr>
          <p:cNvPr id="3" name="Content Placeholder 2"/>
          <p:cNvSpPr>
            <a:spLocks noGrp="1"/>
          </p:cNvSpPr>
          <p:nvPr>
            <p:ph idx="1"/>
          </p:nvPr>
        </p:nvSpPr>
        <p:spPr>
          <a:xfrm>
            <a:off x="0" y="1600200"/>
            <a:ext cx="9144000" cy="5257800"/>
          </a:xfrm>
        </p:spPr>
        <p:txBody>
          <a:bodyPr>
            <a:normAutofit fontScale="92500"/>
          </a:bodyPr>
          <a:lstStyle/>
          <a:p>
            <a:r>
              <a:rPr lang="en-US">
                <a:latin typeface="Rockwell" charset="0"/>
              </a:rPr>
              <a:t>April 1</a:t>
            </a:r>
            <a:r>
              <a:rPr lang="en-US" baseline="30000">
                <a:latin typeface="Rockwell" charset="0"/>
              </a:rPr>
              <a:t>st</a:t>
            </a:r>
            <a:r>
              <a:rPr lang="en-US">
                <a:latin typeface="Rockwell" charset="0"/>
              </a:rPr>
              <a:t> 1933 </a:t>
            </a:r>
            <a:r>
              <a:rPr lang="mr-IN">
                <a:latin typeface="Rockwell" charset="0"/>
              </a:rPr>
              <a:t>–</a:t>
            </a:r>
            <a:r>
              <a:rPr lang="en-US">
                <a:latin typeface="Rockwell" charset="0"/>
              </a:rPr>
              <a:t> Boycott of Jewish Businesses</a:t>
            </a:r>
          </a:p>
          <a:p>
            <a:r>
              <a:rPr lang="en-US">
                <a:latin typeface="Rockwell" charset="0"/>
              </a:rPr>
              <a:t>April 7</a:t>
            </a:r>
            <a:r>
              <a:rPr lang="en-US" baseline="30000">
                <a:latin typeface="Rockwell" charset="0"/>
              </a:rPr>
              <a:t>th</a:t>
            </a:r>
            <a:r>
              <a:rPr lang="en-US">
                <a:latin typeface="Rockwell" charset="0"/>
              </a:rPr>
              <a:t> 1933 </a:t>
            </a:r>
            <a:r>
              <a:rPr lang="mr-IN">
                <a:latin typeface="Rockwell" charset="0"/>
              </a:rPr>
              <a:t>–</a:t>
            </a:r>
            <a:r>
              <a:rPr lang="en-US">
                <a:latin typeface="Rockwell" charset="0"/>
              </a:rPr>
              <a:t> Jewish people not allowed to work in the civil service or practice law.</a:t>
            </a:r>
          </a:p>
          <a:p>
            <a:r>
              <a:rPr lang="en-US">
                <a:latin typeface="Rockwell" charset="0"/>
              </a:rPr>
              <a:t>April 25</a:t>
            </a:r>
            <a:r>
              <a:rPr lang="en-US" baseline="30000">
                <a:latin typeface="Rockwell" charset="0"/>
              </a:rPr>
              <a:t>th</a:t>
            </a:r>
            <a:r>
              <a:rPr lang="en-US">
                <a:latin typeface="Rockwell" charset="0"/>
              </a:rPr>
              <a:t> 1933 </a:t>
            </a:r>
            <a:r>
              <a:rPr lang="mr-IN">
                <a:latin typeface="Rockwell" charset="0"/>
              </a:rPr>
              <a:t>–</a:t>
            </a:r>
            <a:r>
              <a:rPr lang="en-US">
                <a:latin typeface="Rockwell" charset="0"/>
              </a:rPr>
              <a:t> Jewish people are restricted from enrolling in school to make room for German borne children. </a:t>
            </a:r>
          </a:p>
          <a:p>
            <a:r>
              <a:rPr lang="en-US">
                <a:latin typeface="Rockwell" charset="0"/>
              </a:rPr>
              <a:t>May 10</a:t>
            </a:r>
            <a:r>
              <a:rPr lang="en-US" baseline="30000">
                <a:latin typeface="Rockwell" charset="0"/>
              </a:rPr>
              <a:t>th</a:t>
            </a:r>
            <a:r>
              <a:rPr lang="en-US">
                <a:latin typeface="Rockwell" charset="0"/>
              </a:rPr>
              <a:t> 1933 </a:t>
            </a:r>
            <a:r>
              <a:rPr lang="mr-IN">
                <a:latin typeface="Rockwell" charset="0"/>
              </a:rPr>
              <a:t>–</a:t>
            </a:r>
            <a:r>
              <a:rPr lang="en-US">
                <a:latin typeface="Rockwell" charset="0"/>
              </a:rPr>
              <a:t> Book burnings begin, over 20,000 books are burned at the University of Berlin which are deemed “un-German” in Spirit.</a:t>
            </a:r>
          </a:p>
        </p:txBody>
      </p:sp>
      <p:sp>
        <p:nvSpPr>
          <p:cNvPr id="4" name="Slide Number Placeholder 3"/>
          <p:cNvSpPr>
            <a:spLocks noGrp="1"/>
          </p:cNvSpPr>
          <p:nvPr>
            <p:ph type="sldNum" sz="quarter" idx="12"/>
          </p:nvPr>
        </p:nvSpPr>
        <p:spPr/>
        <p:txBody>
          <a:bodyPr/>
          <a:lstStyle/>
          <a:p>
            <a:pPr>
              <a:defRPr/>
            </a:pPr>
            <a:fld id="{EEEF790F-BB9E-754B-94E0-E6BC0A6A2208}" type="slidenum">
              <a:rPr lang="en-US" smtClean="0"/>
              <a:pPr>
                <a:defRPr/>
              </a:pPr>
              <a:t>7</a:t>
            </a:fld>
            <a:endParaRPr lang="en-US"/>
          </a:p>
        </p:txBody>
      </p:sp>
    </p:spTree>
    <p:extLst>
      <p:ext uri="{BB962C8B-B14F-4D97-AF65-F5344CB8AC3E}">
        <p14:creationId xmlns:p14="http://schemas.microsoft.com/office/powerpoint/2010/main" val="36621266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35521" name="Rectangle 2"/>
          <p:cNvSpPr>
            <a:spLocks noGrp="1" noChangeArrowheads="1"/>
          </p:cNvSpPr>
          <p:nvPr>
            <p:ph type="title"/>
          </p:nvPr>
        </p:nvSpPr>
        <p:spPr>
          <a:xfrm>
            <a:off x="498475" y="93663"/>
            <a:ext cx="8147050" cy="1452562"/>
          </a:xfrm>
        </p:spPr>
        <p:txBody>
          <a:bodyPr/>
          <a:lstStyle/>
          <a:p>
            <a:pPr eaLnBrk="1" hangingPunct="1"/>
            <a:r>
              <a:rPr lang="en-US">
                <a:latin typeface="Times New Roman" charset="0"/>
              </a:rPr>
              <a:t>Resistance</a:t>
            </a:r>
          </a:p>
        </p:txBody>
      </p:sp>
      <p:sp>
        <p:nvSpPr>
          <p:cNvPr id="101379" name="Rectangle 3"/>
          <p:cNvSpPr>
            <a:spLocks noGrp="1" noChangeArrowheads="1"/>
          </p:cNvSpPr>
          <p:nvPr>
            <p:ph type="body" sz="half" idx="1"/>
          </p:nvPr>
        </p:nvSpPr>
        <p:spPr>
          <a:xfrm>
            <a:off x="28575" y="1752600"/>
            <a:ext cx="4619625" cy="4419600"/>
          </a:xfrm>
        </p:spPr>
        <p:txBody>
          <a:bodyPr/>
          <a:lstStyle/>
          <a:p>
            <a:pPr eaLnBrk="1" hangingPunct="1">
              <a:lnSpc>
                <a:spcPct val="90000"/>
              </a:lnSpc>
            </a:pPr>
            <a:r>
              <a:rPr lang="en-US">
                <a:latin typeface="Times New Roman" charset="0"/>
              </a:rPr>
              <a:t>Obstacles to </a:t>
            </a:r>
            <a:r>
              <a:rPr lang="en-US" b="1" u="sng">
                <a:latin typeface="Times New Roman" charset="0"/>
              </a:rPr>
              <a:t>Resistance</a:t>
            </a:r>
          </a:p>
          <a:p>
            <a:pPr eaLnBrk="1" hangingPunct="1">
              <a:lnSpc>
                <a:spcPct val="90000"/>
              </a:lnSpc>
            </a:pPr>
            <a:r>
              <a:rPr lang="en-US">
                <a:latin typeface="Times New Roman" charset="0"/>
              </a:rPr>
              <a:t>Superior </a:t>
            </a:r>
            <a:r>
              <a:rPr lang="en-US" b="1" u="sng">
                <a:latin typeface="Times New Roman" charset="0"/>
              </a:rPr>
              <a:t>power</a:t>
            </a:r>
            <a:r>
              <a:rPr lang="en-US">
                <a:latin typeface="Times New Roman" charset="0"/>
              </a:rPr>
              <a:t> of the Germans</a:t>
            </a:r>
          </a:p>
          <a:p>
            <a:pPr eaLnBrk="1" hangingPunct="1">
              <a:lnSpc>
                <a:spcPct val="90000"/>
              </a:lnSpc>
            </a:pPr>
            <a:r>
              <a:rPr lang="ja-JP" altLang="en-US">
                <a:latin typeface="Times New Roman" charset="0"/>
              </a:rPr>
              <a:t>“</a:t>
            </a:r>
            <a:r>
              <a:rPr lang="en-US" altLang="ja-JP">
                <a:latin typeface="Times New Roman" charset="0"/>
              </a:rPr>
              <a:t>Collective </a:t>
            </a:r>
            <a:r>
              <a:rPr lang="en-US" altLang="ja-JP" b="1" u="sng">
                <a:latin typeface="Times New Roman" charset="0"/>
              </a:rPr>
              <a:t>Responsibility</a:t>
            </a:r>
            <a:r>
              <a:rPr lang="ja-JP" altLang="en-US">
                <a:latin typeface="Times New Roman" charset="0"/>
              </a:rPr>
              <a:t>”</a:t>
            </a:r>
            <a:endParaRPr lang="en-US" altLang="ja-JP">
              <a:latin typeface="Times New Roman" charset="0"/>
            </a:endParaRPr>
          </a:p>
          <a:p>
            <a:pPr eaLnBrk="1" hangingPunct="1">
              <a:lnSpc>
                <a:spcPct val="90000"/>
              </a:lnSpc>
            </a:pPr>
            <a:r>
              <a:rPr lang="en-US" b="1" u="sng">
                <a:latin typeface="Times New Roman" charset="0"/>
              </a:rPr>
              <a:t>Isolation</a:t>
            </a:r>
            <a:r>
              <a:rPr lang="en-US">
                <a:latin typeface="Times New Roman" charset="0"/>
              </a:rPr>
              <a:t> of Jews and Lack of Weapons</a:t>
            </a:r>
          </a:p>
          <a:p>
            <a:pPr eaLnBrk="1" hangingPunct="1">
              <a:lnSpc>
                <a:spcPct val="90000"/>
              </a:lnSpc>
            </a:pPr>
            <a:r>
              <a:rPr lang="en-US" b="1" u="sng">
                <a:latin typeface="Times New Roman" charset="0"/>
              </a:rPr>
              <a:t>Secrecy</a:t>
            </a:r>
            <a:r>
              <a:rPr lang="en-US">
                <a:latin typeface="Times New Roman" charset="0"/>
              </a:rPr>
              <a:t> and deception of deportations</a:t>
            </a:r>
          </a:p>
        </p:txBody>
      </p:sp>
      <p:sp>
        <p:nvSpPr>
          <p:cNvPr id="101380" name="Rectangle 4"/>
          <p:cNvSpPr>
            <a:spLocks noGrp="1" noChangeArrowheads="1"/>
          </p:cNvSpPr>
          <p:nvPr>
            <p:ph type="body" sz="half" idx="2"/>
          </p:nvPr>
        </p:nvSpPr>
        <p:spPr>
          <a:xfrm>
            <a:off x="4805363" y="1762125"/>
            <a:ext cx="3840162" cy="4364038"/>
          </a:xfrm>
        </p:spPr>
        <p:txBody>
          <a:bodyPr/>
          <a:lstStyle/>
          <a:p>
            <a:pPr eaLnBrk="1" hangingPunct="1"/>
            <a:r>
              <a:rPr lang="en-US">
                <a:latin typeface="Times New Roman" charset="0"/>
              </a:rPr>
              <a:t>Unarmed Resistance</a:t>
            </a:r>
          </a:p>
          <a:p>
            <a:pPr eaLnBrk="1" hangingPunct="1"/>
            <a:r>
              <a:rPr lang="en-US">
                <a:latin typeface="Times New Roman" charset="0"/>
              </a:rPr>
              <a:t>Underground </a:t>
            </a:r>
            <a:r>
              <a:rPr lang="en-US" b="1" u="sng">
                <a:latin typeface="Times New Roman" charset="0"/>
              </a:rPr>
              <a:t>newspapers</a:t>
            </a:r>
            <a:r>
              <a:rPr lang="en-US">
                <a:latin typeface="Times New Roman" charset="0"/>
              </a:rPr>
              <a:t> and radios</a:t>
            </a:r>
          </a:p>
          <a:p>
            <a:pPr eaLnBrk="1" hangingPunct="1"/>
            <a:r>
              <a:rPr lang="en-US">
                <a:latin typeface="Times New Roman" charset="0"/>
              </a:rPr>
              <a:t>Acts of </a:t>
            </a:r>
            <a:r>
              <a:rPr lang="en-US" b="1" u="sng">
                <a:latin typeface="Times New Roman" charset="0"/>
              </a:rPr>
              <a:t>Sabotage</a:t>
            </a:r>
          </a:p>
          <a:p>
            <a:pPr eaLnBrk="1" hangingPunct="1"/>
            <a:r>
              <a:rPr lang="en-US" b="1" u="sng">
                <a:latin typeface="Times New Roman" charset="0"/>
              </a:rPr>
              <a:t>Smuggling</a:t>
            </a:r>
          </a:p>
          <a:p>
            <a:pPr eaLnBrk="1" hangingPunct="1"/>
            <a:r>
              <a:rPr lang="en-US">
                <a:latin typeface="Times New Roman" charset="0"/>
              </a:rPr>
              <a:t>Underground Couriers</a:t>
            </a:r>
          </a:p>
        </p:txBody>
      </p:sp>
    </p:spTree>
    <p:extLst>
      <p:ext uri="{BB962C8B-B14F-4D97-AF65-F5344CB8AC3E}">
        <p14:creationId xmlns:p14="http://schemas.microsoft.com/office/powerpoint/2010/main" val="1595485977"/>
      </p:ext>
    </p:extLst>
  </p:cSld>
  <p:clrMapOvr>
    <a:masterClrMapping/>
  </p:clrMapOvr>
  <p:transition xmlns:p14="http://schemas.microsoft.com/office/powerpoint/2010/main" spd="slow"/>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iterate type="lt">
                                    <p:tmPct val="100000"/>
                                  </p:iterate>
                                  <p:childTnLst>
                                    <p:set>
                                      <p:cBhvr>
                                        <p:cTn id="6" dur="1" fill="hold">
                                          <p:stCondLst>
                                            <p:cond delay="0"/>
                                          </p:stCondLst>
                                        </p:cTn>
                                        <p:tgtEl>
                                          <p:spTgt spid="101379">
                                            <p:txEl>
                                              <p:pRg st="0" end="0"/>
                                            </p:txEl>
                                          </p:spTgt>
                                        </p:tgtEl>
                                        <p:attrNameLst>
                                          <p:attrName>style.visibility</p:attrName>
                                        </p:attrNameLst>
                                      </p:cBhvr>
                                      <p:to>
                                        <p:strVal val="visible"/>
                                      </p:to>
                                    </p:set>
                                    <p:animEffect transition="in" filter="wipe(up)">
                                      <p:cBhvr>
                                        <p:cTn id="7" dur="75"/>
                                        <p:tgtEl>
                                          <p:spTgt spid="101379">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grpId="0" nodeType="clickEffect">
                                  <p:stCondLst>
                                    <p:cond delay="0"/>
                                  </p:stCondLst>
                                  <p:iterate type="lt">
                                    <p:tmPct val="100000"/>
                                  </p:iterate>
                                  <p:childTnLst>
                                    <p:set>
                                      <p:cBhvr>
                                        <p:cTn id="11" dur="1" fill="hold">
                                          <p:stCondLst>
                                            <p:cond delay="0"/>
                                          </p:stCondLst>
                                        </p:cTn>
                                        <p:tgtEl>
                                          <p:spTgt spid="101379">
                                            <p:txEl>
                                              <p:pRg st="1" end="1"/>
                                            </p:txEl>
                                          </p:spTgt>
                                        </p:tgtEl>
                                        <p:attrNameLst>
                                          <p:attrName>style.visibility</p:attrName>
                                        </p:attrNameLst>
                                      </p:cBhvr>
                                      <p:to>
                                        <p:strVal val="visible"/>
                                      </p:to>
                                    </p:set>
                                    <p:animEffect transition="in" filter="wipe(up)">
                                      <p:cBhvr>
                                        <p:cTn id="12" dur="75"/>
                                        <p:tgtEl>
                                          <p:spTgt spid="101379">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1" fill="hold" grpId="0" nodeType="clickEffect">
                                  <p:stCondLst>
                                    <p:cond delay="0"/>
                                  </p:stCondLst>
                                  <p:iterate type="lt">
                                    <p:tmPct val="100000"/>
                                  </p:iterate>
                                  <p:childTnLst>
                                    <p:set>
                                      <p:cBhvr>
                                        <p:cTn id="16" dur="1" fill="hold">
                                          <p:stCondLst>
                                            <p:cond delay="0"/>
                                          </p:stCondLst>
                                        </p:cTn>
                                        <p:tgtEl>
                                          <p:spTgt spid="101379">
                                            <p:txEl>
                                              <p:pRg st="2" end="2"/>
                                            </p:txEl>
                                          </p:spTgt>
                                        </p:tgtEl>
                                        <p:attrNameLst>
                                          <p:attrName>style.visibility</p:attrName>
                                        </p:attrNameLst>
                                      </p:cBhvr>
                                      <p:to>
                                        <p:strVal val="visible"/>
                                      </p:to>
                                    </p:set>
                                    <p:animEffect transition="in" filter="wipe(up)">
                                      <p:cBhvr>
                                        <p:cTn id="17" dur="75"/>
                                        <p:tgtEl>
                                          <p:spTgt spid="101379">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1" fill="hold" grpId="0" nodeType="clickEffect">
                                  <p:stCondLst>
                                    <p:cond delay="0"/>
                                  </p:stCondLst>
                                  <p:iterate type="lt">
                                    <p:tmPct val="100000"/>
                                  </p:iterate>
                                  <p:childTnLst>
                                    <p:set>
                                      <p:cBhvr>
                                        <p:cTn id="21" dur="1" fill="hold">
                                          <p:stCondLst>
                                            <p:cond delay="0"/>
                                          </p:stCondLst>
                                        </p:cTn>
                                        <p:tgtEl>
                                          <p:spTgt spid="101379">
                                            <p:txEl>
                                              <p:pRg st="3" end="3"/>
                                            </p:txEl>
                                          </p:spTgt>
                                        </p:tgtEl>
                                        <p:attrNameLst>
                                          <p:attrName>style.visibility</p:attrName>
                                        </p:attrNameLst>
                                      </p:cBhvr>
                                      <p:to>
                                        <p:strVal val="visible"/>
                                      </p:to>
                                    </p:set>
                                    <p:animEffect transition="in" filter="wipe(up)">
                                      <p:cBhvr>
                                        <p:cTn id="22" dur="75"/>
                                        <p:tgtEl>
                                          <p:spTgt spid="101379">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1" fill="hold" grpId="0" nodeType="clickEffect">
                                  <p:stCondLst>
                                    <p:cond delay="0"/>
                                  </p:stCondLst>
                                  <p:iterate type="lt">
                                    <p:tmPct val="100000"/>
                                  </p:iterate>
                                  <p:childTnLst>
                                    <p:set>
                                      <p:cBhvr>
                                        <p:cTn id="26" dur="1" fill="hold">
                                          <p:stCondLst>
                                            <p:cond delay="0"/>
                                          </p:stCondLst>
                                        </p:cTn>
                                        <p:tgtEl>
                                          <p:spTgt spid="101379">
                                            <p:txEl>
                                              <p:pRg st="4" end="4"/>
                                            </p:txEl>
                                          </p:spTgt>
                                        </p:tgtEl>
                                        <p:attrNameLst>
                                          <p:attrName>style.visibility</p:attrName>
                                        </p:attrNameLst>
                                      </p:cBhvr>
                                      <p:to>
                                        <p:strVal val="visible"/>
                                      </p:to>
                                    </p:set>
                                    <p:animEffect transition="in" filter="wipe(up)">
                                      <p:cBhvr>
                                        <p:cTn id="27" dur="75"/>
                                        <p:tgtEl>
                                          <p:spTgt spid="101379">
                                            <p:txEl>
                                              <p:pRg st="4" end="4"/>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1" fill="hold" grpId="0" nodeType="clickEffect">
                                  <p:stCondLst>
                                    <p:cond delay="0"/>
                                  </p:stCondLst>
                                  <p:iterate type="lt">
                                    <p:tmPct val="100000"/>
                                  </p:iterate>
                                  <p:childTnLst>
                                    <p:set>
                                      <p:cBhvr>
                                        <p:cTn id="31" dur="1" fill="hold">
                                          <p:stCondLst>
                                            <p:cond delay="0"/>
                                          </p:stCondLst>
                                        </p:cTn>
                                        <p:tgtEl>
                                          <p:spTgt spid="101380">
                                            <p:txEl>
                                              <p:pRg st="0" end="0"/>
                                            </p:txEl>
                                          </p:spTgt>
                                        </p:tgtEl>
                                        <p:attrNameLst>
                                          <p:attrName>style.visibility</p:attrName>
                                        </p:attrNameLst>
                                      </p:cBhvr>
                                      <p:to>
                                        <p:strVal val="visible"/>
                                      </p:to>
                                    </p:set>
                                    <p:animEffect transition="in" filter="wipe(up)">
                                      <p:cBhvr>
                                        <p:cTn id="32" dur="75"/>
                                        <p:tgtEl>
                                          <p:spTgt spid="101380">
                                            <p:txEl>
                                              <p:pRg st="0" end="0"/>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22" presetClass="entr" presetSubtype="1" fill="hold" grpId="0" nodeType="clickEffect">
                                  <p:stCondLst>
                                    <p:cond delay="0"/>
                                  </p:stCondLst>
                                  <p:iterate type="lt">
                                    <p:tmPct val="100000"/>
                                  </p:iterate>
                                  <p:childTnLst>
                                    <p:set>
                                      <p:cBhvr>
                                        <p:cTn id="36" dur="1" fill="hold">
                                          <p:stCondLst>
                                            <p:cond delay="0"/>
                                          </p:stCondLst>
                                        </p:cTn>
                                        <p:tgtEl>
                                          <p:spTgt spid="101380">
                                            <p:txEl>
                                              <p:pRg st="1" end="1"/>
                                            </p:txEl>
                                          </p:spTgt>
                                        </p:tgtEl>
                                        <p:attrNameLst>
                                          <p:attrName>style.visibility</p:attrName>
                                        </p:attrNameLst>
                                      </p:cBhvr>
                                      <p:to>
                                        <p:strVal val="visible"/>
                                      </p:to>
                                    </p:set>
                                    <p:animEffect transition="in" filter="wipe(up)">
                                      <p:cBhvr>
                                        <p:cTn id="37" dur="75"/>
                                        <p:tgtEl>
                                          <p:spTgt spid="101380">
                                            <p:txEl>
                                              <p:pRg st="1" end="1"/>
                                            </p:txEl>
                                          </p:spTgt>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22" presetClass="entr" presetSubtype="1" fill="hold" grpId="0" nodeType="clickEffect">
                                  <p:stCondLst>
                                    <p:cond delay="0"/>
                                  </p:stCondLst>
                                  <p:iterate type="lt">
                                    <p:tmPct val="100000"/>
                                  </p:iterate>
                                  <p:childTnLst>
                                    <p:set>
                                      <p:cBhvr>
                                        <p:cTn id="41" dur="1" fill="hold">
                                          <p:stCondLst>
                                            <p:cond delay="0"/>
                                          </p:stCondLst>
                                        </p:cTn>
                                        <p:tgtEl>
                                          <p:spTgt spid="101380">
                                            <p:txEl>
                                              <p:pRg st="2" end="2"/>
                                            </p:txEl>
                                          </p:spTgt>
                                        </p:tgtEl>
                                        <p:attrNameLst>
                                          <p:attrName>style.visibility</p:attrName>
                                        </p:attrNameLst>
                                      </p:cBhvr>
                                      <p:to>
                                        <p:strVal val="visible"/>
                                      </p:to>
                                    </p:set>
                                    <p:animEffect transition="in" filter="wipe(up)">
                                      <p:cBhvr>
                                        <p:cTn id="42" dur="75"/>
                                        <p:tgtEl>
                                          <p:spTgt spid="101380">
                                            <p:txEl>
                                              <p:pRg st="2" end="2"/>
                                            </p:txEl>
                                          </p:spTgt>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22" presetClass="entr" presetSubtype="1" fill="hold" grpId="0" nodeType="clickEffect">
                                  <p:stCondLst>
                                    <p:cond delay="0"/>
                                  </p:stCondLst>
                                  <p:iterate type="lt">
                                    <p:tmPct val="100000"/>
                                  </p:iterate>
                                  <p:childTnLst>
                                    <p:set>
                                      <p:cBhvr>
                                        <p:cTn id="46" dur="1" fill="hold">
                                          <p:stCondLst>
                                            <p:cond delay="0"/>
                                          </p:stCondLst>
                                        </p:cTn>
                                        <p:tgtEl>
                                          <p:spTgt spid="101380">
                                            <p:txEl>
                                              <p:pRg st="3" end="3"/>
                                            </p:txEl>
                                          </p:spTgt>
                                        </p:tgtEl>
                                        <p:attrNameLst>
                                          <p:attrName>style.visibility</p:attrName>
                                        </p:attrNameLst>
                                      </p:cBhvr>
                                      <p:to>
                                        <p:strVal val="visible"/>
                                      </p:to>
                                    </p:set>
                                    <p:animEffect transition="in" filter="wipe(up)">
                                      <p:cBhvr>
                                        <p:cTn id="47" dur="75"/>
                                        <p:tgtEl>
                                          <p:spTgt spid="101380">
                                            <p:txEl>
                                              <p:pRg st="3" end="3"/>
                                            </p:txEl>
                                          </p:spTgt>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22" presetClass="entr" presetSubtype="1" fill="hold" grpId="0" nodeType="clickEffect">
                                  <p:stCondLst>
                                    <p:cond delay="0"/>
                                  </p:stCondLst>
                                  <p:iterate type="lt">
                                    <p:tmPct val="100000"/>
                                  </p:iterate>
                                  <p:childTnLst>
                                    <p:set>
                                      <p:cBhvr>
                                        <p:cTn id="51" dur="1" fill="hold">
                                          <p:stCondLst>
                                            <p:cond delay="0"/>
                                          </p:stCondLst>
                                        </p:cTn>
                                        <p:tgtEl>
                                          <p:spTgt spid="101380">
                                            <p:txEl>
                                              <p:pRg st="4" end="4"/>
                                            </p:txEl>
                                          </p:spTgt>
                                        </p:tgtEl>
                                        <p:attrNameLst>
                                          <p:attrName>style.visibility</p:attrName>
                                        </p:attrNameLst>
                                      </p:cBhvr>
                                      <p:to>
                                        <p:strVal val="visible"/>
                                      </p:to>
                                    </p:set>
                                    <p:animEffect transition="in" filter="wipe(up)">
                                      <p:cBhvr>
                                        <p:cTn id="52" dur="75"/>
                                        <p:tgtEl>
                                          <p:spTgt spid="101380">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1379" grpId="0" build="p" autoUpdateAnimBg="0"/>
      <p:bldP spid="101380" grpId="0" build="p" autoUpdateAnimBg="0"/>
    </p:bldLst>
  </p:timing>
</p:sld>
</file>

<file path=ppt/slides/slide7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36545" name="Rectangle 2"/>
          <p:cNvSpPr>
            <a:spLocks noGrp="1" noChangeArrowheads="1"/>
          </p:cNvSpPr>
          <p:nvPr>
            <p:ph type="title"/>
          </p:nvPr>
        </p:nvSpPr>
        <p:spPr/>
        <p:txBody>
          <a:bodyPr/>
          <a:lstStyle/>
          <a:p>
            <a:pPr eaLnBrk="1" hangingPunct="1"/>
            <a:r>
              <a:rPr lang="en-US">
                <a:latin typeface="Times New Roman" charset="0"/>
              </a:rPr>
              <a:t>Invasion of Russia</a:t>
            </a:r>
          </a:p>
        </p:txBody>
      </p:sp>
      <p:sp>
        <p:nvSpPr>
          <p:cNvPr id="111620" name="Rectangle 4"/>
          <p:cNvSpPr>
            <a:spLocks noGrp="1" noChangeArrowheads="1"/>
          </p:cNvSpPr>
          <p:nvPr>
            <p:ph type="body" sz="half" idx="2"/>
          </p:nvPr>
        </p:nvSpPr>
        <p:spPr/>
        <p:txBody>
          <a:bodyPr/>
          <a:lstStyle/>
          <a:p>
            <a:pPr eaLnBrk="1" hangingPunct="1"/>
            <a:r>
              <a:rPr lang="en-US" sz="2800">
                <a:latin typeface="Times New Roman" charset="0"/>
              </a:rPr>
              <a:t>June 22, 1941</a:t>
            </a:r>
          </a:p>
          <a:p>
            <a:pPr eaLnBrk="1" hangingPunct="1"/>
            <a:r>
              <a:rPr lang="en-US" sz="2800">
                <a:latin typeface="Times New Roman" charset="0"/>
              </a:rPr>
              <a:t>Over 100 divisions and 3,550 tanks</a:t>
            </a:r>
          </a:p>
          <a:p>
            <a:pPr eaLnBrk="1" hangingPunct="1"/>
            <a:r>
              <a:rPr lang="en-US" sz="2800">
                <a:latin typeface="Times New Roman" charset="0"/>
              </a:rPr>
              <a:t>Within 37 miles of Moscow by November</a:t>
            </a:r>
          </a:p>
          <a:p>
            <a:pPr eaLnBrk="1" hangingPunct="1"/>
            <a:r>
              <a:rPr lang="en-US" sz="2800">
                <a:latin typeface="Times New Roman" charset="0"/>
              </a:rPr>
              <a:t>Eventually get bogged down</a:t>
            </a:r>
          </a:p>
        </p:txBody>
      </p:sp>
      <p:pic>
        <p:nvPicPr>
          <p:cNvPr id="236547" name="Picture 5" descr="C:\Documents and Settings\DWoolley\My Documents\My Pictures\Holocaust\russi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1771650"/>
            <a:ext cx="3544888" cy="508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19029119"/>
      </p:ext>
    </p:extLst>
  </p:cSld>
  <p:clrMapOvr>
    <a:masterClrMapping/>
  </p:clrMapOvr>
  <p:transition xmlns:p14="http://schemas.microsoft.com/office/powerpoint/2010/main" spd="slow"/>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111620">
                                            <p:txEl>
                                              <p:pRg st="0" end="0"/>
                                            </p:txEl>
                                          </p:spTgt>
                                        </p:tgtEl>
                                        <p:attrNameLst>
                                          <p:attrName>style.visibility</p:attrName>
                                        </p:attrNameLst>
                                      </p:cBhvr>
                                      <p:to>
                                        <p:strVal val="visible"/>
                                      </p:to>
                                    </p:set>
                                    <p:anim calcmode="lin" valueType="num">
                                      <p:cBhvr>
                                        <p:cTn id="7" dur="1000" fill="hold"/>
                                        <p:tgtEl>
                                          <p:spTgt spid="111620">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111620">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111620">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11620">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111620">
                                            <p:txEl>
                                              <p:pRg st="1" end="1"/>
                                            </p:txEl>
                                          </p:spTgt>
                                        </p:tgtEl>
                                        <p:attrNameLst>
                                          <p:attrName>style.visibility</p:attrName>
                                        </p:attrNameLst>
                                      </p:cBhvr>
                                      <p:to>
                                        <p:strVal val="visible"/>
                                      </p:to>
                                    </p:set>
                                    <p:anim calcmode="lin" valueType="num">
                                      <p:cBhvr>
                                        <p:cTn id="15" dur="1000" fill="hold"/>
                                        <p:tgtEl>
                                          <p:spTgt spid="111620">
                                            <p:txEl>
                                              <p:pRg st="1" end="1"/>
                                            </p:txEl>
                                          </p:spTgt>
                                        </p:tgtEl>
                                        <p:attrNameLst>
                                          <p:attrName>ppt_w</p:attrName>
                                        </p:attrNameLst>
                                      </p:cBhvr>
                                      <p:tavLst>
                                        <p:tav tm="0">
                                          <p:val>
                                            <p:fltVal val="0"/>
                                          </p:val>
                                        </p:tav>
                                        <p:tav tm="100000">
                                          <p:val>
                                            <p:strVal val="#ppt_w"/>
                                          </p:val>
                                        </p:tav>
                                      </p:tavLst>
                                    </p:anim>
                                    <p:anim calcmode="lin" valueType="num">
                                      <p:cBhvr>
                                        <p:cTn id="16" dur="1000" fill="hold"/>
                                        <p:tgtEl>
                                          <p:spTgt spid="111620">
                                            <p:txEl>
                                              <p:pRg st="1" end="1"/>
                                            </p:txEl>
                                          </p:spTgt>
                                        </p:tgtEl>
                                        <p:attrNameLst>
                                          <p:attrName>ppt_h</p:attrName>
                                        </p:attrNameLst>
                                      </p:cBhvr>
                                      <p:tavLst>
                                        <p:tav tm="0">
                                          <p:val>
                                            <p:fltVal val="0"/>
                                          </p:val>
                                        </p:tav>
                                        <p:tav tm="100000">
                                          <p:val>
                                            <p:strVal val="#ppt_h"/>
                                          </p:val>
                                        </p:tav>
                                      </p:tavLst>
                                    </p:anim>
                                    <p:anim calcmode="lin" valueType="num">
                                      <p:cBhvr>
                                        <p:cTn id="17" dur="1000" fill="hold"/>
                                        <p:tgtEl>
                                          <p:spTgt spid="111620">
                                            <p:txEl>
                                              <p:pRg st="1" end="1"/>
                                            </p:txEl>
                                          </p:spTgt>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111620">
                                            <p:txEl>
                                              <p:pRg st="1" end="1"/>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5" presetClass="entr" presetSubtype="0" fill="hold" grpId="0" nodeType="clickEffect">
                                  <p:stCondLst>
                                    <p:cond delay="0"/>
                                  </p:stCondLst>
                                  <p:childTnLst>
                                    <p:set>
                                      <p:cBhvr>
                                        <p:cTn id="22" dur="1" fill="hold">
                                          <p:stCondLst>
                                            <p:cond delay="0"/>
                                          </p:stCondLst>
                                        </p:cTn>
                                        <p:tgtEl>
                                          <p:spTgt spid="111620">
                                            <p:txEl>
                                              <p:pRg st="2" end="2"/>
                                            </p:txEl>
                                          </p:spTgt>
                                        </p:tgtEl>
                                        <p:attrNameLst>
                                          <p:attrName>style.visibility</p:attrName>
                                        </p:attrNameLst>
                                      </p:cBhvr>
                                      <p:to>
                                        <p:strVal val="visible"/>
                                      </p:to>
                                    </p:set>
                                    <p:anim calcmode="lin" valueType="num">
                                      <p:cBhvr>
                                        <p:cTn id="23" dur="1000" fill="hold"/>
                                        <p:tgtEl>
                                          <p:spTgt spid="111620">
                                            <p:txEl>
                                              <p:pRg st="2" end="2"/>
                                            </p:txEl>
                                          </p:spTgt>
                                        </p:tgtEl>
                                        <p:attrNameLst>
                                          <p:attrName>ppt_w</p:attrName>
                                        </p:attrNameLst>
                                      </p:cBhvr>
                                      <p:tavLst>
                                        <p:tav tm="0">
                                          <p:val>
                                            <p:fltVal val="0"/>
                                          </p:val>
                                        </p:tav>
                                        <p:tav tm="100000">
                                          <p:val>
                                            <p:strVal val="#ppt_w"/>
                                          </p:val>
                                        </p:tav>
                                      </p:tavLst>
                                    </p:anim>
                                    <p:anim calcmode="lin" valueType="num">
                                      <p:cBhvr>
                                        <p:cTn id="24" dur="1000" fill="hold"/>
                                        <p:tgtEl>
                                          <p:spTgt spid="111620">
                                            <p:txEl>
                                              <p:pRg st="2" end="2"/>
                                            </p:txEl>
                                          </p:spTgt>
                                        </p:tgtEl>
                                        <p:attrNameLst>
                                          <p:attrName>ppt_h</p:attrName>
                                        </p:attrNameLst>
                                      </p:cBhvr>
                                      <p:tavLst>
                                        <p:tav tm="0">
                                          <p:val>
                                            <p:fltVal val="0"/>
                                          </p:val>
                                        </p:tav>
                                        <p:tav tm="100000">
                                          <p:val>
                                            <p:strVal val="#ppt_h"/>
                                          </p:val>
                                        </p:tav>
                                      </p:tavLst>
                                    </p:anim>
                                    <p:anim calcmode="lin" valueType="num">
                                      <p:cBhvr>
                                        <p:cTn id="25" dur="1000" fill="hold"/>
                                        <p:tgtEl>
                                          <p:spTgt spid="111620">
                                            <p:txEl>
                                              <p:pRg st="2" end="2"/>
                                            </p:txEl>
                                          </p:spTgt>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111620">
                                            <p:txEl>
                                              <p:pRg st="2" end="2"/>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15" presetClass="entr" presetSubtype="0" fill="hold" grpId="0" nodeType="clickEffect">
                                  <p:stCondLst>
                                    <p:cond delay="0"/>
                                  </p:stCondLst>
                                  <p:childTnLst>
                                    <p:set>
                                      <p:cBhvr>
                                        <p:cTn id="30" dur="1" fill="hold">
                                          <p:stCondLst>
                                            <p:cond delay="0"/>
                                          </p:stCondLst>
                                        </p:cTn>
                                        <p:tgtEl>
                                          <p:spTgt spid="111620">
                                            <p:txEl>
                                              <p:pRg st="3" end="3"/>
                                            </p:txEl>
                                          </p:spTgt>
                                        </p:tgtEl>
                                        <p:attrNameLst>
                                          <p:attrName>style.visibility</p:attrName>
                                        </p:attrNameLst>
                                      </p:cBhvr>
                                      <p:to>
                                        <p:strVal val="visible"/>
                                      </p:to>
                                    </p:set>
                                    <p:anim calcmode="lin" valueType="num">
                                      <p:cBhvr>
                                        <p:cTn id="31" dur="1000" fill="hold"/>
                                        <p:tgtEl>
                                          <p:spTgt spid="111620">
                                            <p:txEl>
                                              <p:pRg st="3" end="3"/>
                                            </p:txEl>
                                          </p:spTgt>
                                        </p:tgtEl>
                                        <p:attrNameLst>
                                          <p:attrName>ppt_w</p:attrName>
                                        </p:attrNameLst>
                                      </p:cBhvr>
                                      <p:tavLst>
                                        <p:tav tm="0">
                                          <p:val>
                                            <p:fltVal val="0"/>
                                          </p:val>
                                        </p:tav>
                                        <p:tav tm="100000">
                                          <p:val>
                                            <p:strVal val="#ppt_w"/>
                                          </p:val>
                                        </p:tav>
                                      </p:tavLst>
                                    </p:anim>
                                    <p:anim calcmode="lin" valueType="num">
                                      <p:cBhvr>
                                        <p:cTn id="32" dur="1000" fill="hold"/>
                                        <p:tgtEl>
                                          <p:spTgt spid="111620">
                                            <p:txEl>
                                              <p:pRg st="3" end="3"/>
                                            </p:txEl>
                                          </p:spTgt>
                                        </p:tgtEl>
                                        <p:attrNameLst>
                                          <p:attrName>ppt_h</p:attrName>
                                        </p:attrNameLst>
                                      </p:cBhvr>
                                      <p:tavLst>
                                        <p:tav tm="0">
                                          <p:val>
                                            <p:fltVal val="0"/>
                                          </p:val>
                                        </p:tav>
                                        <p:tav tm="100000">
                                          <p:val>
                                            <p:strVal val="#ppt_h"/>
                                          </p:val>
                                        </p:tav>
                                      </p:tavLst>
                                    </p:anim>
                                    <p:anim calcmode="lin" valueType="num">
                                      <p:cBhvr>
                                        <p:cTn id="33" dur="1000" fill="hold"/>
                                        <p:tgtEl>
                                          <p:spTgt spid="111620">
                                            <p:txEl>
                                              <p:pRg st="3" end="3"/>
                                            </p:txEl>
                                          </p:spTgt>
                                        </p:tgtEl>
                                        <p:attrNameLst>
                                          <p:attrName>ppt_x</p:attrName>
                                        </p:attrNameLst>
                                      </p:cBhvr>
                                      <p:tavLst>
                                        <p:tav tm="0" fmla="#ppt_x+(cos(-2*pi*(1-$))*-#ppt_x-sin(-2*pi*(1-$))*(1-#ppt_y))*(1-$)">
                                          <p:val>
                                            <p:fltVal val="0"/>
                                          </p:val>
                                        </p:tav>
                                        <p:tav tm="100000">
                                          <p:val>
                                            <p:fltVal val="1"/>
                                          </p:val>
                                        </p:tav>
                                      </p:tavLst>
                                    </p:anim>
                                    <p:anim calcmode="lin" valueType="num">
                                      <p:cBhvr>
                                        <p:cTn id="34" dur="1000" fill="hold"/>
                                        <p:tgtEl>
                                          <p:spTgt spid="111620">
                                            <p:txEl>
                                              <p:pRg st="3" end="3"/>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1620" grpId="0" build="p" autoUpdateAnimBg="0"/>
    </p:bldLst>
  </p:timing>
</p:sld>
</file>

<file path=ppt/slides/slide7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37569" name="Rectangle 2"/>
          <p:cNvSpPr>
            <a:spLocks noGrp="1" noChangeArrowheads="1"/>
          </p:cNvSpPr>
          <p:nvPr>
            <p:ph type="title"/>
          </p:nvPr>
        </p:nvSpPr>
        <p:spPr>
          <a:xfrm>
            <a:off x="-381000" y="228600"/>
            <a:ext cx="7772400" cy="1143000"/>
          </a:xfrm>
        </p:spPr>
        <p:txBody>
          <a:bodyPr/>
          <a:lstStyle/>
          <a:p>
            <a:pPr eaLnBrk="1" hangingPunct="1"/>
            <a:r>
              <a:rPr lang="en-US" b="1">
                <a:latin typeface="Times New Roman" charset="0"/>
              </a:rPr>
              <a:t>Schutzstaffel- Defense Squadron</a:t>
            </a:r>
          </a:p>
        </p:txBody>
      </p:sp>
      <p:sp>
        <p:nvSpPr>
          <p:cNvPr id="181252" name="Rectangle 4"/>
          <p:cNvSpPr>
            <a:spLocks noGrp="1" noChangeArrowheads="1"/>
          </p:cNvSpPr>
          <p:nvPr>
            <p:ph type="body" sz="half" idx="2"/>
          </p:nvPr>
        </p:nvSpPr>
        <p:spPr>
          <a:xfrm>
            <a:off x="4572000" y="1219200"/>
            <a:ext cx="4572000" cy="5410200"/>
          </a:xfrm>
        </p:spPr>
        <p:txBody>
          <a:bodyPr/>
          <a:lstStyle/>
          <a:p>
            <a:pPr eaLnBrk="1" hangingPunct="1">
              <a:lnSpc>
                <a:spcPct val="90000"/>
              </a:lnSpc>
            </a:pPr>
            <a:r>
              <a:rPr lang="en-US" sz="2400">
                <a:latin typeface="Times New Roman" charset="0"/>
              </a:rPr>
              <a:t>Led by Heinrich </a:t>
            </a:r>
            <a:r>
              <a:rPr lang="en-US" sz="2400" b="1" u="sng">
                <a:latin typeface="Times New Roman" charset="0"/>
              </a:rPr>
              <a:t>Himmler</a:t>
            </a:r>
          </a:p>
          <a:p>
            <a:pPr eaLnBrk="1" hangingPunct="1">
              <a:lnSpc>
                <a:spcPct val="90000"/>
              </a:lnSpc>
            </a:pPr>
            <a:r>
              <a:rPr lang="en-US" sz="2400">
                <a:latin typeface="Times New Roman" charset="0"/>
              </a:rPr>
              <a:t>Founded in 1925 as Hitler</a:t>
            </a:r>
            <a:r>
              <a:rPr lang="ja-JP" altLang="en-US" sz="2400">
                <a:latin typeface="Times New Roman" charset="0"/>
              </a:rPr>
              <a:t>’</a:t>
            </a:r>
            <a:r>
              <a:rPr lang="en-US" altLang="ja-JP" sz="2400">
                <a:latin typeface="Times New Roman" charset="0"/>
              </a:rPr>
              <a:t>s personal </a:t>
            </a:r>
            <a:r>
              <a:rPr lang="en-US" altLang="ja-JP" sz="2400" b="1" u="sng">
                <a:latin typeface="Times New Roman" charset="0"/>
              </a:rPr>
              <a:t>bodyguards</a:t>
            </a:r>
          </a:p>
          <a:p>
            <a:pPr eaLnBrk="1" hangingPunct="1">
              <a:lnSpc>
                <a:spcPct val="90000"/>
              </a:lnSpc>
            </a:pPr>
            <a:r>
              <a:rPr lang="en-US" sz="2400">
                <a:latin typeface="Times New Roman" charset="0"/>
              </a:rPr>
              <a:t>Grows to over </a:t>
            </a:r>
            <a:r>
              <a:rPr lang="en-US" sz="2400" b="1" u="sng">
                <a:latin typeface="Times New Roman" charset="0"/>
              </a:rPr>
              <a:t>250,000</a:t>
            </a:r>
            <a:r>
              <a:rPr lang="en-US" sz="2400">
                <a:latin typeface="Times New Roman" charset="0"/>
              </a:rPr>
              <a:t> by </a:t>
            </a:r>
            <a:r>
              <a:rPr lang="ja-JP" altLang="en-US" sz="2400">
                <a:latin typeface="Times New Roman" charset="0"/>
              </a:rPr>
              <a:t>’</a:t>
            </a:r>
            <a:r>
              <a:rPr lang="en-US" altLang="ja-JP" sz="2400">
                <a:latin typeface="Times New Roman" charset="0"/>
              </a:rPr>
              <a:t>39</a:t>
            </a:r>
          </a:p>
          <a:p>
            <a:pPr eaLnBrk="1" hangingPunct="1">
              <a:lnSpc>
                <a:spcPct val="90000"/>
              </a:lnSpc>
            </a:pPr>
            <a:r>
              <a:rPr lang="en-US" sz="2400" b="1" u="sng">
                <a:latin typeface="Times New Roman" charset="0"/>
              </a:rPr>
              <a:t>Elite</a:t>
            </a:r>
            <a:r>
              <a:rPr lang="en-US" sz="2400">
                <a:latin typeface="Times New Roman" charset="0"/>
              </a:rPr>
              <a:t> Nazi soldiers</a:t>
            </a:r>
          </a:p>
          <a:p>
            <a:pPr eaLnBrk="1" hangingPunct="1">
              <a:lnSpc>
                <a:spcPct val="90000"/>
              </a:lnSpc>
            </a:pPr>
            <a:r>
              <a:rPr lang="en-US" sz="2400">
                <a:latin typeface="Times New Roman" charset="0"/>
              </a:rPr>
              <a:t>Had to prove racial </a:t>
            </a:r>
            <a:r>
              <a:rPr lang="en-US" sz="2400" b="1" u="sng">
                <a:latin typeface="Times New Roman" charset="0"/>
              </a:rPr>
              <a:t>purity</a:t>
            </a:r>
            <a:r>
              <a:rPr lang="en-US" sz="2400">
                <a:latin typeface="Times New Roman" charset="0"/>
              </a:rPr>
              <a:t> back to 1700</a:t>
            </a:r>
            <a:r>
              <a:rPr lang="ja-JP" altLang="en-US" sz="2400">
                <a:latin typeface="Times New Roman" charset="0"/>
              </a:rPr>
              <a:t>’</a:t>
            </a:r>
            <a:r>
              <a:rPr lang="en-US" altLang="ja-JP" sz="2400">
                <a:latin typeface="Times New Roman" charset="0"/>
              </a:rPr>
              <a:t>s</a:t>
            </a:r>
          </a:p>
          <a:p>
            <a:pPr eaLnBrk="1" hangingPunct="1">
              <a:lnSpc>
                <a:spcPct val="90000"/>
              </a:lnSpc>
            </a:pPr>
            <a:r>
              <a:rPr lang="en-US" sz="2400">
                <a:latin typeface="Times New Roman" charset="0"/>
              </a:rPr>
              <a:t>General SS dealt with racial matters</a:t>
            </a:r>
          </a:p>
          <a:p>
            <a:pPr eaLnBrk="1" hangingPunct="1">
              <a:lnSpc>
                <a:spcPct val="90000"/>
              </a:lnSpc>
            </a:pPr>
            <a:r>
              <a:rPr lang="en-US" sz="2400">
                <a:latin typeface="Times New Roman" charset="0"/>
              </a:rPr>
              <a:t>Other SS groups were mixed in with army or put in charge of death camps</a:t>
            </a:r>
          </a:p>
          <a:p>
            <a:pPr eaLnBrk="1" hangingPunct="1">
              <a:lnSpc>
                <a:spcPct val="90000"/>
              </a:lnSpc>
            </a:pPr>
            <a:endParaRPr lang="en-US" sz="2400">
              <a:latin typeface="Times New Roman" charset="0"/>
            </a:endParaRPr>
          </a:p>
        </p:txBody>
      </p:sp>
      <p:pic>
        <p:nvPicPr>
          <p:cNvPr id="237571" name="Picture 6" descr="The infamous double-sig rune SS insignia.">
            <a:hlinkClick r:id="rId3" tooltip="The infamous double-sig rune SS insignia."/>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5800" y="1524000"/>
            <a:ext cx="34290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7572" name="Rectangle 8"/>
          <p:cNvSpPr>
            <a:spLocks noChangeArrowheads="1"/>
          </p:cNvSpPr>
          <p:nvPr/>
        </p:nvSpPr>
        <p:spPr bwMode="ltGray">
          <a:xfrm>
            <a:off x="0" y="208756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endParaRPr lang="en-US"/>
          </a:p>
        </p:txBody>
      </p:sp>
      <p:pic>
        <p:nvPicPr>
          <p:cNvPr id="237573" name="Picture 10" descr="http://www.german-helmets.com/ALLG-SS%20MAIN/ALLG_SS_logo.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90600" y="3810000"/>
            <a:ext cx="2765425" cy="280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16664465"/>
      </p:ext>
    </p:extLst>
  </p:cSld>
  <p:clrMapOvr>
    <a:masterClrMapping/>
  </p:clrMapOvr>
  <p:transition xmlns:p14="http://schemas.microsoft.com/office/powerpoint/2010/main" spd="slow"/>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81252">
                                            <p:txEl>
                                              <p:pRg st="0" end="0"/>
                                            </p:txEl>
                                          </p:spTgt>
                                        </p:tgtEl>
                                        <p:attrNameLst>
                                          <p:attrName>style.visibility</p:attrName>
                                        </p:attrNameLst>
                                      </p:cBhvr>
                                      <p:to>
                                        <p:strVal val="visible"/>
                                      </p:to>
                                    </p:set>
                                    <p:anim calcmode="lin" valueType="num">
                                      <p:cBhvr additive="base">
                                        <p:cTn id="7" dur="500" fill="hold"/>
                                        <p:tgtEl>
                                          <p:spTgt spid="181252">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81252">
                                            <p:txEl>
                                              <p:pRg st="0" end="0"/>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81252">
                                            <p:txEl>
                                              <p:pRg st="1" end="1"/>
                                            </p:txEl>
                                          </p:spTgt>
                                        </p:tgtEl>
                                        <p:attrNameLst>
                                          <p:attrName>style.visibility</p:attrName>
                                        </p:attrNameLst>
                                      </p:cBhvr>
                                      <p:to>
                                        <p:strVal val="visible"/>
                                      </p:to>
                                    </p:set>
                                    <p:anim calcmode="lin" valueType="num">
                                      <p:cBhvr additive="base">
                                        <p:cTn id="13" dur="500" fill="hold"/>
                                        <p:tgtEl>
                                          <p:spTgt spid="181252">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181252">
                                            <p:txEl>
                                              <p:pRg st="1" end="1"/>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2" name="whoosh.wav"/>
                                        </p:tgtEl>
                                      </p:cMediaNode>
                                    </p:audio>
                                  </p:sub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81252">
                                            <p:txEl>
                                              <p:pRg st="2" end="2"/>
                                            </p:txEl>
                                          </p:spTgt>
                                        </p:tgtEl>
                                        <p:attrNameLst>
                                          <p:attrName>style.visibility</p:attrName>
                                        </p:attrNameLst>
                                      </p:cBhvr>
                                      <p:to>
                                        <p:strVal val="visible"/>
                                      </p:to>
                                    </p:set>
                                    <p:anim calcmode="lin" valueType="num">
                                      <p:cBhvr additive="base">
                                        <p:cTn id="19" dur="500" fill="hold"/>
                                        <p:tgtEl>
                                          <p:spTgt spid="181252">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181252">
                                            <p:txEl>
                                              <p:pRg st="2" end="2"/>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2" name="whoosh.wav"/>
                                        </p:tgtEl>
                                      </p:cMediaNode>
                                    </p:audio>
                                  </p:sub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181252">
                                            <p:txEl>
                                              <p:pRg st="3" end="3"/>
                                            </p:txEl>
                                          </p:spTgt>
                                        </p:tgtEl>
                                        <p:attrNameLst>
                                          <p:attrName>style.visibility</p:attrName>
                                        </p:attrNameLst>
                                      </p:cBhvr>
                                      <p:to>
                                        <p:strVal val="visible"/>
                                      </p:to>
                                    </p:set>
                                    <p:anim calcmode="lin" valueType="num">
                                      <p:cBhvr additive="base">
                                        <p:cTn id="25" dur="500" fill="hold"/>
                                        <p:tgtEl>
                                          <p:spTgt spid="181252">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181252">
                                            <p:txEl>
                                              <p:pRg st="3" end="3"/>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3"/>
                                            </p:cond>
                                          </p:stCondLst>
                                          <p:endCondLst>
                                            <p:cond evt="onStopAudio" delay="0">
                                              <p:tgtEl>
                                                <p:sldTgt/>
                                              </p:tgtEl>
                                            </p:cond>
                                          </p:endCondLst>
                                        </p:cTn>
                                        <p:tgtEl>
                                          <p:sndTgt r:embed="rId2" name="whoosh.wav"/>
                                        </p:tgtEl>
                                      </p:cMediaNode>
                                    </p:audio>
                                  </p:sub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181252">
                                            <p:txEl>
                                              <p:pRg st="4" end="4"/>
                                            </p:txEl>
                                          </p:spTgt>
                                        </p:tgtEl>
                                        <p:attrNameLst>
                                          <p:attrName>style.visibility</p:attrName>
                                        </p:attrNameLst>
                                      </p:cBhvr>
                                      <p:to>
                                        <p:strVal val="visible"/>
                                      </p:to>
                                    </p:set>
                                    <p:anim calcmode="lin" valueType="num">
                                      <p:cBhvr additive="base">
                                        <p:cTn id="31" dur="500" fill="hold"/>
                                        <p:tgtEl>
                                          <p:spTgt spid="181252">
                                            <p:txEl>
                                              <p:pRg st="4" end="4"/>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181252">
                                            <p:txEl>
                                              <p:pRg st="4" end="4"/>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9"/>
                                            </p:cond>
                                          </p:stCondLst>
                                          <p:endCondLst>
                                            <p:cond evt="onStopAudio" delay="0">
                                              <p:tgtEl>
                                                <p:sldTgt/>
                                              </p:tgtEl>
                                            </p:cond>
                                          </p:endCondLst>
                                        </p:cTn>
                                        <p:tgtEl>
                                          <p:sndTgt r:embed="rId2" name="whoosh.wav"/>
                                        </p:tgtEl>
                                      </p:cMediaNode>
                                    </p:audio>
                                  </p:sub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181252">
                                            <p:txEl>
                                              <p:pRg st="5" end="5"/>
                                            </p:txEl>
                                          </p:spTgt>
                                        </p:tgtEl>
                                        <p:attrNameLst>
                                          <p:attrName>style.visibility</p:attrName>
                                        </p:attrNameLst>
                                      </p:cBhvr>
                                      <p:to>
                                        <p:strVal val="visible"/>
                                      </p:to>
                                    </p:set>
                                    <p:anim calcmode="lin" valueType="num">
                                      <p:cBhvr additive="base">
                                        <p:cTn id="37" dur="500" fill="hold"/>
                                        <p:tgtEl>
                                          <p:spTgt spid="181252">
                                            <p:txEl>
                                              <p:pRg st="5" end="5"/>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181252">
                                            <p:txEl>
                                              <p:pRg st="5" end="5"/>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35"/>
                                            </p:cond>
                                          </p:stCondLst>
                                          <p:endCondLst>
                                            <p:cond evt="onStopAudio" delay="0">
                                              <p:tgtEl>
                                                <p:sldTgt/>
                                              </p:tgtEl>
                                            </p:cond>
                                          </p:endCondLst>
                                        </p:cTn>
                                        <p:tgtEl>
                                          <p:sndTgt r:embed="rId2" name="whoosh.wav"/>
                                        </p:tgtEl>
                                      </p:cMediaNode>
                                    </p:audio>
                                  </p:sub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8" fill="hold" grpId="0" nodeType="clickEffect">
                                  <p:stCondLst>
                                    <p:cond delay="0"/>
                                  </p:stCondLst>
                                  <p:childTnLst>
                                    <p:set>
                                      <p:cBhvr>
                                        <p:cTn id="42" dur="1" fill="hold">
                                          <p:stCondLst>
                                            <p:cond delay="0"/>
                                          </p:stCondLst>
                                        </p:cTn>
                                        <p:tgtEl>
                                          <p:spTgt spid="181252">
                                            <p:txEl>
                                              <p:pRg st="6" end="6"/>
                                            </p:txEl>
                                          </p:spTgt>
                                        </p:tgtEl>
                                        <p:attrNameLst>
                                          <p:attrName>style.visibility</p:attrName>
                                        </p:attrNameLst>
                                      </p:cBhvr>
                                      <p:to>
                                        <p:strVal val="visible"/>
                                      </p:to>
                                    </p:set>
                                    <p:anim calcmode="lin" valueType="num">
                                      <p:cBhvr additive="base">
                                        <p:cTn id="43" dur="500" fill="hold"/>
                                        <p:tgtEl>
                                          <p:spTgt spid="181252">
                                            <p:txEl>
                                              <p:pRg st="6" end="6"/>
                                            </p:txEl>
                                          </p:spTgt>
                                        </p:tgtEl>
                                        <p:attrNameLst>
                                          <p:attrName>ppt_x</p:attrName>
                                        </p:attrNameLst>
                                      </p:cBhvr>
                                      <p:tavLst>
                                        <p:tav tm="0">
                                          <p:val>
                                            <p:strVal val="0-#ppt_w/2"/>
                                          </p:val>
                                        </p:tav>
                                        <p:tav tm="100000">
                                          <p:val>
                                            <p:strVal val="#ppt_x"/>
                                          </p:val>
                                        </p:tav>
                                      </p:tavLst>
                                    </p:anim>
                                    <p:anim calcmode="lin" valueType="num">
                                      <p:cBhvr additive="base">
                                        <p:cTn id="44" dur="500" fill="hold"/>
                                        <p:tgtEl>
                                          <p:spTgt spid="181252">
                                            <p:txEl>
                                              <p:pRg st="6" end="6"/>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41"/>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1252" grpId="0" build="p" autoUpdateAnimBg="0"/>
    </p:bldLst>
  </p:timing>
</p:sld>
</file>

<file path=ppt/slides/slide7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38593" name="Rectangle 2"/>
          <p:cNvSpPr>
            <a:spLocks noGrp="1" noChangeArrowheads="1"/>
          </p:cNvSpPr>
          <p:nvPr>
            <p:ph type="title"/>
          </p:nvPr>
        </p:nvSpPr>
        <p:spPr>
          <a:xfrm>
            <a:off x="498475" y="93663"/>
            <a:ext cx="8147050" cy="1452562"/>
          </a:xfrm>
        </p:spPr>
        <p:txBody>
          <a:bodyPr/>
          <a:lstStyle/>
          <a:p>
            <a:pPr eaLnBrk="1" hangingPunct="1"/>
            <a:r>
              <a:rPr lang="en-US">
                <a:latin typeface="Times New Roman" charset="0"/>
              </a:rPr>
              <a:t>Einsatzgruppen</a:t>
            </a:r>
          </a:p>
        </p:txBody>
      </p:sp>
      <p:sp>
        <p:nvSpPr>
          <p:cNvPr id="103427" name="Rectangle 3"/>
          <p:cNvSpPr>
            <a:spLocks noGrp="1" noChangeArrowheads="1"/>
          </p:cNvSpPr>
          <p:nvPr>
            <p:ph type="body" sz="half" idx="1"/>
          </p:nvPr>
        </p:nvSpPr>
        <p:spPr>
          <a:xfrm>
            <a:off x="0" y="1762125"/>
            <a:ext cx="4338638" cy="5095875"/>
          </a:xfrm>
        </p:spPr>
        <p:txBody>
          <a:bodyPr/>
          <a:lstStyle/>
          <a:p>
            <a:pPr eaLnBrk="1" hangingPunct="1">
              <a:lnSpc>
                <a:spcPct val="90000"/>
              </a:lnSpc>
            </a:pPr>
            <a:r>
              <a:rPr lang="en-US" sz="2400">
                <a:latin typeface="Times New Roman" charset="0"/>
              </a:rPr>
              <a:t>Mobile </a:t>
            </a:r>
            <a:r>
              <a:rPr lang="en-US" sz="2400" b="1" u="sng">
                <a:latin typeface="Times New Roman" charset="0"/>
              </a:rPr>
              <a:t>Killing</a:t>
            </a:r>
            <a:r>
              <a:rPr lang="en-US" sz="2400">
                <a:latin typeface="Times New Roman" charset="0"/>
              </a:rPr>
              <a:t> Squads</a:t>
            </a:r>
          </a:p>
          <a:p>
            <a:pPr eaLnBrk="1" hangingPunct="1">
              <a:lnSpc>
                <a:spcPct val="90000"/>
              </a:lnSpc>
            </a:pPr>
            <a:r>
              <a:rPr lang="en-US" sz="2400">
                <a:latin typeface="Times New Roman" charset="0"/>
              </a:rPr>
              <a:t>NO </a:t>
            </a:r>
            <a:r>
              <a:rPr lang="en-US" sz="2400" b="1" u="sng">
                <a:latin typeface="Times New Roman" charset="0"/>
              </a:rPr>
              <a:t>DEPORTATIONS</a:t>
            </a:r>
            <a:r>
              <a:rPr lang="en-US" sz="2400">
                <a:latin typeface="Times New Roman" charset="0"/>
              </a:rPr>
              <a:t> IN </a:t>
            </a:r>
            <a:r>
              <a:rPr lang="en-US" sz="2400" b="1" u="sng">
                <a:latin typeface="Times New Roman" charset="0"/>
              </a:rPr>
              <a:t>RUSSIA</a:t>
            </a:r>
            <a:r>
              <a:rPr lang="en-US" sz="2400">
                <a:latin typeface="Times New Roman" charset="0"/>
              </a:rPr>
              <a:t>- Kill them where they live</a:t>
            </a:r>
          </a:p>
          <a:p>
            <a:pPr eaLnBrk="1" hangingPunct="1">
              <a:lnSpc>
                <a:spcPct val="90000"/>
              </a:lnSpc>
            </a:pPr>
            <a:r>
              <a:rPr lang="en-US" sz="2400">
                <a:latin typeface="Times New Roman" charset="0"/>
              </a:rPr>
              <a:t>Used primarily in the </a:t>
            </a:r>
            <a:r>
              <a:rPr lang="en-US" sz="2400" b="1" u="sng">
                <a:latin typeface="Times New Roman" charset="0"/>
              </a:rPr>
              <a:t>USSR</a:t>
            </a:r>
          </a:p>
          <a:p>
            <a:pPr eaLnBrk="1" hangingPunct="1">
              <a:lnSpc>
                <a:spcPct val="90000"/>
              </a:lnSpc>
            </a:pPr>
            <a:r>
              <a:rPr lang="en-US" sz="2400" b="1" u="sng">
                <a:latin typeface="Times New Roman" charset="0"/>
              </a:rPr>
              <a:t>Kill</a:t>
            </a:r>
            <a:r>
              <a:rPr lang="en-US" sz="2400">
                <a:latin typeface="Times New Roman" charset="0"/>
              </a:rPr>
              <a:t> any Jew in the territory taken by the German Army</a:t>
            </a:r>
          </a:p>
          <a:p>
            <a:pPr eaLnBrk="1" hangingPunct="1">
              <a:lnSpc>
                <a:spcPct val="90000"/>
              </a:lnSpc>
            </a:pPr>
            <a:r>
              <a:rPr lang="en-US" sz="2400">
                <a:latin typeface="Times New Roman" charset="0"/>
              </a:rPr>
              <a:t>Made up of </a:t>
            </a:r>
            <a:r>
              <a:rPr lang="en-US" sz="2400" b="1" u="sng">
                <a:latin typeface="Times New Roman" charset="0"/>
              </a:rPr>
              <a:t>SS</a:t>
            </a:r>
            <a:r>
              <a:rPr lang="en-US" sz="2400">
                <a:latin typeface="Times New Roman" charset="0"/>
              </a:rPr>
              <a:t> Troops and German </a:t>
            </a:r>
            <a:r>
              <a:rPr lang="en-US" sz="2400" b="1" u="sng">
                <a:latin typeface="Times New Roman" charset="0"/>
              </a:rPr>
              <a:t>Police</a:t>
            </a:r>
            <a:r>
              <a:rPr lang="en-US" sz="2400">
                <a:latin typeface="Times New Roman" charset="0"/>
              </a:rPr>
              <a:t> officers</a:t>
            </a:r>
          </a:p>
          <a:p>
            <a:pPr eaLnBrk="1" hangingPunct="1">
              <a:lnSpc>
                <a:spcPct val="90000"/>
              </a:lnSpc>
              <a:buFontTx/>
              <a:buNone/>
            </a:pPr>
            <a:endParaRPr lang="en-US" sz="2400">
              <a:latin typeface="Times New Roman" charset="0"/>
            </a:endParaRPr>
          </a:p>
        </p:txBody>
      </p:sp>
      <p:sp>
        <p:nvSpPr>
          <p:cNvPr id="103428" name="Rectangle 4"/>
          <p:cNvSpPr>
            <a:spLocks noGrp="1" noChangeArrowheads="1"/>
          </p:cNvSpPr>
          <p:nvPr>
            <p:ph type="body" sz="half" idx="2"/>
          </p:nvPr>
        </p:nvSpPr>
        <p:spPr>
          <a:xfrm>
            <a:off x="4805363" y="1762125"/>
            <a:ext cx="4338637" cy="5095875"/>
          </a:xfrm>
        </p:spPr>
        <p:txBody>
          <a:bodyPr/>
          <a:lstStyle/>
          <a:p>
            <a:pPr eaLnBrk="1" hangingPunct="1">
              <a:lnSpc>
                <a:spcPct val="90000"/>
              </a:lnSpc>
            </a:pPr>
            <a:r>
              <a:rPr lang="en-US" sz="2800">
                <a:latin typeface="Times New Roman" charset="0"/>
              </a:rPr>
              <a:t>Jews </a:t>
            </a:r>
            <a:r>
              <a:rPr lang="en-US" sz="2800" b="1" u="sng">
                <a:latin typeface="Times New Roman" charset="0"/>
              </a:rPr>
              <a:t>rounded</a:t>
            </a:r>
            <a:r>
              <a:rPr lang="en-US" sz="2800">
                <a:latin typeface="Times New Roman" charset="0"/>
              </a:rPr>
              <a:t> up in the center of town</a:t>
            </a:r>
          </a:p>
          <a:p>
            <a:pPr eaLnBrk="1" hangingPunct="1">
              <a:lnSpc>
                <a:spcPct val="90000"/>
              </a:lnSpc>
            </a:pPr>
            <a:r>
              <a:rPr lang="en-US" sz="2800" b="1" u="sng">
                <a:latin typeface="Times New Roman" charset="0"/>
              </a:rPr>
              <a:t>Marched</a:t>
            </a:r>
            <a:r>
              <a:rPr lang="en-US" sz="2800">
                <a:latin typeface="Times New Roman" charset="0"/>
              </a:rPr>
              <a:t> to outskirts of town</a:t>
            </a:r>
          </a:p>
          <a:p>
            <a:pPr eaLnBrk="1" hangingPunct="1">
              <a:lnSpc>
                <a:spcPct val="90000"/>
              </a:lnSpc>
            </a:pPr>
            <a:r>
              <a:rPr lang="en-US" sz="2800">
                <a:latin typeface="Times New Roman" charset="0"/>
              </a:rPr>
              <a:t>Jews forced to dig </a:t>
            </a:r>
            <a:r>
              <a:rPr lang="en-US" sz="2800" b="1" u="sng">
                <a:latin typeface="Times New Roman" charset="0"/>
              </a:rPr>
              <a:t>ditches</a:t>
            </a:r>
          </a:p>
          <a:p>
            <a:pPr eaLnBrk="1" hangingPunct="1">
              <a:lnSpc>
                <a:spcPct val="90000"/>
              </a:lnSpc>
            </a:pPr>
            <a:r>
              <a:rPr lang="en-US" sz="2800">
                <a:latin typeface="Times New Roman" charset="0"/>
              </a:rPr>
              <a:t>Shoot Jews, fill </a:t>
            </a:r>
            <a:r>
              <a:rPr lang="en-US" sz="2800" b="1" u="sng">
                <a:latin typeface="Times New Roman" charset="0"/>
              </a:rPr>
              <a:t>ditches</a:t>
            </a:r>
          </a:p>
          <a:p>
            <a:pPr eaLnBrk="1" hangingPunct="1">
              <a:lnSpc>
                <a:spcPct val="90000"/>
              </a:lnSpc>
            </a:pPr>
            <a:r>
              <a:rPr lang="en-US" sz="2800">
                <a:latin typeface="Times New Roman" charset="0"/>
              </a:rPr>
              <a:t>Repeat</a:t>
            </a:r>
          </a:p>
          <a:p>
            <a:pPr eaLnBrk="1" hangingPunct="1">
              <a:lnSpc>
                <a:spcPct val="90000"/>
              </a:lnSpc>
              <a:buFontTx/>
              <a:buNone/>
            </a:pPr>
            <a:endParaRPr lang="en-US">
              <a:latin typeface="Times New Roman" charset="0"/>
            </a:endParaRPr>
          </a:p>
        </p:txBody>
      </p:sp>
    </p:spTree>
    <p:extLst>
      <p:ext uri="{BB962C8B-B14F-4D97-AF65-F5344CB8AC3E}">
        <p14:creationId xmlns:p14="http://schemas.microsoft.com/office/powerpoint/2010/main" val="2174044992"/>
      </p:ext>
    </p:extLst>
  </p:cSld>
  <p:clrMapOvr>
    <a:masterClrMapping/>
  </p:clrMapOvr>
  <p:transition xmlns:p14="http://schemas.microsoft.com/office/powerpoint/2010/main" spd="slow"/>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03427">
                                            <p:txEl>
                                              <p:pRg st="0" end="0"/>
                                            </p:txEl>
                                          </p:spTgt>
                                        </p:tgtEl>
                                        <p:attrNameLst>
                                          <p:attrName>style.visibility</p:attrName>
                                        </p:attrNameLst>
                                      </p:cBhvr>
                                      <p:to>
                                        <p:strVal val="visible"/>
                                      </p:to>
                                    </p:set>
                                    <p:anim calcmode="lin" valueType="num">
                                      <p:cBhvr additive="base">
                                        <p:cTn id="7" dur="500" fill="hold"/>
                                        <p:tgtEl>
                                          <p:spTgt spid="103427">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03427">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03427">
                                            <p:txEl>
                                              <p:pRg st="1" end="1"/>
                                            </p:txEl>
                                          </p:spTgt>
                                        </p:tgtEl>
                                        <p:attrNameLst>
                                          <p:attrName>style.visibility</p:attrName>
                                        </p:attrNameLst>
                                      </p:cBhvr>
                                      <p:to>
                                        <p:strVal val="visible"/>
                                      </p:to>
                                    </p:set>
                                    <p:anim calcmode="lin" valueType="num">
                                      <p:cBhvr additive="base">
                                        <p:cTn id="13" dur="500" fill="hold"/>
                                        <p:tgtEl>
                                          <p:spTgt spid="103427">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103427">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03427">
                                            <p:txEl>
                                              <p:pRg st="2" end="2"/>
                                            </p:txEl>
                                          </p:spTgt>
                                        </p:tgtEl>
                                        <p:attrNameLst>
                                          <p:attrName>style.visibility</p:attrName>
                                        </p:attrNameLst>
                                      </p:cBhvr>
                                      <p:to>
                                        <p:strVal val="visible"/>
                                      </p:to>
                                    </p:set>
                                    <p:anim calcmode="lin" valueType="num">
                                      <p:cBhvr additive="base">
                                        <p:cTn id="19" dur="500" fill="hold"/>
                                        <p:tgtEl>
                                          <p:spTgt spid="103427">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103427">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103427">
                                            <p:txEl>
                                              <p:pRg st="3" end="3"/>
                                            </p:txEl>
                                          </p:spTgt>
                                        </p:tgtEl>
                                        <p:attrNameLst>
                                          <p:attrName>style.visibility</p:attrName>
                                        </p:attrNameLst>
                                      </p:cBhvr>
                                      <p:to>
                                        <p:strVal val="visible"/>
                                      </p:to>
                                    </p:set>
                                    <p:anim calcmode="lin" valueType="num">
                                      <p:cBhvr additive="base">
                                        <p:cTn id="25" dur="500" fill="hold"/>
                                        <p:tgtEl>
                                          <p:spTgt spid="103427">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103427">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103427">
                                            <p:txEl>
                                              <p:pRg st="4" end="4"/>
                                            </p:txEl>
                                          </p:spTgt>
                                        </p:tgtEl>
                                        <p:attrNameLst>
                                          <p:attrName>style.visibility</p:attrName>
                                        </p:attrNameLst>
                                      </p:cBhvr>
                                      <p:to>
                                        <p:strVal val="visible"/>
                                      </p:to>
                                    </p:set>
                                    <p:anim calcmode="lin" valueType="num">
                                      <p:cBhvr additive="base">
                                        <p:cTn id="31" dur="500" fill="hold"/>
                                        <p:tgtEl>
                                          <p:spTgt spid="103427">
                                            <p:txEl>
                                              <p:pRg st="4" end="4"/>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103427">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103428">
                                            <p:txEl>
                                              <p:pRg st="0" end="0"/>
                                            </p:txEl>
                                          </p:spTgt>
                                        </p:tgtEl>
                                        <p:attrNameLst>
                                          <p:attrName>style.visibility</p:attrName>
                                        </p:attrNameLst>
                                      </p:cBhvr>
                                      <p:to>
                                        <p:strVal val="visible"/>
                                      </p:to>
                                    </p:set>
                                    <p:anim calcmode="lin" valueType="num">
                                      <p:cBhvr additive="base">
                                        <p:cTn id="37" dur="500" fill="hold"/>
                                        <p:tgtEl>
                                          <p:spTgt spid="103428">
                                            <p:txEl>
                                              <p:pRg st="0" end="0"/>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103428">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8" fill="hold" grpId="0" nodeType="clickEffect">
                                  <p:stCondLst>
                                    <p:cond delay="0"/>
                                  </p:stCondLst>
                                  <p:childTnLst>
                                    <p:set>
                                      <p:cBhvr>
                                        <p:cTn id="42" dur="1" fill="hold">
                                          <p:stCondLst>
                                            <p:cond delay="0"/>
                                          </p:stCondLst>
                                        </p:cTn>
                                        <p:tgtEl>
                                          <p:spTgt spid="103428">
                                            <p:txEl>
                                              <p:pRg st="1" end="1"/>
                                            </p:txEl>
                                          </p:spTgt>
                                        </p:tgtEl>
                                        <p:attrNameLst>
                                          <p:attrName>style.visibility</p:attrName>
                                        </p:attrNameLst>
                                      </p:cBhvr>
                                      <p:to>
                                        <p:strVal val="visible"/>
                                      </p:to>
                                    </p:set>
                                    <p:anim calcmode="lin" valueType="num">
                                      <p:cBhvr additive="base">
                                        <p:cTn id="43" dur="500" fill="hold"/>
                                        <p:tgtEl>
                                          <p:spTgt spid="103428">
                                            <p:txEl>
                                              <p:pRg st="1" end="1"/>
                                            </p:txEl>
                                          </p:spTgt>
                                        </p:tgtEl>
                                        <p:attrNameLst>
                                          <p:attrName>ppt_x</p:attrName>
                                        </p:attrNameLst>
                                      </p:cBhvr>
                                      <p:tavLst>
                                        <p:tav tm="0">
                                          <p:val>
                                            <p:strVal val="0-#ppt_w/2"/>
                                          </p:val>
                                        </p:tav>
                                        <p:tav tm="100000">
                                          <p:val>
                                            <p:strVal val="#ppt_x"/>
                                          </p:val>
                                        </p:tav>
                                      </p:tavLst>
                                    </p:anim>
                                    <p:anim calcmode="lin" valueType="num">
                                      <p:cBhvr additive="base">
                                        <p:cTn id="44" dur="500" fill="hold"/>
                                        <p:tgtEl>
                                          <p:spTgt spid="103428">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8" fill="hold" grpId="0" nodeType="clickEffect">
                                  <p:stCondLst>
                                    <p:cond delay="0"/>
                                  </p:stCondLst>
                                  <p:childTnLst>
                                    <p:set>
                                      <p:cBhvr>
                                        <p:cTn id="48" dur="1" fill="hold">
                                          <p:stCondLst>
                                            <p:cond delay="0"/>
                                          </p:stCondLst>
                                        </p:cTn>
                                        <p:tgtEl>
                                          <p:spTgt spid="103428">
                                            <p:txEl>
                                              <p:pRg st="2" end="2"/>
                                            </p:txEl>
                                          </p:spTgt>
                                        </p:tgtEl>
                                        <p:attrNameLst>
                                          <p:attrName>style.visibility</p:attrName>
                                        </p:attrNameLst>
                                      </p:cBhvr>
                                      <p:to>
                                        <p:strVal val="visible"/>
                                      </p:to>
                                    </p:set>
                                    <p:anim calcmode="lin" valueType="num">
                                      <p:cBhvr additive="base">
                                        <p:cTn id="49" dur="500" fill="hold"/>
                                        <p:tgtEl>
                                          <p:spTgt spid="103428">
                                            <p:txEl>
                                              <p:pRg st="2" end="2"/>
                                            </p:txEl>
                                          </p:spTgt>
                                        </p:tgtEl>
                                        <p:attrNameLst>
                                          <p:attrName>ppt_x</p:attrName>
                                        </p:attrNameLst>
                                      </p:cBhvr>
                                      <p:tavLst>
                                        <p:tav tm="0">
                                          <p:val>
                                            <p:strVal val="0-#ppt_w/2"/>
                                          </p:val>
                                        </p:tav>
                                        <p:tav tm="100000">
                                          <p:val>
                                            <p:strVal val="#ppt_x"/>
                                          </p:val>
                                        </p:tav>
                                      </p:tavLst>
                                    </p:anim>
                                    <p:anim calcmode="lin" valueType="num">
                                      <p:cBhvr additive="base">
                                        <p:cTn id="50" dur="500" fill="hold"/>
                                        <p:tgtEl>
                                          <p:spTgt spid="103428">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2" presetClass="entr" presetSubtype="8" fill="hold" grpId="0" nodeType="clickEffect">
                                  <p:stCondLst>
                                    <p:cond delay="0"/>
                                  </p:stCondLst>
                                  <p:childTnLst>
                                    <p:set>
                                      <p:cBhvr>
                                        <p:cTn id="54" dur="1" fill="hold">
                                          <p:stCondLst>
                                            <p:cond delay="0"/>
                                          </p:stCondLst>
                                        </p:cTn>
                                        <p:tgtEl>
                                          <p:spTgt spid="103428">
                                            <p:txEl>
                                              <p:pRg st="3" end="3"/>
                                            </p:txEl>
                                          </p:spTgt>
                                        </p:tgtEl>
                                        <p:attrNameLst>
                                          <p:attrName>style.visibility</p:attrName>
                                        </p:attrNameLst>
                                      </p:cBhvr>
                                      <p:to>
                                        <p:strVal val="visible"/>
                                      </p:to>
                                    </p:set>
                                    <p:anim calcmode="lin" valueType="num">
                                      <p:cBhvr additive="base">
                                        <p:cTn id="55" dur="500" fill="hold"/>
                                        <p:tgtEl>
                                          <p:spTgt spid="103428">
                                            <p:txEl>
                                              <p:pRg st="3" end="3"/>
                                            </p:txEl>
                                          </p:spTgt>
                                        </p:tgtEl>
                                        <p:attrNameLst>
                                          <p:attrName>ppt_x</p:attrName>
                                        </p:attrNameLst>
                                      </p:cBhvr>
                                      <p:tavLst>
                                        <p:tav tm="0">
                                          <p:val>
                                            <p:strVal val="0-#ppt_w/2"/>
                                          </p:val>
                                        </p:tav>
                                        <p:tav tm="100000">
                                          <p:val>
                                            <p:strVal val="#ppt_x"/>
                                          </p:val>
                                        </p:tav>
                                      </p:tavLst>
                                    </p:anim>
                                    <p:anim calcmode="lin" valueType="num">
                                      <p:cBhvr additive="base">
                                        <p:cTn id="56" dur="500" fill="hold"/>
                                        <p:tgtEl>
                                          <p:spTgt spid="103428">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57" fill="hold" nodeType="clickPar">
                      <p:stCondLst>
                        <p:cond delay="indefinite"/>
                      </p:stCondLst>
                      <p:childTnLst>
                        <p:par>
                          <p:cTn id="58" fill="hold" nodeType="withGroup">
                            <p:stCondLst>
                              <p:cond delay="0"/>
                            </p:stCondLst>
                            <p:childTnLst>
                              <p:par>
                                <p:cTn id="59" presetID="2" presetClass="entr" presetSubtype="8" fill="hold" grpId="0" nodeType="clickEffect">
                                  <p:stCondLst>
                                    <p:cond delay="0"/>
                                  </p:stCondLst>
                                  <p:childTnLst>
                                    <p:set>
                                      <p:cBhvr>
                                        <p:cTn id="60" dur="1" fill="hold">
                                          <p:stCondLst>
                                            <p:cond delay="0"/>
                                          </p:stCondLst>
                                        </p:cTn>
                                        <p:tgtEl>
                                          <p:spTgt spid="103428">
                                            <p:txEl>
                                              <p:pRg st="4" end="4"/>
                                            </p:txEl>
                                          </p:spTgt>
                                        </p:tgtEl>
                                        <p:attrNameLst>
                                          <p:attrName>style.visibility</p:attrName>
                                        </p:attrNameLst>
                                      </p:cBhvr>
                                      <p:to>
                                        <p:strVal val="visible"/>
                                      </p:to>
                                    </p:set>
                                    <p:anim calcmode="lin" valueType="num">
                                      <p:cBhvr additive="base">
                                        <p:cTn id="61" dur="500" fill="hold"/>
                                        <p:tgtEl>
                                          <p:spTgt spid="103428">
                                            <p:txEl>
                                              <p:pRg st="4" end="4"/>
                                            </p:txEl>
                                          </p:spTgt>
                                        </p:tgtEl>
                                        <p:attrNameLst>
                                          <p:attrName>ppt_x</p:attrName>
                                        </p:attrNameLst>
                                      </p:cBhvr>
                                      <p:tavLst>
                                        <p:tav tm="0">
                                          <p:val>
                                            <p:strVal val="0-#ppt_w/2"/>
                                          </p:val>
                                        </p:tav>
                                        <p:tav tm="100000">
                                          <p:val>
                                            <p:strVal val="#ppt_x"/>
                                          </p:val>
                                        </p:tav>
                                      </p:tavLst>
                                    </p:anim>
                                    <p:anim calcmode="lin" valueType="num">
                                      <p:cBhvr additive="base">
                                        <p:cTn id="62" dur="500" fill="hold"/>
                                        <p:tgtEl>
                                          <p:spTgt spid="103428">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427" grpId="0" build="p" autoUpdateAnimBg="0"/>
      <p:bldP spid="103428" grpId="0" build="p" autoUpdateAnimBg="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9617" name="Picture 3" descr="C:\Documents and Settings\DWoolley\My Documents\My Pictures\Holocaust\eins2.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10003182"/>
      </p:ext>
    </p:extLst>
  </p:cSld>
  <p:clrMapOvr>
    <a:masterClrMapping/>
  </p:clrMapOvr>
  <p:transition xmlns:p14="http://schemas.microsoft.com/office/powerpoint/2010/main" spd="slow"/>
</p:sld>
</file>

<file path=ppt/slides/slide7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40641" name="Rectangle 2"/>
          <p:cNvSpPr>
            <a:spLocks noGrp="1" noChangeArrowheads="1"/>
          </p:cNvSpPr>
          <p:nvPr>
            <p:ph type="title"/>
          </p:nvPr>
        </p:nvSpPr>
        <p:spPr>
          <a:xfrm>
            <a:off x="457200" y="304800"/>
            <a:ext cx="7772400" cy="1143000"/>
          </a:xfrm>
        </p:spPr>
        <p:txBody>
          <a:bodyPr/>
          <a:lstStyle/>
          <a:p>
            <a:pPr eaLnBrk="1" hangingPunct="1"/>
            <a:r>
              <a:rPr lang="en-US">
                <a:latin typeface="Times New Roman" charset="0"/>
              </a:rPr>
              <a:t>Einsatzgruppen</a:t>
            </a:r>
          </a:p>
        </p:txBody>
      </p:sp>
      <p:sp>
        <p:nvSpPr>
          <p:cNvPr id="104451" name="Rectangle 3"/>
          <p:cNvSpPr>
            <a:spLocks noGrp="1" noChangeArrowheads="1"/>
          </p:cNvSpPr>
          <p:nvPr>
            <p:ph type="body" sz="half" idx="1"/>
          </p:nvPr>
        </p:nvSpPr>
        <p:spPr>
          <a:xfrm>
            <a:off x="498475" y="1762125"/>
            <a:ext cx="3840163" cy="4364038"/>
          </a:xfrm>
        </p:spPr>
        <p:txBody>
          <a:bodyPr>
            <a:normAutofit fontScale="92500" lnSpcReduction="20000"/>
          </a:bodyPr>
          <a:lstStyle/>
          <a:p>
            <a:pPr eaLnBrk="1" hangingPunct="1">
              <a:lnSpc>
                <a:spcPct val="90000"/>
              </a:lnSpc>
              <a:defRPr/>
            </a:pPr>
            <a:r>
              <a:rPr lang="en-US" sz="2400" b="1" u="sng" dirty="0">
                <a:latin typeface="Times New Roman" charset="0"/>
              </a:rPr>
              <a:t>3,000</a:t>
            </a:r>
            <a:r>
              <a:rPr lang="en-US" sz="2400" dirty="0">
                <a:latin typeface="Times New Roman" charset="0"/>
              </a:rPr>
              <a:t> men in </a:t>
            </a:r>
            <a:r>
              <a:rPr lang="en-US" sz="2400" dirty="0" err="1">
                <a:latin typeface="Times New Roman" charset="0"/>
              </a:rPr>
              <a:t>Einsatzgruppen</a:t>
            </a:r>
            <a:endParaRPr lang="en-US" sz="2400" dirty="0">
              <a:latin typeface="Times New Roman" charset="0"/>
            </a:endParaRPr>
          </a:p>
          <a:p>
            <a:pPr eaLnBrk="1" hangingPunct="1">
              <a:lnSpc>
                <a:spcPct val="90000"/>
              </a:lnSpc>
              <a:defRPr/>
            </a:pPr>
            <a:r>
              <a:rPr lang="en-US" sz="2400" dirty="0">
                <a:latin typeface="Times New Roman" charset="0"/>
              </a:rPr>
              <a:t>Mostly </a:t>
            </a:r>
            <a:r>
              <a:rPr lang="ja-JP" altLang="en-US" sz="2400" dirty="0">
                <a:latin typeface="Times New Roman" charset="0"/>
              </a:rPr>
              <a:t>“</a:t>
            </a:r>
            <a:r>
              <a:rPr lang="en-US" sz="2400" b="1" u="sng" dirty="0">
                <a:latin typeface="Times New Roman" charset="0"/>
              </a:rPr>
              <a:t>normal</a:t>
            </a:r>
            <a:r>
              <a:rPr lang="ja-JP" altLang="en-US" sz="2400" dirty="0">
                <a:latin typeface="Times New Roman" charset="0"/>
              </a:rPr>
              <a:t>”</a:t>
            </a:r>
            <a:r>
              <a:rPr lang="en-US" sz="2400" dirty="0">
                <a:latin typeface="Times New Roman" charset="0"/>
              </a:rPr>
              <a:t> educated men</a:t>
            </a:r>
          </a:p>
          <a:p>
            <a:pPr eaLnBrk="1" hangingPunct="1">
              <a:lnSpc>
                <a:spcPct val="90000"/>
              </a:lnSpc>
              <a:defRPr/>
            </a:pPr>
            <a:r>
              <a:rPr lang="en-US" sz="2400" dirty="0">
                <a:latin typeface="Times New Roman" charset="0"/>
              </a:rPr>
              <a:t>Some asked to be </a:t>
            </a:r>
            <a:r>
              <a:rPr lang="en-US" sz="2400" b="1" u="sng" dirty="0">
                <a:latin typeface="Times New Roman" charset="0"/>
              </a:rPr>
              <a:t>relieved</a:t>
            </a:r>
            <a:r>
              <a:rPr lang="en-US" sz="2400" dirty="0">
                <a:latin typeface="Times New Roman" charset="0"/>
              </a:rPr>
              <a:t>, many went along</a:t>
            </a:r>
          </a:p>
          <a:p>
            <a:pPr eaLnBrk="1" hangingPunct="1">
              <a:lnSpc>
                <a:spcPct val="90000"/>
              </a:lnSpc>
              <a:defRPr/>
            </a:pPr>
            <a:r>
              <a:rPr lang="en-US" sz="2400" dirty="0">
                <a:latin typeface="Times New Roman" charset="0"/>
              </a:rPr>
              <a:t>Officers would get the troops </a:t>
            </a:r>
            <a:r>
              <a:rPr lang="en-US" sz="2400" b="1" u="sng" dirty="0">
                <a:latin typeface="Times New Roman" charset="0"/>
              </a:rPr>
              <a:t>drunk</a:t>
            </a:r>
            <a:r>
              <a:rPr lang="en-US" sz="2400" dirty="0">
                <a:latin typeface="Times New Roman" charset="0"/>
              </a:rPr>
              <a:t> so they could go through with it</a:t>
            </a:r>
          </a:p>
          <a:p>
            <a:pPr eaLnBrk="1" hangingPunct="1">
              <a:lnSpc>
                <a:spcPct val="90000"/>
              </a:lnSpc>
              <a:defRPr/>
            </a:pPr>
            <a:r>
              <a:rPr lang="en-US" sz="2400" dirty="0">
                <a:latin typeface="Times New Roman" charset="0"/>
              </a:rPr>
              <a:t>Problem was that it was too </a:t>
            </a:r>
            <a:r>
              <a:rPr lang="en-US" sz="2400" b="1" u="sng" dirty="0">
                <a:latin typeface="Times New Roman" charset="0"/>
              </a:rPr>
              <a:t>personal</a:t>
            </a:r>
          </a:p>
          <a:p>
            <a:pPr eaLnBrk="1" hangingPunct="1">
              <a:lnSpc>
                <a:spcPct val="90000"/>
              </a:lnSpc>
              <a:defRPr/>
            </a:pPr>
            <a:r>
              <a:rPr lang="en-US" sz="2400" dirty="0">
                <a:latin typeface="Times New Roman" charset="0"/>
              </a:rPr>
              <a:t>1.2 Million Killed</a:t>
            </a:r>
          </a:p>
          <a:p>
            <a:pPr eaLnBrk="1" hangingPunct="1">
              <a:lnSpc>
                <a:spcPct val="90000"/>
              </a:lnSpc>
              <a:buFontTx/>
              <a:buNone/>
              <a:defRPr/>
            </a:pPr>
            <a:endParaRPr lang="en-US" sz="2400" dirty="0">
              <a:latin typeface="Times New Roman" charset="0"/>
            </a:endParaRPr>
          </a:p>
        </p:txBody>
      </p:sp>
      <p:pic>
        <p:nvPicPr>
          <p:cNvPr id="240643" name="Picture 5" descr="C:\Documents and Settings\DWoolley\My Documents\My Pictures\Holocaust\grav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32350" y="1828800"/>
            <a:ext cx="3886200" cy="50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90477125"/>
      </p:ext>
    </p:extLst>
  </p:cSld>
  <p:clrMapOvr>
    <a:masterClrMapping/>
  </p:clrMapOvr>
  <p:transition xmlns:p14="http://schemas.microsoft.com/office/powerpoint/2010/main" spd="slow"/>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04451">
                                            <p:txEl>
                                              <p:pRg st="0" end="0"/>
                                            </p:txEl>
                                          </p:spTgt>
                                        </p:tgtEl>
                                        <p:attrNameLst>
                                          <p:attrName>style.visibility</p:attrName>
                                        </p:attrNameLst>
                                      </p:cBhvr>
                                      <p:to>
                                        <p:strVal val="visible"/>
                                      </p:to>
                                    </p:set>
                                    <p:anim calcmode="lin" valueType="num">
                                      <p:cBhvr additive="base">
                                        <p:cTn id="7" dur="500" fill="hold"/>
                                        <p:tgtEl>
                                          <p:spTgt spid="104451">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04451">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04451">
                                            <p:txEl>
                                              <p:pRg st="1" end="1"/>
                                            </p:txEl>
                                          </p:spTgt>
                                        </p:tgtEl>
                                        <p:attrNameLst>
                                          <p:attrName>style.visibility</p:attrName>
                                        </p:attrNameLst>
                                      </p:cBhvr>
                                      <p:to>
                                        <p:strVal val="visible"/>
                                      </p:to>
                                    </p:set>
                                    <p:anim calcmode="lin" valueType="num">
                                      <p:cBhvr additive="base">
                                        <p:cTn id="13" dur="500" fill="hold"/>
                                        <p:tgtEl>
                                          <p:spTgt spid="104451">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104451">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04451">
                                            <p:txEl>
                                              <p:pRg st="2" end="2"/>
                                            </p:txEl>
                                          </p:spTgt>
                                        </p:tgtEl>
                                        <p:attrNameLst>
                                          <p:attrName>style.visibility</p:attrName>
                                        </p:attrNameLst>
                                      </p:cBhvr>
                                      <p:to>
                                        <p:strVal val="visible"/>
                                      </p:to>
                                    </p:set>
                                    <p:anim calcmode="lin" valueType="num">
                                      <p:cBhvr additive="base">
                                        <p:cTn id="19" dur="500" fill="hold"/>
                                        <p:tgtEl>
                                          <p:spTgt spid="104451">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104451">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104451">
                                            <p:txEl>
                                              <p:pRg st="3" end="3"/>
                                            </p:txEl>
                                          </p:spTgt>
                                        </p:tgtEl>
                                        <p:attrNameLst>
                                          <p:attrName>style.visibility</p:attrName>
                                        </p:attrNameLst>
                                      </p:cBhvr>
                                      <p:to>
                                        <p:strVal val="visible"/>
                                      </p:to>
                                    </p:set>
                                    <p:anim calcmode="lin" valueType="num">
                                      <p:cBhvr additive="base">
                                        <p:cTn id="25" dur="500" fill="hold"/>
                                        <p:tgtEl>
                                          <p:spTgt spid="104451">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104451">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104451">
                                            <p:txEl>
                                              <p:pRg st="4" end="4"/>
                                            </p:txEl>
                                          </p:spTgt>
                                        </p:tgtEl>
                                        <p:attrNameLst>
                                          <p:attrName>style.visibility</p:attrName>
                                        </p:attrNameLst>
                                      </p:cBhvr>
                                      <p:to>
                                        <p:strVal val="visible"/>
                                      </p:to>
                                    </p:set>
                                    <p:anim calcmode="lin" valueType="num">
                                      <p:cBhvr additive="base">
                                        <p:cTn id="31" dur="500" fill="hold"/>
                                        <p:tgtEl>
                                          <p:spTgt spid="104451">
                                            <p:txEl>
                                              <p:pRg st="4" end="4"/>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104451">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104451">
                                            <p:txEl>
                                              <p:pRg st="5" end="5"/>
                                            </p:txEl>
                                          </p:spTgt>
                                        </p:tgtEl>
                                        <p:attrNameLst>
                                          <p:attrName>style.visibility</p:attrName>
                                        </p:attrNameLst>
                                      </p:cBhvr>
                                      <p:to>
                                        <p:strVal val="visible"/>
                                      </p:to>
                                    </p:set>
                                    <p:anim calcmode="lin" valueType="num">
                                      <p:cBhvr additive="base">
                                        <p:cTn id="37" dur="500" fill="hold"/>
                                        <p:tgtEl>
                                          <p:spTgt spid="104451">
                                            <p:txEl>
                                              <p:pRg st="5" end="5"/>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104451">
                                            <p:txEl>
                                              <p:pRg st="5" end="5"/>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451" grpId="0" build="p" autoUpdateAnimBg="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1665" name="Picture 5" descr="C:\Documents and Settings\DWoolley\My Documents\My Pictures\Holocaust\einsatz.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68475" y="0"/>
            <a:ext cx="53689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31069105"/>
      </p:ext>
    </p:extLst>
  </p:cSld>
  <p:clrMapOvr>
    <a:masterClrMapping/>
  </p:clrMapOvr>
  <p:transition xmlns:p14="http://schemas.microsoft.com/office/powerpoint/2010/main" spd="slow"/>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2689" name="Picture 2" descr="C:\Documents and Settings\DWoolley\My Documents\My Pictures\Holocaust\shoo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21525929"/>
      </p:ext>
    </p:extLst>
  </p:cSld>
  <p:clrMapOvr>
    <a:masterClrMapping/>
  </p:clrMapOvr>
  <p:transition xmlns:p14="http://schemas.microsoft.com/office/powerpoint/2010/main" spd="slow"/>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3" name="Rectangle 2"/>
          <p:cNvSpPr>
            <a:spLocks noGrp="1" noChangeArrowheads="1"/>
          </p:cNvSpPr>
          <p:nvPr>
            <p:ph type="title"/>
          </p:nvPr>
        </p:nvSpPr>
        <p:spPr>
          <a:xfrm>
            <a:off x="685800" y="0"/>
            <a:ext cx="7772400" cy="1143000"/>
          </a:xfrm>
        </p:spPr>
        <p:txBody>
          <a:bodyPr/>
          <a:lstStyle/>
          <a:p>
            <a:pPr eaLnBrk="1" hangingPunct="1"/>
            <a:r>
              <a:rPr lang="en-US">
                <a:latin typeface="Times New Roman" charset="0"/>
              </a:rPr>
              <a:t>Children led to execution.</a:t>
            </a:r>
          </a:p>
        </p:txBody>
      </p:sp>
      <p:pic>
        <p:nvPicPr>
          <p:cNvPr id="243714" name="Picture 3" descr="C:\Documents and Settings\DWoolley\My Documents\My Pictures\Holocaust\childrenledtoexecutio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219200"/>
            <a:ext cx="9144000" cy="563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80046631"/>
      </p:ext>
    </p:extLst>
  </p:cSld>
  <p:clrMapOvr>
    <a:masterClrMapping/>
  </p:clrMapOvr>
  <p:transition xmlns:p14="http://schemas.microsoft.com/office/powerpoint/2010/main" spd="slow"/>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737" name="Rectangle 2"/>
          <p:cNvSpPr>
            <a:spLocks noGrp="1" noChangeArrowheads="1"/>
          </p:cNvSpPr>
          <p:nvPr>
            <p:ph type="title"/>
          </p:nvPr>
        </p:nvSpPr>
        <p:spPr>
          <a:xfrm>
            <a:off x="762000" y="0"/>
            <a:ext cx="7772400" cy="1143000"/>
          </a:xfrm>
        </p:spPr>
        <p:txBody>
          <a:bodyPr/>
          <a:lstStyle/>
          <a:p>
            <a:pPr eaLnBrk="1" hangingPunct="1"/>
            <a:r>
              <a:rPr lang="en-US">
                <a:latin typeface="Times New Roman" charset="0"/>
              </a:rPr>
              <a:t>Einsatzgruppen</a:t>
            </a:r>
          </a:p>
        </p:txBody>
      </p:sp>
      <p:pic>
        <p:nvPicPr>
          <p:cNvPr id="244738" name="Picture 5" descr="C:\Documents and Settings\DWoolley\My Documents\My Pictures\Holocaust\grave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0" y="1600200"/>
            <a:ext cx="6096000" cy="525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4739" name="Picture 6" descr="C:\Documents and Settings\DWoolley\My Documents\My Pictures\Holocaust\grave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600200"/>
            <a:ext cx="6324600" cy="525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80958004"/>
      </p:ext>
    </p:extLst>
  </p:cSld>
  <p:clrMapOvr>
    <a:masterClrMapping/>
  </p:clrMapOvr>
  <p:transition xmlns:p14="http://schemas.microsoft.com/office/powerpoint/2010/main" spd="slow"/>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defRPr/>
            </a:pPr>
            <a:r>
              <a:rPr lang="en-US" dirty="0" smtClean="0"/>
              <a:t>Timeline of Restrictions on Jewish People</a:t>
            </a:r>
            <a:endParaRPr lang="en-US" dirty="0"/>
          </a:p>
        </p:txBody>
      </p:sp>
      <p:sp>
        <p:nvSpPr>
          <p:cNvPr id="165890" name="Content Placeholder 2"/>
          <p:cNvSpPr>
            <a:spLocks noGrp="1"/>
          </p:cNvSpPr>
          <p:nvPr>
            <p:ph idx="1"/>
          </p:nvPr>
        </p:nvSpPr>
        <p:spPr>
          <a:xfrm>
            <a:off x="0" y="1600200"/>
            <a:ext cx="9144000" cy="5257800"/>
          </a:xfrm>
        </p:spPr>
        <p:txBody>
          <a:bodyPr/>
          <a:lstStyle/>
          <a:p>
            <a:r>
              <a:rPr lang="en-US">
                <a:latin typeface="Rockwell" charset="0"/>
              </a:rPr>
              <a:t>July 31</a:t>
            </a:r>
            <a:r>
              <a:rPr lang="en-US" baseline="30000">
                <a:latin typeface="Rockwell" charset="0"/>
              </a:rPr>
              <a:t>st</a:t>
            </a:r>
            <a:r>
              <a:rPr lang="en-US">
                <a:latin typeface="Rockwell" charset="0"/>
              </a:rPr>
              <a:t> 1933 </a:t>
            </a:r>
            <a:r>
              <a:rPr lang="mr-IN">
                <a:latin typeface="Rockwell" charset="0"/>
              </a:rPr>
              <a:t>–</a:t>
            </a:r>
            <a:r>
              <a:rPr lang="en-US">
                <a:latin typeface="Rockwell" charset="0"/>
              </a:rPr>
              <a:t> Over 30,000 people are in concentration camps.</a:t>
            </a:r>
          </a:p>
          <a:p>
            <a:r>
              <a:rPr lang="en-US">
                <a:latin typeface="Rockwell" charset="0"/>
              </a:rPr>
              <a:t>September 29</a:t>
            </a:r>
            <a:r>
              <a:rPr lang="en-US" baseline="30000">
                <a:latin typeface="Rockwell" charset="0"/>
              </a:rPr>
              <a:t>th</a:t>
            </a:r>
            <a:r>
              <a:rPr lang="en-US">
                <a:latin typeface="Rockwell" charset="0"/>
              </a:rPr>
              <a:t> 1933 </a:t>
            </a:r>
            <a:r>
              <a:rPr lang="mr-IN">
                <a:latin typeface="Rockwell" charset="0"/>
              </a:rPr>
              <a:t>–</a:t>
            </a:r>
            <a:r>
              <a:rPr lang="en-US">
                <a:latin typeface="Rockwell" charset="0"/>
              </a:rPr>
              <a:t> Jews are forbidden from owning Farms.</a:t>
            </a:r>
          </a:p>
          <a:p>
            <a:r>
              <a:rPr lang="en-US">
                <a:latin typeface="Rockwell" charset="0"/>
              </a:rPr>
              <a:t>May 17</a:t>
            </a:r>
            <a:r>
              <a:rPr lang="en-US" baseline="30000">
                <a:latin typeface="Rockwell" charset="0"/>
              </a:rPr>
              <a:t>th</a:t>
            </a:r>
            <a:r>
              <a:rPr lang="en-US">
                <a:latin typeface="Rockwell" charset="0"/>
              </a:rPr>
              <a:t> 1934 </a:t>
            </a:r>
            <a:r>
              <a:rPr lang="mr-IN">
                <a:latin typeface="Rockwell" charset="0"/>
              </a:rPr>
              <a:t>–</a:t>
            </a:r>
            <a:r>
              <a:rPr lang="en-US">
                <a:latin typeface="Rockwell" charset="0"/>
              </a:rPr>
              <a:t> Jews are no longer allowed health insurance.</a:t>
            </a:r>
          </a:p>
          <a:p>
            <a:r>
              <a:rPr lang="en-US">
                <a:latin typeface="Rockwell" charset="0"/>
              </a:rPr>
              <a:t>May 31</a:t>
            </a:r>
            <a:r>
              <a:rPr lang="en-US" baseline="30000">
                <a:latin typeface="Rockwell" charset="0"/>
              </a:rPr>
              <a:t>st</a:t>
            </a:r>
            <a:r>
              <a:rPr lang="en-US">
                <a:latin typeface="Rockwell" charset="0"/>
              </a:rPr>
              <a:t> 1935 </a:t>
            </a:r>
            <a:r>
              <a:rPr lang="mr-IN">
                <a:latin typeface="Rockwell" charset="0"/>
              </a:rPr>
              <a:t>–</a:t>
            </a:r>
            <a:r>
              <a:rPr lang="en-US">
                <a:latin typeface="Rockwell" charset="0"/>
              </a:rPr>
              <a:t> Jews are banned from the German  Armed Forces</a:t>
            </a:r>
          </a:p>
          <a:p>
            <a:endParaRPr lang="en-US">
              <a:latin typeface="Rockwell" charset="0"/>
            </a:endParaRPr>
          </a:p>
          <a:p>
            <a:endParaRPr lang="en-US">
              <a:latin typeface="Rockwell" charset="0"/>
            </a:endParaRPr>
          </a:p>
          <a:p>
            <a:endParaRPr lang="en-US">
              <a:latin typeface="Rockwell" charset="0"/>
            </a:endParaRPr>
          </a:p>
          <a:p>
            <a:endParaRPr lang="en-US">
              <a:latin typeface="Rockwell" charset="0"/>
            </a:endParaRPr>
          </a:p>
        </p:txBody>
      </p:sp>
      <p:sp>
        <p:nvSpPr>
          <p:cNvPr id="4" name="Slide Number Placeholder 3"/>
          <p:cNvSpPr>
            <a:spLocks noGrp="1"/>
          </p:cNvSpPr>
          <p:nvPr>
            <p:ph type="sldNum" sz="quarter" idx="12"/>
          </p:nvPr>
        </p:nvSpPr>
        <p:spPr/>
        <p:txBody>
          <a:bodyPr/>
          <a:lstStyle/>
          <a:p>
            <a:pPr>
              <a:defRPr/>
            </a:pPr>
            <a:fld id="{51576A4F-3419-DD40-AF50-E801FAD891E3}" type="slidenum">
              <a:rPr lang="en-US" smtClean="0"/>
              <a:pPr>
                <a:defRPr/>
              </a:pPr>
              <a:t>8</a:t>
            </a:fld>
            <a:endParaRPr lang="en-US"/>
          </a:p>
        </p:txBody>
      </p:sp>
    </p:spTree>
    <p:extLst>
      <p:ext uri="{BB962C8B-B14F-4D97-AF65-F5344CB8AC3E}">
        <p14:creationId xmlns:p14="http://schemas.microsoft.com/office/powerpoint/2010/main" val="3726424137"/>
      </p:ext>
    </p:extLst>
  </p:cSld>
  <p:clrMapOvr>
    <a:masterClrMapping/>
  </p:clrMapOvr>
  <p:timing>
    <p:tnLst>
      <p:par>
        <p:cTn xmlns:p14="http://schemas.microsoft.com/office/powerpoint/2010/mai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1" name="Rectangle 2"/>
          <p:cNvSpPr>
            <a:spLocks noGrp="1" noChangeArrowheads="1"/>
          </p:cNvSpPr>
          <p:nvPr>
            <p:ph type="title"/>
          </p:nvPr>
        </p:nvSpPr>
        <p:spPr>
          <a:xfrm>
            <a:off x="762000" y="0"/>
            <a:ext cx="7772400" cy="1143000"/>
          </a:xfrm>
        </p:spPr>
        <p:txBody>
          <a:bodyPr/>
          <a:lstStyle/>
          <a:p>
            <a:pPr eaLnBrk="1" hangingPunct="1"/>
            <a:r>
              <a:rPr lang="en-US">
                <a:latin typeface="Times New Roman" charset="0"/>
              </a:rPr>
              <a:t>Einsatzgruppen</a:t>
            </a:r>
          </a:p>
        </p:txBody>
      </p:sp>
      <p:pic>
        <p:nvPicPr>
          <p:cNvPr id="245762" name="Picture 3" descr="C:\Documents and Settings\DWoolley\My Documents\My Pictures\Holocaust\eins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95363"/>
            <a:ext cx="9144000" cy="5886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6096000" y="4038600"/>
            <a:ext cx="381000" cy="228600"/>
          </a:xfrm>
          <a:prstGeom prst="rect">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5" name="Rectangle 4"/>
          <p:cNvSpPr/>
          <p:nvPr/>
        </p:nvSpPr>
        <p:spPr>
          <a:xfrm>
            <a:off x="1981200" y="4343400"/>
            <a:ext cx="381000" cy="228600"/>
          </a:xfrm>
          <a:prstGeom prst="rect">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6" name="Rectangle 5"/>
          <p:cNvSpPr/>
          <p:nvPr/>
        </p:nvSpPr>
        <p:spPr>
          <a:xfrm>
            <a:off x="3581400" y="4191000"/>
            <a:ext cx="381000" cy="228600"/>
          </a:xfrm>
          <a:prstGeom prst="rect">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7" name="Rectangle 6"/>
          <p:cNvSpPr/>
          <p:nvPr/>
        </p:nvSpPr>
        <p:spPr>
          <a:xfrm>
            <a:off x="7772400" y="4419600"/>
            <a:ext cx="381000" cy="228600"/>
          </a:xfrm>
          <a:prstGeom prst="rect">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8" name="Rectangle 7"/>
          <p:cNvSpPr/>
          <p:nvPr/>
        </p:nvSpPr>
        <p:spPr>
          <a:xfrm>
            <a:off x="8382000" y="4114800"/>
            <a:ext cx="381000" cy="228600"/>
          </a:xfrm>
          <a:prstGeom prst="rect">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Tree>
    <p:extLst>
      <p:ext uri="{BB962C8B-B14F-4D97-AF65-F5344CB8AC3E}">
        <p14:creationId xmlns:p14="http://schemas.microsoft.com/office/powerpoint/2010/main" val="2404844275"/>
      </p:ext>
    </p:extLst>
  </p:cSld>
  <p:clrMapOvr>
    <a:masterClrMapping/>
  </p:clrMapOvr>
  <p:transition xmlns:p14="http://schemas.microsoft.com/office/powerpoint/2010/main" spd="slow"/>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785" name="Rectangle 2"/>
          <p:cNvSpPr>
            <a:spLocks noGrp="1" noChangeArrowheads="1"/>
          </p:cNvSpPr>
          <p:nvPr>
            <p:ph type="title"/>
          </p:nvPr>
        </p:nvSpPr>
        <p:spPr>
          <a:xfrm>
            <a:off x="609600" y="0"/>
            <a:ext cx="7772400" cy="1143000"/>
          </a:xfrm>
        </p:spPr>
        <p:txBody>
          <a:bodyPr/>
          <a:lstStyle/>
          <a:p>
            <a:pPr eaLnBrk="1" hangingPunct="1"/>
            <a:r>
              <a:rPr lang="en-US">
                <a:latin typeface="Times New Roman" charset="0"/>
              </a:rPr>
              <a:t>Hanging of Jews</a:t>
            </a:r>
          </a:p>
        </p:txBody>
      </p:sp>
      <p:pic>
        <p:nvPicPr>
          <p:cNvPr id="246786" name="Picture 3" descr="C:\Documents and Settings\DWoolley\My Documents\My Pictures\Holocaust\hanging.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447800"/>
            <a:ext cx="9144000" cy="5345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39710980"/>
      </p:ext>
    </p:extLst>
  </p:cSld>
  <p:clrMapOvr>
    <a:masterClrMapping/>
  </p:clrMapOvr>
  <p:transition xmlns:p14="http://schemas.microsoft.com/office/powerpoint/2010/main" spd="slow"/>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809" name="Rectangle 2"/>
          <p:cNvSpPr>
            <a:spLocks noGrp="1" noChangeArrowheads="1"/>
          </p:cNvSpPr>
          <p:nvPr>
            <p:ph type="title"/>
          </p:nvPr>
        </p:nvSpPr>
        <p:spPr>
          <a:xfrm>
            <a:off x="609600" y="0"/>
            <a:ext cx="7772400" cy="1143000"/>
          </a:xfrm>
        </p:spPr>
        <p:txBody>
          <a:bodyPr/>
          <a:lstStyle/>
          <a:p>
            <a:pPr eaLnBrk="1" hangingPunct="1"/>
            <a:r>
              <a:rPr lang="en-US">
                <a:latin typeface="Times New Roman" charset="0"/>
              </a:rPr>
              <a:t>Burning Bodies</a:t>
            </a:r>
          </a:p>
        </p:txBody>
      </p:sp>
      <p:pic>
        <p:nvPicPr>
          <p:cNvPr id="247810" name="Picture 3" descr="C:\Documents and Settings\DWoolley\My Documents\My Pictures\Holocaust\burningbodie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371600"/>
            <a:ext cx="9144000" cy="548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05087727"/>
      </p:ext>
    </p:extLst>
  </p:cSld>
  <p:clrMapOvr>
    <a:masterClrMapping/>
  </p:clrMapOvr>
  <p:transition xmlns:p14="http://schemas.microsoft.com/office/powerpoint/2010/main" spd="slow"/>
</p:sld>
</file>

<file path=ppt/slides/slide8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48833" name="Rectangle 2"/>
          <p:cNvSpPr>
            <a:spLocks noGrp="1" noChangeArrowheads="1"/>
          </p:cNvSpPr>
          <p:nvPr>
            <p:ph type="title"/>
          </p:nvPr>
        </p:nvSpPr>
        <p:spPr>
          <a:xfrm>
            <a:off x="498475" y="93663"/>
            <a:ext cx="8147050" cy="1452562"/>
          </a:xfrm>
        </p:spPr>
        <p:txBody>
          <a:bodyPr/>
          <a:lstStyle/>
          <a:p>
            <a:pPr eaLnBrk="1" hangingPunct="1"/>
            <a:r>
              <a:rPr lang="en-US">
                <a:latin typeface="Times New Roman" charset="0"/>
              </a:rPr>
              <a:t>The Wannsee Conference</a:t>
            </a:r>
            <a:br>
              <a:rPr lang="en-US">
                <a:latin typeface="Times New Roman" charset="0"/>
              </a:rPr>
            </a:br>
            <a:r>
              <a:rPr lang="en-US" sz="3600">
                <a:latin typeface="Times New Roman" charset="0"/>
              </a:rPr>
              <a:t>The Decision to Kill All Jews</a:t>
            </a:r>
          </a:p>
        </p:txBody>
      </p:sp>
      <p:sp>
        <p:nvSpPr>
          <p:cNvPr id="100355" name="Rectangle 3"/>
          <p:cNvSpPr>
            <a:spLocks noGrp="1" noChangeArrowheads="1"/>
          </p:cNvSpPr>
          <p:nvPr>
            <p:ph type="body" sz="half" idx="1"/>
          </p:nvPr>
        </p:nvSpPr>
        <p:spPr>
          <a:xfrm>
            <a:off x="498475" y="1762125"/>
            <a:ext cx="3840163" cy="4364038"/>
          </a:xfrm>
        </p:spPr>
        <p:txBody>
          <a:bodyPr>
            <a:normAutofit fontScale="92500"/>
          </a:bodyPr>
          <a:lstStyle/>
          <a:p>
            <a:pPr eaLnBrk="1" hangingPunct="1">
              <a:defRPr/>
            </a:pPr>
            <a:r>
              <a:rPr lang="en-US" sz="2400" dirty="0">
                <a:latin typeface="Times New Roman" charset="0"/>
              </a:rPr>
              <a:t>Until 1939 the basic aim of the Nazis was to get Jews to </a:t>
            </a:r>
            <a:r>
              <a:rPr lang="en-US" sz="2400" b="1" u="sng" dirty="0">
                <a:latin typeface="Times New Roman" charset="0"/>
              </a:rPr>
              <a:t>emigrate</a:t>
            </a:r>
          </a:p>
          <a:p>
            <a:pPr eaLnBrk="1" hangingPunct="1">
              <a:defRPr/>
            </a:pPr>
            <a:r>
              <a:rPr lang="en-US" sz="2400" dirty="0">
                <a:latin typeface="Times New Roman" charset="0"/>
              </a:rPr>
              <a:t>Germany acquires </a:t>
            </a:r>
            <a:r>
              <a:rPr lang="en-US" sz="2400" b="1" u="sng" dirty="0">
                <a:latin typeface="Times New Roman" charset="0"/>
              </a:rPr>
              <a:t>Poland</a:t>
            </a:r>
            <a:r>
              <a:rPr lang="en-US" sz="2400" dirty="0">
                <a:latin typeface="Times New Roman" charset="0"/>
              </a:rPr>
              <a:t> and </a:t>
            </a:r>
            <a:r>
              <a:rPr lang="en-US" sz="2400" b="1" u="sng" dirty="0">
                <a:latin typeface="Times New Roman" charset="0"/>
              </a:rPr>
              <a:t>Austria</a:t>
            </a:r>
            <a:r>
              <a:rPr lang="en-US" sz="2400" dirty="0">
                <a:latin typeface="Times New Roman" charset="0"/>
              </a:rPr>
              <a:t>- 2.2 Million more Jews</a:t>
            </a:r>
          </a:p>
          <a:p>
            <a:pPr eaLnBrk="1" hangingPunct="1">
              <a:defRPr/>
            </a:pPr>
            <a:r>
              <a:rPr lang="en-US" sz="2400" b="1" u="sng" dirty="0">
                <a:latin typeface="Times New Roman" charset="0"/>
              </a:rPr>
              <a:t>Emigration</a:t>
            </a:r>
            <a:r>
              <a:rPr lang="en-US" sz="2400" dirty="0">
                <a:latin typeface="Times New Roman" charset="0"/>
              </a:rPr>
              <a:t> not the answer</a:t>
            </a:r>
          </a:p>
          <a:p>
            <a:pPr eaLnBrk="1" hangingPunct="1">
              <a:defRPr/>
            </a:pPr>
            <a:r>
              <a:rPr lang="en-US" sz="2400" dirty="0">
                <a:latin typeface="Times New Roman" charset="0"/>
              </a:rPr>
              <a:t>All </a:t>
            </a:r>
            <a:r>
              <a:rPr lang="en-US" sz="2400" dirty="0" err="1">
                <a:latin typeface="Times New Roman" charset="0"/>
              </a:rPr>
              <a:t>Einsatzgruppen</a:t>
            </a:r>
            <a:r>
              <a:rPr lang="en-US" sz="2400" dirty="0">
                <a:latin typeface="Times New Roman" charset="0"/>
              </a:rPr>
              <a:t> activities were planned in advance</a:t>
            </a:r>
          </a:p>
          <a:p>
            <a:pPr eaLnBrk="1" hangingPunct="1">
              <a:defRPr/>
            </a:pPr>
            <a:endParaRPr lang="en-US" sz="2400" dirty="0">
              <a:latin typeface="Times New Roman" charset="0"/>
            </a:endParaRPr>
          </a:p>
        </p:txBody>
      </p:sp>
      <p:sp>
        <p:nvSpPr>
          <p:cNvPr id="100356" name="Rectangle 4"/>
          <p:cNvSpPr>
            <a:spLocks noGrp="1" noChangeArrowheads="1"/>
          </p:cNvSpPr>
          <p:nvPr>
            <p:ph type="body" sz="half" idx="2"/>
          </p:nvPr>
        </p:nvSpPr>
        <p:spPr>
          <a:xfrm>
            <a:off x="4805363" y="1762125"/>
            <a:ext cx="3840162" cy="4364038"/>
          </a:xfrm>
        </p:spPr>
        <p:txBody>
          <a:bodyPr/>
          <a:lstStyle/>
          <a:p>
            <a:pPr eaLnBrk="1" hangingPunct="1"/>
            <a:r>
              <a:rPr lang="en-US">
                <a:latin typeface="Times New Roman" charset="0"/>
              </a:rPr>
              <a:t>Some Jews could be killed, but no plan to kill all</a:t>
            </a:r>
          </a:p>
          <a:p>
            <a:pPr eaLnBrk="1" hangingPunct="1"/>
            <a:r>
              <a:rPr lang="en-US">
                <a:latin typeface="Times New Roman" charset="0"/>
              </a:rPr>
              <a:t>Only a few of the killing centers were operational at this time</a:t>
            </a:r>
          </a:p>
        </p:txBody>
      </p:sp>
    </p:spTree>
    <p:extLst>
      <p:ext uri="{BB962C8B-B14F-4D97-AF65-F5344CB8AC3E}">
        <p14:creationId xmlns:p14="http://schemas.microsoft.com/office/powerpoint/2010/main" val="1666344794"/>
      </p:ext>
    </p:extLst>
  </p:cSld>
  <p:clrMapOvr>
    <a:masterClrMapping/>
  </p:clrMapOvr>
  <p:transition xmlns:p14="http://schemas.microsoft.com/office/powerpoint/2010/main" spd="slow"/>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00355">
                                            <p:txEl>
                                              <p:pRg st="0" end="0"/>
                                            </p:txEl>
                                          </p:spTgt>
                                        </p:tgtEl>
                                        <p:attrNameLst>
                                          <p:attrName>style.visibility</p:attrName>
                                        </p:attrNameLst>
                                      </p:cBhvr>
                                      <p:to>
                                        <p:strVal val="visible"/>
                                      </p:to>
                                    </p:set>
                                    <p:anim calcmode="lin" valueType="num">
                                      <p:cBhvr additive="base">
                                        <p:cTn id="7" dur="500" fill="hold"/>
                                        <p:tgtEl>
                                          <p:spTgt spid="100355">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00355">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00355">
                                            <p:txEl>
                                              <p:pRg st="1" end="1"/>
                                            </p:txEl>
                                          </p:spTgt>
                                        </p:tgtEl>
                                        <p:attrNameLst>
                                          <p:attrName>style.visibility</p:attrName>
                                        </p:attrNameLst>
                                      </p:cBhvr>
                                      <p:to>
                                        <p:strVal val="visible"/>
                                      </p:to>
                                    </p:set>
                                    <p:anim calcmode="lin" valueType="num">
                                      <p:cBhvr additive="base">
                                        <p:cTn id="13" dur="500" fill="hold"/>
                                        <p:tgtEl>
                                          <p:spTgt spid="100355">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100355">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00355">
                                            <p:txEl>
                                              <p:pRg st="2" end="2"/>
                                            </p:txEl>
                                          </p:spTgt>
                                        </p:tgtEl>
                                        <p:attrNameLst>
                                          <p:attrName>style.visibility</p:attrName>
                                        </p:attrNameLst>
                                      </p:cBhvr>
                                      <p:to>
                                        <p:strVal val="visible"/>
                                      </p:to>
                                    </p:set>
                                    <p:anim calcmode="lin" valueType="num">
                                      <p:cBhvr additive="base">
                                        <p:cTn id="19" dur="500" fill="hold"/>
                                        <p:tgtEl>
                                          <p:spTgt spid="100355">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100355">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100355">
                                            <p:txEl>
                                              <p:pRg st="3" end="3"/>
                                            </p:txEl>
                                          </p:spTgt>
                                        </p:tgtEl>
                                        <p:attrNameLst>
                                          <p:attrName>style.visibility</p:attrName>
                                        </p:attrNameLst>
                                      </p:cBhvr>
                                      <p:to>
                                        <p:strVal val="visible"/>
                                      </p:to>
                                    </p:set>
                                    <p:anim calcmode="lin" valueType="num">
                                      <p:cBhvr additive="base">
                                        <p:cTn id="25" dur="500" fill="hold"/>
                                        <p:tgtEl>
                                          <p:spTgt spid="100355">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100355">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100356">
                                            <p:txEl>
                                              <p:pRg st="0" end="0"/>
                                            </p:txEl>
                                          </p:spTgt>
                                        </p:tgtEl>
                                        <p:attrNameLst>
                                          <p:attrName>style.visibility</p:attrName>
                                        </p:attrNameLst>
                                      </p:cBhvr>
                                      <p:to>
                                        <p:strVal val="visible"/>
                                      </p:to>
                                    </p:set>
                                    <p:anim calcmode="lin" valueType="num">
                                      <p:cBhvr additive="base">
                                        <p:cTn id="31" dur="500" fill="hold"/>
                                        <p:tgtEl>
                                          <p:spTgt spid="100356">
                                            <p:txEl>
                                              <p:pRg st="0" end="0"/>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100356">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100356">
                                            <p:txEl>
                                              <p:pRg st="1" end="1"/>
                                            </p:txEl>
                                          </p:spTgt>
                                        </p:tgtEl>
                                        <p:attrNameLst>
                                          <p:attrName>style.visibility</p:attrName>
                                        </p:attrNameLst>
                                      </p:cBhvr>
                                      <p:to>
                                        <p:strVal val="visible"/>
                                      </p:to>
                                    </p:set>
                                    <p:anim calcmode="lin" valueType="num">
                                      <p:cBhvr additive="base">
                                        <p:cTn id="37" dur="500" fill="hold"/>
                                        <p:tgtEl>
                                          <p:spTgt spid="100356">
                                            <p:txEl>
                                              <p:pRg st="1" end="1"/>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100356">
                                            <p:txEl>
                                              <p:pRg st="1" end="1"/>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355" grpId="0" build="p" autoUpdateAnimBg="0"/>
      <p:bldP spid="100356" grpId="0" build="p" autoUpdateAnimBg="0"/>
    </p:bldLst>
  </p:timing>
</p:sld>
</file>

<file path=ppt/slides/slide8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49857" name="Rectangle 2"/>
          <p:cNvSpPr>
            <a:spLocks noGrp="1" noChangeArrowheads="1"/>
          </p:cNvSpPr>
          <p:nvPr>
            <p:ph type="title"/>
          </p:nvPr>
        </p:nvSpPr>
        <p:spPr>
          <a:xfrm>
            <a:off x="498475" y="93663"/>
            <a:ext cx="8147050" cy="1452562"/>
          </a:xfrm>
        </p:spPr>
        <p:txBody>
          <a:bodyPr/>
          <a:lstStyle/>
          <a:p>
            <a:pPr eaLnBrk="1" hangingPunct="1"/>
            <a:r>
              <a:rPr lang="en-US">
                <a:latin typeface="Times New Roman" charset="0"/>
              </a:rPr>
              <a:t>The Wannsee Conference</a:t>
            </a:r>
            <a:br>
              <a:rPr lang="en-US">
                <a:latin typeface="Times New Roman" charset="0"/>
              </a:rPr>
            </a:br>
            <a:r>
              <a:rPr lang="en-US" sz="3600">
                <a:latin typeface="Times New Roman" charset="0"/>
              </a:rPr>
              <a:t>The Decision to Kill All Jews</a:t>
            </a:r>
          </a:p>
        </p:txBody>
      </p:sp>
      <p:sp>
        <p:nvSpPr>
          <p:cNvPr id="107523" name="Rectangle 3"/>
          <p:cNvSpPr>
            <a:spLocks noGrp="1" noChangeArrowheads="1"/>
          </p:cNvSpPr>
          <p:nvPr>
            <p:ph type="body" sz="half" idx="1"/>
          </p:nvPr>
        </p:nvSpPr>
        <p:spPr>
          <a:xfrm>
            <a:off x="498475" y="1762125"/>
            <a:ext cx="3840163" cy="4364038"/>
          </a:xfrm>
        </p:spPr>
        <p:txBody>
          <a:bodyPr>
            <a:normAutofit lnSpcReduction="10000"/>
          </a:bodyPr>
          <a:lstStyle/>
          <a:p>
            <a:pPr eaLnBrk="1" hangingPunct="1">
              <a:lnSpc>
                <a:spcPct val="90000"/>
              </a:lnSpc>
              <a:defRPr/>
            </a:pPr>
            <a:r>
              <a:rPr lang="en-US" sz="2400" dirty="0">
                <a:latin typeface="Times New Roman" charset="0"/>
              </a:rPr>
              <a:t>January 20, 1942- </a:t>
            </a:r>
            <a:r>
              <a:rPr lang="en-US" sz="2400" b="1" u="sng" dirty="0" err="1">
                <a:latin typeface="Times New Roman" charset="0"/>
              </a:rPr>
              <a:t>Wannsee</a:t>
            </a:r>
            <a:r>
              <a:rPr lang="en-US" sz="2400" dirty="0">
                <a:latin typeface="Times New Roman" charset="0"/>
              </a:rPr>
              <a:t> Conference</a:t>
            </a:r>
          </a:p>
          <a:p>
            <a:pPr eaLnBrk="1" hangingPunct="1">
              <a:lnSpc>
                <a:spcPct val="90000"/>
              </a:lnSpc>
              <a:defRPr/>
            </a:pPr>
            <a:r>
              <a:rPr lang="en-US" sz="2400" dirty="0">
                <a:latin typeface="Times New Roman" charset="0"/>
              </a:rPr>
              <a:t>Nazis formed a plan for the </a:t>
            </a:r>
            <a:r>
              <a:rPr lang="ja-JP" altLang="en-US" sz="2400" dirty="0">
                <a:latin typeface="Times New Roman" charset="0"/>
              </a:rPr>
              <a:t>“</a:t>
            </a:r>
            <a:r>
              <a:rPr lang="en-US" sz="2400" b="1" u="sng" dirty="0">
                <a:latin typeface="Times New Roman" charset="0"/>
              </a:rPr>
              <a:t>Final</a:t>
            </a:r>
            <a:r>
              <a:rPr lang="en-US" sz="2400" dirty="0">
                <a:latin typeface="Times New Roman" charset="0"/>
              </a:rPr>
              <a:t> </a:t>
            </a:r>
            <a:r>
              <a:rPr lang="en-US" sz="2400" b="1" u="sng" dirty="0">
                <a:latin typeface="Times New Roman" charset="0"/>
              </a:rPr>
              <a:t>Solution</a:t>
            </a:r>
            <a:r>
              <a:rPr lang="en-US" sz="2400" dirty="0">
                <a:latin typeface="Times New Roman" charset="0"/>
              </a:rPr>
              <a:t> to the Jewish Problem</a:t>
            </a:r>
            <a:r>
              <a:rPr lang="ja-JP" altLang="en-US" sz="2400" dirty="0">
                <a:latin typeface="Times New Roman" charset="0"/>
              </a:rPr>
              <a:t>”</a:t>
            </a:r>
            <a:endParaRPr lang="en-US" sz="2400" dirty="0">
              <a:latin typeface="Times New Roman" charset="0"/>
            </a:endParaRPr>
          </a:p>
          <a:p>
            <a:pPr eaLnBrk="1" hangingPunct="1">
              <a:lnSpc>
                <a:spcPct val="90000"/>
              </a:lnSpc>
              <a:defRPr/>
            </a:pPr>
            <a:r>
              <a:rPr lang="en-US" sz="2400" dirty="0">
                <a:latin typeface="Times New Roman" charset="0"/>
              </a:rPr>
              <a:t>Many programs would be involved including Department of </a:t>
            </a:r>
            <a:r>
              <a:rPr lang="en-US" sz="2400" b="1" u="sng" dirty="0">
                <a:latin typeface="Times New Roman" charset="0"/>
              </a:rPr>
              <a:t>Justice</a:t>
            </a:r>
            <a:r>
              <a:rPr lang="en-US" sz="2400" dirty="0">
                <a:latin typeface="Times New Roman" charset="0"/>
              </a:rPr>
              <a:t>, Foreign Ministry, Gestapo, SS, </a:t>
            </a:r>
            <a:r>
              <a:rPr lang="en-US" sz="2400" b="1" u="sng" dirty="0">
                <a:latin typeface="Times New Roman" charset="0"/>
              </a:rPr>
              <a:t>Police</a:t>
            </a:r>
            <a:r>
              <a:rPr lang="en-US" sz="2400" dirty="0">
                <a:latin typeface="Times New Roman" charset="0"/>
              </a:rPr>
              <a:t>, Race and Resettlement Office, etc.</a:t>
            </a:r>
          </a:p>
          <a:p>
            <a:pPr eaLnBrk="1" hangingPunct="1">
              <a:lnSpc>
                <a:spcPct val="90000"/>
              </a:lnSpc>
              <a:defRPr/>
            </a:pPr>
            <a:endParaRPr lang="en-US" sz="2400" dirty="0">
              <a:latin typeface="Times New Roman" charset="0"/>
            </a:endParaRPr>
          </a:p>
        </p:txBody>
      </p:sp>
      <p:sp>
        <p:nvSpPr>
          <p:cNvPr id="107524" name="Rectangle 4"/>
          <p:cNvSpPr>
            <a:spLocks noGrp="1" noChangeArrowheads="1"/>
          </p:cNvSpPr>
          <p:nvPr>
            <p:ph type="body" sz="half" idx="2"/>
          </p:nvPr>
        </p:nvSpPr>
        <p:spPr>
          <a:xfrm>
            <a:off x="4805363" y="1762125"/>
            <a:ext cx="3840162" cy="4364038"/>
          </a:xfrm>
        </p:spPr>
        <p:txBody>
          <a:bodyPr>
            <a:normAutofit fontScale="92500" lnSpcReduction="10000"/>
          </a:bodyPr>
          <a:lstStyle/>
          <a:p>
            <a:pPr eaLnBrk="1" hangingPunct="1">
              <a:defRPr/>
            </a:pPr>
            <a:r>
              <a:rPr lang="en-US" sz="2400" dirty="0">
                <a:latin typeface="Times New Roman" charset="0"/>
              </a:rPr>
              <a:t>Top Nazi leaders spoke about </a:t>
            </a:r>
            <a:r>
              <a:rPr lang="ja-JP" altLang="en-US" sz="2400" dirty="0">
                <a:latin typeface="Times New Roman" charset="0"/>
              </a:rPr>
              <a:t>“</a:t>
            </a:r>
            <a:r>
              <a:rPr lang="en-US" sz="2400" dirty="0">
                <a:latin typeface="Times New Roman" charset="0"/>
              </a:rPr>
              <a:t>methods of </a:t>
            </a:r>
            <a:r>
              <a:rPr lang="en-US" sz="2400" b="1" u="sng" dirty="0">
                <a:latin typeface="Times New Roman" charset="0"/>
              </a:rPr>
              <a:t>killing</a:t>
            </a:r>
            <a:r>
              <a:rPr lang="ja-JP" altLang="en-US" sz="2400" dirty="0">
                <a:latin typeface="Times New Roman" charset="0"/>
              </a:rPr>
              <a:t>”</a:t>
            </a:r>
            <a:endParaRPr lang="en-US" sz="2400" dirty="0">
              <a:latin typeface="Times New Roman" charset="0"/>
            </a:endParaRPr>
          </a:p>
          <a:p>
            <a:pPr eaLnBrk="1" hangingPunct="1">
              <a:defRPr/>
            </a:pPr>
            <a:r>
              <a:rPr lang="en-US" sz="2400" dirty="0">
                <a:latin typeface="Times New Roman" charset="0"/>
              </a:rPr>
              <a:t>No one present opposed the idea</a:t>
            </a:r>
          </a:p>
          <a:p>
            <a:pPr eaLnBrk="1" hangingPunct="1">
              <a:defRPr/>
            </a:pPr>
            <a:r>
              <a:rPr lang="en-US" sz="2400" dirty="0">
                <a:latin typeface="Times New Roman" charset="0"/>
              </a:rPr>
              <a:t>Murders were </a:t>
            </a:r>
            <a:r>
              <a:rPr lang="en-US" sz="2400" b="1" u="sng" dirty="0">
                <a:latin typeface="Times New Roman" charset="0"/>
              </a:rPr>
              <a:t>intentional</a:t>
            </a:r>
            <a:r>
              <a:rPr lang="en-US" sz="2400" dirty="0">
                <a:latin typeface="Times New Roman" charset="0"/>
              </a:rPr>
              <a:t> and </a:t>
            </a:r>
            <a:r>
              <a:rPr lang="en-US" sz="2400" b="1" u="sng" dirty="0">
                <a:latin typeface="Times New Roman" charset="0"/>
              </a:rPr>
              <a:t>premeditated</a:t>
            </a:r>
          </a:p>
          <a:p>
            <a:pPr eaLnBrk="1" hangingPunct="1">
              <a:defRPr/>
            </a:pPr>
            <a:r>
              <a:rPr lang="en-US" sz="2400" dirty="0">
                <a:latin typeface="Times New Roman" charset="0"/>
              </a:rPr>
              <a:t>The goal of these programs was </a:t>
            </a:r>
            <a:r>
              <a:rPr lang="en-US" sz="2400" b="1" u="sng" dirty="0">
                <a:latin typeface="Times New Roman" charset="0"/>
              </a:rPr>
              <a:t>death</a:t>
            </a:r>
          </a:p>
          <a:p>
            <a:pPr eaLnBrk="1" hangingPunct="1">
              <a:defRPr/>
            </a:pPr>
            <a:r>
              <a:rPr lang="en-US" sz="2400" dirty="0">
                <a:latin typeface="Times New Roman" charset="0"/>
              </a:rPr>
              <a:t>No political or territorial purpose</a:t>
            </a:r>
          </a:p>
          <a:p>
            <a:pPr eaLnBrk="1" hangingPunct="1">
              <a:buFontTx/>
              <a:buNone/>
              <a:defRPr/>
            </a:pPr>
            <a:endParaRPr lang="en-US" sz="2400" dirty="0">
              <a:latin typeface="Times New Roman" charset="0"/>
            </a:endParaRPr>
          </a:p>
        </p:txBody>
      </p:sp>
    </p:spTree>
    <p:extLst>
      <p:ext uri="{BB962C8B-B14F-4D97-AF65-F5344CB8AC3E}">
        <p14:creationId xmlns:p14="http://schemas.microsoft.com/office/powerpoint/2010/main" val="41458173"/>
      </p:ext>
    </p:extLst>
  </p:cSld>
  <p:clrMapOvr>
    <a:masterClrMapping/>
  </p:clrMapOvr>
  <p:transition xmlns:p14="http://schemas.microsoft.com/office/powerpoint/2010/main" spd="slow"/>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07523">
                                            <p:txEl>
                                              <p:pRg st="0" end="0"/>
                                            </p:txEl>
                                          </p:spTgt>
                                        </p:tgtEl>
                                        <p:attrNameLst>
                                          <p:attrName>style.visibility</p:attrName>
                                        </p:attrNameLst>
                                      </p:cBhvr>
                                      <p:to>
                                        <p:strVal val="visible"/>
                                      </p:to>
                                    </p:set>
                                    <p:anim calcmode="lin" valueType="num">
                                      <p:cBhvr additive="base">
                                        <p:cTn id="7" dur="500" fill="hold"/>
                                        <p:tgtEl>
                                          <p:spTgt spid="107523">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0752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07523">
                                            <p:txEl>
                                              <p:pRg st="1" end="1"/>
                                            </p:txEl>
                                          </p:spTgt>
                                        </p:tgtEl>
                                        <p:attrNameLst>
                                          <p:attrName>style.visibility</p:attrName>
                                        </p:attrNameLst>
                                      </p:cBhvr>
                                      <p:to>
                                        <p:strVal val="visible"/>
                                      </p:to>
                                    </p:set>
                                    <p:anim calcmode="lin" valueType="num">
                                      <p:cBhvr additive="base">
                                        <p:cTn id="13" dur="500" fill="hold"/>
                                        <p:tgtEl>
                                          <p:spTgt spid="107523">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107523">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07523">
                                            <p:txEl>
                                              <p:pRg st="2" end="2"/>
                                            </p:txEl>
                                          </p:spTgt>
                                        </p:tgtEl>
                                        <p:attrNameLst>
                                          <p:attrName>style.visibility</p:attrName>
                                        </p:attrNameLst>
                                      </p:cBhvr>
                                      <p:to>
                                        <p:strVal val="visible"/>
                                      </p:to>
                                    </p:set>
                                    <p:anim calcmode="lin" valueType="num">
                                      <p:cBhvr additive="base">
                                        <p:cTn id="19" dur="500" fill="hold"/>
                                        <p:tgtEl>
                                          <p:spTgt spid="107523">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107523">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107524">
                                            <p:txEl>
                                              <p:pRg st="0" end="0"/>
                                            </p:txEl>
                                          </p:spTgt>
                                        </p:tgtEl>
                                        <p:attrNameLst>
                                          <p:attrName>style.visibility</p:attrName>
                                        </p:attrNameLst>
                                      </p:cBhvr>
                                      <p:to>
                                        <p:strVal val="visible"/>
                                      </p:to>
                                    </p:set>
                                    <p:anim calcmode="lin" valueType="num">
                                      <p:cBhvr additive="base">
                                        <p:cTn id="25" dur="500" fill="hold"/>
                                        <p:tgtEl>
                                          <p:spTgt spid="107524">
                                            <p:txEl>
                                              <p:pRg st="0" end="0"/>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107524">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107524">
                                            <p:txEl>
                                              <p:pRg st="1" end="1"/>
                                            </p:txEl>
                                          </p:spTgt>
                                        </p:tgtEl>
                                        <p:attrNameLst>
                                          <p:attrName>style.visibility</p:attrName>
                                        </p:attrNameLst>
                                      </p:cBhvr>
                                      <p:to>
                                        <p:strVal val="visible"/>
                                      </p:to>
                                    </p:set>
                                    <p:anim calcmode="lin" valueType="num">
                                      <p:cBhvr additive="base">
                                        <p:cTn id="31" dur="500" fill="hold"/>
                                        <p:tgtEl>
                                          <p:spTgt spid="107524">
                                            <p:txEl>
                                              <p:pRg st="1" end="1"/>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107524">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107524">
                                            <p:txEl>
                                              <p:pRg st="2" end="2"/>
                                            </p:txEl>
                                          </p:spTgt>
                                        </p:tgtEl>
                                        <p:attrNameLst>
                                          <p:attrName>style.visibility</p:attrName>
                                        </p:attrNameLst>
                                      </p:cBhvr>
                                      <p:to>
                                        <p:strVal val="visible"/>
                                      </p:to>
                                    </p:set>
                                    <p:anim calcmode="lin" valueType="num">
                                      <p:cBhvr additive="base">
                                        <p:cTn id="37" dur="500" fill="hold"/>
                                        <p:tgtEl>
                                          <p:spTgt spid="107524">
                                            <p:txEl>
                                              <p:pRg st="2" end="2"/>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107524">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8" fill="hold" grpId="0" nodeType="clickEffect">
                                  <p:stCondLst>
                                    <p:cond delay="0"/>
                                  </p:stCondLst>
                                  <p:childTnLst>
                                    <p:set>
                                      <p:cBhvr>
                                        <p:cTn id="42" dur="1" fill="hold">
                                          <p:stCondLst>
                                            <p:cond delay="0"/>
                                          </p:stCondLst>
                                        </p:cTn>
                                        <p:tgtEl>
                                          <p:spTgt spid="107524">
                                            <p:txEl>
                                              <p:pRg st="3" end="3"/>
                                            </p:txEl>
                                          </p:spTgt>
                                        </p:tgtEl>
                                        <p:attrNameLst>
                                          <p:attrName>style.visibility</p:attrName>
                                        </p:attrNameLst>
                                      </p:cBhvr>
                                      <p:to>
                                        <p:strVal val="visible"/>
                                      </p:to>
                                    </p:set>
                                    <p:anim calcmode="lin" valueType="num">
                                      <p:cBhvr additive="base">
                                        <p:cTn id="43" dur="500" fill="hold"/>
                                        <p:tgtEl>
                                          <p:spTgt spid="107524">
                                            <p:txEl>
                                              <p:pRg st="3" end="3"/>
                                            </p:txEl>
                                          </p:spTgt>
                                        </p:tgtEl>
                                        <p:attrNameLst>
                                          <p:attrName>ppt_x</p:attrName>
                                        </p:attrNameLst>
                                      </p:cBhvr>
                                      <p:tavLst>
                                        <p:tav tm="0">
                                          <p:val>
                                            <p:strVal val="0-#ppt_w/2"/>
                                          </p:val>
                                        </p:tav>
                                        <p:tav tm="100000">
                                          <p:val>
                                            <p:strVal val="#ppt_x"/>
                                          </p:val>
                                        </p:tav>
                                      </p:tavLst>
                                    </p:anim>
                                    <p:anim calcmode="lin" valueType="num">
                                      <p:cBhvr additive="base">
                                        <p:cTn id="44" dur="500" fill="hold"/>
                                        <p:tgtEl>
                                          <p:spTgt spid="107524">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8" fill="hold" grpId="0" nodeType="clickEffect">
                                  <p:stCondLst>
                                    <p:cond delay="0"/>
                                  </p:stCondLst>
                                  <p:childTnLst>
                                    <p:set>
                                      <p:cBhvr>
                                        <p:cTn id="48" dur="1" fill="hold">
                                          <p:stCondLst>
                                            <p:cond delay="0"/>
                                          </p:stCondLst>
                                        </p:cTn>
                                        <p:tgtEl>
                                          <p:spTgt spid="107524">
                                            <p:txEl>
                                              <p:pRg st="4" end="4"/>
                                            </p:txEl>
                                          </p:spTgt>
                                        </p:tgtEl>
                                        <p:attrNameLst>
                                          <p:attrName>style.visibility</p:attrName>
                                        </p:attrNameLst>
                                      </p:cBhvr>
                                      <p:to>
                                        <p:strVal val="visible"/>
                                      </p:to>
                                    </p:set>
                                    <p:anim calcmode="lin" valueType="num">
                                      <p:cBhvr additive="base">
                                        <p:cTn id="49" dur="500" fill="hold"/>
                                        <p:tgtEl>
                                          <p:spTgt spid="107524">
                                            <p:txEl>
                                              <p:pRg st="4" end="4"/>
                                            </p:txEl>
                                          </p:spTgt>
                                        </p:tgtEl>
                                        <p:attrNameLst>
                                          <p:attrName>ppt_x</p:attrName>
                                        </p:attrNameLst>
                                      </p:cBhvr>
                                      <p:tavLst>
                                        <p:tav tm="0">
                                          <p:val>
                                            <p:strVal val="0-#ppt_w/2"/>
                                          </p:val>
                                        </p:tav>
                                        <p:tav tm="100000">
                                          <p:val>
                                            <p:strVal val="#ppt_x"/>
                                          </p:val>
                                        </p:tav>
                                      </p:tavLst>
                                    </p:anim>
                                    <p:anim calcmode="lin" valueType="num">
                                      <p:cBhvr additive="base">
                                        <p:cTn id="50" dur="500" fill="hold"/>
                                        <p:tgtEl>
                                          <p:spTgt spid="107524">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7523" grpId="0" build="p" autoUpdateAnimBg="0"/>
      <p:bldP spid="107524" grpId="0" build="p" autoUpdateAnimBg="0"/>
    </p:bldLst>
  </p:timing>
</p:sld>
</file>

<file path=ppt/slides/slide8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50881" name="Rectangle 2"/>
          <p:cNvSpPr>
            <a:spLocks noGrp="1" noChangeArrowheads="1"/>
          </p:cNvSpPr>
          <p:nvPr>
            <p:ph type="title"/>
          </p:nvPr>
        </p:nvSpPr>
        <p:spPr>
          <a:xfrm>
            <a:off x="-20638" y="-23813"/>
            <a:ext cx="8001001" cy="914401"/>
          </a:xfrm>
        </p:spPr>
        <p:txBody>
          <a:bodyPr/>
          <a:lstStyle/>
          <a:p>
            <a:pPr eaLnBrk="1" hangingPunct="1"/>
            <a:r>
              <a:rPr lang="en-US">
                <a:latin typeface="Times New Roman" charset="0"/>
              </a:rPr>
              <a:t>Adolph Eichmann</a:t>
            </a:r>
          </a:p>
        </p:txBody>
      </p:sp>
      <p:sp>
        <p:nvSpPr>
          <p:cNvPr id="114692" name="Rectangle 4"/>
          <p:cNvSpPr>
            <a:spLocks noGrp="1" noChangeArrowheads="1"/>
          </p:cNvSpPr>
          <p:nvPr>
            <p:ph type="body" sz="half" idx="2"/>
          </p:nvPr>
        </p:nvSpPr>
        <p:spPr>
          <a:xfrm>
            <a:off x="4724400" y="990600"/>
            <a:ext cx="4419600" cy="5486400"/>
          </a:xfrm>
        </p:spPr>
        <p:txBody>
          <a:bodyPr/>
          <a:lstStyle/>
          <a:p>
            <a:pPr eaLnBrk="1" hangingPunct="1"/>
            <a:r>
              <a:rPr lang="en-US" sz="2400">
                <a:latin typeface="Times New Roman" charset="0"/>
              </a:rPr>
              <a:t>Head of Nazi Security Police (SD) and </a:t>
            </a:r>
            <a:r>
              <a:rPr lang="en-US" sz="2400" b="1" u="sng">
                <a:latin typeface="Times New Roman" charset="0"/>
              </a:rPr>
              <a:t>Gestapo</a:t>
            </a:r>
          </a:p>
          <a:p>
            <a:pPr eaLnBrk="1" hangingPunct="1"/>
            <a:r>
              <a:rPr lang="en-US" sz="2400">
                <a:latin typeface="Times New Roman" charset="0"/>
              </a:rPr>
              <a:t>In charge of </a:t>
            </a:r>
            <a:r>
              <a:rPr lang="en-US" sz="2400" b="1" u="sng">
                <a:latin typeface="Times New Roman" charset="0"/>
              </a:rPr>
              <a:t>Einsatzgruppen</a:t>
            </a:r>
          </a:p>
          <a:p>
            <a:pPr eaLnBrk="1" hangingPunct="1"/>
            <a:r>
              <a:rPr lang="en-US" sz="2400">
                <a:latin typeface="Times New Roman" charset="0"/>
              </a:rPr>
              <a:t>Chief executor of Anti-Jewish policies</a:t>
            </a:r>
          </a:p>
          <a:p>
            <a:pPr eaLnBrk="1" hangingPunct="1"/>
            <a:r>
              <a:rPr lang="en-US" sz="2400">
                <a:latin typeface="Times New Roman" charset="0"/>
              </a:rPr>
              <a:t>Convened the </a:t>
            </a:r>
            <a:r>
              <a:rPr lang="en-US" sz="2400" b="1" u="sng">
                <a:latin typeface="Times New Roman" charset="0"/>
              </a:rPr>
              <a:t>Wannsee</a:t>
            </a:r>
            <a:r>
              <a:rPr lang="en-US" sz="2400">
                <a:latin typeface="Times New Roman" charset="0"/>
              </a:rPr>
              <a:t> Conference</a:t>
            </a:r>
          </a:p>
          <a:p>
            <a:pPr eaLnBrk="1" hangingPunct="1"/>
            <a:r>
              <a:rPr lang="en-US" sz="2400">
                <a:latin typeface="Times New Roman" charset="0"/>
              </a:rPr>
              <a:t>Fled to </a:t>
            </a:r>
            <a:r>
              <a:rPr lang="en-US" sz="2400" b="1" u="sng">
                <a:latin typeface="Times New Roman" charset="0"/>
              </a:rPr>
              <a:t>Argentina </a:t>
            </a:r>
          </a:p>
          <a:p>
            <a:pPr eaLnBrk="1" hangingPunct="1"/>
            <a:r>
              <a:rPr lang="en-US" sz="2400">
                <a:latin typeface="Times New Roman" charset="0"/>
              </a:rPr>
              <a:t>Captured by </a:t>
            </a:r>
            <a:r>
              <a:rPr lang="en-US" sz="2400" b="1" u="sng">
                <a:latin typeface="Times New Roman" charset="0"/>
              </a:rPr>
              <a:t>Mossad</a:t>
            </a:r>
          </a:p>
          <a:p>
            <a:pPr eaLnBrk="1" hangingPunct="1"/>
            <a:r>
              <a:rPr lang="en-US" sz="2400">
                <a:latin typeface="Times New Roman" charset="0"/>
              </a:rPr>
              <a:t>Executed in 1962</a:t>
            </a:r>
          </a:p>
        </p:txBody>
      </p:sp>
      <p:pic>
        <p:nvPicPr>
          <p:cNvPr id="250883" name="Picture 5" descr="C:\Documents and Settings\DWoolley\My Documents\My Pictures\Holocaust\eichma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1066800"/>
            <a:ext cx="4171950"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25251626"/>
      </p:ext>
    </p:extLst>
  </p:cSld>
  <p:clrMapOvr>
    <a:masterClrMapping/>
  </p:clrMapOvr>
  <p:transition xmlns:p14="http://schemas.microsoft.com/office/powerpoint/2010/main" spd="slow"/>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114692">
                                            <p:txEl>
                                              <p:pRg st="0" end="0"/>
                                            </p:txEl>
                                          </p:spTgt>
                                        </p:tgtEl>
                                        <p:attrNameLst>
                                          <p:attrName>style.visibility</p:attrName>
                                        </p:attrNameLst>
                                      </p:cBhvr>
                                      <p:to>
                                        <p:strVal val="visible"/>
                                      </p:to>
                                    </p:set>
                                    <p:anim calcmode="lin" valueType="num">
                                      <p:cBhvr>
                                        <p:cTn id="7" dur="1000" fill="hold"/>
                                        <p:tgtEl>
                                          <p:spTgt spid="114692">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114692">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114692">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14692">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114692">
                                            <p:txEl>
                                              <p:pRg st="1" end="1"/>
                                            </p:txEl>
                                          </p:spTgt>
                                        </p:tgtEl>
                                        <p:attrNameLst>
                                          <p:attrName>style.visibility</p:attrName>
                                        </p:attrNameLst>
                                      </p:cBhvr>
                                      <p:to>
                                        <p:strVal val="visible"/>
                                      </p:to>
                                    </p:set>
                                    <p:anim calcmode="lin" valueType="num">
                                      <p:cBhvr>
                                        <p:cTn id="15" dur="1000" fill="hold"/>
                                        <p:tgtEl>
                                          <p:spTgt spid="114692">
                                            <p:txEl>
                                              <p:pRg st="1" end="1"/>
                                            </p:txEl>
                                          </p:spTgt>
                                        </p:tgtEl>
                                        <p:attrNameLst>
                                          <p:attrName>ppt_w</p:attrName>
                                        </p:attrNameLst>
                                      </p:cBhvr>
                                      <p:tavLst>
                                        <p:tav tm="0">
                                          <p:val>
                                            <p:fltVal val="0"/>
                                          </p:val>
                                        </p:tav>
                                        <p:tav tm="100000">
                                          <p:val>
                                            <p:strVal val="#ppt_w"/>
                                          </p:val>
                                        </p:tav>
                                      </p:tavLst>
                                    </p:anim>
                                    <p:anim calcmode="lin" valueType="num">
                                      <p:cBhvr>
                                        <p:cTn id="16" dur="1000" fill="hold"/>
                                        <p:tgtEl>
                                          <p:spTgt spid="114692">
                                            <p:txEl>
                                              <p:pRg st="1" end="1"/>
                                            </p:txEl>
                                          </p:spTgt>
                                        </p:tgtEl>
                                        <p:attrNameLst>
                                          <p:attrName>ppt_h</p:attrName>
                                        </p:attrNameLst>
                                      </p:cBhvr>
                                      <p:tavLst>
                                        <p:tav tm="0">
                                          <p:val>
                                            <p:fltVal val="0"/>
                                          </p:val>
                                        </p:tav>
                                        <p:tav tm="100000">
                                          <p:val>
                                            <p:strVal val="#ppt_h"/>
                                          </p:val>
                                        </p:tav>
                                      </p:tavLst>
                                    </p:anim>
                                    <p:anim calcmode="lin" valueType="num">
                                      <p:cBhvr>
                                        <p:cTn id="17" dur="1000" fill="hold"/>
                                        <p:tgtEl>
                                          <p:spTgt spid="114692">
                                            <p:txEl>
                                              <p:pRg st="1" end="1"/>
                                            </p:txEl>
                                          </p:spTgt>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114692">
                                            <p:txEl>
                                              <p:pRg st="1" end="1"/>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5" presetClass="entr" presetSubtype="0" fill="hold" grpId="0" nodeType="clickEffect">
                                  <p:stCondLst>
                                    <p:cond delay="0"/>
                                  </p:stCondLst>
                                  <p:childTnLst>
                                    <p:set>
                                      <p:cBhvr>
                                        <p:cTn id="22" dur="1" fill="hold">
                                          <p:stCondLst>
                                            <p:cond delay="0"/>
                                          </p:stCondLst>
                                        </p:cTn>
                                        <p:tgtEl>
                                          <p:spTgt spid="114692">
                                            <p:txEl>
                                              <p:pRg st="2" end="2"/>
                                            </p:txEl>
                                          </p:spTgt>
                                        </p:tgtEl>
                                        <p:attrNameLst>
                                          <p:attrName>style.visibility</p:attrName>
                                        </p:attrNameLst>
                                      </p:cBhvr>
                                      <p:to>
                                        <p:strVal val="visible"/>
                                      </p:to>
                                    </p:set>
                                    <p:anim calcmode="lin" valueType="num">
                                      <p:cBhvr>
                                        <p:cTn id="23" dur="1000" fill="hold"/>
                                        <p:tgtEl>
                                          <p:spTgt spid="114692">
                                            <p:txEl>
                                              <p:pRg st="2" end="2"/>
                                            </p:txEl>
                                          </p:spTgt>
                                        </p:tgtEl>
                                        <p:attrNameLst>
                                          <p:attrName>ppt_w</p:attrName>
                                        </p:attrNameLst>
                                      </p:cBhvr>
                                      <p:tavLst>
                                        <p:tav tm="0">
                                          <p:val>
                                            <p:fltVal val="0"/>
                                          </p:val>
                                        </p:tav>
                                        <p:tav tm="100000">
                                          <p:val>
                                            <p:strVal val="#ppt_w"/>
                                          </p:val>
                                        </p:tav>
                                      </p:tavLst>
                                    </p:anim>
                                    <p:anim calcmode="lin" valueType="num">
                                      <p:cBhvr>
                                        <p:cTn id="24" dur="1000" fill="hold"/>
                                        <p:tgtEl>
                                          <p:spTgt spid="114692">
                                            <p:txEl>
                                              <p:pRg st="2" end="2"/>
                                            </p:txEl>
                                          </p:spTgt>
                                        </p:tgtEl>
                                        <p:attrNameLst>
                                          <p:attrName>ppt_h</p:attrName>
                                        </p:attrNameLst>
                                      </p:cBhvr>
                                      <p:tavLst>
                                        <p:tav tm="0">
                                          <p:val>
                                            <p:fltVal val="0"/>
                                          </p:val>
                                        </p:tav>
                                        <p:tav tm="100000">
                                          <p:val>
                                            <p:strVal val="#ppt_h"/>
                                          </p:val>
                                        </p:tav>
                                      </p:tavLst>
                                    </p:anim>
                                    <p:anim calcmode="lin" valueType="num">
                                      <p:cBhvr>
                                        <p:cTn id="25" dur="1000" fill="hold"/>
                                        <p:tgtEl>
                                          <p:spTgt spid="114692">
                                            <p:txEl>
                                              <p:pRg st="2" end="2"/>
                                            </p:txEl>
                                          </p:spTgt>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114692">
                                            <p:txEl>
                                              <p:pRg st="2" end="2"/>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15" presetClass="entr" presetSubtype="0" fill="hold" grpId="0" nodeType="clickEffect">
                                  <p:stCondLst>
                                    <p:cond delay="0"/>
                                  </p:stCondLst>
                                  <p:childTnLst>
                                    <p:set>
                                      <p:cBhvr>
                                        <p:cTn id="30" dur="1" fill="hold">
                                          <p:stCondLst>
                                            <p:cond delay="0"/>
                                          </p:stCondLst>
                                        </p:cTn>
                                        <p:tgtEl>
                                          <p:spTgt spid="114692">
                                            <p:txEl>
                                              <p:pRg st="3" end="3"/>
                                            </p:txEl>
                                          </p:spTgt>
                                        </p:tgtEl>
                                        <p:attrNameLst>
                                          <p:attrName>style.visibility</p:attrName>
                                        </p:attrNameLst>
                                      </p:cBhvr>
                                      <p:to>
                                        <p:strVal val="visible"/>
                                      </p:to>
                                    </p:set>
                                    <p:anim calcmode="lin" valueType="num">
                                      <p:cBhvr>
                                        <p:cTn id="31" dur="1000" fill="hold"/>
                                        <p:tgtEl>
                                          <p:spTgt spid="114692">
                                            <p:txEl>
                                              <p:pRg st="3" end="3"/>
                                            </p:txEl>
                                          </p:spTgt>
                                        </p:tgtEl>
                                        <p:attrNameLst>
                                          <p:attrName>ppt_w</p:attrName>
                                        </p:attrNameLst>
                                      </p:cBhvr>
                                      <p:tavLst>
                                        <p:tav tm="0">
                                          <p:val>
                                            <p:fltVal val="0"/>
                                          </p:val>
                                        </p:tav>
                                        <p:tav tm="100000">
                                          <p:val>
                                            <p:strVal val="#ppt_w"/>
                                          </p:val>
                                        </p:tav>
                                      </p:tavLst>
                                    </p:anim>
                                    <p:anim calcmode="lin" valueType="num">
                                      <p:cBhvr>
                                        <p:cTn id="32" dur="1000" fill="hold"/>
                                        <p:tgtEl>
                                          <p:spTgt spid="114692">
                                            <p:txEl>
                                              <p:pRg st="3" end="3"/>
                                            </p:txEl>
                                          </p:spTgt>
                                        </p:tgtEl>
                                        <p:attrNameLst>
                                          <p:attrName>ppt_h</p:attrName>
                                        </p:attrNameLst>
                                      </p:cBhvr>
                                      <p:tavLst>
                                        <p:tav tm="0">
                                          <p:val>
                                            <p:fltVal val="0"/>
                                          </p:val>
                                        </p:tav>
                                        <p:tav tm="100000">
                                          <p:val>
                                            <p:strVal val="#ppt_h"/>
                                          </p:val>
                                        </p:tav>
                                      </p:tavLst>
                                    </p:anim>
                                    <p:anim calcmode="lin" valueType="num">
                                      <p:cBhvr>
                                        <p:cTn id="33" dur="1000" fill="hold"/>
                                        <p:tgtEl>
                                          <p:spTgt spid="114692">
                                            <p:txEl>
                                              <p:pRg st="3" end="3"/>
                                            </p:txEl>
                                          </p:spTgt>
                                        </p:tgtEl>
                                        <p:attrNameLst>
                                          <p:attrName>ppt_x</p:attrName>
                                        </p:attrNameLst>
                                      </p:cBhvr>
                                      <p:tavLst>
                                        <p:tav tm="0" fmla="#ppt_x+(cos(-2*pi*(1-$))*-#ppt_x-sin(-2*pi*(1-$))*(1-#ppt_y))*(1-$)">
                                          <p:val>
                                            <p:fltVal val="0"/>
                                          </p:val>
                                        </p:tav>
                                        <p:tav tm="100000">
                                          <p:val>
                                            <p:fltVal val="1"/>
                                          </p:val>
                                        </p:tav>
                                      </p:tavLst>
                                    </p:anim>
                                    <p:anim calcmode="lin" valueType="num">
                                      <p:cBhvr>
                                        <p:cTn id="34" dur="1000" fill="hold"/>
                                        <p:tgtEl>
                                          <p:spTgt spid="114692">
                                            <p:txEl>
                                              <p:pRg st="3" end="3"/>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15" presetClass="entr" presetSubtype="0" fill="hold" grpId="0" nodeType="clickEffect">
                                  <p:stCondLst>
                                    <p:cond delay="0"/>
                                  </p:stCondLst>
                                  <p:childTnLst>
                                    <p:set>
                                      <p:cBhvr>
                                        <p:cTn id="38" dur="1" fill="hold">
                                          <p:stCondLst>
                                            <p:cond delay="0"/>
                                          </p:stCondLst>
                                        </p:cTn>
                                        <p:tgtEl>
                                          <p:spTgt spid="114692">
                                            <p:txEl>
                                              <p:pRg st="4" end="4"/>
                                            </p:txEl>
                                          </p:spTgt>
                                        </p:tgtEl>
                                        <p:attrNameLst>
                                          <p:attrName>style.visibility</p:attrName>
                                        </p:attrNameLst>
                                      </p:cBhvr>
                                      <p:to>
                                        <p:strVal val="visible"/>
                                      </p:to>
                                    </p:set>
                                    <p:anim calcmode="lin" valueType="num">
                                      <p:cBhvr>
                                        <p:cTn id="39" dur="1000" fill="hold"/>
                                        <p:tgtEl>
                                          <p:spTgt spid="114692">
                                            <p:txEl>
                                              <p:pRg st="4" end="4"/>
                                            </p:txEl>
                                          </p:spTgt>
                                        </p:tgtEl>
                                        <p:attrNameLst>
                                          <p:attrName>ppt_w</p:attrName>
                                        </p:attrNameLst>
                                      </p:cBhvr>
                                      <p:tavLst>
                                        <p:tav tm="0">
                                          <p:val>
                                            <p:fltVal val="0"/>
                                          </p:val>
                                        </p:tav>
                                        <p:tav tm="100000">
                                          <p:val>
                                            <p:strVal val="#ppt_w"/>
                                          </p:val>
                                        </p:tav>
                                      </p:tavLst>
                                    </p:anim>
                                    <p:anim calcmode="lin" valueType="num">
                                      <p:cBhvr>
                                        <p:cTn id="40" dur="1000" fill="hold"/>
                                        <p:tgtEl>
                                          <p:spTgt spid="114692">
                                            <p:txEl>
                                              <p:pRg st="4" end="4"/>
                                            </p:txEl>
                                          </p:spTgt>
                                        </p:tgtEl>
                                        <p:attrNameLst>
                                          <p:attrName>ppt_h</p:attrName>
                                        </p:attrNameLst>
                                      </p:cBhvr>
                                      <p:tavLst>
                                        <p:tav tm="0">
                                          <p:val>
                                            <p:fltVal val="0"/>
                                          </p:val>
                                        </p:tav>
                                        <p:tav tm="100000">
                                          <p:val>
                                            <p:strVal val="#ppt_h"/>
                                          </p:val>
                                        </p:tav>
                                      </p:tavLst>
                                    </p:anim>
                                    <p:anim calcmode="lin" valueType="num">
                                      <p:cBhvr>
                                        <p:cTn id="41" dur="1000" fill="hold"/>
                                        <p:tgtEl>
                                          <p:spTgt spid="114692">
                                            <p:txEl>
                                              <p:pRg st="4" end="4"/>
                                            </p:txEl>
                                          </p:spTgt>
                                        </p:tgtEl>
                                        <p:attrNameLst>
                                          <p:attrName>ppt_x</p:attrName>
                                        </p:attrNameLst>
                                      </p:cBhvr>
                                      <p:tavLst>
                                        <p:tav tm="0" fmla="#ppt_x+(cos(-2*pi*(1-$))*-#ppt_x-sin(-2*pi*(1-$))*(1-#ppt_y))*(1-$)">
                                          <p:val>
                                            <p:fltVal val="0"/>
                                          </p:val>
                                        </p:tav>
                                        <p:tav tm="100000">
                                          <p:val>
                                            <p:fltVal val="1"/>
                                          </p:val>
                                        </p:tav>
                                      </p:tavLst>
                                    </p:anim>
                                    <p:anim calcmode="lin" valueType="num">
                                      <p:cBhvr>
                                        <p:cTn id="42" dur="1000" fill="hold"/>
                                        <p:tgtEl>
                                          <p:spTgt spid="114692">
                                            <p:txEl>
                                              <p:pRg st="4" end="4"/>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43" fill="hold" nodeType="clickPar">
                      <p:stCondLst>
                        <p:cond delay="indefinite"/>
                      </p:stCondLst>
                      <p:childTnLst>
                        <p:par>
                          <p:cTn id="44" fill="hold" nodeType="withGroup">
                            <p:stCondLst>
                              <p:cond delay="0"/>
                            </p:stCondLst>
                            <p:childTnLst>
                              <p:par>
                                <p:cTn id="45" presetID="15" presetClass="entr" presetSubtype="0" fill="hold" grpId="0" nodeType="clickEffect">
                                  <p:stCondLst>
                                    <p:cond delay="0"/>
                                  </p:stCondLst>
                                  <p:childTnLst>
                                    <p:set>
                                      <p:cBhvr>
                                        <p:cTn id="46" dur="1" fill="hold">
                                          <p:stCondLst>
                                            <p:cond delay="0"/>
                                          </p:stCondLst>
                                        </p:cTn>
                                        <p:tgtEl>
                                          <p:spTgt spid="114692">
                                            <p:txEl>
                                              <p:pRg st="5" end="5"/>
                                            </p:txEl>
                                          </p:spTgt>
                                        </p:tgtEl>
                                        <p:attrNameLst>
                                          <p:attrName>style.visibility</p:attrName>
                                        </p:attrNameLst>
                                      </p:cBhvr>
                                      <p:to>
                                        <p:strVal val="visible"/>
                                      </p:to>
                                    </p:set>
                                    <p:anim calcmode="lin" valueType="num">
                                      <p:cBhvr>
                                        <p:cTn id="47" dur="1000" fill="hold"/>
                                        <p:tgtEl>
                                          <p:spTgt spid="114692">
                                            <p:txEl>
                                              <p:pRg st="5" end="5"/>
                                            </p:txEl>
                                          </p:spTgt>
                                        </p:tgtEl>
                                        <p:attrNameLst>
                                          <p:attrName>ppt_w</p:attrName>
                                        </p:attrNameLst>
                                      </p:cBhvr>
                                      <p:tavLst>
                                        <p:tav tm="0">
                                          <p:val>
                                            <p:fltVal val="0"/>
                                          </p:val>
                                        </p:tav>
                                        <p:tav tm="100000">
                                          <p:val>
                                            <p:strVal val="#ppt_w"/>
                                          </p:val>
                                        </p:tav>
                                      </p:tavLst>
                                    </p:anim>
                                    <p:anim calcmode="lin" valueType="num">
                                      <p:cBhvr>
                                        <p:cTn id="48" dur="1000" fill="hold"/>
                                        <p:tgtEl>
                                          <p:spTgt spid="114692">
                                            <p:txEl>
                                              <p:pRg st="5" end="5"/>
                                            </p:txEl>
                                          </p:spTgt>
                                        </p:tgtEl>
                                        <p:attrNameLst>
                                          <p:attrName>ppt_h</p:attrName>
                                        </p:attrNameLst>
                                      </p:cBhvr>
                                      <p:tavLst>
                                        <p:tav tm="0">
                                          <p:val>
                                            <p:fltVal val="0"/>
                                          </p:val>
                                        </p:tav>
                                        <p:tav tm="100000">
                                          <p:val>
                                            <p:strVal val="#ppt_h"/>
                                          </p:val>
                                        </p:tav>
                                      </p:tavLst>
                                    </p:anim>
                                    <p:anim calcmode="lin" valueType="num">
                                      <p:cBhvr>
                                        <p:cTn id="49" dur="1000" fill="hold"/>
                                        <p:tgtEl>
                                          <p:spTgt spid="114692">
                                            <p:txEl>
                                              <p:pRg st="5" end="5"/>
                                            </p:txEl>
                                          </p:spTgt>
                                        </p:tgtEl>
                                        <p:attrNameLst>
                                          <p:attrName>ppt_x</p:attrName>
                                        </p:attrNameLst>
                                      </p:cBhvr>
                                      <p:tavLst>
                                        <p:tav tm="0" fmla="#ppt_x+(cos(-2*pi*(1-$))*-#ppt_x-sin(-2*pi*(1-$))*(1-#ppt_y))*(1-$)">
                                          <p:val>
                                            <p:fltVal val="0"/>
                                          </p:val>
                                        </p:tav>
                                        <p:tav tm="100000">
                                          <p:val>
                                            <p:fltVal val="1"/>
                                          </p:val>
                                        </p:tav>
                                      </p:tavLst>
                                    </p:anim>
                                    <p:anim calcmode="lin" valueType="num">
                                      <p:cBhvr>
                                        <p:cTn id="50" dur="1000" fill="hold"/>
                                        <p:tgtEl>
                                          <p:spTgt spid="114692">
                                            <p:txEl>
                                              <p:pRg st="5" end="5"/>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15" presetClass="entr" presetSubtype="0" fill="hold" grpId="0" nodeType="clickEffect">
                                  <p:stCondLst>
                                    <p:cond delay="0"/>
                                  </p:stCondLst>
                                  <p:childTnLst>
                                    <p:set>
                                      <p:cBhvr>
                                        <p:cTn id="54" dur="1" fill="hold">
                                          <p:stCondLst>
                                            <p:cond delay="0"/>
                                          </p:stCondLst>
                                        </p:cTn>
                                        <p:tgtEl>
                                          <p:spTgt spid="114692">
                                            <p:txEl>
                                              <p:pRg st="6" end="6"/>
                                            </p:txEl>
                                          </p:spTgt>
                                        </p:tgtEl>
                                        <p:attrNameLst>
                                          <p:attrName>style.visibility</p:attrName>
                                        </p:attrNameLst>
                                      </p:cBhvr>
                                      <p:to>
                                        <p:strVal val="visible"/>
                                      </p:to>
                                    </p:set>
                                    <p:anim calcmode="lin" valueType="num">
                                      <p:cBhvr>
                                        <p:cTn id="55" dur="1000" fill="hold"/>
                                        <p:tgtEl>
                                          <p:spTgt spid="114692">
                                            <p:txEl>
                                              <p:pRg st="6" end="6"/>
                                            </p:txEl>
                                          </p:spTgt>
                                        </p:tgtEl>
                                        <p:attrNameLst>
                                          <p:attrName>ppt_w</p:attrName>
                                        </p:attrNameLst>
                                      </p:cBhvr>
                                      <p:tavLst>
                                        <p:tav tm="0">
                                          <p:val>
                                            <p:fltVal val="0"/>
                                          </p:val>
                                        </p:tav>
                                        <p:tav tm="100000">
                                          <p:val>
                                            <p:strVal val="#ppt_w"/>
                                          </p:val>
                                        </p:tav>
                                      </p:tavLst>
                                    </p:anim>
                                    <p:anim calcmode="lin" valueType="num">
                                      <p:cBhvr>
                                        <p:cTn id="56" dur="1000" fill="hold"/>
                                        <p:tgtEl>
                                          <p:spTgt spid="114692">
                                            <p:txEl>
                                              <p:pRg st="6" end="6"/>
                                            </p:txEl>
                                          </p:spTgt>
                                        </p:tgtEl>
                                        <p:attrNameLst>
                                          <p:attrName>ppt_h</p:attrName>
                                        </p:attrNameLst>
                                      </p:cBhvr>
                                      <p:tavLst>
                                        <p:tav tm="0">
                                          <p:val>
                                            <p:fltVal val="0"/>
                                          </p:val>
                                        </p:tav>
                                        <p:tav tm="100000">
                                          <p:val>
                                            <p:strVal val="#ppt_h"/>
                                          </p:val>
                                        </p:tav>
                                      </p:tavLst>
                                    </p:anim>
                                    <p:anim calcmode="lin" valueType="num">
                                      <p:cBhvr>
                                        <p:cTn id="57" dur="1000" fill="hold"/>
                                        <p:tgtEl>
                                          <p:spTgt spid="114692">
                                            <p:txEl>
                                              <p:pRg st="6" end="6"/>
                                            </p:txEl>
                                          </p:spTgt>
                                        </p:tgtEl>
                                        <p:attrNameLst>
                                          <p:attrName>ppt_x</p:attrName>
                                        </p:attrNameLst>
                                      </p:cBhvr>
                                      <p:tavLst>
                                        <p:tav tm="0" fmla="#ppt_x+(cos(-2*pi*(1-$))*-#ppt_x-sin(-2*pi*(1-$))*(1-#ppt_y))*(1-$)">
                                          <p:val>
                                            <p:fltVal val="0"/>
                                          </p:val>
                                        </p:tav>
                                        <p:tav tm="100000">
                                          <p:val>
                                            <p:fltVal val="1"/>
                                          </p:val>
                                        </p:tav>
                                      </p:tavLst>
                                    </p:anim>
                                    <p:anim calcmode="lin" valueType="num">
                                      <p:cBhvr>
                                        <p:cTn id="58" dur="1000" fill="hold"/>
                                        <p:tgtEl>
                                          <p:spTgt spid="114692">
                                            <p:txEl>
                                              <p:pRg st="6" end="6"/>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4692" grpId="0" build="p" autoUpdateAnimBg="0"/>
    </p:bldLst>
  </p:timing>
</p:sld>
</file>

<file path=ppt/slides/slide8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51905" name="Rectangle 2"/>
          <p:cNvSpPr>
            <a:spLocks noGrp="1" noChangeArrowheads="1"/>
          </p:cNvSpPr>
          <p:nvPr>
            <p:ph type="title"/>
          </p:nvPr>
        </p:nvSpPr>
        <p:spPr>
          <a:xfrm>
            <a:off x="498475" y="93663"/>
            <a:ext cx="8147050" cy="1452562"/>
          </a:xfrm>
        </p:spPr>
        <p:txBody>
          <a:bodyPr/>
          <a:lstStyle/>
          <a:p>
            <a:pPr eaLnBrk="1" hangingPunct="1"/>
            <a:r>
              <a:rPr lang="en-US">
                <a:latin typeface="Times New Roman" charset="0"/>
              </a:rPr>
              <a:t>Western Europe</a:t>
            </a:r>
          </a:p>
        </p:txBody>
      </p:sp>
      <p:sp>
        <p:nvSpPr>
          <p:cNvPr id="93187" name="Rectangle 3"/>
          <p:cNvSpPr>
            <a:spLocks noGrp="1" noChangeArrowheads="1"/>
          </p:cNvSpPr>
          <p:nvPr>
            <p:ph type="body" sz="half" idx="1"/>
          </p:nvPr>
        </p:nvSpPr>
        <p:spPr>
          <a:xfrm>
            <a:off x="457200" y="2133600"/>
            <a:ext cx="3962400" cy="4114800"/>
          </a:xfrm>
        </p:spPr>
        <p:txBody>
          <a:bodyPr/>
          <a:lstStyle/>
          <a:p>
            <a:pPr eaLnBrk="1" hangingPunct="1"/>
            <a:r>
              <a:rPr lang="en-US" sz="2800">
                <a:latin typeface="Times New Roman" charset="0"/>
              </a:rPr>
              <a:t>Fate of Jews differed from </a:t>
            </a:r>
            <a:r>
              <a:rPr lang="en-US" sz="2800" b="1" u="sng">
                <a:latin typeface="Times New Roman" charset="0"/>
              </a:rPr>
              <a:t>country</a:t>
            </a:r>
            <a:r>
              <a:rPr lang="en-US" sz="2800">
                <a:latin typeface="Times New Roman" charset="0"/>
              </a:rPr>
              <a:t> to </a:t>
            </a:r>
            <a:r>
              <a:rPr lang="en-US" sz="2800" b="1" u="sng">
                <a:latin typeface="Times New Roman" charset="0"/>
              </a:rPr>
              <a:t>country</a:t>
            </a:r>
          </a:p>
          <a:p>
            <a:pPr eaLnBrk="1" hangingPunct="1"/>
            <a:r>
              <a:rPr lang="en-US" sz="2800">
                <a:latin typeface="Times New Roman" charset="0"/>
              </a:rPr>
              <a:t>Depended on </a:t>
            </a:r>
            <a:r>
              <a:rPr lang="en-US" sz="2800" b="1" u="sng">
                <a:latin typeface="Times New Roman" charset="0"/>
              </a:rPr>
              <a:t>degree</a:t>
            </a:r>
            <a:r>
              <a:rPr lang="en-US" sz="2800">
                <a:latin typeface="Times New Roman" charset="0"/>
              </a:rPr>
              <a:t> of Nazi control, </a:t>
            </a:r>
            <a:r>
              <a:rPr lang="en-US" sz="2800" b="1" u="sng">
                <a:latin typeface="Times New Roman" charset="0"/>
              </a:rPr>
              <a:t>history</a:t>
            </a:r>
            <a:r>
              <a:rPr lang="en-US" sz="2800">
                <a:latin typeface="Times New Roman" charset="0"/>
              </a:rPr>
              <a:t> of Jews in the region and </a:t>
            </a:r>
            <a:r>
              <a:rPr lang="en-US" sz="2800" b="1" u="sng">
                <a:latin typeface="Times New Roman" charset="0"/>
              </a:rPr>
              <a:t>behavior</a:t>
            </a:r>
            <a:r>
              <a:rPr lang="en-US" sz="2800">
                <a:latin typeface="Times New Roman" charset="0"/>
              </a:rPr>
              <a:t> of local population</a:t>
            </a:r>
          </a:p>
        </p:txBody>
      </p:sp>
      <p:sp>
        <p:nvSpPr>
          <p:cNvPr id="93188" name="Rectangle 4"/>
          <p:cNvSpPr>
            <a:spLocks noGrp="1" noChangeArrowheads="1"/>
          </p:cNvSpPr>
          <p:nvPr>
            <p:ph type="body" sz="half" idx="2"/>
          </p:nvPr>
        </p:nvSpPr>
        <p:spPr>
          <a:xfrm>
            <a:off x="4648200" y="1828800"/>
            <a:ext cx="3810000" cy="4800600"/>
          </a:xfrm>
        </p:spPr>
        <p:txBody>
          <a:bodyPr>
            <a:normAutofit fontScale="92500"/>
          </a:bodyPr>
          <a:lstStyle/>
          <a:p>
            <a:pPr eaLnBrk="1" hangingPunct="1">
              <a:lnSpc>
                <a:spcPct val="90000"/>
              </a:lnSpc>
              <a:defRPr/>
            </a:pPr>
            <a:r>
              <a:rPr lang="en-US" sz="2600" dirty="0">
                <a:latin typeface="Times New Roman" charset="0"/>
              </a:rPr>
              <a:t>1</a:t>
            </a:r>
            <a:r>
              <a:rPr lang="en-US" sz="2600" baseline="30000" dirty="0">
                <a:latin typeface="Times New Roman" charset="0"/>
              </a:rPr>
              <a:t>st</a:t>
            </a:r>
            <a:r>
              <a:rPr lang="en-US" sz="2600" dirty="0">
                <a:latin typeface="Times New Roman" charset="0"/>
              </a:rPr>
              <a:t>- Jews </a:t>
            </a:r>
            <a:r>
              <a:rPr lang="en-US" sz="2600" b="1" u="sng" dirty="0">
                <a:latin typeface="Times New Roman" charset="0"/>
              </a:rPr>
              <a:t>Classified</a:t>
            </a:r>
          </a:p>
          <a:p>
            <a:pPr eaLnBrk="1" hangingPunct="1">
              <a:lnSpc>
                <a:spcPct val="90000"/>
              </a:lnSpc>
              <a:defRPr/>
            </a:pPr>
            <a:r>
              <a:rPr lang="en-US" sz="2600" dirty="0">
                <a:latin typeface="Times New Roman" charset="0"/>
              </a:rPr>
              <a:t>2</a:t>
            </a:r>
            <a:r>
              <a:rPr lang="en-US" sz="2600" baseline="30000" dirty="0">
                <a:latin typeface="Times New Roman" charset="0"/>
              </a:rPr>
              <a:t>nd</a:t>
            </a:r>
            <a:r>
              <a:rPr lang="en-US" sz="2600" dirty="0">
                <a:latin typeface="Times New Roman" charset="0"/>
              </a:rPr>
              <a:t>- Civil liberties restricted and property taken</a:t>
            </a:r>
          </a:p>
          <a:p>
            <a:pPr eaLnBrk="1" hangingPunct="1">
              <a:lnSpc>
                <a:spcPct val="90000"/>
              </a:lnSpc>
              <a:defRPr/>
            </a:pPr>
            <a:r>
              <a:rPr lang="en-US" sz="2600" dirty="0">
                <a:latin typeface="Times New Roman" charset="0"/>
              </a:rPr>
              <a:t>3</a:t>
            </a:r>
            <a:r>
              <a:rPr lang="en-US" sz="2600" baseline="30000" dirty="0">
                <a:latin typeface="Times New Roman" charset="0"/>
              </a:rPr>
              <a:t>rd</a:t>
            </a:r>
            <a:r>
              <a:rPr lang="en-US" sz="2600" dirty="0">
                <a:latin typeface="Times New Roman" charset="0"/>
              </a:rPr>
              <a:t>- Fired from </a:t>
            </a:r>
            <a:r>
              <a:rPr lang="ja-JP" altLang="en-US" sz="2600" dirty="0">
                <a:latin typeface="Times New Roman" charset="0"/>
              </a:rPr>
              <a:t>“</a:t>
            </a:r>
            <a:r>
              <a:rPr lang="en-US" altLang="ja-JP" sz="2600" b="1" u="sng" dirty="0">
                <a:latin typeface="Times New Roman" charset="0"/>
              </a:rPr>
              <a:t>public</a:t>
            </a:r>
            <a:r>
              <a:rPr lang="ja-JP" altLang="en-US" sz="2600" dirty="0">
                <a:latin typeface="Times New Roman" charset="0"/>
              </a:rPr>
              <a:t>”</a:t>
            </a:r>
            <a:r>
              <a:rPr lang="en-US" altLang="ja-JP" sz="2600" dirty="0">
                <a:latin typeface="Times New Roman" charset="0"/>
              </a:rPr>
              <a:t> jobs and Jewish businesses taken over</a:t>
            </a:r>
          </a:p>
          <a:p>
            <a:pPr eaLnBrk="1" hangingPunct="1">
              <a:lnSpc>
                <a:spcPct val="90000"/>
              </a:lnSpc>
              <a:defRPr/>
            </a:pPr>
            <a:r>
              <a:rPr lang="en-US" sz="2600" dirty="0">
                <a:latin typeface="Times New Roman" charset="0"/>
              </a:rPr>
              <a:t>4</a:t>
            </a:r>
            <a:r>
              <a:rPr lang="en-US" sz="2600" baseline="30000" dirty="0">
                <a:latin typeface="Times New Roman" charset="0"/>
              </a:rPr>
              <a:t>th</a:t>
            </a:r>
            <a:r>
              <a:rPr lang="en-US" sz="2600" dirty="0">
                <a:latin typeface="Times New Roman" charset="0"/>
              </a:rPr>
              <a:t>- </a:t>
            </a:r>
            <a:r>
              <a:rPr lang="en-US" sz="2600" b="1" u="sng" dirty="0">
                <a:latin typeface="Times New Roman" charset="0"/>
              </a:rPr>
              <a:t>Isolated</a:t>
            </a:r>
            <a:r>
              <a:rPr lang="en-US" sz="2600" dirty="0">
                <a:latin typeface="Times New Roman" charset="0"/>
              </a:rPr>
              <a:t> and forced to wear the Star of David</a:t>
            </a:r>
          </a:p>
          <a:p>
            <a:pPr eaLnBrk="1" hangingPunct="1">
              <a:lnSpc>
                <a:spcPct val="90000"/>
              </a:lnSpc>
              <a:defRPr/>
            </a:pPr>
            <a:r>
              <a:rPr lang="en-US" sz="2600" dirty="0">
                <a:latin typeface="Times New Roman" charset="0"/>
              </a:rPr>
              <a:t>5</a:t>
            </a:r>
            <a:r>
              <a:rPr lang="en-US" sz="2600" baseline="30000" dirty="0">
                <a:latin typeface="Times New Roman" charset="0"/>
              </a:rPr>
              <a:t>th</a:t>
            </a:r>
            <a:r>
              <a:rPr lang="en-US" sz="2600" dirty="0">
                <a:latin typeface="Times New Roman" charset="0"/>
              </a:rPr>
              <a:t>- </a:t>
            </a:r>
            <a:r>
              <a:rPr lang="en-US" sz="2600" b="1" u="sng" dirty="0">
                <a:latin typeface="Times New Roman" charset="0"/>
              </a:rPr>
              <a:t>Deported</a:t>
            </a:r>
            <a:r>
              <a:rPr lang="en-US" sz="2600" dirty="0">
                <a:latin typeface="Times New Roman" charset="0"/>
              </a:rPr>
              <a:t> to Death or Labor Camps in Poland</a:t>
            </a:r>
          </a:p>
        </p:txBody>
      </p:sp>
    </p:spTree>
    <p:extLst>
      <p:ext uri="{BB962C8B-B14F-4D97-AF65-F5344CB8AC3E}">
        <p14:creationId xmlns:p14="http://schemas.microsoft.com/office/powerpoint/2010/main" val="1821282712"/>
      </p:ext>
    </p:extLst>
  </p:cSld>
  <p:clrMapOvr>
    <a:masterClrMapping/>
  </p:clrMapOvr>
  <p:transition xmlns:p14="http://schemas.microsoft.com/office/powerpoint/2010/main" spd="slow"/>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93187">
                                            <p:txEl>
                                              <p:pRg st="0" end="0"/>
                                            </p:txEl>
                                          </p:spTgt>
                                        </p:tgtEl>
                                        <p:attrNameLst>
                                          <p:attrName>style.visibility</p:attrName>
                                        </p:attrNameLst>
                                      </p:cBhvr>
                                      <p:to>
                                        <p:strVal val="visible"/>
                                      </p:to>
                                    </p:set>
                                    <p:anim calcmode="lin" valueType="num">
                                      <p:cBhvr additive="base">
                                        <p:cTn id="7" dur="500" fill="hold"/>
                                        <p:tgtEl>
                                          <p:spTgt spid="93187">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93187">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93187">
                                            <p:txEl>
                                              <p:pRg st="1" end="1"/>
                                            </p:txEl>
                                          </p:spTgt>
                                        </p:tgtEl>
                                        <p:attrNameLst>
                                          <p:attrName>style.visibility</p:attrName>
                                        </p:attrNameLst>
                                      </p:cBhvr>
                                      <p:to>
                                        <p:strVal val="visible"/>
                                      </p:to>
                                    </p:set>
                                    <p:anim calcmode="lin" valueType="num">
                                      <p:cBhvr additive="base">
                                        <p:cTn id="13" dur="500" fill="hold"/>
                                        <p:tgtEl>
                                          <p:spTgt spid="93187">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93187">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93188">
                                            <p:txEl>
                                              <p:pRg st="0" end="0"/>
                                            </p:txEl>
                                          </p:spTgt>
                                        </p:tgtEl>
                                        <p:attrNameLst>
                                          <p:attrName>style.visibility</p:attrName>
                                        </p:attrNameLst>
                                      </p:cBhvr>
                                      <p:to>
                                        <p:strVal val="visible"/>
                                      </p:to>
                                    </p:set>
                                    <p:anim calcmode="lin" valueType="num">
                                      <p:cBhvr additive="base">
                                        <p:cTn id="19" dur="500" fill="hold"/>
                                        <p:tgtEl>
                                          <p:spTgt spid="93188">
                                            <p:txEl>
                                              <p:pRg st="0" end="0"/>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93188">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93188">
                                            <p:txEl>
                                              <p:pRg st="1" end="1"/>
                                            </p:txEl>
                                          </p:spTgt>
                                        </p:tgtEl>
                                        <p:attrNameLst>
                                          <p:attrName>style.visibility</p:attrName>
                                        </p:attrNameLst>
                                      </p:cBhvr>
                                      <p:to>
                                        <p:strVal val="visible"/>
                                      </p:to>
                                    </p:set>
                                    <p:anim calcmode="lin" valueType="num">
                                      <p:cBhvr additive="base">
                                        <p:cTn id="25" dur="500" fill="hold"/>
                                        <p:tgtEl>
                                          <p:spTgt spid="93188">
                                            <p:txEl>
                                              <p:pRg st="1" end="1"/>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93188">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93188">
                                            <p:txEl>
                                              <p:pRg st="2" end="2"/>
                                            </p:txEl>
                                          </p:spTgt>
                                        </p:tgtEl>
                                        <p:attrNameLst>
                                          <p:attrName>style.visibility</p:attrName>
                                        </p:attrNameLst>
                                      </p:cBhvr>
                                      <p:to>
                                        <p:strVal val="visible"/>
                                      </p:to>
                                    </p:set>
                                    <p:anim calcmode="lin" valueType="num">
                                      <p:cBhvr additive="base">
                                        <p:cTn id="31" dur="500" fill="hold"/>
                                        <p:tgtEl>
                                          <p:spTgt spid="93188">
                                            <p:txEl>
                                              <p:pRg st="2" end="2"/>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93188">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93188">
                                            <p:txEl>
                                              <p:pRg st="3" end="3"/>
                                            </p:txEl>
                                          </p:spTgt>
                                        </p:tgtEl>
                                        <p:attrNameLst>
                                          <p:attrName>style.visibility</p:attrName>
                                        </p:attrNameLst>
                                      </p:cBhvr>
                                      <p:to>
                                        <p:strVal val="visible"/>
                                      </p:to>
                                    </p:set>
                                    <p:anim calcmode="lin" valueType="num">
                                      <p:cBhvr additive="base">
                                        <p:cTn id="37" dur="500" fill="hold"/>
                                        <p:tgtEl>
                                          <p:spTgt spid="93188">
                                            <p:txEl>
                                              <p:pRg st="3" end="3"/>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93188">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8" fill="hold" grpId="0" nodeType="clickEffect">
                                  <p:stCondLst>
                                    <p:cond delay="0"/>
                                  </p:stCondLst>
                                  <p:childTnLst>
                                    <p:set>
                                      <p:cBhvr>
                                        <p:cTn id="42" dur="1" fill="hold">
                                          <p:stCondLst>
                                            <p:cond delay="0"/>
                                          </p:stCondLst>
                                        </p:cTn>
                                        <p:tgtEl>
                                          <p:spTgt spid="93188">
                                            <p:txEl>
                                              <p:pRg st="4" end="4"/>
                                            </p:txEl>
                                          </p:spTgt>
                                        </p:tgtEl>
                                        <p:attrNameLst>
                                          <p:attrName>style.visibility</p:attrName>
                                        </p:attrNameLst>
                                      </p:cBhvr>
                                      <p:to>
                                        <p:strVal val="visible"/>
                                      </p:to>
                                    </p:set>
                                    <p:anim calcmode="lin" valueType="num">
                                      <p:cBhvr additive="base">
                                        <p:cTn id="43" dur="500" fill="hold"/>
                                        <p:tgtEl>
                                          <p:spTgt spid="93188">
                                            <p:txEl>
                                              <p:pRg st="4" end="4"/>
                                            </p:txEl>
                                          </p:spTgt>
                                        </p:tgtEl>
                                        <p:attrNameLst>
                                          <p:attrName>ppt_x</p:attrName>
                                        </p:attrNameLst>
                                      </p:cBhvr>
                                      <p:tavLst>
                                        <p:tav tm="0">
                                          <p:val>
                                            <p:strVal val="0-#ppt_w/2"/>
                                          </p:val>
                                        </p:tav>
                                        <p:tav tm="100000">
                                          <p:val>
                                            <p:strVal val="#ppt_x"/>
                                          </p:val>
                                        </p:tav>
                                      </p:tavLst>
                                    </p:anim>
                                    <p:anim calcmode="lin" valueType="num">
                                      <p:cBhvr additive="base">
                                        <p:cTn id="44" dur="500" fill="hold"/>
                                        <p:tgtEl>
                                          <p:spTgt spid="93188">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187" grpId="0" build="p" autoUpdateAnimBg="0"/>
      <p:bldP spid="93188" grpId="0" build="p" autoUpdateAnimBg="0"/>
    </p:bldLst>
  </p:timing>
</p:sld>
</file>

<file path=ppt/slides/slide8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52929" name="Rectangle 2"/>
          <p:cNvSpPr>
            <a:spLocks noGrp="1" noChangeArrowheads="1"/>
          </p:cNvSpPr>
          <p:nvPr>
            <p:ph type="title"/>
          </p:nvPr>
        </p:nvSpPr>
        <p:spPr>
          <a:xfrm>
            <a:off x="498475" y="93663"/>
            <a:ext cx="8147050" cy="1452562"/>
          </a:xfrm>
        </p:spPr>
        <p:txBody>
          <a:bodyPr/>
          <a:lstStyle/>
          <a:p>
            <a:pPr eaLnBrk="1" hangingPunct="1"/>
            <a:r>
              <a:rPr lang="en-US">
                <a:latin typeface="Times New Roman" charset="0"/>
              </a:rPr>
              <a:t>Deportations</a:t>
            </a:r>
          </a:p>
        </p:txBody>
      </p:sp>
      <p:sp>
        <p:nvSpPr>
          <p:cNvPr id="117763" name="Rectangle 3"/>
          <p:cNvSpPr>
            <a:spLocks noGrp="1" noChangeArrowheads="1"/>
          </p:cNvSpPr>
          <p:nvPr>
            <p:ph type="body" sz="half" idx="1"/>
          </p:nvPr>
        </p:nvSpPr>
        <p:spPr>
          <a:xfrm>
            <a:off x="498475" y="1762125"/>
            <a:ext cx="3840163" cy="4364038"/>
          </a:xfrm>
        </p:spPr>
        <p:txBody>
          <a:bodyPr>
            <a:normAutofit lnSpcReduction="10000"/>
          </a:bodyPr>
          <a:lstStyle/>
          <a:p>
            <a:pPr eaLnBrk="1" hangingPunct="1">
              <a:lnSpc>
                <a:spcPct val="90000"/>
              </a:lnSpc>
              <a:defRPr/>
            </a:pPr>
            <a:r>
              <a:rPr lang="en-US" sz="2600" dirty="0">
                <a:latin typeface="Times New Roman" charset="0"/>
              </a:rPr>
              <a:t>After the decision was made to kill Jews and camps were built, the </a:t>
            </a:r>
            <a:r>
              <a:rPr lang="en-US" sz="2600" b="1" u="sng" dirty="0">
                <a:latin typeface="Times New Roman" charset="0"/>
              </a:rPr>
              <a:t>deportations</a:t>
            </a:r>
            <a:r>
              <a:rPr lang="en-US" sz="2600" dirty="0">
                <a:latin typeface="Times New Roman" charset="0"/>
              </a:rPr>
              <a:t> started</a:t>
            </a:r>
          </a:p>
          <a:p>
            <a:pPr eaLnBrk="1" hangingPunct="1">
              <a:lnSpc>
                <a:spcPct val="90000"/>
              </a:lnSpc>
              <a:defRPr/>
            </a:pPr>
            <a:r>
              <a:rPr lang="en-US" sz="2600" dirty="0">
                <a:latin typeface="Times New Roman" charset="0"/>
              </a:rPr>
              <a:t>Jews </a:t>
            </a:r>
            <a:r>
              <a:rPr lang="en-US" sz="2600" b="1" u="sng" dirty="0">
                <a:latin typeface="Times New Roman" charset="0"/>
              </a:rPr>
              <a:t>rounded</a:t>
            </a:r>
            <a:r>
              <a:rPr lang="en-US" sz="2600" dirty="0">
                <a:latin typeface="Times New Roman" charset="0"/>
              </a:rPr>
              <a:t> up and placed on </a:t>
            </a:r>
            <a:r>
              <a:rPr lang="en-US" sz="2600" b="1" u="sng" dirty="0">
                <a:latin typeface="Times New Roman" charset="0"/>
              </a:rPr>
              <a:t>cattle</a:t>
            </a:r>
            <a:r>
              <a:rPr lang="en-US" sz="2600" dirty="0">
                <a:latin typeface="Times New Roman" charset="0"/>
              </a:rPr>
              <a:t> cars for </a:t>
            </a:r>
            <a:r>
              <a:rPr lang="ja-JP" altLang="en-US" sz="2600" dirty="0">
                <a:latin typeface="Times New Roman" charset="0"/>
              </a:rPr>
              <a:t>“</a:t>
            </a:r>
            <a:r>
              <a:rPr lang="en-US" altLang="ja-JP" sz="2600" dirty="0">
                <a:latin typeface="Times New Roman" charset="0"/>
              </a:rPr>
              <a:t>resettlement to the East.</a:t>
            </a:r>
            <a:r>
              <a:rPr lang="ja-JP" altLang="en-US" sz="2600" dirty="0">
                <a:latin typeface="Times New Roman" charset="0"/>
              </a:rPr>
              <a:t>”</a:t>
            </a:r>
            <a:endParaRPr lang="en-US" altLang="ja-JP" sz="2600" dirty="0">
              <a:latin typeface="Times New Roman" charset="0"/>
            </a:endParaRPr>
          </a:p>
          <a:p>
            <a:pPr eaLnBrk="1" hangingPunct="1">
              <a:lnSpc>
                <a:spcPct val="90000"/>
              </a:lnSpc>
              <a:defRPr/>
            </a:pPr>
            <a:r>
              <a:rPr lang="en-US" sz="2600" dirty="0">
                <a:latin typeface="Times New Roman" charset="0"/>
              </a:rPr>
              <a:t>Told to take </a:t>
            </a:r>
            <a:r>
              <a:rPr lang="en-US" sz="2600" b="1" u="sng" dirty="0">
                <a:latin typeface="Times New Roman" charset="0"/>
              </a:rPr>
              <a:t>belongings</a:t>
            </a:r>
            <a:r>
              <a:rPr lang="en-US" sz="2600" dirty="0">
                <a:latin typeface="Times New Roman" charset="0"/>
              </a:rPr>
              <a:t>. This would </a:t>
            </a:r>
            <a:r>
              <a:rPr lang="en-US" sz="2600" b="1" u="sng" dirty="0">
                <a:latin typeface="Times New Roman" charset="0"/>
              </a:rPr>
              <a:t>lessen</a:t>
            </a:r>
            <a:r>
              <a:rPr lang="en-US" sz="2600" dirty="0">
                <a:latin typeface="Times New Roman" charset="0"/>
              </a:rPr>
              <a:t> panic</a:t>
            </a:r>
          </a:p>
        </p:txBody>
      </p:sp>
      <p:sp>
        <p:nvSpPr>
          <p:cNvPr id="117764" name="Rectangle 4"/>
          <p:cNvSpPr>
            <a:spLocks noGrp="1" noChangeArrowheads="1"/>
          </p:cNvSpPr>
          <p:nvPr>
            <p:ph type="body" sz="half" idx="2"/>
          </p:nvPr>
        </p:nvSpPr>
        <p:spPr>
          <a:xfrm>
            <a:off x="4805363" y="1762125"/>
            <a:ext cx="3840162" cy="4364038"/>
          </a:xfrm>
        </p:spPr>
        <p:txBody>
          <a:bodyPr>
            <a:normAutofit lnSpcReduction="10000"/>
          </a:bodyPr>
          <a:lstStyle/>
          <a:p>
            <a:pPr eaLnBrk="1" hangingPunct="1">
              <a:lnSpc>
                <a:spcPct val="90000"/>
              </a:lnSpc>
              <a:defRPr/>
            </a:pPr>
            <a:r>
              <a:rPr lang="en-US" sz="2600" dirty="0">
                <a:latin typeface="Times New Roman" charset="0"/>
              </a:rPr>
              <a:t>Cattle cars were </a:t>
            </a:r>
            <a:r>
              <a:rPr lang="en-US" sz="2600" b="1" u="sng" dirty="0">
                <a:latin typeface="Times New Roman" charset="0"/>
              </a:rPr>
              <a:t>sweltering</a:t>
            </a:r>
            <a:r>
              <a:rPr lang="en-US" sz="2600" dirty="0">
                <a:latin typeface="Times New Roman" charset="0"/>
              </a:rPr>
              <a:t> in the summer and </a:t>
            </a:r>
            <a:r>
              <a:rPr lang="en-US" sz="2600" b="1" u="sng" dirty="0">
                <a:latin typeface="Times New Roman" charset="0"/>
              </a:rPr>
              <a:t>frigid</a:t>
            </a:r>
            <a:r>
              <a:rPr lang="en-US" sz="2600" dirty="0">
                <a:latin typeface="Times New Roman" charset="0"/>
              </a:rPr>
              <a:t> in the winter</a:t>
            </a:r>
          </a:p>
          <a:p>
            <a:pPr eaLnBrk="1" hangingPunct="1">
              <a:lnSpc>
                <a:spcPct val="90000"/>
              </a:lnSpc>
              <a:defRPr/>
            </a:pPr>
            <a:r>
              <a:rPr lang="en-US" sz="2600" dirty="0">
                <a:latin typeface="Times New Roman" charset="0"/>
              </a:rPr>
              <a:t>Smell of </a:t>
            </a:r>
            <a:r>
              <a:rPr lang="en-US" sz="2600" b="1" u="sng" dirty="0">
                <a:latin typeface="Times New Roman" charset="0"/>
              </a:rPr>
              <a:t>death</a:t>
            </a:r>
            <a:r>
              <a:rPr lang="en-US" sz="2600" dirty="0">
                <a:latin typeface="Times New Roman" charset="0"/>
              </a:rPr>
              <a:t>, urine, feces, </a:t>
            </a:r>
            <a:r>
              <a:rPr lang="en-US" sz="2600" b="1" u="sng" dirty="0">
                <a:latin typeface="Times New Roman" charset="0"/>
              </a:rPr>
              <a:t>vomit</a:t>
            </a:r>
            <a:r>
              <a:rPr lang="en-US" sz="2600" dirty="0">
                <a:latin typeface="Times New Roman" charset="0"/>
              </a:rPr>
              <a:t>, sweat, etc.</a:t>
            </a:r>
          </a:p>
          <a:p>
            <a:pPr eaLnBrk="1" hangingPunct="1">
              <a:lnSpc>
                <a:spcPct val="90000"/>
              </a:lnSpc>
              <a:defRPr/>
            </a:pPr>
            <a:r>
              <a:rPr lang="en-US" sz="2600" dirty="0">
                <a:latin typeface="Times New Roman" charset="0"/>
              </a:rPr>
              <a:t>Very few stops for water, food, or medical treatment</a:t>
            </a:r>
          </a:p>
          <a:p>
            <a:pPr eaLnBrk="1" hangingPunct="1">
              <a:lnSpc>
                <a:spcPct val="90000"/>
              </a:lnSpc>
              <a:defRPr/>
            </a:pPr>
            <a:r>
              <a:rPr lang="en-US" sz="2600" dirty="0">
                <a:latin typeface="Times New Roman" charset="0"/>
              </a:rPr>
              <a:t>If they died there would be less to deal with later</a:t>
            </a:r>
          </a:p>
        </p:txBody>
      </p:sp>
    </p:spTree>
    <p:extLst>
      <p:ext uri="{BB962C8B-B14F-4D97-AF65-F5344CB8AC3E}">
        <p14:creationId xmlns:p14="http://schemas.microsoft.com/office/powerpoint/2010/main" val="4144005268"/>
      </p:ext>
    </p:extLst>
  </p:cSld>
  <p:clrMapOvr>
    <a:masterClrMapping/>
  </p:clrMapOvr>
  <p:transition xmlns:p14="http://schemas.microsoft.com/office/powerpoint/2010/main" spd="slow"/>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17763">
                                            <p:txEl>
                                              <p:pRg st="0" end="0"/>
                                            </p:txEl>
                                          </p:spTgt>
                                        </p:tgtEl>
                                        <p:attrNameLst>
                                          <p:attrName>style.visibility</p:attrName>
                                        </p:attrNameLst>
                                      </p:cBhvr>
                                      <p:to>
                                        <p:strVal val="visible"/>
                                      </p:to>
                                    </p:set>
                                    <p:anim calcmode="lin" valueType="num">
                                      <p:cBhvr additive="base">
                                        <p:cTn id="7" dur="500" fill="hold"/>
                                        <p:tgtEl>
                                          <p:spTgt spid="117763">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1776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17763">
                                            <p:txEl>
                                              <p:pRg st="1" end="1"/>
                                            </p:txEl>
                                          </p:spTgt>
                                        </p:tgtEl>
                                        <p:attrNameLst>
                                          <p:attrName>style.visibility</p:attrName>
                                        </p:attrNameLst>
                                      </p:cBhvr>
                                      <p:to>
                                        <p:strVal val="visible"/>
                                      </p:to>
                                    </p:set>
                                    <p:anim calcmode="lin" valueType="num">
                                      <p:cBhvr additive="base">
                                        <p:cTn id="13" dur="500" fill="hold"/>
                                        <p:tgtEl>
                                          <p:spTgt spid="117763">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117763">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17763">
                                            <p:txEl>
                                              <p:pRg st="2" end="2"/>
                                            </p:txEl>
                                          </p:spTgt>
                                        </p:tgtEl>
                                        <p:attrNameLst>
                                          <p:attrName>style.visibility</p:attrName>
                                        </p:attrNameLst>
                                      </p:cBhvr>
                                      <p:to>
                                        <p:strVal val="visible"/>
                                      </p:to>
                                    </p:set>
                                    <p:anim calcmode="lin" valueType="num">
                                      <p:cBhvr additive="base">
                                        <p:cTn id="19" dur="500" fill="hold"/>
                                        <p:tgtEl>
                                          <p:spTgt spid="117763">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117763">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5" presetClass="entr" presetSubtype="10" fill="hold" grpId="0" nodeType="clickEffect">
                                  <p:stCondLst>
                                    <p:cond delay="0"/>
                                  </p:stCondLst>
                                  <p:childTnLst>
                                    <p:set>
                                      <p:cBhvr>
                                        <p:cTn id="24" dur="1" fill="hold">
                                          <p:stCondLst>
                                            <p:cond delay="0"/>
                                          </p:stCondLst>
                                        </p:cTn>
                                        <p:tgtEl>
                                          <p:spTgt spid="117764">
                                            <p:txEl>
                                              <p:pRg st="0" end="0"/>
                                            </p:txEl>
                                          </p:spTgt>
                                        </p:tgtEl>
                                        <p:attrNameLst>
                                          <p:attrName>style.visibility</p:attrName>
                                        </p:attrNameLst>
                                      </p:cBhvr>
                                      <p:to>
                                        <p:strVal val="visible"/>
                                      </p:to>
                                    </p:set>
                                    <p:animEffect transition="in" filter="checkerboard(across)">
                                      <p:cBhvr>
                                        <p:cTn id="25" dur="500"/>
                                        <p:tgtEl>
                                          <p:spTgt spid="117764">
                                            <p:txEl>
                                              <p:pRg st="0" end="0"/>
                                            </p:txEl>
                                          </p:spTgt>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5" presetClass="entr" presetSubtype="10" fill="hold" grpId="0" nodeType="clickEffect">
                                  <p:stCondLst>
                                    <p:cond delay="0"/>
                                  </p:stCondLst>
                                  <p:childTnLst>
                                    <p:set>
                                      <p:cBhvr>
                                        <p:cTn id="29" dur="1" fill="hold">
                                          <p:stCondLst>
                                            <p:cond delay="0"/>
                                          </p:stCondLst>
                                        </p:cTn>
                                        <p:tgtEl>
                                          <p:spTgt spid="117764">
                                            <p:txEl>
                                              <p:pRg st="1" end="1"/>
                                            </p:txEl>
                                          </p:spTgt>
                                        </p:tgtEl>
                                        <p:attrNameLst>
                                          <p:attrName>style.visibility</p:attrName>
                                        </p:attrNameLst>
                                      </p:cBhvr>
                                      <p:to>
                                        <p:strVal val="visible"/>
                                      </p:to>
                                    </p:set>
                                    <p:animEffect transition="in" filter="checkerboard(across)">
                                      <p:cBhvr>
                                        <p:cTn id="30" dur="500"/>
                                        <p:tgtEl>
                                          <p:spTgt spid="117764">
                                            <p:txEl>
                                              <p:pRg st="1" end="1"/>
                                            </p:txEl>
                                          </p:spTgt>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5" presetClass="entr" presetSubtype="10" fill="hold" grpId="0" nodeType="clickEffect">
                                  <p:stCondLst>
                                    <p:cond delay="0"/>
                                  </p:stCondLst>
                                  <p:childTnLst>
                                    <p:set>
                                      <p:cBhvr>
                                        <p:cTn id="34" dur="1" fill="hold">
                                          <p:stCondLst>
                                            <p:cond delay="0"/>
                                          </p:stCondLst>
                                        </p:cTn>
                                        <p:tgtEl>
                                          <p:spTgt spid="117764">
                                            <p:txEl>
                                              <p:pRg st="2" end="2"/>
                                            </p:txEl>
                                          </p:spTgt>
                                        </p:tgtEl>
                                        <p:attrNameLst>
                                          <p:attrName>style.visibility</p:attrName>
                                        </p:attrNameLst>
                                      </p:cBhvr>
                                      <p:to>
                                        <p:strVal val="visible"/>
                                      </p:to>
                                    </p:set>
                                    <p:animEffect transition="in" filter="checkerboard(across)">
                                      <p:cBhvr>
                                        <p:cTn id="35" dur="500"/>
                                        <p:tgtEl>
                                          <p:spTgt spid="117764">
                                            <p:txEl>
                                              <p:pRg st="2" end="2"/>
                                            </p:txEl>
                                          </p:spTgt>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5" presetClass="entr" presetSubtype="10" fill="hold" grpId="0" nodeType="clickEffect">
                                  <p:stCondLst>
                                    <p:cond delay="0"/>
                                  </p:stCondLst>
                                  <p:childTnLst>
                                    <p:set>
                                      <p:cBhvr>
                                        <p:cTn id="39" dur="1" fill="hold">
                                          <p:stCondLst>
                                            <p:cond delay="0"/>
                                          </p:stCondLst>
                                        </p:cTn>
                                        <p:tgtEl>
                                          <p:spTgt spid="117764">
                                            <p:txEl>
                                              <p:pRg st="3" end="3"/>
                                            </p:txEl>
                                          </p:spTgt>
                                        </p:tgtEl>
                                        <p:attrNameLst>
                                          <p:attrName>style.visibility</p:attrName>
                                        </p:attrNameLst>
                                      </p:cBhvr>
                                      <p:to>
                                        <p:strVal val="visible"/>
                                      </p:to>
                                    </p:set>
                                    <p:animEffect transition="in" filter="checkerboard(across)">
                                      <p:cBhvr>
                                        <p:cTn id="40" dur="500"/>
                                        <p:tgtEl>
                                          <p:spTgt spid="11776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763" grpId="0" build="p" autoUpdateAnimBg="0"/>
      <p:bldP spid="117764" grpId="0" build="p" autoUpdateAnimBg="0"/>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953" name="Rectangle 2"/>
          <p:cNvSpPr>
            <a:spLocks noGrp="1" noChangeArrowheads="1"/>
          </p:cNvSpPr>
          <p:nvPr>
            <p:ph type="title"/>
          </p:nvPr>
        </p:nvSpPr>
        <p:spPr>
          <a:xfrm>
            <a:off x="685800" y="0"/>
            <a:ext cx="7772400" cy="1143000"/>
          </a:xfrm>
        </p:spPr>
        <p:txBody>
          <a:bodyPr/>
          <a:lstStyle/>
          <a:p>
            <a:pPr eaLnBrk="1" hangingPunct="1"/>
            <a:r>
              <a:rPr lang="en-US">
                <a:latin typeface="Times New Roman" charset="0"/>
              </a:rPr>
              <a:t>Round-Up</a:t>
            </a:r>
          </a:p>
        </p:txBody>
      </p:sp>
      <p:pic>
        <p:nvPicPr>
          <p:cNvPr id="119811" name="Picture 3" descr="C:\Documents and Settings\DWoolley\My Documents\My Pictures\Holocaust\roundup.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295400"/>
            <a:ext cx="9144000" cy="556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66759354"/>
      </p:ext>
    </p:extLst>
  </p:cSld>
  <p:clrMapOvr>
    <a:masterClrMapping/>
  </p:clrMapOvr>
  <p:transition xmlns:p14="http://schemas.microsoft.com/office/powerpoint/2010/main" spd="slow"/>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clickEffect">
                                  <p:stCondLst>
                                    <p:cond delay="0"/>
                                  </p:stCondLst>
                                  <p:childTnLst>
                                    <p:set>
                                      <p:cBhvr>
                                        <p:cTn id="6" dur="1" fill="hold">
                                          <p:stCondLst>
                                            <p:cond delay="0"/>
                                          </p:stCondLst>
                                        </p:cTn>
                                        <p:tgtEl>
                                          <p:spTgt spid="119811"/>
                                        </p:tgtEl>
                                        <p:attrNameLst>
                                          <p:attrName>style.visibility</p:attrName>
                                        </p:attrNameLst>
                                      </p:cBhvr>
                                      <p:to>
                                        <p:strVal val="visible"/>
                                      </p:to>
                                    </p:set>
                                    <p:anim calcmode="lin" valueType="num">
                                      <p:cBhvr additive="base">
                                        <p:cTn id="7" dur="500" fill="hold"/>
                                        <p:tgtEl>
                                          <p:spTgt spid="119811"/>
                                        </p:tgtEl>
                                        <p:attrNameLst>
                                          <p:attrName>ppt_x</p:attrName>
                                        </p:attrNameLst>
                                      </p:cBhvr>
                                      <p:tavLst>
                                        <p:tav tm="0">
                                          <p:val>
                                            <p:strVal val="0-#ppt_w/2"/>
                                          </p:val>
                                        </p:tav>
                                        <p:tav tm="100000">
                                          <p:val>
                                            <p:strVal val="#ppt_x"/>
                                          </p:val>
                                        </p:tav>
                                      </p:tavLst>
                                    </p:anim>
                                    <p:anim calcmode="lin" valueType="num">
                                      <p:cBhvr additive="base">
                                        <p:cTn id="8" dur="500" fill="hold"/>
                                        <p:tgtEl>
                                          <p:spTgt spid="1198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7" name="Rectangle 2"/>
          <p:cNvSpPr>
            <a:spLocks noGrp="1" noChangeArrowheads="1"/>
          </p:cNvSpPr>
          <p:nvPr>
            <p:ph type="title"/>
          </p:nvPr>
        </p:nvSpPr>
        <p:spPr>
          <a:xfrm>
            <a:off x="685800" y="0"/>
            <a:ext cx="7772400" cy="1143000"/>
          </a:xfrm>
        </p:spPr>
        <p:txBody>
          <a:bodyPr/>
          <a:lstStyle/>
          <a:p>
            <a:pPr eaLnBrk="1" hangingPunct="1"/>
            <a:r>
              <a:rPr lang="en-US">
                <a:latin typeface="Times New Roman" charset="0"/>
              </a:rPr>
              <a:t>Loading the Train</a:t>
            </a:r>
          </a:p>
        </p:txBody>
      </p:sp>
      <p:pic>
        <p:nvPicPr>
          <p:cNvPr id="254978" name="Picture 3" descr="C:\Documents and Settings\DWoolley\My Documents\My Pictures\Holocaust\loading.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244600"/>
            <a:ext cx="8839200" cy="561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74680659"/>
      </p:ext>
    </p:extLst>
  </p:cSld>
  <p:clrMapOvr>
    <a:masterClrMapping/>
  </p:clrMapOvr>
  <p:transition xmlns:p14="http://schemas.microsoft.com/office/powerpoint/2010/main" spd="slow"/>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defRPr/>
            </a:pPr>
            <a:r>
              <a:rPr lang="en-US" dirty="0" smtClean="0"/>
              <a:t>Timeline of Restrictions on Jewish People</a:t>
            </a:r>
            <a:endParaRPr lang="en-US" dirty="0"/>
          </a:p>
        </p:txBody>
      </p:sp>
      <p:sp>
        <p:nvSpPr>
          <p:cNvPr id="166914" name="Content Placeholder 2"/>
          <p:cNvSpPr>
            <a:spLocks noGrp="1"/>
          </p:cNvSpPr>
          <p:nvPr>
            <p:ph idx="1"/>
          </p:nvPr>
        </p:nvSpPr>
        <p:spPr>
          <a:xfrm>
            <a:off x="0" y="1600200"/>
            <a:ext cx="9144000" cy="5257800"/>
          </a:xfrm>
        </p:spPr>
        <p:txBody>
          <a:bodyPr/>
          <a:lstStyle/>
          <a:p>
            <a:r>
              <a:rPr lang="en-US">
                <a:latin typeface="Rockwell" charset="0"/>
              </a:rPr>
              <a:t>September 15</a:t>
            </a:r>
            <a:r>
              <a:rPr lang="en-US" baseline="30000">
                <a:latin typeface="Rockwell" charset="0"/>
              </a:rPr>
              <a:t>th</a:t>
            </a:r>
            <a:r>
              <a:rPr lang="en-US">
                <a:latin typeface="Rockwell" charset="0"/>
              </a:rPr>
              <a:t> 1935 </a:t>
            </a:r>
            <a:r>
              <a:rPr lang="mr-IN">
                <a:latin typeface="Rockwell" charset="0"/>
              </a:rPr>
              <a:t>–</a:t>
            </a:r>
            <a:r>
              <a:rPr lang="en-US">
                <a:latin typeface="Rockwell" charset="0"/>
              </a:rPr>
              <a:t> “Nuremberg Laws” passed. Jews are not allowed the following</a:t>
            </a:r>
          </a:p>
          <a:p>
            <a:pPr lvl="1"/>
            <a:r>
              <a:rPr lang="en-US">
                <a:latin typeface="Rockwell" charset="0"/>
              </a:rPr>
              <a:t>Jewish people lose citizenship and all rights in Germany.</a:t>
            </a:r>
          </a:p>
          <a:p>
            <a:pPr lvl="1"/>
            <a:r>
              <a:rPr lang="en-US">
                <a:latin typeface="Rockwell" charset="0"/>
              </a:rPr>
              <a:t>Forbidden for Jews to marry non-Jews.</a:t>
            </a:r>
          </a:p>
          <a:p>
            <a:pPr lvl="1"/>
            <a:r>
              <a:rPr lang="en-US">
                <a:latin typeface="Rockwell" charset="0"/>
              </a:rPr>
              <a:t>Forbidden to display the German Flag</a:t>
            </a:r>
          </a:p>
          <a:p>
            <a:pPr lvl="1"/>
            <a:r>
              <a:rPr lang="en-US">
                <a:latin typeface="Rockwell" charset="0"/>
              </a:rPr>
              <a:t>Forbidden to hire German girls of child bearing age to work in Jewish homes/establishments.</a:t>
            </a:r>
          </a:p>
          <a:p>
            <a:pPr lvl="1"/>
            <a:endParaRPr lang="en-US">
              <a:latin typeface="Rockwell" charset="0"/>
            </a:endParaRPr>
          </a:p>
          <a:p>
            <a:r>
              <a:rPr lang="en-US">
                <a:latin typeface="Rockwell" charset="0"/>
              </a:rPr>
              <a:t>November 14</a:t>
            </a:r>
            <a:r>
              <a:rPr lang="en-US" baseline="30000">
                <a:latin typeface="Rockwell" charset="0"/>
              </a:rPr>
              <a:t>th</a:t>
            </a:r>
            <a:r>
              <a:rPr lang="en-US">
                <a:latin typeface="Rockwell" charset="0"/>
              </a:rPr>
              <a:t> 1935 </a:t>
            </a:r>
            <a:r>
              <a:rPr lang="mr-IN">
                <a:latin typeface="Rockwell" charset="0"/>
              </a:rPr>
              <a:t>–</a:t>
            </a:r>
            <a:r>
              <a:rPr lang="en-US">
                <a:latin typeface="Rockwell" charset="0"/>
              </a:rPr>
              <a:t> Jewish people denied voting rights. Discharge of all civil service employees.</a:t>
            </a:r>
          </a:p>
          <a:p>
            <a:endParaRPr lang="en-US">
              <a:latin typeface="Rockwell" charset="0"/>
            </a:endParaRPr>
          </a:p>
          <a:p>
            <a:endParaRPr lang="en-US">
              <a:latin typeface="Rockwell" charset="0"/>
            </a:endParaRPr>
          </a:p>
          <a:p>
            <a:endParaRPr lang="en-US">
              <a:latin typeface="Rockwell" charset="0"/>
            </a:endParaRPr>
          </a:p>
          <a:p>
            <a:endParaRPr lang="en-US">
              <a:latin typeface="Rockwell" charset="0"/>
            </a:endParaRPr>
          </a:p>
        </p:txBody>
      </p:sp>
      <p:sp>
        <p:nvSpPr>
          <p:cNvPr id="4" name="Slide Number Placeholder 3"/>
          <p:cNvSpPr>
            <a:spLocks noGrp="1"/>
          </p:cNvSpPr>
          <p:nvPr>
            <p:ph type="sldNum" sz="quarter" idx="12"/>
          </p:nvPr>
        </p:nvSpPr>
        <p:spPr/>
        <p:txBody>
          <a:bodyPr/>
          <a:lstStyle/>
          <a:p>
            <a:pPr>
              <a:defRPr/>
            </a:pPr>
            <a:fld id="{7DDA6FDD-CC7D-2B44-9040-64D74E2B86C5}" type="slidenum">
              <a:rPr lang="en-US" smtClean="0"/>
              <a:pPr>
                <a:defRPr/>
              </a:pPr>
              <a:t>9</a:t>
            </a:fld>
            <a:endParaRPr lang="en-US" dirty="0"/>
          </a:p>
        </p:txBody>
      </p:sp>
    </p:spTree>
    <p:extLst>
      <p:ext uri="{BB962C8B-B14F-4D97-AF65-F5344CB8AC3E}">
        <p14:creationId xmlns:p14="http://schemas.microsoft.com/office/powerpoint/2010/main" val="3667111156"/>
      </p:ext>
    </p:extLst>
  </p:cSld>
  <p:clrMapOvr>
    <a:masterClrMapping/>
  </p:clrMapOvr>
  <p:timing>
    <p:tnLst>
      <p:par>
        <p:cTn xmlns:p14="http://schemas.microsoft.com/office/powerpoint/2010/mai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01" name="Picture 3" descr="C:\Documents and Settings\DWoolley\My Documents\My Pictures\Holocaust\deportation.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37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26804778"/>
      </p:ext>
    </p:extLst>
  </p:cSld>
  <p:clrMapOvr>
    <a:masterClrMapping/>
  </p:clrMapOvr>
  <p:transition xmlns:p14="http://schemas.microsoft.com/office/powerpoint/2010/main" spd="slow"/>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5" name="Rectangle 2"/>
          <p:cNvSpPr>
            <a:spLocks noGrp="1" noChangeArrowheads="1"/>
          </p:cNvSpPr>
          <p:nvPr>
            <p:ph type="title"/>
          </p:nvPr>
        </p:nvSpPr>
        <p:spPr>
          <a:xfrm>
            <a:off x="685800" y="0"/>
            <a:ext cx="7772400" cy="1143000"/>
          </a:xfrm>
        </p:spPr>
        <p:txBody>
          <a:bodyPr/>
          <a:lstStyle/>
          <a:p>
            <a:pPr eaLnBrk="1" hangingPunct="1"/>
            <a:r>
              <a:rPr lang="en-US">
                <a:latin typeface="Times New Roman" charset="0"/>
              </a:rPr>
              <a:t>Death Camps</a:t>
            </a:r>
          </a:p>
        </p:txBody>
      </p:sp>
      <p:pic>
        <p:nvPicPr>
          <p:cNvPr id="257026" name="Picture 3" descr="C:\Documents and Settings\DWoolley\My Documents\My Pictures\Holocaust\exterminationcamps.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143000"/>
            <a:ext cx="9144000" cy="5686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12303329"/>
      </p:ext>
    </p:extLst>
  </p:cSld>
  <p:clrMapOvr>
    <a:masterClrMapping/>
  </p:clrMapOvr>
  <p:transition xmlns:p14="http://schemas.microsoft.com/office/powerpoint/2010/main" spd="slow"/>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49" name="Rectangle 2"/>
          <p:cNvSpPr>
            <a:spLocks noGrp="1" noChangeArrowheads="1"/>
          </p:cNvSpPr>
          <p:nvPr>
            <p:ph type="title"/>
          </p:nvPr>
        </p:nvSpPr>
        <p:spPr>
          <a:xfrm>
            <a:off x="990600" y="228600"/>
            <a:ext cx="7772400" cy="1143000"/>
          </a:xfrm>
        </p:spPr>
        <p:txBody>
          <a:bodyPr/>
          <a:lstStyle/>
          <a:p>
            <a:pPr eaLnBrk="1" hangingPunct="1"/>
            <a:r>
              <a:rPr lang="en-US">
                <a:latin typeface="Times New Roman" charset="0"/>
              </a:rPr>
              <a:t>Unloading the Trains</a:t>
            </a:r>
          </a:p>
        </p:txBody>
      </p:sp>
      <p:sp>
        <p:nvSpPr>
          <p:cNvPr id="258050" name="Rectangle 4"/>
          <p:cNvSpPr>
            <a:spLocks noGrp="1" noChangeArrowheads="1"/>
          </p:cNvSpPr>
          <p:nvPr>
            <p:ph type="body" sz="half" idx="2"/>
          </p:nvPr>
        </p:nvSpPr>
        <p:spPr>
          <a:xfrm>
            <a:off x="5334000" y="2057400"/>
            <a:ext cx="3810000" cy="4114800"/>
          </a:xfrm>
        </p:spPr>
        <p:txBody>
          <a:bodyPr/>
          <a:lstStyle/>
          <a:p>
            <a:pPr eaLnBrk="1" hangingPunct="1">
              <a:lnSpc>
                <a:spcPct val="90000"/>
              </a:lnSpc>
            </a:pPr>
            <a:r>
              <a:rPr lang="en-US" sz="2800">
                <a:latin typeface="Times New Roman" charset="0"/>
              </a:rPr>
              <a:t>Dead pulled off train and </a:t>
            </a:r>
            <a:r>
              <a:rPr lang="en-US" sz="2800" b="1" u="sng">
                <a:latin typeface="Times New Roman" charset="0"/>
              </a:rPr>
              <a:t>burned</a:t>
            </a:r>
          </a:p>
          <a:p>
            <a:pPr eaLnBrk="1" hangingPunct="1">
              <a:lnSpc>
                <a:spcPct val="90000"/>
              </a:lnSpc>
            </a:pPr>
            <a:r>
              <a:rPr lang="en-US" sz="2800">
                <a:latin typeface="Times New Roman" charset="0"/>
              </a:rPr>
              <a:t>Those unable to walk are sent directly to </a:t>
            </a:r>
            <a:r>
              <a:rPr lang="en-US" sz="2800" b="1" u="sng">
                <a:latin typeface="Times New Roman" charset="0"/>
              </a:rPr>
              <a:t>death</a:t>
            </a:r>
          </a:p>
          <a:p>
            <a:pPr eaLnBrk="1" hangingPunct="1">
              <a:lnSpc>
                <a:spcPct val="90000"/>
              </a:lnSpc>
            </a:pPr>
            <a:r>
              <a:rPr lang="en-US" sz="2800">
                <a:latin typeface="Times New Roman" charset="0"/>
              </a:rPr>
              <a:t>Walkers face 1</a:t>
            </a:r>
            <a:r>
              <a:rPr lang="en-US" sz="2800" baseline="30000">
                <a:latin typeface="Times New Roman" charset="0"/>
              </a:rPr>
              <a:t>st</a:t>
            </a:r>
            <a:r>
              <a:rPr lang="en-US" sz="2800">
                <a:latin typeface="Times New Roman" charset="0"/>
              </a:rPr>
              <a:t> </a:t>
            </a:r>
            <a:r>
              <a:rPr lang="ja-JP" altLang="en-US" sz="2800">
                <a:latin typeface="Times New Roman" charset="0"/>
              </a:rPr>
              <a:t>“</a:t>
            </a:r>
            <a:r>
              <a:rPr lang="en-US" altLang="ja-JP" sz="2800">
                <a:latin typeface="Times New Roman" charset="0"/>
              </a:rPr>
              <a:t>selektion</a:t>
            </a:r>
            <a:r>
              <a:rPr lang="ja-JP" altLang="en-US" sz="2800">
                <a:latin typeface="Times New Roman" charset="0"/>
              </a:rPr>
              <a:t>”</a:t>
            </a:r>
            <a:endParaRPr lang="en-US" altLang="ja-JP" sz="2800">
              <a:latin typeface="Times New Roman" charset="0"/>
            </a:endParaRPr>
          </a:p>
          <a:p>
            <a:pPr eaLnBrk="1" hangingPunct="1">
              <a:lnSpc>
                <a:spcPct val="90000"/>
              </a:lnSpc>
            </a:pPr>
            <a:r>
              <a:rPr lang="en-US" sz="2800" b="1" u="sng">
                <a:latin typeface="Times New Roman" charset="0"/>
              </a:rPr>
              <a:t>Pregnant</a:t>
            </a:r>
            <a:r>
              <a:rPr lang="en-US" sz="2800">
                <a:latin typeface="Times New Roman" charset="0"/>
              </a:rPr>
              <a:t>, Young, Old, Sick, etc., sent to death</a:t>
            </a:r>
          </a:p>
        </p:txBody>
      </p:sp>
      <p:pic>
        <p:nvPicPr>
          <p:cNvPr id="258051" name="Picture 5" descr="C:\Documents and Settings\DWoolley\My Documents\My Pictures\Holocaust\unfi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676400"/>
            <a:ext cx="4800600"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31167200"/>
      </p:ext>
    </p:extLst>
  </p:cSld>
  <p:clrMapOvr>
    <a:masterClrMapping/>
  </p:clrMapOvr>
  <p:transition xmlns:p14="http://schemas.microsoft.com/office/powerpoint/2010/main" spd="slow"/>
</p:sld>
</file>

<file path=ppt/slides/slide9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59073" name="Rectangle 2"/>
          <p:cNvSpPr>
            <a:spLocks noGrp="1" noChangeArrowheads="1"/>
          </p:cNvSpPr>
          <p:nvPr>
            <p:ph type="title"/>
          </p:nvPr>
        </p:nvSpPr>
        <p:spPr>
          <a:xfrm>
            <a:off x="498475" y="93663"/>
            <a:ext cx="8147050" cy="1452562"/>
          </a:xfrm>
        </p:spPr>
        <p:txBody>
          <a:bodyPr/>
          <a:lstStyle/>
          <a:p>
            <a:pPr eaLnBrk="1" hangingPunct="1"/>
            <a:r>
              <a:rPr lang="en-US">
                <a:latin typeface="Times New Roman" charset="0"/>
              </a:rPr>
              <a:t>Arrival at the Camp</a:t>
            </a:r>
          </a:p>
        </p:txBody>
      </p:sp>
      <p:sp>
        <p:nvSpPr>
          <p:cNvPr id="148483" name="Rectangle 3"/>
          <p:cNvSpPr>
            <a:spLocks noGrp="1" noChangeArrowheads="1"/>
          </p:cNvSpPr>
          <p:nvPr>
            <p:ph type="body" sz="half" idx="1"/>
          </p:nvPr>
        </p:nvSpPr>
        <p:spPr>
          <a:xfrm>
            <a:off x="498475" y="1762125"/>
            <a:ext cx="3840163" cy="4364038"/>
          </a:xfrm>
        </p:spPr>
        <p:txBody>
          <a:bodyPr>
            <a:normAutofit lnSpcReduction="10000"/>
          </a:bodyPr>
          <a:lstStyle/>
          <a:p>
            <a:pPr eaLnBrk="1" hangingPunct="1">
              <a:defRPr/>
            </a:pPr>
            <a:r>
              <a:rPr lang="en-US" sz="2600" dirty="0">
                <a:latin typeface="Times New Roman" charset="0"/>
              </a:rPr>
              <a:t>Dead, Walkers, and Non-Walkers have to surrender their </a:t>
            </a:r>
            <a:r>
              <a:rPr lang="en-US" sz="2600" b="1" u="sng" dirty="0">
                <a:latin typeface="Times New Roman" charset="0"/>
              </a:rPr>
              <a:t>valuables</a:t>
            </a:r>
          </a:p>
          <a:p>
            <a:pPr eaLnBrk="1" hangingPunct="1">
              <a:defRPr/>
            </a:pPr>
            <a:r>
              <a:rPr lang="en-US" sz="2600" dirty="0">
                <a:latin typeface="Times New Roman" charset="0"/>
              </a:rPr>
              <a:t>Those who make it through </a:t>
            </a:r>
            <a:r>
              <a:rPr lang="ja-JP" altLang="en-US" sz="2600" dirty="0">
                <a:latin typeface="Times New Roman" charset="0"/>
              </a:rPr>
              <a:t>“</a:t>
            </a:r>
            <a:r>
              <a:rPr lang="en-US" altLang="ja-JP" sz="2600" dirty="0" err="1">
                <a:latin typeface="Times New Roman" charset="0"/>
              </a:rPr>
              <a:t>selektion</a:t>
            </a:r>
            <a:r>
              <a:rPr lang="ja-JP" altLang="en-US" sz="2600" dirty="0">
                <a:latin typeface="Times New Roman" charset="0"/>
              </a:rPr>
              <a:t>”</a:t>
            </a:r>
            <a:r>
              <a:rPr lang="en-US" altLang="ja-JP" sz="2600" dirty="0">
                <a:latin typeface="Times New Roman" charset="0"/>
              </a:rPr>
              <a:t> are then worked to </a:t>
            </a:r>
            <a:r>
              <a:rPr lang="en-US" altLang="ja-JP" sz="2600" b="1" u="sng" dirty="0">
                <a:latin typeface="Times New Roman" charset="0"/>
              </a:rPr>
              <a:t>death</a:t>
            </a:r>
          </a:p>
          <a:p>
            <a:pPr eaLnBrk="1" hangingPunct="1">
              <a:defRPr/>
            </a:pPr>
            <a:r>
              <a:rPr lang="ja-JP" altLang="en-US" sz="2600" dirty="0">
                <a:latin typeface="Times New Roman" charset="0"/>
              </a:rPr>
              <a:t>“</a:t>
            </a:r>
            <a:r>
              <a:rPr lang="en-US" altLang="ja-JP" sz="2600" dirty="0" err="1">
                <a:latin typeface="Times New Roman" charset="0"/>
              </a:rPr>
              <a:t>Selketions</a:t>
            </a:r>
            <a:r>
              <a:rPr lang="ja-JP" altLang="en-US" sz="2600" dirty="0">
                <a:latin typeface="Times New Roman" charset="0"/>
              </a:rPr>
              <a:t>”</a:t>
            </a:r>
            <a:r>
              <a:rPr lang="en-US" altLang="ja-JP" sz="2600" dirty="0">
                <a:latin typeface="Times New Roman" charset="0"/>
              </a:rPr>
              <a:t> are regular, had to prove your </a:t>
            </a:r>
            <a:r>
              <a:rPr lang="en-US" altLang="ja-JP" sz="2600" b="1" u="sng" dirty="0">
                <a:latin typeface="Times New Roman" charset="0"/>
              </a:rPr>
              <a:t>keep</a:t>
            </a:r>
            <a:endParaRPr lang="en-US" sz="2600" b="1" u="sng" dirty="0">
              <a:latin typeface="Times New Roman" charset="0"/>
            </a:endParaRPr>
          </a:p>
        </p:txBody>
      </p:sp>
      <p:sp>
        <p:nvSpPr>
          <p:cNvPr id="148484" name="Rectangle 4"/>
          <p:cNvSpPr>
            <a:spLocks noGrp="1" noChangeArrowheads="1"/>
          </p:cNvSpPr>
          <p:nvPr>
            <p:ph type="body" sz="half" idx="2"/>
          </p:nvPr>
        </p:nvSpPr>
        <p:spPr>
          <a:xfrm>
            <a:off x="4805363" y="1762125"/>
            <a:ext cx="3840162" cy="4364038"/>
          </a:xfrm>
        </p:spPr>
        <p:txBody>
          <a:bodyPr/>
          <a:lstStyle/>
          <a:p>
            <a:pPr eaLnBrk="1" hangingPunct="1"/>
            <a:r>
              <a:rPr lang="en-US">
                <a:latin typeface="Times New Roman" charset="0"/>
              </a:rPr>
              <a:t>Non-Walkers and those who didn</a:t>
            </a:r>
            <a:r>
              <a:rPr lang="ja-JP" altLang="en-US">
                <a:latin typeface="Times New Roman" charset="0"/>
              </a:rPr>
              <a:t>’</a:t>
            </a:r>
            <a:r>
              <a:rPr lang="en-US" altLang="ja-JP">
                <a:latin typeface="Times New Roman" charset="0"/>
              </a:rPr>
              <a:t>t make it through </a:t>
            </a:r>
            <a:r>
              <a:rPr lang="ja-JP" altLang="en-US">
                <a:latin typeface="Times New Roman" charset="0"/>
              </a:rPr>
              <a:t>“</a:t>
            </a:r>
            <a:r>
              <a:rPr lang="en-US" altLang="ja-JP">
                <a:latin typeface="Times New Roman" charset="0"/>
              </a:rPr>
              <a:t>selektion</a:t>
            </a:r>
            <a:r>
              <a:rPr lang="ja-JP" altLang="en-US">
                <a:latin typeface="Times New Roman" charset="0"/>
              </a:rPr>
              <a:t>”</a:t>
            </a:r>
            <a:r>
              <a:rPr lang="en-US" altLang="ja-JP">
                <a:latin typeface="Times New Roman" charset="0"/>
              </a:rPr>
              <a:t> are sent to the </a:t>
            </a:r>
            <a:r>
              <a:rPr lang="en-US" altLang="ja-JP" b="1" u="sng">
                <a:latin typeface="Times New Roman" charset="0"/>
              </a:rPr>
              <a:t>showers</a:t>
            </a:r>
          </a:p>
          <a:p>
            <a:pPr eaLnBrk="1" hangingPunct="1"/>
            <a:r>
              <a:rPr lang="en-US" b="1" u="sng">
                <a:latin typeface="Times New Roman" charset="0"/>
              </a:rPr>
              <a:t>Hair</a:t>
            </a:r>
            <a:r>
              <a:rPr lang="en-US">
                <a:latin typeface="Times New Roman" charset="0"/>
              </a:rPr>
              <a:t> and </a:t>
            </a:r>
            <a:r>
              <a:rPr lang="en-US" b="1" u="sng">
                <a:latin typeface="Times New Roman" charset="0"/>
              </a:rPr>
              <a:t>Gold</a:t>
            </a:r>
            <a:r>
              <a:rPr lang="en-US">
                <a:latin typeface="Times New Roman" charset="0"/>
              </a:rPr>
              <a:t> fillings removed</a:t>
            </a:r>
          </a:p>
          <a:p>
            <a:pPr eaLnBrk="1" hangingPunct="1"/>
            <a:r>
              <a:rPr lang="en-US" b="1" u="sng">
                <a:latin typeface="Times New Roman" charset="0"/>
              </a:rPr>
              <a:t>Cremation</a:t>
            </a:r>
            <a:r>
              <a:rPr lang="en-US">
                <a:latin typeface="Times New Roman" charset="0"/>
              </a:rPr>
              <a:t> or burial</a:t>
            </a:r>
          </a:p>
        </p:txBody>
      </p:sp>
    </p:spTree>
    <p:extLst>
      <p:ext uri="{BB962C8B-B14F-4D97-AF65-F5344CB8AC3E}">
        <p14:creationId xmlns:p14="http://schemas.microsoft.com/office/powerpoint/2010/main" val="3370006554"/>
      </p:ext>
    </p:extLst>
  </p:cSld>
  <p:clrMapOvr>
    <a:masterClrMapping/>
  </p:clrMapOvr>
  <p:transition xmlns:p14="http://schemas.microsoft.com/office/powerpoint/2010/main" spd="slow"/>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6" fill="hold" grpId="0" nodeType="clickEffect">
                                  <p:stCondLst>
                                    <p:cond delay="0"/>
                                  </p:stCondLst>
                                  <p:childTnLst>
                                    <p:set>
                                      <p:cBhvr>
                                        <p:cTn id="6" dur="1" fill="hold">
                                          <p:stCondLst>
                                            <p:cond delay="0"/>
                                          </p:stCondLst>
                                        </p:cTn>
                                        <p:tgtEl>
                                          <p:spTgt spid="148483">
                                            <p:txEl>
                                              <p:pRg st="0" end="0"/>
                                            </p:txEl>
                                          </p:spTgt>
                                        </p:tgtEl>
                                        <p:attrNameLst>
                                          <p:attrName>style.visibility</p:attrName>
                                        </p:attrNameLst>
                                      </p:cBhvr>
                                      <p:to>
                                        <p:strVal val="visible"/>
                                      </p:to>
                                    </p:set>
                                    <p:animEffect transition="in" filter="barn(inHorizontal)">
                                      <p:cBhvr>
                                        <p:cTn id="7" dur="500"/>
                                        <p:tgtEl>
                                          <p:spTgt spid="14848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6" presetClass="entr" presetSubtype="26" fill="hold" grpId="0" nodeType="clickEffect">
                                  <p:stCondLst>
                                    <p:cond delay="0"/>
                                  </p:stCondLst>
                                  <p:childTnLst>
                                    <p:set>
                                      <p:cBhvr>
                                        <p:cTn id="11" dur="1" fill="hold">
                                          <p:stCondLst>
                                            <p:cond delay="0"/>
                                          </p:stCondLst>
                                        </p:cTn>
                                        <p:tgtEl>
                                          <p:spTgt spid="148483">
                                            <p:txEl>
                                              <p:pRg st="1" end="1"/>
                                            </p:txEl>
                                          </p:spTgt>
                                        </p:tgtEl>
                                        <p:attrNameLst>
                                          <p:attrName>style.visibility</p:attrName>
                                        </p:attrNameLst>
                                      </p:cBhvr>
                                      <p:to>
                                        <p:strVal val="visible"/>
                                      </p:to>
                                    </p:set>
                                    <p:animEffect transition="in" filter="barn(inHorizontal)">
                                      <p:cBhvr>
                                        <p:cTn id="12" dur="500"/>
                                        <p:tgtEl>
                                          <p:spTgt spid="148483">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6" presetClass="entr" presetSubtype="26" fill="hold" grpId="0" nodeType="clickEffect">
                                  <p:stCondLst>
                                    <p:cond delay="0"/>
                                  </p:stCondLst>
                                  <p:childTnLst>
                                    <p:set>
                                      <p:cBhvr>
                                        <p:cTn id="16" dur="1" fill="hold">
                                          <p:stCondLst>
                                            <p:cond delay="0"/>
                                          </p:stCondLst>
                                        </p:cTn>
                                        <p:tgtEl>
                                          <p:spTgt spid="148483">
                                            <p:txEl>
                                              <p:pRg st="2" end="2"/>
                                            </p:txEl>
                                          </p:spTgt>
                                        </p:tgtEl>
                                        <p:attrNameLst>
                                          <p:attrName>style.visibility</p:attrName>
                                        </p:attrNameLst>
                                      </p:cBhvr>
                                      <p:to>
                                        <p:strVal val="visible"/>
                                      </p:to>
                                    </p:set>
                                    <p:animEffect transition="in" filter="barn(inHorizontal)">
                                      <p:cBhvr>
                                        <p:cTn id="17" dur="500"/>
                                        <p:tgtEl>
                                          <p:spTgt spid="148483">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148484">
                                            <p:txEl>
                                              <p:pRg st="0" end="0"/>
                                            </p:txEl>
                                          </p:spTgt>
                                        </p:tgtEl>
                                        <p:attrNameLst>
                                          <p:attrName>style.visibility</p:attrName>
                                        </p:attrNameLst>
                                      </p:cBhvr>
                                      <p:to>
                                        <p:strVal val="visible"/>
                                      </p:to>
                                    </p:set>
                                    <p:animEffect transition="in" filter="randombar(horizontal)">
                                      <p:cBhvr>
                                        <p:cTn id="22" dur="500"/>
                                        <p:tgtEl>
                                          <p:spTgt spid="148484">
                                            <p:txEl>
                                              <p:pRg st="0" end="0"/>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148484">
                                            <p:txEl>
                                              <p:pRg st="1" end="1"/>
                                            </p:txEl>
                                          </p:spTgt>
                                        </p:tgtEl>
                                        <p:attrNameLst>
                                          <p:attrName>style.visibility</p:attrName>
                                        </p:attrNameLst>
                                      </p:cBhvr>
                                      <p:to>
                                        <p:strVal val="visible"/>
                                      </p:to>
                                    </p:set>
                                    <p:animEffect transition="in" filter="randombar(horizontal)">
                                      <p:cBhvr>
                                        <p:cTn id="27" dur="500"/>
                                        <p:tgtEl>
                                          <p:spTgt spid="148484">
                                            <p:txEl>
                                              <p:pRg st="1" end="1"/>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4" presetClass="entr" presetSubtype="10" fill="hold" grpId="0" nodeType="clickEffect">
                                  <p:stCondLst>
                                    <p:cond delay="0"/>
                                  </p:stCondLst>
                                  <p:childTnLst>
                                    <p:set>
                                      <p:cBhvr>
                                        <p:cTn id="31" dur="1" fill="hold">
                                          <p:stCondLst>
                                            <p:cond delay="0"/>
                                          </p:stCondLst>
                                        </p:cTn>
                                        <p:tgtEl>
                                          <p:spTgt spid="148484">
                                            <p:txEl>
                                              <p:pRg st="2" end="2"/>
                                            </p:txEl>
                                          </p:spTgt>
                                        </p:tgtEl>
                                        <p:attrNameLst>
                                          <p:attrName>style.visibility</p:attrName>
                                        </p:attrNameLst>
                                      </p:cBhvr>
                                      <p:to>
                                        <p:strVal val="visible"/>
                                      </p:to>
                                    </p:set>
                                    <p:animEffect transition="in" filter="randombar(horizontal)">
                                      <p:cBhvr>
                                        <p:cTn id="32" dur="500"/>
                                        <p:tgtEl>
                                          <p:spTgt spid="14848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8483" grpId="0" build="p" autoUpdateAnimBg="0"/>
      <p:bldP spid="148484" grpId="0" build="p" autoUpdateAnimBg="0"/>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097" name="Rectangle 2"/>
          <p:cNvSpPr>
            <a:spLocks noGrp="1" noChangeArrowheads="1"/>
          </p:cNvSpPr>
          <p:nvPr>
            <p:ph type="title"/>
          </p:nvPr>
        </p:nvSpPr>
        <p:spPr>
          <a:xfrm>
            <a:off x="685800" y="0"/>
            <a:ext cx="7772400" cy="1143000"/>
          </a:xfrm>
        </p:spPr>
        <p:txBody>
          <a:bodyPr/>
          <a:lstStyle/>
          <a:p>
            <a:pPr eaLnBrk="1" hangingPunct="1"/>
            <a:r>
              <a:rPr lang="en-US">
                <a:latin typeface="Times New Roman" charset="0"/>
              </a:rPr>
              <a:t>Jewelry of the Dead</a:t>
            </a:r>
          </a:p>
        </p:txBody>
      </p:sp>
      <p:pic>
        <p:nvPicPr>
          <p:cNvPr id="260098" name="Picture 4" descr="C:\Documents and Settings\DWoolley\My Documents\My Pictures\Holocaust\ring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219200"/>
            <a:ext cx="9144000" cy="563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92304392"/>
      </p:ext>
    </p:extLst>
  </p:cSld>
  <p:clrMapOvr>
    <a:masterClrMapping/>
  </p:clrMapOvr>
  <p:transition xmlns:p14="http://schemas.microsoft.com/office/powerpoint/2010/main" spd="slow"/>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121" name="Rectangle 2"/>
          <p:cNvSpPr>
            <a:spLocks noGrp="1" noChangeArrowheads="1"/>
          </p:cNvSpPr>
          <p:nvPr>
            <p:ph type="title"/>
          </p:nvPr>
        </p:nvSpPr>
        <p:spPr>
          <a:xfrm>
            <a:off x="609600" y="304800"/>
            <a:ext cx="7772400" cy="1143000"/>
          </a:xfrm>
        </p:spPr>
        <p:txBody>
          <a:bodyPr/>
          <a:lstStyle/>
          <a:p>
            <a:pPr eaLnBrk="1" hangingPunct="1"/>
            <a:r>
              <a:rPr lang="en-US">
                <a:latin typeface="Times New Roman" charset="0"/>
              </a:rPr>
              <a:t>Working at the Seimen</a:t>
            </a:r>
            <a:r>
              <a:rPr lang="ja-JP" altLang="en-US">
                <a:latin typeface="Times New Roman" charset="0"/>
              </a:rPr>
              <a:t>’</a:t>
            </a:r>
            <a:r>
              <a:rPr lang="en-US" altLang="ja-JP">
                <a:latin typeface="Times New Roman" charset="0"/>
              </a:rPr>
              <a:t>s factory.</a:t>
            </a:r>
            <a:endParaRPr lang="en-US">
              <a:latin typeface="Times New Roman" charset="0"/>
            </a:endParaRPr>
          </a:p>
        </p:txBody>
      </p:sp>
      <p:pic>
        <p:nvPicPr>
          <p:cNvPr id="261122" name="Picture 3" descr="C:\Documents and Settings\DWoolley\My Documents\My Pictures\Holocaust\seimen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447800"/>
            <a:ext cx="8915400" cy="541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23846152"/>
      </p:ext>
    </p:extLst>
  </p:cSld>
  <p:clrMapOvr>
    <a:masterClrMapping/>
  </p:clrMapOvr>
  <p:transition xmlns:p14="http://schemas.microsoft.com/office/powerpoint/2010/main" spd="slow"/>
</p:sld>
</file>

<file path=ppt/slides/slide9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62145" name="Rectangle 2"/>
          <p:cNvSpPr>
            <a:spLocks noGrp="1" noChangeArrowheads="1"/>
          </p:cNvSpPr>
          <p:nvPr>
            <p:ph type="title"/>
          </p:nvPr>
        </p:nvSpPr>
        <p:spPr>
          <a:xfrm>
            <a:off x="609600" y="0"/>
            <a:ext cx="7772400" cy="1143000"/>
          </a:xfrm>
        </p:spPr>
        <p:txBody>
          <a:bodyPr/>
          <a:lstStyle/>
          <a:p>
            <a:pPr eaLnBrk="1" hangingPunct="1"/>
            <a:r>
              <a:rPr lang="en-US">
                <a:latin typeface="Times New Roman" charset="0"/>
              </a:rPr>
              <a:t>Extermination Camps</a:t>
            </a:r>
          </a:p>
        </p:txBody>
      </p:sp>
      <p:sp>
        <p:nvSpPr>
          <p:cNvPr id="129027" name="Rectangle 3"/>
          <p:cNvSpPr>
            <a:spLocks noGrp="1" noChangeArrowheads="1"/>
          </p:cNvSpPr>
          <p:nvPr>
            <p:ph type="body" sz="half" idx="1"/>
          </p:nvPr>
        </p:nvSpPr>
        <p:spPr>
          <a:xfrm>
            <a:off x="0" y="1295400"/>
            <a:ext cx="4038600" cy="5562600"/>
          </a:xfrm>
        </p:spPr>
        <p:txBody>
          <a:bodyPr/>
          <a:lstStyle/>
          <a:p>
            <a:pPr eaLnBrk="1" hangingPunct="1"/>
            <a:r>
              <a:rPr lang="en-US" sz="2800" b="1" u="sng">
                <a:latin typeface="Times New Roman" charset="0"/>
              </a:rPr>
              <a:t>Chelmno</a:t>
            </a:r>
            <a:r>
              <a:rPr lang="en-US" sz="2800">
                <a:latin typeface="Times New Roman" charset="0"/>
              </a:rPr>
              <a:t>- 1</a:t>
            </a:r>
            <a:r>
              <a:rPr lang="en-US" sz="2800" baseline="30000">
                <a:latin typeface="Times New Roman" charset="0"/>
              </a:rPr>
              <a:t>st</a:t>
            </a:r>
            <a:r>
              <a:rPr lang="en-US" sz="2800">
                <a:latin typeface="Times New Roman" charset="0"/>
              </a:rPr>
              <a:t> death camp opened in 1941. Used specially designed vans to gas people</a:t>
            </a:r>
          </a:p>
          <a:p>
            <a:pPr eaLnBrk="1" hangingPunct="1"/>
            <a:r>
              <a:rPr lang="en-US" sz="2800" b="1" u="sng">
                <a:latin typeface="Times New Roman" charset="0"/>
              </a:rPr>
              <a:t>Treblinka</a:t>
            </a:r>
            <a:r>
              <a:rPr lang="en-US" sz="2800">
                <a:latin typeface="Times New Roman" charset="0"/>
              </a:rPr>
              <a:t>- Open for 14 months, over 800,000 dead. ONLY 30 known survivors</a:t>
            </a:r>
          </a:p>
        </p:txBody>
      </p:sp>
      <p:pic>
        <p:nvPicPr>
          <p:cNvPr id="262147" name="Picture 6" descr="C:\Documents and Settings\DWoolley\My Documents\My Pictures\Holocaust\treblinkaburningbodie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62400" y="1143000"/>
            <a:ext cx="43434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59028563"/>
      </p:ext>
    </p:extLst>
  </p:cSld>
  <p:clrMapOvr>
    <a:masterClrMapping/>
  </p:clrMapOvr>
  <p:transition xmlns:p14="http://schemas.microsoft.com/office/powerpoint/2010/main" spd="slow"/>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4" presetClass="entr" presetSubtype="0" fill="hold" grpId="0" nodeType="clickEffect">
                                  <p:stCondLst>
                                    <p:cond delay="0"/>
                                  </p:stCondLst>
                                  <p:childTnLst>
                                    <p:set>
                                      <p:cBhvr>
                                        <p:cTn id="6" dur="1" fill="hold">
                                          <p:stCondLst>
                                            <p:cond delay="499"/>
                                          </p:stCondLst>
                                        </p:cTn>
                                        <p:tgtEl>
                                          <p:spTgt spid="129027">
                                            <p:txEl>
                                              <p:pRg st="0" end="0"/>
                                            </p:txEl>
                                          </p:spTgt>
                                        </p:tgtEl>
                                        <p:attrNameLst>
                                          <p:attrName>style.visibility</p:attrName>
                                        </p:attrNameLst>
                                      </p:cBhvr>
                                      <p:to>
                                        <p:strVal val="visible"/>
                                      </p:to>
                                    </p:set>
                                    <p:anim to="" calcmode="lin" valueType="num">
                                      <p:cBhvr>
                                        <p:cTn id="7" dur="1" fill="hold"/>
                                        <p:tgtEl>
                                          <p:spTgt spid="129027">
                                            <p:txEl>
                                              <p:pRg st="0" end="0"/>
                                            </p:txEl>
                                          </p:spTgt>
                                        </p:tgtEl>
                                        <p:attrNameLst>
                                          <p:attrName/>
                                        </p:attrNameLst>
                                      </p:cBhvr>
                                    </p:anim>
                                  </p:childTnLst>
                                </p:cTn>
                              </p:par>
                            </p:childTnLst>
                          </p:cTn>
                        </p:par>
                      </p:childTnLst>
                    </p:cTn>
                  </p:par>
                  <p:par>
                    <p:cTn id="8" fill="hold" nodeType="clickPar">
                      <p:stCondLst>
                        <p:cond delay="indefinite"/>
                      </p:stCondLst>
                      <p:childTnLst>
                        <p:par>
                          <p:cTn id="9" fill="hold" nodeType="withGroup">
                            <p:stCondLst>
                              <p:cond delay="0"/>
                            </p:stCondLst>
                            <p:childTnLst>
                              <p:par>
                                <p:cTn id="10" presetID="24" presetClass="entr" presetSubtype="0" fill="hold" grpId="0" nodeType="clickEffect">
                                  <p:stCondLst>
                                    <p:cond delay="0"/>
                                  </p:stCondLst>
                                  <p:childTnLst>
                                    <p:set>
                                      <p:cBhvr>
                                        <p:cTn id="11" dur="1" fill="hold">
                                          <p:stCondLst>
                                            <p:cond delay="499"/>
                                          </p:stCondLst>
                                        </p:cTn>
                                        <p:tgtEl>
                                          <p:spTgt spid="129027">
                                            <p:txEl>
                                              <p:pRg st="1" end="1"/>
                                            </p:txEl>
                                          </p:spTgt>
                                        </p:tgtEl>
                                        <p:attrNameLst>
                                          <p:attrName>style.visibility</p:attrName>
                                        </p:attrNameLst>
                                      </p:cBhvr>
                                      <p:to>
                                        <p:strVal val="visible"/>
                                      </p:to>
                                    </p:set>
                                    <p:anim to="" calcmode="lin" valueType="num">
                                      <p:cBhvr>
                                        <p:cTn id="12" dur="1" fill="hold"/>
                                        <p:tgtEl>
                                          <p:spTgt spid="129027">
                                            <p:txEl>
                                              <p:pRg st="1" end="1"/>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9027" grpId="0" build="p" autoUpdateAnimBg="0"/>
    </p:bldLst>
  </p:timing>
</p:sld>
</file>

<file path=ppt/slides/slide9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63169" name="Rectangle 2"/>
          <p:cNvSpPr>
            <a:spLocks noGrp="1" noChangeArrowheads="1"/>
          </p:cNvSpPr>
          <p:nvPr>
            <p:ph type="title"/>
          </p:nvPr>
        </p:nvSpPr>
        <p:spPr>
          <a:xfrm>
            <a:off x="498475" y="93663"/>
            <a:ext cx="8147050" cy="1452562"/>
          </a:xfrm>
        </p:spPr>
        <p:txBody>
          <a:bodyPr/>
          <a:lstStyle/>
          <a:p>
            <a:pPr eaLnBrk="1" hangingPunct="1"/>
            <a:r>
              <a:rPr lang="en-US">
                <a:latin typeface="Times New Roman" charset="0"/>
              </a:rPr>
              <a:t>Extermination Camps</a:t>
            </a:r>
          </a:p>
        </p:txBody>
      </p:sp>
      <p:sp>
        <p:nvSpPr>
          <p:cNvPr id="133123" name="Rectangle 3"/>
          <p:cNvSpPr>
            <a:spLocks noGrp="1" noChangeArrowheads="1"/>
          </p:cNvSpPr>
          <p:nvPr>
            <p:ph type="body" sz="half" idx="1"/>
          </p:nvPr>
        </p:nvSpPr>
        <p:spPr>
          <a:xfrm>
            <a:off x="0" y="1762125"/>
            <a:ext cx="4338638" cy="5095875"/>
          </a:xfrm>
        </p:spPr>
        <p:txBody>
          <a:bodyPr/>
          <a:lstStyle/>
          <a:p>
            <a:pPr eaLnBrk="1" hangingPunct="1"/>
            <a:r>
              <a:rPr lang="en-US" sz="3200" b="1" u="sng">
                <a:latin typeface="Times New Roman" charset="0"/>
              </a:rPr>
              <a:t>Sobidor</a:t>
            </a:r>
            <a:r>
              <a:rPr lang="en-US" sz="3200">
                <a:latin typeface="Times New Roman" charset="0"/>
              </a:rPr>
              <a:t>- 200,000 to 250,000 dead.  Used CO. ONLY 50 known survivors</a:t>
            </a:r>
          </a:p>
          <a:p>
            <a:pPr eaLnBrk="1" hangingPunct="1"/>
            <a:r>
              <a:rPr lang="en-US" sz="3200" b="1" u="sng">
                <a:latin typeface="Times New Roman" charset="0"/>
              </a:rPr>
              <a:t>Belzec</a:t>
            </a:r>
            <a:r>
              <a:rPr lang="en-US" sz="3200">
                <a:latin typeface="Times New Roman" charset="0"/>
              </a:rPr>
              <a:t>- 600,000 dead Jews and Gypsies</a:t>
            </a:r>
          </a:p>
          <a:p>
            <a:pPr eaLnBrk="1" hangingPunct="1"/>
            <a:r>
              <a:rPr lang="en-US" sz="3200" b="1" u="sng">
                <a:latin typeface="Times New Roman" charset="0"/>
              </a:rPr>
              <a:t>Majdanek</a:t>
            </a:r>
            <a:r>
              <a:rPr lang="en-US" sz="3200">
                <a:latin typeface="Times New Roman" charset="0"/>
              </a:rPr>
              <a:t>- 500,000 dead, many poles</a:t>
            </a:r>
          </a:p>
        </p:txBody>
      </p:sp>
      <p:sp>
        <p:nvSpPr>
          <p:cNvPr id="133124" name="Rectangle 4"/>
          <p:cNvSpPr>
            <a:spLocks noGrp="1" noChangeArrowheads="1"/>
          </p:cNvSpPr>
          <p:nvPr>
            <p:ph type="body" sz="half" idx="2"/>
          </p:nvPr>
        </p:nvSpPr>
        <p:spPr>
          <a:xfrm>
            <a:off x="4805363" y="1762125"/>
            <a:ext cx="3840162" cy="4364038"/>
          </a:xfrm>
        </p:spPr>
        <p:txBody>
          <a:bodyPr/>
          <a:lstStyle/>
          <a:p>
            <a:pPr eaLnBrk="1" hangingPunct="1"/>
            <a:r>
              <a:rPr lang="en-US" sz="2800" b="1" u="sng">
                <a:latin typeface="Times New Roman" charset="0"/>
              </a:rPr>
              <a:t>Auschwitz</a:t>
            </a:r>
            <a:r>
              <a:rPr lang="en-US" sz="2800">
                <a:latin typeface="Times New Roman" charset="0"/>
              </a:rPr>
              <a:t>/</a:t>
            </a:r>
            <a:r>
              <a:rPr lang="en-US" sz="2800" b="1" u="sng">
                <a:latin typeface="Times New Roman" charset="0"/>
              </a:rPr>
              <a:t>Birkenau</a:t>
            </a:r>
            <a:r>
              <a:rPr lang="en-US" sz="2800">
                <a:latin typeface="Times New Roman" charset="0"/>
              </a:rPr>
              <a:t>- Largest Camp. </a:t>
            </a:r>
          </a:p>
          <a:p>
            <a:pPr eaLnBrk="1" hangingPunct="1"/>
            <a:r>
              <a:rPr lang="en-US" sz="2800">
                <a:latin typeface="Times New Roman" charset="0"/>
              </a:rPr>
              <a:t>Over </a:t>
            </a:r>
            <a:r>
              <a:rPr lang="en-US" sz="2800" b="1" u="sng">
                <a:latin typeface="Times New Roman" charset="0"/>
              </a:rPr>
              <a:t>1.1</a:t>
            </a:r>
            <a:r>
              <a:rPr lang="en-US" sz="2800">
                <a:latin typeface="Times New Roman" charset="0"/>
              </a:rPr>
              <a:t> Million dead.</a:t>
            </a:r>
          </a:p>
          <a:p>
            <a:pPr eaLnBrk="1" hangingPunct="1"/>
            <a:r>
              <a:rPr lang="en-US" sz="2800">
                <a:latin typeface="Times New Roman" charset="0"/>
              </a:rPr>
              <a:t>At the peak of the killing process over </a:t>
            </a:r>
            <a:r>
              <a:rPr lang="en-US" sz="2800" b="1" u="sng">
                <a:latin typeface="Times New Roman" charset="0"/>
              </a:rPr>
              <a:t>12,000</a:t>
            </a:r>
            <a:r>
              <a:rPr lang="en-US" sz="2800">
                <a:latin typeface="Times New Roman" charset="0"/>
              </a:rPr>
              <a:t> a day died here</a:t>
            </a:r>
          </a:p>
          <a:p>
            <a:pPr eaLnBrk="1" hangingPunct="1"/>
            <a:r>
              <a:rPr lang="en-US" sz="2800">
                <a:latin typeface="Times New Roman" charset="0"/>
                <a:hlinkClick r:id="rId2"/>
              </a:rPr>
              <a:t>Virtual Tour</a:t>
            </a:r>
            <a:endParaRPr lang="en-US" sz="2800">
              <a:latin typeface="Times New Roman" charset="0"/>
            </a:endParaRPr>
          </a:p>
        </p:txBody>
      </p:sp>
    </p:spTree>
    <p:extLst>
      <p:ext uri="{BB962C8B-B14F-4D97-AF65-F5344CB8AC3E}">
        <p14:creationId xmlns:p14="http://schemas.microsoft.com/office/powerpoint/2010/main" val="954970983"/>
      </p:ext>
    </p:extLst>
  </p:cSld>
  <p:clrMapOvr>
    <a:masterClrMapping/>
  </p:clrMapOvr>
  <p:transition xmlns:p14="http://schemas.microsoft.com/office/powerpoint/2010/main" spd="slow"/>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33123">
                                            <p:txEl>
                                              <p:pRg st="0" end="0"/>
                                            </p:txEl>
                                          </p:spTgt>
                                        </p:tgtEl>
                                        <p:attrNameLst>
                                          <p:attrName>style.visibility</p:attrName>
                                        </p:attrNameLst>
                                      </p:cBhvr>
                                      <p:to>
                                        <p:strVal val="visible"/>
                                      </p:to>
                                    </p:set>
                                    <p:anim calcmode="lin" valueType="num">
                                      <p:cBhvr additive="base">
                                        <p:cTn id="7" dur="500" fill="hold"/>
                                        <p:tgtEl>
                                          <p:spTgt spid="133123">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3312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33123">
                                            <p:txEl>
                                              <p:pRg st="1" end="1"/>
                                            </p:txEl>
                                          </p:spTgt>
                                        </p:tgtEl>
                                        <p:attrNameLst>
                                          <p:attrName>style.visibility</p:attrName>
                                        </p:attrNameLst>
                                      </p:cBhvr>
                                      <p:to>
                                        <p:strVal val="visible"/>
                                      </p:to>
                                    </p:set>
                                    <p:anim calcmode="lin" valueType="num">
                                      <p:cBhvr additive="base">
                                        <p:cTn id="13" dur="500" fill="hold"/>
                                        <p:tgtEl>
                                          <p:spTgt spid="133123">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133123">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33123">
                                            <p:txEl>
                                              <p:pRg st="2" end="2"/>
                                            </p:txEl>
                                          </p:spTgt>
                                        </p:tgtEl>
                                        <p:attrNameLst>
                                          <p:attrName>style.visibility</p:attrName>
                                        </p:attrNameLst>
                                      </p:cBhvr>
                                      <p:to>
                                        <p:strVal val="visible"/>
                                      </p:to>
                                    </p:set>
                                    <p:anim calcmode="lin" valueType="num">
                                      <p:cBhvr additive="base">
                                        <p:cTn id="19" dur="500" fill="hold"/>
                                        <p:tgtEl>
                                          <p:spTgt spid="133123">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133123">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133124">
                                            <p:txEl>
                                              <p:pRg st="0" end="0"/>
                                            </p:txEl>
                                          </p:spTgt>
                                        </p:tgtEl>
                                        <p:attrNameLst>
                                          <p:attrName>style.visibility</p:attrName>
                                        </p:attrNameLst>
                                      </p:cBhvr>
                                      <p:to>
                                        <p:strVal val="visible"/>
                                      </p:to>
                                    </p:set>
                                    <p:anim calcmode="lin" valueType="num">
                                      <p:cBhvr additive="base">
                                        <p:cTn id="25" dur="500" fill="hold"/>
                                        <p:tgtEl>
                                          <p:spTgt spid="133124">
                                            <p:txEl>
                                              <p:pRg st="0" end="0"/>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133124">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133124">
                                            <p:txEl>
                                              <p:pRg st="1" end="1"/>
                                            </p:txEl>
                                          </p:spTgt>
                                        </p:tgtEl>
                                        <p:attrNameLst>
                                          <p:attrName>style.visibility</p:attrName>
                                        </p:attrNameLst>
                                      </p:cBhvr>
                                      <p:to>
                                        <p:strVal val="visible"/>
                                      </p:to>
                                    </p:set>
                                    <p:anim calcmode="lin" valueType="num">
                                      <p:cBhvr additive="base">
                                        <p:cTn id="31" dur="500" fill="hold"/>
                                        <p:tgtEl>
                                          <p:spTgt spid="133124">
                                            <p:txEl>
                                              <p:pRg st="1" end="1"/>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133124">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133124">
                                            <p:txEl>
                                              <p:pRg st="2" end="2"/>
                                            </p:txEl>
                                          </p:spTgt>
                                        </p:tgtEl>
                                        <p:attrNameLst>
                                          <p:attrName>style.visibility</p:attrName>
                                        </p:attrNameLst>
                                      </p:cBhvr>
                                      <p:to>
                                        <p:strVal val="visible"/>
                                      </p:to>
                                    </p:set>
                                    <p:anim calcmode="lin" valueType="num">
                                      <p:cBhvr additive="base">
                                        <p:cTn id="37" dur="500" fill="hold"/>
                                        <p:tgtEl>
                                          <p:spTgt spid="133124">
                                            <p:txEl>
                                              <p:pRg st="2" end="2"/>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133124">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8" fill="hold" grpId="0" nodeType="clickEffect">
                                  <p:stCondLst>
                                    <p:cond delay="0"/>
                                  </p:stCondLst>
                                  <p:childTnLst>
                                    <p:set>
                                      <p:cBhvr>
                                        <p:cTn id="42" dur="1" fill="hold">
                                          <p:stCondLst>
                                            <p:cond delay="0"/>
                                          </p:stCondLst>
                                        </p:cTn>
                                        <p:tgtEl>
                                          <p:spTgt spid="133124">
                                            <p:txEl>
                                              <p:pRg st="3" end="3"/>
                                            </p:txEl>
                                          </p:spTgt>
                                        </p:tgtEl>
                                        <p:attrNameLst>
                                          <p:attrName>style.visibility</p:attrName>
                                        </p:attrNameLst>
                                      </p:cBhvr>
                                      <p:to>
                                        <p:strVal val="visible"/>
                                      </p:to>
                                    </p:set>
                                    <p:anim calcmode="lin" valueType="num">
                                      <p:cBhvr additive="base">
                                        <p:cTn id="43" dur="500" fill="hold"/>
                                        <p:tgtEl>
                                          <p:spTgt spid="133124">
                                            <p:txEl>
                                              <p:pRg st="3" end="3"/>
                                            </p:txEl>
                                          </p:spTgt>
                                        </p:tgtEl>
                                        <p:attrNameLst>
                                          <p:attrName>ppt_x</p:attrName>
                                        </p:attrNameLst>
                                      </p:cBhvr>
                                      <p:tavLst>
                                        <p:tav tm="0">
                                          <p:val>
                                            <p:strVal val="0-#ppt_w/2"/>
                                          </p:val>
                                        </p:tav>
                                        <p:tav tm="100000">
                                          <p:val>
                                            <p:strVal val="#ppt_x"/>
                                          </p:val>
                                        </p:tav>
                                      </p:tavLst>
                                    </p:anim>
                                    <p:anim calcmode="lin" valueType="num">
                                      <p:cBhvr additive="base">
                                        <p:cTn id="44" dur="500" fill="hold"/>
                                        <p:tgtEl>
                                          <p:spTgt spid="133124">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23" grpId="0" build="p" autoUpdateAnimBg="0"/>
      <p:bldP spid="133124" grpId="0" build="p" autoUpdateAnimBg="0"/>
    </p:bldLst>
  </p:timing>
</p:sld>
</file>

<file path=ppt/slides/slide9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64193" name="Rectangle 2"/>
          <p:cNvSpPr>
            <a:spLocks noGrp="1" noChangeArrowheads="1"/>
          </p:cNvSpPr>
          <p:nvPr>
            <p:ph type="title"/>
          </p:nvPr>
        </p:nvSpPr>
        <p:spPr>
          <a:xfrm>
            <a:off x="685800" y="0"/>
            <a:ext cx="7772400" cy="1143000"/>
          </a:xfrm>
        </p:spPr>
        <p:txBody>
          <a:bodyPr/>
          <a:lstStyle/>
          <a:p>
            <a:pPr eaLnBrk="1" hangingPunct="1"/>
            <a:r>
              <a:rPr lang="en-US">
                <a:latin typeface="Times New Roman" charset="0"/>
              </a:rPr>
              <a:t>Medical Experiments</a:t>
            </a:r>
          </a:p>
        </p:txBody>
      </p:sp>
      <p:sp>
        <p:nvSpPr>
          <p:cNvPr id="167940" name="Rectangle 4"/>
          <p:cNvSpPr>
            <a:spLocks noGrp="1" noChangeArrowheads="1"/>
          </p:cNvSpPr>
          <p:nvPr>
            <p:ph type="body" sz="half" idx="2"/>
          </p:nvPr>
        </p:nvSpPr>
        <p:spPr>
          <a:xfrm>
            <a:off x="5105400" y="990600"/>
            <a:ext cx="4038600" cy="5867400"/>
          </a:xfrm>
        </p:spPr>
        <p:txBody>
          <a:bodyPr/>
          <a:lstStyle/>
          <a:p>
            <a:pPr eaLnBrk="1" hangingPunct="1"/>
            <a:r>
              <a:rPr lang="en-US" sz="2800">
                <a:latin typeface="Times New Roman" charset="0"/>
              </a:rPr>
              <a:t>Jews used as </a:t>
            </a:r>
            <a:r>
              <a:rPr lang="en-US" sz="2800" b="1" u="sng">
                <a:latin typeface="Times New Roman" charset="0"/>
              </a:rPr>
              <a:t>guinea</a:t>
            </a:r>
            <a:r>
              <a:rPr lang="en-US" sz="2800">
                <a:latin typeface="Times New Roman" charset="0"/>
              </a:rPr>
              <a:t> pigs.</a:t>
            </a:r>
          </a:p>
          <a:p>
            <a:pPr eaLnBrk="1" hangingPunct="1"/>
            <a:r>
              <a:rPr lang="en-US" sz="2800">
                <a:latin typeface="Times New Roman" charset="0"/>
              </a:rPr>
              <a:t>Nazi</a:t>
            </a:r>
            <a:r>
              <a:rPr lang="ja-JP" altLang="en-US" sz="2800">
                <a:latin typeface="Times New Roman" charset="0"/>
              </a:rPr>
              <a:t>’</a:t>
            </a:r>
            <a:r>
              <a:rPr lang="en-US" altLang="ja-JP" sz="2800">
                <a:latin typeface="Times New Roman" charset="0"/>
              </a:rPr>
              <a:t>s perform </a:t>
            </a:r>
            <a:r>
              <a:rPr lang="ja-JP" altLang="en-US" sz="2800">
                <a:latin typeface="Times New Roman" charset="0"/>
              </a:rPr>
              <a:t>“</a:t>
            </a:r>
            <a:r>
              <a:rPr lang="en-US" altLang="ja-JP" sz="2800" b="1" u="sng">
                <a:latin typeface="Times New Roman" charset="0"/>
              </a:rPr>
              <a:t>medical</a:t>
            </a:r>
            <a:r>
              <a:rPr lang="en-US" altLang="ja-JP" sz="2800">
                <a:latin typeface="Times New Roman" charset="0"/>
              </a:rPr>
              <a:t> experiments</a:t>
            </a:r>
            <a:r>
              <a:rPr lang="ja-JP" altLang="en-US" sz="2800">
                <a:latin typeface="Times New Roman" charset="0"/>
              </a:rPr>
              <a:t>”</a:t>
            </a:r>
            <a:r>
              <a:rPr lang="en-US" altLang="ja-JP" sz="2800">
                <a:latin typeface="Times New Roman" charset="0"/>
              </a:rPr>
              <a:t> on kids and adults alike.</a:t>
            </a:r>
          </a:p>
          <a:p>
            <a:pPr eaLnBrk="1" hangingPunct="1"/>
            <a:r>
              <a:rPr lang="en-US" sz="2800">
                <a:latin typeface="Times New Roman" charset="0"/>
              </a:rPr>
              <a:t>Did research on </a:t>
            </a:r>
            <a:r>
              <a:rPr lang="en-US" sz="2800" b="1" u="sng">
                <a:latin typeface="Times New Roman" charset="0"/>
              </a:rPr>
              <a:t>hypothermia</a:t>
            </a:r>
            <a:r>
              <a:rPr lang="en-US" sz="2800">
                <a:latin typeface="Times New Roman" charset="0"/>
              </a:rPr>
              <a:t>, altitude, infectious diseases, etc.</a:t>
            </a:r>
          </a:p>
          <a:p>
            <a:pPr eaLnBrk="1" hangingPunct="1">
              <a:buFontTx/>
              <a:buNone/>
            </a:pPr>
            <a:endParaRPr lang="en-US" sz="2800">
              <a:latin typeface="Times New Roman" charset="0"/>
            </a:endParaRPr>
          </a:p>
        </p:txBody>
      </p:sp>
      <p:pic>
        <p:nvPicPr>
          <p:cNvPr id="264195" name="Picture 6" descr="http://www.stjohnsprep.org/teachers/d_smith/holocaust/medexp01.gif">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286000"/>
            <a:ext cx="4976813" cy="396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27476848"/>
      </p:ext>
    </p:extLst>
  </p:cSld>
  <p:clrMapOvr>
    <a:masterClrMapping/>
  </p:clrMapOvr>
  <p:transition xmlns:p14="http://schemas.microsoft.com/office/powerpoint/2010/main" spd="slow"/>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4" presetClass="entr" presetSubtype="0" fill="hold" grpId="0" nodeType="clickEffect">
                                  <p:stCondLst>
                                    <p:cond delay="0"/>
                                  </p:stCondLst>
                                  <p:childTnLst>
                                    <p:set>
                                      <p:cBhvr>
                                        <p:cTn id="6" dur="1" fill="hold">
                                          <p:stCondLst>
                                            <p:cond delay="499"/>
                                          </p:stCondLst>
                                        </p:cTn>
                                        <p:tgtEl>
                                          <p:spTgt spid="167940">
                                            <p:txEl>
                                              <p:pRg st="0" end="0"/>
                                            </p:txEl>
                                          </p:spTgt>
                                        </p:tgtEl>
                                        <p:attrNameLst>
                                          <p:attrName>style.visibility</p:attrName>
                                        </p:attrNameLst>
                                      </p:cBhvr>
                                      <p:to>
                                        <p:strVal val="visible"/>
                                      </p:to>
                                    </p:set>
                                    <p:anim to="" calcmode="lin" valueType="num">
                                      <p:cBhvr>
                                        <p:cTn id="7" dur="1" fill="hold"/>
                                        <p:tgtEl>
                                          <p:spTgt spid="167940">
                                            <p:txEl>
                                              <p:pRg st="0" end="0"/>
                                            </p:txEl>
                                          </p:spTgt>
                                        </p:tgtEl>
                                        <p:attrNameLst>
                                          <p:attrName/>
                                        </p:attrNameLst>
                                      </p:cBhvr>
                                    </p:anim>
                                  </p:childTnLst>
                                </p:cTn>
                              </p:par>
                            </p:childTnLst>
                          </p:cTn>
                        </p:par>
                      </p:childTnLst>
                    </p:cTn>
                  </p:par>
                  <p:par>
                    <p:cTn id="8" fill="hold" nodeType="clickPar">
                      <p:stCondLst>
                        <p:cond delay="indefinite"/>
                      </p:stCondLst>
                      <p:childTnLst>
                        <p:par>
                          <p:cTn id="9" fill="hold" nodeType="withGroup">
                            <p:stCondLst>
                              <p:cond delay="0"/>
                            </p:stCondLst>
                            <p:childTnLst>
                              <p:par>
                                <p:cTn id="10" presetID="24" presetClass="entr" presetSubtype="0" fill="hold" grpId="0" nodeType="clickEffect">
                                  <p:stCondLst>
                                    <p:cond delay="0"/>
                                  </p:stCondLst>
                                  <p:childTnLst>
                                    <p:set>
                                      <p:cBhvr>
                                        <p:cTn id="11" dur="1" fill="hold">
                                          <p:stCondLst>
                                            <p:cond delay="499"/>
                                          </p:stCondLst>
                                        </p:cTn>
                                        <p:tgtEl>
                                          <p:spTgt spid="167940">
                                            <p:txEl>
                                              <p:pRg st="1" end="1"/>
                                            </p:txEl>
                                          </p:spTgt>
                                        </p:tgtEl>
                                        <p:attrNameLst>
                                          <p:attrName>style.visibility</p:attrName>
                                        </p:attrNameLst>
                                      </p:cBhvr>
                                      <p:to>
                                        <p:strVal val="visible"/>
                                      </p:to>
                                    </p:set>
                                    <p:anim to="" calcmode="lin" valueType="num">
                                      <p:cBhvr>
                                        <p:cTn id="12" dur="1" fill="hold"/>
                                        <p:tgtEl>
                                          <p:spTgt spid="167940">
                                            <p:txEl>
                                              <p:pRg st="1" end="1"/>
                                            </p:txEl>
                                          </p:spTgt>
                                        </p:tgtEl>
                                        <p:attrNameLst>
                                          <p:attrName/>
                                        </p:attrNameLst>
                                      </p:cBhvr>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4" presetClass="entr" presetSubtype="0" fill="hold" grpId="0" nodeType="clickEffect">
                                  <p:stCondLst>
                                    <p:cond delay="0"/>
                                  </p:stCondLst>
                                  <p:childTnLst>
                                    <p:set>
                                      <p:cBhvr>
                                        <p:cTn id="16" dur="1" fill="hold">
                                          <p:stCondLst>
                                            <p:cond delay="499"/>
                                          </p:stCondLst>
                                        </p:cTn>
                                        <p:tgtEl>
                                          <p:spTgt spid="167940">
                                            <p:txEl>
                                              <p:pRg st="2" end="2"/>
                                            </p:txEl>
                                          </p:spTgt>
                                        </p:tgtEl>
                                        <p:attrNameLst>
                                          <p:attrName>style.visibility</p:attrName>
                                        </p:attrNameLst>
                                      </p:cBhvr>
                                      <p:to>
                                        <p:strVal val="visible"/>
                                      </p:to>
                                    </p:set>
                                    <p:anim to="" calcmode="lin" valueType="num">
                                      <p:cBhvr>
                                        <p:cTn id="17" dur="1" fill="hold"/>
                                        <p:tgtEl>
                                          <p:spTgt spid="167940">
                                            <p:txEl>
                                              <p:pRg st="2" end="2"/>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7940" grpId="0" build="p" autoUpdateAnimBg="0"/>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7" name="Rectangle 2"/>
          <p:cNvSpPr>
            <a:spLocks noGrp="1" noChangeArrowheads="1"/>
          </p:cNvSpPr>
          <p:nvPr>
            <p:ph type="title"/>
          </p:nvPr>
        </p:nvSpPr>
        <p:spPr>
          <a:xfrm>
            <a:off x="685800" y="0"/>
            <a:ext cx="7772400" cy="1143000"/>
          </a:xfrm>
        </p:spPr>
        <p:txBody>
          <a:bodyPr/>
          <a:lstStyle/>
          <a:p>
            <a:pPr eaLnBrk="1" hangingPunct="1"/>
            <a:r>
              <a:rPr lang="en-US">
                <a:latin typeface="Times New Roman" charset="0"/>
              </a:rPr>
              <a:t>Hypothermia Experiment</a:t>
            </a:r>
          </a:p>
        </p:txBody>
      </p:sp>
      <p:pic>
        <p:nvPicPr>
          <p:cNvPr id="265218" name="Picture 3" descr="C:\Documents and Settings\DWoolley\My Documents\My Pictures\Holocaust\test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371600"/>
            <a:ext cx="9144000" cy="548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44848984"/>
      </p:ext>
    </p:extLst>
  </p:cSld>
  <p:clrMapOvr>
    <a:masterClrMapping/>
  </p:clrMapOvr>
  <p:transition xmlns:p14="http://schemas.microsoft.com/office/powerpoint/2010/main" spd="slow"/>
</p:sld>
</file>

<file path=ppt/tags/tag1.xml><?xml version="1.0" encoding="utf-8"?>
<p:tagLst xmlns:a="http://schemas.openxmlformats.org/drawingml/2006/main" xmlns:r="http://schemas.openxmlformats.org/officeDocument/2006/relationships" xmlns:p="http://schemas.openxmlformats.org/presentationml/2006/main">
  <p:tag name="TIMING" val="|0.2"/>
</p:tagLst>
</file>

<file path=ppt/tags/tag2.xml><?xml version="1.0" encoding="utf-8"?>
<p:tagLst xmlns:a="http://schemas.openxmlformats.org/drawingml/2006/main" xmlns:r="http://schemas.openxmlformats.org/officeDocument/2006/relationships" xmlns:p="http://schemas.openxmlformats.org/presentationml/2006/main">
  <p:tag name="TIMING" val="|0|2.6"/>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0</TotalTime>
  <Words>3708</Words>
  <Application>Microsoft Macintosh PowerPoint</Application>
  <PresentationFormat>On-screen Show (4:3)</PresentationFormat>
  <Paragraphs>438</Paragraphs>
  <Slides>130</Slides>
  <Notes>6</Notes>
  <HiddenSlides>0</HiddenSlides>
  <MMClips>0</MMClips>
  <ScaleCrop>false</ScaleCrop>
  <HeadingPairs>
    <vt:vector size="4" baseType="variant">
      <vt:variant>
        <vt:lpstr>Theme</vt:lpstr>
      </vt:variant>
      <vt:variant>
        <vt:i4>1</vt:i4>
      </vt:variant>
      <vt:variant>
        <vt:lpstr>Slide Titles</vt:lpstr>
      </vt:variant>
      <vt:variant>
        <vt:i4>130</vt:i4>
      </vt:variant>
    </vt:vector>
  </HeadingPairs>
  <TitlesOfParts>
    <vt:vector size="131" baseType="lpstr">
      <vt:lpstr>Office Theme</vt:lpstr>
      <vt:lpstr>The Holocaust</vt:lpstr>
      <vt:lpstr>Between 1933 and 1945, the German government led by Adolf Hitler and the Nazi Party carried out the systematic persecution and murder of Europe’s Jews.  This genocide is now known as the Holocaust.</vt:lpstr>
      <vt:lpstr>Nazi Leadership</vt:lpstr>
      <vt:lpstr>PowerPoint Presentation</vt:lpstr>
      <vt:lpstr>PowerPoint Presentation</vt:lpstr>
      <vt:lpstr>PowerPoint Presentation</vt:lpstr>
      <vt:lpstr>Timeline of Restrictions on Jewish People</vt:lpstr>
      <vt:lpstr>Timeline of Restrictions on Jewish People</vt:lpstr>
      <vt:lpstr>Timeline of Restrictions on Jewish People</vt:lpstr>
      <vt:lpstr>Timeline of Restrictions on Jewish People</vt:lpstr>
      <vt:lpstr>Timeline of Restrictions on Jewish People</vt:lpstr>
      <vt:lpstr>Timeline of Restrictions on Jewish People</vt:lpstr>
      <vt:lpstr>Timeline of Restrictions on Jewish People</vt:lpstr>
      <vt:lpstr>Jewish Ghetto’s</vt:lpstr>
      <vt:lpstr>What is a Jew?</vt:lpstr>
      <vt:lpstr>Jewish Pop. Distribution in 1933</vt:lpstr>
      <vt:lpstr>Why the Holocaust was different.</vt:lpstr>
      <vt:lpstr>Anti-Semitism</vt:lpstr>
      <vt:lpstr>Anti-Semitism, cntd. </vt:lpstr>
      <vt:lpstr>Hitler’s Ideas</vt:lpstr>
      <vt:lpstr>Hitler Comes to Power</vt:lpstr>
      <vt:lpstr>“Germans! Defend yourselves! Do not buy from Jews!”</vt:lpstr>
      <vt:lpstr>Propaganda</vt:lpstr>
      <vt:lpstr>Propaganda</vt:lpstr>
      <vt:lpstr>Propaganda</vt:lpstr>
      <vt:lpstr>"The Jew: The inciter of war, the prolonger of war."  </vt:lpstr>
      <vt:lpstr>Beer Coaster- “Whoever buys from a Jew is a traitor to his people. </vt:lpstr>
      <vt:lpstr> Unfruitful  “They belong to the church, she belongs to Satan. Both are lost to the German race." </vt:lpstr>
      <vt:lpstr>'Children, look there! The Man who hangs on the Cross was one of the greatest enemies of the Jews of all time. He knew the Jews in all their corruption and meanness. Once He drove the Jews out with a whip, because they were carrying on their money-dealings in the Church. He called the Jews: killers of men from the beginning. By that He meant that the Jews in all times have been murderers. He said further to the Jews: Your father is the Devil! Do you know, children, what that means? It means that the Jews descend from the Devil. And because they descend from the Devil they can but live like devils. So they commit one crime after another.' 'Because this Man knew the Jews, because He proclaimed the truth to the world, he had to die. Hence the Jews murdered Him. They drove nails through His hands and feet and let Him slowly bleed. </vt:lpstr>
      <vt:lpstr>PowerPoint Presentation</vt:lpstr>
      <vt:lpstr>Then and Now</vt:lpstr>
      <vt:lpstr>Quotes from Anti-Semitic Writings</vt:lpstr>
      <vt:lpstr>“The Poison Mushroom”</vt:lpstr>
      <vt:lpstr>German Schoolbook</vt:lpstr>
      <vt:lpstr>Propaganda led to horrific actions by many Germans.  Jews forced to scrub pavement.</vt:lpstr>
      <vt:lpstr>“The Jew is our greatest enemy! Beware of the Jew!”</vt:lpstr>
      <vt:lpstr>The beating of a Jew</vt:lpstr>
      <vt:lpstr>The beating of a Jewish woman</vt:lpstr>
      <vt:lpstr>German soldiers brutalize a Jew in Poland</vt:lpstr>
      <vt:lpstr>Hitler idealized the Nordic Race, what he called the Aryan Race – blonde haired, blue eyed people and felt they were superior to other races.</vt:lpstr>
      <vt:lpstr>1935- Nuremberg Race Laws</vt:lpstr>
      <vt:lpstr>The Holocaust</vt:lpstr>
      <vt:lpstr>FEAR</vt:lpstr>
      <vt:lpstr>Anti-Semitic Signs</vt:lpstr>
      <vt:lpstr>We don’t serve Jews here!</vt:lpstr>
      <vt:lpstr>Kristallnacht- The Night of the Broken Glass, Nov. 9, 1938</vt:lpstr>
      <vt:lpstr>Kristallnacht</vt:lpstr>
      <vt:lpstr>PowerPoint Presentation</vt:lpstr>
      <vt:lpstr>Book Burning</vt:lpstr>
      <vt:lpstr>A Synagogue burning after Krystallnacht</vt:lpstr>
      <vt:lpstr>Read a copy of Kristallnacht: The Beginning of the Holocaust</vt:lpstr>
      <vt:lpstr>The Holocaust</vt:lpstr>
      <vt:lpstr>The Holocaust</vt:lpstr>
      <vt:lpstr>The Flood of Refugees</vt:lpstr>
      <vt:lpstr>Murder of the Handicapped</vt:lpstr>
      <vt:lpstr>Propaganda</vt:lpstr>
      <vt:lpstr>The War Begins</vt:lpstr>
      <vt:lpstr>Eastern Europe</vt:lpstr>
      <vt:lpstr>PowerPoint Presentation</vt:lpstr>
      <vt:lpstr>Warsaw Ghetto</vt:lpstr>
      <vt:lpstr>30% of Warsaw’s pop., 2% of land</vt:lpstr>
      <vt:lpstr>Warsaw Ghetto Uprising April 19, 1943- May 16, 1943</vt:lpstr>
      <vt:lpstr>PowerPoint Presentation</vt:lpstr>
      <vt:lpstr>PowerPoint Presentation</vt:lpstr>
      <vt:lpstr>PowerPoint Presentation</vt:lpstr>
      <vt:lpstr>PowerPoint Presentation</vt:lpstr>
      <vt:lpstr>PowerPoint Presentation</vt:lpstr>
      <vt:lpstr>PowerPoint Presentation</vt:lpstr>
      <vt:lpstr>Warsaw Ghetto Video Mapping the Holocaust</vt:lpstr>
      <vt:lpstr>Resistance</vt:lpstr>
      <vt:lpstr>Invasion of Russia</vt:lpstr>
      <vt:lpstr>Schutzstaffel- Defense Squadron</vt:lpstr>
      <vt:lpstr>Einsatzgruppen</vt:lpstr>
      <vt:lpstr>PowerPoint Presentation</vt:lpstr>
      <vt:lpstr>Einsatzgruppen</vt:lpstr>
      <vt:lpstr>PowerPoint Presentation</vt:lpstr>
      <vt:lpstr>PowerPoint Presentation</vt:lpstr>
      <vt:lpstr>Children led to execution.</vt:lpstr>
      <vt:lpstr>Einsatzgruppen</vt:lpstr>
      <vt:lpstr>Einsatzgruppen</vt:lpstr>
      <vt:lpstr>Hanging of Jews</vt:lpstr>
      <vt:lpstr>Burning Bodies</vt:lpstr>
      <vt:lpstr>The Wannsee Conference The Decision to Kill All Jews</vt:lpstr>
      <vt:lpstr>The Wannsee Conference The Decision to Kill All Jews</vt:lpstr>
      <vt:lpstr>Adolph Eichmann</vt:lpstr>
      <vt:lpstr>Western Europe</vt:lpstr>
      <vt:lpstr>Deportations</vt:lpstr>
      <vt:lpstr>Round-Up</vt:lpstr>
      <vt:lpstr>Loading the Train</vt:lpstr>
      <vt:lpstr>PowerPoint Presentation</vt:lpstr>
      <vt:lpstr>Death Camps</vt:lpstr>
      <vt:lpstr>Unloading the Trains</vt:lpstr>
      <vt:lpstr>Arrival at the Camp</vt:lpstr>
      <vt:lpstr>Jewelry of the Dead</vt:lpstr>
      <vt:lpstr>Working at the Seimen’s factory.</vt:lpstr>
      <vt:lpstr>Extermination Camps</vt:lpstr>
      <vt:lpstr>Extermination Camps</vt:lpstr>
      <vt:lpstr>Medical Experiments</vt:lpstr>
      <vt:lpstr>Hypothermia Experiment</vt:lpstr>
      <vt:lpstr>Victims</vt:lpstr>
      <vt:lpstr>Auschwitz Electric Fence</vt:lpstr>
      <vt:lpstr>Auschwitz</vt:lpstr>
      <vt:lpstr>Zyklon B</vt:lpstr>
      <vt:lpstr>Crematorium </vt:lpstr>
      <vt:lpstr>Death Marches</vt:lpstr>
      <vt:lpstr>Death Marches</vt:lpstr>
      <vt:lpstr>Death Marches</vt:lpstr>
      <vt:lpstr>PowerPoint Presentation</vt:lpstr>
      <vt:lpstr>Liberation</vt:lpstr>
      <vt:lpstr>Liberation</vt:lpstr>
      <vt:lpstr>Liberation of Auschwitz</vt:lpstr>
      <vt:lpstr>Liberators saw troubling sights</vt:lpstr>
      <vt:lpstr>PowerPoint Presentation</vt:lpstr>
      <vt:lpstr>The Lucky Ones??</vt:lpstr>
      <vt:lpstr>Death Trains</vt:lpstr>
      <vt:lpstr>Death Trains</vt:lpstr>
      <vt:lpstr>Death Trains</vt:lpstr>
      <vt:lpstr>Tattooed Victims</vt:lpstr>
      <vt:lpstr>Shrunken head of a prisoner</vt:lpstr>
      <vt:lpstr>PowerPoint Presentation</vt:lpstr>
      <vt:lpstr>German citizens forced to dig graves.</vt:lpstr>
      <vt:lpstr>German citizens forced to bury corpses.</vt:lpstr>
      <vt:lpstr>Voices of Conscience</vt:lpstr>
      <vt:lpstr>Oskar Schindler</vt:lpstr>
      <vt:lpstr>Oskar Schindler</vt:lpstr>
      <vt:lpstr>PowerPoint Presentation</vt:lpstr>
      <vt:lpstr>PowerPoint Presentation</vt:lpstr>
      <vt:lpstr> The Cost of the Holocaust</vt:lpstr>
      <vt:lpstr>Aftermath of the Holocaust</vt:lpstr>
      <vt:lpstr>A Survivor’s Prayer</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Holocaust</dc:title>
  <dc:creator>Mykael Koe</dc:creator>
  <cp:lastModifiedBy>Mykael Koe</cp:lastModifiedBy>
  <cp:revision>1</cp:revision>
  <dcterms:created xsi:type="dcterms:W3CDTF">2018-11-01T16:23:37Z</dcterms:created>
  <dcterms:modified xsi:type="dcterms:W3CDTF">2018-11-01T16:23:56Z</dcterms:modified>
</cp:coreProperties>
</file>