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2"/>
  </p:notesMasterIdLst>
  <p:sldIdLst>
    <p:sldId id="335" r:id="rId2"/>
    <p:sldId id="442" r:id="rId3"/>
    <p:sldId id="1042" r:id="rId4"/>
    <p:sldId id="443" r:id="rId5"/>
    <p:sldId id="1043" r:id="rId6"/>
    <p:sldId id="444" r:id="rId7"/>
    <p:sldId id="463" r:id="rId8"/>
    <p:sldId id="1120" r:id="rId9"/>
    <p:sldId id="1119" r:id="rId10"/>
    <p:sldId id="478" r:id="rId11"/>
    <p:sldId id="1133" r:id="rId12"/>
    <p:sldId id="1117" r:id="rId13"/>
    <p:sldId id="445" r:id="rId14"/>
    <p:sldId id="446" r:id="rId15"/>
    <p:sldId id="459" r:id="rId16"/>
    <p:sldId id="447" r:id="rId17"/>
    <p:sldId id="460" r:id="rId18"/>
    <p:sldId id="461" r:id="rId19"/>
    <p:sldId id="462" r:id="rId20"/>
    <p:sldId id="458" r:id="rId21"/>
    <p:sldId id="1046" r:id="rId22"/>
    <p:sldId id="448" r:id="rId23"/>
    <p:sldId id="449" r:id="rId24"/>
    <p:sldId id="1047" r:id="rId25"/>
    <p:sldId id="1083" r:id="rId26"/>
    <p:sldId id="1084" r:id="rId27"/>
    <p:sldId id="1135" r:id="rId28"/>
    <p:sldId id="1049" r:id="rId29"/>
    <p:sldId id="1085" r:id="rId30"/>
    <p:sldId id="1136" r:id="rId31"/>
    <p:sldId id="1051" r:id="rId32"/>
    <p:sldId id="450" r:id="rId33"/>
    <p:sldId id="456" r:id="rId34"/>
    <p:sldId id="452" r:id="rId35"/>
    <p:sldId id="1142" r:id="rId36"/>
    <p:sldId id="1143" r:id="rId37"/>
    <p:sldId id="1044" r:id="rId38"/>
    <p:sldId id="453" r:id="rId39"/>
    <p:sldId id="454" r:id="rId40"/>
    <p:sldId id="455" r:id="rId41"/>
    <p:sldId id="1052" r:id="rId42"/>
    <p:sldId id="1139" r:id="rId43"/>
    <p:sldId id="1140" r:id="rId44"/>
    <p:sldId id="1141" r:id="rId45"/>
    <p:sldId id="1045" r:id="rId46"/>
    <p:sldId id="1053" r:id="rId47"/>
    <p:sldId id="1056" r:id="rId48"/>
    <p:sldId id="1058" r:id="rId49"/>
    <p:sldId id="1060" r:id="rId50"/>
    <p:sldId id="1144" r:id="rId51"/>
    <p:sldId id="1076" r:id="rId52"/>
    <p:sldId id="1077" r:id="rId53"/>
    <p:sldId id="1078" r:id="rId54"/>
    <p:sldId id="1079" r:id="rId55"/>
    <p:sldId id="1080" r:id="rId56"/>
    <p:sldId id="1081" r:id="rId57"/>
    <p:sldId id="1082" r:id="rId58"/>
    <p:sldId id="1086" r:id="rId59"/>
    <p:sldId id="473" r:id="rId60"/>
    <p:sldId id="475" r:id="rId61"/>
    <p:sldId id="476" r:id="rId62"/>
    <p:sldId id="1138" r:id="rId63"/>
    <p:sldId id="1145" r:id="rId64"/>
    <p:sldId id="1146" r:id="rId65"/>
    <p:sldId id="477" r:id="rId66"/>
    <p:sldId id="1147" r:id="rId67"/>
    <p:sldId id="336" r:id="rId68"/>
    <p:sldId id="481" r:id="rId69"/>
    <p:sldId id="482" r:id="rId70"/>
    <p:sldId id="1087" r:id="rId71"/>
    <p:sldId id="483" r:id="rId72"/>
    <p:sldId id="484" r:id="rId73"/>
    <p:sldId id="1151" r:id="rId74"/>
    <p:sldId id="485" r:id="rId75"/>
    <p:sldId id="486" r:id="rId76"/>
    <p:sldId id="1152" r:id="rId77"/>
    <p:sldId id="487" r:id="rId78"/>
    <p:sldId id="488" r:id="rId79"/>
    <p:sldId id="506" r:id="rId80"/>
    <p:sldId id="1148" r:id="rId81"/>
    <p:sldId id="489" r:id="rId82"/>
    <p:sldId id="1154" r:id="rId83"/>
    <p:sldId id="1155" r:id="rId84"/>
    <p:sldId id="490" r:id="rId85"/>
    <p:sldId id="491" r:id="rId86"/>
    <p:sldId id="507" r:id="rId87"/>
    <p:sldId id="1149" r:id="rId88"/>
    <p:sldId id="504" r:id="rId89"/>
    <p:sldId id="493" r:id="rId90"/>
    <p:sldId id="499" r:id="rId91"/>
    <p:sldId id="505" r:id="rId92"/>
    <p:sldId id="495" r:id="rId93"/>
    <p:sldId id="496" r:id="rId94"/>
    <p:sldId id="497" r:id="rId95"/>
    <p:sldId id="498" r:id="rId96"/>
    <p:sldId id="503" r:id="rId97"/>
    <p:sldId id="502" r:id="rId98"/>
    <p:sldId id="500" r:id="rId99"/>
    <p:sldId id="501" r:id="rId100"/>
    <p:sldId id="1088" r:id="rId101"/>
    <p:sldId id="1089" r:id="rId102"/>
    <p:sldId id="1091" r:id="rId103"/>
    <p:sldId id="1092" r:id="rId104"/>
    <p:sldId id="1090" r:id="rId105"/>
    <p:sldId id="1017" r:id="rId106"/>
    <p:sldId id="1093" r:id="rId107"/>
    <p:sldId id="1156" r:id="rId108"/>
    <p:sldId id="1157" r:id="rId109"/>
    <p:sldId id="1137" r:id="rId110"/>
    <p:sldId id="1158"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5170"/>
  </p:normalViewPr>
  <p:slideViewPr>
    <p:cSldViewPr snapToGrid="0" snapToObjects="1">
      <p:cViewPr varScale="1">
        <p:scale>
          <a:sx n="96" d="100"/>
          <a:sy n="96" d="100"/>
        </p:scale>
        <p:origin x="62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23:37:19.047"/>
    </inkml:context>
    <inkml:brush xml:id="br0">
      <inkml:brushProperty name="width" value="0.05" units="cm"/>
      <inkml:brushProperty name="height" value="0.05" units="cm"/>
      <inkml:brushProperty name="color" value="#E71224"/>
    </inkml:brush>
  </inkml:definitions>
  <inkml:trace contextRef="#ctx0" brushRef="#br0">351 7856 24575,'0'-20'0,"-9"9"0,-3-7 0,-9-4 0,1-1 0,-1-8 0,10 11 0,-8-11 0,7 8 0,0-8 0,-7 1 0,8 7 0,-1-8 0,-6 11 0,15-1 0,-15 1 0,16 0 0,-16-1 0,16 1 0,-7 0 0,9-1 0,-9 1 0,7 0 0,-8-1 0,10 1 0,0 0 0,0-1 0,0 1 0,0 0 0,0-1 0,0 1 0,0 0 0,-9 8 0,7-6 0,-7 7 0,9-9 0,0-1 0,0 1 0,0 0 0,0-1 0,0 1 0,0-11 0,0 8 0,-9-7 0,7 9 0,-7 1 0,9 0 0,0-1 0,0 1 0,0 0 0,0-1 0,0 1 0,0 0 0,0-1 0,0 1 0,0 0 0,-9-1 0,7 1 0,-8 0 0,10-1 0,0 1 0,0 0 0,0-1 0,-9 10 0,7-17 0,-7 14 0,9-17 0,0 11 0,0-1 0,0 1 0,0 0 0,0-1 0,0 1 0,0-11 0,0 8 0,0-8 0,0 11 0,0 0 0,0-11 0,0 8 0,0-8 0,0 11 0,0-11 0,0 8 0,0-7 0,0 9 0,0 1 0,0 0 0,0-1 0,0 1 0,0 0 0,0-1 0,9 1 0,2 0 0,0-11 0,7 8 0,-7-8 0,1 11 0,-3 0 0,-1 8 0,-5-6 0,15 16 0,-7-16 0,9 7 0,0-1 0,-9-6 0,7 16 0,-7-16 0,9 16 0,0-16 0,0 15 0,0-6 0,0 9 0,1-9 0,-1 7 0,0-7 0,10 9 0,-7 0 0,7 0 0,-9 0 0,9 0 0,-7 0 0,18 0 0,-19 0 0,9 0 0,-11 0 0,0 0 0,0 0 0,0 0 0,0 0 0,0 0 0,-8 9 0,5-7 0,-5 7 0,-1 0 0,7-7 0,-7 16 0,9-16 0,0 7 0,-9 0 0,7-7 0,-7 7 0,9-9 0,0 0 0,0 0 0,0 0 0,1 0 0,-1 0 0,0 0 0,0 0 0,0 0 0,0 0 0,0 0 0,0 0 0,0 0 0,0 0 0,0 0 0,0 0 0,-8-9 0,5-2 0,-5-9 0,-1-1 0,7 1 0,-16 0 0,16-1 0,-7 1 0,9 0 0,-9-1 0,7 1 0,-7 9 0,0-7 0,7 6 0,-7-8 0,0 0 0,7-1 0,-7 1 0,10 0 0,-1-1 0,0 1 0,-9 0 0,7-1 0,-7 1 0,9 0 0,0-1 0,0 1 0,0 0 0,0-1 0,0 1 0,1 9 0,-1 2 0,0 0 0,0-3 0,1-18 0,-1 7 0,11-18 0,2 7 0,1-10 0,7 1 0,-7-1 0,0 0 0,7 0 0,-17 11 0,6 2 0,-9 0 0,10 8 0,-8-8 0,8 10 0,-1-1 0,3 1 0,0 0 0,8-1 0,-17-9 0,17 7 0,-7-8 0,9 20 0,-9-7 0,7 7 0,-19-9 0,28 0 0,-25 10 0,25 2 0,-27 9 0,7-9 0,-10 7 0,0-7 0,11-1 0,-9 7 0,9-15 0,-11 15 0,0-6 0,0 0 0,11 7 0,-9-7 0,9 0 0,-11 7 0,0-7 0,9 0 0,-7 6 0,8-6 0,-10 9 0,0 0 0,0 0 0,0 0 0,0 0 0,0 0 0,0 0 0,0-9 0,0 7 0,0-7 0,0 9 0,1 0 0,-1 0 0,0 0 0,0 0 0,-9-9 0,7 7 0,-7-7 0,9 0 0,0-3 0,11-9 0,3-22 0,10 6 0,16-33 0,-1 21-255,-22 13 1,1-1 254,33-13 0,-10-9 0,7 13 0,-22 1 0,10 0 0,-13 11 0,-9 3 0,-4 19 0,-10-6 0,0 16 509,0-16-509,0 15 0,1-6 0,-10 0 0,7 7 0,-7-7 0,9 0 0,0-2 0,0-1 0,0 3 0,0 0 0,0 7 0,0-7 0,0 9 0,0 0 0,1-9 0,-1 7 0,0-7 0,0 9 0,0 0 0,10 0 0,-7 0 0,18 0 0,-18 0 0,7 0 0,1 0 0,-9 0 0,9 0 0,-11 0 0,0 0 0,0 0 0,0 0 0,0 0 0,1 0 0,-10 9 0,7-7 0,-16 16 0,16-16 0,-7 16 0,9-16 0,0 7 0,0-9 0,0 0 0,0 0 0,0 0 0,0 0 0,0 0 0,1 0 0,-1 0 0,0-9 0,0-2 0,0-10 0,0 1 0,-9 0 0,7-1 0,-7 1 0,9 0 0,0-1 0,0 1 0,0 9 0,-8-7 0,5 15 0,-5-15 0,8 7 0,0-9 0,10-11 0,-6-2 0,18-23 0,-17 9 0,18-9 0,-18 0 0,16 19 0,-16-16 0,6 29 0,-11-7 0,1 11 0,-10 17 0,-2 6 0,-9 17 0,9 0 0,-7 0 0,16-9 0,-16 7 0,7-25 0,-9 5 0,0-19 0,0 1 0,0 0 0,0-1 0,0-9 0,19-4 0,5-10 0,32-1 0,-9 1 0,20-3 0,-20 13 0,20-11 0,-8 20 0,0-9 0,-4 21 0,-11 4 0,-11 9 0,8 0 0,-18 0 0,18 0 0,-19 0 0,9 0 0,-11 0 0,0 0 0,10 0 0,-7 0 0,8 0 0,-1 0 0,3 0 0,0 0 0,8 0 0,-18 0 0,8-9 0,-1 6 0,-7-15 0,7 16 0,-10-7 0,0 0 0,1 7 0,-1-7 0,0 9 0,0-9 0,0 6 0,0-6 0,0 0 0,0-2 0,-9-9 0,7-1 0,-6-10 0,9-2 0,-9 0 0,8-8 0,-9 18 0,11-19 0,-11 9 0,7 0 0,-6-8 0,0 18 0,6-8 0,-6 0 0,0 8 0,6-8 0,-7 11 0,1 0 0,5-1 0,-14 1 0,14 0 0,-14-1 0,15 1 0,-16 0 0,7-1 0,0 1 0,-7 0 0,16-1 0,-16 1 0,7 0 0,0-1 0,-7 1 0,16 0 0,-16-1 0,7 1 0,-9 0 0,9 9 0,-7-8 0,7 8 0,-9-9 0,9-1 0,-7 1 0,16 0 0,-7 0 0,9-1 0,0 10 0,-8-7 0,5 16 0,-5-17 0,8 17 0,0-16 0,0 16 0,0-7 0,0 9 0,0 0 0,0-9 0,0 7 0,0-7 0,0 9 0,1 0 0,-10-9 0,7 6 0,-16-15 0,16 16 0,-7-16 0,9 16 0,-9-16 0,7 15 0,-7-6 0,9 0 0,0 7 0,-9-16 0,7 16 0,-7-7 0,1 0 0,5 6 0,-14-15 0,15 16 0,-16-16 0,16 7 0,-16-10 0,16 1 0,-16 0 0,16 8 0,-16-6 0,16 7 0,-16-9 0,16 8 0,-16-6 0,16 7 0,-16-9 0,16 8 0,-16-6 0,16 16 0,-16-16 0,7 7 0,0-10 0,-6 1 0,14 0 0,-14-1 0,14 10 0,-14-7 0,15 16 0,-7-16 0,0 6 0,7 1 0,-16-7 0,7 7 0,0-1 0,-7-6 0,16 16 0,-16-16 0,16 16 0,-16-16 0,16 15 0,-16-15 0,16 16 0,-16-16 0,7 7 0,0-1 0,-7-6 0,16 16 0,-15-16 0,5 7 0,-8-20 0,0 8 0,0-8 0,0 11 0,0 0 0,0 8 0,0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23:37:35.412"/>
    </inkml:context>
    <inkml:brush xml:id="br0">
      <inkml:brushProperty name="width" value="0.1" units="cm"/>
      <inkml:brushProperty name="height" value="0.1" units="cm"/>
      <inkml:brushProperty name="color" value="#AE198D"/>
      <inkml:brushProperty name="inkEffects" value="galaxy"/>
      <inkml:brushProperty name="anchorX" value="-26942.49023"/>
      <inkml:brushProperty name="anchorY" value="-8986.31543"/>
      <inkml:brushProperty name="scaleFactor" value="0.5"/>
    </inkml:brush>
  </inkml:definitions>
  <inkml:trace contextRef="#ctx0" brushRef="#br0">0 44 24575,'0'-24'0,"0"4"0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23:38:03.050"/>
    </inkml:context>
    <inkml:brush xml:id="br0">
      <inkml:brushProperty name="width" value="0.1" units="cm"/>
      <inkml:brushProperty name="height" value="0.1" units="cm"/>
      <inkml:brushProperty name="color" value="#FF4E00"/>
      <inkml:brushProperty name="inkEffects" value="rainbow"/>
      <inkml:brushProperty name="anchorX" value="-53659.67969"/>
      <inkml:brushProperty name="anchorY" value="-33335.56641"/>
      <inkml:brushProperty name="scaleFactor" value="0.5"/>
    </inkml:brush>
  </inkml:definitions>
  <inkml:trace contextRef="#ctx0" brushRef="#br0">3186 15592 24575,'20'0'0,"0"0"0,0-9 0,0-3 0,-8-8 0,5 0 0,-5 8 0,-1-6 0,7 7 0,-7-9 0,9-1 0,0 1 0,0 9 0,-9-7 0,7 15 0,-16-15 0,16 16 0,-16-16 0,7 7 0,0-10 0,2 1 0,1 0 0,-4-1 0,1 10 0,-6-7 0,14 16 0,-14-16 0,15 16 0,-16-17 0,16 8 0,-7-9 0,0 0 0,-2-1 0,0 1 0,-7 0 0,16-1 0,-16 1 0,16 0 0,-16-1 0,16 10 0,-16-7 0,16 16 0,-7-16 0,9 6 0,-8-8 0,5 9 0,-14-7 0,15 6 0,-16-8 0,16 9 0,-16-7 0,16 15 0,-16-15 0,16 16 0,-7-7 0,9 0 0,0 7 0,-9-16 0,7 15 0,-7-6 0,9 9 0,0 0 0,1 0 0,-1 0 0,0 0 0,0 0 0,0 0 0,0 0 0,0 0 0,0-9 0,0 7 0,0-7 0,0 9 0,0 0 0,1 0 0,-1-9 0,0 7 0,0-7 0,0 9 0,0 0 0,0 0 0,0 0 0,0 0 0,0 0 0,-9-20 0,-2 6 0,-9-16 0,0 9 0,0 1 0,0 0 0,0-11 0,0 8 0,0-8 0,0 11 0,0-11 0,0 8 0,0-8 0,0 11 0,0 0 0,0-1 0,0 1 0,0 0 0,0-11 0,0 8 0,0-8 0,0 11 0,0 0 0,0-11 0,0 8 0,-9-8 0,7 11 0,-7-1 0,0 1 0,7 0 0,-16-1 0,15 1 0,-6 0 0,0-1 0,7 1 0,-16 0 0,16-1 0,-7 1 0,9 0 0,-9 9 0,6-8 0,-6 8 0,0-9 0,7-1 0,-7 1 0,0 0 0,7 0 0,-7-1 0,0 1 0,7 0 0,-8-1 0,1 1 0,7 0 0,-7-1 0,9 1 0,0 0 0,0-1 0,0 1 0,0 0 0,-9 8 0,7-6 0,-7 7 0,9-9 0,0-1 0,0 1 0,0 0 0,0-1 0,0 1 0,0 0 0,0-1 0,0 1 0,0 0 0,0-1 0,0 1 0,0 0 0,0-1 0,0 1 0,0 0 0,0-1 0,0 1 0,0 0 0,0-1 0,0 1 0,0 0 0,0-1 0,0 1 0,0 0 0,0-1 0,0 1 0,0 0 0,0-1 0,0-9 0,0 7 0,0-18 0,0 18 0,0-8 0,0 0 0,0 8 0,0-8 0,0 11 0,0 0 0,0-1 0,0 1 0,0 0 0,0-1 0,0 1 0,0 0 0,0-1 0,0 1 0,0 0 0,0 17 0,0 14 0,0-6 0,0-8 0,0-19 0,0-18 0,0 17 0,0-8 0,0 1 0,0 7 0,-9-8 0,7 0 0,-17 8 0,8-8 0,0 11 0,-7 0 0,16-1 0,-8 1 0,10 0 0,-9-1 0,7 1 0,-7 0 0,9-1 0,0 1 0,0 0 0,-9-1 0,7 1 0,-7 0 0,0-1 0,7 1 0,-7 0 0,9-1 0,0-9 0,0 7 0,0-8 0,0 11 0,-20-1 0,15 0 0,-14 0 0,19 1 0,-9-1 0,6 1 0,-15 0 0,16-1 0,-16 1 0,16 0 0,-7-1 0,0 10 0,6-7 0,-6 7 0,0-1 0,7-6 0,-7 7 0,0-9 0,7-1 0,-16 10 0,6 2 0,1 0 0,-7 7 0,16-16 0,-7 6 0,-11 1 0,15-7 0,-23 16 0,26-16 0,-16 15 0,15-15 0,-15 16 0,7-16 0,-9 16 0,8-16 0,-6 15 0,7-6 0,-9 9 0,8-9 0,-6 7 0,16-16 0,-7 7 0,9-10 0,0 1 0,0 0 0,9-1 0,-7 1 0,7 0 0,0 0 0,-7-1 0,16 1 0,-16 0 0,7-1 0,0 1 0,-7 0 0,16-1 0,-15 1 0,14 0 0,-14-1 0,14 1 0,-14 0 0,15 8 0,-16-6 0,7 7 0,0-9 0,-7-1 0,16 1 0,-16 0 0,16 8 0,-16-6 0,16 16 0,-7-7 0,0 0 0,7 7 0,-16-16 0,16 15 0,-16-15 0,16 7 0,-7-9 0,9-1 0,1 1 0,-10 0 0,7-1 0,-16 1 0,16 0 0,-16-1 0,16 1 0,-16 0 0,7-1 0,0 1 0,-7 0 0,7-1 0,-9 1 0,0-11 0,9 8 0,2-7 0,10-1 0,-1 8 0,1-8 0,-10 11 0,-2-1 0,0 10 0,2 2 0,0 0 0,7-2 0,-7-10 0,1 1 0,5 9 0,-14-7 0,14 16 0,-14-17 0,15 8 0,-7-9 0,9 0 0,0 8 0,-9-6 0,7 7 0,-7-9 0,9-1 0,0 1 0,0 0 0,0-1 0,0 1 0,1 0 0,-1-1 0,-9 1 0,7 0 0,-16-1 0,7 1 0,-9 0 0,0-1 0,0 1 0,0 0 0,0-1 0,0 1 0,0 0 0,0-1 0,0 1 0,0 0 0,0-11 0,0 8 0,0-8 0,0 11 0,0 0 0,0-1 0,0 1 0,0 0 0,0-1 0,0 1 0,0 0 0,0-1 0,0 1 0,0 0 0,0-1 0,0 1 0,0 0 0,-9 8 0,7-6 0,-8 7 0,10-9 0,0-1 0,0 1 0,0 0 0,0-1 0,0 1 0,-9 0 0,7-1 0,-7 1 0,9 0 0,0-1 0,-9 10 0,7-7 0,-7 7 0,9-10 0,0 1 0,0 0 0,-9 8 0,7-6 0,-7 7 0,-1 0 0,8-7 0,-7 6 0,0 1 0,7-7 0,-16 16 0,16-16 0,-17 6 0,8-8 0,0 0 0,-7 8 0,16-6 0,-7 7 0,0-9 0,6-1 0,-6 1 0,9 0 0,-9-1 0,7 1 0,-7 0 0,9-1 0,-9 10 0,7-7 0,-7 7 0,9-9 0,-9-1 0,6 1 0,-6 0 0,0 8 0,7-6 0,-7 7 0,9-9 0,0-1 0,-9 1 0,7 0 0,-7-1 0,9 1 0,0 0 0,0-1 0,0 1 0,-9 0 0,6-1 0,-6 1 0,9 0 0,0-1 0,-9 1 0,7 0 0,-7-1 0,0 1 0,7 0 0,-16-1 0,15 1 0,-6 0 0,0-1 0,7 1 0,-16 0 0,16-1 0,-7 1 0,9 0 0,-9-1 0,6 1 0,-6 0 0,9-1 0,0 1 0,0 0 0,0-1 0,-9 1 0,7 0 0,-7-1 0,9 1 0,-9 0 0,7-1 0,-7 1 0,9 0 0,-9 8 0,-3 3 0,-8 9 0,9-9 0,-7 7 0,6-7 0,1 0 0,-7 7 0,7-16 0,-1 6 0,-6 1 0,16-7 0,-7 7 0,9-10 0,0 1 0,0 0 0,0-11 0,0-2 0,0-11 0,0-12 0,0-16 0,0-16-648,0 31 0,0-3 648,0 1 0,0-2 0,0-6 0,0-1 0,0-8 0,0 0 0,0 6 0,0 1 0,0-8 0,0 2 0,0 14 0,0 2 0,0 0 0,0 1 0,0 6 0,0 3 0,0-39 0,0 3 0,0 27 0,0 12 0,0 15 0,0 11 0,0 0 1296,0-1-1296,0 1 0,0 0 0,0-1 0,9 10 0,2 2 0,9 9 0,-9-9 0,7-2 0,-16-10 0,16 10 0,-15-7 0,5 7 0,-8-10 0,9 10 0,-6-7 0,14 7 0,-5-10 0,-1 1 0,7 9 0,-16-7 0,16 15 0,-16-15 0,16 16 0,-7-16 0,9 16 0,-9-16 0,7 15 0,-7-15 0,9 7 0,-9-9 0,7-1 0,-7 1 0,10 0 0,-1 9 0,-9-8 0,7 17 0,-16-16 0,16 16 0,-16-16 0,7 7 0,0-1 0,-7-6 0,7 7 0,0 0 0,-7 10 0,-21-6 0,-20 3 0,-17-18 0,0-1 0,12 1 0,1-10 0,9 8 0,-7-17 0,27 18 0,-25-18 0,34 18 0,-23-8 0,26 11 0,-16 9 0,15-7 0,-6 6 0,9-8 0,0 0 0,0-1 0,0 1 0,0 0 0,0-1 0,0 1 0,0 0 0,0-1 0,0 1 0,0 0 0,0 0 0,0-1 0,0-10 0,0 8 0,0-7 0,0 9 0,0 1 0,0 0 0,0-1 0,0 1 0,0 0 0,0-1 0,0 1 0,-9 9 0,-2 2 0,-9 9 0,-1 0 0,1 0 0,0 0 0,-1 9 0,1-7 0,0 16 0,-1-16 0,1 7 0,0-9 0,-1 0 0,1 0 0,0 0 0,-1 0 0,-9 0 0,7 0 0,-19 0 0,9 0 0,0 0 0,-8 0 0,18 0 0,-8 0 0,10 0 0,-9 0 0,7 0 0,-8-9 0,11-2 0,8-10 0,-6 1 0,7 0 0,-9-1 0,-1 10 0,10-7 0,-7 7 0,7-10 0,-10 1 0,1 9 0,0 2 0,-1 0 0,1-3 0,0 1 0,-1-7 0,1 16 0,0-16 0,-1 15 0,1-15 0,0 7 0,-1 0 0,10-7 0,-7 6 0,7-8 0,-10 0 0,10-1 0,-7 1 0,16 0 0,-16-1 0,7 1 0,-10 0 0,1-1 0,0 1 0,-1 0 0,1-1 0,0 10 0,8-7 0,-6 16 0,7-16 0,0 6 0,-7 1 0,15-7 0,-15 7 0,16-10 0,-16 10 0,16-7 0,-16 7 0,6-10 0,-8 1 0,9 0 0,-7 9 0,6-8 0,-8 8 0,0-9 0,-1 0 0,1-1 0,0 10 0,-1-7 0,1 16 0,9-16 0,-7 15 0,15-15 0,-15 16 0,16-16 0,-16 16 0,7-16 0,-10 6 0,1-8 0,9 0 0,2-1 0,0 10 0,6-7 0,-6 7 0,9-10 0,-9 10 0,7-7 0,-7 7 0,0-10 0,-2 1 0,-10 0 0,1-1 0,0 1 0,-1 0 0,1 8 0,0-6 0,-1 16 0,1-7 0,0 0 0,-1 7 0,1-16 0,0 6 0,-1-8 0,1 9 0,9-7 0,-7 15 0,6-6 0,1 0 0,-7 7 0,7-7 0,-10 9 0,10-9 0,-7 7 0,7-7 0,-10 9 0,1 0 0,0 0 0,-1 0 0,-9 0 0,7 0 0,-8 0 0,20-9 0,-7-3 0,6-8 0,1 0 0,-7-1 0,7 1 0,-1 0 0,-6 8 0,16-6 0,-16 7 0,7-9 0,-10 8 0,10-6 0,-7 16 0,7-16 0,-10 7 0,10-10 0,-7 1 0,7 9 0,-1-7 0,-6 6 0,7-8 0,0 0 0,-7-1 0,15 1 0,-15 0 0,16-1 0,-7 1 0,0 0 0,7-1 0,-7 1 0,9 0 0,-9 9 0,-13 2 0,-1-1 0,-8-1 0,10-20 0,10 8 0,-8-7 0,8 9 0,-10 1 0,10-11 0,-7 8 0,6-18 0,-9 18 0,0-8 0,1 11 0,-1-11 0,0 8 0,0-7 0,1 9 0,0 10 0,8-7 0,-6 16 0,16-16 0,-16 6 0,7 1 0,-1-7 0,-6 16 0,16-16 0,-16 6 0,16-8 0,-16 0 0,15-1 0,-15 10 0,16-7 0,-16 16 0,16-16 0,-16 6 0,15-8 0,-15 9 0,16-7 0,-16 15 0,16-15 0,-16 16 0,15-16 0,-6 7 0,0 0 0,7-8 0,-7 8 0,0-9 0,-2-1 0,-1 1 0,3 0 0,0 0 0,-2-1 0,0 1 0,-7 0 0,15-1 0,-15 10 0,16-7 0,-7 7 0,0-1 0,7-6 0,-16 7 0,6-9 0,-8-1 0,0 1 0,-1 0 0,1-1 0,9 1 0,-7 9 0,16-7 0,-17 15 0,17-15 0,-16 7 0,16-9 0,-16-1 0,16 1 0,-17 0 0,17-1 0,-7 1 0,0 9 0,7-7 0,-16 6 0,16-8 0,-7 0 0,9-1 0,0 1 0,-9 9 0,6-7 0,-6 15 0,9-6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23:38:23.399"/>
    </inkml:context>
    <inkml:brush xml:id="br0">
      <inkml:brushProperty name="width" value="0.1" units="cm"/>
      <inkml:brushProperty name="height" value="0.1" units="cm"/>
      <inkml:brushProperty name="color" value="#DA0C07"/>
      <inkml:brushProperty name="inkEffects" value="lava"/>
      <inkml:brushProperty name="anchorX" value="-78410.89063"/>
      <inkml:brushProperty name="anchorY" value="-39765.91016"/>
      <inkml:brushProperty name="scaleFactor" value="0.5"/>
    </inkml:brush>
  </inkml:definitions>
  <inkml:trace contextRef="#ctx0" brushRef="#br0">1475 12856 24575,'0'-21'0,"-9"10"0,7-7 0,-7 7 0,9-10 0,0 1 0,0 0 0,0 0 0,-9-1 0,7 1 0,-8 0 0,10-1 0,-9 1 0,7 0 0,-7-1 0,0 1 0,7 0 0,-7-1 0,0 1 0,7 0 0,-8-1 0,10 1 0,-9 9 0,7-7 0,-7 6 0,9-8 0,0 0 0,0-1 0,0 1 0,0 0 0,0-1 0,0 1 0,0 0 0,0-1 0,0 1 0,0 0 0,0-1 0,0-9 0,0 7 0,0-8 0,0 11 0,0-1 0,0-10 0,0 9 0,0-9 0,0 10 0,0 1 0,0 0 0,0-1 0,0 1 0,0 0 0,0-1 0,0 1 0,0 0 0,-9 9 0,7-8 0,-16 8 0,7-9 0,-10 0 0,1-1 0,0 10 0,8-7 0,-6 7 0,16-10 0,-7 1 0,0 9 0,7-7 0,-7 6 0,0-8 0,6 0 0,-6-1 0,0 1 0,7 0 0,-7-1 0,9 1 0,-9 0 0,7-1 0,-16 1 0,15 0 0,-16-11 0,8 8 0,-11-18 0,1 7 0,-11-9 0,8-1 0,-7 10 0,19-7 0,-6 18 0,6-8 0,1 11 0,2 0 0,0 0 0,7-1 0,-7 1 0,9 0 0,0-1 0,0 1 0,0 0 0,0-1 0,0 1 0,0 0 0,0-1 0,0 1 0,0 0 0,0-1 0,0-10 0,0 9 0,0-9 0,0 10 0,0 1 0,0 0 0,0-1 0,0 1 0,0 0 0,0-1 0,0 1 0,0 0 0,0 0 0,9-1 0,-7 1 0,16 0 0,-16-1 0,16 10 0,-16-7 0,16 16 0,-16-16 0,16 6 0,-16-8 0,7 0 0,0-1 0,-7 1 0,7 0 0,0-1 0,-7 1 0,16 9 0,-16-7 0,16 6 0,-15-8 0,14 9 0,-14-7 0,6 6 0,-1 1 0,-5-7 0,15 16 0,-16-16 0,16 6 0,-7 1 0,0-7 0,7 16 0,-16-16 0,16 6 0,-16-8 0,16 9 0,-7-7 0,0 6 0,7 1 0,-16-7 0,7 7 0,1-20 0,-8 8 0,17-8 0,-7 0 0,9-2 0,-9 0 0,7-8 0,-6 7 0,8-10 0,1 1 0,0-1 0,-10 10 0,7-7 0,-7 18 0,9-18 0,0 18 0,-10-8 0,7 11 0,-15 0 0,14-1 0,-5 1 0,8 0 0,0-1 0,0 1 0,-9 0 0,7-1 0,-7 1 0,9 0 0,0-1 0,0 1 0,0 0 0,-9-1 0,7 1 0,-6 0 0,-1-1 0,7 10 0,-7-7 0,0 7 0,7-10 0,-16 1 0,16 9 0,-16-7 0,16 16 0,-7-17 0,9 17 0,-9-16 0,7 16 0,-7-16 0,9 16 0,-8-17 0,5 17 0,-14-16 0,14 16 0,-5-7 0,-1 0 0,7 7 0,-7-16 0,9 15 0,-9-15 0,7 16 0,-7-7 0,0 0 0,7 7 0,-7-7 0,9 0 0,0 6 0,0-6 0,1 0 0,-1 7 0,0-16 0,0 7 0,0-1 0,-9-6 0,7 16 0,-16-16 0,16 16 0,-16-16 0,16 15 0,-16-15 0,16 16 0,-7-16 0,9 7 0,1-1 0,-10-6 0,7 16 0,-7-16 0,9 16 0,-9-16 0,7 15 0,-7-6 0,9 9 0,-9-9 0,7 7 0,-16-16 0,16 16 0,-7-16 0,9 6 0,0-8 0,1 9 0,-1-7 0,0 15 0,-9-15 0,7 16 0,-7-16 0,9 7 0,0-10 0,-9 1 0,7 9 0,-7 2 0,0 0 0,7 6 0,-7-6 0,9 0 0,1 7 0,-1-7 0,0 0 0,0 7 0,0-16 0,0 15 0,0-6 0,0 9 0,-9-9 0,7 7 0,-7-7 0,9 9 0,1 0 0,-1 0 0,0 0 0,0 0 0,0 0 0,0 0 0,0 0 0,0 0 0,0 0 0,0 0 0,0 0 0,0 0 0,1 0 0,-1 0 0,0 0 0,0 0 0,0-9 0,0 7 0,0-7 0,0 9 0,0-9 0,0 6 0,0-15 0,0 16 0,1-7 0,-10 0 0,7 7 0,-16-16 0,16 15 0,-7-15 0,0 7 0,7 0 0,-7 2 0,0 0 0,7 6 0,-7-6 0,9 9 0,-9-9 0,7 7 0,-7-7 0,10 9 0,-1-9 0,0-2 0,0-10 0,0 10 0,0-7 0,-9 7 0,7-10 0,-16 1 0,16 9 0,-16-7 0,16 16 0,-16-17 0,7 8 0,-9-9 0,0-1 0,0 1 0,-9 0 0,7 0 0,-7-1 0,9 1 0,0 0 0,0-1 0,0 1 0,0 0 0,-9-1 0,7 1 0,-7 0 0,9-1 0,0 1 0,0 0 0,0-1 0,0 1 0,0 0 0,0-1 0,0 1 0,0 0 0,0-1 0,0 1 0,-9 9 0,6 11 0,-6 11 0,9 9 0,0 0 0,9-9 0,-7 7 0,16-16 0,-7 7 0,10-9 0,-1 0 0,0 0 0,0 0 0,-9-9 0,-2-2 0,-9-20 0,0-2 0,0-11 0,0 10 0,0-7 0,0 18 0,0-7 0,0-1 0,0-3 0,0-9 0,0 9 0,0 3 0,0 1 0,-9 7 0,7-8 0,-7 11 0,9-1 0,0 1 0,0 0 0,-9-1 0,6 1 0,-6-11 0,9 8 0,0-7 0,0 9 0,0 1 0,0 0 0,0-1 0,0 1 0,0 0 0,0-1 0,0 1 0,0 0 0,0-1 0,-9 10 0,7-7 0,-7 7 0,9-10 0,0 1 0,0 0 0,-9 8 0,7-6 0,-7 7 0,9-9 0,-9 8 0,6-6 0,-6 7 0,9-9 0,0-1 0,0 1 0,-9 0 0,7-1 0,-7 1 0,9 0 0,0-1 0,0 1 0,0 0 0,0-1 0,0 1 0,0 0 0,0-1 0,0 1 0,0 0 0,0-1 0,0 1 0,0 0 0,0-1 0,0 1 0,-9 0 0,7 0 0,-7-1 0,9 1 0,0 0 0,0-1 0,0 1 0,0 0 0,0-1 0,0 1 0,0 0 0,0-1 0,0 1 0,0 0 0,0-1 0,0 1 0,0 0 0,0-1 0,0 1 0,0 0 0,0-1 0,0 1 0,0 0 0,0-1 0,0 1 0,0 0 0,0-1 0,0 1 0,0 0 0,0-1 0,0 1 0,0 0 0,0-1 0,0 1 0,0 0 0,0-1 0,0 1 0,0 0 0,9 8 0,-7-6 0,16 7 0,-16-9 0,7-1 0,0 10 0,-7-7 0,7 7 0,0-1 0,-7-6 0,7 7 0,0-9 0,-7-1 0,16 10 0,-7-7 0,0-4 0,-2-1 0,-9-7 0,0 9 0,0 1 0,0 0 0,0-1 0,0 1 0,0 0 0,0-1 0,0 1 0,0 0 0,0-1 0,-9 1 0,7 0 0,-7-1 0,9 1 0,0 0 0,0-1 0,-9 1 0,7 0 0,-7-1 0,9 1 0,0 0 0,0-1 0,0 1 0,-9 0 0,6-1 0,-6 1 0,9 0 0,0-1 0,0 1 0,0 0 0,-9 9 0,7-8 0,-7 8 0,0-9 0,7 0 0,-7-1 0,9 1 0,0 0 0,-9 8 0,-3 3 0,-8 9 0,0 0 0,-1 0 0,1 0 0,0 0 0,-1 0 0,1 0 0,9-9 0,-7 7 0,6-7 0,-8 9 0,0 0 0,-1 0 0,1 0 0,-11-10 0,8 8 0,-18-8 0,8 0 0,-11 8 0,11-17 0,-9 7 0,19 0 0,-7-7 0,-1 17 0,8-16 0,-8 16 0,20-16 0,-7 16 0,16-17 0,-16 17 0,6-16 0,-8 16 0,0-16 0,-1 16 0,1-17 0,0 8 0,-11-10 0,-3 10 0,-9-9 0,-1 8 0,0-10 0,0 0 0,0 10 0,11-7 0,-8 7 0,8-10 0,-11 0 0,10 10 0,-7-7 0,18 7 0,-18-10 0,17-9 0,-17 7 0,17-7 0,-17-1 0,18 9 0,-8-7 0,11 9 0,0 1 0,8 0 0,-6-1 0,7 1 0,0 0 0,2-1 0,0 1 0,6 0 0,-15-1 0,16 1 0,-7 0 0,0 8 0,7-6 0,-7 7 0,0 0 0,6-7 0,-15 15 0,16-15 0,-16 16 0,16-16 0,-16 7 0,6-10 0,-8 1 0,0 9 0,8-7 0,-6 6 0,7 1 0,-9-7 0,-1 7 0,1-9 0,0-1 0,9 1 0,-8 0 0,8-1 0,-20 0 0,8 1 0,-7-1 0,-1-1 0,8 2 0,-8-1 0,11 1 0,0-1 0,-1 1 0,1 0 0,0 8 0,-1-6 0,1 16 0,9-16 0,-7 16 0,6-16 0,-8 6 0,0-8 0,-11-1 0,8 0 0,-8 0 0,11 1 0,0 9 0,-1-7 0,1 6 0,0-8 0,8 0 0,-6 8 0,7 3 0,0 0 0,2-2 0,9-9 0,0-1 0,0 1 0,0 0 0,0-1 0,-9 1 0,6 0 0,-6-1 0,9 1 0,-9 0 0,-2-1 0,0 1 0,-7 0 0,6-1 0,-8 1 0,0 0 0,-1-1 0,1 1 0,-11-1 0,8 0 0,-8 9 0,11-6 0,-11 6 0,8-8 0,-18-12 0,18 9 0,-18-8 0,8 0 0,-1 7 0,-7-7 0,18 0 0,-8 7 0,9-17 0,1 18 0,0-8 0,10 11 0,-7-1 0,16 1 0,-8 0 0,1 8 0,7-6 0,-7 7 0,0-9 0,7-1 0,-7 1 0,9 0 0,-9 9 0,7-8 0,-7 8 0,9-9 0,0 0 0,0-1 0,-10 1 0,8 0 0,-7-1 0,0 10 0,7-7 0,-16 16 0,16-16 0,-17 15 0,17-15 0,-16 7 0,7 0 0,0-7 0,-7 6 0,6 1 0,1-7 0,-7 16 0,16-16 0,-16 6 0,6 1 0,-8-7 0,0 7 0,8-10 0,-7-9 0,8 7 0,-10-8 0,1 10 0,8 1 0,-6 0 0,7-1 0,0 1 0,-7 9 0,6-7 0,-8 16 0,9-17 0,-7 8 0,15-9 0,-6 0 0,9-1 0,-9 1 0,-2 0 0,0-1 0,-7 1 0,6 0 0,-8-1 0,0 10 0,8-7 0,-6 7 0,16-10 0,-16 10 0,16 2 0,-7 9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23:38:32.257"/>
    </inkml:context>
    <inkml:brush xml:id="br0">
      <inkml:brushProperty name="width" value="0.1" units="cm"/>
      <inkml:brushProperty name="height" value="0.1" units="cm"/>
      <inkml:brushProperty name="color" value="#DA0C07"/>
      <inkml:brushProperty name="inkEffects" value="lava"/>
      <inkml:brushProperty name="anchorX" value="-103050.53906"/>
      <inkml:brushProperty name="anchorY" value="-46208.83594"/>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23:38:36.946"/>
    </inkml:context>
    <inkml:brush xml:id="br0">
      <inkml:brushProperty name="width" value="0.1" units="cm"/>
      <inkml:brushProperty name="height" value="0.1" units="cm"/>
      <inkml:brushProperty name="color" value="#DA0C07"/>
      <inkml:brushProperty name="inkEffects" value="lava"/>
      <inkml:brushProperty name="anchorX" value="-122962.04688"/>
      <inkml:brushProperty name="anchorY" value="-76660.28125"/>
      <inkml:brushProperty name="scaleFactor" value="0.5"/>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23:38:39.582"/>
    </inkml:context>
    <inkml:brush xml:id="br0">
      <inkml:brushProperty name="width" value="0.1" units="cm"/>
      <inkml:brushProperty name="height" value="0.1" units="cm"/>
      <inkml:brushProperty name="color" value="#DA0C07"/>
      <inkml:brushProperty name="inkEffects" value="lava"/>
      <inkml:brushProperty name="anchorX" value="-126821.65625"/>
      <inkml:brushProperty name="anchorY" value="-80218.60156"/>
      <inkml:brushProperty name="scaleFactor" value="0.5"/>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23:38:39.763"/>
    </inkml:context>
    <inkml:brush xml:id="br0">
      <inkml:brushProperty name="width" value="0.1" units="cm"/>
      <inkml:brushProperty name="height" value="0.1" units="cm"/>
      <inkml:brushProperty name="color" value="#DA0C07"/>
      <inkml:brushProperty name="inkEffects" value="lava"/>
      <inkml:brushProperty name="anchorX" value="-134582.25"/>
      <inkml:brushProperty name="anchorY" value="-84578.90625"/>
      <inkml:brushProperty name="scaleFactor" value="0.5"/>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7FB8A-8443-3741-9B0E-44F8E1A2397D}" type="datetimeFigureOut">
              <a:rPr lang="en-US" smtClean="0"/>
              <a:t>11/17/19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BB22C-BCC9-6F44-956F-638626F039B0}" type="slidenum">
              <a:rPr lang="en-US" smtClean="0"/>
              <a:t>‹#›</a:t>
            </a:fld>
            <a:endParaRPr lang="en-US"/>
          </a:p>
        </p:txBody>
      </p:sp>
    </p:spTree>
    <p:extLst>
      <p:ext uri="{BB962C8B-B14F-4D97-AF65-F5344CB8AC3E}">
        <p14:creationId xmlns:p14="http://schemas.microsoft.com/office/powerpoint/2010/main" val="1822777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HMS Raven, 1856</a:t>
            </a:r>
          </a:p>
        </p:txBody>
      </p:sp>
      <p:sp>
        <p:nvSpPr>
          <p:cNvPr id="4" name="Slide Number Placeholder 3"/>
          <p:cNvSpPr>
            <a:spLocks noGrp="1"/>
          </p:cNvSpPr>
          <p:nvPr>
            <p:ph type="sldNum" sz="quarter" idx="10"/>
          </p:nvPr>
        </p:nvSpPr>
        <p:spPr/>
        <p:txBody>
          <a:bodyPr/>
          <a:lstStyle/>
          <a:p>
            <a:fld id="{88C25C6B-8A40-D841-853E-AA386269862A}" type="slidenum">
              <a:rPr lang="en-US" smtClean="0"/>
              <a:t>7</a:t>
            </a:fld>
            <a:endParaRPr lang="en-US"/>
          </a:p>
        </p:txBody>
      </p:sp>
    </p:spTree>
    <p:extLst>
      <p:ext uri="{BB962C8B-B14F-4D97-AF65-F5344CB8AC3E}">
        <p14:creationId xmlns:p14="http://schemas.microsoft.com/office/powerpoint/2010/main" val="1312697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HMS Raven, 1856</a:t>
            </a:r>
          </a:p>
        </p:txBody>
      </p:sp>
      <p:sp>
        <p:nvSpPr>
          <p:cNvPr id="4" name="Slide Number Placeholder 3"/>
          <p:cNvSpPr>
            <a:spLocks noGrp="1"/>
          </p:cNvSpPr>
          <p:nvPr>
            <p:ph type="sldNum" sz="quarter" idx="10"/>
          </p:nvPr>
        </p:nvSpPr>
        <p:spPr/>
        <p:txBody>
          <a:bodyPr/>
          <a:lstStyle/>
          <a:p>
            <a:fld id="{88C25C6B-8A40-D841-853E-AA386269862A}" type="slidenum">
              <a:rPr lang="en-US" smtClean="0"/>
              <a:t>9</a:t>
            </a:fld>
            <a:endParaRPr lang="en-US"/>
          </a:p>
        </p:txBody>
      </p:sp>
    </p:spTree>
    <p:extLst>
      <p:ext uri="{BB962C8B-B14F-4D97-AF65-F5344CB8AC3E}">
        <p14:creationId xmlns:p14="http://schemas.microsoft.com/office/powerpoint/2010/main" val="401393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HMS Raven, 1856</a:t>
            </a:r>
          </a:p>
        </p:txBody>
      </p:sp>
      <p:sp>
        <p:nvSpPr>
          <p:cNvPr id="4" name="Slide Number Placeholder 3"/>
          <p:cNvSpPr>
            <a:spLocks noGrp="1"/>
          </p:cNvSpPr>
          <p:nvPr>
            <p:ph type="sldNum" sz="quarter" idx="10"/>
          </p:nvPr>
        </p:nvSpPr>
        <p:spPr/>
        <p:txBody>
          <a:bodyPr/>
          <a:lstStyle/>
          <a:p>
            <a:fld id="{88C25C6B-8A40-D841-853E-AA386269862A}" type="slidenum">
              <a:rPr lang="en-US" smtClean="0"/>
              <a:t>10</a:t>
            </a:fld>
            <a:endParaRPr lang="en-US"/>
          </a:p>
        </p:txBody>
      </p:sp>
    </p:spTree>
    <p:extLst>
      <p:ext uri="{BB962C8B-B14F-4D97-AF65-F5344CB8AC3E}">
        <p14:creationId xmlns:p14="http://schemas.microsoft.com/office/powerpoint/2010/main" val="1577679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HMS Raven, 1856</a:t>
            </a:r>
          </a:p>
        </p:txBody>
      </p:sp>
      <p:sp>
        <p:nvSpPr>
          <p:cNvPr id="4" name="Slide Number Placeholder 3"/>
          <p:cNvSpPr>
            <a:spLocks noGrp="1"/>
          </p:cNvSpPr>
          <p:nvPr>
            <p:ph type="sldNum" sz="quarter" idx="10"/>
          </p:nvPr>
        </p:nvSpPr>
        <p:spPr/>
        <p:txBody>
          <a:bodyPr/>
          <a:lstStyle/>
          <a:p>
            <a:fld id="{88C25C6B-8A40-D841-853E-AA386269862A}" type="slidenum">
              <a:rPr lang="en-US" smtClean="0"/>
              <a:t>40</a:t>
            </a:fld>
            <a:endParaRPr lang="en-US"/>
          </a:p>
        </p:txBody>
      </p:sp>
    </p:spTree>
    <p:extLst>
      <p:ext uri="{BB962C8B-B14F-4D97-AF65-F5344CB8AC3E}">
        <p14:creationId xmlns:p14="http://schemas.microsoft.com/office/powerpoint/2010/main" val="93680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28A2-6317-9F46-9047-C4FB8B3A54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4D0A28-992A-9D4B-BF28-00E11A3026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A9C23-50E1-2B45-8394-82E4F82A99D1}"/>
              </a:ext>
            </a:extLst>
          </p:cNvPr>
          <p:cNvSpPr>
            <a:spLocks noGrp="1"/>
          </p:cNvSpPr>
          <p:nvPr>
            <p:ph type="dt" sz="half" idx="10"/>
          </p:nvPr>
        </p:nvSpPr>
        <p:spPr/>
        <p:txBody>
          <a:bodyPr/>
          <a:lstStyle/>
          <a:p>
            <a:fld id="{ADAD49F1-B3F7-ED45-B4F9-481145F57FFE}" type="datetimeFigureOut">
              <a:rPr lang="en-US" smtClean="0"/>
              <a:t>11/17/19</a:t>
            </a:fld>
            <a:endParaRPr lang="en-US"/>
          </a:p>
        </p:txBody>
      </p:sp>
      <p:sp>
        <p:nvSpPr>
          <p:cNvPr id="5" name="Footer Placeholder 4">
            <a:extLst>
              <a:ext uri="{FF2B5EF4-FFF2-40B4-BE49-F238E27FC236}">
                <a16:creationId xmlns:a16="http://schemas.microsoft.com/office/drawing/2014/main" id="{DB24CAB7-0570-BC4E-9CA7-1887FA32E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5AA69A-E4B0-EF4A-BC2D-3718878D0C01}"/>
              </a:ext>
            </a:extLst>
          </p:cNvPr>
          <p:cNvSpPr>
            <a:spLocks noGrp="1"/>
          </p:cNvSpPr>
          <p:nvPr>
            <p:ph type="sldNum" sz="quarter" idx="12"/>
          </p:nvPr>
        </p:nvSpPr>
        <p:spPr/>
        <p:txBody>
          <a:bodyPr/>
          <a:lstStyle/>
          <a:p>
            <a:fld id="{3C41150D-88D0-474F-AE0F-DED530447A5D}" type="slidenum">
              <a:rPr lang="en-US" smtClean="0"/>
              <a:t>‹#›</a:t>
            </a:fld>
            <a:endParaRPr lang="en-US"/>
          </a:p>
        </p:txBody>
      </p:sp>
    </p:spTree>
    <p:extLst>
      <p:ext uri="{BB962C8B-B14F-4D97-AF65-F5344CB8AC3E}">
        <p14:creationId xmlns:p14="http://schemas.microsoft.com/office/powerpoint/2010/main" val="3676055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9A95-EDB7-2F48-8A1C-C20E0BAF4E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A5895-0206-DA4C-920E-F255FF20F2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E1C26-EA16-E441-8CBA-D7A6ADF52AF3}"/>
              </a:ext>
            </a:extLst>
          </p:cNvPr>
          <p:cNvSpPr>
            <a:spLocks noGrp="1"/>
          </p:cNvSpPr>
          <p:nvPr>
            <p:ph type="dt" sz="half" idx="10"/>
          </p:nvPr>
        </p:nvSpPr>
        <p:spPr/>
        <p:txBody>
          <a:bodyPr/>
          <a:lstStyle/>
          <a:p>
            <a:fld id="{ADAD49F1-B3F7-ED45-B4F9-481145F57FFE}" type="datetimeFigureOut">
              <a:rPr lang="en-US" smtClean="0"/>
              <a:t>11/17/19</a:t>
            </a:fld>
            <a:endParaRPr lang="en-US"/>
          </a:p>
        </p:txBody>
      </p:sp>
      <p:sp>
        <p:nvSpPr>
          <p:cNvPr id="5" name="Footer Placeholder 4">
            <a:extLst>
              <a:ext uri="{FF2B5EF4-FFF2-40B4-BE49-F238E27FC236}">
                <a16:creationId xmlns:a16="http://schemas.microsoft.com/office/drawing/2014/main" id="{128D6F30-1C89-5E43-B5E5-98C5ECF390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2FECA-9BFF-F54E-BCAC-3384F1C47EDE}"/>
              </a:ext>
            </a:extLst>
          </p:cNvPr>
          <p:cNvSpPr>
            <a:spLocks noGrp="1"/>
          </p:cNvSpPr>
          <p:nvPr>
            <p:ph type="sldNum" sz="quarter" idx="12"/>
          </p:nvPr>
        </p:nvSpPr>
        <p:spPr/>
        <p:txBody>
          <a:bodyPr/>
          <a:lstStyle/>
          <a:p>
            <a:fld id="{3C41150D-88D0-474F-AE0F-DED530447A5D}" type="slidenum">
              <a:rPr lang="en-US" smtClean="0"/>
              <a:t>‹#›</a:t>
            </a:fld>
            <a:endParaRPr lang="en-US"/>
          </a:p>
        </p:txBody>
      </p:sp>
    </p:spTree>
    <p:extLst>
      <p:ext uri="{BB962C8B-B14F-4D97-AF65-F5344CB8AC3E}">
        <p14:creationId xmlns:p14="http://schemas.microsoft.com/office/powerpoint/2010/main" val="2124219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288E76-0EC8-2F47-98A8-A8D749A5AE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A23A26-7AA7-C84F-B758-E9BD427D33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AA89D-FE57-A046-8243-57188B6E130B}"/>
              </a:ext>
            </a:extLst>
          </p:cNvPr>
          <p:cNvSpPr>
            <a:spLocks noGrp="1"/>
          </p:cNvSpPr>
          <p:nvPr>
            <p:ph type="dt" sz="half" idx="10"/>
          </p:nvPr>
        </p:nvSpPr>
        <p:spPr/>
        <p:txBody>
          <a:bodyPr/>
          <a:lstStyle/>
          <a:p>
            <a:fld id="{ADAD49F1-B3F7-ED45-B4F9-481145F57FFE}" type="datetimeFigureOut">
              <a:rPr lang="en-US" smtClean="0"/>
              <a:t>11/17/19</a:t>
            </a:fld>
            <a:endParaRPr lang="en-US"/>
          </a:p>
        </p:txBody>
      </p:sp>
      <p:sp>
        <p:nvSpPr>
          <p:cNvPr id="5" name="Footer Placeholder 4">
            <a:extLst>
              <a:ext uri="{FF2B5EF4-FFF2-40B4-BE49-F238E27FC236}">
                <a16:creationId xmlns:a16="http://schemas.microsoft.com/office/drawing/2014/main" id="{74C7941C-92A9-BD47-B4B7-ED257F7B7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CEE65-6D4C-E743-84C1-D35EE28450B7}"/>
              </a:ext>
            </a:extLst>
          </p:cNvPr>
          <p:cNvSpPr>
            <a:spLocks noGrp="1"/>
          </p:cNvSpPr>
          <p:nvPr>
            <p:ph type="sldNum" sz="quarter" idx="12"/>
          </p:nvPr>
        </p:nvSpPr>
        <p:spPr/>
        <p:txBody>
          <a:bodyPr/>
          <a:lstStyle/>
          <a:p>
            <a:fld id="{3C41150D-88D0-474F-AE0F-DED530447A5D}" type="slidenum">
              <a:rPr lang="en-US" smtClean="0"/>
              <a:t>‹#›</a:t>
            </a:fld>
            <a:endParaRPr lang="en-US"/>
          </a:p>
        </p:txBody>
      </p:sp>
    </p:spTree>
    <p:extLst>
      <p:ext uri="{BB962C8B-B14F-4D97-AF65-F5344CB8AC3E}">
        <p14:creationId xmlns:p14="http://schemas.microsoft.com/office/powerpoint/2010/main" val="423149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DF794-A11A-6D40-B6A2-FA247470B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0352F0-7F8B-3B48-A4B7-DD13B73D2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A2D35-0F5C-A340-9E8E-F3EDBAE285E2}"/>
              </a:ext>
            </a:extLst>
          </p:cNvPr>
          <p:cNvSpPr>
            <a:spLocks noGrp="1"/>
          </p:cNvSpPr>
          <p:nvPr>
            <p:ph type="dt" sz="half" idx="10"/>
          </p:nvPr>
        </p:nvSpPr>
        <p:spPr/>
        <p:txBody>
          <a:bodyPr/>
          <a:lstStyle/>
          <a:p>
            <a:fld id="{ADAD49F1-B3F7-ED45-B4F9-481145F57FFE}" type="datetimeFigureOut">
              <a:rPr lang="en-US" smtClean="0"/>
              <a:t>11/17/19</a:t>
            </a:fld>
            <a:endParaRPr lang="en-US"/>
          </a:p>
        </p:txBody>
      </p:sp>
      <p:sp>
        <p:nvSpPr>
          <p:cNvPr id="5" name="Footer Placeholder 4">
            <a:extLst>
              <a:ext uri="{FF2B5EF4-FFF2-40B4-BE49-F238E27FC236}">
                <a16:creationId xmlns:a16="http://schemas.microsoft.com/office/drawing/2014/main" id="{6265B4B9-3BC6-AD4C-A91E-82CCF8209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7855E-D060-AD4A-822B-629340922AA4}"/>
              </a:ext>
            </a:extLst>
          </p:cNvPr>
          <p:cNvSpPr>
            <a:spLocks noGrp="1"/>
          </p:cNvSpPr>
          <p:nvPr>
            <p:ph type="sldNum" sz="quarter" idx="12"/>
          </p:nvPr>
        </p:nvSpPr>
        <p:spPr/>
        <p:txBody>
          <a:bodyPr/>
          <a:lstStyle/>
          <a:p>
            <a:fld id="{3C41150D-88D0-474F-AE0F-DED530447A5D}" type="slidenum">
              <a:rPr lang="en-US" smtClean="0"/>
              <a:t>‹#›</a:t>
            </a:fld>
            <a:endParaRPr lang="en-US"/>
          </a:p>
        </p:txBody>
      </p:sp>
    </p:spTree>
    <p:extLst>
      <p:ext uri="{BB962C8B-B14F-4D97-AF65-F5344CB8AC3E}">
        <p14:creationId xmlns:p14="http://schemas.microsoft.com/office/powerpoint/2010/main" val="67418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5CA93-42CA-E640-BCAF-32CDCF74FB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9637F4-697D-714A-B171-D66FA3E417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F135AA-8739-B049-8780-2FB1861791F0}"/>
              </a:ext>
            </a:extLst>
          </p:cNvPr>
          <p:cNvSpPr>
            <a:spLocks noGrp="1"/>
          </p:cNvSpPr>
          <p:nvPr>
            <p:ph type="dt" sz="half" idx="10"/>
          </p:nvPr>
        </p:nvSpPr>
        <p:spPr/>
        <p:txBody>
          <a:bodyPr/>
          <a:lstStyle/>
          <a:p>
            <a:fld id="{ADAD49F1-B3F7-ED45-B4F9-481145F57FFE}" type="datetimeFigureOut">
              <a:rPr lang="en-US" smtClean="0"/>
              <a:t>11/17/19</a:t>
            </a:fld>
            <a:endParaRPr lang="en-US"/>
          </a:p>
        </p:txBody>
      </p:sp>
      <p:sp>
        <p:nvSpPr>
          <p:cNvPr id="5" name="Footer Placeholder 4">
            <a:extLst>
              <a:ext uri="{FF2B5EF4-FFF2-40B4-BE49-F238E27FC236}">
                <a16:creationId xmlns:a16="http://schemas.microsoft.com/office/drawing/2014/main" id="{739DD018-8923-C941-979C-8596119B0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92EB8-8AA7-FB4D-BDC8-30A3A5FA894C}"/>
              </a:ext>
            </a:extLst>
          </p:cNvPr>
          <p:cNvSpPr>
            <a:spLocks noGrp="1"/>
          </p:cNvSpPr>
          <p:nvPr>
            <p:ph type="sldNum" sz="quarter" idx="12"/>
          </p:nvPr>
        </p:nvSpPr>
        <p:spPr/>
        <p:txBody>
          <a:bodyPr/>
          <a:lstStyle/>
          <a:p>
            <a:fld id="{3C41150D-88D0-474F-AE0F-DED530447A5D}" type="slidenum">
              <a:rPr lang="en-US" smtClean="0"/>
              <a:t>‹#›</a:t>
            </a:fld>
            <a:endParaRPr lang="en-US"/>
          </a:p>
        </p:txBody>
      </p:sp>
    </p:spTree>
    <p:extLst>
      <p:ext uri="{BB962C8B-B14F-4D97-AF65-F5344CB8AC3E}">
        <p14:creationId xmlns:p14="http://schemas.microsoft.com/office/powerpoint/2010/main" val="223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ABE8-3310-094C-A08D-ADA5FC35B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41E6BA-B416-EF4C-B150-021B10B893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A5FE04-B3B9-8444-97A6-7CCBE73433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C397A9-8221-FE4A-B204-3FEC20EE1BAD}"/>
              </a:ext>
            </a:extLst>
          </p:cNvPr>
          <p:cNvSpPr>
            <a:spLocks noGrp="1"/>
          </p:cNvSpPr>
          <p:nvPr>
            <p:ph type="dt" sz="half" idx="10"/>
          </p:nvPr>
        </p:nvSpPr>
        <p:spPr/>
        <p:txBody>
          <a:bodyPr/>
          <a:lstStyle/>
          <a:p>
            <a:fld id="{ADAD49F1-B3F7-ED45-B4F9-481145F57FFE}" type="datetimeFigureOut">
              <a:rPr lang="en-US" smtClean="0"/>
              <a:t>11/17/19</a:t>
            </a:fld>
            <a:endParaRPr lang="en-US"/>
          </a:p>
        </p:txBody>
      </p:sp>
      <p:sp>
        <p:nvSpPr>
          <p:cNvPr id="6" name="Footer Placeholder 5">
            <a:extLst>
              <a:ext uri="{FF2B5EF4-FFF2-40B4-BE49-F238E27FC236}">
                <a16:creationId xmlns:a16="http://schemas.microsoft.com/office/drawing/2014/main" id="{23AF3667-A289-A04F-9488-CB9CD46BD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6EC50-247E-7842-8356-DB4F55CBB2A0}"/>
              </a:ext>
            </a:extLst>
          </p:cNvPr>
          <p:cNvSpPr>
            <a:spLocks noGrp="1"/>
          </p:cNvSpPr>
          <p:nvPr>
            <p:ph type="sldNum" sz="quarter" idx="12"/>
          </p:nvPr>
        </p:nvSpPr>
        <p:spPr/>
        <p:txBody>
          <a:bodyPr/>
          <a:lstStyle/>
          <a:p>
            <a:fld id="{3C41150D-88D0-474F-AE0F-DED530447A5D}" type="slidenum">
              <a:rPr lang="en-US" smtClean="0"/>
              <a:t>‹#›</a:t>
            </a:fld>
            <a:endParaRPr lang="en-US"/>
          </a:p>
        </p:txBody>
      </p:sp>
    </p:spTree>
    <p:extLst>
      <p:ext uri="{BB962C8B-B14F-4D97-AF65-F5344CB8AC3E}">
        <p14:creationId xmlns:p14="http://schemas.microsoft.com/office/powerpoint/2010/main" val="1005603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08BD-A9B6-8E45-A7AC-37408ECE0B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4A1B61-15C4-1A4F-95AD-FB5D809C5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AD9EAF-7060-DC43-AB9D-E736B7F363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916399-55A4-C443-9C3F-DEEBD3F42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2D3995-B503-3E4B-9B93-EBFCA848FD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C7FF74-FB81-1843-AC3F-8BC874AEB8F6}"/>
              </a:ext>
            </a:extLst>
          </p:cNvPr>
          <p:cNvSpPr>
            <a:spLocks noGrp="1"/>
          </p:cNvSpPr>
          <p:nvPr>
            <p:ph type="dt" sz="half" idx="10"/>
          </p:nvPr>
        </p:nvSpPr>
        <p:spPr/>
        <p:txBody>
          <a:bodyPr/>
          <a:lstStyle/>
          <a:p>
            <a:fld id="{ADAD49F1-B3F7-ED45-B4F9-481145F57FFE}" type="datetimeFigureOut">
              <a:rPr lang="en-US" smtClean="0"/>
              <a:t>11/17/19</a:t>
            </a:fld>
            <a:endParaRPr lang="en-US"/>
          </a:p>
        </p:txBody>
      </p:sp>
      <p:sp>
        <p:nvSpPr>
          <p:cNvPr id="8" name="Footer Placeholder 7">
            <a:extLst>
              <a:ext uri="{FF2B5EF4-FFF2-40B4-BE49-F238E27FC236}">
                <a16:creationId xmlns:a16="http://schemas.microsoft.com/office/drawing/2014/main" id="{475ECCED-3938-4642-8272-7CD12390AB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B86F4E-F64C-3F42-BA04-7D6BABB9D860}"/>
              </a:ext>
            </a:extLst>
          </p:cNvPr>
          <p:cNvSpPr>
            <a:spLocks noGrp="1"/>
          </p:cNvSpPr>
          <p:nvPr>
            <p:ph type="sldNum" sz="quarter" idx="12"/>
          </p:nvPr>
        </p:nvSpPr>
        <p:spPr/>
        <p:txBody>
          <a:bodyPr/>
          <a:lstStyle/>
          <a:p>
            <a:fld id="{3C41150D-88D0-474F-AE0F-DED530447A5D}" type="slidenum">
              <a:rPr lang="en-US" smtClean="0"/>
              <a:t>‹#›</a:t>
            </a:fld>
            <a:endParaRPr lang="en-US"/>
          </a:p>
        </p:txBody>
      </p:sp>
    </p:spTree>
    <p:extLst>
      <p:ext uri="{BB962C8B-B14F-4D97-AF65-F5344CB8AC3E}">
        <p14:creationId xmlns:p14="http://schemas.microsoft.com/office/powerpoint/2010/main" val="377167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847EA-E264-B849-8790-858CF5818B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DADF03-95E9-F34D-AD07-5927A2FB76B6}"/>
              </a:ext>
            </a:extLst>
          </p:cNvPr>
          <p:cNvSpPr>
            <a:spLocks noGrp="1"/>
          </p:cNvSpPr>
          <p:nvPr>
            <p:ph type="dt" sz="half" idx="10"/>
          </p:nvPr>
        </p:nvSpPr>
        <p:spPr/>
        <p:txBody>
          <a:bodyPr/>
          <a:lstStyle/>
          <a:p>
            <a:fld id="{ADAD49F1-B3F7-ED45-B4F9-481145F57FFE}" type="datetimeFigureOut">
              <a:rPr lang="en-US" smtClean="0"/>
              <a:t>11/17/19</a:t>
            </a:fld>
            <a:endParaRPr lang="en-US"/>
          </a:p>
        </p:txBody>
      </p:sp>
      <p:sp>
        <p:nvSpPr>
          <p:cNvPr id="4" name="Footer Placeholder 3">
            <a:extLst>
              <a:ext uri="{FF2B5EF4-FFF2-40B4-BE49-F238E27FC236}">
                <a16:creationId xmlns:a16="http://schemas.microsoft.com/office/drawing/2014/main" id="{BB3CCC68-86A5-594F-97B5-4AC63B73DC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BF0A5-FA43-0C4B-BFC3-4D207F80A0B4}"/>
              </a:ext>
            </a:extLst>
          </p:cNvPr>
          <p:cNvSpPr>
            <a:spLocks noGrp="1"/>
          </p:cNvSpPr>
          <p:nvPr>
            <p:ph type="sldNum" sz="quarter" idx="12"/>
          </p:nvPr>
        </p:nvSpPr>
        <p:spPr/>
        <p:txBody>
          <a:bodyPr/>
          <a:lstStyle/>
          <a:p>
            <a:fld id="{3C41150D-88D0-474F-AE0F-DED530447A5D}" type="slidenum">
              <a:rPr lang="en-US" smtClean="0"/>
              <a:t>‹#›</a:t>
            </a:fld>
            <a:endParaRPr lang="en-US"/>
          </a:p>
        </p:txBody>
      </p:sp>
    </p:spTree>
    <p:extLst>
      <p:ext uri="{BB962C8B-B14F-4D97-AF65-F5344CB8AC3E}">
        <p14:creationId xmlns:p14="http://schemas.microsoft.com/office/powerpoint/2010/main" val="366514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CADF62-4621-C740-9B47-F64E47BE98B6}"/>
              </a:ext>
            </a:extLst>
          </p:cNvPr>
          <p:cNvSpPr>
            <a:spLocks noGrp="1"/>
          </p:cNvSpPr>
          <p:nvPr>
            <p:ph type="dt" sz="half" idx="10"/>
          </p:nvPr>
        </p:nvSpPr>
        <p:spPr/>
        <p:txBody>
          <a:bodyPr/>
          <a:lstStyle/>
          <a:p>
            <a:fld id="{ADAD49F1-B3F7-ED45-B4F9-481145F57FFE}" type="datetimeFigureOut">
              <a:rPr lang="en-US" smtClean="0"/>
              <a:t>11/17/19</a:t>
            </a:fld>
            <a:endParaRPr lang="en-US"/>
          </a:p>
        </p:txBody>
      </p:sp>
      <p:sp>
        <p:nvSpPr>
          <p:cNvPr id="3" name="Footer Placeholder 2">
            <a:extLst>
              <a:ext uri="{FF2B5EF4-FFF2-40B4-BE49-F238E27FC236}">
                <a16:creationId xmlns:a16="http://schemas.microsoft.com/office/drawing/2014/main" id="{341DCB88-87DD-384B-B881-C8DCFD30B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94F70D-7AAE-0440-B0F4-3F8FFD44E1F0}"/>
              </a:ext>
            </a:extLst>
          </p:cNvPr>
          <p:cNvSpPr>
            <a:spLocks noGrp="1"/>
          </p:cNvSpPr>
          <p:nvPr>
            <p:ph type="sldNum" sz="quarter" idx="12"/>
          </p:nvPr>
        </p:nvSpPr>
        <p:spPr/>
        <p:txBody>
          <a:bodyPr/>
          <a:lstStyle/>
          <a:p>
            <a:fld id="{3C41150D-88D0-474F-AE0F-DED530447A5D}" type="slidenum">
              <a:rPr lang="en-US" smtClean="0"/>
              <a:t>‹#›</a:t>
            </a:fld>
            <a:endParaRPr lang="en-US"/>
          </a:p>
        </p:txBody>
      </p:sp>
    </p:spTree>
    <p:extLst>
      <p:ext uri="{BB962C8B-B14F-4D97-AF65-F5344CB8AC3E}">
        <p14:creationId xmlns:p14="http://schemas.microsoft.com/office/powerpoint/2010/main" val="1828878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3C85D-355E-BE4B-B467-10D9704C23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50AA41-8578-254C-A1FF-6F785F2D22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2344B-15FB-8B4D-B609-0A1F6CB23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BADD7-9C8A-AC41-877C-B8D3C4B4670E}"/>
              </a:ext>
            </a:extLst>
          </p:cNvPr>
          <p:cNvSpPr>
            <a:spLocks noGrp="1"/>
          </p:cNvSpPr>
          <p:nvPr>
            <p:ph type="dt" sz="half" idx="10"/>
          </p:nvPr>
        </p:nvSpPr>
        <p:spPr/>
        <p:txBody>
          <a:bodyPr/>
          <a:lstStyle/>
          <a:p>
            <a:fld id="{ADAD49F1-B3F7-ED45-B4F9-481145F57FFE}" type="datetimeFigureOut">
              <a:rPr lang="en-US" smtClean="0"/>
              <a:t>11/17/19</a:t>
            </a:fld>
            <a:endParaRPr lang="en-US"/>
          </a:p>
        </p:txBody>
      </p:sp>
      <p:sp>
        <p:nvSpPr>
          <p:cNvPr id="6" name="Footer Placeholder 5">
            <a:extLst>
              <a:ext uri="{FF2B5EF4-FFF2-40B4-BE49-F238E27FC236}">
                <a16:creationId xmlns:a16="http://schemas.microsoft.com/office/drawing/2014/main" id="{16E539BD-98D6-7F48-94FE-98EAEA6048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AA373-1916-7A49-8B34-C45C9CB77B47}"/>
              </a:ext>
            </a:extLst>
          </p:cNvPr>
          <p:cNvSpPr>
            <a:spLocks noGrp="1"/>
          </p:cNvSpPr>
          <p:nvPr>
            <p:ph type="sldNum" sz="quarter" idx="12"/>
          </p:nvPr>
        </p:nvSpPr>
        <p:spPr/>
        <p:txBody>
          <a:bodyPr/>
          <a:lstStyle/>
          <a:p>
            <a:fld id="{3C41150D-88D0-474F-AE0F-DED530447A5D}" type="slidenum">
              <a:rPr lang="en-US" smtClean="0"/>
              <a:t>‹#›</a:t>
            </a:fld>
            <a:endParaRPr lang="en-US"/>
          </a:p>
        </p:txBody>
      </p:sp>
    </p:spTree>
    <p:extLst>
      <p:ext uri="{BB962C8B-B14F-4D97-AF65-F5344CB8AC3E}">
        <p14:creationId xmlns:p14="http://schemas.microsoft.com/office/powerpoint/2010/main" val="1816434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F6864-B56A-9448-A2FD-8600DED9C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3025FD-3DC7-C54A-B6C1-30E2BAC205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C8B51A-6683-0F44-B9C8-B69A21629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53E740-12C8-C74A-99FD-5FDEFD73908E}"/>
              </a:ext>
            </a:extLst>
          </p:cNvPr>
          <p:cNvSpPr>
            <a:spLocks noGrp="1"/>
          </p:cNvSpPr>
          <p:nvPr>
            <p:ph type="dt" sz="half" idx="10"/>
          </p:nvPr>
        </p:nvSpPr>
        <p:spPr/>
        <p:txBody>
          <a:bodyPr/>
          <a:lstStyle/>
          <a:p>
            <a:fld id="{ADAD49F1-B3F7-ED45-B4F9-481145F57FFE}" type="datetimeFigureOut">
              <a:rPr lang="en-US" smtClean="0"/>
              <a:t>11/17/19</a:t>
            </a:fld>
            <a:endParaRPr lang="en-US"/>
          </a:p>
        </p:txBody>
      </p:sp>
      <p:sp>
        <p:nvSpPr>
          <p:cNvPr id="6" name="Footer Placeholder 5">
            <a:extLst>
              <a:ext uri="{FF2B5EF4-FFF2-40B4-BE49-F238E27FC236}">
                <a16:creationId xmlns:a16="http://schemas.microsoft.com/office/drawing/2014/main" id="{526ADD68-32BA-BE4C-84A9-2794BCE4B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145B1-5C33-2542-A4E4-5BD0AAA4FE1D}"/>
              </a:ext>
            </a:extLst>
          </p:cNvPr>
          <p:cNvSpPr>
            <a:spLocks noGrp="1"/>
          </p:cNvSpPr>
          <p:nvPr>
            <p:ph type="sldNum" sz="quarter" idx="12"/>
          </p:nvPr>
        </p:nvSpPr>
        <p:spPr/>
        <p:txBody>
          <a:bodyPr/>
          <a:lstStyle/>
          <a:p>
            <a:fld id="{3C41150D-88D0-474F-AE0F-DED530447A5D}" type="slidenum">
              <a:rPr lang="en-US" smtClean="0"/>
              <a:t>‹#›</a:t>
            </a:fld>
            <a:endParaRPr lang="en-US"/>
          </a:p>
        </p:txBody>
      </p:sp>
    </p:spTree>
    <p:extLst>
      <p:ext uri="{BB962C8B-B14F-4D97-AF65-F5344CB8AC3E}">
        <p14:creationId xmlns:p14="http://schemas.microsoft.com/office/powerpoint/2010/main" val="2485560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1845A-DB2E-8842-A7BA-FB4B86A4E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455E13-FBCC-C049-8B82-3B672DACD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C6ED2-F395-DF4E-A143-F60E60A028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D49F1-B3F7-ED45-B4F9-481145F57FFE}" type="datetimeFigureOut">
              <a:rPr lang="en-US" smtClean="0"/>
              <a:t>11/17/19</a:t>
            </a:fld>
            <a:endParaRPr lang="en-US"/>
          </a:p>
        </p:txBody>
      </p:sp>
      <p:sp>
        <p:nvSpPr>
          <p:cNvPr id="5" name="Footer Placeholder 4">
            <a:extLst>
              <a:ext uri="{FF2B5EF4-FFF2-40B4-BE49-F238E27FC236}">
                <a16:creationId xmlns:a16="http://schemas.microsoft.com/office/drawing/2014/main" id="{FC81EF81-5529-E149-92EF-68D8EF700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779E34-C633-FF4F-AB24-36E5B7B3DA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1150D-88D0-474F-AE0F-DED530447A5D}" type="slidenum">
              <a:rPr lang="en-US" smtClean="0"/>
              <a:t>‹#›</a:t>
            </a:fld>
            <a:endParaRPr lang="en-US"/>
          </a:p>
        </p:txBody>
      </p:sp>
    </p:spTree>
    <p:extLst>
      <p:ext uri="{BB962C8B-B14F-4D97-AF65-F5344CB8AC3E}">
        <p14:creationId xmlns:p14="http://schemas.microsoft.com/office/powerpoint/2010/main" val="3198052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wherearethechildren.ca/en/stori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royalbcmuseum.bc.ca/assets/FortVictoriaTreaties.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customXml" Target="../ink/ink6.xml"/><Relationship Id="rId18" Type="http://schemas.openxmlformats.org/officeDocument/2006/relationships/image" Target="../media/image314.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87.png"/><Relationship Id="rId17" Type="http://schemas.openxmlformats.org/officeDocument/2006/relationships/customXml" Target="../ink/ink8.xml"/><Relationship Id="rId2" Type="http://schemas.openxmlformats.org/officeDocument/2006/relationships/image" Target="../media/image29.png"/><Relationship Id="rId16" Type="http://schemas.openxmlformats.org/officeDocument/2006/relationships/image" Target="../media/image313.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86.png"/><Relationship Id="rId4" Type="http://schemas.openxmlformats.org/officeDocument/2006/relationships/image" Target="../media/image83.png"/><Relationship Id="rId9" Type="http://schemas.openxmlformats.org/officeDocument/2006/relationships/customXml" Target="../ink/ink4.xml"/><Relationship Id="rId14" Type="http://schemas.openxmlformats.org/officeDocument/2006/relationships/image" Target="../media/image8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z4D85H7lQxE" TargetMode="External"/><Relationship Id="rId2" Type="http://schemas.openxmlformats.org/officeDocument/2006/relationships/hyperlink" Target="https://www.youtube.com/watch?v=FXCsxf4-EPE" TargetMode="External"/><Relationship Id="rId1" Type="http://schemas.openxmlformats.org/officeDocument/2006/relationships/slideLayout" Target="../slideLayouts/slideLayout2.xml"/><Relationship Id="rId6" Type="http://schemas.openxmlformats.org/officeDocument/2006/relationships/hyperlink" Target="https://www.youtube.com/watch?v=FCh9VhUMSzI" TargetMode="External"/><Relationship Id="rId5" Type="http://schemas.openxmlformats.org/officeDocument/2006/relationships/hyperlink" Target="https://www.youtube.com/watch?v=9wDeq3JQcxs" TargetMode="External"/><Relationship Id="rId4" Type="http://schemas.openxmlformats.org/officeDocument/2006/relationships/hyperlink" Target="https://www.youtube.com/watch?v=FmYyZQKmjlM"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cmag.ca/33-british-columbia-gold-rush-towns/" TargetMode="External"/><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hellobc.com/road-trips/gold-rush-trail/" TargetMode="External"/><Relationship Id="rId5" Type="http://schemas.openxmlformats.org/officeDocument/2006/relationships/hyperlink" Target="https://www.thecanadianencyclopedia.ca/article/cariboo-gold-rush" TargetMode="External"/><Relationship Id="rId4" Type="http://schemas.openxmlformats.org/officeDocument/2006/relationships/hyperlink" Target="https://www.thecanadianencyclopedia.ca/en/article/fraser-river-gold-rush"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The Colonial Era ,1849–1871 </a:t>
            </a:r>
            <a:endParaRPr lang="en-US" dirty="0">
              <a:solidFill>
                <a:schemeClr val="tx2">
                  <a:lumMod val="40000"/>
                  <a:lumOff val="60000"/>
                </a:schemeClr>
              </a:solidFill>
              <a:effectLst/>
            </a:endParaRPr>
          </a:p>
        </p:txBody>
      </p:sp>
      <p:pic>
        <p:nvPicPr>
          <p:cNvPr id="3" name="Picture 2" descr="JULY31_BC_DAY01-810x4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1911380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uglasroadmap1_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6792423" cy="6858000"/>
          </a:xfrm>
          <a:prstGeom prst="rect">
            <a:avLst/>
          </a:prstGeom>
        </p:spPr>
      </p:pic>
      <p:sp>
        <p:nvSpPr>
          <p:cNvPr id="5" name="TextBox 4"/>
          <p:cNvSpPr txBox="1"/>
          <p:nvPr/>
        </p:nvSpPr>
        <p:spPr>
          <a:xfrm>
            <a:off x="8113940" y="2116526"/>
            <a:ext cx="2554061" cy="3139321"/>
          </a:xfrm>
          <a:prstGeom prst="rect">
            <a:avLst/>
          </a:prstGeom>
          <a:noFill/>
        </p:spPr>
        <p:txBody>
          <a:bodyPr wrap="square" rtlCol="0">
            <a:spAutoFit/>
          </a:bodyPr>
          <a:lstStyle/>
          <a:p>
            <a:r>
              <a:rPr lang="en-US" dirty="0"/>
              <a:t>Green = Cariboo Wagon Road </a:t>
            </a:r>
            <a:r>
              <a:rPr lang="mr-IN" dirty="0"/>
              <a:t>–</a:t>
            </a:r>
            <a:r>
              <a:rPr lang="en-US" dirty="0"/>
              <a:t> 1864</a:t>
            </a:r>
          </a:p>
          <a:p>
            <a:endParaRPr lang="en-US" dirty="0"/>
          </a:p>
          <a:p>
            <a:r>
              <a:rPr lang="en-US" dirty="0"/>
              <a:t>Light Brown = Old Cariboo Wagon Road</a:t>
            </a:r>
          </a:p>
          <a:p>
            <a:endParaRPr lang="en-US" dirty="0"/>
          </a:p>
          <a:p>
            <a:r>
              <a:rPr lang="en-US" dirty="0"/>
              <a:t>Blue = Douglass Trail (Water)</a:t>
            </a:r>
          </a:p>
          <a:p>
            <a:endParaRPr lang="en-US" dirty="0"/>
          </a:p>
          <a:p>
            <a:r>
              <a:rPr lang="en-US" dirty="0"/>
              <a:t>Brown = Douglas Trail (Land)</a:t>
            </a:r>
          </a:p>
        </p:txBody>
      </p:sp>
    </p:spTree>
    <p:extLst>
      <p:ext uri="{BB962C8B-B14F-4D97-AF65-F5344CB8AC3E}">
        <p14:creationId xmlns:p14="http://schemas.microsoft.com/office/powerpoint/2010/main" val="18318940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sque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230379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20 at 11.37.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16278"/>
          </a:xfrm>
          <a:prstGeom prst="rect">
            <a:avLst/>
          </a:prstGeom>
        </p:spPr>
      </p:pic>
    </p:spTree>
    <p:extLst>
      <p:ext uri="{BB962C8B-B14F-4D97-AF65-F5344CB8AC3E}">
        <p14:creationId xmlns:p14="http://schemas.microsoft.com/office/powerpoint/2010/main" val="24360557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lstStyle/>
          <a:p>
            <a:r>
              <a:rPr lang="en-US" dirty="0" err="1"/>
              <a:t>Kitsilano</a:t>
            </a:r>
            <a:r>
              <a:rPr lang="en-US" dirty="0"/>
              <a:t> Indian Reserve</a:t>
            </a:r>
          </a:p>
        </p:txBody>
      </p:sp>
      <p:sp>
        <p:nvSpPr>
          <p:cNvPr id="3" name="Content Placeholder 2"/>
          <p:cNvSpPr>
            <a:spLocks noGrp="1"/>
          </p:cNvSpPr>
          <p:nvPr>
            <p:ph idx="1"/>
          </p:nvPr>
        </p:nvSpPr>
        <p:spPr/>
        <p:txBody>
          <a:bodyPr/>
          <a:lstStyle/>
          <a:p>
            <a:r>
              <a:rPr lang="en-US" dirty="0"/>
              <a:t>The </a:t>
            </a:r>
            <a:r>
              <a:rPr lang="en-US" b="1" u="sng" dirty="0" err="1"/>
              <a:t>Kitsilano</a:t>
            </a:r>
            <a:r>
              <a:rPr lang="en-US" dirty="0"/>
              <a:t> Indian Reserve originally sat, at there ancestral </a:t>
            </a:r>
            <a:r>
              <a:rPr lang="en-US" b="1" u="sng" dirty="0"/>
              <a:t>village</a:t>
            </a:r>
            <a:r>
              <a:rPr lang="en-US" dirty="0"/>
              <a:t> near False </a:t>
            </a:r>
            <a:r>
              <a:rPr lang="en-US" b="1" u="sng" dirty="0"/>
              <a:t>Creek</a:t>
            </a:r>
            <a:r>
              <a:rPr lang="en-US" dirty="0"/>
              <a:t>.</a:t>
            </a:r>
          </a:p>
          <a:p>
            <a:r>
              <a:rPr lang="en-US" dirty="0"/>
              <a:t>There Reserve was </a:t>
            </a:r>
            <a:r>
              <a:rPr lang="en-US" b="1" u="sng" dirty="0"/>
              <a:t>80</a:t>
            </a:r>
            <a:r>
              <a:rPr lang="en-US" dirty="0"/>
              <a:t> acres</a:t>
            </a:r>
          </a:p>
          <a:p>
            <a:r>
              <a:rPr lang="en-US" dirty="0"/>
              <a:t>80 Acres is equivalent to 50 Square Blocks on the </a:t>
            </a:r>
            <a:r>
              <a:rPr lang="en-US" b="1" u="sng" dirty="0"/>
              <a:t>Eastern</a:t>
            </a:r>
            <a:r>
              <a:rPr lang="en-US" dirty="0"/>
              <a:t> US = </a:t>
            </a:r>
            <a:r>
              <a:rPr lang="en-US" b="1" u="sng" dirty="0"/>
              <a:t>50 x 50 </a:t>
            </a:r>
            <a:r>
              <a:rPr lang="en-US" dirty="0"/>
              <a:t>Street Blocks</a:t>
            </a:r>
          </a:p>
          <a:p>
            <a:r>
              <a:rPr lang="en-US" dirty="0"/>
              <a:t>80 Acres is equivalent to 12.5 Square Street blocks on Western </a:t>
            </a:r>
            <a:r>
              <a:rPr lang="en-US" b="1" u="sng" dirty="0"/>
              <a:t>US</a:t>
            </a:r>
          </a:p>
          <a:p>
            <a:r>
              <a:rPr lang="en-US" dirty="0"/>
              <a:t>= 12.5 x 12.5 Street Blocks.</a:t>
            </a:r>
          </a:p>
        </p:txBody>
      </p:sp>
    </p:spTree>
    <p:extLst>
      <p:ext uri="{BB962C8B-B14F-4D97-AF65-F5344CB8AC3E}">
        <p14:creationId xmlns:p14="http://schemas.microsoft.com/office/powerpoint/2010/main" val="29064214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20 at 11.55.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450140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20 at 11.44.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326500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2673"/>
            <a:ext cx="9144000" cy="1143000"/>
          </a:xfrm>
          <a:solidFill>
            <a:srgbClr val="CCFFCC"/>
          </a:solidFill>
        </p:spPr>
        <p:txBody>
          <a:bodyPr/>
          <a:lstStyle/>
          <a:p>
            <a:r>
              <a:rPr lang="en-US" dirty="0" err="1"/>
              <a:t>Kitsilano</a:t>
            </a:r>
            <a:endParaRPr lang="en-US" dirty="0"/>
          </a:p>
        </p:txBody>
      </p:sp>
      <p:sp>
        <p:nvSpPr>
          <p:cNvPr id="3" name="Content Placeholder 2"/>
          <p:cNvSpPr>
            <a:spLocks noGrp="1"/>
          </p:cNvSpPr>
          <p:nvPr>
            <p:ph idx="1"/>
          </p:nvPr>
        </p:nvSpPr>
        <p:spPr>
          <a:xfrm>
            <a:off x="1524000" y="1203415"/>
            <a:ext cx="9144000" cy="5654585"/>
          </a:xfrm>
        </p:spPr>
        <p:txBody>
          <a:bodyPr>
            <a:normAutofit lnSpcReduction="10000"/>
          </a:bodyPr>
          <a:lstStyle/>
          <a:p>
            <a:pPr lvl="0"/>
            <a:r>
              <a:rPr lang="en-CA" dirty="0"/>
              <a:t>In </a:t>
            </a:r>
            <a:r>
              <a:rPr lang="en-CA" b="1" u="sng" dirty="0"/>
              <a:t>1911</a:t>
            </a:r>
            <a:r>
              <a:rPr lang="en-CA" dirty="0"/>
              <a:t>, the Federal government </a:t>
            </a:r>
            <a:r>
              <a:rPr lang="en-CA" b="1" u="sng" dirty="0"/>
              <a:t>amended</a:t>
            </a:r>
            <a:r>
              <a:rPr lang="en-CA" dirty="0"/>
              <a:t> the Indian Act to legalize the </a:t>
            </a:r>
            <a:r>
              <a:rPr lang="en-CA" b="1" u="sng" dirty="0"/>
              <a:t>unsettling</a:t>
            </a:r>
            <a:r>
              <a:rPr lang="en-CA" dirty="0"/>
              <a:t> of reserves that “situated wholly or partly within an </a:t>
            </a:r>
            <a:r>
              <a:rPr lang="en-CA" b="1" u="sng" dirty="0"/>
              <a:t>incorporated</a:t>
            </a:r>
            <a:r>
              <a:rPr lang="en-CA" dirty="0"/>
              <a:t> town or city having a population of [more] than eight </a:t>
            </a:r>
            <a:r>
              <a:rPr lang="en-CA" b="1" u="sng" dirty="0"/>
              <a:t>thousand</a:t>
            </a:r>
            <a:r>
              <a:rPr lang="en-CA" dirty="0"/>
              <a:t>”, without the need for </a:t>
            </a:r>
            <a:r>
              <a:rPr lang="en-CA" b="1" u="sng" dirty="0"/>
              <a:t>consent</a:t>
            </a:r>
            <a:r>
              <a:rPr lang="en-CA" dirty="0"/>
              <a:t> from the reserve's residents (5-6).</a:t>
            </a:r>
          </a:p>
          <a:p>
            <a:pPr lvl="0"/>
            <a:r>
              <a:rPr lang="en-CA" dirty="0"/>
              <a:t>As “reserves in more densely populated areas early on became ‘coveted’ by newcomers, who sought to wrest [the Indigenous population] away by </a:t>
            </a:r>
            <a:r>
              <a:rPr lang="en-CA" b="1" u="sng" dirty="0"/>
              <a:t>licit</a:t>
            </a:r>
            <a:r>
              <a:rPr lang="en-CA" dirty="0"/>
              <a:t> or </a:t>
            </a:r>
            <a:r>
              <a:rPr lang="en-CA" b="1" u="sng" dirty="0"/>
              <a:t>illicit</a:t>
            </a:r>
            <a:r>
              <a:rPr lang="en-CA" dirty="0"/>
              <a:t> means” (3).</a:t>
            </a:r>
          </a:p>
          <a:p>
            <a:pPr lvl="0"/>
            <a:r>
              <a:rPr lang="en-CA" dirty="0"/>
              <a:t> Subsequently, both Provincial and Federal governments began the “</a:t>
            </a:r>
            <a:r>
              <a:rPr lang="en-CA" b="1" u="sng" dirty="0"/>
              <a:t>unsettling</a:t>
            </a:r>
            <a:r>
              <a:rPr lang="en-CA" dirty="0"/>
              <a:t> of reserves” process, which was the “</a:t>
            </a:r>
            <a:r>
              <a:rPr lang="en-CA" b="1" u="sng" dirty="0"/>
              <a:t>emptying</a:t>
            </a:r>
            <a:r>
              <a:rPr lang="en-CA" dirty="0"/>
              <a:t>” of the reserves that “became a source of nuisance and an </a:t>
            </a:r>
            <a:r>
              <a:rPr lang="en-CA" b="1" u="sng" dirty="0"/>
              <a:t>impediment</a:t>
            </a:r>
            <a:r>
              <a:rPr lang="en-CA" dirty="0"/>
              <a:t> to progress”, or, in other words, the government unsettled reserves for growing cities and </a:t>
            </a:r>
            <a:r>
              <a:rPr lang="en-CA" b="1" u="sng" dirty="0"/>
              <a:t>potential</a:t>
            </a:r>
            <a:r>
              <a:rPr lang="en-CA" dirty="0"/>
              <a:t> business ventures</a:t>
            </a:r>
          </a:p>
          <a:p>
            <a:endParaRPr lang="en-US" dirty="0"/>
          </a:p>
        </p:txBody>
      </p:sp>
    </p:spTree>
    <p:extLst>
      <p:ext uri="{BB962C8B-B14F-4D97-AF65-F5344CB8AC3E}">
        <p14:creationId xmlns:p14="http://schemas.microsoft.com/office/powerpoint/2010/main" val="30301073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2673"/>
            <a:ext cx="9144000" cy="1143000"/>
          </a:xfrm>
          <a:solidFill>
            <a:srgbClr val="CCFFCC"/>
          </a:solidFill>
        </p:spPr>
        <p:txBody>
          <a:bodyPr/>
          <a:lstStyle/>
          <a:p>
            <a:r>
              <a:rPr lang="en-US" dirty="0" err="1"/>
              <a:t>Kitsilano</a:t>
            </a:r>
            <a:endParaRPr lang="en-US" dirty="0"/>
          </a:p>
        </p:txBody>
      </p:sp>
      <p:sp>
        <p:nvSpPr>
          <p:cNvPr id="3" name="Content Placeholder 2"/>
          <p:cNvSpPr>
            <a:spLocks noGrp="1"/>
          </p:cNvSpPr>
          <p:nvPr>
            <p:ph idx="1"/>
          </p:nvPr>
        </p:nvSpPr>
        <p:spPr>
          <a:xfrm>
            <a:off x="1524000" y="1236368"/>
            <a:ext cx="9144000" cy="5621632"/>
          </a:xfrm>
        </p:spPr>
        <p:txBody>
          <a:bodyPr>
            <a:normAutofit fontScale="85000" lnSpcReduction="20000"/>
          </a:bodyPr>
          <a:lstStyle/>
          <a:p>
            <a:r>
              <a:rPr lang="en-US" dirty="0"/>
              <a:t>Eventually the </a:t>
            </a:r>
            <a:r>
              <a:rPr lang="en-US" b="1" u="sng" dirty="0" err="1"/>
              <a:t>Kitsilano</a:t>
            </a:r>
            <a:r>
              <a:rPr lang="en-US" dirty="0"/>
              <a:t> Reserve was </a:t>
            </a:r>
            <a:r>
              <a:rPr lang="en-US" b="1" u="sng" dirty="0"/>
              <a:t>emptied</a:t>
            </a:r>
            <a:r>
              <a:rPr lang="en-US" dirty="0"/>
              <a:t> and the land was lost. </a:t>
            </a:r>
          </a:p>
          <a:p>
            <a:r>
              <a:rPr lang="en-US" dirty="0"/>
              <a:t>The </a:t>
            </a:r>
            <a:r>
              <a:rPr lang="en-US" b="1" u="sng" dirty="0"/>
              <a:t>Squamish</a:t>
            </a:r>
            <a:r>
              <a:rPr lang="en-US" dirty="0"/>
              <a:t> Nation formally </a:t>
            </a:r>
            <a:r>
              <a:rPr lang="en-US" b="1" u="sng" dirty="0"/>
              <a:t>surrendered</a:t>
            </a:r>
            <a:r>
              <a:rPr lang="en-US" dirty="0"/>
              <a:t> much of its reserve holdings to the Federal </a:t>
            </a:r>
            <a:r>
              <a:rPr lang="en-US" dirty="0" err="1"/>
              <a:t>Govt</a:t>
            </a:r>
            <a:r>
              <a:rPr lang="en-US" dirty="0"/>
              <a:t> in 1946.</a:t>
            </a:r>
          </a:p>
          <a:p>
            <a:pPr lvl="1"/>
            <a:r>
              <a:rPr lang="en-US" dirty="0"/>
              <a:t>They were kicked out by the Provincial Govt.</a:t>
            </a:r>
          </a:p>
          <a:p>
            <a:pPr lvl="1"/>
            <a:r>
              <a:rPr lang="en-US" dirty="0"/>
              <a:t>Given two days to pack up; put unto barges.</a:t>
            </a:r>
          </a:p>
          <a:p>
            <a:pPr lvl="1"/>
            <a:r>
              <a:rPr lang="en-US" dirty="0"/>
              <a:t>Their homes burned.</a:t>
            </a:r>
          </a:p>
          <a:p>
            <a:r>
              <a:rPr lang="en-US" dirty="0"/>
              <a:t>This land was </a:t>
            </a:r>
            <a:r>
              <a:rPr lang="en-US" b="1" u="sng" dirty="0"/>
              <a:t>expropriated</a:t>
            </a:r>
            <a:r>
              <a:rPr lang="en-US" dirty="0"/>
              <a:t> by the CPR.</a:t>
            </a:r>
          </a:p>
          <a:p>
            <a:r>
              <a:rPr lang="en-US" dirty="0"/>
              <a:t>CPR then </a:t>
            </a:r>
            <a:r>
              <a:rPr lang="en-US" b="1" u="sng" dirty="0"/>
              <a:t>sold</a:t>
            </a:r>
            <a:r>
              <a:rPr lang="en-US" dirty="0"/>
              <a:t> the land to individuals/developers. </a:t>
            </a:r>
          </a:p>
          <a:p>
            <a:pPr lvl="1"/>
            <a:r>
              <a:rPr lang="en-US" dirty="0"/>
              <a:t>Vancouver </a:t>
            </a:r>
            <a:r>
              <a:rPr lang="en-US" b="1" u="sng" dirty="0"/>
              <a:t>Museum</a:t>
            </a:r>
          </a:p>
          <a:p>
            <a:pPr lvl="1"/>
            <a:r>
              <a:rPr lang="en-US" b="1" u="sng" dirty="0"/>
              <a:t>Planetarium</a:t>
            </a:r>
          </a:p>
          <a:p>
            <a:pPr lvl="1"/>
            <a:r>
              <a:rPr lang="en-US" dirty="0"/>
              <a:t>Molson Brewery</a:t>
            </a:r>
          </a:p>
          <a:p>
            <a:pPr lvl="1"/>
            <a:r>
              <a:rPr lang="en-US" dirty="0"/>
              <a:t>Vanier </a:t>
            </a:r>
            <a:r>
              <a:rPr lang="en-US" b="1" u="sng" dirty="0"/>
              <a:t>Park</a:t>
            </a:r>
          </a:p>
          <a:p>
            <a:r>
              <a:rPr lang="en-US" dirty="0"/>
              <a:t>The land was suppose to be returned to the </a:t>
            </a:r>
            <a:r>
              <a:rPr lang="en-US" b="1" u="sng" dirty="0"/>
              <a:t>Squamish</a:t>
            </a:r>
            <a:r>
              <a:rPr lang="en-US" dirty="0"/>
              <a:t> People. </a:t>
            </a:r>
          </a:p>
          <a:p>
            <a:r>
              <a:rPr lang="en-US" dirty="0"/>
              <a:t>Squamish People took them to </a:t>
            </a:r>
            <a:r>
              <a:rPr lang="en-US" b="1" u="sng" dirty="0"/>
              <a:t>court</a:t>
            </a:r>
            <a:r>
              <a:rPr lang="en-US" dirty="0"/>
              <a:t>.</a:t>
            </a:r>
          </a:p>
          <a:p>
            <a:r>
              <a:rPr lang="en-US" dirty="0"/>
              <a:t>In 2002, they won, and the CPR gave them land close to the </a:t>
            </a:r>
            <a:r>
              <a:rPr lang="en-US" b="1" u="sng" dirty="0" err="1"/>
              <a:t>Burrard</a:t>
            </a:r>
            <a:r>
              <a:rPr lang="en-US" dirty="0"/>
              <a:t> Street Bridge </a:t>
            </a:r>
            <a:r>
              <a:rPr lang="mr-IN" dirty="0"/>
              <a:t>–</a:t>
            </a:r>
            <a:r>
              <a:rPr lang="en-US" dirty="0"/>
              <a:t> 4.7 HA or 11.6 acres. </a:t>
            </a:r>
          </a:p>
          <a:p>
            <a:endParaRPr lang="en-US" dirty="0"/>
          </a:p>
        </p:txBody>
      </p:sp>
    </p:spTree>
    <p:extLst>
      <p:ext uri="{BB962C8B-B14F-4D97-AF65-F5344CB8AC3E}">
        <p14:creationId xmlns:p14="http://schemas.microsoft.com/office/powerpoint/2010/main" val="39269918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B58C-2D66-C944-B68D-CA0130173EF3}"/>
              </a:ext>
            </a:extLst>
          </p:cNvPr>
          <p:cNvSpPr>
            <a:spLocks noGrp="1"/>
          </p:cNvSpPr>
          <p:nvPr>
            <p:ph type="title"/>
          </p:nvPr>
        </p:nvSpPr>
        <p:spPr>
          <a:xfrm>
            <a:off x="1524000" y="0"/>
            <a:ext cx="9144000" cy="1203158"/>
          </a:xfrm>
          <a:solidFill>
            <a:srgbClr val="FFFF00"/>
          </a:solidFill>
        </p:spPr>
        <p:txBody>
          <a:bodyPr/>
          <a:lstStyle/>
          <a:p>
            <a:r>
              <a:rPr lang="en-US" dirty="0"/>
              <a:t>Classwork</a:t>
            </a:r>
          </a:p>
        </p:txBody>
      </p:sp>
      <p:sp>
        <p:nvSpPr>
          <p:cNvPr id="3" name="Content Placeholder 2">
            <a:extLst>
              <a:ext uri="{FF2B5EF4-FFF2-40B4-BE49-F238E27FC236}">
                <a16:creationId xmlns:a16="http://schemas.microsoft.com/office/drawing/2014/main" id="{5A22477B-9B6E-184C-AB30-38B8ECE2CC74}"/>
              </a:ext>
            </a:extLst>
          </p:cNvPr>
          <p:cNvSpPr>
            <a:spLocks noGrp="1"/>
          </p:cNvSpPr>
          <p:nvPr>
            <p:ph idx="1"/>
          </p:nvPr>
        </p:nvSpPr>
        <p:spPr>
          <a:xfrm>
            <a:off x="1524000" y="1239254"/>
            <a:ext cx="9144000" cy="5618747"/>
          </a:xfrm>
        </p:spPr>
        <p:txBody>
          <a:bodyPr/>
          <a:lstStyle/>
          <a:p>
            <a:r>
              <a:rPr lang="en-US" dirty="0"/>
              <a:t>Ch. 4-5-6 Questions</a:t>
            </a:r>
          </a:p>
          <a:p>
            <a:r>
              <a:rPr lang="en-US" dirty="0"/>
              <a:t>First Encounters Poem</a:t>
            </a:r>
          </a:p>
          <a:p>
            <a:r>
              <a:rPr lang="en-US" dirty="0"/>
              <a:t>Wilfred Laurier Memorial Questions</a:t>
            </a:r>
          </a:p>
          <a:p>
            <a:r>
              <a:rPr lang="en-US" dirty="0"/>
              <a:t>“Indian Act” Questions</a:t>
            </a:r>
          </a:p>
          <a:p>
            <a:r>
              <a:rPr lang="en-US" dirty="0"/>
              <a:t>Chilcotin War Project</a:t>
            </a:r>
          </a:p>
        </p:txBody>
      </p:sp>
    </p:spTree>
    <p:extLst>
      <p:ext uri="{BB962C8B-B14F-4D97-AF65-F5344CB8AC3E}">
        <p14:creationId xmlns:p14="http://schemas.microsoft.com/office/powerpoint/2010/main" val="20128200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9038-427D-344C-AFFC-7F3AAA642BC5}"/>
              </a:ext>
            </a:extLst>
          </p:cNvPr>
          <p:cNvSpPr>
            <a:spLocks noGrp="1"/>
          </p:cNvSpPr>
          <p:nvPr>
            <p:ph type="title"/>
          </p:nvPr>
        </p:nvSpPr>
        <p:spPr>
          <a:xfrm>
            <a:off x="1524000" y="-1"/>
            <a:ext cx="9144000" cy="1300164"/>
          </a:xfrm>
          <a:solidFill>
            <a:schemeClr val="accent2">
              <a:lumMod val="75000"/>
            </a:schemeClr>
          </a:solidFill>
        </p:spPr>
        <p:txBody>
          <a:bodyPr>
            <a:normAutofit/>
          </a:bodyPr>
          <a:lstStyle/>
          <a:p>
            <a:r>
              <a:rPr lang="en-US" dirty="0">
                <a:solidFill>
                  <a:schemeClr val="bg1"/>
                </a:solidFill>
              </a:rPr>
              <a:t>Please read the Wilfred Laurier Memorial</a:t>
            </a:r>
          </a:p>
        </p:txBody>
      </p:sp>
      <p:sp>
        <p:nvSpPr>
          <p:cNvPr id="3" name="Content Placeholder 2">
            <a:extLst>
              <a:ext uri="{FF2B5EF4-FFF2-40B4-BE49-F238E27FC236}">
                <a16:creationId xmlns:a16="http://schemas.microsoft.com/office/drawing/2014/main" id="{A36A4399-F53D-3C43-B7C8-20EE83C50238}"/>
              </a:ext>
            </a:extLst>
          </p:cNvPr>
          <p:cNvSpPr>
            <a:spLocks noGrp="1"/>
          </p:cNvSpPr>
          <p:nvPr>
            <p:ph idx="1"/>
          </p:nvPr>
        </p:nvSpPr>
        <p:spPr>
          <a:xfrm>
            <a:off x="1524000" y="1600200"/>
            <a:ext cx="9144000" cy="5257800"/>
          </a:xfrm>
        </p:spPr>
        <p:txBody>
          <a:bodyPr/>
          <a:lstStyle/>
          <a:p>
            <a:r>
              <a:rPr lang="en-US" dirty="0"/>
              <a:t>1) According to the letter, who are the “real whites” and what was their relationship like with the FN people?</a:t>
            </a:r>
          </a:p>
          <a:p>
            <a:endParaRPr lang="en-US" dirty="0"/>
          </a:p>
          <a:p>
            <a:r>
              <a:rPr lang="en-US" dirty="0"/>
              <a:t>2) How did this relationship change with the Gold Rush?</a:t>
            </a:r>
          </a:p>
          <a:p>
            <a:endParaRPr lang="en-US" dirty="0"/>
          </a:p>
          <a:p>
            <a:r>
              <a:rPr lang="en-US" dirty="0"/>
              <a:t>3) In the final paragraph, what is it that the FN are displeased about?</a:t>
            </a:r>
          </a:p>
        </p:txBody>
      </p:sp>
    </p:spTree>
    <p:extLst>
      <p:ext uri="{BB962C8B-B14F-4D97-AF65-F5344CB8AC3E}">
        <p14:creationId xmlns:p14="http://schemas.microsoft.com/office/powerpoint/2010/main" val="24040473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853E7-4832-8B4A-A8F7-E90FCDA7D6FA}"/>
              </a:ext>
            </a:extLst>
          </p:cNvPr>
          <p:cNvSpPr>
            <a:spLocks noGrp="1"/>
          </p:cNvSpPr>
          <p:nvPr>
            <p:ph type="title"/>
          </p:nvPr>
        </p:nvSpPr>
        <p:spPr>
          <a:xfrm>
            <a:off x="1524000" y="0"/>
            <a:ext cx="9144000" cy="1034716"/>
          </a:xfrm>
          <a:solidFill>
            <a:schemeClr val="accent4">
              <a:lumMod val="50000"/>
            </a:schemeClr>
          </a:solidFill>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8565C586-A5BB-BC47-BB81-C9BD3B624EC5}"/>
              </a:ext>
            </a:extLst>
          </p:cNvPr>
          <p:cNvSpPr>
            <a:spLocks noGrp="1"/>
          </p:cNvSpPr>
          <p:nvPr>
            <p:ph idx="1"/>
          </p:nvPr>
        </p:nvSpPr>
        <p:spPr>
          <a:xfrm>
            <a:off x="1524000" y="1034716"/>
            <a:ext cx="9144000" cy="5823284"/>
          </a:xfrm>
        </p:spPr>
        <p:txBody>
          <a:bodyPr/>
          <a:lstStyle/>
          <a:p>
            <a:r>
              <a:rPr lang="en-US" dirty="0"/>
              <a:t>CNN 10</a:t>
            </a:r>
          </a:p>
          <a:p>
            <a:endParaRPr lang="en-US" dirty="0"/>
          </a:p>
          <a:p>
            <a:r>
              <a:rPr lang="en-US" dirty="0"/>
              <a:t>Journal Prompt #8</a:t>
            </a:r>
          </a:p>
          <a:p>
            <a:endParaRPr lang="en-US" dirty="0"/>
          </a:p>
          <a:p>
            <a:r>
              <a:rPr lang="en-US" dirty="0"/>
              <a:t>Classwork - </a:t>
            </a:r>
            <a:r>
              <a:rPr lang="en-US" dirty="0">
                <a:sym typeface="Wingdings" pitchFamily="2" charset="2"/>
              </a:rPr>
              <a:t> </a:t>
            </a:r>
            <a:endParaRPr lang="en-US" dirty="0"/>
          </a:p>
        </p:txBody>
      </p:sp>
    </p:spTree>
    <p:extLst>
      <p:ext uri="{BB962C8B-B14F-4D97-AF65-F5344CB8AC3E}">
        <p14:creationId xmlns:p14="http://schemas.microsoft.com/office/powerpoint/2010/main" val="288470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31859C"/>
          </a:solidFill>
        </p:spPr>
        <p:txBody>
          <a:bodyPr/>
          <a:lstStyle/>
          <a:p>
            <a:r>
              <a:rPr lang="en-US" dirty="0">
                <a:latin typeface="Cooper Black"/>
                <a:cs typeface="Cooper Black"/>
              </a:rPr>
              <a:t>Classwork </a:t>
            </a:r>
          </a:p>
        </p:txBody>
      </p:sp>
      <p:sp>
        <p:nvSpPr>
          <p:cNvPr id="3" name="Content Placeholder 2"/>
          <p:cNvSpPr>
            <a:spLocks noGrp="1"/>
          </p:cNvSpPr>
          <p:nvPr>
            <p:ph idx="1"/>
          </p:nvPr>
        </p:nvSpPr>
        <p:spPr>
          <a:xfrm>
            <a:off x="1524000" y="1143000"/>
            <a:ext cx="9144000" cy="5715000"/>
          </a:xfrm>
        </p:spPr>
        <p:txBody>
          <a:bodyPr/>
          <a:lstStyle/>
          <a:p>
            <a:r>
              <a:rPr lang="en-US" dirty="0"/>
              <a:t>Complete Journal Prompt #6</a:t>
            </a:r>
          </a:p>
          <a:p>
            <a:r>
              <a:rPr lang="en-US" dirty="0"/>
              <a:t>Complete the First Encounter Poem</a:t>
            </a:r>
          </a:p>
          <a:p>
            <a:r>
              <a:rPr lang="en-US" dirty="0"/>
              <a:t>Complete Ch. 1-4 Questions.</a:t>
            </a:r>
          </a:p>
          <a:p>
            <a:r>
              <a:rPr lang="en-US" dirty="0"/>
              <a:t>Complete + Hand in the Project </a:t>
            </a:r>
          </a:p>
          <a:p>
            <a:pPr lvl="1"/>
            <a:r>
              <a:rPr lang="en-US" dirty="0"/>
              <a:t>(Local Geography: Mission, B.C.)</a:t>
            </a:r>
          </a:p>
          <a:p>
            <a:endParaRPr lang="en-US" dirty="0"/>
          </a:p>
          <a:p>
            <a:r>
              <a:rPr lang="en-US" dirty="0"/>
              <a:t>Begin working on Chapter 5 assignments in the package booklet. </a:t>
            </a:r>
          </a:p>
          <a:p>
            <a:endParaRPr lang="en-US" dirty="0"/>
          </a:p>
          <a:p>
            <a:endParaRPr lang="en-US" dirty="0"/>
          </a:p>
        </p:txBody>
      </p:sp>
    </p:spTree>
    <p:extLst>
      <p:ext uri="{BB962C8B-B14F-4D97-AF65-F5344CB8AC3E}">
        <p14:creationId xmlns:p14="http://schemas.microsoft.com/office/powerpoint/2010/main" val="41530118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169B-E963-934D-884E-4DE9787010B3}"/>
              </a:ext>
            </a:extLst>
          </p:cNvPr>
          <p:cNvSpPr>
            <a:spLocks noGrp="1"/>
          </p:cNvSpPr>
          <p:nvPr>
            <p:ph type="title"/>
          </p:nvPr>
        </p:nvSpPr>
        <p:spPr>
          <a:xfrm>
            <a:off x="1524000" y="0"/>
            <a:ext cx="9144000" cy="962526"/>
          </a:xfrm>
          <a:solidFill>
            <a:schemeClr val="tx2">
              <a:lumMod val="75000"/>
            </a:schemeClr>
          </a:solidFill>
        </p:spPr>
        <p:txBody>
          <a:bodyPr/>
          <a:lstStyle/>
          <a:p>
            <a:r>
              <a:rPr lang="en-US" dirty="0">
                <a:solidFill>
                  <a:schemeClr val="bg1"/>
                </a:solidFill>
              </a:rPr>
              <a:t>Journal Prompt #8</a:t>
            </a:r>
          </a:p>
        </p:txBody>
      </p:sp>
      <p:sp>
        <p:nvSpPr>
          <p:cNvPr id="3" name="Content Placeholder 2">
            <a:extLst>
              <a:ext uri="{FF2B5EF4-FFF2-40B4-BE49-F238E27FC236}">
                <a16:creationId xmlns:a16="http://schemas.microsoft.com/office/drawing/2014/main" id="{72516BC6-D2BA-DD48-9478-8E6D21A47D49}"/>
              </a:ext>
            </a:extLst>
          </p:cNvPr>
          <p:cNvSpPr>
            <a:spLocks noGrp="1"/>
          </p:cNvSpPr>
          <p:nvPr>
            <p:ph idx="1"/>
          </p:nvPr>
        </p:nvSpPr>
        <p:spPr>
          <a:xfrm>
            <a:off x="1524000" y="962526"/>
            <a:ext cx="9143999" cy="5895474"/>
          </a:xfrm>
        </p:spPr>
        <p:txBody>
          <a:bodyPr>
            <a:normAutofit lnSpcReduction="10000"/>
          </a:bodyPr>
          <a:lstStyle/>
          <a:p>
            <a:r>
              <a:rPr lang="en-US" dirty="0"/>
              <a:t>Define “What is Education?” from your perspective.</a:t>
            </a:r>
          </a:p>
          <a:p>
            <a:r>
              <a:rPr lang="en-US" dirty="0"/>
              <a:t>Create a Venn-Diagram - Compare/Contrast – Traditional Education for FN (Pg. 52-53 (Ch.3) to Residential Schools Education (Ch.6 + own knowledge) </a:t>
            </a:r>
          </a:p>
          <a:p>
            <a:r>
              <a:rPr lang="en-US" dirty="0"/>
              <a:t>Visit the Website - </a:t>
            </a:r>
            <a:r>
              <a:rPr lang="en-US" dirty="0">
                <a:hlinkClick r:id="rId2"/>
              </a:rPr>
              <a:t>http://wherearethechildren.ca/en/stories/</a:t>
            </a:r>
            <a:r>
              <a:rPr lang="en-US" dirty="0"/>
              <a:t> - Watch one of the stories from a survivor and answer the following questions.</a:t>
            </a:r>
          </a:p>
          <a:p>
            <a:pPr lvl="1"/>
            <a:r>
              <a:rPr lang="en-US" dirty="0"/>
              <a:t>Who’s video did you watch?</a:t>
            </a:r>
          </a:p>
          <a:p>
            <a:pPr lvl="1"/>
            <a:r>
              <a:rPr lang="en-US" dirty="0"/>
              <a:t>Tell me about this person – describe them, where they’re from, when they were sent to the school, what school they attended. </a:t>
            </a:r>
          </a:p>
          <a:p>
            <a:pPr lvl="1"/>
            <a:r>
              <a:rPr lang="en-CA" dirty="0"/>
              <a:t>What are some of the feelings this person has about their experience at the Residential School? (Talk about their daily life, routine</a:t>
            </a:r>
            <a:r>
              <a:rPr lang="en-CA"/>
              <a:t>, experiences, etc.)</a:t>
            </a:r>
            <a:endParaRPr lang="en-CA" dirty="0"/>
          </a:p>
          <a:p>
            <a:pPr lvl="1"/>
            <a:r>
              <a:rPr lang="en-CA" dirty="0"/>
              <a:t>Opinion </a:t>
            </a:r>
            <a:r>
              <a:rPr lang="en-CA" dirty="0">
                <a:sym typeface="Wingdings" pitchFamily="2" charset="2"/>
              </a:rPr>
              <a:t> </a:t>
            </a:r>
            <a:r>
              <a:rPr lang="en-CA" dirty="0"/>
              <a:t>What impact might these feelings have on their personal lives as adults? </a:t>
            </a:r>
          </a:p>
          <a:p>
            <a:pPr lvl="1"/>
            <a:endParaRPr lang="en-CA" dirty="0"/>
          </a:p>
          <a:p>
            <a:pPr lvl="1"/>
            <a:endParaRPr lang="en-US" dirty="0"/>
          </a:p>
          <a:p>
            <a:pPr lvl="1"/>
            <a:endParaRPr lang="en-US" dirty="0"/>
          </a:p>
        </p:txBody>
      </p:sp>
    </p:spTree>
    <p:extLst>
      <p:ext uri="{BB962C8B-B14F-4D97-AF65-F5344CB8AC3E}">
        <p14:creationId xmlns:p14="http://schemas.microsoft.com/office/powerpoint/2010/main" val="398840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chemeClr val="accent4"/>
          </a:solidFill>
        </p:spPr>
        <p:txBody>
          <a:bodyPr/>
          <a:lstStyle/>
          <a:p>
            <a:r>
              <a:rPr lang="en-US" dirty="0">
                <a:solidFill>
                  <a:srgbClr val="FFFFFF"/>
                </a:solidFill>
              </a:rPr>
              <a:t>Outline</a:t>
            </a:r>
          </a:p>
        </p:txBody>
      </p:sp>
      <p:sp>
        <p:nvSpPr>
          <p:cNvPr id="3" name="Content Placeholder 2"/>
          <p:cNvSpPr>
            <a:spLocks noGrp="1"/>
          </p:cNvSpPr>
          <p:nvPr>
            <p:ph idx="1"/>
          </p:nvPr>
        </p:nvSpPr>
        <p:spPr/>
        <p:txBody>
          <a:bodyPr/>
          <a:lstStyle/>
          <a:p>
            <a:r>
              <a:rPr lang="en-US" dirty="0"/>
              <a:t>CNN 10 </a:t>
            </a:r>
          </a:p>
          <a:p>
            <a:r>
              <a:rPr lang="en-US" dirty="0"/>
              <a:t>From Fur Trade to Gold Rush</a:t>
            </a:r>
          </a:p>
          <a:p>
            <a:r>
              <a:rPr lang="en-US" dirty="0"/>
              <a:t>The Hanging Judge</a:t>
            </a:r>
          </a:p>
          <a:p>
            <a:r>
              <a:rPr lang="en-US" dirty="0"/>
              <a:t>The Laurier Memorial</a:t>
            </a:r>
          </a:p>
        </p:txBody>
      </p:sp>
    </p:spTree>
    <p:extLst>
      <p:ext uri="{BB962C8B-B14F-4D97-AF65-F5344CB8AC3E}">
        <p14:creationId xmlns:p14="http://schemas.microsoft.com/office/powerpoint/2010/main" val="4013085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From Fur Trade to Gold Rush</a:t>
            </a:r>
            <a:endParaRPr lang="en-US" dirty="0">
              <a:solidFill>
                <a:schemeClr val="tx2">
                  <a:lumMod val="40000"/>
                  <a:lumOff val="60000"/>
                </a:schemeClr>
              </a:solidFill>
              <a:effectLst/>
            </a:endParaRPr>
          </a:p>
        </p:txBody>
      </p:sp>
      <p:sp>
        <p:nvSpPr>
          <p:cNvPr id="3" name="TextBox 2"/>
          <p:cNvSpPr txBox="1"/>
          <p:nvPr/>
        </p:nvSpPr>
        <p:spPr>
          <a:xfrm>
            <a:off x="1524002" y="1143000"/>
            <a:ext cx="4988472" cy="6370974"/>
          </a:xfrm>
          <a:prstGeom prst="rect">
            <a:avLst/>
          </a:prstGeom>
          <a:noFill/>
        </p:spPr>
        <p:txBody>
          <a:bodyPr wrap="square" rtlCol="0">
            <a:spAutoFit/>
          </a:bodyPr>
          <a:lstStyle/>
          <a:p>
            <a:pPr marL="285750" indent="-285750">
              <a:buFont typeface="Wingdings" charset="2"/>
              <a:buChar char="Ø"/>
            </a:pPr>
            <a:r>
              <a:rPr lang="en-US" sz="2400" dirty="0"/>
              <a:t>In the </a:t>
            </a:r>
            <a:r>
              <a:rPr lang="en-US" sz="2400" b="1" u="sng" dirty="0"/>
              <a:t>1840</a:t>
            </a:r>
            <a:r>
              <a:rPr lang="en-US" sz="2400" dirty="0"/>
              <a:t>’s, Westward expansion by the United States, forced the </a:t>
            </a:r>
            <a:r>
              <a:rPr lang="en-US" sz="2400" b="1" u="sng" dirty="0"/>
              <a:t>HBC</a:t>
            </a:r>
            <a:r>
              <a:rPr lang="en-US" sz="2400" dirty="0"/>
              <a:t> to move their </a:t>
            </a:r>
            <a:r>
              <a:rPr lang="en-US" sz="2400" b="1" u="sng" dirty="0"/>
              <a:t>headquarters</a:t>
            </a:r>
            <a:r>
              <a:rPr lang="en-US" sz="2400" dirty="0"/>
              <a:t> from </a:t>
            </a:r>
            <a:r>
              <a:rPr lang="en-US" sz="2400" b="1" u="sng" dirty="0"/>
              <a:t>Vancouver</a:t>
            </a:r>
            <a:r>
              <a:rPr lang="en-US" sz="2400" dirty="0"/>
              <a:t>, WA to Fort </a:t>
            </a:r>
            <a:r>
              <a:rPr lang="en-US" sz="2400" b="1" u="sng" dirty="0"/>
              <a:t>Victoria</a:t>
            </a:r>
            <a:r>
              <a:rPr lang="en-US" sz="2400" dirty="0"/>
              <a:t>, on Vancouver Island.</a:t>
            </a:r>
          </a:p>
          <a:p>
            <a:pPr marL="742950" lvl="1" indent="-285750">
              <a:buFont typeface="Wingdings" charset="2"/>
              <a:buChar char="Ø"/>
            </a:pPr>
            <a:r>
              <a:rPr lang="en-US" sz="2400" dirty="0"/>
              <a:t>“Fifty Four </a:t>
            </a:r>
            <a:r>
              <a:rPr lang="en-US" sz="2400" b="1" u="sng" dirty="0"/>
              <a:t>Forty</a:t>
            </a:r>
            <a:r>
              <a:rPr lang="en-US" sz="2400" dirty="0"/>
              <a:t> or Fight” </a:t>
            </a:r>
          </a:p>
          <a:p>
            <a:pPr marL="742950" lvl="1" indent="-285750">
              <a:buFont typeface="Wingdings" charset="2"/>
              <a:buChar char="Ø"/>
            </a:pPr>
            <a:r>
              <a:rPr lang="en-CA" sz="2400" dirty="0"/>
              <a:t>Prince Rupert: 54° 18' N </a:t>
            </a:r>
          </a:p>
          <a:p>
            <a:pPr marL="742950" lvl="1" indent="-285750">
              <a:buFont typeface="Wingdings" charset="2"/>
              <a:buChar char="Ø"/>
            </a:pPr>
            <a:endParaRPr lang="en-US" sz="2400" dirty="0"/>
          </a:p>
          <a:p>
            <a:pPr marL="285750" indent="-285750">
              <a:buFont typeface="Wingdings" charset="2"/>
              <a:buChar char="Ø"/>
            </a:pPr>
            <a:r>
              <a:rPr lang="en-US" sz="2400" dirty="0"/>
              <a:t>Britain now needed to </a:t>
            </a:r>
            <a:r>
              <a:rPr lang="en-US" sz="2400" b="1" u="sng" dirty="0"/>
              <a:t>forestall</a:t>
            </a:r>
            <a:r>
              <a:rPr lang="en-US" sz="2400" dirty="0"/>
              <a:t> the </a:t>
            </a:r>
            <a:r>
              <a:rPr lang="en-US" sz="2400" b="1" u="sng" dirty="0"/>
              <a:t>Americans</a:t>
            </a:r>
            <a:r>
              <a:rPr lang="en-US" sz="2400" dirty="0"/>
              <a:t>, and created the Colony of </a:t>
            </a:r>
            <a:r>
              <a:rPr lang="en-US" sz="2400" b="1" u="sng" dirty="0"/>
              <a:t>Vancouver</a:t>
            </a:r>
            <a:r>
              <a:rPr lang="en-US" sz="2400" dirty="0"/>
              <a:t> Island in 1849.</a:t>
            </a:r>
          </a:p>
          <a:p>
            <a:pPr marL="285750" indent="-285750">
              <a:buFont typeface="Wingdings" charset="2"/>
              <a:buChar char="Ø"/>
            </a:pPr>
            <a:r>
              <a:rPr lang="en-US" sz="2400" dirty="0"/>
              <a:t>HBC was given a 10 year lease to run the </a:t>
            </a:r>
            <a:r>
              <a:rPr lang="en-US" sz="2400" b="1" u="sng" dirty="0"/>
              <a:t>colony</a:t>
            </a:r>
            <a:r>
              <a:rPr lang="en-US" sz="2400" dirty="0"/>
              <a:t> until </a:t>
            </a:r>
            <a:r>
              <a:rPr lang="en-US" sz="2400" b="1" u="sng" dirty="0"/>
              <a:t>1859</a:t>
            </a:r>
            <a:r>
              <a:rPr lang="en-US" sz="2400" dirty="0"/>
              <a:t>.</a:t>
            </a:r>
          </a:p>
          <a:p>
            <a:pPr marL="285750" indent="-285750">
              <a:buFont typeface="Wingdings" charset="2"/>
              <a:buChar char="Ø"/>
            </a:pPr>
            <a:r>
              <a:rPr lang="en-US" sz="2400" dirty="0"/>
              <a:t>They appointed James </a:t>
            </a:r>
            <a:r>
              <a:rPr lang="en-US" sz="2400" b="1" u="sng" dirty="0"/>
              <a:t>Douglass</a:t>
            </a:r>
            <a:r>
              <a:rPr lang="en-US" sz="2400" dirty="0"/>
              <a:t> to </a:t>
            </a:r>
            <a:r>
              <a:rPr lang="en-US" sz="2400" b="1" u="sng" dirty="0"/>
              <a:t>Governor</a:t>
            </a:r>
            <a:r>
              <a:rPr lang="en-US" sz="2400" dirty="0"/>
              <a:t>.</a:t>
            </a:r>
            <a:endParaRPr lang="en-CA" sz="2400" dirty="0"/>
          </a:p>
          <a:p>
            <a:pPr marL="285750" indent="-285750">
              <a:buFont typeface="Wingdings" charset="2"/>
              <a:buChar char="Ø"/>
            </a:pPr>
            <a:endParaRPr lang="en-US" sz="2400" dirty="0"/>
          </a:p>
          <a:p>
            <a:pPr marL="285750" indent="-285750">
              <a:buFont typeface="Wingdings" charset="2"/>
              <a:buChar char="Ø"/>
            </a:pPr>
            <a:endParaRPr lang="en-US" sz="2400" dirty="0"/>
          </a:p>
        </p:txBody>
      </p:sp>
      <p:pic>
        <p:nvPicPr>
          <p:cNvPr id="6" name="Picture 5" descr="800px-Oregoncountry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212" y="1143001"/>
            <a:ext cx="4302788" cy="5715000"/>
          </a:xfrm>
          <a:prstGeom prst="rect">
            <a:avLst/>
          </a:prstGeom>
        </p:spPr>
      </p:pic>
      <p:pic>
        <p:nvPicPr>
          <p:cNvPr id="7" name="Picture 6" descr="170px-Sir_James_Dougl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213" y="3757063"/>
            <a:ext cx="1212205" cy="1426123"/>
          </a:xfrm>
          <a:prstGeom prst="rect">
            <a:avLst/>
          </a:prstGeom>
        </p:spPr>
      </p:pic>
    </p:spTree>
    <p:extLst>
      <p:ext uri="{BB962C8B-B14F-4D97-AF65-F5344CB8AC3E}">
        <p14:creationId xmlns:p14="http://schemas.microsoft.com/office/powerpoint/2010/main" val="403021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From Fur Trade to Gold Rush</a:t>
            </a:r>
            <a:endParaRPr lang="en-US" dirty="0">
              <a:solidFill>
                <a:schemeClr val="tx2">
                  <a:lumMod val="40000"/>
                  <a:lumOff val="60000"/>
                </a:schemeClr>
              </a:solidFill>
              <a:effectLst/>
            </a:endParaRPr>
          </a:p>
        </p:txBody>
      </p:sp>
      <p:sp>
        <p:nvSpPr>
          <p:cNvPr id="3" name="TextBox 2"/>
          <p:cNvSpPr txBox="1"/>
          <p:nvPr/>
        </p:nvSpPr>
        <p:spPr>
          <a:xfrm>
            <a:off x="1524002" y="1143000"/>
            <a:ext cx="5175249" cy="6001642"/>
          </a:xfrm>
          <a:prstGeom prst="rect">
            <a:avLst/>
          </a:prstGeom>
          <a:noFill/>
        </p:spPr>
        <p:txBody>
          <a:bodyPr wrap="square" rtlCol="0">
            <a:spAutoFit/>
          </a:bodyPr>
          <a:lstStyle/>
          <a:p>
            <a:pPr marL="285750" indent="-285750">
              <a:buFont typeface="Wingdings" charset="2"/>
              <a:buChar char="Ø"/>
            </a:pPr>
            <a:r>
              <a:rPr lang="en-US" sz="2400" dirty="0"/>
              <a:t>The Colony of </a:t>
            </a:r>
            <a:r>
              <a:rPr lang="en-US" sz="2400" b="1" u="sng" dirty="0"/>
              <a:t>Vancouver</a:t>
            </a:r>
            <a:r>
              <a:rPr lang="en-US" sz="2400" dirty="0"/>
              <a:t> Island was established without </a:t>
            </a:r>
            <a:r>
              <a:rPr lang="en-US" sz="2400" b="1" u="sng" dirty="0"/>
              <a:t>negotiating</a:t>
            </a:r>
            <a:r>
              <a:rPr lang="en-US" sz="2400" dirty="0"/>
              <a:t> with FN people, a direct </a:t>
            </a:r>
            <a:r>
              <a:rPr lang="en-US" sz="2400" b="1" u="sng" dirty="0"/>
              <a:t>violation</a:t>
            </a:r>
            <a:r>
              <a:rPr lang="en-US" sz="2400" dirty="0"/>
              <a:t> of the Royal </a:t>
            </a:r>
            <a:r>
              <a:rPr lang="en-US" sz="2400" b="1" u="sng" dirty="0"/>
              <a:t>Proclamation</a:t>
            </a:r>
            <a:r>
              <a:rPr lang="en-US" sz="2400" dirty="0"/>
              <a:t> of 1763.</a:t>
            </a:r>
          </a:p>
          <a:p>
            <a:pPr marL="285750" indent="-285750">
              <a:buFont typeface="Wingdings" charset="2"/>
              <a:buChar char="Ø"/>
            </a:pPr>
            <a:r>
              <a:rPr lang="en-US" sz="2400" dirty="0"/>
              <a:t>The colony continued to trade in furs, but moved over to </a:t>
            </a:r>
            <a:r>
              <a:rPr lang="en-US" sz="2400" b="1" u="sng" dirty="0"/>
              <a:t>minerals</a:t>
            </a:r>
            <a:r>
              <a:rPr lang="en-US" sz="2400" dirty="0"/>
              <a:t> such as coal and gold.</a:t>
            </a:r>
          </a:p>
          <a:p>
            <a:pPr marL="285750" indent="-285750">
              <a:buFont typeface="Wingdings" charset="2"/>
              <a:buChar char="Ø"/>
            </a:pPr>
            <a:r>
              <a:rPr lang="en-US" sz="2400" dirty="0"/>
              <a:t>The </a:t>
            </a:r>
            <a:r>
              <a:rPr lang="en-US" sz="2400" dirty="0" err="1"/>
              <a:t>Kwakwa-ka’wakw</a:t>
            </a:r>
            <a:r>
              <a:rPr lang="en-US" sz="2400" dirty="0"/>
              <a:t> and the </a:t>
            </a:r>
            <a:r>
              <a:rPr lang="en-US" sz="2400" dirty="0" err="1"/>
              <a:t>Snuney-muxw</a:t>
            </a:r>
            <a:r>
              <a:rPr lang="en-US" sz="2400" dirty="0"/>
              <a:t> showed the HBC the source of these two </a:t>
            </a:r>
            <a:r>
              <a:rPr lang="en-US" sz="2400" b="1" u="sng" dirty="0"/>
              <a:t>minerals</a:t>
            </a:r>
            <a:r>
              <a:rPr lang="en-US" sz="2400" dirty="0"/>
              <a:t> on their land. </a:t>
            </a:r>
          </a:p>
          <a:p>
            <a:pPr marL="285750" indent="-285750">
              <a:buFont typeface="Wingdings" charset="2"/>
              <a:buChar char="Ø"/>
            </a:pPr>
            <a:r>
              <a:rPr lang="en-US" sz="2400" dirty="0"/>
              <a:t>Soon the HBC created a </a:t>
            </a:r>
            <a:r>
              <a:rPr lang="en-US" sz="2400" b="1" u="sng" dirty="0"/>
              <a:t>mineral</a:t>
            </a:r>
            <a:r>
              <a:rPr lang="en-US" sz="2400" dirty="0"/>
              <a:t> divisions, constructed </a:t>
            </a:r>
            <a:r>
              <a:rPr lang="en-US" sz="2400" b="1" u="sng" dirty="0"/>
              <a:t>mining</a:t>
            </a:r>
            <a:r>
              <a:rPr lang="en-US" sz="2400" dirty="0"/>
              <a:t> camps at two ports: </a:t>
            </a:r>
            <a:r>
              <a:rPr lang="en-US" sz="2400" b="1" u="sng" dirty="0"/>
              <a:t>Nanaimo</a:t>
            </a:r>
            <a:r>
              <a:rPr lang="en-US" sz="2400" dirty="0"/>
              <a:t> and Fort </a:t>
            </a:r>
            <a:r>
              <a:rPr lang="en-US" sz="2400" b="1" u="sng" dirty="0"/>
              <a:t>Rupert</a:t>
            </a:r>
          </a:p>
          <a:p>
            <a:pPr marL="285750" indent="-285750">
              <a:buFont typeface="Wingdings" charset="2"/>
              <a:buChar char="Ø"/>
            </a:pPr>
            <a:endParaRPr lang="en-US" sz="2400" dirty="0"/>
          </a:p>
        </p:txBody>
      </p:sp>
      <p:pic>
        <p:nvPicPr>
          <p:cNvPr id="4" name="Picture 3" descr="cc1-2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2473" y="1143001"/>
            <a:ext cx="4155527" cy="5714999"/>
          </a:xfrm>
          <a:prstGeom prst="rect">
            <a:avLst/>
          </a:prstGeom>
        </p:spPr>
      </p:pic>
    </p:spTree>
    <p:extLst>
      <p:ext uri="{BB962C8B-B14F-4D97-AF65-F5344CB8AC3E}">
        <p14:creationId xmlns:p14="http://schemas.microsoft.com/office/powerpoint/2010/main" val="2202960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From Fur Trade to Gold Rush</a:t>
            </a:r>
            <a:endParaRPr lang="en-US" dirty="0">
              <a:solidFill>
                <a:schemeClr val="tx2">
                  <a:lumMod val="40000"/>
                  <a:lumOff val="60000"/>
                </a:schemeClr>
              </a:solidFill>
              <a:effectLst/>
            </a:endParaRPr>
          </a:p>
        </p:txBody>
      </p:sp>
      <p:pic>
        <p:nvPicPr>
          <p:cNvPr id="5" name="Picture 4" descr="south_vancouver_island_map_c1900_300dpi_1024x7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1678477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From Fur Trade to Gold Rush</a:t>
            </a:r>
            <a:endParaRPr lang="en-US" dirty="0">
              <a:solidFill>
                <a:schemeClr val="tx2">
                  <a:lumMod val="40000"/>
                  <a:lumOff val="60000"/>
                </a:schemeClr>
              </a:solidFill>
              <a:effectLst/>
            </a:endParaRPr>
          </a:p>
        </p:txBody>
      </p:sp>
      <p:sp>
        <p:nvSpPr>
          <p:cNvPr id="3" name="TextBox 2"/>
          <p:cNvSpPr txBox="1"/>
          <p:nvPr/>
        </p:nvSpPr>
        <p:spPr>
          <a:xfrm>
            <a:off x="1524002" y="1143001"/>
            <a:ext cx="5175249" cy="4893647"/>
          </a:xfrm>
          <a:prstGeom prst="rect">
            <a:avLst/>
          </a:prstGeom>
          <a:noFill/>
        </p:spPr>
        <p:txBody>
          <a:bodyPr wrap="square" rtlCol="0">
            <a:spAutoFit/>
          </a:bodyPr>
          <a:lstStyle/>
          <a:p>
            <a:pPr marL="285750" indent="-285750">
              <a:buFont typeface="Wingdings" charset="2"/>
              <a:buChar char="Ø"/>
            </a:pPr>
            <a:r>
              <a:rPr lang="en-US" sz="2400" dirty="0"/>
              <a:t>During the </a:t>
            </a:r>
            <a:r>
              <a:rPr lang="en-US" sz="2400" b="1" u="sng" dirty="0"/>
              <a:t>1850</a:t>
            </a:r>
            <a:r>
              <a:rPr lang="en-US" sz="2400" dirty="0"/>
              <a:t>’s FN people along the Fraser continued to trade with the </a:t>
            </a:r>
            <a:r>
              <a:rPr lang="en-US" sz="2400" b="1" u="sng" dirty="0"/>
              <a:t>HBC</a:t>
            </a:r>
            <a:r>
              <a:rPr lang="en-US" sz="2400" dirty="0"/>
              <a:t> in small quantities of </a:t>
            </a:r>
            <a:r>
              <a:rPr lang="en-US" sz="2400" b="1" u="sng" dirty="0"/>
              <a:t>Gold</a:t>
            </a:r>
            <a:r>
              <a:rPr lang="en-US" sz="2400" dirty="0"/>
              <a:t>.</a:t>
            </a:r>
          </a:p>
          <a:p>
            <a:pPr marL="285750" indent="-285750">
              <a:buFont typeface="Wingdings" charset="2"/>
              <a:buChar char="Ø"/>
            </a:pPr>
            <a:endParaRPr lang="en-US" sz="2400" dirty="0"/>
          </a:p>
          <a:p>
            <a:pPr marL="285750" indent="-285750">
              <a:buFont typeface="Wingdings" charset="2"/>
              <a:buChar char="Ø"/>
            </a:pPr>
            <a:r>
              <a:rPr lang="en-US" sz="2400" dirty="0"/>
              <a:t>Douglas tried to keep the discovery of gold a </a:t>
            </a:r>
            <a:r>
              <a:rPr lang="en-US" sz="2400" b="1" u="sng" dirty="0"/>
              <a:t>secret</a:t>
            </a:r>
            <a:r>
              <a:rPr lang="en-US" sz="2400" dirty="0"/>
              <a:t>, due to problems that had occurred in </a:t>
            </a:r>
            <a:r>
              <a:rPr lang="en-US" sz="2400" b="1" u="sng" dirty="0"/>
              <a:t>California</a:t>
            </a:r>
            <a:r>
              <a:rPr lang="en-US" sz="2400" dirty="0"/>
              <a:t> in </a:t>
            </a:r>
            <a:r>
              <a:rPr lang="en-US" sz="2400" b="1" u="sng" dirty="0"/>
              <a:t>1849</a:t>
            </a:r>
            <a:r>
              <a:rPr lang="en-US" sz="2400" dirty="0"/>
              <a:t>.</a:t>
            </a:r>
          </a:p>
          <a:p>
            <a:pPr marL="285750" indent="-285750">
              <a:buFont typeface="Wingdings" charset="2"/>
              <a:buChar char="Ø"/>
            </a:pPr>
            <a:endParaRPr lang="en-US" sz="2400" dirty="0"/>
          </a:p>
          <a:p>
            <a:pPr marL="285750" indent="-285750">
              <a:buFont typeface="Wingdings" charset="2"/>
              <a:buChar char="Ø"/>
            </a:pPr>
            <a:r>
              <a:rPr lang="en-US" sz="2400" dirty="0"/>
              <a:t>By </a:t>
            </a:r>
            <a:r>
              <a:rPr lang="en-US" sz="2400" b="1" u="sng" dirty="0"/>
              <a:t>1858</a:t>
            </a:r>
            <a:r>
              <a:rPr lang="en-US" sz="2400" dirty="0"/>
              <a:t>, 1,000’s of miners made their way into the </a:t>
            </a:r>
            <a:r>
              <a:rPr lang="en-US" sz="2400" b="1" u="sng" dirty="0"/>
              <a:t>Fraser</a:t>
            </a:r>
            <a:r>
              <a:rPr lang="en-US" sz="2400" dirty="0"/>
              <a:t> River </a:t>
            </a:r>
            <a:r>
              <a:rPr lang="en-US" sz="2400" b="1" u="sng" dirty="0"/>
              <a:t>watershed</a:t>
            </a:r>
            <a:r>
              <a:rPr lang="en-US" sz="2400" dirty="0"/>
              <a:t> area.</a:t>
            </a:r>
          </a:p>
          <a:p>
            <a:pPr marL="285750" indent="-285750">
              <a:buFont typeface="Wingdings" charset="2"/>
              <a:buChar char="Ø"/>
            </a:pPr>
            <a:endParaRPr lang="en-US" sz="2400" dirty="0"/>
          </a:p>
          <a:p>
            <a:pPr marL="285750" indent="-285750">
              <a:buFont typeface="Wingdings" charset="2"/>
              <a:buChar char="Ø"/>
            </a:pPr>
            <a:endParaRPr lang="en-US" sz="2400" dirty="0"/>
          </a:p>
        </p:txBody>
      </p:sp>
      <p:pic>
        <p:nvPicPr>
          <p:cNvPr id="4" name="Picture 3" descr="220px-Cariboo_R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250" y="1143000"/>
            <a:ext cx="3968750" cy="3643566"/>
          </a:xfrm>
          <a:prstGeom prst="rect">
            <a:avLst/>
          </a:prstGeom>
        </p:spPr>
      </p:pic>
    </p:spTree>
    <p:extLst>
      <p:ext uri="{BB962C8B-B14F-4D97-AF65-F5344CB8AC3E}">
        <p14:creationId xmlns:p14="http://schemas.microsoft.com/office/powerpoint/2010/main" val="543664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From Fur Trade to Gold Rush</a:t>
            </a:r>
            <a:endParaRPr lang="en-US" dirty="0">
              <a:solidFill>
                <a:schemeClr val="tx2">
                  <a:lumMod val="40000"/>
                  <a:lumOff val="60000"/>
                </a:schemeClr>
              </a:solidFill>
              <a:effectLst/>
            </a:endParaRPr>
          </a:p>
        </p:txBody>
      </p:sp>
      <p:pic>
        <p:nvPicPr>
          <p:cNvPr id="5" name="Picture 4" descr="58202_ma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0" cy="5854700"/>
          </a:xfrm>
          <a:prstGeom prst="rect">
            <a:avLst/>
          </a:prstGeom>
        </p:spPr>
      </p:pic>
    </p:spTree>
    <p:extLst>
      <p:ext uri="{BB962C8B-B14F-4D97-AF65-F5344CB8AC3E}">
        <p14:creationId xmlns:p14="http://schemas.microsoft.com/office/powerpoint/2010/main" val="4005265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From Fur Trade to Gold Rush</a:t>
            </a:r>
            <a:endParaRPr lang="en-US" dirty="0">
              <a:solidFill>
                <a:schemeClr val="tx2">
                  <a:lumMod val="40000"/>
                  <a:lumOff val="60000"/>
                </a:schemeClr>
              </a:solidFill>
              <a:effectLst/>
            </a:endParaRPr>
          </a:p>
        </p:txBody>
      </p:sp>
      <p:pic>
        <p:nvPicPr>
          <p:cNvPr id="3" name="Picture 2" descr="58207_ma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2493332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From Fur Trade to Gold Rush</a:t>
            </a:r>
            <a:endParaRPr lang="en-US" dirty="0">
              <a:solidFill>
                <a:schemeClr val="tx2">
                  <a:lumMod val="40000"/>
                  <a:lumOff val="60000"/>
                </a:schemeClr>
              </a:solidFill>
              <a:effectLst/>
            </a:endParaRPr>
          </a:p>
        </p:txBody>
      </p:sp>
      <p:pic>
        <p:nvPicPr>
          <p:cNvPr id="4" name="Picture 3" descr="58201_ma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2990441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The Colonial Era ,1849–1871 </a:t>
            </a:r>
            <a:endParaRPr lang="en-US" dirty="0">
              <a:solidFill>
                <a:schemeClr val="tx2">
                  <a:lumMod val="40000"/>
                  <a:lumOff val="60000"/>
                </a:schemeClr>
              </a:solidFill>
              <a:effectLst/>
            </a:endParaRPr>
          </a:p>
        </p:txBody>
      </p:sp>
      <p:sp>
        <p:nvSpPr>
          <p:cNvPr id="3" name="TextBox 2"/>
          <p:cNvSpPr txBox="1"/>
          <p:nvPr/>
        </p:nvSpPr>
        <p:spPr>
          <a:xfrm>
            <a:off x="1524001" y="1143001"/>
            <a:ext cx="9144000" cy="2062103"/>
          </a:xfrm>
          <a:prstGeom prst="rect">
            <a:avLst/>
          </a:prstGeom>
          <a:noFill/>
        </p:spPr>
        <p:txBody>
          <a:bodyPr wrap="square" rtlCol="0">
            <a:spAutoFit/>
          </a:bodyPr>
          <a:lstStyle/>
          <a:p>
            <a:pPr marL="285750" indent="-285750">
              <a:buFont typeface="Wingdings" charset="2"/>
              <a:buChar char="Ø"/>
            </a:pPr>
            <a:r>
              <a:rPr lang="en-US" sz="3200" dirty="0"/>
              <a:t>Fur </a:t>
            </a:r>
            <a:r>
              <a:rPr lang="en-US" sz="3200" b="1" u="sng" dirty="0"/>
              <a:t>Traders</a:t>
            </a:r>
            <a:r>
              <a:rPr lang="en-US" sz="3200" dirty="0"/>
              <a:t> in B.C. were not concerned about </a:t>
            </a:r>
            <a:r>
              <a:rPr lang="en-US" sz="3200" b="1" u="sng" dirty="0"/>
              <a:t>laws</a:t>
            </a:r>
            <a:r>
              <a:rPr lang="en-US" sz="3200" dirty="0"/>
              <a:t> and </a:t>
            </a:r>
            <a:r>
              <a:rPr lang="en-US" sz="3200" b="1" u="sng" dirty="0"/>
              <a:t>regulations</a:t>
            </a:r>
            <a:r>
              <a:rPr lang="en-US" sz="3200" dirty="0"/>
              <a:t>; they cared only about </a:t>
            </a:r>
            <a:r>
              <a:rPr lang="en-US" sz="3200" b="1" u="sng" dirty="0"/>
              <a:t>business</a:t>
            </a:r>
            <a:r>
              <a:rPr lang="en-US" sz="3200" dirty="0"/>
              <a:t>.</a:t>
            </a:r>
          </a:p>
          <a:p>
            <a:pPr marL="285750" indent="-285750">
              <a:buFont typeface="Wingdings" charset="2"/>
              <a:buChar char="Ø"/>
            </a:pPr>
            <a:r>
              <a:rPr lang="en-US" sz="3200" dirty="0"/>
              <a:t>In the 1840’s though, the British </a:t>
            </a:r>
            <a:r>
              <a:rPr lang="en-US" sz="3200" b="1" u="sng" dirty="0"/>
              <a:t>Govt</a:t>
            </a:r>
            <a:r>
              <a:rPr lang="en-US" sz="3200" dirty="0"/>
              <a:t>. began to place more </a:t>
            </a:r>
            <a:r>
              <a:rPr lang="en-US" sz="3200" b="1" u="sng" dirty="0"/>
              <a:t>direct</a:t>
            </a:r>
            <a:r>
              <a:rPr lang="en-US" sz="3200" dirty="0"/>
              <a:t> control over this </a:t>
            </a:r>
            <a:r>
              <a:rPr lang="en-US" sz="3200" b="1" u="sng" dirty="0"/>
              <a:t>territory</a:t>
            </a:r>
            <a:r>
              <a:rPr lang="en-US" sz="3200" dirty="0"/>
              <a:t>.</a:t>
            </a:r>
          </a:p>
        </p:txBody>
      </p:sp>
      <p:pic>
        <p:nvPicPr>
          <p:cNvPr id="4" name="Picture 3" descr="Ft-Victoria_frm_Wharf_St_1858-2_BCA-a_0409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345" y="3778858"/>
            <a:ext cx="3666485" cy="2749864"/>
          </a:xfrm>
          <a:prstGeom prst="rect">
            <a:avLst/>
          </a:prstGeom>
        </p:spPr>
      </p:pic>
      <p:sp>
        <p:nvSpPr>
          <p:cNvPr id="5" name="TextBox 4"/>
          <p:cNvSpPr txBox="1"/>
          <p:nvPr/>
        </p:nvSpPr>
        <p:spPr>
          <a:xfrm>
            <a:off x="8390820" y="4139497"/>
            <a:ext cx="1834287" cy="1384995"/>
          </a:xfrm>
          <a:prstGeom prst="rect">
            <a:avLst/>
          </a:prstGeom>
          <a:noFill/>
        </p:spPr>
        <p:txBody>
          <a:bodyPr wrap="square" rtlCol="0">
            <a:spAutoFit/>
          </a:bodyPr>
          <a:lstStyle/>
          <a:p>
            <a:r>
              <a:rPr lang="en-US" sz="2800" b="1" dirty="0"/>
              <a:t>Fort Victoria - 1843</a:t>
            </a:r>
          </a:p>
        </p:txBody>
      </p:sp>
    </p:spTree>
    <p:extLst>
      <p:ext uri="{BB962C8B-B14F-4D97-AF65-F5344CB8AC3E}">
        <p14:creationId xmlns:p14="http://schemas.microsoft.com/office/powerpoint/2010/main" val="3890493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From Fur Trade to Gold Rush</a:t>
            </a:r>
            <a:endParaRPr lang="en-US" dirty="0">
              <a:solidFill>
                <a:schemeClr val="tx2">
                  <a:lumMod val="40000"/>
                  <a:lumOff val="60000"/>
                </a:schemeClr>
              </a:solidFill>
              <a:effectLst/>
            </a:endParaRPr>
          </a:p>
        </p:txBody>
      </p:sp>
      <p:pic>
        <p:nvPicPr>
          <p:cNvPr id="4" name="Picture 3" descr="figure_1-500x3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1" cy="5737885"/>
          </a:xfrm>
          <a:prstGeom prst="rect">
            <a:avLst/>
          </a:prstGeom>
        </p:spPr>
      </p:pic>
    </p:spTree>
    <p:extLst>
      <p:ext uri="{BB962C8B-B14F-4D97-AF65-F5344CB8AC3E}">
        <p14:creationId xmlns:p14="http://schemas.microsoft.com/office/powerpoint/2010/main" val="224289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52228"/>
            <a:ext cx="9144000" cy="5705772"/>
          </a:xfrm>
          <a:prstGeom prst="rect">
            <a:avLst/>
          </a:prstGeom>
        </p:spPr>
      </p:pic>
      <p:sp>
        <p:nvSpPr>
          <p:cNvPr id="4" name="Title 3"/>
          <p:cNvSpPr>
            <a:spLocks noGrp="1"/>
          </p:cNvSpPr>
          <p:nvPr>
            <p:ph type="title"/>
          </p:nvPr>
        </p:nvSpPr>
        <p:spPr>
          <a:xfrm>
            <a:off x="1524000" y="9228"/>
            <a:ext cx="9144000" cy="1143000"/>
          </a:xfrm>
          <a:solidFill>
            <a:srgbClr val="D7E4BD"/>
          </a:solidFill>
        </p:spPr>
        <p:txBody>
          <a:bodyPr>
            <a:normAutofit/>
          </a:bodyPr>
          <a:lstStyle/>
          <a:p>
            <a:r>
              <a:rPr lang="en-US" sz="4000" b="1" dirty="0">
                <a:solidFill>
                  <a:srgbClr val="000000"/>
                </a:solidFill>
              </a:rPr>
              <a:t>The Gold Rush Route</a:t>
            </a:r>
          </a:p>
        </p:txBody>
      </p:sp>
      <p:sp>
        <p:nvSpPr>
          <p:cNvPr id="6" name="TextBox 5"/>
          <p:cNvSpPr txBox="1"/>
          <p:nvPr/>
        </p:nvSpPr>
        <p:spPr>
          <a:xfrm>
            <a:off x="5526431" y="3421176"/>
            <a:ext cx="1729823" cy="369332"/>
          </a:xfrm>
          <a:prstGeom prst="rect">
            <a:avLst/>
          </a:prstGeom>
          <a:noFill/>
        </p:spPr>
        <p:txBody>
          <a:bodyPr wrap="none" rtlCol="0">
            <a:spAutoFit/>
          </a:bodyPr>
          <a:lstStyle/>
          <a:p>
            <a:r>
              <a:rPr lang="en-US" b="1" dirty="0">
                <a:solidFill>
                  <a:srgbClr val="FF0000"/>
                </a:solidFill>
              </a:rPr>
              <a:t>The Fraser River</a:t>
            </a:r>
          </a:p>
        </p:txBody>
      </p:sp>
      <p:cxnSp>
        <p:nvCxnSpPr>
          <p:cNvPr id="8" name="Straight Arrow Connector 7"/>
          <p:cNvCxnSpPr/>
          <p:nvPr/>
        </p:nvCxnSpPr>
        <p:spPr>
          <a:xfrm>
            <a:off x="6404696" y="3790509"/>
            <a:ext cx="297291" cy="4140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098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From Fur Trade to Gold Rush</a:t>
            </a:r>
            <a:endParaRPr lang="en-US" dirty="0">
              <a:solidFill>
                <a:schemeClr val="tx2">
                  <a:lumMod val="40000"/>
                  <a:lumOff val="60000"/>
                </a:schemeClr>
              </a:solidFill>
              <a:effectLst/>
            </a:endParaRPr>
          </a:p>
        </p:txBody>
      </p:sp>
      <p:sp>
        <p:nvSpPr>
          <p:cNvPr id="3" name="TextBox 2"/>
          <p:cNvSpPr txBox="1"/>
          <p:nvPr/>
        </p:nvSpPr>
        <p:spPr>
          <a:xfrm>
            <a:off x="1524002" y="1143001"/>
            <a:ext cx="5175249" cy="6370975"/>
          </a:xfrm>
          <a:prstGeom prst="rect">
            <a:avLst/>
          </a:prstGeom>
          <a:noFill/>
        </p:spPr>
        <p:txBody>
          <a:bodyPr wrap="square" rtlCol="0">
            <a:spAutoFit/>
          </a:bodyPr>
          <a:lstStyle/>
          <a:p>
            <a:pPr marL="285750" indent="-285750">
              <a:buFont typeface="Wingdings" charset="2"/>
              <a:buChar char="Ø"/>
            </a:pPr>
            <a:r>
              <a:rPr lang="en-US" sz="2400" dirty="0"/>
              <a:t>The </a:t>
            </a:r>
            <a:r>
              <a:rPr lang="en-US" sz="2400" dirty="0" err="1"/>
              <a:t>Sto</a:t>
            </a:r>
            <a:r>
              <a:rPr lang="en-US" sz="2400" dirty="0"/>
              <a:t>́:</a:t>
            </a:r>
            <a:r>
              <a:rPr lang="en-US" sz="2400" dirty="0" err="1"/>
              <a:t>lø</a:t>
            </a:r>
            <a:r>
              <a:rPr lang="en-US" sz="2400" dirty="0"/>
              <a:t>  referred to these people as </a:t>
            </a:r>
            <a:r>
              <a:rPr lang="en-US" sz="2400" dirty="0" err="1"/>
              <a:t>Xwelitem</a:t>
            </a:r>
            <a:r>
              <a:rPr lang="en-US" sz="2400" dirty="0"/>
              <a:t>, “</a:t>
            </a:r>
            <a:r>
              <a:rPr lang="en-US" sz="2400" b="1" u="sng" dirty="0"/>
              <a:t>Hungry</a:t>
            </a:r>
            <a:r>
              <a:rPr lang="en-US" sz="2400" dirty="0"/>
              <a:t> People/</a:t>
            </a:r>
            <a:r>
              <a:rPr lang="en-US" sz="2400" b="1" u="sng" dirty="0"/>
              <a:t>Starving</a:t>
            </a:r>
            <a:r>
              <a:rPr lang="en-US" sz="2400" dirty="0"/>
              <a:t> People” </a:t>
            </a:r>
            <a:r>
              <a:rPr lang="mr-IN" sz="2400" dirty="0"/>
              <a:t>–</a:t>
            </a:r>
            <a:r>
              <a:rPr lang="en-US" sz="2400" dirty="0"/>
              <a:t> indicating that many were </a:t>
            </a:r>
            <a:r>
              <a:rPr lang="en-US" sz="2400" b="1" u="sng" dirty="0"/>
              <a:t>malnourished</a:t>
            </a:r>
            <a:r>
              <a:rPr lang="en-US" sz="2400" dirty="0"/>
              <a:t>/unprepared for life in B.C.</a:t>
            </a:r>
          </a:p>
          <a:p>
            <a:pPr marL="285750" indent="-285750">
              <a:buFont typeface="Wingdings" charset="2"/>
              <a:buChar char="Ø"/>
            </a:pPr>
            <a:endParaRPr lang="en-US" sz="2400" dirty="0"/>
          </a:p>
          <a:p>
            <a:pPr marL="285750" indent="-285750">
              <a:buFont typeface="Wingdings" charset="2"/>
              <a:buChar char="Ø"/>
            </a:pPr>
            <a:r>
              <a:rPr lang="en-US" sz="2400" dirty="0"/>
              <a:t>These miners made </a:t>
            </a:r>
            <a:r>
              <a:rPr lang="en-US" sz="2400" b="1" u="sng" dirty="0"/>
              <a:t>enormous</a:t>
            </a:r>
            <a:r>
              <a:rPr lang="en-US" sz="2400" dirty="0"/>
              <a:t> wagon trails, moving from site to site in search of Gold, often erecting </a:t>
            </a:r>
            <a:r>
              <a:rPr lang="en-US" sz="2400" b="1" u="sng" dirty="0"/>
              <a:t>towns</a:t>
            </a:r>
            <a:r>
              <a:rPr lang="en-US" sz="2400" dirty="0"/>
              <a:t> </a:t>
            </a:r>
            <a:r>
              <a:rPr lang="en-US" sz="2400" b="1" u="sng" dirty="0"/>
              <a:t>overnight</a:t>
            </a:r>
            <a:r>
              <a:rPr lang="en-US" sz="2400" dirty="0"/>
              <a:t> once gold was discovered. </a:t>
            </a:r>
          </a:p>
          <a:p>
            <a:pPr marL="285750" indent="-285750">
              <a:buFont typeface="Wingdings" charset="2"/>
              <a:buChar char="Ø"/>
            </a:pPr>
            <a:endParaRPr lang="en-US" sz="2400" dirty="0"/>
          </a:p>
          <a:p>
            <a:pPr marL="285750" indent="-285750">
              <a:buFont typeface="Wingdings" charset="2"/>
              <a:buChar char="Ø"/>
            </a:pPr>
            <a:r>
              <a:rPr lang="en-US" sz="2400" dirty="0"/>
              <a:t>This large movement of people </a:t>
            </a:r>
            <a:r>
              <a:rPr lang="en-US" sz="2400" b="1" u="sng" dirty="0"/>
              <a:t>disrupted</a:t>
            </a:r>
            <a:r>
              <a:rPr lang="en-US" sz="2400" dirty="0"/>
              <a:t> FN land/resource use</a:t>
            </a:r>
          </a:p>
          <a:p>
            <a:pPr marL="285750" indent="-285750">
              <a:buFont typeface="Wingdings" charset="2"/>
              <a:buChar char="Ø"/>
            </a:pPr>
            <a:endParaRPr lang="en-US" sz="2400" dirty="0"/>
          </a:p>
          <a:p>
            <a:pPr marL="285750" indent="-285750">
              <a:buFont typeface="Wingdings" charset="2"/>
              <a:buChar char="Ø"/>
            </a:pPr>
            <a:endParaRPr lang="en-US" sz="2400" dirty="0"/>
          </a:p>
          <a:p>
            <a:pPr marL="285750" indent="-285750">
              <a:buFont typeface="Wingdings" charset="2"/>
              <a:buChar char="Ø"/>
            </a:pPr>
            <a:endParaRPr lang="en-US" sz="2400" dirty="0"/>
          </a:p>
        </p:txBody>
      </p:sp>
      <p:pic>
        <p:nvPicPr>
          <p:cNvPr id="6" name="Picture 5" descr="800px-Oregoncountry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250" y="1143001"/>
            <a:ext cx="3968750" cy="5714999"/>
          </a:xfrm>
          <a:prstGeom prst="rect">
            <a:avLst/>
          </a:prstGeom>
        </p:spPr>
      </p:pic>
    </p:spTree>
    <p:extLst>
      <p:ext uri="{BB962C8B-B14F-4D97-AF65-F5344CB8AC3E}">
        <p14:creationId xmlns:p14="http://schemas.microsoft.com/office/powerpoint/2010/main" val="2069284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From Fur Trade to Gold Rush</a:t>
            </a:r>
            <a:endParaRPr lang="en-US" dirty="0">
              <a:solidFill>
                <a:schemeClr val="tx2">
                  <a:lumMod val="40000"/>
                  <a:lumOff val="60000"/>
                </a:schemeClr>
              </a:solidFill>
              <a:effectLst/>
            </a:endParaRPr>
          </a:p>
        </p:txBody>
      </p:sp>
      <p:sp>
        <p:nvSpPr>
          <p:cNvPr id="3" name="TextBox 2"/>
          <p:cNvSpPr txBox="1"/>
          <p:nvPr/>
        </p:nvSpPr>
        <p:spPr>
          <a:xfrm>
            <a:off x="1524002" y="1143001"/>
            <a:ext cx="5573123" cy="6001643"/>
          </a:xfrm>
          <a:prstGeom prst="rect">
            <a:avLst/>
          </a:prstGeom>
          <a:noFill/>
        </p:spPr>
        <p:txBody>
          <a:bodyPr wrap="square" rtlCol="0">
            <a:spAutoFit/>
          </a:bodyPr>
          <a:lstStyle/>
          <a:p>
            <a:pPr marL="285750" indent="-285750">
              <a:buFont typeface="Wingdings" charset="2"/>
              <a:buChar char="Ø"/>
            </a:pPr>
            <a:r>
              <a:rPr lang="en-US" sz="2400" dirty="0"/>
              <a:t>FN </a:t>
            </a:r>
            <a:r>
              <a:rPr lang="en-US" sz="2400" b="1" u="sng" dirty="0"/>
              <a:t>joined</a:t>
            </a:r>
            <a:r>
              <a:rPr lang="en-US" sz="2400" dirty="0"/>
              <a:t> in and became </a:t>
            </a:r>
            <a:r>
              <a:rPr lang="en-US" sz="2400" b="1" u="sng" dirty="0"/>
              <a:t>miners</a:t>
            </a:r>
            <a:r>
              <a:rPr lang="en-US" sz="2400" dirty="0"/>
              <a:t> too, but were often </a:t>
            </a:r>
            <a:r>
              <a:rPr lang="en-US" sz="2400" b="1" u="sng" dirty="0"/>
              <a:t>harassed</a:t>
            </a:r>
            <a:r>
              <a:rPr lang="en-US" sz="2400" dirty="0"/>
              <a:t> by Foreign Miners.</a:t>
            </a:r>
          </a:p>
          <a:p>
            <a:pPr marL="285750" indent="-285750">
              <a:buFont typeface="Wingdings" charset="2"/>
              <a:buChar char="Ø"/>
            </a:pPr>
            <a:r>
              <a:rPr lang="en-US" sz="2400" dirty="0"/>
              <a:t>Douglas did not want the </a:t>
            </a:r>
            <a:r>
              <a:rPr lang="en-US" sz="2400" b="1" u="sng" dirty="0"/>
              <a:t>lawlessness</a:t>
            </a:r>
            <a:r>
              <a:rPr lang="en-US" sz="2400" dirty="0"/>
              <a:t> that he saw in </a:t>
            </a:r>
            <a:r>
              <a:rPr lang="en-US" sz="2400" b="1" u="sng" dirty="0"/>
              <a:t>California</a:t>
            </a:r>
            <a:r>
              <a:rPr lang="en-US" sz="2400" dirty="0"/>
              <a:t> happening in the British territory. </a:t>
            </a:r>
          </a:p>
          <a:p>
            <a:pPr marL="285750" indent="-285750">
              <a:buFont typeface="Wingdings" charset="2"/>
              <a:buChar char="Ø"/>
            </a:pPr>
            <a:r>
              <a:rPr lang="en-US" sz="2400" dirty="0"/>
              <a:t>The British </a:t>
            </a:r>
            <a:r>
              <a:rPr lang="en-US" sz="2400" b="1" u="sng" dirty="0"/>
              <a:t>Govt</a:t>
            </a:r>
            <a:r>
              <a:rPr lang="en-US" sz="2400" dirty="0"/>
              <a:t>. decided to create a 2</a:t>
            </a:r>
            <a:r>
              <a:rPr lang="en-US" sz="2400" baseline="30000" dirty="0"/>
              <a:t>nd</a:t>
            </a:r>
            <a:r>
              <a:rPr lang="en-US" sz="2400" dirty="0"/>
              <a:t> Colony on the </a:t>
            </a:r>
            <a:r>
              <a:rPr lang="en-US" sz="2400" b="1" u="sng" dirty="0"/>
              <a:t>Mainland</a:t>
            </a:r>
            <a:r>
              <a:rPr lang="en-US" sz="2400" dirty="0"/>
              <a:t>, and put its headquarters at </a:t>
            </a:r>
            <a:r>
              <a:rPr lang="en-US" sz="2400" b="1" u="sng" dirty="0"/>
              <a:t>New Westminster.</a:t>
            </a:r>
          </a:p>
          <a:p>
            <a:pPr marL="285750" indent="-285750">
              <a:buFont typeface="Wingdings" charset="2"/>
              <a:buChar char="Ø"/>
            </a:pPr>
            <a:r>
              <a:rPr lang="en-US" sz="2400" dirty="0"/>
              <a:t>The gold rush branched off the Fraser/Cariboo, into the </a:t>
            </a:r>
            <a:r>
              <a:rPr lang="en-US" sz="2400" b="1" u="sng" dirty="0"/>
              <a:t>Stikine</a:t>
            </a:r>
            <a:r>
              <a:rPr lang="en-US" sz="2400" dirty="0"/>
              <a:t>, </a:t>
            </a:r>
            <a:r>
              <a:rPr lang="en-US" sz="2400" b="1" u="sng" dirty="0" err="1"/>
              <a:t>Omineca</a:t>
            </a:r>
            <a:r>
              <a:rPr lang="en-US" sz="2400" dirty="0"/>
              <a:t>, Peace, Kamloops and Leech Rivers.</a:t>
            </a:r>
          </a:p>
          <a:p>
            <a:pPr marL="285750" indent="-285750">
              <a:buFont typeface="Wingdings" charset="2"/>
              <a:buChar char="Ø"/>
            </a:pPr>
            <a:r>
              <a:rPr lang="en-US" sz="2400" dirty="0"/>
              <a:t>British Columbia was being fully </a:t>
            </a:r>
            <a:r>
              <a:rPr lang="en-US" sz="2400" b="1" u="sng" dirty="0"/>
              <a:t>explored</a:t>
            </a:r>
            <a:r>
              <a:rPr lang="en-US" sz="2400" dirty="0"/>
              <a:t> during this time.</a:t>
            </a:r>
          </a:p>
          <a:p>
            <a:pPr marL="285750" indent="-285750">
              <a:buFont typeface="Wingdings" charset="2"/>
              <a:buChar char="Ø"/>
            </a:pPr>
            <a:endParaRPr lang="en-US" sz="2400" dirty="0"/>
          </a:p>
          <a:p>
            <a:pPr marL="285750" indent="-285750">
              <a:buFont typeface="Wingdings" charset="2"/>
              <a:buChar char="Ø"/>
            </a:pPr>
            <a:endParaRPr lang="en-US" sz="2400" dirty="0"/>
          </a:p>
        </p:txBody>
      </p:sp>
      <p:pic>
        <p:nvPicPr>
          <p:cNvPr id="6" name="Picture 5" descr="800px-Oregoncountry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125" y="1143001"/>
            <a:ext cx="3570875" cy="5714999"/>
          </a:xfrm>
          <a:prstGeom prst="rect">
            <a:avLst/>
          </a:prstGeom>
        </p:spPr>
      </p:pic>
    </p:spTree>
    <p:extLst>
      <p:ext uri="{BB962C8B-B14F-4D97-AF65-F5344CB8AC3E}">
        <p14:creationId xmlns:p14="http://schemas.microsoft.com/office/powerpoint/2010/main" val="78791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76716"/>
            <a:ext cx="9144000" cy="5681285"/>
          </a:xfrm>
        </p:spPr>
        <p:txBody>
          <a:bodyPr>
            <a:normAutofit/>
          </a:bodyPr>
          <a:lstStyle/>
          <a:p>
            <a:r>
              <a:rPr lang="en-US" sz="3600" dirty="0"/>
              <a:t>The </a:t>
            </a:r>
            <a:r>
              <a:rPr lang="en-US" sz="3600" b="1" u="sng" dirty="0"/>
              <a:t>miners</a:t>
            </a:r>
            <a:r>
              <a:rPr lang="en-US" sz="3600" dirty="0"/>
              <a:t> frequently </a:t>
            </a:r>
            <a:r>
              <a:rPr lang="en-US" sz="3600" b="1" u="sng" dirty="0"/>
              <a:t>ignored</a:t>
            </a:r>
            <a:r>
              <a:rPr lang="en-US" sz="3600" dirty="0"/>
              <a:t> traditional First Nations </a:t>
            </a:r>
            <a:r>
              <a:rPr lang="en-US" sz="3600" b="1" u="sng" dirty="0"/>
              <a:t>use</a:t>
            </a:r>
            <a:r>
              <a:rPr lang="en-US" sz="3600" dirty="0"/>
              <a:t> of the rivers and valleys they </a:t>
            </a:r>
            <a:r>
              <a:rPr lang="en-US" sz="3600" b="1" u="sng" dirty="0"/>
              <a:t>passed</a:t>
            </a:r>
            <a:r>
              <a:rPr lang="en-US" sz="3600" dirty="0"/>
              <a:t> through.</a:t>
            </a:r>
          </a:p>
          <a:p>
            <a:r>
              <a:rPr lang="en-US" sz="3600" dirty="0"/>
              <a:t>They often </a:t>
            </a:r>
            <a:r>
              <a:rPr lang="en-US" sz="3600" b="1" u="sng" dirty="0"/>
              <a:t>destroyed</a:t>
            </a:r>
            <a:r>
              <a:rPr lang="en-US" sz="3600" dirty="0"/>
              <a:t>, if not </a:t>
            </a:r>
            <a:r>
              <a:rPr lang="en-US" sz="3600" b="1" u="sng" dirty="0"/>
              <a:t>disturbed</a:t>
            </a:r>
            <a:r>
              <a:rPr lang="en-US" sz="3600" dirty="0"/>
              <a:t>, the </a:t>
            </a:r>
            <a:r>
              <a:rPr lang="en-US" sz="3600" b="1" u="sng" dirty="0"/>
              <a:t>environment</a:t>
            </a:r>
            <a:r>
              <a:rPr lang="en-US" sz="3600" dirty="0"/>
              <a:t> showing no respect for First Nations.</a:t>
            </a:r>
          </a:p>
          <a:p>
            <a:endParaRPr lang="en-US" sz="3600" dirty="0"/>
          </a:p>
        </p:txBody>
      </p:sp>
      <p:sp>
        <p:nvSpPr>
          <p:cNvPr id="5" name="Title 4"/>
          <p:cNvSpPr>
            <a:spLocks noGrp="1"/>
          </p:cNvSpPr>
          <p:nvPr>
            <p:ph type="title"/>
          </p:nvPr>
        </p:nvSpPr>
        <p:spPr>
          <a:xfrm>
            <a:off x="1524000" y="33715"/>
            <a:ext cx="9144000" cy="1143000"/>
          </a:xfrm>
          <a:solidFill>
            <a:srgbClr val="D7E4BD"/>
          </a:solidFill>
        </p:spPr>
        <p:txBody>
          <a:bodyPr/>
          <a:lstStyle/>
          <a:p>
            <a:r>
              <a:rPr lang="en-US" dirty="0"/>
              <a:t>The Gold Rush</a:t>
            </a:r>
          </a:p>
        </p:txBody>
      </p:sp>
    </p:spTree>
    <p:extLst>
      <p:ext uri="{BB962C8B-B14F-4D97-AF65-F5344CB8AC3E}">
        <p14:creationId xmlns:p14="http://schemas.microsoft.com/office/powerpoint/2010/main" val="2698445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42170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76716"/>
            <a:ext cx="9144000" cy="5681285"/>
          </a:xfrm>
        </p:spPr>
        <p:txBody>
          <a:bodyPr>
            <a:normAutofit fontScale="92500"/>
          </a:bodyPr>
          <a:lstStyle/>
          <a:p>
            <a:r>
              <a:rPr lang="en-US" sz="3600" dirty="0"/>
              <a:t>In </a:t>
            </a:r>
            <a:r>
              <a:rPr lang="en-US" sz="3600" b="1" u="sng" dirty="0"/>
              <a:t>1910</a:t>
            </a:r>
            <a:r>
              <a:rPr lang="en-US" sz="3600" dirty="0"/>
              <a:t>, the Secwepemc, </a:t>
            </a:r>
            <a:r>
              <a:rPr lang="en-US" sz="3600" dirty="0" err="1"/>
              <a:t>Nlaka’pamux</a:t>
            </a:r>
            <a:r>
              <a:rPr lang="en-US" sz="3600" dirty="0"/>
              <a:t>, and Okanagan chiefs made a presentation to the Prime Minister of Canada, Sir Wilfred </a:t>
            </a:r>
            <a:r>
              <a:rPr lang="en-US" sz="3600" b="1" u="sng" dirty="0"/>
              <a:t>Laurier</a:t>
            </a:r>
            <a:r>
              <a:rPr lang="en-US" sz="3600" dirty="0"/>
              <a:t>.</a:t>
            </a:r>
          </a:p>
          <a:p>
            <a:r>
              <a:rPr lang="en-US" sz="3600" dirty="0"/>
              <a:t>This document today is known as the Laurier </a:t>
            </a:r>
            <a:r>
              <a:rPr lang="en-US" sz="3600" b="1" u="sng" dirty="0"/>
              <a:t>Memorial</a:t>
            </a:r>
            <a:r>
              <a:rPr lang="en-US" sz="3600" dirty="0"/>
              <a:t>.</a:t>
            </a:r>
          </a:p>
          <a:p>
            <a:r>
              <a:rPr lang="en-US" sz="3600" dirty="0"/>
              <a:t>The </a:t>
            </a:r>
            <a:r>
              <a:rPr lang="en-US" sz="3600" b="1" u="sng" dirty="0"/>
              <a:t>document</a:t>
            </a:r>
            <a:r>
              <a:rPr lang="en-US" sz="3600" dirty="0"/>
              <a:t> traced the </a:t>
            </a:r>
            <a:r>
              <a:rPr lang="en-US" sz="3600" b="1" u="sng" dirty="0"/>
              <a:t>history</a:t>
            </a:r>
            <a:r>
              <a:rPr lang="en-US" sz="3600" dirty="0"/>
              <a:t> of these Nations </a:t>
            </a:r>
            <a:r>
              <a:rPr lang="en-US" sz="3600" b="1" u="sng" dirty="0"/>
              <a:t>interactions</a:t>
            </a:r>
            <a:r>
              <a:rPr lang="en-US" sz="3600" dirty="0"/>
              <a:t> with the newcomers (during and after the gold rush) and put forth their request for the </a:t>
            </a:r>
            <a:r>
              <a:rPr lang="en-US" sz="3600" b="1" u="sng" dirty="0"/>
              <a:t>recognition</a:t>
            </a:r>
            <a:r>
              <a:rPr lang="en-US" sz="3600" dirty="0"/>
              <a:t> of Aboriginal </a:t>
            </a:r>
            <a:r>
              <a:rPr lang="en-US" sz="3600" b="1" u="sng" dirty="0"/>
              <a:t>rights</a:t>
            </a:r>
            <a:r>
              <a:rPr lang="en-US" sz="3600" dirty="0"/>
              <a:t>.</a:t>
            </a:r>
          </a:p>
          <a:p>
            <a:r>
              <a:rPr lang="en-US" sz="3600" dirty="0"/>
              <a:t>Nothing was done as Laurier lost the election of 1911.</a:t>
            </a:r>
          </a:p>
          <a:p>
            <a:endParaRPr lang="en-US" sz="3600" dirty="0"/>
          </a:p>
          <a:p>
            <a:endParaRPr lang="en-US" sz="3600" dirty="0"/>
          </a:p>
        </p:txBody>
      </p:sp>
      <p:sp>
        <p:nvSpPr>
          <p:cNvPr id="5" name="Title 4"/>
          <p:cNvSpPr>
            <a:spLocks noGrp="1"/>
          </p:cNvSpPr>
          <p:nvPr>
            <p:ph type="title"/>
          </p:nvPr>
        </p:nvSpPr>
        <p:spPr>
          <a:xfrm>
            <a:off x="1524000" y="33715"/>
            <a:ext cx="9144000" cy="1143000"/>
          </a:xfrm>
          <a:solidFill>
            <a:srgbClr val="D7E4BD"/>
          </a:solidFill>
        </p:spPr>
        <p:txBody>
          <a:bodyPr/>
          <a:lstStyle/>
          <a:p>
            <a:r>
              <a:rPr lang="en-US" dirty="0"/>
              <a:t>The Gold Rush</a:t>
            </a:r>
          </a:p>
        </p:txBody>
      </p:sp>
    </p:spTree>
    <p:extLst>
      <p:ext uri="{BB962C8B-B14F-4D97-AF65-F5344CB8AC3E}">
        <p14:creationId xmlns:p14="http://schemas.microsoft.com/office/powerpoint/2010/main" val="1958582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9038-427D-344C-AFFC-7F3AAA642BC5}"/>
              </a:ext>
            </a:extLst>
          </p:cNvPr>
          <p:cNvSpPr>
            <a:spLocks noGrp="1"/>
          </p:cNvSpPr>
          <p:nvPr>
            <p:ph type="title"/>
          </p:nvPr>
        </p:nvSpPr>
        <p:spPr>
          <a:xfrm>
            <a:off x="1524000" y="-1"/>
            <a:ext cx="9144000" cy="1300164"/>
          </a:xfrm>
          <a:solidFill>
            <a:schemeClr val="accent2">
              <a:lumMod val="75000"/>
            </a:schemeClr>
          </a:solidFill>
        </p:spPr>
        <p:txBody>
          <a:bodyPr>
            <a:normAutofit/>
          </a:bodyPr>
          <a:lstStyle/>
          <a:p>
            <a:r>
              <a:rPr lang="en-US" dirty="0">
                <a:solidFill>
                  <a:schemeClr val="bg1"/>
                </a:solidFill>
              </a:rPr>
              <a:t>Please read the Wilfred Laurier Memorial</a:t>
            </a:r>
          </a:p>
        </p:txBody>
      </p:sp>
      <p:sp>
        <p:nvSpPr>
          <p:cNvPr id="3" name="Content Placeholder 2">
            <a:extLst>
              <a:ext uri="{FF2B5EF4-FFF2-40B4-BE49-F238E27FC236}">
                <a16:creationId xmlns:a16="http://schemas.microsoft.com/office/drawing/2014/main" id="{A36A4399-F53D-3C43-B7C8-20EE83C50238}"/>
              </a:ext>
            </a:extLst>
          </p:cNvPr>
          <p:cNvSpPr>
            <a:spLocks noGrp="1"/>
          </p:cNvSpPr>
          <p:nvPr>
            <p:ph idx="1"/>
          </p:nvPr>
        </p:nvSpPr>
        <p:spPr>
          <a:xfrm>
            <a:off x="1524000" y="1600200"/>
            <a:ext cx="9144000" cy="5257800"/>
          </a:xfrm>
        </p:spPr>
        <p:txBody>
          <a:bodyPr/>
          <a:lstStyle/>
          <a:p>
            <a:r>
              <a:rPr lang="en-US" dirty="0"/>
              <a:t>1) According to the letter, who are the “real whites” and what was their relationship like with the FN people?</a:t>
            </a:r>
          </a:p>
          <a:p>
            <a:endParaRPr lang="en-US" dirty="0"/>
          </a:p>
          <a:p>
            <a:r>
              <a:rPr lang="en-US" dirty="0"/>
              <a:t>2) How did this relationship change with the Gold Rush?</a:t>
            </a:r>
          </a:p>
          <a:p>
            <a:endParaRPr lang="en-US" dirty="0"/>
          </a:p>
          <a:p>
            <a:r>
              <a:rPr lang="en-US" dirty="0"/>
              <a:t>3) In the final paragraph, what is it that the FN are displeased about?</a:t>
            </a:r>
          </a:p>
        </p:txBody>
      </p:sp>
    </p:spTree>
    <p:extLst>
      <p:ext uri="{BB962C8B-B14F-4D97-AF65-F5344CB8AC3E}">
        <p14:creationId xmlns:p14="http://schemas.microsoft.com/office/powerpoint/2010/main" val="3224381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1" y="0"/>
            <a:ext cx="3843234" cy="6909982"/>
          </a:xfrm>
          <a:solidFill>
            <a:srgbClr val="D7E4BD"/>
          </a:solidFill>
        </p:spPr>
        <p:txBody>
          <a:bodyPr>
            <a:normAutofit/>
          </a:bodyPr>
          <a:lstStyle/>
          <a:p>
            <a:r>
              <a:rPr lang="en-US" sz="4000" b="1" dirty="0">
                <a:solidFill>
                  <a:srgbClr val="00B0F0"/>
                </a:solidFill>
              </a:rPr>
              <a:t>Secwepemc, </a:t>
            </a:r>
            <a:r>
              <a:rPr lang="en-US" sz="4000" b="1" dirty="0" err="1">
                <a:solidFill>
                  <a:srgbClr val="00B0F0"/>
                </a:solidFill>
              </a:rPr>
              <a:t>Nlaka’pamux</a:t>
            </a:r>
            <a:r>
              <a:rPr lang="en-US" sz="4000" b="1" dirty="0">
                <a:solidFill>
                  <a:srgbClr val="00B0F0"/>
                </a:solidFill>
              </a:rPr>
              <a:t>, and Okanagan chiefs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234" y="-1"/>
            <a:ext cx="5300766" cy="6909983"/>
          </a:xfrm>
          <a:prstGeom prst="rect">
            <a:avLst/>
          </a:prstGeom>
          <a:solidFill>
            <a:srgbClr val="D7E4BD"/>
          </a:solidFill>
        </p:spPr>
      </p:pic>
    </p:spTree>
    <p:extLst>
      <p:ext uri="{BB962C8B-B14F-4D97-AF65-F5344CB8AC3E}">
        <p14:creationId xmlns:p14="http://schemas.microsoft.com/office/powerpoint/2010/main" val="2520640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6102"/>
            <a:ext cx="9144000" cy="1867598"/>
          </a:xfrm>
          <a:solidFill>
            <a:srgbClr val="D7E4BD"/>
          </a:solidFill>
        </p:spPr>
        <p:txBody>
          <a:bodyPr>
            <a:normAutofit/>
          </a:bodyPr>
          <a:lstStyle/>
          <a:p>
            <a:r>
              <a:rPr lang="en-US" dirty="0"/>
              <a:t>Come grab a copy of the Laurier Memorial</a:t>
            </a:r>
          </a:p>
        </p:txBody>
      </p:sp>
      <p:pic>
        <p:nvPicPr>
          <p:cNvPr id="4" name="Content Placeholder 3" descr="memorial-to-sir-wilfred-laurier.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499" b="-969"/>
          <a:stretch/>
        </p:blipFill>
        <p:spPr>
          <a:xfrm>
            <a:off x="1524000" y="1600200"/>
            <a:ext cx="9144000" cy="5395244"/>
          </a:xfrm>
        </p:spPr>
      </p:pic>
    </p:spTree>
    <p:extLst>
      <p:ext uri="{BB962C8B-B14F-4D97-AF65-F5344CB8AC3E}">
        <p14:creationId xmlns:p14="http://schemas.microsoft.com/office/powerpoint/2010/main" val="168577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D7E4BD"/>
          </a:solidFill>
          <a:ln>
            <a:solidFill>
              <a:srgbClr val="4F81BD"/>
            </a:solidFill>
          </a:ln>
        </p:spPr>
        <p:txBody>
          <a:bodyPr>
            <a:normAutofit/>
          </a:bodyPr>
          <a:lstStyle/>
          <a:p>
            <a:r>
              <a:rPr lang="en-US" b="1" dirty="0">
                <a:solidFill>
                  <a:srgbClr val="000000"/>
                </a:solidFill>
              </a:rPr>
              <a:t>First Nations Voices</a:t>
            </a:r>
          </a:p>
        </p:txBody>
      </p:sp>
      <p:sp>
        <p:nvSpPr>
          <p:cNvPr id="3" name="Content Placeholder 2"/>
          <p:cNvSpPr>
            <a:spLocks noGrp="1"/>
          </p:cNvSpPr>
          <p:nvPr>
            <p:ph idx="1"/>
          </p:nvPr>
        </p:nvSpPr>
        <p:spPr/>
        <p:txBody>
          <a:bodyPr>
            <a:normAutofit/>
          </a:bodyPr>
          <a:lstStyle/>
          <a:p>
            <a:r>
              <a:rPr lang="en-US" sz="3600" dirty="0"/>
              <a:t>".</a:t>
            </a:r>
            <a:r>
              <a:rPr lang="en-US" sz="3600" i="1" dirty="0"/>
              <a:t>..they are playing with the rocks, down at the beach at having a nice time...They're gathering these nice yellow rocks.” </a:t>
            </a:r>
          </a:p>
          <a:p>
            <a:endParaRPr lang="en-US" sz="3600" i="1" dirty="0"/>
          </a:p>
          <a:p>
            <a:r>
              <a:rPr lang="en-US" sz="3600" i="1" dirty="0"/>
              <a:t>~ Elder Annie York, </a:t>
            </a:r>
            <a:r>
              <a:rPr lang="en-US" sz="3600" i="1" dirty="0" err="1"/>
              <a:t>Nlaka'pamux</a:t>
            </a:r>
            <a:r>
              <a:rPr lang="en-US" sz="3600" i="1" dirty="0"/>
              <a:t> (in reference to gold </a:t>
            </a:r>
            <a:r>
              <a:rPr lang="en-US" sz="3600" i="1" dirty="0" err="1"/>
              <a:t>panners</a:t>
            </a:r>
            <a:r>
              <a:rPr lang="en-US" sz="3600" i="1" dirty="0"/>
              <a:t>) (p. 81)</a:t>
            </a:r>
            <a:endParaRPr lang="en-US" sz="3600" dirty="0"/>
          </a:p>
        </p:txBody>
      </p:sp>
    </p:spTree>
    <p:extLst>
      <p:ext uri="{BB962C8B-B14F-4D97-AF65-F5344CB8AC3E}">
        <p14:creationId xmlns:p14="http://schemas.microsoft.com/office/powerpoint/2010/main" val="3537729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F8F9-CEAF-A640-B79F-8059510C9E65}"/>
              </a:ext>
            </a:extLst>
          </p:cNvPr>
          <p:cNvSpPr>
            <a:spLocks noGrp="1"/>
          </p:cNvSpPr>
          <p:nvPr>
            <p:ph type="title"/>
          </p:nvPr>
        </p:nvSpPr>
        <p:spPr>
          <a:xfrm>
            <a:off x="1524000" y="0"/>
            <a:ext cx="9144000" cy="1143000"/>
          </a:xfrm>
          <a:solidFill>
            <a:schemeClr val="accent2">
              <a:lumMod val="75000"/>
            </a:schemeClr>
          </a:solidFill>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50E92756-0A9C-864E-917F-0A0E15275265}"/>
              </a:ext>
            </a:extLst>
          </p:cNvPr>
          <p:cNvSpPr>
            <a:spLocks noGrp="1"/>
          </p:cNvSpPr>
          <p:nvPr>
            <p:ph idx="1"/>
          </p:nvPr>
        </p:nvSpPr>
        <p:spPr/>
        <p:txBody>
          <a:bodyPr/>
          <a:lstStyle/>
          <a:p>
            <a:r>
              <a:rPr lang="en-US" dirty="0"/>
              <a:t>CNN 10</a:t>
            </a:r>
          </a:p>
          <a:p>
            <a:r>
              <a:rPr lang="en-US" dirty="0"/>
              <a:t>The Hanging Judge</a:t>
            </a:r>
          </a:p>
          <a:p>
            <a:r>
              <a:rPr lang="en-US" dirty="0"/>
              <a:t>The Douglas Treaties</a:t>
            </a:r>
          </a:p>
          <a:p>
            <a:r>
              <a:rPr lang="en-US" dirty="0"/>
              <a:t>Gunboat Justice</a:t>
            </a:r>
          </a:p>
          <a:p>
            <a:r>
              <a:rPr lang="en-US" dirty="0"/>
              <a:t>Journal Prompt #6</a:t>
            </a:r>
          </a:p>
        </p:txBody>
      </p:sp>
    </p:spTree>
    <p:extLst>
      <p:ext uri="{BB962C8B-B14F-4D97-AF65-F5344CB8AC3E}">
        <p14:creationId xmlns:p14="http://schemas.microsoft.com/office/powerpoint/2010/main" val="3524250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9143999" cy="1568176"/>
          </a:xfrm>
          <a:solidFill>
            <a:srgbClr val="D7E4BD"/>
          </a:solidFill>
        </p:spPr>
        <p:txBody>
          <a:bodyPr>
            <a:normAutofit/>
          </a:bodyPr>
          <a:lstStyle/>
          <a:p>
            <a:r>
              <a:rPr lang="en-US" b="1" dirty="0">
                <a:solidFill>
                  <a:srgbClr val="000000"/>
                </a:solidFill>
              </a:rPr>
              <a:t>The Hanging Judge</a:t>
            </a:r>
          </a:p>
        </p:txBody>
      </p:sp>
      <p:sp>
        <p:nvSpPr>
          <p:cNvPr id="3" name="Content Placeholder 2"/>
          <p:cNvSpPr>
            <a:spLocks noGrp="1"/>
          </p:cNvSpPr>
          <p:nvPr>
            <p:ph idx="1"/>
          </p:nvPr>
        </p:nvSpPr>
        <p:spPr>
          <a:xfrm>
            <a:off x="1524000" y="1568176"/>
            <a:ext cx="9144000" cy="5120640"/>
          </a:xfrm>
        </p:spPr>
        <p:txBody>
          <a:bodyPr>
            <a:normAutofit lnSpcReduction="10000"/>
          </a:bodyPr>
          <a:lstStyle/>
          <a:p>
            <a:r>
              <a:rPr lang="en-US" sz="3600" dirty="0"/>
              <a:t>Chief Justice Matthew </a:t>
            </a:r>
            <a:r>
              <a:rPr lang="en-US" sz="3600" b="1" u="sng" dirty="0" err="1"/>
              <a:t>Begbie</a:t>
            </a:r>
            <a:r>
              <a:rPr lang="en-US" sz="3600" dirty="0"/>
              <a:t> played an important role in </a:t>
            </a:r>
            <a:r>
              <a:rPr lang="en-US" sz="3600" b="1" u="sng" dirty="0"/>
              <a:t>administering</a:t>
            </a:r>
            <a:r>
              <a:rPr lang="en-US" sz="3600" dirty="0"/>
              <a:t> colonial </a:t>
            </a:r>
            <a:r>
              <a:rPr lang="en-US" sz="3600" b="1" u="sng" dirty="0"/>
              <a:t>policies</a:t>
            </a:r>
            <a:r>
              <a:rPr lang="en-US" sz="3600" dirty="0"/>
              <a:t> to ensure that British </a:t>
            </a:r>
            <a:r>
              <a:rPr lang="en-US" sz="3600" b="1" u="sng" dirty="0"/>
              <a:t>justice</a:t>
            </a:r>
            <a:r>
              <a:rPr lang="en-US" sz="3600" dirty="0"/>
              <a:t> prevailed in the two colonies.</a:t>
            </a:r>
          </a:p>
          <a:p>
            <a:r>
              <a:rPr lang="en-US" sz="3600" dirty="0" err="1"/>
              <a:t>Begbie</a:t>
            </a:r>
            <a:r>
              <a:rPr lang="en-US" sz="3600" dirty="0"/>
              <a:t> involved First </a:t>
            </a:r>
            <a:r>
              <a:rPr lang="en-US" sz="3600" b="1" u="sng" dirty="0"/>
              <a:t>Nations</a:t>
            </a:r>
            <a:r>
              <a:rPr lang="en-US" sz="3600" dirty="0"/>
              <a:t> in the judicial decisions. </a:t>
            </a:r>
          </a:p>
          <a:p>
            <a:pPr lvl="1"/>
            <a:r>
              <a:rPr lang="en-US" dirty="0"/>
              <a:t>In 1860, he convicted a white man, William </a:t>
            </a:r>
            <a:r>
              <a:rPr lang="en-US" b="1" u="sng" dirty="0"/>
              <a:t>Marshall</a:t>
            </a:r>
            <a:r>
              <a:rPr lang="en-US" dirty="0"/>
              <a:t> based off the </a:t>
            </a:r>
            <a:r>
              <a:rPr lang="en-US" b="1" u="sng" dirty="0"/>
              <a:t>testimony</a:t>
            </a:r>
            <a:r>
              <a:rPr lang="en-US" dirty="0"/>
              <a:t> of a First Nations man who had been </a:t>
            </a:r>
            <a:r>
              <a:rPr lang="en-US" b="1" u="sng" dirty="0"/>
              <a:t>assaulted</a:t>
            </a:r>
            <a:r>
              <a:rPr lang="en-US" dirty="0"/>
              <a:t> by Marshall.</a:t>
            </a:r>
          </a:p>
          <a:p>
            <a:pPr lvl="1"/>
            <a:r>
              <a:rPr lang="en-US" dirty="0" err="1"/>
              <a:t>Begbie</a:t>
            </a:r>
            <a:r>
              <a:rPr lang="en-US" dirty="0"/>
              <a:t> conducted several </a:t>
            </a:r>
            <a:r>
              <a:rPr lang="en-US" b="1" u="sng" dirty="0"/>
              <a:t>trials</a:t>
            </a:r>
            <a:r>
              <a:rPr lang="en-US" dirty="0"/>
              <a:t> in the </a:t>
            </a:r>
            <a:r>
              <a:rPr lang="en-US" b="1" u="sng" dirty="0"/>
              <a:t>Aboriginal</a:t>
            </a:r>
            <a:r>
              <a:rPr lang="en-US" dirty="0"/>
              <a:t> Language</a:t>
            </a:r>
          </a:p>
          <a:p>
            <a:pPr lvl="1"/>
            <a:r>
              <a:rPr lang="en-US" dirty="0"/>
              <a:t>He allowed First </a:t>
            </a:r>
            <a:r>
              <a:rPr lang="en-US" b="1" u="sng" dirty="0"/>
              <a:t>Nations</a:t>
            </a:r>
            <a:r>
              <a:rPr lang="en-US" dirty="0"/>
              <a:t> to swear </a:t>
            </a:r>
            <a:r>
              <a:rPr lang="en-US" b="1" u="sng" dirty="0"/>
              <a:t>oaths</a:t>
            </a:r>
            <a:r>
              <a:rPr lang="en-US" dirty="0"/>
              <a:t> on sacred </a:t>
            </a:r>
            <a:r>
              <a:rPr lang="en-US" b="1" u="sng" dirty="0"/>
              <a:t>objects</a:t>
            </a:r>
            <a:r>
              <a:rPr lang="en-US" dirty="0"/>
              <a:t> in place of a Bible.</a:t>
            </a:r>
          </a:p>
          <a:p>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9430" y="0"/>
            <a:ext cx="948570" cy="1645920"/>
          </a:xfrm>
          <a:prstGeom prst="rect">
            <a:avLst/>
          </a:prstGeom>
        </p:spPr>
      </p:pic>
    </p:spTree>
    <p:extLst>
      <p:ext uri="{BB962C8B-B14F-4D97-AF65-F5344CB8AC3E}">
        <p14:creationId xmlns:p14="http://schemas.microsoft.com/office/powerpoint/2010/main" val="1944764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Colonial Policies</a:t>
            </a:r>
            <a:r>
              <a:rPr lang="en-US" b="1" dirty="0"/>
              <a:t> </a:t>
            </a:r>
            <a:r>
              <a:rPr lang="en-US" b="1" dirty="0">
                <a:sym typeface="Wingdings" pitchFamily="2" charset="2"/>
              </a:rPr>
              <a:t></a:t>
            </a:r>
            <a:br>
              <a:rPr lang="en-US" dirty="0"/>
            </a:br>
            <a:endParaRPr lang="en-US" dirty="0">
              <a:solidFill>
                <a:schemeClr val="tx2">
                  <a:lumMod val="40000"/>
                  <a:lumOff val="60000"/>
                </a:schemeClr>
              </a:solidFill>
              <a:effectLst/>
            </a:endParaRPr>
          </a:p>
        </p:txBody>
      </p:sp>
      <p:sp>
        <p:nvSpPr>
          <p:cNvPr id="4" name="TextBox 3"/>
          <p:cNvSpPr txBox="1"/>
          <p:nvPr/>
        </p:nvSpPr>
        <p:spPr>
          <a:xfrm>
            <a:off x="1524000" y="1143000"/>
            <a:ext cx="9032875" cy="5970866"/>
          </a:xfrm>
          <a:prstGeom prst="rect">
            <a:avLst/>
          </a:prstGeom>
          <a:noFill/>
        </p:spPr>
        <p:txBody>
          <a:bodyPr wrap="square" rtlCol="0">
            <a:spAutoFit/>
          </a:bodyPr>
          <a:lstStyle/>
          <a:p>
            <a:pPr marL="285750" indent="-285750">
              <a:buFont typeface="Wingdings" charset="2"/>
              <a:buChar char="Ø"/>
            </a:pPr>
            <a:r>
              <a:rPr lang="en-US" sz="2800" dirty="0"/>
              <a:t>As Colonial </a:t>
            </a:r>
            <a:r>
              <a:rPr lang="en-US" sz="2800" b="1" u="sng" dirty="0"/>
              <a:t>Governor</a:t>
            </a:r>
            <a:r>
              <a:rPr lang="en-US" sz="2800" dirty="0"/>
              <a:t>, from </a:t>
            </a:r>
            <a:r>
              <a:rPr lang="en-US" sz="2800" b="1" u="sng" dirty="0"/>
              <a:t>1851</a:t>
            </a:r>
            <a:r>
              <a:rPr lang="en-US" sz="2800" dirty="0"/>
              <a:t> to </a:t>
            </a:r>
            <a:r>
              <a:rPr lang="en-US" sz="2800" b="1" u="sng" dirty="0"/>
              <a:t>1864</a:t>
            </a:r>
            <a:r>
              <a:rPr lang="en-US" sz="2800" dirty="0"/>
              <a:t> James </a:t>
            </a:r>
            <a:r>
              <a:rPr lang="en-US" sz="2800" b="1" u="sng" dirty="0"/>
              <a:t>Douglas</a:t>
            </a:r>
            <a:r>
              <a:rPr lang="en-US" sz="2800" dirty="0"/>
              <a:t> had power over the lives and lands of FN people.</a:t>
            </a:r>
          </a:p>
          <a:p>
            <a:pPr marL="285750" indent="-285750">
              <a:buFont typeface="Wingdings" charset="2"/>
              <a:buChar char="Ø"/>
            </a:pPr>
            <a:r>
              <a:rPr lang="en-US" sz="2800" dirty="0"/>
              <a:t>He was given clear instruction to follow British </a:t>
            </a:r>
            <a:r>
              <a:rPr lang="en-US" sz="2800" b="1" u="sng" dirty="0"/>
              <a:t>Colonial</a:t>
            </a:r>
            <a:r>
              <a:rPr lang="en-US" sz="2800" dirty="0"/>
              <a:t> </a:t>
            </a:r>
            <a:r>
              <a:rPr lang="en-US" sz="2800" b="1" u="sng" dirty="0"/>
              <a:t>Policy</a:t>
            </a:r>
            <a:r>
              <a:rPr lang="en-US" sz="2800" dirty="0"/>
              <a:t>, to </a:t>
            </a:r>
            <a:r>
              <a:rPr lang="en-US" sz="2800" b="1" u="sng" dirty="0"/>
              <a:t>recognize</a:t>
            </a:r>
            <a:r>
              <a:rPr lang="en-US" sz="2800" dirty="0"/>
              <a:t> Aboriginal </a:t>
            </a:r>
            <a:r>
              <a:rPr lang="en-US" sz="2800" b="1" u="sng" dirty="0"/>
              <a:t>title</a:t>
            </a:r>
            <a:r>
              <a:rPr lang="en-US" sz="2800" dirty="0"/>
              <a:t> to the </a:t>
            </a:r>
            <a:r>
              <a:rPr lang="en-US" sz="2800" b="1" u="sng" dirty="0"/>
              <a:t>land</a:t>
            </a:r>
            <a:r>
              <a:rPr lang="en-US" sz="2800" dirty="0"/>
              <a:t> and </a:t>
            </a:r>
            <a:r>
              <a:rPr lang="en-US" sz="2800" b="1" u="sng" dirty="0"/>
              <a:t>negotiate</a:t>
            </a:r>
            <a:r>
              <a:rPr lang="en-US" sz="2800" dirty="0"/>
              <a:t> treaties.</a:t>
            </a:r>
          </a:p>
          <a:p>
            <a:pPr marL="285750" indent="-285750">
              <a:buFont typeface="Wingdings" charset="2"/>
              <a:buChar char="Ø"/>
            </a:pPr>
            <a:r>
              <a:rPr lang="en-US" sz="2800" dirty="0"/>
              <a:t>Between 1850 and 1854, Douglas signed </a:t>
            </a:r>
            <a:r>
              <a:rPr lang="en-US" sz="2800" b="1" u="sng" dirty="0"/>
              <a:t>14</a:t>
            </a:r>
            <a:r>
              <a:rPr lang="en-US" sz="2800" dirty="0"/>
              <a:t> treaties known as the “Douglas </a:t>
            </a:r>
            <a:r>
              <a:rPr lang="en-US" sz="2800" b="1" u="sng" dirty="0"/>
              <a:t>Treaties</a:t>
            </a:r>
            <a:r>
              <a:rPr lang="en-US" sz="2800" dirty="0"/>
              <a:t>” covering </a:t>
            </a:r>
            <a:r>
              <a:rPr lang="en-US" sz="2800" b="1" u="sng" dirty="0"/>
              <a:t>927</a:t>
            </a:r>
            <a:r>
              <a:rPr lang="en-US" sz="2800" dirty="0"/>
              <a:t> Square Kilometers of Land around Victoria, </a:t>
            </a:r>
            <a:r>
              <a:rPr lang="en-US" sz="2800" dirty="0" err="1"/>
              <a:t>Saanich</a:t>
            </a:r>
            <a:r>
              <a:rPr lang="en-US" sz="2800" dirty="0"/>
              <a:t>, </a:t>
            </a:r>
            <a:r>
              <a:rPr lang="en-US" sz="2800" dirty="0" err="1"/>
              <a:t>Sooke</a:t>
            </a:r>
            <a:r>
              <a:rPr lang="en-US" sz="2800" dirty="0"/>
              <a:t>, Nanaimo and Port Hardy.</a:t>
            </a:r>
          </a:p>
          <a:p>
            <a:pPr marL="285750" indent="-285750">
              <a:buFont typeface="Wingdings" charset="2"/>
              <a:buChar char="Ø"/>
            </a:pPr>
            <a:r>
              <a:rPr lang="en-US" sz="2800" dirty="0"/>
              <a:t>FN land was </a:t>
            </a:r>
            <a:r>
              <a:rPr lang="en-US" sz="2800" b="1" u="sng" dirty="0"/>
              <a:t>surrendered</a:t>
            </a:r>
            <a:r>
              <a:rPr lang="en-US" sz="2800" dirty="0"/>
              <a:t> “entirely and forever” in exchange for </a:t>
            </a:r>
            <a:r>
              <a:rPr lang="en-US" sz="2800" b="1" u="sng" dirty="0"/>
              <a:t>cash</a:t>
            </a:r>
            <a:r>
              <a:rPr lang="en-US" sz="2800" dirty="0"/>
              <a:t>, </a:t>
            </a:r>
            <a:r>
              <a:rPr lang="en-US" sz="2800" b="1" u="sng" dirty="0"/>
              <a:t>clothing</a:t>
            </a:r>
            <a:r>
              <a:rPr lang="en-US" sz="2800" dirty="0"/>
              <a:t> or </a:t>
            </a:r>
            <a:r>
              <a:rPr lang="en-US" sz="2800" b="1" u="sng" dirty="0"/>
              <a:t>blankets</a:t>
            </a:r>
            <a:r>
              <a:rPr lang="en-US" sz="2800" dirty="0"/>
              <a:t>. </a:t>
            </a:r>
          </a:p>
          <a:p>
            <a:pPr marL="285750" indent="-285750">
              <a:buFont typeface="Wingdings" charset="2"/>
              <a:buChar char="Ø"/>
            </a:pPr>
            <a:r>
              <a:rPr lang="en-US" sz="2800" dirty="0"/>
              <a:t>The chiefs were able to keep existing village </a:t>
            </a:r>
            <a:r>
              <a:rPr lang="en-US" sz="2800" b="1" u="sng" dirty="0"/>
              <a:t>sites</a:t>
            </a:r>
            <a:r>
              <a:rPr lang="en-US" sz="2800" dirty="0"/>
              <a:t>, to </a:t>
            </a:r>
            <a:r>
              <a:rPr lang="en-US" sz="2800" b="1" u="sng" dirty="0"/>
              <a:t>hunt</a:t>
            </a:r>
            <a:r>
              <a:rPr lang="en-US" sz="2800" dirty="0"/>
              <a:t> on unoccupied land, and carry on their </a:t>
            </a:r>
            <a:r>
              <a:rPr lang="en-US" sz="2800" b="1" u="sng" dirty="0"/>
              <a:t>fishing</a:t>
            </a:r>
            <a:r>
              <a:rPr lang="en-US" sz="2800" dirty="0"/>
              <a:t>.</a:t>
            </a:r>
          </a:p>
          <a:p>
            <a:r>
              <a:rPr lang="en-US" dirty="0"/>
              <a:t> </a:t>
            </a:r>
          </a:p>
        </p:txBody>
      </p:sp>
    </p:spTree>
    <p:extLst>
      <p:ext uri="{BB962C8B-B14F-4D97-AF65-F5344CB8AC3E}">
        <p14:creationId xmlns:p14="http://schemas.microsoft.com/office/powerpoint/2010/main" val="3711770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Douglas </a:t>
            </a:r>
            <a:r>
              <a:rPr lang="en-US" dirty="0">
                <a:solidFill>
                  <a:schemeClr val="tx2">
                    <a:lumMod val="40000"/>
                    <a:lumOff val="60000"/>
                  </a:schemeClr>
                </a:solidFill>
                <a:hlinkClick r:id="rId2"/>
              </a:rPr>
              <a:t>Treaties</a:t>
            </a:r>
            <a:br>
              <a:rPr lang="en-US" dirty="0"/>
            </a:br>
            <a:endParaRPr lang="en-US" dirty="0">
              <a:solidFill>
                <a:schemeClr val="tx2">
                  <a:lumMod val="40000"/>
                  <a:lumOff val="60000"/>
                </a:schemeClr>
              </a:solidFill>
              <a:effectLst/>
            </a:endParaRPr>
          </a:p>
        </p:txBody>
      </p:sp>
      <p:pic>
        <p:nvPicPr>
          <p:cNvPr id="5" name="Picture 4" descr="Screen Shot 2019-08-17 at 6.03.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1494397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Colonial Policies</a:t>
            </a:r>
            <a:br>
              <a:rPr lang="en-US" dirty="0"/>
            </a:br>
            <a:endParaRPr lang="en-US" dirty="0">
              <a:solidFill>
                <a:schemeClr val="tx2">
                  <a:lumMod val="40000"/>
                  <a:lumOff val="60000"/>
                </a:schemeClr>
              </a:solidFill>
              <a:effectLst/>
            </a:endParaRPr>
          </a:p>
        </p:txBody>
      </p:sp>
      <p:sp>
        <p:nvSpPr>
          <p:cNvPr id="4" name="TextBox 3"/>
          <p:cNvSpPr txBox="1"/>
          <p:nvPr/>
        </p:nvSpPr>
        <p:spPr>
          <a:xfrm>
            <a:off x="1524000" y="1143001"/>
            <a:ext cx="9032875" cy="4524315"/>
          </a:xfrm>
          <a:prstGeom prst="rect">
            <a:avLst/>
          </a:prstGeom>
          <a:noFill/>
        </p:spPr>
        <p:txBody>
          <a:bodyPr wrap="square" rtlCol="0">
            <a:spAutoFit/>
          </a:bodyPr>
          <a:lstStyle/>
          <a:p>
            <a:pPr marL="285750" indent="-285750">
              <a:buFont typeface="Wingdings" charset="2"/>
              <a:buChar char="Ø"/>
            </a:pPr>
            <a:r>
              <a:rPr lang="en-US" sz="2400" dirty="0"/>
              <a:t>In 1854, Douglas’ views </a:t>
            </a:r>
            <a:r>
              <a:rPr lang="en-US" sz="2400" b="1" u="sng" dirty="0"/>
              <a:t>changed</a:t>
            </a:r>
            <a:r>
              <a:rPr lang="en-US" sz="2400" dirty="0"/>
              <a:t>. </a:t>
            </a:r>
          </a:p>
          <a:p>
            <a:pPr marL="742950" lvl="1" indent="-285750">
              <a:buFont typeface="Wingdings" charset="2"/>
              <a:buChar char="Ø"/>
            </a:pPr>
            <a:r>
              <a:rPr lang="en-US" sz="2400" dirty="0"/>
              <a:t>His views changed due to </a:t>
            </a:r>
            <a:r>
              <a:rPr lang="en-US" sz="2400" b="1" u="sng" dirty="0"/>
              <a:t>London’s</a:t>
            </a:r>
            <a:r>
              <a:rPr lang="en-US" sz="2400" dirty="0"/>
              <a:t> changing views.</a:t>
            </a:r>
          </a:p>
          <a:p>
            <a:pPr marL="742950" lvl="1" indent="-285750">
              <a:buFont typeface="Wingdings" charset="2"/>
              <a:buChar char="Ø"/>
            </a:pPr>
            <a:r>
              <a:rPr lang="en-US" sz="2400" dirty="0"/>
              <a:t>The New Colonial </a:t>
            </a:r>
            <a:r>
              <a:rPr lang="en-US" sz="2400" b="1" u="sng" dirty="0"/>
              <a:t>Secretary</a:t>
            </a:r>
            <a:r>
              <a:rPr lang="en-US" sz="2400" dirty="0"/>
              <a:t>, Sir Edward </a:t>
            </a:r>
            <a:r>
              <a:rPr lang="en-US" sz="2400" b="1" u="sng" dirty="0"/>
              <a:t>Lytton</a:t>
            </a:r>
            <a:r>
              <a:rPr lang="en-US" sz="2400" dirty="0"/>
              <a:t>, wanted to create model communities based on English country villages.</a:t>
            </a:r>
          </a:p>
          <a:p>
            <a:pPr marL="742950" lvl="1" indent="-285750">
              <a:buFont typeface="Wingdings" charset="2"/>
              <a:buChar char="Ø"/>
            </a:pPr>
            <a:r>
              <a:rPr lang="en-US" sz="2400" b="1" u="sng" dirty="0"/>
              <a:t>Douglas</a:t>
            </a:r>
            <a:r>
              <a:rPr lang="en-US" sz="2400" dirty="0"/>
              <a:t> agreed and thus began the process of creating </a:t>
            </a:r>
            <a:r>
              <a:rPr lang="en-US" sz="2400" b="1" u="sng" dirty="0"/>
              <a:t>Reserves</a:t>
            </a:r>
            <a:r>
              <a:rPr lang="en-US" sz="2400" dirty="0"/>
              <a:t> in B.C.</a:t>
            </a:r>
          </a:p>
          <a:p>
            <a:pPr marL="285750" indent="-285750">
              <a:buFont typeface="Wingdings" charset="2"/>
              <a:buChar char="Ø"/>
            </a:pPr>
            <a:r>
              <a:rPr lang="en-US" sz="2400" dirty="0"/>
              <a:t>He now believed that treaties were </a:t>
            </a:r>
            <a:r>
              <a:rPr lang="en-US" sz="2400" b="1" u="sng" dirty="0"/>
              <a:t>useless</a:t>
            </a:r>
            <a:r>
              <a:rPr lang="en-US" sz="2400" dirty="0"/>
              <a:t>, and the only way to preserve Indian </a:t>
            </a:r>
            <a:r>
              <a:rPr lang="en-US" sz="2400" b="1" u="sng" dirty="0"/>
              <a:t>culture</a:t>
            </a:r>
            <a:r>
              <a:rPr lang="en-US" sz="2400" dirty="0"/>
              <a:t> was to put them on </a:t>
            </a:r>
            <a:r>
              <a:rPr lang="en-US" sz="2400" b="1" u="sng" dirty="0"/>
              <a:t>reserves</a:t>
            </a:r>
            <a:r>
              <a:rPr lang="en-US" sz="2400" dirty="0"/>
              <a:t>, so he began creating “Indian </a:t>
            </a:r>
            <a:r>
              <a:rPr lang="en-US" sz="2400" b="1" u="sng" dirty="0"/>
              <a:t>Reserves</a:t>
            </a:r>
            <a:r>
              <a:rPr lang="en-US" sz="2400" dirty="0"/>
              <a:t>”</a:t>
            </a:r>
          </a:p>
          <a:p>
            <a:pPr marL="742950" lvl="1" indent="-285750">
              <a:buFont typeface="Wingdings" charset="2"/>
              <a:buChar char="Ø"/>
            </a:pPr>
            <a:r>
              <a:rPr lang="en-US" sz="2400" dirty="0"/>
              <a:t>Reserves = Land set </a:t>
            </a:r>
            <a:r>
              <a:rPr lang="en-US" sz="2400" b="1" u="sng" dirty="0"/>
              <a:t>aside</a:t>
            </a:r>
            <a:r>
              <a:rPr lang="en-US" sz="2400" dirty="0"/>
              <a:t> by the </a:t>
            </a:r>
            <a:r>
              <a:rPr lang="en-US" sz="2400" b="1" u="sng" dirty="0"/>
              <a:t>Crown</a:t>
            </a:r>
            <a:r>
              <a:rPr lang="en-US" sz="2400" dirty="0"/>
              <a:t> for First Nations; lawn is owned by the crown + the people are wards of the government.</a:t>
            </a:r>
          </a:p>
          <a:p>
            <a:pPr marL="742950" lvl="1" indent="-285750">
              <a:buFont typeface="Wingdings" charset="2"/>
              <a:buChar char="Ø"/>
            </a:pPr>
            <a:r>
              <a:rPr lang="en-US" sz="2400" dirty="0"/>
              <a:t>A </a:t>
            </a:r>
            <a:r>
              <a:rPr lang="en-US" sz="2400" b="1" u="sng" dirty="0"/>
              <a:t>ward</a:t>
            </a:r>
            <a:r>
              <a:rPr lang="en-US" sz="2400" dirty="0"/>
              <a:t> = a person under the care of a </a:t>
            </a:r>
            <a:r>
              <a:rPr lang="en-US" sz="2400" b="1" u="sng" dirty="0"/>
              <a:t>guardian</a:t>
            </a:r>
            <a:r>
              <a:rPr lang="en-US" sz="2400" dirty="0"/>
              <a:t>/</a:t>
            </a:r>
            <a:r>
              <a:rPr lang="en-US" sz="2400" b="1" u="sng" dirty="0"/>
              <a:t>state</a:t>
            </a:r>
            <a:r>
              <a:rPr lang="en-US" sz="2400" dirty="0"/>
              <a:t>. </a:t>
            </a:r>
          </a:p>
        </p:txBody>
      </p:sp>
    </p:spTree>
    <p:extLst>
      <p:ext uri="{BB962C8B-B14F-4D97-AF65-F5344CB8AC3E}">
        <p14:creationId xmlns:p14="http://schemas.microsoft.com/office/powerpoint/2010/main" val="2032587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04FA-54D6-684E-AAE9-6A33D9FC0ECB}"/>
              </a:ext>
            </a:extLst>
          </p:cNvPr>
          <p:cNvSpPr>
            <a:spLocks noGrp="1"/>
          </p:cNvSpPr>
          <p:nvPr>
            <p:ph type="title"/>
          </p:nvPr>
        </p:nvSpPr>
        <p:spPr>
          <a:xfrm>
            <a:off x="1524000" y="0"/>
            <a:ext cx="9015413" cy="1143000"/>
          </a:xfrm>
          <a:solidFill>
            <a:schemeClr val="tx2">
              <a:lumMod val="40000"/>
              <a:lumOff val="60000"/>
            </a:schemeClr>
          </a:solidFill>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D8125FDA-8A59-D142-9A54-0057B3E813A9}"/>
              </a:ext>
            </a:extLst>
          </p:cNvPr>
          <p:cNvSpPr>
            <a:spLocks noGrp="1"/>
          </p:cNvSpPr>
          <p:nvPr>
            <p:ph idx="1"/>
          </p:nvPr>
        </p:nvSpPr>
        <p:spPr>
          <a:xfrm>
            <a:off x="1524000" y="1143000"/>
            <a:ext cx="9144000" cy="5715000"/>
          </a:xfrm>
        </p:spPr>
        <p:txBody>
          <a:bodyPr>
            <a:normAutofit/>
          </a:bodyPr>
          <a:lstStyle/>
          <a:p>
            <a:r>
              <a:rPr lang="en-US" dirty="0"/>
              <a:t>CNN 10</a:t>
            </a:r>
          </a:p>
          <a:p>
            <a:r>
              <a:rPr lang="en-US" dirty="0"/>
              <a:t>Colonial Policies under Douglas/</a:t>
            </a:r>
            <a:r>
              <a:rPr lang="en-US" dirty="0" err="1"/>
              <a:t>Trutch</a:t>
            </a:r>
            <a:r>
              <a:rPr lang="en-US" dirty="0"/>
              <a:t> </a:t>
            </a:r>
          </a:p>
          <a:p>
            <a:r>
              <a:rPr lang="en-US" dirty="0"/>
              <a:t>Gunboat Justice</a:t>
            </a:r>
          </a:p>
          <a:p>
            <a:endParaRPr lang="en-US" dirty="0"/>
          </a:p>
          <a:p>
            <a:r>
              <a:rPr lang="en-US" dirty="0"/>
              <a:t>Time in class to work on</a:t>
            </a:r>
          </a:p>
          <a:p>
            <a:pPr lvl="1"/>
            <a:r>
              <a:rPr lang="en-US" dirty="0"/>
              <a:t>Laurier Memorial Summary</a:t>
            </a:r>
          </a:p>
          <a:p>
            <a:pPr lvl="1"/>
            <a:r>
              <a:rPr lang="en-US" dirty="0"/>
              <a:t>Douglas Treaties Questions</a:t>
            </a:r>
          </a:p>
          <a:p>
            <a:pPr lvl="1"/>
            <a:endParaRPr lang="en-US" dirty="0"/>
          </a:p>
          <a:p>
            <a:pPr lvl="1"/>
            <a:r>
              <a:rPr lang="en-US" dirty="0"/>
              <a:t>Wednesday – Will explore the Chilcotin War</a:t>
            </a:r>
          </a:p>
        </p:txBody>
      </p:sp>
    </p:spTree>
    <p:extLst>
      <p:ext uri="{BB962C8B-B14F-4D97-AF65-F5344CB8AC3E}">
        <p14:creationId xmlns:p14="http://schemas.microsoft.com/office/powerpoint/2010/main" val="4085663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5C6A-8327-2F41-B27A-53FD4BB3F1E0}"/>
              </a:ext>
            </a:extLst>
          </p:cNvPr>
          <p:cNvSpPr>
            <a:spLocks noGrp="1"/>
          </p:cNvSpPr>
          <p:nvPr>
            <p:ph type="title"/>
          </p:nvPr>
        </p:nvSpPr>
        <p:spPr>
          <a:xfrm>
            <a:off x="1524000" y="0"/>
            <a:ext cx="9144000" cy="1200150"/>
          </a:xfrm>
          <a:solidFill>
            <a:schemeClr val="tx2">
              <a:lumMod val="40000"/>
              <a:lumOff val="60000"/>
            </a:schemeClr>
          </a:solidFill>
        </p:spPr>
        <p:txBody>
          <a:bodyPr/>
          <a:lstStyle/>
          <a:p>
            <a:r>
              <a:rPr lang="en-US" dirty="0"/>
              <a:t>Review</a:t>
            </a:r>
          </a:p>
        </p:txBody>
      </p:sp>
      <p:sp>
        <p:nvSpPr>
          <p:cNvPr id="3" name="Content Placeholder 2">
            <a:extLst>
              <a:ext uri="{FF2B5EF4-FFF2-40B4-BE49-F238E27FC236}">
                <a16:creationId xmlns:a16="http://schemas.microsoft.com/office/drawing/2014/main" id="{54AF7AD1-FCA2-A04A-8F4F-FAC109E70C8A}"/>
              </a:ext>
            </a:extLst>
          </p:cNvPr>
          <p:cNvSpPr>
            <a:spLocks noGrp="1"/>
          </p:cNvSpPr>
          <p:nvPr>
            <p:ph idx="1"/>
          </p:nvPr>
        </p:nvSpPr>
        <p:spPr>
          <a:xfrm>
            <a:off x="1524000" y="1214438"/>
            <a:ext cx="9144000" cy="5643563"/>
          </a:xfrm>
        </p:spPr>
        <p:txBody>
          <a:bodyPr/>
          <a:lstStyle/>
          <a:p>
            <a:r>
              <a:rPr lang="en-US" dirty="0"/>
              <a:t>What is the name of the Treaties established on Vancouver Island between 1850-1854 called?</a:t>
            </a:r>
          </a:p>
          <a:p>
            <a:endParaRPr lang="en-US" dirty="0"/>
          </a:p>
          <a:p>
            <a:r>
              <a:rPr lang="en-US" dirty="0"/>
              <a:t>What was often exchanged between FN communities and Europeans in these treaties?</a:t>
            </a:r>
          </a:p>
          <a:p>
            <a:endParaRPr lang="en-US" dirty="0"/>
          </a:p>
          <a:p>
            <a:r>
              <a:rPr lang="en-US" dirty="0"/>
              <a:t>Why did James Douglas eventually give up on creating “treaties” and switch to “Reservations”?</a:t>
            </a:r>
          </a:p>
        </p:txBody>
      </p:sp>
    </p:spTree>
    <p:extLst>
      <p:ext uri="{BB962C8B-B14F-4D97-AF65-F5344CB8AC3E}">
        <p14:creationId xmlns:p14="http://schemas.microsoft.com/office/powerpoint/2010/main" val="145908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Colonial Policies</a:t>
            </a:r>
            <a:br>
              <a:rPr lang="en-US" dirty="0"/>
            </a:br>
            <a:endParaRPr lang="en-US" dirty="0">
              <a:solidFill>
                <a:schemeClr val="tx2">
                  <a:lumMod val="40000"/>
                  <a:lumOff val="60000"/>
                </a:schemeClr>
              </a:solidFill>
              <a:effectLst/>
            </a:endParaRPr>
          </a:p>
        </p:txBody>
      </p:sp>
      <p:sp>
        <p:nvSpPr>
          <p:cNvPr id="4" name="TextBox 3"/>
          <p:cNvSpPr txBox="1"/>
          <p:nvPr/>
        </p:nvSpPr>
        <p:spPr>
          <a:xfrm>
            <a:off x="1635126" y="1143000"/>
            <a:ext cx="9032875" cy="3785652"/>
          </a:xfrm>
          <a:prstGeom prst="rect">
            <a:avLst/>
          </a:prstGeom>
          <a:noFill/>
        </p:spPr>
        <p:txBody>
          <a:bodyPr wrap="square" rtlCol="0">
            <a:spAutoFit/>
          </a:bodyPr>
          <a:lstStyle/>
          <a:p>
            <a:pPr marL="285750" indent="-285750">
              <a:buFont typeface="Wingdings" charset="2"/>
              <a:buChar char="Ø"/>
            </a:pPr>
            <a:r>
              <a:rPr lang="en-US" sz="2400" dirty="0"/>
              <a:t>Land would be given to the FN </a:t>
            </a:r>
            <a:r>
              <a:rPr lang="en-US" sz="2400" b="1" u="sng" dirty="0"/>
              <a:t>people</a:t>
            </a:r>
            <a:r>
              <a:rPr lang="en-US" sz="2400" dirty="0"/>
              <a:t>, but owned by the </a:t>
            </a:r>
            <a:r>
              <a:rPr lang="en-US" sz="2400" b="1" u="sng" dirty="0"/>
              <a:t>Crown</a:t>
            </a:r>
            <a:r>
              <a:rPr lang="en-US" sz="2400" dirty="0"/>
              <a:t>.</a:t>
            </a:r>
          </a:p>
          <a:p>
            <a:pPr marL="285750" indent="-285750">
              <a:buFont typeface="Wingdings" charset="2"/>
              <a:buChar char="Ø"/>
            </a:pPr>
            <a:r>
              <a:rPr lang="en-US" sz="2400" dirty="0"/>
              <a:t>FN were encourage to </a:t>
            </a:r>
            <a:r>
              <a:rPr lang="en-US" sz="2400" b="1" u="sng" dirty="0"/>
              <a:t>Pre-empt </a:t>
            </a:r>
            <a:r>
              <a:rPr lang="en-US" sz="2400" dirty="0"/>
              <a:t>land (Claim land by </a:t>
            </a:r>
            <a:r>
              <a:rPr lang="en-US" sz="2400" b="1" u="sng" dirty="0"/>
              <a:t>Homesteading</a:t>
            </a:r>
            <a:r>
              <a:rPr lang="en-US" sz="2400" dirty="0"/>
              <a:t>) like foreigners. </a:t>
            </a:r>
          </a:p>
          <a:p>
            <a:pPr marL="285750" indent="-285750">
              <a:buFont typeface="Wingdings" charset="2"/>
              <a:buChar char="Ø"/>
            </a:pPr>
            <a:r>
              <a:rPr lang="en-US" sz="2400" b="1" u="sng" dirty="0"/>
              <a:t>Douglas</a:t>
            </a:r>
            <a:r>
              <a:rPr lang="en-US" sz="2400" dirty="0"/>
              <a:t> fought hard to defend Land rights for FN people </a:t>
            </a:r>
            <a:r>
              <a:rPr lang="mr-IN" sz="2400" dirty="0"/>
              <a:t>–</a:t>
            </a:r>
            <a:r>
              <a:rPr lang="en-US" sz="2400" dirty="0"/>
              <a:t> he saw them as </a:t>
            </a:r>
            <a:r>
              <a:rPr lang="en-US" sz="2400" b="1" u="sng" dirty="0"/>
              <a:t>equal</a:t>
            </a:r>
            <a:r>
              <a:rPr lang="en-US" sz="2400" dirty="0"/>
              <a:t> to British </a:t>
            </a:r>
            <a:r>
              <a:rPr lang="en-US" sz="2400" b="1" u="sng" dirty="0"/>
              <a:t>immigrants</a:t>
            </a:r>
            <a:r>
              <a:rPr lang="en-US" sz="2400" dirty="0"/>
              <a:t>, giving them the right to vote in </a:t>
            </a:r>
            <a:r>
              <a:rPr lang="en-US" sz="2400" b="1" u="sng" dirty="0"/>
              <a:t>elections</a:t>
            </a:r>
            <a:r>
              <a:rPr lang="en-US" sz="2400" dirty="0"/>
              <a:t>.</a:t>
            </a:r>
          </a:p>
          <a:p>
            <a:pPr marL="285750" indent="-285750">
              <a:buFont typeface="Wingdings" charset="2"/>
              <a:buChar char="Ø"/>
            </a:pPr>
            <a:r>
              <a:rPr lang="en-US" sz="2400" dirty="0"/>
              <a:t>However, he ignored </a:t>
            </a:r>
            <a:r>
              <a:rPr lang="en-US" sz="2400" b="1" u="sng" dirty="0"/>
              <a:t>Aboriginal</a:t>
            </a:r>
            <a:r>
              <a:rPr lang="en-US" sz="2400" dirty="0"/>
              <a:t> Title </a:t>
            </a:r>
            <a:r>
              <a:rPr lang="mr-IN" sz="2400" dirty="0"/>
              <a:t>–</a:t>
            </a:r>
            <a:r>
              <a:rPr lang="en-US" sz="2400" dirty="0"/>
              <a:t> leaving </a:t>
            </a:r>
            <a:r>
              <a:rPr lang="en-US" sz="2400" b="1" u="sng" dirty="0"/>
              <a:t>successors</a:t>
            </a:r>
            <a:r>
              <a:rPr lang="en-US" sz="2400" dirty="0"/>
              <a:t> to believe it did not exist.</a:t>
            </a:r>
          </a:p>
          <a:p>
            <a:pPr marL="285750" indent="-285750">
              <a:buFont typeface="Wingdings" charset="2"/>
              <a:buChar char="Ø"/>
            </a:pPr>
            <a:r>
              <a:rPr lang="en-US" sz="2400" dirty="0"/>
              <a:t>He also left the </a:t>
            </a:r>
            <a:r>
              <a:rPr lang="en-US" sz="2400" b="1" u="sng" dirty="0"/>
              <a:t>impression</a:t>
            </a:r>
            <a:r>
              <a:rPr lang="en-US" sz="2400" dirty="0"/>
              <a:t> that each family should be allotted </a:t>
            </a:r>
            <a:r>
              <a:rPr lang="en-US" sz="2400" b="1" u="sng" dirty="0"/>
              <a:t>10 acres on a reserve.</a:t>
            </a:r>
          </a:p>
        </p:txBody>
      </p:sp>
    </p:spTree>
    <p:extLst>
      <p:ext uri="{BB962C8B-B14F-4D97-AF65-F5344CB8AC3E}">
        <p14:creationId xmlns:p14="http://schemas.microsoft.com/office/powerpoint/2010/main" val="1162440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Colonial Policies</a:t>
            </a:r>
            <a:br>
              <a:rPr lang="en-US" dirty="0"/>
            </a:br>
            <a:endParaRPr lang="en-US" dirty="0">
              <a:solidFill>
                <a:schemeClr val="tx2">
                  <a:lumMod val="40000"/>
                  <a:lumOff val="60000"/>
                </a:schemeClr>
              </a:solidFill>
              <a:effectLst/>
            </a:endParaRPr>
          </a:p>
        </p:txBody>
      </p:sp>
      <p:sp>
        <p:nvSpPr>
          <p:cNvPr id="4" name="TextBox 3"/>
          <p:cNvSpPr txBox="1"/>
          <p:nvPr/>
        </p:nvSpPr>
        <p:spPr>
          <a:xfrm>
            <a:off x="1524000" y="1143001"/>
            <a:ext cx="9032875" cy="4154983"/>
          </a:xfrm>
          <a:prstGeom prst="rect">
            <a:avLst/>
          </a:prstGeom>
          <a:noFill/>
        </p:spPr>
        <p:txBody>
          <a:bodyPr wrap="square" rtlCol="0">
            <a:spAutoFit/>
          </a:bodyPr>
          <a:lstStyle/>
          <a:p>
            <a:pPr marL="285750" indent="-285750">
              <a:buFont typeface="Wingdings" charset="2"/>
              <a:buChar char="Ø"/>
            </a:pPr>
            <a:r>
              <a:rPr lang="en-US" sz="2400" dirty="0"/>
              <a:t>Joseph </a:t>
            </a:r>
            <a:r>
              <a:rPr lang="en-US" sz="2400" b="1" u="sng" dirty="0"/>
              <a:t>Truth</a:t>
            </a:r>
            <a:r>
              <a:rPr lang="en-US" sz="2400" dirty="0"/>
              <a:t> succeeded Douglas for </a:t>
            </a:r>
            <a:r>
              <a:rPr lang="en-US" sz="2400" b="1" u="sng" dirty="0"/>
              <a:t>administering</a:t>
            </a:r>
            <a:r>
              <a:rPr lang="en-US" sz="2400" dirty="0"/>
              <a:t> FN policies in B.C.</a:t>
            </a:r>
          </a:p>
          <a:p>
            <a:pPr marL="285750" indent="-285750">
              <a:buFont typeface="Wingdings" charset="2"/>
              <a:buChar char="Ø"/>
            </a:pPr>
            <a:r>
              <a:rPr lang="en-US" sz="2400" dirty="0"/>
              <a:t>He stated that the FN of B.C. had never </a:t>
            </a:r>
            <a:r>
              <a:rPr lang="en-US" sz="2400" b="1" u="sng" dirty="0"/>
              <a:t>owned</a:t>
            </a:r>
            <a:r>
              <a:rPr lang="en-US" sz="2400" dirty="0"/>
              <a:t> the land.</a:t>
            </a:r>
          </a:p>
          <a:p>
            <a:pPr marL="285750" indent="-285750">
              <a:buFont typeface="Wingdings" charset="2"/>
              <a:buChar char="Ø"/>
            </a:pPr>
            <a:r>
              <a:rPr lang="en-US" sz="2400" dirty="0"/>
              <a:t>“The title of the Indians in the fee of the public lands, or any portion thereof</a:t>
            </a:r>
            <a:r>
              <a:rPr lang="mr-IN" sz="2400" dirty="0"/>
              <a:t>…</a:t>
            </a:r>
            <a:r>
              <a:rPr lang="en-US" sz="2400" dirty="0"/>
              <a:t>had never been acknowledged by Government but, on contrary, is distinctly </a:t>
            </a:r>
            <a:r>
              <a:rPr lang="en-US" sz="2400" b="1" u="sng" dirty="0"/>
              <a:t>denied</a:t>
            </a:r>
            <a:r>
              <a:rPr lang="en-US" sz="2400" dirty="0"/>
              <a:t>.”</a:t>
            </a:r>
          </a:p>
          <a:p>
            <a:pPr marL="285750" indent="-285750">
              <a:buFont typeface="Wingdings" charset="2"/>
              <a:buChar char="Ø"/>
            </a:pPr>
            <a:r>
              <a:rPr lang="en-US" sz="2400" dirty="0"/>
              <a:t>This view was held by many </a:t>
            </a:r>
            <a:r>
              <a:rPr lang="en-US" sz="2400" b="1" u="sng" dirty="0"/>
              <a:t>Settlers</a:t>
            </a:r>
            <a:r>
              <a:rPr lang="en-US" sz="2400" dirty="0"/>
              <a:t>, that the land was </a:t>
            </a:r>
            <a:r>
              <a:rPr lang="en-US" sz="2400" b="1" u="sng" dirty="0"/>
              <a:t>empty</a:t>
            </a:r>
            <a:r>
              <a:rPr lang="en-US" sz="2400" dirty="0"/>
              <a:t>.</a:t>
            </a:r>
          </a:p>
          <a:p>
            <a:pPr marL="285750" indent="-285750">
              <a:buFont typeface="Wingdings" charset="2"/>
              <a:buChar char="Ø"/>
            </a:pPr>
            <a:r>
              <a:rPr lang="en-US" sz="2400" dirty="0"/>
              <a:t>This gave way to the belief that </a:t>
            </a:r>
            <a:r>
              <a:rPr lang="en-US" sz="2400" b="1" u="sng" dirty="0"/>
              <a:t>Aboriginal</a:t>
            </a:r>
            <a:r>
              <a:rPr lang="en-US" sz="2400" dirty="0"/>
              <a:t> Title never </a:t>
            </a:r>
            <a:r>
              <a:rPr lang="en-US" sz="2400" b="1" u="sng" dirty="0"/>
              <a:t>existed</a:t>
            </a:r>
            <a:r>
              <a:rPr lang="en-US" sz="2400" dirty="0"/>
              <a:t>, Treaties were </a:t>
            </a:r>
            <a:r>
              <a:rPr lang="en-US" sz="2400" b="1" u="sng" dirty="0"/>
              <a:t>irrelevant</a:t>
            </a:r>
            <a:r>
              <a:rPr lang="en-US" sz="2400" dirty="0"/>
              <a:t>, and Reserves were a </a:t>
            </a:r>
            <a:r>
              <a:rPr lang="en-US" sz="2400" b="1" u="sng" dirty="0"/>
              <a:t>generous</a:t>
            </a:r>
            <a:r>
              <a:rPr lang="en-US" sz="2400" dirty="0"/>
              <a:t> gift to FN people.</a:t>
            </a:r>
          </a:p>
          <a:p>
            <a:pPr marL="285750" indent="-285750">
              <a:buFont typeface="Wingdings" charset="2"/>
              <a:buChar char="Ø"/>
            </a:pPr>
            <a:r>
              <a:rPr lang="en-US" sz="2400" dirty="0"/>
              <a:t>B.C.’s colony quickly </a:t>
            </a:r>
            <a:r>
              <a:rPr lang="en-US" sz="2400" b="1" u="sng" dirty="0"/>
              <a:t>removed</a:t>
            </a:r>
            <a:r>
              <a:rPr lang="en-US" sz="2400" dirty="0"/>
              <a:t> the rights of FN people to pre-empt land, limited </a:t>
            </a:r>
            <a:r>
              <a:rPr lang="en-US" sz="2400" b="1" u="sng" dirty="0"/>
              <a:t>reserves</a:t>
            </a:r>
            <a:r>
              <a:rPr lang="en-US" sz="2400" dirty="0"/>
              <a:t> to 10 acres of land per family.</a:t>
            </a:r>
          </a:p>
        </p:txBody>
      </p:sp>
    </p:spTree>
    <p:extLst>
      <p:ext uri="{BB962C8B-B14F-4D97-AF65-F5344CB8AC3E}">
        <p14:creationId xmlns:p14="http://schemas.microsoft.com/office/powerpoint/2010/main" val="2688546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Gunboat Justice</a:t>
            </a:r>
            <a:br>
              <a:rPr lang="en-US" dirty="0"/>
            </a:br>
            <a:endParaRPr lang="en-US" dirty="0">
              <a:solidFill>
                <a:schemeClr val="tx2">
                  <a:lumMod val="40000"/>
                  <a:lumOff val="60000"/>
                </a:schemeClr>
              </a:solidFill>
              <a:effectLst/>
            </a:endParaRPr>
          </a:p>
        </p:txBody>
      </p:sp>
      <p:sp>
        <p:nvSpPr>
          <p:cNvPr id="4" name="TextBox 3"/>
          <p:cNvSpPr txBox="1"/>
          <p:nvPr/>
        </p:nvSpPr>
        <p:spPr>
          <a:xfrm>
            <a:off x="1524000" y="1143000"/>
            <a:ext cx="9032875" cy="3231654"/>
          </a:xfrm>
          <a:prstGeom prst="rect">
            <a:avLst/>
          </a:prstGeom>
          <a:noFill/>
        </p:spPr>
        <p:txBody>
          <a:bodyPr wrap="square" rtlCol="0">
            <a:spAutoFit/>
          </a:bodyPr>
          <a:lstStyle/>
          <a:p>
            <a:pPr marL="285750" indent="-285750">
              <a:buFont typeface="Wingdings" charset="2"/>
              <a:buChar char="Ø"/>
            </a:pPr>
            <a:r>
              <a:rPr lang="en-US" sz="2800" dirty="0"/>
              <a:t>Britain's </a:t>
            </a:r>
            <a:r>
              <a:rPr lang="en-US" sz="2800" b="1" u="sng" dirty="0"/>
              <a:t>Navy</a:t>
            </a:r>
            <a:r>
              <a:rPr lang="en-US" sz="2800" dirty="0"/>
              <a:t> was stationed along the </a:t>
            </a:r>
            <a:r>
              <a:rPr lang="en-US" sz="2800" b="1" u="sng" dirty="0"/>
              <a:t>West Coast </a:t>
            </a:r>
            <a:r>
              <a:rPr lang="en-US" sz="2800" dirty="0"/>
              <a:t>of B.C. out of </a:t>
            </a:r>
            <a:r>
              <a:rPr lang="en-US" sz="2800" b="1" u="sng" dirty="0"/>
              <a:t>Esquimalt</a:t>
            </a:r>
            <a:r>
              <a:rPr lang="en-US" sz="2800" dirty="0"/>
              <a:t> on Vancouver Island.</a:t>
            </a:r>
          </a:p>
          <a:p>
            <a:pPr marL="285750" indent="-285750">
              <a:buFont typeface="Wingdings" charset="2"/>
              <a:buChar char="Ø"/>
            </a:pPr>
            <a:r>
              <a:rPr lang="en-US" sz="2800" dirty="0"/>
              <a:t>Here were stationed “</a:t>
            </a:r>
            <a:r>
              <a:rPr lang="en-US" sz="2800" b="1" u="sng" dirty="0"/>
              <a:t>gunboats</a:t>
            </a:r>
            <a:r>
              <a:rPr lang="en-US" sz="2800" dirty="0"/>
              <a:t>”, sailing-ships and steamships armed with </a:t>
            </a:r>
            <a:r>
              <a:rPr lang="en-US" sz="2800" b="1" u="sng" dirty="0"/>
              <a:t>cannons</a:t>
            </a:r>
            <a:r>
              <a:rPr lang="en-US" sz="2800" dirty="0"/>
              <a:t>.</a:t>
            </a:r>
          </a:p>
          <a:p>
            <a:pPr marL="285750" indent="-285750">
              <a:buFont typeface="Wingdings" charset="2"/>
              <a:buChar char="Ø"/>
            </a:pPr>
            <a:r>
              <a:rPr lang="en-US" sz="2800" dirty="0"/>
              <a:t>Whenever a FN person </a:t>
            </a:r>
            <a:r>
              <a:rPr lang="en-US" sz="2800" b="1" u="sng" dirty="0"/>
              <a:t>committed</a:t>
            </a:r>
            <a:r>
              <a:rPr lang="en-US" sz="2800" dirty="0"/>
              <a:t> a crime (Murder), people would cry out “Send out the </a:t>
            </a:r>
            <a:r>
              <a:rPr lang="en-US" sz="2800" b="1" u="sng" dirty="0"/>
              <a:t>gunboats</a:t>
            </a:r>
            <a:r>
              <a:rPr lang="en-US" sz="2800" dirty="0"/>
              <a:t>!”</a:t>
            </a:r>
          </a:p>
          <a:p>
            <a:pPr marL="285750" indent="-285750">
              <a:buFont typeface="Wingdings" charset="2"/>
              <a:buChar char="Ø"/>
            </a:pPr>
            <a:endParaRPr lang="en-US" dirty="0"/>
          </a:p>
          <a:p>
            <a:pPr marL="285750" indent="-285750">
              <a:buFont typeface="Wingdings" charset="2"/>
              <a:buChar char="Ø"/>
            </a:pPr>
            <a:endParaRPr lang="en-US" dirty="0"/>
          </a:p>
        </p:txBody>
      </p:sp>
      <p:pic>
        <p:nvPicPr>
          <p:cNvPr id="3" name="Picture 2" descr="gunboat-brit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3875424"/>
            <a:ext cx="9144001" cy="2982576"/>
          </a:xfrm>
          <a:prstGeom prst="rect">
            <a:avLst/>
          </a:prstGeom>
        </p:spPr>
      </p:pic>
    </p:spTree>
    <p:extLst>
      <p:ext uri="{BB962C8B-B14F-4D97-AF65-F5344CB8AC3E}">
        <p14:creationId xmlns:p14="http://schemas.microsoft.com/office/powerpoint/2010/main" val="550656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Colonial Precedents </a:t>
            </a:r>
            <a:r>
              <a:rPr lang="mr-IN" dirty="0">
                <a:solidFill>
                  <a:schemeClr val="tx2">
                    <a:lumMod val="40000"/>
                    <a:lumOff val="60000"/>
                  </a:schemeClr>
                </a:solidFill>
              </a:rPr>
              <a:t>–</a:t>
            </a:r>
            <a:r>
              <a:rPr lang="en-US" dirty="0">
                <a:solidFill>
                  <a:schemeClr val="tx2">
                    <a:lumMod val="40000"/>
                    <a:lumOff val="60000"/>
                  </a:schemeClr>
                </a:solidFill>
              </a:rPr>
              <a:t> Background</a:t>
            </a:r>
            <a:endParaRPr lang="en-US" dirty="0">
              <a:solidFill>
                <a:schemeClr val="tx2">
                  <a:lumMod val="40000"/>
                  <a:lumOff val="60000"/>
                </a:schemeClr>
              </a:solidFill>
              <a:effectLst/>
            </a:endParaRPr>
          </a:p>
        </p:txBody>
      </p:sp>
      <p:sp>
        <p:nvSpPr>
          <p:cNvPr id="3" name="TextBox 2"/>
          <p:cNvSpPr txBox="1"/>
          <p:nvPr/>
        </p:nvSpPr>
        <p:spPr>
          <a:xfrm>
            <a:off x="1524000" y="1143001"/>
            <a:ext cx="9144000" cy="5262979"/>
          </a:xfrm>
          <a:prstGeom prst="rect">
            <a:avLst/>
          </a:prstGeom>
          <a:noFill/>
        </p:spPr>
        <p:txBody>
          <a:bodyPr wrap="square" rtlCol="0">
            <a:spAutoFit/>
          </a:bodyPr>
          <a:lstStyle/>
          <a:p>
            <a:pPr marL="285750" indent="-285750">
              <a:buFont typeface="Wingdings" charset="2"/>
              <a:buChar char="Ø"/>
            </a:pPr>
            <a:r>
              <a:rPr lang="en-US" sz="2400" b="1" u="sng" dirty="0"/>
              <a:t>France</a:t>
            </a:r>
            <a:r>
              <a:rPr lang="en-US" sz="2400" dirty="0"/>
              <a:t> originally </a:t>
            </a:r>
            <a:r>
              <a:rPr lang="en-US" sz="2400" b="1" u="sng" dirty="0"/>
              <a:t>Colonized</a:t>
            </a:r>
            <a:r>
              <a:rPr lang="en-US" sz="2400" dirty="0"/>
              <a:t> Eastern Canada</a:t>
            </a:r>
          </a:p>
          <a:p>
            <a:pPr marL="285750" indent="-285750">
              <a:buFont typeface="Wingdings" charset="2"/>
              <a:buChar char="Ø"/>
            </a:pPr>
            <a:r>
              <a:rPr lang="en-US" sz="2400" dirty="0"/>
              <a:t>In </a:t>
            </a:r>
            <a:r>
              <a:rPr lang="en-US" sz="2400" b="1" u="sng" dirty="0"/>
              <a:t>1759</a:t>
            </a:r>
            <a:r>
              <a:rPr lang="en-US" sz="2400" dirty="0"/>
              <a:t>, France </a:t>
            </a:r>
            <a:r>
              <a:rPr lang="en-US" sz="2400" b="1" u="sng" dirty="0"/>
              <a:t>lost</a:t>
            </a:r>
            <a:r>
              <a:rPr lang="en-US" sz="2400" dirty="0"/>
              <a:t> on the “Plains of </a:t>
            </a:r>
            <a:r>
              <a:rPr lang="en-US" sz="2400" b="1" u="sng" dirty="0"/>
              <a:t>Abraham</a:t>
            </a:r>
            <a:r>
              <a:rPr lang="en-US" sz="2400" dirty="0"/>
              <a:t>” to the British and gave over control. </a:t>
            </a:r>
          </a:p>
          <a:p>
            <a:pPr marL="285750" indent="-285750">
              <a:buFont typeface="Wingdings" charset="2"/>
              <a:buChar char="Ø"/>
            </a:pPr>
            <a:r>
              <a:rPr lang="en-US" sz="2400" dirty="0"/>
              <a:t>The British then </a:t>
            </a:r>
            <a:r>
              <a:rPr lang="en-US" sz="2400" b="1" u="sng" dirty="0"/>
              <a:t>consolidated</a:t>
            </a:r>
            <a:r>
              <a:rPr lang="en-US" sz="2400" dirty="0"/>
              <a:t> their policies towards their </a:t>
            </a:r>
            <a:r>
              <a:rPr lang="en-US" sz="2400" b="1" u="sng" dirty="0"/>
              <a:t>colonies</a:t>
            </a:r>
            <a:r>
              <a:rPr lang="en-US" sz="2400" dirty="0"/>
              <a:t> in a document known as “The Royal </a:t>
            </a:r>
            <a:r>
              <a:rPr lang="en-US" sz="2400" b="1" u="sng" dirty="0"/>
              <a:t>Proclamation</a:t>
            </a:r>
            <a:r>
              <a:rPr lang="en-US" sz="2400" dirty="0"/>
              <a:t> of </a:t>
            </a:r>
            <a:r>
              <a:rPr lang="en-US" sz="2400" b="1" u="sng" dirty="0"/>
              <a:t>1763</a:t>
            </a:r>
            <a:r>
              <a:rPr lang="en-US" sz="2400" dirty="0"/>
              <a:t>”</a:t>
            </a:r>
          </a:p>
          <a:p>
            <a:pPr marL="742950" lvl="1" indent="-285750">
              <a:buFont typeface="Wingdings" charset="2"/>
              <a:buChar char="Ø"/>
            </a:pPr>
            <a:r>
              <a:rPr lang="en-US" sz="2400" dirty="0"/>
              <a:t>This document established the </a:t>
            </a:r>
            <a:r>
              <a:rPr lang="en-US" sz="2400" b="1" u="sng" dirty="0"/>
              <a:t>relationship</a:t>
            </a:r>
            <a:r>
              <a:rPr lang="en-US" sz="2400" dirty="0"/>
              <a:t> between the </a:t>
            </a:r>
            <a:r>
              <a:rPr lang="en-US" sz="2400" b="1" u="sng" dirty="0"/>
              <a:t>Crown</a:t>
            </a:r>
            <a:r>
              <a:rPr lang="en-US" sz="2400" dirty="0"/>
              <a:t> and First </a:t>
            </a:r>
            <a:r>
              <a:rPr lang="en-US" sz="2400" b="1" u="sng" dirty="0"/>
              <a:t>Nations</a:t>
            </a:r>
            <a:r>
              <a:rPr lang="en-US" sz="2400" dirty="0"/>
              <a:t>.</a:t>
            </a:r>
          </a:p>
          <a:p>
            <a:pPr marL="742950" lvl="1" indent="-285750">
              <a:buFont typeface="Wingdings" charset="2"/>
              <a:buChar char="Ø"/>
            </a:pPr>
            <a:r>
              <a:rPr lang="en-US" sz="2400" dirty="0"/>
              <a:t>Britain recognized FN people as being their own “</a:t>
            </a:r>
            <a:r>
              <a:rPr lang="en-US" sz="2400" b="1" u="sng" dirty="0"/>
              <a:t>Nation</a:t>
            </a:r>
            <a:r>
              <a:rPr lang="en-US" sz="2400" dirty="0"/>
              <a:t> within a </a:t>
            </a:r>
            <a:r>
              <a:rPr lang="en-US" sz="2400" b="1" u="sng" dirty="0"/>
              <a:t>Colony</a:t>
            </a:r>
            <a:r>
              <a:rPr lang="en-US" sz="2400" dirty="0"/>
              <a:t>”</a:t>
            </a:r>
          </a:p>
          <a:p>
            <a:pPr marL="742950" lvl="1" indent="-285750">
              <a:buFont typeface="Wingdings" charset="2"/>
              <a:buChar char="Ø"/>
            </a:pPr>
            <a:r>
              <a:rPr lang="en-US" sz="2400" dirty="0"/>
              <a:t>Settlers and Colonials, not allowed to settle on </a:t>
            </a:r>
            <a:r>
              <a:rPr lang="en-US" sz="2400" b="1" u="sng" dirty="0"/>
              <a:t>FN</a:t>
            </a:r>
            <a:r>
              <a:rPr lang="en-US" sz="2400" dirty="0"/>
              <a:t> land until their </a:t>
            </a:r>
            <a:r>
              <a:rPr lang="en-US" sz="2400" b="1" u="sng" dirty="0"/>
              <a:t>Govt</a:t>
            </a:r>
            <a:r>
              <a:rPr lang="en-US" sz="2400" dirty="0"/>
              <a:t>. had made </a:t>
            </a:r>
            <a:r>
              <a:rPr lang="en-US" sz="2400" b="1" u="sng" dirty="0"/>
              <a:t>agreements</a:t>
            </a:r>
            <a:r>
              <a:rPr lang="en-US" sz="2400" dirty="0"/>
              <a:t> about the land. </a:t>
            </a:r>
            <a:r>
              <a:rPr lang="en-US" sz="2400" dirty="0" err="1"/>
              <a:t>ie</a:t>
            </a:r>
            <a:r>
              <a:rPr lang="en-US" sz="2400" dirty="0"/>
              <a:t>: transferring the ownership of </a:t>
            </a:r>
            <a:r>
              <a:rPr lang="en-US" sz="2400" b="1" u="sng" dirty="0"/>
              <a:t>Land</a:t>
            </a:r>
            <a:r>
              <a:rPr lang="en-US" sz="2400" dirty="0"/>
              <a:t> from FN to Britain.</a:t>
            </a:r>
          </a:p>
          <a:p>
            <a:pPr marL="742950" lvl="1" indent="-285750">
              <a:buFont typeface="Wingdings" charset="2"/>
              <a:buChar char="Ø"/>
            </a:pPr>
            <a:r>
              <a:rPr lang="en-US" sz="2400" dirty="0"/>
              <a:t>This document also </a:t>
            </a:r>
            <a:r>
              <a:rPr lang="en-US" sz="2400" b="1" u="sng" dirty="0"/>
              <a:t>established</a:t>
            </a:r>
            <a:r>
              <a:rPr lang="en-US" sz="2400" dirty="0"/>
              <a:t> the guiding </a:t>
            </a:r>
            <a:r>
              <a:rPr lang="en-US" sz="2400" b="1" u="sng" dirty="0"/>
              <a:t>principles</a:t>
            </a:r>
            <a:r>
              <a:rPr lang="en-US" sz="2400" dirty="0"/>
              <a:t> for creating treaties with FNs.</a:t>
            </a:r>
          </a:p>
        </p:txBody>
      </p:sp>
    </p:spTree>
    <p:extLst>
      <p:ext uri="{BB962C8B-B14F-4D97-AF65-F5344CB8AC3E}">
        <p14:creationId xmlns:p14="http://schemas.microsoft.com/office/powerpoint/2010/main" val="1121526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MS_Raven_(18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8" y="4617699"/>
            <a:ext cx="4215354" cy="2240301"/>
          </a:xfrm>
          <a:prstGeom prst="rect">
            <a:avLst/>
          </a:prstGeom>
        </p:spPr>
      </p:pic>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Gunboat Justice</a:t>
            </a:r>
            <a:br>
              <a:rPr lang="en-US" dirty="0"/>
            </a:br>
            <a:endParaRPr lang="en-US" dirty="0">
              <a:solidFill>
                <a:schemeClr val="tx2">
                  <a:lumMod val="40000"/>
                  <a:lumOff val="60000"/>
                </a:schemeClr>
              </a:solidFill>
              <a:effectLst/>
            </a:endParaRPr>
          </a:p>
        </p:txBody>
      </p:sp>
      <p:sp>
        <p:nvSpPr>
          <p:cNvPr id="4" name="TextBox 3"/>
          <p:cNvSpPr txBox="1"/>
          <p:nvPr/>
        </p:nvSpPr>
        <p:spPr>
          <a:xfrm>
            <a:off x="1524000" y="1143001"/>
            <a:ext cx="9032875" cy="3077765"/>
          </a:xfrm>
          <a:prstGeom prst="rect">
            <a:avLst/>
          </a:prstGeom>
          <a:noFill/>
        </p:spPr>
        <p:txBody>
          <a:bodyPr wrap="square" rtlCol="0">
            <a:spAutoFit/>
          </a:bodyPr>
          <a:lstStyle/>
          <a:p>
            <a:pPr marL="285750" indent="-285750">
              <a:buFont typeface="Wingdings" charset="2"/>
              <a:buChar char="Ø"/>
            </a:pPr>
            <a:r>
              <a:rPr lang="en-US" sz="2200" dirty="0"/>
              <a:t>The Navy would arrive at the </a:t>
            </a:r>
            <a:r>
              <a:rPr lang="en-US" sz="2200" b="1" u="sng" dirty="0"/>
              <a:t>Village</a:t>
            </a:r>
            <a:r>
              <a:rPr lang="en-US" sz="2200" dirty="0"/>
              <a:t> and </a:t>
            </a:r>
            <a:r>
              <a:rPr lang="en-US" sz="2200" b="1" u="sng" dirty="0"/>
              <a:t>anchor</a:t>
            </a:r>
            <a:r>
              <a:rPr lang="en-US" sz="2200" dirty="0"/>
              <a:t> outside of it. </a:t>
            </a:r>
          </a:p>
          <a:p>
            <a:pPr marL="285750" indent="-285750">
              <a:buFont typeface="Wingdings" charset="2"/>
              <a:buChar char="Ø"/>
            </a:pPr>
            <a:r>
              <a:rPr lang="en-US" sz="2200" dirty="0"/>
              <a:t>They would attempt to </a:t>
            </a:r>
            <a:r>
              <a:rPr lang="en-US" sz="2200" b="1" u="sng" dirty="0"/>
              <a:t>arrest</a:t>
            </a:r>
            <a:r>
              <a:rPr lang="en-US" sz="2200" dirty="0"/>
              <a:t> the person who had </a:t>
            </a:r>
            <a:r>
              <a:rPr lang="en-US" sz="2200" b="1" u="sng" dirty="0"/>
              <a:t>committed</a:t>
            </a:r>
            <a:r>
              <a:rPr lang="en-US" sz="2200" dirty="0"/>
              <a:t> the crime.</a:t>
            </a:r>
          </a:p>
          <a:p>
            <a:pPr marL="285750" indent="-285750">
              <a:buFont typeface="Wingdings" charset="2"/>
              <a:buChar char="Ø"/>
            </a:pPr>
            <a:r>
              <a:rPr lang="en-US" sz="2200" dirty="0"/>
              <a:t>If they resisted/refused to be given up, they sent in the </a:t>
            </a:r>
            <a:r>
              <a:rPr lang="en-US" sz="2200" b="1" u="sng" dirty="0"/>
              <a:t>Marines</a:t>
            </a:r>
            <a:r>
              <a:rPr lang="en-US" sz="2200" dirty="0"/>
              <a:t>, to take hostages and destroy </a:t>
            </a:r>
            <a:r>
              <a:rPr lang="en-US" sz="2200" b="1" u="sng" dirty="0"/>
              <a:t>canoes</a:t>
            </a:r>
            <a:r>
              <a:rPr lang="en-US" sz="2200" dirty="0"/>
              <a:t>.</a:t>
            </a:r>
          </a:p>
          <a:p>
            <a:pPr marL="285750" indent="-285750">
              <a:buFont typeface="Wingdings" charset="2"/>
              <a:buChar char="Ø"/>
            </a:pPr>
            <a:r>
              <a:rPr lang="en-US" sz="2200" dirty="0"/>
              <a:t>If the person still refused, the Navy would threaten to </a:t>
            </a:r>
            <a:r>
              <a:rPr lang="en-US" sz="2200" b="1" u="sng" dirty="0"/>
              <a:t>burn</a:t>
            </a:r>
            <a:r>
              <a:rPr lang="en-US" sz="2200" dirty="0"/>
              <a:t>/destroy the village.</a:t>
            </a:r>
          </a:p>
          <a:p>
            <a:pPr marL="285750" indent="-285750">
              <a:buFont typeface="Wingdings" charset="2"/>
              <a:buChar char="Ø"/>
            </a:pPr>
            <a:r>
              <a:rPr lang="en-US" sz="2200" dirty="0"/>
              <a:t>14 Incidents occurred where the Royal </a:t>
            </a:r>
            <a:r>
              <a:rPr lang="en-US" sz="2200" b="1" u="sng" dirty="0"/>
              <a:t>Navy</a:t>
            </a:r>
            <a:r>
              <a:rPr lang="en-US" sz="2200" dirty="0"/>
              <a:t> was called, 8 of which ended with the Village being </a:t>
            </a:r>
            <a:r>
              <a:rPr lang="en-US" sz="2200" b="1" u="sng" dirty="0"/>
              <a:t>destroyed</a:t>
            </a:r>
            <a:r>
              <a:rPr lang="en-US" sz="2200" dirty="0"/>
              <a:t>.</a:t>
            </a:r>
          </a:p>
          <a:p>
            <a:endParaRPr lang="en-US" dirty="0"/>
          </a:p>
        </p:txBody>
      </p:sp>
      <p:pic>
        <p:nvPicPr>
          <p:cNvPr id="3" name="Picture 2" descr="gunboat-british-burning-hous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9352" y="4315968"/>
            <a:ext cx="4928648" cy="2542032"/>
          </a:xfrm>
          <a:prstGeom prst="rect">
            <a:avLst/>
          </a:prstGeom>
        </p:spPr>
      </p:pic>
      <p:sp>
        <p:nvSpPr>
          <p:cNvPr id="6" name="Rectangle 5"/>
          <p:cNvSpPr/>
          <p:nvPr/>
        </p:nvSpPr>
        <p:spPr>
          <a:xfrm>
            <a:off x="1523998" y="4660879"/>
            <a:ext cx="1838138" cy="369332"/>
          </a:xfrm>
          <a:prstGeom prst="rect">
            <a:avLst/>
          </a:prstGeom>
        </p:spPr>
        <p:txBody>
          <a:bodyPr wrap="none">
            <a:spAutoFit/>
          </a:bodyPr>
          <a:lstStyle/>
          <a:p>
            <a:r>
              <a:rPr lang="en-US" dirty="0"/>
              <a:t>HMS Raven, 1856</a:t>
            </a:r>
          </a:p>
        </p:txBody>
      </p:sp>
    </p:spTree>
    <p:extLst>
      <p:ext uri="{BB962C8B-B14F-4D97-AF65-F5344CB8AC3E}">
        <p14:creationId xmlns:p14="http://schemas.microsoft.com/office/powerpoint/2010/main" val="1323058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47144"/>
            <a:ext cx="9144000" cy="1143000"/>
          </a:xfrm>
          <a:solidFill>
            <a:srgbClr val="D7E4BD"/>
          </a:solidFill>
        </p:spPr>
        <p:txBody>
          <a:bodyPr/>
          <a:lstStyle/>
          <a:p>
            <a:r>
              <a:rPr lang="en-US" dirty="0"/>
              <a:t>Gun Boat Justice</a:t>
            </a:r>
          </a:p>
        </p:txBody>
      </p:sp>
      <p:sp>
        <p:nvSpPr>
          <p:cNvPr id="3" name="Content Placeholder 2"/>
          <p:cNvSpPr>
            <a:spLocks noGrp="1"/>
          </p:cNvSpPr>
          <p:nvPr>
            <p:ph idx="1"/>
          </p:nvPr>
        </p:nvSpPr>
        <p:spPr>
          <a:xfrm>
            <a:off x="1524000" y="1417638"/>
            <a:ext cx="9144000" cy="5440362"/>
          </a:xfrm>
        </p:spPr>
        <p:txBody>
          <a:bodyPr>
            <a:normAutofit lnSpcReduction="10000"/>
          </a:bodyPr>
          <a:lstStyle/>
          <a:p>
            <a:r>
              <a:rPr lang="en-US" sz="3600" dirty="0"/>
              <a:t>The most disastrous was in </a:t>
            </a:r>
            <a:r>
              <a:rPr lang="en-US" sz="3600" b="1" u="sng" dirty="0"/>
              <a:t>1864</a:t>
            </a:r>
            <a:r>
              <a:rPr lang="en-US" sz="3600" dirty="0"/>
              <a:t> when 9 villages of the Nuu-chah-nulth were </a:t>
            </a:r>
            <a:r>
              <a:rPr lang="en-US" sz="3600" b="1" u="sng" dirty="0"/>
              <a:t>destroyed</a:t>
            </a:r>
            <a:r>
              <a:rPr lang="en-US" sz="3600" dirty="0"/>
              <a:t> along with </a:t>
            </a:r>
            <a:r>
              <a:rPr lang="en-US" sz="3600" b="1" u="sng" dirty="0"/>
              <a:t>64</a:t>
            </a:r>
            <a:r>
              <a:rPr lang="en-US" sz="3600" dirty="0"/>
              <a:t> canoes.</a:t>
            </a:r>
          </a:p>
          <a:p>
            <a:r>
              <a:rPr lang="en-US" sz="3600" dirty="0"/>
              <a:t>This heavy handed form of “justice” left the targeted community with a sentence of their own = with their houses </a:t>
            </a:r>
            <a:r>
              <a:rPr lang="en-US" sz="3600" b="1" u="sng" dirty="0"/>
              <a:t>destroyed</a:t>
            </a:r>
            <a:r>
              <a:rPr lang="en-US" sz="3600" dirty="0"/>
              <a:t>, they were forced to </a:t>
            </a:r>
            <a:r>
              <a:rPr lang="en-US" sz="3600" b="1" u="sng" dirty="0"/>
              <a:t>disperse</a:t>
            </a:r>
            <a:r>
              <a:rPr lang="en-US" sz="3600" dirty="0"/>
              <a:t>, often to live with </a:t>
            </a:r>
            <a:r>
              <a:rPr lang="en-US" sz="3600" b="1" u="sng" dirty="0"/>
              <a:t>relatives</a:t>
            </a:r>
            <a:r>
              <a:rPr lang="en-US" sz="3600" dirty="0"/>
              <a:t> in other </a:t>
            </a:r>
            <a:r>
              <a:rPr lang="en-US" sz="3600" b="1" u="sng" dirty="0"/>
              <a:t>villages</a:t>
            </a:r>
            <a:r>
              <a:rPr lang="en-US" sz="3600" dirty="0"/>
              <a:t>.</a:t>
            </a:r>
          </a:p>
          <a:p>
            <a:r>
              <a:rPr lang="en-US" sz="3600" dirty="0"/>
              <a:t>Also, without canoes, they could not </a:t>
            </a:r>
            <a:r>
              <a:rPr lang="en-US" sz="3600" b="1" u="sng" dirty="0"/>
              <a:t>harvest</a:t>
            </a:r>
            <a:r>
              <a:rPr lang="en-US" sz="3600" dirty="0"/>
              <a:t> food and other resources they needed for </a:t>
            </a:r>
            <a:r>
              <a:rPr lang="en-US" sz="3600" b="1" u="sng" dirty="0"/>
              <a:t>survival</a:t>
            </a:r>
            <a:r>
              <a:rPr lang="en-US" sz="3600" dirty="0"/>
              <a:t>.</a:t>
            </a:r>
          </a:p>
          <a:p>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780" y="0"/>
            <a:ext cx="1143220" cy="1417638"/>
          </a:xfrm>
          <a:prstGeom prst="rect">
            <a:avLst/>
          </a:prstGeom>
        </p:spPr>
      </p:pic>
    </p:spTree>
    <p:extLst>
      <p:ext uri="{BB962C8B-B14F-4D97-AF65-F5344CB8AC3E}">
        <p14:creationId xmlns:p14="http://schemas.microsoft.com/office/powerpoint/2010/main" val="88403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8A673-49C4-5F43-8F12-57C187C2B8AC}"/>
              </a:ext>
            </a:extLst>
          </p:cNvPr>
          <p:cNvSpPr>
            <a:spLocks noGrp="1"/>
          </p:cNvSpPr>
          <p:nvPr>
            <p:ph type="title"/>
          </p:nvPr>
        </p:nvSpPr>
        <p:spPr>
          <a:xfrm>
            <a:off x="1524000" y="0"/>
            <a:ext cx="9144000" cy="1143000"/>
          </a:xfrm>
          <a:solidFill>
            <a:schemeClr val="bg2">
              <a:lumMod val="50000"/>
            </a:schemeClr>
          </a:solidFill>
        </p:spPr>
        <p:txBody>
          <a:bodyPr/>
          <a:lstStyle/>
          <a:p>
            <a:r>
              <a:rPr lang="en-US" dirty="0">
                <a:solidFill>
                  <a:schemeClr val="bg1"/>
                </a:solidFill>
              </a:rPr>
              <a:t>Classwork</a:t>
            </a:r>
          </a:p>
        </p:txBody>
      </p:sp>
      <p:sp>
        <p:nvSpPr>
          <p:cNvPr id="3" name="Content Placeholder 2">
            <a:extLst>
              <a:ext uri="{FF2B5EF4-FFF2-40B4-BE49-F238E27FC236}">
                <a16:creationId xmlns:a16="http://schemas.microsoft.com/office/drawing/2014/main" id="{A6E54F8B-812C-4E43-8135-B064A6F55CC6}"/>
              </a:ext>
            </a:extLst>
          </p:cNvPr>
          <p:cNvSpPr>
            <a:spLocks noGrp="1"/>
          </p:cNvSpPr>
          <p:nvPr>
            <p:ph idx="1"/>
          </p:nvPr>
        </p:nvSpPr>
        <p:spPr>
          <a:xfrm>
            <a:off x="1524000" y="1166018"/>
            <a:ext cx="9144000" cy="5691982"/>
          </a:xfrm>
        </p:spPr>
        <p:txBody>
          <a:bodyPr/>
          <a:lstStyle/>
          <a:p>
            <a:r>
              <a:rPr lang="en-US" dirty="0"/>
              <a:t>All assignments are due by November 7 @ 3pm.</a:t>
            </a:r>
          </a:p>
          <a:p>
            <a:r>
              <a:rPr lang="en-US" dirty="0"/>
              <a:t>Please finish the following items:</a:t>
            </a:r>
          </a:p>
          <a:p>
            <a:pPr lvl="1"/>
            <a:r>
              <a:rPr lang="en-US" dirty="0"/>
              <a:t>First Encounters Poem</a:t>
            </a:r>
          </a:p>
          <a:p>
            <a:pPr lvl="1"/>
            <a:r>
              <a:rPr lang="en-US" dirty="0"/>
              <a:t>Royal Proclamation Summaries </a:t>
            </a:r>
          </a:p>
          <a:p>
            <a:pPr lvl="1"/>
            <a:r>
              <a:rPr lang="en-US" dirty="0"/>
              <a:t>Laurier Memorial Responses</a:t>
            </a:r>
          </a:p>
          <a:p>
            <a:endParaRPr lang="en-US" dirty="0"/>
          </a:p>
        </p:txBody>
      </p:sp>
    </p:spTree>
    <p:extLst>
      <p:ext uri="{BB962C8B-B14F-4D97-AF65-F5344CB8AC3E}">
        <p14:creationId xmlns:p14="http://schemas.microsoft.com/office/powerpoint/2010/main" val="3505426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9038-427D-344C-AFFC-7F3AAA642BC5}"/>
              </a:ext>
            </a:extLst>
          </p:cNvPr>
          <p:cNvSpPr>
            <a:spLocks noGrp="1"/>
          </p:cNvSpPr>
          <p:nvPr>
            <p:ph type="title"/>
          </p:nvPr>
        </p:nvSpPr>
        <p:spPr>
          <a:xfrm>
            <a:off x="1524000" y="-1"/>
            <a:ext cx="9144000" cy="1300164"/>
          </a:xfrm>
          <a:solidFill>
            <a:schemeClr val="accent2">
              <a:lumMod val="75000"/>
            </a:schemeClr>
          </a:solidFill>
        </p:spPr>
        <p:txBody>
          <a:bodyPr>
            <a:normAutofit/>
          </a:bodyPr>
          <a:lstStyle/>
          <a:p>
            <a:r>
              <a:rPr lang="en-US" dirty="0">
                <a:solidFill>
                  <a:schemeClr val="bg1"/>
                </a:solidFill>
              </a:rPr>
              <a:t>Please read the Wilfred Laurier Memorial</a:t>
            </a:r>
          </a:p>
        </p:txBody>
      </p:sp>
      <p:sp>
        <p:nvSpPr>
          <p:cNvPr id="3" name="Content Placeholder 2">
            <a:extLst>
              <a:ext uri="{FF2B5EF4-FFF2-40B4-BE49-F238E27FC236}">
                <a16:creationId xmlns:a16="http://schemas.microsoft.com/office/drawing/2014/main" id="{A36A4399-F53D-3C43-B7C8-20EE83C50238}"/>
              </a:ext>
            </a:extLst>
          </p:cNvPr>
          <p:cNvSpPr>
            <a:spLocks noGrp="1"/>
          </p:cNvSpPr>
          <p:nvPr>
            <p:ph idx="1"/>
          </p:nvPr>
        </p:nvSpPr>
        <p:spPr>
          <a:xfrm>
            <a:off x="1524000" y="1600200"/>
            <a:ext cx="9144000" cy="5257800"/>
          </a:xfrm>
        </p:spPr>
        <p:txBody>
          <a:bodyPr/>
          <a:lstStyle/>
          <a:p>
            <a:r>
              <a:rPr lang="en-US" dirty="0"/>
              <a:t>1) According to the letter, who are the “real whites” and what was their relationship like with the FN people?</a:t>
            </a:r>
          </a:p>
          <a:p>
            <a:endParaRPr lang="en-US" dirty="0"/>
          </a:p>
          <a:p>
            <a:r>
              <a:rPr lang="en-US" dirty="0"/>
              <a:t>2) How did this relationship change with the Gold Rush?</a:t>
            </a:r>
          </a:p>
          <a:p>
            <a:endParaRPr lang="en-US" dirty="0"/>
          </a:p>
          <a:p>
            <a:r>
              <a:rPr lang="en-US" dirty="0"/>
              <a:t>3) In the final paragraph, what is it that the FN are displeased about?</a:t>
            </a:r>
          </a:p>
        </p:txBody>
      </p:sp>
    </p:spTree>
    <p:extLst>
      <p:ext uri="{BB962C8B-B14F-4D97-AF65-F5344CB8AC3E}">
        <p14:creationId xmlns:p14="http://schemas.microsoft.com/office/powerpoint/2010/main" val="2325172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651B-C0C4-B042-8E4C-BA75187A91C6}"/>
              </a:ext>
            </a:extLst>
          </p:cNvPr>
          <p:cNvSpPr>
            <a:spLocks noGrp="1"/>
          </p:cNvSpPr>
          <p:nvPr>
            <p:ph type="title"/>
          </p:nvPr>
        </p:nvSpPr>
        <p:spPr>
          <a:xfrm>
            <a:off x="1524000" y="0"/>
            <a:ext cx="9144000" cy="1143000"/>
          </a:xfrm>
          <a:solidFill>
            <a:schemeClr val="accent1">
              <a:lumMod val="40000"/>
              <a:lumOff val="60000"/>
            </a:schemeClr>
          </a:solidFill>
        </p:spPr>
        <p:txBody>
          <a:bodyPr/>
          <a:lstStyle/>
          <a:p>
            <a:r>
              <a:rPr lang="en-US" dirty="0">
                <a:solidFill>
                  <a:srgbClr val="0070C0"/>
                </a:solidFill>
              </a:rPr>
              <a:t>Outline </a:t>
            </a:r>
          </a:p>
        </p:txBody>
      </p:sp>
      <p:sp>
        <p:nvSpPr>
          <p:cNvPr id="3" name="Content Placeholder 2">
            <a:extLst>
              <a:ext uri="{FF2B5EF4-FFF2-40B4-BE49-F238E27FC236}">
                <a16:creationId xmlns:a16="http://schemas.microsoft.com/office/drawing/2014/main" id="{88A7C856-803B-A749-A16B-4324E04F78DD}"/>
              </a:ext>
            </a:extLst>
          </p:cNvPr>
          <p:cNvSpPr>
            <a:spLocks noGrp="1"/>
          </p:cNvSpPr>
          <p:nvPr>
            <p:ph idx="1"/>
          </p:nvPr>
        </p:nvSpPr>
        <p:spPr/>
        <p:txBody>
          <a:bodyPr/>
          <a:lstStyle/>
          <a:p>
            <a:r>
              <a:rPr lang="en-US" dirty="0"/>
              <a:t>CNN 10</a:t>
            </a:r>
          </a:p>
          <a:p>
            <a:pPr marL="0" indent="0">
              <a:buNone/>
            </a:pPr>
            <a:endParaRPr lang="en-US" dirty="0"/>
          </a:p>
          <a:p>
            <a:r>
              <a:rPr lang="en-US" dirty="0"/>
              <a:t>The Chilcotin War</a:t>
            </a:r>
          </a:p>
        </p:txBody>
      </p:sp>
    </p:spTree>
    <p:extLst>
      <p:ext uri="{BB962C8B-B14F-4D97-AF65-F5344CB8AC3E}">
        <p14:creationId xmlns:p14="http://schemas.microsoft.com/office/powerpoint/2010/main" val="2588482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D7E4BD"/>
          </a:solidFill>
        </p:spPr>
        <p:txBody>
          <a:bodyPr/>
          <a:lstStyle/>
          <a:p>
            <a:r>
              <a:rPr lang="en-US" dirty="0"/>
              <a:t>The Chilcotin War</a:t>
            </a:r>
          </a:p>
        </p:txBody>
      </p:sp>
      <p:pic>
        <p:nvPicPr>
          <p:cNvPr id="4" name="Content Placeholder 3" descr="Screen Shot 2019-10-19 at 11.30.37 AM.png"/>
          <p:cNvPicPr>
            <a:picLocks noGrp="1" noChangeAspect="1"/>
          </p:cNvPicPr>
          <p:nvPr>
            <p:ph idx="1"/>
          </p:nvPr>
        </p:nvPicPr>
        <p:blipFill>
          <a:blip r:embed="rId2">
            <a:extLst>
              <a:ext uri="{28A0092B-C50C-407E-A947-70E740481C1C}">
                <a14:useLocalDpi xmlns:a14="http://schemas.microsoft.com/office/drawing/2010/main" val="0"/>
              </a:ext>
            </a:extLst>
          </a:blip>
          <a:srcRect l="-12592" r="-12592"/>
          <a:stretch>
            <a:fillRect/>
          </a:stretch>
        </p:blipFill>
        <p:spPr>
          <a:xfrm>
            <a:off x="1524000" y="1143000"/>
            <a:ext cx="9144000" cy="5715000"/>
          </a:xfrm>
        </p:spPr>
      </p:pic>
    </p:spTree>
    <p:extLst>
      <p:ext uri="{BB962C8B-B14F-4D97-AF65-F5344CB8AC3E}">
        <p14:creationId xmlns:p14="http://schemas.microsoft.com/office/powerpoint/2010/main" val="2566380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1"/>
            <a:ext cx="9143999" cy="1042681"/>
          </a:xfrm>
          <a:solidFill>
            <a:srgbClr val="D7E4BD"/>
          </a:solidFill>
        </p:spPr>
        <p:txBody>
          <a:bodyPr>
            <a:normAutofit/>
          </a:bodyPr>
          <a:lstStyle/>
          <a:p>
            <a:r>
              <a:rPr lang="en-US" b="1" dirty="0">
                <a:solidFill>
                  <a:srgbClr val="000000"/>
                </a:solidFill>
              </a:rPr>
              <a:t>The </a:t>
            </a:r>
            <a:r>
              <a:rPr lang="en-US" b="1" dirty="0" err="1">
                <a:solidFill>
                  <a:srgbClr val="000000"/>
                </a:solidFill>
              </a:rPr>
              <a:t>Chilcotin</a:t>
            </a:r>
            <a:r>
              <a:rPr lang="en-US" b="1" dirty="0">
                <a:solidFill>
                  <a:srgbClr val="000000"/>
                </a:solidFill>
              </a:rPr>
              <a:t> “War” or Massacre?</a:t>
            </a:r>
          </a:p>
        </p:txBody>
      </p:sp>
      <p:sp>
        <p:nvSpPr>
          <p:cNvPr id="3" name="Content Placeholder 2"/>
          <p:cNvSpPr>
            <a:spLocks noGrp="1"/>
          </p:cNvSpPr>
          <p:nvPr>
            <p:ph idx="1"/>
          </p:nvPr>
        </p:nvSpPr>
        <p:spPr>
          <a:xfrm>
            <a:off x="1524001" y="1069382"/>
            <a:ext cx="9143999" cy="5788619"/>
          </a:xfrm>
        </p:spPr>
        <p:txBody>
          <a:bodyPr>
            <a:normAutofit/>
          </a:bodyPr>
          <a:lstStyle/>
          <a:p>
            <a:r>
              <a:rPr lang="en-US" sz="3600" dirty="0"/>
              <a:t>The Chilcotin War or the </a:t>
            </a:r>
            <a:r>
              <a:rPr lang="en-US" sz="3600" b="1" u="sng" dirty="0" err="1"/>
              <a:t>Bute</a:t>
            </a:r>
            <a:r>
              <a:rPr lang="en-US" sz="3600" dirty="0"/>
              <a:t> Inlet Massacre is often </a:t>
            </a:r>
            <a:r>
              <a:rPr lang="en-US" sz="3600" b="1" u="sng" dirty="0"/>
              <a:t>forgotten</a:t>
            </a:r>
            <a:r>
              <a:rPr lang="en-US" sz="3600" dirty="0"/>
              <a:t> in the </a:t>
            </a:r>
            <a:r>
              <a:rPr lang="en-US" sz="3600" b="1" u="sng" dirty="0"/>
              <a:t>history</a:t>
            </a:r>
            <a:r>
              <a:rPr lang="en-US" sz="3600" dirty="0"/>
              <a:t> of BC.</a:t>
            </a:r>
          </a:p>
          <a:p>
            <a:r>
              <a:rPr lang="en-US" sz="3600" dirty="0"/>
              <a:t>Some say it was not a </a:t>
            </a:r>
            <a:r>
              <a:rPr lang="en-US" sz="3600" b="1" u="sng" dirty="0"/>
              <a:t>war</a:t>
            </a:r>
            <a:r>
              <a:rPr lang="en-US" sz="3600" dirty="0"/>
              <a:t> but a </a:t>
            </a:r>
            <a:r>
              <a:rPr lang="en-US" sz="3600" b="1" u="sng" dirty="0"/>
              <a:t>massacre</a:t>
            </a:r>
            <a:r>
              <a:rPr lang="en-US" sz="3600" dirty="0"/>
              <a:t>.</a:t>
            </a:r>
          </a:p>
          <a:p>
            <a:r>
              <a:rPr lang="en-US" sz="3600" dirty="0"/>
              <a:t>Whatever it is called, this resistance was the sad result of the </a:t>
            </a:r>
            <a:r>
              <a:rPr lang="en-US" sz="3600" b="1" u="sng" dirty="0"/>
              <a:t>melding</a:t>
            </a:r>
            <a:r>
              <a:rPr lang="en-US" sz="3600" dirty="0"/>
              <a:t> of the social, political and economic realities of the </a:t>
            </a:r>
            <a:r>
              <a:rPr lang="en-US" sz="3600" b="1" u="sng" dirty="0"/>
              <a:t>colonial</a:t>
            </a:r>
            <a:r>
              <a:rPr lang="en-US" sz="3600" dirty="0"/>
              <a:t> years.</a:t>
            </a:r>
          </a:p>
          <a:p>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2714" y="4720503"/>
            <a:ext cx="1615286" cy="2137497"/>
          </a:xfrm>
          <a:prstGeom prst="rect">
            <a:avLst/>
          </a:prstGeom>
        </p:spPr>
      </p:pic>
    </p:spTree>
    <p:extLst>
      <p:ext uri="{BB962C8B-B14F-4D97-AF65-F5344CB8AC3E}">
        <p14:creationId xmlns:p14="http://schemas.microsoft.com/office/powerpoint/2010/main" val="2659745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50687"/>
            <a:ext cx="9144000" cy="5707313"/>
          </a:xfrm>
        </p:spPr>
        <p:txBody>
          <a:bodyPr>
            <a:normAutofit fontScale="92500"/>
          </a:bodyPr>
          <a:lstStyle/>
          <a:p>
            <a:r>
              <a:rPr lang="en-US" sz="3600" dirty="0"/>
              <a:t>The events began with the </a:t>
            </a:r>
            <a:r>
              <a:rPr lang="en-US" sz="3600" b="1" u="sng" dirty="0"/>
              <a:t>discovery</a:t>
            </a:r>
            <a:r>
              <a:rPr lang="en-US" sz="3600" dirty="0"/>
              <a:t> of </a:t>
            </a:r>
            <a:r>
              <a:rPr lang="en-US" sz="3600" b="1" u="sng" dirty="0"/>
              <a:t>gold</a:t>
            </a:r>
            <a:r>
              <a:rPr lang="en-US" sz="3600" dirty="0"/>
              <a:t> in the </a:t>
            </a:r>
            <a:r>
              <a:rPr lang="en-US" sz="3600" b="1" u="sng" dirty="0"/>
              <a:t>Cariboo</a:t>
            </a:r>
            <a:r>
              <a:rPr lang="en-US" sz="3600" dirty="0"/>
              <a:t> in 1858.</a:t>
            </a:r>
          </a:p>
          <a:p>
            <a:r>
              <a:rPr lang="en-US" sz="3600" dirty="0"/>
              <a:t>People began to flood into the region, one brought </a:t>
            </a:r>
            <a:r>
              <a:rPr lang="en-US" sz="3600" b="1" u="sng" dirty="0"/>
              <a:t>smallpox</a:t>
            </a:r>
            <a:r>
              <a:rPr lang="en-US" sz="3600" dirty="0"/>
              <a:t> with him, setting off an </a:t>
            </a:r>
            <a:r>
              <a:rPr lang="en-US" sz="3600" b="1" u="sng" dirty="0"/>
              <a:t>epidemic</a:t>
            </a:r>
            <a:r>
              <a:rPr lang="en-US" sz="3600" dirty="0"/>
              <a:t> in 1862.</a:t>
            </a:r>
          </a:p>
          <a:p>
            <a:r>
              <a:rPr lang="en-US" sz="3600" dirty="0"/>
              <a:t>The </a:t>
            </a:r>
            <a:r>
              <a:rPr lang="en-US" sz="3600" dirty="0" err="1"/>
              <a:t>Tsilhqot’in</a:t>
            </a:r>
            <a:r>
              <a:rPr lang="en-US" sz="3600" dirty="0"/>
              <a:t> Nation who lived in this Region of the Cariboo, had little contact with </a:t>
            </a:r>
            <a:r>
              <a:rPr lang="en-US" sz="3600" b="1" u="sng" dirty="0"/>
              <a:t>Europeans</a:t>
            </a:r>
            <a:r>
              <a:rPr lang="en-US" sz="3600" dirty="0"/>
              <a:t>; they did not participate in the fur trade.</a:t>
            </a:r>
          </a:p>
          <a:p>
            <a:r>
              <a:rPr lang="en-US" sz="3600" dirty="0"/>
              <a:t>When more miners came they were </a:t>
            </a:r>
            <a:r>
              <a:rPr lang="en-US" sz="3600" b="1" u="sng" dirty="0"/>
              <a:t>tolerated</a:t>
            </a:r>
            <a:r>
              <a:rPr lang="en-US" sz="3600" dirty="0"/>
              <a:t> and the </a:t>
            </a:r>
            <a:r>
              <a:rPr lang="en-US" sz="3600" dirty="0" err="1"/>
              <a:t>Tsilhqot’in</a:t>
            </a:r>
            <a:r>
              <a:rPr lang="en-US" sz="3600" dirty="0"/>
              <a:t> </a:t>
            </a:r>
            <a:r>
              <a:rPr lang="en-US" sz="3600" b="1" u="sng" dirty="0"/>
              <a:t>traded</a:t>
            </a:r>
            <a:r>
              <a:rPr lang="en-US" sz="3600" dirty="0"/>
              <a:t> with them and </a:t>
            </a:r>
            <a:r>
              <a:rPr lang="en-US" sz="3600" b="1" u="sng" dirty="0"/>
              <a:t>guided</a:t>
            </a:r>
            <a:r>
              <a:rPr lang="en-US" sz="3600" dirty="0"/>
              <a:t> for the newcomers.</a:t>
            </a:r>
          </a:p>
          <a:p>
            <a:endParaRPr lang="en-US" sz="3600" dirty="0"/>
          </a:p>
        </p:txBody>
      </p:sp>
      <p:sp>
        <p:nvSpPr>
          <p:cNvPr id="6" name="Title 1"/>
          <p:cNvSpPr>
            <a:spLocks noGrp="1"/>
          </p:cNvSpPr>
          <p:nvPr>
            <p:ph type="title"/>
          </p:nvPr>
        </p:nvSpPr>
        <p:spPr>
          <a:xfrm>
            <a:off x="1524002" y="1"/>
            <a:ext cx="9143999" cy="1042681"/>
          </a:xfrm>
          <a:solidFill>
            <a:srgbClr val="D7E4BD"/>
          </a:solidFill>
        </p:spPr>
        <p:txBody>
          <a:bodyPr>
            <a:normAutofit/>
          </a:bodyPr>
          <a:lstStyle/>
          <a:p>
            <a:r>
              <a:rPr lang="en-US" b="1" dirty="0">
                <a:solidFill>
                  <a:srgbClr val="000000"/>
                </a:solidFill>
              </a:rPr>
              <a:t>The </a:t>
            </a:r>
            <a:r>
              <a:rPr lang="en-US" b="1" dirty="0" err="1">
                <a:solidFill>
                  <a:srgbClr val="000000"/>
                </a:solidFill>
              </a:rPr>
              <a:t>Chilcotin</a:t>
            </a:r>
            <a:r>
              <a:rPr lang="en-US" b="1" dirty="0">
                <a:solidFill>
                  <a:srgbClr val="000000"/>
                </a:solidFill>
              </a:rPr>
              <a:t> “War” or Massacre?</a:t>
            </a:r>
          </a:p>
        </p:txBody>
      </p:sp>
    </p:spTree>
    <p:extLst>
      <p:ext uri="{BB962C8B-B14F-4D97-AF65-F5344CB8AC3E}">
        <p14:creationId xmlns:p14="http://schemas.microsoft.com/office/powerpoint/2010/main" val="761048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45212"/>
            <a:ext cx="9144000" cy="5712788"/>
          </a:xfrm>
        </p:spPr>
        <p:txBody>
          <a:bodyPr>
            <a:normAutofit/>
          </a:bodyPr>
          <a:lstStyle/>
          <a:p>
            <a:r>
              <a:rPr lang="en-US" sz="3600" dirty="0"/>
              <a:t>The </a:t>
            </a:r>
            <a:r>
              <a:rPr lang="en-US" sz="3600" dirty="0" err="1"/>
              <a:t>Tsilhqot’in</a:t>
            </a:r>
            <a:r>
              <a:rPr lang="en-US" sz="3600" dirty="0"/>
              <a:t> were </a:t>
            </a:r>
            <a:r>
              <a:rPr lang="en-US" sz="3600" b="1" u="sng" dirty="0"/>
              <a:t>devastated</a:t>
            </a:r>
            <a:r>
              <a:rPr lang="en-US" sz="3600" dirty="0"/>
              <a:t> by the </a:t>
            </a:r>
            <a:r>
              <a:rPr lang="en-US" sz="3600" b="1" u="sng" dirty="0"/>
              <a:t>smallpox</a:t>
            </a:r>
            <a:r>
              <a:rPr lang="en-US" sz="3600" dirty="0"/>
              <a:t> epidemic in 1862 = hundreds died in weeks leaving </a:t>
            </a:r>
            <a:r>
              <a:rPr lang="en-US" sz="3600" b="1" u="sng" dirty="0"/>
              <a:t>villages</a:t>
            </a:r>
            <a:r>
              <a:rPr lang="en-US" sz="3600" dirty="0"/>
              <a:t> virtually </a:t>
            </a:r>
            <a:r>
              <a:rPr lang="en-US" sz="3600" b="1" u="sng" dirty="0"/>
              <a:t>empty</a:t>
            </a:r>
            <a:r>
              <a:rPr lang="en-US" sz="3600" dirty="0"/>
              <a:t> except for </a:t>
            </a:r>
            <a:r>
              <a:rPr lang="en-US" sz="3600" b="1" u="sng" dirty="0"/>
              <a:t>dead</a:t>
            </a:r>
            <a:r>
              <a:rPr lang="en-US" sz="3600" dirty="0"/>
              <a:t> bodies.</a:t>
            </a:r>
          </a:p>
          <a:p>
            <a:r>
              <a:rPr lang="en-US" sz="3600" dirty="0"/>
              <a:t>Making matters worse, two </a:t>
            </a:r>
            <a:r>
              <a:rPr lang="en-US" sz="3600" b="1" u="sng" dirty="0"/>
              <a:t>businesspeople</a:t>
            </a:r>
            <a:r>
              <a:rPr lang="en-US" sz="3600" dirty="0"/>
              <a:t> took the </a:t>
            </a:r>
            <a:r>
              <a:rPr lang="en-US" sz="3600" b="1" u="sng" dirty="0"/>
              <a:t>discarded</a:t>
            </a:r>
            <a:r>
              <a:rPr lang="en-US" sz="3600" dirty="0"/>
              <a:t> blankets, which had </a:t>
            </a:r>
            <a:r>
              <a:rPr lang="en-US" sz="3600" b="1" u="sng" dirty="0"/>
              <a:t>wrapped</a:t>
            </a:r>
            <a:r>
              <a:rPr lang="en-US" sz="3600" dirty="0"/>
              <a:t> the dead, and </a:t>
            </a:r>
            <a:r>
              <a:rPr lang="en-US" sz="3600" b="1" u="sng" dirty="0"/>
              <a:t>sold</a:t>
            </a:r>
            <a:r>
              <a:rPr lang="en-US" sz="3600" dirty="0"/>
              <a:t> them, </a:t>
            </a:r>
            <a:r>
              <a:rPr lang="en-US" sz="3600" b="1" u="sng" dirty="0"/>
              <a:t>unwashed</a:t>
            </a:r>
            <a:r>
              <a:rPr lang="en-US" sz="3600" dirty="0"/>
              <a:t>, to other </a:t>
            </a:r>
            <a:r>
              <a:rPr lang="en-US" sz="3600" dirty="0" err="1"/>
              <a:t>Tsilhqot’in</a:t>
            </a:r>
            <a:r>
              <a:rPr lang="en-US" sz="3600" dirty="0"/>
              <a:t> starting another outbreak.</a:t>
            </a:r>
          </a:p>
          <a:p>
            <a:r>
              <a:rPr lang="en-US" sz="3600" dirty="0"/>
              <a:t>About </a:t>
            </a:r>
            <a:r>
              <a:rPr lang="en-US" sz="3600" b="1" u="sng" dirty="0"/>
              <a:t>half to two-thirds </a:t>
            </a:r>
            <a:r>
              <a:rPr lang="en-US" sz="3600" dirty="0"/>
              <a:t>of the </a:t>
            </a:r>
            <a:r>
              <a:rPr lang="en-US" sz="3600" dirty="0" err="1"/>
              <a:t>Tsilhqot’in</a:t>
            </a:r>
            <a:r>
              <a:rPr lang="en-US" sz="3600" dirty="0"/>
              <a:t> population died in 1862 and 1863.</a:t>
            </a:r>
          </a:p>
          <a:p>
            <a:endParaRPr lang="en-US" sz="3600" dirty="0"/>
          </a:p>
        </p:txBody>
      </p:sp>
      <p:sp>
        <p:nvSpPr>
          <p:cNvPr id="6" name="Title 1"/>
          <p:cNvSpPr>
            <a:spLocks noGrp="1"/>
          </p:cNvSpPr>
          <p:nvPr>
            <p:ph type="title"/>
          </p:nvPr>
        </p:nvSpPr>
        <p:spPr>
          <a:xfrm>
            <a:off x="1524002" y="1"/>
            <a:ext cx="9143999" cy="1042681"/>
          </a:xfrm>
          <a:solidFill>
            <a:srgbClr val="D7E4BD"/>
          </a:solidFill>
        </p:spPr>
        <p:txBody>
          <a:bodyPr>
            <a:normAutofit/>
          </a:bodyPr>
          <a:lstStyle/>
          <a:p>
            <a:r>
              <a:rPr lang="en-US" b="1" dirty="0">
                <a:solidFill>
                  <a:srgbClr val="000000"/>
                </a:solidFill>
              </a:rPr>
              <a:t>The </a:t>
            </a:r>
            <a:r>
              <a:rPr lang="en-US" b="1" dirty="0" err="1">
                <a:solidFill>
                  <a:srgbClr val="000000"/>
                </a:solidFill>
              </a:rPr>
              <a:t>Chilcotin</a:t>
            </a:r>
            <a:r>
              <a:rPr lang="en-US" b="1" dirty="0">
                <a:solidFill>
                  <a:srgbClr val="000000"/>
                </a:solidFill>
              </a:rPr>
              <a:t> “War” or Massacre?</a:t>
            </a:r>
          </a:p>
        </p:txBody>
      </p:sp>
    </p:spTree>
    <p:extLst>
      <p:ext uri="{BB962C8B-B14F-4D97-AF65-F5344CB8AC3E}">
        <p14:creationId xmlns:p14="http://schemas.microsoft.com/office/powerpoint/2010/main" val="189241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69700"/>
            <a:ext cx="9144001" cy="5688301"/>
          </a:xfrm>
        </p:spPr>
        <p:txBody>
          <a:bodyPr>
            <a:normAutofit/>
          </a:bodyPr>
          <a:lstStyle/>
          <a:p>
            <a:r>
              <a:rPr lang="en-US" sz="3600" dirty="0"/>
              <a:t>At the same time, another businessperson, Alfred </a:t>
            </a:r>
            <a:r>
              <a:rPr lang="en-US" sz="3600" b="1" u="sng" dirty="0"/>
              <a:t>Waddington</a:t>
            </a:r>
            <a:r>
              <a:rPr lang="en-US" sz="3600" dirty="0"/>
              <a:t>, was permitted via a colonial license to build a wagon </a:t>
            </a:r>
            <a:r>
              <a:rPr lang="en-US" sz="3600" b="1" u="sng" dirty="0"/>
              <a:t>road</a:t>
            </a:r>
            <a:r>
              <a:rPr lang="en-US" sz="3600" dirty="0"/>
              <a:t> in the Cariboo; First Nations were not </a:t>
            </a:r>
            <a:r>
              <a:rPr lang="en-US" sz="3600" b="1" u="sng" dirty="0"/>
              <a:t>consulted</a:t>
            </a:r>
            <a:r>
              <a:rPr lang="en-US" sz="3600" dirty="0"/>
              <a:t>, informed, or </a:t>
            </a:r>
            <a:r>
              <a:rPr lang="en-US" sz="3600" b="1" u="sng" dirty="0"/>
              <a:t>compensated</a:t>
            </a:r>
            <a:r>
              <a:rPr lang="en-US" sz="3600" dirty="0"/>
              <a:t>. </a:t>
            </a:r>
          </a:p>
          <a:p>
            <a:r>
              <a:rPr lang="en-US" sz="3600" dirty="0"/>
              <a:t>These two </a:t>
            </a:r>
            <a:r>
              <a:rPr lang="en-US" sz="3600" b="1" u="sng" dirty="0"/>
              <a:t>events</a:t>
            </a:r>
            <a:r>
              <a:rPr lang="en-US" sz="3600" dirty="0"/>
              <a:t> sparked the </a:t>
            </a:r>
            <a:r>
              <a:rPr lang="en-US" sz="3600" b="1" u="sng" dirty="0"/>
              <a:t>Chilcotin</a:t>
            </a:r>
            <a:r>
              <a:rPr lang="en-US" sz="3600" dirty="0"/>
              <a:t> “War” in the </a:t>
            </a:r>
            <a:r>
              <a:rPr lang="en-US" sz="3600" b="1" u="sng" dirty="0"/>
              <a:t>spring</a:t>
            </a:r>
            <a:r>
              <a:rPr lang="en-US" sz="3600" dirty="0"/>
              <a:t> of 1864.</a:t>
            </a:r>
          </a:p>
          <a:p>
            <a:r>
              <a:rPr lang="en-US" sz="3600" dirty="0"/>
              <a:t>The </a:t>
            </a:r>
            <a:r>
              <a:rPr lang="en-US" sz="3600" dirty="0" err="1"/>
              <a:t>Tsilhqot’in</a:t>
            </a:r>
            <a:r>
              <a:rPr lang="en-US" sz="3600" dirty="0"/>
              <a:t> asked for </a:t>
            </a:r>
            <a:r>
              <a:rPr lang="en-US" sz="3600" b="1" u="sng" dirty="0"/>
              <a:t>work</a:t>
            </a:r>
            <a:r>
              <a:rPr lang="en-US" sz="3600" dirty="0"/>
              <a:t> in exchange for </a:t>
            </a:r>
            <a:r>
              <a:rPr lang="en-US" sz="3600" b="1" u="sng" dirty="0"/>
              <a:t>muskets</a:t>
            </a:r>
            <a:r>
              <a:rPr lang="en-US" sz="3600" dirty="0"/>
              <a:t> and food; they were treated badly by the foreman, William </a:t>
            </a:r>
            <a:r>
              <a:rPr lang="en-US" sz="3600" b="1" u="sng" dirty="0"/>
              <a:t>Brewster</a:t>
            </a:r>
            <a:r>
              <a:rPr lang="en-US" sz="3600" dirty="0"/>
              <a:t>.</a:t>
            </a:r>
          </a:p>
          <a:p>
            <a:endParaRPr lang="en-US" sz="3600" dirty="0"/>
          </a:p>
        </p:txBody>
      </p:sp>
      <p:sp>
        <p:nvSpPr>
          <p:cNvPr id="5" name="Title 4"/>
          <p:cNvSpPr>
            <a:spLocks noGrp="1"/>
          </p:cNvSpPr>
          <p:nvPr>
            <p:ph type="title"/>
          </p:nvPr>
        </p:nvSpPr>
        <p:spPr>
          <a:xfrm>
            <a:off x="1524000" y="0"/>
            <a:ext cx="9144000" cy="1143000"/>
          </a:xfrm>
        </p:spPr>
        <p:txBody>
          <a:bodyPr/>
          <a:lstStyle/>
          <a:p>
            <a:endParaRPr lang="en-US" dirty="0"/>
          </a:p>
        </p:txBody>
      </p:sp>
      <p:sp>
        <p:nvSpPr>
          <p:cNvPr id="6" name="Title 1"/>
          <p:cNvSpPr txBox="1">
            <a:spLocks/>
          </p:cNvSpPr>
          <p:nvPr/>
        </p:nvSpPr>
        <p:spPr>
          <a:xfrm>
            <a:off x="1524002" y="1"/>
            <a:ext cx="9143999" cy="1042681"/>
          </a:xfrm>
          <a:prstGeom prst="rect">
            <a:avLst/>
          </a:prstGeom>
          <a:solidFill>
            <a:srgbClr val="D7E4B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000000"/>
                </a:solidFill>
              </a:rPr>
              <a:t>The Chilcotin “War” or Massacre?</a:t>
            </a:r>
            <a:endParaRPr lang="en-US" b="1" dirty="0">
              <a:solidFill>
                <a:srgbClr val="000000"/>
              </a:solidFill>
            </a:endParaRPr>
          </a:p>
        </p:txBody>
      </p:sp>
    </p:spTree>
    <p:extLst>
      <p:ext uri="{BB962C8B-B14F-4D97-AF65-F5344CB8AC3E}">
        <p14:creationId xmlns:p14="http://schemas.microsoft.com/office/powerpoint/2010/main" val="168942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
            <a:ext cx="9144000" cy="1189019"/>
          </a:xfrm>
        </p:spPr>
        <p:txBody>
          <a:bodyPr>
            <a:normAutofit/>
          </a:bodyPr>
          <a:lstStyle/>
          <a:p>
            <a:r>
              <a:rPr lang="en-US" b="1" dirty="0">
                <a:solidFill>
                  <a:srgbClr val="000000"/>
                </a:solidFill>
              </a:rPr>
              <a:t>The Royal Proclamation</a:t>
            </a:r>
          </a:p>
        </p:txBody>
      </p:sp>
      <p:pic>
        <p:nvPicPr>
          <p:cNvPr id="6" name="Picture 5"/>
          <p:cNvPicPr>
            <a:picLocks noChangeAspect="1"/>
          </p:cNvPicPr>
          <p:nvPr/>
        </p:nvPicPr>
        <p:blipFill>
          <a:blip r:embed="rId2"/>
          <a:stretch>
            <a:fillRect/>
          </a:stretch>
        </p:blipFill>
        <p:spPr>
          <a:xfrm>
            <a:off x="1524000" y="1123838"/>
            <a:ext cx="9144000" cy="5734163"/>
          </a:xfrm>
          <a:prstGeom prst="rect">
            <a:avLst/>
          </a:prstGeom>
        </p:spPr>
      </p:pic>
    </p:spTree>
    <p:extLst>
      <p:ext uri="{BB962C8B-B14F-4D97-AF65-F5344CB8AC3E}">
        <p14:creationId xmlns:p14="http://schemas.microsoft.com/office/powerpoint/2010/main" val="1269315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C34335-6A5F-964F-A671-11B9FCB40F3A}"/>
              </a:ext>
            </a:extLst>
          </p:cNvPr>
          <p:cNvPicPr>
            <a:picLocks noChangeAspect="1"/>
          </p:cNvPicPr>
          <p:nvPr/>
        </p:nvPicPr>
        <p:blipFill>
          <a:blip r:embed="rId2"/>
          <a:stretch>
            <a:fillRect/>
          </a:stretch>
        </p:blipFill>
        <p:spPr>
          <a:xfrm>
            <a:off x="1524000" y="1"/>
            <a:ext cx="9144000" cy="6858001"/>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A78CAAE-43A2-3243-BD8A-4AF5CA5DFB64}"/>
                  </a:ext>
                </a:extLst>
              </p14:cNvPr>
              <p14:cNvContentPartPr/>
              <p14:nvPr/>
            </p14:nvContentPartPr>
            <p14:xfrm>
              <a:off x="3584219" y="926658"/>
              <a:ext cx="3145320" cy="2828520"/>
            </p14:xfrm>
          </p:contentPart>
        </mc:Choice>
        <mc:Fallback xmlns="">
          <p:pic>
            <p:nvPicPr>
              <p:cNvPr id="10" name="Ink 9">
                <a:extLst>
                  <a:ext uri="{FF2B5EF4-FFF2-40B4-BE49-F238E27FC236}">
                    <a16:creationId xmlns:a16="http://schemas.microsoft.com/office/drawing/2014/main" id="{2A78CAAE-43A2-3243-BD8A-4AF5CA5DFB64}"/>
                  </a:ext>
                </a:extLst>
              </p:cNvPr>
              <p:cNvPicPr/>
              <p:nvPr/>
            </p:nvPicPr>
            <p:blipFill>
              <a:blip r:embed="rId4"/>
              <a:stretch>
                <a:fillRect/>
              </a:stretch>
            </p:blipFill>
            <p:spPr>
              <a:xfrm>
                <a:off x="3575219" y="917658"/>
                <a:ext cx="3162960" cy="284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1" name="Ink 10">
                <a:extLst>
                  <a:ext uri="{FF2B5EF4-FFF2-40B4-BE49-F238E27FC236}">
                    <a16:creationId xmlns:a16="http://schemas.microsoft.com/office/drawing/2014/main" id="{8D1D68FD-FDC0-F943-95BF-29B21B27D10E}"/>
                  </a:ext>
                </a:extLst>
              </p14:cNvPr>
              <p14:cNvContentPartPr/>
              <p14:nvPr/>
            </p14:nvContentPartPr>
            <p14:xfrm>
              <a:off x="6648179" y="6457338"/>
              <a:ext cx="360" cy="16200"/>
            </p14:xfrm>
          </p:contentPart>
        </mc:Choice>
        <mc:Fallback xmlns="">
          <p:pic>
            <p:nvPicPr>
              <p:cNvPr id="11" name="Ink 10">
                <a:extLst>
                  <a:ext uri="{FF2B5EF4-FFF2-40B4-BE49-F238E27FC236}">
                    <a16:creationId xmlns:a16="http://schemas.microsoft.com/office/drawing/2014/main" id="{8D1D68FD-FDC0-F943-95BF-29B21B27D10E}"/>
                  </a:ext>
                </a:extLst>
              </p:cNvPr>
              <p:cNvPicPr/>
              <p:nvPr/>
            </p:nvPicPr>
            <p:blipFill>
              <a:blip r:embed="rId6"/>
              <a:stretch>
                <a:fillRect/>
              </a:stretch>
            </p:blipFill>
            <p:spPr>
              <a:xfrm>
                <a:off x="6630179" y="6439338"/>
                <a:ext cx="36000" cy="5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2" name="Ink 11">
                <a:extLst>
                  <a:ext uri="{FF2B5EF4-FFF2-40B4-BE49-F238E27FC236}">
                    <a16:creationId xmlns:a16="http://schemas.microsoft.com/office/drawing/2014/main" id="{4914C2E9-056C-2645-B600-1D110372B3DC}"/>
                  </a:ext>
                </a:extLst>
              </p14:cNvPr>
              <p14:cNvContentPartPr/>
              <p14:nvPr/>
            </p14:nvContentPartPr>
            <p14:xfrm>
              <a:off x="6854819" y="920898"/>
              <a:ext cx="1648440" cy="5613120"/>
            </p14:xfrm>
          </p:contentPart>
        </mc:Choice>
        <mc:Fallback xmlns="">
          <p:pic>
            <p:nvPicPr>
              <p:cNvPr id="12" name="Ink 11">
                <a:extLst>
                  <a:ext uri="{FF2B5EF4-FFF2-40B4-BE49-F238E27FC236}">
                    <a16:creationId xmlns:a16="http://schemas.microsoft.com/office/drawing/2014/main" id="{4914C2E9-056C-2645-B600-1D110372B3DC}"/>
                  </a:ext>
                </a:extLst>
              </p:cNvPr>
              <p:cNvPicPr/>
              <p:nvPr/>
            </p:nvPicPr>
            <p:blipFill>
              <a:blip r:embed="rId8"/>
              <a:stretch>
                <a:fillRect/>
              </a:stretch>
            </p:blipFill>
            <p:spPr>
              <a:xfrm>
                <a:off x="6836819" y="902899"/>
                <a:ext cx="1684080" cy="564875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3" name="Ink 12">
                <a:extLst>
                  <a:ext uri="{FF2B5EF4-FFF2-40B4-BE49-F238E27FC236}">
                    <a16:creationId xmlns:a16="http://schemas.microsoft.com/office/drawing/2014/main" id="{621621A2-87C2-704D-8885-17BE90C4F596}"/>
                  </a:ext>
                </a:extLst>
              </p14:cNvPr>
              <p14:cNvContentPartPr/>
              <p14:nvPr/>
            </p14:nvContentPartPr>
            <p14:xfrm>
              <a:off x="6814499" y="925218"/>
              <a:ext cx="1499760" cy="4628160"/>
            </p14:xfrm>
          </p:contentPart>
        </mc:Choice>
        <mc:Fallback xmlns="">
          <p:pic>
            <p:nvPicPr>
              <p:cNvPr id="13" name="Ink 12">
                <a:extLst>
                  <a:ext uri="{FF2B5EF4-FFF2-40B4-BE49-F238E27FC236}">
                    <a16:creationId xmlns:a16="http://schemas.microsoft.com/office/drawing/2014/main" id="{621621A2-87C2-704D-8885-17BE90C4F596}"/>
                  </a:ext>
                </a:extLst>
              </p:cNvPr>
              <p:cNvPicPr/>
              <p:nvPr/>
            </p:nvPicPr>
            <p:blipFill>
              <a:blip r:embed="rId10"/>
              <a:stretch>
                <a:fillRect/>
              </a:stretch>
            </p:blipFill>
            <p:spPr>
              <a:xfrm>
                <a:off x="6796499" y="907218"/>
                <a:ext cx="1535400" cy="4663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4" name="Ink 13">
                <a:extLst>
                  <a:ext uri="{FF2B5EF4-FFF2-40B4-BE49-F238E27FC236}">
                    <a16:creationId xmlns:a16="http://schemas.microsoft.com/office/drawing/2014/main" id="{979279D4-553A-4942-ADBC-4F8E622F0340}"/>
                  </a:ext>
                </a:extLst>
              </p14:cNvPr>
              <p14:cNvContentPartPr/>
              <p14:nvPr/>
            </p14:nvContentPartPr>
            <p14:xfrm>
              <a:off x="7565687" y="8654058"/>
              <a:ext cx="360" cy="360"/>
            </p14:xfrm>
          </p:contentPart>
        </mc:Choice>
        <mc:Fallback xmlns="">
          <p:pic>
            <p:nvPicPr>
              <p:cNvPr id="14" name="Ink 13">
                <a:extLst>
                  <a:ext uri="{FF2B5EF4-FFF2-40B4-BE49-F238E27FC236}">
                    <a16:creationId xmlns:a16="http://schemas.microsoft.com/office/drawing/2014/main" id="{979279D4-553A-4942-ADBC-4F8E622F0340}"/>
                  </a:ext>
                </a:extLst>
              </p:cNvPr>
              <p:cNvPicPr/>
              <p:nvPr/>
            </p:nvPicPr>
            <p:blipFill>
              <a:blip r:embed="rId12"/>
              <a:stretch>
                <a:fillRect/>
              </a:stretch>
            </p:blipFill>
            <p:spPr>
              <a:xfrm>
                <a:off x="7547687" y="8636058"/>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5" name="Ink 14">
                <a:extLst>
                  <a:ext uri="{FF2B5EF4-FFF2-40B4-BE49-F238E27FC236}">
                    <a16:creationId xmlns:a16="http://schemas.microsoft.com/office/drawing/2014/main" id="{BE26EB41-DBB1-394D-AB04-413BE7EC0B00}"/>
                  </a:ext>
                </a:extLst>
              </p14:cNvPr>
              <p14:cNvContentPartPr/>
              <p14:nvPr/>
            </p14:nvContentPartPr>
            <p14:xfrm>
              <a:off x="1786967" y="-1027422"/>
              <a:ext cx="360" cy="360"/>
            </p14:xfrm>
          </p:contentPart>
        </mc:Choice>
        <mc:Fallback xmlns="">
          <p:pic>
            <p:nvPicPr>
              <p:cNvPr id="15" name="Ink 14">
                <a:extLst>
                  <a:ext uri="{FF2B5EF4-FFF2-40B4-BE49-F238E27FC236}">
                    <a16:creationId xmlns:a16="http://schemas.microsoft.com/office/drawing/2014/main" id="{BE26EB41-DBB1-394D-AB04-413BE7EC0B00}"/>
                  </a:ext>
                </a:extLst>
              </p:cNvPr>
              <p:cNvPicPr/>
              <p:nvPr/>
            </p:nvPicPr>
            <p:blipFill>
              <a:blip r:embed="rId14"/>
              <a:stretch>
                <a:fillRect/>
              </a:stretch>
            </p:blipFill>
            <p:spPr>
              <a:xfrm>
                <a:off x="1768967" y="-1045422"/>
                <a:ext cx="36000" cy="36000"/>
              </a:xfrm>
              <a:prstGeom prst="rect">
                <a:avLst/>
              </a:prstGeom>
            </p:spPr>
          </p:pic>
        </mc:Fallback>
      </mc:AlternateContent>
      <p:grpSp>
        <p:nvGrpSpPr>
          <p:cNvPr id="18" name="Group 17">
            <a:extLst>
              <a:ext uri="{FF2B5EF4-FFF2-40B4-BE49-F238E27FC236}">
                <a16:creationId xmlns:a16="http://schemas.microsoft.com/office/drawing/2014/main" id="{BD2D6506-D01B-5844-AFED-38C835025CC5}"/>
              </a:ext>
            </a:extLst>
          </p:cNvPr>
          <p:cNvGrpSpPr/>
          <p:nvPr/>
        </p:nvGrpSpPr>
        <p:grpSpPr>
          <a:xfrm>
            <a:off x="3191327" y="-738702"/>
            <a:ext cx="360" cy="360"/>
            <a:chOff x="1667327" y="-738702"/>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6" name="Ink 15">
                  <a:extLst>
                    <a:ext uri="{FF2B5EF4-FFF2-40B4-BE49-F238E27FC236}">
                      <a16:creationId xmlns:a16="http://schemas.microsoft.com/office/drawing/2014/main" id="{114B6E14-F188-3C4C-AC7D-92D78B7BC8C6}"/>
                    </a:ext>
                  </a:extLst>
                </p14:cNvPr>
                <p14:cNvContentPartPr/>
                <p14:nvPr/>
              </p14:nvContentPartPr>
              <p14:xfrm>
                <a:off x="1667327" y="-738702"/>
                <a:ext cx="360" cy="360"/>
              </p14:xfrm>
            </p:contentPart>
          </mc:Choice>
          <mc:Fallback xmlns="">
            <p:pic>
              <p:nvPicPr>
                <p:cNvPr id="16" name="Ink 15">
                  <a:extLst>
                    <a:ext uri="{FF2B5EF4-FFF2-40B4-BE49-F238E27FC236}">
                      <a16:creationId xmlns:a16="http://schemas.microsoft.com/office/drawing/2014/main" id="{114B6E14-F188-3C4C-AC7D-92D78B7BC8C6}"/>
                    </a:ext>
                  </a:extLst>
                </p:cNvPr>
                <p:cNvPicPr/>
                <p:nvPr/>
              </p:nvPicPr>
              <p:blipFill>
                <a:blip r:embed="rId16"/>
                <a:stretch>
                  <a:fillRect/>
                </a:stretch>
              </p:blipFill>
              <p:spPr>
                <a:xfrm>
                  <a:off x="1649687" y="-756702"/>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7" name="Ink 16">
                  <a:extLst>
                    <a:ext uri="{FF2B5EF4-FFF2-40B4-BE49-F238E27FC236}">
                      <a16:creationId xmlns:a16="http://schemas.microsoft.com/office/drawing/2014/main" id="{F82F8C38-9724-F048-8560-184123375904}"/>
                    </a:ext>
                  </a:extLst>
                </p14:cNvPr>
                <p14:cNvContentPartPr/>
                <p14:nvPr/>
              </p14:nvContentPartPr>
              <p14:xfrm>
                <a:off x="1667327" y="-738702"/>
                <a:ext cx="360" cy="360"/>
              </p14:xfrm>
            </p:contentPart>
          </mc:Choice>
          <mc:Fallback xmlns="">
            <p:pic>
              <p:nvPicPr>
                <p:cNvPr id="17" name="Ink 16">
                  <a:extLst>
                    <a:ext uri="{FF2B5EF4-FFF2-40B4-BE49-F238E27FC236}">
                      <a16:creationId xmlns:a16="http://schemas.microsoft.com/office/drawing/2014/main" id="{F82F8C38-9724-F048-8560-184123375904}"/>
                    </a:ext>
                  </a:extLst>
                </p:cNvPr>
                <p:cNvPicPr/>
                <p:nvPr/>
              </p:nvPicPr>
              <p:blipFill>
                <a:blip r:embed="rId18"/>
                <a:stretch>
                  <a:fillRect/>
                </a:stretch>
              </p:blipFill>
              <p:spPr>
                <a:xfrm>
                  <a:off x="1649687" y="-756702"/>
                  <a:ext cx="36000" cy="36000"/>
                </a:xfrm>
                <a:prstGeom prst="rect">
                  <a:avLst/>
                </a:prstGeom>
              </p:spPr>
            </p:pic>
          </mc:Fallback>
        </mc:AlternateContent>
      </p:grpSp>
    </p:spTree>
    <p:extLst>
      <p:ext uri="{BB962C8B-B14F-4D97-AF65-F5344CB8AC3E}">
        <p14:creationId xmlns:p14="http://schemas.microsoft.com/office/powerpoint/2010/main" val="285164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10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10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69700"/>
            <a:ext cx="9144001" cy="5688301"/>
          </a:xfrm>
        </p:spPr>
        <p:txBody>
          <a:bodyPr>
            <a:normAutofit lnSpcReduction="10000"/>
          </a:bodyPr>
          <a:lstStyle/>
          <a:p>
            <a:r>
              <a:rPr lang="en-US" sz="3600" dirty="0"/>
              <a:t>After </a:t>
            </a:r>
            <a:r>
              <a:rPr lang="en-US" sz="3600" b="1" u="sng" dirty="0"/>
              <a:t>winter</a:t>
            </a:r>
            <a:r>
              <a:rPr lang="en-US" sz="3600" dirty="0"/>
              <a:t> break, Brewster discovered that their store of </a:t>
            </a:r>
            <a:r>
              <a:rPr lang="en-US" sz="3600" b="1" u="sng" dirty="0"/>
              <a:t>flour</a:t>
            </a:r>
            <a:r>
              <a:rPr lang="en-US" sz="3600" dirty="0"/>
              <a:t> had been taken from their </a:t>
            </a:r>
            <a:r>
              <a:rPr lang="en-US" sz="3600" b="1" u="sng" dirty="0"/>
              <a:t>Homathko</a:t>
            </a:r>
            <a:r>
              <a:rPr lang="en-US" sz="3600" dirty="0"/>
              <a:t> River camp.</a:t>
            </a:r>
          </a:p>
          <a:p>
            <a:r>
              <a:rPr lang="en-US" sz="3600" dirty="0"/>
              <a:t>He questioned the </a:t>
            </a:r>
            <a:r>
              <a:rPr lang="en-US" sz="3600" dirty="0" err="1"/>
              <a:t>Tsilhqot’in</a:t>
            </a:r>
            <a:r>
              <a:rPr lang="en-US" sz="3600" dirty="0"/>
              <a:t>, took down their </a:t>
            </a:r>
            <a:r>
              <a:rPr lang="en-US" sz="3600" b="1" u="sng" dirty="0"/>
              <a:t>names</a:t>
            </a:r>
            <a:r>
              <a:rPr lang="en-US" sz="3600" dirty="0"/>
              <a:t> and threatened them with </a:t>
            </a:r>
            <a:r>
              <a:rPr lang="en-US" sz="3600" b="1" u="sng" dirty="0"/>
              <a:t>death</a:t>
            </a:r>
            <a:r>
              <a:rPr lang="en-US" sz="3600" dirty="0"/>
              <a:t> via </a:t>
            </a:r>
            <a:r>
              <a:rPr lang="en-US" sz="3600" b="1" u="sng" dirty="0"/>
              <a:t>smallpox</a:t>
            </a:r>
            <a:r>
              <a:rPr lang="en-US" sz="3600" dirty="0"/>
              <a:t>, these acts </a:t>
            </a:r>
            <a:r>
              <a:rPr lang="en-US" sz="3600" b="1" u="sng" dirty="0"/>
              <a:t>frightened</a:t>
            </a:r>
            <a:r>
              <a:rPr lang="en-US" sz="3600" dirty="0"/>
              <a:t> the people.</a:t>
            </a:r>
          </a:p>
          <a:p>
            <a:r>
              <a:rPr lang="en-US" sz="3600" dirty="0"/>
              <a:t>News of this encounter lead the </a:t>
            </a:r>
            <a:r>
              <a:rPr lang="en-US" sz="3600" dirty="0" err="1"/>
              <a:t>Tsilhqot’in</a:t>
            </a:r>
            <a:r>
              <a:rPr lang="en-US" sz="3600" dirty="0"/>
              <a:t> Chief, </a:t>
            </a:r>
            <a:r>
              <a:rPr lang="en-US" sz="3600" dirty="0" err="1"/>
              <a:t>Lhatsas’in</a:t>
            </a:r>
            <a:r>
              <a:rPr lang="en-US" sz="3600" dirty="0"/>
              <a:t> (</a:t>
            </a:r>
            <a:r>
              <a:rPr lang="en-US" sz="3600" b="1" u="sng" dirty="0" err="1"/>
              <a:t>Klatsassan</a:t>
            </a:r>
            <a:r>
              <a:rPr lang="en-US" sz="3600" dirty="0"/>
              <a:t>), in 1864 to defend his </a:t>
            </a:r>
            <a:r>
              <a:rPr lang="en-US" sz="3600" b="1" u="sng" dirty="0"/>
              <a:t>territories</a:t>
            </a:r>
            <a:r>
              <a:rPr lang="en-US" sz="3600" dirty="0"/>
              <a:t> and stop Europeans from crossing </a:t>
            </a:r>
            <a:r>
              <a:rPr lang="en-US" sz="3600" dirty="0" err="1"/>
              <a:t>Tsilhqot’in</a:t>
            </a:r>
            <a:r>
              <a:rPr lang="en-US" sz="3600" dirty="0"/>
              <a:t> land without </a:t>
            </a:r>
            <a:r>
              <a:rPr lang="en-US" sz="3600" b="1" u="sng" dirty="0"/>
              <a:t>paying</a:t>
            </a:r>
            <a:r>
              <a:rPr lang="en-US" sz="3600" dirty="0"/>
              <a:t> </a:t>
            </a:r>
            <a:r>
              <a:rPr lang="en-US" sz="3600" b="1" u="sng" dirty="0"/>
              <a:t>compensation</a:t>
            </a:r>
            <a:r>
              <a:rPr lang="en-US" sz="3600" dirty="0"/>
              <a:t>.</a:t>
            </a:r>
          </a:p>
          <a:p>
            <a:endParaRPr lang="en-US" sz="3600" dirty="0"/>
          </a:p>
          <a:p>
            <a:endParaRPr lang="en-US" sz="3600" dirty="0"/>
          </a:p>
        </p:txBody>
      </p:sp>
      <p:sp>
        <p:nvSpPr>
          <p:cNvPr id="5" name="Title 4"/>
          <p:cNvSpPr>
            <a:spLocks noGrp="1"/>
          </p:cNvSpPr>
          <p:nvPr>
            <p:ph type="title"/>
          </p:nvPr>
        </p:nvSpPr>
        <p:spPr>
          <a:xfrm>
            <a:off x="1524000" y="0"/>
            <a:ext cx="9144000" cy="1143000"/>
          </a:xfrm>
        </p:spPr>
        <p:txBody>
          <a:bodyPr/>
          <a:lstStyle/>
          <a:p>
            <a:endParaRPr lang="en-US" dirty="0"/>
          </a:p>
        </p:txBody>
      </p:sp>
      <p:sp>
        <p:nvSpPr>
          <p:cNvPr id="4" name="Title 1"/>
          <p:cNvSpPr txBox="1">
            <a:spLocks/>
          </p:cNvSpPr>
          <p:nvPr/>
        </p:nvSpPr>
        <p:spPr>
          <a:xfrm>
            <a:off x="1524002" y="1"/>
            <a:ext cx="9143999" cy="1169699"/>
          </a:xfrm>
          <a:prstGeom prst="rect">
            <a:avLst/>
          </a:prstGeom>
          <a:solidFill>
            <a:srgbClr val="D7E4B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000000"/>
                </a:solidFill>
              </a:rPr>
              <a:t>The Chilcotin “War” or Massacre?</a:t>
            </a:r>
            <a:endParaRPr lang="en-US" b="1" dirty="0">
              <a:solidFill>
                <a:srgbClr val="000000"/>
              </a:solidFill>
            </a:endParaRPr>
          </a:p>
        </p:txBody>
      </p:sp>
    </p:spTree>
    <p:extLst>
      <p:ext uri="{BB962C8B-B14F-4D97-AF65-F5344CB8AC3E}">
        <p14:creationId xmlns:p14="http://schemas.microsoft.com/office/powerpoint/2010/main" val="1648654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69700"/>
            <a:ext cx="9144001" cy="5688301"/>
          </a:xfrm>
        </p:spPr>
        <p:txBody>
          <a:bodyPr>
            <a:normAutofit fontScale="92500" lnSpcReduction="10000"/>
          </a:bodyPr>
          <a:lstStyle/>
          <a:p>
            <a:r>
              <a:rPr lang="en-US" sz="3600" dirty="0"/>
              <a:t>What followed, as per the </a:t>
            </a:r>
            <a:r>
              <a:rPr lang="en-US" sz="3600" b="1" u="sng" dirty="0"/>
              <a:t>colonial</a:t>
            </a:r>
            <a:r>
              <a:rPr lang="en-US" sz="3600" dirty="0"/>
              <a:t> society’s viewpoint, were </a:t>
            </a:r>
            <a:r>
              <a:rPr lang="en-US" sz="3600" b="1" u="sng" dirty="0"/>
              <a:t>unbelievable</a:t>
            </a:r>
            <a:r>
              <a:rPr lang="en-US" sz="3600" dirty="0"/>
              <a:t> acts of </a:t>
            </a:r>
            <a:r>
              <a:rPr lang="en-US" sz="3600" b="1" u="sng" dirty="0"/>
              <a:t>unprovoked</a:t>
            </a:r>
            <a:r>
              <a:rPr lang="en-US" sz="3600" dirty="0"/>
              <a:t> and savage violence.</a:t>
            </a:r>
          </a:p>
          <a:p>
            <a:r>
              <a:rPr lang="en-US" sz="3600" dirty="0"/>
              <a:t>Yet, another </a:t>
            </a:r>
            <a:r>
              <a:rPr lang="en-US" sz="3600" b="1" u="sng" dirty="0"/>
              <a:t>perspective</a:t>
            </a:r>
            <a:r>
              <a:rPr lang="en-US" sz="3600" dirty="0"/>
              <a:t> sees these actions as a series of </a:t>
            </a:r>
            <a:r>
              <a:rPr lang="en-US" sz="3600" b="1" u="sng" dirty="0"/>
              <a:t>strategic</a:t>
            </a:r>
            <a:r>
              <a:rPr lang="en-US" sz="3600" dirty="0"/>
              <a:t> attacks conducted according to the practices of </a:t>
            </a:r>
            <a:r>
              <a:rPr lang="en-US" sz="3600" b="1" u="sng" dirty="0"/>
              <a:t>warfare</a:t>
            </a:r>
            <a:r>
              <a:rPr lang="en-US" sz="3600" dirty="0"/>
              <a:t>.</a:t>
            </a:r>
          </a:p>
          <a:p>
            <a:r>
              <a:rPr lang="en-US" sz="3600" dirty="0" err="1"/>
              <a:t>Lhatsas’in</a:t>
            </a:r>
            <a:r>
              <a:rPr lang="en-US" sz="3600" dirty="0"/>
              <a:t> (</a:t>
            </a:r>
            <a:r>
              <a:rPr lang="en-US" sz="3600" dirty="0" err="1"/>
              <a:t>Klattasine</a:t>
            </a:r>
            <a:r>
              <a:rPr lang="en-US" sz="3600" dirty="0"/>
              <a:t>) and about </a:t>
            </a:r>
            <a:r>
              <a:rPr lang="en-US" sz="3600" b="1" u="sng" dirty="0"/>
              <a:t>12</a:t>
            </a:r>
            <a:r>
              <a:rPr lang="en-US" sz="3600" dirty="0"/>
              <a:t> warriors carried out 3 attacks on the Homathko River </a:t>
            </a:r>
            <a:r>
              <a:rPr lang="en-US" sz="3600" b="1" u="sng" dirty="0"/>
              <a:t>construction</a:t>
            </a:r>
            <a:r>
              <a:rPr lang="en-US" sz="3600" dirty="0"/>
              <a:t> camp; 13 men were </a:t>
            </a:r>
            <a:r>
              <a:rPr lang="en-US" sz="3600" b="1" u="sng" dirty="0"/>
              <a:t>killed</a:t>
            </a:r>
            <a:r>
              <a:rPr lang="en-US" sz="3600" dirty="0"/>
              <a:t> including </a:t>
            </a:r>
            <a:r>
              <a:rPr lang="en-US" sz="3600" b="1" u="sng" dirty="0"/>
              <a:t>Brewster</a:t>
            </a:r>
            <a:r>
              <a:rPr lang="en-US" sz="3600" dirty="0"/>
              <a:t>.</a:t>
            </a:r>
          </a:p>
          <a:p>
            <a:r>
              <a:rPr lang="en-US" sz="3600" dirty="0"/>
              <a:t>Two more </a:t>
            </a:r>
            <a:r>
              <a:rPr lang="en-US" sz="3600" b="1" u="sng" dirty="0"/>
              <a:t>attacks</a:t>
            </a:r>
            <a:r>
              <a:rPr lang="en-US" sz="3600" dirty="0"/>
              <a:t> in Chilcotin </a:t>
            </a:r>
            <a:r>
              <a:rPr lang="en-US" sz="3600" b="1" u="sng" dirty="0"/>
              <a:t>country</a:t>
            </a:r>
            <a:r>
              <a:rPr lang="en-US" sz="3600" dirty="0"/>
              <a:t> killed 5 </a:t>
            </a:r>
            <a:r>
              <a:rPr lang="en-US" sz="3600" b="1" u="sng" dirty="0"/>
              <a:t>British</a:t>
            </a:r>
            <a:r>
              <a:rPr lang="en-US" sz="3600" dirty="0"/>
              <a:t> including one </a:t>
            </a:r>
            <a:r>
              <a:rPr lang="en-US" sz="3600" b="1" u="sng" dirty="0"/>
              <a:t>rancher</a:t>
            </a:r>
            <a:r>
              <a:rPr lang="en-US" sz="3600" dirty="0"/>
              <a:t>.</a:t>
            </a:r>
          </a:p>
          <a:p>
            <a:endParaRPr lang="en-US" sz="3600" dirty="0"/>
          </a:p>
          <a:p>
            <a:endParaRPr lang="en-US" sz="3600" dirty="0"/>
          </a:p>
        </p:txBody>
      </p:sp>
      <p:sp>
        <p:nvSpPr>
          <p:cNvPr id="5" name="Title 4"/>
          <p:cNvSpPr>
            <a:spLocks noGrp="1"/>
          </p:cNvSpPr>
          <p:nvPr>
            <p:ph type="title"/>
          </p:nvPr>
        </p:nvSpPr>
        <p:spPr>
          <a:xfrm>
            <a:off x="1524000" y="0"/>
            <a:ext cx="9144000" cy="1143000"/>
          </a:xfrm>
        </p:spPr>
        <p:txBody>
          <a:bodyPr/>
          <a:lstStyle/>
          <a:p>
            <a:endParaRPr lang="en-US" dirty="0"/>
          </a:p>
        </p:txBody>
      </p:sp>
      <p:sp>
        <p:nvSpPr>
          <p:cNvPr id="4" name="Title 1"/>
          <p:cNvSpPr txBox="1">
            <a:spLocks/>
          </p:cNvSpPr>
          <p:nvPr/>
        </p:nvSpPr>
        <p:spPr>
          <a:xfrm>
            <a:off x="1524002" y="1"/>
            <a:ext cx="9143999" cy="1042681"/>
          </a:xfrm>
          <a:prstGeom prst="rect">
            <a:avLst/>
          </a:prstGeom>
          <a:solidFill>
            <a:srgbClr val="D7E4B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000000"/>
                </a:solidFill>
              </a:rPr>
              <a:t>The Chilcotin “War” or Massacre?</a:t>
            </a:r>
            <a:endParaRPr lang="en-US" b="1" dirty="0">
              <a:solidFill>
                <a:srgbClr val="000000"/>
              </a:solidFill>
            </a:endParaRPr>
          </a:p>
        </p:txBody>
      </p:sp>
    </p:spTree>
    <p:extLst>
      <p:ext uri="{BB962C8B-B14F-4D97-AF65-F5344CB8AC3E}">
        <p14:creationId xmlns:p14="http://schemas.microsoft.com/office/powerpoint/2010/main" val="1531925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69700"/>
            <a:ext cx="9144001" cy="5688301"/>
          </a:xfrm>
        </p:spPr>
        <p:txBody>
          <a:bodyPr>
            <a:normAutofit/>
          </a:bodyPr>
          <a:lstStyle/>
          <a:p>
            <a:r>
              <a:rPr lang="en-US" sz="3600" dirty="0"/>
              <a:t>European settlers saw this as </a:t>
            </a:r>
            <a:r>
              <a:rPr lang="en-US" sz="3600" b="1" u="sng" dirty="0"/>
              <a:t>unprovoked</a:t>
            </a:r>
            <a:r>
              <a:rPr lang="en-US" sz="3600" dirty="0"/>
              <a:t> and </a:t>
            </a:r>
            <a:r>
              <a:rPr lang="en-US" sz="3600" b="1" u="sng" dirty="0"/>
              <a:t>unwarranted</a:t>
            </a:r>
            <a:r>
              <a:rPr lang="en-US" sz="3600" dirty="0"/>
              <a:t>, while the </a:t>
            </a:r>
            <a:r>
              <a:rPr lang="en-US" sz="3600" dirty="0" err="1"/>
              <a:t>Tsilhqot’in</a:t>
            </a:r>
            <a:r>
              <a:rPr lang="en-US" sz="3600" dirty="0"/>
              <a:t> were resisting </a:t>
            </a:r>
            <a:r>
              <a:rPr lang="en-US" sz="3600" b="1" u="sng" dirty="0"/>
              <a:t>invasion</a:t>
            </a:r>
            <a:r>
              <a:rPr lang="en-US" sz="3600" dirty="0"/>
              <a:t>, </a:t>
            </a:r>
            <a:r>
              <a:rPr lang="en-US" sz="3600" b="1" u="sng" dirty="0"/>
              <a:t>defending</a:t>
            </a:r>
            <a:r>
              <a:rPr lang="en-US" sz="3600" dirty="0"/>
              <a:t> their </a:t>
            </a:r>
            <a:r>
              <a:rPr lang="en-US" sz="3600" b="1" u="sng" dirty="0"/>
              <a:t>land</a:t>
            </a:r>
            <a:r>
              <a:rPr lang="en-US" sz="3600" dirty="0"/>
              <a:t> and </a:t>
            </a:r>
            <a:r>
              <a:rPr lang="en-US" sz="3600" b="1" u="sng" dirty="0"/>
              <a:t>culture</a:t>
            </a:r>
            <a:r>
              <a:rPr lang="en-US" sz="3600" dirty="0"/>
              <a:t>.</a:t>
            </a:r>
          </a:p>
          <a:p>
            <a:r>
              <a:rPr lang="en-US" sz="3600" dirty="0"/>
              <a:t>Frederick Seymour, the new governor, felt </a:t>
            </a:r>
            <a:r>
              <a:rPr lang="en-US" sz="3600" b="1" u="sng" dirty="0"/>
              <a:t>compelled</a:t>
            </a:r>
            <a:r>
              <a:rPr lang="en-US" sz="3600" dirty="0"/>
              <a:t> to take quick </a:t>
            </a:r>
            <a:r>
              <a:rPr lang="en-US" sz="3600" b="1" u="sng" dirty="0"/>
              <a:t>action</a:t>
            </a:r>
            <a:r>
              <a:rPr lang="en-US" sz="3600" dirty="0"/>
              <a:t> and send out two </a:t>
            </a:r>
            <a:r>
              <a:rPr lang="en-US" sz="3600" b="1" u="sng" dirty="0"/>
              <a:t>military</a:t>
            </a:r>
            <a:r>
              <a:rPr lang="en-US" sz="3600" dirty="0"/>
              <a:t> groups; Seymour went with them. </a:t>
            </a:r>
          </a:p>
          <a:p>
            <a:r>
              <a:rPr lang="en-US" sz="3600" dirty="0"/>
              <a:t>One troop went </a:t>
            </a:r>
            <a:r>
              <a:rPr lang="en-US" sz="3600" b="1" u="sng" dirty="0"/>
              <a:t>eastward</a:t>
            </a:r>
            <a:r>
              <a:rPr lang="en-US" sz="3600" dirty="0"/>
              <a:t> from the coast via Bella </a:t>
            </a:r>
            <a:r>
              <a:rPr lang="en-US" sz="3600" b="1" u="sng" dirty="0"/>
              <a:t>Coola</a:t>
            </a:r>
            <a:r>
              <a:rPr lang="en-US" sz="3600" dirty="0"/>
              <a:t> and the other went </a:t>
            </a:r>
            <a:r>
              <a:rPr lang="en-US" sz="3600" b="1" u="sng" dirty="0"/>
              <a:t>westward</a:t>
            </a:r>
            <a:r>
              <a:rPr lang="en-US" sz="3600" dirty="0"/>
              <a:t> from the Cariboo.</a:t>
            </a:r>
          </a:p>
          <a:p>
            <a:endParaRPr lang="en-US" sz="3600" dirty="0"/>
          </a:p>
          <a:p>
            <a:endParaRPr lang="en-US" sz="3600" dirty="0"/>
          </a:p>
          <a:p>
            <a:endParaRPr lang="en-US" sz="3600" dirty="0"/>
          </a:p>
        </p:txBody>
      </p:sp>
      <p:sp>
        <p:nvSpPr>
          <p:cNvPr id="5" name="Title 4"/>
          <p:cNvSpPr>
            <a:spLocks noGrp="1"/>
          </p:cNvSpPr>
          <p:nvPr>
            <p:ph type="title"/>
          </p:nvPr>
        </p:nvSpPr>
        <p:spPr>
          <a:xfrm>
            <a:off x="1524000" y="0"/>
            <a:ext cx="9144000" cy="1143000"/>
          </a:xfrm>
        </p:spPr>
        <p:txBody>
          <a:bodyPr/>
          <a:lstStyle/>
          <a:p>
            <a:endParaRPr lang="en-US" dirty="0"/>
          </a:p>
        </p:txBody>
      </p:sp>
      <p:sp>
        <p:nvSpPr>
          <p:cNvPr id="4" name="Title 1"/>
          <p:cNvSpPr txBox="1">
            <a:spLocks/>
          </p:cNvSpPr>
          <p:nvPr/>
        </p:nvSpPr>
        <p:spPr>
          <a:xfrm>
            <a:off x="1524002" y="1"/>
            <a:ext cx="9143999" cy="1042681"/>
          </a:xfrm>
          <a:prstGeom prst="rect">
            <a:avLst/>
          </a:prstGeom>
          <a:solidFill>
            <a:srgbClr val="D7E4B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000000"/>
                </a:solidFill>
              </a:rPr>
              <a:t>The Chilcotin “War” or Massacre?</a:t>
            </a:r>
            <a:endParaRPr lang="en-US" b="1" dirty="0">
              <a:solidFill>
                <a:srgbClr val="000000"/>
              </a:solidFill>
            </a:endParaRPr>
          </a:p>
        </p:txBody>
      </p:sp>
    </p:spTree>
    <p:extLst>
      <p:ext uri="{BB962C8B-B14F-4D97-AF65-F5344CB8AC3E}">
        <p14:creationId xmlns:p14="http://schemas.microsoft.com/office/powerpoint/2010/main" val="915458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042682"/>
            <a:ext cx="9144000" cy="5815319"/>
          </a:xfrm>
        </p:spPr>
        <p:txBody>
          <a:bodyPr>
            <a:normAutofit/>
          </a:bodyPr>
          <a:lstStyle/>
          <a:p>
            <a:r>
              <a:rPr lang="en-US" dirty="0"/>
              <a:t>From June to August nearly </a:t>
            </a:r>
            <a:r>
              <a:rPr lang="en-US" b="1" u="sng" dirty="0"/>
              <a:t>200</a:t>
            </a:r>
            <a:r>
              <a:rPr lang="en-US" dirty="0"/>
              <a:t> colonial troops searched for the men they called murders.</a:t>
            </a:r>
          </a:p>
          <a:p>
            <a:r>
              <a:rPr lang="en-US" dirty="0"/>
              <a:t>Finally, a message was sent to Chief </a:t>
            </a:r>
            <a:r>
              <a:rPr lang="en-US" dirty="0" err="1"/>
              <a:t>Lhatsas’in</a:t>
            </a:r>
            <a:r>
              <a:rPr lang="en-US" dirty="0"/>
              <a:t> (</a:t>
            </a:r>
            <a:r>
              <a:rPr lang="en-US" dirty="0" err="1"/>
              <a:t>Klattasine</a:t>
            </a:r>
            <a:r>
              <a:rPr lang="en-US" dirty="0"/>
              <a:t>) to meet with </a:t>
            </a:r>
            <a:r>
              <a:rPr lang="en-US" b="1" u="sng" dirty="0"/>
              <a:t>Seymour</a:t>
            </a:r>
            <a:r>
              <a:rPr lang="en-US" dirty="0"/>
              <a:t> without </a:t>
            </a:r>
            <a:r>
              <a:rPr lang="en-US" b="1" u="sng" dirty="0"/>
              <a:t>fear</a:t>
            </a:r>
            <a:r>
              <a:rPr lang="en-US" dirty="0"/>
              <a:t>; the </a:t>
            </a:r>
            <a:r>
              <a:rPr lang="en-US" dirty="0" err="1"/>
              <a:t>Tsilhqot’in</a:t>
            </a:r>
            <a:r>
              <a:rPr lang="en-US" dirty="0"/>
              <a:t> believed they were going to </a:t>
            </a:r>
            <a:r>
              <a:rPr lang="en-US" b="1" u="sng" dirty="0"/>
              <a:t>negotiate</a:t>
            </a:r>
            <a:r>
              <a:rPr lang="en-US" dirty="0"/>
              <a:t> a </a:t>
            </a:r>
            <a:r>
              <a:rPr lang="en-US" b="1" u="sng" dirty="0"/>
              <a:t>peace</a:t>
            </a:r>
            <a:r>
              <a:rPr lang="en-US" dirty="0"/>
              <a:t> settlement.</a:t>
            </a:r>
          </a:p>
          <a:p>
            <a:r>
              <a:rPr lang="en-US" dirty="0"/>
              <a:t>Chief </a:t>
            </a:r>
            <a:r>
              <a:rPr lang="en-US" dirty="0" err="1"/>
              <a:t>Lhatsas’in</a:t>
            </a:r>
            <a:r>
              <a:rPr lang="en-US" dirty="0"/>
              <a:t> and 6 other  </a:t>
            </a:r>
            <a:r>
              <a:rPr lang="en-US" dirty="0" err="1"/>
              <a:t>Tsilhqot’in</a:t>
            </a:r>
            <a:r>
              <a:rPr lang="en-US" dirty="0"/>
              <a:t> chiefs </a:t>
            </a:r>
            <a:r>
              <a:rPr lang="en-US" b="1" u="sng" dirty="0"/>
              <a:t>arrived</a:t>
            </a:r>
            <a:r>
              <a:rPr lang="en-US" dirty="0"/>
              <a:t> at the meeting place </a:t>
            </a:r>
            <a:r>
              <a:rPr lang="en-US" b="1" u="sng" dirty="0"/>
              <a:t>unarmed</a:t>
            </a:r>
            <a:r>
              <a:rPr lang="en-US" dirty="0"/>
              <a:t>.</a:t>
            </a:r>
          </a:p>
          <a:p>
            <a:r>
              <a:rPr lang="en-US" dirty="0"/>
              <a:t>Instead of being received as equals they were </a:t>
            </a:r>
            <a:r>
              <a:rPr lang="en-US" b="1" u="sng" dirty="0"/>
              <a:t>seized</a:t>
            </a:r>
            <a:r>
              <a:rPr lang="en-US" dirty="0"/>
              <a:t>, </a:t>
            </a:r>
            <a:r>
              <a:rPr lang="en-US" b="1" u="sng" dirty="0"/>
              <a:t>handcuffed</a:t>
            </a:r>
            <a:r>
              <a:rPr lang="en-US" dirty="0"/>
              <a:t>, and transported to </a:t>
            </a:r>
            <a:r>
              <a:rPr lang="en-US" b="1" u="sng" dirty="0" err="1"/>
              <a:t>Quesnel</a:t>
            </a:r>
            <a:r>
              <a:rPr lang="en-US" dirty="0"/>
              <a:t>.</a:t>
            </a:r>
          </a:p>
          <a:p>
            <a:endParaRPr lang="en-US" dirty="0"/>
          </a:p>
          <a:p>
            <a:endParaRPr lang="en-US" dirty="0"/>
          </a:p>
        </p:txBody>
      </p:sp>
      <p:sp>
        <p:nvSpPr>
          <p:cNvPr id="4" name="Title 1"/>
          <p:cNvSpPr txBox="1">
            <a:spLocks/>
          </p:cNvSpPr>
          <p:nvPr/>
        </p:nvSpPr>
        <p:spPr>
          <a:xfrm>
            <a:off x="1524002" y="1"/>
            <a:ext cx="9143999" cy="1042681"/>
          </a:xfrm>
          <a:prstGeom prst="rect">
            <a:avLst/>
          </a:prstGeom>
          <a:solidFill>
            <a:srgbClr val="D7E4B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000000"/>
                </a:solidFill>
              </a:rPr>
              <a:t>The Chilcotin “War” or Massacre?</a:t>
            </a:r>
            <a:endParaRPr lang="en-US" b="1" dirty="0">
              <a:solidFill>
                <a:srgbClr val="000000"/>
              </a:solidFill>
            </a:endParaRPr>
          </a:p>
        </p:txBody>
      </p:sp>
    </p:spTree>
    <p:extLst>
      <p:ext uri="{BB962C8B-B14F-4D97-AF65-F5344CB8AC3E}">
        <p14:creationId xmlns:p14="http://schemas.microsoft.com/office/powerpoint/2010/main" val="2700166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9144000" cy="5257800"/>
          </a:xfrm>
        </p:spPr>
        <p:txBody>
          <a:bodyPr>
            <a:normAutofit/>
          </a:bodyPr>
          <a:lstStyle/>
          <a:p>
            <a:r>
              <a:rPr lang="en-US" dirty="0"/>
              <a:t>At the end of September 1864, they were sentence to death by </a:t>
            </a:r>
            <a:r>
              <a:rPr lang="en-US" b="1" u="sng" dirty="0"/>
              <a:t>hanging</a:t>
            </a:r>
            <a:r>
              <a:rPr lang="en-US" dirty="0"/>
              <a:t> by Justice </a:t>
            </a:r>
            <a:r>
              <a:rPr lang="en-US" b="1" u="sng" dirty="0" err="1"/>
              <a:t>Begbie</a:t>
            </a:r>
            <a:r>
              <a:rPr lang="en-US" dirty="0"/>
              <a:t>.</a:t>
            </a:r>
          </a:p>
          <a:p>
            <a:r>
              <a:rPr lang="en-US" dirty="0"/>
              <a:t>5 chiefs would be </a:t>
            </a:r>
            <a:r>
              <a:rPr lang="en-US" b="1" u="sng" dirty="0"/>
              <a:t>hanged</a:t>
            </a:r>
            <a:r>
              <a:rPr lang="en-US" dirty="0"/>
              <a:t> in </a:t>
            </a:r>
            <a:r>
              <a:rPr lang="en-US" dirty="0" err="1"/>
              <a:t>Quesnel</a:t>
            </a:r>
            <a:r>
              <a:rPr lang="en-US" dirty="0"/>
              <a:t> and the 6</a:t>
            </a:r>
            <a:r>
              <a:rPr lang="en-US" baseline="30000" dirty="0"/>
              <a:t>th</a:t>
            </a:r>
            <a:r>
              <a:rPr lang="en-US" dirty="0"/>
              <a:t> would be hanged in New </a:t>
            </a:r>
            <a:r>
              <a:rPr lang="en-US" b="1" u="sng" dirty="0"/>
              <a:t>Westminster</a:t>
            </a:r>
            <a:r>
              <a:rPr lang="en-US" dirty="0"/>
              <a:t>. </a:t>
            </a:r>
          </a:p>
          <a:p>
            <a:r>
              <a:rPr lang="en-US" dirty="0"/>
              <a:t>The death toll was unbelievable: hundreds of </a:t>
            </a:r>
            <a:r>
              <a:rPr lang="en-US" dirty="0" err="1"/>
              <a:t>Tsilhqot’in</a:t>
            </a:r>
            <a:r>
              <a:rPr lang="en-US" dirty="0"/>
              <a:t>  dead from </a:t>
            </a:r>
            <a:r>
              <a:rPr lang="en-US" b="1" u="sng" dirty="0"/>
              <a:t>disease</a:t>
            </a:r>
            <a:r>
              <a:rPr lang="en-US" dirty="0"/>
              <a:t>, fifteen Europeans </a:t>
            </a:r>
            <a:r>
              <a:rPr lang="en-US" b="1" u="sng" dirty="0"/>
              <a:t>killed</a:t>
            </a:r>
            <a:r>
              <a:rPr lang="en-US" dirty="0"/>
              <a:t>, and 6 chiefs </a:t>
            </a:r>
            <a:r>
              <a:rPr lang="en-US" b="1" u="sng" dirty="0"/>
              <a:t>hanged</a:t>
            </a:r>
            <a:r>
              <a:rPr lang="en-US" dirty="0"/>
              <a:t>.</a:t>
            </a:r>
          </a:p>
          <a:p>
            <a:r>
              <a:rPr lang="en-US" dirty="0"/>
              <a:t>The </a:t>
            </a:r>
            <a:r>
              <a:rPr lang="en-US" dirty="0" err="1"/>
              <a:t>Tsilhqot’in</a:t>
            </a:r>
            <a:r>
              <a:rPr lang="en-US" dirty="0"/>
              <a:t> peoples </a:t>
            </a:r>
            <a:r>
              <a:rPr lang="en-US" b="1" u="sng" dirty="0"/>
              <a:t>remember</a:t>
            </a:r>
            <a:r>
              <a:rPr lang="en-US" dirty="0"/>
              <a:t> even if we do not.</a:t>
            </a:r>
          </a:p>
          <a:p>
            <a:endParaRPr lang="en-US" dirty="0"/>
          </a:p>
          <a:p>
            <a:endParaRPr lang="en-US" dirty="0"/>
          </a:p>
          <a:p>
            <a:endParaRPr lang="en-US" dirty="0"/>
          </a:p>
        </p:txBody>
      </p:sp>
      <p:sp>
        <p:nvSpPr>
          <p:cNvPr id="4" name="Title 1"/>
          <p:cNvSpPr>
            <a:spLocks noGrp="1"/>
          </p:cNvSpPr>
          <p:nvPr>
            <p:ph type="title"/>
          </p:nvPr>
        </p:nvSpPr>
        <p:spPr>
          <a:xfrm>
            <a:off x="1524002" y="1"/>
            <a:ext cx="9143999" cy="1383923"/>
          </a:xfrm>
          <a:solidFill>
            <a:srgbClr val="D7E4BD"/>
          </a:solidFill>
        </p:spPr>
        <p:txBody>
          <a:bodyPr>
            <a:normAutofit/>
          </a:bodyPr>
          <a:lstStyle/>
          <a:p>
            <a:r>
              <a:rPr lang="en-US" b="1" dirty="0">
                <a:solidFill>
                  <a:srgbClr val="000000"/>
                </a:solidFill>
              </a:rPr>
              <a:t>The </a:t>
            </a:r>
            <a:r>
              <a:rPr lang="en-US" b="1" dirty="0" err="1">
                <a:solidFill>
                  <a:srgbClr val="000000"/>
                </a:solidFill>
              </a:rPr>
              <a:t>Chilcotin</a:t>
            </a:r>
            <a:r>
              <a:rPr lang="en-US" b="1" dirty="0">
                <a:solidFill>
                  <a:srgbClr val="000000"/>
                </a:solidFill>
              </a:rPr>
              <a:t> “War” or Massacre?</a:t>
            </a:r>
          </a:p>
        </p:txBody>
      </p:sp>
    </p:spTree>
    <p:extLst>
      <p:ext uri="{BB962C8B-B14F-4D97-AF65-F5344CB8AC3E}">
        <p14:creationId xmlns:p14="http://schemas.microsoft.com/office/powerpoint/2010/main" val="40033530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9144000" cy="5257800"/>
          </a:xfrm>
        </p:spPr>
        <p:txBody>
          <a:bodyPr>
            <a:normAutofit/>
          </a:bodyPr>
          <a:lstStyle/>
          <a:p>
            <a:r>
              <a:rPr lang="en-US" dirty="0"/>
              <a:t>In 1993, Judge Anthony </a:t>
            </a:r>
            <a:r>
              <a:rPr lang="en-US" b="1" u="sng" dirty="0" err="1"/>
              <a:t>Sarich</a:t>
            </a:r>
            <a:r>
              <a:rPr lang="en-US" dirty="0"/>
              <a:t> wrote a report commissioned by the government of British Columbia, of an </a:t>
            </a:r>
            <a:r>
              <a:rPr lang="en-US" b="1" u="sng" dirty="0"/>
              <a:t>inquiry</a:t>
            </a:r>
            <a:r>
              <a:rPr lang="en-US" dirty="0"/>
              <a:t> into the </a:t>
            </a:r>
            <a:r>
              <a:rPr lang="en-US" b="1" u="sng" dirty="0"/>
              <a:t>relationship</a:t>
            </a:r>
            <a:r>
              <a:rPr lang="en-US" dirty="0"/>
              <a:t> between the Aboriginal community in British Columbia and the </a:t>
            </a:r>
            <a:r>
              <a:rPr lang="en-US" b="1" u="sng" dirty="0"/>
              <a:t>justice</a:t>
            </a:r>
            <a:r>
              <a:rPr lang="en-US" dirty="0"/>
              <a:t> system. </a:t>
            </a:r>
          </a:p>
          <a:p>
            <a:r>
              <a:rPr lang="en-US" dirty="0"/>
              <a:t>As a result of the recommendations in the report, the Attorney General </a:t>
            </a:r>
            <a:r>
              <a:rPr lang="en-US" b="1" u="sng" dirty="0"/>
              <a:t>apologized</a:t>
            </a:r>
            <a:r>
              <a:rPr lang="en-US" dirty="0"/>
              <a:t> for the hanging of the Chilcotin chiefs and provided funding for an </a:t>
            </a:r>
            <a:r>
              <a:rPr lang="en-US" b="1" u="sng" dirty="0"/>
              <a:t>archaeological</a:t>
            </a:r>
            <a:r>
              <a:rPr lang="en-US" dirty="0"/>
              <a:t> investigation to locate their </a:t>
            </a:r>
            <a:r>
              <a:rPr lang="en-US" b="1" u="sng" dirty="0"/>
              <a:t>graves</a:t>
            </a:r>
            <a:r>
              <a:rPr lang="en-US" dirty="0"/>
              <a:t>.</a:t>
            </a:r>
            <a:endParaRPr lang="en-US" baseline="30000" dirty="0"/>
          </a:p>
          <a:p>
            <a:endParaRPr lang="en-US" dirty="0"/>
          </a:p>
          <a:p>
            <a:endParaRPr lang="en-US" dirty="0"/>
          </a:p>
          <a:p>
            <a:endParaRPr lang="en-US" dirty="0"/>
          </a:p>
          <a:p>
            <a:endParaRPr lang="en-US" dirty="0"/>
          </a:p>
        </p:txBody>
      </p:sp>
      <p:sp>
        <p:nvSpPr>
          <p:cNvPr id="4" name="Title 1"/>
          <p:cNvSpPr>
            <a:spLocks noGrp="1"/>
          </p:cNvSpPr>
          <p:nvPr>
            <p:ph type="title"/>
          </p:nvPr>
        </p:nvSpPr>
        <p:spPr>
          <a:xfrm>
            <a:off x="1524002" y="0"/>
            <a:ext cx="9143999" cy="1600200"/>
          </a:xfrm>
          <a:solidFill>
            <a:srgbClr val="D7E4BD"/>
          </a:solidFill>
        </p:spPr>
        <p:txBody>
          <a:bodyPr>
            <a:normAutofit/>
          </a:bodyPr>
          <a:lstStyle/>
          <a:p>
            <a:r>
              <a:rPr lang="en-US" b="1" dirty="0">
                <a:solidFill>
                  <a:srgbClr val="000000"/>
                </a:solidFill>
              </a:rPr>
              <a:t>The </a:t>
            </a:r>
            <a:r>
              <a:rPr lang="en-US" b="1" dirty="0" err="1">
                <a:solidFill>
                  <a:srgbClr val="000000"/>
                </a:solidFill>
              </a:rPr>
              <a:t>Chilcotin</a:t>
            </a:r>
            <a:r>
              <a:rPr lang="en-US" b="1" dirty="0">
                <a:solidFill>
                  <a:srgbClr val="000000"/>
                </a:solidFill>
              </a:rPr>
              <a:t> “War” or Massacre?</a:t>
            </a:r>
          </a:p>
        </p:txBody>
      </p:sp>
    </p:spTree>
    <p:extLst>
      <p:ext uri="{BB962C8B-B14F-4D97-AF65-F5344CB8AC3E}">
        <p14:creationId xmlns:p14="http://schemas.microsoft.com/office/powerpoint/2010/main" val="3358898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9144000" cy="5257800"/>
          </a:xfrm>
        </p:spPr>
        <p:txBody>
          <a:bodyPr>
            <a:normAutofit/>
          </a:bodyPr>
          <a:lstStyle/>
          <a:p>
            <a:r>
              <a:rPr lang="en-US" dirty="0"/>
              <a:t>In </a:t>
            </a:r>
            <a:r>
              <a:rPr lang="en-US" b="1" u="sng" dirty="0"/>
              <a:t>2014</a:t>
            </a:r>
            <a:r>
              <a:rPr lang="en-US" dirty="0"/>
              <a:t>, the British Columbia government </a:t>
            </a:r>
            <a:r>
              <a:rPr lang="en-US" b="1" u="sng" dirty="0"/>
              <a:t>exonerated</a:t>
            </a:r>
            <a:r>
              <a:rPr lang="en-US" dirty="0"/>
              <a:t> the Chilcotin leaders.</a:t>
            </a:r>
          </a:p>
          <a:p>
            <a:r>
              <a:rPr lang="en-US" dirty="0"/>
              <a:t>Premier Christy Clark stated, "We confirm without reservation that these six </a:t>
            </a:r>
            <a:r>
              <a:rPr lang="en-US" dirty="0" err="1"/>
              <a:t>Tsilhqot'in</a:t>
            </a:r>
            <a:r>
              <a:rPr lang="en-US" dirty="0"/>
              <a:t> chiefs are fully exonerated for any </a:t>
            </a:r>
            <a:r>
              <a:rPr lang="en-US" b="1" u="sng" dirty="0"/>
              <a:t>crime</a:t>
            </a:r>
            <a:r>
              <a:rPr lang="en-US" dirty="0"/>
              <a:t> or </a:t>
            </a:r>
            <a:r>
              <a:rPr lang="en-US" b="1" u="sng" dirty="0"/>
              <a:t>wrongdoing</a:t>
            </a:r>
            <a:r>
              <a:rPr lang="en-US" dirty="0"/>
              <a:t>.”</a:t>
            </a:r>
          </a:p>
          <a:p>
            <a:endParaRPr lang="en-US" dirty="0"/>
          </a:p>
          <a:p>
            <a:endParaRPr lang="en-US" dirty="0"/>
          </a:p>
          <a:p>
            <a:endParaRPr lang="en-US" dirty="0"/>
          </a:p>
          <a:p>
            <a:endParaRPr lang="en-US" dirty="0"/>
          </a:p>
          <a:p>
            <a:endParaRPr lang="en-US" dirty="0"/>
          </a:p>
        </p:txBody>
      </p:sp>
      <p:sp>
        <p:nvSpPr>
          <p:cNvPr id="4" name="Title 1"/>
          <p:cNvSpPr>
            <a:spLocks noGrp="1"/>
          </p:cNvSpPr>
          <p:nvPr>
            <p:ph type="title"/>
          </p:nvPr>
        </p:nvSpPr>
        <p:spPr>
          <a:xfrm>
            <a:off x="1524002" y="0"/>
            <a:ext cx="9143999" cy="1600200"/>
          </a:xfrm>
          <a:solidFill>
            <a:srgbClr val="D7E4BD"/>
          </a:solidFill>
        </p:spPr>
        <p:txBody>
          <a:bodyPr>
            <a:normAutofit/>
          </a:bodyPr>
          <a:lstStyle/>
          <a:p>
            <a:r>
              <a:rPr lang="en-US" b="1" dirty="0">
                <a:solidFill>
                  <a:srgbClr val="000000"/>
                </a:solidFill>
              </a:rPr>
              <a:t>The </a:t>
            </a:r>
            <a:r>
              <a:rPr lang="en-US" b="1" dirty="0" err="1">
                <a:solidFill>
                  <a:srgbClr val="000000"/>
                </a:solidFill>
              </a:rPr>
              <a:t>Chilcotin</a:t>
            </a:r>
            <a:r>
              <a:rPr lang="en-US" b="1" dirty="0">
                <a:solidFill>
                  <a:srgbClr val="000000"/>
                </a:solidFill>
              </a:rPr>
              <a:t> “War” or Massacre?</a:t>
            </a:r>
          </a:p>
        </p:txBody>
      </p:sp>
      <p:pic>
        <p:nvPicPr>
          <p:cNvPr id="2" name="Picture 1" descr="tsilhqot-in-hangings-201410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7870" y="4553508"/>
            <a:ext cx="4094541" cy="2304492"/>
          </a:xfrm>
          <a:prstGeom prst="rect">
            <a:avLst/>
          </a:prstGeom>
        </p:spPr>
      </p:pic>
    </p:spTree>
    <p:extLst>
      <p:ext uri="{BB962C8B-B14F-4D97-AF65-F5344CB8AC3E}">
        <p14:creationId xmlns:p14="http://schemas.microsoft.com/office/powerpoint/2010/main" val="727246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ilhqot-in-hangings-201410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20507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Colonial Policies</a:t>
            </a:r>
            <a:br>
              <a:rPr lang="en-US" dirty="0"/>
            </a:br>
            <a:endParaRPr lang="en-US" dirty="0">
              <a:solidFill>
                <a:schemeClr val="tx2">
                  <a:lumMod val="40000"/>
                  <a:lumOff val="60000"/>
                </a:schemeClr>
              </a:solidFill>
              <a:effectLst/>
            </a:endParaRPr>
          </a:p>
        </p:txBody>
      </p:sp>
      <p:sp>
        <p:nvSpPr>
          <p:cNvPr id="4" name="TextBox 3"/>
          <p:cNvSpPr txBox="1"/>
          <p:nvPr/>
        </p:nvSpPr>
        <p:spPr>
          <a:xfrm>
            <a:off x="6753918" y="1143000"/>
            <a:ext cx="3914083" cy="1200328"/>
          </a:xfrm>
          <a:prstGeom prst="rect">
            <a:avLst/>
          </a:prstGeom>
          <a:noFill/>
        </p:spPr>
        <p:txBody>
          <a:bodyPr wrap="square" rtlCol="0">
            <a:spAutoFit/>
          </a:bodyPr>
          <a:lstStyle/>
          <a:p>
            <a:pPr marL="285750" indent="-285750">
              <a:buFont typeface="Wingdings" charset="2"/>
              <a:buChar char="Ø"/>
            </a:pPr>
            <a:r>
              <a:rPr lang="en-US" sz="2400" dirty="0"/>
              <a:t>Please come grab a copy of the Venn-Diagram for Douglass and </a:t>
            </a:r>
            <a:r>
              <a:rPr lang="en-US" sz="2400" dirty="0" err="1"/>
              <a:t>Trutch</a:t>
            </a:r>
            <a:r>
              <a:rPr lang="en-US" sz="2400" dirty="0"/>
              <a:t>.</a:t>
            </a:r>
          </a:p>
        </p:txBody>
      </p:sp>
      <p:pic>
        <p:nvPicPr>
          <p:cNvPr id="3" name="Picture 2" descr="colonial-policies-venn-diagr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143001"/>
            <a:ext cx="9143999" cy="5714999"/>
          </a:xfrm>
          <a:prstGeom prst="rect">
            <a:avLst/>
          </a:prstGeom>
        </p:spPr>
      </p:pic>
    </p:spTree>
    <p:extLst>
      <p:ext uri="{BB962C8B-B14F-4D97-AF65-F5344CB8AC3E}">
        <p14:creationId xmlns:p14="http://schemas.microsoft.com/office/powerpoint/2010/main" val="1732528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Colonial Precedents </a:t>
            </a:r>
            <a:r>
              <a:rPr lang="mr-IN" dirty="0">
                <a:solidFill>
                  <a:schemeClr val="tx2">
                    <a:lumMod val="40000"/>
                    <a:lumOff val="60000"/>
                  </a:schemeClr>
                </a:solidFill>
              </a:rPr>
              <a:t>–</a:t>
            </a:r>
            <a:r>
              <a:rPr lang="en-US" dirty="0">
                <a:solidFill>
                  <a:schemeClr val="tx2">
                    <a:lumMod val="40000"/>
                    <a:lumOff val="60000"/>
                  </a:schemeClr>
                </a:solidFill>
              </a:rPr>
              <a:t> Background</a:t>
            </a:r>
            <a:endParaRPr lang="en-US" dirty="0">
              <a:solidFill>
                <a:schemeClr val="tx2">
                  <a:lumMod val="40000"/>
                  <a:lumOff val="60000"/>
                </a:schemeClr>
              </a:solidFill>
              <a:effectLst/>
            </a:endParaRPr>
          </a:p>
        </p:txBody>
      </p:sp>
      <p:sp>
        <p:nvSpPr>
          <p:cNvPr id="3" name="TextBox 2"/>
          <p:cNvSpPr txBox="1"/>
          <p:nvPr/>
        </p:nvSpPr>
        <p:spPr>
          <a:xfrm>
            <a:off x="6080125" y="1143001"/>
            <a:ext cx="4587875" cy="4154983"/>
          </a:xfrm>
          <a:prstGeom prst="rect">
            <a:avLst/>
          </a:prstGeom>
          <a:noFill/>
        </p:spPr>
        <p:txBody>
          <a:bodyPr wrap="square" rtlCol="0">
            <a:spAutoFit/>
          </a:bodyPr>
          <a:lstStyle/>
          <a:p>
            <a:pPr marL="285750" indent="-285750">
              <a:buFont typeface="Wingdings" charset="2"/>
              <a:buChar char="Ø"/>
            </a:pPr>
            <a:r>
              <a:rPr lang="en-US" sz="2400" dirty="0"/>
              <a:t>Please come get a copy of the Royal Proclamation of 1763 (</a:t>
            </a:r>
            <a:r>
              <a:rPr lang="en-US" sz="2400" dirty="0" err="1"/>
              <a:t>Blackline</a:t>
            </a:r>
            <a:r>
              <a:rPr lang="en-US" sz="2400" dirty="0"/>
              <a:t> Master 5-1). </a:t>
            </a:r>
          </a:p>
          <a:p>
            <a:pPr marL="285750" indent="-285750">
              <a:buFont typeface="Wingdings" charset="2"/>
              <a:buChar char="Ø"/>
            </a:pPr>
            <a:endParaRPr lang="en-US" sz="2400" dirty="0"/>
          </a:p>
          <a:p>
            <a:pPr marL="285750" indent="-285750">
              <a:buFont typeface="Wingdings" charset="2"/>
              <a:buChar char="Ø"/>
            </a:pPr>
            <a:r>
              <a:rPr lang="en-CA" sz="2400" dirty="0"/>
              <a:t>Summarize the 4 highlighted areas into your own, more modern, words (write the 4 summarized points on the back of the handout).</a:t>
            </a:r>
          </a:p>
          <a:p>
            <a:pPr marL="285750" indent="-285750">
              <a:buFont typeface="Wingdings" charset="2"/>
              <a:buChar char="Ø"/>
            </a:pPr>
            <a:endParaRPr lang="en-US" sz="2400" dirty="0"/>
          </a:p>
          <a:p>
            <a:pPr marL="285750" indent="-285750">
              <a:buFont typeface="Wingdings" charset="2"/>
              <a:buChar char="Ø"/>
            </a:pPr>
            <a:endParaRPr lang="en-US" sz="2400" dirty="0"/>
          </a:p>
        </p:txBody>
      </p:sp>
      <p:pic>
        <p:nvPicPr>
          <p:cNvPr id="5" name="Picture 4" descr="bcfns_chap5_2004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4556124" cy="5715000"/>
          </a:xfrm>
          <a:prstGeom prst="rect">
            <a:avLst/>
          </a:prstGeom>
        </p:spPr>
      </p:pic>
    </p:spTree>
    <p:extLst>
      <p:ext uri="{BB962C8B-B14F-4D97-AF65-F5344CB8AC3E}">
        <p14:creationId xmlns:p14="http://schemas.microsoft.com/office/powerpoint/2010/main" val="767052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lstStyle/>
          <a:p>
            <a:r>
              <a:rPr lang="en-US" dirty="0"/>
              <a:t>Assignment #6 </a:t>
            </a:r>
            <a:r>
              <a:rPr lang="mr-IN" dirty="0"/>
              <a:t>–</a:t>
            </a:r>
            <a:r>
              <a:rPr lang="en-US" dirty="0"/>
              <a:t> Chilcotin War</a:t>
            </a:r>
          </a:p>
        </p:txBody>
      </p:sp>
      <p:pic>
        <p:nvPicPr>
          <p:cNvPr id="4" name="Content Placeholder 3" descr="chilcotin-conflict-assignemnt.pdf"/>
          <p:cNvPicPr>
            <a:picLocks noGrp="1" noChangeAspect="1"/>
          </p:cNvPicPr>
          <p:nvPr>
            <p:ph idx="1"/>
          </p:nvPr>
        </p:nvPicPr>
        <p:blipFill rotWithShape="1">
          <a:blip r:embed="rId2">
            <a:extLst>
              <a:ext uri="{28A0092B-C50C-407E-A947-70E740481C1C}">
                <a14:useLocalDpi xmlns:a14="http://schemas.microsoft.com/office/drawing/2010/main" val="0"/>
              </a:ext>
            </a:extLst>
          </a:blip>
          <a:srcRect l="-464" r="134"/>
          <a:stretch/>
        </p:blipFill>
        <p:spPr>
          <a:xfrm>
            <a:off x="1524000" y="1143000"/>
            <a:ext cx="4594975" cy="5926856"/>
          </a:xfrm>
        </p:spPr>
      </p:pic>
      <p:sp>
        <p:nvSpPr>
          <p:cNvPr id="5" name="TextBox 4"/>
          <p:cNvSpPr txBox="1"/>
          <p:nvPr/>
        </p:nvSpPr>
        <p:spPr>
          <a:xfrm>
            <a:off x="6118974" y="1143001"/>
            <a:ext cx="4549026" cy="2031325"/>
          </a:xfrm>
          <a:prstGeom prst="rect">
            <a:avLst/>
          </a:prstGeom>
          <a:noFill/>
        </p:spPr>
        <p:txBody>
          <a:bodyPr wrap="square" rtlCol="0">
            <a:spAutoFit/>
          </a:bodyPr>
          <a:lstStyle/>
          <a:p>
            <a:r>
              <a:rPr lang="en-US" dirty="0"/>
              <a:t>Please come grab a copy of the </a:t>
            </a:r>
            <a:r>
              <a:rPr lang="en-US" dirty="0" err="1"/>
              <a:t>Chiltotin</a:t>
            </a:r>
            <a:r>
              <a:rPr lang="en-US" dirty="0"/>
              <a:t> War.</a:t>
            </a:r>
          </a:p>
          <a:p>
            <a:endParaRPr lang="en-US" dirty="0"/>
          </a:p>
          <a:p>
            <a:r>
              <a:rPr lang="en-CA" dirty="0"/>
              <a:t>Use pages 84-85 in the textbook to research and gain an understanding of the conflict. Use the information from these pages to complete steps 1-4 in the outline!</a:t>
            </a:r>
          </a:p>
          <a:p>
            <a:endParaRPr lang="en-US" dirty="0"/>
          </a:p>
        </p:txBody>
      </p:sp>
    </p:spTree>
    <p:extLst>
      <p:ext uri="{BB962C8B-B14F-4D97-AF65-F5344CB8AC3E}">
        <p14:creationId xmlns:p14="http://schemas.microsoft.com/office/powerpoint/2010/main" val="2557075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lstStyle/>
          <a:p>
            <a:r>
              <a:rPr lang="en-US" dirty="0"/>
              <a:t>Resource Links</a:t>
            </a:r>
          </a:p>
        </p:txBody>
      </p:sp>
      <p:sp>
        <p:nvSpPr>
          <p:cNvPr id="3" name="Content Placeholder 2"/>
          <p:cNvSpPr>
            <a:spLocks noGrp="1"/>
          </p:cNvSpPr>
          <p:nvPr>
            <p:ph idx="1"/>
          </p:nvPr>
        </p:nvSpPr>
        <p:spPr>
          <a:xfrm>
            <a:off x="1524000" y="1138892"/>
            <a:ext cx="9144000" cy="5719108"/>
          </a:xfrm>
        </p:spPr>
        <p:txBody>
          <a:bodyPr>
            <a:normAutofit fontScale="92500"/>
          </a:bodyPr>
          <a:lstStyle/>
          <a:p>
            <a:r>
              <a:rPr lang="en-US" dirty="0"/>
              <a:t>Apology to the Chilcotin Chiefs - </a:t>
            </a:r>
            <a:r>
              <a:rPr lang="en-US" dirty="0">
                <a:hlinkClick r:id="rId2"/>
              </a:rPr>
              <a:t>https://www.youtube.com/watch?v=FXCsxf4-EPE</a:t>
            </a:r>
            <a:endParaRPr lang="en-US" dirty="0"/>
          </a:p>
          <a:p>
            <a:r>
              <a:rPr lang="en-CA" dirty="0" err="1"/>
              <a:t>Tsilhqot'in</a:t>
            </a:r>
            <a:r>
              <a:rPr lang="en-CA" dirty="0"/>
              <a:t> First Nation granted B.C. title claim in Supreme Court ruling - </a:t>
            </a:r>
            <a:r>
              <a:rPr lang="en-CA" dirty="0">
                <a:hlinkClick r:id="rId3"/>
              </a:rPr>
              <a:t>https://www.youtube.com/watch?v=z4D85H7lQxE</a:t>
            </a:r>
            <a:endParaRPr lang="en-CA" dirty="0"/>
          </a:p>
          <a:p>
            <a:r>
              <a:rPr lang="en-CA" dirty="0"/>
              <a:t>We Meant War, not Murder: Continuing the Work of our Chilcotin War Chiefs of 1864/65</a:t>
            </a:r>
          </a:p>
          <a:p>
            <a:r>
              <a:rPr lang="en-CA" dirty="0">
                <a:hlinkClick r:id="rId4"/>
              </a:rPr>
              <a:t>https://www.youtube.com/watch?v=FmYyZQKmjlM</a:t>
            </a:r>
            <a:endParaRPr lang="en-CA" dirty="0"/>
          </a:p>
          <a:p>
            <a:r>
              <a:rPr lang="en-CA" dirty="0"/>
              <a:t>Federal Government’s Exoneration Speech to Tsilhqot’in and the 6 Chiefs </a:t>
            </a:r>
          </a:p>
          <a:p>
            <a:r>
              <a:rPr lang="en-CA" dirty="0">
                <a:hlinkClick r:id="rId5"/>
              </a:rPr>
              <a:t>https://www.youtube.com/watch?v=9wDeq3JQcxs</a:t>
            </a:r>
            <a:endParaRPr lang="en-CA" dirty="0"/>
          </a:p>
          <a:p>
            <a:r>
              <a:rPr lang="en-CA" dirty="0"/>
              <a:t>Tsilhqot’in Response to Federal Government’s exoneration speech </a:t>
            </a:r>
          </a:p>
          <a:p>
            <a:r>
              <a:rPr lang="en-US" dirty="0">
                <a:solidFill>
                  <a:srgbClr val="000000"/>
                </a:solidFill>
                <a:latin typeface="Lucida Grande"/>
                <a:ea typeface="Lucida Grande"/>
                <a:cs typeface="Lucida Grande"/>
                <a:hlinkClick r:id="rId6"/>
              </a:rPr>
              <a:t>https://www.youtube.com/watch?v=FCh9VhUMSzI</a:t>
            </a:r>
            <a:endParaRPr lang="en-US" dirty="0">
              <a:solidFill>
                <a:srgbClr val="000000"/>
              </a:solidFill>
              <a:latin typeface="Lucida Grande"/>
              <a:ea typeface="Lucida Grande"/>
              <a:cs typeface="Lucida Grande"/>
            </a:endParaRPr>
          </a:p>
          <a:p>
            <a:endParaRPr lang="en-CA" dirty="0"/>
          </a:p>
          <a:p>
            <a:endParaRPr lang="en-CA" dirty="0"/>
          </a:p>
          <a:p>
            <a:endParaRPr lang="en-CA" dirty="0"/>
          </a:p>
          <a:p>
            <a:endParaRPr lang="en-CA" dirty="0"/>
          </a:p>
          <a:p>
            <a:endParaRPr lang="en-CA" dirty="0"/>
          </a:p>
          <a:p>
            <a:endParaRPr lang="en-US" dirty="0"/>
          </a:p>
        </p:txBody>
      </p:sp>
    </p:spTree>
    <p:extLst>
      <p:ext uri="{BB962C8B-B14F-4D97-AF65-F5344CB8AC3E}">
        <p14:creationId xmlns:p14="http://schemas.microsoft.com/office/powerpoint/2010/main" val="1492681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FC6EE-818B-504C-AE6D-437780442F60}"/>
              </a:ext>
            </a:extLst>
          </p:cNvPr>
          <p:cNvSpPr>
            <a:spLocks noGrp="1"/>
          </p:cNvSpPr>
          <p:nvPr>
            <p:ph type="title"/>
          </p:nvPr>
        </p:nvSpPr>
        <p:spPr>
          <a:xfrm>
            <a:off x="1524000" y="0"/>
            <a:ext cx="9144000" cy="1143000"/>
          </a:xfrm>
          <a:solidFill>
            <a:schemeClr val="accent4">
              <a:lumMod val="60000"/>
              <a:lumOff val="40000"/>
            </a:schemeClr>
          </a:solidFill>
        </p:spPr>
        <p:txBody>
          <a:bodyPr/>
          <a:lstStyle/>
          <a:p>
            <a:r>
              <a:rPr lang="en-US" dirty="0">
                <a:solidFill>
                  <a:schemeClr val="bg1"/>
                </a:solidFill>
              </a:rPr>
              <a:t>Journal Prompt #7</a:t>
            </a:r>
          </a:p>
        </p:txBody>
      </p:sp>
      <p:sp>
        <p:nvSpPr>
          <p:cNvPr id="3" name="Content Placeholder 2">
            <a:extLst>
              <a:ext uri="{FF2B5EF4-FFF2-40B4-BE49-F238E27FC236}">
                <a16:creationId xmlns:a16="http://schemas.microsoft.com/office/drawing/2014/main" id="{89772289-6398-D14A-9F4A-6AC3B4E47194}"/>
              </a:ext>
            </a:extLst>
          </p:cNvPr>
          <p:cNvSpPr>
            <a:spLocks noGrp="1"/>
          </p:cNvSpPr>
          <p:nvPr>
            <p:ph idx="1"/>
          </p:nvPr>
        </p:nvSpPr>
        <p:spPr>
          <a:xfrm>
            <a:off x="1524000" y="1166018"/>
            <a:ext cx="9144000" cy="5691982"/>
          </a:xfrm>
        </p:spPr>
        <p:txBody>
          <a:bodyPr/>
          <a:lstStyle/>
          <a:p>
            <a:r>
              <a:rPr lang="en-CA" dirty="0"/>
              <a:t>Is the colonial history of B.C. merely something that happened long ago, or does it have meaning for us today? Describe at least one way that colonial history might have had an effect on your life today. </a:t>
            </a:r>
          </a:p>
          <a:p>
            <a:endParaRPr lang="en-US" dirty="0"/>
          </a:p>
        </p:txBody>
      </p:sp>
    </p:spTree>
    <p:extLst>
      <p:ext uri="{BB962C8B-B14F-4D97-AF65-F5344CB8AC3E}">
        <p14:creationId xmlns:p14="http://schemas.microsoft.com/office/powerpoint/2010/main" val="484551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246E4-71C6-4F48-8F73-AC5AA72DB029}"/>
              </a:ext>
            </a:extLst>
          </p:cNvPr>
          <p:cNvSpPr>
            <a:spLocks noGrp="1"/>
          </p:cNvSpPr>
          <p:nvPr>
            <p:ph type="title"/>
          </p:nvPr>
        </p:nvSpPr>
        <p:spPr>
          <a:xfrm>
            <a:off x="1524000" y="0"/>
            <a:ext cx="9144000" cy="1283368"/>
          </a:xfrm>
          <a:solidFill>
            <a:schemeClr val="accent4"/>
          </a:solidFill>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9CE9D31D-4846-2646-89E3-287A6A9F337B}"/>
              </a:ext>
            </a:extLst>
          </p:cNvPr>
          <p:cNvSpPr>
            <a:spLocks noGrp="1"/>
          </p:cNvSpPr>
          <p:nvPr>
            <p:ph idx="1"/>
          </p:nvPr>
        </p:nvSpPr>
        <p:spPr/>
        <p:txBody>
          <a:bodyPr>
            <a:normAutofit/>
          </a:bodyPr>
          <a:lstStyle/>
          <a:p>
            <a:r>
              <a:rPr lang="en-US" dirty="0"/>
              <a:t>CNN 10</a:t>
            </a:r>
          </a:p>
          <a:p>
            <a:endParaRPr lang="en-US" dirty="0"/>
          </a:p>
          <a:p>
            <a:r>
              <a:rPr lang="en-US" dirty="0"/>
              <a:t>Writing a Report</a:t>
            </a:r>
          </a:p>
          <a:p>
            <a:endParaRPr lang="en-US" dirty="0"/>
          </a:p>
          <a:p>
            <a:r>
              <a:rPr lang="en-US" dirty="0"/>
              <a:t>Journal Prompt #7</a:t>
            </a:r>
          </a:p>
          <a:p>
            <a:endParaRPr lang="en-US" dirty="0"/>
          </a:p>
          <a:p>
            <a:r>
              <a:rPr lang="en-US" dirty="0"/>
              <a:t>Classwork</a:t>
            </a:r>
          </a:p>
          <a:p>
            <a:pPr lvl="1"/>
            <a:r>
              <a:rPr lang="en-US" dirty="0"/>
              <a:t>Chilcotin War Report</a:t>
            </a:r>
          </a:p>
        </p:txBody>
      </p:sp>
    </p:spTree>
    <p:extLst>
      <p:ext uri="{BB962C8B-B14F-4D97-AF65-F5344CB8AC3E}">
        <p14:creationId xmlns:p14="http://schemas.microsoft.com/office/powerpoint/2010/main" val="1716189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C2F21-E089-7149-8E1E-26F0C70C925F}"/>
              </a:ext>
            </a:extLst>
          </p:cNvPr>
          <p:cNvSpPr>
            <a:spLocks noGrp="1"/>
          </p:cNvSpPr>
          <p:nvPr>
            <p:ph type="title"/>
          </p:nvPr>
        </p:nvSpPr>
        <p:spPr>
          <a:xfrm>
            <a:off x="1524000" y="1"/>
            <a:ext cx="9144000" cy="1026695"/>
          </a:xfrm>
          <a:solidFill>
            <a:schemeClr val="accent2"/>
          </a:solidFill>
        </p:spPr>
        <p:txBody>
          <a:bodyPr/>
          <a:lstStyle/>
          <a:p>
            <a:r>
              <a:rPr lang="en-US" dirty="0">
                <a:solidFill>
                  <a:schemeClr val="bg1"/>
                </a:solidFill>
              </a:rPr>
              <a:t>Writing a Report</a:t>
            </a:r>
          </a:p>
        </p:txBody>
      </p:sp>
      <p:sp>
        <p:nvSpPr>
          <p:cNvPr id="3" name="Content Placeholder 2">
            <a:extLst>
              <a:ext uri="{FF2B5EF4-FFF2-40B4-BE49-F238E27FC236}">
                <a16:creationId xmlns:a16="http://schemas.microsoft.com/office/drawing/2014/main" id="{2DC87901-A683-5445-857A-124AE7E0B784}"/>
              </a:ext>
            </a:extLst>
          </p:cNvPr>
          <p:cNvSpPr>
            <a:spLocks noGrp="1"/>
          </p:cNvSpPr>
          <p:nvPr>
            <p:ph idx="1"/>
          </p:nvPr>
        </p:nvSpPr>
        <p:spPr>
          <a:xfrm>
            <a:off x="1524000" y="1026696"/>
            <a:ext cx="9144000" cy="5831305"/>
          </a:xfrm>
        </p:spPr>
        <p:txBody>
          <a:bodyPr>
            <a:normAutofit/>
          </a:bodyPr>
          <a:lstStyle/>
          <a:p>
            <a:r>
              <a:rPr lang="en-US" dirty="0"/>
              <a:t>Writing a Report is fairly easy – You’re simply answering questions under their subheadings.</a:t>
            </a:r>
          </a:p>
          <a:p>
            <a:r>
              <a:rPr lang="en-US" dirty="0"/>
              <a:t>For the Chilcotin War you have </a:t>
            </a:r>
            <a:r>
              <a:rPr lang="en-US"/>
              <a:t>4 Subheadings.</a:t>
            </a:r>
            <a:endParaRPr lang="en-US" dirty="0"/>
          </a:p>
          <a:p>
            <a:r>
              <a:rPr lang="en-US" b="1" u="sng" dirty="0"/>
              <a:t>What is War?</a:t>
            </a:r>
          </a:p>
          <a:p>
            <a:r>
              <a:rPr lang="en-US" b="1" u="sng" dirty="0"/>
              <a:t>Investigate the Background?</a:t>
            </a:r>
          </a:p>
          <a:p>
            <a:pPr lvl="1"/>
            <a:r>
              <a:rPr lang="en-US" dirty="0"/>
              <a:t>Disease</a:t>
            </a:r>
          </a:p>
          <a:p>
            <a:pPr lvl="1"/>
            <a:r>
              <a:rPr lang="en-US" dirty="0"/>
              <a:t>Gold Rush</a:t>
            </a:r>
          </a:p>
          <a:p>
            <a:pPr lvl="1"/>
            <a:r>
              <a:rPr lang="en-US" dirty="0"/>
              <a:t>World Views/Colonial Policies </a:t>
            </a:r>
          </a:p>
          <a:p>
            <a:r>
              <a:rPr lang="en-US" b="1" u="sng" dirty="0"/>
              <a:t>Summarize the Events</a:t>
            </a:r>
          </a:p>
          <a:p>
            <a:pPr lvl="1"/>
            <a:r>
              <a:rPr lang="en-US" dirty="0"/>
              <a:t>Summarize all the events that led to the Chilcotin War</a:t>
            </a:r>
          </a:p>
          <a:p>
            <a:r>
              <a:rPr lang="en-US" b="1" u="sng" dirty="0"/>
              <a:t>Decisions</a:t>
            </a:r>
          </a:p>
          <a:p>
            <a:pPr lvl="1"/>
            <a:r>
              <a:rPr lang="en-US" dirty="0"/>
              <a:t>Offer your opinion using the evidence.</a:t>
            </a:r>
          </a:p>
          <a:p>
            <a:pPr lvl="1"/>
            <a:r>
              <a:rPr lang="en-US" dirty="0"/>
              <a:t>Is it a war? A massacre? Something else?</a:t>
            </a:r>
          </a:p>
        </p:txBody>
      </p:sp>
    </p:spTree>
    <p:extLst>
      <p:ext uri="{BB962C8B-B14F-4D97-AF65-F5344CB8AC3E}">
        <p14:creationId xmlns:p14="http://schemas.microsoft.com/office/powerpoint/2010/main" val="189749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lstStyle/>
          <a:p>
            <a:r>
              <a:rPr lang="en-US" dirty="0"/>
              <a:t>Journal Prompt #7</a:t>
            </a:r>
          </a:p>
        </p:txBody>
      </p:sp>
      <p:sp>
        <p:nvSpPr>
          <p:cNvPr id="3" name="Content Placeholder 2"/>
          <p:cNvSpPr>
            <a:spLocks noGrp="1"/>
          </p:cNvSpPr>
          <p:nvPr>
            <p:ph idx="1"/>
          </p:nvPr>
        </p:nvSpPr>
        <p:spPr>
          <a:xfrm>
            <a:off x="1524000" y="1138892"/>
            <a:ext cx="9144000" cy="5719108"/>
          </a:xfrm>
        </p:spPr>
        <p:txBody>
          <a:bodyPr>
            <a:normAutofit/>
          </a:bodyPr>
          <a:lstStyle/>
          <a:p>
            <a:pPr marL="0" indent="0">
              <a:buNone/>
            </a:pPr>
            <a:endParaRPr lang="en-CA" dirty="0"/>
          </a:p>
          <a:p>
            <a:r>
              <a:rPr lang="en-CA" dirty="0"/>
              <a:t>Question:</a:t>
            </a:r>
          </a:p>
          <a:p>
            <a:pPr marL="514350" indent="-514350">
              <a:buFont typeface="+mj-lt"/>
              <a:buAutoNum type="arabicPeriod"/>
            </a:pPr>
            <a:r>
              <a:rPr lang="en-CA" dirty="0"/>
              <a:t>What impacts/changes did the fur trade, gold rush, and colonial governments have on the lives of Indigenous peoples in BC? </a:t>
            </a:r>
          </a:p>
          <a:p>
            <a:pPr marL="514350" indent="-514350">
              <a:buFont typeface="+mj-lt"/>
              <a:buAutoNum type="arabicPeriod"/>
            </a:pPr>
            <a:r>
              <a:rPr lang="en-CA" dirty="0"/>
              <a:t>How did these impacts/changes affect the relationship between indigenous peoples and the Colonial Government in BC? </a:t>
            </a:r>
          </a:p>
          <a:p>
            <a:pPr marL="514350" indent="-514350">
              <a:buFont typeface="+mj-lt"/>
              <a:buAutoNum type="arabicPeriod"/>
            </a:pPr>
            <a:r>
              <a:rPr lang="en-CA" dirty="0"/>
              <a:t>If you were governor of BC in the 1800s, would you have done anything differently with regards to your treatment and actions towards the Indigenous Peoples? Explain</a:t>
            </a:r>
          </a:p>
          <a:p>
            <a:endParaRPr lang="en-CA" dirty="0"/>
          </a:p>
          <a:p>
            <a:endParaRPr lang="en-CA" dirty="0"/>
          </a:p>
          <a:p>
            <a:endParaRPr lang="en-CA" dirty="0"/>
          </a:p>
          <a:p>
            <a:endParaRPr lang="en-US" dirty="0"/>
          </a:p>
        </p:txBody>
      </p:sp>
    </p:spTree>
    <p:extLst>
      <p:ext uri="{BB962C8B-B14F-4D97-AF65-F5344CB8AC3E}">
        <p14:creationId xmlns:p14="http://schemas.microsoft.com/office/powerpoint/2010/main" val="647765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86851-CB2D-ED46-A0EE-A04BFEB98174}"/>
              </a:ext>
            </a:extLst>
          </p:cNvPr>
          <p:cNvSpPr>
            <a:spLocks noGrp="1"/>
          </p:cNvSpPr>
          <p:nvPr>
            <p:ph type="title"/>
          </p:nvPr>
        </p:nvSpPr>
        <p:spPr>
          <a:xfrm>
            <a:off x="1524000" y="-1"/>
            <a:ext cx="9144000" cy="1159329"/>
          </a:xfrm>
          <a:solidFill>
            <a:schemeClr val="accent4"/>
          </a:solidFill>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8EE08DF8-2F8A-754B-B7A2-477142A35369}"/>
              </a:ext>
            </a:extLst>
          </p:cNvPr>
          <p:cNvSpPr>
            <a:spLocks noGrp="1"/>
          </p:cNvSpPr>
          <p:nvPr>
            <p:ph idx="1"/>
          </p:nvPr>
        </p:nvSpPr>
        <p:spPr/>
        <p:txBody>
          <a:bodyPr/>
          <a:lstStyle/>
          <a:p>
            <a:r>
              <a:rPr lang="en-US" dirty="0"/>
              <a:t>Canada takes Control of FN</a:t>
            </a:r>
          </a:p>
          <a:p>
            <a:endParaRPr lang="en-US" dirty="0"/>
          </a:p>
          <a:p>
            <a:r>
              <a:rPr lang="en-US" dirty="0"/>
              <a:t>Indian Act of 1876</a:t>
            </a:r>
          </a:p>
          <a:p>
            <a:endParaRPr lang="en-US" dirty="0"/>
          </a:p>
          <a:p>
            <a:r>
              <a:rPr lang="en-US" dirty="0"/>
              <a:t>Indian Act Assignment</a:t>
            </a:r>
          </a:p>
        </p:txBody>
      </p:sp>
    </p:spTree>
    <p:extLst>
      <p:ext uri="{BB962C8B-B14F-4D97-AF65-F5344CB8AC3E}">
        <p14:creationId xmlns:p14="http://schemas.microsoft.com/office/powerpoint/2010/main" val="3280784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6 </a:t>
            </a:r>
            <a:br>
              <a:rPr lang="en-US" dirty="0">
                <a:solidFill>
                  <a:schemeClr val="tx2">
                    <a:lumMod val="40000"/>
                    <a:lumOff val="60000"/>
                  </a:schemeClr>
                </a:solidFill>
              </a:rPr>
            </a:br>
            <a:r>
              <a:rPr lang="en-US" dirty="0"/>
              <a:t>Canada Takes Control, 1871–1911 </a:t>
            </a:r>
            <a:br>
              <a:rPr lang="en-US" dirty="0"/>
            </a:br>
            <a:endParaRPr lang="en-US" dirty="0">
              <a:solidFill>
                <a:schemeClr val="tx2">
                  <a:lumMod val="40000"/>
                  <a:lumOff val="60000"/>
                </a:schemeClr>
              </a:solidFill>
              <a:effectLst/>
            </a:endParaRPr>
          </a:p>
        </p:txBody>
      </p:sp>
      <p:pic>
        <p:nvPicPr>
          <p:cNvPr id="5" name="Picture 4">
            <a:extLst>
              <a:ext uri="{FF2B5EF4-FFF2-40B4-BE49-F238E27FC236}">
                <a16:creationId xmlns:a16="http://schemas.microsoft.com/office/drawing/2014/main" id="{4B999B04-9B02-0E4C-BD6D-7C4FFF9FB6C7}"/>
              </a:ext>
            </a:extLst>
          </p:cNvPr>
          <p:cNvPicPr>
            <a:picLocks noChangeAspect="1"/>
          </p:cNvPicPr>
          <p:nvPr/>
        </p:nvPicPr>
        <p:blipFill>
          <a:blip r:embed="rId2"/>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1909867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6 </a:t>
            </a:r>
            <a:br>
              <a:rPr lang="en-US" dirty="0">
                <a:solidFill>
                  <a:schemeClr val="tx2">
                    <a:lumMod val="40000"/>
                    <a:lumOff val="60000"/>
                  </a:schemeClr>
                </a:solidFill>
              </a:rPr>
            </a:br>
            <a:r>
              <a:rPr lang="en-US" dirty="0"/>
              <a:t>Joining Canada</a:t>
            </a:r>
            <a:br>
              <a:rPr lang="en-US" dirty="0"/>
            </a:br>
            <a:endParaRPr lang="en-US" dirty="0">
              <a:solidFill>
                <a:schemeClr val="tx2">
                  <a:lumMod val="40000"/>
                  <a:lumOff val="60000"/>
                </a:schemeClr>
              </a:solidFill>
              <a:effectLst/>
            </a:endParaRPr>
          </a:p>
        </p:txBody>
      </p:sp>
      <p:sp>
        <p:nvSpPr>
          <p:cNvPr id="3" name="TextBox 2"/>
          <p:cNvSpPr txBox="1"/>
          <p:nvPr/>
        </p:nvSpPr>
        <p:spPr>
          <a:xfrm>
            <a:off x="1524000" y="1143000"/>
            <a:ext cx="9144000" cy="6124753"/>
          </a:xfrm>
          <a:prstGeom prst="rect">
            <a:avLst/>
          </a:prstGeom>
          <a:noFill/>
        </p:spPr>
        <p:txBody>
          <a:bodyPr wrap="square" rtlCol="0">
            <a:spAutoFit/>
          </a:bodyPr>
          <a:lstStyle/>
          <a:p>
            <a:r>
              <a:rPr lang="en-US" sz="2400" dirty="0"/>
              <a:t>Canada became a Country in </a:t>
            </a:r>
            <a:r>
              <a:rPr lang="en-US" sz="2400" b="1" u="sng" dirty="0"/>
              <a:t>1867</a:t>
            </a:r>
            <a:r>
              <a:rPr lang="en-US" sz="2400" dirty="0"/>
              <a:t>, and came under the British North American Act (</a:t>
            </a:r>
            <a:r>
              <a:rPr lang="en-US" sz="2400" b="1" u="sng" dirty="0"/>
              <a:t>BNA</a:t>
            </a:r>
            <a:r>
              <a:rPr lang="en-US" sz="2400" dirty="0"/>
              <a:t> Act) which is now known as the Constitutional Act of 1867.</a:t>
            </a:r>
          </a:p>
          <a:p>
            <a:r>
              <a:rPr lang="en-US" sz="2400" dirty="0"/>
              <a:t>This policy continued to discriminate against FN people by enforcing government control into two </a:t>
            </a:r>
            <a:r>
              <a:rPr lang="en-US" sz="2400" b="1" u="sng" dirty="0"/>
              <a:t>levels</a:t>
            </a:r>
            <a:r>
              <a:rPr lang="en-US" sz="2400" dirty="0"/>
              <a:t>:</a:t>
            </a:r>
          </a:p>
          <a:p>
            <a:endParaRPr lang="en-US" sz="2800" dirty="0"/>
          </a:p>
          <a:p>
            <a:pPr marL="342900" indent="-342900">
              <a:buFont typeface="+mj-lt"/>
              <a:buAutoNum type="arabicPeriod"/>
            </a:pPr>
            <a:r>
              <a:rPr lang="en-US" sz="2400" b="1" u="sng" dirty="0"/>
              <a:t>Federal</a:t>
            </a:r>
            <a:r>
              <a:rPr lang="en-US" sz="2400" dirty="0"/>
              <a:t> </a:t>
            </a:r>
            <a:r>
              <a:rPr lang="mr-IN" sz="2400" dirty="0"/>
              <a:t>–</a:t>
            </a:r>
            <a:r>
              <a:rPr lang="en-US" sz="2400" dirty="0"/>
              <a:t> Govt. Controlled “Indian Affairs” = governance over FN communities/lives.</a:t>
            </a:r>
          </a:p>
          <a:p>
            <a:pPr marL="800100" lvl="1" indent="-342900">
              <a:buFont typeface="+mj-lt"/>
              <a:buAutoNum type="arabicPeriod"/>
            </a:pPr>
            <a:endParaRPr lang="en-US" sz="2400" dirty="0"/>
          </a:p>
          <a:p>
            <a:pPr marL="342900" indent="-342900">
              <a:buFont typeface="+mj-lt"/>
              <a:buAutoNum type="arabicPeriod"/>
            </a:pPr>
            <a:r>
              <a:rPr lang="en-US" sz="2400" b="1" u="sng" dirty="0"/>
              <a:t>Provincial</a:t>
            </a:r>
            <a:r>
              <a:rPr lang="en-US" sz="2400" dirty="0"/>
              <a:t> </a:t>
            </a:r>
            <a:r>
              <a:rPr lang="mr-IN" sz="2400" dirty="0"/>
              <a:t>–</a:t>
            </a:r>
            <a:r>
              <a:rPr lang="en-US" sz="2400" dirty="0"/>
              <a:t> Govt. controlled land and natural resources = fishing, hunting, trapping, logging, mining, etc.</a:t>
            </a:r>
          </a:p>
          <a:p>
            <a:pPr marL="800100" lvl="1" indent="-342900">
              <a:buFont typeface="+mj-lt"/>
              <a:buAutoNum type="arabicPeriod"/>
            </a:pPr>
            <a:r>
              <a:rPr lang="en-US" sz="2400" dirty="0"/>
              <a:t>Ignored FN </a:t>
            </a:r>
            <a:r>
              <a:rPr lang="en-US" sz="2400" b="1" u="sng" dirty="0"/>
              <a:t>resource</a:t>
            </a:r>
            <a:r>
              <a:rPr lang="en-US" sz="2400" dirty="0"/>
              <a:t> management</a:t>
            </a:r>
          </a:p>
          <a:p>
            <a:pPr marL="800100" lvl="1" indent="-342900">
              <a:buFont typeface="+mj-lt"/>
              <a:buAutoNum type="arabicPeriod"/>
            </a:pPr>
            <a:r>
              <a:rPr lang="en-US" sz="2400" dirty="0"/>
              <a:t>Determined lands for </a:t>
            </a:r>
            <a:r>
              <a:rPr lang="en-US" sz="2400" b="1" u="sng" dirty="0"/>
              <a:t>reservations</a:t>
            </a:r>
            <a:r>
              <a:rPr lang="en-US" sz="2400" dirty="0"/>
              <a:t>.</a:t>
            </a:r>
          </a:p>
          <a:p>
            <a:pPr lvl="1"/>
            <a:endParaRPr lang="en-US" sz="2400" dirty="0"/>
          </a:p>
          <a:p>
            <a:pPr lvl="1" algn="ctr"/>
            <a:r>
              <a:rPr lang="en-US" sz="2400" dirty="0">
                <a:solidFill>
                  <a:srgbClr val="FF0000"/>
                </a:solidFill>
              </a:rPr>
              <a:t>Q: Why might this be an issue?</a:t>
            </a:r>
          </a:p>
          <a:p>
            <a:endParaRPr lang="en-US" sz="2800" dirty="0"/>
          </a:p>
        </p:txBody>
      </p:sp>
    </p:spTree>
    <p:extLst>
      <p:ext uri="{BB962C8B-B14F-4D97-AF65-F5344CB8AC3E}">
        <p14:creationId xmlns:p14="http://schemas.microsoft.com/office/powerpoint/2010/main" val="5633165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6 </a:t>
            </a:r>
            <a:br>
              <a:rPr lang="en-US" dirty="0">
                <a:solidFill>
                  <a:schemeClr val="tx2">
                    <a:lumMod val="40000"/>
                    <a:lumOff val="60000"/>
                  </a:schemeClr>
                </a:solidFill>
              </a:rPr>
            </a:br>
            <a:r>
              <a:rPr lang="en-US" dirty="0"/>
              <a:t>Joining Canada</a:t>
            </a:r>
            <a:br>
              <a:rPr lang="en-US" dirty="0"/>
            </a:br>
            <a:endParaRPr lang="en-US" dirty="0">
              <a:solidFill>
                <a:schemeClr val="tx2">
                  <a:lumMod val="40000"/>
                  <a:lumOff val="60000"/>
                </a:schemeClr>
              </a:solidFill>
              <a:effectLst/>
            </a:endParaRPr>
          </a:p>
        </p:txBody>
      </p:sp>
      <p:sp>
        <p:nvSpPr>
          <p:cNvPr id="3" name="TextBox 2"/>
          <p:cNvSpPr txBox="1"/>
          <p:nvPr/>
        </p:nvSpPr>
        <p:spPr>
          <a:xfrm>
            <a:off x="1524000" y="1143000"/>
            <a:ext cx="9144000" cy="4401205"/>
          </a:xfrm>
          <a:prstGeom prst="rect">
            <a:avLst/>
          </a:prstGeom>
          <a:noFill/>
        </p:spPr>
        <p:txBody>
          <a:bodyPr wrap="square" rtlCol="0">
            <a:spAutoFit/>
          </a:bodyPr>
          <a:lstStyle/>
          <a:p>
            <a:pPr marL="457200" indent="-457200">
              <a:buFont typeface="Wingdings" charset="2"/>
              <a:buChar char="Ø"/>
            </a:pPr>
            <a:r>
              <a:rPr lang="en-US" sz="2800" dirty="0"/>
              <a:t>BC is still a colony at this point, under the leadership of Joseph </a:t>
            </a:r>
            <a:r>
              <a:rPr lang="en-US" sz="2800" b="1" u="sng" dirty="0" err="1"/>
              <a:t>Trutch</a:t>
            </a:r>
            <a:r>
              <a:rPr lang="en-US" sz="2800" dirty="0"/>
              <a:t> who is anti-FN </a:t>
            </a:r>
            <a:r>
              <a:rPr lang="en-US" sz="2800" b="1" u="sng" dirty="0"/>
              <a:t>people</a:t>
            </a:r>
            <a:r>
              <a:rPr lang="en-US" sz="2800" dirty="0"/>
              <a:t>. anti-FN land </a:t>
            </a:r>
            <a:r>
              <a:rPr lang="en-US" sz="2800" b="1" u="sng" dirty="0"/>
              <a:t>claims</a:t>
            </a:r>
            <a:r>
              <a:rPr lang="en-US" sz="2800" dirty="0"/>
              <a:t>, anti-</a:t>
            </a:r>
            <a:r>
              <a:rPr lang="en-US" sz="2800" b="1" u="sng" dirty="0"/>
              <a:t>Royal Proclamation </a:t>
            </a:r>
            <a:r>
              <a:rPr lang="en-US" sz="2800" dirty="0"/>
              <a:t>promises, etc.</a:t>
            </a:r>
            <a:endParaRPr lang="en-CA" sz="2800" dirty="0"/>
          </a:p>
          <a:p>
            <a:pPr marL="457200" indent="-457200">
              <a:buFont typeface="Wingdings" charset="2"/>
              <a:buChar char="Ø"/>
            </a:pPr>
            <a:r>
              <a:rPr lang="en-US" sz="2800" dirty="0"/>
              <a:t>BC wanted to join </a:t>
            </a:r>
            <a:r>
              <a:rPr lang="en-US" sz="2800" b="1" u="sng" dirty="0"/>
              <a:t>Canada</a:t>
            </a:r>
            <a:r>
              <a:rPr lang="en-US" sz="2800" dirty="0"/>
              <a:t>, because running the colony was </a:t>
            </a:r>
            <a:r>
              <a:rPr lang="en-US" sz="2800" b="1" u="sng" dirty="0"/>
              <a:t>expensive</a:t>
            </a:r>
            <a:r>
              <a:rPr lang="en-US" sz="2800" dirty="0"/>
              <a:t>, and Europeans were </a:t>
            </a:r>
            <a:r>
              <a:rPr lang="en-US" sz="2800" b="1" u="sng" dirty="0"/>
              <a:t>outnumbered</a:t>
            </a:r>
            <a:r>
              <a:rPr lang="en-US" sz="2800" dirty="0"/>
              <a:t> by FN people.</a:t>
            </a:r>
            <a:endParaRPr lang="en-CA" sz="2800" dirty="0"/>
          </a:p>
          <a:p>
            <a:pPr marL="457200" indent="-457200">
              <a:buFont typeface="Wingdings" charset="2"/>
              <a:buChar char="Ø"/>
            </a:pPr>
            <a:r>
              <a:rPr lang="en-US" sz="2800" dirty="0" err="1"/>
              <a:t>Trutch</a:t>
            </a:r>
            <a:r>
              <a:rPr lang="en-US" sz="2800" dirty="0"/>
              <a:t> who negotiated our entry into confederation, wanted to omit FN people from the </a:t>
            </a:r>
            <a:r>
              <a:rPr lang="en-US" sz="2800" b="1" u="sng" dirty="0"/>
              <a:t>negotiations</a:t>
            </a:r>
            <a:r>
              <a:rPr lang="en-US" sz="2800" dirty="0"/>
              <a:t>. </a:t>
            </a:r>
            <a:endParaRPr lang="en-CA" sz="2800" dirty="0"/>
          </a:p>
          <a:p>
            <a:pPr marL="457200" indent="-457200">
              <a:buFont typeface="Wingdings" charset="2"/>
              <a:buChar char="Ø"/>
            </a:pPr>
            <a:r>
              <a:rPr lang="en-US" sz="2800" dirty="0"/>
              <a:t>The Federal </a:t>
            </a:r>
            <a:r>
              <a:rPr lang="en-US" sz="2800" b="1" u="sng" dirty="0"/>
              <a:t>Govt</a:t>
            </a:r>
            <a:r>
              <a:rPr lang="en-US" sz="2800" dirty="0"/>
              <a:t>. insisted FN people be </a:t>
            </a:r>
            <a:r>
              <a:rPr lang="en-US" sz="2800" b="1" u="sng" dirty="0"/>
              <a:t>included</a:t>
            </a:r>
            <a:r>
              <a:rPr lang="en-US" sz="2800" dirty="0"/>
              <a:t> and Section 13 was added (read pg. 92)</a:t>
            </a:r>
            <a:endParaRPr lang="en-CA" sz="2800" dirty="0"/>
          </a:p>
        </p:txBody>
      </p:sp>
    </p:spTree>
    <p:extLst>
      <p:ext uri="{BB962C8B-B14F-4D97-AF65-F5344CB8AC3E}">
        <p14:creationId xmlns:p14="http://schemas.microsoft.com/office/powerpoint/2010/main" val="156618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Assignments</a:t>
            </a:r>
            <a:br>
              <a:rPr lang="en-US" dirty="0"/>
            </a:br>
            <a:endParaRPr lang="en-US" dirty="0">
              <a:solidFill>
                <a:schemeClr val="tx2">
                  <a:lumMod val="40000"/>
                  <a:lumOff val="60000"/>
                </a:schemeClr>
              </a:solidFill>
              <a:effectLst/>
            </a:endParaRPr>
          </a:p>
        </p:txBody>
      </p:sp>
      <p:sp>
        <p:nvSpPr>
          <p:cNvPr id="6" name="Rectangle 5"/>
          <p:cNvSpPr/>
          <p:nvPr/>
        </p:nvSpPr>
        <p:spPr>
          <a:xfrm>
            <a:off x="6052282" y="1186251"/>
            <a:ext cx="4615718" cy="5671748"/>
          </a:xfrm>
          <a:prstGeom prst="rect">
            <a:avLst/>
          </a:prstGeom>
        </p:spPr>
        <p:txBody>
          <a:bodyPr wrap="square" numCol="2">
            <a:spAutoFit/>
          </a:bodyPr>
          <a:lstStyle/>
          <a:p>
            <a:r>
              <a:rPr lang="en-US" dirty="0"/>
              <a:t>Using Google/Textbook, Mark the following:</a:t>
            </a:r>
          </a:p>
          <a:p>
            <a:endParaRPr lang="en-US" dirty="0"/>
          </a:p>
          <a:p>
            <a:r>
              <a:rPr lang="en-US" b="1" u="sng" dirty="0"/>
              <a:t>Major Gold Rush Mining Towns</a:t>
            </a:r>
          </a:p>
          <a:p>
            <a:pPr marL="342900" indent="-342900">
              <a:buFont typeface="+mj-lt"/>
              <a:buAutoNum type="arabicPeriod"/>
            </a:pPr>
            <a:r>
              <a:rPr lang="en-US" dirty="0"/>
              <a:t>Hope</a:t>
            </a:r>
          </a:p>
          <a:p>
            <a:pPr marL="342900" indent="-342900">
              <a:buFont typeface="+mj-lt"/>
              <a:buAutoNum type="arabicPeriod"/>
            </a:pPr>
            <a:r>
              <a:rPr lang="en-US" dirty="0"/>
              <a:t>Yale</a:t>
            </a:r>
          </a:p>
          <a:p>
            <a:pPr marL="342900" indent="-342900">
              <a:buFont typeface="+mj-lt"/>
              <a:buAutoNum type="arabicPeriod"/>
            </a:pPr>
            <a:r>
              <a:rPr lang="en-US" dirty="0"/>
              <a:t>Boston Bar</a:t>
            </a:r>
          </a:p>
          <a:p>
            <a:pPr marL="342900" indent="-342900">
              <a:buFont typeface="+mj-lt"/>
              <a:buAutoNum type="arabicPeriod"/>
            </a:pPr>
            <a:r>
              <a:rPr lang="en-US" dirty="0"/>
              <a:t>Lytton</a:t>
            </a:r>
          </a:p>
          <a:p>
            <a:pPr marL="342900" indent="-342900">
              <a:buFont typeface="+mj-lt"/>
              <a:buAutoNum type="arabicPeriod"/>
            </a:pPr>
            <a:r>
              <a:rPr lang="en-US" dirty="0"/>
              <a:t>Spence’s Bridge</a:t>
            </a:r>
          </a:p>
          <a:p>
            <a:pPr marL="342900" indent="-342900">
              <a:buFont typeface="+mj-lt"/>
              <a:buAutoNum type="arabicPeriod"/>
            </a:pPr>
            <a:r>
              <a:rPr lang="en-US" dirty="0"/>
              <a:t>Ashcroft</a:t>
            </a:r>
          </a:p>
          <a:p>
            <a:pPr marL="342900" indent="-342900">
              <a:buFont typeface="+mj-lt"/>
              <a:buAutoNum type="arabicPeriod"/>
            </a:pPr>
            <a:r>
              <a:rPr lang="en-US" dirty="0"/>
              <a:t>Cache Creek</a:t>
            </a:r>
          </a:p>
          <a:p>
            <a:pPr marL="342900" indent="-342900">
              <a:buFont typeface="+mj-lt"/>
              <a:buAutoNum type="arabicPeriod"/>
            </a:pPr>
            <a:r>
              <a:rPr lang="en-US" dirty="0"/>
              <a:t>Lillooet</a:t>
            </a:r>
          </a:p>
          <a:p>
            <a:pPr marL="342900" indent="-342900">
              <a:buFont typeface="+mj-lt"/>
              <a:buAutoNum type="arabicPeriod"/>
            </a:pPr>
            <a:r>
              <a:rPr lang="en-US" dirty="0"/>
              <a:t>Pemberton</a:t>
            </a:r>
          </a:p>
          <a:p>
            <a:pPr marL="342900" indent="-342900">
              <a:buFont typeface="+mj-lt"/>
              <a:buAutoNum type="arabicPeriod"/>
            </a:pPr>
            <a:r>
              <a:rPr lang="en-US" dirty="0"/>
              <a:t>Kamloops</a:t>
            </a:r>
          </a:p>
          <a:p>
            <a:pPr marL="342900" indent="-342900">
              <a:buFont typeface="+mj-lt"/>
              <a:buAutoNum type="arabicPeriod"/>
            </a:pPr>
            <a:r>
              <a:rPr lang="en-US" dirty="0"/>
              <a:t>Clinton</a:t>
            </a:r>
          </a:p>
          <a:p>
            <a:pPr marL="342900" indent="-342900">
              <a:buFont typeface="+mj-lt"/>
              <a:buAutoNum type="arabicPeriod"/>
            </a:pPr>
            <a:r>
              <a:rPr lang="en-US" dirty="0"/>
              <a:t>70 Mile House</a:t>
            </a:r>
          </a:p>
          <a:p>
            <a:pPr marL="342900" indent="-342900">
              <a:buFont typeface="+mj-lt"/>
              <a:buAutoNum type="arabicPeriod"/>
            </a:pPr>
            <a:r>
              <a:rPr lang="en-US" dirty="0"/>
              <a:t>100 Mile House</a:t>
            </a:r>
          </a:p>
          <a:p>
            <a:pPr marL="342900" indent="-342900">
              <a:buFont typeface="+mj-lt"/>
              <a:buAutoNum type="arabicPeriod"/>
            </a:pPr>
            <a:r>
              <a:rPr lang="en-US" dirty="0"/>
              <a:t>150 Mile House</a:t>
            </a:r>
          </a:p>
          <a:p>
            <a:pPr marL="342900" indent="-342900">
              <a:buFont typeface="+mj-lt"/>
              <a:buAutoNum type="arabicPeriod"/>
            </a:pPr>
            <a:r>
              <a:rPr lang="en-US" dirty="0"/>
              <a:t>Alexandria</a:t>
            </a:r>
          </a:p>
          <a:p>
            <a:pPr marL="342900" indent="-342900">
              <a:buFont typeface="+mj-lt"/>
              <a:buAutoNum type="arabicPeriod"/>
            </a:pPr>
            <a:r>
              <a:rPr lang="en-US" dirty="0" err="1"/>
              <a:t>Quesnel</a:t>
            </a:r>
            <a:endParaRPr lang="en-US" dirty="0"/>
          </a:p>
          <a:p>
            <a:pPr marL="342900" indent="-342900">
              <a:buFont typeface="+mj-lt"/>
              <a:buAutoNum type="arabicPeriod"/>
            </a:pPr>
            <a:r>
              <a:rPr lang="en-US" dirty="0"/>
              <a:t>Cottonwood</a:t>
            </a:r>
          </a:p>
          <a:p>
            <a:pPr marL="342900" indent="-342900">
              <a:buFont typeface="+mj-lt"/>
              <a:buAutoNum type="arabicPeriod"/>
            </a:pPr>
            <a:r>
              <a:rPr lang="en-US" dirty="0"/>
              <a:t>Wells</a:t>
            </a:r>
          </a:p>
          <a:p>
            <a:pPr marL="342900" indent="-342900">
              <a:buFont typeface="+mj-lt"/>
              <a:buAutoNum type="arabicPeriod"/>
            </a:pPr>
            <a:r>
              <a:rPr lang="en-US" dirty="0" err="1"/>
              <a:t>Barkerville</a:t>
            </a:r>
            <a:endParaRPr lang="en-US" dirty="0"/>
          </a:p>
          <a:p>
            <a:pPr marL="342900" indent="-342900">
              <a:buFont typeface="+mj-lt"/>
              <a:buAutoNum type="arabicPeriod"/>
            </a:pPr>
            <a:r>
              <a:rPr lang="en-US" dirty="0"/>
              <a:t>Richfield</a:t>
            </a:r>
          </a:p>
          <a:p>
            <a:pPr marL="342900" indent="-342900">
              <a:buFont typeface="+mj-lt"/>
              <a:buAutoNum type="arabicPeriod"/>
            </a:pPr>
            <a:r>
              <a:rPr lang="en-US" dirty="0"/>
              <a:t>Prince George</a:t>
            </a:r>
          </a:p>
          <a:p>
            <a:pPr marL="342900" indent="-342900">
              <a:buFont typeface="+mj-lt"/>
              <a:buAutoNum type="arabicPeriod"/>
            </a:pPr>
            <a:endParaRPr lang="en-US" dirty="0"/>
          </a:p>
          <a:p>
            <a:endParaRPr lang="en-US" dirty="0"/>
          </a:p>
          <a:p>
            <a:r>
              <a:rPr lang="en-US" b="1" u="sng" dirty="0"/>
              <a:t>Transportation Routes</a:t>
            </a:r>
          </a:p>
          <a:p>
            <a:pPr marL="342900" indent="-342900">
              <a:buFont typeface="+mj-lt"/>
              <a:buAutoNum type="arabicPeriod"/>
            </a:pPr>
            <a:r>
              <a:rPr lang="en-US" dirty="0"/>
              <a:t>The Cariboo Road</a:t>
            </a:r>
          </a:p>
          <a:p>
            <a:pPr marL="342900" indent="-342900">
              <a:buFont typeface="+mj-lt"/>
              <a:buAutoNum type="arabicPeriod"/>
            </a:pPr>
            <a:r>
              <a:rPr lang="en-US" dirty="0"/>
              <a:t>Douglas Trail by Water through Harrison Lake to Lillooet</a:t>
            </a:r>
          </a:p>
          <a:p>
            <a:endParaRPr lang="en-US" dirty="0"/>
          </a:p>
          <a:p>
            <a:endParaRPr lang="en-US" dirty="0"/>
          </a:p>
        </p:txBody>
      </p:sp>
      <p:pic>
        <p:nvPicPr>
          <p:cNvPr id="7" name="Picture 6" descr="bcfns_chap5_2004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97871"/>
            <a:ext cx="4528282" cy="5860129"/>
          </a:xfrm>
          <a:prstGeom prst="rect">
            <a:avLst/>
          </a:prstGeom>
        </p:spPr>
      </p:pic>
    </p:spTree>
    <p:extLst>
      <p:ext uri="{BB962C8B-B14F-4D97-AF65-F5344CB8AC3E}">
        <p14:creationId xmlns:p14="http://schemas.microsoft.com/office/powerpoint/2010/main" val="8105943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seph_Trut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
            <a:ext cx="9144000" cy="6836865"/>
          </a:xfrm>
          <a:prstGeom prst="rect">
            <a:avLst/>
          </a:prstGeom>
        </p:spPr>
      </p:pic>
      <p:sp>
        <p:nvSpPr>
          <p:cNvPr id="3" name="TextBox 2"/>
          <p:cNvSpPr txBox="1"/>
          <p:nvPr/>
        </p:nvSpPr>
        <p:spPr>
          <a:xfrm>
            <a:off x="8162186" y="0"/>
            <a:ext cx="2505814" cy="584776"/>
          </a:xfrm>
          <a:prstGeom prst="rect">
            <a:avLst/>
          </a:prstGeom>
          <a:noFill/>
        </p:spPr>
        <p:txBody>
          <a:bodyPr wrap="none" rtlCol="0">
            <a:spAutoFit/>
          </a:bodyPr>
          <a:lstStyle/>
          <a:p>
            <a:r>
              <a:rPr lang="en-US" sz="3200" dirty="0">
                <a:solidFill>
                  <a:srgbClr val="FFFFFF"/>
                </a:solidFill>
              </a:rPr>
              <a:t>Joseph </a:t>
            </a:r>
            <a:r>
              <a:rPr lang="en-US" sz="3200" dirty="0" err="1">
                <a:solidFill>
                  <a:srgbClr val="FFFFFF"/>
                </a:solidFill>
              </a:rPr>
              <a:t>Trutch</a:t>
            </a:r>
            <a:endParaRPr lang="en-US" sz="3200" dirty="0">
              <a:solidFill>
                <a:srgbClr val="FFFFFF"/>
              </a:solidFill>
            </a:endParaRPr>
          </a:p>
        </p:txBody>
      </p:sp>
    </p:spTree>
    <p:extLst>
      <p:ext uri="{BB962C8B-B14F-4D97-AF65-F5344CB8AC3E}">
        <p14:creationId xmlns:p14="http://schemas.microsoft.com/office/powerpoint/2010/main" val="342598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6 </a:t>
            </a:r>
            <a:br>
              <a:rPr lang="en-US" dirty="0">
                <a:solidFill>
                  <a:schemeClr val="tx2">
                    <a:lumMod val="40000"/>
                    <a:lumOff val="60000"/>
                  </a:schemeClr>
                </a:solidFill>
              </a:rPr>
            </a:br>
            <a:r>
              <a:rPr lang="en-US" dirty="0"/>
              <a:t>Joining Canada</a:t>
            </a:r>
            <a:br>
              <a:rPr lang="en-US" dirty="0"/>
            </a:br>
            <a:endParaRPr lang="en-US" dirty="0">
              <a:solidFill>
                <a:schemeClr val="tx2">
                  <a:lumMod val="40000"/>
                  <a:lumOff val="60000"/>
                </a:schemeClr>
              </a:solidFill>
              <a:effectLst/>
            </a:endParaRPr>
          </a:p>
        </p:txBody>
      </p:sp>
      <p:sp>
        <p:nvSpPr>
          <p:cNvPr id="3" name="TextBox 2"/>
          <p:cNvSpPr txBox="1"/>
          <p:nvPr/>
        </p:nvSpPr>
        <p:spPr>
          <a:xfrm>
            <a:off x="1524000" y="1142999"/>
            <a:ext cx="9144000" cy="3046988"/>
          </a:xfrm>
          <a:prstGeom prst="rect">
            <a:avLst/>
          </a:prstGeom>
          <a:noFill/>
        </p:spPr>
        <p:txBody>
          <a:bodyPr wrap="square" rtlCol="0">
            <a:spAutoFit/>
          </a:bodyPr>
          <a:lstStyle/>
          <a:p>
            <a:pPr marL="457200" indent="-457200">
              <a:buFont typeface="Wingdings" charset="2"/>
              <a:buChar char="Ø"/>
            </a:pPr>
            <a:r>
              <a:rPr lang="en-US" sz="2400" dirty="0"/>
              <a:t>The Federal Govt. (F.G.) insisted FN people be included and Section 13 was added.</a:t>
            </a:r>
            <a:endParaRPr lang="en-CA" sz="2400" dirty="0"/>
          </a:p>
          <a:p>
            <a:pPr marL="914400" lvl="1" indent="-457200">
              <a:buFont typeface="Wingdings" charset="2"/>
              <a:buChar char="Ø"/>
            </a:pPr>
            <a:r>
              <a:rPr lang="en-US" sz="2400" dirty="0"/>
              <a:t>F.G. </a:t>
            </a:r>
            <a:r>
              <a:rPr lang="en-US" sz="2400" b="1" u="sng" dirty="0"/>
              <a:t>assumed</a:t>
            </a:r>
            <a:r>
              <a:rPr lang="en-US" sz="2400" dirty="0"/>
              <a:t> treaties </a:t>
            </a:r>
            <a:r>
              <a:rPr lang="en-US" sz="2400" b="1" u="sng" dirty="0"/>
              <a:t>negotiated</a:t>
            </a:r>
            <a:r>
              <a:rPr lang="en-US" sz="2400" dirty="0"/>
              <a:t> as in Ontario </a:t>
            </a:r>
            <a:r>
              <a:rPr lang="en-CA" sz="2400" dirty="0"/>
              <a:t>–</a:t>
            </a:r>
            <a:r>
              <a:rPr lang="en-US" sz="2400" dirty="0"/>
              <a:t> each FN family in Ontario received </a:t>
            </a:r>
            <a:r>
              <a:rPr lang="en-US" sz="2400" b="1" u="sng" dirty="0"/>
              <a:t>80</a:t>
            </a:r>
            <a:r>
              <a:rPr lang="en-US" sz="2400" dirty="0"/>
              <a:t> acres of land.</a:t>
            </a:r>
            <a:endParaRPr lang="en-CA" sz="2400" dirty="0"/>
          </a:p>
          <a:p>
            <a:pPr marL="914400" lvl="1" indent="-457200">
              <a:buFont typeface="Wingdings" charset="2"/>
              <a:buChar char="Ø"/>
            </a:pPr>
            <a:r>
              <a:rPr lang="en-US" sz="2400" dirty="0"/>
              <a:t>Terms of Union made no mention of Aboriginal </a:t>
            </a:r>
            <a:r>
              <a:rPr lang="en-US" sz="2400" b="1" u="sng" dirty="0"/>
              <a:t>Title</a:t>
            </a:r>
            <a:r>
              <a:rPr lang="en-US" sz="2400" dirty="0"/>
              <a:t> to land or need for </a:t>
            </a:r>
            <a:r>
              <a:rPr lang="en-US" sz="2400" b="1" u="sng" dirty="0"/>
              <a:t>treaties</a:t>
            </a:r>
            <a:r>
              <a:rPr lang="en-US" sz="2400" dirty="0"/>
              <a:t> to be negotiated.</a:t>
            </a:r>
            <a:endParaRPr lang="en-CA" sz="2400" dirty="0"/>
          </a:p>
          <a:p>
            <a:pPr marL="914400" lvl="1" indent="-457200">
              <a:buFont typeface="Wingdings" charset="2"/>
              <a:buChar char="Ø"/>
            </a:pPr>
            <a:r>
              <a:rPr lang="en-US" sz="2400" dirty="0"/>
              <a:t>Land </a:t>
            </a:r>
            <a:r>
              <a:rPr lang="en-US" sz="2400" b="1" u="sng" dirty="0"/>
              <a:t>reservations</a:t>
            </a:r>
            <a:r>
              <a:rPr lang="en-US" sz="2400" dirty="0"/>
              <a:t> to be parceled out as before (Vague)</a:t>
            </a:r>
            <a:endParaRPr lang="en-CA" sz="2400" dirty="0"/>
          </a:p>
          <a:p>
            <a:pPr marL="914400" lvl="1" indent="-457200">
              <a:buFont typeface="Wingdings" charset="2"/>
              <a:buChar char="Ø"/>
            </a:pPr>
            <a:r>
              <a:rPr lang="en-US" sz="2400" b="1" u="sng" dirty="0"/>
              <a:t>10</a:t>
            </a:r>
            <a:r>
              <a:rPr lang="en-US" sz="2400" dirty="0"/>
              <a:t> Acres of land given to FN families in B.C.</a:t>
            </a:r>
            <a:endParaRPr lang="en-CA" sz="2400" dirty="0"/>
          </a:p>
        </p:txBody>
      </p:sp>
      <p:pic>
        <p:nvPicPr>
          <p:cNvPr id="4" name="Picture 3" descr="1-Acre-300x1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406900"/>
            <a:ext cx="3810000" cy="2451100"/>
          </a:xfrm>
          <a:prstGeom prst="rect">
            <a:avLst/>
          </a:prstGeom>
        </p:spPr>
      </p:pic>
      <p:sp>
        <p:nvSpPr>
          <p:cNvPr id="5" name="TextBox 4"/>
          <p:cNvSpPr txBox="1"/>
          <p:nvPr/>
        </p:nvSpPr>
        <p:spPr>
          <a:xfrm>
            <a:off x="5592091" y="5539774"/>
            <a:ext cx="4859135" cy="369332"/>
          </a:xfrm>
          <a:prstGeom prst="rect">
            <a:avLst/>
          </a:prstGeom>
          <a:noFill/>
        </p:spPr>
        <p:txBody>
          <a:bodyPr wrap="none" rtlCol="0">
            <a:spAutoFit/>
          </a:bodyPr>
          <a:lstStyle/>
          <a:p>
            <a:r>
              <a:rPr lang="en-US" dirty="0"/>
              <a:t>An Acre is about 18 Tennis Courts/1 Football Field</a:t>
            </a:r>
          </a:p>
        </p:txBody>
      </p:sp>
    </p:spTree>
    <p:extLst>
      <p:ext uri="{BB962C8B-B14F-4D97-AF65-F5344CB8AC3E}">
        <p14:creationId xmlns:p14="http://schemas.microsoft.com/office/powerpoint/2010/main" val="716033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br>
              <a:rPr lang="en-US" dirty="0">
                <a:solidFill>
                  <a:schemeClr val="tx2">
                    <a:lumMod val="40000"/>
                    <a:lumOff val="60000"/>
                  </a:schemeClr>
                </a:solidFill>
              </a:rPr>
            </a:br>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Joining Canada</a:t>
            </a:r>
            <a:br>
              <a:rPr lang="en-US" dirty="0"/>
            </a:br>
            <a:endParaRPr lang="en-US" dirty="0">
              <a:solidFill>
                <a:schemeClr val="tx2">
                  <a:lumMod val="40000"/>
                  <a:lumOff val="60000"/>
                </a:schemeClr>
              </a:solidFill>
              <a:effectLst/>
            </a:endParaRPr>
          </a:p>
        </p:txBody>
      </p:sp>
      <p:sp>
        <p:nvSpPr>
          <p:cNvPr id="3" name="TextBox 2"/>
          <p:cNvSpPr txBox="1"/>
          <p:nvPr/>
        </p:nvSpPr>
        <p:spPr>
          <a:xfrm>
            <a:off x="1524000" y="957037"/>
            <a:ext cx="9144000" cy="6001642"/>
          </a:xfrm>
          <a:prstGeom prst="rect">
            <a:avLst/>
          </a:prstGeom>
          <a:noFill/>
        </p:spPr>
        <p:txBody>
          <a:bodyPr wrap="square" rtlCol="0">
            <a:spAutoFit/>
          </a:bodyPr>
          <a:lstStyle/>
          <a:p>
            <a:pPr marL="285750" indent="-285750">
              <a:buFont typeface="Wingdings" charset="2"/>
              <a:buChar char="Ø"/>
            </a:pPr>
            <a:r>
              <a:rPr lang="en-US" sz="2400" dirty="0"/>
              <a:t>B.C. joins </a:t>
            </a:r>
            <a:r>
              <a:rPr lang="en-US" sz="2400" b="1" u="sng" dirty="0"/>
              <a:t>Canada</a:t>
            </a:r>
            <a:r>
              <a:rPr lang="en-US" sz="2400" dirty="0"/>
              <a:t> in </a:t>
            </a:r>
            <a:r>
              <a:rPr lang="en-US" sz="2400" b="1" u="sng" dirty="0"/>
              <a:t>1871</a:t>
            </a:r>
            <a:endParaRPr lang="en-CA" sz="2400" dirty="0"/>
          </a:p>
          <a:p>
            <a:pPr marL="285750" indent="-285750">
              <a:buFont typeface="Wingdings" charset="2"/>
              <a:buChar char="Ø"/>
            </a:pPr>
            <a:r>
              <a:rPr lang="en-US" sz="2400" dirty="0"/>
              <a:t>Joseph </a:t>
            </a:r>
            <a:r>
              <a:rPr lang="en-US" sz="2400" dirty="0" err="1"/>
              <a:t>Trutch</a:t>
            </a:r>
            <a:r>
              <a:rPr lang="en-US" sz="2400" dirty="0"/>
              <a:t> becomes the provinces first Lieutenant-</a:t>
            </a:r>
            <a:r>
              <a:rPr lang="en-US" sz="2400" b="1" u="sng" dirty="0"/>
              <a:t>Governor</a:t>
            </a:r>
            <a:endParaRPr lang="en-CA" sz="2400" dirty="0"/>
          </a:p>
          <a:p>
            <a:pPr marL="285750" indent="-285750">
              <a:buFont typeface="Wingdings" charset="2"/>
              <a:buChar char="Ø"/>
            </a:pPr>
            <a:r>
              <a:rPr lang="en-US" sz="2400" dirty="0"/>
              <a:t>Dr. Israel Powell is the first </a:t>
            </a:r>
            <a:r>
              <a:rPr lang="en-US" sz="2400" b="1" u="sng" dirty="0"/>
              <a:t>superintendent</a:t>
            </a:r>
            <a:r>
              <a:rPr lang="en-US" sz="2400" dirty="0"/>
              <a:t> of Indian </a:t>
            </a:r>
            <a:r>
              <a:rPr lang="en-US" sz="2400" b="1" u="sng" dirty="0"/>
              <a:t>Affairs</a:t>
            </a:r>
            <a:r>
              <a:rPr lang="en-US" sz="2400" dirty="0"/>
              <a:t> for B.C.</a:t>
            </a:r>
            <a:endParaRPr lang="en-CA" sz="2400" dirty="0"/>
          </a:p>
          <a:p>
            <a:pPr marL="742950" lvl="1" indent="-285750">
              <a:buFont typeface="Wingdings" charset="2"/>
              <a:buChar char="Ø"/>
            </a:pPr>
            <a:r>
              <a:rPr lang="en-US" sz="2400" dirty="0"/>
              <a:t>He divides the province into </a:t>
            </a:r>
            <a:r>
              <a:rPr lang="en-US" sz="2400" b="1" u="sng" dirty="0"/>
              <a:t>regions</a:t>
            </a:r>
            <a:r>
              <a:rPr lang="en-US" sz="2400" dirty="0"/>
              <a:t> called “</a:t>
            </a:r>
            <a:r>
              <a:rPr lang="en-US" sz="2400" b="1" u="sng" dirty="0"/>
              <a:t>agencies</a:t>
            </a:r>
            <a:r>
              <a:rPr lang="en-US" sz="2400" dirty="0"/>
              <a:t>”</a:t>
            </a:r>
            <a:endParaRPr lang="en-CA" sz="2400" dirty="0"/>
          </a:p>
          <a:p>
            <a:pPr marL="742950" lvl="1" indent="-285750">
              <a:buFont typeface="Wingdings" charset="2"/>
              <a:buChar char="Ø"/>
            </a:pPr>
            <a:r>
              <a:rPr lang="en-US" sz="2400" dirty="0"/>
              <a:t>Each region/agency is run by an “Indian </a:t>
            </a:r>
            <a:r>
              <a:rPr lang="en-US" sz="2400" b="1" u="sng" dirty="0"/>
              <a:t>Agent</a:t>
            </a:r>
            <a:r>
              <a:rPr lang="en-US" sz="2400" dirty="0"/>
              <a:t>” who overseas that </a:t>
            </a:r>
            <a:r>
              <a:rPr lang="en-US" sz="2400" b="1" u="sng" dirty="0"/>
              <a:t>territory</a:t>
            </a:r>
            <a:r>
              <a:rPr lang="en-US" sz="2400" dirty="0"/>
              <a:t>.</a:t>
            </a:r>
            <a:endParaRPr lang="en-CA" sz="2400" dirty="0"/>
          </a:p>
          <a:p>
            <a:pPr marL="742950" lvl="1" indent="-285750">
              <a:buFont typeface="Wingdings" charset="2"/>
              <a:buChar char="Ø"/>
            </a:pPr>
            <a:r>
              <a:rPr lang="en-US" sz="2400" dirty="0"/>
              <a:t>Powell also must determine how much reserve land has been </a:t>
            </a:r>
            <a:r>
              <a:rPr lang="en-US" sz="2400" b="1" u="sng" dirty="0"/>
              <a:t>allocated</a:t>
            </a:r>
            <a:r>
              <a:rPr lang="en-US" sz="2400" dirty="0"/>
              <a:t> for FN people, and must continue to </a:t>
            </a:r>
            <a:r>
              <a:rPr lang="en-US" sz="2400" b="1" u="sng" dirty="0"/>
              <a:t>allocate</a:t>
            </a:r>
            <a:r>
              <a:rPr lang="en-US" sz="2400" dirty="0"/>
              <a:t> land for FN people.</a:t>
            </a:r>
            <a:endParaRPr lang="en-CA" sz="2400" dirty="0"/>
          </a:p>
          <a:p>
            <a:pPr marL="742950" lvl="1" indent="-285750">
              <a:buFont typeface="Wingdings" charset="2"/>
              <a:buChar char="Ø"/>
            </a:pPr>
            <a:r>
              <a:rPr lang="en-US" sz="2400" dirty="0"/>
              <a:t>He found himself “stuck in the </a:t>
            </a:r>
            <a:r>
              <a:rPr lang="en-US" sz="2400" b="1" u="sng" dirty="0"/>
              <a:t>middle</a:t>
            </a:r>
            <a:r>
              <a:rPr lang="en-US" sz="2400" dirty="0"/>
              <a:t>” of the two governments.</a:t>
            </a:r>
            <a:endParaRPr lang="en-CA" sz="2400" dirty="0"/>
          </a:p>
          <a:p>
            <a:pPr marL="1200150" lvl="2" indent="-285750">
              <a:buFont typeface="Wingdings" charset="2"/>
              <a:buChar char="Ø"/>
            </a:pPr>
            <a:r>
              <a:rPr lang="en-US" sz="2400" dirty="0"/>
              <a:t>Ex: 1873 </a:t>
            </a:r>
            <a:r>
              <a:rPr lang="en-CA" sz="2400" dirty="0"/>
              <a:t>–</a:t>
            </a:r>
            <a:r>
              <a:rPr lang="en-US" sz="2400" dirty="0"/>
              <a:t> Ottawa says each family should receive </a:t>
            </a:r>
            <a:r>
              <a:rPr lang="en-US" sz="2400" b="1" u="sng" dirty="0"/>
              <a:t>8</a:t>
            </a:r>
            <a:r>
              <a:rPr lang="en-US" sz="2400" dirty="0"/>
              <a:t> Acres per </a:t>
            </a:r>
            <a:r>
              <a:rPr lang="en-US" sz="2400" b="1" u="sng" dirty="0"/>
              <a:t>Member</a:t>
            </a:r>
            <a:r>
              <a:rPr lang="en-US" sz="2400" dirty="0"/>
              <a:t>; B.C. says they’re willing to go from </a:t>
            </a:r>
            <a:r>
              <a:rPr lang="en-US" sz="2400" b="1" u="sng" dirty="0"/>
              <a:t>10-20 </a:t>
            </a:r>
            <a:r>
              <a:rPr lang="en-US" sz="2400" dirty="0"/>
              <a:t>acres per family of </a:t>
            </a:r>
            <a:r>
              <a:rPr lang="en-US" sz="2400" b="1" u="sng" dirty="0"/>
              <a:t>5</a:t>
            </a:r>
            <a:r>
              <a:rPr lang="en-US" sz="2400" dirty="0"/>
              <a:t>, (4 acres per family member) </a:t>
            </a:r>
            <a:r>
              <a:rPr lang="en-CA" sz="2400" dirty="0"/>
              <a:t>– </a:t>
            </a:r>
            <a:r>
              <a:rPr lang="en-US" sz="2400" b="1" u="sng" dirty="0"/>
              <a:t>BUT</a:t>
            </a:r>
            <a:r>
              <a:rPr lang="en-US" sz="2400" dirty="0"/>
              <a:t> </a:t>
            </a:r>
            <a:r>
              <a:rPr lang="en-CA" sz="2400" dirty="0"/>
              <a:t>–</a:t>
            </a:r>
            <a:r>
              <a:rPr lang="en-US" sz="2400" dirty="0"/>
              <a:t> they </a:t>
            </a:r>
            <a:r>
              <a:rPr lang="en-US" sz="2400" b="1" u="sng" dirty="0"/>
              <a:t>never</a:t>
            </a:r>
            <a:r>
              <a:rPr lang="en-US" sz="2400" dirty="0"/>
              <a:t> do.</a:t>
            </a:r>
            <a:endParaRPr lang="en-CA" sz="2400" dirty="0"/>
          </a:p>
          <a:p>
            <a:pPr marL="742950" lvl="1" indent="-285750">
              <a:buFont typeface="Wingdings" charset="2"/>
              <a:buChar char="Ø"/>
            </a:pPr>
            <a:r>
              <a:rPr lang="en-US" sz="2400" dirty="0"/>
              <a:t>1870’s Treaty 1-7 signed in </a:t>
            </a:r>
            <a:r>
              <a:rPr lang="en-US" sz="2400" b="1" u="sng" dirty="0"/>
              <a:t>prairies</a:t>
            </a:r>
            <a:r>
              <a:rPr lang="en-US" sz="2400" dirty="0"/>
              <a:t>, allocating </a:t>
            </a:r>
            <a:r>
              <a:rPr lang="en-US" sz="2400" b="1" u="sng" dirty="0"/>
              <a:t>160</a:t>
            </a:r>
            <a:r>
              <a:rPr lang="en-US" sz="2400" dirty="0"/>
              <a:t> acres per family </a:t>
            </a:r>
            <a:r>
              <a:rPr lang="en-CA" sz="2400" dirty="0"/>
              <a:t>–</a:t>
            </a:r>
            <a:r>
              <a:rPr lang="en-US" sz="2400" dirty="0"/>
              <a:t> FN people are hopeful in </a:t>
            </a:r>
            <a:r>
              <a:rPr lang="en-US" sz="2400" b="1" u="sng" dirty="0"/>
              <a:t>B.C</a:t>
            </a:r>
            <a:r>
              <a:rPr lang="en-US" sz="2400" dirty="0"/>
              <a:t>. they will get this </a:t>
            </a:r>
            <a:r>
              <a:rPr lang="en-US" sz="2400" b="1" u="sng" dirty="0"/>
              <a:t>deal</a:t>
            </a:r>
            <a:r>
              <a:rPr lang="en-US" sz="2400" dirty="0"/>
              <a:t>.</a:t>
            </a:r>
            <a:endParaRPr lang="en-CA" sz="2400" dirty="0"/>
          </a:p>
        </p:txBody>
      </p:sp>
    </p:spTree>
    <p:extLst>
      <p:ext uri="{BB962C8B-B14F-4D97-AF65-F5344CB8AC3E}">
        <p14:creationId xmlns:p14="http://schemas.microsoft.com/office/powerpoint/2010/main" val="868700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3EC1C-7EFA-1046-A6E9-DC48ADAB8E80}"/>
              </a:ext>
            </a:extLst>
          </p:cNvPr>
          <p:cNvPicPr>
            <a:picLocks noChangeAspect="1"/>
          </p:cNvPicPr>
          <p:nvPr/>
        </p:nvPicPr>
        <p:blipFill>
          <a:blip r:embed="rId2"/>
          <a:stretch>
            <a:fillRect/>
          </a:stretch>
        </p:blipFill>
        <p:spPr>
          <a:xfrm>
            <a:off x="1524000" y="0"/>
            <a:ext cx="9144000" cy="6860032"/>
          </a:xfrm>
          <a:prstGeom prst="rect">
            <a:avLst/>
          </a:prstGeom>
        </p:spPr>
      </p:pic>
    </p:spTree>
    <p:extLst>
      <p:ext uri="{BB962C8B-B14F-4D97-AF65-F5344CB8AC3E}">
        <p14:creationId xmlns:p14="http://schemas.microsoft.com/office/powerpoint/2010/main" val="19548366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The Indian Act</a:t>
            </a:r>
            <a:endParaRPr lang="en-US" dirty="0">
              <a:solidFill>
                <a:schemeClr val="tx2">
                  <a:lumMod val="40000"/>
                  <a:lumOff val="60000"/>
                </a:schemeClr>
              </a:solidFill>
              <a:effectLst/>
            </a:endParaRPr>
          </a:p>
        </p:txBody>
      </p:sp>
      <p:sp>
        <p:nvSpPr>
          <p:cNvPr id="4" name="TextBox 3"/>
          <p:cNvSpPr txBox="1"/>
          <p:nvPr/>
        </p:nvSpPr>
        <p:spPr>
          <a:xfrm>
            <a:off x="1524000" y="957036"/>
            <a:ext cx="9144000" cy="6186308"/>
          </a:xfrm>
          <a:prstGeom prst="rect">
            <a:avLst/>
          </a:prstGeom>
          <a:noFill/>
        </p:spPr>
        <p:txBody>
          <a:bodyPr wrap="square" rtlCol="0">
            <a:spAutoFit/>
          </a:bodyPr>
          <a:lstStyle/>
          <a:p>
            <a:pPr marL="285750" indent="-285750">
              <a:buFont typeface="Wingdings" charset="2"/>
              <a:buChar char="Ø"/>
            </a:pPr>
            <a:r>
              <a:rPr lang="en-US" sz="2400" dirty="0"/>
              <a:t>In </a:t>
            </a:r>
            <a:r>
              <a:rPr lang="en-US" sz="2400" b="1" u="sng" dirty="0"/>
              <a:t>1867</a:t>
            </a:r>
            <a:r>
              <a:rPr lang="en-US" sz="2400" dirty="0"/>
              <a:t>, the Department of Indian Affairs (D.I.A) is created.</a:t>
            </a:r>
          </a:p>
          <a:p>
            <a:pPr marL="285750" indent="-285750">
              <a:buFont typeface="Wingdings" charset="2"/>
              <a:buChar char="Ø"/>
            </a:pPr>
            <a:r>
              <a:rPr lang="en-US" sz="2400" dirty="0"/>
              <a:t>Their job is to create </a:t>
            </a:r>
            <a:r>
              <a:rPr lang="en-US" sz="2400" b="1" u="sng" dirty="0"/>
              <a:t>policies</a:t>
            </a:r>
            <a:r>
              <a:rPr lang="en-US" sz="2400" dirty="0"/>
              <a:t> to </a:t>
            </a:r>
            <a:r>
              <a:rPr lang="en-US" sz="2400" b="1" u="sng" dirty="0"/>
              <a:t>govern</a:t>
            </a:r>
            <a:r>
              <a:rPr lang="en-US" sz="2400" dirty="0"/>
              <a:t> FN life.</a:t>
            </a:r>
          </a:p>
          <a:p>
            <a:pPr marL="285750" indent="-285750">
              <a:buFont typeface="Wingdings" charset="2"/>
              <a:buChar char="Ø"/>
            </a:pPr>
            <a:r>
              <a:rPr lang="en-US" sz="2400" dirty="0"/>
              <a:t>In </a:t>
            </a:r>
            <a:r>
              <a:rPr lang="en-US" sz="2400" b="1" u="sng" dirty="0"/>
              <a:t>1876</a:t>
            </a:r>
            <a:r>
              <a:rPr lang="en-US" sz="2400" dirty="0"/>
              <a:t>, they created the </a:t>
            </a:r>
            <a:r>
              <a:rPr lang="en-US" sz="2400" b="1" u="sng" dirty="0"/>
              <a:t>Indian Act </a:t>
            </a:r>
            <a:r>
              <a:rPr lang="mr-IN" sz="2400" dirty="0"/>
              <a:t>–</a:t>
            </a:r>
            <a:r>
              <a:rPr lang="en-US" sz="2400" dirty="0"/>
              <a:t> this document combined </a:t>
            </a:r>
            <a:r>
              <a:rPr lang="en-US" sz="2400" b="1" u="sng" dirty="0"/>
              <a:t>federal/provincial </a:t>
            </a:r>
            <a:r>
              <a:rPr lang="en-US" sz="2400" dirty="0"/>
              <a:t>laws into one act </a:t>
            </a:r>
            <a:r>
              <a:rPr lang="mr-IN" sz="2400" dirty="0"/>
              <a:t>–</a:t>
            </a:r>
            <a:r>
              <a:rPr lang="en-US" sz="2400" dirty="0"/>
              <a:t> including </a:t>
            </a:r>
            <a:r>
              <a:rPr lang="en-US" sz="2400" b="1" u="sng" dirty="0"/>
              <a:t>lands</a:t>
            </a:r>
            <a:r>
              <a:rPr lang="en-US" sz="2400" dirty="0"/>
              <a:t>, Indian </a:t>
            </a:r>
            <a:r>
              <a:rPr lang="en-US" sz="2400" b="1" u="sng" dirty="0"/>
              <a:t>status</a:t>
            </a:r>
            <a:r>
              <a:rPr lang="en-US" sz="2400" dirty="0"/>
              <a:t>, local </a:t>
            </a:r>
            <a:r>
              <a:rPr lang="en-US" sz="2400" b="1" u="sng" dirty="0"/>
              <a:t>governance</a:t>
            </a:r>
            <a:r>
              <a:rPr lang="en-US" sz="2400" dirty="0"/>
              <a:t>.</a:t>
            </a:r>
          </a:p>
          <a:p>
            <a:pPr marL="285750" indent="-285750">
              <a:buFont typeface="Wingdings" charset="2"/>
              <a:buChar char="Ø"/>
            </a:pPr>
            <a:r>
              <a:rPr lang="en-US" sz="2400" dirty="0"/>
              <a:t>This act gave power to the Federal Government to control the lives of FN </a:t>
            </a:r>
            <a:r>
              <a:rPr lang="en-US" sz="2400" b="1" u="sng" dirty="0"/>
              <a:t>communities</a:t>
            </a:r>
            <a:r>
              <a:rPr lang="en-US" sz="2400" dirty="0"/>
              <a:t>.</a:t>
            </a:r>
          </a:p>
          <a:p>
            <a:pPr marL="285750" indent="-285750">
              <a:buFont typeface="Wingdings" charset="2"/>
              <a:buChar char="Ø"/>
            </a:pPr>
            <a:r>
              <a:rPr lang="en-US" sz="2400" dirty="0"/>
              <a:t>defined who were “Status </a:t>
            </a:r>
            <a:r>
              <a:rPr lang="en-US" sz="2400" b="1" u="sng" dirty="0"/>
              <a:t>Indians</a:t>
            </a:r>
            <a:r>
              <a:rPr lang="en-US" sz="2400" dirty="0"/>
              <a:t>”</a:t>
            </a:r>
          </a:p>
          <a:p>
            <a:pPr marL="742950" lvl="1" indent="-285750">
              <a:buFont typeface="Wingdings" charset="2"/>
              <a:buChar char="Ø"/>
            </a:pPr>
            <a:r>
              <a:rPr lang="en-US" sz="2400" dirty="0"/>
              <a:t>Wards of the state </a:t>
            </a:r>
            <a:r>
              <a:rPr lang="mr-IN" sz="2400" dirty="0"/>
              <a:t>–</a:t>
            </a:r>
            <a:r>
              <a:rPr lang="en-US" sz="2400" dirty="0"/>
              <a:t> treated as children in need of parental care (Federal Govt.)</a:t>
            </a:r>
          </a:p>
          <a:p>
            <a:pPr marL="742950" lvl="1" indent="-285750">
              <a:buFont typeface="Wingdings" charset="2"/>
              <a:buChar char="Ø"/>
            </a:pPr>
            <a:r>
              <a:rPr lang="en-US" sz="2400" dirty="0"/>
              <a:t>before 1951, not deemed as “</a:t>
            </a:r>
            <a:r>
              <a:rPr lang="en-US" sz="2400" b="1" u="sng" dirty="0"/>
              <a:t>people</a:t>
            </a:r>
            <a:r>
              <a:rPr lang="en-US" sz="2400" dirty="0"/>
              <a:t>” under law and denied certain rights</a:t>
            </a:r>
          </a:p>
          <a:p>
            <a:pPr marL="285750" indent="-285750">
              <a:buFont typeface="Wingdings" charset="2"/>
              <a:buChar char="Ø"/>
            </a:pPr>
            <a:r>
              <a:rPr lang="en-US" sz="2400" dirty="0"/>
              <a:t>Provided reserve land and specified who was to </a:t>
            </a:r>
            <a:r>
              <a:rPr lang="en-US" sz="2400" b="1" u="sng" dirty="0"/>
              <a:t>live</a:t>
            </a:r>
            <a:r>
              <a:rPr lang="en-US" sz="2400" dirty="0"/>
              <a:t> on the reserves</a:t>
            </a:r>
          </a:p>
          <a:p>
            <a:pPr marL="742950" lvl="1" indent="-285750">
              <a:buFont typeface="Wingdings" charset="2"/>
              <a:buChar char="Ø"/>
            </a:pPr>
            <a:r>
              <a:rPr lang="en-US" sz="2400" dirty="0"/>
              <a:t>exercises considerable control on those living on reserves</a:t>
            </a:r>
          </a:p>
          <a:p>
            <a:pPr marL="742950" lvl="1" indent="-285750">
              <a:buFont typeface="Wingdings" charset="2"/>
              <a:buChar char="Ø"/>
            </a:pPr>
            <a:r>
              <a:rPr lang="en-US" sz="2400" dirty="0"/>
              <a:t>dictate when and where children attended </a:t>
            </a:r>
            <a:r>
              <a:rPr lang="en-US" sz="2400" b="1" u="sng" dirty="0"/>
              <a:t>school</a:t>
            </a:r>
            <a:r>
              <a:rPr lang="en-US" sz="2400" dirty="0"/>
              <a:t>.</a:t>
            </a:r>
          </a:p>
          <a:p>
            <a:endParaRPr lang="en-US" dirty="0"/>
          </a:p>
          <a:p>
            <a:endParaRPr lang="en-US" dirty="0"/>
          </a:p>
        </p:txBody>
      </p:sp>
    </p:spTree>
    <p:extLst>
      <p:ext uri="{BB962C8B-B14F-4D97-AF65-F5344CB8AC3E}">
        <p14:creationId xmlns:p14="http://schemas.microsoft.com/office/powerpoint/2010/main" val="22533381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The Indian Act</a:t>
            </a:r>
            <a:endParaRPr lang="en-US" dirty="0">
              <a:solidFill>
                <a:schemeClr val="tx2">
                  <a:lumMod val="40000"/>
                  <a:lumOff val="60000"/>
                </a:schemeClr>
              </a:solidFill>
              <a:effectLst/>
            </a:endParaRPr>
          </a:p>
        </p:txBody>
      </p:sp>
      <p:sp>
        <p:nvSpPr>
          <p:cNvPr id="4" name="TextBox 3"/>
          <p:cNvSpPr txBox="1"/>
          <p:nvPr/>
        </p:nvSpPr>
        <p:spPr>
          <a:xfrm>
            <a:off x="1524000" y="957036"/>
            <a:ext cx="9144000" cy="6555640"/>
          </a:xfrm>
          <a:prstGeom prst="rect">
            <a:avLst/>
          </a:prstGeom>
          <a:noFill/>
        </p:spPr>
        <p:txBody>
          <a:bodyPr wrap="square" rtlCol="0">
            <a:spAutoFit/>
          </a:bodyPr>
          <a:lstStyle/>
          <a:p>
            <a:pPr marL="285750" indent="-285750">
              <a:buFont typeface="Wingdings" charset="2"/>
              <a:buChar char="Ø"/>
            </a:pPr>
            <a:r>
              <a:rPr lang="en-US" sz="2400" dirty="0"/>
              <a:t>How did the </a:t>
            </a:r>
            <a:r>
              <a:rPr lang="en-US" sz="2400" b="1" u="sng" dirty="0"/>
              <a:t>Canadian</a:t>
            </a:r>
            <a:r>
              <a:rPr lang="en-US" sz="2400" dirty="0"/>
              <a:t> Government </a:t>
            </a:r>
            <a:r>
              <a:rPr lang="en-US" sz="2400" b="1" u="sng" dirty="0"/>
              <a:t>decide</a:t>
            </a:r>
            <a:r>
              <a:rPr lang="en-US" sz="2400" dirty="0"/>
              <a:t> who was an “Indian”?</a:t>
            </a:r>
          </a:p>
          <a:p>
            <a:r>
              <a:rPr lang="en-US" sz="2400" dirty="0"/>
              <a:t>Excerpt from “The Indian Act, 1876”</a:t>
            </a:r>
          </a:p>
          <a:p>
            <a:r>
              <a:rPr lang="en-CA" sz="2400" dirty="0"/>
              <a:t>“3. The term "Indian" means </a:t>
            </a:r>
          </a:p>
          <a:p>
            <a:pPr marL="342900" indent="-342900">
              <a:buFont typeface="Wingdings" charset="2"/>
              <a:buChar char="Ø"/>
            </a:pPr>
            <a:r>
              <a:rPr lang="en-CA" sz="2400" dirty="0"/>
              <a:t>First. Any male </a:t>
            </a:r>
            <a:r>
              <a:rPr lang="en-CA" sz="2400" b="1" u="sng" dirty="0"/>
              <a:t>person</a:t>
            </a:r>
            <a:r>
              <a:rPr lang="en-CA" sz="2400" dirty="0"/>
              <a:t> of Indian blood reputed to belong to a particular </a:t>
            </a:r>
            <a:r>
              <a:rPr lang="en-CA" sz="2400" b="1" u="sng" dirty="0"/>
              <a:t>band</a:t>
            </a:r>
            <a:r>
              <a:rPr lang="en-CA" sz="2400" dirty="0"/>
              <a:t> ;</a:t>
            </a:r>
          </a:p>
          <a:p>
            <a:pPr marL="342900" indent="-342900">
              <a:buFont typeface="Wingdings" charset="2"/>
              <a:buChar char="Ø"/>
            </a:pPr>
            <a:r>
              <a:rPr lang="en-CA" sz="2400" dirty="0"/>
              <a:t>Secondly. Any </a:t>
            </a:r>
            <a:r>
              <a:rPr lang="en-CA" sz="2400" b="1" u="sng" dirty="0"/>
              <a:t>child</a:t>
            </a:r>
            <a:r>
              <a:rPr lang="en-CA" sz="2400" dirty="0"/>
              <a:t> of such person ;</a:t>
            </a:r>
          </a:p>
          <a:p>
            <a:pPr marL="342900" indent="-342900">
              <a:buFont typeface="Wingdings" charset="2"/>
              <a:buChar char="Ø"/>
            </a:pPr>
            <a:r>
              <a:rPr lang="en-CA" sz="2400" dirty="0"/>
              <a:t>Thirdly. Any woman who is or was </a:t>
            </a:r>
            <a:r>
              <a:rPr lang="en-CA" sz="2400" b="1" u="sng" dirty="0"/>
              <a:t>lawfully</a:t>
            </a:r>
            <a:r>
              <a:rPr lang="en-CA" sz="2400" dirty="0"/>
              <a:t> married to such person:</a:t>
            </a:r>
          </a:p>
          <a:p>
            <a:pPr marL="342900" indent="-342900">
              <a:buFont typeface="Wingdings" charset="2"/>
              <a:buChar char="Ø"/>
            </a:pPr>
            <a:endParaRPr lang="en-CA" sz="2400" dirty="0"/>
          </a:p>
          <a:p>
            <a:r>
              <a:rPr lang="en-CA" sz="2400" dirty="0"/>
              <a:t>4. The term "non-treaty Indian" means any person of Indian blood who is reputed to belong to an irregular </a:t>
            </a:r>
            <a:r>
              <a:rPr lang="en-CA" sz="2400" b="1" u="sng" dirty="0"/>
              <a:t>band</a:t>
            </a:r>
            <a:r>
              <a:rPr lang="en-CA" sz="2400" dirty="0"/>
              <a:t>, or who follows the Indian mode of </a:t>
            </a:r>
            <a:r>
              <a:rPr lang="en-CA" sz="2400" b="1" u="sng" dirty="0"/>
              <a:t>life</a:t>
            </a:r>
            <a:r>
              <a:rPr lang="en-CA" sz="2400" dirty="0"/>
              <a:t>, even though such person be only a temporary resident in Canada. </a:t>
            </a:r>
          </a:p>
          <a:p>
            <a:r>
              <a:rPr lang="en-CA" sz="2400" dirty="0"/>
              <a:t>Prior to 2016,  ‘Status Indians” meant “FN people whose band/tribe had made a treaty with the </a:t>
            </a:r>
            <a:r>
              <a:rPr lang="en-CA" sz="2400" b="1" u="sng" dirty="0"/>
              <a:t>Crown</a:t>
            </a:r>
            <a:r>
              <a:rPr lang="en-CA" sz="2400" dirty="0"/>
              <a:t>”, “Non-Status Indians” meant “FN people who either a) didn’t belong to a band, or b) their band/tribe had not made a treaty with the Crown”</a:t>
            </a:r>
          </a:p>
          <a:p>
            <a:endParaRPr lang="en-US" dirty="0"/>
          </a:p>
          <a:p>
            <a:endParaRPr lang="en-US" dirty="0"/>
          </a:p>
        </p:txBody>
      </p:sp>
    </p:spTree>
    <p:extLst>
      <p:ext uri="{BB962C8B-B14F-4D97-AF65-F5344CB8AC3E}">
        <p14:creationId xmlns:p14="http://schemas.microsoft.com/office/powerpoint/2010/main" val="33805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4">
                                            <p:txEl>
                                              <p:pRg st="2" end="2"/>
                                            </p:txEl>
                                          </p:spTgt>
                                        </p:tgtEl>
                                      </p:cBhvr>
                                    </p:animEffect>
                                    <p:set>
                                      <p:cBhvr>
                                        <p:cTn id="23" dur="1" fill="hold">
                                          <p:stCondLst>
                                            <p:cond delay="499"/>
                                          </p:stCondLst>
                                        </p:cTn>
                                        <p:tgtEl>
                                          <p:spTgt spid="4">
                                            <p:txEl>
                                              <p:pRg st="2" end="2"/>
                                            </p:txEl>
                                          </p:spTgt>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4">
                                            <p:txEl>
                                              <p:pRg st="3" end="3"/>
                                            </p:txEl>
                                          </p:spTgt>
                                        </p:tgtEl>
                                      </p:cBhvr>
                                    </p:animEffect>
                                    <p:set>
                                      <p:cBhvr>
                                        <p:cTn id="26" dur="1" fill="hold">
                                          <p:stCondLst>
                                            <p:cond delay="499"/>
                                          </p:stCondLst>
                                        </p:cTn>
                                        <p:tgtEl>
                                          <p:spTgt spid="4">
                                            <p:txEl>
                                              <p:pRg st="3" end="3"/>
                                            </p:txEl>
                                          </p:spTgt>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4">
                                            <p:txEl>
                                              <p:pRg st="4" end="4"/>
                                            </p:txEl>
                                          </p:spTgt>
                                        </p:tgtEl>
                                      </p:cBhvr>
                                    </p:animEffect>
                                    <p:set>
                                      <p:cBhvr>
                                        <p:cTn id="29" dur="1" fill="hold">
                                          <p:stCondLst>
                                            <p:cond delay="499"/>
                                          </p:stCondLst>
                                        </p:cTn>
                                        <p:tgtEl>
                                          <p:spTgt spid="4">
                                            <p:txEl>
                                              <p:pRg st="4" end="4"/>
                                            </p:txEl>
                                          </p:spTgt>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4">
                                            <p:txEl>
                                              <p:pRg st="5" end="5"/>
                                            </p:txEl>
                                          </p:spTgt>
                                        </p:tgtEl>
                                      </p:cBhvr>
                                    </p:animEffect>
                                    <p:set>
                                      <p:cBhvr>
                                        <p:cTn id="32" dur="1" fill="hold">
                                          <p:stCondLst>
                                            <p:cond delay="499"/>
                                          </p:stCondLst>
                                        </p:cTn>
                                        <p:tgtEl>
                                          <p:spTgt spid="4">
                                            <p:txEl>
                                              <p:pRg st="5" end="5"/>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nodeType="clickEffect">
                                  <p:stCondLst>
                                    <p:cond delay="0"/>
                                  </p:stCondLst>
                                  <p:childTnLst>
                                    <p:animEffect transition="out" filter="blinds(horizontal)">
                                      <p:cBhvr>
                                        <p:cTn id="40" dur="500"/>
                                        <p:tgtEl>
                                          <p:spTgt spid="4">
                                            <p:txEl>
                                              <p:pRg st="7" end="7"/>
                                            </p:txEl>
                                          </p:spTgt>
                                        </p:tgtEl>
                                      </p:cBhvr>
                                    </p:animEffect>
                                    <p:set>
                                      <p:cBhvr>
                                        <p:cTn id="41" dur="1" fill="hold">
                                          <p:stCondLst>
                                            <p:cond delay="499"/>
                                          </p:stCondLst>
                                        </p:cTn>
                                        <p:tgtEl>
                                          <p:spTgt spid="4">
                                            <p:txEl>
                                              <p:pRg st="7" end="7"/>
                                            </p:txEl>
                                          </p:spTgt>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E3DB-6BCC-E141-B36A-6B83CD4A6C63}"/>
              </a:ext>
            </a:extLst>
          </p:cNvPr>
          <p:cNvSpPr>
            <a:spLocks noGrp="1"/>
          </p:cNvSpPr>
          <p:nvPr>
            <p:ph type="title"/>
          </p:nvPr>
        </p:nvSpPr>
        <p:spPr>
          <a:xfrm>
            <a:off x="1524000" y="0"/>
            <a:ext cx="9144000" cy="1143000"/>
          </a:xfrm>
          <a:solidFill>
            <a:schemeClr val="accent3">
              <a:lumMod val="40000"/>
              <a:lumOff val="60000"/>
            </a:schemeClr>
          </a:solidFill>
        </p:spPr>
        <p:txBody>
          <a:bodyPr/>
          <a:lstStyle/>
          <a:p>
            <a:r>
              <a:rPr lang="en-US" dirty="0"/>
              <a:t>Band vs. Irregular Band </a:t>
            </a:r>
          </a:p>
        </p:txBody>
      </p:sp>
      <p:sp>
        <p:nvSpPr>
          <p:cNvPr id="3" name="Content Placeholder 2">
            <a:extLst>
              <a:ext uri="{FF2B5EF4-FFF2-40B4-BE49-F238E27FC236}">
                <a16:creationId xmlns:a16="http://schemas.microsoft.com/office/drawing/2014/main" id="{328F6228-E296-7D4E-9C0C-4087B8A7C320}"/>
              </a:ext>
            </a:extLst>
          </p:cNvPr>
          <p:cNvSpPr>
            <a:spLocks noGrp="1"/>
          </p:cNvSpPr>
          <p:nvPr>
            <p:ph idx="1"/>
          </p:nvPr>
        </p:nvSpPr>
        <p:spPr>
          <a:xfrm>
            <a:off x="1524000" y="1166018"/>
            <a:ext cx="9144000" cy="5691982"/>
          </a:xfrm>
        </p:spPr>
        <p:txBody>
          <a:bodyPr>
            <a:normAutofit fontScale="92500"/>
          </a:bodyPr>
          <a:lstStyle/>
          <a:p>
            <a:r>
              <a:rPr lang="en-CA" dirty="0"/>
              <a:t>1. The term "band" means any tribe, band or body of Indians who own or are interested in a reserve or in Indian lands in common, of which the legal title is vested in the Crown, or who share alike in the distribution of any annuities or interest moneys for which the Government of Canada is responsible ; the term "the band" means the band to which the context relates ; and the term "band," when action is being taken by the band as such, means the band in council.</a:t>
            </a:r>
            <a:br>
              <a:rPr lang="en-CA" dirty="0"/>
            </a:br>
            <a:endParaRPr lang="en-CA" dirty="0"/>
          </a:p>
          <a:p>
            <a:r>
              <a:rPr lang="en-CA" dirty="0"/>
              <a:t>The term "irregular band" means any tribe, band or body of persons of Indian blood who own no interest in any reserve or lands of which the legal title is vested in the Crown, who possess no common fund managed by the Government of Canada, or who have not had any treaty relations with the Crown.</a:t>
            </a:r>
            <a:br>
              <a:rPr lang="en-CA" dirty="0"/>
            </a:br>
            <a:endParaRPr lang="en-US" dirty="0"/>
          </a:p>
        </p:txBody>
      </p:sp>
    </p:spTree>
    <p:extLst>
      <p:ext uri="{BB962C8B-B14F-4D97-AF65-F5344CB8AC3E}">
        <p14:creationId xmlns:p14="http://schemas.microsoft.com/office/powerpoint/2010/main" val="41678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The Indian Act</a:t>
            </a:r>
            <a:endParaRPr lang="en-US" dirty="0">
              <a:solidFill>
                <a:schemeClr val="tx2">
                  <a:lumMod val="40000"/>
                  <a:lumOff val="60000"/>
                </a:schemeClr>
              </a:solidFill>
              <a:effectLst/>
            </a:endParaRPr>
          </a:p>
        </p:txBody>
      </p:sp>
      <p:sp>
        <p:nvSpPr>
          <p:cNvPr id="4" name="TextBox 3"/>
          <p:cNvSpPr txBox="1"/>
          <p:nvPr/>
        </p:nvSpPr>
        <p:spPr>
          <a:xfrm>
            <a:off x="1524000" y="957037"/>
            <a:ext cx="9144000" cy="2215991"/>
          </a:xfrm>
          <a:prstGeom prst="rect">
            <a:avLst/>
          </a:prstGeom>
          <a:noFill/>
        </p:spPr>
        <p:txBody>
          <a:bodyPr wrap="square" rtlCol="0">
            <a:spAutoFit/>
          </a:bodyPr>
          <a:lstStyle/>
          <a:p>
            <a:pPr marL="285750" indent="-285750">
              <a:buFont typeface="Wingdings" charset="2"/>
              <a:buChar char="Ø"/>
            </a:pPr>
            <a:r>
              <a:rPr lang="en-US" sz="2400" dirty="0"/>
              <a:t>How were FN women treated according to the Indian Act?</a:t>
            </a:r>
          </a:p>
          <a:p>
            <a:pPr marL="285750" indent="-285750">
              <a:buFont typeface="Wingdings" charset="2"/>
              <a:buChar char="Ø"/>
            </a:pPr>
            <a:endParaRPr lang="en-US" sz="2400" dirty="0"/>
          </a:p>
          <a:p>
            <a:pPr marL="285750" indent="-285750">
              <a:buFont typeface="Wingdings" charset="2"/>
              <a:buChar char="Ø"/>
            </a:pPr>
            <a:r>
              <a:rPr lang="en-US" sz="2400" dirty="0"/>
              <a:t>Provided that any Indian </a:t>
            </a:r>
            <a:r>
              <a:rPr lang="en-US" sz="2400" b="1" u="sng" dirty="0"/>
              <a:t>woman</a:t>
            </a:r>
            <a:r>
              <a:rPr lang="en-US" sz="2400" dirty="0"/>
              <a:t> marrying anyone other than an Indian or a non-treaty Indian shall </a:t>
            </a:r>
            <a:r>
              <a:rPr lang="en-US" sz="2400" b="1" u="sng" dirty="0"/>
              <a:t>cease</a:t>
            </a:r>
            <a:r>
              <a:rPr lang="en-US" sz="2400" dirty="0"/>
              <a:t> to be an </a:t>
            </a:r>
            <a:r>
              <a:rPr lang="en-US" sz="2400" b="1" u="sng" dirty="0"/>
              <a:t>Indian</a:t>
            </a:r>
            <a:r>
              <a:rPr lang="en-US" sz="2400" dirty="0"/>
              <a:t> in any </a:t>
            </a:r>
            <a:r>
              <a:rPr lang="en-US" sz="2400" b="1" u="sng" dirty="0"/>
              <a:t>respect</a:t>
            </a:r>
            <a:r>
              <a:rPr lang="en-US" sz="2400" dirty="0"/>
              <a:t> within the meaning of this Act. </a:t>
            </a:r>
          </a:p>
          <a:p>
            <a:endParaRPr lang="en-US" dirty="0"/>
          </a:p>
        </p:txBody>
      </p:sp>
      <p:pic>
        <p:nvPicPr>
          <p:cNvPr id="3" name="Picture 2" descr="indigeno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3791340"/>
            <a:ext cx="4436244" cy="3066660"/>
          </a:xfrm>
          <a:prstGeom prst="rect">
            <a:avLst/>
          </a:prstGeom>
        </p:spPr>
      </p:pic>
      <p:pic>
        <p:nvPicPr>
          <p:cNvPr id="5" name="Picture 4" descr="663dccff038c55ab086bd73742a4bf0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0" y="3784600"/>
            <a:ext cx="4127500" cy="3073400"/>
          </a:xfrm>
          <a:prstGeom prst="rect">
            <a:avLst/>
          </a:prstGeom>
        </p:spPr>
      </p:pic>
    </p:spTree>
    <p:extLst>
      <p:ext uri="{BB962C8B-B14F-4D97-AF65-F5344CB8AC3E}">
        <p14:creationId xmlns:p14="http://schemas.microsoft.com/office/powerpoint/2010/main" val="157827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The Indian Act</a:t>
            </a:r>
            <a:endParaRPr lang="en-US" dirty="0">
              <a:solidFill>
                <a:schemeClr val="tx2">
                  <a:lumMod val="40000"/>
                  <a:lumOff val="60000"/>
                </a:schemeClr>
              </a:solidFill>
              <a:effectLst/>
            </a:endParaRPr>
          </a:p>
        </p:txBody>
      </p:sp>
      <p:sp>
        <p:nvSpPr>
          <p:cNvPr id="4" name="TextBox 3"/>
          <p:cNvSpPr txBox="1"/>
          <p:nvPr/>
        </p:nvSpPr>
        <p:spPr>
          <a:xfrm>
            <a:off x="1524000" y="957036"/>
            <a:ext cx="9144000" cy="5170646"/>
          </a:xfrm>
          <a:prstGeom prst="rect">
            <a:avLst/>
          </a:prstGeom>
          <a:noFill/>
        </p:spPr>
        <p:txBody>
          <a:bodyPr wrap="square" rtlCol="0">
            <a:spAutoFit/>
          </a:bodyPr>
          <a:lstStyle/>
          <a:p>
            <a:pPr marL="285750" indent="-285750">
              <a:buFont typeface="Wingdings" charset="2"/>
              <a:buChar char="Ø"/>
            </a:pPr>
            <a:r>
              <a:rPr lang="en-US" sz="2400" dirty="0"/>
              <a:t>The Indian Act decided who could live on Reserve </a:t>
            </a:r>
            <a:r>
              <a:rPr lang="en-US" sz="2400" b="1" u="sng" dirty="0"/>
              <a:t>Lands</a:t>
            </a:r>
          </a:p>
          <a:p>
            <a:pPr marL="285750" indent="-285750">
              <a:buFont typeface="Wingdings" charset="2"/>
              <a:buChar char="Ø"/>
            </a:pPr>
            <a:r>
              <a:rPr lang="en-US" sz="2400" dirty="0"/>
              <a:t>It created discriminatory laws regarding alcohol </a:t>
            </a:r>
            <a:r>
              <a:rPr lang="en-US" sz="2400" b="1" u="sng" dirty="0"/>
              <a:t>use</a:t>
            </a:r>
          </a:p>
          <a:p>
            <a:pPr marL="742950" lvl="1" indent="-285750">
              <a:buFont typeface="Wingdings" charset="2"/>
              <a:buChar char="Ø"/>
            </a:pPr>
            <a:r>
              <a:rPr lang="en-US" sz="2400" dirty="0"/>
              <a:t>Crime to </a:t>
            </a:r>
            <a:r>
              <a:rPr lang="en-US" sz="2400" b="1" u="sng" dirty="0"/>
              <a:t>own</a:t>
            </a:r>
            <a:r>
              <a:rPr lang="en-US" sz="2400" dirty="0"/>
              <a:t> or </a:t>
            </a:r>
            <a:r>
              <a:rPr lang="en-US" sz="2400" b="1" u="sng" dirty="0"/>
              <a:t>consume</a:t>
            </a:r>
            <a:r>
              <a:rPr lang="en-US" sz="2400" dirty="0"/>
              <a:t> alcohol</a:t>
            </a:r>
          </a:p>
          <a:p>
            <a:pPr marL="742950" lvl="1" indent="-285750">
              <a:buFont typeface="Wingdings" charset="2"/>
              <a:buChar char="Ø"/>
            </a:pPr>
            <a:r>
              <a:rPr lang="en-US" sz="2400" dirty="0"/>
              <a:t>Crime to </a:t>
            </a:r>
            <a:r>
              <a:rPr lang="en-US" sz="2400" b="1" u="sng" dirty="0"/>
              <a:t>sell</a:t>
            </a:r>
            <a:r>
              <a:rPr lang="en-US" sz="2400" dirty="0"/>
              <a:t> alcohol to Status Indians</a:t>
            </a:r>
          </a:p>
          <a:p>
            <a:pPr marL="742950" lvl="1" indent="-285750">
              <a:buFont typeface="Wingdings" charset="2"/>
              <a:buChar char="Ø"/>
            </a:pPr>
            <a:r>
              <a:rPr lang="en-US" sz="2400" dirty="0"/>
              <a:t>Only served to push use of alcohol </a:t>
            </a:r>
            <a:r>
              <a:rPr lang="en-US" sz="2400" b="1" u="sng" dirty="0"/>
              <a:t>underground</a:t>
            </a:r>
          </a:p>
          <a:p>
            <a:pPr marL="285750" indent="-285750">
              <a:buFont typeface="Wingdings" charset="2"/>
              <a:buChar char="Ø"/>
            </a:pPr>
            <a:r>
              <a:rPr lang="en-US" sz="2400" dirty="0"/>
              <a:t>Dictate structure of local government</a:t>
            </a:r>
          </a:p>
          <a:p>
            <a:pPr marL="742950" lvl="1" indent="-285750">
              <a:buFont typeface="Wingdings" charset="2"/>
              <a:buChar char="Ø"/>
            </a:pPr>
            <a:r>
              <a:rPr lang="en-US" sz="2400" dirty="0"/>
              <a:t>Modeled after Euro-</a:t>
            </a:r>
            <a:r>
              <a:rPr lang="en-US" sz="2400" dirty="0" err="1"/>
              <a:t>Cdn</a:t>
            </a:r>
            <a:r>
              <a:rPr lang="en-US" sz="2400" dirty="0"/>
              <a:t>. (elected town </a:t>
            </a:r>
            <a:r>
              <a:rPr lang="en-US" sz="2400" b="1" u="sng" dirty="0"/>
              <a:t>council</a:t>
            </a:r>
            <a:r>
              <a:rPr lang="en-US" sz="2400" dirty="0"/>
              <a:t>)</a:t>
            </a:r>
          </a:p>
          <a:p>
            <a:pPr marL="742950" lvl="1" indent="-285750">
              <a:buFont typeface="Wingdings" charset="2"/>
              <a:buChar char="Ø"/>
            </a:pPr>
            <a:r>
              <a:rPr lang="en-US" sz="2400" dirty="0"/>
              <a:t>Government formed by band </a:t>
            </a:r>
            <a:r>
              <a:rPr lang="en-US" sz="2400" b="1" u="sng" dirty="0"/>
              <a:t>council</a:t>
            </a:r>
            <a:r>
              <a:rPr lang="en-US" sz="2400" dirty="0"/>
              <a:t> led by chief </a:t>
            </a:r>
            <a:r>
              <a:rPr lang="en-US" sz="2400" b="1" u="sng" dirty="0"/>
              <a:t>councilor</a:t>
            </a:r>
          </a:p>
          <a:p>
            <a:pPr marL="742950" lvl="1" indent="-285750">
              <a:buFont typeface="Wingdings" charset="2"/>
              <a:buChar char="Ø"/>
            </a:pPr>
            <a:r>
              <a:rPr lang="en-US" sz="2400" dirty="0"/>
              <a:t>Ignored traditional forms of </a:t>
            </a:r>
            <a:r>
              <a:rPr lang="en-US" sz="2400" b="1" u="sng" dirty="0"/>
              <a:t>governance</a:t>
            </a:r>
          </a:p>
          <a:p>
            <a:pPr marL="1200150" lvl="2" indent="-285750">
              <a:buFont typeface="Wingdings" charset="2"/>
              <a:buChar char="Ø"/>
            </a:pPr>
            <a:r>
              <a:rPr lang="en-US" sz="2400" dirty="0"/>
              <a:t>Traditionally leadership was </a:t>
            </a:r>
            <a:r>
              <a:rPr lang="en-US" sz="2400" b="1" u="sng" dirty="0"/>
              <a:t>hereditary</a:t>
            </a:r>
            <a:r>
              <a:rPr lang="en-US" sz="2400" dirty="0"/>
              <a:t> </a:t>
            </a:r>
            <a:r>
              <a:rPr lang="mr-IN" sz="2400" dirty="0"/>
              <a:t>–</a:t>
            </a:r>
            <a:r>
              <a:rPr lang="en-US" sz="2400" dirty="0"/>
              <a:t> born into it.</a:t>
            </a:r>
          </a:p>
          <a:p>
            <a:pPr marL="285750" indent="-285750">
              <a:buFont typeface="Wingdings" charset="2"/>
              <a:buChar char="Ø"/>
            </a:pPr>
            <a:r>
              <a:rPr lang="en-US" sz="2400" dirty="0"/>
              <a:t>Originally 100 clauses </a:t>
            </a:r>
            <a:r>
              <a:rPr lang="mr-IN" sz="2400" dirty="0"/>
              <a:t>–</a:t>
            </a:r>
            <a:r>
              <a:rPr lang="en-US" sz="2400" dirty="0"/>
              <a:t> now close to </a:t>
            </a:r>
            <a:r>
              <a:rPr lang="en-US" sz="2400" b="1" u="sng" dirty="0"/>
              <a:t>200</a:t>
            </a:r>
            <a:r>
              <a:rPr lang="en-US" sz="2400" dirty="0"/>
              <a:t> with </a:t>
            </a:r>
            <a:r>
              <a:rPr lang="en-US" sz="2400" b="1" u="sng" dirty="0"/>
              <a:t>amendments</a:t>
            </a:r>
          </a:p>
          <a:p>
            <a:pPr marL="285750" indent="-285750">
              <a:buFont typeface="Wingdings" charset="2"/>
              <a:buChar char="Ø"/>
            </a:pPr>
            <a:r>
              <a:rPr lang="en-US" sz="2400" dirty="0"/>
              <a:t>Some benefits to aboriginal </a:t>
            </a:r>
            <a:r>
              <a:rPr lang="en-US" sz="2400" b="1" u="sng" dirty="0"/>
              <a:t>people</a:t>
            </a:r>
            <a:r>
              <a:rPr lang="en-US" sz="2400" dirty="0"/>
              <a:t>, but outweighed by discriminatory and oppression embedded in Act.</a:t>
            </a:r>
          </a:p>
          <a:p>
            <a:endParaRPr lang="en-US" dirty="0"/>
          </a:p>
        </p:txBody>
      </p:sp>
    </p:spTree>
    <p:extLst>
      <p:ext uri="{BB962C8B-B14F-4D97-AF65-F5344CB8AC3E}">
        <p14:creationId xmlns:p14="http://schemas.microsoft.com/office/powerpoint/2010/main" val="423441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The Indian Act Assignment</a:t>
            </a:r>
            <a:endParaRPr lang="en-US" dirty="0">
              <a:solidFill>
                <a:schemeClr val="tx2">
                  <a:lumMod val="40000"/>
                  <a:lumOff val="60000"/>
                </a:schemeClr>
              </a:solidFill>
              <a:effectLst/>
            </a:endParaRPr>
          </a:p>
        </p:txBody>
      </p:sp>
      <p:sp>
        <p:nvSpPr>
          <p:cNvPr id="4" name="TextBox 3"/>
          <p:cNvSpPr txBox="1"/>
          <p:nvPr/>
        </p:nvSpPr>
        <p:spPr>
          <a:xfrm>
            <a:off x="6879097" y="957037"/>
            <a:ext cx="3788903" cy="2954655"/>
          </a:xfrm>
          <a:prstGeom prst="rect">
            <a:avLst/>
          </a:prstGeom>
          <a:noFill/>
        </p:spPr>
        <p:txBody>
          <a:bodyPr wrap="square" rtlCol="0">
            <a:spAutoFit/>
          </a:bodyPr>
          <a:lstStyle/>
          <a:p>
            <a:pPr marL="285750" indent="-285750">
              <a:buFont typeface="Wingdings" charset="2"/>
              <a:buChar char="Ø"/>
            </a:pPr>
            <a:r>
              <a:rPr lang="en-US" sz="2400" dirty="0"/>
              <a:t>Please come grab a copy of the “Indian Act” assignment. </a:t>
            </a:r>
          </a:p>
          <a:p>
            <a:pPr marL="285750" indent="-285750">
              <a:buFont typeface="Wingdings" charset="2"/>
              <a:buChar char="Ø"/>
            </a:pPr>
            <a:endParaRPr lang="en-US" sz="2400" dirty="0"/>
          </a:p>
          <a:p>
            <a:pPr marL="285750" indent="-285750">
              <a:buFont typeface="Wingdings" charset="2"/>
              <a:buChar char="Ø"/>
            </a:pPr>
            <a:r>
              <a:rPr lang="en-US" sz="2400" dirty="0"/>
              <a:t>You may work with a partner for this assignment. </a:t>
            </a:r>
          </a:p>
          <a:p>
            <a:endParaRPr lang="en-US" dirty="0"/>
          </a:p>
        </p:txBody>
      </p:sp>
      <p:pic>
        <p:nvPicPr>
          <p:cNvPr id="3" name="Picture 2" descr="2_The Indian A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57037"/>
            <a:ext cx="5355096" cy="5900962"/>
          </a:xfrm>
          <a:prstGeom prst="rect">
            <a:avLst/>
          </a:prstGeom>
        </p:spPr>
      </p:pic>
    </p:spTree>
    <p:extLst>
      <p:ext uri="{BB962C8B-B14F-4D97-AF65-F5344CB8AC3E}">
        <p14:creationId xmlns:p14="http://schemas.microsoft.com/office/powerpoint/2010/main" val="48463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serRiverGoldBa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77691"/>
            <a:ext cx="9144000" cy="5960790"/>
          </a:xfrm>
          <a:prstGeom prst="rect">
            <a:avLst/>
          </a:prstGeom>
        </p:spPr>
      </p:pic>
      <p:sp>
        <p:nvSpPr>
          <p:cNvPr id="3" name="TextBox 2"/>
          <p:cNvSpPr txBox="1"/>
          <p:nvPr/>
        </p:nvSpPr>
        <p:spPr>
          <a:xfrm>
            <a:off x="1524001" y="31360"/>
            <a:ext cx="9143999" cy="646331"/>
          </a:xfrm>
          <a:prstGeom prst="rect">
            <a:avLst/>
          </a:prstGeom>
          <a:solidFill>
            <a:srgbClr val="FAC090"/>
          </a:solidFill>
        </p:spPr>
        <p:txBody>
          <a:bodyPr wrap="square" rtlCol="0">
            <a:spAutoFit/>
          </a:bodyPr>
          <a:lstStyle/>
          <a:p>
            <a:r>
              <a:rPr lang="en-US" sz="3600" dirty="0">
                <a:latin typeface="Cooper Black"/>
                <a:cs typeface="Cooper Black"/>
              </a:rPr>
              <a:t>Douglas Road through Harrison Lake</a:t>
            </a:r>
          </a:p>
        </p:txBody>
      </p:sp>
    </p:spTree>
    <p:extLst>
      <p:ext uri="{BB962C8B-B14F-4D97-AF65-F5344CB8AC3E}">
        <p14:creationId xmlns:p14="http://schemas.microsoft.com/office/powerpoint/2010/main" val="31062657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8011C-EE97-B44E-BC1E-AF3EFC0C97E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E2B4B53-4A3D-4D4D-937C-8F19CE9A164F}"/>
              </a:ext>
            </a:extLst>
          </p:cNvPr>
          <p:cNvSpPr>
            <a:spLocks noGrp="1"/>
          </p:cNvSpPr>
          <p:nvPr>
            <p:ph idx="1"/>
          </p:nvPr>
        </p:nvSpPr>
        <p:spPr/>
        <p:txBody>
          <a:bodyPr/>
          <a:lstStyle/>
          <a:p>
            <a:r>
              <a:rPr lang="en-US" dirty="0"/>
              <a:t>CNN 10</a:t>
            </a:r>
          </a:p>
          <a:p>
            <a:endParaRPr lang="en-US" dirty="0"/>
          </a:p>
          <a:p>
            <a:r>
              <a:rPr lang="en-US" dirty="0"/>
              <a:t>Indian Reserves</a:t>
            </a:r>
          </a:p>
          <a:p>
            <a:endParaRPr lang="en-US" dirty="0"/>
          </a:p>
          <a:p>
            <a:r>
              <a:rPr lang="en-US" dirty="0"/>
              <a:t>Early Resistance</a:t>
            </a:r>
          </a:p>
        </p:txBody>
      </p:sp>
    </p:spTree>
    <p:extLst>
      <p:ext uri="{BB962C8B-B14F-4D97-AF65-F5344CB8AC3E}">
        <p14:creationId xmlns:p14="http://schemas.microsoft.com/office/powerpoint/2010/main" val="35475045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The Indian Reserves</a:t>
            </a:r>
            <a:endParaRPr lang="en-US" dirty="0">
              <a:solidFill>
                <a:schemeClr val="tx2">
                  <a:lumMod val="40000"/>
                  <a:lumOff val="60000"/>
                </a:schemeClr>
              </a:solidFill>
              <a:effectLst/>
            </a:endParaRPr>
          </a:p>
        </p:txBody>
      </p:sp>
      <p:sp>
        <p:nvSpPr>
          <p:cNvPr id="4" name="TextBox 3"/>
          <p:cNvSpPr txBox="1"/>
          <p:nvPr/>
        </p:nvSpPr>
        <p:spPr>
          <a:xfrm>
            <a:off x="1524000" y="957037"/>
            <a:ext cx="9144000" cy="6278641"/>
          </a:xfrm>
          <a:prstGeom prst="rect">
            <a:avLst/>
          </a:prstGeom>
          <a:noFill/>
        </p:spPr>
        <p:txBody>
          <a:bodyPr wrap="square" rtlCol="0">
            <a:spAutoFit/>
          </a:bodyPr>
          <a:lstStyle/>
          <a:p>
            <a:pPr marL="285750" indent="-285750">
              <a:buFont typeface="Wingdings" charset="2"/>
              <a:buChar char="Ø"/>
            </a:pPr>
            <a:r>
              <a:rPr lang="en-US" sz="2400" dirty="0"/>
              <a:t>Indian Reserves: Not permitted to </a:t>
            </a:r>
            <a:r>
              <a:rPr lang="en-US" sz="2400" b="1" u="sng" dirty="0"/>
              <a:t>own</a:t>
            </a:r>
            <a:r>
              <a:rPr lang="en-US" sz="2400" dirty="0"/>
              <a:t> land because </a:t>
            </a:r>
            <a:r>
              <a:rPr lang="en-US" sz="2400" b="1" u="sng" dirty="0"/>
              <a:t>wards</a:t>
            </a:r>
            <a:r>
              <a:rPr lang="en-US" sz="2400" dirty="0"/>
              <a:t> of state</a:t>
            </a:r>
          </a:p>
          <a:p>
            <a:pPr marL="1200150" lvl="2" indent="-285750">
              <a:buFont typeface="Wingdings" charset="2"/>
              <a:buChar char="Ø"/>
            </a:pPr>
            <a:r>
              <a:rPr lang="en-US" sz="2400" dirty="0"/>
              <a:t>Shocked because:</a:t>
            </a:r>
          </a:p>
          <a:p>
            <a:pPr marL="1657350" lvl="3" indent="-285750">
              <a:buFont typeface="Wingdings" charset="2"/>
              <a:buChar char="Ø"/>
            </a:pPr>
            <a:r>
              <a:rPr lang="en-US" sz="2400" dirty="0"/>
              <a:t>Always had </a:t>
            </a:r>
            <a:r>
              <a:rPr lang="en-US" sz="2400" b="1" u="sng" dirty="0"/>
              <a:t>stewardship</a:t>
            </a:r>
            <a:r>
              <a:rPr lang="en-US" sz="2400" dirty="0"/>
              <a:t> of land</a:t>
            </a:r>
          </a:p>
          <a:p>
            <a:pPr marL="1657350" lvl="3" indent="-285750">
              <a:buFont typeface="Wingdings" charset="2"/>
              <a:buChar char="Ø"/>
            </a:pPr>
            <a:r>
              <a:rPr lang="en-US" sz="2400" dirty="0"/>
              <a:t>Had willingly </a:t>
            </a:r>
            <a:r>
              <a:rPr lang="en-US" sz="2400" b="1" u="sng" dirty="0"/>
              <a:t>shared</a:t>
            </a:r>
            <a:r>
              <a:rPr lang="en-US" sz="2400" dirty="0"/>
              <a:t> land with newcomer</a:t>
            </a:r>
          </a:p>
          <a:p>
            <a:pPr marL="1657350" lvl="3" indent="-285750">
              <a:buFont typeface="Wingdings" charset="2"/>
              <a:buChar char="Ø"/>
            </a:pPr>
            <a:r>
              <a:rPr lang="en-US" sz="2400" dirty="0"/>
              <a:t>“I want you to live in my territory. I have a big country, big enough for all of us. I have plenty of everything, enough for all of us, for our children and for our children’s children.” </a:t>
            </a:r>
            <a:r>
              <a:rPr lang="mr-IN" sz="2400" dirty="0"/>
              <a:t>–</a:t>
            </a:r>
            <a:r>
              <a:rPr lang="en-US" sz="2400" dirty="0"/>
              <a:t> Chief </a:t>
            </a:r>
            <a:r>
              <a:rPr lang="en-US" sz="2400" dirty="0" err="1"/>
              <a:t>Pelka</a:t>
            </a:r>
            <a:r>
              <a:rPr lang="en-US" sz="2400" dirty="0"/>
              <a:t>-mu-Lox, </a:t>
            </a:r>
            <a:r>
              <a:rPr lang="en-US" sz="2400" b="1" u="sng" dirty="0"/>
              <a:t>Okanagan</a:t>
            </a:r>
          </a:p>
          <a:p>
            <a:pPr marL="285750" indent="-285750">
              <a:buFont typeface="Wingdings" charset="2"/>
              <a:buChar char="Ø"/>
            </a:pPr>
            <a:r>
              <a:rPr lang="en-US" sz="2400" dirty="0"/>
              <a:t>Some did not understand until </a:t>
            </a:r>
            <a:r>
              <a:rPr lang="en-US" sz="2400" b="1" u="sng" dirty="0"/>
              <a:t>surveyors</a:t>
            </a:r>
            <a:r>
              <a:rPr lang="en-US" sz="2400" dirty="0"/>
              <a:t> arrived</a:t>
            </a:r>
          </a:p>
          <a:p>
            <a:pPr marL="285750" indent="-285750">
              <a:buFont typeface="Wingdings" charset="2"/>
              <a:buChar char="Ø"/>
            </a:pPr>
            <a:r>
              <a:rPr lang="en-US" sz="2400" dirty="0"/>
              <a:t>Reserves meant to be </a:t>
            </a:r>
            <a:r>
              <a:rPr lang="en-US" sz="2400" b="1" u="sng" dirty="0"/>
              <a:t>temporary</a:t>
            </a:r>
          </a:p>
          <a:p>
            <a:pPr marL="742950" lvl="1" indent="-285750">
              <a:buFont typeface="Wingdings" charset="2"/>
              <a:buChar char="Ø"/>
            </a:pPr>
            <a:r>
              <a:rPr lang="en-US" sz="2400" dirty="0"/>
              <a:t>Until </a:t>
            </a:r>
            <a:r>
              <a:rPr lang="en-US" sz="2400" b="1" u="sng" dirty="0"/>
              <a:t>assimilated</a:t>
            </a:r>
            <a:r>
              <a:rPr lang="en-US" sz="2400" dirty="0"/>
              <a:t> into </a:t>
            </a:r>
            <a:r>
              <a:rPr lang="en-US" sz="2400" b="1" u="sng" dirty="0"/>
              <a:t>mainstream</a:t>
            </a:r>
          </a:p>
          <a:p>
            <a:pPr marL="285750" indent="-285750">
              <a:buFont typeface="Wingdings" charset="2"/>
              <a:buChar char="Ø"/>
            </a:pPr>
            <a:r>
              <a:rPr lang="en-US" sz="2400" dirty="0"/>
              <a:t>1</a:t>
            </a:r>
            <a:r>
              <a:rPr lang="en-US" sz="2400" baseline="30000" dirty="0"/>
              <a:t>st</a:t>
            </a:r>
            <a:r>
              <a:rPr lang="en-US" sz="2400" dirty="0"/>
              <a:t> Indian Reserve </a:t>
            </a:r>
            <a:r>
              <a:rPr lang="en-US" sz="2400" dirty="0" err="1"/>
              <a:t>Commisioner</a:t>
            </a:r>
            <a:r>
              <a:rPr lang="en-US" sz="2400" dirty="0"/>
              <a:t> </a:t>
            </a:r>
            <a:r>
              <a:rPr lang="mr-IN" sz="2400" dirty="0"/>
              <a:t>–</a:t>
            </a:r>
            <a:r>
              <a:rPr lang="en-US" sz="2400" dirty="0"/>
              <a:t> G.M. </a:t>
            </a:r>
            <a:r>
              <a:rPr lang="en-US" sz="2400" b="1" u="sng" dirty="0" err="1"/>
              <a:t>Sproat</a:t>
            </a:r>
            <a:endParaRPr lang="en-US" sz="2400" b="1" u="sng" dirty="0"/>
          </a:p>
          <a:p>
            <a:pPr marL="742950" lvl="1" indent="-285750">
              <a:buFont typeface="Wingdings" charset="2"/>
              <a:buChar char="Ø"/>
            </a:pPr>
            <a:r>
              <a:rPr lang="en-US" sz="2400" b="1" u="sng" dirty="0"/>
              <a:t>Sympathized</a:t>
            </a:r>
            <a:r>
              <a:rPr lang="en-US" sz="2400" dirty="0"/>
              <a:t> with FN</a:t>
            </a:r>
          </a:p>
          <a:p>
            <a:pPr marL="285750" indent="-285750">
              <a:buFont typeface="Wingdings" charset="2"/>
              <a:buChar char="Ø"/>
            </a:pPr>
            <a:r>
              <a:rPr lang="en-US" sz="2400" dirty="0"/>
              <a:t>2</a:t>
            </a:r>
            <a:r>
              <a:rPr lang="en-US" sz="2400" baseline="30000" dirty="0"/>
              <a:t>nd</a:t>
            </a:r>
            <a:r>
              <a:rPr lang="en-US" sz="2400" dirty="0"/>
              <a:t> </a:t>
            </a:r>
            <a:r>
              <a:rPr lang="mr-IN" sz="2400" dirty="0"/>
              <a:t>–</a:t>
            </a:r>
            <a:r>
              <a:rPr lang="en-US" sz="2400" dirty="0"/>
              <a:t> Peter </a:t>
            </a:r>
            <a:r>
              <a:rPr lang="en-US" sz="2400" b="1" u="sng" dirty="0"/>
              <a:t>O’Reilly</a:t>
            </a:r>
            <a:r>
              <a:rPr lang="en-US" sz="2400" dirty="0"/>
              <a:t> (</a:t>
            </a:r>
            <a:r>
              <a:rPr lang="en-US" sz="2400" dirty="0" err="1"/>
              <a:t>Trutch’s</a:t>
            </a:r>
            <a:r>
              <a:rPr lang="en-US" sz="2400" dirty="0"/>
              <a:t> brother-in-law)</a:t>
            </a:r>
          </a:p>
          <a:p>
            <a:pPr marL="742950" lvl="1" indent="-285750">
              <a:buFont typeface="Wingdings" charset="2"/>
              <a:buChar char="Ø"/>
            </a:pPr>
            <a:r>
              <a:rPr lang="en-US" sz="2400" dirty="0"/>
              <a:t>Immediately </a:t>
            </a:r>
            <a:r>
              <a:rPr lang="en-US" sz="2400" b="1" u="sng" dirty="0"/>
              <a:t>reduced</a:t>
            </a:r>
            <a:r>
              <a:rPr lang="en-US" sz="2400" dirty="0"/>
              <a:t> size of </a:t>
            </a:r>
            <a:r>
              <a:rPr lang="en-US" sz="2400" b="1" u="sng" dirty="0"/>
              <a:t>reserves</a:t>
            </a:r>
          </a:p>
          <a:p>
            <a:pPr marL="742950" lvl="1" indent="-285750">
              <a:buFont typeface="Wingdings" charset="2"/>
              <a:buChar char="Ø"/>
            </a:pPr>
            <a:r>
              <a:rPr lang="en-US" sz="2400" dirty="0"/>
              <a:t>Met with </a:t>
            </a:r>
            <a:r>
              <a:rPr lang="en-US" sz="2400" b="1" u="sng" dirty="0"/>
              <a:t>resistance</a:t>
            </a:r>
            <a:r>
              <a:rPr lang="en-US" sz="2400" dirty="0"/>
              <a:t> and call for </a:t>
            </a:r>
            <a:r>
              <a:rPr lang="en-US" sz="2400" b="1" u="sng" dirty="0"/>
              <a:t>treaties</a:t>
            </a:r>
          </a:p>
          <a:p>
            <a:endParaRPr lang="en-US" dirty="0"/>
          </a:p>
        </p:txBody>
      </p:sp>
      <p:pic>
        <p:nvPicPr>
          <p:cNvPr id="3" name="Picture 2" descr="Gilbert_Malcolm_Spro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5468" y="3932037"/>
            <a:ext cx="1905000" cy="2921000"/>
          </a:xfrm>
          <a:prstGeom prst="rect">
            <a:avLst/>
          </a:prstGeom>
        </p:spPr>
      </p:pic>
    </p:spTree>
    <p:extLst>
      <p:ext uri="{BB962C8B-B14F-4D97-AF65-F5344CB8AC3E}">
        <p14:creationId xmlns:p14="http://schemas.microsoft.com/office/powerpoint/2010/main" val="129227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F543-0CDF-5141-AC7D-8BC84413564F}"/>
              </a:ext>
            </a:extLst>
          </p:cNvPr>
          <p:cNvSpPr>
            <a:spLocks noGrp="1"/>
          </p:cNvSpPr>
          <p:nvPr>
            <p:ph type="title"/>
          </p:nvPr>
        </p:nvSpPr>
        <p:spPr>
          <a:xfrm>
            <a:off x="1524000" y="0"/>
            <a:ext cx="9144000" cy="1186774"/>
          </a:xfrm>
          <a:solidFill>
            <a:schemeClr val="accent3">
              <a:lumMod val="60000"/>
              <a:lumOff val="40000"/>
            </a:schemeClr>
          </a:solidFill>
        </p:spPr>
        <p:txBody>
          <a:bodyPr/>
          <a:lstStyle/>
          <a:p>
            <a:r>
              <a:rPr lang="en-US" dirty="0">
                <a:solidFill>
                  <a:schemeClr val="bg1"/>
                </a:solidFill>
              </a:rPr>
              <a:t>Indian Reserves</a:t>
            </a:r>
          </a:p>
        </p:txBody>
      </p:sp>
      <p:sp>
        <p:nvSpPr>
          <p:cNvPr id="3" name="Content Placeholder 2">
            <a:extLst>
              <a:ext uri="{FF2B5EF4-FFF2-40B4-BE49-F238E27FC236}">
                <a16:creationId xmlns:a16="http://schemas.microsoft.com/office/drawing/2014/main" id="{D73CA9E1-8093-C344-9DCD-BA53B492008A}"/>
              </a:ext>
            </a:extLst>
          </p:cNvPr>
          <p:cNvSpPr>
            <a:spLocks noGrp="1"/>
          </p:cNvSpPr>
          <p:nvPr>
            <p:ph idx="1"/>
          </p:nvPr>
        </p:nvSpPr>
        <p:spPr>
          <a:xfrm>
            <a:off x="1524000" y="1166018"/>
            <a:ext cx="9144000" cy="5691982"/>
          </a:xfrm>
        </p:spPr>
        <p:txBody>
          <a:bodyPr/>
          <a:lstStyle/>
          <a:p>
            <a:r>
              <a:rPr lang="en-CA" dirty="0"/>
              <a:t>This Government does not desire to see apportioned any unnecessarily large Reserves such as would interfere with the progress of white Settlement . . . </a:t>
            </a:r>
            <a:endParaRPr lang="en-CA" i="1" dirty="0"/>
          </a:p>
          <a:p>
            <a:endParaRPr lang="en-CA" i="1" dirty="0"/>
          </a:p>
          <a:p>
            <a:r>
              <a:rPr lang="en-CA" i="1" dirty="0"/>
              <a:t>Instructions to Indian Reserve Commissioner Alexander McKinley, 1876</a:t>
            </a:r>
            <a:endParaRPr lang="en-CA" dirty="0"/>
          </a:p>
          <a:p>
            <a:endParaRPr lang="en-US" dirty="0"/>
          </a:p>
        </p:txBody>
      </p:sp>
    </p:spTree>
    <p:extLst>
      <p:ext uri="{BB962C8B-B14F-4D97-AF65-F5344CB8AC3E}">
        <p14:creationId xmlns:p14="http://schemas.microsoft.com/office/powerpoint/2010/main" val="22491348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F543-0CDF-5141-AC7D-8BC84413564F}"/>
              </a:ext>
            </a:extLst>
          </p:cNvPr>
          <p:cNvSpPr>
            <a:spLocks noGrp="1"/>
          </p:cNvSpPr>
          <p:nvPr>
            <p:ph type="title"/>
          </p:nvPr>
        </p:nvSpPr>
        <p:spPr>
          <a:xfrm>
            <a:off x="1524000" y="0"/>
            <a:ext cx="9144000" cy="1186774"/>
          </a:xfrm>
          <a:solidFill>
            <a:schemeClr val="accent3">
              <a:lumMod val="60000"/>
              <a:lumOff val="40000"/>
            </a:schemeClr>
          </a:solidFill>
        </p:spPr>
        <p:txBody>
          <a:bodyPr/>
          <a:lstStyle/>
          <a:p>
            <a:r>
              <a:rPr lang="en-US" dirty="0">
                <a:solidFill>
                  <a:schemeClr val="bg1"/>
                </a:solidFill>
              </a:rPr>
              <a:t>Indian Reserves</a:t>
            </a:r>
          </a:p>
        </p:txBody>
      </p:sp>
      <p:sp>
        <p:nvSpPr>
          <p:cNvPr id="3" name="Content Placeholder 2">
            <a:extLst>
              <a:ext uri="{FF2B5EF4-FFF2-40B4-BE49-F238E27FC236}">
                <a16:creationId xmlns:a16="http://schemas.microsoft.com/office/drawing/2014/main" id="{D73CA9E1-8093-C344-9DCD-BA53B492008A}"/>
              </a:ext>
            </a:extLst>
          </p:cNvPr>
          <p:cNvSpPr>
            <a:spLocks noGrp="1"/>
          </p:cNvSpPr>
          <p:nvPr>
            <p:ph idx="1"/>
          </p:nvPr>
        </p:nvSpPr>
        <p:spPr>
          <a:xfrm>
            <a:off x="1524000" y="1166018"/>
            <a:ext cx="9144000" cy="5691982"/>
          </a:xfrm>
        </p:spPr>
        <p:txBody>
          <a:bodyPr>
            <a:normAutofit fontScale="92500" lnSpcReduction="20000"/>
          </a:bodyPr>
          <a:lstStyle/>
          <a:p>
            <a:r>
              <a:rPr lang="en-CA" dirty="0"/>
              <a:t>Mr. O’Reilly came in 1881 to lay off reserves, and we were surprised at this; and he measured off just a small piece, which he said was for us; but it was too small, not large enough for us, not enough for us to live on, only a little from our houses; we told how much we wanted, but he only shook his head. Only a small part of what he measured is good. My heart is sick, and so are all our people, because the land is so large outside of what he measured for us, and our berry trees, our salmon streams, and our hunting grounds are in this land that is taken from us. These are not in what Mr. O’Reilly measured for us . . . I want to see the Government do right by us, and the officers to treat us all alike, not help one village different from another, and then we shall have confidence in their work. We want sufficient land for ourselves, to be our own; we do not want it as a reserve; and give us a treaty, and something for the outside, our hearts will then be satisfied.</a:t>
            </a:r>
            <a:endParaRPr lang="en-CA" i="1" dirty="0"/>
          </a:p>
          <a:p>
            <a:endParaRPr lang="en-CA" i="1" dirty="0"/>
          </a:p>
          <a:p>
            <a:r>
              <a:rPr lang="en-CA" i="1" dirty="0"/>
              <a:t>Statement of George Gibson, Naas River November 19, 1888</a:t>
            </a:r>
            <a:endParaRPr lang="en-CA" dirty="0"/>
          </a:p>
          <a:p>
            <a:endParaRPr lang="en-US" dirty="0"/>
          </a:p>
        </p:txBody>
      </p:sp>
    </p:spTree>
    <p:extLst>
      <p:ext uri="{BB962C8B-B14F-4D97-AF65-F5344CB8AC3E}">
        <p14:creationId xmlns:p14="http://schemas.microsoft.com/office/powerpoint/2010/main" val="32371430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Early Resistance</a:t>
            </a:r>
            <a:endParaRPr lang="en-US" dirty="0">
              <a:solidFill>
                <a:schemeClr val="tx2">
                  <a:lumMod val="40000"/>
                  <a:lumOff val="60000"/>
                </a:schemeClr>
              </a:solidFill>
              <a:effectLst/>
            </a:endParaRPr>
          </a:p>
        </p:txBody>
      </p:sp>
      <p:sp>
        <p:nvSpPr>
          <p:cNvPr id="3" name="TextBox 2"/>
          <p:cNvSpPr txBox="1"/>
          <p:nvPr/>
        </p:nvSpPr>
        <p:spPr>
          <a:xfrm>
            <a:off x="1524000" y="993846"/>
            <a:ext cx="9144000" cy="4431983"/>
          </a:xfrm>
          <a:prstGeom prst="rect">
            <a:avLst/>
          </a:prstGeom>
          <a:noFill/>
        </p:spPr>
        <p:txBody>
          <a:bodyPr wrap="square" rtlCol="0">
            <a:spAutoFit/>
          </a:bodyPr>
          <a:lstStyle/>
          <a:p>
            <a:pPr marL="285750" indent="-285750">
              <a:buFont typeface="Wingdings" charset="2"/>
              <a:buChar char="Ø"/>
            </a:pPr>
            <a:r>
              <a:rPr lang="en-CA" sz="2400" dirty="0"/>
              <a:t> From the beginning, FN </a:t>
            </a:r>
            <a:r>
              <a:rPr lang="en-CA" sz="2400" b="1" u="sng" dirty="0"/>
              <a:t>resisted</a:t>
            </a:r>
            <a:r>
              <a:rPr lang="en-CA" sz="2400" dirty="0"/>
              <a:t> alienation of land and </a:t>
            </a:r>
            <a:r>
              <a:rPr lang="en-CA" sz="2400" b="1" u="sng" dirty="0"/>
              <a:t>protested</a:t>
            </a:r>
            <a:r>
              <a:rPr lang="en-CA" sz="2400" dirty="0"/>
              <a:t> loss of rights  </a:t>
            </a:r>
          </a:p>
          <a:p>
            <a:pPr marL="742950" lvl="1" indent="-285750">
              <a:buFont typeface="Wingdings" charset="2"/>
              <a:buChar char="Ø"/>
            </a:pPr>
            <a:r>
              <a:rPr lang="en-CA" sz="2400" dirty="0"/>
              <a:t>mostly </a:t>
            </a:r>
            <a:r>
              <a:rPr lang="en-CA" sz="2400" b="1" u="sng" dirty="0"/>
              <a:t>peaceful</a:t>
            </a:r>
            <a:r>
              <a:rPr lang="en-CA" sz="2400" dirty="0"/>
              <a:t> and non-</a:t>
            </a:r>
            <a:r>
              <a:rPr lang="en-CA" sz="2400" b="1" u="sng" dirty="0"/>
              <a:t>violent </a:t>
            </a:r>
          </a:p>
          <a:p>
            <a:pPr marL="742950" lvl="1" indent="-285750">
              <a:buFont typeface="Wingdings" charset="2"/>
              <a:buChar char="Ø"/>
            </a:pPr>
            <a:r>
              <a:rPr lang="en-CA" sz="2400" dirty="0"/>
              <a:t>organized </a:t>
            </a:r>
            <a:r>
              <a:rPr lang="en-CA" sz="2400" b="1" u="sng" dirty="0"/>
              <a:t>communities </a:t>
            </a:r>
          </a:p>
          <a:p>
            <a:pPr marL="285750" indent="-285750">
              <a:buFont typeface="Wingdings" charset="2"/>
              <a:buChar char="Ø"/>
            </a:pPr>
            <a:r>
              <a:rPr lang="en-CA" sz="2400" dirty="0"/>
              <a:t> early protests followed pattern  </a:t>
            </a:r>
          </a:p>
          <a:p>
            <a:pPr marL="742950" lvl="1" indent="-285750">
              <a:buFont typeface="Wingdings" charset="2"/>
              <a:buChar char="Ø"/>
            </a:pPr>
            <a:r>
              <a:rPr lang="en-CA" sz="2400" dirty="0"/>
              <a:t>communities meet and discuss </a:t>
            </a:r>
            <a:r>
              <a:rPr lang="en-CA" sz="2400" b="1" u="sng" dirty="0"/>
              <a:t>action </a:t>
            </a:r>
          </a:p>
          <a:p>
            <a:pPr marL="742950" lvl="1" indent="-285750">
              <a:buFont typeface="Wingdings" charset="2"/>
              <a:buChar char="Ø"/>
            </a:pPr>
            <a:r>
              <a:rPr lang="en-CA" sz="2400" dirty="0"/>
              <a:t>strongest </a:t>
            </a:r>
            <a:r>
              <a:rPr lang="en-CA" sz="2400" b="1" u="sng" dirty="0"/>
              <a:t>speakers</a:t>
            </a:r>
            <a:r>
              <a:rPr lang="en-CA" sz="2400" dirty="0"/>
              <a:t> to go to </a:t>
            </a:r>
            <a:r>
              <a:rPr lang="en-CA" sz="2400" b="1" u="sng" dirty="0"/>
              <a:t>politicians</a:t>
            </a:r>
            <a:r>
              <a:rPr lang="en-CA" sz="2400" dirty="0"/>
              <a:t> and present case </a:t>
            </a:r>
          </a:p>
          <a:p>
            <a:pPr marL="742950" lvl="1" indent="-285750">
              <a:buFont typeface="Wingdings" charset="2"/>
              <a:buChar char="Ø"/>
            </a:pPr>
            <a:r>
              <a:rPr lang="en-CA" sz="2400" dirty="0"/>
              <a:t> reported back to </a:t>
            </a:r>
            <a:r>
              <a:rPr lang="en-CA" sz="2400" b="1" u="sng" dirty="0"/>
              <a:t>communities </a:t>
            </a:r>
          </a:p>
          <a:p>
            <a:pPr marL="742950" lvl="1" indent="-285750">
              <a:buFont typeface="Wingdings" charset="2"/>
              <a:buChar char="Ø"/>
            </a:pPr>
            <a:r>
              <a:rPr lang="en-CA" sz="2400" dirty="0"/>
              <a:t>sometimes requested help from local </a:t>
            </a:r>
            <a:r>
              <a:rPr lang="en-CA" sz="2400" b="1" u="sng" dirty="0"/>
              <a:t>missionaries  </a:t>
            </a:r>
          </a:p>
          <a:p>
            <a:pPr marL="1200150" lvl="2" indent="-285750">
              <a:buFont typeface="Wingdings" charset="2"/>
              <a:buChar char="Ø"/>
            </a:pPr>
            <a:r>
              <a:rPr lang="en-CA" sz="2400" dirty="0"/>
              <a:t>greater command of English </a:t>
            </a:r>
            <a:r>
              <a:rPr lang="en-CA" sz="2400" b="1" u="sng" dirty="0"/>
              <a:t>language</a:t>
            </a:r>
            <a:r>
              <a:rPr lang="en-CA" sz="2400" dirty="0"/>
              <a:t> in spoken and written </a:t>
            </a:r>
            <a:r>
              <a:rPr lang="en-CA" sz="2400" b="1" u="sng" dirty="0"/>
              <a:t>word</a:t>
            </a:r>
          </a:p>
          <a:p>
            <a:endParaRPr lang="en-US" dirty="0"/>
          </a:p>
        </p:txBody>
      </p:sp>
    </p:spTree>
    <p:extLst>
      <p:ext uri="{BB962C8B-B14F-4D97-AF65-F5344CB8AC3E}">
        <p14:creationId xmlns:p14="http://schemas.microsoft.com/office/powerpoint/2010/main" val="8411121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Early Resistance</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6" name="Rectangle 5"/>
          <p:cNvSpPr/>
          <p:nvPr/>
        </p:nvSpPr>
        <p:spPr>
          <a:xfrm>
            <a:off x="1524000" y="1028344"/>
            <a:ext cx="9144000" cy="5170645"/>
          </a:xfrm>
          <a:prstGeom prst="rect">
            <a:avLst/>
          </a:prstGeom>
        </p:spPr>
        <p:txBody>
          <a:bodyPr wrap="square">
            <a:spAutoFit/>
          </a:bodyPr>
          <a:lstStyle/>
          <a:p>
            <a:pPr marL="342900" indent="-342900">
              <a:buFont typeface="Wingdings" charset="2"/>
              <a:buChar char="Ø"/>
            </a:pPr>
            <a:r>
              <a:rPr lang="en-CA" sz="2200" dirty="0"/>
              <a:t>The earliest </a:t>
            </a:r>
            <a:r>
              <a:rPr lang="en-CA" sz="2200" b="1" u="sng" dirty="0"/>
              <a:t>protests</a:t>
            </a:r>
            <a:r>
              <a:rPr lang="en-CA" sz="2200" dirty="0"/>
              <a:t> were from the </a:t>
            </a:r>
            <a:r>
              <a:rPr lang="en-CA" sz="2200" dirty="0" err="1"/>
              <a:t>Sto:lo</a:t>
            </a:r>
            <a:r>
              <a:rPr lang="en-CA" sz="2200" dirty="0"/>
              <a:t> people of the </a:t>
            </a:r>
            <a:r>
              <a:rPr lang="en-CA" sz="2200" b="1" u="sng" dirty="0"/>
              <a:t>Fraser</a:t>
            </a:r>
            <a:r>
              <a:rPr lang="en-CA" sz="2200" dirty="0"/>
              <a:t> </a:t>
            </a:r>
          </a:p>
          <a:p>
            <a:pPr marL="342900" indent="-342900">
              <a:buFont typeface="Wingdings" charset="2"/>
              <a:buChar char="Ø"/>
            </a:pPr>
            <a:r>
              <a:rPr lang="en-CA" sz="2200" dirty="0"/>
              <a:t>50 chiefs and 100’s of other FN presented petition to Indian Superintendent in New </a:t>
            </a:r>
            <a:r>
              <a:rPr lang="en-CA" sz="2200" b="1" u="sng" dirty="0"/>
              <a:t>Westminster</a:t>
            </a:r>
            <a:r>
              <a:rPr lang="en-CA" sz="2200" dirty="0"/>
              <a:t> (loss of land/decrease of reserves) </a:t>
            </a:r>
          </a:p>
          <a:p>
            <a:pPr marL="800100" lvl="1" indent="-342900">
              <a:buFont typeface="Wingdings" charset="2"/>
              <a:buChar char="Ø"/>
            </a:pPr>
            <a:r>
              <a:rPr lang="en-CA" sz="2200" dirty="0"/>
              <a:t>made Ottawa realize treaties not signed in BC, but relationship with BC </a:t>
            </a:r>
            <a:r>
              <a:rPr lang="en-CA" sz="2200" b="1" u="sng" dirty="0"/>
              <a:t>fragile</a:t>
            </a:r>
            <a:r>
              <a:rPr lang="en-CA" sz="2200" dirty="0"/>
              <a:t>, so ignored </a:t>
            </a:r>
            <a:r>
              <a:rPr lang="en-CA" sz="2200" b="1" u="sng" dirty="0"/>
              <a:t>petition </a:t>
            </a:r>
          </a:p>
          <a:p>
            <a:pPr marL="342900" indent="-342900">
              <a:buFont typeface="Wingdings" charset="2"/>
              <a:buChar char="Ø"/>
            </a:pPr>
            <a:r>
              <a:rPr lang="en-CA" sz="2200" dirty="0"/>
              <a:t>Nisga’a and </a:t>
            </a:r>
            <a:r>
              <a:rPr lang="en-CA" sz="2200" dirty="0" err="1"/>
              <a:t>Tsimshian</a:t>
            </a:r>
            <a:r>
              <a:rPr lang="en-CA" sz="2200" dirty="0"/>
              <a:t> earliest to take action against reserve surveyors and Indian </a:t>
            </a:r>
            <a:r>
              <a:rPr lang="en-CA" sz="2200" b="1" u="sng" dirty="0"/>
              <a:t>Agents </a:t>
            </a:r>
          </a:p>
          <a:p>
            <a:pPr marL="800100" lvl="1" indent="-342900">
              <a:buFont typeface="Wingdings" charset="2"/>
              <a:buChar char="Ø"/>
            </a:pPr>
            <a:r>
              <a:rPr lang="en-CA" sz="2200" dirty="0"/>
              <a:t>fought for </a:t>
            </a:r>
            <a:r>
              <a:rPr lang="en-CA" sz="2200" b="1" u="sng" dirty="0"/>
              <a:t>recognition</a:t>
            </a:r>
            <a:r>
              <a:rPr lang="en-CA" sz="2200" dirty="0"/>
              <a:t> of title </a:t>
            </a:r>
          </a:p>
          <a:p>
            <a:pPr marL="800100" lvl="1" indent="-342900">
              <a:buFont typeface="Wingdings" charset="2"/>
              <a:buChar char="Ø"/>
            </a:pPr>
            <a:r>
              <a:rPr lang="en-CA" sz="2200" dirty="0"/>
              <a:t>protests based on traditional ideas of </a:t>
            </a:r>
            <a:r>
              <a:rPr lang="en-CA" sz="2200" b="1" u="sng" dirty="0"/>
              <a:t>ownership</a:t>
            </a:r>
            <a:r>
              <a:rPr lang="en-CA" sz="2200" dirty="0"/>
              <a:t> and land </a:t>
            </a:r>
            <a:r>
              <a:rPr lang="en-CA" sz="2200" b="1" u="sng" dirty="0"/>
              <a:t>stewardship </a:t>
            </a:r>
          </a:p>
          <a:p>
            <a:pPr marL="800100" lvl="1" indent="-342900">
              <a:buFont typeface="Wingdings" charset="2"/>
              <a:buChar char="Ø"/>
            </a:pPr>
            <a:r>
              <a:rPr lang="en-CA" sz="2200" dirty="0"/>
              <a:t> support from </a:t>
            </a:r>
            <a:r>
              <a:rPr lang="en-CA" sz="2200" b="1" u="sng" dirty="0"/>
              <a:t>colonizers </a:t>
            </a:r>
          </a:p>
          <a:p>
            <a:pPr marL="800100" lvl="1" indent="-342900">
              <a:buFont typeface="Wingdings" charset="2"/>
              <a:buChar char="Ø"/>
            </a:pPr>
            <a:r>
              <a:rPr lang="en-CA" sz="2200" dirty="0"/>
              <a:t>1881 delegation to </a:t>
            </a:r>
            <a:r>
              <a:rPr lang="en-CA" sz="2200" b="1" u="sng" dirty="0"/>
              <a:t>Victoria</a:t>
            </a:r>
            <a:r>
              <a:rPr lang="en-CA" sz="2200" dirty="0"/>
              <a:t> (Nisga’a) </a:t>
            </a:r>
          </a:p>
          <a:p>
            <a:pPr marL="800100" lvl="1" indent="-342900">
              <a:buFont typeface="Wingdings" charset="2"/>
              <a:buChar char="Ø"/>
            </a:pPr>
            <a:r>
              <a:rPr lang="en-CA" sz="2200" dirty="0"/>
              <a:t>1885 delegation to </a:t>
            </a:r>
            <a:r>
              <a:rPr lang="en-CA" sz="2200" b="1" u="sng" dirty="0"/>
              <a:t>Ottawa</a:t>
            </a:r>
            <a:r>
              <a:rPr lang="en-CA" sz="2200" dirty="0"/>
              <a:t>(</a:t>
            </a:r>
            <a:r>
              <a:rPr lang="en-CA" sz="2200" dirty="0" err="1"/>
              <a:t>Tsimshian</a:t>
            </a:r>
            <a:r>
              <a:rPr lang="en-CA" sz="2200" dirty="0"/>
              <a:t>) </a:t>
            </a:r>
          </a:p>
          <a:p>
            <a:pPr marL="800100" lvl="1" indent="-342900">
              <a:buFont typeface="Wingdings" charset="2"/>
              <a:buChar char="Ø"/>
            </a:pPr>
            <a:r>
              <a:rPr lang="en-CA" sz="2200" dirty="0"/>
              <a:t>1886 joined forces to meet </a:t>
            </a:r>
            <a:r>
              <a:rPr lang="en-CA" sz="2200" b="1" u="sng" dirty="0"/>
              <a:t>Govt.</a:t>
            </a:r>
          </a:p>
          <a:p>
            <a:pPr marL="800100" lvl="1" indent="-342900">
              <a:buFont typeface="Wingdings" charset="2"/>
              <a:buChar char="Ø"/>
            </a:pPr>
            <a:r>
              <a:rPr lang="en-CA" sz="2200" dirty="0" err="1"/>
              <a:t>Govt</a:t>
            </a:r>
            <a:r>
              <a:rPr lang="en-CA" sz="2200" dirty="0"/>
              <a:t> finally agreed to set up Royal </a:t>
            </a:r>
            <a:r>
              <a:rPr lang="en-CA" sz="2200" b="1" u="sng" dirty="0"/>
              <a:t>Commission</a:t>
            </a:r>
            <a:r>
              <a:rPr lang="en-CA" sz="2200" dirty="0"/>
              <a:t> but ultimately did not settle </a:t>
            </a:r>
            <a:r>
              <a:rPr lang="en-CA" sz="2200" b="1" u="sng" dirty="0"/>
              <a:t>land</a:t>
            </a:r>
            <a:r>
              <a:rPr lang="en-CA" sz="2200" dirty="0"/>
              <a:t> claims or title</a:t>
            </a:r>
          </a:p>
        </p:txBody>
      </p:sp>
    </p:spTree>
    <p:extLst>
      <p:ext uri="{BB962C8B-B14F-4D97-AF65-F5344CB8AC3E}">
        <p14:creationId xmlns:p14="http://schemas.microsoft.com/office/powerpoint/2010/main" val="217349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Early Resistance</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pic>
        <p:nvPicPr>
          <p:cNvPr id="5" name="Picture 4" descr="1_Ch.6 Workshee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57037"/>
            <a:ext cx="4857348" cy="5900962"/>
          </a:xfrm>
          <a:prstGeom prst="rect">
            <a:avLst/>
          </a:prstGeom>
        </p:spPr>
      </p:pic>
      <p:sp>
        <p:nvSpPr>
          <p:cNvPr id="7" name="TextBox 6"/>
          <p:cNvSpPr txBox="1"/>
          <p:nvPr/>
        </p:nvSpPr>
        <p:spPr>
          <a:xfrm>
            <a:off x="5900762" y="957036"/>
            <a:ext cx="4767238" cy="3416320"/>
          </a:xfrm>
          <a:prstGeom prst="rect">
            <a:avLst/>
          </a:prstGeom>
          <a:noFill/>
        </p:spPr>
        <p:txBody>
          <a:bodyPr wrap="square" rtlCol="0">
            <a:spAutoFit/>
          </a:bodyPr>
          <a:lstStyle/>
          <a:p>
            <a:pPr marL="285750" indent="-285750">
              <a:buFont typeface="Arial"/>
              <a:buChar char="•"/>
            </a:pPr>
            <a:r>
              <a:rPr lang="en-US" dirty="0"/>
              <a:t>Please come grab a copy of </a:t>
            </a:r>
            <a:r>
              <a:rPr lang="en-US" dirty="0" err="1"/>
              <a:t>Blackline</a:t>
            </a:r>
            <a:r>
              <a:rPr lang="en-US" dirty="0"/>
              <a:t>  Master 6-1</a:t>
            </a:r>
          </a:p>
          <a:p>
            <a:pPr marL="285750" indent="-285750">
              <a:buFont typeface="Arial"/>
              <a:buChar char="•"/>
            </a:pPr>
            <a:r>
              <a:rPr lang="en-US" dirty="0"/>
              <a:t>“Early </a:t>
            </a:r>
            <a:r>
              <a:rPr lang="en-US" dirty="0" err="1"/>
              <a:t>Resitance</a:t>
            </a:r>
            <a:r>
              <a:rPr lang="en-US" dirty="0"/>
              <a:t>”</a:t>
            </a:r>
          </a:p>
          <a:p>
            <a:pPr marL="285750" indent="-285750">
              <a:buFont typeface="Arial"/>
              <a:buChar char="•"/>
            </a:pPr>
            <a:endParaRPr lang="en-US" dirty="0"/>
          </a:p>
          <a:p>
            <a:pPr marL="285750" indent="-285750">
              <a:buFont typeface="Arial"/>
              <a:buChar char="•"/>
            </a:pPr>
            <a:r>
              <a:rPr lang="en-US" dirty="0"/>
              <a:t>I want you to explore how FN people have resisted in the pass. </a:t>
            </a:r>
          </a:p>
          <a:p>
            <a:pPr marL="285750" indent="-285750">
              <a:buFont typeface="Arial"/>
              <a:buChar char="•"/>
            </a:pPr>
            <a:endParaRPr lang="en-US" dirty="0"/>
          </a:p>
          <a:p>
            <a:pPr marL="285750" indent="-285750">
              <a:buFont typeface="Arial"/>
              <a:buChar char="•"/>
            </a:pPr>
            <a:r>
              <a:rPr lang="en-US" dirty="0"/>
              <a:t>You may use Google to help with this but we have seen examples in our textbook up until this point. </a:t>
            </a:r>
          </a:p>
          <a:p>
            <a:endParaRPr lang="en-US" dirty="0"/>
          </a:p>
          <a:p>
            <a:endParaRPr lang="en-US" dirty="0"/>
          </a:p>
        </p:txBody>
      </p:sp>
    </p:spTree>
    <p:extLst>
      <p:ext uri="{BB962C8B-B14F-4D97-AF65-F5344CB8AC3E}">
        <p14:creationId xmlns:p14="http://schemas.microsoft.com/office/powerpoint/2010/main" val="229139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9428-24F0-3140-9BC0-198C221D8E13}"/>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3FB521D-BBC7-7A40-AD57-83E21A478866}"/>
              </a:ext>
            </a:extLst>
          </p:cNvPr>
          <p:cNvSpPr>
            <a:spLocks noGrp="1"/>
          </p:cNvSpPr>
          <p:nvPr>
            <p:ph idx="1"/>
          </p:nvPr>
        </p:nvSpPr>
        <p:spPr/>
        <p:txBody>
          <a:bodyPr>
            <a:normAutofit lnSpcReduction="10000"/>
          </a:bodyPr>
          <a:lstStyle/>
          <a:p>
            <a:r>
              <a:rPr lang="en-US" dirty="0"/>
              <a:t>CNN 10 </a:t>
            </a:r>
          </a:p>
          <a:p>
            <a:endParaRPr lang="en-US" dirty="0"/>
          </a:p>
          <a:p>
            <a:r>
              <a:rPr lang="en-US" dirty="0"/>
              <a:t>The Potlatch</a:t>
            </a:r>
          </a:p>
          <a:p>
            <a:endParaRPr lang="en-US" dirty="0"/>
          </a:p>
          <a:p>
            <a:r>
              <a:rPr lang="en-US" dirty="0"/>
              <a:t>State and Church Education </a:t>
            </a:r>
          </a:p>
          <a:p>
            <a:endParaRPr lang="en-US" dirty="0"/>
          </a:p>
          <a:p>
            <a:r>
              <a:rPr lang="en-US"/>
              <a:t>Kitsilano</a:t>
            </a:r>
            <a:endParaRPr lang="en-US" dirty="0"/>
          </a:p>
          <a:p>
            <a:endParaRPr lang="en-US" dirty="0"/>
          </a:p>
          <a:p>
            <a:r>
              <a:rPr lang="en-US" dirty="0"/>
              <a:t>Test – Tuesday November 19</a:t>
            </a:r>
            <a:r>
              <a:rPr lang="en-US" baseline="30000" dirty="0"/>
              <a:t>th</a:t>
            </a:r>
            <a:r>
              <a:rPr lang="en-US" dirty="0"/>
              <a:t> </a:t>
            </a:r>
          </a:p>
          <a:p>
            <a:endParaRPr lang="en-US" dirty="0"/>
          </a:p>
        </p:txBody>
      </p:sp>
    </p:spTree>
    <p:extLst>
      <p:ext uri="{BB962C8B-B14F-4D97-AF65-F5344CB8AC3E}">
        <p14:creationId xmlns:p14="http://schemas.microsoft.com/office/powerpoint/2010/main" val="11886569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The Potlatch </a:t>
            </a:r>
            <a:r>
              <a:rPr lang="mr-IN" sz="3600" dirty="0"/>
              <a:t>–</a:t>
            </a:r>
            <a:r>
              <a:rPr lang="en-US" sz="3600" dirty="0"/>
              <a:t> Circles Unbroken</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pic>
        <p:nvPicPr>
          <p:cNvPr id="5" name="Picture 4" descr="chef_johnny_drabble-chief_johnny_drabble-768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541" y="969576"/>
            <a:ext cx="8978459" cy="5888424"/>
          </a:xfrm>
          <a:prstGeom prst="rect">
            <a:avLst/>
          </a:prstGeom>
        </p:spPr>
      </p:pic>
      <p:sp>
        <p:nvSpPr>
          <p:cNvPr id="7" name="Rectangle 6"/>
          <p:cNvSpPr/>
          <p:nvPr/>
        </p:nvSpPr>
        <p:spPr>
          <a:xfrm>
            <a:off x="3226432" y="1303096"/>
            <a:ext cx="4572000" cy="646331"/>
          </a:xfrm>
          <a:prstGeom prst="rect">
            <a:avLst/>
          </a:prstGeom>
        </p:spPr>
        <p:txBody>
          <a:bodyPr>
            <a:spAutoFit/>
          </a:bodyPr>
          <a:lstStyle/>
          <a:p>
            <a:r>
              <a:rPr lang="en-CA" cap="all" dirty="0"/>
              <a:t>KWAX</a:t>
            </a:r>
            <a:r>
              <a:rPr lang="en-CA" u="sng" cap="all" dirty="0"/>
              <a:t>A</a:t>
            </a:r>
            <a:r>
              <a:rPr lang="en-CA" cap="all" dirty="0"/>
              <a:t>LANUKW</a:t>
            </a:r>
            <a:r>
              <a:rPr lang="en-CA" u="sng" cap="all" dirty="0"/>
              <a:t>A</a:t>
            </a:r>
            <a:r>
              <a:rPr lang="en-CA" cap="all" dirty="0"/>
              <a:t>ME', OD</a:t>
            </a:r>
            <a:r>
              <a:rPr lang="en-CA" u="sng" cap="all" dirty="0"/>
              <a:t>A</a:t>
            </a:r>
            <a:r>
              <a:rPr lang="en-CA" cap="all" dirty="0"/>
              <a:t>N, </a:t>
            </a:r>
          </a:p>
          <a:p>
            <a:r>
              <a:rPr lang="en-CA" cap="all" dirty="0"/>
              <a:t>CHIEF JOHNNY DRABBLE</a:t>
            </a:r>
            <a:endParaRPr lang="en-CA" dirty="0"/>
          </a:p>
        </p:txBody>
      </p:sp>
    </p:spTree>
    <p:extLst>
      <p:ext uri="{BB962C8B-B14F-4D97-AF65-F5344CB8AC3E}">
        <p14:creationId xmlns:p14="http://schemas.microsoft.com/office/powerpoint/2010/main" val="25411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The Potlatch</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5" name="Rectangle 4"/>
          <p:cNvSpPr/>
          <p:nvPr/>
        </p:nvSpPr>
        <p:spPr>
          <a:xfrm>
            <a:off x="5702537" y="993845"/>
            <a:ext cx="4965463" cy="5016758"/>
          </a:xfrm>
          <a:prstGeom prst="rect">
            <a:avLst/>
          </a:prstGeom>
        </p:spPr>
        <p:txBody>
          <a:bodyPr wrap="square">
            <a:spAutoFit/>
          </a:bodyPr>
          <a:lstStyle/>
          <a:p>
            <a:pPr lvl="0"/>
            <a:r>
              <a:rPr lang="en-CA" sz="2000" b="1" u="sng" dirty="0"/>
              <a:t>POTLATCH BANNED ORIGINAL DOCUMENTS (99) Section 3, The Indian Act </a:t>
            </a:r>
          </a:p>
          <a:p>
            <a:pPr lvl="0"/>
            <a:r>
              <a:rPr lang="en-CA" sz="2000" dirty="0"/>
              <a:t>Every Indian or other person who engages in or assists in celebrating the Indian festival known as the “Potlatch” or in the Indian dance known as the “</a:t>
            </a:r>
            <a:r>
              <a:rPr lang="en-CA" sz="2000" dirty="0" err="1"/>
              <a:t>Tamanawas</a:t>
            </a:r>
            <a:r>
              <a:rPr lang="en-CA" sz="2000" dirty="0"/>
              <a:t>” is guilty of a misdemeanour, and shall be liable to imprisonment for a term of not more than six nor less than two months in any gaol or other place of confinement; and any Indian or other person who encourages, either directly or indirectly, an Indian or Indians to get up such a festival or dance, or to celebrate the same, or who shall assist in the celebration of same is guilty of a like offense, and shall be liable to the same punishment.</a:t>
            </a:r>
          </a:p>
        </p:txBody>
      </p:sp>
      <p:pic>
        <p:nvPicPr>
          <p:cNvPr id="7" name="Picture 6" descr="f2fed9a9-c6dc-429a-80cd-98e6c78254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00" y="1647080"/>
            <a:ext cx="3939237" cy="4684089"/>
          </a:xfrm>
          <a:prstGeom prst="rect">
            <a:avLst/>
          </a:prstGeom>
        </p:spPr>
      </p:pic>
    </p:spTree>
    <p:extLst>
      <p:ext uri="{BB962C8B-B14F-4D97-AF65-F5344CB8AC3E}">
        <p14:creationId xmlns:p14="http://schemas.microsoft.com/office/powerpoint/2010/main" val="123989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br>
              <a:rPr lang="en-US" dirty="0">
                <a:solidFill>
                  <a:schemeClr val="tx2">
                    <a:lumMod val="40000"/>
                    <a:lumOff val="60000"/>
                  </a:schemeClr>
                </a:solidFill>
              </a:rPr>
            </a:br>
            <a:r>
              <a:rPr lang="en-US" dirty="0">
                <a:solidFill>
                  <a:schemeClr val="tx2">
                    <a:lumMod val="40000"/>
                    <a:lumOff val="60000"/>
                  </a:schemeClr>
                </a:solidFill>
              </a:rPr>
              <a:t>Chapter 5 </a:t>
            </a:r>
            <a:br>
              <a:rPr lang="en-US" dirty="0">
                <a:solidFill>
                  <a:schemeClr val="tx2">
                    <a:lumMod val="40000"/>
                    <a:lumOff val="60000"/>
                  </a:schemeClr>
                </a:solidFill>
              </a:rPr>
            </a:br>
            <a:r>
              <a:rPr lang="en-US" dirty="0">
                <a:solidFill>
                  <a:schemeClr val="tx2">
                    <a:lumMod val="40000"/>
                    <a:lumOff val="60000"/>
                  </a:schemeClr>
                </a:solidFill>
              </a:rPr>
              <a:t>Assignments</a:t>
            </a:r>
            <a:r>
              <a:rPr lang="en-US" b="1" dirty="0"/>
              <a:t>􏰛􏰃􏰝􏰉􏰒􏰉􏰓􏰊 </a:t>
            </a:r>
            <a:br>
              <a:rPr lang="en-US" dirty="0"/>
            </a:br>
            <a:endParaRPr lang="en-US" dirty="0">
              <a:solidFill>
                <a:schemeClr val="tx2">
                  <a:lumMod val="40000"/>
                  <a:lumOff val="60000"/>
                </a:schemeClr>
              </a:solidFill>
              <a:effectLst/>
            </a:endParaRPr>
          </a:p>
        </p:txBody>
      </p:sp>
      <p:sp>
        <p:nvSpPr>
          <p:cNvPr id="6" name="Rectangle 5"/>
          <p:cNvSpPr/>
          <p:nvPr/>
        </p:nvSpPr>
        <p:spPr>
          <a:xfrm>
            <a:off x="6052283" y="1186251"/>
            <a:ext cx="4473059" cy="6186310"/>
          </a:xfrm>
          <a:prstGeom prst="rect">
            <a:avLst/>
          </a:prstGeom>
        </p:spPr>
        <p:txBody>
          <a:bodyPr wrap="square">
            <a:spAutoFit/>
          </a:bodyPr>
          <a:lstStyle/>
          <a:p>
            <a:r>
              <a:rPr lang="en-US" dirty="0"/>
              <a:t>Please come grab a copy of </a:t>
            </a:r>
            <a:r>
              <a:rPr lang="en-US" dirty="0" err="1"/>
              <a:t>Blackline</a:t>
            </a:r>
            <a:r>
              <a:rPr lang="en-US" dirty="0"/>
              <a:t> Masters 5-2 </a:t>
            </a:r>
            <a:r>
              <a:rPr lang="mr-IN" dirty="0"/>
              <a:t>–</a:t>
            </a:r>
            <a:r>
              <a:rPr lang="en-US" dirty="0"/>
              <a:t> Blank Map of B.C.</a:t>
            </a:r>
          </a:p>
          <a:p>
            <a:endParaRPr lang="en-US" dirty="0"/>
          </a:p>
          <a:p>
            <a:r>
              <a:rPr lang="en-US" dirty="0"/>
              <a:t>Using Google/Textbook, Mark the following:</a:t>
            </a:r>
          </a:p>
          <a:p>
            <a:endParaRPr lang="en-US" dirty="0"/>
          </a:p>
          <a:p>
            <a:r>
              <a:rPr lang="en-US" dirty="0"/>
              <a:t>Major Gold Rush Mining Towns</a:t>
            </a:r>
          </a:p>
          <a:p>
            <a:endParaRPr lang="en-US" dirty="0"/>
          </a:p>
          <a:p>
            <a:r>
              <a:rPr lang="en-US" dirty="0">
                <a:hlinkClick r:id="rId3"/>
              </a:rPr>
              <a:t>https://www.bcmag.ca/33-british-columbia-gold-rush-towns/</a:t>
            </a:r>
            <a:endParaRPr lang="en-US" dirty="0"/>
          </a:p>
          <a:p>
            <a:endParaRPr lang="en-US" dirty="0"/>
          </a:p>
          <a:p>
            <a:r>
              <a:rPr lang="en-US" dirty="0"/>
              <a:t>Transportation Routes</a:t>
            </a:r>
          </a:p>
          <a:p>
            <a:r>
              <a:rPr lang="en-US" dirty="0">
                <a:hlinkClick r:id="rId4"/>
              </a:rPr>
              <a:t>https://www.thecanadianencyclopedia.ca/en/article/fraser-river-gold-rush</a:t>
            </a:r>
            <a:endParaRPr lang="en-US" dirty="0"/>
          </a:p>
          <a:p>
            <a:endParaRPr lang="en-US" dirty="0"/>
          </a:p>
          <a:p>
            <a:r>
              <a:rPr lang="en-US" dirty="0">
                <a:hlinkClick r:id="rId5"/>
              </a:rPr>
              <a:t>https://www.thecanadianencyclopedia.ca/article/cariboo-gold-rush</a:t>
            </a:r>
            <a:endParaRPr lang="en-US" dirty="0"/>
          </a:p>
          <a:p>
            <a:endParaRPr lang="en-US" dirty="0"/>
          </a:p>
          <a:p>
            <a:r>
              <a:rPr lang="en-US" dirty="0">
                <a:hlinkClick r:id="rId6"/>
              </a:rPr>
              <a:t>https://www.hellobc.com/road-trips/gold-rush-trail/</a:t>
            </a:r>
            <a:endParaRPr lang="en-US" dirty="0"/>
          </a:p>
          <a:p>
            <a:endParaRPr lang="en-US" dirty="0"/>
          </a:p>
          <a:p>
            <a:endParaRPr lang="en-US" dirty="0"/>
          </a:p>
          <a:p>
            <a:endParaRPr lang="en-US" dirty="0"/>
          </a:p>
        </p:txBody>
      </p:sp>
      <p:pic>
        <p:nvPicPr>
          <p:cNvPr id="7" name="Picture 6" descr="bcfns_chap5_2004 (dragged).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997871"/>
            <a:ext cx="4528282" cy="5860129"/>
          </a:xfrm>
          <a:prstGeom prst="rect">
            <a:avLst/>
          </a:prstGeom>
        </p:spPr>
      </p:pic>
    </p:spTree>
    <p:extLst>
      <p:ext uri="{BB962C8B-B14F-4D97-AF65-F5344CB8AC3E}">
        <p14:creationId xmlns:p14="http://schemas.microsoft.com/office/powerpoint/2010/main" val="1443811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Potlatch Banned</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6" name="Rectangle 5"/>
          <p:cNvSpPr/>
          <p:nvPr/>
        </p:nvSpPr>
        <p:spPr>
          <a:xfrm>
            <a:off x="1524000" y="1028344"/>
            <a:ext cx="9144000" cy="430887"/>
          </a:xfrm>
          <a:prstGeom prst="rect">
            <a:avLst/>
          </a:prstGeom>
        </p:spPr>
        <p:txBody>
          <a:bodyPr wrap="square">
            <a:spAutoFit/>
          </a:bodyPr>
          <a:lstStyle/>
          <a:p>
            <a:pPr marL="342900" indent="-342900">
              <a:buFont typeface="Wingdings" charset="2"/>
              <a:buChar char="Ø"/>
            </a:pPr>
            <a:endParaRPr lang="en-CA" sz="2200" dirty="0"/>
          </a:p>
        </p:txBody>
      </p:sp>
      <p:sp>
        <p:nvSpPr>
          <p:cNvPr id="5" name="Rectangle 4"/>
          <p:cNvSpPr/>
          <p:nvPr/>
        </p:nvSpPr>
        <p:spPr>
          <a:xfrm>
            <a:off x="1524000" y="957037"/>
            <a:ext cx="9144000" cy="6555642"/>
          </a:xfrm>
          <a:prstGeom prst="rect">
            <a:avLst/>
          </a:prstGeom>
        </p:spPr>
        <p:txBody>
          <a:bodyPr wrap="square">
            <a:spAutoFit/>
          </a:bodyPr>
          <a:lstStyle/>
          <a:p>
            <a:pPr marL="457200" indent="-457200">
              <a:buFont typeface="Wingdings" charset="2"/>
              <a:buChar char="Ø"/>
            </a:pPr>
            <a:r>
              <a:rPr lang="en-CA" sz="2800" dirty="0"/>
              <a:t>Indian Act not as </a:t>
            </a:r>
            <a:r>
              <a:rPr lang="en-CA" sz="2800" b="1" u="sng" dirty="0"/>
              <a:t>successful</a:t>
            </a:r>
            <a:r>
              <a:rPr lang="en-CA" sz="2800" dirty="0"/>
              <a:t> as hoped in assimilating First Nations </a:t>
            </a:r>
          </a:p>
          <a:p>
            <a:pPr marL="457200" indent="-457200">
              <a:buFont typeface="Wingdings" charset="2"/>
              <a:buChar char="Ø"/>
            </a:pPr>
            <a:r>
              <a:rPr lang="en-CA" sz="2800" dirty="0"/>
              <a:t>1884 banned </a:t>
            </a:r>
            <a:r>
              <a:rPr lang="en-CA" sz="2800" b="1" u="sng" dirty="0"/>
              <a:t>potlatch</a:t>
            </a:r>
          </a:p>
          <a:p>
            <a:pPr marL="914400" lvl="1" indent="-457200">
              <a:buFont typeface="Wingdings" charset="2"/>
              <a:buChar char="Ø"/>
            </a:pPr>
            <a:r>
              <a:rPr lang="en-CA" sz="2800" b="1" u="sng" dirty="0"/>
              <a:t>amendment</a:t>
            </a:r>
            <a:r>
              <a:rPr lang="en-CA" sz="2800" dirty="0"/>
              <a:t> made to ban potlatch and other customs involving dance and singing </a:t>
            </a:r>
          </a:p>
          <a:p>
            <a:pPr marL="914400" lvl="1" indent="-457200">
              <a:buFont typeface="Wingdings" charset="2"/>
              <a:buChar char="Ø"/>
            </a:pPr>
            <a:r>
              <a:rPr lang="en-CA" sz="2800" dirty="0"/>
              <a:t>potlatch central to </a:t>
            </a:r>
            <a:r>
              <a:rPr lang="en-CA" sz="2800" b="1" u="sng" dirty="0"/>
              <a:t>political</a:t>
            </a:r>
            <a:r>
              <a:rPr lang="en-CA" sz="2800" dirty="0"/>
              <a:t>, economic, social and </a:t>
            </a:r>
            <a:r>
              <a:rPr lang="en-CA" sz="2800" b="1" u="sng" dirty="0"/>
              <a:t>spiritual</a:t>
            </a:r>
            <a:r>
              <a:rPr lang="en-CA" sz="2800" dirty="0"/>
              <a:t> life = banning </a:t>
            </a:r>
            <a:r>
              <a:rPr lang="en-CA" sz="2800" b="1" u="sng" dirty="0"/>
              <a:t>parliament</a:t>
            </a:r>
            <a:r>
              <a:rPr lang="en-CA" sz="2800" dirty="0"/>
              <a:t>, </a:t>
            </a:r>
            <a:r>
              <a:rPr lang="en-CA" sz="2800" b="1" u="sng" dirty="0"/>
              <a:t>libraries</a:t>
            </a:r>
            <a:r>
              <a:rPr lang="en-CA" sz="2800" dirty="0"/>
              <a:t>, </a:t>
            </a:r>
            <a:r>
              <a:rPr lang="en-CA" sz="2800" b="1" u="sng" dirty="0"/>
              <a:t>banks</a:t>
            </a:r>
            <a:r>
              <a:rPr lang="en-CA" sz="2800" dirty="0"/>
              <a:t> and </a:t>
            </a:r>
            <a:r>
              <a:rPr lang="en-CA" sz="2800" b="1" u="sng" dirty="0"/>
              <a:t>churches </a:t>
            </a:r>
          </a:p>
          <a:p>
            <a:pPr marL="457200" indent="-457200">
              <a:buFont typeface="Wingdings" charset="2"/>
              <a:buChar char="Ø"/>
            </a:pPr>
            <a:r>
              <a:rPr lang="en-CA" sz="2800" dirty="0"/>
              <a:t> 	many communities </a:t>
            </a:r>
            <a:r>
              <a:rPr lang="en-CA" sz="2800" b="1" u="sng" dirty="0"/>
              <a:t>ignored</a:t>
            </a:r>
            <a:r>
              <a:rPr lang="en-CA" sz="2800" dirty="0"/>
              <a:t> law </a:t>
            </a:r>
          </a:p>
          <a:p>
            <a:pPr marL="1371600" lvl="2" indent="-457200">
              <a:buFont typeface="Wingdings" charset="2"/>
              <a:buChar char="Ø"/>
            </a:pPr>
            <a:r>
              <a:rPr lang="en-CA" sz="2800" dirty="0"/>
              <a:t>some continued on other forms</a:t>
            </a:r>
          </a:p>
          <a:p>
            <a:pPr marL="457200" indent="-457200">
              <a:buFont typeface="Wingdings" charset="2"/>
              <a:buChar char="Ø"/>
            </a:pPr>
            <a:r>
              <a:rPr lang="en-CA" sz="2800" dirty="0"/>
              <a:t>1895 strengthened the law </a:t>
            </a:r>
          </a:p>
          <a:p>
            <a:pPr marL="914400" lvl="1" indent="-457200">
              <a:buFont typeface="Wingdings" charset="2"/>
              <a:buChar char="Ø"/>
            </a:pPr>
            <a:r>
              <a:rPr lang="en-CA" sz="2800" b="1" u="sng" dirty="0"/>
              <a:t>illegal</a:t>
            </a:r>
            <a:r>
              <a:rPr lang="en-CA" sz="2800" dirty="0"/>
              <a:t> to wear ceremonial articles or </a:t>
            </a:r>
            <a:r>
              <a:rPr lang="en-CA" sz="2800" b="1" u="sng" dirty="0"/>
              <a:t>dance</a:t>
            </a:r>
            <a:r>
              <a:rPr lang="en-CA" sz="2800" dirty="0"/>
              <a:t> in public</a:t>
            </a:r>
          </a:p>
          <a:p>
            <a:pPr marL="914400" lvl="1" indent="-457200">
              <a:buFont typeface="Wingdings" charset="2"/>
              <a:buChar char="Ø"/>
            </a:pPr>
            <a:r>
              <a:rPr lang="en-CA" sz="2800" dirty="0">
                <a:solidFill>
                  <a:srgbClr val="FF0000"/>
                </a:solidFill>
              </a:rPr>
              <a:t>Q: What were the government’s intentions in banning the potlatch? </a:t>
            </a:r>
          </a:p>
          <a:p>
            <a:pPr marL="914400" lvl="1" indent="-457200">
              <a:buFont typeface="Wingdings" charset="2"/>
              <a:buChar char="Ø"/>
            </a:pPr>
            <a:endParaRPr lang="en-CA" sz="2800" dirty="0"/>
          </a:p>
        </p:txBody>
      </p:sp>
    </p:spTree>
    <p:extLst>
      <p:ext uri="{BB962C8B-B14F-4D97-AF65-F5344CB8AC3E}">
        <p14:creationId xmlns:p14="http://schemas.microsoft.com/office/powerpoint/2010/main" val="348571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Potlatch Banned</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6" name="Rectangle 5"/>
          <p:cNvSpPr/>
          <p:nvPr/>
        </p:nvSpPr>
        <p:spPr>
          <a:xfrm>
            <a:off x="1524000" y="1028344"/>
            <a:ext cx="9144000" cy="430887"/>
          </a:xfrm>
          <a:prstGeom prst="rect">
            <a:avLst/>
          </a:prstGeom>
        </p:spPr>
        <p:txBody>
          <a:bodyPr wrap="square">
            <a:spAutoFit/>
          </a:bodyPr>
          <a:lstStyle/>
          <a:p>
            <a:pPr marL="342900" indent="-342900">
              <a:buFont typeface="Wingdings" charset="2"/>
              <a:buChar char="Ø"/>
            </a:pPr>
            <a:endParaRPr lang="en-CA" sz="2200" dirty="0"/>
          </a:p>
        </p:txBody>
      </p:sp>
      <p:pic>
        <p:nvPicPr>
          <p:cNvPr id="7" name="Picture 6" descr="bcfns_chap5_2004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03" y="993846"/>
            <a:ext cx="4504735" cy="5829657"/>
          </a:xfrm>
          <a:prstGeom prst="rect">
            <a:avLst/>
          </a:prstGeom>
        </p:spPr>
      </p:pic>
      <p:sp>
        <p:nvSpPr>
          <p:cNvPr id="8" name="TextBox 7"/>
          <p:cNvSpPr txBox="1"/>
          <p:nvPr/>
        </p:nvSpPr>
        <p:spPr>
          <a:xfrm>
            <a:off x="5683652" y="962666"/>
            <a:ext cx="4984349" cy="3816430"/>
          </a:xfrm>
          <a:prstGeom prst="rect">
            <a:avLst/>
          </a:prstGeom>
          <a:noFill/>
        </p:spPr>
        <p:txBody>
          <a:bodyPr wrap="square" rtlCol="0">
            <a:spAutoFit/>
          </a:bodyPr>
          <a:lstStyle/>
          <a:p>
            <a:r>
              <a:rPr lang="en-US" sz="2800" dirty="0"/>
              <a:t>Let’s read </a:t>
            </a:r>
            <a:r>
              <a:rPr lang="en-US" sz="2800" dirty="0" err="1"/>
              <a:t>Blackline</a:t>
            </a:r>
            <a:r>
              <a:rPr lang="en-US" sz="2800" dirty="0"/>
              <a:t> Masters 6-3</a:t>
            </a:r>
          </a:p>
          <a:p>
            <a:endParaRPr lang="en-US" sz="2800" dirty="0"/>
          </a:p>
          <a:p>
            <a:endParaRPr lang="en-US" sz="2800" dirty="0"/>
          </a:p>
          <a:p>
            <a:endParaRPr lang="en-US" sz="2800" dirty="0"/>
          </a:p>
          <a:p>
            <a:endParaRPr lang="en-US" sz="2800" dirty="0"/>
          </a:p>
          <a:p>
            <a:r>
              <a:rPr lang="en-US" sz="2800" dirty="0"/>
              <a:t>Q: What roles does the potlatch serve, according to Chief </a:t>
            </a:r>
            <a:r>
              <a:rPr lang="en-US" sz="2800" dirty="0" err="1"/>
              <a:t>Maquinna’s</a:t>
            </a:r>
            <a:r>
              <a:rPr lang="en-US" sz="2800" dirty="0"/>
              <a:t> letter? </a:t>
            </a:r>
          </a:p>
          <a:p>
            <a:endParaRPr lang="en-US" dirty="0"/>
          </a:p>
        </p:txBody>
      </p:sp>
    </p:spTree>
    <p:extLst>
      <p:ext uri="{BB962C8B-B14F-4D97-AF65-F5344CB8AC3E}">
        <p14:creationId xmlns:p14="http://schemas.microsoft.com/office/powerpoint/2010/main" val="207261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State and Church Education</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6" name="Rectangle 5"/>
          <p:cNvSpPr/>
          <p:nvPr/>
        </p:nvSpPr>
        <p:spPr>
          <a:xfrm>
            <a:off x="1524000" y="1028344"/>
            <a:ext cx="9144000" cy="430887"/>
          </a:xfrm>
          <a:prstGeom prst="rect">
            <a:avLst/>
          </a:prstGeom>
        </p:spPr>
        <p:txBody>
          <a:bodyPr wrap="square">
            <a:spAutoFit/>
          </a:bodyPr>
          <a:lstStyle/>
          <a:p>
            <a:pPr marL="342900" indent="-342900">
              <a:buFont typeface="Wingdings" charset="2"/>
              <a:buChar char="Ø"/>
            </a:pPr>
            <a:endParaRPr lang="en-CA" sz="2200" dirty="0"/>
          </a:p>
        </p:txBody>
      </p:sp>
      <p:sp>
        <p:nvSpPr>
          <p:cNvPr id="5" name="Rectangle 4"/>
          <p:cNvSpPr/>
          <p:nvPr/>
        </p:nvSpPr>
        <p:spPr>
          <a:xfrm>
            <a:off x="1524000" y="976680"/>
            <a:ext cx="9144000" cy="3416320"/>
          </a:xfrm>
          <a:prstGeom prst="rect">
            <a:avLst/>
          </a:prstGeom>
        </p:spPr>
        <p:txBody>
          <a:bodyPr wrap="square">
            <a:spAutoFit/>
          </a:bodyPr>
          <a:lstStyle/>
          <a:p>
            <a:pPr marL="285750" indent="-285750">
              <a:buFont typeface="Wingdings" charset="2"/>
              <a:buChar char="Ø"/>
            </a:pPr>
            <a:r>
              <a:rPr lang="en-CA" sz="2400" dirty="0"/>
              <a:t>One of main </a:t>
            </a:r>
            <a:r>
              <a:rPr lang="en-CA" sz="2400" b="1" u="sng" dirty="0"/>
              <a:t>tools</a:t>
            </a:r>
            <a:r>
              <a:rPr lang="en-CA" sz="2400" dirty="0"/>
              <a:t> of colonialism was </a:t>
            </a:r>
            <a:r>
              <a:rPr lang="en-CA" sz="2400" b="1" u="sng" dirty="0"/>
              <a:t>education </a:t>
            </a:r>
          </a:p>
          <a:p>
            <a:pPr marL="742950" lvl="1" indent="-285750">
              <a:buFont typeface="Wingdings" charset="2"/>
              <a:buChar char="Ø"/>
            </a:pPr>
            <a:r>
              <a:rPr lang="en-CA" sz="2400" dirty="0"/>
              <a:t>values and language taught to youngest </a:t>
            </a:r>
            <a:r>
              <a:rPr lang="en-CA" sz="2400" b="1" u="sng" dirty="0"/>
              <a:t>generation </a:t>
            </a:r>
          </a:p>
          <a:p>
            <a:pPr marL="742950" lvl="1" indent="-285750">
              <a:buFont typeface="Wingdings" charset="2"/>
              <a:buChar char="Ø"/>
            </a:pPr>
            <a:r>
              <a:rPr lang="en-CA" sz="2400" dirty="0"/>
              <a:t>more effective =&gt; take out of home </a:t>
            </a:r>
            <a:r>
              <a:rPr lang="en-CA" sz="2400" b="1" u="sng" dirty="0"/>
              <a:t>environment</a:t>
            </a:r>
            <a:r>
              <a:rPr lang="en-CA" sz="2400" dirty="0"/>
              <a:t> and into foreign </a:t>
            </a:r>
            <a:r>
              <a:rPr lang="en-CA" sz="2400" b="1" u="sng" dirty="0"/>
              <a:t>environment </a:t>
            </a:r>
          </a:p>
          <a:p>
            <a:pPr marL="285750" indent="-285750">
              <a:buFont typeface="Wingdings" charset="2"/>
              <a:buChar char="Ø"/>
            </a:pPr>
            <a:r>
              <a:rPr lang="en-CA" sz="2400" dirty="0"/>
              <a:t>Education system was </a:t>
            </a:r>
            <a:r>
              <a:rPr lang="en-CA" sz="2400" b="1" u="sng" dirty="0"/>
              <a:t>partnership</a:t>
            </a:r>
            <a:r>
              <a:rPr lang="en-CA" sz="2400" dirty="0"/>
              <a:t> between Dept. of Indian </a:t>
            </a:r>
            <a:r>
              <a:rPr lang="en-CA" sz="2400" b="1" u="sng" dirty="0"/>
              <a:t>Affairs</a:t>
            </a:r>
            <a:r>
              <a:rPr lang="en-CA" sz="2400" dirty="0"/>
              <a:t> and Christian </a:t>
            </a:r>
            <a:r>
              <a:rPr lang="en-CA" sz="2400" b="1" u="sng" dirty="0"/>
              <a:t>churches </a:t>
            </a:r>
          </a:p>
          <a:p>
            <a:pPr marL="742950" lvl="1" indent="-285750">
              <a:buFont typeface="Wingdings" charset="2"/>
              <a:buChar char="Ø"/>
            </a:pPr>
            <a:r>
              <a:rPr lang="en-CA" sz="2400" dirty="0"/>
              <a:t>most reserve communities aligned with major Christian </a:t>
            </a:r>
            <a:r>
              <a:rPr lang="en-CA" sz="2400" b="1" u="sng" dirty="0"/>
              <a:t>denomination </a:t>
            </a:r>
          </a:p>
          <a:p>
            <a:pPr marL="742950" lvl="1" indent="-285750">
              <a:buFont typeface="Wingdings" charset="2"/>
              <a:buChar char="Ø"/>
            </a:pPr>
            <a:r>
              <a:rPr lang="en-CA" sz="2400" dirty="0"/>
              <a:t>some schools a distance away – </a:t>
            </a:r>
            <a:r>
              <a:rPr lang="en-CA" sz="2400" b="1" u="sng" dirty="0"/>
              <a:t>residential</a:t>
            </a:r>
          </a:p>
        </p:txBody>
      </p:sp>
      <p:pic>
        <p:nvPicPr>
          <p:cNvPr id="7" name="Picture 6" descr="P75-103-S7-25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346" y="4399004"/>
            <a:ext cx="5425655" cy="2458996"/>
          </a:xfrm>
          <a:prstGeom prst="rect">
            <a:avLst/>
          </a:prstGeom>
        </p:spPr>
      </p:pic>
      <p:sp>
        <p:nvSpPr>
          <p:cNvPr id="8" name="TextBox 7"/>
          <p:cNvSpPr txBox="1"/>
          <p:nvPr/>
        </p:nvSpPr>
        <p:spPr>
          <a:xfrm>
            <a:off x="2156945" y="5355108"/>
            <a:ext cx="3085400" cy="646331"/>
          </a:xfrm>
          <a:prstGeom prst="rect">
            <a:avLst/>
          </a:prstGeom>
          <a:noFill/>
        </p:spPr>
        <p:txBody>
          <a:bodyPr wrap="none" rtlCol="0">
            <a:spAutoFit/>
          </a:bodyPr>
          <a:lstStyle/>
          <a:p>
            <a:r>
              <a:rPr lang="en-US" dirty="0"/>
              <a:t>St. Georges Residential School</a:t>
            </a:r>
          </a:p>
          <a:p>
            <a:r>
              <a:rPr lang="en-US" dirty="0"/>
              <a:t>Lytton B.C.</a:t>
            </a:r>
          </a:p>
        </p:txBody>
      </p:sp>
    </p:spTree>
    <p:extLst>
      <p:ext uri="{BB962C8B-B14F-4D97-AF65-F5344CB8AC3E}">
        <p14:creationId xmlns:p14="http://schemas.microsoft.com/office/powerpoint/2010/main" val="344416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State and Church Education</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6" name="Rectangle 5"/>
          <p:cNvSpPr/>
          <p:nvPr/>
        </p:nvSpPr>
        <p:spPr>
          <a:xfrm>
            <a:off x="1524000" y="1028344"/>
            <a:ext cx="9144000" cy="430887"/>
          </a:xfrm>
          <a:prstGeom prst="rect">
            <a:avLst/>
          </a:prstGeom>
        </p:spPr>
        <p:txBody>
          <a:bodyPr wrap="square">
            <a:spAutoFit/>
          </a:bodyPr>
          <a:lstStyle/>
          <a:p>
            <a:pPr marL="342900" indent="-342900">
              <a:buFont typeface="Wingdings" charset="2"/>
              <a:buChar char="Ø"/>
            </a:pPr>
            <a:endParaRPr lang="en-CA" sz="2200" dirty="0"/>
          </a:p>
        </p:txBody>
      </p:sp>
      <p:sp>
        <p:nvSpPr>
          <p:cNvPr id="5" name="Rectangle 4"/>
          <p:cNvSpPr/>
          <p:nvPr/>
        </p:nvSpPr>
        <p:spPr>
          <a:xfrm>
            <a:off x="1524000" y="955655"/>
            <a:ext cx="9144000" cy="3416320"/>
          </a:xfrm>
          <a:prstGeom prst="rect">
            <a:avLst/>
          </a:prstGeom>
        </p:spPr>
        <p:txBody>
          <a:bodyPr wrap="square">
            <a:spAutoFit/>
          </a:bodyPr>
          <a:lstStyle/>
          <a:p>
            <a:pPr marL="342900" indent="-342900">
              <a:buFont typeface="Wingdings" charset="2"/>
              <a:buChar char="Ø"/>
            </a:pPr>
            <a:r>
              <a:rPr lang="en-CA" sz="2400" dirty="0"/>
              <a:t>given little opportunity to learn beyond basics </a:t>
            </a:r>
          </a:p>
          <a:p>
            <a:pPr marL="800100" lvl="1" indent="-342900">
              <a:buFont typeface="Wingdings" charset="2"/>
              <a:buChar char="Ø"/>
            </a:pPr>
            <a:r>
              <a:rPr lang="en-CA" sz="2400" dirty="0"/>
              <a:t>class </a:t>
            </a:r>
            <a:r>
              <a:rPr lang="en-CA" sz="2400" b="1" u="sng" dirty="0"/>
              <a:t>half</a:t>
            </a:r>
            <a:r>
              <a:rPr lang="en-CA" sz="2400" dirty="0"/>
              <a:t> day </a:t>
            </a:r>
          </a:p>
          <a:p>
            <a:pPr marL="800100" lvl="1" indent="-342900">
              <a:buFont typeface="Wingdings" charset="2"/>
              <a:buChar char="Ø"/>
            </a:pPr>
            <a:r>
              <a:rPr lang="en-CA" sz="2400" dirty="0"/>
              <a:t>applying </a:t>
            </a:r>
            <a:r>
              <a:rPr lang="en-CA" sz="2400" b="1" u="sng" dirty="0"/>
              <a:t>skills</a:t>
            </a:r>
            <a:r>
              <a:rPr lang="en-CA" sz="2400" dirty="0"/>
              <a:t> – cleaning, laundry, maintaining institution and producing </a:t>
            </a:r>
            <a:r>
              <a:rPr lang="en-CA" sz="2400" b="1" u="sng" dirty="0"/>
              <a:t>food </a:t>
            </a:r>
          </a:p>
          <a:p>
            <a:pPr marL="342900" indent="-342900">
              <a:buFont typeface="Wingdings" charset="2"/>
              <a:buChar char="Ø"/>
            </a:pPr>
            <a:r>
              <a:rPr lang="en-CA" sz="2400" dirty="0"/>
              <a:t>Enforced use of </a:t>
            </a:r>
            <a:r>
              <a:rPr lang="en-CA" sz="2400" b="1" u="sng" dirty="0"/>
              <a:t>English </a:t>
            </a:r>
          </a:p>
          <a:p>
            <a:pPr marL="800100" lvl="1" indent="-342900">
              <a:buFont typeface="Wingdings" charset="2"/>
              <a:buChar char="Ø"/>
            </a:pPr>
            <a:r>
              <a:rPr lang="en-CA" sz="2400" dirty="0"/>
              <a:t>not allowed to use own </a:t>
            </a:r>
            <a:r>
              <a:rPr lang="en-CA" sz="2400" b="1" u="sng" dirty="0"/>
              <a:t>language</a:t>
            </a:r>
            <a:r>
              <a:rPr lang="en-CA" sz="2400" dirty="0"/>
              <a:t> – often physically punished </a:t>
            </a:r>
          </a:p>
          <a:p>
            <a:pPr marL="342900" indent="-342900">
              <a:buFont typeface="Wingdings" charset="2"/>
              <a:buChar char="Ø"/>
            </a:pPr>
            <a:r>
              <a:rPr lang="en-CA" sz="2400" dirty="0"/>
              <a:t>Not all to residential schools – some community </a:t>
            </a:r>
            <a:r>
              <a:rPr lang="en-CA" sz="2400" b="1" u="sng" dirty="0"/>
              <a:t>schools </a:t>
            </a:r>
          </a:p>
          <a:p>
            <a:pPr marL="800100" lvl="1" indent="-342900">
              <a:buFont typeface="Wingdings" charset="2"/>
              <a:buChar char="Ø"/>
            </a:pPr>
            <a:r>
              <a:rPr lang="en-CA" sz="2400" dirty="0"/>
              <a:t>not allowed to go to public </a:t>
            </a:r>
            <a:r>
              <a:rPr lang="en-CA" sz="2400" b="1" u="sng" dirty="0"/>
              <a:t>schools</a:t>
            </a:r>
            <a:r>
              <a:rPr lang="en-CA" sz="2400" dirty="0"/>
              <a:t> until amendment in Indian Act </a:t>
            </a:r>
            <a:r>
              <a:rPr lang="en-CA" sz="2400" b="1" u="sng" dirty="0"/>
              <a:t>1951</a:t>
            </a:r>
          </a:p>
        </p:txBody>
      </p:sp>
      <p:pic>
        <p:nvPicPr>
          <p:cNvPr id="7" name="Picture 6" descr="79555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0179" y="4083382"/>
            <a:ext cx="4247565" cy="2774619"/>
          </a:xfrm>
          <a:prstGeom prst="rect">
            <a:avLst/>
          </a:prstGeom>
        </p:spPr>
      </p:pic>
    </p:spTree>
    <p:extLst>
      <p:ext uri="{BB962C8B-B14F-4D97-AF65-F5344CB8AC3E}">
        <p14:creationId xmlns:p14="http://schemas.microsoft.com/office/powerpoint/2010/main" val="169692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State and Church Education</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6" name="Rectangle 5"/>
          <p:cNvSpPr/>
          <p:nvPr/>
        </p:nvSpPr>
        <p:spPr>
          <a:xfrm>
            <a:off x="1524000" y="1028344"/>
            <a:ext cx="9144000" cy="430887"/>
          </a:xfrm>
          <a:prstGeom prst="rect">
            <a:avLst/>
          </a:prstGeom>
        </p:spPr>
        <p:txBody>
          <a:bodyPr wrap="square">
            <a:spAutoFit/>
          </a:bodyPr>
          <a:lstStyle/>
          <a:p>
            <a:pPr marL="342900" indent="-342900">
              <a:buFont typeface="Wingdings" charset="2"/>
              <a:buChar char="Ø"/>
            </a:pPr>
            <a:endParaRPr lang="en-CA" sz="2200" dirty="0"/>
          </a:p>
        </p:txBody>
      </p:sp>
      <p:sp>
        <p:nvSpPr>
          <p:cNvPr id="5" name="Rectangle 4"/>
          <p:cNvSpPr/>
          <p:nvPr/>
        </p:nvSpPr>
        <p:spPr>
          <a:xfrm>
            <a:off x="1524000" y="976681"/>
            <a:ext cx="9144000" cy="4524315"/>
          </a:xfrm>
          <a:prstGeom prst="rect">
            <a:avLst/>
          </a:prstGeom>
        </p:spPr>
        <p:txBody>
          <a:bodyPr wrap="square">
            <a:spAutoFit/>
          </a:bodyPr>
          <a:lstStyle/>
          <a:p>
            <a:pPr marL="342900" indent="-342900">
              <a:buFont typeface="Wingdings" charset="2"/>
              <a:buChar char="Ø"/>
            </a:pPr>
            <a:r>
              <a:rPr lang="en-CA" sz="2400" dirty="0"/>
              <a:t>Residential schools not </a:t>
            </a:r>
            <a:r>
              <a:rPr lang="en-CA" sz="2400" b="1" u="sng" dirty="0"/>
              <a:t>successful</a:t>
            </a:r>
            <a:r>
              <a:rPr lang="en-CA" sz="2400" dirty="0"/>
              <a:t> </a:t>
            </a:r>
          </a:p>
          <a:p>
            <a:pPr marL="800100" lvl="1" indent="-342900">
              <a:buFont typeface="Wingdings" charset="2"/>
              <a:buChar char="Ø"/>
            </a:pPr>
            <a:r>
              <a:rPr lang="en-CA" sz="2400" dirty="0"/>
              <a:t>didn’t </a:t>
            </a:r>
            <a:r>
              <a:rPr lang="en-CA" sz="2400" b="1" u="sng" dirty="0"/>
              <a:t>assimilate</a:t>
            </a:r>
            <a:r>
              <a:rPr lang="en-CA" sz="2400" dirty="0"/>
              <a:t> First Nations people </a:t>
            </a:r>
          </a:p>
          <a:p>
            <a:pPr marL="800100" lvl="1" indent="-342900">
              <a:buFont typeface="Wingdings" charset="2"/>
              <a:buChar char="Ø"/>
            </a:pPr>
            <a:r>
              <a:rPr lang="en-CA" sz="2400" dirty="0"/>
              <a:t>some positive </a:t>
            </a:r>
            <a:r>
              <a:rPr lang="en-CA" sz="2400" b="1" u="sng" dirty="0"/>
              <a:t>experiences </a:t>
            </a:r>
          </a:p>
          <a:p>
            <a:pPr marL="1257300" lvl="2" indent="-342900">
              <a:buFont typeface="Wingdings" charset="2"/>
              <a:buChar char="Ø"/>
            </a:pPr>
            <a:r>
              <a:rPr lang="en-CA" sz="2400" dirty="0"/>
              <a:t>learned some job </a:t>
            </a:r>
            <a:r>
              <a:rPr lang="en-CA" sz="2400" b="1" u="sng" dirty="0"/>
              <a:t>skills </a:t>
            </a:r>
          </a:p>
          <a:p>
            <a:pPr marL="342900" indent="-342900">
              <a:buFont typeface="Wingdings" charset="2"/>
              <a:buChar char="Ø"/>
            </a:pPr>
            <a:r>
              <a:rPr lang="en-CA" sz="2400" dirty="0"/>
              <a:t>created extraordinary social problems for several generations </a:t>
            </a:r>
          </a:p>
          <a:p>
            <a:pPr marL="800100" lvl="1" indent="-342900">
              <a:buFont typeface="Wingdings" charset="2"/>
              <a:buChar char="Ø"/>
            </a:pPr>
            <a:r>
              <a:rPr lang="en-CA" sz="2400" dirty="0"/>
              <a:t>lost </a:t>
            </a:r>
            <a:r>
              <a:rPr lang="en-CA" sz="2400" b="1" u="sng" dirty="0"/>
              <a:t>language</a:t>
            </a:r>
            <a:r>
              <a:rPr lang="en-CA" sz="2400" dirty="0"/>
              <a:t> and normal </a:t>
            </a:r>
            <a:r>
              <a:rPr lang="en-CA" sz="2400" b="1" u="sng" dirty="0"/>
              <a:t>childhood </a:t>
            </a:r>
          </a:p>
          <a:p>
            <a:pPr marL="800100" lvl="1" indent="-342900">
              <a:buFont typeface="Wingdings" charset="2"/>
              <a:buChar char="Ø"/>
            </a:pPr>
            <a:r>
              <a:rPr lang="en-CA" sz="2400" b="1" u="sng" dirty="0"/>
              <a:t>loneliness</a:t>
            </a:r>
            <a:r>
              <a:rPr lang="en-CA" sz="2400" dirty="0"/>
              <a:t>, regimentation and </a:t>
            </a:r>
            <a:r>
              <a:rPr lang="en-CA" sz="2400" b="1" u="sng" dirty="0"/>
              <a:t>institutionalization</a:t>
            </a:r>
            <a:r>
              <a:rPr lang="en-CA" sz="2400" dirty="0"/>
              <a:t> left terrible memories  </a:t>
            </a:r>
          </a:p>
          <a:p>
            <a:pPr marL="800100" lvl="1" indent="-342900">
              <a:buFont typeface="Wingdings" charset="2"/>
              <a:buChar char="Ø"/>
            </a:pPr>
            <a:r>
              <a:rPr lang="en-CA" sz="2400" dirty="0"/>
              <a:t>some </a:t>
            </a:r>
            <a:r>
              <a:rPr lang="en-CA" sz="2400" b="1" u="sng" dirty="0"/>
              <a:t>physical</a:t>
            </a:r>
            <a:r>
              <a:rPr lang="en-CA" sz="2400" dirty="0"/>
              <a:t>, </a:t>
            </a:r>
            <a:r>
              <a:rPr lang="en-CA" sz="2400" b="1" u="sng" dirty="0"/>
              <a:t>mental</a:t>
            </a:r>
            <a:r>
              <a:rPr lang="en-CA" sz="2400" dirty="0"/>
              <a:t>, and sexual </a:t>
            </a:r>
            <a:r>
              <a:rPr lang="en-CA" sz="2400" b="1" u="sng" dirty="0"/>
              <a:t>abuse</a:t>
            </a:r>
            <a:r>
              <a:rPr lang="en-CA" sz="2400" dirty="0"/>
              <a:t> </a:t>
            </a:r>
          </a:p>
          <a:p>
            <a:pPr marL="800100" lvl="1" indent="-342900">
              <a:buFont typeface="Wingdings" charset="2"/>
              <a:buChar char="Ø"/>
            </a:pPr>
            <a:r>
              <a:rPr lang="en-CA" sz="2400" dirty="0"/>
              <a:t>As Long as the Rivers Flow A novel capturing a First Nations family’s last summer together before the children are taken away to residential school</a:t>
            </a:r>
            <a:r>
              <a:rPr lang="en-CA" dirty="0"/>
              <a:t>.</a:t>
            </a:r>
          </a:p>
        </p:txBody>
      </p:sp>
    </p:spTree>
    <p:extLst>
      <p:ext uri="{BB962C8B-B14F-4D97-AF65-F5344CB8AC3E}">
        <p14:creationId xmlns:p14="http://schemas.microsoft.com/office/powerpoint/2010/main" val="4124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Treaty 8</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6" name="Rectangle 5"/>
          <p:cNvSpPr/>
          <p:nvPr/>
        </p:nvSpPr>
        <p:spPr>
          <a:xfrm>
            <a:off x="1524000" y="1028344"/>
            <a:ext cx="9144000" cy="430887"/>
          </a:xfrm>
          <a:prstGeom prst="rect">
            <a:avLst/>
          </a:prstGeom>
        </p:spPr>
        <p:txBody>
          <a:bodyPr wrap="square">
            <a:spAutoFit/>
          </a:bodyPr>
          <a:lstStyle/>
          <a:p>
            <a:pPr marL="342900" indent="-342900">
              <a:buFont typeface="Wingdings" charset="2"/>
              <a:buChar char="Ø"/>
            </a:pPr>
            <a:endParaRPr lang="en-CA" sz="2200" dirty="0"/>
          </a:p>
        </p:txBody>
      </p:sp>
      <p:sp>
        <p:nvSpPr>
          <p:cNvPr id="5" name="Rectangle 4"/>
          <p:cNvSpPr/>
          <p:nvPr/>
        </p:nvSpPr>
        <p:spPr>
          <a:xfrm>
            <a:off x="1524000" y="957037"/>
            <a:ext cx="9144000" cy="3693319"/>
          </a:xfrm>
          <a:prstGeom prst="rect">
            <a:avLst/>
          </a:prstGeom>
        </p:spPr>
        <p:txBody>
          <a:bodyPr wrap="square">
            <a:spAutoFit/>
          </a:bodyPr>
          <a:lstStyle/>
          <a:p>
            <a:r>
              <a:rPr lang="en-CA" sz="2400" b="1" u="sng" dirty="0"/>
              <a:t>TREATY 8</a:t>
            </a:r>
            <a:r>
              <a:rPr lang="en-CA" sz="2400" dirty="0"/>
              <a:t> </a:t>
            </a:r>
          </a:p>
          <a:p>
            <a:pPr marL="285750" indent="-285750">
              <a:buFont typeface="Wingdings" charset="2"/>
              <a:buChar char="Ø"/>
            </a:pPr>
            <a:r>
              <a:rPr lang="en-CA" sz="2400" dirty="0"/>
              <a:t>Govt. BC argued any Aboriginal right extinguished with </a:t>
            </a:r>
            <a:r>
              <a:rPr lang="en-CA" sz="2400" b="1" u="sng" dirty="0"/>
              <a:t>confederation</a:t>
            </a:r>
            <a:r>
              <a:rPr lang="en-CA" sz="2400" dirty="0"/>
              <a:t>, but agree to treaty in Peace </a:t>
            </a:r>
            <a:r>
              <a:rPr lang="en-CA" sz="2400" b="1" u="sng" dirty="0"/>
              <a:t>River</a:t>
            </a:r>
            <a:r>
              <a:rPr lang="en-CA" sz="2400" dirty="0"/>
              <a:t> region 1899 </a:t>
            </a:r>
          </a:p>
          <a:p>
            <a:pPr marL="285750" indent="-285750">
              <a:buFont typeface="Wingdings" charset="2"/>
              <a:buChar char="Ø"/>
            </a:pPr>
            <a:r>
              <a:rPr lang="en-CA" sz="2400" dirty="0"/>
              <a:t>Fed govt. negotiated treaties 1-7 in prairies 1870-77 </a:t>
            </a:r>
          </a:p>
          <a:p>
            <a:pPr marL="285750" indent="-285750">
              <a:buFont typeface="Wingdings" charset="2"/>
              <a:buChar char="Ø"/>
            </a:pPr>
            <a:r>
              <a:rPr lang="en-CA" sz="2400" dirty="0"/>
              <a:t>Peace River occupied by Dunne-</a:t>
            </a:r>
            <a:r>
              <a:rPr lang="en-CA" sz="2400" dirty="0" err="1"/>
              <a:t>za</a:t>
            </a:r>
            <a:r>
              <a:rPr lang="en-CA" sz="2400" dirty="0"/>
              <a:t>, </a:t>
            </a:r>
            <a:r>
              <a:rPr lang="en-CA" sz="2400" dirty="0" err="1"/>
              <a:t>Sekani</a:t>
            </a:r>
            <a:r>
              <a:rPr lang="en-CA" sz="2400" dirty="0"/>
              <a:t>, Dene-</a:t>
            </a:r>
            <a:r>
              <a:rPr lang="en-CA" sz="2400" dirty="0" err="1"/>
              <a:t>thah</a:t>
            </a:r>
            <a:r>
              <a:rPr lang="en-CA" sz="2400" dirty="0"/>
              <a:t>, Chipewyan, and Cree </a:t>
            </a:r>
          </a:p>
          <a:p>
            <a:pPr marL="285750" indent="-285750">
              <a:buFont typeface="Wingdings" charset="2"/>
              <a:buChar char="Ø"/>
            </a:pPr>
            <a:r>
              <a:rPr lang="en-CA" sz="2400" dirty="0"/>
              <a:t>Life altered by fur </a:t>
            </a:r>
            <a:r>
              <a:rPr lang="en-CA" sz="2400" b="1" u="sng" dirty="0"/>
              <a:t>trade</a:t>
            </a:r>
          </a:p>
          <a:p>
            <a:pPr marL="742950" lvl="1" indent="-285750">
              <a:buFont typeface="Wingdings" charset="2"/>
              <a:buChar char="Ø"/>
            </a:pPr>
            <a:r>
              <a:rPr lang="en-CA" sz="2400" dirty="0"/>
              <a:t>Fur-bearing animals </a:t>
            </a:r>
            <a:r>
              <a:rPr lang="en-CA" sz="2400" b="1" u="sng" dirty="0"/>
              <a:t>depleted</a:t>
            </a:r>
            <a:r>
              <a:rPr lang="en-CA" sz="2400" dirty="0"/>
              <a:t> by 1880s </a:t>
            </a:r>
          </a:p>
          <a:p>
            <a:pPr marL="742950" lvl="1" indent="-285750">
              <a:buFont typeface="Wingdings" charset="2"/>
              <a:buChar char="Ø"/>
            </a:pPr>
            <a:r>
              <a:rPr lang="en-CA" sz="2400" b="1" u="sng" dirty="0"/>
              <a:t>Yearly</a:t>
            </a:r>
            <a:r>
              <a:rPr lang="en-CA" sz="2400" dirty="0"/>
              <a:t> income from previous treaties would prevent </a:t>
            </a:r>
            <a:r>
              <a:rPr lang="en-CA" sz="2400" b="1" u="sng" dirty="0"/>
              <a:t>starvations</a:t>
            </a:r>
          </a:p>
          <a:p>
            <a:pPr lvl="0"/>
            <a:endParaRPr lang="en-CA" dirty="0"/>
          </a:p>
        </p:txBody>
      </p:sp>
      <p:pic>
        <p:nvPicPr>
          <p:cNvPr id="7" name="Picture 6" descr="treaty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739" y="4363850"/>
            <a:ext cx="3294970" cy="2494151"/>
          </a:xfrm>
          <a:prstGeom prst="rect">
            <a:avLst/>
          </a:prstGeom>
        </p:spPr>
      </p:pic>
    </p:spTree>
    <p:extLst>
      <p:ext uri="{BB962C8B-B14F-4D97-AF65-F5344CB8AC3E}">
        <p14:creationId xmlns:p14="http://schemas.microsoft.com/office/powerpoint/2010/main" val="42886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Treaty 8 </a:t>
            </a:r>
            <a:r>
              <a:rPr lang="mr-IN" sz="3600" dirty="0"/>
              <a:t>–</a:t>
            </a:r>
            <a:r>
              <a:rPr lang="en-US" sz="3600" dirty="0"/>
              <a:t> 1897 Klondike Gold Rush</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6" name="Rectangle 5"/>
          <p:cNvSpPr/>
          <p:nvPr/>
        </p:nvSpPr>
        <p:spPr>
          <a:xfrm>
            <a:off x="1524000" y="1028344"/>
            <a:ext cx="9144000" cy="430887"/>
          </a:xfrm>
          <a:prstGeom prst="rect">
            <a:avLst/>
          </a:prstGeom>
        </p:spPr>
        <p:txBody>
          <a:bodyPr wrap="square">
            <a:spAutoFit/>
          </a:bodyPr>
          <a:lstStyle/>
          <a:p>
            <a:pPr marL="342900" indent="-342900">
              <a:buFont typeface="Wingdings" charset="2"/>
              <a:buChar char="Ø"/>
            </a:pPr>
            <a:endParaRPr lang="en-CA" sz="2200" dirty="0"/>
          </a:p>
        </p:txBody>
      </p:sp>
      <p:sp>
        <p:nvSpPr>
          <p:cNvPr id="8" name="TextBox 7"/>
          <p:cNvSpPr txBox="1"/>
          <p:nvPr/>
        </p:nvSpPr>
        <p:spPr>
          <a:xfrm>
            <a:off x="2365025" y="5491548"/>
            <a:ext cx="1428596" cy="369332"/>
          </a:xfrm>
          <a:prstGeom prst="rect">
            <a:avLst/>
          </a:prstGeom>
          <a:noFill/>
        </p:spPr>
        <p:txBody>
          <a:bodyPr wrap="none" rtlCol="0">
            <a:spAutoFit/>
          </a:bodyPr>
          <a:lstStyle/>
          <a:p>
            <a:r>
              <a:rPr lang="en-US" dirty="0" err="1"/>
              <a:t>Chilkoot</a:t>
            </a:r>
            <a:r>
              <a:rPr lang="en-US" dirty="0"/>
              <a:t> Pass</a:t>
            </a:r>
          </a:p>
        </p:txBody>
      </p:sp>
      <p:pic>
        <p:nvPicPr>
          <p:cNvPr id="9" name="Picture 8" descr="Tlingit-map-modif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40091"/>
            <a:ext cx="9144000" cy="5917909"/>
          </a:xfrm>
          <a:prstGeom prst="rect">
            <a:avLst/>
          </a:prstGeom>
        </p:spPr>
      </p:pic>
    </p:spTree>
    <p:extLst>
      <p:ext uri="{BB962C8B-B14F-4D97-AF65-F5344CB8AC3E}">
        <p14:creationId xmlns:p14="http://schemas.microsoft.com/office/powerpoint/2010/main" val="203839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ilkootPass_step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57037"/>
            <a:ext cx="9143999" cy="5900963"/>
          </a:xfrm>
          <a:prstGeom prst="rect">
            <a:avLst/>
          </a:prstGeom>
        </p:spPr>
      </p:pic>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Treaty 8 </a:t>
            </a:r>
            <a:r>
              <a:rPr lang="mr-IN" sz="3600" dirty="0"/>
              <a:t>–</a:t>
            </a:r>
            <a:r>
              <a:rPr lang="en-US" sz="3600" dirty="0"/>
              <a:t> 1897 Klondike Gold Rush</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6" name="Rectangle 5"/>
          <p:cNvSpPr/>
          <p:nvPr/>
        </p:nvSpPr>
        <p:spPr>
          <a:xfrm>
            <a:off x="1524000" y="1028344"/>
            <a:ext cx="9144000" cy="430887"/>
          </a:xfrm>
          <a:prstGeom prst="rect">
            <a:avLst/>
          </a:prstGeom>
        </p:spPr>
        <p:txBody>
          <a:bodyPr wrap="square">
            <a:spAutoFit/>
          </a:bodyPr>
          <a:lstStyle/>
          <a:p>
            <a:pPr marL="342900" indent="-342900">
              <a:buFont typeface="Wingdings" charset="2"/>
              <a:buChar char="Ø"/>
            </a:pPr>
            <a:endParaRPr lang="en-CA" sz="2200" dirty="0"/>
          </a:p>
        </p:txBody>
      </p:sp>
      <p:sp>
        <p:nvSpPr>
          <p:cNvPr id="8" name="TextBox 7"/>
          <p:cNvSpPr txBox="1"/>
          <p:nvPr/>
        </p:nvSpPr>
        <p:spPr>
          <a:xfrm>
            <a:off x="2365025" y="5491548"/>
            <a:ext cx="1428596" cy="369332"/>
          </a:xfrm>
          <a:prstGeom prst="rect">
            <a:avLst/>
          </a:prstGeom>
          <a:noFill/>
        </p:spPr>
        <p:txBody>
          <a:bodyPr wrap="none" rtlCol="0">
            <a:spAutoFit/>
          </a:bodyPr>
          <a:lstStyle/>
          <a:p>
            <a:r>
              <a:rPr lang="en-US" dirty="0" err="1"/>
              <a:t>Chilkoot</a:t>
            </a:r>
            <a:r>
              <a:rPr lang="en-US" dirty="0"/>
              <a:t> Pass</a:t>
            </a:r>
          </a:p>
        </p:txBody>
      </p:sp>
    </p:spTree>
    <p:extLst>
      <p:ext uri="{BB962C8B-B14F-4D97-AF65-F5344CB8AC3E}">
        <p14:creationId xmlns:p14="http://schemas.microsoft.com/office/powerpoint/2010/main" val="115413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Treaty 8</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6" name="Rectangle 5"/>
          <p:cNvSpPr/>
          <p:nvPr/>
        </p:nvSpPr>
        <p:spPr>
          <a:xfrm>
            <a:off x="1524000" y="1028344"/>
            <a:ext cx="9144000" cy="430887"/>
          </a:xfrm>
          <a:prstGeom prst="rect">
            <a:avLst/>
          </a:prstGeom>
        </p:spPr>
        <p:txBody>
          <a:bodyPr wrap="square">
            <a:spAutoFit/>
          </a:bodyPr>
          <a:lstStyle/>
          <a:p>
            <a:pPr marL="342900" indent="-342900">
              <a:buFont typeface="Wingdings" charset="2"/>
              <a:buChar char="Ø"/>
            </a:pPr>
            <a:endParaRPr lang="en-CA" sz="2200" dirty="0"/>
          </a:p>
        </p:txBody>
      </p:sp>
      <p:sp>
        <p:nvSpPr>
          <p:cNvPr id="5" name="Rectangle 4"/>
          <p:cNvSpPr/>
          <p:nvPr/>
        </p:nvSpPr>
        <p:spPr>
          <a:xfrm>
            <a:off x="1524000" y="993845"/>
            <a:ext cx="9144000" cy="5970866"/>
          </a:xfrm>
          <a:prstGeom prst="rect">
            <a:avLst/>
          </a:prstGeom>
        </p:spPr>
        <p:txBody>
          <a:bodyPr wrap="square">
            <a:spAutoFit/>
          </a:bodyPr>
          <a:lstStyle/>
          <a:p>
            <a:pPr marL="285750" indent="-285750">
              <a:buFont typeface="Wingdings" charset="2"/>
              <a:buChar char="Ø"/>
            </a:pPr>
            <a:r>
              <a:rPr lang="en-CA" sz="2800" dirty="0"/>
              <a:t>1897 </a:t>
            </a:r>
            <a:r>
              <a:rPr lang="en-CA" sz="2800" b="1" u="sng" dirty="0"/>
              <a:t>Klondike</a:t>
            </a:r>
            <a:r>
              <a:rPr lang="en-CA" sz="2800" dirty="0"/>
              <a:t> gold rush brought in miners to area  </a:t>
            </a:r>
          </a:p>
          <a:p>
            <a:pPr marL="742950" lvl="1" indent="-285750">
              <a:buFont typeface="Wingdings" charset="2"/>
              <a:buChar char="Ø"/>
            </a:pPr>
            <a:r>
              <a:rPr lang="en-CA" sz="2800" dirty="0"/>
              <a:t>some miners complete </a:t>
            </a:r>
            <a:r>
              <a:rPr lang="en-CA" sz="2800" b="1" u="sng" dirty="0"/>
              <a:t>disregard</a:t>
            </a:r>
            <a:r>
              <a:rPr lang="en-CA" sz="2800" dirty="0"/>
              <a:t> for First Nations  </a:t>
            </a:r>
          </a:p>
          <a:p>
            <a:pPr marL="742950" lvl="1" indent="-285750">
              <a:buFont typeface="Wingdings" charset="2"/>
              <a:buChar char="Ø"/>
            </a:pPr>
            <a:r>
              <a:rPr lang="en-CA" sz="2800" dirty="0"/>
              <a:t>affected </a:t>
            </a:r>
            <a:r>
              <a:rPr lang="en-CA" sz="2800" b="1" u="sng" dirty="0"/>
              <a:t>trap</a:t>
            </a:r>
            <a:r>
              <a:rPr lang="en-CA" sz="2800" dirty="0"/>
              <a:t>-lines (</a:t>
            </a:r>
            <a:r>
              <a:rPr lang="en-CA" sz="2800" b="1" u="sng" dirty="0"/>
              <a:t>destroyed</a:t>
            </a:r>
            <a:r>
              <a:rPr lang="en-CA" sz="2800" dirty="0"/>
              <a:t> them) </a:t>
            </a:r>
          </a:p>
          <a:p>
            <a:pPr marL="742950" lvl="1" indent="-285750">
              <a:buFont typeface="Wingdings" charset="2"/>
              <a:buChar char="Ø"/>
            </a:pPr>
            <a:r>
              <a:rPr lang="en-CA" sz="2800" dirty="0"/>
              <a:t>some First Nations </a:t>
            </a:r>
            <a:r>
              <a:rPr lang="en-CA" sz="2800" b="1" u="sng" dirty="0"/>
              <a:t>retaliated </a:t>
            </a:r>
          </a:p>
          <a:p>
            <a:pPr marL="742950" lvl="1" indent="-285750">
              <a:buFont typeface="Wingdings" charset="2"/>
              <a:buChar char="Ø"/>
            </a:pPr>
            <a:r>
              <a:rPr lang="en-CA" sz="2800" dirty="0"/>
              <a:t>by 1898, obvious something needed to be done before more violence or “Indian </a:t>
            </a:r>
            <a:r>
              <a:rPr lang="en-CA" sz="2800" b="1" u="sng" dirty="0"/>
              <a:t>War</a:t>
            </a:r>
            <a:r>
              <a:rPr lang="en-CA" sz="2800" dirty="0"/>
              <a:t>” </a:t>
            </a:r>
          </a:p>
          <a:p>
            <a:pPr marL="742950" lvl="1" indent="-285750">
              <a:buFont typeface="Wingdings" charset="2"/>
              <a:buChar char="Ø"/>
            </a:pPr>
            <a:r>
              <a:rPr lang="en-CA" sz="2800" dirty="0"/>
              <a:t>May 1898, 500 First Nations set up </a:t>
            </a:r>
            <a:r>
              <a:rPr lang="en-CA" sz="2800" b="1" u="sng" dirty="0"/>
              <a:t>blockade</a:t>
            </a:r>
            <a:r>
              <a:rPr lang="en-CA" sz="2800" dirty="0"/>
              <a:t>, not to move until treaty signed </a:t>
            </a:r>
          </a:p>
          <a:p>
            <a:pPr lvl="1"/>
            <a:endParaRPr lang="en-CA" sz="2800" dirty="0"/>
          </a:p>
          <a:p>
            <a:pPr marL="285750" indent="-285750">
              <a:buFont typeface="Wingdings" charset="2"/>
              <a:buChar char="Ø"/>
            </a:pPr>
            <a:r>
              <a:rPr lang="en-CA" sz="2800" dirty="0"/>
              <a:t>BC land was given to fed government as part of railway </a:t>
            </a:r>
            <a:r>
              <a:rPr lang="en-CA" sz="2800" b="1" u="sng" dirty="0"/>
              <a:t>deal </a:t>
            </a:r>
          </a:p>
          <a:p>
            <a:pPr marL="742950" lvl="1" indent="-285750">
              <a:buFont typeface="Wingdings" charset="2"/>
              <a:buChar char="Ø"/>
            </a:pPr>
            <a:r>
              <a:rPr lang="en-CA" sz="2800" dirty="0"/>
              <a:t>original </a:t>
            </a:r>
            <a:r>
              <a:rPr lang="en-CA" sz="2800" b="1" u="sng" dirty="0"/>
              <a:t>intention</a:t>
            </a:r>
            <a:r>
              <a:rPr lang="en-CA" sz="2800" dirty="0"/>
              <a:t> had not been for treaty/reserve use </a:t>
            </a:r>
          </a:p>
          <a:p>
            <a:pPr marL="742950" lvl="1" indent="-285750">
              <a:buFont typeface="Wingdings" charset="2"/>
              <a:buChar char="Ø"/>
            </a:pPr>
            <a:r>
              <a:rPr lang="en-CA" sz="2800" dirty="0"/>
              <a:t>BC remained </a:t>
            </a:r>
            <a:r>
              <a:rPr lang="en-CA" sz="2800" b="1" u="sng" dirty="0"/>
              <a:t>silent</a:t>
            </a:r>
            <a:r>
              <a:rPr lang="en-CA" sz="2800" dirty="0"/>
              <a:t> so that BC could maintain the stance that </a:t>
            </a:r>
            <a:r>
              <a:rPr lang="en-CA" sz="2800" b="1" u="sng" dirty="0"/>
              <a:t>Aboriginal</a:t>
            </a:r>
            <a:r>
              <a:rPr lang="en-CA" sz="2800" dirty="0"/>
              <a:t> title did not </a:t>
            </a:r>
            <a:r>
              <a:rPr lang="en-CA" sz="2800" b="1" u="sng" dirty="0"/>
              <a:t>exist</a:t>
            </a:r>
          </a:p>
          <a:p>
            <a:pPr lvl="0"/>
            <a:endParaRPr lang="en-CA" dirty="0"/>
          </a:p>
        </p:txBody>
      </p:sp>
    </p:spTree>
    <p:extLst>
      <p:ext uri="{BB962C8B-B14F-4D97-AF65-F5344CB8AC3E}">
        <p14:creationId xmlns:p14="http://schemas.microsoft.com/office/powerpoint/2010/main" val="264376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57037"/>
          </a:xfrm>
          <a:solidFill>
            <a:srgbClr val="CCFFCC"/>
          </a:solidFill>
        </p:spPr>
        <p:txBody>
          <a:bodyPr>
            <a:normAutofit fontScale="90000"/>
          </a:bodyPr>
          <a:lstStyle/>
          <a:p>
            <a:r>
              <a:rPr lang="en-US" sz="3600" dirty="0">
                <a:solidFill>
                  <a:schemeClr val="tx2">
                    <a:lumMod val="40000"/>
                    <a:lumOff val="60000"/>
                  </a:schemeClr>
                </a:solidFill>
              </a:rPr>
              <a:t>Chapter 6 </a:t>
            </a:r>
            <a:br>
              <a:rPr lang="en-US" sz="3600" dirty="0">
                <a:solidFill>
                  <a:schemeClr val="tx2">
                    <a:lumMod val="40000"/>
                    <a:lumOff val="60000"/>
                  </a:schemeClr>
                </a:solidFill>
              </a:rPr>
            </a:br>
            <a:r>
              <a:rPr lang="en-US" sz="3600" dirty="0"/>
              <a:t>1911 Victoria Conference</a:t>
            </a:r>
            <a:endParaRPr lang="en-US" dirty="0">
              <a:solidFill>
                <a:schemeClr val="tx2">
                  <a:lumMod val="40000"/>
                  <a:lumOff val="60000"/>
                </a:schemeClr>
              </a:solidFill>
              <a:effectLst/>
            </a:endParaRPr>
          </a:p>
        </p:txBody>
      </p:sp>
      <p:sp>
        <p:nvSpPr>
          <p:cNvPr id="4" name="TextBox 3"/>
          <p:cNvSpPr txBox="1"/>
          <p:nvPr/>
        </p:nvSpPr>
        <p:spPr>
          <a:xfrm>
            <a:off x="1524000" y="957036"/>
            <a:ext cx="9144000" cy="369332"/>
          </a:xfrm>
          <a:prstGeom prst="rect">
            <a:avLst/>
          </a:prstGeom>
          <a:noFill/>
        </p:spPr>
        <p:txBody>
          <a:bodyPr wrap="square" rtlCol="0">
            <a:spAutoFit/>
          </a:bodyPr>
          <a:lstStyle/>
          <a:p>
            <a:endParaRPr lang="en-US" dirty="0"/>
          </a:p>
        </p:txBody>
      </p:sp>
      <p:sp>
        <p:nvSpPr>
          <p:cNvPr id="3" name="TextBox 2"/>
          <p:cNvSpPr txBox="1"/>
          <p:nvPr/>
        </p:nvSpPr>
        <p:spPr>
          <a:xfrm>
            <a:off x="1524000" y="993845"/>
            <a:ext cx="9144000" cy="369332"/>
          </a:xfrm>
          <a:prstGeom prst="rect">
            <a:avLst/>
          </a:prstGeom>
          <a:noFill/>
        </p:spPr>
        <p:txBody>
          <a:bodyPr wrap="square" rtlCol="0">
            <a:spAutoFit/>
          </a:bodyPr>
          <a:lstStyle/>
          <a:p>
            <a:r>
              <a:rPr lang="en-CA" dirty="0"/>
              <a:t> </a:t>
            </a:r>
            <a:endParaRPr lang="en-US" dirty="0"/>
          </a:p>
        </p:txBody>
      </p:sp>
      <p:sp>
        <p:nvSpPr>
          <p:cNvPr id="6" name="Rectangle 5"/>
          <p:cNvSpPr/>
          <p:nvPr/>
        </p:nvSpPr>
        <p:spPr>
          <a:xfrm>
            <a:off x="1524000" y="1028344"/>
            <a:ext cx="9144000" cy="430887"/>
          </a:xfrm>
          <a:prstGeom prst="rect">
            <a:avLst/>
          </a:prstGeom>
        </p:spPr>
        <p:txBody>
          <a:bodyPr wrap="square">
            <a:spAutoFit/>
          </a:bodyPr>
          <a:lstStyle/>
          <a:p>
            <a:pPr marL="342900" indent="-342900">
              <a:buFont typeface="Wingdings" charset="2"/>
              <a:buChar char="Ø"/>
            </a:pPr>
            <a:endParaRPr lang="en-CA" sz="2200" dirty="0"/>
          </a:p>
        </p:txBody>
      </p:sp>
      <p:sp>
        <p:nvSpPr>
          <p:cNvPr id="5" name="Rectangle 4"/>
          <p:cNvSpPr/>
          <p:nvPr/>
        </p:nvSpPr>
        <p:spPr>
          <a:xfrm>
            <a:off x="1524000" y="993845"/>
            <a:ext cx="9144000" cy="5170646"/>
          </a:xfrm>
          <a:prstGeom prst="rect">
            <a:avLst/>
          </a:prstGeom>
        </p:spPr>
        <p:txBody>
          <a:bodyPr wrap="square">
            <a:spAutoFit/>
          </a:bodyPr>
          <a:lstStyle/>
          <a:p>
            <a:pPr marL="285750" indent="-285750">
              <a:buFont typeface="Wingdings" charset="2"/>
              <a:buChar char="Ø"/>
            </a:pPr>
            <a:r>
              <a:rPr lang="en-CA" sz="2400" dirty="0"/>
              <a:t>One of 1st attempts to unite First </a:t>
            </a:r>
            <a:r>
              <a:rPr lang="en-CA" sz="2400" b="1" u="sng" dirty="0"/>
              <a:t>Nations</a:t>
            </a:r>
            <a:r>
              <a:rPr lang="en-CA" sz="2400" dirty="0"/>
              <a:t> was formation of Indian </a:t>
            </a:r>
            <a:r>
              <a:rPr lang="en-CA" sz="2400" b="1" u="sng" dirty="0"/>
              <a:t>Tribes</a:t>
            </a:r>
            <a:r>
              <a:rPr lang="en-CA" sz="2400" dirty="0"/>
              <a:t> of the Province of BC </a:t>
            </a:r>
            <a:r>
              <a:rPr lang="en-CA" sz="2400" b="1" u="sng" dirty="0"/>
              <a:t>1909 </a:t>
            </a:r>
          </a:p>
          <a:p>
            <a:pPr marL="285750" indent="-285750">
              <a:buFont typeface="Wingdings" charset="2"/>
              <a:buChar char="Ø"/>
            </a:pPr>
            <a:r>
              <a:rPr lang="en-CA" sz="2400" dirty="0"/>
              <a:t>also formed was Committee of </a:t>
            </a:r>
            <a:r>
              <a:rPr lang="en-CA" sz="2400" b="1" u="sng" dirty="0"/>
              <a:t>Friends</a:t>
            </a:r>
            <a:r>
              <a:rPr lang="en-CA" sz="2400" dirty="0"/>
              <a:t> of Indians by ministers and other non-Aboriginal </a:t>
            </a:r>
          </a:p>
          <a:p>
            <a:pPr marL="285750" indent="-285750">
              <a:buFont typeface="Wingdings" charset="2"/>
              <a:buChar char="Ø"/>
            </a:pPr>
            <a:r>
              <a:rPr lang="en-CA" sz="2400" dirty="0"/>
              <a:t>March 1911 conference in </a:t>
            </a:r>
            <a:r>
              <a:rPr lang="en-CA" sz="2400" b="1" u="sng" dirty="0"/>
              <a:t>Victoria </a:t>
            </a:r>
          </a:p>
          <a:p>
            <a:pPr marL="742950" lvl="1" indent="-285750">
              <a:buFont typeface="Wingdings" charset="2"/>
              <a:buChar char="Ø"/>
            </a:pPr>
            <a:r>
              <a:rPr lang="en-CA" sz="2400" dirty="0"/>
              <a:t>discuss important issues and meet premier Richard </a:t>
            </a:r>
            <a:r>
              <a:rPr lang="en-CA" sz="2400" b="1" u="sng" dirty="0"/>
              <a:t>McBride </a:t>
            </a:r>
          </a:p>
          <a:p>
            <a:pPr marL="742950" lvl="1" indent="-285750">
              <a:buFont typeface="Wingdings" charset="2"/>
              <a:buChar char="Ø"/>
            </a:pPr>
            <a:r>
              <a:rPr lang="en-CA" sz="2400" dirty="0"/>
              <a:t>Rev. Tate of CRI presented draft of petition </a:t>
            </a:r>
          </a:p>
          <a:p>
            <a:pPr marL="742950" lvl="1" indent="-285750">
              <a:buFont typeface="Wingdings" charset="2"/>
              <a:buChar char="Ø"/>
            </a:pPr>
            <a:r>
              <a:rPr lang="en-CA" sz="2400" b="1" u="sng" dirty="0"/>
              <a:t>Haida</a:t>
            </a:r>
            <a:r>
              <a:rPr lang="en-CA" sz="2400" dirty="0"/>
              <a:t> representative Peter Kelly spoke for need to make own statements </a:t>
            </a:r>
          </a:p>
          <a:p>
            <a:pPr marL="742950" lvl="1" indent="-285750">
              <a:buFont typeface="Wingdings" charset="2"/>
              <a:buChar char="Ø"/>
            </a:pPr>
            <a:r>
              <a:rPr lang="en-CA" sz="2400" dirty="0"/>
              <a:t>Met with McBride who would not consider </a:t>
            </a:r>
            <a:r>
              <a:rPr lang="en-CA" sz="2400" b="1" u="sng" dirty="0"/>
              <a:t>Aboriginal</a:t>
            </a:r>
            <a:r>
              <a:rPr lang="en-CA" sz="2400" dirty="0"/>
              <a:t> title and told them to direct legitimate grievances to fed govt. </a:t>
            </a:r>
          </a:p>
          <a:p>
            <a:pPr marL="742950" lvl="1" indent="-285750">
              <a:buFont typeface="Wingdings" charset="2"/>
              <a:buChar char="Ø"/>
            </a:pPr>
            <a:r>
              <a:rPr lang="en-CA" sz="2400" dirty="0"/>
              <a:t>At same time, BC govt. was </a:t>
            </a:r>
            <a:r>
              <a:rPr lang="en-CA" sz="2400" b="1" u="sng" dirty="0"/>
              <a:t>buying</a:t>
            </a:r>
            <a:r>
              <a:rPr lang="en-CA" sz="2400" dirty="0"/>
              <a:t> two pockets of reserve land – </a:t>
            </a:r>
            <a:r>
              <a:rPr lang="en-CA" sz="2400" dirty="0" err="1"/>
              <a:t>Nass</a:t>
            </a:r>
            <a:r>
              <a:rPr lang="en-CA" sz="2400" dirty="0"/>
              <a:t> Valley and </a:t>
            </a:r>
            <a:r>
              <a:rPr lang="en-CA" sz="2400" dirty="0" err="1"/>
              <a:t>Kitsilano</a:t>
            </a:r>
            <a:endParaRPr lang="en-CA" sz="2400" dirty="0"/>
          </a:p>
          <a:p>
            <a:pPr lvl="0"/>
            <a:endParaRPr lang="en-CA" dirty="0"/>
          </a:p>
        </p:txBody>
      </p:sp>
    </p:spTree>
    <p:extLst>
      <p:ext uri="{BB962C8B-B14F-4D97-AF65-F5344CB8AC3E}">
        <p14:creationId xmlns:p14="http://schemas.microsoft.com/office/powerpoint/2010/main" val="198567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6701</Words>
  <Application>Microsoft Macintosh PowerPoint</Application>
  <PresentationFormat>Widescreen</PresentationFormat>
  <Paragraphs>646</Paragraphs>
  <Slides>110</Slides>
  <Notes>4</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110</vt:i4>
      </vt:variant>
    </vt:vector>
  </HeadingPairs>
  <TitlesOfParts>
    <vt:vector size="117" baseType="lpstr">
      <vt:lpstr>Arial</vt:lpstr>
      <vt:lpstr>Calibri</vt:lpstr>
      <vt:lpstr>Calibri Light</vt:lpstr>
      <vt:lpstr>Cooper Black</vt:lpstr>
      <vt:lpstr>Lucida Grande</vt:lpstr>
      <vt:lpstr>Wingdings</vt:lpstr>
      <vt:lpstr>Office Theme</vt:lpstr>
      <vt:lpstr>Chapter 5  The Colonial Era ,1849–1871 </vt:lpstr>
      <vt:lpstr>Chapter 5  The Colonial Era ,1849–1871 </vt:lpstr>
      <vt:lpstr>First Nations Voices</vt:lpstr>
      <vt:lpstr>Chapter 5  Colonial Precedents – Background</vt:lpstr>
      <vt:lpstr>The Royal Proclamation</vt:lpstr>
      <vt:lpstr>Chapter 5  Colonial Precedents – Background</vt:lpstr>
      <vt:lpstr> Chapter 5  Assignments </vt:lpstr>
      <vt:lpstr>PowerPoint Presentation</vt:lpstr>
      <vt:lpstr> Chapter 5  Assignments􏰛􏰃􏰝􏰉􏰒􏰉􏰓􏰊  </vt:lpstr>
      <vt:lpstr>PowerPoint Presentation</vt:lpstr>
      <vt:lpstr>Classwork </vt:lpstr>
      <vt:lpstr>Outline</vt:lpstr>
      <vt:lpstr>Chapter 5  From Fur Trade to Gold Rush</vt:lpstr>
      <vt:lpstr>Chapter 5  From Fur Trade to Gold Rush</vt:lpstr>
      <vt:lpstr>Chapter 5  From Fur Trade to Gold Rush</vt:lpstr>
      <vt:lpstr>Chapter 5  From Fur Trade to Gold Rush</vt:lpstr>
      <vt:lpstr>Chapter 5  From Fur Trade to Gold Rush</vt:lpstr>
      <vt:lpstr>Chapter 5  From Fur Trade to Gold Rush</vt:lpstr>
      <vt:lpstr>Chapter 5  From Fur Trade to Gold Rush</vt:lpstr>
      <vt:lpstr>Chapter 5  From Fur Trade to Gold Rush</vt:lpstr>
      <vt:lpstr>The Gold Rush Route</vt:lpstr>
      <vt:lpstr>Chapter 5  From Fur Trade to Gold Rush</vt:lpstr>
      <vt:lpstr>Chapter 5  From Fur Trade to Gold Rush</vt:lpstr>
      <vt:lpstr>The Gold Rush</vt:lpstr>
      <vt:lpstr>PowerPoint Presentation</vt:lpstr>
      <vt:lpstr>The Gold Rush</vt:lpstr>
      <vt:lpstr>Please read the Wilfred Laurier Memorial</vt:lpstr>
      <vt:lpstr>Secwepemc, Nlaka’pamux, and Okanagan chiefs</vt:lpstr>
      <vt:lpstr>Come grab a copy of the Laurier Memorial</vt:lpstr>
      <vt:lpstr>Outline</vt:lpstr>
      <vt:lpstr>The Hanging Judge</vt:lpstr>
      <vt:lpstr> Chapter 5  Colonial Policies  </vt:lpstr>
      <vt:lpstr> Chapter 5  Douglas Treaties </vt:lpstr>
      <vt:lpstr> Chapter 5  Colonial Policies </vt:lpstr>
      <vt:lpstr>Outline</vt:lpstr>
      <vt:lpstr>Review</vt:lpstr>
      <vt:lpstr> Chapter 5  Colonial Policies </vt:lpstr>
      <vt:lpstr> Chapter 5  Colonial Policies </vt:lpstr>
      <vt:lpstr> Chapter 5  Gunboat Justice </vt:lpstr>
      <vt:lpstr> Chapter 5  Gunboat Justice </vt:lpstr>
      <vt:lpstr>Gun Boat Justice</vt:lpstr>
      <vt:lpstr>Classwork</vt:lpstr>
      <vt:lpstr>Please read the Wilfred Laurier Memorial</vt:lpstr>
      <vt:lpstr>Outline </vt:lpstr>
      <vt:lpstr>The Chilcotin War</vt:lpstr>
      <vt:lpstr>The Chilcotin “War” or Massacre?</vt:lpstr>
      <vt:lpstr>The Chilcotin “War” or Massacre?</vt:lpstr>
      <vt:lpstr>The Chilcotin “War” or Massacre?</vt:lpstr>
      <vt:lpstr>PowerPoint Presentation</vt:lpstr>
      <vt:lpstr>PowerPoint Presentation</vt:lpstr>
      <vt:lpstr>PowerPoint Presentation</vt:lpstr>
      <vt:lpstr>PowerPoint Presentation</vt:lpstr>
      <vt:lpstr>PowerPoint Presentation</vt:lpstr>
      <vt:lpstr>PowerPoint Presentation</vt:lpstr>
      <vt:lpstr>The Chilcotin “War” or Massacre?</vt:lpstr>
      <vt:lpstr>The Chilcotin “War” or Massacre?</vt:lpstr>
      <vt:lpstr>The Chilcotin “War” or Massacre?</vt:lpstr>
      <vt:lpstr>PowerPoint Presentation</vt:lpstr>
      <vt:lpstr> Chapter 5  Colonial Policies </vt:lpstr>
      <vt:lpstr>Assignment #6 – Chilcotin War</vt:lpstr>
      <vt:lpstr>Resource Links</vt:lpstr>
      <vt:lpstr>Journal Prompt #7</vt:lpstr>
      <vt:lpstr>Outline</vt:lpstr>
      <vt:lpstr>Writing a Report</vt:lpstr>
      <vt:lpstr>Journal Prompt #7</vt:lpstr>
      <vt:lpstr>Outline</vt:lpstr>
      <vt:lpstr> Chapter 6  Canada Takes Control, 1871–1911  </vt:lpstr>
      <vt:lpstr> Chapter 6  Joining Canada </vt:lpstr>
      <vt:lpstr> Chapter 6  Joining Canada </vt:lpstr>
      <vt:lpstr>PowerPoint Presentation</vt:lpstr>
      <vt:lpstr> Chapter 6  Joining Canada </vt:lpstr>
      <vt:lpstr> Chapter 6  Joining Canada </vt:lpstr>
      <vt:lpstr>PowerPoint Presentation</vt:lpstr>
      <vt:lpstr>Chapter 6  The Indian Act</vt:lpstr>
      <vt:lpstr>Chapter 6  The Indian Act</vt:lpstr>
      <vt:lpstr>Band vs. Irregular Band </vt:lpstr>
      <vt:lpstr>Chapter 6  The Indian Act</vt:lpstr>
      <vt:lpstr>Chapter 6  The Indian Act</vt:lpstr>
      <vt:lpstr>Chapter 6  The Indian Act Assignment</vt:lpstr>
      <vt:lpstr>Outline</vt:lpstr>
      <vt:lpstr>Chapter 6  The Indian Reserves</vt:lpstr>
      <vt:lpstr>Indian Reserves</vt:lpstr>
      <vt:lpstr>Indian Reserves</vt:lpstr>
      <vt:lpstr>Chapter 6  Early Resistance</vt:lpstr>
      <vt:lpstr>Chapter 6  Early Resistance</vt:lpstr>
      <vt:lpstr>Chapter 6  Early Resistance</vt:lpstr>
      <vt:lpstr>Outline</vt:lpstr>
      <vt:lpstr>Chapter 6  The Potlatch – Circles Unbroken</vt:lpstr>
      <vt:lpstr>Chapter 6  The Potlatch</vt:lpstr>
      <vt:lpstr>Chapter 6  Potlatch Banned</vt:lpstr>
      <vt:lpstr>Chapter 6  Potlatch Banned</vt:lpstr>
      <vt:lpstr>Chapter 6  State and Church Education</vt:lpstr>
      <vt:lpstr>Chapter 6  State and Church Education</vt:lpstr>
      <vt:lpstr>Chapter 6  State and Church Education</vt:lpstr>
      <vt:lpstr>Chapter 6  Treaty 8</vt:lpstr>
      <vt:lpstr>Chapter 6  Treaty 8 – 1897 Klondike Gold Rush</vt:lpstr>
      <vt:lpstr>Chapter 6  Treaty 8 – 1897 Klondike Gold Rush</vt:lpstr>
      <vt:lpstr>Chapter 6  Treaty 8</vt:lpstr>
      <vt:lpstr>Chapter 6  1911 Victoria Conference</vt:lpstr>
      <vt:lpstr>PowerPoint Presentation</vt:lpstr>
      <vt:lpstr>PowerPoint Presentation</vt:lpstr>
      <vt:lpstr>Kitsilano Indian Reserve</vt:lpstr>
      <vt:lpstr>PowerPoint Presentation</vt:lpstr>
      <vt:lpstr>PowerPoint Presentation</vt:lpstr>
      <vt:lpstr>Kitsilano</vt:lpstr>
      <vt:lpstr>Kitsilano</vt:lpstr>
      <vt:lpstr>Classwork</vt:lpstr>
      <vt:lpstr>Please read the Wilfred Laurier Memorial</vt:lpstr>
      <vt:lpstr>Outline</vt:lpstr>
      <vt:lpstr>Journal Prompt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The Fur Trade Era, 1770s - 1849</dc:title>
  <dc:creator>Mykael K</dc:creator>
  <cp:lastModifiedBy>Mykael K</cp:lastModifiedBy>
  <cp:revision>2</cp:revision>
  <dcterms:created xsi:type="dcterms:W3CDTF">2019-11-17T18:36:43Z</dcterms:created>
  <dcterms:modified xsi:type="dcterms:W3CDTF">2019-11-17T18:38:42Z</dcterms:modified>
</cp:coreProperties>
</file>