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1"/>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47" r:id="rId92"/>
    <p:sldId id="348" r:id="rId93"/>
    <p:sldId id="349" r:id="rId94"/>
    <p:sldId id="350" r:id="rId95"/>
    <p:sldId id="351" r:id="rId96"/>
    <p:sldId id="352" r:id="rId97"/>
    <p:sldId id="353" r:id="rId98"/>
    <p:sldId id="354" r:id="rId99"/>
    <p:sldId id="355" r:id="rId100"/>
    <p:sldId id="356" r:id="rId101"/>
    <p:sldId id="357" r:id="rId102"/>
    <p:sldId id="358" r:id="rId103"/>
    <p:sldId id="359" r:id="rId104"/>
    <p:sldId id="360" r:id="rId105"/>
    <p:sldId id="361" r:id="rId106"/>
    <p:sldId id="362" r:id="rId107"/>
    <p:sldId id="363" r:id="rId108"/>
    <p:sldId id="364" r:id="rId109"/>
    <p:sldId id="365" r:id="rId110"/>
    <p:sldId id="366" r:id="rId111"/>
    <p:sldId id="367" r:id="rId112"/>
    <p:sldId id="368" r:id="rId113"/>
    <p:sldId id="369" r:id="rId114"/>
    <p:sldId id="370" r:id="rId115"/>
    <p:sldId id="371" r:id="rId116"/>
    <p:sldId id="372" r:id="rId117"/>
    <p:sldId id="373" r:id="rId118"/>
    <p:sldId id="374" r:id="rId119"/>
    <p:sldId id="375" r:id="rId1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0" d="100"/>
          <a:sy n="60" d="100"/>
        </p:scale>
        <p:origin x="-98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notesMaster" Target="notesMasters/notesMaster1.xml"/><Relationship Id="rId122" Type="http://schemas.openxmlformats.org/officeDocument/2006/relationships/printerSettings" Target="printerSettings/printerSettings1.bin"/><Relationship Id="rId123" Type="http://schemas.openxmlformats.org/officeDocument/2006/relationships/presProps" Target="presProps.xml"/><Relationship Id="rId124" Type="http://schemas.openxmlformats.org/officeDocument/2006/relationships/viewProps" Target="viewProps.xml"/><Relationship Id="rId125" Type="http://schemas.openxmlformats.org/officeDocument/2006/relationships/theme" Target="theme/theme1.xml"/><Relationship Id="rId126"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47CE4B7-164E-714B-A2DA-FC7BCE18CDCD}" type="datetimeFigureOut">
              <a:rPr lang="en-US" smtClean="0"/>
              <a:t>19-10-20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F60E3C-1743-A446-AB71-208501A8CC93}" type="slidenum">
              <a:rPr lang="en-US" smtClean="0"/>
              <a:t>‹#›</a:t>
            </a:fld>
            <a:endParaRPr lang="en-US"/>
          </a:p>
        </p:txBody>
      </p:sp>
    </p:spTree>
    <p:extLst>
      <p:ext uri="{BB962C8B-B14F-4D97-AF65-F5344CB8AC3E}">
        <p14:creationId xmlns:p14="http://schemas.microsoft.com/office/powerpoint/2010/main" val="85770298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Nations Man fishes in</a:t>
            </a:r>
            <a:r>
              <a:rPr lang="en-US" baseline="0" dirty="0" smtClean="0"/>
              <a:t> </a:t>
            </a:r>
            <a:r>
              <a:rPr lang="en-US" baseline="0" dirty="0" err="1" smtClean="0"/>
              <a:t>Moricetown</a:t>
            </a:r>
            <a:r>
              <a:rPr lang="en-US" baseline="0" dirty="0" smtClean="0"/>
              <a:t> BC, along the </a:t>
            </a:r>
            <a:r>
              <a:rPr lang="en-US" baseline="0" dirty="0" err="1" smtClean="0"/>
              <a:t>Bukley</a:t>
            </a:r>
            <a:r>
              <a:rPr lang="en-US" baseline="0" dirty="0" smtClean="0"/>
              <a:t> River. </a:t>
            </a:r>
            <a:endParaRPr lang="en-US" dirty="0"/>
          </a:p>
        </p:txBody>
      </p:sp>
      <p:sp>
        <p:nvSpPr>
          <p:cNvPr id="4" name="Slide Number Placeholder 3"/>
          <p:cNvSpPr>
            <a:spLocks noGrp="1"/>
          </p:cNvSpPr>
          <p:nvPr>
            <p:ph type="sldNum" sz="quarter" idx="10"/>
          </p:nvPr>
        </p:nvSpPr>
        <p:spPr/>
        <p:txBody>
          <a:bodyPr/>
          <a:lstStyle/>
          <a:p>
            <a:fld id="{88C25C6B-8A40-D841-853E-AA386269862A}" type="slidenum">
              <a:rPr lang="en-US" smtClean="0"/>
              <a:t>2</a:t>
            </a:fld>
            <a:endParaRPr lang="en-US"/>
          </a:p>
        </p:txBody>
      </p:sp>
    </p:spTree>
    <p:extLst>
      <p:ext uri="{BB962C8B-B14F-4D97-AF65-F5344CB8AC3E}">
        <p14:creationId xmlns:p14="http://schemas.microsoft.com/office/powerpoint/2010/main" val="2227595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C25C6B-8A40-D841-853E-AA386269862A}" type="slidenum">
              <a:rPr lang="en-US" smtClean="0"/>
              <a:t>44</a:t>
            </a:fld>
            <a:endParaRPr lang="en-US"/>
          </a:p>
        </p:txBody>
      </p:sp>
    </p:spTree>
    <p:extLst>
      <p:ext uri="{BB962C8B-B14F-4D97-AF65-F5344CB8AC3E}">
        <p14:creationId xmlns:p14="http://schemas.microsoft.com/office/powerpoint/2010/main" val="2227595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C25C6B-8A40-D841-853E-AA386269862A}" type="slidenum">
              <a:rPr lang="en-US" smtClean="0"/>
              <a:t>46</a:t>
            </a:fld>
            <a:endParaRPr lang="en-US"/>
          </a:p>
        </p:txBody>
      </p:sp>
    </p:spTree>
    <p:extLst>
      <p:ext uri="{BB962C8B-B14F-4D97-AF65-F5344CB8AC3E}">
        <p14:creationId xmlns:p14="http://schemas.microsoft.com/office/powerpoint/2010/main" val="22275951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C25C6B-8A40-D841-853E-AA386269862A}" type="slidenum">
              <a:rPr lang="en-US" smtClean="0"/>
              <a:t>49</a:t>
            </a:fld>
            <a:endParaRPr lang="en-US"/>
          </a:p>
        </p:txBody>
      </p:sp>
    </p:spTree>
    <p:extLst>
      <p:ext uri="{BB962C8B-B14F-4D97-AF65-F5344CB8AC3E}">
        <p14:creationId xmlns:p14="http://schemas.microsoft.com/office/powerpoint/2010/main" val="2227595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C25C6B-8A40-D841-853E-AA386269862A}" type="slidenum">
              <a:rPr lang="en-US" smtClean="0"/>
              <a:t>52</a:t>
            </a:fld>
            <a:endParaRPr lang="en-US"/>
          </a:p>
        </p:txBody>
      </p:sp>
    </p:spTree>
    <p:extLst>
      <p:ext uri="{BB962C8B-B14F-4D97-AF65-F5344CB8AC3E}">
        <p14:creationId xmlns:p14="http://schemas.microsoft.com/office/powerpoint/2010/main" val="22275951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C25C6B-8A40-D841-853E-AA386269862A}" type="slidenum">
              <a:rPr lang="en-US" smtClean="0"/>
              <a:t>53</a:t>
            </a:fld>
            <a:endParaRPr lang="en-US"/>
          </a:p>
        </p:txBody>
      </p:sp>
    </p:spTree>
    <p:extLst>
      <p:ext uri="{BB962C8B-B14F-4D97-AF65-F5344CB8AC3E}">
        <p14:creationId xmlns:p14="http://schemas.microsoft.com/office/powerpoint/2010/main" val="22275951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C25C6B-8A40-D841-853E-AA386269862A}" type="slidenum">
              <a:rPr lang="en-US" smtClean="0"/>
              <a:t>56</a:t>
            </a:fld>
            <a:endParaRPr lang="en-US"/>
          </a:p>
        </p:txBody>
      </p:sp>
    </p:spTree>
    <p:extLst>
      <p:ext uri="{BB962C8B-B14F-4D97-AF65-F5344CB8AC3E}">
        <p14:creationId xmlns:p14="http://schemas.microsoft.com/office/powerpoint/2010/main" val="22275951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C25C6B-8A40-D841-853E-AA386269862A}" type="slidenum">
              <a:rPr lang="en-US" smtClean="0"/>
              <a:t>57</a:t>
            </a:fld>
            <a:endParaRPr lang="en-US"/>
          </a:p>
        </p:txBody>
      </p:sp>
    </p:spTree>
    <p:extLst>
      <p:ext uri="{BB962C8B-B14F-4D97-AF65-F5344CB8AC3E}">
        <p14:creationId xmlns:p14="http://schemas.microsoft.com/office/powerpoint/2010/main" val="22275951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C25C6B-8A40-D841-853E-AA386269862A}" type="slidenum">
              <a:rPr lang="en-US" smtClean="0"/>
              <a:t>59</a:t>
            </a:fld>
            <a:endParaRPr lang="en-US"/>
          </a:p>
        </p:txBody>
      </p:sp>
    </p:spTree>
    <p:extLst>
      <p:ext uri="{BB962C8B-B14F-4D97-AF65-F5344CB8AC3E}">
        <p14:creationId xmlns:p14="http://schemas.microsoft.com/office/powerpoint/2010/main" val="22275951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C25C6B-8A40-D841-853E-AA386269862A}" type="slidenum">
              <a:rPr lang="en-US" smtClean="0"/>
              <a:t>60</a:t>
            </a:fld>
            <a:endParaRPr lang="en-US"/>
          </a:p>
        </p:txBody>
      </p:sp>
    </p:spTree>
    <p:extLst>
      <p:ext uri="{BB962C8B-B14F-4D97-AF65-F5344CB8AC3E}">
        <p14:creationId xmlns:p14="http://schemas.microsoft.com/office/powerpoint/2010/main" val="22275951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C25C6B-8A40-D841-853E-AA386269862A}" type="slidenum">
              <a:rPr lang="en-US" smtClean="0"/>
              <a:t>62</a:t>
            </a:fld>
            <a:endParaRPr lang="en-US"/>
          </a:p>
        </p:txBody>
      </p:sp>
    </p:spTree>
    <p:extLst>
      <p:ext uri="{BB962C8B-B14F-4D97-AF65-F5344CB8AC3E}">
        <p14:creationId xmlns:p14="http://schemas.microsoft.com/office/powerpoint/2010/main" val="2227595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Nations Man fishes in</a:t>
            </a:r>
            <a:r>
              <a:rPr lang="en-US" baseline="0" dirty="0" smtClean="0"/>
              <a:t> </a:t>
            </a:r>
            <a:r>
              <a:rPr lang="en-US" baseline="0" dirty="0" err="1" smtClean="0"/>
              <a:t>Moricetown</a:t>
            </a:r>
            <a:r>
              <a:rPr lang="en-US" baseline="0" dirty="0" smtClean="0"/>
              <a:t> BC, along the </a:t>
            </a:r>
            <a:r>
              <a:rPr lang="en-US" baseline="0" dirty="0" err="1" smtClean="0"/>
              <a:t>Bukley</a:t>
            </a:r>
            <a:r>
              <a:rPr lang="en-US" baseline="0" dirty="0" smtClean="0"/>
              <a:t> River. </a:t>
            </a:r>
            <a:endParaRPr lang="en-US" dirty="0"/>
          </a:p>
        </p:txBody>
      </p:sp>
      <p:sp>
        <p:nvSpPr>
          <p:cNvPr id="4" name="Slide Number Placeholder 3"/>
          <p:cNvSpPr>
            <a:spLocks noGrp="1"/>
          </p:cNvSpPr>
          <p:nvPr>
            <p:ph type="sldNum" sz="quarter" idx="10"/>
          </p:nvPr>
        </p:nvSpPr>
        <p:spPr/>
        <p:txBody>
          <a:bodyPr/>
          <a:lstStyle/>
          <a:p>
            <a:fld id="{88C25C6B-8A40-D841-853E-AA386269862A}" type="slidenum">
              <a:rPr lang="en-US" smtClean="0"/>
              <a:t>3</a:t>
            </a:fld>
            <a:endParaRPr lang="en-US"/>
          </a:p>
        </p:txBody>
      </p:sp>
    </p:spTree>
    <p:extLst>
      <p:ext uri="{BB962C8B-B14F-4D97-AF65-F5344CB8AC3E}">
        <p14:creationId xmlns:p14="http://schemas.microsoft.com/office/powerpoint/2010/main" val="22275951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C25C6B-8A40-D841-853E-AA386269862A}" type="slidenum">
              <a:rPr lang="en-US" smtClean="0"/>
              <a:t>63</a:t>
            </a:fld>
            <a:endParaRPr lang="en-US"/>
          </a:p>
        </p:txBody>
      </p:sp>
    </p:spTree>
    <p:extLst>
      <p:ext uri="{BB962C8B-B14F-4D97-AF65-F5344CB8AC3E}">
        <p14:creationId xmlns:p14="http://schemas.microsoft.com/office/powerpoint/2010/main" val="22275951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C25C6B-8A40-D841-853E-AA386269862A}" type="slidenum">
              <a:rPr lang="en-US" smtClean="0"/>
              <a:t>64</a:t>
            </a:fld>
            <a:endParaRPr lang="en-US"/>
          </a:p>
        </p:txBody>
      </p:sp>
    </p:spTree>
    <p:extLst>
      <p:ext uri="{BB962C8B-B14F-4D97-AF65-F5344CB8AC3E}">
        <p14:creationId xmlns:p14="http://schemas.microsoft.com/office/powerpoint/2010/main" val="22275951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C25C6B-8A40-D841-853E-AA386269862A}" type="slidenum">
              <a:rPr lang="en-US" smtClean="0"/>
              <a:t>69</a:t>
            </a:fld>
            <a:endParaRPr lang="en-US"/>
          </a:p>
        </p:txBody>
      </p:sp>
    </p:spTree>
    <p:extLst>
      <p:ext uri="{BB962C8B-B14F-4D97-AF65-F5344CB8AC3E}">
        <p14:creationId xmlns:p14="http://schemas.microsoft.com/office/powerpoint/2010/main" val="22275951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C25C6B-8A40-D841-853E-AA386269862A}" type="slidenum">
              <a:rPr lang="en-US" smtClean="0"/>
              <a:t>71</a:t>
            </a:fld>
            <a:endParaRPr lang="en-US"/>
          </a:p>
        </p:txBody>
      </p:sp>
    </p:spTree>
    <p:extLst>
      <p:ext uri="{BB962C8B-B14F-4D97-AF65-F5344CB8AC3E}">
        <p14:creationId xmlns:p14="http://schemas.microsoft.com/office/powerpoint/2010/main" val="22275951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C25C6B-8A40-D841-853E-AA386269862A}" type="slidenum">
              <a:rPr lang="en-US" smtClean="0"/>
              <a:t>87</a:t>
            </a:fld>
            <a:endParaRPr lang="en-US"/>
          </a:p>
        </p:txBody>
      </p:sp>
    </p:spTree>
    <p:extLst>
      <p:ext uri="{BB962C8B-B14F-4D97-AF65-F5344CB8AC3E}">
        <p14:creationId xmlns:p14="http://schemas.microsoft.com/office/powerpoint/2010/main" val="22275951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Squamish BC</a:t>
            </a:r>
            <a:endParaRPr lang="en-US" dirty="0"/>
          </a:p>
        </p:txBody>
      </p:sp>
      <p:sp>
        <p:nvSpPr>
          <p:cNvPr id="4" name="Slide Number Placeholder 3"/>
          <p:cNvSpPr>
            <a:spLocks noGrp="1"/>
          </p:cNvSpPr>
          <p:nvPr>
            <p:ph type="sldNum" sz="quarter" idx="10"/>
          </p:nvPr>
        </p:nvSpPr>
        <p:spPr/>
        <p:txBody>
          <a:bodyPr/>
          <a:lstStyle/>
          <a:p>
            <a:fld id="{88C25C6B-8A40-D841-853E-AA386269862A}" type="slidenum">
              <a:rPr lang="en-US" smtClean="0"/>
              <a:t>88</a:t>
            </a:fld>
            <a:endParaRPr lang="en-US"/>
          </a:p>
        </p:txBody>
      </p:sp>
    </p:spTree>
    <p:extLst>
      <p:ext uri="{BB962C8B-B14F-4D97-AF65-F5344CB8AC3E}">
        <p14:creationId xmlns:p14="http://schemas.microsoft.com/office/powerpoint/2010/main" val="22275951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C25C6B-8A40-D841-853E-AA386269862A}" type="slidenum">
              <a:rPr lang="en-US" smtClean="0"/>
              <a:t>91</a:t>
            </a:fld>
            <a:endParaRPr lang="en-US"/>
          </a:p>
        </p:txBody>
      </p:sp>
    </p:spTree>
    <p:extLst>
      <p:ext uri="{BB962C8B-B14F-4D97-AF65-F5344CB8AC3E}">
        <p14:creationId xmlns:p14="http://schemas.microsoft.com/office/powerpoint/2010/main" val="22275951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C25C6B-8A40-D841-853E-AA386269862A}" type="slidenum">
              <a:rPr lang="en-US" smtClean="0"/>
              <a:t>92</a:t>
            </a:fld>
            <a:endParaRPr lang="en-US"/>
          </a:p>
        </p:txBody>
      </p:sp>
    </p:spTree>
    <p:extLst>
      <p:ext uri="{BB962C8B-B14F-4D97-AF65-F5344CB8AC3E}">
        <p14:creationId xmlns:p14="http://schemas.microsoft.com/office/powerpoint/2010/main" val="22275951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C25C6B-8A40-D841-853E-AA386269862A}" type="slidenum">
              <a:rPr lang="en-US" smtClean="0"/>
              <a:t>99</a:t>
            </a:fld>
            <a:endParaRPr lang="en-US"/>
          </a:p>
        </p:txBody>
      </p:sp>
    </p:spTree>
    <p:extLst>
      <p:ext uri="{BB962C8B-B14F-4D97-AF65-F5344CB8AC3E}">
        <p14:creationId xmlns:p14="http://schemas.microsoft.com/office/powerpoint/2010/main" val="22275951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Hagwilget</a:t>
            </a:r>
            <a:r>
              <a:rPr lang="en-US" dirty="0" smtClean="0"/>
              <a:t> people across the </a:t>
            </a:r>
            <a:r>
              <a:rPr lang="en-US" dirty="0" err="1" smtClean="0"/>
              <a:t>Bulkley</a:t>
            </a:r>
            <a:r>
              <a:rPr lang="en-US" dirty="0" smtClean="0"/>
              <a:t> River.</a:t>
            </a:r>
            <a:endParaRPr lang="en-US" dirty="0"/>
          </a:p>
        </p:txBody>
      </p:sp>
      <p:sp>
        <p:nvSpPr>
          <p:cNvPr id="4" name="Slide Number Placeholder 3"/>
          <p:cNvSpPr>
            <a:spLocks noGrp="1"/>
          </p:cNvSpPr>
          <p:nvPr>
            <p:ph type="sldNum" sz="quarter" idx="10"/>
          </p:nvPr>
        </p:nvSpPr>
        <p:spPr/>
        <p:txBody>
          <a:bodyPr/>
          <a:lstStyle/>
          <a:p>
            <a:fld id="{88C25C6B-8A40-D841-853E-AA386269862A}" type="slidenum">
              <a:rPr lang="en-US" smtClean="0"/>
              <a:t>107</a:t>
            </a:fld>
            <a:endParaRPr lang="en-US"/>
          </a:p>
        </p:txBody>
      </p:sp>
    </p:spTree>
    <p:extLst>
      <p:ext uri="{BB962C8B-B14F-4D97-AF65-F5344CB8AC3E}">
        <p14:creationId xmlns:p14="http://schemas.microsoft.com/office/powerpoint/2010/main" val="2227595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C25C6B-8A40-D841-853E-AA386269862A}" type="slidenum">
              <a:rPr lang="en-US" smtClean="0"/>
              <a:t>6</a:t>
            </a:fld>
            <a:endParaRPr lang="en-US"/>
          </a:p>
        </p:txBody>
      </p:sp>
    </p:spTree>
    <p:extLst>
      <p:ext uri="{BB962C8B-B14F-4D97-AF65-F5344CB8AC3E}">
        <p14:creationId xmlns:p14="http://schemas.microsoft.com/office/powerpoint/2010/main" val="22275951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Hagwilget</a:t>
            </a:r>
            <a:r>
              <a:rPr lang="en-US" dirty="0" smtClean="0"/>
              <a:t> people across the </a:t>
            </a:r>
            <a:r>
              <a:rPr lang="en-US" dirty="0" err="1" smtClean="0"/>
              <a:t>Bulkley</a:t>
            </a:r>
            <a:r>
              <a:rPr lang="en-US" smtClean="0"/>
              <a:t> River.</a:t>
            </a:r>
            <a:endParaRPr lang="en-US" dirty="0"/>
          </a:p>
        </p:txBody>
      </p:sp>
      <p:sp>
        <p:nvSpPr>
          <p:cNvPr id="4" name="Slide Number Placeholder 3"/>
          <p:cNvSpPr>
            <a:spLocks noGrp="1"/>
          </p:cNvSpPr>
          <p:nvPr>
            <p:ph type="sldNum" sz="quarter" idx="10"/>
          </p:nvPr>
        </p:nvSpPr>
        <p:spPr/>
        <p:txBody>
          <a:bodyPr/>
          <a:lstStyle/>
          <a:p>
            <a:fld id="{88C25C6B-8A40-D841-853E-AA386269862A}" type="slidenum">
              <a:rPr lang="en-US" smtClean="0"/>
              <a:t>112</a:t>
            </a:fld>
            <a:endParaRPr lang="en-US"/>
          </a:p>
        </p:txBody>
      </p:sp>
    </p:spTree>
    <p:extLst>
      <p:ext uri="{BB962C8B-B14F-4D97-AF65-F5344CB8AC3E}">
        <p14:creationId xmlns:p14="http://schemas.microsoft.com/office/powerpoint/2010/main" val="22275951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C25C6B-8A40-D841-853E-AA386269862A}" type="slidenum">
              <a:rPr lang="en-US" smtClean="0"/>
              <a:t>116</a:t>
            </a:fld>
            <a:endParaRPr lang="en-US"/>
          </a:p>
        </p:txBody>
      </p:sp>
    </p:spTree>
    <p:extLst>
      <p:ext uri="{BB962C8B-B14F-4D97-AF65-F5344CB8AC3E}">
        <p14:creationId xmlns:p14="http://schemas.microsoft.com/office/powerpoint/2010/main" val="22275951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C25C6B-8A40-D841-853E-AA386269862A}" type="slidenum">
              <a:rPr lang="en-US" smtClean="0"/>
              <a:t>118</a:t>
            </a:fld>
            <a:endParaRPr lang="en-US"/>
          </a:p>
        </p:txBody>
      </p:sp>
    </p:spTree>
    <p:extLst>
      <p:ext uri="{BB962C8B-B14F-4D97-AF65-F5344CB8AC3E}">
        <p14:creationId xmlns:p14="http://schemas.microsoft.com/office/powerpoint/2010/main" val="22275951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C25C6B-8A40-D841-853E-AA386269862A}" type="slidenum">
              <a:rPr lang="en-US" smtClean="0"/>
              <a:t>119</a:t>
            </a:fld>
            <a:endParaRPr lang="en-US"/>
          </a:p>
        </p:txBody>
      </p:sp>
    </p:spTree>
    <p:extLst>
      <p:ext uri="{BB962C8B-B14F-4D97-AF65-F5344CB8AC3E}">
        <p14:creationId xmlns:p14="http://schemas.microsoft.com/office/powerpoint/2010/main" val="2227595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C25C6B-8A40-D841-853E-AA386269862A}" type="slidenum">
              <a:rPr lang="en-US" smtClean="0"/>
              <a:t>32</a:t>
            </a:fld>
            <a:endParaRPr lang="en-US"/>
          </a:p>
        </p:txBody>
      </p:sp>
    </p:spTree>
    <p:extLst>
      <p:ext uri="{BB962C8B-B14F-4D97-AF65-F5344CB8AC3E}">
        <p14:creationId xmlns:p14="http://schemas.microsoft.com/office/powerpoint/2010/main" val="2227595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C25C6B-8A40-D841-853E-AA386269862A}" type="slidenum">
              <a:rPr lang="en-US" smtClean="0"/>
              <a:t>35</a:t>
            </a:fld>
            <a:endParaRPr lang="en-US"/>
          </a:p>
        </p:txBody>
      </p:sp>
    </p:spTree>
    <p:extLst>
      <p:ext uri="{BB962C8B-B14F-4D97-AF65-F5344CB8AC3E}">
        <p14:creationId xmlns:p14="http://schemas.microsoft.com/office/powerpoint/2010/main" val="2227595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C25C6B-8A40-D841-853E-AA386269862A}" type="slidenum">
              <a:rPr lang="en-US" smtClean="0"/>
              <a:t>37</a:t>
            </a:fld>
            <a:endParaRPr lang="en-US"/>
          </a:p>
        </p:txBody>
      </p:sp>
    </p:spTree>
    <p:extLst>
      <p:ext uri="{BB962C8B-B14F-4D97-AF65-F5344CB8AC3E}">
        <p14:creationId xmlns:p14="http://schemas.microsoft.com/office/powerpoint/2010/main" val="22275951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C25C6B-8A40-D841-853E-AA386269862A}" type="slidenum">
              <a:rPr lang="en-US" smtClean="0"/>
              <a:t>39</a:t>
            </a:fld>
            <a:endParaRPr lang="en-US"/>
          </a:p>
        </p:txBody>
      </p:sp>
    </p:spTree>
    <p:extLst>
      <p:ext uri="{BB962C8B-B14F-4D97-AF65-F5344CB8AC3E}">
        <p14:creationId xmlns:p14="http://schemas.microsoft.com/office/powerpoint/2010/main" val="2227595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Nations Man fishes in</a:t>
            </a:r>
            <a:r>
              <a:rPr lang="en-US" baseline="0" dirty="0" smtClean="0"/>
              <a:t> </a:t>
            </a:r>
            <a:r>
              <a:rPr lang="en-US" baseline="0" dirty="0" err="1" smtClean="0"/>
              <a:t>Moricetown</a:t>
            </a:r>
            <a:r>
              <a:rPr lang="en-US" baseline="0" dirty="0" smtClean="0"/>
              <a:t> BC, along the </a:t>
            </a:r>
            <a:r>
              <a:rPr lang="en-US" baseline="0" dirty="0" err="1" smtClean="0"/>
              <a:t>Bukley</a:t>
            </a:r>
            <a:r>
              <a:rPr lang="en-US" baseline="0" smtClean="0"/>
              <a:t> River. </a:t>
            </a:r>
            <a:endParaRPr lang="en-US"/>
          </a:p>
        </p:txBody>
      </p:sp>
      <p:sp>
        <p:nvSpPr>
          <p:cNvPr id="4" name="Slide Number Placeholder 3"/>
          <p:cNvSpPr>
            <a:spLocks noGrp="1"/>
          </p:cNvSpPr>
          <p:nvPr>
            <p:ph type="sldNum" sz="quarter" idx="10"/>
          </p:nvPr>
        </p:nvSpPr>
        <p:spPr/>
        <p:txBody>
          <a:bodyPr/>
          <a:lstStyle/>
          <a:p>
            <a:fld id="{88C25C6B-8A40-D841-853E-AA386269862A}" type="slidenum">
              <a:rPr lang="en-US" smtClean="0"/>
              <a:t>42</a:t>
            </a:fld>
            <a:endParaRPr lang="en-US"/>
          </a:p>
        </p:txBody>
      </p:sp>
    </p:spTree>
    <p:extLst>
      <p:ext uri="{BB962C8B-B14F-4D97-AF65-F5344CB8AC3E}">
        <p14:creationId xmlns:p14="http://schemas.microsoft.com/office/powerpoint/2010/main" val="2227595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a:t>
            </a:r>
            <a:r>
              <a:rPr lang="en-US" baseline="0" dirty="0" smtClean="0"/>
              <a:t> at Okanagan School, learning about Traditional methods of filleting fish. </a:t>
            </a:r>
            <a:endParaRPr lang="en-US" dirty="0"/>
          </a:p>
        </p:txBody>
      </p:sp>
      <p:sp>
        <p:nvSpPr>
          <p:cNvPr id="4" name="Slide Number Placeholder 3"/>
          <p:cNvSpPr>
            <a:spLocks noGrp="1"/>
          </p:cNvSpPr>
          <p:nvPr>
            <p:ph type="sldNum" sz="quarter" idx="10"/>
          </p:nvPr>
        </p:nvSpPr>
        <p:spPr/>
        <p:txBody>
          <a:bodyPr/>
          <a:lstStyle/>
          <a:p>
            <a:fld id="{88C25C6B-8A40-D841-853E-AA386269862A}" type="slidenum">
              <a:rPr lang="en-US" smtClean="0"/>
              <a:t>43</a:t>
            </a:fld>
            <a:endParaRPr lang="en-US"/>
          </a:p>
        </p:txBody>
      </p:sp>
    </p:spTree>
    <p:extLst>
      <p:ext uri="{BB962C8B-B14F-4D97-AF65-F5344CB8AC3E}">
        <p14:creationId xmlns:p14="http://schemas.microsoft.com/office/powerpoint/2010/main" val="2227595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1790B9-E47B-8848-9323-566A07836210}" type="datetimeFigureOut">
              <a:rPr lang="en-US" smtClean="0"/>
              <a:t>19-10-20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77E882-59A8-1B4D-92C7-DBFE6B6CD5A6}" type="slidenum">
              <a:rPr lang="en-US" smtClean="0"/>
              <a:t>‹#›</a:t>
            </a:fld>
            <a:endParaRPr lang="en-US"/>
          </a:p>
        </p:txBody>
      </p:sp>
    </p:spTree>
    <p:extLst>
      <p:ext uri="{BB962C8B-B14F-4D97-AF65-F5344CB8AC3E}">
        <p14:creationId xmlns:p14="http://schemas.microsoft.com/office/powerpoint/2010/main" val="241416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1790B9-E47B-8848-9323-566A07836210}" type="datetimeFigureOut">
              <a:rPr lang="en-US" smtClean="0"/>
              <a:t>19-10-20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77E882-59A8-1B4D-92C7-DBFE6B6CD5A6}" type="slidenum">
              <a:rPr lang="en-US" smtClean="0"/>
              <a:t>‹#›</a:t>
            </a:fld>
            <a:endParaRPr lang="en-US"/>
          </a:p>
        </p:txBody>
      </p:sp>
    </p:spTree>
    <p:extLst>
      <p:ext uri="{BB962C8B-B14F-4D97-AF65-F5344CB8AC3E}">
        <p14:creationId xmlns:p14="http://schemas.microsoft.com/office/powerpoint/2010/main" val="2445772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1790B9-E47B-8848-9323-566A07836210}" type="datetimeFigureOut">
              <a:rPr lang="en-US" smtClean="0"/>
              <a:t>19-10-20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77E882-59A8-1B4D-92C7-DBFE6B6CD5A6}" type="slidenum">
              <a:rPr lang="en-US" smtClean="0"/>
              <a:t>‹#›</a:t>
            </a:fld>
            <a:endParaRPr lang="en-US"/>
          </a:p>
        </p:txBody>
      </p:sp>
    </p:spTree>
    <p:extLst>
      <p:ext uri="{BB962C8B-B14F-4D97-AF65-F5344CB8AC3E}">
        <p14:creationId xmlns:p14="http://schemas.microsoft.com/office/powerpoint/2010/main" val="12951984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13159" y="3429000"/>
            <a:ext cx="6400800" cy="16974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13158" y="5132981"/>
            <a:ext cx="6401993"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19-10-20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97462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1790B9-E47B-8848-9323-566A07836210}" type="datetimeFigureOut">
              <a:rPr lang="en-US" smtClean="0"/>
              <a:t>19-10-20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77E882-59A8-1B4D-92C7-DBFE6B6CD5A6}" type="slidenum">
              <a:rPr lang="en-US" smtClean="0"/>
              <a:t>‹#›</a:t>
            </a:fld>
            <a:endParaRPr lang="en-US"/>
          </a:p>
        </p:txBody>
      </p:sp>
    </p:spTree>
    <p:extLst>
      <p:ext uri="{BB962C8B-B14F-4D97-AF65-F5344CB8AC3E}">
        <p14:creationId xmlns:p14="http://schemas.microsoft.com/office/powerpoint/2010/main" val="914469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1790B9-E47B-8848-9323-566A07836210}" type="datetimeFigureOut">
              <a:rPr lang="en-US" smtClean="0"/>
              <a:t>19-10-20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77E882-59A8-1B4D-92C7-DBFE6B6CD5A6}" type="slidenum">
              <a:rPr lang="en-US" smtClean="0"/>
              <a:t>‹#›</a:t>
            </a:fld>
            <a:endParaRPr lang="en-US"/>
          </a:p>
        </p:txBody>
      </p:sp>
    </p:spTree>
    <p:extLst>
      <p:ext uri="{BB962C8B-B14F-4D97-AF65-F5344CB8AC3E}">
        <p14:creationId xmlns:p14="http://schemas.microsoft.com/office/powerpoint/2010/main" val="3488020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1790B9-E47B-8848-9323-566A07836210}" type="datetimeFigureOut">
              <a:rPr lang="en-US" smtClean="0"/>
              <a:t>19-10-20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77E882-59A8-1B4D-92C7-DBFE6B6CD5A6}" type="slidenum">
              <a:rPr lang="en-US" smtClean="0"/>
              <a:t>‹#›</a:t>
            </a:fld>
            <a:endParaRPr lang="en-US"/>
          </a:p>
        </p:txBody>
      </p:sp>
    </p:spTree>
    <p:extLst>
      <p:ext uri="{BB962C8B-B14F-4D97-AF65-F5344CB8AC3E}">
        <p14:creationId xmlns:p14="http://schemas.microsoft.com/office/powerpoint/2010/main" val="1532659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1790B9-E47B-8848-9323-566A07836210}" type="datetimeFigureOut">
              <a:rPr lang="en-US" smtClean="0"/>
              <a:t>19-10-20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77E882-59A8-1B4D-92C7-DBFE6B6CD5A6}" type="slidenum">
              <a:rPr lang="en-US" smtClean="0"/>
              <a:t>‹#›</a:t>
            </a:fld>
            <a:endParaRPr lang="en-US"/>
          </a:p>
        </p:txBody>
      </p:sp>
    </p:spTree>
    <p:extLst>
      <p:ext uri="{BB962C8B-B14F-4D97-AF65-F5344CB8AC3E}">
        <p14:creationId xmlns:p14="http://schemas.microsoft.com/office/powerpoint/2010/main" val="2179985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1790B9-E47B-8848-9323-566A07836210}" type="datetimeFigureOut">
              <a:rPr lang="en-US" smtClean="0"/>
              <a:t>19-10-20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77E882-59A8-1B4D-92C7-DBFE6B6CD5A6}" type="slidenum">
              <a:rPr lang="en-US" smtClean="0"/>
              <a:t>‹#›</a:t>
            </a:fld>
            <a:endParaRPr lang="en-US"/>
          </a:p>
        </p:txBody>
      </p:sp>
    </p:spTree>
    <p:extLst>
      <p:ext uri="{BB962C8B-B14F-4D97-AF65-F5344CB8AC3E}">
        <p14:creationId xmlns:p14="http://schemas.microsoft.com/office/powerpoint/2010/main" val="2810414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1790B9-E47B-8848-9323-566A07836210}" type="datetimeFigureOut">
              <a:rPr lang="en-US" smtClean="0"/>
              <a:t>19-10-20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77E882-59A8-1B4D-92C7-DBFE6B6CD5A6}" type="slidenum">
              <a:rPr lang="en-US" smtClean="0"/>
              <a:t>‹#›</a:t>
            </a:fld>
            <a:endParaRPr lang="en-US"/>
          </a:p>
        </p:txBody>
      </p:sp>
    </p:spTree>
    <p:extLst>
      <p:ext uri="{BB962C8B-B14F-4D97-AF65-F5344CB8AC3E}">
        <p14:creationId xmlns:p14="http://schemas.microsoft.com/office/powerpoint/2010/main" val="832105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1790B9-E47B-8848-9323-566A07836210}" type="datetimeFigureOut">
              <a:rPr lang="en-US" smtClean="0"/>
              <a:t>19-10-20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77E882-59A8-1B4D-92C7-DBFE6B6CD5A6}" type="slidenum">
              <a:rPr lang="en-US" smtClean="0"/>
              <a:t>‹#›</a:t>
            </a:fld>
            <a:endParaRPr lang="en-US"/>
          </a:p>
        </p:txBody>
      </p:sp>
    </p:spTree>
    <p:extLst>
      <p:ext uri="{BB962C8B-B14F-4D97-AF65-F5344CB8AC3E}">
        <p14:creationId xmlns:p14="http://schemas.microsoft.com/office/powerpoint/2010/main" val="2373604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1790B9-E47B-8848-9323-566A07836210}" type="datetimeFigureOut">
              <a:rPr lang="en-US" smtClean="0"/>
              <a:t>19-10-20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77E882-59A8-1B4D-92C7-DBFE6B6CD5A6}" type="slidenum">
              <a:rPr lang="en-US" smtClean="0"/>
              <a:t>‹#›</a:t>
            </a:fld>
            <a:endParaRPr lang="en-US"/>
          </a:p>
        </p:txBody>
      </p:sp>
    </p:spTree>
    <p:extLst>
      <p:ext uri="{BB962C8B-B14F-4D97-AF65-F5344CB8AC3E}">
        <p14:creationId xmlns:p14="http://schemas.microsoft.com/office/powerpoint/2010/main" val="282702220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1790B9-E47B-8848-9323-566A07836210}" type="datetimeFigureOut">
              <a:rPr lang="en-US" smtClean="0"/>
              <a:t>19-10-20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77E882-59A8-1B4D-92C7-DBFE6B6CD5A6}" type="slidenum">
              <a:rPr lang="en-US" smtClean="0"/>
              <a:t>‹#›</a:t>
            </a:fld>
            <a:endParaRPr lang="en-US"/>
          </a:p>
        </p:txBody>
      </p:sp>
    </p:spTree>
    <p:extLst>
      <p:ext uri="{BB962C8B-B14F-4D97-AF65-F5344CB8AC3E}">
        <p14:creationId xmlns:p14="http://schemas.microsoft.com/office/powerpoint/2010/main" val="34194446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jpg"/><Relationship Id="rId3" Type="http://schemas.openxmlformats.org/officeDocument/2006/relationships/image" Target="../media/image66.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7.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jpeg"/><Relationship Id="rId3" Type="http://schemas.openxmlformats.org/officeDocument/2006/relationships/image" Target="../media/image70.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1.png"/><Relationship Id="rId3" Type="http://schemas.openxmlformats.org/officeDocument/2006/relationships/image" Target="../media/image72.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3.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4.jpeg"/><Relationship Id="rId3" Type="http://schemas.openxmlformats.org/officeDocument/2006/relationships/image" Target="../media/image7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jpeg"/><Relationship Id="rId3" Type="http://schemas.openxmlformats.org/officeDocument/2006/relationships/image" Target="../media/image77.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8.png"/></Relationships>
</file>

<file path=ppt/slides/_rels/slide112.xml.rels><?xml version="1.0" encoding="UTF-8" standalone="yes"?>
<Relationships xmlns="http://schemas.openxmlformats.org/package/2006/relationships"><Relationship Id="rId3" Type="http://schemas.openxmlformats.org/officeDocument/2006/relationships/image" Target="../media/image74.jpeg"/><Relationship Id="rId4" Type="http://schemas.openxmlformats.org/officeDocument/2006/relationships/image" Target="../media/image79.jp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80.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WIcT9Jx0T7g" TargetMode="Externa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81.png"/></Relationships>
</file>

<file path=ppt/slides/_rels/slide119.xml.rels><?xml version="1.0" encoding="UTF-8" standalone="yes"?>
<Relationships xmlns="http://schemas.openxmlformats.org/package/2006/relationships"><Relationship Id="rId3" Type="http://schemas.openxmlformats.org/officeDocument/2006/relationships/hyperlink" Target="http://www.orangeshirtday.org/phyllis-story.html" TargetMode="External"/><Relationship Id="rId4" Type="http://schemas.openxmlformats.org/officeDocument/2006/relationships/hyperlink" Target="https://globalnews.ca/news/3777664/orange-shirt-day/" TargetMode="External"/><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channel/UCWOfaSD0f4bJCYOF783bQkw" TargetMode="External"/><Relationship Id="rId4" Type="http://schemas.openxmlformats.org/officeDocument/2006/relationships/image" Target="../media/image1.jp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 Id="rId3" Type="http://schemas.openxmlformats.org/officeDocument/2006/relationships/image" Target="../media/image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s://www.youtube.com/channel/UCWOfaSD0f4bJCYOF783bQkw"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nafaforestry.org/forest_home/documents/Brubacher-McGregor1998.pdf"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nafaforestry.org/forest_home/documents/Brubacher-McGregor1998.pdf"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hDMcLi9IIqY" TargetMode="External"/><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vimeo.com/200720195" TargetMode="External"/><Relationship Id="rId3" Type="http://schemas.openxmlformats.org/officeDocument/2006/relationships/hyperlink" Target="https://www.youtube.com/watch?v=iuseR1aYsDc"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hyperlink" Target="https://www.youtube.com/watch?v=iuseR1aYsDc"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jpg"/><Relationship Id="rId1" Type="http://schemas.openxmlformats.org/officeDocument/2006/relationships/slideLayout" Target="../slideLayouts/slideLayout2.xml"/><Relationship Id="rId2" Type="http://schemas.openxmlformats.org/officeDocument/2006/relationships/hyperlink" Target="https://www.nfb.ca/film/kevin_alec/"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jpg"/></Relationships>
</file>

<file path=ppt/slides/_rels/slide43.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jp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v=SjiMzZY1Msw" TargetMode="External"/><Relationship Id="rId4" Type="http://schemas.openxmlformats.org/officeDocument/2006/relationships/hyperlink" Target="https://www.youtube.com/watch?v=YzuV5jsoqGY" TargetMode="External"/><Relationship Id="rId5" Type="http://schemas.openxmlformats.org/officeDocument/2006/relationships/hyperlink" Target="https://www.youtube.com/watch?v=eg876VdW7Qk" TargetMode="External"/><Relationship Id="rId6" Type="http://schemas.openxmlformats.org/officeDocument/2006/relationships/hyperlink" Target="https://www.youtube.com/watch?v=VftqJRtvlBs" TargetMode="External"/><Relationship Id="rId7" Type="http://schemas.openxmlformats.org/officeDocument/2006/relationships/hyperlink" Target="https://www.youtube.com/watch?v=q7MnVumCEL8" TargetMode="External"/><Relationship Id="rId8" Type="http://schemas.openxmlformats.org/officeDocument/2006/relationships/image" Target="../media/image15.jpg"/><Relationship Id="rId9" Type="http://schemas.openxmlformats.org/officeDocument/2006/relationships/image" Target="../media/image16.jpg"/><Relationship Id="rId10" Type="http://schemas.openxmlformats.org/officeDocument/2006/relationships/image" Target="../media/image17.jp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eg"/><Relationship Id="rId3" Type="http://schemas.openxmlformats.org/officeDocument/2006/relationships/image" Target="../media/image19.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youtube.com/watch?time_continue=113&amp;v=fsEnk9ky0f0" TargetMode="External"/><Relationship Id="rId4" Type="http://schemas.openxmlformats.org/officeDocument/2006/relationships/image" Target="../media/image20.gif"/><Relationship Id="rId5" Type="http://schemas.openxmlformats.org/officeDocument/2006/relationships/image" Target="../media/image21.jp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iuseR1aYsDc" TargetMode="External"/><Relationship Id="rId3" Type="http://schemas.openxmlformats.org/officeDocument/2006/relationships/image" Target="../media/image3.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4.jpg"/></Relationships>
</file>

<file path=ppt/slides/_rels/slide53.xml.rels><?xml version="1.0" encoding="UTF-8" standalone="yes"?>
<Relationships xmlns="http://schemas.openxmlformats.org/package/2006/relationships"><Relationship Id="rId3" Type="http://schemas.openxmlformats.org/officeDocument/2006/relationships/hyperlink" Target="https://www.youtube.com/watch?v=jQlQO11cT-8" TargetMode="External"/><Relationship Id="rId4" Type="http://schemas.openxmlformats.org/officeDocument/2006/relationships/hyperlink" Target="http://www.hauyat.ca/living/tending-and-harvesting-2/traps-and-gardens-2/fish-traps.html" TargetMode="External"/><Relationship Id="rId5"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54.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1" Type="http://schemas.openxmlformats.org/officeDocument/2006/relationships/slideLayout" Target="../slideLayouts/slideLayout7.xml"/><Relationship Id="rId2" Type="http://schemas.openxmlformats.org/officeDocument/2006/relationships/image" Target="../media/image26.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iuseR1aYsDc"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Ab8Wnrh-wQM"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0.xml.rels><?xml version="1.0" encoding="UTF-8" standalone="yes"?>
<Relationships xmlns="http://schemas.openxmlformats.org/package/2006/relationships"><Relationship Id="rId3" Type="http://schemas.openxmlformats.org/officeDocument/2006/relationships/hyperlink" Target="https://www.youtube.com/watch?v=TI3A1MFGMz0" TargetMode="External"/><Relationship Id="rId4" Type="http://schemas.openxmlformats.org/officeDocument/2006/relationships/image" Target="../media/image31.jpg"/><Relationship Id="rId5" Type="http://schemas.openxmlformats.org/officeDocument/2006/relationships/image" Target="../media/image32.jp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s>
</file>

<file path=ppt/slides/_rels/slide62.xml.rels><?xml version="1.0" encoding="UTF-8" standalone="yes"?>
<Relationships xmlns="http://schemas.openxmlformats.org/package/2006/relationships"><Relationship Id="rId3" Type="http://schemas.openxmlformats.org/officeDocument/2006/relationships/image" Target="../media/image34.jpg"/><Relationship Id="rId4" Type="http://schemas.openxmlformats.org/officeDocument/2006/relationships/image" Target="../media/image35.jp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6.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jpeg"/><Relationship Id="rId3" Type="http://schemas.openxmlformats.org/officeDocument/2006/relationships/image" Target="../media/image41.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iuseR1aYsDc" TargetMode="External"/><Relationship Id="rId3" Type="http://schemas.openxmlformats.org/officeDocument/2006/relationships/hyperlink" Target="https://www.youtube.com/watch?v=UdE0PwGPQR4"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jpeg"/><Relationship Id="rId3" Type="http://schemas.openxmlformats.org/officeDocument/2006/relationships/image" Target="../media/image44.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jpeg"/><Relationship Id="rId3" Type="http://schemas.openxmlformats.org/officeDocument/2006/relationships/image" Target="../media/image47.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jpeg"/><Relationship Id="rId3" Type="http://schemas.openxmlformats.org/officeDocument/2006/relationships/image" Target="../media/image49.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1VRliFlrvfA&amp;t=6288s"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22Nytmxw2Z8" TargetMode="External"/><Relationship Id="rId3" Type="http://schemas.openxmlformats.org/officeDocument/2006/relationships/hyperlink" Target="https://www.youtube.com/watch?v=j2wPVx4sCN0"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vancouversun.com/technology/first+nations+work+restore+ancient+seafood+farms/11792123/story.html" TargetMode="Externa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jpeg"/><Relationship Id="rId3" Type="http://schemas.openxmlformats.org/officeDocument/2006/relationships/image" Target="../media/image52.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vimeo.com/93050927"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1" Type="http://schemas.openxmlformats.org/officeDocument/2006/relationships/slideLayout" Target="../slideLayouts/slideLayout7.xml"/><Relationship Id="rId2" Type="http://schemas.openxmlformats.org/officeDocument/2006/relationships/image" Target="../media/image54.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uq6KZzQHr2Q"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7.png"/><Relationship Id="rId3" Type="http://schemas.openxmlformats.org/officeDocument/2006/relationships/image" Target="../media/image58.png"/></Relationships>
</file>

<file path=ppt/slides/_rels/slide87.xml.rels><?xml version="1.0" encoding="UTF-8" standalone="yes"?>
<Relationships xmlns="http://schemas.openxmlformats.org/package/2006/relationships"><Relationship Id="rId3" Type="http://schemas.openxmlformats.org/officeDocument/2006/relationships/hyperlink" Target="https://www.youtube.com/watch?v=Jw50DFNQveQ" TargetMode="External"/><Relationship Id="rId4" Type="http://schemas.openxmlformats.org/officeDocument/2006/relationships/image" Target="../media/image59.jpg"/><Relationship Id="rId5" Type="http://schemas.openxmlformats.org/officeDocument/2006/relationships/image" Target="../media/image60.jp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61.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hyperlink" Target="https://www.youtube.com/watch?v=95rPwCDHOCE" TargetMode="Externa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hyperlink" Target="https://www.youtube.com/watch?v=KhKpbyeeuqI" TargetMode="Externa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qnQIPjHt2Zs" TargetMode="Externa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CNN 10</a:t>
            </a:r>
          </a:p>
          <a:p>
            <a:r>
              <a:rPr lang="en-US" dirty="0" smtClean="0"/>
              <a:t>Stewardship/Sustainability </a:t>
            </a:r>
          </a:p>
          <a:p>
            <a:r>
              <a:rPr lang="en-US" dirty="0" smtClean="0"/>
              <a:t>Film</a:t>
            </a:r>
          </a:p>
          <a:p>
            <a:endParaRPr lang="en-US" dirty="0" smtClean="0"/>
          </a:p>
          <a:p>
            <a:endParaRPr lang="en-US" dirty="0"/>
          </a:p>
        </p:txBody>
      </p:sp>
    </p:spTree>
    <p:extLst>
      <p:ext uri="{BB962C8B-B14F-4D97-AF65-F5344CB8AC3E}">
        <p14:creationId xmlns:p14="http://schemas.microsoft.com/office/powerpoint/2010/main" val="282960949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9BBB59"/>
          </a:solidFill>
        </p:spPr>
        <p:txBody>
          <a:bodyPr>
            <a:noAutofit/>
          </a:bodyPr>
          <a:lstStyle/>
          <a:p>
            <a:r>
              <a:rPr lang="en-US" sz="4800" b="1" dirty="0" smtClean="0"/>
              <a:t>Meaning via TEK and Science</a:t>
            </a:r>
            <a:endParaRPr lang="en-US" sz="4800" b="1" dirty="0"/>
          </a:p>
        </p:txBody>
      </p:sp>
      <p:sp>
        <p:nvSpPr>
          <p:cNvPr id="3" name="Content Placeholder 2"/>
          <p:cNvSpPr>
            <a:spLocks noGrp="1"/>
          </p:cNvSpPr>
          <p:nvPr>
            <p:ph idx="1"/>
          </p:nvPr>
        </p:nvSpPr>
        <p:spPr>
          <a:xfrm>
            <a:off x="0" y="1510278"/>
            <a:ext cx="9144000" cy="5347721"/>
          </a:xfrm>
        </p:spPr>
        <p:txBody>
          <a:bodyPr>
            <a:noAutofit/>
          </a:bodyPr>
          <a:lstStyle/>
          <a:p>
            <a:r>
              <a:rPr lang="en-US" sz="3600" dirty="0" smtClean="0"/>
              <a:t>More </a:t>
            </a:r>
            <a:r>
              <a:rPr lang="en-US" sz="3600" dirty="0"/>
              <a:t>and more, however, modern society is learning that the vast</a:t>
            </a:r>
            <a:r>
              <a:rPr lang="en-US" sz="3600" b="1" dirty="0"/>
              <a:t> knowledge </a:t>
            </a:r>
            <a:r>
              <a:rPr lang="en-US" sz="3600" dirty="0"/>
              <a:t>and</a:t>
            </a:r>
            <a:r>
              <a:rPr lang="en-US" sz="3600" b="1" dirty="0"/>
              <a:t> experience </a:t>
            </a:r>
            <a:r>
              <a:rPr lang="en-US" sz="3600" dirty="0" smtClean="0"/>
              <a:t>Indigenous</a:t>
            </a:r>
            <a:r>
              <a:rPr lang="en-US" sz="3600" b="1" dirty="0" smtClean="0"/>
              <a:t> </a:t>
            </a:r>
            <a:r>
              <a:rPr lang="en-US" sz="3600" b="1" dirty="0"/>
              <a:t>people </a:t>
            </a:r>
            <a:r>
              <a:rPr lang="en-US" sz="3600" dirty="0"/>
              <a:t>have</a:t>
            </a:r>
            <a:r>
              <a:rPr lang="en-US" sz="3600" b="1" dirty="0"/>
              <a:t> </a:t>
            </a:r>
            <a:r>
              <a:rPr lang="en-US" sz="3600" dirty="0"/>
              <a:t>with their land and resources are extremely valuable. </a:t>
            </a:r>
            <a:endParaRPr lang="en-US" sz="3600" dirty="0" smtClean="0"/>
          </a:p>
          <a:p>
            <a:endParaRPr lang="en-US" sz="3600" dirty="0"/>
          </a:p>
          <a:p>
            <a:r>
              <a:rPr lang="en-US" sz="3600" dirty="0" smtClean="0"/>
              <a:t>This knowledge and experience is called Traditional Ecological Knowledge </a:t>
            </a:r>
            <a:r>
              <a:rPr lang="en-US" sz="3600" b="1" dirty="0" smtClean="0"/>
              <a:t>(TEK)</a:t>
            </a:r>
            <a:r>
              <a:rPr lang="en-US" sz="3600" dirty="0" smtClean="0"/>
              <a:t>.</a:t>
            </a:r>
          </a:p>
          <a:p>
            <a:endParaRPr lang="en-US" sz="3600" dirty="0" smtClean="0"/>
          </a:p>
        </p:txBody>
      </p:sp>
    </p:spTree>
    <p:extLst>
      <p:ext uri="{BB962C8B-B14F-4D97-AF65-F5344CB8AC3E}">
        <p14:creationId xmlns:p14="http://schemas.microsoft.com/office/powerpoint/2010/main" val="183880396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Image result for first nations bc coast shelt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063" y="1429346"/>
            <a:ext cx="3700939" cy="3602247"/>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Image result for first nations bc coast shelters long hou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0665" y="1429345"/>
            <a:ext cx="4588265" cy="3591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047743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2716" y="1017198"/>
            <a:ext cx="5267729" cy="463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371420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Image result for first nations bc coast shelters pit hou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934" y="898614"/>
            <a:ext cx="4383837" cy="5036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978177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Image result for first nations bc coast shelters pit hou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608" y="1207787"/>
            <a:ext cx="4001442" cy="3761148"/>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Image result for first nations bc coast shelters pit hou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0479" y="1207787"/>
            <a:ext cx="4161924" cy="3761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633616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01750"/>
          </a:xfrm>
          <a:solidFill>
            <a:srgbClr val="CCFFCC"/>
          </a:solidFill>
        </p:spPr>
        <p:txBody>
          <a:bodyPr>
            <a:normAutofit/>
          </a:bodyPr>
          <a:lstStyle/>
          <a:p>
            <a:r>
              <a:rPr lang="en-US" dirty="0" smtClean="0">
                <a:solidFill>
                  <a:srgbClr val="000000"/>
                </a:solidFill>
              </a:rPr>
              <a:t>Creating a Shelter </a:t>
            </a:r>
            <a:r>
              <a:rPr lang="en-US" dirty="0" smtClean="0">
                <a:solidFill>
                  <a:srgbClr val="000000"/>
                </a:solidFill>
                <a:sym typeface="Wingdings"/>
              </a:rPr>
              <a:t></a:t>
            </a:r>
            <a:endParaRPr lang="en-US" dirty="0">
              <a:solidFill>
                <a:srgbClr val="000000"/>
              </a:solidFill>
            </a:endParaRPr>
          </a:p>
        </p:txBody>
      </p:sp>
      <p:sp>
        <p:nvSpPr>
          <p:cNvPr id="3" name="Content Placeholder 2"/>
          <p:cNvSpPr>
            <a:spLocks noGrp="1"/>
          </p:cNvSpPr>
          <p:nvPr>
            <p:ph idx="1"/>
          </p:nvPr>
        </p:nvSpPr>
        <p:spPr>
          <a:xfrm>
            <a:off x="0" y="1298575"/>
            <a:ext cx="9144000" cy="5559425"/>
          </a:xfrm>
        </p:spPr>
        <p:txBody>
          <a:bodyPr>
            <a:normAutofit fontScale="92500" lnSpcReduction="10000"/>
          </a:bodyPr>
          <a:lstStyle/>
          <a:p>
            <a:r>
              <a:rPr lang="en-US" dirty="0" smtClean="0"/>
              <a:t>Coastal people built </a:t>
            </a:r>
            <a:r>
              <a:rPr lang="en-US" b="1" u="sng" dirty="0" smtClean="0"/>
              <a:t>longhouses</a:t>
            </a:r>
            <a:r>
              <a:rPr lang="en-US" dirty="0" smtClean="0"/>
              <a:t> or big houses using large </a:t>
            </a:r>
            <a:r>
              <a:rPr lang="en-US" b="1" u="sng" dirty="0" smtClean="0"/>
              <a:t>cedar</a:t>
            </a:r>
            <a:r>
              <a:rPr lang="en-US" dirty="0" smtClean="0"/>
              <a:t> planks.</a:t>
            </a:r>
          </a:p>
          <a:p>
            <a:r>
              <a:rPr lang="en-US" dirty="0" smtClean="0"/>
              <a:t>Distinct </a:t>
            </a:r>
            <a:r>
              <a:rPr lang="en-US" b="1" u="sng" dirty="0" smtClean="0"/>
              <a:t>styles</a:t>
            </a:r>
            <a:r>
              <a:rPr lang="en-US" dirty="0" smtClean="0"/>
              <a:t> were used in different areas.</a:t>
            </a:r>
          </a:p>
          <a:p>
            <a:r>
              <a:rPr lang="en-US" dirty="0" err="1" smtClean="0"/>
              <a:t>Haida</a:t>
            </a:r>
            <a:endParaRPr lang="en-US" dirty="0"/>
          </a:p>
          <a:p>
            <a:pPr lvl="1"/>
            <a:r>
              <a:rPr lang="en-US" dirty="0" smtClean="0"/>
              <a:t>6 beams that projected from the roofs</a:t>
            </a:r>
          </a:p>
          <a:p>
            <a:r>
              <a:rPr lang="en-US" dirty="0" smtClean="0"/>
              <a:t>Most other types used two roof-beams</a:t>
            </a:r>
          </a:p>
          <a:p>
            <a:r>
              <a:rPr lang="en-US" dirty="0" smtClean="0"/>
              <a:t>Side planks forming the wall were placed </a:t>
            </a:r>
            <a:r>
              <a:rPr lang="en-US" b="1" u="sng" dirty="0" smtClean="0"/>
              <a:t>vertically</a:t>
            </a:r>
            <a:r>
              <a:rPr lang="en-US" dirty="0" smtClean="0"/>
              <a:t> in the </a:t>
            </a:r>
            <a:r>
              <a:rPr lang="en-US" b="1" u="sng" dirty="0" smtClean="0"/>
              <a:t>north</a:t>
            </a:r>
            <a:r>
              <a:rPr lang="en-US" dirty="0" smtClean="0"/>
              <a:t> and </a:t>
            </a:r>
            <a:r>
              <a:rPr lang="en-US" b="1" u="sng" dirty="0" smtClean="0"/>
              <a:t>horizontally</a:t>
            </a:r>
            <a:r>
              <a:rPr lang="en-US" dirty="0" smtClean="0"/>
              <a:t> in Coast Salish territory to be able to add </a:t>
            </a:r>
            <a:r>
              <a:rPr lang="en-US" b="1" u="sng" dirty="0" smtClean="0"/>
              <a:t>extensions</a:t>
            </a:r>
          </a:p>
          <a:p>
            <a:r>
              <a:rPr lang="en-US" dirty="0" smtClean="0"/>
              <a:t>The longhouse was named and decorated with a </a:t>
            </a:r>
            <a:r>
              <a:rPr lang="en-US" b="1" u="sng" dirty="0" smtClean="0"/>
              <a:t>crest</a:t>
            </a:r>
            <a:r>
              <a:rPr lang="en-US" dirty="0" smtClean="0"/>
              <a:t> with the extended family living under one roof.</a:t>
            </a:r>
          </a:p>
          <a:p>
            <a:pPr lvl="1"/>
            <a:endParaRPr lang="en-US" dirty="0"/>
          </a:p>
        </p:txBody>
      </p:sp>
    </p:spTree>
    <p:extLst>
      <p:ext uri="{BB962C8B-B14F-4D97-AF65-F5344CB8AC3E}">
        <p14:creationId xmlns:p14="http://schemas.microsoft.com/office/powerpoint/2010/main" val="305658540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4763"/>
            <a:ext cx="9144000" cy="1027112"/>
          </a:xfrm>
          <a:solidFill>
            <a:srgbClr val="CCFFCC"/>
          </a:solidFill>
        </p:spPr>
        <p:txBody>
          <a:bodyPr>
            <a:normAutofit fontScale="90000"/>
          </a:bodyPr>
          <a:lstStyle/>
          <a:p>
            <a:r>
              <a:rPr lang="en-US" dirty="0" smtClean="0">
                <a:solidFill>
                  <a:srgbClr val="8EB4E3"/>
                </a:solidFill>
              </a:rPr>
              <a:t>Coast Architecture</a:t>
            </a:r>
            <a:br>
              <a:rPr lang="en-US" dirty="0" smtClean="0">
                <a:solidFill>
                  <a:srgbClr val="8EB4E3"/>
                </a:solidFill>
              </a:rPr>
            </a:br>
            <a:endParaRPr lang="en-US" dirty="0">
              <a:solidFill>
                <a:srgbClr val="8EB4E3"/>
              </a:solidFill>
            </a:endParaRPr>
          </a:p>
        </p:txBody>
      </p:sp>
      <p:pic>
        <p:nvPicPr>
          <p:cNvPr id="7" name="Content Placeholder 6"/>
          <p:cNvPicPr>
            <a:picLocks noGrp="1" noChangeAspect="1"/>
          </p:cNvPicPr>
          <p:nvPr>
            <p:ph sz="half" idx="1"/>
          </p:nvPr>
        </p:nvPicPr>
        <p:blipFill>
          <a:blip r:embed="rId2"/>
          <a:srcRect l="20442" r="20442"/>
          <a:stretch>
            <a:fillRect/>
          </a:stretch>
        </p:blipFill>
        <p:spPr>
          <a:prstGeom prst="rect">
            <a:avLst/>
          </a:prstGeom>
        </p:spPr>
      </p:pic>
      <p:pic>
        <p:nvPicPr>
          <p:cNvPr id="10" name="Content Placeholder 9"/>
          <p:cNvPicPr>
            <a:picLocks noGrp="1" noChangeAspect="1"/>
          </p:cNvPicPr>
          <p:nvPr>
            <p:ph sz="half" idx="2"/>
          </p:nvPr>
        </p:nvPicPr>
        <p:blipFill>
          <a:blip r:embed="rId3"/>
          <a:srcRect l="17303" r="17303"/>
          <a:stretch>
            <a:fillRect/>
          </a:stretch>
        </p:blipFill>
        <p:spPr>
          <a:prstGeom prst="rect">
            <a:avLst/>
          </a:prstGeom>
        </p:spPr>
      </p:pic>
      <p:sp>
        <p:nvSpPr>
          <p:cNvPr id="2" name="TextBox 1"/>
          <p:cNvSpPr txBox="1"/>
          <p:nvPr/>
        </p:nvSpPr>
        <p:spPr>
          <a:xfrm>
            <a:off x="0" y="1031875"/>
            <a:ext cx="9144000" cy="1077218"/>
          </a:xfrm>
          <a:prstGeom prst="rect">
            <a:avLst/>
          </a:prstGeom>
          <a:noFill/>
        </p:spPr>
        <p:txBody>
          <a:bodyPr wrap="square" rtlCol="0">
            <a:spAutoFit/>
          </a:bodyPr>
          <a:lstStyle/>
          <a:p>
            <a:r>
              <a:rPr lang="en-US" sz="3200" dirty="0" smtClean="0"/>
              <a:t>Q: Which one is Coast Salish and Which one is Haida?</a:t>
            </a:r>
          </a:p>
          <a:p>
            <a:endParaRPr lang="en-US" sz="3200" dirty="0"/>
          </a:p>
        </p:txBody>
      </p:sp>
    </p:spTree>
    <p:extLst>
      <p:ext uri="{BB962C8B-B14F-4D97-AF65-F5344CB8AC3E}">
        <p14:creationId xmlns:p14="http://schemas.microsoft.com/office/powerpoint/2010/main" val="1302567445"/>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959680" cy="1499616"/>
          </a:xfrm>
        </p:spPr>
        <p:txBody>
          <a:bodyPr>
            <a:normAutofit fontScale="90000"/>
          </a:bodyPr>
          <a:lstStyle/>
          <a:p>
            <a:r>
              <a:rPr lang="en-US" sz="6600" dirty="0" smtClean="0"/>
              <a:t>Tools used for accessing resources</a:t>
            </a:r>
            <a:endParaRPr lang="en-US" sz="6600" dirty="0"/>
          </a:p>
        </p:txBody>
      </p:sp>
      <p:sp>
        <p:nvSpPr>
          <p:cNvPr id="3" name="Content Placeholder 2"/>
          <p:cNvSpPr>
            <a:spLocks noGrp="1"/>
          </p:cNvSpPr>
          <p:nvPr>
            <p:ph idx="1"/>
          </p:nvPr>
        </p:nvSpPr>
        <p:spPr>
          <a:xfrm>
            <a:off x="768096" y="2725947"/>
            <a:ext cx="7290055" cy="4023360"/>
          </a:xfrm>
        </p:spPr>
        <p:txBody>
          <a:bodyPr>
            <a:normAutofit/>
          </a:bodyPr>
          <a:lstStyle/>
          <a:p>
            <a:r>
              <a:rPr lang="en-US" sz="4000" dirty="0" smtClean="0"/>
              <a:t>What modes of transportation were created on the coast? What resources were they created from? How were they used? </a:t>
            </a:r>
            <a:endParaRPr lang="en-US" sz="4000" dirty="0"/>
          </a:p>
          <a:p>
            <a:endParaRPr lang="en-US" sz="4000" dirty="0"/>
          </a:p>
        </p:txBody>
      </p:sp>
    </p:spTree>
    <p:extLst>
      <p:ext uri="{BB962C8B-B14F-4D97-AF65-F5344CB8AC3E}">
        <p14:creationId xmlns:p14="http://schemas.microsoft.com/office/powerpoint/2010/main" val="102479680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CCFFCC"/>
          </a:solidFill>
        </p:spPr>
        <p:txBody>
          <a:bodyPr>
            <a:normAutofit fontScale="90000"/>
          </a:bodyPr>
          <a:lstStyle/>
          <a:p>
            <a:r>
              <a:rPr lang="en-US" dirty="0" smtClean="0">
                <a:solidFill>
                  <a:srgbClr val="000000"/>
                </a:solidFill>
              </a:rPr>
              <a:t>Chapter 2 </a:t>
            </a:r>
            <a:br>
              <a:rPr lang="en-US" dirty="0" smtClean="0">
                <a:solidFill>
                  <a:srgbClr val="000000"/>
                </a:solidFill>
              </a:rPr>
            </a:br>
            <a:r>
              <a:rPr lang="en-US" dirty="0" smtClean="0">
                <a:solidFill>
                  <a:srgbClr val="000000"/>
                </a:solidFill>
              </a:rPr>
              <a:t>Transportation </a:t>
            </a:r>
            <a:r>
              <a:rPr lang="en-US" dirty="0" smtClean="0">
                <a:solidFill>
                  <a:srgbClr val="000000"/>
                </a:solidFill>
                <a:sym typeface="Wingdings"/>
              </a:rPr>
              <a:t></a:t>
            </a:r>
            <a:endParaRPr lang="en-US" dirty="0">
              <a:solidFill>
                <a:srgbClr val="000000"/>
              </a:solidFill>
            </a:endParaRPr>
          </a:p>
        </p:txBody>
      </p:sp>
      <p:sp>
        <p:nvSpPr>
          <p:cNvPr id="4" name="TextBox 3"/>
          <p:cNvSpPr txBox="1"/>
          <p:nvPr/>
        </p:nvSpPr>
        <p:spPr>
          <a:xfrm>
            <a:off x="0" y="1143000"/>
            <a:ext cx="9143999" cy="954107"/>
          </a:xfrm>
          <a:prstGeom prst="rect">
            <a:avLst/>
          </a:prstGeom>
          <a:noFill/>
        </p:spPr>
        <p:txBody>
          <a:bodyPr wrap="square" rtlCol="0">
            <a:spAutoFit/>
          </a:bodyPr>
          <a:lstStyle/>
          <a:p>
            <a:endParaRPr lang="en-US" sz="2800" b="1" dirty="0"/>
          </a:p>
          <a:p>
            <a:endParaRPr lang="en-US" sz="2800" dirty="0"/>
          </a:p>
        </p:txBody>
      </p:sp>
      <p:sp>
        <p:nvSpPr>
          <p:cNvPr id="5" name="TextBox 4"/>
          <p:cNvSpPr txBox="1"/>
          <p:nvPr/>
        </p:nvSpPr>
        <p:spPr>
          <a:xfrm>
            <a:off x="0" y="1142999"/>
            <a:ext cx="9144000" cy="1815882"/>
          </a:xfrm>
          <a:prstGeom prst="rect">
            <a:avLst/>
          </a:prstGeom>
          <a:noFill/>
        </p:spPr>
        <p:txBody>
          <a:bodyPr wrap="square" rtlCol="0">
            <a:spAutoFit/>
          </a:bodyPr>
          <a:lstStyle/>
          <a:p>
            <a:pPr marL="457200" indent="-457200">
              <a:buFont typeface="Wingdings" charset="2"/>
              <a:buChar char="Ø"/>
            </a:pPr>
            <a:r>
              <a:rPr lang="en-US" sz="2800" dirty="0" smtClean="0"/>
              <a:t>Most FN </a:t>
            </a:r>
            <a:r>
              <a:rPr lang="en-US" sz="2800" b="1" u="sng" dirty="0" smtClean="0"/>
              <a:t>walked</a:t>
            </a:r>
            <a:r>
              <a:rPr lang="en-US" sz="2800" dirty="0" smtClean="0"/>
              <a:t> in the </a:t>
            </a:r>
            <a:r>
              <a:rPr lang="en-US" sz="2800" b="1" u="sng" dirty="0" smtClean="0"/>
              <a:t>Interior</a:t>
            </a:r>
            <a:r>
              <a:rPr lang="en-US" sz="2800" dirty="0" smtClean="0"/>
              <a:t>. </a:t>
            </a:r>
          </a:p>
          <a:p>
            <a:pPr marL="457200" indent="-457200">
              <a:buFont typeface="Wingdings" charset="2"/>
              <a:buChar char="Ø"/>
            </a:pPr>
            <a:r>
              <a:rPr lang="en-US" sz="2800" dirty="0" smtClean="0"/>
              <a:t>In 1700, the Spanish introduced </a:t>
            </a:r>
            <a:r>
              <a:rPr lang="en-US" sz="2800" b="1" u="sng" dirty="0" smtClean="0"/>
              <a:t>horses</a:t>
            </a:r>
            <a:r>
              <a:rPr lang="en-US" sz="2800" dirty="0" smtClean="0"/>
              <a:t> to the region. </a:t>
            </a:r>
          </a:p>
          <a:p>
            <a:pPr marL="457200" indent="-457200">
              <a:buFont typeface="Wingdings" charset="2"/>
              <a:buChar char="Ø"/>
            </a:pPr>
            <a:r>
              <a:rPr lang="en-US" sz="2800" dirty="0" smtClean="0"/>
              <a:t>FN began creating trails; building </a:t>
            </a:r>
            <a:r>
              <a:rPr lang="en-US" sz="2800" b="1" u="sng" dirty="0" smtClean="0"/>
              <a:t>bridges</a:t>
            </a:r>
            <a:r>
              <a:rPr lang="en-US" sz="2800" dirty="0" smtClean="0"/>
              <a:t> (</a:t>
            </a:r>
            <a:r>
              <a:rPr lang="en-US" sz="2800" dirty="0" err="1" smtClean="0"/>
              <a:t>pg</a:t>
            </a:r>
            <a:r>
              <a:rPr lang="en-US" sz="2800" dirty="0" smtClean="0"/>
              <a:t> 44)</a:t>
            </a:r>
          </a:p>
          <a:p>
            <a:pPr marL="457200" indent="-457200">
              <a:buFont typeface="Wingdings" charset="2"/>
              <a:buChar char="Ø"/>
            </a:pPr>
            <a:r>
              <a:rPr lang="en-US" sz="2800" dirty="0" smtClean="0"/>
              <a:t>Created </a:t>
            </a:r>
            <a:r>
              <a:rPr lang="en-US" sz="2800" b="1" u="sng" dirty="0" smtClean="0"/>
              <a:t>snowshoes</a:t>
            </a:r>
            <a:r>
              <a:rPr lang="en-US" sz="2800" dirty="0" smtClean="0"/>
              <a:t> to travel in the winter.</a:t>
            </a:r>
          </a:p>
        </p:txBody>
      </p:sp>
      <p:pic>
        <p:nvPicPr>
          <p:cNvPr id="3" name="Picture 2" descr="a_00783.jpg"/>
          <p:cNvPicPr>
            <a:picLocks noChangeAspect="1"/>
          </p:cNvPicPr>
          <p:nvPr/>
        </p:nvPicPr>
        <p:blipFill>
          <a:blip>
            <a:extLst>
              <a:ext uri="{28A0092B-C50C-407E-A947-70E740481C1C}">
                <a14:useLocalDpi xmlns:a14="http://schemas.microsoft.com/office/drawing/2010/main" val="0"/>
              </a:ext>
            </a:extLst>
          </a:blip>
          <a:stretch>
            <a:fillRect/>
          </a:stretch>
        </p:blipFill>
        <p:spPr>
          <a:xfrm>
            <a:off x="0" y="2958882"/>
            <a:ext cx="9144000" cy="3899118"/>
          </a:xfrm>
          <a:prstGeom prst="rect">
            <a:avLst/>
          </a:prstGeom>
        </p:spPr>
      </p:pic>
    </p:spTree>
    <p:extLst>
      <p:ext uri="{BB962C8B-B14F-4D97-AF65-F5344CB8AC3E}">
        <p14:creationId xmlns:p14="http://schemas.microsoft.com/office/powerpoint/2010/main" val="1115810800"/>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snowshoes first na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188" y="372649"/>
            <a:ext cx="7143750" cy="619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416862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Image result for traditional canoe bc first na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521" y="333811"/>
            <a:ext cx="4676953" cy="3858793"/>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Image result for traditional canoe bc first na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911" y="2746166"/>
            <a:ext cx="4286250" cy="3848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23133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What is Traditional Ecological </a:t>
            </a:r>
            <a:r>
              <a:rPr lang="en-US" b="1" dirty="0" smtClean="0"/>
              <a:t>Knowledge (TEK)?</a:t>
            </a:r>
            <a:endParaRPr lang="en-US" b="1" dirty="0"/>
          </a:p>
        </p:txBody>
      </p:sp>
    </p:spTree>
    <p:extLst>
      <p:ext uri="{BB962C8B-B14F-4D97-AF65-F5344CB8AC3E}">
        <p14:creationId xmlns:p14="http://schemas.microsoft.com/office/powerpoint/2010/main" val="34128198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Image result for hunting whales canoe bc nuu-chah-nul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828" y="672170"/>
            <a:ext cx="3949235" cy="5583082"/>
          </a:xfrm>
          <a:prstGeom prst="rect">
            <a:avLst/>
          </a:prstGeom>
          <a:noFill/>
          <a:extLst>
            <a:ext uri="{909E8E84-426E-40dd-AFC4-6F175D3DCCD1}">
              <a14:hiddenFill xmlns:a14="http://schemas.microsoft.com/office/drawing/2010/main">
                <a:solidFill>
                  <a:srgbClr val="FFFFFF"/>
                </a:solidFill>
              </a14:hiddenFill>
            </a:ext>
          </a:extLst>
        </p:spPr>
      </p:pic>
      <p:pic>
        <p:nvPicPr>
          <p:cNvPr id="37892" name="Picture 4" descr="Image result for hunting whales canoe bc nuu-chah-nul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2086" y="888727"/>
            <a:ext cx="4866721" cy="5149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55893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CCFFCC"/>
          </a:solidFill>
        </p:spPr>
        <p:txBody>
          <a:bodyPr>
            <a:normAutofit fontScale="90000"/>
          </a:bodyPr>
          <a:lstStyle/>
          <a:p>
            <a:r>
              <a:rPr lang="en-US" dirty="0" smtClean="0">
                <a:solidFill>
                  <a:srgbClr val="8EB4E3"/>
                </a:solidFill>
              </a:rPr>
              <a:t>Transportation – Grease Trails</a:t>
            </a:r>
            <a:br>
              <a:rPr lang="en-US" dirty="0" smtClean="0">
                <a:solidFill>
                  <a:srgbClr val="8EB4E3"/>
                </a:solidFill>
              </a:rPr>
            </a:br>
            <a:endParaRPr lang="en-US" dirty="0">
              <a:solidFill>
                <a:srgbClr val="8EB4E3"/>
              </a:solidFill>
            </a:endParaRPr>
          </a:p>
        </p:txBody>
      </p:sp>
      <p:pic>
        <p:nvPicPr>
          <p:cNvPr id="8" name="Content Placeholder 7"/>
          <p:cNvPicPr>
            <a:picLocks noGrp="1" noChangeAspect="1"/>
          </p:cNvPicPr>
          <p:nvPr>
            <p:ph sz="half" idx="1"/>
          </p:nvPr>
        </p:nvPicPr>
        <p:blipFill>
          <a:blip r:embed="rId2"/>
          <a:srcRect l="-16692" r="-16692"/>
          <a:stretch>
            <a:fillRect/>
          </a:stretch>
        </p:blipFill>
        <p:spPr>
          <a:xfrm>
            <a:off x="0" y="1142999"/>
            <a:ext cx="9144000" cy="5715001"/>
          </a:xfrm>
          <a:prstGeom prst="rect">
            <a:avLst/>
          </a:prstGeom>
        </p:spPr>
      </p:pic>
    </p:spTree>
    <p:extLst>
      <p:ext uri="{BB962C8B-B14F-4D97-AF65-F5344CB8AC3E}">
        <p14:creationId xmlns:p14="http://schemas.microsoft.com/office/powerpoint/2010/main" val="252648384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CCFFCC"/>
          </a:solidFill>
        </p:spPr>
        <p:txBody>
          <a:bodyPr>
            <a:normAutofit fontScale="90000"/>
          </a:bodyPr>
          <a:lstStyle/>
          <a:p>
            <a:r>
              <a:rPr lang="en-US" dirty="0" smtClean="0">
                <a:solidFill>
                  <a:schemeClr val="tx2">
                    <a:lumMod val="40000"/>
                    <a:lumOff val="60000"/>
                  </a:schemeClr>
                </a:solidFill>
              </a:rPr>
              <a:t>Chapter 2 </a:t>
            </a:r>
            <a:br>
              <a:rPr lang="en-US" dirty="0" smtClean="0">
                <a:solidFill>
                  <a:schemeClr val="tx2">
                    <a:lumMod val="40000"/>
                    <a:lumOff val="60000"/>
                  </a:schemeClr>
                </a:solidFill>
              </a:rPr>
            </a:br>
            <a:r>
              <a:rPr lang="en-US" dirty="0" smtClean="0">
                <a:solidFill>
                  <a:schemeClr val="tx2">
                    <a:lumMod val="40000"/>
                    <a:lumOff val="60000"/>
                  </a:schemeClr>
                </a:solidFill>
              </a:rPr>
              <a:t>Transportation </a:t>
            </a:r>
            <a:r>
              <a:rPr lang="en-US" dirty="0" smtClean="0">
                <a:solidFill>
                  <a:schemeClr val="tx2">
                    <a:lumMod val="40000"/>
                    <a:lumOff val="60000"/>
                  </a:schemeClr>
                </a:solidFill>
                <a:sym typeface="Wingdings"/>
              </a:rPr>
              <a:t></a:t>
            </a:r>
            <a:endParaRPr lang="en-US" dirty="0">
              <a:solidFill>
                <a:schemeClr val="tx2">
                  <a:lumMod val="40000"/>
                  <a:lumOff val="60000"/>
                </a:schemeClr>
              </a:solidFill>
            </a:endParaRPr>
          </a:p>
        </p:txBody>
      </p:sp>
      <p:sp>
        <p:nvSpPr>
          <p:cNvPr id="4" name="TextBox 3"/>
          <p:cNvSpPr txBox="1"/>
          <p:nvPr/>
        </p:nvSpPr>
        <p:spPr>
          <a:xfrm>
            <a:off x="0" y="1143000"/>
            <a:ext cx="9143999" cy="954107"/>
          </a:xfrm>
          <a:prstGeom prst="rect">
            <a:avLst/>
          </a:prstGeom>
          <a:noFill/>
        </p:spPr>
        <p:txBody>
          <a:bodyPr wrap="square" rtlCol="0">
            <a:spAutoFit/>
          </a:bodyPr>
          <a:lstStyle/>
          <a:p>
            <a:endParaRPr lang="en-US" sz="2800" b="1" dirty="0"/>
          </a:p>
          <a:p>
            <a:endParaRPr lang="en-US" sz="2800" dirty="0"/>
          </a:p>
        </p:txBody>
      </p:sp>
      <p:sp>
        <p:nvSpPr>
          <p:cNvPr id="5" name="TextBox 4"/>
          <p:cNvSpPr txBox="1"/>
          <p:nvPr/>
        </p:nvSpPr>
        <p:spPr>
          <a:xfrm>
            <a:off x="0" y="1142999"/>
            <a:ext cx="9144000" cy="3539431"/>
          </a:xfrm>
          <a:prstGeom prst="rect">
            <a:avLst/>
          </a:prstGeom>
          <a:noFill/>
        </p:spPr>
        <p:txBody>
          <a:bodyPr wrap="square" rtlCol="0">
            <a:spAutoFit/>
          </a:bodyPr>
          <a:lstStyle/>
          <a:p>
            <a:pPr marL="457200" indent="-457200">
              <a:buFont typeface="Wingdings" charset="2"/>
              <a:buChar char="Ø"/>
            </a:pPr>
            <a:r>
              <a:rPr lang="en-US" sz="2800" dirty="0" smtClean="0"/>
              <a:t>Along the coast FN created </a:t>
            </a:r>
            <a:r>
              <a:rPr lang="en-US" sz="2800" b="1" u="sng" dirty="0" smtClean="0"/>
              <a:t>Canoes</a:t>
            </a:r>
            <a:r>
              <a:rPr lang="en-US" sz="2800" dirty="0" smtClean="0"/>
              <a:t>, made of cedar. </a:t>
            </a:r>
          </a:p>
          <a:p>
            <a:pPr marL="457200" indent="-457200">
              <a:buFont typeface="Wingdings" charset="2"/>
              <a:buChar char="Ø"/>
            </a:pPr>
            <a:r>
              <a:rPr lang="en-US" sz="2800" dirty="0" smtClean="0"/>
              <a:t>In the interior, FN created </a:t>
            </a:r>
            <a:r>
              <a:rPr lang="en-US" sz="2800" b="1" u="sng" dirty="0" smtClean="0"/>
              <a:t>canoes</a:t>
            </a:r>
            <a:r>
              <a:rPr lang="en-US" sz="2800" dirty="0" smtClean="0"/>
              <a:t> made out of birch, </a:t>
            </a:r>
            <a:r>
              <a:rPr lang="en-US" sz="2800" b="1" u="sng" dirty="0" smtClean="0"/>
              <a:t>cottonwood</a:t>
            </a:r>
            <a:r>
              <a:rPr lang="en-US" sz="2800" dirty="0" smtClean="0"/>
              <a:t>, cedar, or pine.</a:t>
            </a:r>
          </a:p>
          <a:p>
            <a:pPr marL="457200" indent="-457200">
              <a:buFont typeface="Wingdings" charset="2"/>
              <a:buChar char="Ø"/>
            </a:pPr>
            <a:r>
              <a:rPr lang="en-US" sz="2800" dirty="0" smtClean="0"/>
              <a:t>Skin </a:t>
            </a:r>
            <a:r>
              <a:rPr lang="en-US" sz="2800" b="1" u="sng" dirty="0" smtClean="0"/>
              <a:t>canoes</a:t>
            </a:r>
            <a:r>
              <a:rPr lang="en-US" sz="2800" dirty="0" smtClean="0"/>
              <a:t> were also used. </a:t>
            </a:r>
          </a:p>
          <a:p>
            <a:pPr marL="914400" lvl="1" indent="-457200">
              <a:buFont typeface="Wingdings" charset="2"/>
              <a:buChar char="Ø"/>
            </a:pPr>
            <a:r>
              <a:rPr lang="en-US" sz="2800" dirty="0"/>
              <a:t>A frame of light wood was covered with the skins of caribou or moose, sewn with </a:t>
            </a:r>
            <a:r>
              <a:rPr lang="en-US" sz="2800" b="1" u="sng" dirty="0"/>
              <a:t>sinew</a:t>
            </a:r>
            <a:r>
              <a:rPr lang="en-US" sz="2800" dirty="0"/>
              <a:t>, and sealed to make it </a:t>
            </a:r>
            <a:r>
              <a:rPr lang="en-US" sz="2800" b="1" u="sng" dirty="0"/>
              <a:t>watertight</a:t>
            </a:r>
            <a:r>
              <a:rPr lang="en-US" sz="2800" dirty="0"/>
              <a:t>. </a:t>
            </a:r>
          </a:p>
          <a:p>
            <a:pPr marL="914400" lvl="1" indent="-457200">
              <a:buFont typeface="Wingdings" charset="2"/>
              <a:buChar char="Ø"/>
            </a:pPr>
            <a:endParaRPr lang="en-US" sz="2800" dirty="0" smtClean="0"/>
          </a:p>
        </p:txBody>
      </p:sp>
      <p:pic>
        <p:nvPicPr>
          <p:cNvPr id="6" name="Picture 5" descr="06-0-1-cano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02864"/>
            <a:ext cx="4064000" cy="2655136"/>
          </a:xfrm>
          <a:prstGeom prst="rect">
            <a:avLst/>
          </a:prstGeom>
        </p:spPr>
      </p:pic>
      <p:pic>
        <p:nvPicPr>
          <p:cNvPr id="8" name="Picture 7" descr="canoe_girl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4000" y="4202864"/>
            <a:ext cx="5080000" cy="2655136"/>
          </a:xfrm>
          <a:prstGeom prst="rect">
            <a:avLst/>
          </a:prstGeom>
        </p:spPr>
      </p:pic>
    </p:spTree>
    <p:extLst>
      <p:ext uri="{BB962C8B-B14F-4D97-AF65-F5344CB8AC3E}">
        <p14:creationId xmlns:p14="http://schemas.microsoft.com/office/powerpoint/2010/main" val="2777182513"/>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3"/>
            <a:ext cx="9144000" cy="1143000"/>
          </a:xfrm>
          <a:solidFill>
            <a:srgbClr val="CCFFCC"/>
          </a:solidFill>
        </p:spPr>
        <p:txBody>
          <a:bodyPr/>
          <a:lstStyle/>
          <a:p>
            <a:r>
              <a:rPr lang="en-US" dirty="0" smtClean="0">
                <a:solidFill>
                  <a:srgbClr val="8EB4E3"/>
                </a:solidFill>
              </a:rPr>
              <a:t>Managing the Resources</a:t>
            </a:r>
            <a:endParaRPr lang="en-US" dirty="0">
              <a:solidFill>
                <a:srgbClr val="8EB4E3"/>
              </a:solidFill>
            </a:endParaRPr>
          </a:p>
        </p:txBody>
      </p:sp>
      <p:sp>
        <p:nvSpPr>
          <p:cNvPr id="3" name="Content Placeholder 2"/>
          <p:cNvSpPr>
            <a:spLocks noGrp="1"/>
          </p:cNvSpPr>
          <p:nvPr>
            <p:ph idx="1"/>
          </p:nvPr>
        </p:nvSpPr>
        <p:spPr>
          <a:xfrm>
            <a:off x="0" y="1223963"/>
            <a:ext cx="9144000" cy="5634037"/>
          </a:xfrm>
        </p:spPr>
        <p:txBody>
          <a:bodyPr>
            <a:normAutofit lnSpcReduction="10000"/>
          </a:bodyPr>
          <a:lstStyle/>
          <a:p>
            <a:r>
              <a:rPr lang="en-US" dirty="0" smtClean="0"/>
              <a:t>“</a:t>
            </a:r>
            <a:r>
              <a:rPr lang="en-US" i="1" dirty="0" smtClean="0"/>
              <a:t>Spirituality, in Aboriginal discourse, is not a system of beliefs that can be defined like a religion; it is a way of life in which people acknowledge that every element of the material world is in some sense infused with spirit, and all human </a:t>
            </a:r>
            <a:r>
              <a:rPr lang="en-US" i="1" dirty="0" err="1" smtClean="0"/>
              <a:t>behaviour</a:t>
            </a:r>
            <a:r>
              <a:rPr lang="en-US" i="1" dirty="0" smtClean="0"/>
              <a:t> is affected by, and in turn has an effect in a non-material, spiritual realm.” </a:t>
            </a:r>
          </a:p>
          <a:p>
            <a:pPr lvl="1"/>
            <a:r>
              <a:rPr lang="en-US" i="1" dirty="0" smtClean="0"/>
              <a:t>- 1996 Report of the Royal Commission on Aboriginal Peoples (</a:t>
            </a:r>
            <a:r>
              <a:rPr lang="en-US" i="1" dirty="0" err="1" smtClean="0"/>
              <a:t>pg</a:t>
            </a:r>
            <a:r>
              <a:rPr lang="en-US" i="1" dirty="0" smtClean="0"/>
              <a:t> 45)</a:t>
            </a:r>
            <a:endParaRPr lang="en-US" i="1" dirty="0"/>
          </a:p>
          <a:p>
            <a:r>
              <a:rPr lang="en-US" i="1" dirty="0" smtClean="0"/>
              <a:t>What do you understand about this statement? Are there any examples we have read about?</a:t>
            </a:r>
          </a:p>
          <a:p>
            <a:pPr lvl="1"/>
            <a:r>
              <a:rPr lang="en-US" i="1" dirty="0" smtClean="0">
                <a:solidFill>
                  <a:srgbClr val="00B050"/>
                </a:solidFill>
              </a:rPr>
              <a:t>Let’s look at ‘First Nations Voices’ – Dave Elliot page 36</a:t>
            </a:r>
          </a:p>
          <a:p>
            <a:pPr lvl="1"/>
            <a:endParaRPr lang="en-US" i="1" dirty="0"/>
          </a:p>
          <a:p>
            <a:endParaRPr lang="en-US" dirty="0"/>
          </a:p>
        </p:txBody>
      </p:sp>
    </p:spTree>
    <p:extLst>
      <p:ext uri="{BB962C8B-B14F-4D97-AF65-F5344CB8AC3E}">
        <p14:creationId xmlns:p14="http://schemas.microsoft.com/office/powerpoint/2010/main" val="1447373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3"/>
            <a:ext cx="9144000" cy="1143000"/>
          </a:xfrm>
          <a:solidFill>
            <a:srgbClr val="CCFFCC"/>
          </a:solidFill>
        </p:spPr>
        <p:txBody>
          <a:bodyPr/>
          <a:lstStyle/>
          <a:p>
            <a:r>
              <a:rPr lang="en-US" dirty="0" smtClean="0">
                <a:solidFill>
                  <a:srgbClr val="8EB4E3"/>
                </a:solidFill>
              </a:rPr>
              <a:t>Managing the Resources </a:t>
            </a:r>
            <a:r>
              <a:rPr lang="en-US" dirty="0" smtClean="0">
                <a:solidFill>
                  <a:srgbClr val="8EB4E3"/>
                </a:solidFill>
                <a:sym typeface="Wingdings"/>
              </a:rPr>
              <a:t></a:t>
            </a:r>
            <a:endParaRPr lang="en-US" dirty="0">
              <a:solidFill>
                <a:srgbClr val="8EB4E3"/>
              </a:solidFill>
            </a:endParaRPr>
          </a:p>
        </p:txBody>
      </p:sp>
      <p:sp>
        <p:nvSpPr>
          <p:cNvPr id="3" name="Content Placeholder 2"/>
          <p:cNvSpPr>
            <a:spLocks noGrp="1"/>
          </p:cNvSpPr>
          <p:nvPr>
            <p:ph idx="1"/>
          </p:nvPr>
        </p:nvSpPr>
        <p:spPr>
          <a:xfrm>
            <a:off x="0" y="1147763"/>
            <a:ext cx="9144000" cy="5710237"/>
          </a:xfrm>
        </p:spPr>
        <p:txBody>
          <a:bodyPr>
            <a:normAutofit/>
          </a:bodyPr>
          <a:lstStyle/>
          <a:p>
            <a:pPr>
              <a:buFont typeface="Wingdings" charset="2"/>
              <a:buChar char="Ø"/>
            </a:pPr>
            <a:r>
              <a:rPr lang="en-US" dirty="0" smtClean="0"/>
              <a:t>Months were named after a seasonal activity or the actual resource </a:t>
            </a:r>
            <a:r>
              <a:rPr lang="en-US" b="1" u="sng" dirty="0" smtClean="0"/>
              <a:t>gathered</a:t>
            </a:r>
          </a:p>
          <a:p>
            <a:pPr lvl="1">
              <a:buFont typeface="Wingdings" charset="2"/>
              <a:buChar char="Ø"/>
            </a:pPr>
            <a:r>
              <a:rPr lang="en-US" dirty="0" err="1" smtClean="0"/>
              <a:t>Eg</a:t>
            </a:r>
            <a:r>
              <a:rPr lang="en-US" dirty="0" smtClean="0"/>
              <a:t>. Salmonberry Month was June </a:t>
            </a:r>
          </a:p>
          <a:p>
            <a:pPr>
              <a:buFont typeface="Wingdings" charset="2"/>
              <a:buChar char="Ø"/>
            </a:pPr>
            <a:r>
              <a:rPr lang="en-US" dirty="0" smtClean="0"/>
              <a:t>Spiritual </a:t>
            </a:r>
            <a:r>
              <a:rPr lang="en-US" b="1" u="sng" dirty="0" smtClean="0"/>
              <a:t>ceremonies</a:t>
            </a:r>
            <a:r>
              <a:rPr lang="en-US" dirty="0" smtClean="0"/>
              <a:t> often celebrated the arrival of resources</a:t>
            </a:r>
          </a:p>
          <a:p>
            <a:pPr>
              <a:buFont typeface="Wingdings" charset="2"/>
              <a:buChar char="Ø"/>
            </a:pPr>
            <a:r>
              <a:rPr lang="en-US" dirty="0" smtClean="0"/>
              <a:t>Some were quite </a:t>
            </a:r>
            <a:r>
              <a:rPr lang="en-US" b="1" u="sng" dirty="0" smtClean="0"/>
              <a:t>simple</a:t>
            </a:r>
            <a:r>
              <a:rPr lang="en-US" dirty="0" smtClean="0"/>
              <a:t> – </a:t>
            </a:r>
            <a:r>
              <a:rPr lang="en-US" dirty="0" err="1" smtClean="0"/>
              <a:t>eg</a:t>
            </a:r>
            <a:r>
              <a:rPr lang="en-US" dirty="0" smtClean="0"/>
              <a:t>. Showing </a:t>
            </a:r>
            <a:r>
              <a:rPr lang="en-US" b="1" u="sng" dirty="0" smtClean="0"/>
              <a:t>thanks</a:t>
            </a:r>
          </a:p>
          <a:p>
            <a:pPr>
              <a:buFont typeface="Wingdings" charset="2"/>
              <a:buChar char="Ø"/>
            </a:pPr>
            <a:r>
              <a:rPr lang="en-US" dirty="0" smtClean="0"/>
              <a:t>Some were quite </a:t>
            </a:r>
            <a:r>
              <a:rPr lang="en-US" b="1" u="sng" dirty="0" smtClean="0"/>
              <a:t>complex</a:t>
            </a:r>
            <a:r>
              <a:rPr lang="en-US" dirty="0" smtClean="0"/>
              <a:t> – like the First Salmon ceremony of the </a:t>
            </a:r>
            <a:r>
              <a:rPr lang="en-US" dirty="0" err="1" smtClean="0"/>
              <a:t>St’at’imc</a:t>
            </a:r>
            <a:r>
              <a:rPr lang="en-US" dirty="0" smtClean="0"/>
              <a:t> people (</a:t>
            </a:r>
            <a:r>
              <a:rPr lang="en-US" dirty="0" err="1" smtClean="0"/>
              <a:t>pg</a:t>
            </a:r>
            <a:r>
              <a:rPr lang="en-US" dirty="0" smtClean="0"/>
              <a:t> 45) </a:t>
            </a:r>
          </a:p>
          <a:p>
            <a:pPr lvl="1"/>
            <a:r>
              <a:rPr lang="en-US" dirty="0" smtClean="0">
                <a:solidFill>
                  <a:srgbClr val="00B050"/>
                </a:solidFill>
              </a:rPr>
              <a:t>Why would ceremonies like the example have been so complex?</a:t>
            </a:r>
          </a:p>
        </p:txBody>
      </p:sp>
    </p:spTree>
    <p:extLst>
      <p:ext uri="{BB962C8B-B14F-4D97-AF65-F5344CB8AC3E}">
        <p14:creationId xmlns:p14="http://schemas.microsoft.com/office/powerpoint/2010/main" val="16531722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638"/>
            <a:ext cx="9144000" cy="1143000"/>
          </a:xfrm>
          <a:solidFill>
            <a:srgbClr val="CCFFCC"/>
          </a:solidFill>
        </p:spPr>
        <p:txBody>
          <a:bodyPr/>
          <a:lstStyle/>
          <a:p>
            <a:r>
              <a:rPr lang="en-US" dirty="0" smtClean="0">
                <a:solidFill>
                  <a:srgbClr val="8EB4E3"/>
                </a:solidFill>
              </a:rPr>
              <a:t>Managing the Resources </a:t>
            </a:r>
            <a:r>
              <a:rPr lang="en-US" dirty="0" smtClean="0">
                <a:solidFill>
                  <a:srgbClr val="8EB4E3"/>
                </a:solidFill>
                <a:sym typeface="Wingdings"/>
              </a:rPr>
              <a:t></a:t>
            </a:r>
            <a:endParaRPr lang="en-US" dirty="0">
              <a:solidFill>
                <a:srgbClr val="8EB4E3"/>
              </a:solidFill>
            </a:endParaRPr>
          </a:p>
        </p:txBody>
      </p:sp>
      <p:sp>
        <p:nvSpPr>
          <p:cNvPr id="3" name="Content Placeholder 2"/>
          <p:cNvSpPr>
            <a:spLocks noGrp="1"/>
          </p:cNvSpPr>
          <p:nvPr>
            <p:ph idx="1"/>
          </p:nvPr>
        </p:nvSpPr>
        <p:spPr>
          <a:xfrm>
            <a:off x="0" y="1163638"/>
            <a:ext cx="9144000" cy="5694362"/>
          </a:xfrm>
        </p:spPr>
        <p:txBody>
          <a:bodyPr>
            <a:normAutofit fontScale="92500" lnSpcReduction="20000"/>
          </a:bodyPr>
          <a:lstStyle/>
          <a:p>
            <a:r>
              <a:rPr lang="en-US" dirty="0" smtClean="0"/>
              <a:t>The ways resources were </a:t>
            </a:r>
            <a:r>
              <a:rPr lang="en-US" b="1" u="sng" dirty="0" smtClean="0"/>
              <a:t>administered</a:t>
            </a:r>
            <a:r>
              <a:rPr lang="en-US" dirty="0" smtClean="0"/>
              <a:t> varied from place to place</a:t>
            </a:r>
          </a:p>
          <a:p>
            <a:r>
              <a:rPr lang="en-US" dirty="0" smtClean="0"/>
              <a:t>Bands were permitted to share territories but generally the </a:t>
            </a:r>
            <a:r>
              <a:rPr lang="en-US" b="1" u="sng" dirty="0" smtClean="0"/>
              <a:t>territory</a:t>
            </a:r>
            <a:r>
              <a:rPr lang="en-US" dirty="0" smtClean="0"/>
              <a:t> was held by a particular band and permission was asked</a:t>
            </a:r>
          </a:p>
          <a:p>
            <a:r>
              <a:rPr lang="en-US" dirty="0" smtClean="0"/>
              <a:t>Hereditary Chiefs were responsible for the safety of their </a:t>
            </a:r>
            <a:r>
              <a:rPr lang="en-US" b="1" u="sng" dirty="0" smtClean="0"/>
              <a:t>groups</a:t>
            </a:r>
          </a:p>
          <a:p>
            <a:pPr lvl="1"/>
            <a:r>
              <a:rPr lang="en-US" dirty="0" smtClean="0">
                <a:solidFill>
                  <a:srgbClr val="00B050"/>
                </a:solidFill>
              </a:rPr>
              <a:t>But they required support from resource-use units (look back at the </a:t>
            </a:r>
            <a:r>
              <a:rPr lang="en-US" dirty="0" err="1" smtClean="0">
                <a:solidFill>
                  <a:srgbClr val="00B050"/>
                </a:solidFill>
              </a:rPr>
              <a:t>Kwakwaka-wakw</a:t>
            </a:r>
            <a:r>
              <a:rPr lang="en-US" dirty="0" smtClean="0">
                <a:solidFill>
                  <a:srgbClr val="00B050"/>
                </a:solidFill>
              </a:rPr>
              <a:t> case study in chapter 1)</a:t>
            </a:r>
          </a:p>
          <a:p>
            <a:r>
              <a:rPr lang="en-US" dirty="0" smtClean="0"/>
              <a:t>Decisions made by </a:t>
            </a:r>
            <a:r>
              <a:rPr lang="en-US" b="1" u="sng" dirty="0" smtClean="0"/>
              <a:t>consensus</a:t>
            </a:r>
            <a:r>
              <a:rPr lang="en-US" dirty="0" smtClean="0"/>
              <a:t> through a council or elders and chiefs</a:t>
            </a:r>
          </a:p>
          <a:p>
            <a:r>
              <a:rPr lang="en-US" dirty="0" smtClean="0"/>
              <a:t>All members </a:t>
            </a:r>
            <a:r>
              <a:rPr lang="en-US" b="1" u="sng" dirty="0" smtClean="0"/>
              <a:t>contributed</a:t>
            </a:r>
            <a:r>
              <a:rPr lang="en-US" dirty="0" smtClean="0"/>
              <a:t> to the common good of the group</a:t>
            </a:r>
          </a:p>
          <a:p>
            <a:pPr lvl="1"/>
            <a:r>
              <a:rPr lang="en-US" dirty="0" smtClean="0">
                <a:solidFill>
                  <a:srgbClr val="00B050"/>
                </a:solidFill>
              </a:rPr>
              <a:t>What is the strength of this type of system?</a:t>
            </a:r>
            <a:endParaRPr lang="en-US" dirty="0">
              <a:solidFill>
                <a:srgbClr val="00B050"/>
              </a:solidFill>
            </a:endParaRPr>
          </a:p>
        </p:txBody>
      </p:sp>
    </p:spTree>
    <p:extLst>
      <p:ext uri="{BB962C8B-B14F-4D97-AF65-F5344CB8AC3E}">
        <p14:creationId xmlns:p14="http://schemas.microsoft.com/office/powerpoint/2010/main" val="1005394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1000"/>
                                        <p:tgtEl>
                                          <p:spTgt spid="3">
                                            <p:txEl>
                                              <p:pRg st="4" end="4"/>
                                            </p:txEl>
                                          </p:spTgt>
                                        </p:tgtEl>
                                      </p:cBhvr>
                                    </p:animEffect>
                                    <p:anim calcmode="lin" valueType="num">
                                      <p:cBhvr>
                                        <p:cTn id="3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fade">
                                      <p:cBhvr>
                                        <p:cTn id="41" dur="1000"/>
                                        <p:tgtEl>
                                          <p:spTgt spid="3">
                                            <p:txEl>
                                              <p:pRg st="5" end="5"/>
                                            </p:txEl>
                                          </p:spTgt>
                                        </p:tgtEl>
                                      </p:cBhvr>
                                    </p:animEffect>
                                    <p:anim calcmode="lin" valueType="num">
                                      <p:cBhvr>
                                        <p:cTn id="4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Effect transition="in" filter="fade">
                                      <p:cBhvr>
                                        <p:cTn id="48" dur="1000"/>
                                        <p:tgtEl>
                                          <p:spTgt spid="3">
                                            <p:txEl>
                                              <p:pRg st="6" end="6"/>
                                            </p:txEl>
                                          </p:spTgt>
                                        </p:tgtEl>
                                      </p:cBhvr>
                                    </p:animEffect>
                                    <p:anim calcmode="lin" valueType="num">
                                      <p:cBhvr>
                                        <p:cTn id="4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CCFFCC"/>
          </a:solidFill>
        </p:spPr>
        <p:txBody>
          <a:bodyPr>
            <a:normAutofit fontScale="90000"/>
          </a:bodyPr>
          <a:lstStyle/>
          <a:p>
            <a:r>
              <a:rPr lang="en-US" dirty="0" smtClean="0">
                <a:solidFill>
                  <a:schemeClr val="tx2">
                    <a:lumMod val="40000"/>
                    <a:lumOff val="60000"/>
                  </a:schemeClr>
                </a:solidFill>
              </a:rPr>
              <a:t/>
            </a:r>
            <a:br>
              <a:rPr lang="en-US" dirty="0" smtClean="0">
                <a:solidFill>
                  <a:schemeClr val="tx2">
                    <a:lumMod val="40000"/>
                    <a:lumOff val="60000"/>
                  </a:schemeClr>
                </a:solidFill>
              </a:rPr>
            </a:br>
            <a:r>
              <a:rPr lang="en-US" dirty="0" smtClean="0">
                <a:solidFill>
                  <a:schemeClr val="tx2">
                    <a:lumMod val="40000"/>
                    <a:lumOff val="60000"/>
                  </a:schemeClr>
                </a:solidFill>
              </a:rPr>
              <a:t>Chapter 2 Case Study</a:t>
            </a:r>
            <a:br>
              <a:rPr lang="en-US" dirty="0" smtClean="0">
                <a:solidFill>
                  <a:schemeClr val="tx2">
                    <a:lumMod val="40000"/>
                    <a:lumOff val="60000"/>
                  </a:schemeClr>
                </a:solidFill>
              </a:rPr>
            </a:br>
            <a:r>
              <a:rPr lang="en-US" b="1" dirty="0"/>
              <a:t>The Dunne-</a:t>
            </a:r>
            <a:r>
              <a:rPr lang="en-US" b="1" dirty="0" err="1"/>
              <a:t>za</a:t>
            </a:r>
            <a:r>
              <a:rPr lang="en-US" b="1" dirty="0"/>
              <a:t>: Hunters and Dreamers </a:t>
            </a:r>
            <a:r>
              <a:rPr lang="en-US" dirty="0"/>
              <a:t/>
            </a:r>
            <a:br>
              <a:rPr lang="en-US" dirty="0"/>
            </a:br>
            <a:endParaRPr lang="en-US" dirty="0">
              <a:solidFill>
                <a:schemeClr val="tx2">
                  <a:lumMod val="40000"/>
                  <a:lumOff val="60000"/>
                </a:schemeClr>
              </a:solidFill>
            </a:endParaRPr>
          </a:p>
        </p:txBody>
      </p:sp>
      <p:sp>
        <p:nvSpPr>
          <p:cNvPr id="4" name="TextBox 3"/>
          <p:cNvSpPr txBox="1"/>
          <p:nvPr/>
        </p:nvSpPr>
        <p:spPr>
          <a:xfrm>
            <a:off x="0" y="1143000"/>
            <a:ext cx="9143999" cy="954107"/>
          </a:xfrm>
          <a:prstGeom prst="rect">
            <a:avLst/>
          </a:prstGeom>
          <a:noFill/>
        </p:spPr>
        <p:txBody>
          <a:bodyPr wrap="square" rtlCol="0">
            <a:spAutoFit/>
          </a:bodyPr>
          <a:lstStyle/>
          <a:p>
            <a:endParaRPr lang="en-US" sz="2800" b="1" dirty="0"/>
          </a:p>
          <a:p>
            <a:endParaRPr lang="en-US" sz="2800" dirty="0"/>
          </a:p>
        </p:txBody>
      </p:sp>
      <p:pic>
        <p:nvPicPr>
          <p:cNvPr id="3" name="Picture 2" descr="bcfnschp2question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8603"/>
            <a:ext cx="4411807" cy="5709397"/>
          </a:xfrm>
          <a:prstGeom prst="rect">
            <a:avLst/>
          </a:prstGeom>
        </p:spPr>
      </p:pic>
      <p:sp>
        <p:nvSpPr>
          <p:cNvPr id="6" name="TextBox 5"/>
          <p:cNvSpPr txBox="1"/>
          <p:nvPr/>
        </p:nvSpPr>
        <p:spPr>
          <a:xfrm>
            <a:off x="4411807" y="1148603"/>
            <a:ext cx="4732192" cy="1754327"/>
          </a:xfrm>
          <a:prstGeom prst="rect">
            <a:avLst/>
          </a:prstGeom>
          <a:noFill/>
        </p:spPr>
        <p:txBody>
          <a:bodyPr wrap="square" rtlCol="0">
            <a:spAutoFit/>
          </a:bodyPr>
          <a:lstStyle/>
          <a:p>
            <a:r>
              <a:rPr lang="en-US" sz="3600" dirty="0" smtClean="0"/>
              <a:t>Please come grab a copy of the Ch. 2 Questions</a:t>
            </a:r>
            <a:endParaRPr lang="en-US" sz="3600" dirty="0"/>
          </a:p>
        </p:txBody>
      </p:sp>
    </p:spTree>
    <p:extLst>
      <p:ext uri="{BB962C8B-B14F-4D97-AF65-F5344CB8AC3E}">
        <p14:creationId xmlns:p14="http://schemas.microsoft.com/office/powerpoint/2010/main" val="987539185"/>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99616"/>
          </a:xfrm>
        </p:spPr>
        <p:txBody>
          <a:bodyPr>
            <a:normAutofit/>
          </a:bodyPr>
          <a:lstStyle/>
          <a:p>
            <a:r>
              <a:rPr lang="en-US" sz="6000" dirty="0"/>
              <a:t>The Story of </a:t>
            </a:r>
            <a:r>
              <a:rPr lang="en-US" sz="6000" dirty="0" smtClean="0"/>
              <a:t>Cedar</a:t>
            </a:r>
            <a:endParaRPr lang="en-US" sz="6000" dirty="0"/>
          </a:p>
        </p:txBody>
      </p:sp>
      <p:sp>
        <p:nvSpPr>
          <p:cNvPr id="3" name="Content Placeholder 2"/>
          <p:cNvSpPr>
            <a:spLocks noGrp="1"/>
          </p:cNvSpPr>
          <p:nvPr>
            <p:ph idx="1"/>
          </p:nvPr>
        </p:nvSpPr>
        <p:spPr>
          <a:xfrm>
            <a:off x="768096" y="2725948"/>
            <a:ext cx="7290055" cy="3928469"/>
          </a:xfrm>
        </p:spPr>
        <p:txBody>
          <a:bodyPr>
            <a:normAutofit lnSpcReduction="10000"/>
          </a:bodyPr>
          <a:lstStyle/>
          <a:p>
            <a:r>
              <a:rPr lang="en-US" sz="4000" dirty="0"/>
              <a:t>Sechelt Arts Fest </a:t>
            </a:r>
            <a:r>
              <a:rPr lang="en-US" sz="4000" dirty="0" smtClean="0"/>
              <a:t>2015</a:t>
            </a:r>
          </a:p>
          <a:p>
            <a:endParaRPr lang="en-US" sz="4000" dirty="0" smtClean="0">
              <a:hlinkClick r:id=""/>
            </a:endParaRPr>
          </a:p>
          <a:p>
            <a:r>
              <a:rPr lang="en-US" sz="4000" dirty="0" smtClean="0">
                <a:hlinkClick r:id=""/>
              </a:rPr>
              <a:t>https</a:t>
            </a:r>
            <a:r>
              <a:rPr lang="en-US" sz="4000" dirty="0" smtClean="0">
                <a:hlinkClick r:id="rId2"/>
              </a:rPr>
              <a:t>://www.youtube.com/watch?v=WIcT9Jx0T7g</a:t>
            </a:r>
            <a:r>
              <a:rPr lang="en-US" sz="4000" dirty="0" smtClean="0"/>
              <a:t> </a:t>
            </a:r>
          </a:p>
          <a:p>
            <a:endParaRPr lang="en-US" sz="4000" dirty="0"/>
          </a:p>
          <a:p>
            <a:r>
              <a:rPr lang="en-US" sz="4000" dirty="0" smtClean="0"/>
              <a:t>26:00 mins</a:t>
            </a:r>
            <a:endParaRPr lang="en-US" sz="4000" dirty="0"/>
          </a:p>
        </p:txBody>
      </p:sp>
    </p:spTree>
    <p:extLst>
      <p:ext uri="{BB962C8B-B14F-4D97-AF65-F5344CB8AC3E}">
        <p14:creationId xmlns:p14="http://schemas.microsoft.com/office/powerpoint/2010/main" val="341841856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CCFFCC"/>
          </a:solidFill>
        </p:spPr>
        <p:txBody>
          <a:bodyPr>
            <a:normAutofit fontScale="90000"/>
          </a:bodyPr>
          <a:lstStyle/>
          <a:p>
            <a:r>
              <a:rPr lang="en-US" dirty="0" smtClean="0">
                <a:solidFill>
                  <a:schemeClr val="tx2">
                    <a:lumMod val="40000"/>
                    <a:lumOff val="60000"/>
                  </a:schemeClr>
                </a:solidFill>
              </a:rPr>
              <a:t>Chapter 2 </a:t>
            </a:r>
            <a:br>
              <a:rPr lang="en-US" dirty="0" smtClean="0">
                <a:solidFill>
                  <a:schemeClr val="tx2">
                    <a:lumMod val="40000"/>
                    <a:lumOff val="60000"/>
                  </a:schemeClr>
                </a:solidFill>
              </a:rPr>
            </a:br>
            <a:r>
              <a:rPr lang="en-US" dirty="0" smtClean="0">
                <a:solidFill>
                  <a:schemeClr val="tx2">
                    <a:lumMod val="40000"/>
                    <a:lumOff val="60000"/>
                  </a:schemeClr>
                </a:solidFill>
              </a:rPr>
              <a:t>Let’s Try Some Stuff </a:t>
            </a:r>
            <a:r>
              <a:rPr lang="en-US" dirty="0" smtClean="0">
                <a:solidFill>
                  <a:schemeClr val="tx2">
                    <a:lumMod val="40000"/>
                    <a:lumOff val="60000"/>
                  </a:schemeClr>
                </a:solidFill>
                <a:sym typeface="Wingdings"/>
              </a:rPr>
              <a:t> </a:t>
            </a:r>
            <a:endParaRPr lang="en-US" dirty="0">
              <a:solidFill>
                <a:schemeClr val="tx2">
                  <a:lumMod val="40000"/>
                  <a:lumOff val="60000"/>
                </a:schemeClr>
              </a:solidFill>
            </a:endParaRPr>
          </a:p>
        </p:txBody>
      </p:sp>
      <p:pic>
        <p:nvPicPr>
          <p:cNvPr id="3" name="Picture 2" descr="Screen Shot 2019-08-12 at 4.41.1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9144000" cy="5715000"/>
          </a:xfrm>
          <a:prstGeom prst="rect">
            <a:avLst/>
          </a:prstGeom>
        </p:spPr>
      </p:pic>
    </p:spTree>
    <p:extLst>
      <p:ext uri="{BB962C8B-B14F-4D97-AF65-F5344CB8AC3E}">
        <p14:creationId xmlns:p14="http://schemas.microsoft.com/office/powerpoint/2010/main" val="4679275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CCFFCC"/>
          </a:solidFill>
        </p:spPr>
        <p:txBody>
          <a:bodyPr>
            <a:normAutofit/>
          </a:bodyPr>
          <a:lstStyle/>
          <a:p>
            <a:r>
              <a:rPr lang="en-US" dirty="0" smtClean="0">
                <a:solidFill>
                  <a:schemeClr val="tx2">
                    <a:lumMod val="40000"/>
                    <a:lumOff val="60000"/>
                  </a:schemeClr>
                </a:solidFill>
              </a:rPr>
              <a:t>Orange Shirt Day </a:t>
            </a:r>
            <a:r>
              <a:rPr lang="mr-IN" dirty="0" smtClean="0">
                <a:solidFill>
                  <a:schemeClr val="tx2">
                    <a:lumMod val="40000"/>
                    <a:lumOff val="60000"/>
                  </a:schemeClr>
                </a:solidFill>
              </a:rPr>
              <a:t>–</a:t>
            </a:r>
            <a:r>
              <a:rPr lang="en-US" dirty="0" smtClean="0">
                <a:solidFill>
                  <a:schemeClr val="tx2">
                    <a:lumMod val="40000"/>
                    <a:lumOff val="60000"/>
                  </a:schemeClr>
                </a:solidFill>
              </a:rPr>
              <a:t> September 30</a:t>
            </a:r>
            <a:r>
              <a:rPr lang="en-US" baseline="30000" dirty="0" smtClean="0">
                <a:solidFill>
                  <a:schemeClr val="tx2">
                    <a:lumMod val="40000"/>
                    <a:lumOff val="60000"/>
                  </a:schemeClr>
                </a:solidFill>
              </a:rPr>
              <a:t>th</a:t>
            </a:r>
            <a:r>
              <a:rPr lang="en-US" dirty="0" smtClean="0">
                <a:solidFill>
                  <a:schemeClr val="tx2">
                    <a:lumMod val="40000"/>
                    <a:lumOff val="60000"/>
                  </a:schemeClr>
                </a:solidFill>
              </a:rPr>
              <a:t> </a:t>
            </a:r>
            <a:endParaRPr lang="en-US" dirty="0">
              <a:solidFill>
                <a:schemeClr val="tx2">
                  <a:lumMod val="40000"/>
                  <a:lumOff val="60000"/>
                </a:schemeClr>
              </a:solidFill>
            </a:endParaRPr>
          </a:p>
        </p:txBody>
      </p:sp>
      <p:sp>
        <p:nvSpPr>
          <p:cNvPr id="4" name="TextBox 3"/>
          <p:cNvSpPr txBox="1"/>
          <p:nvPr/>
        </p:nvSpPr>
        <p:spPr>
          <a:xfrm>
            <a:off x="0" y="1143000"/>
            <a:ext cx="9144000" cy="5816977"/>
          </a:xfrm>
          <a:prstGeom prst="rect">
            <a:avLst/>
          </a:prstGeom>
          <a:noFill/>
        </p:spPr>
        <p:txBody>
          <a:bodyPr wrap="square" rtlCol="0">
            <a:spAutoFit/>
          </a:bodyPr>
          <a:lstStyle/>
          <a:p>
            <a:pPr marL="342900" indent="-342900">
              <a:buFont typeface="+mj-lt"/>
              <a:buAutoNum type="arabicPeriod"/>
            </a:pPr>
            <a:r>
              <a:rPr lang="en-US" sz="2400" dirty="0" smtClean="0"/>
              <a:t>Please Visit </a:t>
            </a:r>
            <a:r>
              <a:rPr lang="en-US" sz="2400" dirty="0"/>
              <a:t>the website: </a:t>
            </a:r>
            <a:r>
              <a:rPr lang="en-US" sz="2400" dirty="0">
                <a:hlinkClick r:id="rId3"/>
              </a:rPr>
              <a:t>http://www.orangeshirtday.org/phyllis-</a:t>
            </a:r>
            <a:r>
              <a:rPr lang="en-US" sz="2400" dirty="0" smtClean="0">
                <a:hlinkClick r:id="rId3"/>
              </a:rPr>
              <a:t>story.html</a:t>
            </a:r>
            <a:r>
              <a:rPr lang="en-US" sz="2400" dirty="0" smtClean="0"/>
              <a:t> Make sure to read Phyllis-Story. </a:t>
            </a:r>
          </a:p>
          <a:p>
            <a:pPr marL="342900" indent="-342900">
              <a:buFont typeface="+mj-lt"/>
              <a:buAutoNum type="arabicPeriod"/>
            </a:pPr>
            <a:endParaRPr lang="en-US" sz="2400" dirty="0"/>
          </a:p>
          <a:p>
            <a:pPr marL="342900" indent="-342900">
              <a:buFont typeface="+mj-lt"/>
              <a:buAutoNum type="arabicPeriod"/>
            </a:pPr>
            <a:endParaRPr lang="en-US" sz="2400" dirty="0" smtClean="0"/>
          </a:p>
          <a:p>
            <a:pPr marL="342900" indent="-342900">
              <a:buFont typeface="+mj-lt"/>
              <a:buAutoNum type="arabicPeriod"/>
            </a:pPr>
            <a:r>
              <a:rPr lang="en-US" sz="2400" dirty="0" smtClean="0"/>
              <a:t>Visit Global News </a:t>
            </a:r>
            <a:r>
              <a:rPr lang="en-US" sz="2400" dirty="0" smtClean="0">
                <a:hlinkClick r:id="rId4"/>
              </a:rPr>
              <a:t>https</a:t>
            </a:r>
            <a:r>
              <a:rPr lang="en-US" sz="2400" dirty="0">
                <a:hlinkClick r:id="rId4"/>
              </a:rPr>
              <a:t>://globalnews.ca/news/3777664/orange-shirt-day</a:t>
            </a:r>
            <a:r>
              <a:rPr lang="en-US" sz="2400" dirty="0" smtClean="0">
                <a:hlinkClick r:id="rId4"/>
              </a:rPr>
              <a:t>/</a:t>
            </a:r>
            <a:endParaRPr lang="en-US" sz="2400" dirty="0" smtClean="0"/>
          </a:p>
          <a:p>
            <a:endParaRPr lang="en-US" sz="2400" dirty="0"/>
          </a:p>
          <a:p>
            <a:r>
              <a:rPr lang="en-CA" sz="2400" dirty="0"/>
              <a:t>In </a:t>
            </a:r>
            <a:r>
              <a:rPr lang="en-CA" sz="2400" dirty="0" smtClean="0"/>
              <a:t>your Journals </a:t>
            </a:r>
            <a:r>
              <a:rPr lang="en-CA" sz="2400" dirty="0"/>
              <a:t>answer this question:</a:t>
            </a:r>
          </a:p>
          <a:p>
            <a:pPr marL="342900" indent="-342900">
              <a:buFont typeface="+mj-lt"/>
              <a:buAutoNum type="arabicPeriod"/>
            </a:pPr>
            <a:r>
              <a:rPr lang="en-CA" sz="2400" dirty="0"/>
              <a:t>Why should all Canadian’s know about the history of the Canadian Government’s and the various churches’ creation of Residential schools?</a:t>
            </a:r>
          </a:p>
          <a:p>
            <a:pPr marL="342900" indent="-342900">
              <a:buFont typeface="+mj-lt"/>
              <a:buAutoNum type="arabicPeriod"/>
            </a:pPr>
            <a:r>
              <a:rPr lang="en-CA" sz="2400" dirty="0"/>
              <a:t>Are ‘shirt days’ an effective way to bring awareness to issues? Why or Why not?</a:t>
            </a:r>
          </a:p>
          <a:p>
            <a:endParaRPr lang="en-US" dirty="0" smtClean="0"/>
          </a:p>
          <a:p>
            <a:endParaRPr lang="en-US" dirty="0"/>
          </a:p>
        </p:txBody>
      </p:sp>
    </p:spTree>
    <p:extLst>
      <p:ext uri="{BB962C8B-B14F-4D97-AF65-F5344CB8AC3E}">
        <p14:creationId xmlns:p14="http://schemas.microsoft.com/office/powerpoint/2010/main" val="22352647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74"/>
            <a:ext cx="9144000" cy="1143000"/>
          </a:xfrm>
          <a:solidFill>
            <a:srgbClr val="9BBB59"/>
          </a:solidFill>
        </p:spPr>
        <p:txBody>
          <a:bodyPr>
            <a:noAutofit/>
          </a:bodyPr>
          <a:lstStyle/>
          <a:p>
            <a:r>
              <a:rPr lang="en-US" sz="4800" b="1" dirty="0" smtClean="0"/>
              <a:t>Meaning via TEK and Science</a:t>
            </a:r>
            <a:endParaRPr lang="en-US" sz="4800" b="1" dirty="0"/>
          </a:p>
        </p:txBody>
      </p:sp>
      <p:sp>
        <p:nvSpPr>
          <p:cNvPr id="3" name="Content Placeholder 2"/>
          <p:cNvSpPr>
            <a:spLocks noGrp="1"/>
          </p:cNvSpPr>
          <p:nvPr>
            <p:ph idx="1"/>
          </p:nvPr>
        </p:nvSpPr>
        <p:spPr>
          <a:xfrm>
            <a:off x="0" y="1277829"/>
            <a:ext cx="9144000" cy="5580171"/>
          </a:xfrm>
        </p:spPr>
        <p:txBody>
          <a:bodyPr>
            <a:noAutofit/>
          </a:bodyPr>
          <a:lstStyle/>
          <a:p>
            <a:r>
              <a:rPr lang="en-US" sz="3600" dirty="0"/>
              <a:t>Each First Nation holds a </a:t>
            </a:r>
            <a:r>
              <a:rPr lang="en-US" sz="3600" b="1" u="sng" dirty="0"/>
              <a:t>unique body of information</a:t>
            </a:r>
            <a:r>
              <a:rPr lang="en-US" sz="3600" u="sng" dirty="0"/>
              <a:t> </a:t>
            </a:r>
            <a:r>
              <a:rPr lang="en-US" sz="3600" b="1" u="sng" dirty="0"/>
              <a:t>deeply rooted </a:t>
            </a:r>
            <a:r>
              <a:rPr lang="en-US" sz="3600" dirty="0"/>
              <a:t>in </a:t>
            </a:r>
            <a:r>
              <a:rPr lang="en-US" sz="3600" dirty="0" smtClean="0"/>
              <a:t>its </a:t>
            </a:r>
            <a:r>
              <a:rPr lang="en-US" sz="3600" b="1" u="sng" dirty="0"/>
              <a:t>experience</a:t>
            </a:r>
            <a:r>
              <a:rPr lang="en-US" sz="3600" dirty="0"/>
              <a:t> with the </a:t>
            </a:r>
            <a:r>
              <a:rPr lang="en-US" sz="3600" b="1" u="sng" dirty="0"/>
              <a:t>lands, waters, fish, plants, and wildlife</a:t>
            </a:r>
            <a:r>
              <a:rPr lang="en-US" sz="3600" b="1" dirty="0"/>
              <a:t> </a:t>
            </a:r>
            <a:r>
              <a:rPr lang="en-US" sz="3600" dirty="0"/>
              <a:t>in its territories. </a:t>
            </a:r>
            <a:endParaRPr lang="en-US" sz="3600" dirty="0" smtClean="0"/>
          </a:p>
          <a:p>
            <a:endParaRPr lang="en-US" sz="3600" dirty="0"/>
          </a:p>
          <a:p>
            <a:r>
              <a:rPr lang="en-US" sz="3600" dirty="0" smtClean="0"/>
              <a:t>Each cultural group </a:t>
            </a:r>
            <a:r>
              <a:rPr lang="en-US" sz="3600" b="1" u="sng" dirty="0" smtClean="0"/>
              <a:t>transforms the plants and animals</a:t>
            </a:r>
            <a:r>
              <a:rPr lang="en-US" sz="3600" dirty="0" smtClean="0"/>
              <a:t> around them into food, clothing, shelter, medicine, and tools. </a:t>
            </a:r>
          </a:p>
          <a:p>
            <a:endParaRPr lang="en-US" sz="3600" dirty="0" smtClean="0"/>
          </a:p>
        </p:txBody>
      </p:sp>
    </p:spTree>
    <p:extLst>
      <p:ext uri="{BB962C8B-B14F-4D97-AF65-F5344CB8AC3E}">
        <p14:creationId xmlns:p14="http://schemas.microsoft.com/office/powerpoint/2010/main" val="28242904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9BBB59"/>
          </a:solidFill>
        </p:spPr>
        <p:txBody>
          <a:bodyPr>
            <a:noAutofit/>
          </a:bodyPr>
          <a:lstStyle/>
          <a:p>
            <a:r>
              <a:rPr lang="en-US" sz="4800" b="1" dirty="0" smtClean="0"/>
              <a:t>Meaning via TEK and Science</a:t>
            </a:r>
            <a:endParaRPr lang="en-US" sz="4800" b="1" dirty="0"/>
          </a:p>
        </p:txBody>
      </p:sp>
      <p:sp>
        <p:nvSpPr>
          <p:cNvPr id="3" name="Content Placeholder 2"/>
          <p:cNvSpPr>
            <a:spLocks noGrp="1"/>
          </p:cNvSpPr>
          <p:nvPr>
            <p:ph idx="1"/>
          </p:nvPr>
        </p:nvSpPr>
        <p:spPr>
          <a:xfrm>
            <a:off x="0" y="1711041"/>
            <a:ext cx="9144000" cy="5146959"/>
          </a:xfrm>
        </p:spPr>
        <p:txBody>
          <a:bodyPr>
            <a:noAutofit/>
          </a:bodyPr>
          <a:lstStyle/>
          <a:p>
            <a:r>
              <a:rPr lang="en-US" sz="3600" dirty="0" smtClean="0"/>
              <a:t>The </a:t>
            </a:r>
            <a:r>
              <a:rPr lang="en-US" sz="3600" dirty="0"/>
              <a:t>ways in which they do this </a:t>
            </a:r>
            <a:r>
              <a:rPr lang="en-US" sz="3600" b="1" u="sng" dirty="0"/>
              <a:t>make them distinct</a:t>
            </a:r>
            <a:r>
              <a:rPr lang="en-US" sz="3600" b="1" dirty="0"/>
              <a:t> </a:t>
            </a:r>
            <a:r>
              <a:rPr lang="en-US" sz="3600" dirty="0"/>
              <a:t>from one another. </a:t>
            </a:r>
            <a:endParaRPr lang="en-US" sz="3600" dirty="0" smtClean="0"/>
          </a:p>
          <a:p>
            <a:endParaRPr lang="en-US" sz="3600" dirty="0"/>
          </a:p>
          <a:p>
            <a:r>
              <a:rPr lang="en-US" sz="3600" dirty="0" smtClean="0"/>
              <a:t>The </a:t>
            </a:r>
            <a:r>
              <a:rPr lang="en-US" sz="3600" b="1" u="sng" dirty="0" smtClean="0"/>
              <a:t>knowledge is holistic </a:t>
            </a:r>
            <a:r>
              <a:rPr lang="en-US" sz="3600" dirty="0" smtClean="0"/>
              <a:t>and </a:t>
            </a:r>
            <a:r>
              <a:rPr lang="en-US" sz="3600" b="1" dirty="0" smtClean="0"/>
              <a:t>integrates </a:t>
            </a:r>
            <a:r>
              <a:rPr lang="en-US" sz="3600" b="1" dirty="0"/>
              <a:t>spiritual </a:t>
            </a:r>
            <a:r>
              <a:rPr lang="en-US" sz="3600" dirty="0"/>
              <a:t>and </a:t>
            </a:r>
            <a:r>
              <a:rPr lang="en-US" sz="3600" b="1" dirty="0"/>
              <a:t>moral beliefs </a:t>
            </a:r>
            <a:r>
              <a:rPr lang="en-US" sz="3600" dirty="0"/>
              <a:t>and </a:t>
            </a:r>
            <a:r>
              <a:rPr lang="en-US" sz="3600" b="1" dirty="0"/>
              <a:t>values</a:t>
            </a:r>
            <a:r>
              <a:rPr lang="en-US" sz="3600" dirty="0"/>
              <a:t>. </a:t>
            </a:r>
          </a:p>
        </p:txBody>
      </p:sp>
    </p:spTree>
    <p:extLst>
      <p:ext uri="{BB962C8B-B14F-4D97-AF65-F5344CB8AC3E}">
        <p14:creationId xmlns:p14="http://schemas.microsoft.com/office/powerpoint/2010/main" val="18531578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579"/>
            <a:ext cx="9144000" cy="1143000"/>
          </a:xfrm>
          <a:solidFill>
            <a:srgbClr val="9BBB59"/>
          </a:solidFill>
        </p:spPr>
        <p:txBody>
          <a:bodyPr>
            <a:noAutofit/>
          </a:bodyPr>
          <a:lstStyle/>
          <a:p>
            <a:r>
              <a:rPr lang="en-US" sz="4800" b="1" dirty="0" smtClean="0"/>
              <a:t>Meaning via TEK and Science</a:t>
            </a:r>
            <a:endParaRPr lang="en-US" sz="4800" b="1" dirty="0"/>
          </a:p>
        </p:txBody>
      </p:sp>
      <p:sp>
        <p:nvSpPr>
          <p:cNvPr id="3" name="Content Placeholder 2"/>
          <p:cNvSpPr>
            <a:spLocks noGrp="1"/>
          </p:cNvSpPr>
          <p:nvPr>
            <p:ph idx="1"/>
          </p:nvPr>
        </p:nvSpPr>
        <p:spPr>
          <a:xfrm>
            <a:off x="0" y="1417638"/>
            <a:ext cx="9144000" cy="5440362"/>
          </a:xfrm>
        </p:spPr>
        <p:txBody>
          <a:bodyPr>
            <a:noAutofit/>
          </a:bodyPr>
          <a:lstStyle/>
          <a:p>
            <a:r>
              <a:rPr lang="en-US" sz="3600" dirty="0"/>
              <a:t>This large body of information, referred to as Traditional Ecological Knowledge (TEK)</a:t>
            </a:r>
            <a:r>
              <a:rPr lang="en-US" sz="3600" b="1" dirty="0"/>
              <a:t>, </a:t>
            </a:r>
            <a:r>
              <a:rPr lang="en-US" sz="3600" dirty="0"/>
              <a:t>is made up of </a:t>
            </a:r>
            <a:r>
              <a:rPr lang="en-US" sz="3600" b="1" dirty="0"/>
              <a:t>knowledge, practices, and beliefs </a:t>
            </a:r>
            <a:r>
              <a:rPr lang="en-US" sz="3600" dirty="0"/>
              <a:t>about the relationship of plants, animals, and people with one another and the environment. </a:t>
            </a:r>
            <a:endParaRPr lang="en-US" sz="3600" dirty="0" smtClean="0"/>
          </a:p>
          <a:p>
            <a:r>
              <a:rPr lang="en-US" sz="3600" dirty="0" smtClean="0"/>
              <a:t>It has been </a:t>
            </a:r>
            <a:r>
              <a:rPr lang="en-US" sz="3600" b="1" dirty="0" smtClean="0"/>
              <a:t>handed down </a:t>
            </a:r>
            <a:r>
              <a:rPr lang="en-US" sz="3600" dirty="0" smtClean="0"/>
              <a:t>from</a:t>
            </a:r>
            <a:r>
              <a:rPr lang="en-US" sz="3600" b="1" dirty="0" smtClean="0"/>
              <a:t> generation to generation </a:t>
            </a:r>
            <a:r>
              <a:rPr lang="en-US" sz="3600" dirty="0" smtClean="0"/>
              <a:t>over thousands of years. </a:t>
            </a:r>
          </a:p>
          <a:p>
            <a:endParaRPr lang="en-US" sz="3600" dirty="0"/>
          </a:p>
        </p:txBody>
      </p:sp>
    </p:spTree>
    <p:extLst>
      <p:ext uri="{BB962C8B-B14F-4D97-AF65-F5344CB8AC3E}">
        <p14:creationId xmlns:p14="http://schemas.microsoft.com/office/powerpoint/2010/main" val="9224253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23403"/>
          </a:xfrm>
          <a:solidFill>
            <a:srgbClr val="9BBB59"/>
          </a:solidFill>
        </p:spPr>
        <p:txBody>
          <a:bodyPr>
            <a:noAutofit/>
          </a:bodyPr>
          <a:lstStyle/>
          <a:p>
            <a:r>
              <a:rPr lang="en-US" sz="4800" b="1" dirty="0" smtClean="0"/>
              <a:t>Meaning via TEK and Science </a:t>
            </a:r>
            <a:r>
              <a:rPr lang="en-US" sz="4800" dirty="0" smtClean="0">
                <a:solidFill>
                  <a:srgbClr val="000000"/>
                </a:solidFill>
                <a:sym typeface="Wingdings"/>
              </a:rPr>
              <a:t></a:t>
            </a:r>
            <a:endParaRPr lang="en-US" sz="4800" b="1" dirty="0"/>
          </a:p>
        </p:txBody>
      </p:sp>
      <p:sp>
        <p:nvSpPr>
          <p:cNvPr id="3" name="Content Placeholder 2"/>
          <p:cNvSpPr>
            <a:spLocks noGrp="1"/>
          </p:cNvSpPr>
          <p:nvPr>
            <p:ph idx="1"/>
          </p:nvPr>
        </p:nvSpPr>
        <p:spPr>
          <a:xfrm>
            <a:off x="0" y="1548950"/>
            <a:ext cx="9144000" cy="5309050"/>
          </a:xfrm>
        </p:spPr>
        <p:txBody>
          <a:bodyPr>
            <a:noAutofit/>
          </a:bodyPr>
          <a:lstStyle/>
          <a:p>
            <a:r>
              <a:rPr lang="en-US" sz="3600" dirty="0"/>
              <a:t>First Nations people have </a:t>
            </a:r>
            <a:r>
              <a:rPr lang="en-US" sz="3600" b="1" dirty="0"/>
              <a:t>always had knowledge </a:t>
            </a:r>
            <a:r>
              <a:rPr lang="en-US" sz="3600" dirty="0"/>
              <a:t>and</a:t>
            </a:r>
            <a:r>
              <a:rPr lang="en-US" sz="3600" b="1" dirty="0"/>
              <a:t> </a:t>
            </a:r>
            <a:r>
              <a:rPr lang="en-US" sz="3600" dirty="0"/>
              <a:t>strategies</a:t>
            </a:r>
            <a:r>
              <a:rPr lang="en-US" sz="3600" b="1" dirty="0"/>
              <a:t> </a:t>
            </a:r>
            <a:r>
              <a:rPr lang="en-US" sz="3600" dirty="0"/>
              <a:t>which allow them to </a:t>
            </a:r>
            <a:r>
              <a:rPr lang="en-US" sz="3600" b="1" dirty="0"/>
              <a:t>survive </a:t>
            </a:r>
            <a:r>
              <a:rPr lang="en-US" sz="3600" dirty="0"/>
              <a:t>in a</a:t>
            </a:r>
            <a:r>
              <a:rPr lang="en-US" sz="3600" b="1" dirty="0"/>
              <a:t> balanced relationship</a:t>
            </a:r>
            <a:r>
              <a:rPr lang="en-US" sz="3600" dirty="0"/>
              <a:t> with their natural and cultural environments. </a:t>
            </a:r>
          </a:p>
        </p:txBody>
      </p:sp>
    </p:spTree>
    <p:extLst>
      <p:ext uri="{BB962C8B-B14F-4D97-AF65-F5344CB8AC3E}">
        <p14:creationId xmlns:p14="http://schemas.microsoft.com/office/powerpoint/2010/main" val="33976665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3999" cy="1299882"/>
          </a:xfrm>
          <a:solidFill>
            <a:srgbClr val="9BBB59"/>
          </a:solidFill>
        </p:spPr>
        <p:txBody>
          <a:bodyPr>
            <a:noAutofit/>
          </a:bodyPr>
          <a:lstStyle/>
          <a:p>
            <a:r>
              <a:rPr lang="en-US" sz="4800" b="1" dirty="0" smtClean="0"/>
              <a:t>Meaning via TEK and Science </a:t>
            </a:r>
            <a:r>
              <a:rPr lang="en-US" sz="4800" dirty="0" smtClean="0">
                <a:solidFill>
                  <a:srgbClr val="000000"/>
                </a:solidFill>
                <a:sym typeface="Wingdings"/>
              </a:rPr>
              <a:t></a:t>
            </a:r>
            <a:endParaRPr lang="en-US" sz="4800" b="1" dirty="0"/>
          </a:p>
        </p:txBody>
      </p:sp>
      <p:sp>
        <p:nvSpPr>
          <p:cNvPr id="3" name="Content Placeholder 2"/>
          <p:cNvSpPr>
            <a:spLocks noGrp="1"/>
          </p:cNvSpPr>
          <p:nvPr>
            <p:ph idx="1"/>
          </p:nvPr>
        </p:nvSpPr>
        <p:spPr>
          <a:xfrm>
            <a:off x="0" y="1745487"/>
            <a:ext cx="9143999" cy="5112513"/>
          </a:xfrm>
        </p:spPr>
        <p:txBody>
          <a:bodyPr>
            <a:noAutofit/>
          </a:bodyPr>
          <a:lstStyle/>
          <a:p>
            <a:r>
              <a:rPr lang="en-US" sz="3600" dirty="0" smtClean="0"/>
              <a:t>As </a:t>
            </a:r>
            <a:r>
              <a:rPr lang="en-US" sz="3600" dirty="0"/>
              <a:t>with other aspects of culture, </a:t>
            </a:r>
            <a:r>
              <a:rPr lang="en-US" sz="3600" b="1" dirty="0"/>
              <a:t>this knowledge is </a:t>
            </a:r>
            <a:r>
              <a:rPr lang="en-US" sz="3600" b="1" dirty="0" smtClean="0"/>
              <a:t>dynamic</a:t>
            </a:r>
            <a:r>
              <a:rPr lang="en-US" sz="3600" dirty="0" smtClean="0"/>
              <a:t> = it </a:t>
            </a:r>
            <a:r>
              <a:rPr lang="en-US" sz="3600" dirty="0"/>
              <a:t>is always going through a process of experimentation, innovation, and adaptation as conditions change. </a:t>
            </a:r>
          </a:p>
        </p:txBody>
      </p:sp>
    </p:spTree>
    <p:extLst>
      <p:ext uri="{BB962C8B-B14F-4D97-AF65-F5344CB8AC3E}">
        <p14:creationId xmlns:p14="http://schemas.microsoft.com/office/powerpoint/2010/main" val="20947016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696"/>
            <a:ext cx="9144000" cy="1264303"/>
          </a:xfrm>
          <a:solidFill>
            <a:srgbClr val="9BBB59"/>
          </a:solidFill>
        </p:spPr>
        <p:txBody>
          <a:bodyPr>
            <a:noAutofit/>
          </a:bodyPr>
          <a:lstStyle/>
          <a:p>
            <a:r>
              <a:rPr lang="en-US" sz="4800" b="1" dirty="0" smtClean="0"/>
              <a:t>Meaning via TEK and Science </a:t>
            </a:r>
            <a:r>
              <a:rPr lang="en-US" sz="4800" dirty="0" smtClean="0">
                <a:solidFill>
                  <a:srgbClr val="000000"/>
                </a:solidFill>
                <a:sym typeface="Wingdings"/>
              </a:rPr>
              <a:t></a:t>
            </a:r>
            <a:endParaRPr lang="en-US" sz="4800" b="1" dirty="0"/>
          </a:p>
        </p:txBody>
      </p:sp>
      <p:sp>
        <p:nvSpPr>
          <p:cNvPr id="3" name="Content Placeholder 2"/>
          <p:cNvSpPr>
            <a:spLocks noGrp="1"/>
          </p:cNvSpPr>
          <p:nvPr>
            <p:ph idx="1"/>
          </p:nvPr>
        </p:nvSpPr>
        <p:spPr>
          <a:xfrm>
            <a:off x="0" y="1654778"/>
            <a:ext cx="9144000" cy="5203222"/>
          </a:xfrm>
        </p:spPr>
        <p:txBody>
          <a:bodyPr>
            <a:noAutofit/>
          </a:bodyPr>
          <a:lstStyle/>
          <a:p>
            <a:r>
              <a:rPr lang="en-US" sz="3600" dirty="0"/>
              <a:t>Traditional knowledge is much more than the </a:t>
            </a:r>
            <a:r>
              <a:rPr lang="en-US" sz="3600" b="1" dirty="0"/>
              <a:t>identification</a:t>
            </a:r>
            <a:r>
              <a:rPr lang="en-US" sz="3600" dirty="0"/>
              <a:t> of plants and </a:t>
            </a:r>
            <a:r>
              <a:rPr lang="en-US" sz="3600" b="1" dirty="0"/>
              <a:t>animals</a:t>
            </a:r>
            <a:r>
              <a:rPr lang="en-US" sz="3600" dirty="0"/>
              <a:t>, or a description of their </a:t>
            </a:r>
            <a:r>
              <a:rPr lang="en-US" sz="3600" b="1" dirty="0" err="1"/>
              <a:t>behaviour</a:t>
            </a:r>
            <a:r>
              <a:rPr lang="en-US" sz="3600" dirty="0"/>
              <a:t>. </a:t>
            </a:r>
            <a:endParaRPr lang="en-US" sz="3600" dirty="0" smtClean="0"/>
          </a:p>
          <a:p>
            <a:endParaRPr lang="en-US" sz="3600" dirty="0" smtClean="0"/>
          </a:p>
          <a:p>
            <a:r>
              <a:rPr lang="en-US" sz="3600" dirty="0" smtClean="0"/>
              <a:t>The reason it is called ecological knowledge is because it </a:t>
            </a:r>
            <a:r>
              <a:rPr lang="en-US" sz="3600" b="1" dirty="0" smtClean="0"/>
              <a:t>understands </a:t>
            </a:r>
            <a:r>
              <a:rPr lang="en-US" sz="3600" dirty="0" smtClean="0"/>
              <a:t>how plants and animals </a:t>
            </a:r>
            <a:r>
              <a:rPr lang="en-US" sz="3600" b="1" dirty="0" smtClean="0"/>
              <a:t>interact</a:t>
            </a:r>
            <a:r>
              <a:rPr lang="en-US" sz="3600" dirty="0" smtClean="0"/>
              <a:t> in the </a:t>
            </a:r>
            <a:r>
              <a:rPr lang="en-US" sz="3600" b="1" dirty="0" smtClean="0"/>
              <a:t>environment</a:t>
            </a:r>
            <a:r>
              <a:rPr lang="en-US" sz="3600" dirty="0" smtClean="0"/>
              <a:t>. </a:t>
            </a:r>
          </a:p>
          <a:p>
            <a:endParaRPr lang="en-US" sz="3600" dirty="0"/>
          </a:p>
        </p:txBody>
      </p:sp>
    </p:spTree>
    <p:extLst>
      <p:ext uri="{BB962C8B-B14F-4D97-AF65-F5344CB8AC3E}">
        <p14:creationId xmlns:p14="http://schemas.microsoft.com/office/powerpoint/2010/main" val="2420285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255059"/>
          </a:xfrm>
        </p:spPr>
        <p:txBody>
          <a:bodyPr>
            <a:normAutofit fontScale="90000"/>
          </a:bodyPr>
          <a:lstStyle/>
          <a:p>
            <a:r>
              <a:rPr lang="en-US" dirty="0" smtClean="0"/>
              <a:t>Can you identify what this picture is of?</a:t>
            </a:r>
            <a:endParaRPr lang="en-US" dirty="0"/>
          </a:p>
        </p:txBody>
      </p:sp>
      <p:pic>
        <p:nvPicPr>
          <p:cNvPr id="4" name="Content Placeholder 3" descr="featureplantthumb1.jpg"/>
          <p:cNvPicPr>
            <a:picLocks noGrp="1" noChangeAspect="1"/>
          </p:cNvPicPr>
          <p:nvPr>
            <p:ph idx="1"/>
          </p:nvPr>
        </p:nvPicPr>
        <p:blipFill>
          <a:blip r:embed="rId2">
            <a:extLst>
              <a:ext uri="{28A0092B-C50C-407E-A947-70E740481C1C}">
                <a14:useLocalDpi xmlns:a14="http://schemas.microsoft.com/office/drawing/2010/main" val="0"/>
              </a:ext>
            </a:extLst>
          </a:blip>
          <a:srcRect l="-66372" r="-66372"/>
          <a:stretch>
            <a:fillRect/>
          </a:stretch>
        </p:blipFill>
        <p:spPr/>
      </p:pic>
    </p:spTree>
    <p:extLst>
      <p:ext uri="{BB962C8B-B14F-4D97-AF65-F5344CB8AC3E}">
        <p14:creationId xmlns:p14="http://schemas.microsoft.com/office/powerpoint/2010/main" val="21263999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9BBB59"/>
          </a:solidFill>
        </p:spPr>
        <p:txBody>
          <a:bodyPr>
            <a:noAutofit/>
          </a:bodyPr>
          <a:lstStyle/>
          <a:p>
            <a:r>
              <a:rPr lang="en-US" sz="4800" b="1" dirty="0" smtClean="0"/>
              <a:t>Meaning via TEK and Science </a:t>
            </a:r>
            <a:r>
              <a:rPr lang="en-US" sz="4800" dirty="0" smtClean="0">
                <a:solidFill>
                  <a:srgbClr val="000000"/>
                </a:solidFill>
                <a:sym typeface="Wingdings"/>
              </a:rPr>
              <a:t></a:t>
            </a:r>
            <a:endParaRPr lang="en-US" sz="4800" b="1" dirty="0"/>
          </a:p>
        </p:txBody>
      </p:sp>
      <p:sp>
        <p:nvSpPr>
          <p:cNvPr id="3" name="Content Placeholder 2"/>
          <p:cNvSpPr>
            <a:spLocks noGrp="1"/>
          </p:cNvSpPr>
          <p:nvPr>
            <p:ph idx="1"/>
          </p:nvPr>
        </p:nvSpPr>
        <p:spPr>
          <a:xfrm>
            <a:off x="0" y="1420701"/>
            <a:ext cx="9144000" cy="5437299"/>
          </a:xfrm>
        </p:spPr>
        <p:txBody>
          <a:bodyPr>
            <a:noAutofit/>
          </a:bodyPr>
          <a:lstStyle/>
          <a:p>
            <a:r>
              <a:rPr lang="en-US" sz="3600" dirty="0" smtClean="0"/>
              <a:t>It </a:t>
            </a:r>
            <a:r>
              <a:rPr lang="en-US" sz="3600" dirty="0"/>
              <a:t>is </a:t>
            </a:r>
            <a:r>
              <a:rPr lang="en-US" sz="3600" b="1" u="sng" dirty="0"/>
              <a:t>practical knowledge </a:t>
            </a:r>
            <a:r>
              <a:rPr lang="en-US" sz="3600" dirty="0"/>
              <a:t>which can be used to </a:t>
            </a:r>
            <a:r>
              <a:rPr lang="en-US" sz="3600" b="1" u="sng" dirty="0"/>
              <a:t>predict and to make important decisions </a:t>
            </a:r>
            <a:r>
              <a:rPr lang="en-US" sz="3600" dirty="0"/>
              <a:t>in a number of vital areas, including reliable food supply, sustainable resource management, human and animal health, and education.</a:t>
            </a:r>
          </a:p>
        </p:txBody>
      </p:sp>
    </p:spTree>
    <p:extLst>
      <p:ext uri="{BB962C8B-B14F-4D97-AF65-F5344CB8AC3E}">
        <p14:creationId xmlns:p14="http://schemas.microsoft.com/office/powerpoint/2010/main" val="17693364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CCFFCC"/>
          </a:solidFill>
        </p:spPr>
        <p:txBody>
          <a:bodyPr>
            <a:normAutofit fontScale="90000"/>
          </a:bodyPr>
          <a:lstStyle/>
          <a:p>
            <a:r>
              <a:rPr lang="en-US" dirty="0" smtClean="0">
                <a:solidFill>
                  <a:srgbClr val="000000"/>
                </a:solidFill>
              </a:rPr>
              <a:t>Chapter 2 </a:t>
            </a:r>
            <a:br>
              <a:rPr lang="en-US" dirty="0" smtClean="0">
                <a:solidFill>
                  <a:srgbClr val="000000"/>
                </a:solidFill>
              </a:rPr>
            </a:br>
            <a:r>
              <a:rPr lang="en-US" dirty="0" smtClean="0">
                <a:solidFill>
                  <a:srgbClr val="000000"/>
                </a:solidFill>
              </a:rPr>
              <a:t>Living on the </a:t>
            </a:r>
            <a:r>
              <a:rPr lang="en-US" dirty="0" smtClean="0">
                <a:solidFill>
                  <a:srgbClr val="000000"/>
                </a:solidFill>
                <a:hlinkClick r:id="rId3"/>
              </a:rPr>
              <a:t>Land</a:t>
            </a:r>
            <a:endParaRPr lang="en-US" dirty="0">
              <a:solidFill>
                <a:srgbClr val="000000"/>
              </a:solidFill>
            </a:endParaRPr>
          </a:p>
        </p:txBody>
      </p:sp>
      <p:pic>
        <p:nvPicPr>
          <p:cNvPr id="3" name="Picture 2" descr="_CSC298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42999"/>
            <a:ext cx="9144000" cy="5725617"/>
          </a:xfrm>
          <a:prstGeom prst="rect">
            <a:avLst/>
          </a:prstGeom>
        </p:spPr>
      </p:pic>
    </p:spTree>
    <p:extLst>
      <p:ext uri="{BB962C8B-B14F-4D97-AF65-F5344CB8AC3E}">
        <p14:creationId xmlns:p14="http://schemas.microsoft.com/office/powerpoint/2010/main" val="54667796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1852706"/>
          </a:xfrm>
        </p:spPr>
        <p:txBody>
          <a:bodyPr>
            <a:normAutofit/>
          </a:bodyPr>
          <a:lstStyle/>
          <a:p>
            <a:pPr algn="ctr"/>
            <a:r>
              <a:rPr lang="en-US" b="1" dirty="0"/>
              <a:t>What </a:t>
            </a:r>
            <a:r>
              <a:rPr lang="en-US" b="1" dirty="0" smtClean="0"/>
              <a:t>was (is) Traditional </a:t>
            </a:r>
            <a:r>
              <a:rPr lang="en-US" b="1" dirty="0"/>
              <a:t>Ecological </a:t>
            </a:r>
            <a:r>
              <a:rPr lang="en-US" b="1" dirty="0" smtClean="0"/>
              <a:t>Knowledge </a:t>
            </a:r>
            <a:r>
              <a:rPr lang="en-US" b="1" dirty="0"/>
              <a:t>Education </a:t>
            </a:r>
            <a:r>
              <a:rPr lang="en-US" b="1" dirty="0" smtClean="0"/>
              <a:t>like?</a:t>
            </a:r>
            <a:endParaRPr lang="en-US" b="1" dirty="0"/>
          </a:p>
        </p:txBody>
      </p:sp>
    </p:spTree>
    <p:extLst>
      <p:ext uri="{BB962C8B-B14F-4D97-AF65-F5344CB8AC3E}">
        <p14:creationId xmlns:p14="http://schemas.microsoft.com/office/powerpoint/2010/main" val="17654960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9BBB59"/>
          </a:solidFill>
        </p:spPr>
        <p:txBody>
          <a:bodyPr>
            <a:noAutofit/>
          </a:bodyPr>
          <a:lstStyle/>
          <a:p>
            <a:r>
              <a:rPr lang="en-US" sz="4800" b="1" dirty="0" smtClean="0"/>
              <a:t>Education in TEK </a:t>
            </a:r>
            <a:r>
              <a:rPr lang="en-US" sz="4800" dirty="0" smtClean="0">
                <a:solidFill>
                  <a:srgbClr val="000000"/>
                </a:solidFill>
                <a:sym typeface="Wingdings"/>
              </a:rPr>
              <a:t></a:t>
            </a:r>
            <a:endParaRPr lang="en-US" sz="4800" b="1" dirty="0"/>
          </a:p>
        </p:txBody>
      </p:sp>
      <p:sp>
        <p:nvSpPr>
          <p:cNvPr id="3" name="Content Placeholder 2"/>
          <p:cNvSpPr>
            <a:spLocks noGrp="1"/>
          </p:cNvSpPr>
          <p:nvPr>
            <p:ph idx="1"/>
          </p:nvPr>
        </p:nvSpPr>
        <p:spPr>
          <a:xfrm>
            <a:off x="0" y="1143000"/>
            <a:ext cx="9144000" cy="5715000"/>
          </a:xfrm>
        </p:spPr>
        <p:txBody>
          <a:bodyPr>
            <a:noAutofit/>
          </a:bodyPr>
          <a:lstStyle/>
          <a:p>
            <a:r>
              <a:rPr lang="en-US" sz="3600" dirty="0"/>
              <a:t>Traditionally, </a:t>
            </a:r>
            <a:r>
              <a:rPr lang="en-US" sz="3600" b="1" dirty="0"/>
              <a:t>children </a:t>
            </a:r>
            <a:r>
              <a:rPr lang="en-US" sz="3600" dirty="0"/>
              <a:t>were</a:t>
            </a:r>
            <a:r>
              <a:rPr lang="en-US" sz="3600" b="1" dirty="0"/>
              <a:t> trained </a:t>
            </a:r>
            <a:r>
              <a:rPr lang="en-US" sz="3600" dirty="0"/>
              <a:t>from an </a:t>
            </a:r>
            <a:r>
              <a:rPr lang="en-US" sz="3600" b="1" dirty="0"/>
              <a:t>early age </a:t>
            </a:r>
            <a:r>
              <a:rPr lang="en-US" sz="3600" dirty="0"/>
              <a:t>to </a:t>
            </a:r>
            <a:r>
              <a:rPr lang="en-US" sz="3600" b="1" dirty="0"/>
              <a:t>be aware of and respect plants and animals </a:t>
            </a:r>
            <a:r>
              <a:rPr lang="en-US" sz="3600" dirty="0"/>
              <a:t>and the </a:t>
            </a:r>
            <a:r>
              <a:rPr lang="en-US" sz="3600" b="1" dirty="0"/>
              <a:t>environment</a:t>
            </a:r>
            <a:r>
              <a:rPr lang="en-US" sz="3600" dirty="0"/>
              <a:t> they lived in. </a:t>
            </a:r>
          </a:p>
        </p:txBody>
      </p:sp>
      <p:pic>
        <p:nvPicPr>
          <p:cNvPr id="4" name="Picture 3" descr="racco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941" y="3929530"/>
            <a:ext cx="3787816" cy="2211294"/>
          </a:xfrm>
          <a:prstGeom prst="rect">
            <a:avLst/>
          </a:prstGeom>
        </p:spPr>
      </p:pic>
      <p:pic>
        <p:nvPicPr>
          <p:cNvPr id="5" name="Picture 4" descr="animals-of-north-america_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0822" y="2995705"/>
            <a:ext cx="2958353" cy="3697941"/>
          </a:xfrm>
          <a:prstGeom prst="rect">
            <a:avLst/>
          </a:prstGeom>
        </p:spPr>
      </p:pic>
    </p:spTree>
    <p:extLst>
      <p:ext uri="{BB962C8B-B14F-4D97-AF65-F5344CB8AC3E}">
        <p14:creationId xmlns:p14="http://schemas.microsoft.com/office/powerpoint/2010/main" val="38585483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637"/>
            <a:ext cx="9144000" cy="1339009"/>
          </a:xfrm>
          <a:solidFill>
            <a:srgbClr val="9BBB59"/>
          </a:solidFill>
        </p:spPr>
        <p:txBody>
          <a:bodyPr>
            <a:noAutofit/>
          </a:bodyPr>
          <a:lstStyle/>
          <a:p>
            <a:r>
              <a:rPr lang="en-US" sz="4800" b="1" dirty="0" smtClean="0"/>
              <a:t>Education in TEK </a:t>
            </a:r>
            <a:r>
              <a:rPr lang="en-US" sz="4800" dirty="0" smtClean="0">
                <a:solidFill>
                  <a:srgbClr val="000000"/>
                </a:solidFill>
                <a:sym typeface="Wingdings"/>
              </a:rPr>
              <a:t></a:t>
            </a:r>
            <a:endParaRPr lang="en-US" sz="4800" b="1" dirty="0"/>
          </a:p>
        </p:txBody>
      </p:sp>
      <p:sp>
        <p:nvSpPr>
          <p:cNvPr id="3" name="Content Placeholder 2"/>
          <p:cNvSpPr>
            <a:spLocks noGrp="1"/>
          </p:cNvSpPr>
          <p:nvPr>
            <p:ph idx="1"/>
          </p:nvPr>
        </p:nvSpPr>
        <p:spPr>
          <a:xfrm>
            <a:off x="0" y="1560239"/>
            <a:ext cx="9144000" cy="5297761"/>
          </a:xfrm>
        </p:spPr>
        <p:txBody>
          <a:bodyPr>
            <a:noAutofit/>
          </a:bodyPr>
          <a:lstStyle/>
          <a:p>
            <a:r>
              <a:rPr lang="en-US" sz="3600" dirty="0" smtClean="0"/>
              <a:t>This </a:t>
            </a:r>
            <a:r>
              <a:rPr lang="en-US" sz="3600" dirty="0"/>
              <a:t>meant learning not only how to </a:t>
            </a:r>
            <a:r>
              <a:rPr lang="en-US" sz="3600" b="1" dirty="0"/>
              <a:t>hunt</a:t>
            </a:r>
            <a:r>
              <a:rPr lang="en-US" sz="3600" dirty="0"/>
              <a:t>, fish, </a:t>
            </a:r>
            <a:r>
              <a:rPr lang="en-US" sz="3600" b="1" dirty="0"/>
              <a:t>gather</a:t>
            </a:r>
            <a:r>
              <a:rPr lang="en-US" sz="3600" dirty="0"/>
              <a:t> and process food and materials, but also how to understand the </a:t>
            </a:r>
            <a:r>
              <a:rPr lang="en-US" sz="3600" b="1" dirty="0" err="1"/>
              <a:t>behaviour</a:t>
            </a:r>
            <a:r>
              <a:rPr lang="en-US" sz="3600" dirty="0"/>
              <a:t> and roles of other </a:t>
            </a:r>
            <a:r>
              <a:rPr lang="en-US" sz="3600" b="1" dirty="0"/>
              <a:t>species</a:t>
            </a:r>
            <a:r>
              <a:rPr lang="en-US" sz="3600" dirty="0"/>
              <a:t> in the ecosystem, and how to successfully interact with them in sustainable ways. </a:t>
            </a:r>
          </a:p>
        </p:txBody>
      </p:sp>
    </p:spTree>
    <p:extLst>
      <p:ext uri="{BB962C8B-B14F-4D97-AF65-F5344CB8AC3E}">
        <p14:creationId xmlns:p14="http://schemas.microsoft.com/office/powerpoint/2010/main" val="31597496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9BBB59"/>
          </a:solidFill>
        </p:spPr>
        <p:txBody>
          <a:bodyPr>
            <a:noAutofit/>
          </a:bodyPr>
          <a:lstStyle/>
          <a:p>
            <a:r>
              <a:rPr lang="en-US" sz="4800" b="1" dirty="0" smtClean="0"/>
              <a:t>Education in TEK </a:t>
            </a:r>
            <a:r>
              <a:rPr lang="en-US" sz="4800" dirty="0" smtClean="0">
                <a:solidFill>
                  <a:srgbClr val="000000"/>
                </a:solidFill>
                <a:sym typeface="Wingdings"/>
              </a:rPr>
              <a:t></a:t>
            </a:r>
            <a:endParaRPr lang="en-US" sz="4800" b="1" dirty="0"/>
          </a:p>
        </p:txBody>
      </p:sp>
      <p:sp>
        <p:nvSpPr>
          <p:cNvPr id="3" name="Content Placeholder 2"/>
          <p:cNvSpPr>
            <a:spLocks noGrp="1"/>
          </p:cNvSpPr>
          <p:nvPr>
            <p:ph idx="1"/>
          </p:nvPr>
        </p:nvSpPr>
        <p:spPr>
          <a:xfrm>
            <a:off x="0" y="1620712"/>
            <a:ext cx="9144000" cy="5237288"/>
          </a:xfrm>
        </p:spPr>
        <p:txBody>
          <a:bodyPr>
            <a:noAutofit/>
          </a:bodyPr>
          <a:lstStyle/>
          <a:p>
            <a:r>
              <a:rPr lang="en-US" sz="3600" dirty="0" smtClean="0"/>
              <a:t>This </a:t>
            </a:r>
            <a:r>
              <a:rPr lang="en-US" sz="3600" dirty="0"/>
              <a:t>knowledge was not </a:t>
            </a:r>
            <a:r>
              <a:rPr lang="en-US" sz="3600" b="1" dirty="0"/>
              <a:t>taught</a:t>
            </a:r>
            <a:r>
              <a:rPr lang="en-US" sz="3600" dirty="0"/>
              <a:t> in a school. </a:t>
            </a:r>
            <a:endParaRPr lang="en-US" sz="3600" dirty="0" smtClean="0"/>
          </a:p>
          <a:p>
            <a:endParaRPr lang="en-US" sz="3600" dirty="0"/>
          </a:p>
          <a:p>
            <a:r>
              <a:rPr lang="en-US" sz="3600" dirty="0" smtClean="0"/>
              <a:t>It </a:t>
            </a:r>
            <a:r>
              <a:rPr lang="en-US" sz="3600" dirty="0"/>
              <a:t>was passed down by Elders through </a:t>
            </a:r>
            <a:r>
              <a:rPr lang="en-US" sz="3600" b="1" dirty="0"/>
              <a:t>oral </a:t>
            </a:r>
            <a:r>
              <a:rPr lang="en-US" sz="3600" dirty="0"/>
              <a:t>histories, songs, and hands-on training. </a:t>
            </a:r>
          </a:p>
          <a:p>
            <a:r>
              <a:rPr lang="en-US" sz="3600" dirty="0" smtClean="0"/>
              <a:t>As people </a:t>
            </a:r>
            <a:r>
              <a:rPr lang="en-US" sz="3600" b="1" dirty="0" smtClean="0"/>
              <a:t>matured</a:t>
            </a:r>
            <a:r>
              <a:rPr lang="en-US" sz="3600" dirty="0" smtClean="0"/>
              <a:t>, they </a:t>
            </a:r>
            <a:r>
              <a:rPr lang="en-US" sz="3600" b="1" dirty="0" smtClean="0"/>
              <a:t>built on the teachings </a:t>
            </a:r>
            <a:r>
              <a:rPr lang="en-US" sz="3600" dirty="0" smtClean="0"/>
              <a:t>of their childhood through observation, experience, and spiritual interaction with the land.</a:t>
            </a:r>
          </a:p>
          <a:p>
            <a:endParaRPr lang="en-US" sz="3600" dirty="0"/>
          </a:p>
        </p:txBody>
      </p:sp>
    </p:spTree>
    <p:extLst>
      <p:ext uri="{BB962C8B-B14F-4D97-AF65-F5344CB8AC3E}">
        <p14:creationId xmlns:p14="http://schemas.microsoft.com/office/powerpoint/2010/main" val="6054674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1697400"/>
          </a:xfrm>
        </p:spPr>
        <p:txBody>
          <a:bodyPr>
            <a:normAutofit/>
          </a:bodyPr>
          <a:lstStyle/>
          <a:p>
            <a:r>
              <a:rPr lang="en-US" b="1" dirty="0"/>
              <a:t>What is Traditional Ecological Knowledge </a:t>
            </a:r>
            <a:r>
              <a:rPr lang="en-US" b="1" dirty="0" smtClean="0"/>
              <a:t>like Today?</a:t>
            </a:r>
            <a:endParaRPr lang="en-US" b="1" dirty="0"/>
          </a:p>
        </p:txBody>
      </p:sp>
    </p:spTree>
    <p:extLst>
      <p:ext uri="{BB962C8B-B14F-4D97-AF65-F5344CB8AC3E}">
        <p14:creationId xmlns:p14="http://schemas.microsoft.com/office/powerpoint/2010/main" val="16681713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9BBB59"/>
          </a:solidFill>
        </p:spPr>
        <p:txBody>
          <a:bodyPr>
            <a:noAutofit/>
          </a:bodyPr>
          <a:lstStyle/>
          <a:p>
            <a:r>
              <a:rPr lang="en-US" sz="4800" b="1" dirty="0" smtClean="0"/>
              <a:t>TEK Today </a:t>
            </a:r>
            <a:r>
              <a:rPr lang="en-US" sz="4800" dirty="0" smtClean="0">
                <a:solidFill>
                  <a:srgbClr val="000000"/>
                </a:solidFill>
                <a:sym typeface="Wingdings"/>
              </a:rPr>
              <a:t></a:t>
            </a:r>
            <a:endParaRPr lang="en-US" sz="4800" b="1" dirty="0"/>
          </a:p>
        </p:txBody>
      </p:sp>
      <p:sp>
        <p:nvSpPr>
          <p:cNvPr id="3" name="Content Placeholder 2"/>
          <p:cNvSpPr>
            <a:spLocks noGrp="1"/>
          </p:cNvSpPr>
          <p:nvPr>
            <p:ph idx="1"/>
          </p:nvPr>
        </p:nvSpPr>
        <p:spPr>
          <a:xfrm>
            <a:off x="0" y="1176298"/>
            <a:ext cx="9144000" cy="5681701"/>
          </a:xfrm>
        </p:spPr>
        <p:txBody>
          <a:bodyPr>
            <a:noAutofit/>
          </a:bodyPr>
          <a:lstStyle/>
          <a:p>
            <a:r>
              <a:rPr lang="en-US" sz="3600" dirty="0"/>
              <a:t>Traditional Knowledge helped </a:t>
            </a:r>
            <a:r>
              <a:rPr lang="en-US" sz="3600" b="1" u="sng" dirty="0"/>
              <a:t>sustain</a:t>
            </a:r>
            <a:r>
              <a:rPr lang="en-US" sz="3600" dirty="0"/>
              <a:t> First Nations cultures for thousands of years, so it is no surprise that it is being used to help in </a:t>
            </a:r>
            <a:r>
              <a:rPr lang="en-US" sz="3600" b="1" u="sng" dirty="0"/>
              <a:t>modern</a:t>
            </a:r>
            <a:r>
              <a:rPr lang="en-US" sz="3600" dirty="0"/>
              <a:t> society. </a:t>
            </a:r>
            <a:endParaRPr lang="en-US" sz="3600" dirty="0" smtClean="0"/>
          </a:p>
          <a:p>
            <a:r>
              <a:rPr lang="en-US" sz="3600" dirty="0" smtClean="0"/>
              <a:t>Many people recognize the importance of TEK, especially in </a:t>
            </a:r>
            <a:r>
              <a:rPr lang="en-US" sz="3600" b="1" u="sng" dirty="0" smtClean="0"/>
              <a:t>sustainable</a:t>
            </a:r>
            <a:r>
              <a:rPr lang="en-US" sz="3600" dirty="0" smtClean="0"/>
              <a:t> resource </a:t>
            </a:r>
            <a:r>
              <a:rPr lang="en-US" sz="3600" b="1" u="sng" dirty="0" smtClean="0"/>
              <a:t>management</a:t>
            </a:r>
            <a:r>
              <a:rPr lang="en-US" sz="3600" dirty="0" smtClean="0"/>
              <a:t>, and are beginning to use the knowledge and values in programs such as </a:t>
            </a:r>
            <a:r>
              <a:rPr lang="en-US" sz="3600" b="1" u="sng" dirty="0" smtClean="0"/>
              <a:t>fisheries</a:t>
            </a:r>
            <a:r>
              <a:rPr lang="en-US" sz="3600" dirty="0" smtClean="0"/>
              <a:t> and </a:t>
            </a:r>
            <a:r>
              <a:rPr lang="en-US" sz="3600" b="1" u="sng" dirty="0" smtClean="0"/>
              <a:t>forestry</a:t>
            </a:r>
            <a:r>
              <a:rPr lang="en-US" sz="3600" dirty="0" smtClean="0"/>
              <a:t>.</a:t>
            </a:r>
          </a:p>
          <a:p>
            <a:endParaRPr lang="en-US" sz="3600" dirty="0"/>
          </a:p>
        </p:txBody>
      </p:sp>
    </p:spTree>
    <p:extLst>
      <p:ext uri="{BB962C8B-B14F-4D97-AF65-F5344CB8AC3E}">
        <p14:creationId xmlns:p14="http://schemas.microsoft.com/office/powerpoint/2010/main" val="42828809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9BBB59"/>
          </a:solidFill>
        </p:spPr>
        <p:txBody>
          <a:bodyPr>
            <a:noAutofit/>
          </a:bodyPr>
          <a:lstStyle/>
          <a:p>
            <a:r>
              <a:rPr lang="en-US" sz="4800" b="1" dirty="0" smtClean="0"/>
              <a:t>TEK Today </a:t>
            </a:r>
            <a:r>
              <a:rPr lang="en-US" sz="4800" dirty="0" smtClean="0">
                <a:solidFill>
                  <a:srgbClr val="000000"/>
                </a:solidFill>
                <a:sym typeface="Wingdings"/>
              </a:rPr>
              <a:t></a:t>
            </a:r>
            <a:endParaRPr lang="en-US" sz="4800" b="1" dirty="0"/>
          </a:p>
        </p:txBody>
      </p:sp>
      <p:sp>
        <p:nvSpPr>
          <p:cNvPr id="3" name="Content Placeholder 2"/>
          <p:cNvSpPr>
            <a:spLocks noGrp="1"/>
          </p:cNvSpPr>
          <p:nvPr>
            <p:ph idx="1"/>
          </p:nvPr>
        </p:nvSpPr>
        <p:spPr>
          <a:xfrm>
            <a:off x="0" y="1466055"/>
            <a:ext cx="9144000" cy="5391945"/>
          </a:xfrm>
        </p:spPr>
        <p:txBody>
          <a:bodyPr>
            <a:noAutofit/>
          </a:bodyPr>
          <a:lstStyle/>
          <a:p>
            <a:r>
              <a:rPr lang="en-US" sz="3600" dirty="0" smtClean="0"/>
              <a:t>Western science </a:t>
            </a:r>
            <a:r>
              <a:rPr lang="en-US" sz="3600" dirty="0"/>
              <a:t>usually tries to understand </a:t>
            </a:r>
            <a:r>
              <a:rPr lang="en-US" sz="3600" b="1" dirty="0"/>
              <a:t>complex</a:t>
            </a:r>
            <a:r>
              <a:rPr lang="en-US" sz="3600" dirty="0"/>
              <a:t> ecological systems by </a:t>
            </a:r>
            <a:r>
              <a:rPr lang="en-US" sz="3600" b="1" dirty="0"/>
              <a:t>breaking</a:t>
            </a:r>
            <a:r>
              <a:rPr lang="en-US" sz="3600" dirty="0"/>
              <a:t> the whole down into </a:t>
            </a:r>
            <a:r>
              <a:rPr lang="en-US" sz="3600" b="1" dirty="0"/>
              <a:t>parts</a:t>
            </a:r>
            <a:r>
              <a:rPr lang="en-US" sz="3600" dirty="0"/>
              <a:t> and examining them </a:t>
            </a:r>
            <a:r>
              <a:rPr lang="en-US" sz="3600" b="1" dirty="0"/>
              <a:t>separately</a:t>
            </a:r>
            <a:r>
              <a:rPr lang="en-US" sz="3600" dirty="0"/>
              <a:t>. </a:t>
            </a:r>
            <a:endParaRPr lang="en-US" sz="3600" dirty="0" smtClean="0"/>
          </a:p>
          <a:p>
            <a:r>
              <a:rPr lang="en-US" sz="3600" dirty="0" smtClean="0"/>
              <a:t>This allows us to learn a great deal about the </a:t>
            </a:r>
            <a:r>
              <a:rPr lang="en-US" sz="3600" b="1" dirty="0" smtClean="0"/>
              <a:t>parts</a:t>
            </a:r>
            <a:r>
              <a:rPr lang="en-US" sz="3600" dirty="0" smtClean="0"/>
              <a:t>, but it may be impractical in trying to understand the </a:t>
            </a:r>
            <a:r>
              <a:rPr lang="en-US" sz="3600" b="1" dirty="0" smtClean="0"/>
              <a:t>complexity</a:t>
            </a:r>
            <a:r>
              <a:rPr lang="en-US" sz="3600" dirty="0" smtClean="0"/>
              <a:t> of the system as a </a:t>
            </a:r>
            <a:r>
              <a:rPr lang="en-US" sz="3600" b="1" dirty="0" smtClean="0"/>
              <a:t>whole</a:t>
            </a:r>
            <a:r>
              <a:rPr lang="en-US" sz="3600" dirty="0" smtClean="0"/>
              <a:t>. </a:t>
            </a:r>
          </a:p>
          <a:p>
            <a:endParaRPr lang="en-US" sz="3600" dirty="0"/>
          </a:p>
        </p:txBody>
      </p:sp>
    </p:spTree>
    <p:extLst>
      <p:ext uri="{BB962C8B-B14F-4D97-AF65-F5344CB8AC3E}">
        <p14:creationId xmlns:p14="http://schemas.microsoft.com/office/powerpoint/2010/main" val="84581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9BBB59"/>
          </a:solidFill>
        </p:spPr>
        <p:txBody>
          <a:bodyPr>
            <a:noAutofit/>
          </a:bodyPr>
          <a:lstStyle/>
          <a:p>
            <a:r>
              <a:rPr lang="en-US" sz="4800" b="1" dirty="0" smtClean="0"/>
              <a:t>TEK Today </a:t>
            </a:r>
            <a:r>
              <a:rPr lang="en-US" sz="4800" dirty="0" smtClean="0">
                <a:solidFill>
                  <a:srgbClr val="000000"/>
                </a:solidFill>
                <a:sym typeface="Wingdings"/>
              </a:rPr>
              <a:t></a:t>
            </a:r>
            <a:endParaRPr lang="en-US" sz="4800" b="1" dirty="0"/>
          </a:p>
        </p:txBody>
      </p:sp>
      <p:sp>
        <p:nvSpPr>
          <p:cNvPr id="3" name="Content Placeholder 2"/>
          <p:cNvSpPr>
            <a:spLocks noGrp="1"/>
          </p:cNvSpPr>
          <p:nvPr>
            <p:ph idx="1"/>
          </p:nvPr>
        </p:nvSpPr>
        <p:spPr>
          <a:xfrm>
            <a:off x="0" y="1236772"/>
            <a:ext cx="9144000" cy="5621228"/>
          </a:xfrm>
        </p:spPr>
        <p:txBody>
          <a:bodyPr>
            <a:noAutofit/>
          </a:bodyPr>
          <a:lstStyle/>
          <a:p>
            <a:r>
              <a:rPr lang="en-US" sz="3600" dirty="0" smtClean="0"/>
              <a:t>Traditional </a:t>
            </a:r>
            <a:r>
              <a:rPr lang="en-US" sz="3600" dirty="0"/>
              <a:t>knowledge, on the other hand, is less interested in the separate pieces. </a:t>
            </a:r>
            <a:endParaRPr lang="en-US" sz="3600" dirty="0" smtClean="0"/>
          </a:p>
          <a:p>
            <a:endParaRPr lang="en-US" sz="3600" dirty="0"/>
          </a:p>
          <a:p>
            <a:r>
              <a:rPr lang="en-US" sz="3600" dirty="0" smtClean="0"/>
              <a:t>It </a:t>
            </a:r>
            <a:r>
              <a:rPr lang="en-US" sz="3600" dirty="0"/>
              <a:t>looks at the </a:t>
            </a:r>
            <a:r>
              <a:rPr lang="en-US" sz="3600" b="1" dirty="0"/>
              <a:t>land and resources holistically</a:t>
            </a:r>
            <a:r>
              <a:rPr lang="en-US" sz="3600" dirty="0"/>
              <a:t>.</a:t>
            </a:r>
          </a:p>
          <a:p>
            <a:endParaRPr lang="en-US" sz="3600" dirty="0"/>
          </a:p>
        </p:txBody>
      </p:sp>
    </p:spTree>
    <p:extLst>
      <p:ext uri="{BB962C8B-B14F-4D97-AF65-F5344CB8AC3E}">
        <p14:creationId xmlns:p14="http://schemas.microsoft.com/office/powerpoint/2010/main" val="33937037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9144000" cy="1374588"/>
          </a:xfrm>
        </p:spPr>
        <p:txBody>
          <a:bodyPr>
            <a:normAutofit/>
          </a:bodyPr>
          <a:lstStyle/>
          <a:p>
            <a:r>
              <a:rPr lang="en-US" b="1" dirty="0"/>
              <a:t>What </a:t>
            </a:r>
            <a:r>
              <a:rPr lang="en-US" b="1" dirty="0" smtClean="0"/>
              <a:t>kind of Research is being done on </a:t>
            </a:r>
            <a:r>
              <a:rPr lang="en-US" b="1" dirty="0"/>
              <a:t>Traditional Ecological </a:t>
            </a:r>
            <a:r>
              <a:rPr lang="en-US" b="1" dirty="0" smtClean="0"/>
              <a:t>Knowledge?</a:t>
            </a:r>
            <a:endParaRPr lang="en-US" b="1" dirty="0"/>
          </a:p>
        </p:txBody>
      </p:sp>
    </p:spTree>
    <p:extLst>
      <p:ext uri="{BB962C8B-B14F-4D97-AF65-F5344CB8AC3E}">
        <p14:creationId xmlns:p14="http://schemas.microsoft.com/office/powerpoint/2010/main" val="7199316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solidFill>
            <a:srgbClr val="9BBB59"/>
          </a:solidFill>
        </p:spPr>
        <p:txBody>
          <a:bodyPr>
            <a:noAutofit/>
          </a:bodyPr>
          <a:lstStyle/>
          <a:p>
            <a:r>
              <a:rPr lang="en-US" sz="4800" b="1" dirty="0"/>
              <a:t>Researching Traditional Ecological Knowledge</a:t>
            </a:r>
          </a:p>
        </p:txBody>
      </p:sp>
      <p:sp>
        <p:nvSpPr>
          <p:cNvPr id="3" name="Content Placeholder 2"/>
          <p:cNvSpPr>
            <a:spLocks noGrp="1"/>
          </p:cNvSpPr>
          <p:nvPr>
            <p:ph idx="1"/>
          </p:nvPr>
        </p:nvSpPr>
        <p:spPr>
          <a:xfrm>
            <a:off x="0" y="1520962"/>
            <a:ext cx="9144000" cy="5337038"/>
          </a:xfrm>
        </p:spPr>
        <p:txBody>
          <a:bodyPr>
            <a:noAutofit/>
          </a:bodyPr>
          <a:lstStyle/>
          <a:p>
            <a:r>
              <a:rPr lang="en-US" sz="3600" dirty="0"/>
              <a:t>Because it is largely an </a:t>
            </a:r>
            <a:r>
              <a:rPr lang="en-US" sz="3600" b="1" u="sng" dirty="0"/>
              <a:t>oral tradition</a:t>
            </a:r>
            <a:r>
              <a:rPr lang="en-US" sz="3600" dirty="0"/>
              <a:t>, TEK has not been systematically recorded. </a:t>
            </a:r>
            <a:endParaRPr lang="en-US" sz="3600" dirty="0" smtClean="0"/>
          </a:p>
          <a:p>
            <a:r>
              <a:rPr lang="en-US" sz="3600" dirty="0" smtClean="0"/>
              <a:t>Work is being done as First Nations </a:t>
            </a:r>
            <a:r>
              <a:rPr lang="en-US" sz="3600" b="1" u="sng" dirty="0" smtClean="0"/>
              <a:t>prepare their land claims</a:t>
            </a:r>
            <a:r>
              <a:rPr lang="en-US" sz="3600" b="1" dirty="0" smtClean="0"/>
              <a:t> </a:t>
            </a:r>
            <a:r>
              <a:rPr lang="en-US" sz="3600" dirty="0" smtClean="0"/>
              <a:t>to make sure this knowledge does not disappear.</a:t>
            </a:r>
          </a:p>
          <a:p>
            <a:r>
              <a:rPr lang="en-US" sz="3600" dirty="0" smtClean="0"/>
              <a:t>Also, </a:t>
            </a:r>
            <a:r>
              <a:rPr lang="en-US" sz="3600" b="1" u="sng" dirty="0" smtClean="0"/>
              <a:t>wildlife management groups </a:t>
            </a:r>
            <a:r>
              <a:rPr lang="en-US" sz="3600" dirty="0" smtClean="0"/>
              <a:t>are beginning to incorporate information into their plans and practices. </a:t>
            </a:r>
          </a:p>
          <a:p>
            <a:endParaRPr lang="en-US" sz="3600" dirty="0" smtClean="0"/>
          </a:p>
          <a:p>
            <a:endParaRPr lang="en-US" sz="3600" dirty="0"/>
          </a:p>
        </p:txBody>
      </p:sp>
    </p:spTree>
    <p:extLst>
      <p:ext uri="{BB962C8B-B14F-4D97-AF65-F5344CB8AC3E}">
        <p14:creationId xmlns:p14="http://schemas.microsoft.com/office/powerpoint/2010/main" val="1011177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CCFFCC"/>
          </a:solidFill>
        </p:spPr>
        <p:txBody>
          <a:bodyPr>
            <a:normAutofit fontScale="90000"/>
          </a:bodyPr>
          <a:lstStyle/>
          <a:p>
            <a:r>
              <a:rPr lang="en-US" dirty="0" smtClean="0">
                <a:solidFill>
                  <a:srgbClr val="000000"/>
                </a:solidFill>
              </a:rPr>
              <a:t>Chapter 2 </a:t>
            </a:r>
            <a:br>
              <a:rPr lang="en-US" dirty="0" smtClean="0">
                <a:solidFill>
                  <a:srgbClr val="000000"/>
                </a:solidFill>
              </a:rPr>
            </a:br>
            <a:r>
              <a:rPr lang="en-US" dirty="0" smtClean="0">
                <a:solidFill>
                  <a:srgbClr val="000000"/>
                </a:solidFill>
              </a:rPr>
              <a:t>Living on the </a:t>
            </a:r>
            <a:r>
              <a:rPr lang="en-US" dirty="0" smtClean="0">
                <a:solidFill>
                  <a:srgbClr val="000000"/>
                </a:solidFill>
                <a:hlinkClick r:id="rId3"/>
              </a:rPr>
              <a:t>Land</a:t>
            </a:r>
            <a:endParaRPr lang="en-US" dirty="0">
              <a:solidFill>
                <a:srgbClr val="000000"/>
              </a:solidFill>
            </a:endParaRPr>
          </a:p>
        </p:txBody>
      </p:sp>
      <p:sp>
        <p:nvSpPr>
          <p:cNvPr id="4" name="TextBox 3"/>
          <p:cNvSpPr txBox="1"/>
          <p:nvPr/>
        </p:nvSpPr>
        <p:spPr>
          <a:xfrm>
            <a:off x="0" y="1143000"/>
            <a:ext cx="9144000" cy="3693319"/>
          </a:xfrm>
          <a:prstGeom prst="rect">
            <a:avLst/>
          </a:prstGeom>
          <a:noFill/>
        </p:spPr>
        <p:txBody>
          <a:bodyPr wrap="square" rtlCol="0">
            <a:spAutoFit/>
          </a:bodyPr>
          <a:lstStyle/>
          <a:p>
            <a:pPr lvl="0"/>
            <a:r>
              <a:rPr lang="en-US" sz="3600" b="1" dirty="0"/>
              <a:t>What is meant by the concept </a:t>
            </a:r>
            <a:r>
              <a:rPr lang="en-US" sz="3600" b="1" dirty="0" smtClean="0"/>
              <a:t>of stewardship</a:t>
            </a:r>
            <a:r>
              <a:rPr lang="en-US" sz="3600" b="1" dirty="0"/>
              <a:t>? </a:t>
            </a:r>
            <a:endParaRPr lang="en-CA" sz="3600" dirty="0"/>
          </a:p>
          <a:p>
            <a:pPr lvl="0"/>
            <a:r>
              <a:rPr lang="en-US" sz="3600" b="1" dirty="0"/>
              <a:t>What is meant by the term </a:t>
            </a:r>
            <a:r>
              <a:rPr lang="en-US" sz="3600" b="1" dirty="0" smtClean="0"/>
              <a:t>of sustainability</a:t>
            </a:r>
            <a:r>
              <a:rPr lang="en-US" sz="3600" b="1" dirty="0"/>
              <a:t>? </a:t>
            </a:r>
            <a:endParaRPr lang="en-CA" sz="3600" dirty="0"/>
          </a:p>
          <a:p>
            <a:pPr lvl="0"/>
            <a:r>
              <a:rPr lang="en-US" sz="3600" b="1" dirty="0"/>
              <a:t>How is the land treated?</a:t>
            </a:r>
            <a:endParaRPr lang="en-CA" sz="3600" dirty="0"/>
          </a:p>
          <a:p>
            <a:pPr lvl="0"/>
            <a:r>
              <a:rPr lang="en-US" sz="3600" b="1" dirty="0"/>
              <a:t>What is a need vs. a want? </a:t>
            </a:r>
            <a:endParaRPr lang="en-CA" sz="3600" dirty="0"/>
          </a:p>
          <a:p>
            <a:pPr lvl="0"/>
            <a:r>
              <a:rPr lang="en-US" sz="3600" b="1" dirty="0"/>
              <a:t>How do traditional Indigenous values about the land differ from non-Indigenous values?</a:t>
            </a:r>
            <a:endParaRPr lang="en-CA" sz="3600" dirty="0"/>
          </a:p>
          <a:p>
            <a:endParaRPr lang="en-US" dirty="0"/>
          </a:p>
        </p:txBody>
      </p:sp>
    </p:spTree>
    <p:extLst>
      <p:ext uri="{BB962C8B-B14F-4D97-AF65-F5344CB8AC3E}">
        <p14:creationId xmlns:p14="http://schemas.microsoft.com/office/powerpoint/2010/main" val="68704782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69930"/>
          </a:xfrm>
          <a:solidFill>
            <a:srgbClr val="9BBB59"/>
          </a:solidFill>
        </p:spPr>
        <p:txBody>
          <a:bodyPr>
            <a:noAutofit/>
          </a:bodyPr>
          <a:lstStyle/>
          <a:p>
            <a:r>
              <a:rPr lang="en-US" sz="4800" b="1" dirty="0"/>
              <a:t>Researching Traditional Ecological </a:t>
            </a:r>
            <a:r>
              <a:rPr lang="en-US" sz="4800" b="1" dirty="0" smtClean="0"/>
              <a:t>Knowledge </a:t>
            </a:r>
            <a:r>
              <a:rPr lang="en-US" sz="4800" dirty="0" smtClean="0">
                <a:solidFill>
                  <a:srgbClr val="000000"/>
                </a:solidFill>
                <a:sym typeface="Wingdings"/>
              </a:rPr>
              <a:t></a:t>
            </a:r>
            <a:endParaRPr lang="en-US" sz="4800" b="1" dirty="0"/>
          </a:p>
        </p:txBody>
      </p:sp>
      <p:sp>
        <p:nvSpPr>
          <p:cNvPr id="3" name="Content Placeholder 2"/>
          <p:cNvSpPr>
            <a:spLocks noGrp="1"/>
          </p:cNvSpPr>
          <p:nvPr>
            <p:ph idx="1"/>
          </p:nvPr>
        </p:nvSpPr>
        <p:spPr>
          <a:xfrm>
            <a:off x="0" y="1613338"/>
            <a:ext cx="9144000" cy="5244661"/>
          </a:xfrm>
        </p:spPr>
        <p:txBody>
          <a:bodyPr>
            <a:noAutofit/>
          </a:bodyPr>
          <a:lstStyle/>
          <a:p>
            <a:r>
              <a:rPr lang="en-US" sz="3600" dirty="0" smtClean="0"/>
              <a:t>Western scientists </a:t>
            </a:r>
            <a:r>
              <a:rPr lang="en-US" sz="3600" dirty="0"/>
              <a:t>and First Nations have begun working together to </a:t>
            </a:r>
            <a:r>
              <a:rPr lang="en-US" sz="3600" b="1" dirty="0"/>
              <a:t>integrate TEK with scientific methodology</a:t>
            </a:r>
            <a:r>
              <a:rPr lang="en-US" sz="3600" dirty="0"/>
              <a:t>. </a:t>
            </a:r>
            <a:endParaRPr lang="en-US" sz="3600" dirty="0" smtClean="0"/>
          </a:p>
          <a:p>
            <a:r>
              <a:rPr lang="en-US" sz="3600" dirty="0" smtClean="0"/>
              <a:t>These two ways of understanding nature are often different, but both have a </a:t>
            </a:r>
            <a:r>
              <a:rPr lang="en-US" sz="3600" b="1" dirty="0" smtClean="0"/>
              <a:t>great deal to offer one another</a:t>
            </a:r>
            <a:r>
              <a:rPr lang="en-US" sz="3600" dirty="0" smtClean="0"/>
              <a:t>.</a:t>
            </a:r>
          </a:p>
          <a:p>
            <a:r>
              <a:rPr lang="en-US" sz="3600" dirty="0" smtClean="0"/>
              <a:t>Research techniques focus on </a:t>
            </a:r>
            <a:r>
              <a:rPr lang="en-US" sz="3600" b="1" dirty="0" smtClean="0"/>
              <a:t>interviewing Elders </a:t>
            </a:r>
            <a:r>
              <a:rPr lang="en-US" sz="3600" dirty="0" smtClean="0"/>
              <a:t>and compiling their </a:t>
            </a:r>
            <a:r>
              <a:rPr lang="en-US" sz="3600" b="1" dirty="0" smtClean="0"/>
              <a:t>oral histories for future generations</a:t>
            </a:r>
            <a:r>
              <a:rPr lang="en-US" sz="3600" dirty="0" smtClean="0"/>
              <a:t>. </a:t>
            </a:r>
          </a:p>
          <a:p>
            <a:endParaRPr lang="en-US" sz="3600" dirty="0" smtClean="0"/>
          </a:p>
          <a:p>
            <a:endParaRPr lang="en-US" sz="3600" dirty="0"/>
          </a:p>
        </p:txBody>
      </p:sp>
    </p:spTree>
    <p:extLst>
      <p:ext uri="{BB962C8B-B14F-4D97-AF65-F5344CB8AC3E}">
        <p14:creationId xmlns:p14="http://schemas.microsoft.com/office/powerpoint/2010/main" val="10357483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330403"/>
          </a:xfrm>
          <a:solidFill>
            <a:schemeClr val="accent3"/>
          </a:solidFill>
        </p:spPr>
        <p:txBody>
          <a:bodyPr>
            <a:noAutofit/>
          </a:bodyPr>
          <a:lstStyle/>
          <a:p>
            <a:r>
              <a:rPr lang="en-US" sz="4800" b="1" dirty="0"/>
              <a:t>Researching Traditional Ecological </a:t>
            </a:r>
            <a:r>
              <a:rPr lang="en-US" sz="4800" b="1" dirty="0" smtClean="0"/>
              <a:t>Knowledge </a:t>
            </a:r>
            <a:r>
              <a:rPr lang="en-US" sz="4800" dirty="0" smtClean="0">
                <a:solidFill>
                  <a:srgbClr val="000000"/>
                </a:solidFill>
                <a:sym typeface="Wingdings"/>
              </a:rPr>
              <a:t></a:t>
            </a:r>
            <a:endParaRPr lang="en-US" sz="4800" b="1" dirty="0"/>
          </a:p>
        </p:txBody>
      </p:sp>
      <p:sp>
        <p:nvSpPr>
          <p:cNvPr id="3" name="Content Placeholder 2"/>
          <p:cNvSpPr>
            <a:spLocks noGrp="1"/>
          </p:cNvSpPr>
          <p:nvPr>
            <p:ph idx="1"/>
          </p:nvPr>
        </p:nvSpPr>
        <p:spPr>
          <a:xfrm>
            <a:off x="0" y="1383366"/>
            <a:ext cx="9144000" cy="5474633"/>
          </a:xfrm>
        </p:spPr>
        <p:txBody>
          <a:bodyPr>
            <a:noAutofit/>
          </a:bodyPr>
          <a:lstStyle/>
          <a:p>
            <a:r>
              <a:rPr lang="en-US" sz="3600" b="1" dirty="0" smtClean="0"/>
              <a:t>Maps</a:t>
            </a:r>
            <a:r>
              <a:rPr lang="en-US" sz="3600" dirty="0" smtClean="0"/>
              <a:t> </a:t>
            </a:r>
            <a:r>
              <a:rPr lang="en-US" sz="3600" dirty="0"/>
              <a:t>are created as a way of </a:t>
            </a:r>
            <a:r>
              <a:rPr lang="en-US" sz="3600" b="1" dirty="0"/>
              <a:t>recording information visually</a:t>
            </a:r>
            <a:r>
              <a:rPr lang="en-US" sz="3600" dirty="0" smtClean="0"/>
              <a:t>.</a:t>
            </a:r>
            <a:endParaRPr lang="en-US" sz="3600" dirty="0"/>
          </a:p>
          <a:p>
            <a:r>
              <a:rPr lang="en-US" sz="3600" dirty="0" smtClean="0"/>
              <a:t>Recording </a:t>
            </a:r>
            <a:r>
              <a:rPr lang="en-US" sz="3600" dirty="0"/>
              <a:t>interviews </a:t>
            </a:r>
            <a:r>
              <a:rPr lang="en-US" sz="3600" dirty="0" smtClean="0"/>
              <a:t>is not </a:t>
            </a:r>
            <a:r>
              <a:rPr lang="en-US" sz="3600" dirty="0"/>
              <a:t>enough to preserve traditional </a:t>
            </a:r>
            <a:r>
              <a:rPr lang="en-US" sz="3600" dirty="0" smtClean="0"/>
              <a:t>knowledge</a:t>
            </a:r>
            <a:r>
              <a:rPr lang="en-US" sz="3600" dirty="0"/>
              <a:t>, however</a:t>
            </a:r>
            <a:r>
              <a:rPr lang="en-US" sz="3600" dirty="0" smtClean="0"/>
              <a:t>.</a:t>
            </a:r>
          </a:p>
          <a:p>
            <a:r>
              <a:rPr lang="en-US" sz="3600" dirty="0" smtClean="0"/>
              <a:t>This knowledge can only really come through </a:t>
            </a:r>
            <a:r>
              <a:rPr lang="en-US" sz="3600" b="1" dirty="0" smtClean="0"/>
              <a:t>merging experience with the teachings of others </a:t>
            </a:r>
            <a:r>
              <a:rPr lang="en-US" sz="3600" dirty="0" smtClean="0"/>
              <a:t>= </a:t>
            </a:r>
            <a:r>
              <a:rPr lang="en-US" sz="3600" b="1" dirty="0" smtClean="0"/>
              <a:t>experience is crucial</a:t>
            </a:r>
            <a:r>
              <a:rPr lang="en-US" sz="3600" dirty="0" smtClean="0"/>
              <a:t> for keeping the knowledge living, and preserving the way of life from which it comes.</a:t>
            </a:r>
          </a:p>
          <a:p>
            <a:r>
              <a:rPr lang="en-US" sz="3600" dirty="0" smtClean="0"/>
              <a:t> </a:t>
            </a:r>
            <a:endParaRPr lang="en-US" sz="3600" dirty="0"/>
          </a:p>
        </p:txBody>
      </p:sp>
    </p:spTree>
    <p:extLst>
      <p:ext uri="{BB962C8B-B14F-4D97-AF65-F5344CB8AC3E}">
        <p14:creationId xmlns:p14="http://schemas.microsoft.com/office/powerpoint/2010/main" val="27991286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CCFFCC"/>
          </a:solidFill>
        </p:spPr>
        <p:txBody>
          <a:bodyPr>
            <a:normAutofit/>
          </a:bodyPr>
          <a:lstStyle/>
          <a:p>
            <a:r>
              <a:rPr lang="en-US" i="1" dirty="0" smtClean="0"/>
              <a:t>Q: How is TEK different from Science?</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763505584"/>
              </p:ext>
            </p:extLst>
          </p:nvPr>
        </p:nvGraphicFramePr>
        <p:xfrm>
          <a:off x="0" y="1167114"/>
          <a:ext cx="9144000" cy="5690886"/>
        </p:xfrm>
        <a:graphic>
          <a:graphicData uri="http://schemas.openxmlformats.org/drawingml/2006/table">
            <a:tbl>
              <a:tblPr firstRow="1" bandRow="1">
                <a:tableStyleId>{5C22544A-7EE6-4342-B048-85BDC9FD1C3A}</a:tableStyleId>
              </a:tblPr>
              <a:tblGrid>
                <a:gridCol w="4572000"/>
                <a:gridCol w="4572000"/>
              </a:tblGrid>
              <a:tr h="1202759">
                <a:tc>
                  <a:txBody>
                    <a:bodyPr/>
                    <a:lstStyle/>
                    <a:p>
                      <a:pPr algn="ctr"/>
                      <a:r>
                        <a:rPr lang="en-US" sz="3200" dirty="0" smtClean="0"/>
                        <a:t>TEK</a:t>
                      </a:r>
                      <a:endParaRPr lang="en-US" sz="3200" dirty="0"/>
                    </a:p>
                  </a:txBody>
                  <a:tcPr/>
                </a:tc>
                <a:tc>
                  <a:txBody>
                    <a:bodyPr/>
                    <a:lstStyle/>
                    <a:p>
                      <a:pPr algn="ctr"/>
                      <a:r>
                        <a:rPr lang="en-US" sz="3200" dirty="0" smtClean="0"/>
                        <a:t>Science</a:t>
                      </a:r>
                      <a:endParaRPr lang="en-US" sz="3200" dirty="0"/>
                    </a:p>
                  </a:txBody>
                  <a:tcPr/>
                </a:tc>
              </a:tr>
              <a:tr h="1202759">
                <a:tc>
                  <a:txBody>
                    <a:bodyPr/>
                    <a:lstStyle/>
                    <a:p>
                      <a:pPr algn="ctr"/>
                      <a:r>
                        <a:rPr lang="en-US" sz="3200" dirty="0" smtClean="0"/>
                        <a:t>Qualitative </a:t>
                      </a:r>
                    </a:p>
                    <a:p>
                      <a:pPr algn="ctr"/>
                      <a:r>
                        <a:rPr lang="en-US" sz="3200" dirty="0" smtClean="0"/>
                        <a:t>(Quality/Experience)</a:t>
                      </a:r>
                      <a:endParaRPr lang="en-US" sz="3200" dirty="0"/>
                    </a:p>
                  </a:txBody>
                  <a:tcPr/>
                </a:tc>
                <a:tc>
                  <a:txBody>
                    <a:bodyPr/>
                    <a:lstStyle/>
                    <a:p>
                      <a:pPr algn="ctr"/>
                      <a:r>
                        <a:rPr lang="en-US" sz="3200" dirty="0" smtClean="0"/>
                        <a:t>Quantitative </a:t>
                      </a:r>
                    </a:p>
                    <a:p>
                      <a:pPr algn="ctr"/>
                      <a:r>
                        <a:rPr lang="en-US" sz="3200" dirty="0" smtClean="0"/>
                        <a:t>(Statistics/Math)</a:t>
                      </a:r>
                      <a:endParaRPr lang="en-US" sz="3200" dirty="0"/>
                    </a:p>
                  </a:txBody>
                  <a:tcPr/>
                </a:tc>
              </a:tr>
              <a:tr h="1642684">
                <a:tc>
                  <a:txBody>
                    <a:bodyPr/>
                    <a:lstStyle/>
                    <a:p>
                      <a:pPr algn="ctr"/>
                      <a:r>
                        <a:rPr lang="en-US" sz="3200" dirty="0" smtClean="0"/>
                        <a:t>Observations are made/experienced</a:t>
                      </a:r>
                      <a:r>
                        <a:rPr lang="en-US" sz="3200" baseline="0" dirty="0" smtClean="0"/>
                        <a:t> by the people.</a:t>
                      </a:r>
                      <a:endParaRPr lang="en-US" sz="3200" dirty="0"/>
                    </a:p>
                  </a:txBody>
                  <a:tcPr/>
                </a:tc>
                <a:tc>
                  <a:txBody>
                    <a:bodyPr/>
                    <a:lstStyle/>
                    <a:p>
                      <a:pPr algn="ctr"/>
                      <a:r>
                        <a:rPr lang="en-US" sz="3200" dirty="0" smtClean="0"/>
                        <a:t>Scientific Method</a:t>
                      </a:r>
                    </a:p>
                    <a:p>
                      <a:pPr algn="ctr"/>
                      <a:r>
                        <a:rPr lang="en-US" sz="3200" dirty="0" smtClean="0"/>
                        <a:t>(Hypothesis/Experiments)</a:t>
                      </a:r>
                      <a:endParaRPr lang="en-US" sz="3200" dirty="0"/>
                    </a:p>
                  </a:txBody>
                  <a:tcPr/>
                </a:tc>
              </a:tr>
              <a:tr h="1642684">
                <a:tc>
                  <a:txBody>
                    <a:bodyPr/>
                    <a:lstStyle/>
                    <a:p>
                      <a:pPr algn="ctr"/>
                      <a:r>
                        <a:rPr lang="en-US" sz="3200" dirty="0" smtClean="0"/>
                        <a:t>Data is passed down from the Elders, through Oral Stories/Traditions</a:t>
                      </a:r>
                      <a:endParaRPr lang="en-US" sz="3200" dirty="0"/>
                    </a:p>
                  </a:txBody>
                  <a:tcPr/>
                </a:tc>
                <a:tc>
                  <a:txBody>
                    <a:bodyPr/>
                    <a:lstStyle/>
                    <a:p>
                      <a:pPr algn="ctr"/>
                      <a:r>
                        <a:rPr lang="en-US" sz="3200" dirty="0" smtClean="0"/>
                        <a:t>Specialized</a:t>
                      </a:r>
                      <a:r>
                        <a:rPr lang="en-US" sz="3200" baseline="0" dirty="0" smtClean="0"/>
                        <a:t> Researchers collect the Data</a:t>
                      </a:r>
                      <a:endParaRPr lang="en-US" sz="3200" dirty="0"/>
                    </a:p>
                  </a:txBody>
                  <a:tcPr/>
                </a:tc>
              </a:tr>
            </a:tbl>
          </a:graphicData>
        </a:graphic>
      </p:graphicFrame>
    </p:spTree>
    <p:extLst>
      <p:ext uri="{BB962C8B-B14F-4D97-AF65-F5344CB8AC3E}">
        <p14:creationId xmlns:p14="http://schemas.microsoft.com/office/powerpoint/2010/main" val="17412420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697"/>
            <a:ext cx="9144000" cy="1143000"/>
          </a:xfrm>
          <a:solidFill>
            <a:srgbClr val="9BBB59"/>
          </a:solidFill>
        </p:spPr>
        <p:txBody>
          <a:bodyPr/>
          <a:lstStyle/>
          <a:p>
            <a:r>
              <a:rPr lang="en-US" dirty="0" smtClean="0"/>
              <a:t>Example of TEK </a:t>
            </a:r>
            <a:r>
              <a:rPr lang="mr-IN" dirty="0" smtClean="0"/>
              <a:t>–</a:t>
            </a:r>
            <a:r>
              <a:rPr lang="en-US" dirty="0" smtClean="0"/>
              <a:t> Creating a Map</a:t>
            </a:r>
            <a:endParaRPr lang="en-US" dirty="0"/>
          </a:p>
        </p:txBody>
      </p:sp>
      <p:sp>
        <p:nvSpPr>
          <p:cNvPr id="3" name="Content Placeholder 2"/>
          <p:cNvSpPr>
            <a:spLocks noGrp="1"/>
          </p:cNvSpPr>
          <p:nvPr>
            <p:ph idx="1"/>
          </p:nvPr>
        </p:nvSpPr>
        <p:spPr>
          <a:xfrm>
            <a:off x="0" y="1148697"/>
            <a:ext cx="9144000" cy="5709303"/>
          </a:xfrm>
        </p:spPr>
        <p:txBody>
          <a:bodyPr>
            <a:normAutofit/>
          </a:bodyPr>
          <a:lstStyle/>
          <a:p>
            <a:pPr marL="0" indent="0">
              <a:buNone/>
            </a:pPr>
            <a:r>
              <a:rPr lang="en-CA" dirty="0" smtClean="0"/>
              <a:t>“Areas </a:t>
            </a:r>
            <a:r>
              <a:rPr lang="en-CA" dirty="0"/>
              <a:t>of interest might include grave sites, old home sites, culturally modified trees (CMT), areas of rare or medicinal plants, important wildlife areas, fish spawning beds, berry harvesting areas and so on. The results of the research provide the First Nations with data they can use in forest management consultations.” </a:t>
            </a:r>
            <a:endParaRPr lang="en-CA" dirty="0" smtClean="0"/>
          </a:p>
          <a:p>
            <a:pPr marL="0" indent="0">
              <a:buNone/>
            </a:pPr>
            <a:r>
              <a:rPr lang="en-CA" dirty="0" smtClean="0">
                <a:hlinkClick r:id="rId2"/>
              </a:rPr>
              <a:t>http</a:t>
            </a:r>
            <a:r>
              <a:rPr lang="en-CA" dirty="0">
                <a:hlinkClick r:id="rId2"/>
              </a:rPr>
              <a:t>://www.nafaforestry.org/forest_home/documents/Brubacher-McGregor1998.</a:t>
            </a:r>
            <a:r>
              <a:rPr lang="en-CA" dirty="0" smtClean="0">
                <a:hlinkClick r:id="rId2"/>
              </a:rPr>
              <a:t>pdf</a:t>
            </a:r>
            <a:endParaRPr lang="en-CA" dirty="0" smtClean="0"/>
          </a:p>
          <a:p>
            <a:pPr marL="0" indent="0">
              <a:buNone/>
            </a:pPr>
            <a:endParaRPr lang="en-CA" dirty="0"/>
          </a:p>
          <a:p>
            <a:endParaRPr lang="en-US" dirty="0"/>
          </a:p>
        </p:txBody>
      </p:sp>
    </p:spTree>
    <p:extLst>
      <p:ext uri="{BB962C8B-B14F-4D97-AF65-F5344CB8AC3E}">
        <p14:creationId xmlns:p14="http://schemas.microsoft.com/office/powerpoint/2010/main" val="30073029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697"/>
            <a:ext cx="9144000" cy="1143000"/>
          </a:xfrm>
          <a:solidFill>
            <a:srgbClr val="9BBB59"/>
          </a:solidFill>
        </p:spPr>
        <p:txBody>
          <a:bodyPr/>
          <a:lstStyle/>
          <a:p>
            <a:r>
              <a:rPr lang="en-US" dirty="0" smtClean="0"/>
              <a:t>Example of TEK </a:t>
            </a:r>
            <a:r>
              <a:rPr lang="mr-IN" dirty="0" smtClean="0"/>
              <a:t>–</a:t>
            </a:r>
            <a:r>
              <a:rPr lang="en-US" dirty="0" smtClean="0"/>
              <a:t> Creating a Map</a:t>
            </a:r>
            <a:endParaRPr lang="en-US" dirty="0"/>
          </a:p>
        </p:txBody>
      </p:sp>
      <p:sp>
        <p:nvSpPr>
          <p:cNvPr id="3" name="Content Placeholder 2"/>
          <p:cNvSpPr>
            <a:spLocks noGrp="1"/>
          </p:cNvSpPr>
          <p:nvPr>
            <p:ph idx="1"/>
          </p:nvPr>
        </p:nvSpPr>
        <p:spPr>
          <a:xfrm>
            <a:off x="0" y="1148697"/>
            <a:ext cx="9144000" cy="5709303"/>
          </a:xfrm>
        </p:spPr>
        <p:txBody>
          <a:bodyPr>
            <a:normAutofit fontScale="77500" lnSpcReduction="20000"/>
          </a:bodyPr>
          <a:lstStyle/>
          <a:p>
            <a:pPr marL="0" indent="0">
              <a:buNone/>
            </a:pPr>
            <a:r>
              <a:rPr lang="en-US" dirty="0" smtClean="0"/>
              <a:t>Proposed </a:t>
            </a:r>
            <a:r>
              <a:rPr lang="en-US" dirty="0"/>
              <a:t>logging developments (cut-blocks, logging roads and so on) are over-laid on the TUS maps. </a:t>
            </a:r>
            <a:endParaRPr lang="en-US" dirty="0" smtClean="0"/>
          </a:p>
          <a:p>
            <a:pPr marL="0" indent="0">
              <a:buNone/>
            </a:pPr>
            <a:r>
              <a:rPr lang="en-US" dirty="0" smtClean="0"/>
              <a:t>Areas </a:t>
            </a:r>
            <a:r>
              <a:rPr lang="en-US" dirty="0"/>
              <a:t>that are identified as of potential concern are then investigated in the field by a crew from the </a:t>
            </a:r>
            <a:r>
              <a:rPr lang="en-US" dirty="0" err="1"/>
              <a:t>Huu</a:t>
            </a:r>
            <a:r>
              <a:rPr lang="en-US" dirty="0"/>
              <a:t>-ay-</a:t>
            </a:r>
            <a:r>
              <a:rPr lang="en-US" dirty="0" err="1"/>
              <a:t>aht</a:t>
            </a:r>
            <a:r>
              <a:rPr lang="en-US" dirty="0"/>
              <a:t> Natural Resources Department. </a:t>
            </a:r>
            <a:endParaRPr lang="en-US" dirty="0" smtClean="0"/>
          </a:p>
          <a:p>
            <a:pPr marL="0" indent="0">
              <a:buNone/>
            </a:pPr>
            <a:r>
              <a:rPr lang="en-US" dirty="0" smtClean="0"/>
              <a:t>This </a:t>
            </a:r>
            <a:r>
              <a:rPr lang="en-US" dirty="0"/>
              <a:t>field crew then reports its findings to the Chief and Council, who, in consultation with the Natural Resources Department identify appropriate management approaches</a:t>
            </a:r>
            <a:r>
              <a:rPr lang="en-US" dirty="0" smtClean="0"/>
              <a:t>.</a:t>
            </a:r>
          </a:p>
          <a:p>
            <a:pPr marL="0" indent="0">
              <a:buNone/>
            </a:pPr>
            <a:r>
              <a:rPr lang="en-US" dirty="0" smtClean="0"/>
              <a:t>Rather </a:t>
            </a:r>
            <a:r>
              <a:rPr lang="en-US" dirty="0"/>
              <a:t>than having an absolute veto over logging activities, the First Nation sees their arrangement as one of “joint stewardship,” based upon negotiation. </a:t>
            </a:r>
            <a:endParaRPr lang="en-US" dirty="0" smtClean="0"/>
          </a:p>
          <a:p>
            <a:pPr marL="0" indent="0">
              <a:buNone/>
            </a:pPr>
            <a:r>
              <a:rPr lang="en-US" dirty="0" smtClean="0"/>
              <a:t>Depending </a:t>
            </a:r>
            <a:r>
              <a:rPr lang="en-US" dirty="0"/>
              <a:t>upon the significance of the sites identified through the TUS, the </a:t>
            </a:r>
            <a:r>
              <a:rPr lang="en-US" dirty="0" err="1"/>
              <a:t>Huu</a:t>
            </a:r>
            <a:r>
              <a:rPr lang="en-US" dirty="0"/>
              <a:t>- ay-</a:t>
            </a:r>
            <a:r>
              <a:rPr lang="en-US" dirty="0" err="1"/>
              <a:t>aht</a:t>
            </a:r>
            <a:r>
              <a:rPr lang="en-US" dirty="0"/>
              <a:t> may attempt to have an area protected from logging activity or it may negotiate an exchange of areas of moderate concern for economic opportunities </a:t>
            </a:r>
          </a:p>
          <a:p>
            <a:pPr marL="0" indent="0">
              <a:buNone/>
            </a:pPr>
            <a:r>
              <a:rPr lang="en-CA" dirty="0" smtClean="0">
                <a:hlinkClick r:id="rId2"/>
              </a:rPr>
              <a:t>http</a:t>
            </a:r>
            <a:r>
              <a:rPr lang="en-CA" dirty="0">
                <a:hlinkClick r:id="rId2"/>
              </a:rPr>
              <a:t>://www.nafaforestry.org/forest_home/documents/Brubacher-McGregor1998.</a:t>
            </a:r>
            <a:r>
              <a:rPr lang="en-CA" dirty="0" smtClean="0">
                <a:hlinkClick r:id="rId2"/>
              </a:rPr>
              <a:t>pdf</a:t>
            </a:r>
            <a:endParaRPr lang="en-CA" dirty="0" smtClean="0"/>
          </a:p>
          <a:p>
            <a:pPr marL="0" indent="0">
              <a:buNone/>
            </a:pPr>
            <a:endParaRPr lang="en-CA" dirty="0"/>
          </a:p>
          <a:p>
            <a:endParaRPr lang="en-US" dirty="0"/>
          </a:p>
        </p:txBody>
      </p:sp>
    </p:spTree>
    <p:extLst>
      <p:ext uri="{BB962C8B-B14F-4D97-AF65-F5344CB8AC3E}">
        <p14:creationId xmlns:p14="http://schemas.microsoft.com/office/powerpoint/2010/main" val="23076790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CCFFCC"/>
          </a:solidFill>
        </p:spPr>
        <p:txBody>
          <a:bodyPr>
            <a:normAutofit/>
          </a:bodyPr>
          <a:lstStyle/>
          <a:p>
            <a:r>
              <a:rPr lang="en-US" i="1" dirty="0" smtClean="0">
                <a:solidFill>
                  <a:srgbClr val="000000"/>
                </a:solidFill>
              </a:rPr>
              <a:t>Traditional Ecological Knowledge</a:t>
            </a:r>
            <a:endParaRPr lang="en-US" dirty="0">
              <a:solidFill>
                <a:srgbClr val="000000"/>
              </a:solidFill>
            </a:endParaRPr>
          </a:p>
        </p:txBody>
      </p:sp>
      <p:pic>
        <p:nvPicPr>
          <p:cNvPr id="3" name="Picture 2" descr="1_TE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4685710" cy="5715000"/>
          </a:xfrm>
          <a:prstGeom prst="rect">
            <a:avLst/>
          </a:prstGeom>
        </p:spPr>
      </p:pic>
      <p:sp>
        <p:nvSpPr>
          <p:cNvPr id="4" name="TextBox 3"/>
          <p:cNvSpPr txBox="1"/>
          <p:nvPr/>
        </p:nvSpPr>
        <p:spPr>
          <a:xfrm>
            <a:off x="4342435" y="1194482"/>
            <a:ext cx="4801565" cy="2862322"/>
          </a:xfrm>
          <a:prstGeom prst="rect">
            <a:avLst/>
          </a:prstGeom>
          <a:noFill/>
        </p:spPr>
        <p:txBody>
          <a:bodyPr wrap="square" rtlCol="0">
            <a:spAutoFit/>
          </a:bodyPr>
          <a:lstStyle/>
          <a:p>
            <a:pPr marL="571500" indent="-571500">
              <a:buFont typeface="Wingdings" charset="2"/>
              <a:buChar char="Ø"/>
            </a:pPr>
            <a:r>
              <a:rPr lang="en-US" sz="3600" dirty="0" smtClean="0"/>
              <a:t>Please come grab a copy of the ‘Traditional Ecological Knowledge’ Reading</a:t>
            </a:r>
            <a:endParaRPr lang="en-US" sz="3600" dirty="0"/>
          </a:p>
        </p:txBody>
      </p:sp>
    </p:spTree>
    <p:extLst>
      <p:ext uri="{BB962C8B-B14F-4D97-AF65-F5344CB8AC3E}">
        <p14:creationId xmlns:p14="http://schemas.microsoft.com/office/powerpoint/2010/main" val="130850136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Strength of TEK video.</a:t>
            </a:r>
          </a:p>
          <a:p>
            <a:r>
              <a:rPr lang="en-US" dirty="0" smtClean="0"/>
              <a:t>Stewardship Video</a:t>
            </a:r>
          </a:p>
          <a:p>
            <a:endParaRPr lang="en-US" dirty="0"/>
          </a:p>
        </p:txBody>
      </p:sp>
    </p:spTree>
    <p:extLst>
      <p:ext uri="{BB962C8B-B14F-4D97-AF65-F5344CB8AC3E}">
        <p14:creationId xmlns:p14="http://schemas.microsoft.com/office/powerpoint/2010/main" val="38661632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CCFFCC"/>
          </a:solidFill>
        </p:spPr>
        <p:txBody>
          <a:bodyPr>
            <a:normAutofit/>
          </a:bodyPr>
          <a:lstStyle/>
          <a:p>
            <a:r>
              <a:rPr lang="en-US" i="1" dirty="0" smtClean="0"/>
              <a:t>TEK</a:t>
            </a:r>
            <a:endParaRPr lang="en-US" dirty="0"/>
          </a:p>
        </p:txBody>
      </p:sp>
      <p:sp>
        <p:nvSpPr>
          <p:cNvPr id="4" name="Rectangle 3"/>
          <p:cNvSpPr/>
          <p:nvPr/>
        </p:nvSpPr>
        <p:spPr>
          <a:xfrm>
            <a:off x="0" y="1177000"/>
            <a:ext cx="9144000" cy="2308324"/>
          </a:xfrm>
          <a:prstGeom prst="rect">
            <a:avLst/>
          </a:prstGeom>
        </p:spPr>
        <p:txBody>
          <a:bodyPr wrap="square">
            <a:spAutoFit/>
          </a:bodyPr>
          <a:lstStyle/>
          <a:p>
            <a:r>
              <a:rPr lang="en-US" sz="3600" dirty="0" smtClean="0"/>
              <a:t>Q:  What </a:t>
            </a:r>
            <a:r>
              <a:rPr lang="en-US" sz="3600" dirty="0"/>
              <a:t>is the </a:t>
            </a:r>
            <a:r>
              <a:rPr lang="en-US" sz="3600" dirty="0">
                <a:hlinkClick r:id="rId3"/>
              </a:rPr>
              <a:t>strength </a:t>
            </a:r>
            <a:r>
              <a:rPr lang="en-US" sz="3600" dirty="0"/>
              <a:t>of combining TEK and Western Science</a:t>
            </a:r>
            <a:r>
              <a:rPr lang="en-US" sz="3600" dirty="0" smtClean="0"/>
              <a:t>?</a:t>
            </a:r>
          </a:p>
          <a:p>
            <a:endParaRPr lang="en-US" sz="3600" dirty="0"/>
          </a:p>
          <a:p>
            <a:endParaRPr lang="en-US" sz="3600" dirty="0"/>
          </a:p>
        </p:txBody>
      </p:sp>
      <p:pic>
        <p:nvPicPr>
          <p:cNvPr id="5" name="Picture 4" descr="Common-Ground-Between-WMS-TEK-Note-Reproduced-from-Manitoba-Education-Youth-2003.png"/>
          <p:cNvPicPr>
            <a:picLocks noChangeAspect="1"/>
          </p:cNvPicPr>
          <p:nvPr/>
        </p:nvPicPr>
        <p:blipFill rotWithShape="1">
          <a:blip r:embed="rId4">
            <a:extLst>
              <a:ext uri="{28A0092B-C50C-407E-A947-70E740481C1C}">
                <a14:useLocalDpi xmlns:a14="http://schemas.microsoft.com/office/drawing/2010/main" val="0"/>
              </a:ext>
            </a:extLst>
          </a:blip>
          <a:srcRect l="7328" t="3704" r="6083" b="6250"/>
          <a:stretch/>
        </p:blipFill>
        <p:spPr>
          <a:xfrm>
            <a:off x="0" y="2335233"/>
            <a:ext cx="9144000" cy="4522768"/>
          </a:xfrm>
          <a:prstGeom prst="rect">
            <a:avLst/>
          </a:prstGeom>
        </p:spPr>
      </p:pic>
    </p:spTree>
    <p:extLst>
      <p:ext uri="{BB962C8B-B14F-4D97-AF65-F5344CB8AC3E}">
        <p14:creationId xmlns:p14="http://schemas.microsoft.com/office/powerpoint/2010/main" val="37582898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6600" dirty="0" smtClean="0"/>
              <a:t>Stewardship + Sustainability</a:t>
            </a:r>
            <a:endParaRPr lang="en-US" sz="6600" dirty="0"/>
          </a:p>
        </p:txBody>
      </p:sp>
      <p:sp>
        <p:nvSpPr>
          <p:cNvPr id="3" name="Content Placeholder 2"/>
          <p:cNvSpPr>
            <a:spLocks noGrp="1"/>
          </p:cNvSpPr>
          <p:nvPr>
            <p:ph idx="1"/>
          </p:nvPr>
        </p:nvSpPr>
        <p:spPr>
          <a:xfrm>
            <a:off x="0" y="1909991"/>
            <a:ext cx="9144000" cy="4948009"/>
          </a:xfrm>
        </p:spPr>
        <p:txBody>
          <a:bodyPr>
            <a:normAutofit/>
          </a:bodyPr>
          <a:lstStyle/>
          <a:p>
            <a:r>
              <a:rPr lang="en-US" sz="4000" dirty="0"/>
              <a:t>“Since Time Immemorial”: How Indigenous People Are Reviving Traditional Stewardship</a:t>
            </a:r>
          </a:p>
          <a:p>
            <a:endParaRPr lang="en-US" sz="4000" dirty="0" smtClean="0">
              <a:hlinkClick r:id=""/>
            </a:endParaRPr>
          </a:p>
          <a:p>
            <a:r>
              <a:rPr lang="en-US" sz="4000" dirty="0" smtClean="0">
                <a:hlinkClick r:id=""/>
              </a:rPr>
              <a:t>https</a:t>
            </a:r>
            <a:r>
              <a:rPr lang="en-US" sz="4000" dirty="0">
                <a:hlinkClick r:id="rId2"/>
              </a:rPr>
              <a:t>://</a:t>
            </a:r>
            <a:r>
              <a:rPr lang="en-US" sz="4000" dirty="0" smtClean="0">
                <a:hlinkClick r:id="rId2"/>
              </a:rPr>
              <a:t>vimeo.com/200720195</a:t>
            </a:r>
            <a:r>
              <a:rPr lang="en-US" sz="4000" dirty="0" smtClean="0"/>
              <a:t> </a:t>
            </a:r>
          </a:p>
          <a:p>
            <a:pPr marL="0" indent="0">
              <a:buNone/>
            </a:pPr>
            <a:endParaRPr lang="en-US" sz="4000" dirty="0"/>
          </a:p>
          <a:p>
            <a:endParaRPr lang="en-US" sz="4000" dirty="0">
              <a:hlinkClick r:id="rId3"/>
            </a:endParaRPr>
          </a:p>
          <a:p>
            <a:endParaRPr lang="en-US" sz="4000" dirty="0"/>
          </a:p>
        </p:txBody>
      </p:sp>
    </p:spTree>
    <p:extLst>
      <p:ext uri="{BB962C8B-B14F-4D97-AF65-F5344CB8AC3E}">
        <p14:creationId xmlns:p14="http://schemas.microsoft.com/office/powerpoint/2010/main" val="32823777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CCFFCC"/>
          </a:solidFill>
        </p:spPr>
        <p:txBody>
          <a:bodyPr>
            <a:normAutofit/>
          </a:bodyPr>
          <a:lstStyle/>
          <a:p>
            <a:r>
              <a:rPr lang="en-US" i="1" dirty="0" smtClean="0"/>
              <a:t>Reading: Teaching of the Elders TEK</a:t>
            </a:r>
            <a:endParaRPr lang="en-US" i="1" dirty="0"/>
          </a:p>
        </p:txBody>
      </p:sp>
      <p:pic>
        <p:nvPicPr>
          <p:cNvPr id="4" name="Picture 3" descr="1_TE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4565564" cy="5714999"/>
          </a:xfrm>
          <a:prstGeom prst="rect">
            <a:avLst/>
          </a:prstGeom>
        </p:spPr>
      </p:pic>
      <p:sp>
        <p:nvSpPr>
          <p:cNvPr id="5" name="TextBox 4"/>
          <p:cNvSpPr txBox="1"/>
          <p:nvPr/>
        </p:nvSpPr>
        <p:spPr>
          <a:xfrm>
            <a:off x="4565564" y="1160161"/>
            <a:ext cx="4578436" cy="3970318"/>
          </a:xfrm>
          <a:prstGeom prst="rect">
            <a:avLst/>
          </a:prstGeom>
          <a:noFill/>
        </p:spPr>
        <p:txBody>
          <a:bodyPr wrap="square" rtlCol="0">
            <a:spAutoFit/>
          </a:bodyPr>
          <a:lstStyle/>
          <a:p>
            <a:r>
              <a:rPr lang="en-US" sz="2800" dirty="0" smtClean="0"/>
              <a:t>As we do the reading, look for the following elements</a:t>
            </a:r>
            <a:r>
              <a:rPr lang="en-US" sz="2800" dirty="0"/>
              <a:t>:</a:t>
            </a:r>
            <a:endParaRPr lang="en-US" sz="2800" dirty="0" smtClean="0"/>
          </a:p>
          <a:p>
            <a:endParaRPr lang="en-US" sz="2800" dirty="0"/>
          </a:p>
          <a:p>
            <a:pPr marL="285750" indent="-285750">
              <a:buFont typeface="Wingdings" charset="2"/>
              <a:buChar char="Ø"/>
            </a:pPr>
            <a:r>
              <a:rPr lang="en-US" sz="2800" dirty="0" smtClean="0"/>
              <a:t>Interpreting Animal Behavior</a:t>
            </a:r>
          </a:p>
          <a:p>
            <a:pPr marL="285750" indent="-285750">
              <a:buFont typeface="Wingdings" charset="2"/>
              <a:buChar char="Ø"/>
            </a:pPr>
            <a:r>
              <a:rPr lang="en-US" sz="2800" dirty="0" smtClean="0"/>
              <a:t>Applying knowledge to technology</a:t>
            </a:r>
          </a:p>
          <a:p>
            <a:pPr marL="285750" indent="-285750">
              <a:buFont typeface="Wingdings" charset="2"/>
              <a:buChar char="Ø"/>
            </a:pPr>
            <a:r>
              <a:rPr lang="en-US" sz="2800" dirty="0" smtClean="0"/>
              <a:t>Environmental relationships</a:t>
            </a:r>
          </a:p>
          <a:p>
            <a:pPr marL="285750" indent="-285750">
              <a:buFont typeface="Wingdings" charset="2"/>
              <a:buChar char="Ø"/>
            </a:pPr>
            <a:r>
              <a:rPr lang="en-US" sz="2800" dirty="0" smtClean="0"/>
              <a:t>Spiritual beliefs </a:t>
            </a:r>
            <a:endParaRPr lang="en-US" sz="2800" dirty="0"/>
          </a:p>
        </p:txBody>
      </p:sp>
    </p:spTree>
    <p:extLst>
      <p:ext uri="{BB962C8B-B14F-4D97-AF65-F5344CB8AC3E}">
        <p14:creationId xmlns:p14="http://schemas.microsoft.com/office/powerpoint/2010/main" val="6547757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nu-haida-gwaii-2.jpg"/>
          <p:cNvPicPr>
            <a:picLocks noChangeAspect="1"/>
          </p:cNvPicPr>
          <p:nvPr/>
        </p:nvPicPr>
        <p:blipFill>
          <a:blip r:embed="rId2">
            <a:alphaModFix amt="27000"/>
            <a:extLst>
              <a:ext uri="{28A0092B-C50C-407E-A947-70E740481C1C}">
                <a14:useLocalDpi xmlns:a14="http://schemas.microsoft.com/office/drawing/2010/main" val="0"/>
              </a:ext>
            </a:extLst>
          </a:blip>
          <a:stretch>
            <a:fillRect/>
          </a:stretch>
        </p:blipFill>
        <p:spPr>
          <a:xfrm>
            <a:off x="0" y="1711569"/>
            <a:ext cx="9144000" cy="5146431"/>
          </a:xfrm>
          <a:prstGeom prst="rect">
            <a:avLst/>
          </a:prstGeom>
        </p:spPr>
      </p:pic>
      <p:sp>
        <p:nvSpPr>
          <p:cNvPr id="2" name="Title 1"/>
          <p:cNvSpPr>
            <a:spLocks noGrp="1"/>
          </p:cNvSpPr>
          <p:nvPr>
            <p:ph type="title"/>
          </p:nvPr>
        </p:nvSpPr>
        <p:spPr/>
        <p:txBody>
          <a:bodyPr>
            <a:normAutofit/>
          </a:bodyPr>
          <a:lstStyle/>
          <a:p>
            <a:r>
              <a:rPr lang="en-US" sz="6600" dirty="0" smtClean="0"/>
              <a:t>Stewardship</a:t>
            </a:r>
            <a:endParaRPr lang="en-US" sz="6600" dirty="0"/>
          </a:p>
        </p:txBody>
      </p:sp>
      <p:sp>
        <p:nvSpPr>
          <p:cNvPr id="3" name="Content Placeholder 2"/>
          <p:cNvSpPr>
            <a:spLocks noGrp="1"/>
          </p:cNvSpPr>
          <p:nvPr>
            <p:ph idx="1"/>
          </p:nvPr>
        </p:nvSpPr>
        <p:spPr>
          <a:xfrm>
            <a:off x="768096" y="2769079"/>
            <a:ext cx="7290055" cy="3540281"/>
          </a:xfrm>
        </p:spPr>
        <p:txBody>
          <a:bodyPr>
            <a:normAutofit/>
          </a:bodyPr>
          <a:lstStyle/>
          <a:p>
            <a:pPr algn="ctr"/>
            <a:r>
              <a:rPr lang="en-US" sz="5400" dirty="0" smtClean="0"/>
              <a:t>What is meant by the term “stewardship?</a:t>
            </a:r>
            <a:r>
              <a:rPr lang="en-US" sz="4000" dirty="0" smtClean="0"/>
              <a:t>”</a:t>
            </a:r>
          </a:p>
          <a:p>
            <a:endParaRPr lang="en-US" sz="4000" dirty="0"/>
          </a:p>
          <a:p>
            <a:endParaRPr lang="en-US" sz="4000" dirty="0"/>
          </a:p>
          <a:p>
            <a:endParaRPr lang="en-US" sz="4000" dirty="0">
              <a:hlinkClick r:id="rId3"/>
            </a:endParaRPr>
          </a:p>
          <a:p>
            <a:endParaRPr lang="en-US" sz="4000" dirty="0"/>
          </a:p>
        </p:txBody>
      </p:sp>
    </p:spTree>
    <p:extLst>
      <p:ext uri="{BB962C8B-B14F-4D97-AF65-F5344CB8AC3E}">
        <p14:creationId xmlns:p14="http://schemas.microsoft.com/office/powerpoint/2010/main" val="5244258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CCFFCC"/>
          </a:solidFill>
        </p:spPr>
        <p:txBody>
          <a:bodyPr>
            <a:normAutofit/>
          </a:bodyPr>
          <a:lstStyle/>
          <a:p>
            <a:r>
              <a:rPr lang="en-US" b="1" dirty="0">
                <a:solidFill>
                  <a:srgbClr val="000000"/>
                </a:solidFill>
              </a:rPr>
              <a:t>Kevin </a:t>
            </a:r>
            <a:r>
              <a:rPr lang="en-US" b="1" dirty="0" smtClean="0">
                <a:solidFill>
                  <a:srgbClr val="000000"/>
                </a:solidFill>
                <a:hlinkClick r:id="rId2"/>
              </a:rPr>
              <a:t>Alec</a:t>
            </a:r>
            <a:endParaRPr lang="en-US" dirty="0">
              <a:solidFill>
                <a:srgbClr val="000000"/>
              </a:solidFill>
            </a:endParaRPr>
          </a:p>
        </p:txBody>
      </p:sp>
      <p:pic>
        <p:nvPicPr>
          <p:cNvPr id="3" name="Picture 2" descr="Screen Shot 2019-09-23 at 5.13.5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970" y="1143000"/>
            <a:ext cx="8983030" cy="5715000"/>
          </a:xfrm>
          <a:prstGeom prst="rect">
            <a:avLst/>
          </a:prstGeom>
        </p:spPr>
      </p:pic>
      <p:pic>
        <p:nvPicPr>
          <p:cNvPr id="4" name="Picture 3" descr="205d4ad7a31ac30a9984bee93514414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36346"/>
            <a:ext cx="3577115" cy="2421654"/>
          </a:xfrm>
          <a:prstGeom prst="rect">
            <a:avLst/>
          </a:prstGeom>
        </p:spPr>
      </p:pic>
    </p:spTree>
    <p:extLst>
      <p:ext uri="{BB962C8B-B14F-4D97-AF65-F5344CB8AC3E}">
        <p14:creationId xmlns:p14="http://schemas.microsoft.com/office/powerpoint/2010/main" val="251214685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CNN 10</a:t>
            </a:r>
          </a:p>
          <a:p>
            <a:r>
              <a:rPr lang="en-US" dirty="0" smtClean="0"/>
              <a:t>Living on the Land</a:t>
            </a:r>
          </a:p>
          <a:p>
            <a:pPr lvl="1"/>
            <a:r>
              <a:rPr lang="en-US" dirty="0" smtClean="0"/>
              <a:t>Resources</a:t>
            </a:r>
          </a:p>
          <a:p>
            <a:pPr lvl="2"/>
            <a:r>
              <a:rPr lang="en-US" dirty="0" smtClean="0"/>
              <a:t>Fishing</a:t>
            </a:r>
          </a:p>
          <a:p>
            <a:pPr lvl="2"/>
            <a:r>
              <a:rPr lang="en-US" dirty="0" smtClean="0"/>
              <a:t>Hunting</a:t>
            </a:r>
          </a:p>
          <a:p>
            <a:pPr lvl="2"/>
            <a:endParaRPr lang="en-US" dirty="0"/>
          </a:p>
        </p:txBody>
      </p:sp>
    </p:spTree>
    <p:extLst>
      <p:ext uri="{BB962C8B-B14F-4D97-AF65-F5344CB8AC3E}">
        <p14:creationId xmlns:p14="http://schemas.microsoft.com/office/powerpoint/2010/main" val="16291182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CCFFCC"/>
          </a:solidFill>
        </p:spPr>
        <p:txBody>
          <a:bodyPr>
            <a:normAutofit fontScale="90000"/>
          </a:bodyPr>
          <a:lstStyle/>
          <a:p>
            <a:r>
              <a:rPr lang="en-US" dirty="0" smtClean="0">
                <a:solidFill>
                  <a:srgbClr val="000000"/>
                </a:solidFill>
              </a:rPr>
              <a:t>Chapter 2 </a:t>
            </a:r>
            <a:br>
              <a:rPr lang="en-US" dirty="0" smtClean="0">
                <a:solidFill>
                  <a:srgbClr val="000000"/>
                </a:solidFill>
              </a:rPr>
            </a:br>
            <a:r>
              <a:rPr lang="en-US" dirty="0" smtClean="0">
                <a:solidFill>
                  <a:srgbClr val="000000"/>
                </a:solidFill>
              </a:rPr>
              <a:t>Living on the Land</a:t>
            </a:r>
            <a:endParaRPr lang="en-US" dirty="0">
              <a:solidFill>
                <a:srgbClr val="000000"/>
              </a:solidFill>
            </a:endParaRPr>
          </a:p>
        </p:txBody>
      </p:sp>
      <p:sp>
        <p:nvSpPr>
          <p:cNvPr id="4" name="TextBox 3"/>
          <p:cNvSpPr txBox="1"/>
          <p:nvPr/>
        </p:nvSpPr>
        <p:spPr>
          <a:xfrm>
            <a:off x="2711876" y="1143000"/>
            <a:ext cx="6432123" cy="5693867"/>
          </a:xfrm>
          <a:prstGeom prst="rect">
            <a:avLst/>
          </a:prstGeom>
          <a:noFill/>
        </p:spPr>
        <p:txBody>
          <a:bodyPr wrap="square" rtlCol="0">
            <a:spAutoFit/>
          </a:bodyPr>
          <a:lstStyle/>
          <a:p>
            <a:pPr marL="285750" indent="-285750">
              <a:buFont typeface="Wingdings" charset="2"/>
              <a:buChar char="Ø"/>
            </a:pPr>
            <a:r>
              <a:rPr lang="en-US" sz="2800" dirty="0" smtClean="0"/>
              <a:t>Even though First Nations groups are unique, there are </a:t>
            </a:r>
            <a:r>
              <a:rPr lang="en-US" sz="2800" b="1" dirty="0" smtClean="0"/>
              <a:t>similar</a:t>
            </a:r>
            <a:r>
              <a:rPr lang="en-US" sz="2800" dirty="0" smtClean="0"/>
              <a:t> characteristics and </a:t>
            </a:r>
            <a:r>
              <a:rPr lang="en-US" sz="2800" b="1" dirty="0" smtClean="0"/>
              <a:t>cultural</a:t>
            </a:r>
            <a:r>
              <a:rPr lang="en-US" sz="2800" dirty="0" smtClean="0"/>
              <a:t> aspects they share. </a:t>
            </a:r>
          </a:p>
          <a:p>
            <a:pPr marL="285750" indent="-285750">
              <a:buFont typeface="Wingdings" charset="2"/>
              <a:buChar char="Ø"/>
            </a:pPr>
            <a:endParaRPr lang="en-US" sz="2800" dirty="0"/>
          </a:p>
          <a:p>
            <a:pPr marL="285750" indent="-285750">
              <a:buFont typeface="Wingdings" charset="2"/>
              <a:buChar char="Ø"/>
            </a:pPr>
            <a:r>
              <a:rPr lang="en-US" sz="2800" b="1" dirty="0" smtClean="0"/>
              <a:t>Stewardship</a:t>
            </a:r>
            <a:r>
              <a:rPr lang="en-US" sz="2800" dirty="0" smtClean="0"/>
              <a:t> is something that all First Nations cultures carry out.</a:t>
            </a:r>
          </a:p>
          <a:p>
            <a:pPr marL="285750" indent="-285750">
              <a:buFont typeface="Wingdings" charset="2"/>
              <a:buChar char="Ø"/>
            </a:pPr>
            <a:endParaRPr lang="en-US" sz="2800" dirty="0"/>
          </a:p>
          <a:p>
            <a:pPr marL="285750" indent="-285750">
              <a:buFont typeface="Wingdings" charset="2"/>
              <a:buChar char="Ø"/>
            </a:pPr>
            <a:r>
              <a:rPr lang="en-US" sz="2800" dirty="0" smtClean="0"/>
              <a:t>The resources First Nations gather are more than just food/materials; they are </a:t>
            </a:r>
            <a:r>
              <a:rPr lang="en-US" sz="2800" b="1" dirty="0" smtClean="0"/>
              <a:t>gifts</a:t>
            </a:r>
            <a:r>
              <a:rPr lang="en-US" sz="2800" dirty="0" smtClean="0"/>
              <a:t>.</a:t>
            </a:r>
          </a:p>
          <a:p>
            <a:pPr marL="285750" indent="-285750">
              <a:buFont typeface="Wingdings" charset="2"/>
              <a:buChar char="Ø"/>
            </a:pPr>
            <a:endParaRPr lang="en-US" sz="2800" dirty="0"/>
          </a:p>
          <a:p>
            <a:pPr marL="285750" indent="-285750">
              <a:buFont typeface="Wingdings" charset="2"/>
              <a:buChar char="Ø"/>
            </a:pPr>
            <a:r>
              <a:rPr lang="en-US" sz="2800" dirty="0" smtClean="0"/>
              <a:t>First Nations often are </a:t>
            </a:r>
            <a:r>
              <a:rPr lang="en-US" sz="2800" b="1" dirty="0" smtClean="0"/>
              <a:t>grateful</a:t>
            </a:r>
            <a:r>
              <a:rPr lang="en-US" sz="2800" dirty="0" smtClean="0"/>
              <a:t>/thankful towards these gifts.</a:t>
            </a:r>
            <a:endParaRPr lang="en-US" sz="2800" dirty="0"/>
          </a:p>
        </p:txBody>
      </p:sp>
      <p:pic>
        <p:nvPicPr>
          <p:cNvPr id="5" name="Picture 4" descr="salalprezi_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2711876" cy="5715000"/>
          </a:xfrm>
          <a:prstGeom prst="rect">
            <a:avLst/>
          </a:prstGeom>
        </p:spPr>
      </p:pic>
    </p:spTree>
    <p:extLst>
      <p:ext uri="{BB962C8B-B14F-4D97-AF65-F5344CB8AC3E}">
        <p14:creationId xmlns:p14="http://schemas.microsoft.com/office/powerpoint/2010/main" val="141507017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CCFFCC"/>
          </a:solidFill>
        </p:spPr>
        <p:txBody>
          <a:bodyPr>
            <a:normAutofit fontScale="90000"/>
          </a:bodyPr>
          <a:lstStyle/>
          <a:p>
            <a:r>
              <a:rPr lang="en-US" dirty="0" smtClean="0">
                <a:solidFill>
                  <a:srgbClr val="000000"/>
                </a:solidFill>
              </a:rPr>
              <a:t>Chapter 2 </a:t>
            </a:r>
            <a:br>
              <a:rPr lang="en-US" dirty="0" smtClean="0">
                <a:solidFill>
                  <a:srgbClr val="000000"/>
                </a:solidFill>
              </a:rPr>
            </a:br>
            <a:r>
              <a:rPr lang="en-US" dirty="0" smtClean="0">
                <a:solidFill>
                  <a:srgbClr val="000000"/>
                </a:solidFill>
              </a:rPr>
              <a:t>Harvesting Resources </a:t>
            </a:r>
            <a:r>
              <a:rPr lang="en-US" dirty="0" smtClean="0">
                <a:solidFill>
                  <a:srgbClr val="000000"/>
                </a:solidFill>
                <a:sym typeface="Wingdings"/>
              </a:rPr>
              <a:t></a:t>
            </a:r>
            <a:endParaRPr lang="en-US" dirty="0">
              <a:solidFill>
                <a:srgbClr val="000000"/>
              </a:solidFill>
            </a:endParaRPr>
          </a:p>
        </p:txBody>
      </p:sp>
      <p:sp>
        <p:nvSpPr>
          <p:cNvPr id="4" name="TextBox 3"/>
          <p:cNvSpPr txBox="1"/>
          <p:nvPr/>
        </p:nvSpPr>
        <p:spPr>
          <a:xfrm>
            <a:off x="3467065" y="1143000"/>
            <a:ext cx="5676934" cy="3970318"/>
          </a:xfrm>
          <a:prstGeom prst="rect">
            <a:avLst/>
          </a:prstGeom>
          <a:noFill/>
        </p:spPr>
        <p:txBody>
          <a:bodyPr wrap="square" rtlCol="0">
            <a:spAutoFit/>
          </a:bodyPr>
          <a:lstStyle/>
          <a:p>
            <a:pPr marL="285750" indent="-285750">
              <a:buFont typeface="Wingdings" charset="2"/>
              <a:buChar char="Ø"/>
            </a:pPr>
            <a:r>
              <a:rPr lang="en-US" sz="2800" dirty="0" smtClean="0"/>
              <a:t>Due to the many diverse regions in B.C., there is an </a:t>
            </a:r>
            <a:r>
              <a:rPr lang="en-US" sz="2800" b="1" dirty="0" smtClean="0"/>
              <a:t>abundance</a:t>
            </a:r>
            <a:r>
              <a:rPr lang="en-US" sz="2800" dirty="0" smtClean="0"/>
              <a:t> of different </a:t>
            </a:r>
            <a:r>
              <a:rPr lang="en-US" sz="2800" b="1" dirty="0" smtClean="0"/>
              <a:t>resources</a:t>
            </a:r>
            <a:r>
              <a:rPr lang="en-US" sz="2800" dirty="0" smtClean="0"/>
              <a:t> throughout our province. </a:t>
            </a:r>
          </a:p>
          <a:p>
            <a:pPr marL="285750" indent="-285750">
              <a:buFont typeface="Wingdings" charset="2"/>
              <a:buChar char="Ø"/>
            </a:pPr>
            <a:endParaRPr lang="en-US" sz="2800" dirty="0"/>
          </a:p>
          <a:p>
            <a:pPr marL="285750" indent="-285750">
              <a:buFont typeface="Wingdings" charset="2"/>
              <a:buChar char="Ø"/>
            </a:pPr>
            <a:r>
              <a:rPr lang="en-US" sz="2800" dirty="0" smtClean="0"/>
              <a:t>The need for different </a:t>
            </a:r>
            <a:r>
              <a:rPr lang="en-US" sz="2800" b="1" dirty="0" smtClean="0"/>
              <a:t>technologies</a:t>
            </a:r>
            <a:r>
              <a:rPr lang="en-US" sz="2800" dirty="0" smtClean="0"/>
              <a:t> were </a:t>
            </a:r>
            <a:r>
              <a:rPr lang="en-US" sz="2800" b="1" dirty="0" smtClean="0"/>
              <a:t>developed</a:t>
            </a:r>
            <a:r>
              <a:rPr lang="en-US" sz="2800" dirty="0" smtClean="0"/>
              <a:t> over </a:t>
            </a:r>
            <a:r>
              <a:rPr lang="en-US" sz="2800" b="1" dirty="0" smtClean="0"/>
              <a:t>centuries</a:t>
            </a:r>
            <a:r>
              <a:rPr lang="en-US" sz="2800" dirty="0" smtClean="0"/>
              <a:t> to </a:t>
            </a:r>
            <a:r>
              <a:rPr lang="en-US" sz="2800" b="1" dirty="0" smtClean="0"/>
              <a:t>harvest</a:t>
            </a:r>
            <a:r>
              <a:rPr lang="en-US" sz="2800" dirty="0" smtClean="0"/>
              <a:t> and </a:t>
            </a:r>
            <a:r>
              <a:rPr lang="en-US" sz="2800" b="1" dirty="0" smtClean="0"/>
              <a:t>process</a:t>
            </a:r>
            <a:r>
              <a:rPr lang="en-US" sz="2800" dirty="0" smtClean="0"/>
              <a:t> these resources.</a:t>
            </a:r>
            <a:endParaRPr lang="en-US" sz="2800" dirty="0"/>
          </a:p>
        </p:txBody>
      </p:sp>
      <p:pic>
        <p:nvPicPr>
          <p:cNvPr id="3" name="Picture 2" descr="school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3467065" cy="5715000"/>
          </a:xfrm>
          <a:prstGeom prst="rect">
            <a:avLst/>
          </a:prstGeom>
        </p:spPr>
      </p:pic>
      <p:pic>
        <p:nvPicPr>
          <p:cNvPr id="6" name="Picture 5" descr="weaving.jpg"/>
          <p:cNvPicPr>
            <a:picLocks noChangeAspect="1"/>
          </p:cNvPicPr>
          <p:nvPr/>
        </p:nvPicPr>
        <p:blipFill rotWithShape="1">
          <a:blip r:embed="rId4">
            <a:extLst>
              <a:ext uri="{28A0092B-C50C-407E-A947-70E740481C1C}">
                <a14:useLocalDpi xmlns:a14="http://schemas.microsoft.com/office/drawing/2010/main" val="0"/>
              </a:ext>
            </a:extLst>
          </a:blip>
          <a:srcRect t="29704"/>
          <a:stretch/>
        </p:blipFill>
        <p:spPr>
          <a:xfrm>
            <a:off x="3467065" y="5113318"/>
            <a:ext cx="5676935" cy="1744682"/>
          </a:xfrm>
          <a:prstGeom prst="rect">
            <a:avLst/>
          </a:prstGeom>
        </p:spPr>
      </p:pic>
    </p:spTree>
    <p:extLst>
      <p:ext uri="{BB962C8B-B14F-4D97-AF65-F5344CB8AC3E}">
        <p14:creationId xmlns:p14="http://schemas.microsoft.com/office/powerpoint/2010/main" val="424190140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CCFFCC"/>
          </a:solidFill>
        </p:spPr>
        <p:txBody>
          <a:bodyPr>
            <a:normAutofit fontScale="90000"/>
          </a:bodyPr>
          <a:lstStyle/>
          <a:p>
            <a:r>
              <a:rPr lang="en-US" dirty="0" smtClean="0">
                <a:solidFill>
                  <a:srgbClr val="000000"/>
                </a:solidFill>
              </a:rPr>
              <a:t>Chapter 2 </a:t>
            </a:r>
            <a:br>
              <a:rPr lang="en-US" dirty="0" smtClean="0">
                <a:solidFill>
                  <a:srgbClr val="000000"/>
                </a:solidFill>
              </a:rPr>
            </a:br>
            <a:r>
              <a:rPr lang="en-US" dirty="0" smtClean="0">
                <a:solidFill>
                  <a:srgbClr val="000000"/>
                </a:solidFill>
              </a:rPr>
              <a:t>Plants (pg. 36) </a:t>
            </a:r>
            <a:r>
              <a:rPr lang="en-US" dirty="0" smtClean="0">
                <a:solidFill>
                  <a:srgbClr val="000000"/>
                </a:solidFill>
                <a:sym typeface="Wingdings"/>
              </a:rPr>
              <a:t></a:t>
            </a:r>
            <a:endParaRPr lang="en-US" dirty="0">
              <a:solidFill>
                <a:srgbClr val="000000"/>
              </a:solidFill>
            </a:endParaRPr>
          </a:p>
        </p:txBody>
      </p:sp>
      <p:sp>
        <p:nvSpPr>
          <p:cNvPr id="4" name="TextBox 3"/>
          <p:cNvSpPr txBox="1"/>
          <p:nvPr/>
        </p:nvSpPr>
        <p:spPr>
          <a:xfrm>
            <a:off x="0" y="1143000"/>
            <a:ext cx="9143999" cy="3108544"/>
          </a:xfrm>
          <a:prstGeom prst="rect">
            <a:avLst/>
          </a:prstGeom>
          <a:noFill/>
        </p:spPr>
        <p:txBody>
          <a:bodyPr wrap="square" rtlCol="0">
            <a:spAutoFit/>
          </a:bodyPr>
          <a:lstStyle/>
          <a:p>
            <a:pPr marL="285750" indent="-285750">
              <a:buFont typeface="Wingdings" charset="2"/>
              <a:buChar char="Ø"/>
            </a:pPr>
            <a:r>
              <a:rPr lang="en-US" sz="2800" dirty="0" smtClean="0"/>
              <a:t>Plants are </a:t>
            </a:r>
            <a:r>
              <a:rPr lang="en-US" sz="2800" b="1" dirty="0" smtClean="0"/>
              <a:t>important</a:t>
            </a:r>
            <a:r>
              <a:rPr lang="en-US" sz="2800" dirty="0" smtClean="0"/>
              <a:t> for First Nations </a:t>
            </a:r>
            <a:r>
              <a:rPr lang="en-US" sz="2800" b="1" dirty="0" smtClean="0"/>
              <a:t>daily</a:t>
            </a:r>
            <a:r>
              <a:rPr lang="en-US" sz="2800" dirty="0" smtClean="0"/>
              <a:t>, ceremonial and spiritual life.</a:t>
            </a:r>
          </a:p>
          <a:p>
            <a:pPr marL="285750" indent="-285750">
              <a:buFont typeface="Wingdings" charset="2"/>
              <a:buChar char="Ø"/>
            </a:pPr>
            <a:r>
              <a:rPr lang="en-US" sz="2800" dirty="0" smtClean="0"/>
              <a:t>Provided </a:t>
            </a:r>
            <a:r>
              <a:rPr lang="en-US" sz="2800" b="1" dirty="0" smtClean="0"/>
              <a:t>food</a:t>
            </a:r>
            <a:r>
              <a:rPr lang="en-US" sz="2800" dirty="0" smtClean="0"/>
              <a:t>, medicine, tools, </a:t>
            </a:r>
            <a:r>
              <a:rPr lang="en-US" sz="2800" b="1" dirty="0" smtClean="0"/>
              <a:t>dyes</a:t>
            </a:r>
            <a:r>
              <a:rPr lang="en-US" sz="2800" dirty="0" smtClean="0"/>
              <a:t>, containers, fuel (oil) and fiber. </a:t>
            </a:r>
          </a:p>
          <a:p>
            <a:pPr marL="285750" indent="-285750">
              <a:buFont typeface="Wingdings" charset="2"/>
              <a:buChar char="Ø"/>
            </a:pPr>
            <a:r>
              <a:rPr lang="en-US" sz="2800" b="1" dirty="0" smtClean="0"/>
              <a:t>Controlled</a:t>
            </a:r>
            <a:r>
              <a:rPr lang="en-US" sz="2800" dirty="0" smtClean="0"/>
              <a:t> </a:t>
            </a:r>
            <a:r>
              <a:rPr lang="en-US" sz="2800" dirty="0" smtClean="0">
                <a:hlinkClick r:id="rId3"/>
              </a:rPr>
              <a:t>Burning </a:t>
            </a:r>
            <a:r>
              <a:rPr lang="en-US" sz="2800" dirty="0" smtClean="0"/>
              <a:t>  </a:t>
            </a:r>
            <a:r>
              <a:rPr lang="en-US" sz="2800" dirty="0" smtClean="0">
                <a:hlinkClick r:id="rId4"/>
              </a:rPr>
              <a:t>Australia</a:t>
            </a:r>
            <a:r>
              <a:rPr lang="en-US" sz="2800" dirty="0" smtClean="0"/>
              <a:t>  </a:t>
            </a:r>
            <a:r>
              <a:rPr lang="en-US" sz="2800" dirty="0" smtClean="0">
                <a:hlinkClick r:id="rId5"/>
              </a:rPr>
              <a:t>California </a:t>
            </a:r>
            <a:endParaRPr lang="en-US" sz="2800" dirty="0" smtClean="0"/>
          </a:p>
          <a:p>
            <a:pPr marL="285750" indent="-285750">
              <a:buFont typeface="Wingdings" charset="2"/>
              <a:buChar char="Ø"/>
            </a:pPr>
            <a:r>
              <a:rPr lang="en-US" sz="2800" dirty="0" smtClean="0"/>
              <a:t>Harvesting </a:t>
            </a:r>
            <a:r>
              <a:rPr lang="en-US" sz="2800" dirty="0" smtClean="0">
                <a:hlinkClick r:id="rId6"/>
              </a:rPr>
              <a:t>Cedar </a:t>
            </a:r>
            <a:endParaRPr lang="en-US" sz="2800" dirty="0" smtClean="0"/>
          </a:p>
          <a:p>
            <a:pPr marL="285750" indent="-285750">
              <a:buFont typeface="Wingdings" charset="2"/>
              <a:buChar char="Ø"/>
            </a:pPr>
            <a:r>
              <a:rPr lang="en-US" sz="2800" dirty="0" smtClean="0"/>
              <a:t>Harvesting plants/</a:t>
            </a:r>
            <a:r>
              <a:rPr lang="en-US" sz="2800" dirty="0" smtClean="0">
                <a:hlinkClick r:id="rId7"/>
              </a:rPr>
              <a:t>berries</a:t>
            </a:r>
            <a:r>
              <a:rPr lang="en-US" sz="2800" dirty="0" smtClean="0"/>
              <a:t>, is always a </a:t>
            </a:r>
            <a:r>
              <a:rPr lang="en-US" sz="2800" b="1" dirty="0" smtClean="0"/>
              <a:t>spiritual</a:t>
            </a:r>
            <a:r>
              <a:rPr lang="en-US" sz="2800" dirty="0" smtClean="0"/>
              <a:t> practice.</a:t>
            </a:r>
          </a:p>
        </p:txBody>
      </p:sp>
      <p:pic>
        <p:nvPicPr>
          <p:cNvPr id="7" name="Picture 6" descr="10141899.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78281" y="4251544"/>
            <a:ext cx="3381263" cy="2630424"/>
          </a:xfrm>
          <a:prstGeom prst="rect">
            <a:avLst/>
          </a:prstGeom>
        </p:spPr>
      </p:pic>
      <p:pic>
        <p:nvPicPr>
          <p:cNvPr id="9" name="Picture 8" descr="23416902-assortment-of-wild-blueberries-and-salmon-berries-on-leaves-on-forest-floor.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4227576"/>
            <a:ext cx="3278281" cy="2630424"/>
          </a:xfrm>
          <a:prstGeom prst="rect">
            <a:avLst/>
          </a:prstGeom>
        </p:spPr>
      </p:pic>
      <p:pic>
        <p:nvPicPr>
          <p:cNvPr id="10" name="Picture 9" descr="d0d61c08c2f12c8725cf56c160606df5.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59544" y="4251544"/>
            <a:ext cx="2484456" cy="2606455"/>
          </a:xfrm>
          <a:prstGeom prst="rect">
            <a:avLst/>
          </a:prstGeom>
        </p:spPr>
      </p:pic>
    </p:spTree>
    <p:extLst>
      <p:ext uri="{BB962C8B-B14F-4D97-AF65-F5344CB8AC3E}">
        <p14:creationId xmlns:p14="http://schemas.microsoft.com/office/powerpoint/2010/main" val="314927187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mage result for berry picking first nations b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72" y="0"/>
            <a:ext cx="440918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Image result for berry picking first nations b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953" y="0"/>
            <a:ext cx="487604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4325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CCFFCC"/>
          </a:solidFill>
        </p:spPr>
        <p:txBody>
          <a:bodyPr>
            <a:normAutofit fontScale="90000"/>
          </a:bodyPr>
          <a:lstStyle/>
          <a:p>
            <a:r>
              <a:rPr lang="en-US" dirty="0" smtClean="0">
                <a:solidFill>
                  <a:srgbClr val="000000"/>
                </a:solidFill>
              </a:rPr>
              <a:t>Chapter 2 </a:t>
            </a:r>
            <a:br>
              <a:rPr lang="en-US" dirty="0" smtClean="0">
                <a:solidFill>
                  <a:srgbClr val="000000"/>
                </a:solidFill>
              </a:rPr>
            </a:br>
            <a:r>
              <a:rPr lang="en-US" dirty="0" smtClean="0">
                <a:solidFill>
                  <a:srgbClr val="000000"/>
                </a:solidFill>
              </a:rPr>
              <a:t>Nature and Spirituality </a:t>
            </a:r>
            <a:endParaRPr lang="en-US" dirty="0">
              <a:solidFill>
                <a:srgbClr val="000000"/>
              </a:solidFill>
            </a:endParaRPr>
          </a:p>
        </p:txBody>
      </p:sp>
      <p:sp>
        <p:nvSpPr>
          <p:cNvPr id="4" name="TextBox 3"/>
          <p:cNvSpPr txBox="1"/>
          <p:nvPr/>
        </p:nvSpPr>
        <p:spPr>
          <a:xfrm>
            <a:off x="0" y="1143000"/>
            <a:ext cx="9143999" cy="5262980"/>
          </a:xfrm>
          <a:prstGeom prst="rect">
            <a:avLst/>
          </a:prstGeom>
          <a:noFill/>
        </p:spPr>
        <p:txBody>
          <a:bodyPr wrap="square" rtlCol="0">
            <a:spAutoFit/>
          </a:bodyPr>
          <a:lstStyle/>
          <a:p>
            <a:r>
              <a:rPr lang="en-US" sz="2800" b="1" dirty="0"/>
              <a:t>Dave Elliot, </a:t>
            </a:r>
            <a:r>
              <a:rPr lang="en-US" sz="2800" b="1" dirty="0" err="1"/>
              <a:t>Saanich</a:t>
            </a:r>
            <a:r>
              <a:rPr lang="en-US" sz="2800" b="1" dirty="0"/>
              <a:t> </a:t>
            </a:r>
            <a:endParaRPr lang="en-US" sz="2800" dirty="0"/>
          </a:p>
          <a:p>
            <a:r>
              <a:rPr lang="en-US" sz="2800" i="1" dirty="0"/>
              <a:t>My people never killed a tree unnecessarily. Once in a while the need was so great they would cut a tree. When this had to happen they would speak to the tree. It had a sacred name. Every living thing had a sacred name—streams, lakes, trees, flowers, birds, everything. When your need was great you had no choice. You would stand before the tree and talk to it and tell the tree how sorry you were to take its life. When we took the life of a tree, we used every scrap, every shred right down to the last bit. We used it all. It was wrong to waste something that had been provided for us by this intelligence we didn’t quite understand. </a:t>
            </a:r>
            <a:r>
              <a:rPr lang="en-US" sz="2800" i="1" dirty="0" smtClean="0"/>
              <a:t> </a:t>
            </a:r>
            <a:endParaRPr lang="en-US" sz="2800" dirty="0"/>
          </a:p>
        </p:txBody>
      </p:sp>
    </p:spTree>
    <p:extLst>
      <p:ext uri="{BB962C8B-B14F-4D97-AF65-F5344CB8AC3E}">
        <p14:creationId xmlns:p14="http://schemas.microsoft.com/office/powerpoint/2010/main" val="161229370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9BBB59"/>
          </a:solidFill>
        </p:spPr>
        <p:txBody>
          <a:bodyPr/>
          <a:lstStyle/>
          <a:p>
            <a:r>
              <a:rPr lang="en-US" dirty="0" smtClean="0"/>
              <a:t>Journal #4</a:t>
            </a:r>
            <a:endParaRPr lang="en-US" dirty="0"/>
          </a:p>
        </p:txBody>
      </p:sp>
      <p:sp>
        <p:nvSpPr>
          <p:cNvPr id="3" name="Content Placeholder 2"/>
          <p:cNvSpPr>
            <a:spLocks noGrp="1"/>
          </p:cNvSpPr>
          <p:nvPr>
            <p:ph idx="1"/>
          </p:nvPr>
        </p:nvSpPr>
        <p:spPr>
          <a:xfrm>
            <a:off x="0" y="1143000"/>
            <a:ext cx="9144000" cy="5715000"/>
          </a:xfrm>
        </p:spPr>
        <p:txBody>
          <a:bodyPr/>
          <a:lstStyle/>
          <a:p>
            <a:r>
              <a:rPr lang="en-US" dirty="0" smtClean="0"/>
              <a:t>1) What have you learned this week in regards to First Nations Stewardship of the land?</a:t>
            </a:r>
          </a:p>
          <a:p>
            <a:endParaRPr lang="en-US" dirty="0"/>
          </a:p>
          <a:p>
            <a:r>
              <a:rPr lang="en-US" dirty="0" smtClean="0"/>
              <a:t>2) What practices do you think we could implement in our daily lives to live more sustainably?</a:t>
            </a:r>
            <a:endParaRPr lang="en-US" dirty="0"/>
          </a:p>
        </p:txBody>
      </p:sp>
    </p:spTree>
    <p:extLst>
      <p:ext uri="{BB962C8B-B14F-4D97-AF65-F5344CB8AC3E}">
        <p14:creationId xmlns:p14="http://schemas.microsoft.com/office/powerpoint/2010/main" val="575271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 </a:t>
            </a:r>
            <a:endParaRPr lang="en-US" dirty="0"/>
          </a:p>
        </p:txBody>
      </p:sp>
      <p:sp>
        <p:nvSpPr>
          <p:cNvPr id="3" name="Content Placeholder 2"/>
          <p:cNvSpPr>
            <a:spLocks noGrp="1"/>
          </p:cNvSpPr>
          <p:nvPr>
            <p:ph idx="1"/>
          </p:nvPr>
        </p:nvSpPr>
        <p:spPr/>
        <p:txBody>
          <a:bodyPr/>
          <a:lstStyle/>
          <a:p>
            <a:r>
              <a:rPr lang="en-US" dirty="0" smtClean="0"/>
              <a:t>CNN 10</a:t>
            </a:r>
          </a:p>
          <a:p>
            <a:r>
              <a:rPr lang="en-US" dirty="0" smtClean="0"/>
              <a:t>Fishing Techniques</a:t>
            </a:r>
            <a:endParaRPr lang="en-US" dirty="0"/>
          </a:p>
        </p:txBody>
      </p:sp>
    </p:spTree>
    <p:extLst>
      <p:ext uri="{BB962C8B-B14F-4D97-AF65-F5344CB8AC3E}">
        <p14:creationId xmlns:p14="http://schemas.microsoft.com/office/powerpoint/2010/main" val="15834754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CCFFCC"/>
          </a:solidFill>
        </p:spPr>
        <p:txBody>
          <a:bodyPr>
            <a:normAutofit fontScale="90000"/>
          </a:bodyPr>
          <a:lstStyle/>
          <a:p>
            <a:r>
              <a:rPr lang="en-US" dirty="0" smtClean="0">
                <a:solidFill>
                  <a:srgbClr val="000000"/>
                </a:solidFill>
              </a:rPr>
              <a:t>Chapter 2 </a:t>
            </a:r>
            <a:br>
              <a:rPr lang="en-US" dirty="0" smtClean="0">
                <a:solidFill>
                  <a:srgbClr val="000000"/>
                </a:solidFill>
              </a:rPr>
            </a:br>
            <a:r>
              <a:rPr lang="en-US" dirty="0" smtClean="0">
                <a:solidFill>
                  <a:srgbClr val="000000"/>
                </a:solidFill>
              </a:rPr>
              <a:t>Fishing Techniques: Beach Seines </a:t>
            </a:r>
            <a:r>
              <a:rPr lang="en-US" dirty="0" smtClean="0">
                <a:solidFill>
                  <a:srgbClr val="000000"/>
                </a:solidFill>
                <a:sym typeface="Wingdings"/>
              </a:rPr>
              <a:t></a:t>
            </a:r>
            <a:endParaRPr lang="en-US" dirty="0">
              <a:solidFill>
                <a:srgbClr val="000000"/>
              </a:solidFill>
            </a:endParaRPr>
          </a:p>
        </p:txBody>
      </p:sp>
      <p:sp>
        <p:nvSpPr>
          <p:cNvPr id="4" name="TextBox 3"/>
          <p:cNvSpPr txBox="1"/>
          <p:nvPr/>
        </p:nvSpPr>
        <p:spPr>
          <a:xfrm>
            <a:off x="0" y="1143000"/>
            <a:ext cx="9143999" cy="3539431"/>
          </a:xfrm>
          <a:prstGeom prst="rect">
            <a:avLst/>
          </a:prstGeom>
          <a:noFill/>
        </p:spPr>
        <p:txBody>
          <a:bodyPr wrap="square" rtlCol="0">
            <a:spAutoFit/>
          </a:bodyPr>
          <a:lstStyle/>
          <a:p>
            <a:pPr marL="457200" indent="-457200">
              <a:buFont typeface="Wingdings" charset="2"/>
              <a:buChar char="Ø"/>
            </a:pPr>
            <a:r>
              <a:rPr lang="en-US" sz="2800" dirty="0" smtClean="0"/>
              <a:t>Many </a:t>
            </a:r>
            <a:r>
              <a:rPr lang="en-US" sz="2800" b="1" dirty="0" smtClean="0"/>
              <a:t>Skills</a:t>
            </a:r>
            <a:r>
              <a:rPr lang="en-US" sz="2800" dirty="0" smtClean="0"/>
              <a:t> Required to </a:t>
            </a:r>
            <a:r>
              <a:rPr lang="en-US" sz="2800" b="1" dirty="0" smtClean="0"/>
              <a:t>Catch</a:t>
            </a:r>
            <a:r>
              <a:rPr lang="en-US" sz="2800" dirty="0" smtClean="0"/>
              <a:t> Fish</a:t>
            </a:r>
          </a:p>
          <a:p>
            <a:pPr marL="914400" lvl="1" indent="-457200">
              <a:buFont typeface="Wingdings" charset="2"/>
              <a:buChar char="Ø"/>
            </a:pPr>
            <a:r>
              <a:rPr lang="en-US" sz="2800" dirty="0" smtClean="0"/>
              <a:t>Understanding </a:t>
            </a:r>
            <a:r>
              <a:rPr lang="en-US" sz="2800" b="1" dirty="0" smtClean="0"/>
              <a:t>Tides</a:t>
            </a:r>
            <a:r>
              <a:rPr lang="en-US" sz="2800" dirty="0" smtClean="0"/>
              <a:t>, Winds, </a:t>
            </a:r>
            <a:r>
              <a:rPr lang="en-US" sz="2800" b="1" dirty="0" smtClean="0"/>
              <a:t>Currents</a:t>
            </a:r>
            <a:r>
              <a:rPr lang="en-US" sz="2800" dirty="0" smtClean="0"/>
              <a:t>, Seasons, Animals.</a:t>
            </a:r>
          </a:p>
          <a:p>
            <a:pPr marL="457200" indent="-457200">
              <a:buFont typeface="Wingdings" charset="2"/>
              <a:buChar char="Ø"/>
            </a:pPr>
            <a:r>
              <a:rPr lang="en-US" sz="2800" dirty="0" smtClean="0"/>
              <a:t>Some caught out at sea via </a:t>
            </a:r>
            <a:r>
              <a:rPr lang="en-US" sz="2800" b="1" dirty="0" smtClean="0"/>
              <a:t>canoes</a:t>
            </a:r>
            <a:r>
              <a:rPr lang="en-US" sz="2800" dirty="0" smtClean="0"/>
              <a:t>/nets.</a:t>
            </a:r>
          </a:p>
          <a:p>
            <a:pPr marL="457200" indent="-457200">
              <a:buFont typeface="Wingdings" charset="2"/>
              <a:buChar char="Ø"/>
            </a:pPr>
            <a:r>
              <a:rPr lang="en-US" sz="2800" dirty="0" smtClean="0"/>
              <a:t>Many caught in the </a:t>
            </a:r>
            <a:r>
              <a:rPr lang="en-US" sz="2800" b="1" dirty="0" smtClean="0"/>
              <a:t>intertidal</a:t>
            </a:r>
            <a:r>
              <a:rPr lang="en-US" sz="2800" dirty="0" smtClean="0"/>
              <a:t> zone using the following: 	</a:t>
            </a:r>
          </a:p>
          <a:p>
            <a:pPr marL="457200" indent="-457200">
              <a:buFont typeface="Wingdings" charset="2"/>
              <a:buChar char="Ø"/>
            </a:pPr>
            <a:r>
              <a:rPr lang="en-US" sz="2800" dirty="0" smtClean="0"/>
              <a:t>Beach Seines &amp; Fish </a:t>
            </a:r>
            <a:r>
              <a:rPr lang="en-US" sz="2800" dirty="0" smtClean="0">
                <a:hlinkClick r:id="rId3"/>
              </a:rPr>
              <a:t>Traps</a:t>
            </a:r>
            <a:endParaRPr lang="en-US" sz="2800" dirty="0" smtClean="0"/>
          </a:p>
          <a:p>
            <a:endParaRPr lang="en-US" sz="2800" b="1" dirty="0"/>
          </a:p>
          <a:p>
            <a:endParaRPr lang="en-US" sz="2800" dirty="0"/>
          </a:p>
        </p:txBody>
      </p:sp>
      <p:pic>
        <p:nvPicPr>
          <p:cNvPr id="6" name="Picture 5" descr="IRS.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101500"/>
            <a:ext cx="5660978" cy="2756498"/>
          </a:xfrm>
          <a:prstGeom prst="rect">
            <a:avLst/>
          </a:prstGeom>
        </p:spPr>
      </p:pic>
      <p:pic>
        <p:nvPicPr>
          <p:cNvPr id="3" name="Picture 2" descr="102814_max.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101500"/>
            <a:ext cx="9144000" cy="2756499"/>
          </a:xfrm>
          <a:prstGeom prst="rect">
            <a:avLst/>
          </a:prstGeom>
        </p:spPr>
      </p:pic>
    </p:spTree>
    <p:extLst>
      <p:ext uri="{BB962C8B-B14F-4D97-AF65-F5344CB8AC3E}">
        <p14:creationId xmlns:p14="http://schemas.microsoft.com/office/powerpoint/2010/main" val="39008003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smtClean="0"/>
              <a:t>Sustainability</a:t>
            </a:r>
            <a:endParaRPr lang="en-US" sz="6600" dirty="0"/>
          </a:p>
        </p:txBody>
      </p:sp>
      <p:sp>
        <p:nvSpPr>
          <p:cNvPr id="3" name="Content Placeholder 2"/>
          <p:cNvSpPr>
            <a:spLocks noGrp="1"/>
          </p:cNvSpPr>
          <p:nvPr>
            <p:ph idx="1"/>
          </p:nvPr>
        </p:nvSpPr>
        <p:spPr>
          <a:xfrm>
            <a:off x="768096" y="2769079"/>
            <a:ext cx="7290055" cy="3540281"/>
          </a:xfrm>
        </p:spPr>
        <p:txBody>
          <a:bodyPr>
            <a:normAutofit/>
          </a:bodyPr>
          <a:lstStyle/>
          <a:p>
            <a:pPr algn="ctr"/>
            <a:r>
              <a:rPr lang="en-US" sz="5400" dirty="0" smtClean="0"/>
              <a:t>What is meant by the term sustainability?</a:t>
            </a:r>
            <a:r>
              <a:rPr lang="en-US" sz="4000" dirty="0"/>
              <a:t> </a:t>
            </a:r>
            <a:endParaRPr lang="en-US" sz="4000" dirty="0" smtClean="0"/>
          </a:p>
          <a:p>
            <a:endParaRPr lang="en-US" sz="4000" dirty="0"/>
          </a:p>
          <a:p>
            <a:endParaRPr lang="en-US" sz="4000" dirty="0"/>
          </a:p>
          <a:p>
            <a:endParaRPr lang="en-US" sz="4000" dirty="0">
              <a:hlinkClick r:id="rId2"/>
            </a:endParaRPr>
          </a:p>
          <a:p>
            <a:endParaRPr lang="en-US" sz="4000" dirty="0"/>
          </a:p>
        </p:txBody>
      </p:sp>
      <p:pic>
        <p:nvPicPr>
          <p:cNvPr id="4" name="Picture 3" descr="t-sou-ke-nation.jpg"/>
          <p:cNvPicPr>
            <a:picLocks noChangeAspect="1"/>
          </p:cNvPicPr>
          <p:nvPr/>
        </p:nvPicPr>
        <p:blipFill>
          <a:blip r:embed="rId3">
            <a:alphaModFix amt="29000"/>
            <a:extLst>
              <a:ext uri="{28A0092B-C50C-407E-A947-70E740481C1C}">
                <a14:useLocalDpi xmlns:a14="http://schemas.microsoft.com/office/drawing/2010/main" val="0"/>
              </a:ext>
            </a:extLst>
          </a:blip>
          <a:stretch>
            <a:fillRect/>
          </a:stretch>
        </p:blipFill>
        <p:spPr>
          <a:xfrm>
            <a:off x="0" y="1417638"/>
            <a:ext cx="9144000" cy="5440362"/>
          </a:xfrm>
          <a:prstGeom prst="rect">
            <a:avLst/>
          </a:prstGeom>
        </p:spPr>
      </p:pic>
    </p:spTree>
    <p:extLst>
      <p:ext uri="{BB962C8B-B14F-4D97-AF65-F5344CB8AC3E}">
        <p14:creationId xmlns:p14="http://schemas.microsoft.com/office/powerpoint/2010/main" val="37390159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salmon fishing open ocean traditional methods first peopl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
            <a:ext cx="9144001" cy="6872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26210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salmon fishing open ocean traditional methods first peop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85903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CCFFCC"/>
          </a:solidFill>
        </p:spPr>
        <p:txBody>
          <a:bodyPr>
            <a:normAutofit fontScale="90000"/>
          </a:bodyPr>
          <a:lstStyle/>
          <a:p>
            <a:r>
              <a:rPr lang="en-US" dirty="0" smtClean="0">
                <a:solidFill>
                  <a:srgbClr val="000000"/>
                </a:solidFill>
              </a:rPr>
              <a:t>Chapter 2 </a:t>
            </a:r>
            <a:br>
              <a:rPr lang="en-US" dirty="0" smtClean="0">
                <a:solidFill>
                  <a:srgbClr val="000000"/>
                </a:solidFill>
              </a:rPr>
            </a:br>
            <a:r>
              <a:rPr lang="en-US" dirty="0" smtClean="0">
                <a:solidFill>
                  <a:srgbClr val="000000"/>
                </a:solidFill>
              </a:rPr>
              <a:t>Fishing Techniques: Beach Seines</a:t>
            </a:r>
            <a:endParaRPr lang="en-US" dirty="0">
              <a:solidFill>
                <a:srgbClr val="000000"/>
              </a:solidFill>
            </a:endParaRPr>
          </a:p>
        </p:txBody>
      </p:sp>
      <p:pic>
        <p:nvPicPr>
          <p:cNvPr id="5" name="Picture 4" descr="W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9144000" cy="5715000"/>
          </a:xfrm>
          <a:prstGeom prst="rect">
            <a:avLst/>
          </a:prstGeom>
        </p:spPr>
      </p:pic>
      <p:sp>
        <p:nvSpPr>
          <p:cNvPr id="7" name="TextBox 6"/>
          <p:cNvSpPr txBox="1"/>
          <p:nvPr/>
        </p:nvSpPr>
        <p:spPr>
          <a:xfrm>
            <a:off x="1115645" y="1160161"/>
            <a:ext cx="729061" cy="369332"/>
          </a:xfrm>
          <a:prstGeom prst="rect">
            <a:avLst/>
          </a:prstGeom>
          <a:noFill/>
        </p:spPr>
        <p:txBody>
          <a:bodyPr wrap="none" rtlCol="0">
            <a:spAutoFit/>
          </a:bodyPr>
          <a:lstStyle/>
          <a:p>
            <a:r>
              <a:rPr lang="en-US" dirty="0" smtClean="0"/>
              <a:t>Shore</a:t>
            </a:r>
            <a:endParaRPr lang="en-US" dirty="0"/>
          </a:p>
        </p:txBody>
      </p:sp>
      <p:sp>
        <p:nvSpPr>
          <p:cNvPr id="8" name="TextBox 7"/>
          <p:cNvSpPr txBox="1"/>
          <p:nvPr/>
        </p:nvSpPr>
        <p:spPr>
          <a:xfrm>
            <a:off x="903514" y="2273582"/>
            <a:ext cx="776174" cy="369332"/>
          </a:xfrm>
          <a:prstGeom prst="rect">
            <a:avLst/>
          </a:prstGeom>
          <a:noFill/>
        </p:spPr>
        <p:txBody>
          <a:bodyPr wrap="none" rtlCol="0">
            <a:spAutoFit/>
          </a:bodyPr>
          <a:lstStyle/>
          <a:p>
            <a:r>
              <a:rPr lang="en-US" dirty="0" smtClean="0"/>
              <a:t>Canoe</a:t>
            </a:r>
            <a:endParaRPr lang="en-US" dirty="0"/>
          </a:p>
        </p:txBody>
      </p:sp>
      <p:sp>
        <p:nvSpPr>
          <p:cNvPr id="9" name="TextBox 8"/>
          <p:cNvSpPr txBox="1"/>
          <p:nvPr/>
        </p:nvSpPr>
        <p:spPr>
          <a:xfrm>
            <a:off x="3184222" y="1175379"/>
            <a:ext cx="776174" cy="369332"/>
          </a:xfrm>
          <a:prstGeom prst="rect">
            <a:avLst/>
          </a:prstGeom>
          <a:noFill/>
        </p:spPr>
        <p:txBody>
          <a:bodyPr wrap="none" rtlCol="0">
            <a:spAutoFit/>
          </a:bodyPr>
          <a:lstStyle/>
          <a:p>
            <a:r>
              <a:rPr lang="en-US" dirty="0" smtClean="0"/>
              <a:t>Canoe</a:t>
            </a:r>
            <a:endParaRPr lang="en-US" dirty="0"/>
          </a:p>
        </p:txBody>
      </p:sp>
      <p:sp>
        <p:nvSpPr>
          <p:cNvPr id="10" name="TextBox 9"/>
          <p:cNvSpPr txBox="1"/>
          <p:nvPr/>
        </p:nvSpPr>
        <p:spPr>
          <a:xfrm>
            <a:off x="2680437" y="2458248"/>
            <a:ext cx="1007570" cy="369332"/>
          </a:xfrm>
          <a:prstGeom prst="rect">
            <a:avLst/>
          </a:prstGeom>
          <a:noFill/>
        </p:spPr>
        <p:txBody>
          <a:bodyPr wrap="none" rtlCol="0">
            <a:spAutoFit/>
          </a:bodyPr>
          <a:lstStyle/>
          <a:p>
            <a:r>
              <a:rPr lang="en-US" dirty="0" smtClean="0"/>
              <a:t>Kelp Bed</a:t>
            </a:r>
            <a:endParaRPr lang="en-US" dirty="0"/>
          </a:p>
        </p:txBody>
      </p:sp>
    </p:spTree>
    <p:extLst>
      <p:ext uri="{BB962C8B-B14F-4D97-AF65-F5344CB8AC3E}">
        <p14:creationId xmlns:p14="http://schemas.microsoft.com/office/powerpoint/2010/main" val="306160148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CCFFCC"/>
          </a:solidFill>
        </p:spPr>
        <p:txBody>
          <a:bodyPr>
            <a:normAutofit fontScale="90000"/>
          </a:bodyPr>
          <a:lstStyle/>
          <a:p>
            <a:r>
              <a:rPr lang="en-US" dirty="0" smtClean="0">
                <a:solidFill>
                  <a:srgbClr val="000000"/>
                </a:solidFill>
              </a:rPr>
              <a:t>Chapter 2 </a:t>
            </a:r>
            <a:br>
              <a:rPr lang="en-US" dirty="0" smtClean="0">
                <a:solidFill>
                  <a:srgbClr val="000000"/>
                </a:solidFill>
              </a:rPr>
            </a:br>
            <a:r>
              <a:rPr lang="en-US" dirty="0" smtClean="0">
                <a:solidFill>
                  <a:srgbClr val="000000"/>
                </a:solidFill>
              </a:rPr>
              <a:t>Fishing Techniques: Stone Traps</a:t>
            </a:r>
            <a:endParaRPr lang="en-US" dirty="0">
              <a:solidFill>
                <a:srgbClr val="000000"/>
              </a:solidFill>
            </a:endParaRPr>
          </a:p>
        </p:txBody>
      </p:sp>
      <p:sp>
        <p:nvSpPr>
          <p:cNvPr id="4" name="TextBox 3"/>
          <p:cNvSpPr txBox="1"/>
          <p:nvPr/>
        </p:nvSpPr>
        <p:spPr>
          <a:xfrm>
            <a:off x="0" y="1143000"/>
            <a:ext cx="9143999" cy="1384995"/>
          </a:xfrm>
          <a:prstGeom prst="rect">
            <a:avLst/>
          </a:prstGeom>
          <a:noFill/>
        </p:spPr>
        <p:txBody>
          <a:bodyPr wrap="square" rtlCol="0">
            <a:spAutoFit/>
          </a:bodyPr>
          <a:lstStyle/>
          <a:p>
            <a:pPr marL="457200" indent="-457200">
              <a:buFont typeface="Wingdings" charset="2"/>
              <a:buChar char="Ø"/>
            </a:pPr>
            <a:r>
              <a:rPr lang="en-US" sz="2800" dirty="0" smtClean="0"/>
              <a:t>At River Mouths, First Nations </a:t>
            </a:r>
            <a:r>
              <a:rPr lang="en-US" sz="2800" dirty="0" smtClean="0">
                <a:hlinkClick r:id="rId3"/>
              </a:rPr>
              <a:t>constructed </a:t>
            </a:r>
            <a:r>
              <a:rPr lang="en-US" sz="2800" dirty="0" smtClean="0"/>
              <a:t>stone </a:t>
            </a:r>
            <a:r>
              <a:rPr lang="en-US" sz="2800" dirty="0" smtClean="0">
                <a:hlinkClick r:id="rId4"/>
              </a:rPr>
              <a:t>traps </a:t>
            </a:r>
            <a:endParaRPr lang="en-US" sz="2800" dirty="0" smtClean="0"/>
          </a:p>
          <a:p>
            <a:endParaRPr lang="en-US" sz="2800" b="1" dirty="0"/>
          </a:p>
          <a:p>
            <a:endParaRPr lang="en-US" sz="2800" dirty="0"/>
          </a:p>
        </p:txBody>
      </p:sp>
      <p:pic>
        <p:nvPicPr>
          <p:cNvPr id="5" name="Picture 4" descr="ntertidal-stone-fish-trap-on-the-west-coast-of-the-Prince-of-Wales-Archipelago-See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819075"/>
            <a:ext cx="9144000" cy="5038925"/>
          </a:xfrm>
          <a:prstGeom prst="rect">
            <a:avLst/>
          </a:prstGeom>
        </p:spPr>
      </p:pic>
    </p:spTree>
    <p:extLst>
      <p:ext uri="{BB962C8B-B14F-4D97-AF65-F5344CB8AC3E}">
        <p14:creationId xmlns:p14="http://schemas.microsoft.com/office/powerpoint/2010/main" val="365380611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stone traps river first nations b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459" y="138052"/>
            <a:ext cx="3910603" cy="293295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stone traps river first nations b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9786" y="1285352"/>
            <a:ext cx="4226929" cy="422692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stone traps river first nations b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460" y="3229243"/>
            <a:ext cx="3910603" cy="3467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2567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6600" dirty="0" smtClean="0"/>
              <a:t>Stone Traps – River Mouth</a:t>
            </a:r>
            <a:endParaRPr lang="en-US" sz="6600" dirty="0"/>
          </a:p>
        </p:txBody>
      </p:sp>
      <p:sp>
        <p:nvSpPr>
          <p:cNvPr id="3" name="Content Placeholder 2"/>
          <p:cNvSpPr>
            <a:spLocks noGrp="1"/>
          </p:cNvSpPr>
          <p:nvPr>
            <p:ph idx="1"/>
          </p:nvPr>
        </p:nvSpPr>
        <p:spPr>
          <a:xfrm>
            <a:off x="768096" y="2286000"/>
            <a:ext cx="7290055" cy="4330460"/>
          </a:xfrm>
        </p:spPr>
        <p:txBody>
          <a:bodyPr>
            <a:normAutofit fontScale="92500" lnSpcReduction="10000"/>
          </a:bodyPr>
          <a:lstStyle/>
          <a:p>
            <a:r>
              <a:rPr lang="en-US" sz="4000" dirty="0" err="1"/>
              <a:t>Capilano</a:t>
            </a:r>
            <a:r>
              <a:rPr lang="en-US" sz="4000" dirty="0"/>
              <a:t> River Coho </a:t>
            </a:r>
            <a:r>
              <a:rPr lang="en-US" sz="4000" dirty="0" smtClean="0"/>
              <a:t>Salmon Stone Traps </a:t>
            </a:r>
            <a:r>
              <a:rPr lang="en-US" sz="4000" dirty="0"/>
              <a:t>-</a:t>
            </a:r>
            <a:r>
              <a:rPr lang="en-US" sz="4000" dirty="0" smtClean="0"/>
              <a:t> Squamish Nation</a:t>
            </a:r>
            <a:r>
              <a:rPr lang="en-US" sz="4000" dirty="0"/>
              <a:t> </a:t>
            </a:r>
          </a:p>
          <a:p>
            <a:endParaRPr lang="en-US" sz="4000" dirty="0">
              <a:hlinkClick r:id="rId2"/>
            </a:endParaRPr>
          </a:p>
          <a:p>
            <a:r>
              <a:rPr lang="en-US" sz="4000" dirty="0" smtClean="0">
                <a:hlinkClick r:id="rId2"/>
              </a:rPr>
              <a:t>https</a:t>
            </a:r>
            <a:r>
              <a:rPr lang="en-US" sz="4000" dirty="0">
                <a:hlinkClick r:id="rId2"/>
              </a:rPr>
              <a:t>://</a:t>
            </a:r>
            <a:r>
              <a:rPr lang="en-US" sz="4000" dirty="0" smtClean="0">
                <a:hlinkClick r:id="rId2"/>
              </a:rPr>
              <a:t>www.youtube.com/watch?v=iuseR1aYsDc</a:t>
            </a:r>
            <a:endParaRPr lang="en-US" sz="4000" dirty="0" smtClean="0"/>
          </a:p>
          <a:p>
            <a:endParaRPr lang="en-US" sz="4000" dirty="0" smtClean="0"/>
          </a:p>
          <a:p>
            <a:r>
              <a:rPr lang="en-US" sz="4000" dirty="0" smtClean="0"/>
              <a:t>4:46 mins</a:t>
            </a:r>
            <a:endParaRPr lang="en-US" sz="4000" dirty="0"/>
          </a:p>
        </p:txBody>
      </p:sp>
    </p:spTree>
    <p:extLst>
      <p:ext uri="{BB962C8B-B14F-4D97-AF65-F5344CB8AC3E}">
        <p14:creationId xmlns:p14="http://schemas.microsoft.com/office/powerpoint/2010/main" val="25373915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CCFFCC"/>
          </a:solidFill>
        </p:spPr>
        <p:txBody>
          <a:bodyPr>
            <a:normAutofit fontScale="90000"/>
          </a:bodyPr>
          <a:lstStyle/>
          <a:p>
            <a:r>
              <a:rPr lang="en-US" dirty="0" smtClean="0">
                <a:solidFill>
                  <a:srgbClr val="000000"/>
                </a:solidFill>
              </a:rPr>
              <a:t>Chapter 2 </a:t>
            </a:r>
            <a:br>
              <a:rPr lang="en-US" dirty="0" smtClean="0">
                <a:solidFill>
                  <a:srgbClr val="000000"/>
                </a:solidFill>
              </a:rPr>
            </a:br>
            <a:r>
              <a:rPr lang="en-US" dirty="0" smtClean="0">
                <a:solidFill>
                  <a:srgbClr val="000000"/>
                </a:solidFill>
              </a:rPr>
              <a:t>Fishing Techniques </a:t>
            </a:r>
            <a:r>
              <a:rPr lang="en-US" dirty="0" smtClean="0">
                <a:solidFill>
                  <a:srgbClr val="000000"/>
                </a:solidFill>
                <a:sym typeface="Wingdings"/>
              </a:rPr>
              <a:t></a:t>
            </a:r>
            <a:endParaRPr lang="en-US" dirty="0">
              <a:solidFill>
                <a:srgbClr val="000000"/>
              </a:solidFill>
            </a:endParaRPr>
          </a:p>
        </p:txBody>
      </p:sp>
      <p:sp>
        <p:nvSpPr>
          <p:cNvPr id="4" name="TextBox 3"/>
          <p:cNvSpPr txBox="1"/>
          <p:nvPr/>
        </p:nvSpPr>
        <p:spPr>
          <a:xfrm>
            <a:off x="0" y="1143000"/>
            <a:ext cx="9143999" cy="3970318"/>
          </a:xfrm>
          <a:prstGeom prst="rect">
            <a:avLst/>
          </a:prstGeom>
          <a:noFill/>
        </p:spPr>
        <p:txBody>
          <a:bodyPr wrap="square" rtlCol="0">
            <a:spAutoFit/>
          </a:bodyPr>
          <a:lstStyle/>
          <a:p>
            <a:pPr marL="457200" indent="-457200">
              <a:buFont typeface="Wingdings" charset="2"/>
              <a:buChar char="Ø"/>
            </a:pPr>
            <a:r>
              <a:rPr lang="en-US" sz="2800" dirty="0" smtClean="0"/>
              <a:t>As the Salmon progressed up the River, First Nations would use the following techniques:</a:t>
            </a:r>
          </a:p>
          <a:p>
            <a:pPr marL="914400" lvl="1" indent="-457200">
              <a:buFont typeface="Wingdings" charset="2"/>
              <a:buChar char="Ø"/>
            </a:pPr>
            <a:r>
              <a:rPr lang="en-US" sz="2800" dirty="0" smtClean="0"/>
              <a:t>Fishing </a:t>
            </a:r>
            <a:r>
              <a:rPr lang="en-US" sz="2800" b="1" dirty="0" smtClean="0"/>
              <a:t>Weirs</a:t>
            </a:r>
          </a:p>
          <a:p>
            <a:pPr marL="914400" lvl="1" indent="-457200">
              <a:buFont typeface="Wingdings" charset="2"/>
              <a:buChar char="Ø"/>
            </a:pPr>
            <a:r>
              <a:rPr lang="en-US" sz="2800" dirty="0" smtClean="0"/>
              <a:t>Basket </a:t>
            </a:r>
            <a:r>
              <a:rPr lang="en-US" sz="2800" b="1" dirty="0" smtClean="0"/>
              <a:t>Traps</a:t>
            </a:r>
          </a:p>
          <a:p>
            <a:pPr marL="914400" lvl="1" indent="-457200">
              <a:buFont typeface="Wingdings" charset="2"/>
              <a:buChar char="Ø"/>
            </a:pPr>
            <a:r>
              <a:rPr lang="en-US" sz="2800" dirty="0" smtClean="0"/>
              <a:t>Dip </a:t>
            </a:r>
            <a:r>
              <a:rPr lang="en-US" sz="2800" b="1" dirty="0" smtClean="0"/>
              <a:t>Nets</a:t>
            </a:r>
          </a:p>
          <a:p>
            <a:pPr marL="914400" lvl="1" indent="-457200">
              <a:buFont typeface="Wingdings" charset="2"/>
              <a:buChar char="Ø"/>
            </a:pPr>
            <a:r>
              <a:rPr lang="en-US" sz="2800" b="1" dirty="0" smtClean="0"/>
              <a:t>Spears</a:t>
            </a:r>
          </a:p>
          <a:p>
            <a:pPr marL="914400" lvl="1" indent="-457200">
              <a:buFont typeface="Wingdings" charset="2"/>
              <a:buChar char="Ø"/>
            </a:pPr>
            <a:r>
              <a:rPr lang="en-US" sz="2800" dirty="0" smtClean="0"/>
              <a:t>Gill Nets</a:t>
            </a:r>
          </a:p>
          <a:p>
            <a:pPr marL="914400" lvl="1" indent="-457200">
              <a:buFont typeface="Wingdings" charset="2"/>
              <a:buChar char="Ø"/>
            </a:pPr>
            <a:r>
              <a:rPr lang="en-US" sz="2800" b="1" dirty="0" smtClean="0"/>
              <a:t>Torch</a:t>
            </a:r>
            <a:r>
              <a:rPr lang="en-US" sz="2800" dirty="0" smtClean="0"/>
              <a:t> Lighting</a:t>
            </a:r>
            <a:endParaRPr lang="en-US" sz="2800" dirty="0"/>
          </a:p>
          <a:p>
            <a:endParaRPr lang="en-US" sz="2800" dirty="0"/>
          </a:p>
        </p:txBody>
      </p:sp>
    </p:spTree>
    <p:extLst>
      <p:ext uri="{BB962C8B-B14F-4D97-AF65-F5344CB8AC3E}">
        <p14:creationId xmlns:p14="http://schemas.microsoft.com/office/powerpoint/2010/main" val="50900500"/>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CCFFCC"/>
          </a:solidFill>
        </p:spPr>
        <p:txBody>
          <a:bodyPr>
            <a:normAutofit fontScale="90000"/>
          </a:bodyPr>
          <a:lstStyle/>
          <a:p>
            <a:r>
              <a:rPr lang="en-US" dirty="0" smtClean="0">
                <a:solidFill>
                  <a:srgbClr val="000000"/>
                </a:solidFill>
              </a:rPr>
              <a:t>Chapter 2 </a:t>
            </a:r>
            <a:br>
              <a:rPr lang="en-US" dirty="0" smtClean="0">
                <a:solidFill>
                  <a:srgbClr val="000000"/>
                </a:solidFill>
              </a:rPr>
            </a:br>
            <a:r>
              <a:rPr lang="en-US" dirty="0" smtClean="0">
                <a:solidFill>
                  <a:srgbClr val="000000"/>
                </a:solidFill>
              </a:rPr>
              <a:t>Fishing Techniques: Fishing Weirs</a:t>
            </a:r>
            <a:endParaRPr lang="en-US" dirty="0">
              <a:solidFill>
                <a:srgbClr val="000000"/>
              </a:solidFill>
            </a:endParaRPr>
          </a:p>
        </p:txBody>
      </p:sp>
      <p:pic>
        <p:nvPicPr>
          <p:cNvPr id="3" name="Picture 2" descr="Screen Shot 2019-08-12 at 5.04.1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9144000" cy="5715001"/>
          </a:xfrm>
          <a:prstGeom prst="rect">
            <a:avLst/>
          </a:prstGeom>
        </p:spPr>
      </p:pic>
    </p:spTree>
    <p:extLst>
      <p:ext uri="{BB962C8B-B14F-4D97-AF65-F5344CB8AC3E}">
        <p14:creationId xmlns:p14="http://schemas.microsoft.com/office/powerpoint/2010/main" val="1014513490"/>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179"/>
            <a:ext cx="9144000" cy="1693536"/>
          </a:xfrm>
        </p:spPr>
        <p:txBody>
          <a:bodyPr>
            <a:normAutofit fontScale="90000"/>
          </a:bodyPr>
          <a:lstStyle/>
          <a:p>
            <a:r>
              <a:rPr lang="en-US" sz="6600" dirty="0" smtClean="0"/>
              <a:t>Tools used for accessing resources</a:t>
            </a:r>
            <a:endParaRPr lang="en-US" sz="6600" dirty="0"/>
          </a:p>
        </p:txBody>
      </p:sp>
      <p:sp>
        <p:nvSpPr>
          <p:cNvPr id="3" name="Content Placeholder 2"/>
          <p:cNvSpPr>
            <a:spLocks noGrp="1"/>
          </p:cNvSpPr>
          <p:nvPr>
            <p:ph idx="1"/>
          </p:nvPr>
        </p:nvSpPr>
        <p:spPr>
          <a:xfrm>
            <a:off x="0" y="2065434"/>
            <a:ext cx="9144000" cy="4792565"/>
          </a:xfrm>
        </p:spPr>
        <p:txBody>
          <a:bodyPr>
            <a:normAutofit/>
          </a:bodyPr>
          <a:lstStyle/>
          <a:p>
            <a:r>
              <a:rPr lang="en-US" sz="4000" dirty="0"/>
              <a:t>Bernice's Cub at the </a:t>
            </a:r>
            <a:r>
              <a:rPr lang="en-US" sz="4000" dirty="0" err="1" smtClean="0"/>
              <a:t>Nakina</a:t>
            </a:r>
            <a:r>
              <a:rPr lang="en-US" sz="4000" dirty="0" smtClean="0"/>
              <a:t> River Weir – near </a:t>
            </a:r>
            <a:r>
              <a:rPr lang="en-US" sz="4000" dirty="0" err="1" smtClean="0"/>
              <a:t>Atlin</a:t>
            </a:r>
            <a:r>
              <a:rPr lang="en-US" sz="4000" dirty="0" smtClean="0"/>
              <a:t> Lake – Tlingit First Nation</a:t>
            </a:r>
            <a:endParaRPr lang="en-US" sz="4000" dirty="0"/>
          </a:p>
          <a:p>
            <a:endParaRPr lang="en-US" sz="4000" dirty="0"/>
          </a:p>
          <a:p>
            <a:r>
              <a:rPr lang="en-US" sz="4000" dirty="0">
                <a:hlinkClick r:id="rId2"/>
              </a:rPr>
              <a:t>https://</a:t>
            </a:r>
            <a:r>
              <a:rPr lang="en-US" sz="4000" dirty="0" smtClean="0">
                <a:hlinkClick r:id="rId2"/>
              </a:rPr>
              <a:t>www.youtube.com/watch?v=Ab8Wnrh-wQM</a:t>
            </a:r>
            <a:endParaRPr lang="en-US" sz="4000" dirty="0" smtClean="0"/>
          </a:p>
          <a:p>
            <a:endParaRPr lang="en-US" sz="4000" dirty="0" smtClean="0"/>
          </a:p>
          <a:p>
            <a:endParaRPr lang="en-US" sz="4000" dirty="0"/>
          </a:p>
          <a:p>
            <a:endParaRPr lang="en-US" sz="4000" dirty="0"/>
          </a:p>
        </p:txBody>
      </p:sp>
    </p:spTree>
    <p:extLst>
      <p:ext uri="{BB962C8B-B14F-4D97-AF65-F5344CB8AC3E}">
        <p14:creationId xmlns:p14="http://schemas.microsoft.com/office/powerpoint/2010/main" val="8955404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CCFFCC"/>
          </a:solidFill>
        </p:spPr>
        <p:txBody>
          <a:bodyPr>
            <a:normAutofit fontScale="90000"/>
          </a:bodyPr>
          <a:lstStyle/>
          <a:p>
            <a:r>
              <a:rPr lang="en-US" dirty="0" smtClean="0">
                <a:solidFill>
                  <a:srgbClr val="000000"/>
                </a:solidFill>
              </a:rPr>
              <a:t>Chapter 2 </a:t>
            </a:r>
            <a:br>
              <a:rPr lang="en-US" dirty="0" smtClean="0">
                <a:solidFill>
                  <a:srgbClr val="000000"/>
                </a:solidFill>
              </a:rPr>
            </a:br>
            <a:r>
              <a:rPr lang="en-US" dirty="0" smtClean="0">
                <a:solidFill>
                  <a:srgbClr val="000000"/>
                </a:solidFill>
              </a:rPr>
              <a:t>Fishing Techniques: Basket Traps</a:t>
            </a:r>
            <a:endParaRPr lang="en-US" dirty="0">
              <a:solidFill>
                <a:srgbClr val="000000"/>
              </a:solidFill>
            </a:endParaRPr>
          </a:p>
        </p:txBody>
      </p:sp>
      <p:pic>
        <p:nvPicPr>
          <p:cNvPr id="4" name="Picture 3" descr="04-2-2-baske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142999"/>
            <a:ext cx="9144001" cy="5751483"/>
          </a:xfrm>
          <a:prstGeom prst="rect">
            <a:avLst/>
          </a:prstGeom>
        </p:spPr>
      </p:pic>
    </p:spTree>
    <p:extLst>
      <p:ext uri="{BB962C8B-B14F-4D97-AF65-F5344CB8AC3E}">
        <p14:creationId xmlns:p14="http://schemas.microsoft.com/office/powerpoint/2010/main" val="114598769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style>
          <a:lnRef idx="2">
            <a:schemeClr val="accent1"/>
          </a:lnRef>
          <a:fillRef idx="1">
            <a:schemeClr val="lt1"/>
          </a:fillRef>
          <a:effectRef idx="0">
            <a:schemeClr val="accent1"/>
          </a:effectRef>
          <a:fontRef idx="minor">
            <a:schemeClr val="dk1"/>
          </a:fontRef>
        </p:style>
        <p:txBody>
          <a:bodyPr>
            <a:normAutofit fontScale="90000"/>
          </a:bodyPr>
          <a:lstStyle/>
          <a:p>
            <a:r>
              <a:rPr lang="en-US" sz="3600" i="1" dirty="0" smtClean="0">
                <a:solidFill>
                  <a:srgbClr val="000000"/>
                </a:solidFill>
              </a:rPr>
              <a:t>Resource Management/Stewardship:</a:t>
            </a:r>
            <a:br>
              <a:rPr lang="en-US" sz="3600" i="1" dirty="0" smtClean="0">
                <a:solidFill>
                  <a:srgbClr val="000000"/>
                </a:solidFill>
              </a:rPr>
            </a:br>
            <a:r>
              <a:rPr lang="en-US" sz="3600" i="1" dirty="0" smtClean="0">
                <a:solidFill>
                  <a:srgbClr val="000000"/>
                </a:solidFill>
              </a:rPr>
              <a:t>Aboriginal Fishing Strategy</a:t>
            </a:r>
            <a:endParaRPr lang="en-US" sz="3600" dirty="0">
              <a:solidFill>
                <a:srgbClr val="000000"/>
              </a:solidFill>
            </a:endParaRPr>
          </a:p>
        </p:txBody>
      </p:sp>
      <p:sp>
        <p:nvSpPr>
          <p:cNvPr id="4" name="Rectangle 3"/>
          <p:cNvSpPr/>
          <p:nvPr/>
        </p:nvSpPr>
        <p:spPr>
          <a:xfrm>
            <a:off x="0" y="1143000"/>
            <a:ext cx="9144000" cy="4401205"/>
          </a:xfrm>
          <a:prstGeom prst="rect">
            <a:avLst/>
          </a:prstGeom>
        </p:spPr>
        <p:txBody>
          <a:bodyPr wrap="square">
            <a:spAutoFit/>
          </a:bodyPr>
          <a:lstStyle/>
          <a:p>
            <a:r>
              <a:rPr lang="en-US" sz="2800" dirty="0"/>
              <a:t>The Aboriginal Fishing </a:t>
            </a:r>
            <a:r>
              <a:rPr lang="en-US" sz="2800" dirty="0" smtClean="0"/>
              <a:t>Strategy </a:t>
            </a:r>
            <a:r>
              <a:rPr lang="en-US" sz="2800" dirty="0"/>
              <a:t>(AFS) is the federal government’s response to the </a:t>
            </a:r>
            <a:r>
              <a:rPr lang="en-US" sz="2800" i="1" dirty="0"/>
              <a:t>Sparrow </a:t>
            </a:r>
            <a:r>
              <a:rPr lang="en-US" sz="2800" dirty="0"/>
              <a:t>Decision </a:t>
            </a:r>
            <a:r>
              <a:rPr lang="en-US" sz="2800" dirty="0" smtClean="0"/>
              <a:t>(Ch.9), </a:t>
            </a:r>
            <a:r>
              <a:rPr lang="en-US" sz="2800" dirty="0"/>
              <a:t>which defined Aboriginal peoples’ rights to </a:t>
            </a:r>
            <a:r>
              <a:rPr lang="en-US" sz="2800" b="1" u="sng" dirty="0"/>
              <a:t>fish</a:t>
            </a:r>
            <a:r>
              <a:rPr lang="en-US" sz="2800" dirty="0"/>
              <a:t> for food and for social and </a:t>
            </a:r>
            <a:r>
              <a:rPr lang="en-US" sz="2800" b="1" u="sng" dirty="0"/>
              <a:t>ceremonial</a:t>
            </a:r>
            <a:r>
              <a:rPr lang="en-US" sz="2800" dirty="0"/>
              <a:t> purposes and sets out the necessity of consulting with </a:t>
            </a:r>
            <a:r>
              <a:rPr lang="en-US" sz="2800" dirty="0" smtClean="0"/>
              <a:t>Aboriginal </a:t>
            </a:r>
            <a:r>
              <a:rPr lang="en-US" sz="2800" dirty="0"/>
              <a:t>groups when their fishing rights might be </a:t>
            </a:r>
            <a:r>
              <a:rPr lang="en-US" sz="2800" b="1" u="sng" dirty="0"/>
              <a:t>affected</a:t>
            </a:r>
            <a:r>
              <a:rPr lang="en-US" sz="2800" dirty="0"/>
              <a:t>. This Department of Fisheries and Oceans (DFO) program is intended to provide for the </a:t>
            </a:r>
            <a:r>
              <a:rPr lang="en-US" sz="2800" dirty="0" smtClean="0"/>
              <a:t>effective </a:t>
            </a:r>
            <a:r>
              <a:rPr lang="en-US" sz="2800" dirty="0"/>
              <a:t>management and regulation of the Aboriginal fishery and ensure that the Aboriginal right to fish is </a:t>
            </a:r>
            <a:r>
              <a:rPr lang="en-US" sz="2800" b="1" u="sng" dirty="0"/>
              <a:t>respected</a:t>
            </a:r>
            <a:r>
              <a:rPr lang="en-US" sz="2800" dirty="0"/>
              <a:t> through negotiation of mutually acceptable and </a:t>
            </a:r>
            <a:r>
              <a:rPr lang="en-US" sz="2800" b="1" u="sng" dirty="0"/>
              <a:t>time-limited </a:t>
            </a:r>
            <a:r>
              <a:rPr lang="en-US" sz="2800" dirty="0"/>
              <a:t>fisheries. </a:t>
            </a:r>
          </a:p>
        </p:txBody>
      </p:sp>
    </p:spTree>
    <p:extLst>
      <p:ext uri="{BB962C8B-B14F-4D97-AF65-F5344CB8AC3E}">
        <p14:creationId xmlns:p14="http://schemas.microsoft.com/office/powerpoint/2010/main" val="4119200650"/>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CCFFCC"/>
          </a:solidFill>
        </p:spPr>
        <p:txBody>
          <a:bodyPr>
            <a:normAutofit fontScale="90000"/>
          </a:bodyPr>
          <a:lstStyle/>
          <a:p>
            <a:r>
              <a:rPr lang="en-US" dirty="0" smtClean="0">
                <a:solidFill>
                  <a:srgbClr val="000000"/>
                </a:solidFill>
              </a:rPr>
              <a:t>Chapter 2 </a:t>
            </a:r>
            <a:br>
              <a:rPr lang="en-US" dirty="0" smtClean="0">
                <a:solidFill>
                  <a:srgbClr val="000000"/>
                </a:solidFill>
              </a:rPr>
            </a:br>
            <a:r>
              <a:rPr lang="en-US" dirty="0" smtClean="0">
                <a:solidFill>
                  <a:srgbClr val="000000"/>
                </a:solidFill>
              </a:rPr>
              <a:t>Fishing Techniques: Dip </a:t>
            </a:r>
            <a:r>
              <a:rPr lang="en-US" dirty="0" smtClean="0">
                <a:solidFill>
                  <a:srgbClr val="000000"/>
                </a:solidFill>
                <a:hlinkClick r:id="rId3"/>
              </a:rPr>
              <a:t>Nets </a:t>
            </a:r>
            <a:r>
              <a:rPr lang="en-US" dirty="0" smtClean="0">
                <a:solidFill>
                  <a:srgbClr val="000000"/>
                </a:solidFill>
              </a:rPr>
              <a:t>&amp; Spears</a:t>
            </a:r>
            <a:endParaRPr lang="en-US" dirty="0">
              <a:solidFill>
                <a:srgbClr val="000000"/>
              </a:solidFill>
            </a:endParaRPr>
          </a:p>
        </p:txBody>
      </p:sp>
      <p:pic>
        <p:nvPicPr>
          <p:cNvPr id="3" name="Picture 2" descr="1171402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43000"/>
            <a:ext cx="4496908" cy="5715000"/>
          </a:xfrm>
          <a:prstGeom prst="rect">
            <a:avLst/>
          </a:prstGeom>
        </p:spPr>
      </p:pic>
      <p:pic>
        <p:nvPicPr>
          <p:cNvPr id="4" name="Picture 3" descr="ap_fnc8_1307387348368_eng.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6908" y="1152496"/>
            <a:ext cx="4647092" cy="5734074"/>
          </a:xfrm>
          <a:prstGeom prst="rect">
            <a:avLst/>
          </a:prstGeom>
        </p:spPr>
      </p:pic>
    </p:spTree>
    <p:extLst>
      <p:ext uri="{BB962C8B-B14F-4D97-AF65-F5344CB8AC3E}">
        <p14:creationId xmlns:p14="http://schemas.microsoft.com/office/powerpoint/2010/main" val="3660352495"/>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descr="Image result for salmon fishing open ocean traditional methods first peop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79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6669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CCFFCC"/>
          </a:solidFill>
        </p:spPr>
        <p:txBody>
          <a:bodyPr>
            <a:normAutofit fontScale="90000"/>
          </a:bodyPr>
          <a:lstStyle/>
          <a:p>
            <a:r>
              <a:rPr lang="en-US" dirty="0" smtClean="0">
                <a:solidFill>
                  <a:srgbClr val="000000"/>
                </a:solidFill>
              </a:rPr>
              <a:t>Chapter 2 </a:t>
            </a:r>
            <a:br>
              <a:rPr lang="en-US" dirty="0" smtClean="0">
                <a:solidFill>
                  <a:srgbClr val="000000"/>
                </a:solidFill>
              </a:rPr>
            </a:br>
            <a:r>
              <a:rPr lang="en-US" dirty="0" smtClean="0">
                <a:solidFill>
                  <a:srgbClr val="000000"/>
                </a:solidFill>
              </a:rPr>
              <a:t>Fishing Techniques: Gill Nets</a:t>
            </a:r>
            <a:endParaRPr lang="en-US" dirty="0">
              <a:solidFill>
                <a:srgbClr val="000000"/>
              </a:solidFill>
            </a:endParaRPr>
          </a:p>
        </p:txBody>
      </p:sp>
      <p:sp>
        <p:nvSpPr>
          <p:cNvPr id="4" name="TextBox 3"/>
          <p:cNvSpPr txBox="1"/>
          <p:nvPr/>
        </p:nvSpPr>
        <p:spPr>
          <a:xfrm>
            <a:off x="0" y="1143000"/>
            <a:ext cx="9143999" cy="954107"/>
          </a:xfrm>
          <a:prstGeom prst="rect">
            <a:avLst/>
          </a:prstGeom>
          <a:noFill/>
        </p:spPr>
        <p:txBody>
          <a:bodyPr wrap="square" rtlCol="0">
            <a:spAutoFit/>
          </a:bodyPr>
          <a:lstStyle/>
          <a:p>
            <a:endParaRPr lang="en-US" sz="2800" b="1" dirty="0"/>
          </a:p>
          <a:p>
            <a:endParaRPr lang="en-US" sz="2800" dirty="0"/>
          </a:p>
        </p:txBody>
      </p:sp>
      <p:pic>
        <p:nvPicPr>
          <p:cNvPr id="7" name="Picture 6" descr="7.25_7.26.jpg"/>
          <p:cNvPicPr>
            <a:picLocks noChangeAspect="1"/>
          </p:cNvPicPr>
          <p:nvPr/>
        </p:nvPicPr>
        <p:blipFill rotWithShape="1">
          <a:blip r:embed="rId3">
            <a:extLst>
              <a:ext uri="{28A0092B-C50C-407E-A947-70E740481C1C}">
                <a14:useLocalDpi xmlns:a14="http://schemas.microsoft.com/office/drawing/2010/main" val="0"/>
              </a:ext>
            </a:extLst>
          </a:blip>
          <a:srcRect b="47451"/>
          <a:stretch/>
        </p:blipFill>
        <p:spPr>
          <a:xfrm>
            <a:off x="-1" y="1143000"/>
            <a:ext cx="9143999" cy="5630982"/>
          </a:xfrm>
          <a:prstGeom prst="rect">
            <a:avLst/>
          </a:prstGeom>
        </p:spPr>
      </p:pic>
      <p:pic>
        <p:nvPicPr>
          <p:cNvPr id="8" name="Picture 7" descr="dsc_008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143000"/>
            <a:ext cx="9144001" cy="5715000"/>
          </a:xfrm>
          <a:prstGeom prst="rect">
            <a:avLst/>
          </a:prstGeom>
        </p:spPr>
      </p:pic>
    </p:spTree>
    <p:extLst>
      <p:ext uri="{BB962C8B-B14F-4D97-AF65-F5344CB8AC3E}">
        <p14:creationId xmlns:p14="http://schemas.microsoft.com/office/powerpoint/2010/main" val="22459886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CCFFCC"/>
          </a:solidFill>
        </p:spPr>
        <p:txBody>
          <a:bodyPr>
            <a:normAutofit fontScale="90000"/>
          </a:bodyPr>
          <a:lstStyle/>
          <a:p>
            <a:r>
              <a:rPr lang="en-US" dirty="0" smtClean="0">
                <a:solidFill>
                  <a:srgbClr val="000000"/>
                </a:solidFill>
              </a:rPr>
              <a:t>Chapter 2 </a:t>
            </a:r>
            <a:br>
              <a:rPr lang="en-US" dirty="0" smtClean="0">
                <a:solidFill>
                  <a:srgbClr val="000000"/>
                </a:solidFill>
              </a:rPr>
            </a:br>
            <a:r>
              <a:rPr lang="en-US" dirty="0" smtClean="0">
                <a:solidFill>
                  <a:srgbClr val="000000"/>
                </a:solidFill>
              </a:rPr>
              <a:t>Fishing Techniques: Torch Lighting</a:t>
            </a:r>
            <a:endParaRPr lang="en-US" dirty="0">
              <a:solidFill>
                <a:srgbClr val="000000"/>
              </a:solidFill>
            </a:endParaRPr>
          </a:p>
        </p:txBody>
      </p:sp>
      <p:sp>
        <p:nvSpPr>
          <p:cNvPr id="4" name="TextBox 3"/>
          <p:cNvSpPr txBox="1"/>
          <p:nvPr/>
        </p:nvSpPr>
        <p:spPr>
          <a:xfrm>
            <a:off x="0" y="1143000"/>
            <a:ext cx="9143999" cy="954107"/>
          </a:xfrm>
          <a:prstGeom prst="rect">
            <a:avLst/>
          </a:prstGeom>
          <a:noFill/>
        </p:spPr>
        <p:txBody>
          <a:bodyPr wrap="square" rtlCol="0">
            <a:spAutoFit/>
          </a:bodyPr>
          <a:lstStyle/>
          <a:p>
            <a:endParaRPr lang="en-US" sz="2800" b="1" dirty="0"/>
          </a:p>
          <a:p>
            <a:endParaRPr lang="en-US" sz="2800" dirty="0"/>
          </a:p>
        </p:txBody>
      </p:sp>
      <p:pic>
        <p:nvPicPr>
          <p:cNvPr id="3" name="Picture 2" descr="fishing-behind-american-eel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143001"/>
            <a:ext cx="9144000" cy="5715000"/>
          </a:xfrm>
          <a:prstGeom prst="rect">
            <a:avLst/>
          </a:prstGeom>
        </p:spPr>
      </p:pic>
    </p:spTree>
    <p:extLst>
      <p:ext uri="{BB962C8B-B14F-4D97-AF65-F5344CB8AC3E}">
        <p14:creationId xmlns:p14="http://schemas.microsoft.com/office/powerpoint/2010/main" val="1760796898"/>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CCFFCC"/>
          </a:solidFill>
        </p:spPr>
        <p:txBody>
          <a:bodyPr>
            <a:normAutofit fontScale="90000"/>
          </a:bodyPr>
          <a:lstStyle/>
          <a:p>
            <a:r>
              <a:rPr lang="en-US" dirty="0" smtClean="0">
                <a:solidFill>
                  <a:srgbClr val="000000"/>
                </a:solidFill>
              </a:rPr>
              <a:t>Chapter 2 </a:t>
            </a:r>
            <a:br>
              <a:rPr lang="en-US" dirty="0" smtClean="0">
                <a:solidFill>
                  <a:srgbClr val="000000"/>
                </a:solidFill>
              </a:rPr>
            </a:br>
            <a:r>
              <a:rPr lang="en-US" dirty="0" smtClean="0">
                <a:solidFill>
                  <a:srgbClr val="000000"/>
                </a:solidFill>
              </a:rPr>
              <a:t>Hunting </a:t>
            </a:r>
            <a:r>
              <a:rPr lang="en-US" dirty="0" smtClean="0">
                <a:solidFill>
                  <a:srgbClr val="000000"/>
                </a:solidFill>
                <a:sym typeface="Wingdings"/>
              </a:rPr>
              <a:t></a:t>
            </a:r>
            <a:endParaRPr lang="en-US" dirty="0">
              <a:solidFill>
                <a:srgbClr val="000000"/>
              </a:solidFill>
            </a:endParaRPr>
          </a:p>
        </p:txBody>
      </p:sp>
      <p:sp>
        <p:nvSpPr>
          <p:cNvPr id="4" name="TextBox 3"/>
          <p:cNvSpPr txBox="1"/>
          <p:nvPr/>
        </p:nvSpPr>
        <p:spPr>
          <a:xfrm>
            <a:off x="0" y="1143000"/>
            <a:ext cx="9143999" cy="954107"/>
          </a:xfrm>
          <a:prstGeom prst="rect">
            <a:avLst/>
          </a:prstGeom>
          <a:noFill/>
        </p:spPr>
        <p:txBody>
          <a:bodyPr wrap="square" rtlCol="0">
            <a:spAutoFit/>
          </a:bodyPr>
          <a:lstStyle/>
          <a:p>
            <a:endParaRPr lang="en-US" sz="2800" b="1" dirty="0"/>
          </a:p>
          <a:p>
            <a:endParaRPr lang="en-US" sz="2800" dirty="0"/>
          </a:p>
        </p:txBody>
      </p:sp>
      <p:sp>
        <p:nvSpPr>
          <p:cNvPr id="5" name="TextBox 4"/>
          <p:cNvSpPr txBox="1"/>
          <p:nvPr/>
        </p:nvSpPr>
        <p:spPr>
          <a:xfrm>
            <a:off x="0" y="1119405"/>
            <a:ext cx="8805016" cy="3970318"/>
          </a:xfrm>
          <a:prstGeom prst="rect">
            <a:avLst/>
          </a:prstGeom>
          <a:noFill/>
        </p:spPr>
        <p:txBody>
          <a:bodyPr wrap="square" rtlCol="0">
            <a:spAutoFit/>
          </a:bodyPr>
          <a:lstStyle/>
          <a:p>
            <a:pPr marL="285750" indent="-285750">
              <a:buFont typeface="Wingdings" charset="2"/>
              <a:buChar char="Ø"/>
            </a:pPr>
            <a:r>
              <a:rPr lang="en-US" sz="2800" dirty="0" smtClean="0"/>
              <a:t>Hunters were </a:t>
            </a:r>
            <a:r>
              <a:rPr lang="en-US" sz="2800" b="1" dirty="0" smtClean="0"/>
              <a:t>prominent</a:t>
            </a:r>
            <a:r>
              <a:rPr lang="en-US" sz="2800" dirty="0" smtClean="0"/>
              <a:t> in all Regions of B.C., in each First Nation Tribe.</a:t>
            </a:r>
          </a:p>
          <a:p>
            <a:pPr marL="285750" indent="-285750">
              <a:buFont typeface="Wingdings" charset="2"/>
              <a:buChar char="Ø"/>
            </a:pPr>
            <a:endParaRPr lang="en-US" sz="2800" dirty="0"/>
          </a:p>
          <a:p>
            <a:pPr marL="285750" indent="-285750">
              <a:buFont typeface="Wingdings" charset="2"/>
              <a:buChar char="Ø"/>
            </a:pPr>
            <a:r>
              <a:rPr lang="en-US" sz="2800" dirty="0" smtClean="0"/>
              <a:t>They developed incredible </a:t>
            </a:r>
            <a:r>
              <a:rPr lang="en-US" sz="2800" b="1" dirty="0" smtClean="0"/>
              <a:t>tracking</a:t>
            </a:r>
            <a:r>
              <a:rPr lang="en-US" sz="2800" dirty="0" smtClean="0"/>
              <a:t> skills, and noise </a:t>
            </a:r>
            <a:r>
              <a:rPr lang="en-US" sz="2800" b="1" dirty="0" smtClean="0"/>
              <a:t>mimicking</a:t>
            </a:r>
            <a:r>
              <a:rPr lang="en-US" sz="2800" dirty="0" smtClean="0"/>
              <a:t> sounds.</a:t>
            </a:r>
          </a:p>
          <a:p>
            <a:pPr marL="285750" indent="-285750">
              <a:buFont typeface="Wingdings" charset="2"/>
              <a:buChar char="Ø"/>
            </a:pPr>
            <a:endParaRPr lang="en-US" sz="2800" dirty="0"/>
          </a:p>
          <a:p>
            <a:pPr marL="285750" indent="-285750">
              <a:buFont typeface="Wingdings" charset="2"/>
              <a:buChar char="Ø"/>
            </a:pPr>
            <a:r>
              <a:rPr lang="en-US" sz="2800" dirty="0" smtClean="0"/>
              <a:t>From Bow and Arrow, to Encircling the animal, to </a:t>
            </a:r>
            <a:r>
              <a:rPr lang="en-US" sz="2800" b="1" dirty="0" smtClean="0"/>
              <a:t>Corralling</a:t>
            </a:r>
            <a:r>
              <a:rPr lang="en-US" sz="2800" dirty="0" smtClean="0"/>
              <a:t> them, and using </a:t>
            </a:r>
            <a:r>
              <a:rPr lang="en-US" sz="2800" b="1" dirty="0" smtClean="0"/>
              <a:t>Deadfalls</a:t>
            </a:r>
            <a:r>
              <a:rPr lang="en-US" sz="2800" dirty="0" smtClean="0"/>
              <a:t> </a:t>
            </a:r>
            <a:r>
              <a:rPr lang="mr-IN" sz="2800" dirty="0" smtClean="0"/>
              <a:t>–</a:t>
            </a:r>
            <a:r>
              <a:rPr lang="en-US" sz="2800" dirty="0" smtClean="0"/>
              <a:t> First Nations people inhabited great </a:t>
            </a:r>
            <a:r>
              <a:rPr lang="en-US" sz="2800" b="1" dirty="0" smtClean="0"/>
              <a:t>creativity</a:t>
            </a:r>
            <a:r>
              <a:rPr lang="en-US" sz="2800" dirty="0" smtClean="0"/>
              <a:t> to hunt these animals.</a:t>
            </a:r>
            <a:endParaRPr lang="en-US" sz="2800" dirty="0"/>
          </a:p>
        </p:txBody>
      </p:sp>
    </p:spTree>
    <p:extLst>
      <p:ext uri="{BB962C8B-B14F-4D97-AF65-F5344CB8AC3E}">
        <p14:creationId xmlns:p14="http://schemas.microsoft.com/office/powerpoint/2010/main" val="688825580"/>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black bear b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48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7793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deer b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12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62530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 result for beaver b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88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48644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Image result for otter canada b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9355" y="1184834"/>
            <a:ext cx="5104646" cy="446307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mink canada b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8786"/>
            <a:ext cx="4429125" cy="4429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20069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CCFFCC"/>
          </a:solidFill>
        </p:spPr>
        <p:txBody>
          <a:bodyPr>
            <a:normAutofit fontScale="90000"/>
          </a:bodyPr>
          <a:lstStyle/>
          <a:p>
            <a:r>
              <a:rPr lang="en-US" dirty="0" smtClean="0">
                <a:solidFill>
                  <a:schemeClr val="tx2">
                    <a:lumMod val="40000"/>
                    <a:lumOff val="60000"/>
                  </a:schemeClr>
                </a:solidFill>
              </a:rPr>
              <a:t>Chapter 2 </a:t>
            </a:r>
            <a:br>
              <a:rPr lang="en-US" dirty="0" smtClean="0">
                <a:solidFill>
                  <a:schemeClr val="tx2">
                    <a:lumMod val="40000"/>
                    <a:lumOff val="60000"/>
                  </a:schemeClr>
                </a:solidFill>
              </a:rPr>
            </a:br>
            <a:r>
              <a:rPr lang="en-US" dirty="0" smtClean="0">
                <a:solidFill>
                  <a:schemeClr val="tx2">
                    <a:lumMod val="40000"/>
                    <a:lumOff val="60000"/>
                  </a:schemeClr>
                </a:solidFill>
              </a:rPr>
              <a:t>Pit Fall</a:t>
            </a:r>
            <a:endParaRPr lang="en-US" dirty="0">
              <a:solidFill>
                <a:schemeClr val="tx2">
                  <a:lumMod val="40000"/>
                  <a:lumOff val="60000"/>
                </a:schemeClr>
              </a:solidFill>
            </a:endParaRPr>
          </a:p>
        </p:txBody>
      </p:sp>
      <p:sp>
        <p:nvSpPr>
          <p:cNvPr id="4" name="TextBox 3"/>
          <p:cNvSpPr txBox="1"/>
          <p:nvPr/>
        </p:nvSpPr>
        <p:spPr>
          <a:xfrm>
            <a:off x="0" y="1143000"/>
            <a:ext cx="9143999" cy="954107"/>
          </a:xfrm>
          <a:prstGeom prst="rect">
            <a:avLst/>
          </a:prstGeom>
          <a:noFill/>
        </p:spPr>
        <p:txBody>
          <a:bodyPr wrap="square" rtlCol="0">
            <a:spAutoFit/>
          </a:bodyPr>
          <a:lstStyle/>
          <a:p>
            <a:endParaRPr lang="en-US" sz="2800" b="1" dirty="0"/>
          </a:p>
          <a:p>
            <a:endParaRPr lang="en-US" sz="2800" dirty="0"/>
          </a:p>
        </p:txBody>
      </p:sp>
      <p:pic>
        <p:nvPicPr>
          <p:cNvPr id="3" name="Picture 2" descr="?file=DF9ED199CD4713E4FEBEBB5D2BB4F5086D4DDC78.jpg&amp;dh=532&amp;dw=800&amp;cropX=435&amp;cropY=0&amp;cropH=676&amp;cropW=1016&amp;t=4&amp;.jpg"/>
          <p:cNvPicPr>
            <a:picLocks noChangeAspect="1"/>
          </p:cNvPicPr>
          <p:nvPr/>
        </p:nvPicPr>
        <p:blipFill rotWithShape="1">
          <a:blip r:embed="rId3">
            <a:extLst>
              <a:ext uri="{28A0092B-C50C-407E-A947-70E740481C1C}">
                <a14:useLocalDpi xmlns:a14="http://schemas.microsoft.com/office/drawing/2010/main" val="0"/>
              </a:ext>
            </a:extLst>
          </a:blip>
          <a:srcRect b="8895"/>
          <a:stretch/>
        </p:blipFill>
        <p:spPr>
          <a:xfrm>
            <a:off x="0" y="1143000"/>
            <a:ext cx="9144000" cy="5715000"/>
          </a:xfrm>
          <a:prstGeom prst="rect">
            <a:avLst/>
          </a:prstGeom>
        </p:spPr>
      </p:pic>
    </p:spTree>
    <p:extLst>
      <p:ext uri="{BB962C8B-B14F-4D97-AF65-F5344CB8AC3E}">
        <p14:creationId xmlns:p14="http://schemas.microsoft.com/office/powerpoint/2010/main" val="394668035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6000" b="1" dirty="0"/>
              <a:t>Traditional Ecological </a:t>
            </a:r>
            <a:r>
              <a:rPr lang="en-US" sz="6000" b="1" dirty="0" smtClean="0"/>
              <a:t>Knowledge</a:t>
            </a:r>
            <a:endParaRPr lang="en-US" sz="6000" b="1" dirty="0"/>
          </a:p>
        </p:txBody>
      </p:sp>
      <p:sp>
        <p:nvSpPr>
          <p:cNvPr id="3" name="Subtitle 2"/>
          <p:cNvSpPr>
            <a:spLocks noGrp="1"/>
          </p:cNvSpPr>
          <p:nvPr>
            <p:ph type="subTitle" idx="1"/>
          </p:nvPr>
        </p:nvSpPr>
        <p:spPr/>
        <p:txBody>
          <a:bodyPr>
            <a:normAutofit/>
          </a:bodyPr>
          <a:lstStyle/>
          <a:p>
            <a:r>
              <a:rPr lang="en-US" sz="3600" b="1" dirty="0" smtClean="0"/>
              <a:t>Indigenous Knowledge and Science</a:t>
            </a:r>
            <a:endParaRPr lang="en-US" sz="3600" b="1" dirty="0"/>
          </a:p>
        </p:txBody>
      </p:sp>
    </p:spTree>
    <p:extLst>
      <p:ext uri="{BB962C8B-B14F-4D97-AF65-F5344CB8AC3E}">
        <p14:creationId xmlns:p14="http://schemas.microsoft.com/office/powerpoint/2010/main" val="10848091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smtClean="0"/>
              <a:t>Deadfall Traps</a:t>
            </a:r>
            <a:endParaRPr lang="en-US" sz="6600" dirty="0"/>
          </a:p>
        </p:txBody>
      </p:sp>
      <p:sp>
        <p:nvSpPr>
          <p:cNvPr id="3" name="Content Placeholder 2"/>
          <p:cNvSpPr>
            <a:spLocks noGrp="1"/>
          </p:cNvSpPr>
          <p:nvPr>
            <p:ph idx="1"/>
          </p:nvPr>
        </p:nvSpPr>
        <p:spPr>
          <a:xfrm>
            <a:off x="768096" y="2286000"/>
            <a:ext cx="7290055" cy="4459857"/>
          </a:xfrm>
        </p:spPr>
        <p:txBody>
          <a:bodyPr>
            <a:normAutofit/>
          </a:bodyPr>
          <a:lstStyle/>
          <a:p>
            <a:r>
              <a:rPr lang="en-US" sz="4000" dirty="0" smtClean="0"/>
              <a:t>Log Deadfall</a:t>
            </a:r>
          </a:p>
          <a:p>
            <a:endParaRPr lang="en-US" sz="4000" dirty="0" smtClean="0">
              <a:hlinkClick r:id="rId2"/>
            </a:endParaRPr>
          </a:p>
          <a:p>
            <a:r>
              <a:rPr lang="en-US" sz="4000" dirty="0">
                <a:hlinkClick r:id="rId3"/>
              </a:rPr>
              <a:t>https://</a:t>
            </a:r>
            <a:r>
              <a:rPr lang="en-US" sz="4000" dirty="0" smtClean="0">
                <a:hlinkClick r:id="rId3"/>
              </a:rPr>
              <a:t>www.youtube.com/watch?v=UdE0PwGPQR4</a:t>
            </a:r>
            <a:endParaRPr lang="en-US" sz="4000" dirty="0" smtClean="0"/>
          </a:p>
          <a:p>
            <a:endParaRPr lang="en-US" sz="4000" dirty="0" smtClean="0"/>
          </a:p>
          <a:p>
            <a:r>
              <a:rPr lang="en-US" sz="4000" dirty="0" smtClean="0"/>
              <a:t>4:18 mins</a:t>
            </a:r>
            <a:endParaRPr lang="en-US" sz="4000" dirty="0"/>
          </a:p>
        </p:txBody>
      </p:sp>
    </p:spTree>
    <p:extLst>
      <p:ext uri="{BB962C8B-B14F-4D97-AF65-F5344CB8AC3E}">
        <p14:creationId xmlns:p14="http://schemas.microsoft.com/office/powerpoint/2010/main" val="2062451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CCFFCC"/>
          </a:solidFill>
        </p:spPr>
        <p:txBody>
          <a:bodyPr>
            <a:normAutofit fontScale="90000"/>
          </a:bodyPr>
          <a:lstStyle/>
          <a:p>
            <a:r>
              <a:rPr lang="en-US" dirty="0" smtClean="0">
                <a:solidFill>
                  <a:srgbClr val="000000"/>
                </a:solidFill>
              </a:rPr>
              <a:t>Chapter 2 </a:t>
            </a:r>
            <a:br>
              <a:rPr lang="en-US" dirty="0" smtClean="0">
                <a:solidFill>
                  <a:srgbClr val="000000"/>
                </a:solidFill>
              </a:rPr>
            </a:br>
            <a:r>
              <a:rPr lang="en-US" dirty="0" smtClean="0">
                <a:solidFill>
                  <a:srgbClr val="000000"/>
                </a:solidFill>
              </a:rPr>
              <a:t>Preservation of Resources </a:t>
            </a:r>
            <a:r>
              <a:rPr lang="en-US" dirty="0" smtClean="0">
                <a:solidFill>
                  <a:srgbClr val="000000"/>
                </a:solidFill>
                <a:sym typeface="Wingdings"/>
              </a:rPr>
              <a:t></a:t>
            </a:r>
            <a:endParaRPr lang="en-US" dirty="0">
              <a:solidFill>
                <a:srgbClr val="000000"/>
              </a:solidFill>
            </a:endParaRPr>
          </a:p>
        </p:txBody>
      </p:sp>
      <p:sp>
        <p:nvSpPr>
          <p:cNvPr id="4" name="TextBox 3"/>
          <p:cNvSpPr txBox="1"/>
          <p:nvPr/>
        </p:nvSpPr>
        <p:spPr>
          <a:xfrm>
            <a:off x="0" y="1143000"/>
            <a:ext cx="9143999" cy="954107"/>
          </a:xfrm>
          <a:prstGeom prst="rect">
            <a:avLst/>
          </a:prstGeom>
          <a:noFill/>
        </p:spPr>
        <p:txBody>
          <a:bodyPr wrap="square" rtlCol="0">
            <a:spAutoFit/>
          </a:bodyPr>
          <a:lstStyle/>
          <a:p>
            <a:endParaRPr lang="en-US" sz="2800" b="1" dirty="0"/>
          </a:p>
          <a:p>
            <a:endParaRPr lang="en-US" sz="2800" dirty="0"/>
          </a:p>
        </p:txBody>
      </p:sp>
      <p:sp>
        <p:nvSpPr>
          <p:cNvPr id="5" name="TextBox 4"/>
          <p:cNvSpPr txBox="1"/>
          <p:nvPr/>
        </p:nvSpPr>
        <p:spPr>
          <a:xfrm>
            <a:off x="0" y="1142999"/>
            <a:ext cx="9144000" cy="5262980"/>
          </a:xfrm>
          <a:prstGeom prst="rect">
            <a:avLst/>
          </a:prstGeom>
          <a:noFill/>
        </p:spPr>
        <p:txBody>
          <a:bodyPr wrap="square" rtlCol="0">
            <a:spAutoFit/>
          </a:bodyPr>
          <a:lstStyle/>
          <a:p>
            <a:pPr marL="457200" indent="-457200">
              <a:buFont typeface="Wingdings" charset="2"/>
              <a:buChar char="Ø"/>
            </a:pPr>
            <a:r>
              <a:rPr lang="en-US" sz="2800" dirty="0" smtClean="0"/>
              <a:t>Due to B.C.’s cold </a:t>
            </a:r>
            <a:r>
              <a:rPr lang="en-US" sz="2800" b="1" dirty="0" smtClean="0"/>
              <a:t>climate</a:t>
            </a:r>
            <a:r>
              <a:rPr lang="en-US" sz="2800" dirty="0" smtClean="0"/>
              <a:t>, many First Nations Tribes were </a:t>
            </a:r>
            <a:r>
              <a:rPr lang="en-US" sz="2800" b="1" dirty="0" smtClean="0"/>
              <a:t>unable</a:t>
            </a:r>
            <a:r>
              <a:rPr lang="en-US" sz="2800" dirty="0" smtClean="0"/>
              <a:t> to </a:t>
            </a:r>
            <a:r>
              <a:rPr lang="en-US" sz="2800" b="1" dirty="0" smtClean="0"/>
              <a:t>Hunt/Fish </a:t>
            </a:r>
            <a:r>
              <a:rPr lang="en-US" sz="2800" dirty="0" smtClean="0"/>
              <a:t>during the </a:t>
            </a:r>
            <a:r>
              <a:rPr lang="en-US" sz="2800" b="1" dirty="0" smtClean="0"/>
              <a:t>Winter</a:t>
            </a:r>
            <a:r>
              <a:rPr lang="en-US" sz="2800" dirty="0" smtClean="0"/>
              <a:t> Months. </a:t>
            </a:r>
          </a:p>
          <a:p>
            <a:pPr marL="457200" indent="-457200">
              <a:buFont typeface="Wingdings" charset="2"/>
              <a:buChar char="Ø"/>
            </a:pPr>
            <a:endParaRPr lang="en-US" sz="2800" dirty="0"/>
          </a:p>
          <a:p>
            <a:pPr marL="457200" indent="-457200">
              <a:buFont typeface="Wingdings" charset="2"/>
              <a:buChar char="Ø"/>
            </a:pPr>
            <a:r>
              <a:rPr lang="en-US" sz="2800" dirty="0" smtClean="0"/>
              <a:t>This in turn led to the need to </a:t>
            </a:r>
            <a:r>
              <a:rPr lang="en-US" sz="2800" b="1" dirty="0" smtClean="0"/>
              <a:t>preserve</a:t>
            </a:r>
            <a:r>
              <a:rPr lang="en-US" sz="2800" dirty="0" smtClean="0"/>
              <a:t> the </a:t>
            </a:r>
            <a:r>
              <a:rPr lang="en-US" sz="2800" b="1" dirty="0" smtClean="0"/>
              <a:t>resources</a:t>
            </a:r>
            <a:r>
              <a:rPr lang="en-US" sz="2800" dirty="0" smtClean="0"/>
              <a:t> they had acquired during the </a:t>
            </a:r>
            <a:r>
              <a:rPr lang="en-US" sz="2800" b="1" dirty="0" smtClean="0"/>
              <a:t>spring</a:t>
            </a:r>
            <a:r>
              <a:rPr lang="en-US" sz="2800" dirty="0" smtClean="0"/>
              <a:t>, </a:t>
            </a:r>
            <a:r>
              <a:rPr lang="en-US" sz="2800" b="1" dirty="0" smtClean="0"/>
              <a:t>summer</a:t>
            </a:r>
            <a:r>
              <a:rPr lang="en-US" sz="2800" dirty="0" smtClean="0"/>
              <a:t> and fall. </a:t>
            </a:r>
          </a:p>
          <a:p>
            <a:pPr marL="457200" indent="-457200">
              <a:buFont typeface="Wingdings" charset="2"/>
              <a:buChar char="Ø"/>
            </a:pPr>
            <a:endParaRPr lang="en-US" sz="2800" dirty="0" smtClean="0"/>
          </a:p>
          <a:p>
            <a:pPr marL="457200" indent="-457200">
              <a:buFont typeface="Wingdings" charset="2"/>
              <a:buChar char="Ø"/>
            </a:pPr>
            <a:r>
              <a:rPr lang="en-US" sz="2800" dirty="0"/>
              <a:t>Cedar was weaved into </a:t>
            </a:r>
            <a:r>
              <a:rPr lang="en-US" sz="2800" b="1" dirty="0"/>
              <a:t>baskets</a:t>
            </a:r>
            <a:r>
              <a:rPr lang="en-US" sz="2800" dirty="0"/>
              <a:t>, </a:t>
            </a:r>
            <a:r>
              <a:rPr lang="en-US" sz="2800" b="1" dirty="0"/>
              <a:t>hats</a:t>
            </a:r>
            <a:r>
              <a:rPr lang="en-US" sz="2800" dirty="0"/>
              <a:t>, masks, or carvings</a:t>
            </a:r>
            <a:r>
              <a:rPr lang="en-US" sz="2800" dirty="0" smtClean="0"/>
              <a:t>.</a:t>
            </a:r>
          </a:p>
          <a:p>
            <a:pPr marL="457200" indent="-457200">
              <a:buFont typeface="Wingdings" charset="2"/>
              <a:buChar char="Ø"/>
            </a:pPr>
            <a:r>
              <a:rPr lang="en-US" sz="2800" dirty="0" smtClean="0"/>
              <a:t>Meat and Salmon was often either </a:t>
            </a:r>
            <a:r>
              <a:rPr lang="en-US" sz="2800" b="1" dirty="0" smtClean="0"/>
              <a:t>dried</a:t>
            </a:r>
            <a:r>
              <a:rPr lang="en-US" sz="2800" dirty="0" smtClean="0"/>
              <a:t> (sun/wind) or </a:t>
            </a:r>
            <a:r>
              <a:rPr lang="en-US" sz="2800" b="1" dirty="0" smtClean="0"/>
              <a:t>smoked</a:t>
            </a:r>
            <a:endParaRPr lang="en-US" sz="2800" b="1" dirty="0"/>
          </a:p>
          <a:p>
            <a:pPr marL="457200" indent="-457200">
              <a:buFont typeface="Wingdings" charset="2"/>
              <a:buChar char="Ø"/>
            </a:pPr>
            <a:endParaRPr lang="en-US" sz="2800" dirty="0"/>
          </a:p>
          <a:p>
            <a:pPr marL="457200" indent="-457200">
              <a:buFont typeface="Wingdings" charset="2"/>
              <a:buChar char="Ø"/>
            </a:pPr>
            <a:r>
              <a:rPr lang="en-US" sz="2800" dirty="0" smtClean="0"/>
              <a:t>The resources were then put into either Bentwood </a:t>
            </a:r>
            <a:r>
              <a:rPr lang="en-US" sz="2800" b="1" dirty="0" smtClean="0"/>
              <a:t>Boxes</a:t>
            </a:r>
            <a:r>
              <a:rPr lang="en-US" sz="2800" dirty="0" smtClean="0"/>
              <a:t> (South) and Raised Caches/Underground Pits (North)</a:t>
            </a:r>
            <a:endParaRPr lang="en-US" sz="2800" dirty="0"/>
          </a:p>
        </p:txBody>
      </p:sp>
    </p:spTree>
    <p:extLst>
      <p:ext uri="{BB962C8B-B14F-4D97-AF65-F5344CB8AC3E}">
        <p14:creationId xmlns:p14="http://schemas.microsoft.com/office/powerpoint/2010/main" val="1123921428"/>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Image result for preserving salmon first nations bc coa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7180" y="1158785"/>
            <a:ext cx="3571875" cy="4552951"/>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Image result for preserving salmon first nations bc coa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7070" y="1132248"/>
            <a:ext cx="3434615" cy="4579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6974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Image result for preserving salmon first nations bc coa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74" y="1718316"/>
            <a:ext cx="9156274" cy="3052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02394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Image result for preserving salmon first nations bc coa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439" y="258133"/>
            <a:ext cx="4646012" cy="3675512"/>
          </a:xfrm>
          <a:prstGeom prst="rect">
            <a:avLst/>
          </a:prstGeom>
          <a:noFill/>
          <a:extLst>
            <a:ext uri="{909E8E84-426E-40dd-AFC4-6F175D3DCCD1}">
              <a14:hiddenFill xmlns:a14="http://schemas.microsoft.com/office/drawing/2010/main">
                <a:solidFill>
                  <a:srgbClr val="FFFFFF"/>
                </a:solidFill>
              </a14:hiddenFill>
            </a:ext>
          </a:extLst>
        </p:spPr>
      </p:pic>
      <p:pic>
        <p:nvPicPr>
          <p:cNvPr id="34820" name="Picture 4" descr="Image result for preserving salmon first nations bc coa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4408" y="2597451"/>
            <a:ext cx="4643438" cy="4105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863885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Image result for preserving salmon first nations bc coa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14203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5844" name="Picture 4" descr="Image result for preserving salmon first nations bc coa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2032" y="0"/>
            <a:ext cx="300196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8235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CNN 10</a:t>
            </a:r>
          </a:p>
          <a:p>
            <a:r>
              <a:rPr lang="en-US" dirty="0" smtClean="0"/>
              <a:t>Indigenous Issues </a:t>
            </a:r>
            <a:r>
              <a:rPr lang="mr-IN" dirty="0" smtClean="0"/>
              <a:t>–</a:t>
            </a:r>
            <a:r>
              <a:rPr lang="en-US" dirty="0" smtClean="0"/>
              <a:t> Leader </a:t>
            </a:r>
            <a:r>
              <a:rPr lang="en-US" dirty="0" smtClean="0">
                <a:hlinkClick r:id="rId2"/>
              </a:rPr>
              <a:t>Debate </a:t>
            </a:r>
            <a:r>
              <a:rPr lang="en-US" dirty="0" smtClean="0"/>
              <a:t>2019 (1:49)</a:t>
            </a:r>
          </a:p>
          <a:p>
            <a:r>
              <a:rPr lang="en-US" dirty="0" smtClean="0"/>
              <a:t>Indigenous Artifacts</a:t>
            </a:r>
          </a:p>
          <a:p>
            <a:r>
              <a:rPr lang="en-US" dirty="0" smtClean="0"/>
              <a:t>Seafood Gardens</a:t>
            </a:r>
          </a:p>
          <a:p>
            <a:r>
              <a:rPr lang="en-US" dirty="0" smtClean="0"/>
              <a:t>Herring</a:t>
            </a:r>
          </a:p>
          <a:p>
            <a:r>
              <a:rPr lang="en-US" dirty="0" smtClean="0"/>
              <a:t>Tanning </a:t>
            </a:r>
            <a:r>
              <a:rPr lang="mr-IN" dirty="0" smtClean="0"/>
              <a:t>–</a:t>
            </a:r>
            <a:r>
              <a:rPr lang="en-US" dirty="0" smtClean="0"/>
              <a:t> Video (17mins)</a:t>
            </a:r>
          </a:p>
          <a:p>
            <a:r>
              <a:rPr lang="en-US" dirty="0" smtClean="0"/>
              <a:t>Classwork </a:t>
            </a:r>
          </a:p>
          <a:p>
            <a:endParaRPr lang="en-US" dirty="0"/>
          </a:p>
        </p:txBody>
      </p:sp>
    </p:spTree>
    <p:extLst>
      <p:ext uri="{BB962C8B-B14F-4D97-AF65-F5344CB8AC3E}">
        <p14:creationId xmlns:p14="http://schemas.microsoft.com/office/powerpoint/2010/main" val="21647140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959680" cy="1499616"/>
          </a:xfrm>
        </p:spPr>
        <p:txBody>
          <a:bodyPr>
            <a:normAutofit fontScale="90000"/>
          </a:bodyPr>
          <a:lstStyle/>
          <a:p>
            <a:r>
              <a:rPr lang="en-US" sz="6600" dirty="0" smtClean="0"/>
              <a:t>Tools used for accessing resources</a:t>
            </a:r>
            <a:endParaRPr lang="en-US" sz="6600" dirty="0"/>
          </a:p>
        </p:txBody>
      </p:sp>
      <p:sp>
        <p:nvSpPr>
          <p:cNvPr id="3" name="Content Placeholder 2"/>
          <p:cNvSpPr>
            <a:spLocks noGrp="1"/>
          </p:cNvSpPr>
          <p:nvPr>
            <p:ph idx="1"/>
          </p:nvPr>
        </p:nvSpPr>
        <p:spPr>
          <a:xfrm>
            <a:off x="768096" y="3027872"/>
            <a:ext cx="7290055" cy="3281488"/>
          </a:xfrm>
        </p:spPr>
        <p:txBody>
          <a:bodyPr>
            <a:normAutofit/>
          </a:bodyPr>
          <a:lstStyle/>
          <a:p>
            <a:r>
              <a:rPr lang="en-US" sz="4000" dirty="0" smtClean="0"/>
              <a:t>What are seafood gardens?  How where they created/maintained by Coastal First Nations? </a:t>
            </a:r>
            <a:endParaRPr lang="en-US" sz="4000" dirty="0"/>
          </a:p>
          <a:p>
            <a:endParaRPr lang="en-US" sz="4000" dirty="0"/>
          </a:p>
        </p:txBody>
      </p:sp>
    </p:spTree>
    <p:extLst>
      <p:ext uri="{BB962C8B-B14F-4D97-AF65-F5344CB8AC3E}">
        <p14:creationId xmlns:p14="http://schemas.microsoft.com/office/powerpoint/2010/main" val="26414184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Image result for clam garden bc nuu-chah-nul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286" y="1033265"/>
            <a:ext cx="8574912" cy="4504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5949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959680" cy="1499616"/>
          </a:xfrm>
        </p:spPr>
        <p:txBody>
          <a:bodyPr>
            <a:normAutofit/>
          </a:bodyPr>
          <a:lstStyle/>
          <a:p>
            <a:r>
              <a:rPr lang="en-US" sz="6600" dirty="0" smtClean="0"/>
              <a:t>Clam Gardens</a:t>
            </a:r>
            <a:endParaRPr lang="en-US" sz="6600" dirty="0"/>
          </a:p>
        </p:txBody>
      </p:sp>
      <p:sp>
        <p:nvSpPr>
          <p:cNvPr id="3" name="Content Placeholder 2"/>
          <p:cNvSpPr>
            <a:spLocks noGrp="1"/>
          </p:cNvSpPr>
          <p:nvPr>
            <p:ph idx="1"/>
          </p:nvPr>
        </p:nvSpPr>
        <p:spPr>
          <a:xfrm>
            <a:off x="0" y="1847569"/>
            <a:ext cx="9144000" cy="5010431"/>
          </a:xfrm>
        </p:spPr>
        <p:txBody>
          <a:bodyPr>
            <a:normAutofit fontScale="92500" lnSpcReduction="20000"/>
          </a:bodyPr>
          <a:lstStyle/>
          <a:p>
            <a:r>
              <a:rPr lang="en-US" sz="4000" dirty="0"/>
              <a:t>Clam Gardens – Learning Together – Gulf Islands National Park Reserve</a:t>
            </a:r>
          </a:p>
          <a:p>
            <a:r>
              <a:rPr lang="en-US" sz="4000" dirty="0">
                <a:hlinkClick r:id="rId2"/>
              </a:rPr>
              <a:t>https://www.youtube.com/watch?v=</a:t>
            </a:r>
            <a:r>
              <a:rPr lang="en-US" sz="4000" dirty="0" smtClean="0">
                <a:hlinkClick r:id="rId2"/>
              </a:rPr>
              <a:t>22Nytmxw2Z8</a:t>
            </a:r>
            <a:endParaRPr lang="en-US" sz="4000" dirty="0"/>
          </a:p>
          <a:p>
            <a:endParaRPr lang="en-US" sz="4000" dirty="0" smtClean="0"/>
          </a:p>
          <a:p>
            <a:r>
              <a:rPr lang="en-US" sz="4000" dirty="0">
                <a:hlinkClick r:id="rId3"/>
              </a:rPr>
              <a:t>https://</a:t>
            </a:r>
            <a:r>
              <a:rPr lang="en-US" sz="4000" dirty="0" smtClean="0">
                <a:hlinkClick r:id="rId3"/>
              </a:rPr>
              <a:t>www.youtube.com/watch?v=j2wPVx4sCN0</a:t>
            </a:r>
            <a:endParaRPr lang="en-US" sz="4000" dirty="0" smtClean="0"/>
          </a:p>
          <a:p>
            <a:endParaRPr lang="en-US" sz="4000" dirty="0"/>
          </a:p>
          <a:p>
            <a:r>
              <a:rPr lang="en-US" sz="4000" dirty="0" smtClean="0"/>
              <a:t>3:26 mins</a:t>
            </a:r>
            <a:endParaRPr lang="en-US" sz="4000" dirty="0"/>
          </a:p>
        </p:txBody>
      </p:sp>
    </p:spTree>
    <p:extLst>
      <p:ext uri="{BB962C8B-B14F-4D97-AF65-F5344CB8AC3E}">
        <p14:creationId xmlns:p14="http://schemas.microsoft.com/office/powerpoint/2010/main" val="1487231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9BBB59"/>
          </a:solidFill>
        </p:spPr>
        <p:txBody>
          <a:bodyPr>
            <a:noAutofit/>
          </a:bodyPr>
          <a:lstStyle/>
          <a:p>
            <a:r>
              <a:rPr lang="en-US" sz="4800" b="1" dirty="0" smtClean="0"/>
              <a:t>Meaning via TEK and Science</a:t>
            </a:r>
            <a:endParaRPr lang="en-US" sz="4800" b="1" dirty="0"/>
          </a:p>
        </p:txBody>
      </p:sp>
      <p:sp>
        <p:nvSpPr>
          <p:cNvPr id="3" name="Content Placeholder 2"/>
          <p:cNvSpPr>
            <a:spLocks noGrp="1"/>
          </p:cNvSpPr>
          <p:nvPr>
            <p:ph idx="1"/>
          </p:nvPr>
        </p:nvSpPr>
        <p:spPr>
          <a:xfrm>
            <a:off x="0" y="1143000"/>
            <a:ext cx="9144000" cy="5715000"/>
          </a:xfrm>
        </p:spPr>
        <p:txBody>
          <a:bodyPr>
            <a:noAutofit/>
          </a:bodyPr>
          <a:lstStyle/>
          <a:p>
            <a:endParaRPr lang="en-US" sz="3600" dirty="0" smtClean="0"/>
          </a:p>
          <a:p>
            <a:r>
              <a:rPr lang="en-US" sz="3600" dirty="0" smtClean="0"/>
              <a:t>People </a:t>
            </a:r>
            <a:r>
              <a:rPr lang="en-US" sz="3600" dirty="0"/>
              <a:t>understand the world in many ways. </a:t>
            </a:r>
            <a:endParaRPr lang="en-US" sz="3600" dirty="0" smtClean="0"/>
          </a:p>
          <a:p>
            <a:endParaRPr lang="en-US" sz="3600" dirty="0"/>
          </a:p>
          <a:p>
            <a:r>
              <a:rPr lang="en-US" sz="3600" dirty="0" smtClean="0"/>
              <a:t>Two </a:t>
            </a:r>
            <a:r>
              <a:rPr lang="en-US" sz="3600" dirty="0"/>
              <a:t>ways of </a:t>
            </a:r>
            <a:r>
              <a:rPr lang="en-US" sz="3600" b="1" u="sng" dirty="0"/>
              <a:t>bringing</a:t>
            </a:r>
            <a:r>
              <a:rPr lang="en-US" sz="3600" b="1" dirty="0"/>
              <a:t> </a:t>
            </a:r>
            <a:r>
              <a:rPr lang="en-US" sz="3600" b="1" u="sng" dirty="0"/>
              <a:t>meaning</a:t>
            </a:r>
            <a:r>
              <a:rPr lang="en-US" sz="3600" b="1" dirty="0"/>
              <a:t> </a:t>
            </a:r>
            <a:r>
              <a:rPr lang="en-US" sz="3600" dirty="0"/>
              <a:t>to the world are </a:t>
            </a:r>
            <a:r>
              <a:rPr lang="en-US" sz="3600" b="1" u="sng" dirty="0"/>
              <a:t>Traditional Ecological Knowledge and </a:t>
            </a:r>
            <a:r>
              <a:rPr lang="en-US" sz="3600" b="1" u="sng" dirty="0" smtClean="0"/>
              <a:t>Science</a:t>
            </a:r>
            <a:r>
              <a:rPr lang="en-US" sz="3600" u="sng" dirty="0"/>
              <a:t>. </a:t>
            </a:r>
            <a:endParaRPr lang="en-US" sz="3600" u="sng" dirty="0" smtClean="0"/>
          </a:p>
        </p:txBody>
      </p:sp>
    </p:spTree>
    <p:extLst>
      <p:ext uri="{BB962C8B-B14F-4D97-AF65-F5344CB8AC3E}">
        <p14:creationId xmlns:p14="http://schemas.microsoft.com/office/powerpoint/2010/main" val="151635863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959680" cy="1499616"/>
          </a:xfrm>
        </p:spPr>
        <p:txBody>
          <a:bodyPr>
            <a:normAutofit fontScale="90000"/>
          </a:bodyPr>
          <a:lstStyle/>
          <a:p>
            <a:pPr fontAlgn="base"/>
            <a:r>
              <a:rPr lang="en-US" sz="6600" dirty="0"/>
              <a:t>B.C. First Nations work to restore ancient seafood farms</a:t>
            </a:r>
          </a:p>
        </p:txBody>
      </p:sp>
      <p:sp>
        <p:nvSpPr>
          <p:cNvPr id="3" name="Content Placeholder 2"/>
          <p:cNvSpPr>
            <a:spLocks noGrp="1"/>
          </p:cNvSpPr>
          <p:nvPr>
            <p:ph idx="1"/>
          </p:nvPr>
        </p:nvSpPr>
        <p:spPr>
          <a:xfrm>
            <a:off x="0" y="2596552"/>
            <a:ext cx="9144000" cy="4261449"/>
          </a:xfrm>
        </p:spPr>
        <p:txBody>
          <a:bodyPr>
            <a:normAutofit fontScale="92500" lnSpcReduction="10000"/>
          </a:bodyPr>
          <a:lstStyle/>
          <a:p>
            <a:r>
              <a:rPr lang="en-US" sz="3600" dirty="0"/>
              <a:t>When the tide rolls out, First Nations elders and youth scramble down the beach to restore ancient seafood farms that helped feed their ancestors for millennia.</a:t>
            </a:r>
            <a:endParaRPr lang="en-US" sz="4000" dirty="0"/>
          </a:p>
          <a:p>
            <a:endParaRPr lang="en-US" sz="4000" dirty="0" smtClean="0">
              <a:hlinkClick r:id=""/>
            </a:endParaRPr>
          </a:p>
          <a:p>
            <a:r>
              <a:rPr lang="en-US" sz="4000" dirty="0" smtClean="0">
                <a:hlinkClick r:id=""/>
              </a:rPr>
              <a:t>http</a:t>
            </a:r>
            <a:r>
              <a:rPr lang="en-US" sz="4000" dirty="0">
                <a:hlinkClick r:id="rId2"/>
              </a:rPr>
              <a:t>://</a:t>
            </a:r>
            <a:r>
              <a:rPr lang="en-US" sz="4000" dirty="0" smtClean="0">
                <a:hlinkClick r:id="rId2"/>
              </a:rPr>
              <a:t>www.vancouversun.com/technology/first+nations+work+restore+ancient+seafood+farms/11792123/story.html</a:t>
            </a:r>
            <a:r>
              <a:rPr lang="en-US" sz="4000" dirty="0" smtClean="0"/>
              <a:t> </a:t>
            </a:r>
            <a:endParaRPr lang="en-US" sz="4000" dirty="0"/>
          </a:p>
          <a:p>
            <a:endParaRPr lang="en-US" sz="4000" dirty="0"/>
          </a:p>
        </p:txBody>
      </p:sp>
    </p:spTree>
    <p:extLst>
      <p:ext uri="{BB962C8B-B14F-4D97-AF65-F5344CB8AC3E}">
        <p14:creationId xmlns:p14="http://schemas.microsoft.com/office/powerpoint/2010/main" val="15691079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Image result for herring roe heiltsuk first n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1112" y="2091729"/>
            <a:ext cx="3540188" cy="3534944"/>
          </a:xfrm>
          <a:prstGeom prst="rect">
            <a:avLst/>
          </a:prstGeom>
          <a:noFill/>
          <a:extLst>
            <a:ext uri="{909E8E84-426E-40dd-AFC4-6F175D3DCCD1}">
              <a14:hiddenFill xmlns:a14="http://schemas.microsoft.com/office/drawing/2010/main">
                <a:solidFill>
                  <a:srgbClr val="FFFFFF"/>
                </a:solidFill>
              </a14:hiddenFill>
            </a:ext>
          </a:extLst>
        </p:spPr>
      </p:pic>
      <p:pic>
        <p:nvPicPr>
          <p:cNvPr id="41988" name="Picture 4" descr="Image result for herring roe heiltsuk first n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473" y="2017896"/>
            <a:ext cx="4833182" cy="36087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1361" y="171237"/>
            <a:ext cx="8952640" cy="1846659"/>
          </a:xfrm>
          <a:prstGeom prst="rect">
            <a:avLst/>
          </a:prstGeom>
          <a:noFill/>
        </p:spPr>
        <p:txBody>
          <a:bodyPr wrap="square" rtlCol="0">
            <a:spAutoFit/>
          </a:bodyPr>
          <a:lstStyle/>
          <a:p>
            <a:pPr algn="ctr"/>
            <a:r>
              <a:rPr lang="en-US" sz="3200" dirty="0"/>
              <a:t>What is herring row? </a:t>
            </a:r>
            <a:endParaRPr lang="en-US" sz="3200" dirty="0" smtClean="0"/>
          </a:p>
          <a:p>
            <a:pPr algn="ctr"/>
            <a:r>
              <a:rPr lang="en-US" sz="3200" dirty="0" smtClean="0"/>
              <a:t>What </a:t>
            </a:r>
            <a:r>
              <a:rPr lang="en-US" sz="3200" dirty="0"/>
              <a:t>is the process of harvesting/farming herring row? </a:t>
            </a:r>
          </a:p>
          <a:p>
            <a:endParaRPr lang="en-US" dirty="0"/>
          </a:p>
        </p:txBody>
      </p:sp>
    </p:spTree>
    <p:extLst>
      <p:ext uri="{BB962C8B-B14F-4D97-AF65-F5344CB8AC3E}">
        <p14:creationId xmlns:p14="http://schemas.microsoft.com/office/powerpoint/2010/main" val="2673478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Image result for herring roe heiltsuk first n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71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25979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959680" cy="1499616"/>
          </a:xfrm>
        </p:spPr>
        <p:txBody>
          <a:bodyPr>
            <a:normAutofit fontScale="90000"/>
          </a:bodyPr>
          <a:lstStyle/>
          <a:p>
            <a:r>
              <a:rPr lang="en-US" sz="6600" dirty="0"/>
              <a:t>“Traditional Harvest of Spawn on Hemlock Trees” by Mark </a:t>
            </a:r>
            <a:r>
              <a:rPr lang="en-US" sz="6600" dirty="0" err="1"/>
              <a:t>Wunsch</a:t>
            </a:r>
            <a:endParaRPr lang="en-US" sz="6600" dirty="0"/>
          </a:p>
        </p:txBody>
      </p:sp>
      <p:sp>
        <p:nvSpPr>
          <p:cNvPr id="3" name="Content Placeholder 2"/>
          <p:cNvSpPr>
            <a:spLocks noGrp="1"/>
          </p:cNvSpPr>
          <p:nvPr>
            <p:ph idx="1"/>
          </p:nvPr>
        </p:nvSpPr>
        <p:spPr>
          <a:xfrm>
            <a:off x="768096" y="3027872"/>
            <a:ext cx="7290055" cy="3281488"/>
          </a:xfrm>
        </p:spPr>
        <p:txBody>
          <a:bodyPr>
            <a:normAutofit fontScale="92500" lnSpcReduction="10000"/>
          </a:bodyPr>
          <a:lstStyle/>
          <a:p>
            <a:r>
              <a:rPr lang="en-US" sz="4000" dirty="0" smtClean="0"/>
              <a:t>Pacific Herring</a:t>
            </a:r>
          </a:p>
          <a:p>
            <a:endParaRPr lang="en-US" sz="4000" dirty="0"/>
          </a:p>
          <a:p>
            <a:r>
              <a:rPr lang="en-US" sz="4000" dirty="0">
                <a:hlinkClick r:id="rId2"/>
              </a:rPr>
              <a:t>https://</a:t>
            </a:r>
            <a:r>
              <a:rPr lang="en-US" sz="4000" dirty="0" smtClean="0">
                <a:hlinkClick r:id="rId2"/>
              </a:rPr>
              <a:t>vimeo.com/93050927</a:t>
            </a:r>
            <a:r>
              <a:rPr lang="en-US" sz="4000" dirty="0" smtClean="0"/>
              <a:t> </a:t>
            </a:r>
            <a:endParaRPr lang="en-US" sz="4000" dirty="0"/>
          </a:p>
          <a:p>
            <a:endParaRPr lang="en-US" sz="4000" dirty="0" smtClean="0"/>
          </a:p>
          <a:p>
            <a:r>
              <a:rPr lang="en-US" sz="4000" dirty="0" smtClean="0"/>
              <a:t>2:23 mins</a:t>
            </a:r>
            <a:endParaRPr lang="en-US" sz="4000" dirty="0"/>
          </a:p>
        </p:txBody>
      </p:sp>
    </p:spTree>
    <p:extLst>
      <p:ext uri="{BB962C8B-B14F-4D97-AF65-F5344CB8AC3E}">
        <p14:creationId xmlns:p14="http://schemas.microsoft.com/office/powerpoint/2010/main" val="30182620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3802493" cy="348507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result for oolich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85072"/>
            <a:ext cx="3355674" cy="3355674"/>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Image result for oolich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5674" y="3485073"/>
            <a:ext cx="5788326" cy="335567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02493" y="17395"/>
            <a:ext cx="5341507" cy="3539430"/>
          </a:xfrm>
          <a:prstGeom prst="rect">
            <a:avLst/>
          </a:prstGeom>
          <a:noFill/>
        </p:spPr>
        <p:txBody>
          <a:bodyPr wrap="square" rtlCol="0">
            <a:spAutoFit/>
          </a:bodyPr>
          <a:lstStyle/>
          <a:p>
            <a:r>
              <a:rPr lang="en-US" sz="3200" dirty="0"/>
              <a:t>What is </a:t>
            </a:r>
            <a:r>
              <a:rPr lang="en-US" sz="3200" dirty="0" err="1"/>
              <a:t>oolichan</a:t>
            </a:r>
            <a:r>
              <a:rPr lang="en-US" sz="3200" dirty="0"/>
              <a:t>/eulachon/</a:t>
            </a:r>
            <a:r>
              <a:rPr lang="en-US" sz="3200" dirty="0" err="1"/>
              <a:t>ooligan</a:t>
            </a:r>
            <a:r>
              <a:rPr lang="en-US" sz="3200" dirty="0"/>
              <a:t>/hooligan? </a:t>
            </a:r>
            <a:endParaRPr lang="en-US" sz="3200" dirty="0" smtClean="0"/>
          </a:p>
          <a:p>
            <a:r>
              <a:rPr lang="en-US" sz="3200" dirty="0" smtClean="0"/>
              <a:t>What </a:t>
            </a:r>
            <a:r>
              <a:rPr lang="en-US" sz="3200" dirty="0"/>
              <a:t>was the </a:t>
            </a:r>
            <a:r>
              <a:rPr lang="en-US" sz="3200" dirty="0" err="1"/>
              <a:t>oolichan</a:t>
            </a:r>
            <a:r>
              <a:rPr lang="en-US" sz="3200" dirty="0"/>
              <a:t> fishery? </a:t>
            </a:r>
            <a:endParaRPr lang="en-US" sz="3200" dirty="0" smtClean="0"/>
          </a:p>
          <a:p>
            <a:r>
              <a:rPr lang="en-US" sz="3200" dirty="0" smtClean="0"/>
              <a:t>How </a:t>
            </a:r>
            <a:r>
              <a:rPr lang="en-US" sz="3200" dirty="0"/>
              <a:t>was </a:t>
            </a:r>
            <a:r>
              <a:rPr lang="en-US" sz="3200" dirty="0" err="1"/>
              <a:t>oolichan</a:t>
            </a:r>
            <a:r>
              <a:rPr lang="en-US" sz="3200" dirty="0"/>
              <a:t> used by Coastal First Nations? </a:t>
            </a:r>
          </a:p>
          <a:p>
            <a:endParaRPr lang="en-US" sz="3200" dirty="0"/>
          </a:p>
        </p:txBody>
      </p:sp>
    </p:spTree>
    <p:extLst>
      <p:ext uri="{BB962C8B-B14F-4D97-AF65-F5344CB8AC3E}">
        <p14:creationId xmlns:p14="http://schemas.microsoft.com/office/powerpoint/2010/main" val="386255210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99616"/>
          </a:xfrm>
        </p:spPr>
        <p:txBody>
          <a:bodyPr>
            <a:normAutofit/>
          </a:bodyPr>
          <a:lstStyle/>
          <a:p>
            <a:r>
              <a:rPr lang="en-US" sz="6600" dirty="0" err="1"/>
              <a:t>Ooligan</a:t>
            </a:r>
            <a:r>
              <a:rPr lang="en-US" sz="6600" dirty="0"/>
              <a:t> fishing camp</a:t>
            </a:r>
          </a:p>
        </p:txBody>
      </p:sp>
      <p:sp>
        <p:nvSpPr>
          <p:cNvPr id="3" name="Content Placeholder 2"/>
          <p:cNvSpPr>
            <a:spLocks noGrp="1"/>
          </p:cNvSpPr>
          <p:nvPr>
            <p:ph idx="1"/>
          </p:nvPr>
        </p:nvSpPr>
        <p:spPr>
          <a:xfrm>
            <a:off x="768096" y="2734574"/>
            <a:ext cx="7290055" cy="3743864"/>
          </a:xfrm>
        </p:spPr>
        <p:txBody>
          <a:bodyPr>
            <a:normAutofit fontScale="92500" lnSpcReduction="10000"/>
          </a:bodyPr>
          <a:lstStyle/>
          <a:p>
            <a:r>
              <a:rPr lang="en-US" sz="4000" dirty="0" err="1" smtClean="0"/>
              <a:t>Ooligan</a:t>
            </a:r>
            <a:r>
              <a:rPr lang="en-US" sz="4000" dirty="0" smtClean="0"/>
              <a:t> – </a:t>
            </a:r>
            <a:r>
              <a:rPr lang="en-US" sz="4000" dirty="0" err="1" smtClean="0"/>
              <a:t>Haisla</a:t>
            </a:r>
            <a:r>
              <a:rPr lang="en-US" sz="4000" dirty="0" smtClean="0"/>
              <a:t> First Nation</a:t>
            </a:r>
            <a:endParaRPr lang="en-US" sz="4000" dirty="0"/>
          </a:p>
          <a:p>
            <a:endParaRPr lang="en-US" sz="4000" dirty="0" smtClean="0"/>
          </a:p>
          <a:p>
            <a:r>
              <a:rPr lang="en-US" sz="4000" dirty="0">
                <a:hlinkClick r:id="rId2"/>
              </a:rPr>
              <a:t>https://</a:t>
            </a:r>
            <a:r>
              <a:rPr lang="en-US" sz="4000" dirty="0" smtClean="0">
                <a:hlinkClick r:id="rId2"/>
              </a:rPr>
              <a:t>www.youtube.com/watch?v=uq6KZzQHr2Q</a:t>
            </a:r>
            <a:r>
              <a:rPr lang="en-US" sz="4000" dirty="0" smtClean="0"/>
              <a:t> </a:t>
            </a:r>
            <a:endParaRPr lang="en-US" sz="4000" dirty="0"/>
          </a:p>
          <a:p>
            <a:endParaRPr lang="en-US" sz="4000" dirty="0"/>
          </a:p>
          <a:p>
            <a:r>
              <a:rPr lang="en-US" sz="4000" dirty="0" smtClean="0"/>
              <a:t>4:34 mins</a:t>
            </a:r>
            <a:endParaRPr lang="en-US" sz="4000" dirty="0"/>
          </a:p>
        </p:txBody>
      </p:sp>
    </p:spTree>
    <p:extLst>
      <p:ext uri="{BB962C8B-B14F-4D97-AF65-F5344CB8AC3E}">
        <p14:creationId xmlns:p14="http://schemas.microsoft.com/office/powerpoint/2010/main" val="1351347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52500"/>
            <a:ext cx="4789486" cy="1984375"/>
          </a:xfrm>
        </p:spPr>
        <p:txBody>
          <a:bodyPr>
            <a:noAutofit/>
          </a:bodyPr>
          <a:lstStyle/>
          <a:p>
            <a:r>
              <a:rPr lang="en-US" sz="2400" dirty="0" smtClean="0"/>
              <a:t/>
            </a:r>
            <a:br>
              <a:rPr lang="en-US" sz="2400" dirty="0" smtClean="0"/>
            </a:br>
            <a:r>
              <a:rPr lang="en-US" sz="2400" dirty="0" smtClean="0"/>
              <a:t>Below left is a </a:t>
            </a:r>
            <a:r>
              <a:rPr lang="en-US" sz="2400" dirty="0" err="1" smtClean="0"/>
              <a:t>Musqueam</a:t>
            </a:r>
            <a:r>
              <a:rPr lang="en-US" sz="2400" dirty="0" smtClean="0"/>
              <a:t> woman using a spindle whorl</a:t>
            </a:r>
            <a:br>
              <a:rPr lang="en-US" sz="2400" dirty="0" smtClean="0"/>
            </a:br>
            <a:r>
              <a:rPr lang="en-US" sz="2400" dirty="0" smtClean="0"/>
              <a:t>Below right is a Coast Salish Loom</a:t>
            </a:r>
            <a:br>
              <a:rPr lang="en-US" sz="2400" dirty="0" smtClean="0"/>
            </a:br>
            <a:r>
              <a:rPr lang="en-US" sz="2400" dirty="0"/>
              <a:t>	</a:t>
            </a:r>
            <a:r>
              <a:rPr lang="en-US" sz="2400" dirty="0" smtClean="0"/>
              <a:t/>
            </a:r>
            <a:br>
              <a:rPr lang="en-US" sz="2400" dirty="0" smtClean="0"/>
            </a:br>
            <a:endParaRPr lang="en-US" sz="2400" dirty="0"/>
          </a:p>
        </p:txBody>
      </p:sp>
      <p:pic>
        <p:nvPicPr>
          <p:cNvPr id="4" name="Content Placeholder 3"/>
          <p:cNvPicPr>
            <a:picLocks noGrp="1" noChangeAspect="1"/>
          </p:cNvPicPr>
          <p:nvPr>
            <p:ph sz="half" idx="1"/>
          </p:nvPr>
        </p:nvPicPr>
        <p:blipFill rotWithShape="1">
          <a:blip r:embed="rId2"/>
          <a:srcRect l="18975" r="18975"/>
          <a:stretch/>
        </p:blipFill>
        <p:spPr>
          <a:xfrm>
            <a:off x="-1" y="2332037"/>
            <a:ext cx="4557059" cy="45259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Content Placeholder 5"/>
          <p:cNvPicPr>
            <a:picLocks noGrp="1" noChangeAspect="1"/>
          </p:cNvPicPr>
          <p:nvPr>
            <p:ph sz="half" idx="2"/>
          </p:nvPr>
        </p:nvPicPr>
        <p:blipFill>
          <a:blip r:embed="rId3"/>
          <a:srcRect t="11160" b="11160"/>
          <a:stretch>
            <a:fillRect/>
          </a:stretch>
        </p:blipFill>
        <p:spPr>
          <a:xfrm>
            <a:off x="4557057" y="2212508"/>
            <a:ext cx="4586941" cy="45259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0" y="0"/>
            <a:ext cx="9143999" cy="1200329"/>
          </a:xfrm>
          <a:prstGeom prst="rect">
            <a:avLst/>
          </a:prstGeom>
          <a:solidFill>
            <a:srgbClr val="CCFFCC"/>
          </a:solidFill>
        </p:spPr>
        <p:txBody>
          <a:bodyPr wrap="square" rtlCol="0">
            <a:spAutoFit/>
          </a:bodyPr>
          <a:lstStyle/>
          <a:p>
            <a:pPr algn="ctr"/>
            <a:r>
              <a:rPr lang="en-US" sz="3600" dirty="0" smtClean="0">
                <a:solidFill>
                  <a:srgbClr val="8EB4E3"/>
                </a:solidFill>
              </a:rPr>
              <a:t>Coast </a:t>
            </a:r>
            <a:r>
              <a:rPr lang="en-US" sz="3600" dirty="0">
                <a:solidFill>
                  <a:srgbClr val="8EB4E3"/>
                </a:solidFill>
              </a:rPr>
              <a:t>Salish Spindle </a:t>
            </a:r>
            <a:r>
              <a:rPr lang="en-US" sz="3600" dirty="0" smtClean="0">
                <a:solidFill>
                  <a:srgbClr val="8EB4E3"/>
                </a:solidFill>
              </a:rPr>
              <a:t>Whorl</a:t>
            </a:r>
          </a:p>
          <a:p>
            <a:pPr algn="ctr"/>
            <a:r>
              <a:rPr lang="en-US" sz="3600" dirty="0" smtClean="0">
                <a:solidFill>
                  <a:srgbClr val="8EB4E3"/>
                </a:solidFill>
              </a:rPr>
              <a:t> </a:t>
            </a:r>
            <a:endParaRPr lang="en-US" sz="3600" dirty="0">
              <a:solidFill>
                <a:srgbClr val="8EB4E3"/>
              </a:solidFill>
            </a:endParaRPr>
          </a:p>
        </p:txBody>
      </p:sp>
    </p:spTree>
    <p:extLst>
      <p:ext uri="{BB962C8B-B14F-4D97-AF65-F5344CB8AC3E}">
        <p14:creationId xmlns:p14="http://schemas.microsoft.com/office/powerpoint/2010/main" val="340676046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CCFFCC"/>
          </a:solidFill>
        </p:spPr>
        <p:txBody>
          <a:bodyPr>
            <a:normAutofit fontScale="90000"/>
          </a:bodyPr>
          <a:lstStyle/>
          <a:p>
            <a:r>
              <a:rPr lang="en-US" dirty="0" smtClean="0">
                <a:solidFill>
                  <a:srgbClr val="000000"/>
                </a:solidFill>
              </a:rPr>
              <a:t>Chapter 2 </a:t>
            </a:r>
            <a:br>
              <a:rPr lang="en-US" dirty="0" smtClean="0">
                <a:solidFill>
                  <a:srgbClr val="000000"/>
                </a:solidFill>
              </a:rPr>
            </a:br>
            <a:r>
              <a:rPr lang="en-US" dirty="0" smtClean="0">
                <a:solidFill>
                  <a:srgbClr val="000000"/>
                </a:solidFill>
              </a:rPr>
              <a:t>Hides </a:t>
            </a:r>
            <a:r>
              <a:rPr lang="en-US" dirty="0" smtClean="0">
                <a:solidFill>
                  <a:srgbClr val="000000"/>
                </a:solidFill>
                <a:sym typeface="Wingdings"/>
              </a:rPr>
              <a:t></a:t>
            </a:r>
            <a:endParaRPr lang="en-US" dirty="0">
              <a:solidFill>
                <a:srgbClr val="000000"/>
              </a:solidFill>
            </a:endParaRPr>
          </a:p>
        </p:txBody>
      </p:sp>
      <p:sp>
        <p:nvSpPr>
          <p:cNvPr id="4" name="TextBox 3"/>
          <p:cNvSpPr txBox="1"/>
          <p:nvPr/>
        </p:nvSpPr>
        <p:spPr>
          <a:xfrm>
            <a:off x="0" y="1143000"/>
            <a:ext cx="9143999" cy="954107"/>
          </a:xfrm>
          <a:prstGeom prst="rect">
            <a:avLst/>
          </a:prstGeom>
          <a:noFill/>
        </p:spPr>
        <p:txBody>
          <a:bodyPr wrap="square" rtlCol="0">
            <a:spAutoFit/>
          </a:bodyPr>
          <a:lstStyle/>
          <a:p>
            <a:endParaRPr lang="en-US" sz="2800" b="1" dirty="0"/>
          </a:p>
          <a:p>
            <a:endParaRPr lang="en-US" sz="2800" dirty="0"/>
          </a:p>
        </p:txBody>
      </p:sp>
      <p:sp>
        <p:nvSpPr>
          <p:cNvPr id="5" name="TextBox 4"/>
          <p:cNvSpPr txBox="1"/>
          <p:nvPr/>
        </p:nvSpPr>
        <p:spPr>
          <a:xfrm>
            <a:off x="0" y="1142999"/>
            <a:ext cx="9144000" cy="2246769"/>
          </a:xfrm>
          <a:prstGeom prst="rect">
            <a:avLst/>
          </a:prstGeom>
          <a:noFill/>
        </p:spPr>
        <p:txBody>
          <a:bodyPr wrap="square" rtlCol="0">
            <a:spAutoFit/>
          </a:bodyPr>
          <a:lstStyle/>
          <a:p>
            <a:pPr marL="457200" indent="-457200">
              <a:buFont typeface="Wingdings" charset="2"/>
              <a:buChar char="Ø"/>
            </a:pPr>
            <a:r>
              <a:rPr lang="en-US" sz="2800" dirty="0" smtClean="0"/>
              <a:t>Hides were always </a:t>
            </a:r>
            <a:r>
              <a:rPr lang="en-US" sz="2800" b="1" u="sng" dirty="0" smtClean="0"/>
              <a:t>utilized</a:t>
            </a:r>
            <a:r>
              <a:rPr lang="en-US" sz="2800" dirty="0" smtClean="0"/>
              <a:t> in First Nations communities for clothing, drums, footwear and cord. </a:t>
            </a:r>
          </a:p>
          <a:p>
            <a:pPr marL="457200" indent="-457200">
              <a:buFont typeface="Wingdings" charset="2"/>
              <a:buChar char="Ø"/>
            </a:pPr>
            <a:endParaRPr lang="en-US" sz="2800" dirty="0"/>
          </a:p>
          <a:p>
            <a:pPr marL="457200" indent="-457200">
              <a:buFont typeface="Wingdings" charset="2"/>
              <a:buChar char="Ø"/>
            </a:pPr>
            <a:r>
              <a:rPr lang="en-US" sz="2800" dirty="0" smtClean="0">
                <a:hlinkClick r:id="rId3"/>
              </a:rPr>
              <a:t>Tanning </a:t>
            </a:r>
            <a:r>
              <a:rPr lang="en-US" sz="2800" dirty="0" smtClean="0"/>
              <a:t>is a difficult </a:t>
            </a:r>
            <a:r>
              <a:rPr lang="en-US" sz="2800" b="1" u="sng" dirty="0" smtClean="0"/>
              <a:t>process</a:t>
            </a:r>
            <a:r>
              <a:rPr lang="en-US" sz="2800" dirty="0" smtClean="0"/>
              <a:t>, requiring </a:t>
            </a:r>
            <a:r>
              <a:rPr lang="en-US" sz="2800" b="1" u="sng" dirty="0" smtClean="0"/>
              <a:t>skill</a:t>
            </a:r>
            <a:r>
              <a:rPr lang="en-US" sz="2800" dirty="0" smtClean="0"/>
              <a:t>, knowledge, and </a:t>
            </a:r>
            <a:r>
              <a:rPr lang="en-US" sz="2800" b="1" u="sng" dirty="0" smtClean="0"/>
              <a:t>patience</a:t>
            </a:r>
            <a:r>
              <a:rPr lang="en-US" sz="2800" dirty="0" smtClean="0"/>
              <a:t>. </a:t>
            </a:r>
          </a:p>
        </p:txBody>
      </p:sp>
      <p:pic>
        <p:nvPicPr>
          <p:cNvPr id="3" name="Picture 2" descr="traditional-moosehid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8253" y="3486538"/>
            <a:ext cx="4715747" cy="3371462"/>
          </a:xfrm>
          <a:prstGeom prst="rect">
            <a:avLst/>
          </a:prstGeom>
        </p:spPr>
      </p:pic>
      <p:pic>
        <p:nvPicPr>
          <p:cNvPr id="6" name="Picture 5" descr="kawatsi_tours_Drum.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686175"/>
            <a:ext cx="4428253" cy="3171825"/>
          </a:xfrm>
          <a:prstGeom prst="rect">
            <a:avLst/>
          </a:prstGeom>
        </p:spPr>
      </p:pic>
    </p:spTree>
    <p:extLst>
      <p:ext uri="{BB962C8B-B14F-4D97-AF65-F5344CB8AC3E}">
        <p14:creationId xmlns:p14="http://schemas.microsoft.com/office/powerpoint/2010/main" val="2273720269"/>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CCFFCC"/>
          </a:solidFill>
        </p:spPr>
        <p:txBody>
          <a:bodyPr>
            <a:normAutofit fontScale="90000"/>
          </a:bodyPr>
          <a:lstStyle/>
          <a:p>
            <a:r>
              <a:rPr lang="en-US" dirty="0" smtClean="0">
                <a:solidFill>
                  <a:srgbClr val="000000"/>
                </a:solidFill>
              </a:rPr>
              <a:t>Chapter 2 </a:t>
            </a:r>
            <a:br>
              <a:rPr lang="en-US" dirty="0" smtClean="0">
                <a:solidFill>
                  <a:srgbClr val="000000"/>
                </a:solidFill>
              </a:rPr>
            </a:br>
            <a:r>
              <a:rPr lang="en-US" dirty="0" smtClean="0">
                <a:solidFill>
                  <a:srgbClr val="000000"/>
                </a:solidFill>
              </a:rPr>
              <a:t>Hides </a:t>
            </a:r>
            <a:r>
              <a:rPr lang="en-US" dirty="0" smtClean="0">
                <a:solidFill>
                  <a:srgbClr val="000000"/>
                </a:solidFill>
                <a:sym typeface="Wingdings"/>
              </a:rPr>
              <a:t></a:t>
            </a:r>
            <a:endParaRPr lang="en-US" dirty="0">
              <a:solidFill>
                <a:srgbClr val="000000"/>
              </a:solidFill>
            </a:endParaRPr>
          </a:p>
        </p:txBody>
      </p:sp>
      <p:sp>
        <p:nvSpPr>
          <p:cNvPr id="4" name="TextBox 3"/>
          <p:cNvSpPr txBox="1"/>
          <p:nvPr/>
        </p:nvSpPr>
        <p:spPr>
          <a:xfrm>
            <a:off x="0" y="1143000"/>
            <a:ext cx="9143999" cy="954107"/>
          </a:xfrm>
          <a:prstGeom prst="rect">
            <a:avLst/>
          </a:prstGeom>
          <a:noFill/>
        </p:spPr>
        <p:txBody>
          <a:bodyPr wrap="square" rtlCol="0">
            <a:spAutoFit/>
          </a:bodyPr>
          <a:lstStyle/>
          <a:p>
            <a:endParaRPr lang="en-US" sz="2800" b="1" dirty="0"/>
          </a:p>
          <a:p>
            <a:endParaRPr lang="en-US" sz="2800" dirty="0"/>
          </a:p>
        </p:txBody>
      </p:sp>
      <p:pic>
        <p:nvPicPr>
          <p:cNvPr id="3" name="Picture 2" descr="squamish-elementary-students-learn-to-tan-deer-hides-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5011822" cy="5715000"/>
          </a:xfrm>
          <a:prstGeom prst="rect">
            <a:avLst/>
          </a:prstGeom>
        </p:spPr>
      </p:pic>
      <p:sp>
        <p:nvSpPr>
          <p:cNvPr id="6" name="TextBox 5"/>
          <p:cNvSpPr txBox="1"/>
          <p:nvPr/>
        </p:nvSpPr>
        <p:spPr>
          <a:xfrm>
            <a:off x="5011822" y="2058379"/>
            <a:ext cx="4132177" cy="3108544"/>
          </a:xfrm>
          <a:prstGeom prst="rect">
            <a:avLst/>
          </a:prstGeom>
          <a:noFill/>
        </p:spPr>
        <p:txBody>
          <a:bodyPr wrap="square" rtlCol="0">
            <a:spAutoFit/>
          </a:bodyPr>
          <a:lstStyle/>
          <a:p>
            <a:r>
              <a:rPr lang="en-US" sz="2800" dirty="0" smtClean="0"/>
              <a:t>“Traditionally, when you make something for the first time you give it away because the gift you received was the knowledge of how to make more.”</a:t>
            </a:r>
            <a:endParaRPr lang="en-US" sz="2800" dirty="0"/>
          </a:p>
        </p:txBody>
      </p:sp>
    </p:spTree>
    <p:extLst>
      <p:ext uri="{BB962C8B-B14F-4D97-AF65-F5344CB8AC3E}">
        <p14:creationId xmlns:p14="http://schemas.microsoft.com/office/powerpoint/2010/main" val="3874924892"/>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688"/>
            <a:ext cx="9144000" cy="1143000"/>
          </a:xfrm>
          <a:solidFill>
            <a:schemeClr val="accent3"/>
          </a:solidFill>
        </p:spPr>
        <p:txBody>
          <a:bodyPr/>
          <a:lstStyle/>
          <a:p>
            <a:r>
              <a:rPr lang="en-US" dirty="0" smtClean="0"/>
              <a:t>Classwork</a:t>
            </a:r>
            <a:endParaRPr lang="en-US" dirty="0"/>
          </a:p>
        </p:txBody>
      </p:sp>
      <p:sp>
        <p:nvSpPr>
          <p:cNvPr id="3" name="Content Placeholder 2"/>
          <p:cNvSpPr>
            <a:spLocks noGrp="1"/>
          </p:cNvSpPr>
          <p:nvPr>
            <p:ph idx="1"/>
          </p:nvPr>
        </p:nvSpPr>
        <p:spPr>
          <a:xfrm>
            <a:off x="0" y="1600200"/>
            <a:ext cx="9144000" cy="5257800"/>
          </a:xfrm>
        </p:spPr>
        <p:txBody>
          <a:bodyPr/>
          <a:lstStyle/>
          <a:p>
            <a:r>
              <a:rPr lang="en-US" dirty="0" smtClean="0"/>
              <a:t>Please Finish and Submit the Following Items</a:t>
            </a:r>
          </a:p>
          <a:p>
            <a:pPr lvl="1"/>
            <a:r>
              <a:rPr lang="en-US" dirty="0" smtClean="0"/>
              <a:t>Stations Activity</a:t>
            </a:r>
          </a:p>
          <a:p>
            <a:pPr lvl="1"/>
            <a:r>
              <a:rPr lang="en-US" dirty="0" smtClean="0"/>
              <a:t>Intro Questions</a:t>
            </a:r>
          </a:p>
          <a:p>
            <a:pPr lvl="1"/>
            <a:r>
              <a:rPr lang="en-US" dirty="0" smtClean="0"/>
              <a:t>Ch. 1 Questions</a:t>
            </a:r>
          </a:p>
          <a:p>
            <a:pPr lvl="1"/>
            <a:r>
              <a:rPr lang="en-US" dirty="0" smtClean="0"/>
              <a:t>Ch. 2 Questions</a:t>
            </a:r>
          </a:p>
          <a:p>
            <a:pPr lvl="1"/>
            <a:r>
              <a:rPr lang="en-US" dirty="0" err="1" smtClean="0"/>
              <a:t>T’Lina</a:t>
            </a:r>
            <a:r>
              <a:rPr lang="en-US" dirty="0" smtClean="0"/>
              <a:t> the Rendering of Wealth</a:t>
            </a:r>
          </a:p>
          <a:p>
            <a:pPr lvl="1"/>
            <a:r>
              <a:rPr lang="en-US" dirty="0" smtClean="0"/>
              <a:t>Origin Stories</a:t>
            </a:r>
          </a:p>
          <a:p>
            <a:pPr lvl="1"/>
            <a:r>
              <a:rPr lang="en-US" dirty="0" smtClean="0"/>
              <a:t>Project (Due 18</a:t>
            </a:r>
            <a:r>
              <a:rPr lang="en-US" baseline="30000" dirty="0" smtClean="0"/>
              <a:t>th</a:t>
            </a:r>
            <a:r>
              <a:rPr lang="en-US" dirty="0" smtClean="0"/>
              <a:t> of October)</a:t>
            </a:r>
            <a:endParaRPr lang="en-US" dirty="0"/>
          </a:p>
        </p:txBody>
      </p:sp>
    </p:spTree>
    <p:extLst>
      <p:ext uri="{BB962C8B-B14F-4D97-AF65-F5344CB8AC3E}">
        <p14:creationId xmlns:p14="http://schemas.microsoft.com/office/powerpoint/2010/main" val="2354629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579"/>
            <a:ext cx="9144000" cy="1143000"/>
          </a:xfrm>
          <a:solidFill>
            <a:srgbClr val="9BBB59"/>
          </a:solidFill>
        </p:spPr>
        <p:txBody>
          <a:bodyPr>
            <a:noAutofit/>
          </a:bodyPr>
          <a:lstStyle/>
          <a:p>
            <a:r>
              <a:rPr lang="en-US" sz="4800" b="1" dirty="0" smtClean="0"/>
              <a:t>Meaning via TEK and Science</a:t>
            </a:r>
            <a:endParaRPr lang="en-US" sz="4800" b="1" dirty="0"/>
          </a:p>
        </p:txBody>
      </p:sp>
      <p:sp>
        <p:nvSpPr>
          <p:cNvPr id="3" name="Content Placeholder 2"/>
          <p:cNvSpPr>
            <a:spLocks noGrp="1"/>
          </p:cNvSpPr>
          <p:nvPr>
            <p:ph idx="1"/>
          </p:nvPr>
        </p:nvSpPr>
        <p:spPr>
          <a:xfrm>
            <a:off x="0" y="1504302"/>
            <a:ext cx="9144000" cy="5353698"/>
          </a:xfrm>
        </p:spPr>
        <p:txBody>
          <a:bodyPr>
            <a:noAutofit/>
          </a:bodyPr>
          <a:lstStyle/>
          <a:p>
            <a:r>
              <a:rPr lang="en-US" sz="3600" b="1" dirty="0" smtClean="0"/>
              <a:t>Western science </a:t>
            </a:r>
            <a:r>
              <a:rPr lang="en-US" sz="3600" dirty="0"/>
              <a:t>has been the </a:t>
            </a:r>
            <a:r>
              <a:rPr lang="en-US" sz="3600" b="1" dirty="0"/>
              <a:t>dominant </a:t>
            </a:r>
            <a:r>
              <a:rPr lang="en-US" sz="3600" dirty="0"/>
              <a:t>way</a:t>
            </a:r>
            <a:r>
              <a:rPr lang="en-US" sz="3600" b="1" dirty="0"/>
              <a:t> </a:t>
            </a:r>
            <a:r>
              <a:rPr lang="en-US" sz="3600" dirty="0"/>
              <a:t>of making </a:t>
            </a:r>
            <a:r>
              <a:rPr lang="en-US" sz="3600" b="1" dirty="0"/>
              <a:t>decisions</a:t>
            </a:r>
            <a:r>
              <a:rPr lang="en-US" sz="3600" dirty="0"/>
              <a:t> about the environment. </a:t>
            </a:r>
            <a:endParaRPr lang="en-US" sz="3600" dirty="0" smtClean="0"/>
          </a:p>
          <a:p>
            <a:endParaRPr lang="en-US" sz="3600" dirty="0"/>
          </a:p>
        </p:txBody>
      </p:sp>
    </p:spTree>
    <p:extLst>
      <p:ext uri="{BB962C8B-B14F-4D97-AF65-F5344CB8AC3E}">
        <p14:creationId xmlns:p14="http://schemas.microsoft.com/office/powerpoint/2010/main" val="295935543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CNN 10</a:t>
            </a:r>
          </a:p>
          <a:p>
            <a:r>
              <a:rPr lang="en-US" dirty="0" smtClean="0"/>
              <a:t>Textiles and Baskets</a:t>
            </a:r>
          </a:p>
          <a:p>
            <a:r>
              <a:rPr lang="en-US" dirty="0" smtClean="0"/>
              <a:t>Housing/Shelters</a:t>
            </a:r>
          </a:p>
          <a:p>
            <a:r>
              <a:rPr lang="en-US" dirty="0" smtClean="0"/>
              <a:t>Transportation</a:t>
            </a:r>
          </a:p>
          <a:p>
            <a:r>
              <a:rPr lang="en-US" dirty="0" smtClean="0"/>
              <a:t>Resource Usage</a:t>
            </a:r>
          </a:p>
          <a:p>
            <a:r>
              <a:rPr lang="en-US" dirty="0" smtClean="0"/>
              <a:t>Film on Cedar </a:t>
            </a:r>
            <a:r>
              <a:rPr lang="en-US" dirty="0" smtClean="0">
                <a:sym typeface="Wingdings"/>
              </a:rPr>
              <a:t> 26 </a:t>
            </a:r>
            <a:r>
              <a:rPr lang="en-US" dirty="0" err="1" smtClean="0">
                <a:sym typeface="Wingdings"/>
              </a:rPr>
              <a:t>mins</a:t>
            </a:r>
            <a:r>
              <a:rPr lang="en-US" smtClean="0">
                <a:sym typeface="Wingdings"/>
              </a:rPr>
              <a:t>.</a:t>
            </a:r>
            <a:endParaRPr lang="en-US" dirty="0" smtClean="0"/>
          </a:p>
          <a:p>
            <a:endParaRPr lang="en-US" dirty="0" smtClean="0"/>
          </a:p>
        </p:txBody>
      </p:sp>
    </p:spTree>
    <p:extLst>
      <p:ext uri="{BB962C8B-B14F-4D97-AF65-F5344CB8AC3E}">
        <p14:creationId xmlns:p14="http://schemas.microsoft.com/office/powerpoint/2010/main" val="115222398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CCFFCC"/>
          </a:solidFill>
        </p:spPr>
        <p:txBody>
          <a:bodyPr>
            <a:normAutofit fontScale="90000"/>
          </a:bodyPr>
          <a:lstStyle/>
          <a:p>
            <a:r>
              <a:rPr lang="en-US" dirty="0" smtClean="0">
                <a:solidFill>
                  <a:srgbClr val="000000"/>
                </a:solidFill>
              </a:rPr>
              <a:t>Chapter 2 </a:t>
            </a:r>
            <a:br>
              <a:rPr lang="en-US" dirty="0" smtClean="0">
                <a:solidFill>
                  <a:srgbClr val="000000"/>
                </a:solidFill>
              </a:rPr>
            </a:br>
            <a:r>
              <a:rPr lang="en-US" dirty="0" smtClean="0">
                <a:solidFill>
                  <a:srgbClr val="000000"/>
                </a:solidFill>
              </a:rPr>
              <a:t>Textiles and Baskets </a:t>
            </a:r>
            <a:r>
              <a:rPr lang="en-US" dirty="0" smtClean="0">
                <a:solidFill>
                  <a:srgbClr val="000000"/>
                </a:solidFill>
                <a:sym typeface="Wingdings"/>
              </a:rPr>
              <a:t></a:t>
            </a:r>
            <a:endParaRPr lang="en-US" dirty="0">
              <a:solidFill>
                <a:srgbClr val="000000"/>
              </a:solidFill>
            </a:endParaRPr>
          </a:p>
        </p:txBody>
      </p:sp>
      <p:sp>
        <p:nvSpPr>
          <p:cNvPr id="4" name="TextBox 3"/>
          <p:cNvSpPr txBox="1"/>
          <p:nvPr/>
        </p:nvSpPr>
        <p:spPr>
          <a:xfrm>
            <a:off x="0" y="1143000"/>
            <a:ext cx="9143999" cy="954107"/>
          </a:xfrm>
          <a:prstGeom prst="rect">
            <a:avLst/>
          </a:prstGeom>
          <a:noFill/>
        </p:spPr>
        <p:txBody>
          <a:bodyPr wrap="square" rtlCol="0">
            <a:spAutoFit/>
          </a:bodyPr>
          <a:lstStyle/>
          <a:p>
            <a:endParaRPr lang="en-US" sz="2800" b="1" dirty="0"/>
          </a:p>
          <a:p>
            <a:endParaRPr lang="en-US" sz="2800" dirty="0"/>
          </a:p>
        </p:txBody>
      </p:sp>
      <p:sp>
        <p:nvSpPr>
          <p:cNvPr id="5" name="TextBox 4"/>
          <p:cNvSpPr txBox="1"/>
          <p:nvPr/>
        </p:nvSpPr>
        <p:spPr>
          <a:xfrm>
            <a:off x="0" y="1142999"/>
            <a:ext cx="9144000" cy="3539431"/>
          </a:xfrm>
          <a:prstGeom prst="rect">
            <a:avLst/>
          </a:prstGeom>
          <a:noFill/>
        </p:spPr>
        <p:txBody>
          <a:bodyPr wrap="square" rtlCol="0">
            <a:spAutoFit/>
          </a:bodyPr>
          <a:lstStyle/>
          <a:p>
            <a:pPr marL="457200" indent="-457200">
              <a:buFont typeface="Wingdings" charset="2"/>
              <a:buChar char="Ø"/>
            </a:pPr>
            <a:r>
              <a:rPr lang="en-US" sz="2800" dirty="0" smtClean="0"/>
              <a:t>Plant </a:t>
            </a:r>
            <a:r>
              <a:rPr lang="en-US" sz="2800" b="1" u="sng" dirty="0" smtClean="0"/>
              <a:t>fibers</a:t>
            </a:r>
            <a:r>
              <a:rPr lang="en-US" sz="2800" dirty="0" smtClean="0"/>
              <a:t> were </a:t>
            </a:r>
            <a:r>
              <a:rPr lang="en-US" sz="2800" b="1" u="sng" dirty="0" smtClean="0"/>
              <a:t>woven</a:t>
            </a:r>
            <a:r>
              <a:rPr lang="en-US" sz="2800" dirty="0" smtClean="0"/>
              <a:t> into clothing, mats, and baskets. </a:t>
            </a:r>
          </a:p>
          <a:p>
            <a:pPr marL="457200" indent="-457200">
              <a:buFont typeface="Wingdings" charset="2"/>
              <a:buChar char="Ø"/>
            </a:pPr>
            <a:r>
              <a:rPr lang="en-US" sz="2800" dirty="0" smtClean="0"/>
              <a:t>Used to make </a:t>
            </a:r>
            <a:r>
              <a:rPr lang="en-US" sz="2800" b="1" u="sng" dirty="0" smtClean="0"/>
              <a:t>twine</a:t>
            </a:r>
            <a:r>
              <a:rPr lang="en-US" sz="2800" dirty="0" smtClean="0"/>
              <a:t>, cord and </a:t>
            </a:r>
            <a:r>
              <a:rPr lang="en-US" sz="2800" b="1" u="sng" dirty="0" smtClean="0"/>
              <a:t>ropes</a:t>
            </a:r>
            <a:r>
              <a:rPr lang="en-US" sz="2800" dirty="0" smtClean="0"/>
              <a:t>. </a:t>
            </a:r>
          </a:p>
          <a:p>
            <a:pPr marL="457200" indent="-457200">
              <a:buFont typeface="Wingdings" charset="2"/>
              <a:buChar char="Ø"/>
            </a:pPr>
            <a:r>
              <a:rPr lang="en-US" sz="2800" dirty="0" smtClean="0"/>
              <a:t>This role was often performed by women in communities.</a:t>
            </a:r>
          </a:p>
          <a:p>
            <a:pPr marL="457200" indent="-457200">
              <a:buFont typeface="Wingdings" charset="2"/>
              <a:buChar char="Ø"/>
            </a:pPr>
            <a:r>
              <a:rPr lang="en-US" sz="2800" dirty="0" smtClean="0"/>
              <a:t>If a resource was more challenging to come by (ex: Mountain Goat wool) it had more </a:t>
            </a:r>
            <a:r>
              <a:rPr lang="en-US" sz="2800" b="1" u="sng" dirty="0" smtClean="0"/>
              <a:t>prestige</a:t>
            </a:r>
            <a:r>
              <a:rPr lang="en-US" sz="2800" dirty="0" smtClean="0"/>
              <a:t>.  </a:t>
            </a:r>
          </a:p>
          <a:p>
            <a:pPr marL="457200" indent="-457200">
              <a:buFont typeface="Wingdings" charset="2"/>
              <a:buChar char="Ø"/>
            </a:pPr>
            <a:endParaRPr lang="en-US" sz="2800" dirty="0"/>
          </a:p>
          <a:p>
            <a:pPr marL="457200" indent="-457200">
              <a:buFont typeface="Wingdings" charset="2"/>
              <a:buChar char="Ø"/>
            </a:pPr>
            <a:r>
              <a:rPr lang="en-US" sz="2800" dirty="0" smtClean="0"/>
              <a:t>On the </a:t>
            </a:r>
            <a:r>
              <a:rPr lang="en-US" sz="2800" dirty="0" smtClean="0">
                <a:hlinkClick r:id="rId3"/>
              </a:rPr>
              <a:t>Coast</a:t>
            </a:r>
            <a:r>
              <a:rPr lang="en-US" sz="2800" dirty="0" smtClean="0"/>
              <a:t>, they would use the fiber from a </a:t>
            </a:r>
            <a:r>
              <a:rPr lang="en-US" sz="2800" b="1" u="sng" dirty="0" smtClean="0"/>
              <a:t>stinging</a:t>
            </a:r>
            <a:r>
              <a:rPr lang="en-US" sz="2800" dirty="0" smtClean="0"/>
              <a:t> nettle plant, twisting it to make it into a </a:t>
            </a:r>
            <a:r>
              <a:rPr lang="en-US" sz="2800" b="1" u="sng" dirty="0" smtClean="0"/>
              <a:t>net</a:t>
            </a:r>
            <a:r>
              <a:rPr lang="en-US" sz="2800" dirty="0" smtClean="0"/>
              <a:t>. </a:t>
            </a:r>
          </a:p>
        </p:txBody>
      </p:sp>
    </p:spTree>
    <p:extLst>
      <p:ext uri="{BB962C8B-B14F-4D97-AF65-F5344CB8AC3E}">
        <p14:creationId xmlns:p14="http://schemas.microsoft.com/office/powerpoint/2010/main" val="214538713"/>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CCFFCC"/>
          </a:solidFill>
        </p:spPr>
        <p:txBody>
          <a:bodyPr>
            <a:normAutofit fontScale="90000"/>
          </a:bodyPr>
          <a:lstStyle/>
          <a:p>
            <a:r>
              <a:rPr lang="en-US" dirty="0" smtClean="0">
                <a:solidFill>
                  <a:srgbClr val="000000"/>
                </a:solidFill>
              </a:rPr>
              <a:t>Chapter 2 </a:t>
            </a:r>
            <a:br>
              <a:rPr lang="en-US" dirty="0" smtClean="0">
                <a:solidFill>
                  <a:srgbClr val="000000"/>
                </a:solidFill>
              </a:rPr>
            </a:br>
            <a:r>
              <a:rPr lang="en-US" dirty="0" smtClean="0">
                <a:solidFill>
                  <a:srgbClr val="000000"/>
                </a:solidFill>
              </a:rPr>
              <a:t>Making Tools and Household Goods </a:t>
            </a:r>
            <a:r>
              <a:rPr lang="en-US" dirty="0" smtClean="0">
                <a:solidFill>
                  <a:srgbClr val="000000"/>
                </a:solidFill>
                <a:sym typeface="Wingdings"/>
              </a:rPr>
              <a:t></a:t>
            </a:r>
            <a:endParaRPr lang="en-US" dirty="0">
              <a:solidFill>
                <a:srgbClr val="000000"/>
              </a:solidFill>
            </a:endParaRPr>
          </a:p>
        </p:txBody>
      </p:sp>
      <p:sp>
        <p:nvSpPr>
          <p:cNvPr id="4" name="TextBox 3"/>
          <p:cNvSpPr txBox="1"/>
          <p:nvPr/>
        </p:nvSpPr>
        <p:spPr>
          <a:xfrm>
            <a:off x="0" y="1143000"/>
            <a:ext cx="9143999" cy="954107"/>
          </a:xfrm>
          <a:prstGeom prst="rect">
            <a:avLst/>
          </a:prstGeom>
          <a:noFill/>
        </p:spPr>
        <p:txBody>
          <a:bodyPr wrap="square" rtlCol="0">
            <a:spAutoFit/>
          </a:bodyPr>
          <a:lstStyle/>
          <a:p>
            <a:endParaRPr lang="en-US" sz="2800" b="1" dirty="0"/>
          </a:p>
          <a:p>
            <a:endParaRPr lang="en-US" sz="2800" dirty="0"/>
          </a:p>
        </p:txBody>
      </p:sp>
      <p:sp>
        <p:nvSpPr>
          <p:cNvPr id="5" name="TextBox 4"/>
          <p:cNvSpPr txBox="1"/>
          <p:nvPr/>
        </p:nvSpPr>
        <p:spPr>
          <a:xfrm>
            <a:off x="0" y="1142999"/>
            <a:ext cx="9144000" cy="4401205"/>
          </a:xfrm>
          <a:prstGeom prst="rect">
            <a:avLst/>
          </a:prstGeom>
          <a:noFill/>
        </p:spPr>
        <p:txBody>
          <a:bodyPr wrap="square" rtlCol="0">
            <a:spAutoFit/>
          </a:bodyPr>
          <a:lstStyle/>
          <a:p>
            <a:pPr marL="457200" indent="-457200">
              <a:buFont typeface="Wingdings" charset="2"/>
              <a:buChar char="Ø"/>
            </a:pPr>
            <a:r>
              <a:rPr lang="en-US" sz="2800" b="1" u="sng" dirty="0" smtClean="0"/>
              <a:t>Tool</a:t>
            </a:r>
            <a:r>
              <a:rPr lang="en-US" sz="2800" dirty="0" smtClean="0"/>
              <a:t> making occurred in the winter </a:t>
            </a:r>
            <a:r>
              <a:rPr lang="en-US" sz="2800" b="1" u="sng" dirty="0" smtClean="0"/>
              <a:t>months</a:t>
            </a:r>
            <a:r>
              <a:rPr lang="en-US" sz="2800" dirty="0" smtClean="0"/>
              <a:t>.</a:t>
            </a:r>
          </a:p>
          <a:p>
            <a:pPr marL="457200" indent="-457200">
              <a:buFont typeface="Wingdings" charset="2"/>
              <a:buChar char="Ø"/>
            </a:pPr>
            <a:r>
              <a:rPr lang="en-US" sz="2800" dirty="0" smtClean="0"/>
              <a:t>Both men and women worked on making them.</a:t>
            </a:r>
          </a:p>
          <a:p>
            <a:pPr marL="457200" indent="-457200">
              <a:buFont typeface="Wingdings" charset="2"/>
              <a:buChar char="Ø"/>
            </a:pPr>
            <a:r>
              <a:rPr lang="en-US" sz="2800" dirty="0" smtClean="0"/>
              <a:t>All parts of a </a:t>
            </a:r>
            <a:r>
              <a:rPr lang="en-US" sz="2800" b="1" u="sng" dirty="0" smtClean="0"/>
              <a:t>resource</a:t>
            </a:r>
            <a:r>
              <a:rPr lang="en-US" sz="2800" dirty="0" smtClean="0"/>
              <a:t> were utilized; nothing went to waste.</a:t>
            </a:r>
          </a:p>
          <a:p>
            <a:pPr marL="914400" lvl="1" indent="-457200">
              <a:buFont typeface="Wingdings" charset="2"/>
              <a:buChar char="Ø"/>
            </a:pPr>
            <a:r>
              <a:rPr lang="en-US" sz="2800" dirty="0" smtClean="0"/>
              <a:t>Moose</a:t>
            </a:r>
          </a:p>
          <a:p>
            <a:pPr marL="1371600" lvl="2" indent="-457200">
              <a:buFont typeface="Wingdings" charset="2"/>
              <a:buChar char="Ø"/>
            </a:pPr>
            <a:r>
              <a:rPr lang="en-US" sz="2800" dirty="0" smtClean="0"/>
              <a:t>Hide is tanned.</a:t>
            </a:r>
          </a:p>
          <a:p>
            <a:pPr marL="1371600" lvl="2" indent="-457200">
              <a:buFont typeface="Wingdings" charset="2"/>
              <a:buChar char="Ø"/>
            </a:pPr>
            <a:r>
              <a:rPr lang="en-US" sz="2800" dirty="0" smtClean="0"/>
              <a:t>Antlers used for </a:t>
            </a:r>
            <a:r>
              <a:rPr lang="en-US" sz="2800" b="1" u="sng" dirty="0" smtClean="0"/>
              <a:t>handles</a:t>
            </a:r>
            <a:r>
              <a:rPr lang="en-US" sz="2800" dirty="0" smtClean="0"/>
              <a:t>/imitate other moose.</a:t>
            </a:r>
          </a:p>
          <a:p>
            <a:pPr marL="1371600" lvl="2" indent="-457200">
              <a:buFont typeface="Wingdings" charset="2"/>
              <a:buChar char="Ø"/>
            </a:pPr>
            <a:r>
              <a:rPr lang="en-US" sz="2800" b="1" u="sng" dirty="0" smtClean="0"/>
              <a:t>Bones</a:t>
            </a:r>
            <a:r>
              <a:rPr lang="en-US" sz="2800" dirty="0" smtClean="0"/>
              <a:t> fashioned into tools.</a:t>
            </a:r>
          </a:p>
          <a:p>
            <a:pPr marL="1371600" lvl="2" indent="-457200">
              <a:buFont typeface="Wingdings" charset="2"/>
              <a:buChar char="Ø"/>
            </a:pPr>
            <a:r>
              <a:rPr lang="en-US" sz="2800" b="1" u="sng" dirty="0" smtClean="0"/>
              <a:t>Sinew</a:t>
            </a:r>
            <a:r>
              <a:rPr lang="en-US" sz="2800" dirty="0" smtClean="0"/>
              <a:t> (fat) turned into thread.</a:t>
            </a:r>
          </a:p>
          <a:p>
            <a:pPr marL="457200" indent="-457200">
              <a:buFont typeface="Wingdings" charset="2"/>
              <a:buChar char="Ø"/>
            </a:pPr>
            <a:r>
              <a:rPr lang="en-US" sz="2800" dirty="0" smtClean="0"/>
              <a:t>Constructed </a:t>
            </a:r>
            <a:r>
              <a:rPr lang="en-US" sz="2800" dirty="0" smtClean="0">
                <a:hlinkClick r:id="rId3"/>
              </a:rPr>
              <a:t>Bentwood </a:t>
            </a:r>
            <a:r>
              <a:rPr lang="en-US" sz="2800" dirty="0" smtClean="0"/>
              <a:t>boxes.</a:t>
            </a:r>
          </a:p>
        </p:txBody>
      </p:sp>
    </p:spTree>
    <p:extLst>
      <p:ext uri="{BB962C8B-B14F-4D97-AF65-F5344CB8AC3E}">
        <p14:creationId xmlns:p14="http://schemas.microsoft.com/office/powerpoint/2010/main" val="3510204467"/>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99616"/>
          </a:xfrm>
        </p:spPr>
        <p:txBody>
          <a:bodyPr>
            <a:normAutofit fontScale="90000"/>
          </a:bodyPr>
          <a:lstStyle/>
          <a:p>
            <a:r>
              <a:rPr lang="en-US" sz="6600" dirty="0"/>
              <a:t>Importance of Cedar to Coastal First Nations</a:t>
            </a:r>
          </a:p>
        </p:txBody>
      </p:sp>
      <p:sp>
        <p:nvSpPr>
          <p:cNvPr id="3" name="Content Placeholder 2"/>
          <p:cNvSpPr>
            <a:spLocks noGrp="1"/>
          </p:cNvSpPr>
          <p:nvPr>
            <p:ph idx="1"/>
          </p:nvPr>
        </p:nvSpPr>
        <p:spPr>
          <a:xfrm>
            <a:off x="0" y="1724890"/>
            <a:ext cx="9144000" cy="5133110"/>
          </a:xfrm>
        </p:spPr>
        <p:txBody>
          <a:bodyPr>
            <a:normAutofit lnSpcReduction="10000"/>
          </a:bodyPr>
          <a:lstStyle/>
          <a:p>
            <a:r>
              <a:rPr lang="en-US" sz="4000" dirty="0"/>
              <a:t>This video is a product of CWF's July 2014 Summer Institute, which was held in Tofino B.C</a:t>
            </a:r>
            <a:r>
              <a:rPr lang="en-US" sz="4000" dirty="0" smtClean="0"/>
              <a:t>.</a:t>
            </a:r>
          </a:p>
          <a:p>
            <a:endParaRPr lang="en-US" sz="4000" dirty="0"/>
          </a:p>
          <a:p>
            <a:r>
              <a:rPr lang="en-US" sz="4000" dirty="0">
                <a:hlinkClick r:id="rId2"/>
              </a:rPr>
              <a:t>https://</a:t>
            </a:r>
            <a:r>
              <a:rPr lang="en-US" sz="4000" dirty="0" smtClean="0">
                <a:hlinkClick r:id="rId2"/>
              </a:rPr>
              <a:t>www.youtube.com/watch?v=qnQIPjHt2Zs</a:t>
            </a:r>
            <a:r>
              <a:rPr lang="en-US" sz="4000" dirty="0" smtClean="0"/>
              <a:t> </a:t>
            </a:r>
          </a:p>
          <a:p>
            <a:endParaRPr lang="en-US" sz="4000" dirty="0"/>
          </a:p>
          <a:p>
            <a:r>
              <a:rPr lang="en-US" sz="4000" dirty="0" smtClean="0"/>
              <a:t>3:26 mins</a:t>
            </a:r>
            <a:endParaRPr lang="en-US" sz="4000" dirty="0"/>
          </a:p>
        </p:txBody>
      </p:sp>
    </p:spTree>
    <p:extLst>
      <p:ext uri="{BB962C8B-B14F-4D97-AF65-F5344CB8AC3E}">
        <p14:creationId xmlns:p14="http://schemas.microsoft.com/office/powerpoint/2010/main" val="117290594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959680" cy="1499616"/>
          </a:xfrm>
        </p:spPr>
        <p:txBody>
          <a:bodyPr>
            <a:normAutofit fontScale="90000"/>
          </a:bodyPr>
          <a:lstStyle/>
          <a:p>
            <a:r>
              <a:rPr lang="en-US" sz="6600" dirty="0" smtClean="0"/>
              <a:t>Tools used for accessing resources</a:t>
            </a:r>
            <a:endParaRPr lang="en-US" sz="6600" dirty="0"/>
          </a:p>
        </p:txBody>
      </p:sp>
      <p:sp>
        <p:nvSpPr>
          <p:cNvPr id="3" name="Content Placeholder 2"/>
          <p:cNvSpPr>
            <a:spLocks noGrp="1"/>
          </p:cNvSpPr>
          <p:nvPr>
            <p:ph idx="1"/>
          </p:nvPr>
        </p:nvSpPr>
        <p:spPr>
          <a:xfrm>
            <a:off x="768096" y="3114136"/>
            <a:ext cx="7290055" cy="3635171"/>
          </a:xfrm>
        </p:spPr>
        <p:txBody>
          <a:bodyPr>
            <a:normAutofit/>
          </a:bodyPr>
          <a:lstStyle/>
          <a:p>
            <a:r>
              <a:rPr lang="en-US" sz="4000" dirty="0" smtClean="0"/>
              <a:t>What type of tool was/is used to chop/carve trees on the coast? What did/does it look like? </a:t>
            </a:r>
            <a:endParaRPr lang="en-US" sz="4000" dirty="0"/>
          </a:p>
          <a:p>
            <a:endParaRPr lang="en-US" sz="4000" dirty="0"/>
          </a:p>
        </p:txBody>
      </p:sp>
    </p:spTree>
    <p:extLst>
      <p:ext uri="{BB962C8B-B14F-4D97-AF65-F5344CB8AC3E}">
        <p14:creationId xmlns:p14="http://schemas.microsoft.com/office/powerpoint/2010/main" val="21980171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adze first peop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3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86759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result for chopping trees adze first nations b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98811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Image result for totem carving bc first na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6730" y="-14099"/>
            <a:ext cx="3514141" cy="6872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633513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959680" cy="1499616"/>
          </a:xfrm>
        </p:spPr>
        <p:txBody>
          <a:bodyPr>
            <a:normAutofit fontScale="90000"/>
          </a:bodyPr>
          <a:lstStyle/>
          <a:p>
            <a:r>
              <a:rPr lang="en-US" sz="6600" dirty="0" smtClean="0"/>
              <a:t>Tools used for accessing resources</a:t>
            </a:r>
            <a:endParaRPr lang="en-US" sz="6600" dirty="0"/>
          </a:p>
        </p:txBody>
      </p:sp>
      <p:sp>
        <p:nvSpPr>
          <p:cNvPr id="3" name="Content Placeholder 2"/>
          <p:cNvSpPr>
            <a:spLocks noGrp="1"/>
          </p:cNvSpPr>
          <p:nvPr>
            <p:ph idx="1"/>
          </p:nvPr>
        </p:nvSpPr>
        <p:spPr>
          <a:xfrm>
            <a:off x="768096" y="2725947"/>
            <a:ext cx="7290055" cy="4023360"/>
          </a:xfrm>
        </p:spPr>
        <p:txBody>
          <a:bodyPr>
            <a:normAutofit/>
          </a:bodyPr>
          <a:lstStyle/>
          <a:p>
            <a:r>
              <a:rPr lang="en-US" sz="4000" dirty="0" smtClean="0"/>
              <a:t>What types of shelters were created on the coast</a:t>
            </a:r>
            <a:r>
              <a:rPr lang="en-US" sz="4000" dirty="0"/>
              <a:t>? </a:t>
            </a:r>
            <a:r>
              <a:rPr lang="en-US" sz="4000" dirty="0" smtClean="0"/>
              <a:t>What </a:t>
            </a:r>
            <a:r>
              <a:rPr lang="en-US" sz="4000" dirty="0"/>
              <a:t>resources </a:t>
            </a:r>
            <a:r>
              <a:rPr lang="en-US" sz="4000" dirty="0" smtClean="0"/>
              <a:t>were </a:t>
            </a:r>
            <a:r>
              <a:rPr lang="en-US" sz="4000" dirty="0"/>
              <a:t>they created from? </a:t>
            </a:r>
          </a:p>
          <a:p>
            <a:endParaRPr lang="en-US" sz="4000" dirty="0"/>
          </a:p>
        </p:txBody>
      </p:sp>
    </p:spTree>
    <p:extLst>
      <p:ext uri="{BB962C8B-B14F-4D97-AF65-F5344CB8AC3E}">
        <p14:creationId xmlns:p14="http://schemas.microsoft.com/office/powerpoint/2010/main" val="369960011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CCFFCC"/>
          </a:solidFill>
        </p:spPr>
        <p:txBody>
          <a:bodyPr>
            <a:normAutofit fontScale="90000"/>
          </a:bodyPr>
          <a:lstStyle/>
          <a:p>
            <a:r>
              <a:rPr lang="en-US" dirty="0" smtClean="0">
                <a:solidFill>
                  <a:srgbClr val="000000"/>
                </a:solidFill>
              </a:rPr>
              <a:t>Chapter 2 </a:t>
            </a:r>
            <a:br>
              <a:rPr lang="en-US" dirty="0" smtClean="0">
                <a:solidFill>
                  <a:srgbClr val="000000"/>
                </a:solidFill>
              </a:rPr>
            </a:br>
            <a:r>
              <a:rPr lang="en-US" dirty="0" smtClean="0">
                <a:solidFill>
                  <a:srgbClr val="000000"/>
                </a:solidFill>
              </a:rPr>
              <a:t>Shelters </a:t>
            </a:r>
            <a:r>
              <a:rPr lang="en-US" dirty="0" smtClean="0">
                <a:solidFill>
                  <a:srgbClr val="000000"/>
                </a:solidFill>
                <a:sym typeface="Wingdings"/>
              </a:rPr>
              <a:t></a:t>
            </a:r>
            <a:endParaRPr lang="en-US" dirty="0">
              <a:solidFill>
                <a:srgbClr val="000000"/>
              </a:solidFill>
            </a:endParaRPr>
          </a:p>
        </p:txBody>
      </p:sp>
      <p:sp>
        <p:nvSpPr>
          <p:cNvPr id="4" name="TextBox 3"/>
          <p:cNvSpPr txBox="1"/>
          <p:nvPr/>
        </p:nvSpPr>
        <p:spPr>
          <a:xfrm>
            <a:off x="0" y="1143000"/>
            <a:ext cx="9143999" cy="954107"/>
          </a:xfrm>
          <a:prstGeom prst="rect">
            <a:avLst/>
          </a:prstGeom>
          <a:noFill/>
        </p:spPr>
        <p:txBody>
          <a:bodyPr wrap="square" rtlCol="0">
            <a:spAutoFit/>
          </a:bodyPr>
          <a:lstStyle/>
          <a:p>
            <a:endParaRPr lang="en-US" sz="2800" b="1" dirty="0"/>
          </a:p>
          <a:p>
            <a:endParaRPr lang="en-US" sz="2800" dirty="0"/>
          </a:p>
        </p:txBody>
      </p:sp>
      <p:sp>
        <p:nvSpPr>
          <p:cNvPr id="5" name="TextBox 4"/>
          <p:cNvSpPr txBox="1"/>
          <p:nvPr/>
        </p:nvSpPr>
        <p:spPr>
          <a:xfrm>
            <a:off x="0" y="1142999"/>
            <a:ext cx="9144000" cy="5262980"/>
          </a:xfrm>
          <a:prstGeom prst="rect">
            <a:avLst/>
          </a:prstGeom>
          <a:noFill/>
        </p:spPr>
        <p:txBody>
          <a:bodyPr wrap="square" rtlCol="0">
            <a:spAutoFit/>
          </a:bodyPr>
          <a:lstStyle/>
          <a:p>
            <a:pPr marL="457200" indent="-457200">
              <a:buFont typeface="Wingdings" charset="2"/>
              <a:buChar char="Ø"/>
            </a:pPr>
            <a:r>
              <a:rPr lang="en-US" sz="2800" dirty="0" smtClean="0"/>
              <a:t>Different </a:t>
            </a:r>
            <a:r>
              <a:rPr lang="en-US" sz="2800" b="1" u="sng" dirty="0" smtClean="0"/>
              <a:t>Architectural</a:t>
            </a:r>
            <a:r>
              <a:rPr lang="en-US" sz="2800" dirty="0" smtClean="0"/>
              <a:t> buildings were </a:t>
            </a:r>
            <a:r>
              <a:rPr lang="en-US" sz="2800" b="1" u="sng" dirty="0" smtClean="0"/>
              <a:t>created</a:t>
            </a:r>
            <a:r>
              <a:rPr lang="en-US" sz="2800" dirty="0" smtClean="0"/>
              <a:t> in the Summer then the Winter. </a:t>
            </a:r>
          </a:p>
          <a:p>
            <a:pPr marL="457200" indent="-457200">
              <a:buFont typeface="Wingdings" charset="2"/>
              <a:buChar char="Ø"/>
            </a:pPr>
            <a:endParaRPr lang="en-US" sz="2800" dirty="0"/>
          </a:p>
          <a:p>
            <a:pPr marL="457200" indent="-457200">
              <a:buFont typeface="Wingdings" charset="2"/>
              <a:buChar char="Ø"/>
            </a:pPr>
            <a:r>
              <a:rPr lang="en-US" sz="2800" dirty="0" smtClean="0"/>
              <a:t>In the summer months, houses has to be </a:t>
            </a:r>
            <a:r>
              <a:rPr lang="en-US" sz="2800" b="1" u="sng" dirty="0" smtClean="0"/>
              <a:t>light</a:t>
            </a:r>
            <a:r>
              <a:rPr lang="en-US" sz="2800" dirty="0" smtClean="0"/>
              <a:t> and </a:t>
            </a:r>
            <a:r>
              <a:rPr lang="en-US" sz="2800" b="1" u="sng" dirty="0" smtClean="0"/>
              <a:t>portable</a:t>
            </a:r>
            <a:r>
              <a:rPr lang="en-US" sz="2800" dirty="0" smtClean="0"/>
              <a:t>, as FN were constantly moving around.</a:t>
            </a:r>
          </a:p>
          <a:p>
            <a:pPr marL="457200" indent="-457200">
              <a:buFont typeface="Wingdings" charset="2"/>
              <a:buChar char="Ø"/>
            </a:pPr>
            <a:endParaRPr lang="en-US" sz="2800" dirty="0"/>
          </a:p>
          <a:p>
            <a:pPr marL="457200" indent="-457200">
              <a:buFont typeface="Wingdings" charset="2"/>
              <a:buChar char="Ø"/>
            </a:pPr>
            <a:r>
              <a:rPr lang="en-US" sz="2800" dirty="0" smtClean="0"/>
              <a:t>In the winter months, houses has to be strong and durable to protect from winter </a:t>
            </a:r>
            <a:r>
              <a:rPr lang="en-US" sz="2800" b="1" u="sng" dirty="0" smtClean="0"/>
              <a:t>storms</a:t>
            </a:r>
            <a:r>
              <a:rPr lang="en-US" sz="2800" dirty="0" smtClean="0"/>
              <a:t>.</a:t>
            </a:r>
          </a:p>
          <a:p>
            <a:pPr marL="914400" lvl="1" indent="-457200">
              <a:buFont typeface="Wingdings" charset="2"/>
              <a:buChar char="Ø"/>
            </a:pPr>
            <a:r>
              <a:rPr lang="en-US" sz="2800" dirty="0" smtClean="0"/>
              <a:t>In the Southern Interior created Pit </a:t>
            </a:r>
            <a:r>
              <a:rPr lang="en-US" sz="2800" b="1" u="sng" dirty="0" smtClean="0"/>
              <a:t>Houses</a:t>
            </a:r>
          </a:p>
          <a:p>
            <a:pPr marL="914400" lvl="1" indent="-457200">
              <a:buFont typeface="Wingdings" charset="2"/>
              <a:buChar char="Ø"/>
            </a:pPr>
            <a:r>
              <a:rPr lang="en-US" sz="2800" dirty="0" smtClean="0"/>
              <a:t>On the Coast: Created </a:t>
            </a:r>
            <a:r>
              <a:rPr lang="en-US" sz="2800" b="1" u="sng" dirty="0" smtClean="0"/>
              <a:t>Longhouses</a:t>
            </a:r>
            <a:r>
              <a:rPr lang="en-US" sz="2800" dirty="0" smtClean="0"/>
              <a:t>.</a:t>
            </a:r>
          </a:p>
          <a:p>
            <a:pPr marL="1371600" lvl="2" indent="-457200">
              <a:buFont typeface="Wingdings" charset="2"/>
              <a:buChar char="Ø"/>
            </a:pPr>
            <a:r>
              <a:rPr lang="en-US" sz="2800" dirty="0" smtClean="0"/>
              <a:t>One Coast Salish house was 450m long. </a:t>
            </a:r>
          </a:p>
          <a:p>
            <a:pPr marL="1371600" lvl="2" indent="-457200">
              <a:buFont typeface="Wingdings" charset="2"/>
              <a:buChar char="Ø"/>
            </a:pPr>
            <a:r>
              <a:rPr lang="en-US" sz="2800" dirty="0" smtClean="0"/>
              <a:t>That’s 0.45km! </a:t>
            </a:r>
          </a:p>
        </p:txBody>
      </p:sp>
    </p:spTree>
    <p:extLst>
      <p:ext uri="{BB962C8B-B14F-4D97-AF65-F5344CB8AC3E}">
        <p14:creationId xmlns:p14="http://schemas.microsoft.com/office/powerpoint/2010/main" val="134431463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3547</Words>
  <Application>Microsoft Macintosh PowerPoint</Application>
  <PresentationFormat>On-screen Show (4:3)</PresentationFormat>
  <Paragraphs>428</Paragraphs>
  <Slides>119</Slides>
  <Notes>33</Notes>
  <HiddenSlides>5</HiddenSlides>
  <MMClips>0</MMClips>
  <ScaleCrop>false</ScaleCrop>
  <HeadingPairs>
    <vt:vector size="4" baseType="variant">
      <vt:variant>
        <vt:lpstr>Theme</vt:lpstr>
      </vt:variant>
      <vt:variant>
        <vt:i4>1</vt:i4>
      </vt:variant>
      <vt:variant>
        <vt:lpstr>Slide Titles</vt:lpstr>
      </vt:variant>
      <vt:variant>
        <vt:i4>119</vt:i4>
      </vt:variant>
    </vt:vector>
  </HeadingPairs>
  <TitlesOfParts>
    <vt:vector size="120" baseType="lpstr">
      <vt:lpstr>Office Theme</vt:lpstr>
      <vt:lpstr>Outline</vt:lpstr>
      <vt:lpstr>Chapter 2  Living on the Land</vt:lpstr>
      <vt:lpstr>Chapter 2  Living on the Land</vt:lpstr>
      <vt:lpstr>Stewardship</vt:lpstr>
      <vt:lpstr>Sustainability</vt:lpstr>
      <vt:lpstr>Resource Management/Stewardship: Aboriginal Fishing Strategy</vt:lpstr>
      <vt:lpstr>Traditional Ecological Knowledge</vt:lpstr>
      <vt:lpstr>Meaning via TEK and Science</vt:lpstr>
      <vt:lpstr>Meaning via TEK and Science</vt:lpstr>
      <vt:lpstr>Meaning via TEK and Science</vt:lpstr>
      <vt:lpstr>What is Traditional Ecological Knowledge (TEK)?</vt:lpstr>
      <vt:lpstr>Meaning via TEK and Science</vt:lpstr>
      <vt:lpstr>Meaning via TEK and Science</vt:lpstr>
      <vt:lpstr>Meaning via TEK and Science</vt:lpstr>
      <vt:lpstr>Meaning via TEK and Science </vt:lpstr>
      <vt:lpstr>Meaning via TEK and Science </vt:lpstr>
      <vt:lpstr>Meaning via TEK and Science </vt:lpstr>
      <vt:lpstr>Can you identify what this picture is of?</vt:lpstr>
      <vt:lpstr>Meaning via TEK and Science </vt:lpstr>
      <vt:lpstr>What was (is) Traditional Ecological Knowledge Education like?</vt:lpstr>
      <vt:lpstr>Education in TEK </vt:lpstr>
      <vt:lpstr>Education in TEK </vt:lpstr>
      <vt:lpstr>Education in TEK </vt:lpstr>
      <vt:lpstr>What is Traditional Ecological Knowledge like Today?</vt:lpstr>
      <vt:lpstr>TEK Today </vt:lpstr>
      <vt:lpstr>TEK Today </vt:lpstr>
      <vt:lpstr>TEK Today </vt:lpstr>
      <vt:lpstr>What kind of Research is being done on Traditional Ecological Knowledge?</vt:lpstr>
      <vt:lpstr>Researching Traditional Ecological Knowledge</vt:lpstr>
      <vt:lpstr>Researching Traditional Ecological Knowledge </vt:lpstr>
      <vt:lpstr>Researching Traditional Ecological Knowledge </vt:lpstr>
      <vt:lpstr>Q: How is TEK different from Science?</vt:lpstr>
      <vt:lpstr>Example of TEK – Creating a Map</vt:lpstr>
      <vt:lpstr>Example of TEK – Creating a Map</vt:lpstr>
      <vt:lpstr>Traditional Ecological Knowledge</vt:lpstr>
      <vt:lpstr>Outline</vt:lpstr>
      <vt:lpstr>TEK</vt:lpstr>
      <vt:lpstr>Stewardship + Sustainability</vt:lpstr>
      <vt:lpstr>Reading: Teaching of the Elders TEK</vt:lpstr>
      <vt:lpstr>Kevin Alec</vt:lpstr>
      <vt:lpstr>Outline</vt:lpstr>
      <vt:lpstr>Chapter 2  Living on the Land</vt:lpstr>
      <vt:lpstr>Chapter 2  Harvesting Resources </vt:lpstr>
      <vt:lpstr>Chapter 2  Plants (pg. 36) </vt:lpstr>
      <vt:lpstr>PowerPoint Presentation</vt:lpstr>
      <vt:lpstr>Chapter 2  Nature and Spirituality </vt:lpstr>
      <vt:lpstr>Journal #4</vt:lpstr>
      <vt:lpstr>Outline </vt:lpstr>
      <vt:lpstr>Chapter 2  Fishing Techniques: Beach Seines </vt:lpstr>
      <vt:lpstr>PowerPoint Presentation</vt:lpstr>
      <vt:lpstr>PowerPoint Presentation</vt:lpstr>
      <vt:lpstr>Chapter 2  Fishing Techniques: Beach Seines</vt:lpstr>
      <vt:lpstr>Chapter 2  Fishing Techniques: Stone Traps</vt:lpstr>
      <vt:lpstr>PowerPoint Presentation</vt:lpstr>
      <vt:lpstr>Stone Traps – River Mouth</vt:lpstr>
      <vt:lpstr>Chapter 2  Fishing Techniques </vt:lpstr>
      <vt:lpstr>Chapter 2  Fishing Techniques: Fishing Weirs</vt:lpstr>
      <vt:lpstr>Tools used for accessing resources</vt:lpstr>
      <vt:lpstr>Chapter 2  Fishing Techniques: Basket Traps</vt:lpstr>
      <vt:lpstr>Chapter 2  Fishing Techniques: Dip Nets &amp; Spears</vt:lpstr>
      <vt:lpstr>PowerPoint Presentation</vt:lpstr>
      <vt:lpstr>Chapter 2  Fishing Techniques: Gill Nets</vt:lpstr>
      <vt:lpstr>Chapter 2  Fishing Techniques: Torch Lighting</vt:lpstr>
      <vt:lpstr>Chapter 2  Hunting </vt:lpstr>
      <vt:lpstr>PowerPoint Presentation</vt:lpstr>
      <vt:lpstr>PowerPoint Presentation</vt:lpstr>
      <vt:lpstr>PowerPoint Presentation</vt:lpstr>
      <vt:lpstr>PowerPoint Presentation</vt:lpstr>
      <vt:lpstr>Chapter 2  Pit Fall</vt:lpstr>
      <vt:lpstr>Deadfall Traps</vt:lpstr>
      <vt:lpstr>Chapter 2  Preservation of Resources </vt:lpstr>
      <vt:lpstr>PowerPoint Presentation</vt:lpstr>
      <vt:lpstr>PowerPoint Presentation</vt:lpstr>
      <vt:lpstr>PowerPoint Presentation</vt:lpstr>
      <vt:lpstr>PowerPoint Presentation</vt:lpstr>
      <vt:lpstr>Outline</vt:lpstr>
      <vt:lpstr>Tools used for accessing resources</vt:lpstr>
      <vt:lpstr>PowerPoint Presentation</vt:lpstr>
      <vt:lpstr>Clam Gardens</vt:lpstr>
      <vt:lpstr>B.C. First Nations work to restore ancient seafood farms</vt:lpstr>
      <vt:lpstr>PowerPoint Presentation</vt:lpstr>
      <vt:lpstr>PowerPoint Presentation</vt:lpstr>
      <vt:lpstr>“Traditional Harvest of Spawn on Hemlock Trees” by Mark Wunsch</vt:lpstr>
      <vt:lpstr>PowerPoint Presentation</vt:lpstr>
      <vt:lpstr>Ooligan fishing camp</vt:lpstr>
      <vt:lpstr> Below left is a Musqueam woman using a spindle whorl Below right is a Coast Salish Loom   </vt:lpstr>
      <vt:lpstr>Chapter 2  Hides </vt:lpstr>
      <vt:lpstr>Chapter 2  Hides </vt:lpstr>
      <vt:lpstr>Classwork</vt:lpstr>
      <vt:lpstr>Outline</vt:lpstr>
      <vt:lpstr>Chapter 2  Textiles and Baskets </vt:lpstr>
      <vt:lpstr>Chapter 2  Making Tools and Household Goods </vt:lpstr>
      <vt:lpstr>Importance of Cedar to Coastal First Nations</vt:lpstr>
      <vt:lpstr>Tools used for accessing resources</vt:lpstr>
      <vt:lpstr>PowerPoint Presentation</vt:lpstr>
      <vt:lpstr>PowerPoint Presentation</vt:lpstr>
      <vt:lpstr>PowerPoint Presentation</vt:lpstr>
      <vt:lpstr>Tools used for accessing resources</vt:lpstr>
      <vt:lpstr>Chapter 2  Shelters </vt:lpstr>
      <vt:lpstr>PowerPoint Presentation</vt:lpstr>
      <vt:lpstr>PowerPoint Presentation</vt:lpstr>
      <vt:lpstr>PowerPoint Presentation</vt:lpstr>
      <vt:lpstr>PowerPoint Presentation</vt:lpstr>
      <vt:lpstr>Creating a Shelter </vt:lpstr>
      <vt:lpstr>Coast Architecture </vt:lpstr>
      <vt:lpstr>Tools used for accessing resources</vt:lpstr>
      <vt:lpstr>Chapter 2  Transportation </vt:lpstr>
      <vt:lpstr>PowerPoint Presentation</vt:lpstr>
      <vt:lpstr>PowerPoint Presentation</vt:lpstr>
      <vt:lpstr>PowerPoint Presentation</vt:lpstr>
      <vt:lpstr>Transportation – Grease Trails </vt:lpstr>
      <vt:lpstr>Chapter 2  Transportation </vt:lpstr>
      <vt:lpstr>Managing the Resources</vt:lpstr>
      <vt:lpstr>Managing the Resources </vt:lpstr>
      <vt:lpstr>Managing the Resources </vt:lpstr>
      <vt:lpstr> Chapter 2 Case Study The Dunne-za: Hunters and Dreamers  </vt:lpstr>
      <vt:lpstr>The Story of Cedar</vt:lpstr>
      <vt:lpstr>Chapter 2  Let’s Try Some Stuff  </vt:lpstr>
      <vt:lpstr>Orange Shirt Day – September 30th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Outline</dc:title>
  <dc:creator>Mykael Koe</dc:creator>
  <cp:lastModifiedBy>Mykael Koe</cp:lastModifiedBy>
  <cp:revision>1</cp:revision>
  <dcterms:created xsi:type="dcterms:W3CDTF">2019-10-21T04:42:19Z</dcterms:created>
  <dcterms:modified xsi:type="dcterms:W3CDTF">2019-10-21T04:42:29Z</dcterms:modified>
</cp:coreProperties>
</file>