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88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F1A341-D670-1A4E-A467-4CE5B69BFA22}" type="datetimeFigureOut">
              <a:rPr lang="en-US" smtClean="0"/>
              <a:t>19-10-07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79BC78-A44E-B34B-90CC-CEDAC8B8B017}" type="slidenum">
              <a:rPr lang="en-US" smtClean="0"/>
              <a:t>‹#›</a:t>
            </a:fld>
            <a:endParaRPr lang="en-US"/>
          </a:p>
        </p:txBody>
      </p:sp>
    </p:spTree>
    <p:extLst>
      <p:ext uri="{BB962C8B-B14F-4D97-AF65-F5344CB8AC3E}">
        <p14:creationId xmlns:p14="http://schemas.microsoft.com/office/powerpoint/2010/main" val="15687736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Nations Man fishes in</a:t>
            </a:r>
            <a:r>
              <a:rPr lang="en-US" baseline="0" dirty="0" smtClean="0"/>
              <a:t> </a:t>
            </a:r>
            <a:r>
              <a:rPr lang="en-US" baseline="0" dirty="0" err="1" smtClean="0"/>
              <a:t>Moricetown</a:t>
            </a:r>
            <a:r>
              <a:rPr lang="en-US" baseline="0" dirty="0" smtClean="0"/>
              <a:t> BC, along the </a:t>
            </a:r>
            <a:r>
              <a:rPr lang="en-US" baseline="0" dirty="0" err="1" smtClean="0"/>
              <a:t>Bukley</a:t>
            </a:r>
            <a:r>
              <a:rPr lang="en-US" baseline="0" smtClean="0"/>
              <a:t> River. </a:t>
            </a:r>
            <a:endParaRPr lang="en-US"/>
          </a:p>
        </p:txBody>
      </p:sp>
      <p:sp>
        <p:nvSpPr>
          <p:cNvPr id="4" name="Slide Number Placeholder 3"/>
          <p:cNvSpPr>
            <a:spLocks noGrp="1"/>
          </p:cNvSpPr>
          <p:nvPr>
            <p:ph type="sldNum" sz="quarter" idx="10"/>
          </p:nvPr>
        </p:nvSpPr>
        <p:spPr/>
        <p:txBody>
          <a:bodyPr/>
          <a:lstStyle/>
          <a:p>
            <a:fld id="{88C25C6B-8A40-D841-853E-AA386269862A}" type="slidenum">
              <a:rPr lang="en-US" smtClean="0"/>
              <a:t>3</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20</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21</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23</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24</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25</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30</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32</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47</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Squamish BC</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48</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49</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 at Okanagan School, learning about Traditional methods of filleting fish. </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4</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50</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58</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Hagwilget</a:t>
            </a:r>
            <a:r>
              <a:rPr lang="en-US" dirty="0" smtClean="0"/>
              <a:t> people across the </a:t>
            </a:r>
            <a:r>
              <a:rPr lang="en-US" dirty="0" err="1" smtClean="0"/>
              <a:t>Bulkley</a:t>
            </a:r>
            <a:r>
              <a:rPr lang="en-US" dirty="0" smtClean="0"/>
              <a:t> River.</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66</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Hagwilget</a:t>
            </a:r>
            <a:r>
              <a:rPr lang="en-US" dirty="0" smtClean="0"/>
              <a:t> people across the </a:t>
            </a:r>
            <a:r>
              <a:rPr lang="en-US" dirty="0" err="1" smtClean="0"/>
              <a:t>Bulkley</a:t>
            </a:r>
            <a:r>
              <a:rPr lang="en-US" smtClean="0"/>
              <a:t> River.</a:t>
            </a:r>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71</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75</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5</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7</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10</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13</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14</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17</a:t>
            </a:fld>
            <a:endParaRPr lang="en-US"/>
          </a:p>
        </p:txBody>
      </p:sp>
    </p:spTree>
    <p:extLst>
      <p:ext uri="{BB962C8B-B14F-4D97-AF65-F5344CB8AC3E}">
        <p14:creationId xmlns:p14="http://schemas.microsoft.com/office/powerpoint/2010/main" val="222759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C25C6B-8A40-D841-853E-AA386269862A}" type="slidenum">
              <a:rPr lang="en-US" smtClean="0"/>
              <a:t>18</a:t>
            </a:fld>
            <a:endParaRPr lang="en-US"/>
          </a:p>
        </p:txBody>
      </p:sp>
    </p:spTree>
    <p:extLst>
      <p:ext uri="{BB962C8B-B14F-4D97-AF65-F5344CB8AC3E}">
        <p14:creationId xmlns:p14="http://schemas.microsoft.com/office/powerpoint/2010/main" val="2227595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F9A235-238E-0347-8EB1-6C94FD89468B}" type="datetimeFigureOut">
              <a:rPr lang="en-US" smtClean="0"/>
              <a:t>19-10-07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2074004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9A235-238E-0347-8EB1-6C94FD89468B}" type="datetimeFigureOut">
              <a:rPr lang="en-US" smtClean="0"/>
              <a:t>19-10-07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2953369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9A235-238E-0347-8EB1-6C94FD89468B}" type="datetimeFigureOut">
              <a:rPr lang="en-US" smtClean="0"/>
              <a:t>19-10-07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2382470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9A235-238E-0347-8EB1-6C94FD89468B}" type="datetimeFigureOut">
              <a:rPr lang="en-US" smtClean="0"/>
              <a:t>19-10-07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12864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9A235-238E-0347-8EB1-6C94FD89468B}" type="datetimeFigureOut">
              <a:rPr lang="en-US" smtClean="0"/>
              <a:t>19-10-07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46527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F9A235-238E-0347-8EB1-6C94FD89468B}" type="datetimeFigureOut">
              <a:rPr lang="en-US" smtClean="0"/>
              <a:t>19-10-07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2971526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F9A235-238E-0347-8EB1-6C94FD89468B}" type="datetimeFigureOut">
              <a:rPr lang="en-US" smtClean="0"/>
              <a:t>19-10-07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3177057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F9A235-238E-0347-8EB1-6C94FD89468B}" type="datetimeFigureOut">
              <a:rPr lang="en-US" smtClean="0"/>
              <a:t>19-10-07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3218978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9A235-238E-0347-8EB1-6C94FD89468B}" type="datetimeFigureOut">
              <a:rPr lang="en-US" smtClean="0"/>
              <a:t>19-10-07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1127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9A235-238E-0347-8EB1-6C94FD89468B}" type="datetimeFigureOut">
              <a:rPr lang="en-US" smtClean="0"/>
              <a:t>19-10-07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199698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9A235-238E-0347-8EB1-6C94FD89468B}" type="datetimeFigureOut">
              <a:rPr lang="en-US" smtClean="0"/>
              <a:t>19-10-07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0D5E5-23D4-F841-A403-31F3308621C3}" type="slidenum">
              <a:rPr lang="en-US" smtClean="0"/>
              <a:t>‹#›</a:t>
            </a:fld>
            <a:endParaRPr lang="en-US"/>
          </a:p>
        </p:txBody>
      </p:sp>
    </p:spTree>
    <p:extLst>
      <p:ext uri="{BB962C8B-B14F-4D97-AF65-F5344CB8AC3E}">
        <p14:creationId xmlns:p14="http://schemas.microsoft.com/office/powerpoint/2010/main" val="10144063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9A235-238E-0347-8EB1-6C94FD89468B}" type="datetimeFigureOut">
              <a:rPr lang="en-US" smtClean="0"/>
              <a:t>19-10-07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0D5E5-23D4-F841-A403-31F3308621C3}" type="slidenum">
              <a:rPr lang="en-US" smtClean="0"/>
              <a:t>‹#›</a:t>
            </a:fld>
            <a:endParaRPr lang="en-US"/>
          </a:p>
        </p:txBody>
      </p:sp>
    </p:spTree>
    <p:extLst>
      <p:ext uri="{BB962C8B-B14F-4D97-AF65-F5344CB8AC3E}">
        <p14:creationId xmlns:p14="http://schemas.microsoft.com/office/powerpoint/2010/main" val="3900150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time_continue=113&amp;v=fsEnk9ky0f0" TargetMode="External"/><Relationship Id="rId4" Type="http://schemas.openxmlformats.org/officeDocument/2006/relationships/image" Target="../media/image9.gif"/><Relationship Id="rId5"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jQlQO11cT-8" TargetMode="External"/><Relationship Id="rId4" Type="http://schemas.openxmlformats.org/officeDocument/2006/relationships/hyperlink" Target="http://www.hauyat.ca/living/tending-and-harvesting-2/traps-and-gardens-2/fish-traps.html" TargetMode="External"/><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iuseR1aYsDc"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Ab8Wnrh-wQ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TI3A1MFGMz0" TargetMode="External"/><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iuseR1aYsDc" TargetMode="External"/><Relationship Id="rId3" Type="http://schemas.openxmlformats.org/officeDocument/2006/relationships/hyperlink" Target="https://www.youtube.com/watch?v=UdE0PwGPQR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22Nytmxw2Z8" TargetMode="External"/><Relationship Id="rId3" Type="http://schemas.openxmlformats.org/officeDocument/2006/relationships/hyperlink" Target="https://www.youtube.com/watch?v=j2wPVx4sCN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vancouversun.com/technology/first+nations+work+restore+ancient+seafood+farms/11792123/story.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93050927"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uq6KZzQHr2Q"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Jw50DFNQveQ" TargetMode="External"/><Relationship Id="rId4" Type="http://schemas.openxmlformats.org/officeDocument/2006/relationships/image" Target="../media/image48.jpg"/><Relationship Id="rId5"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www.youtube.com/watch?v=95rPwCDHOC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SjiMzZY1Msw" TargetMode="External"/><Relationship Id="rId4" Type="http://schemas.openxmlformats.org/officeDocument/2006/relationships/hyperlink" Target="https://www.youtube.com/watch?v=YzuV5jsoqGY" TargetMode="External"/><Relationship Id="rId5" Type="http://schemas.openxmlformats.org/officeDocument/2006/relationships/hyperlink" Target="https://www.youtube.com/watch?v=eg876VdW7Qk" TargetMode="External"/><Relationship Id="rId6" Type="http://schemas.openxmlformats.org/officeDocument/2006/relationships/hyperlink" Target="https://www.youtube.com/watch?v=VftqJRtvlBs" TargetMode="External"/><Relationship Id="rId7" Type="http://schemas.openxmlformats.org/officeDocument/2006/relationships/hyperlink" Target="https://www.youtube.com/watch?v=q7MnVumCEL8" TargetMode="External"/><Relationship Id="rId8" Type="http://schemas.openxmlformats.org/officeDocument/2006/relationships/image" Target="../media/image4.jpg"/><Relationship Id="rId9" Type="http://schemas.openxmlformats.org/officeDocument/2006/relationships/image" Target="../media/image5.jpg"/><Relationship Id="rId10"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youtube.com/watch?v=KhKpbyeeuqI"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qnQIPjHt2Z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IcT9Jx0T7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g"/><Relationship Id="rId3"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5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 Id="rId3"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 Id="rId3" Type="http://schemas.openxmlformats.org/officeDocument/2006/relationships/image" Target="../media/image6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9.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66490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Beach Seines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3539431"/>
          </a:xfrm>
          <a:prstGeom prst="rect">
            <a:avLst/>
          </a:prstGeom>
          <a:noFill/>
        </p:spPr>
        <p:txBody>
          <a:bodyPr wrap="square" rtlCol="0">
            <a:spAutoFit/>
          </a:bodyPr>
          <a:lstStyle/>
          <a:p>
            <a:pPr marL="457200" indent="-457200">
              <a:buFont typeface="Wingdings" charset="2"/>
              <a:buChar char="Ø"/>
            </a:pPr>
            <a:r>
              <a:rPr lang="en-US" sz="2800" dirty="0" smtClean="0"/>
              <a:t>Many </a:t>
            </a:r>
            <a:r>
              <a:rPr lang="en-US" sz="2800" b="1" dirty="0" smtClean="0"/>
              <a:t>Skills</a:t>
            </a:r>
            <a:r>
              <a:rPr lang="en-US" sz="2800" dirty="0" smtClean="0"/>
              <a:t> Required to </a:t>
            </a:r>
            <a:r>
              <a:rPr lang="en-US" sz="2800" b="1" dirty="0" smtClean="0"/>
              <a:t>Catch</a:t>
            </a:r>
            <a:r>
              <a:rPr lang="en-US" sz="2800" dirty="0" smtClean="0"/>
              <a:t> Fish</a:t>
            </a:r>
          </a:p>
          <a:p>
            <a:pPr marL="914400" lvl="1" indent="-457200">
              <a:buFont typeface="Wingdings" charset="2"/>
              <a:buChar char="Ø"/>
            </a:pPr>
            <a:r>
              <a:rPr lang="en-US" sz="2800" dirty="0" smtClean="0"/>
              <a:t>Understanding </a:t>
            </a:r>
            <a:r>
              <a:rPr lang="en-US" sz="2800" b="1" dirty="0" smtClean="0"/>
              <a:t>Tides</a:t>
            </a:r>
            <a:r>
              <a:rPr lang="en-US" sz="2800" dirty="0" smtClean="0"/>
              <a:t>, Winds, </a:t>
            </a:r>
            <a:r>
              <a:rPr lang="en-US" sz="2800" b="1" dirty="0" smtClean="0"/>
              <a:t>Currents</a:t>
            </a:r>
            <a:r>
              <a:rPr lang="en-US" sz="2800" dirty="0" smtClean="0"/>
              <a:t>, Seasons, Animals.</a:t>
            </a:r>
          </a:p>
          <a:p>
            <a:pPr marL="457200" indent="-457200">
              <a:buFont typeface="Wingdings" charset="2"/>
              <a:buChar char="Ø"/>
            </a:pPr>
            <a:r>
              <a:rPr lang="en-US" sz="2800" dirty="0" smtClean="0"/>
              <a:t>Some caught out at sea via </a:t>
            </a:r>
            <a:r>
              <a:rPr lang="en-US" sz="2800" b="1" dirty="0" smtClean="0"/>
              <a:t>canoes</a:t>
            </a:r>
            <a:r>
              <a:rPr lang="en-US" sz="2800" dirty="0" smtClean="0"/>
              <a:t>/nets.</a:t>
            </a:r>
          </a:p>
          <a:p>
            <a:pPr marL="457200" indent="-457200">
              <a:buFont typeface="Wingdings" charset="2"/>
              <a:buChar char="Ø"/>
            </a:pPr>
            <a:r>
              <a:rPr lang="en-US" sz="2800" dirty="0" smtClean="0"/>
              <a:t>Many caught in the </a:t>
            </a:r>
            <a:r>
              <a:rPr lang="en-US" sz="2800" b="1" dirty="0" smtClean="0"/>
              <a:t>intertidal</a:t>
            </a:r>
            <a:r>
              <a:rPr lang="en-US" sz="2800" dirty="0" smtClean="0"/>
              <a:t> zone using the following: 	</a:t>
            </a:r>
          </a:p>
          <a:p>
            <a:pPr marL="457200" indent="-457200">
              <a:buFont typeface="Wingdings" charset="2"/>
              <a:buChar char="Ø"/>
            </a:pPr>
            <a:r>
              <a:rPr lang="en-US" sz="2800" dirty="0" smtClean="0"/>
              <a:t>Beach Seines &amp; Fish </a:t>
            </a:r>
            <a:r>
              <a:rPr lang="en-US" sz="2800" dirty="0" smtClean="0">
                <a:hlinkClick r:id="rId3"/>
              </a:rPr>
              <a:t>Traps</a:t>
            </a:r>
            <a:endParaRPr lang="en-US" sz="2800" dirty="0" smtClean="0"/>
          </a:p>
          <a:p>
            <a:endParaRPr lang="en-US" sz="2800" b="1" dirty="0"/>
          </a:p>
          <a:p>
            <a:endParaRPr lang="en-US" sz="2800" dirty="0"/>
          </a:p>
        </p:txBody>
      </p:sp>
      <p:pic>
        <p:nvPicPr>
          <p:cNvPr id="6" name="Picture 5" descr="IR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1500"/>
            <a:ext cx="5660978" cy="2756498"/>
          </a:xfrm>
          <a:prstGeom prst="rect">
            <a:avLst/>
          </a:prstGeom>
        </p:spPr>
      </p:pic>
      <p:pic>
        <p:nvPicPr>
          <p:cNvPr id="3" name="Picture 2" descr="102814_ma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01500"/>
            <a:ext cx="9144000" cy="2756499"/>
          </a:xfrm>
          <a:prstGeom prst="rect">
            <a:avLst/>
          </a:prstGeom>
        </p:spPr>
      </p:pic>
    </p:spTree>
    <p:extLst>
      <p:ext uri="{BB962C8B-B14F-4D97-AF65-F5344CB8AC3E}">
        <p14:creationId xmlns:p14="http://schemas.microsoft.com/office/powerpoint/2010/main" val="3593765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almon fishing open ocean traditional methods first peop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9144001" cy="687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117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almon fishing open ocean traditional methods first peo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623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Beach Seines</a:t>
            </a:r>
            <a:endParaRPr lang="en-US" dirty="0">
              <a:solidFill>
                <a:srgbClr val="000000"/>
              </a:solidFill>
            </a:endParaRPr>
          </a:p>
        </p:txBody>
      </p:sp>
      <p:pic>
        <p:nvPicPr>
          <p:cNvPr id="5" name="Picture 4" descr="W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
        <p:nvSpPr>
          <p:cNvPr id="7" name="TextBox 6"/>
          <p:cNvSpPr txBox="1"/>
          <p:nvPr/>
        </p:nvSpPr>
        <p:spPr>
          <a:xfrm>
            <a:off x="1115645" y="1160161"/>
            <a:ext cx="729061" cy="369332"/>
          </a:xfrm>
          <a:prstGeom prst="rect">
            <a:avLst/>
          </a:prstGeom>
          <a:noFill/>
        </p:spPr>
        <p:txBody>
          <a:bodyPr wrap="none" rtlCol="0">
            <a:spAutoFit/>
          </a:bodyPr>
          <a:lstStyle/>
          <a:p>
            <a:r>
              <a:rPr lang="en-US" dirty="0" smtClean="0"/>
              <a:t>Shore</a:t>
            </a:r>
            <a:endParaRPr lang="en-US" dirty="0"/>
          </a:p>
        </p:txBody>
      </p:sp>
      <p:sp>
        <p:nvSpPr>
          <p:cNvPr id="8" name="TextBox 7"/>
          <p:cNvSpPr txBox="1"/>
          <p:nvPr/>
        </p:nvSpPr>
        <p:spPr>
          <a:xfrm>
            <a:off x="903514" y="2273582"/>
            <a:ext cx="776174" cy="369332"/>
          </a:xfrm>
          <a:prstGeom prst="rect">
            <a:avLst/>
          </a:prstGeom>
          <a:noFill/>
        </p:spPr>
        <p:txBody>
          <a:bodyPr wrap="none" rtlCol="0">
            <a:spAutoFit/>
          </a:bodyPr>
          <a:lstStyle/>
          <a:p>
            <a:r>
              <a:rPr lang="en-US" dirty="0" smtClean="0"/>
              <a:t>Canoe</a:t>
            </a:r>
            <a:endParaRPr lang="en-US" dirty="0"/>
          </a:p>
        </p:txBody>
      </p:sp>
      <p:sp>
        <p:nvSpPr>
          <p:cNvPr id="9" name="TextBox 8"/>
          <p:cNvSpPr txBox="1"/>
          <p:nvPr/>
        </p:nvSpPr>
        <p:spPr>
          <a:xfrm>
            <a:off x="3184222" y="1175379"/>
            <a:ext cx="776174" cy="369332"/>
          </a:xfrm>
          <a:prstGeom prst="rect">
            <a:avLst/>
          </a:prstGeom>
          <a:noFill/>
        </p:spPr>
        <p:txBody>
          <a:bodyPr wrap="none" rtlCol="0">
            <a:spAutoFit/>
          </a:bodyPr>
          <a:lstStyle/>
          <a:p>
            <a:r>
              <a:rPr lang="en-US" dirty="0" smtClean="0"/>
              <a:t>Canoe</a:t>
            </a:r>
            <a:endParaRPr lang="en-US" dirty="0"/>
          </a:p>
        </p:txBody>
      </p:sp>
      <p:sp>
        <p:nvSpPr>
          <p:cNvPr id="10" name="TextBox 9"/>
          <p:cNvSpPr txBox="1"/>
          <p:nvPr/>
        </p:nvSpPr>
        <p:spPr>
          <a:xfrm>
            <a:off x="2680437" y="2458248"/>
            <a:ext cx="1007570" cy="369332"/>
          </a:xfrm>
          <a:prstGeom prst="rect">
            <a:avLst/>
          </a:prstGeom>
          <a:noFill/>
        </p:spPr>
        <p:txBody>
          <a:bodyPr wrap="none" rtlCol="0">
            <a:spAutoFit/>
          </a:bodyPr>
          <a:lstStyle/>
          <a:p>
            <a:r>
              <a:rPr lang="en-US" dirty="0" smtClean="0"/>
              <a:t>Kelp Bed</a:t>
            </a:r>
            <a:endParaRPr lang="en-US" dirty="0"/>
          </a:p>
        </p:txBody>
      </p:sp>
    </p:spTree>
    <p:extLst>
      <p:ext uri="{BB962C8B-B14F-4D97-AF65-F5344CB8AC3E}">
        <p14:creationId xmlns:p14="http://schemas.microsoft.com/office/powerpoint/2010/main" val="18505383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Stone Traps</a:t>
            </a:r>
            <a:endParaRPr lang="en-US" dirty="0">
              <a:solidFill>
                <a:srgbClr val="000000"/>
              </a:solidFill>
            </a:endParaRPr>
          </a:p>
        </p:txBody>
      </p:sp>
      <p:sp>
        <p:nvSpPr>
          <p:cNvPr id="4" name="TextBox 3"/>
          <p:cNvSpPr txBox="1"/>
          <p:nvPr/>
        </p:nvSpPr>
        <p:spPr>
          <a:xfrm>
            <a:off x="0" y="1143000"/>
            <a:ext cx="9143999" cy="1384995"/>
          </a:xfrm>
          <a:prstGeom prst="rect">
            <a:avLst/>
          </a:prstGeom>
          <a:noFill/>
        </p:spPr>
        <p:txBody>
          <a:bodyPr wrap="square" rtlCol="0">
            <a:spAutoFit/>
          </a:bodyPr>
          <a:lstStyle/>
          <a:p>
            <a:pPr marL="457200" indent="-457200">
              <a:buFont typeface="Wingdings" charset="2"/>
              <a:buChar char="Ø"/>
            </a:pPr>
            <a:r>
              <a:rPr lang="en-US" sz="2800" dirty="0" smtClean="0"/>
              <a:t>At River Mouths, First Nations </a:t>
            </a:r>
            <a:r>
              <a:rPr lang="en-US" sz="2800" dirty="0" smtClean="0">
                <a:hlinkClick r:id="rId3"/>
              </a:rPr>
              <a:t>constructed </a:t>
            </a:r>
            <a:r>
              <a:rPr lang="en-US" sz="2800" dirty="0" smtClean="0"/>
              <a:t>stone </a:t>
            </a:r>
            <a:r>
              <a:rPr lang="en-US" sz="2800" dirty="0" smtClean="0">
                <a:hlinkClick r:id="rId4"/>
              </a:rPr>
              <a:t>traps </a:t>
            </a:r>
            <a:endParaRPr lang="en-US" sz="2800" dirty="0" smtClean="0"/>
          </a:p>
          <a:p>
            <a:endParaRPr lang="en-US" sz="2800" b="1" dirty="0"/>
          </a:p>
          <a:p>
            <a:endParaRPr lang="en-US" sz="2800" dirty="0"/>
          </a:p>
        </p:txBody>
      </p:sp>
      <p:pic>
        <p:nvPicPr>
          <p:cNvPr id="5" name="Picture 4" descr="ntertidal-stone-fish-trap-on-the-west-coast-of-the-Prince-of-Wales-Archipelago-Se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19075"/>
            <a:ext cx="9144000" cy="5038925"/>
          </a:xfrm>
          <a:prstGeom prst="rect">
            <a:avLst/>
          </a:prstGeom>
        </p:spPr>
      </p:pic>
    </p:spTree>
    <p:extLst>
      <p:ext uri="{BB962C8B-B14F-4D97-AF65-F5344CB8AC3E}">
        <p14:creationId xmlns:p14="http://schemas.microsoft.com/office/powerpoint/2010/main" val="42048151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tone traps river first nations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59" y="138052"/>
            <a:ext cx="3910603" cy="29329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tone traps river first nations 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786" y="1285352"/>
            <a:ext cx="4226929" cy="42269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tone traps river first nations 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60" y="3229243"/>
            <a:ext cx="3910603" cy="346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245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smtClean="0"/>
              <a:t>Stone Traps – River Mouth</a:t>
            </a:r>
            <a:endParaRPr lang="en-US" sz="6600" dirty="0"/>
          </a:p>
        </p:txBody>
      </p:sp>
      <p:sp>
        <p:nvSpPr>
          <p:cNvPr id="3" name="Content Placeholder 2"/>
          <p:cNvSpPr>
            <a:spLocks noGrp="1"/>
          </p:cNvSpPr>
          <p:nvPr>
            <p:ph idx="1"/>
          </p:nvPr>
        </p:nvSpPr>
        <p:spPr>
          <a:xfrm>
            <a:off x="768096" y="2286000"/>
            <a:ext cx="7290055" cy="4330460"/>
          </a:xfrm>
        </p:spPr>
        <p:txBody>
          <a:bodyPr>
            <a:normAutofit fontScale="92500" lnSpcReduction="10000"/>
          </a:bodyPr>
          <a:lstStyle/>
          <a:p>
            <a:r>
              <a:rPr lang="en-US" sz="4000" dirty="0" err="1"/>
              <a:t>Capilano</a:t>
            </a:r>
            <a:r>
              <a:rPr lang="en-US" sz="4000" dirty="0"/>
              <a:t> River Coho </a:t>
            </a:r>
            <a:r>
              <a:rPr lang="en-US" sz="4000" dirty="0" smtClean="0"/>
              <a:t>Salmon Stone Traps </a:t>
            </a:r>
            <a:r>
              <a:rPr lang="en-US" sz="4000" dirty="0"/>
              <a:t>-</a:t>
            </a:r>
            <a:r>
              <a:rPr lang="en-US" sz="4000" dirty="0" smtClean="0"/>
              <a:t> Squamish Nation</a:t>
            </a:r>
            <a:r>
              <a:rPr lang="en-US" sz="4000" dirty="0"/>
              <a:t> </a:t>
            </a:r>
          </a:p>
          <a:p>
            <a:endParaRPr lang="en-US" sz="4000" dirty="0">
              <a:hlinkClick r:id="rId2"/>
            </a:endParaRPr>
          </a:p>
          <a:p>
            <a:r>
              <a:rPr lang="en-US" sz="4000" dirty="0" smtClean="0">
                <a:hlinkClick r:id="rId2"/>
              </a:rPr>
              <a:t>https</a:t>
            </a:r>
            <a:r>
              <a:rPr lang="en-US" sz="4000" dirty="0">
                <a:hlinkClick r:id="rId2"/>
              </a:rPr>
              <a:t>://</a:t>
            </a:r>
            <a:r>
              <a:rPr lang="en-US" sz="4000" dirty="0" smtClean="0">
                <a:hlinkClick r:id="rId2"/>
              </a:rPr>
              <a:t>www.youtube.com/watch?v=iuseR1aYsDc</a:t>
            </a:r>
            <a:endParaRPr lang="en-US" sz="4000" dirty="0" smtClean="0"/>
          </a:p>
          <a:p>
            <a:endParaRPr lang="en-US" sz="4000" dirty="0" smtClean="0"/>
          </a:p>
          <a:p>
            <a:r>
              <a:rPr lang="en-US" sz="4000" dirty="0" smtClean="0"/>
              <a:t>4:46 mins</a:t>
            </a:r>
            <a:endParaRPr lang="en-US" sz="4000" dirty="0"/>
          </a:p>
        </p:txBody>
      </p:sp>
    </p:spTree>
    <p:extLst>
      <p:ext uri="{BB962C8B-B14F-4D97-AF65-F5344CB8AC3E}">
        <p14:creationId xmlns:p14="http://schemas.microsoft.com/office/powerpoint/2010/main" val="3827137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3970318"/>
          </a:xfrm>
          <a:prstGeom prst="rect">
            <a:avLst/>
          </a:prstGeom>
          <a:noFill/>
        </p:spPr>
        <p:txBody>
          <a:bodyPr wrap="square" rtlCol="0">
            <a:spAutoFit/>
          </a:bodyPr>
          <a:lstStyle/>
          <a:p>
            <a:pPr marL="457200" indent="-457200">
              <a:buFont typeface="Wingdings" charset="2"/>
              <a:buChar char="Ø"/>
            </a:pPr>
            <a:r>
              <a:rPr lang="en-US" sz="2800" dirty="0" smtClean="0"/>
              <a:t>As the Salmon progressed up the River, First Nations would use the following techniques:</a:t>
            </a:r>
          </a:p>
          <a:p>
            <a:pPr marL="914400" lvl="1" indent="-457200">
              <a:buFont typeface="Wingdings" charset="2"/>
              <a:buChar char="Ø"/>
            </a:pPr>
            <a:r>
              <a:rPr lang="en-US" sz="2800" dirty="0" smtClean="0"/>
              <a:t>Fishing </a:t>
            </a:r>
            <a:r>
              <a:rPr lang="en-US" sz="2800" b="1" dirty="0" smtClean="0"/>
              <a:t>Weirs</a:t>
            </a:r>
          </a:p>
          <a:p>
            <a:pPr marL="914400" lvl="1" indent="-457200">
              <a:buFont typeface="Wingdings" charset="2"/>
              <a:buChar char="Ø"/>
            </a:pPr>
            <a:r>
              <a:rPr lang="en-US" sz="2800" dirty="0" smtClean="0"/>
              <a:t>Basket </a:t>
            </a:r>
            <a:r>
              <a:rPr lang="en-US" sz="2800" b="1" dirty="0" smtClean="0"/>
              <a:t>Traps</a:t>
            </a:r>
          </a:p>
          <a:p>
            <a:pPr marL="914400" lvl="1" indent="-457200">
              <a:buFont typeface="Wingdings" charset="2"/>
              <a:buChar char="Ø"/>
            </a:pPr>
            <a:r>
              <a:rPr lang="en-US" sz="2800" dirty="0" smtClean="0"/>
              <a:t>Dip </a:t>
            </a:r>
            <a:r>
              <a:rPr lang="en-US" sz="2800" b="1" dirty="0" smtClean="0"/>
              <a:t>Nets</a:t>
            </a:r>
          </a:p>
          <a:p>
            <a:pPr marL="914400" lvl="1" indent="-457200">
              <a:buFont typeface="Wingdings" charset="2"/>
              <a:buChar char="Ø"/>
            </a:pPr>
            <a:r>
              <a:rPr lang="en-US" sz="2800" b="1" dirty="0" smtClean="0"/>
              <a:t>Spears</a:t>
            </a:r>
          </a:p>
          <a:p>
            <a:pPr marL="914400" lvl="1" indent="-457200">
              <a:buFont typeface="Wingdings" charset="2"/>
              <a:buChar char="Ø"/>
            </a:pPr>
            <a:r>
              <a:rPr lang="en-US" sz="2800" dirty="0" smtClean="0"/>
              <a:t>Gill Nets</a:t>
            </a:r>
          </a:p>
          <a:p>
            <a:pPr marL="914400" lvl="1" indent="-457200">
              <a:buFont typeface="Wingdings" charset="2"/>
              <a:buChar char="Ø"/>
            </a:pPr>
            <a:r>
              <a:rPr lang="en-US" sz="2800" b="1" dirty="0" smtClean="0"/>
              <a:t>Torch</a:t>
            </a:r>
            <a:r>
              <a:rPr lang="en-US" sz="2800" dirty="0" smtClean="0"/>
              <a:t> Lighting</a:t>
            </a:r>
            <a:endParaRPr lang="en-US" sz="2800" dirty="0"/>
          </a:p>
          <a:p>
            <a:endParaRPr lang="en-US" sz="2800" dirty="0"/>
          </a:p>
        </p:txBody>
      </p:sp>
    </p:spTree>
    <p:extLst>
      <p:ext uri="{BB962C8B-B14F-4D97-AF65-F5344CB8AC3E}">
        <p14:creationId xmlns:p14="http://schemas.microsoft.com/office/powerpoint/2010/main" val="23166019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Fishing Weirs</a:t>
            </a:r>
            <a:endParaRPr lang="en-US" dirty="0">
              <a:solidFill>
                <a:srgbClr val="000000"/>
              </a:solidFill>
            </a:endParaRPr>
          </a:p>
        </p:txBody>
      </p:sp>
      <p:pic>
        <p:nvPicPr>
          <p:cNvPr id="3" name="Picture 2" descr="Screen Shot 2019-08-12 at 5.04.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715001"/>
          </a:xfrm>
          <a:prstGeom prst="rect">
            <a:avLst/>
          </a:prstGeom>
        </p:spPr>
      </p:pic>
    </p:spTree>
    <p:extLst>
      <p:ext uri="{BB962C8B-B14F-4D97-AF65-F5344CB8AC3E}">
        <p14:creationId xmlns:p14="http://schemas.microsoft.com/office/powerpoint/2010/main" val="33666295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79"/>
            <a:ext cx="9144000" cy="169353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0" y="2065434"/>
            <a:ext cx="9144000" cy="4792565"/>
          </a:xfrm>
        </p:spPr>
        <p:txBody>
          <a:bodyPr>
            <a:normAutofit/>
          </a:bodyPr>
          <a:lstStyle/>
          <a:p>
            <a:r>
              <a:rPr lang="en-US" sz="4000" dirty="0"/>
              <a:t>Bernice's Cub at the </a:t>
            </a:r>
            <a:r>
              <a:rPr lang="en-US" sz="4000" dirty="0" err="1" smtClean="0"/>
              <a:t>Nakina</a:t>
            </a:r>
            <a:r>
              <a:rPr lang="en-US" sz="4000" dirty="0" smtClean="0"/>
              <a:t> River Weir – near </a:t>
            </a:r>
            <a:r>
              <a:rPr lang="en-US" sz="4000" dirty="0" err="1" smtClean="0"/>
              <a:t>Atlin</a:t>
            </a:r>
            <a:r>
              <a:rPr lang="en-US" sz="4000" dirty="0" smtClean="0"/>
              <a:t> Lake – Tlingit First Nation</a:t>
            </a:r>
            <a:endParaRPr lang="en-US" sz="4000" dirty="0"/>
          </a:p>
          <a:p>
            <a:endParaRPr lang="en-US" sz="4000" dirty="0"/>
          </a:p>
          <a:p>
            <a:r>
              <a:rPr lang="en-US" sz="4000" dirty="0">
                <a:hlinkClick r:id="rId2"/>
              </a:rPr>
              <a:t>https://</a:t>
            </a:r>
            <a:r>
              <a:rPr lang="en-US" sz="4000" dirty="0" smtClean="0">
                <a:hlinkClick r:id="rId2"/>
              </a:rPr>
              <a:t>www.youtube.com/watch?v=Ab8Wnrh-wQM</a:t>
            </a:r>
            <a:endParaRPr lang="en-US" sz="4000" dirty="0" smtClean="0"/>
          </a:p>
          <a:p>
            <a:endParaRPr lang="en-US" sz="4000" dirty="0" smtClean="0"/>
          </a:p>
          <a:p>
            <a:endParaRPr lang="en-US" sz="4000" dirty="0"/>
          </a:p>
          <a:p>
            <a:endParaRPr lang="en-US" sz="4000" dirty="0"/>
          </a:p>
        </p:txBody>
      </p:sp>
    </p:spTree>
    <p:extLst>
      <p:ext uri="{BB962C8B-B14F-4D97-AF65-F5344CB8AC3E}">
        <p14:creationId xmlns:p14="http://schemas.microsoft.com/office/powerpoint/2010/main" val="2724866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CNN 10</a:t>
            </a:r>
          </a:p>
          <a:p>
            <a:r>
              <a:rPr lang="en-US" dirty="0" smtClean="0"/>
              <a:t>Living on the Land</a:t>
            </a:r>
          </a:p>
          <a:p>
            <a:pPr lvl="1"/>
            <a:r>
              <a:rPr lang="en-US" dirty="0" smtClean="0"/>
              <a:t>Resources</a:t>
            </a:r>
          </a:p>
          <a:p>
            <a:pPr lvl="2"/>
            <a:r>
              <a:rPr lang="en-US" dirty="0" smtClean="0"/>
              <a:t>Fishing</a:t>
            </a:r>
          </a:p>
          <a:p>
            <a:pPr lvl="2"/>
            <a:r>
              <a:rPr lang="en-US" dirty="0" smtClean="0"/>
              <a:t>Hunting</a:t>
            </a:r>
          </a:p>
          <a:p>
            <a:pPr lvl="2"/>
            <a:endParaRPr lang="en-US" dirty="0"/>
          </a:p>
        </p:txBody>
      </p:sp>
    </p:spTree>
    <p:extLst>
      <p:ext uri="{BB962C8B-B14F-4D97-AF65-F5344CB8AC3E}">
        <p14:creationId xmlns:p14="http://schemas.microsoft.com/office/powerpoint/2010/main" val="3425446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Basket Traps</a:t>
            </a:r>
            <a:endParaRPr lang="en-US" dirty="0">
              <a:solidFill>
                <a:srgbClr val="000000"/>
              </a:solidFill>
            </a:endParaRPr>
          </a:p>
        </p:txBody>
      </p:sp>
      <p:pic>
        <p:nvPicPr>
          <p:cNvPr id="4" name="Picture 3" descr="04-2-2-bas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2999"/>
            <a:ext cx="9144001" cy="5751483"/>
          </a:xfrm>
          <a:prstGeom prst="rect">
            <a:avLst/>
          </a:prstGeom>
        </p:spPr>
      </p:pic>
    </p:spTree>
    <p:extLst>
      <p:ext uri="{BB962C8B-B14F-4D97-AF65-F5344CB8AC3E}">
        <p14:creationId xmlns:p14="http://schemas.microsoft.com/office/powerpoint/2010/main" val="25307546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Dip </a:t>
            </a:r>
            <a:r>
              <a:rPr lang="en-US" dirty="0" smtClean="0">
                <a:solidFill>
                  <a:srgbClr val="000000"/>
                </a:solidFill>
                <a:hlinkClick r:id="rId3"/>
              </a:rPr>
              <a:t>Nets </a:t>
            </a:r>
            <a:r>
              <a:rPr lang="en-US" dirty="0" smtClean="0">
                <a:solidFill>
                  <a:srgbClr val="000000"/>
                </a:solidFill>
              </a:rPr>
              <a:t>&amp; Spears</a:t>
            </a:r>
            <a:endParaRPr lang="en-US" dirty="0">
              <a:solidFill>
                <a:srgbClr val="000000"/>
              </a:solidFill>
            </a:endParaRPr>
          </a:p>
        </p:txBody>
      </p:sp>
      <p:pic>
        <p:nvPicPr>
          <p:cNvPr id="3" name="Picture 2" descr="1171402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4496908" cy="5715000"/>
          </a:xfrm>
          <a:prstGeom prst="rect">
            <a:avLst/>
          </a:prstGeom>
        </p:spPr>
      </p:pic>
      <p:pic>
        <p:nvPicPr>
          <p:cNvPr id="4" name="Picture 3" descr="ap_fnc8_1307387348368_e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908" y="1152496"/>
            <a:ext cx="4647092" cy="5734074"/>
          </a:xfrm>
          <a:prstGeom prst="rect">
            <a:avLst/>
          </a:prstGeom>
        </p:spPr>
      </p:pic>
    </p:spTree>
    <p:extLst>
      <p:ext uri="{BB962C8B-B14F-4D97-AF65-F5344CB8AC3E}">
        <p14:creationId xmlns:p14="http://schemas.microsoft.com/office/powerpoint/2010/main" val="14571819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Image result for salmon fishing open ocean traditional methods first peo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7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679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Gill Nets</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7" name="Picture 6" descr="7.25_7.26.jpg"/>
          <p:cNvPicPr>
            <a:picLocks noChangeAspect="1"/>
          </p:cNvPicPr>
          <p:nvPr/>
        </p:nvPicPr>
        <p:blipFill rotWithShape="1">
          <a:blip r:embed="rId3">
            <a:extLst>
              <a:ext uri="{28A0092B-C50C-407E-A947-70E740481C1C}">
                <a14:useLocalDpi xmlns:a14="http://schemas.microsoft.com/office/drawing/2010/main" val="0"/>
              </a:ext>
            </a:extLst>
          </a:blip>
          <a:srcRect b="47451"/>
          <a:stretch/>
        </p:blipFill>
        <p:spPr>
          <a:xfrm>
            <a:off x="-1" y="1143000"/>
            <a:ext cx="9143999" cy="5630982"/>
          </a:xfrm>
          <a:prstGeom prst="rect">
            <a:avLst/>
          </a:prstGeom>
        </p:spPr>
      </p:pic>
      <p:pic>
        <p:nvPicPr>
          <p:cNvPr id="8" name="Picture 7" descr="dsc_008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43000"/>
            <a:ext cx="9144001" cy="5715000"/>
          </a:xfrm>
          <a:prstGeom prst="rect">
            <a:avLst/>
          </a:prstGeom>
        </p:spPr>
      </p:pic>
    </p:spTree>
    <p:extLst>
      <p:ext uri="{BB962C8B-B14F-4D97-AF65-F5344CB8AC3E}">
        <p14:creationId xmlns:p14="http://schemas.microsoft.com/office/powerpoint/2010/main" val="2491225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Fishing Techniques: Torch Lighting</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3" name="Picture 2" descr="fishing-behind-american-e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1"/>
            <a:ext cx="9144000" cy="5715000"/>
          </a:xfrm>
          <a:prstGeom prst="rect">
            <a:avLst/>
          </a:prstGeom>
        </p:spPr>
      </p:pic>
    </p:spTree>
    <p:extLst>
      <p:ext uri="{BB962C8B-B14F-4D97-AF65-F5344CB8AC3E}">
        <p14:creationId xmlns:p14="http://schemas.microsoft.com/office/powerpoint/2010/main" val="22474651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Hunting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19405"/>
            <a:ext cx="8805016" cy="3970318"/>
          </a:xfrm>
          <a:prstGeom prst="rect">
            <a:avLst/>
          </a:prstGeom>
          <a:noFill/>
        </p:spPr>
        <p:txBody>
          <a:bodyPr wrap="square" rtlCol="0">
            <a:spAutoFit/>
          </a:bodyPr>
          <a:lstStyle/>
          <a:p>
            <a:pPr marL="285750" indent="-285750">
              <a:buFont typeface="Wingdings" charset="2"/>
              <a:buChar char="Ø"/>
            </a:pPr>
            <a:r>
              <a:rPr lang="en-US" sz="2800" dirty="0" smtClean="0"/>
              <a:t>Hunters were </a:t>
            </a:r>
            <a:r>
              <a:rPr lang="en-US" sz="2800" b="1" dirty="0" smtClean="0"/>
              <a:t>prominent</a:t>
            </a:r>
            <a:r>
              <a:rPr lang="en-US" sz="2800" dirty="0" smtClean="0"/>
              <a:t> in all Regions of B.C., in each First Nation Tribe.</a:t>
            </a:r>
          </a:p>
          <a:p>
            <a:pPr marL="285750" indent="-285750">
              <a:buFont typeface="Wingdings" charset="2"/>
              <a:buChar char="Ø"/>
            </a:pPr>
            <a:endParaRPr lang="en-US" sz="2800" dirty="0"/>
          </a:p>
          <a:p>
            <a:pPr marL="285750" indent="-285750">
              <a:buFont typeface="Wingdings" charset="2"/>
              <a:buChar char="Ø"/>
            </a:pPr>
            <a:r>
              <a:rPr lang="en-US" sz="2800" dirty="0" smtClean="0"/>
              <a:t>They developed incredible </a:t>
            </a:r>
            <a:r>
              <a:rPr lang="en-US" sz="2800" b="1" dirty="0" smtClean="0"/>
              <a:t>tracking</a:t>
            </a:r>
            <a:r>
              <a:rPr lang="en-US" sz="2800" dirty="0" smtClean="0"/>
              <a:t> skills, and noise </a:t>
            </a:r>
            <a:r>
              <a:rPr lang="en-US" sz="2800" b="1" dirty="0" smtClean="0"/>
              <a:t>mimicking</a:t>
            </a:r>
            <a:r>
              <a:rPr lang="en-US" sz="2800" dirty="0" smtClean="0"/>
              <a:t> sounds.</a:t>
            </a:r>
          </a:p>
          <a:p>
            <a:pPr marL="285750" indent="-285750">
              <a:buFont typeface="Wingdings" charset="2"/>
              <a:buChar char="Ø"/>
            </a:pPr>
            <a:endParaRPr lang="en-US" sz="2800" dirty="0"/>
          </a:p>
          <a:p>
            <a:pPr marL="285750" indent="-285750">
              <a:buFont typeface="Wingdings" charset="2"/>
              <a:buChar char="Ø"/>
            </a:pPr>
            <a:r>
              <a:rPr lang="en-US" sz="2800" dirty="0" smtClean="0"/>
              <a:t>From Bow and Arrow, to Encircling the animal, to </a:t>
            </a:r>
            <a:r>
              <a:rPr lang="en-US" sz="2800" b="1" dirty="0" smtClean="0"/>
              <a:t>Corralling</a:t>
            </a:r>
            <a:r>
              <a:rPr lang="en-US" sz="2800" dirty="0" smtClean="0"/>
              <a:t> them, and using </a:t>
            </a:r>
            <a:r>
              <a:rPr lang="en-US" sz="2800" b="1" dirty="0" smtClean="0"/>
              <a:t>Deadfalls</a:t>
            </a:r>
            <a:r>
              <a:rPr lang="en-US" sz="2800" dirty="0" smtClean="0"/>
              <a:t> </a:t>
            </a:r>
            <a:r>
              <a:rPr lang="mr-IN" sz="2800" dirty="0" smtClean="0"/>
              <a:t>–</a:t>
            </a:r>
            <a:r>
              <a:rPr lang="en-US" sz="2800" dirty="0" smtClean="0"/>
              <a:t> First Nations people inhabited great </a:t>
            </a:r>
            <a:r>
              <a:rPr lang="en-US" sz="2800" b="1" dirty="0" smtClean="0"/>
              <a:t>creativity</a:t>
            </a:r>
            <a:r>
              <a:rPr lang="en-US" sz="2800" dirty="0" smtClean="0"/>
              <a:t> to hunt these animals.</a:t>
            </a:r>
            <a:endParaRPr lang="en-US" sz="2800" dirty="0"/>
          </a:p>
        </p:txBody>
      </p:sp>
    </p:spTree>
    <p:extLst>
      <p:ext uri="{BB962C8B-B14F-4D97-AF65-F5344CB8AC3E}">
        <p14:creationId xmlns:p14="http://schemas.microsoft.com/office/powerpoint/2010/main" val="26943613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ack bear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032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eer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828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beaver b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8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052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Image result for otter canada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355" y="1184834"/>
            <a:ext cx="5104646" cy="44630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mink canada 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8786"/>
            <a:ext cx="4429125" cy="442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47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Living on the Land</a:t>
            </a:r>
            <a:endParaRPr lang="en-US" dirty="0">
              <a:solidFill>
                <a:srgbClr val="000000"/>
              </a:solidFill>
            </a:endParaRPr>
          </a:p>
        </p:txBody>
      </p:sp>
      <p:sp>
        <p:nvSpPr>
          <p:cNvPr id="4" name="TextBox 3"/>
          <p:cNvSpPr txBox="1"/>
          <p:nvPr/>
        </p:nvSpPr>
        <p:spPr>
          <a:xfrm>
            <a:off x="2711876" y="1143000"/>
            <a:ext cx="6432123" cy="5693867"/>
          </a:xfrm>
          <a:prstGeom prst="rect">
            <a:avLst/>
          </a:prstGeom>
          <a:noFill/>
        </p:spPr>
        <p:txBody>
          <a:bodyPr wrap="square" rtlCol="0">
            <a:spAutoFit/>
          </a:bodyPr>
          <a:lstStyle/>
          <a:p>
            <a:pPr marL="285750" indent="-285750">
              <a:buFont typeface="Wingdings" charset="2"/>
              <a:buChar char="Ø"/>
            </a:pPr>
            <a:r>
              <a:rPr lang="en-US" sz="2800" dirty="0" smtClean="0"/>
              <a:t>Even though First Nations groups are unique, there are </a:t>
            </a:r>
            <a:r>
              <a:rPr lang="en-US" sz="2800" b="1" dirty="0" smtClean="0"/>
              <a:t>similar</a:t>
            </a:r>
            <a:r>
              <a:rPr lang="en-US" sz="2800" dirty="0" smtClean="0"/>
              <a:t> characteristics and </a:t>
            </a:r>
            <a:r>
              <a:rPr lang="en-US" sz="2800" b="1" dirty="0" smtClean="0"/>
              <a:t>cultural</a:t>
            </a:r>
            <a:r>
              <a:rPr lang="en-US" sz="2800" dirty="0" smtClean="0"/>
              <a:t> aspects they share. </a:t>
            </a:r>
          </a:p>
          <a:p>
            <a:pPr marL="285750" indent="-285750">
              <a:buFont typeface="Wingdings" charset="2"/>
              <a:buChar char="Ø"/>
            </a:pPr>
            <a:endParaRPr lang="en-US" sz="2800" dirty="0"/>
          </a:p>
          <a:p>
            <a:pPr marL="285750" indent="-285750">
              <a:buFont typeface="Wingdings" charset="2"/>
              <a:buChar char="Ø"/>
            </a:pPr>
            <a:r>
              <a:rPr lang="en-US" sz="2800" b="1" dirty="0" smtClean="0"/>
              <a:t>Stewardship</a:t>
            </a:r>
            <a:r>
              <a:rPr lang="en-US" sz="2800" dirty="0" smtClean="0"/>
              <a:t> is something that all First Nations cultures carry out.</a:t>
            </a:r>
          </a:p>
          <a:p>
            <a:pPr marL="285750" indent="-285750">
              <a:buFont typeface="Wingdings" charset="2"/>
              <a:buChar char="Ø"/>
            </a:pPr>
            <a:endParaRPr lang="en-US" sz="2800" dirty="0"/>
          </a:p>
          <a:p>
            <a:pPr marL="285750" indent="-285750">
              <a:buFont typeface="Wingdings" charset="2"/>
              <a:buChar char="Ø"/>
            </a:pPr>
            <a:r>
              <a:rPr lang="en-US" sz="2800" dirty="0" smtClean="0"/>
              <a:t>The resources First Nations gather are more than just food/materials; they are </a:t>
            </a:r>
            <a:r>
              <a:rPr lang="en-US" sz="2800" b="1" dirty="0" smtClean="0"/>
              <a:t>gifts</a:t>
            </a:r>
            <a:r>
              <a:rPr lang="en-US" sz="2800" dirty="0" smtClean="0"/>
              <a:t>.</a:t>
            </a:r>
          </a:p>
          <a:p>
            <a:pPr marL="285750" indent="-285750">
              <a:buFont typeface="Wingdings" charset="2"/>
              <a:buChar char="Ø"/>
            </a:pPr>
            <a:endParaRPr lang="en-US" sz="2800" dirty="0"/>
          </a:p>
          <a:p>
            <a:pPr marL="285750" indent="-285750">
              <a:buFont typeface="Wingdings" charset="2"/>
              <a:buChar char="Ø"/>
            </a:pPr>
            <a:r>
              <a:rPr lang="en-US" sz="2800" dirty="0" smtClean="0"/>
              <a:t>First Nations often are </a:t>
            </a:r>
            <a:r>
              <a:rPr lang="en-US" sz="2800" b="1" dirty="0" smtClean="0"/>
              <a:t>grateful</a:t>
            </a:r>
            <a:r>
              <a:rPr lang="en-US" sz="2800" dirty="0" smtClean="0"/>
              <a:t>/thankful towards these gifts.</a:t>
            </a:r>
            <a:endParaRPr lang="en-US" sz="2800" dirty="0"/>
          </a:p>
        </p:txBody>
      </p:sp>
      <p:pic>
        <p:nvPicPr>
          <p:cNvPr id="5" name="Picture 4" descr="salalprezi_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2711876" cy="5715000"/>
          </a:xfrm>
          <a:prstGeom prst="rect">
            <a:avLst/>
          </a:prstGeom>
        </p:spPr>
      </p:pic>
    </p:spTree>
    <p:extLst>
      <p:ext uri="{BB962C8B-B14F-4D97-AF65-F5344CB8AC3E}">
        <p14:creationId xmlns:p14="http://schemas.microsoft.com/office/powerpoint/2010/main" val="632649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chemeClr val="tx2">
                    <a:lumMod val="40000"/>
                    <a:lumOff val="60000"/>
                  </a:schemeClr>
                </a:solidFill>
              </a:rPr>
              <a:t>Chapter 2 </a:t>
            </a:r>
            <a:br>
              <a:rPr lang="en-US" dirty="0" smtClean="0">
                <a:solidFill>
                  <a:schemeClr val="tx2">
                    <a:lumMod val="40000"/>
                    <a:lumOff val="60000"/>
                  </a:schemeClr>
                </a:solidFill>
              </a:rPr>
            </a:br>
            <a:r>
              <a:rPr lang="en-US" dirty="0" smtClean="0">
                <a:solidFill>
                  <a:schemeClr val="tx2">
                    <a:lumMod val="40000"/>
                    <a:lumOff val="60000"/>
                  </a:schemeClr>
                </a:solidFill>
              </a:rPr>
              <a:t>Pit Fall</a:t>
            </a:r>
            <a:endParaRPr lang="en-US" dirty="0">
              <a:solidFill>
                <a:schemeClr val="tx2">
                  <a:lumMod val="40000"/>
                  <a:lumOff val="60000"/>
                </a:schemeClr>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3" name="Picture 2" descr="?file=DF9ED199CD4713E4FEBEBB5D2BB4F5086D4DDC78.jpg&amp;dh=532&amp;dw=800&amp;cropX=435&amp;cropY=0&amp;cropH=676&amp;cropW=1016&amp;t=4&amp;.jpg"/>
          <p:cNvPicPr>
            <a:picLocks noChangeAspect="1"/>
          </p:cNvPicPr>
          <p:nvPr/>
        </p:nvPicPr>
        <p:blipFill rotWithShape="1">
          <a:blip r:embed="rId3">
            <a:extLst>
              <a:ext uri="{28A0092B-C50C-407E-A947-70E740481C1C}">
                <a14:useLocalDpi xmlns:a14="http://schemas.microsoft.com/office/drawing/2010/main" val="0"/>
              </a:ext>
            </a:extLst>
          </a:blip>
          <a:srcRect b="8895"/>
          <a:stretch/>
        </p:blipFill>
        <p:spPr>
          <a:xfrm>
            <a:off x="0" y="1143000"/>
            <a:ext cx="9144000" cy="5715000"/>
          </a:xfrm>
          <a:prstGeom prst="rect">
            <a:avLst/>
          </a:prstGeom>
        </p:spPr>
      </p:pic>
    </p:spTree>
    <p:extLst>
      <p:ext uri="{BB962C8B-B14F-4D97-AF65-F5344CB8AC3E}">
        <p14:creationId xmlns:p14="http://schemas.microsoft.com/office/powerpoint/2010/main" val="28845066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Deadfall Traps</a:t>
            </a:r>
            <a:endParaRPr lang="en-US" sz="6600" dirty="0"/>
          </a:p>
        </p:txBody>
      </p:sp>
      <p:sp>
        <p:nvSpPr>
          <p:cNvPr id="3" name="Content Placeholder 2"/>
          <p:cNvSpPr>
            <a:spLocks noGrp="1"/>
          </p:cNvSpPr>
          <p:nvPr>
            <p:ph idx="1"/>
          </p:nvPr>
        </p:nvSpPr>
        <p:spPr>
          <a:xfrm>
            <a:off x="768096" y="2286000"/>
            <a:ext cx="7290055" cy="4459857"/>
          </a:xfrm>
        </p:spPr>
        <p:txBody>
          <a:bodyPr>
            <a:normAutofit/>
          </a:bodyPr>
          <a:lstStyle/>
          <a:p>
            <a:r>
              <a:rPr lang="en-US" sz="4000" dirty="0" smtClean="0"/>
              <a:t>Log Deadfall</a:t>
            </a:r>
          </a:p>
          <a:p>
            <a:endParaRPr lang="en-US" sz="4000" dirty="0" smtClean="0">
              <a:hlinkClick r:id="rId2"/>
            </a:endParaRPr>
          </a:p>
          <a:p>
            <a:r>
              <a:rPr lang="en-US" sz="4000" dirty="0">
                <a:hlinkClick r:id="rId3"/>
              </a:rPr>
              <a:t>https://</a:t>
            </a:r>
            <a:r>
              <a:rPr lang="en-US" sz="4000" dirty="0" smtClean="0">
                <a:hlinkClick r:id="rId3"/>
              </a:rPr>
              <a:t>www.youtube.com/watch?v=UdE0PwGPQR4</a:t>
            </a:r>
            <a:endParaRPr lang="en-US" sz="4000" dirty="0" smtClean="0"/>
          </a:p>
          <a:p>
            <a:endParaRPr lang="en-US" sz="4000" dirty="0" smtClean="0"/>
          </a:p>
          <a:p>
            <a:r>
              <a:rPr lang="en-US" sz="4000" dirty="0" smtClean="0"/>
              <a:t>4:18 mins</a:t>
            </a:r>
            <a:endParaRPr lang="en-US" sz="4000" dirty="0"/>
          </a:p>
        </p:txBody>
      </p:sp>
    </p:spTree>
    <p:extLst>
      <p:ext uri="{BB962C8B-B14F-4D97-AF65-F5344CB8AC3E}">
        <p14:creationId xmlns:p14="http://schemas.microsoft.com/office/powerpoint/2010/main" val="3730990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Preservation of Resources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5262980"/>
          </a:xfrm>
          <a:prstGeom prst="rect">
            <a:avLst/>
          </a:prstGeom>
          <a:noFill/>
        </p:spPr>
        <p:txBody>
          <a:bodyPr wrap="square" rtlCol="0">
            <a:spAutoFit/>
          </a:bodyPr>
          <a:lstStyle/>
          <a:p>
            <a:pPr marL="457200" indent="-457200">
              <a:buFont typeface="Wingdings" charset="2"/>
              <a:buChar char="Ø"/>
            </a:pPr>
            <a:r>
              <a:rPr lang="en-US" sz="2800" dirty="0" smtClean="0"/>
              <a:t>Due to B.C.’s cold </a:t>
            </a:r>
            <a:r>
              <a:rPr lang="en-US" sz="2800" b="1" dirty="0" smtClean="0"/>
              <a:t>climate</a:t>
            </a:r>
            <a:r>
              <a:rPr lang="en-US" sz="2800" dirty="0" smtClean="0"/>
              <a:t>, many First Nations Tribes were </a:t>
            </a:r>
            <a:r>
              <a:rPr lang="en-US" sz="2800" b="1" dirty="0" smtClean="0"/>
              <a:t>unable</a:t>
            </a:r>
            <a:r>
              <a:rPr lang="en-US" sz="2800" dirty="0" smtClean="0"/>
              <a:t> to </a:t>
            </a:r>
            <a:r>
              <a:rPr lang="en-US" sz="2800" b="1" dirty="0" smtClean="0"/>
              <a:t>Hunt/Fish </a:t>
            </a:r>
            <a:r>
              <a:rPr lang="en-US" sz="2800" dirty="0" smtClean="0"/>
              <a:t>during the </a:t>
            </a:r>
            <a:r>
              <a:rPr lang="en-US" sz="2800" b="1" dirty="0" smtClean="0"/>
              <a:t>Winter</a:t>
            </a:r>
            <a:r>
              <a:rPr lang="en-US" sz="2800" dirty="0" smtClean="0"/>
              <a:t> Months. </a:t>
            </a:r>
          </a:p>
          <a:p>
            <a:pPr marL="457200" indent="-457200">
              <a:buFont typeface="Wingdings" charset="2"/>
              <a:buChar char="Ø"/>
            </a:pPr>
            <a:endParaRPr lang="en-US" sz="2800" dirty="0"/>
          </a:p>
          <a:p>
            <a:pPr marL="457200" indent="-457200">
              <a:buFont typeface="Wingdings" charset="2"/>
              <a:buChar char="Ø"/>
            </a:pPr>
            <a:r>
              <a:rPr lang="en-US" sz="2800" dirty="0" smtClean="0"/>
              <a:t>This in turn led to the need to </a:t>
            </a:r>
            <a:r>
              <a:rPr lang="en-US" sz="2800" b="1" dirty="0" smtClean="0"/>
              <a:t>preserve</a:t>
            </a:r>
            <a:r>
              <a:rPr lang="en-US" sz="2800" dirty="0" smtClean="0"/>
              <a:t> the </a:t>
            </a:r>
            <a:r>
              <a:rPr lang="en-US" sz="2800" b="1" dirty="0" smtClean="0"/>
              <a:t>resources</a:t>
            </a:r>
            <a:r>
              <a:rPr lang="en-US" sz="2800" dirty="0" smtClean="0"/>
              <a:t> they had acquired during the </a:t>
            </a:r>
            <a:r>
              <a:rPr lang="en-US" sz="2800" b="1" dirty="0" smtClean="0"/>
              <a:t>spring</a:t>
            </a:r>
            <a:r>
              <a:rPr lang="en-US" sz="2800" dirty="0" smtClean="0"/>
              <a:t>, </a:t>
            </a:r>
            <a:r>
              <a:rPr lang="en-US" sz="2800" b="1" dirty="0" smtClean="0"/>
              <a:t>summer</a:t>
            </a:r>
            <a:r>
              <a:rPr lang="en-US" sz="2800" dirty="0" smtClean="0"/>
              <a:t> and fall. </a:t>
            </a:r>
          </a:p>
          <a:p>
            <a:pPr marL="457200" indent="-457200">
              <a:buFont typeface="Wingdings" charset="2"/>
              <a:buChar char="Ø"/>
            </a:pPr>
            <a:endParaRPr lang="en-US" sz="2800" dirty="0" smtClean="0"/>
          </a:p>
          <a:p>
            <a:pPr marL="457200" indent="-457200">
              <a:buFont typeface="Wingdings" charset="2"/>
              <a:buChar char="Ø"/>
            </a:pPr>
            <a:r>
              <a:rPr lang="en-US" sz="2800" dirty="0"/>
              <a:t>Cedar was weaved into </a:t>
            </a:r>
            <a:r>
              <a:rPr lang="en-US" sz="2800" b="1" dirty="0"/>
              <a:t>baskets</a:t>
            </a:r>
            <a:r>
              <a:rPr lang="en-US" sz="2800" dirty="0"/>
              <a:t>, </a:t>
            </a:r>
            <a:r>
              <a:rPr lang="en-US" sz="2800" b="1" dirty="0"/>
              <a:t>hats</a:t>
            </a:r>
            <a:r>
              <a:rPr lang="en-US" sz="2800" dirty="0"/>
              <a:t>, masks, or carvings</a:t>
            </a:r>
            <a:r>
              <a:rPr lang="en-US" sz="2800" dirty="0" smtClean="0"/>
              <a:t>.</a:t>
            </a:r>
          </a:p>
          <a:p>
            <a:pPr marL="457200" indent="-457200">
              <a:buFont typeface="Wingdings" charset="2"/>
              <a:buChar char="Ø"/>
            </a:pPr>
            <a:r>
              <a:rPr lang="en-US" sz="2800" dirty="0" smtClean="0"/>
              <a:t>Meat and Salmon was often either </a:t>
            </a:r>
            <a:r>
              <a:rPr lang="en-US" sz="2800" b="1" dirty="0" smtClean="0"/>
              <a:t>dried</a:t>
            </a:r>
            <a:r>
              <a:rPr lang="en-US" sz="2800" dirty="0" smtClean="0"/>
              <a:t> (sun/wind) or </a:t>
            </a:r>
            <a:r>
              <a:rPr lang="en-US" sz="2800" b="1" dirty="0" smtClean="0"/>
              <a:t>smoked</a:t>
            </a:r>
            <a:endParaRPr lang="en-US" sz="2800" b="1" dirty="0"/>
          </a:p>
          <a:p>
            <a:pPr marL="457200" indent="-457200">
              <a:buFont typeface="Wingdings" charset="2"/>
              <a:buChar char="Ø"/>
            </a:pPr>
            <a:endParaRPr lang="en-US" sz="2800" dirty="0"/>
          </a:p>
          <a:p>
            <a:pPr marL="457200" indent="-457200">
              <a:buFont typeface="Wingdings" charset="2"/>
              <a:buChar char="Ø"/>
            </a:pPr>
            <a:r>
              <a:rPr lang="en-US" sz="2800" dirty="0" smtClean="0"/>
              <a:t>The resources were then put into either Bentwood </a:t>
            </a:r>
            <a:r>
              <a:rPr lang="en-US" sz="2800" b="1" dirty="0" smtClean="0"/>
              <a:t>Boxes</a:t>
            </a:r>
            <a:r>
              <a:rPr lang="en-US" sz="2800" dirty="0" smtClean="0"/>
              <a:t> (South) and Raised Caches/Underground Pits (North)</a:t>
            </a:r>
            <a:endParaRPr lang="en-US" sz="2800" dirty="0"/>
          </a:p>
        </p:txBody>
      </p:sp>
    </p:spTree>
    <p:extLst>
      <p:ext uri="{BB962C8B-B14F-4D97-AF65-F5344CB8AC3E}">
        <p14:creationId xmlns:p14="http://schemas.microsoft.com/office/powerpoint/2010/main" val="12648492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preserving salmon first nations bc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180" y="1158785"/>
            <a:ext cx="3571875" cy="455295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preserving salmon first nations bc co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070" y="1132248"/>
            <a:ext cx="3434615" cy="457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16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preserving salmon first nations bc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4" y="1718316"/>
            <a:ext cx="9156274" cy="305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301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result for preserving salmon first nations bc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9" y="258133"/>
            <a:ext cx="4646012" cy="3675512"/>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preserving salmon first nations bc co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408" y="2597451"/>
            <a:ext cx="4643438"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05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preserving salmon first nations bc co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42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Image result for preserving salmon first nations bc co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2032" y="0"/>
            <a:ext cx="30019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591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768096" y="3027872"/>
            <a:ext cx="7290055" cy="3281488"/>
          </a:xfrm>
        </p:spPr>
        <p:txBody>
          <a:bodyPr>
            <a:normAutofit/>
          </a:bodyPr>
          <a:lstStyle/>
          <a:p>
            <a:r>
              <a:rPr lang="en-US" sz="4000" dirty="0" smtClean="0"/>
              <a:t>What are seafood gardens?  How where they created/maintained by Coastal First Nations? </a:t>
            </a:r>
            <a:endParaRPr lang="en-US" sz="4000" dirty="0"/>
          </a:p>
          <a:p>
            <a:endParaRPr lang="en-US" sz="4000" dirty="0"/>
          </a:p>
        </p:txBody>
      </p:sp>
    </p:spTree>
    <p:extLst>
      <p:ext uri="{BB962C8B-B14F-4D97-AF65-F5344CB8AC3E}">
        <p14:creationId xmlns:p14="http://schemas.microsoft.com/office/powerpoint/2010/main" val="2298282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result for clam garden bc nuu-chah-nu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86" y="1033265"/>
            <a:ext cx="8574912" cy="450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46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a:bodyPr>
          <a:lstStyle/>
          <a:p>
            <a:r>
              <a:rPr lang="en-US" sz="6600" dirty="0" smtClean="0"/>
              <a:t>Clam Gardens</a:t>
            </a:r>
            <a:endParaRPr lang="en-US" sz="6600" dirty="0"/>
          </a:p>
        </p:txBody>
      </p:sp>
      <p:sp>
        <p:nvSpPr>
          <p:cNvPr id="3" name="Content Placeholder 2"/>
          <p:cNvSpPr>
            <a:spLocks noGrp="1"/>
          </p:cNvSpPr>
          <p:nvPr>
            <p:ph idx="1"/>
          </p:nvPr>
        </p:nvSpPr>
        <p:spPr>
          <a:xfrm>
            <a:off x="0" y="1847569"/>
            <a:ext cx="9144000" cy="5010431"/>
          </a:xfrm>
        </p:spPr>
        <p:txBody>
          <a:bodyPr>
            <a:normAutofit fontScale="92500" lnSpcReduction="20000"/>
          </a:bodyPr>
          <a:lstStyle/>
          <a:p>
            <a:r>
              <a:rPr lang="en-US" sz="4000" dirty="0"/>
              <a:t>Clam Gardens – Learning Together – Gulf Islands National Park Reserve</a:t>
            </a:r>
          </a:p>
          <a:p>
            <a:r>
              <a:rPr lang="en-US" sz="4000" dirty="0">
                <a:hlinkClick r:id="rId2"/>
              </a:rPr>
              <a:t>https://www.youtube.com/watch?v=</a:t>
            </a:r>
            <a:r>
              <a:rPr lang="en-US" sz="4000" dirty="0" smtClean="0">
                <a:hlinkClick r:id="rId2"/>
              </a:rPr>
              <a:t>22Nytmxw2Z8</a:t>
            </a:r>
            <a:endParaRPr lang="en-US" sz="4000" dirty="0"/>
          </a:p>
          <a:p>
            <a:endParaRPr lang="en-US" sz="4000" dirty="0" smtClean="0"/>
          </a:p>
          <a:p>
            <a:r>
              <a:rPr lang="en-US" sz="4000" dirty="0">
                <a:hlinkClick r:id="rId3"/>
              </a:rPr>
              <a:t>https://</a:t>
            </a:r>
            <a:r>
              <a:rPr lang="en-US" sz="4000" dirty="0" smtClean="0">
                <a:hlinkClick r:id="rId3"/>
              </a:rPr>
              <a:t>www.youtube.com/watch?v=j2wPVx4sCN0</a:t>
            </a:r>
            <a:endParaRPr lang="en-US" sz="4000" dirty="0" smtClean="0"/>
          </a:p>
          <a:p>
            <a:endParaRPr lang="en-US" sz="4000" dirty="0"/>
          </a:p>
          <a:p>
            <a:r>
              <a:rPr lang="en-US" sz="4000" dirty="0" smtClean="0"/>
              <a:t>3:26 mins</a:t>
            </a:r>
            <a:endParaRPr lang="en-US" sz="4000" dirty="0"/>
          </a:p>
        </p:txBody>
      </p:sp>
    </p:spTree>
    <p:extLst>
      <p:ext uri="{BB962C8B-B14F-4D97-AF65-F5344CB8AC3E}">
        <p14:creationId xmlns:p14="http://schemas.microsoft.com/office/powerpoint/2010/main" val="1262633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Harvesting Resources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3467065" y="1143000"/>
            <a:ext cx="5676934" cy="3970318"/>
          </a:xfrm>
          <a:prstGeom prst="rect">
            <a:avLst/>
          </a:prstGeom>
          <a:noFill/>
        </p:spPr>
        <p:txBody>
          <a:bodyPr wrap="square" rtlCol="0">
            <a:spAutoFit/>
          </a:bodyPr>
          <a:lstStyle/>
          <a:p>
            <a:pPr marL="285750" indent="-285750">
              <a:buFont typeface="Wingdings" charset="2"/>
              <a:buChar char="Ø"/>
            </a:pPr>
            <a:r>
              <a:rPr lang="en-US" sz="2800" dirty="0" smtClean="0"/>
              <a:t>Due to the many diverse regions in B.C., there is an </a:t>
            </a:r>
            <a:r>
              <a:rPr lang="en-US" sz="2800" b="1" dirty="0" smtClean="0"/>
              <a:t>abundance</a:t>
            </a:r>
            <a:r>
              <a:rPr lang="en-US" sz="2800" dirty="0" smtClean="0"/>
              <a:t> of different </a:t>
            </a:r>
            <a:r>
              <a:rPr lang="en-US" sz="2800" b="1" dirty="0" smtClean="0"/>
              <a:t>resources</a:t>
            </a:r>
            <a:r>
              <a:rPr lang="en-US" sz="2800" dirty="0" smtClean="0"/>
              <a:t> throughout our province. </a:t>
            </a:r>
          </a:p>
          <a:p>
            <a:pPr marL="285750" indent="-285750">
              <a:buFont typeface="Wingdings" charset="2"/>
              <a:buChar char="Ø"/>
            </a:pPr>
            <a:endParaRPr lang="en-US" sz="2800" dirty="0"/>
          </a:p>
          <a:p>
            <a:pPr marL="285750" indent="-285750">
              <a:buFont typeface="Wingdings" charset="2"/>
              <a:buChar char="Ø"/>
            </a:pPr>
            <a:r>
              <a:rPr lang="en-US" sz="2800" dirty="0" smtClean="0"/>
              <a:t>The need for different </a:t>
            </a:r>
            <a:r>
              <a:rPr lang="en-US" sz="2800" b="1" dirty="0" smtClean="0"/>
              <a:t>technologies</a:t>
            </a:r>
            <a:r>
              <a:rPr lang="en-US" sz="2800" dirty="0" smtClean="0"/>
              <a:t> were </a:t>
            </a:r>
            <a:r>
              <a:rPr lang="en-US" sz="2800" b="1" dirty="0" smtClean="0"/>
              <a:t>developed</a:t>
            </a:r>
            <a:r>
              <a:rPr lang="en-US" sz="2800" dirty="0" smtClean="0"/>
              <a:t> over </a:t>
            </a:r>
            <a:r>
              <a:rPr lang="en-US" sz="2800" b="1" dirty="0" smtClean="0"/>
              <a:t>centuries</a:t>
            </a:r>
            <a:r>
              <a:rPr lang="en-US" sz="2800" dirty="0" smtClean="0"/>
              <a:t> to </a:t>
            </a:r>
            <a:r>
              <a:rPr lang="en-US" sz="2800" b="1" dirty="0" smtClean="0"/>
              <a:t>harvest</a:t>
            </a:r>
            <a:r>
              <a:rPr lang="en-US" sz="2800" dirty="0" smtClean="0"/>
              <a:t> and </a:t>
            </a:r>
            <a:r>
              <a:rPr lang="en-US" sz="2800" b="1" dirty="0" smtClean="0"/>
              <a:t>process</a:t>
            </a:r>
            <a:r>
              <a:rPr lang="en-US" sz="2800" dirty="0" smtClean="0"/>
              <a:t> these resources.</a:t>
            </a:r>
            <a:endParaRPr lang="en-US" sz="2800" dirty="0"/>
          </a:p>
        </p:txBody>
      </p:sp>
      <p:pic>
        <p:nvPicPr>
          <p:cNvPr id="3" name="Picture 2" descr="schoo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3467065" cy="5715000"/>
          </a:xfrm>
          <a:prstGeom prst="rect">
            <a:avLst/>
          </a:prstGeom>
        </p:spPr>
      </p:pic>
      <p:pic>
        <p:nvPicPr>
          <p:cNvPr id="6" name="Picture 5" descr="weaving.jpg"/>
          <p:cNvPicPr>
            <a:picLocks noChangeAspect="1"/>
          </p:cNvPicPr>
          <p:nvPr/>
        </p:nvPicPr>
        <p:blipFill rotWithShape="1">
          <a:blip r:embed="rId4">
            <a:extLst>
              <a:ext uri="{28A0092B-C50C-407E-A947-70E740481C1C}">
                <a14:useLocalDpi xmlns:a14="http://schemas.microsoft.com/office/drawing/2010/main" val="0"/>
              </a:ext>
            </a:extLst>
          </a:blip>
          <a:srcRect t="29704"/>
          <a:stretch/>
        </p:blipFill>
        <p:spPr>
          <a:xfrm>
            <a:off x="3467065" y="5113318"/>
            <a:ext cx="5676935" cy="1744682"/>
          </a:xfrm>
          <a:prstGeom prst="rect">
            <a:avLst/>
          </a:prstGeom>
        </p:spPr>
      </p:pic>
    </p:spTree>
    <p:extLst>
      <p:ext uri="{BB962C8B-B14F-4D97-AF65-F5344CB8AC3E}">
        <p14:creationId xmlns:p14="http://schemas.microsoft.com/office/powerpoint/2010/main" val="14664795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pPr fontAlgn="base"/>
            <a:r>
              <a:rPr lang="en-US" sz="6600" dirty="0"/>
              <a:t>B.C. First Nations work to restore ancient seafood farms</a:t>
            </a:r>
          </a:p>
        </p:txBody>
      </p:sp>
      <p:sp>
        <p:nvSpPr>
          <p:cNvPr id="3" name="Content Placeholder 2"/>
          <p:cNvSpPr>
            <a:spLocks noGrp="1"/>
          </p:cNvSpPr>
          <p:nvPr>
            <p:ph idx="1"/>
          </p:nvPr>
        </p:nvSpPr>
        <p:spPr>
          <a:xfrm>
            <a:off x="0" y="2596552"/>
            <a:ext cx="9144000" cy="4261449"/>
          </a:xfrm>
        </p:spPr>
        <p:txBody>
          <a:bodyPr>
            <a:normAutofit fontScale="92500" lnSpcReduction="10000"/>
          </a:bodyPr>
          <a:lstStyle/>
          <a:p>
            <a:r>
              <a:rPr lang="en-US" sz="3600" dirty="0"/>
              <a:t>When the tide rolls out, First Nations elders and youth scramble down the beach to restore ancient seafood farms that helped feed their ancestors for millennia.</a:t>
            </a:r>
            <a:endParaRPr lang="en-US" sz="4000" dirty="0"/>
          </a:p>
          <a:p>
            <a:endParaRPr lang="en-US" sz="4000" dirty="0" smtClean="0">
              <a:hlinkClick r:id=""/>
            </a:endParaRPr>
          </a:p>
          <a:p>
            <a:r>
              <a:rPr lang="en-US" sz="4000" dirty="0" smtClean="0">
                <a:hlinkClick r:id=""/>
              </a:rPr>
              <a:t>http</a:t>
            </a:r>
            <a:r>
              <a:rPr lang="en-US" sz="4000" dirty="0">
                <a:hlinkClick r:id="rId2"/>
              </a:rPr>
              <a:t>://</a:t>
            </a:r>
            <a:r>
              <a:rPr lang="en-US" sz="4000" dirty="0" smtClean="0">
                <a:hlinkClick r:id="rId2"/>
              </a:rPr>
              <a:t>www.vancouversun.com/technology/first+nations+work+restore+ancient+seafood+farms/11792123/story.html</a:t>
            </a:r>
            <a:r>
              <a:rPr lang="en-US" sz="4000" dirty="0" smtClean="0"/>
              <a:t> </a:t>
            </a:r>
            <a:endParaRPr lang="en-US" sz="4000" dirty="0"/>
          </a:p>
          <a:p>
            <a:endParaRPr lang="en-US" sz="4000" dirty="0"/>
          </a:p>
        </p:txBody>
      </p:sp>
    </p:spTree>
    <p:extLst>
      <p:ext uri="{BB962C8B-B14F-4D97-AF65-F5344CB8AC3E}">
        <p14:creationId xmlns:p14="http://schemas.microsoft.com/office/powerpoint/2010/main" val="1829392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 result for herring roe heiltsuk first 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112" y="2091729"/>
            <a:ext cx="3540188" cy="3534944"/>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Image result for herring roe heiltsuk first n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73" y="2017896"/>
            <a:ext cx="4833182" cy="3608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361" y="171237"/>
            <a:ext cx="8952640" cy="1846659"/>
          </a:xfrm>
          <a:prstGeom prst="rect">
            <a:avLst/>
          </a:prstGeom>
          <a:noFill/>
        </p:spPr>
        <p:txBody>
          <a:bodyPr wrap="square" rtlCol="0">
            <a:spAutoFit/>
          </a:bodyPr>
          <a:lstStyle/>
          <a:p>
            <a:pPr algn="ctr"/>
            <a:r>
              <a:rPr lang="en-US" sz="3200" dirty="0"/>
              <a:t>What is herring row? </a:t>
            </a:r>
            <a:endParaRPr lang="en-US" sz="3200" dirty="0" smtClean="0"/>
          </a:p>
          <a:p>
            <a:pPr algn="ctr"/>
            <a:r>
              <a:rPr lang="en-US" sz="3200" dirty="0" smtClean="0"/>
              <a:t>What </a:t>
            </a:r>
            <a:r>
              <a:rPr lang="en-US" sz="3200" dirty="0"/>
              <a:t>is the process of harvesting/farming herring row? </a:t>
            </a:r>
          </a:p>
          <a:p>
            <a:endParaRPr lang="en-US" dirty="0"/>
          </a:p>
        </p:txBody>
      </p:sp>
    </p:spTree>
    <p:extLst>
      <p:ext uri="{BB962C8B-B14F-4D97-AF65-F5344CB8AC3E}">
        <p14:creationId xmlns:p14="http://schemas.microsoft.com/office/powerpoint/2010/main" val="3131772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herring roe heiltsuk first 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564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a:t>“Traditional Harvest of Spawn on Hemlock Trees” by Mark </a:t>
            </a:r>
            <a:r>
              <a:rPr lang="en-US" sz="6600" dirty="0" err="1"/>
              <a:t>Wunsch</a:t>
            </a:r>
            <a:endParaRPr lang="en-US" sz="6600" dirty="0"/>
          </a:p>
        </p:txBody>
      </p:sp>
      <p:sp>
        <p:nvSpPr>
          <p:cNvPr id="3" name="Content Placeholder 2"/>
          <p:cNvSpPr>
            <a:spLocks noGrp="1"/>
          </p:cNvSpPr>
          <p:nvPr>
            <p:ph idx="1"/>
          </p:nvPr>
        </p:nvSpPr>
        <p:spPr>
          <a:xfrm>
            <a:off x="768096" y="3027872"/>
            <a:ext cx="7290055" cy="3281488"/>
          </a:xfrm>
        </p:spPr>
        <p:txBody>
          <a:bodyPr>
            <a:normAutofit fontScale="92500" lnSpcReduction="10000"/>
          </a:bodyPr>
          <a:lstStyle/>
          <a:p>
            <a:r>
              <a:rPr lang="en-US" sz="4000" dirty="0" smtClean="0"/>
              <a:t>Pacific Herring</a:t>
            </a:r>
          </a:p>
          <a:p>
            <a:endParaRPr lang="en-US" sz="4000" dirty="0"/>
          </a:p>
          <a:p>
            <a:r>
              <a:rPr lang="en-US" sz="4000" dirty="0">
                <a:hlinkClick r:id="rId2"/>
              </a:rPr>
              <a:t>https://</a:t>
            </a:r>
            <a:r>
              <a:rPr lang="en-US" sz="4000" dirty="0" smtClean="0">
                <a:hlinkClick r:id="rId2"/>
              </a:rPr>
              <a:t>vimeo.com/93050927</a:t>
            </a:r>
            <a:r>
              <a:rPr lang="en-US" sz="4000" dirty="0" smtClean="0"/>
              <a:t> </a:t>
            </a:r>
            <a:endParaRPr lang="en-US" sz="4000" dirty="0"/>
          </a:p>
          <a:p>
            <a:endParaRPr lang="en-US" sz="4000" dirty="0" smtClean="0"/>
          </a:p>
          <a:p>
            <a:r>
              <a:rPr lang="en-US" sz="4000" dirty="0" smtClean="0"/>
              <a:t>2:23 mins</a:t>
            </a:r>
            <a:endParaRPr lang="en-US" sz="4000" dirty="0"/>
          </a:p>
        </p:txBody>
      </p:sp>
    </p:spTree>
    <p:extLst>
      <p:ext uri="{BB962C8B-B14F-4D97-AF65-F5344CB8AC3E}">
        <p14:creationId xmlns:p14="http://schemas.microsoft.com/office/powerpoint/2010/main" val="2487513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802493" cy="348507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oolic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5072"/>
            <a:ext cx="3355674" cy="335567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oolic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674" y="3485073"/>
            <a:ext cx="5788326" cy="33556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02493" y="17395"/>
            <a:ext cx="5341507" cy="3539430"/>
          </a:xfrm>
          <a:prstGeom prst="rect">
            <a:avLst/>
          </a:prstGeom>
          <a:noFill/>
        </p:spPr>
        <p:txBody>
          <a:bodyPr wrap="square" rtlCol="0">
            <a:spAutoFit/>
          </a:bodyPr>
          <a:lstStyle/>
          <a:p>
            <a:r>
              <a:rPr lang="en-US" sz="3200" dirty="0"/>
              <a:t>What is </a:t>
            </a:r>
            <a:r>
              <a:rPr lang="en-US" sz="3200" dirty="0" err="1"/>
              <a:t>oolichan</a:t>
            </a:r>
            <a:r>
              <a:rPr lang="en-US" sz="3200" dirty="0"/>
              <a:t>/eulachon/</a:t>
            </a:r>
            <a:r>
              <a:rPr lang="en-US" sz="3200" dirty="0" err="1"/>
              <a:t>ooligan</a:t>
            </a:r>
            <a:r>
              <a:rPr lang="en-US" sz="3200" dirty="0"/>
              <a:t>/hooligan? </a:t>
            </a:r>
            <a:endParaRPr lang="en-US" sz="3200" dirty="0" smtClean="0"/>
          </a:p>
          <a:p>
            <a:r>
              <a:rPr lang="en-US" sz="3200" dirty="0" smtClean="0"/>
              <a:t>What </a:t>
            </a:r>
            <a:r>
              <a:rPr lang="en-US" sz="3200" dirty="0"/>
              <a:t>was the </a:t>
            </a:r>
            <a:r>
              <a:rPr lang="en-US" sz="3200" dirty="0" err="1"/>
              <a:t>oolichan</a:t>
            </a:r>
            <a:r>
              <a:rPr lang="en-US" sz="3200" dirty="0"/>
              <a:t> fishery? </a:t>
            </a:r>
            <a:endParaRPr lang="en-US" sz="3200" dirty="0" smtClean="0"/>
          </a:p>
          <a:p>
            <a:r>
              <a:rPr lang="en-US" sz="3200" dirty="0" smtClean="0"/>
              <a:t>How </a:t>
            </a:r>
            <a:r>
              <a:rPr lang="en-US" sz="3200" dirty="0"/>
              <a:t>was </a:t>
            </a:r>
            <a:r>
              <a:rPr lang="en-US" sz="3200" dirty="0" err="1"/>
              <a:t>oolichan</a:t>
            </a:r>
            <a:r>
              <a:rPr lang="en-US" sz="3200" dirty="0"/>
              <a:t> used by Coastal First Nations? </a:t>
            </a:r>
          </a:p>
          <a:p>
            <a:endParaRPr lang="en-US" sz="3200" dirty="0"/>
          </a:p>
        </p:txBody>
      </p:sp>
    </p:spTree>
    <p:extLst>
      <p:ext uri="{BB962C8B-B14F-4D97-AF65-F5344CB8AC3E}">
        <p14:creationId xmlns:p14="http://schemas.microsoft.com/office/powerpoint/2010/main" val="352214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99616"/>
          </a:xfrm>
        </p:spPr>
        <p:txBody>
          <a:bodyPr>
            <a:normAutofit/>
          </a:bodyPr>
          <a:lstStyle/>
          <a:p>
            <a:r>
              <a:rPr lang="en-US" sz="6600" dirty="0" err="1"/>
              <a:t>Ooligan</a:t>
            </a:r>
            <a:r>
              <a:rPr lang="en-US" sz="6600" dirty="0"/>
              <a:t> fishing camp</a:t>
            </a:r>
          </a:p>
        </p:txBody>
      </p:sp>
      <p:sp>
        <p:nvSpPr>
          <p:cNvPr id="3" name="Content Placeholder 2"/>
          <p:cNvSpPr>
            <a:spLocks noGrp="1"/>
          </p:cNvSpPr>
          <p:nvPr>
            <p:ph idx="1"/>
          </p:nvPr>
        </p:nvSpPr>
        <p:spPr>
          <a:xfrm>
            <a:off x="768096" y="2734574"/>
            <a:ext cx="7290055" cy="3743864"/>
          </a:xfrm>
        </p:spPr>
        <p:txBody>
          <a:bodyPr>
            <a:normAutofit fontScale="92500" lnSpcReduction="10000"/>
          </a:bodyPr>
          <a:lstStyle/>
          <a:p>
            <a:r>
              <a:rPr lang="en-US" sz="4000" dirty="0" err="1" smtClean="0"/>
              <a:t>Ooligan</a:t>
            </a:r>
            <a:r>
              <a:rPr lang="en-US" sz="4000" dirty="0" smtClean="0"/>
              <a:t> – </a:t>
            </a:r>
            <a:r>
              <a:rPr lang="en-US" sz="4000" dirty="0" err="1" smtClean="0"/>
              <a:t>Haisla</a:t>
            </a:r>
            <a:r>
              <a:rPr lang="en-US" sz="4000" dirty="0" smtClean="0"/>
              <a:t> First Nation</a:t>
            </a:r>
            <a:endParaRPr lang="en-US" sz="4000" dirty="0"/>
          </a:p>
          <a:p>
            <a:endParaRPr lang="en-US" sz="4000" dirty="0" smtClean="0"/>
          </a:p>
          <a:p>
            <a:r>
              <a:rPr lang="en-US" sz="4000" dirty="0">
                <a:hlinkClick r:id="rId2"/>
              </a:rPr>
              <a:t>https://</a:t>
            </a:r>
            <a:r>
              <a:rPr lang="en-US" sz="4000" dirty="0" smtClean="0">
                <a:hlinkClick r:id="rId2"/>
              </a:rPr>
              <a:t>www.youtube.com/watch?v=uq6KZzQHr2Q</a:t>
            </a:r>
            <a:r>
              <a:rPr lang="en-US" sz="4000" dirty="0" smtClean="0"/>
              <a:t> </a:t>
            </a:r>
            <a:endParaRPr lang="en-US" sz="4000" dirty="0"/>
          </a:p>
          <a:p>
            <a:endParaRPr lang="en-US" sz="4000" dirty="0"/>
          </a:p>
          <a:p>
            <a:r>
              <a:rPr lang="en-US" sz="4000" dirty="0" smtClean="0"/>
              <a:t>4:34 mins</a:t>
            </a:r>
            <a:endParaRPr lang="en-US" sz="4000" dirty="0"/>
          </a:p>
        </p:txBody>
      </p:sp>
    </p:spTree>
    <p:extLst>
      <p:ext uri="{BB962C8B-B14F-4D97-AF65-F5344CB8AC3E}">
        <p14:creationId xmlns:p14="http://schemas.microsoft.com/office/powerpoint/2010/main" val="2714463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00"/>
            <a:ext cx="4789486" cy="1984375"/>
          </a:xfrm>
        </p:spPr>
        <p:txBody>
          <a:bodyPr>
            <a:noAutofit/>
          </a:bodyPr>
          <a:lstStyle/>
          <a:p>
            <a:r>
              <a:rPr lang="en-US" sz="2400" dirty="0" smtClean="0"/>
              <a:t/>
            </a:r>
            <a:br>
              <a:rPr lang="en-US" sz="2400" dirty="0" smtClean="0"/>
            </a:br>
            <a:r>
              <a:rPr lang="en-US" sz="2400" dirty="0" smtClean="0"/>
              <a:t>Below left is a </a:t>
            </a:r>
            <a:r>
              <a:rPr lang="en-US" sz="2400" dirty="0" err="1" smtClean="0"/>
              <a:t>Musqueam</a:t>
            </a:r>
            <a:r>
              <a:rPr lang="en-US" sz="2400" dirty="0" smtClean="0"/>
              <a:t> woman using a spindle whorl</a:t>
            </a:r>
            <a:br>
              <a:rPr lang="en-US" sz="2400" dirty="0" smtClean="0"/>
            </a:br>
            <a:r>
              <a:rPr lang="en-US" sz="2400" dirty="0" smtClean="0"/>
              <a:t>Below right is a Coast Salish Loom</a:t>
            </a:r>
            <a:br>
              <a:rPr lang="en-US" sz="2400" dirty="0" smtClean="0"/>
            </a:br>
            <a:r>
              <a:rPr lang="en-US" sz="2400" dirty="0"/>
              <a:t>	</a:t>
            </a:r>
            <a:r>
              <a:rPr lang="en-US" sz="2400" dirty="0" smtClean="0"/>
              <a:t/>
            </a:r>
            <a:br>
              <a:rPr lang="en-US" sz="2400" dirty="0" smtClean="0"/>
            </a:br>
            <a:endParaRPr lang="en-US" sz="2400" dirty="0"/>
          </a:p>
        </p:txBody>
      </p:sp>
      <p:pic>
        <p:nvPicPr>
          <p:cNvPr id="4" name="Content Placeholder 3"/>
          <p:cNvPicPr>
            <a:picLocks noGrp="1" noChangeAspect="1"/>
          </p:cNvPicPr>
          <p:nvPr>
            <p:ph sz="half" idx="1"/>
          </p:nvPr>
        </p:nvPicPr>
        <p:blipFill rotWithShape="1">
          <a:blip r:embed="rId2"/>
          <a:srcRect l="18975" r="18975"/>
          <a:stretch/>
        </p:blipFill>
        <p:spPr>
          <a:xfrm>
            <a:off x="-1" y="2332037"/>
            <a:ext cx="4557059"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p:cNvPicPr>
            <a:picLocks noGrp="1" noChangeAspect="1"/>
          </p:cNvPicPr>
          <p:nvPr>
            <p:ph sz="half" idx="2"/>
          </p:nvPr>
        </p:nvPicPr>
        <p:blipFill>
          <a:blip r:embed="rId3"/>
          <a:srcRect t="11160" b="11160"/>
          <a:stretch>
            <a:fillRect/>
          </a:stretch>
        </p:blipFill>
        <p:spPr>
          <a:xfrm>
            <a:off x="4557057" y="2212508"/>
            <a:ext cx="4586941"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0" y="0"/>
            <a:ext cx="9143999" cy="1200329"/>
          </a:xfrm>
          <a:prstGeom prst="rect">
            <a:avLst/>
          </a:prstGeom>
          <a:solidFill>
            <a:srgbClr val="CCFFCC"/>
          </a:solidFill>
        </p:spPr>
        <p:txBody>
          <a:bodyPr wrap="square" rtlCol="0">
            <a:spAutoFit/>
          </a:bodyPr>
          <a:lstStyle/>
          <a:p>
            <a:pPr algn="ctr"/>
            <a:r>
              <a:rPr lang="en-US" sz="3600" dirty="0" smtClean="0">
                <a:solidFill>
                  <a:srgbClr val="8EB4E3"/>
                </a:solidFill>
              </a:rPr>
              <a:t>Coast </a:t>
            </a:r>
            <a:r>
              <a:rPr lang="en-US" sz="3600" dirty="0">
                <a:solidFill>
                  <a:srgbClr val="8EB4E3"/>
                </a:solidFill>
              </a:rPr>
              <a:t>Salish Spindle </a:t>
            </a:r>
            <a:r>
              <a:rPr lang="en-US" sz="3600" dirty="0" smtClean="0">
                <a:solidFill>
                  <a:srgbClr val="8EB4E3"/>
                </a:solidFill>
              </a:rPr>
              <a:t>Whorl</a:t>
            </a:r>
          </a:p>
          <a:p>
            <a:pPr algn="ctr"/>
            <a:r>
              <a:rPr lang="en-US" sz="3600" dirty="0" smtClean="0">
                <a:solidFill>
                  <a:srgbClr val="8EB4E3"/>
                </a:solidFill>
              </a:rPr>
              <a:t> </a:t>
            </a:r>
            <a:endParaRPr lang="en-US" sz="3600" dirty="0">
              <a:solidFill>
                <a:srgbClr val="8EB4E3"/>
              </a:solidFill>
            </a:endParaRPr>
          </a:p>
        </p:txBody>
      </p:sp>
    </p:spTree>
    <p:extLst>
      <p:ext uri="{BB962C8B-B14F-4D97-AF65-F5344CB8AC3E}">
        <p14:creationId xmlns:p14="http://schemas.microsoft.com/office/powerpoint/2010/main" val="1799994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Hides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2246769"/>
          </a:xfrm>
          <a:prstGeom prst="rect">
            <a:avLst/>
          </a:prstGeom>
          <a:noFill/>
        </p:spPr>
        <p:txBody>
          <a:bodyPr wrap="square" rtlCol="0">
            <a:spAutoFit/>
          </a:bodyPr>
          <a:lstStyle/>
          <a:p>
            <a:pPr marL="457200" indent="-457200">
              <a:buFont typeface="Wingdings" charset="2"/>
              <a:buChar char="Ø"/>
            </a:pPr>
            <a:r>
              <a:rPr lang="en-US" sz="2800" dirty="0" smtClean="0"/>
              <a:t>Hides were always </a:t>
            </a:r>
            <a:r>
              <a:rPr lang="en-US" sz="2800" b="1" u="sng" dirty="0" smtClean="0"/>
              <a:t>utilized</a:t>
            </a:r>
            <a:r>
              <a:rPr lang="en-US" sz="2800" dirty="0" smtClean="0"/>
              <a:t> in First Nations communities for clothing, drums, footwear and cord. </a:t>
            </a:r>
          </a:p>
          <a:p>
            <a:pPr marL="457200" indent="-457200">
              <a:buFont typeface="Wingdings" charset="2"/>
              <a:buChar char="Ø"/>
            </a:pPr>
            <a:endParaRPr lang="en-US" sz="2800" dirty="0"/>
          </a:p>
          <a:p>
            <a:pPr marL="457200" indent="-457200">
              <a:buFont typeface="Wingdings" charset="2"/>
              <a:buChar char="Ø"/>
            </a:pPr>
            <a:r>
              <a:rPr lang="en-US" sz="2800" dirty="0" smtClean="0">
                <a:hlinkClick r:id="rId3"/>
              </a:rPr>
              <a:t>Tanning </a:t>
            </a:r>
            <a:r>
              <a:rPr lang="en-US" sz="2800" dirty="0" smtClean="0"/>
              <a:t>is a difficult </a:t>
            </a:r>
            <a:r>
              <a:rPr lang="en-US" sz="2800" b="1" u="sng" dirty="0" smtClean="0"/>
              <a:t>process</a:t>
            </a:r>
            <a:r>
              <a:rPr lang="en-US" sz="2800" dirty="0" smtClean="0"/>
              <a:t>, requiring </a:t>
            </a:r>
            <a:r>
              <a:rPr lang="en-US" sz="2800" b="1" u="sng" dirty="0" smtClean="0"/>
              <a:t>skill</a:t>
            </a:r>
            <a:r>
              <a:rPr lang="en-US" sz="2800" dirty="0" smtClean="0"/>
              <a:t>, knowledge, and </a:t>
            </a:r>
            <a:r>
              <a:rPr lang="en-US" sz="2800" b="1" u="sng" dirty="0" smtClean="0"/>
              <a:t>patience</a:t>
            </a:r>
            <a:r>
              <a:rPr lang="en-US" sz="2800" dirty="0" smtClean="0"/>
              <a:t>. </a:t>
            </a:r>
          </a:p>
        </p:txBody>
      </p:sp>
      <p:pic>
        <p:nvPicPr>
          <p:cNvPr id="3" name="Picture 2" descr="traditional-moosehi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253" y="3486538"/>
            <a:ext cx="4715747" cy="3371462"/>
          </a:xfrm>
          <a:prstGeom prst="rect">
            <a:avLst/>
          </a:prstGeom>
        </p:spPr>
      </p:pic>
      <p:pic>
        <p:nvPicPr>
          <p:cNvPr id="6" name="Picture 5" descr="kawatsi_tours_Dru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86175"/>
            <a:ext cx="4428253" cy="3171825"/>
          </a:xfrm>
          <a:prstGeom prst="rect">
            <a:avLst/>
          </a:prstGeom>
        </p:spPr>
      </p:pic>
    </p:spTree>
    <p:extLst>
      <p:ext uri="{BB962C8B-B14F-4D97-AF65-F5344CB8AC3E}">
        <p14:creationId xmlns:p14="http://schemas.microsoft.com/office/powerpoint/2010/main" val="18698227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Hides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3" name="Picture 2" descr="squamish-elementary-students-learn-to-tan-deer-hides-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5011822" cy="5715000"/>
          </a:xfrm>
          <a:prstGeom prst="rect">
            <a:avLst/>
          </a:prstGeom>
        </p:spPr>
      </p:pic>
      <p:sp>
        <p:nvSpPr>
          <p:cNvPr id="6" name="TextBox 5"/>
          <p:cNvSpPr txBox="1"/>
          <p:nvPr/>
        </p:nvSpPr>
        <p:spPr>
          <a:xfrm>
            <a:off x="5011822" y="2058379"/>
            <a:ext cx="4132177" cy="3108544"/>
          </a:xfrm>
          <a:prstGeom prst="rect">
            <a:avLst/>
          </a:prstGeom>
          <a:noFill/>
        </p:spPr>
        <p:txBody>
          <a:bodyPr wrap="square" rtlCol="0">
            <a:spAutoFit/>
          </a:bodyPr>
          <a:lstStyle/>
          <a:p>
            <a:r>
              <a:rPr lang="en-US" sz="2800" dirty="0" smtClean="0"/>
              <a:t>“Traditionally, when you make something for the first time you give it away because the gift you received was the knowledge of how to make more.”</a:t>
            </a:r>
            <a:endParaRPr lang="en-US" sz="2800" dirty="0"/>
          </a:p>
        </p:txBody>
      </p:sp>
    </p:spTree>
    <p:extLst>
      <p:ext uri="{BB962C8B-B14F-4D97-AF65-F5344CB8AC3E}">
        <p14:creationId xmlns:p14="http://schemas.microsoft.com/office/powerpoint/2010/main" val="110543639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Textiles and Baskets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3539431"/>
          </a:xfrm>
          <a:prstGeom prst="rect">
            <a:avLst/>
          </a:prstGeom>
          <a:noFill/>
        </p:spPr>
        <p:txBody>
          <a:bodyPr wrap="square" rtlCol="0">
            <a:spAutoFit/>
          </a:bodyPr>
          <a:lstStyle/>
          <a:p>
            <a:pPr marL="457200" indent="-457200">
              <a:buFont typeface="Wingdings" charset="2"/>
              <a:buChar char="Ø"/>
            </a:pPr>
            <a:r>
              <a:rPr lang="en-US" sz="2800" dirty="0" smtClean="0"/>
              <a:t>Plant </a:t>
            </a:r>
            <a:r>
              <a:rPr lang="en-US" sz="2800" b="1" u="sng" dirty="0" smtClean="0"/>
              <a:t>fibers</a:t>
            </a:r>
            <a:r>
              <a:rPr lang="en-US" sz="2800" dirty="0" smtClean="0"/>
              <a:t> were </a:t>
            </a:r>
            <a:r>
              <a:rPr lang="en-US" sz="2800" b="1" u="sng" dirty="0" smtClean="0"/>
              <a:t>woven</a:t>
            </a:r>
            <a:r>
              <a:rPr lang="en-US" sz="2800" dirty="0" smtClean="0"/>
              <a:t> into clothing, mats, and baskets. </a:t>
            </a:r>
          </a:p>
          <a:p>
            <a:pPr marL="457200" indent="-457200">
              <a:buFont typeface="Wingdings" charset="2"/>
              <a:buChar char="Ø"/>
            </a:pPr>
            <a:r>
              <a:rPr lang="en-US" sz="2800" dirty="0" smtClean="0"/>
              <a:t>Used to make </a:t>
            </a:r>
            <a:r>
              <a:rPr lang="en-US" sz="2800" b="1" u="sng" dirty="0" smtClean="0"/>
              <a:t>twine</a:t>
            </a:r>
            <a:r>
              <a:rPr lang="en-US" sz="2800" dirty="0" smtClean="0"/>
              <a:t>, cord and </a:t>
            </a:r>
            <a:r>
              <a:rPr lang="en-US" sz="2800" b="1" u="sng" dirty="0" smtClean="0"/>
              <a:t>ropes</a:t>
            </a:r>
            <a:r>
              <a:rPr lang="en-US" sz="2800" dirty="0" smtClean="0"/>
              <a:t>. </a:t>
            </a:r>
          </a:p>
          <a:p>
            <a:pPr marL="457200" indent="-457200">
              <a:buFont typeface="Wingdings" charset="2"/>
              <a:buChar char="Ø"/>
            </a:pPr>
            <a:r>
              <a:rPr lang="en-US" sz="2800" dirty="0" smtClean="0"/>
              <a:t>This role was often performed by women in communities.</a:t>
            </a:r>
          </a:p>
          <a:p>
            <a:pPr marL="457200" indent="-457200">
              <a:buFont typeface="Wingdings" charset="2"/>
              <a:buChar char="Ø"/>
            </a:pPr>
            <a:r>
              <a:rPr lang="en-US" sz="2800" dirty="0" smtClean="0"/>
              <a:t>If a resource was more challenging to come by (ex: Mountain Goat wool) it had more </a:t>
            </a:r>
            <a:r>
              <a:rPr lang="en-US" sz="2800" b="1" u="sng" dirty="0" smtClean="0"/>
              <a:t>prestige</a:t>
            </a:r>
            <a:r>
              <a:rPr lang="en-US" sz="2800" dirty="0" smtClean="0"/>
              <a:t>.  </a:t>
            </a:r>
          </a:p>
          <a:p>
            <a:pPr marL="457200" indent="-457200">
              <a:buFont typeface="Wingdings" charset="2"/>
              <a:buChar char="Ø"/>
            </a:pPr>
            <a:endParaRPr lang="en-US" sz="2800" dirty="0"/>
          </a:p>
          <a:p>
            <a:pPr marL="457200" indent="-457200">
              <a:buFont typeface="Wingdings" charset="2"/>
              <a:buChar char="Ø"/>
            </a:pPr>
            <a:r>
              <a:rPr lang="en-US" sz="2800" dirty="0" smtClean="0"/>
              <a:t>On the </a:t>
            </a:r>
            <a:r>
              <a:rPr lang="en-US" sz="2800" dirty="0" smtClean="0">
                <a:hlinkClick r:id="rId3"/>
              </a:rPr>
              <a:t>Coast</a:t>
            </a:r>
            <a:r>
              <a:rPr lang="en-US" sz="2800" dirty="0" smtClean="0"/>
              <a:t>, they would use the fiber from a </a:t>
            </a:r>
            <a:r>
              <a:rPr lang="en-US" sz="2800" b="1" u="sng" dirty="0" smtClean="0"/>
              <a:t>stinging</a:t>
            </a:r>
            <a:r>
              <a:rPr lang="en-US" sz="2800" dirty="0" smtClean="0"/>
              <a:t> nettle plant, twisting it to make it into a </a:t>
            </a:r>
            <a:r>
              <a:rPr lang="en-US" sz="2800" b="1" u="sng" dirty="0" smtClean="0"/>
              <a:t>net</a:t>
            </a:r>
            <a:r>
              <a:rPr lang="en-US" sz="2800" dirty="0" smtClean="0"/>
              <a:t>. </a:t>
            </a:r>
          </a:p>
        </p:txBody>
      </p:sp>
    </p:spTree>
    <p:extLst>
      <p:ext uri="{BB962C8B-B14F-4D97-AF65-F5344CB8AC3E}">
        <p14:creationId xmlns:p14="http://schemas.microsoft.com/office/powerpoint/2010/main" val="32188764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Plants (pg. 36)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3108544"/>
          </a:xfrm>
          <a:prstGeom prst="rect">
            <a:avLst/>
          </a:prstGeom>
          <a:noFill/>
        </p:spPr>
        <p:txBody>
          <a:bodyPr wrap="square" rtlCol="0">
            <a:spAutoFit/>
          </a:bodyPr>
          <a:lstStyle/>
          <a:p>
            <a:pPr marL="285750" indent="-285750">
              <a:buFont typeface="Wingdings" charset="2"/>
              <a:buChar char="Ø"/>
            </a:pPr>
            <a:r>
              <a:rPr lang="en-US" sz="2800" dirty="0" smtClean="0"/>
              <a:t>Plants are </a:t>
            </a:r>
            <a:r>
              <a:rPr lang="en-US" sz="2800" b="1" dirty="0" smtClean="0"/>
              <a:t>important</a:t>
            </a:r>
            <a:r>
              <a:rPr lang="en-US" sz="2800" dirty="0" smtClean="0"/>
              <a:t> for First Nations </a:t>
            </a:r>
            <a:r>
              <a:rPr lang="en-US" sz="2800" b="1" dirty="0" smtClean="0"/>
              <a:t>daily</a:t>
            </a:r>
            <a:r>
              <a:rPr lang="en-US" sz="2800" dirty="0" smtClean="0"/>
              <a:t>, ceremonial and spiritual life.</a:t>
            </a:r>
          </a:p>
          <a:p>
            <a:pPr marL="285750" indent="-285750">
              <a:buFont typeface="Wingdings" charset="2"/>
              <a:buChar char="Ø"/>
            </a:pPr>
            <a:r>
              <a:rPr lang="en-US" sz="2800" dirty="0" smtClean="0"/>
              <a:t>Provided </a:t>
            </a:r>
            <a:r>
              <a:rPr lang="en-US" sz="2800" b="1" dirty="0" smtClean="0"/>
              <a:t>food</a:t>
            </a:r>
            <a:r>
              <a:rPr lang="en-US" sz="2800" dirty="0" smtClean="0"/>
              <a:t>, medicine, tools, </a:t>
            </a:r>
            <a:r>
              <a:rPr lang="en-US" sz="2800" b="1" dirty="0" smtClean="0"/>
              <a:t>dyes</a:t>
            </a:r>
            <a:r>
              <a:rPr lang="en-US" sz="2800" dirty="0" smtClean="0"/>
              <a:t>, containers, fuel (oil) and fiber. </a:t>
            </a:r>
          </a:p>
          <a:p>
            <a:pPr marL="285750" indent="-285750">
              <a:buFont typeface="Wingdings" charset="2"/>
              <a:buChar char="Ø"/>
            </a:pPr>
            <a:r>
              <a:rPr lang="en-US" sz="2800" b="1" dirty="0" smtClean="0"/>
              <a:t>Controlled</a:t>
            </a:r>
            <a:r>
              <a:rPr lang="en-US" sz="2800" dirty="0" smtClean="0"/>
              <a:t> </a:t>
            </a:r>
            <a:r>
              <a:rPr lang="en-US" sz="2800" dirty="0" smtClean="0">
                <a:hlinkClick r:id="rId3"/>
              </a:rPr>
              <a:t>Burning </a:t>
            </a:r>
            <a:r>
              <a:rPr lang="en-US" sz="2800" dirty="0" smtClean="0"/>
              <a:t>  </a:t>
            </a:r>
            <a:r>
              <a:rPr lang="en-US" sz="2800" dirty="0" smtClean="0">
                <a:hlinkClick r:id="rId4"/>
              </a:rPr>
              <a:t>Australia</a:t>
            </a:r>
            <a:r>
              <a:rPr lang="en-US" sz="2800" dirty="0" smtClean="0"/>
              <a:t>  </a:t>
            </a:r>
            <a:r>
              <a:rPr lang="en-US" sz="2800" dirty="0" smtClean="0">
                <a:hlinkClick r:id="rId5"/>
              </a:rPr>
              <a:t>California </a:t>
            </a:r>
            <a:endParaRPr lang="en-US" sz="2800" dirty="0" smtClean="0"/>
          </a:p>
          <a:p>
            <a:pPr marL="285750" indent="-285750">
              <a:buFont typeface="Wingdings" charset="2"/>
              <a:buChar char="Ø"/>
            </a:pPr>
            <a:r>
              <a:rPr lang="en-US" sz="2800" dirty="0" smtClean="0"/>
              <a:t>Harvesting </a:t>
            </a:r>
            <a:r>
              <a:rPr lang="en-US" sz="2800" dirty="0" smtClean="0">
                <a:hlinkClick r:id="rId6"/>
              </a:rPr>
              <a:t>Cedar </a:t>
            </a:r>
            <a:endParaRPr lang="en-US" sz="2800" dirty="0" smtClean="0"/>
          </a:p>
          <a:p>
            <a:pPr marL="285750" indent="-285750">
              <a:buFont typeface="Wingdings" charset="2"/>
              <a:buChar char="Ø"/>
            </a:pPr>
            <a:r>
              <a:rPr lang="en-US" sz="2800" dirty="0" smtClean="0"/>
              <a:t>Harvesting plants/</a:t>
            </a:r>
            <a:r>
              <a:rPr lang="en-US" sz="2800" dirty="0" smtClean="0">
                <a:hlinkClick r:id="rId7"/>
              </a:rPr>
              <a:t>berries</a:t>
            </a:r>
            <a:r>
              <a:rPr lang="en-US" sz="2800" dirty="0" smtClean="0"/>
              <a:t>, is always a </a:t>
            </a:r>
            <a:r>
              <a:rPr lang="en-US" sz="2800" b="1" dirty="0" smtClean="0"/>
              <a:t>spiritual</a:t>
            </a:r>
            <a:r>
              <a:rPr lang="en-US" sz="2800" dirty="0" smtClean="0"/>
              <a:t> practice.</a:t>
            </a:r>
          </a:p>
        </p:txBody>
      </p:sp>
      <p:pic>
        <p:nvPicPr>
          <p:cNvPr id="7" name="Picture 6" descr="1014189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8281" y="4251544"/>
            <a:ext cx="3381263" cy="2630424"/>
          </a:xfrm>
          <a:prstGeom prst="rect">
            <a:avLst/>
          </a:prstGeom>
        </p:spPr>
      </p:pic>
      <p:pic>
        <p:nvPicPr>
          <p:cNvPr id="9" name="Picture 8" descr="23416902-assortment-of-wild-blueberries-and-salmon-berries-on-leaves-on-forest-floo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227576"/>
            <a:ext cx="3278281" cy="2630424"/>
          </a:xfrm>
          <a:prstGeom prst="rect">
            <a:avLst/>
          </a:prstGeom>
        </p:spPr>
      </p:pic>
      <p:pic>
        <p:nvPicPr>
          <p:cNvPr id="10" name="Picture 9" descr="d0d61c08c2f12c8725cf56c160606df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9544" y="4251544"/>
            <a:ext cx="2484456" cy="2606455"/>
          </a:xfrm>
          <a:prstGeom prst="rect">
            <a:avLst/>
          </a:prstGeom>
        </p:spPr>
      </p:pic>
    </p:spTree>
    <p:extLst>
      <p:ext uri="{BB962C8B-B14F-4D97-AF65-F5344CB8AC3E}">
        <p14:creationId xmlns:p14="http://schemas.microsoft.com/office/powerpoint/2010/main" val="30023816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Making Tools and Household Goods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4401205"/>
          </a:xfrm>
          <a:prstGeom prst="rect">
            <a:avLst/>
          </a:prstGeom>
          <a:noFill/>
        </p:spPr>
        <p:txBody>
          <a:bodyPr wrap="square" rtlCol="0">
            <a:spAutoFit/>
          </a:bodyPr>
          <a:lstStyle/>
          <a:p>
            <a:pPr marL="457200" indent="-457200">
              <a:buFont typeface="Wingdings" charset="2"/>
              <a:buChar char="Ø"/>
            </a:pPr>
            <a:r>
              <a:rPr lang="en-US" sz="2800" b="1" u="sng" dirty="0" smtClean="0"/>
              <a:t>Tool</a:t>
            </a:r>
            <a:r>
              <a:rPr lang="en-US" sz="2800" dirty="0" smtClean="0"/>
              <a:t> making occurred in the winter </a:t>
            </a:r>
            <a:r>
              <a:rPr lang="en-US" sz="2800" b="1" u="sng" dirty="0" smtClean="0"/>
              <a:t>months</a:t>
            </a:r>
            <a:r>
              <a:rPr lang="en-US" sz="2800" dirty="0" smtClean="0"/>
              <a:t>.</a:t>
            </a:r>
          </a:p>
          <a:p>
            <a:pPr marL="457200" indent="-457200">
              <a:buFont typeface="Wingdings" charset="2"/>
              <a:buChar char="Ø"/>
            </a:pPr>
            <a:r>
              <a:rPr lang="en-US" sz="2800" dirty="0" smtClean="0"/>
              <a:t>Both men and women worked on making them.</a:t>
            </a:r>
          </a:p>
          <a:p>
            <a:pPr marL="457200" indent="-457200">
              <a:buFont typeface="Wingdings" charset="2"/>
              <a:buChar char="Ø"/>
            </a:pPr>
            <a:r>
              <a:rPr lang="en-US" sz="2800" dirty="0" smtClean="0"/>
              <a:t>All parts of a </a:t>
            </a:r>
            <a:r>
              <a:rPr lang="en-US" sz="2800" b="1" u="sng" dirty="0" smtClean="0"/>
              <a:t>resource</a:t>
            </a:r>
            <a:r>
              <a:rPr lang="en-US" sz="2800" dirty="0" smtClean="0"/>
              <a:t> were utilized; nothing went to waste.</a:t>
            </a:r>
          </a:p>
          <a:p>
            <a:pPr marL="914400" lvl="1" indent="-457200">
              <a:buFont typeface="Wingdings" charset="2"/>
              <a:buChar char="Ø"/>
            </a:pPr>
            <a:r>
              <a:rPr lang="en-US" sz="2800" dirty="0" smtClean="0"/>
              <a:t>Moose</a:t>
            </a:r>
          </a:p>
          <a:p>
            <a:pPr marL="1371600" lvl="2" indent="-457200">
              <a:buFont typeface="Wingdings" charset="2"/>
              <a:buChar char="Ø"/>
            </a:pPr>
            <a:r>
              <a:rPr lang="en-US" sz="2800" dirty="0" smtClean="0"/>
              <a:t>Hide is tanned.</a:t>
            </a:r>
          </a:p>
          <a:p>
            <a:pPr marL="1371600" lvl="2" indent="-457200">
              <a:buFont typeface="Wingdings" charset="2"/>
              <a:buChar char="Ø"/>
            </a:pPr>
            <a:r>
              <a:rPr lang="en-US" sz="2800" dirty="0" smtClean="0"/>
              <a:t>Antlers used for </a:t>
            </a:r>
            <a:r>
              <a:rPr lang="en-US" sz="2800" b="1" u="sng" dirty="0" smtClean="0"/>
              <a:t>handles</a:t>
            </a:r>
            <a:r>
              <a:rPr lang="en-US" sz="2800" dirty="0" smtClean="0"/>
              <a:t>/imitate other moose.</a:t>
            </a:r>
          </a:p>
          <a:p>
            <a:pPr marL="1371600" lvl="2" indent="-457200">
              <a:buFont typeface="Wingdings" charset="2"/>
              <a:buChar char="Ø"/>
            </a:pPr>
            <a:r>
              <a:rPr lang="en-US" sz="2800" b="1" u="sng" dirty="0" smtClean="0"/>
              <a:t>Bones</a:t>
            </a:r>
            <a:r>
              <a:rPr lang="en-US" sz="2800" dirty="0" smtClean="0"/>
              <a:t> fashioned into tools.</a:t>
            </a:r>
          </a:p>
          <a:p>
            <a:pPr marL="1371600" lvl="2" indent="-457200">
              <a:buFont typeface="Wingdings" charset="2"/>
              <a:buChar char="Ø"/>
            </a:pPr>
            <a:r>
              <a:rPr lang="en-US" sz="2800" b="1" u="sng" dirty="0" smtClean="0"/>
              <a:t>Sinew</a:t>
            </a:r>
            <a:r>
              <a:rPr lang="en-US" sz="2800" dirty="0" smtClean="0"/>
              <a:t> (fat) turned into thread.</a:t>
            </a:r>
          </a:p>
          <a:p>
            <a:pPr marL="457200" indent="-457200">
              <a:buFont typeface="Wingdings" charset="2"/>
              <a:buChar char="Ø"/>
            </a:pPr>
            <a:r>
              <a:rPr lang="en-US" sz="2800" dirty="0" smtClean="0"/>
              <a:t>Constructed </a:t>
            </a:r>
            <a:r>
              <a:rPr lang="en-US" sz="2800" dirty="0" smtClean="0">
                <a:hlinkClick r:id="rId3"/>
              </a:rPr>
              <a:t>Bentwood </a:t>
            </a:r>
            <a:r>
              <a:rPr lang="en-US" sz="2800" dirty="0" smtClean="0"/>
              <a:t>boxes.</a:t>
            </a:r>
          </a:p>
        </p:txBody>
      </p:sp>
    </p:spTree>
    <p:extLst>
      <p:ext uri="{BB962C8B-B14F-4D97-AF65-F5344CB8AC3E}">
        <p14:creationId xmlns:p14="http://schemas.microsoft.com/office/powerpoint/2010/main" val="24425671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99616"/>
          </a:xfrm>
        </p:spPr>
        <p:txBody>
          <a:bodyPr>
            <a:normAutofit fontScale="90000"/>
          </a:bodyPr>
          <a:lstStyle/>
          <a:p>
            <a:r>
              <a:rPr lang="en-US" sz="6600" dirty="0"/>
              <a:t>Importance of Cedar to Coastal First Nations</a:t>
            </a:r>
          </a:p>
        </p:txBody>
      </p:sp>
      <p:sp>
        <p:nvSpPr>
          <p:cNvPr id="3" name="Content Placeholder 2"/>
          <p:cNvSpPr>
            <a:spLocks noGrp="1"/>
          </p:cNvSpPr>
          <p:nvPr>
            <p:ph idx="1"/>
          </p:nvPr>
        </p:nvSpPr>
        <p:spPr>
          <a:xfrm>
            <a:off x="0" y="1724890"/>
            <a:ext cx="9144000" cy="5133110"/>
          </a:xfrm>
        </p:spPr>
        <p:txBody>
          <a:bodyPr>
            <a:normAutofit lnSpcReduction="10000"/>
          </a:bodyPr>
          <a:lstStyle/>
          <a:p>
            <a:r>
              <a:rPr lang="en-US" sz="4000" dirty="0"/>
              <a:t>This video is a product of CWF's July 2014 Summer Institute, which was held in Tofino B.C</a:t>
            </a:r>
            <a:r>
              <a:rPr lang="en-US" sz="4000" dirty="0" smtClean="0"/>
              <a:t>.</a:t>
            </a:r>
          </a:p>
          <a:p>
            <a:endParaRPr lang="en-US" sz="4000" dirty="0"/>
          </a:p>
          <a:p>
            <a:r>
              <a:rPr lang="en-US" sz="4000" dirty="0">
                <a:hlinkClick r:id="rId2"/>
              </a:rPr>
              <a:t>https://</a:t>
            </a:r>
            <a:r>
              <a:rPr lang="en-US" sz="4000" dirty="0" smtClean="0">
                <a:hlinkClick r:id="rId2"/>
              </a:rPr>
              <a:t>www.youtube.com/watch?v=qnQIPjHt2Zs</a:t>
            </a:r>
            <a:r>
              <a:rPr lang="en-US" sz="4000" dirty="0" smtClean="0"/>
              <a:t> </a:t>
            </a:r>
          </a:p>
          <a:p>
            <a:endParaRPr lang="en-US" sz="4000" dirty="0"/>
          </a:p>
          <a:p>
            <a:r>
              <a:rPr lang="en-US" sz="4000" dirty="0" smtClean="0"/>
              <a:t>3:26 mins</a:t>
            </a:r>
            <a:endParaRPr lang="en-US" sz="4000" dirty="0"/>
          </a:p>
        </p:txBody>
      </p:sp>
    </p:spTree>
    <p:extLst>
      <p:ext uri="{BB962C8B-B14F-4D97-AF65-F5344CB8AC3E}">
        <p14:creationId xmlns:p14="http://schemas.microsoft.com/office/powerpoint/2010/main" val="1920918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768096" y="3114136"/>
            <a:ext cx="7290055" cy="3635171"/>
          </a:xfrm>
        </p:spPr>
        <p:txBody>
          <a:bodyPr>
            <a:normAutofit/>
          </a:bodyPr>
          <a:lstStyle/>
          <a:p>
            <a:r>
              <a:rPr lang="en-US" sz="4000" dirty="0" smtClean="0"/>
              <a:t>What type of tool was/is used to chop/carve trees on the coast? What did/does it look like? </a:t>
            </a:r>
            <a:endParaRPr lang="en-US" sz="4000" dirty="0"/>
          </a:p>
          <a:p>
            <a:endParaRPr lang="en-US" sz="4000" dirty="0"/>
          </a:p>
        </p:txBody>
      </p:sp>
    </p:spTree>
    <p:extLst>
      <p:ext uri="{BB962C8B-B14F-4D97-AF65-F5344CB8AC3E}">
        <p14:creationId xmlns:p14="http://schemas.microsoft.com/office/powerpoint/2010/main" val="242458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dze first peo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3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944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chopping trees adze first nations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652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totem carving bc first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730" y="-14099"/>
            <a:ext cx="3514141" cy="687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938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99616"/>
          </a:xfrm>
        </p:spPr>
        <p:txBody>
          <a:bodyPr>
            <a:normAutofit/>
          </a:bodyPr>
          <a:lstStyle/>
          <a:p>
            <a:r>
              <a:rPr lang="en-US" sz="6000" dirty="0"/>
              <a:t>The Story of </a:t>
            </a:r>
            <a:r>
              <a:rPr lang="en-US" sz="6000" dirty="0" smtClean="0"/>
              <a:t>Cedar</a:t>
            </a:r>
            <a:endParaRPr lang="en-US" sz="6000" dirty="0"/>
          </a:p>
        </p:txBody>
      </p:sp>
      <p:sp>
        <p:nvSpPr>
          <p:cNvPr id="3" name="Content Placeholder 2"/>
          <p:cNvSpPr>
            <a:spLocks noGrp="1"/>
          </p:cNvSpPr>
          <p:nvPr>
            <p:ph idx="1"/>
          </p:nvPr>
        </p:nvSpPr>
        <p:spPr>
          <a:xfrm>
            <a:off x="768096" y="2725948"/>
            <a:ext cx="7290055" cy="3928469"/>
          </a:xfrm>
        </p:spPr>
        <p:txBody>
          <a:bodyPr>
            <a:normAutofit lnSpcReduction="10000"/>
          </a:bodyPr>
          <a:lstStyle/>
          <a:p>
            <a:r>
              <a:rPr lang="en-US" sz="4000" dirty="0"/>
              <a:t>Sechelt Arts Fest </a:t>
            </a:r>
            <a:r>
              <a:rPr lang="en-US" sz="4000" dirty="0" smtClean="0"/>
              <a:t>2015</a:t>
            </a:r>
          </a:p>
          <a:p>
            <a:endParaRPr lang="en-US" sz="4000" dirty="0" smtClean="0">
              <a:hlinkClick r:id=""/>
            </a:endParaRPr>
          </a:p>
          <a:p>
            <a:r>
              <a:rPr lang="en-US" sz="4000" dirty="0" smtClean="0">
                <a:hlinkClick r:id=""/>
              </a:rPr>
              <a:t>https</a:t>
            </a:r>
            <a:r>
              <a:rPr lang="en-US" sz="4000" dirty="0" smtClean="0">
                <a:hlinkClick r:id="rId2"/>
              </a:rPr>
              <a:t>://www.youtube.com/watch?v=WIcT9Jx0T7g</a:t>
            </a:r>
            <a:r>
              <a:rPr lang="en-US" sz="4000" dirty="0" smtClean="0"/>
              <a:t> </a:t>
            </a:r>
          </a:p>
          <a:p>
            <a:endParaRPr lang="en-US" sz="4000" dirty="0"/>
          </a:p>
          <a:p>
            <a:r>
              <a:rPr lang="en-US" sz="4000" dirty="0" smtClean="0"/>
              <a:t>26:00 mins</a:t>
            </a:r>
            <a:endParaRPr lang="en-US" sz="4000" dirty="0"/>
          </a:p>
        </p:txBody>
      </p:sp>
    </p:spTree>
    <p:extLst>
      <p:ext uri="{BB962C8B-B14F-4D97-AF65-F5344CB8AC3E}">
        <p14:creationId xmlns:p14="http://schemas.microsoft.com/office/powerpoint/2010/main" val="2267582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768096" y="2725947"/>
            <a:ext cx="7290055" cy="4023360"/>
          </a:xfrm>
        </p:spPr>
        <p:txBody>
          <a:bodyPr>
            <a:normAutofit/>
          </a:bodyPr>
          <a:lstStyle/>
          <a:p>
            <a:r>
              <a:rPr lang="en-US" sz="4000" dirty="0" smtClean="0"/>
              <a:t>What types of shelters were created on the coast</a:t>
            </a:r>
            <a:r>
              <a:rPr lang="en-US" sz="4000" dirty="0"/>
              <a:t>? </a:t>
            </a:r>
            <a:r>
              <a:rPr lang="en-US" sz="4000" dirty="0" smtClean="0"/>
              <a:t>What </a:t>
            </a:r>
            <a:r>
              <a:rPr lang="en-US" sz="4000" dirty="0"/>
              <a:t>resources </a:t>
            </a:r>
            <a:r>
              <a:rPr lang="en-US" sz="4000" dirty="0" smtClean="0"/>
              <a:t>were </a:t>
            </a:r>
            <a:r>
              <a:rPr lang="en-US" sz="4000" dirty="0"/>
              <a:t>they created from? </a:t>
            </a:r>
          </a:p>
          <a:p>
            <a:endParaRPr lang="en-US" sz="4000" dirty="0"/>
          </a:p>
        </p:txBody>
      </p:sp>
    </p:spTree>
    <p:extLst>
      <p:ext uri="{BB962C8B-B14F-4D97-AF65-F5344CB8AC3E}">
        <p14:creationId xmlns:p14="http://schemas.microsoft.com/office/powerpoint/2010/main" val="4089291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Shelters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5262980"/>
          </a:xfrm>
          <a:prstGeom prst="rect">
            <a:avLst/>
          </a:prstGeom>
          <a:noFill/>
        </p:spPr>
        <p:txBody>
          <a:bodyPr wrap="square" rtlCol="0">
            <a:spAutoFit/>
          </a:bodyPr>
          <a:lstStyle/>
          <a:p>
            <a:pPr marL="457200" indent="-457200">
              <a:buFont typeface="Wingdings" charset="2"/>
              <a:buChar char="Ø"/>
            </a:pPr>
            <a:r>
              <a:rPr lang="en-US" sz="2800" dirty="0" smtClean="0"/>
              <a:t>Different </a:t>
            </a:r>
            <a:r>
              <a:rPr lang="en-US" sz="2800" b="1" u="sng" dirty="0" smtClean="0"/>
              <a:t>Architectural</a:t>
            </a:r>
            <a:r>
              <a:rPr lang="en-US" sz="2800" dirty="0" smtClean="0"/>
              <a:t> buildings were </a:t>
            </a:r>
            <a:r>
              <a:rPr lang="en-US" sz="2800" b="1" u="sng" dirty="0" smtClean="0"/>
              <a:t>created</a:t>
            </a:r>
            <a:r>
              <a:rPr lang="en-US" sz="2800" dirty="0" smtClean="0"/>
              <a:t> in the Summer then the Winter. </a:t>
            </a:r>
          </a:p>
          <a:p>
            <a:pPr marL="457200" indent="-457200">
              <a:buFont typeface="Wingdings" charset="2"/>
              <a:buChar char="Ø"/>
            </a:pPr>
            <a:endParaRPr lang="en-US" sz="2800" dirty="0"/>
          </a:p>
          <a:p>
            <a:pPr marL="457200" indent="-457200">
              <a:buFont typeface="Wingdings" charset="2"/>
              <a:buChar char="Ø"/>
            </a:pPr>
            <a:r>
              <a:rPr lang="en-US" sz="2800" dirty="0" smtClean="0"/>
              <a:t>In the summer months, houses has to be </a:t>
            </a:r>
            <a:r>
              <a:rPr lang="en-US" sz="2800" b="1" u="sng" dirty="0" smtClean="0"/>
              <a:t>light</a:t>
            </a:r>
            <a:r>
              <a:rPr lang="en-US" sz="2800" dirty="0" smtClean="0"/>
              <a:t> and </a:t>
            </a:r>
            <a:r>
              <a:rPr lang="en-US" sz="2800" b="1" u="sng" dirty="0" smtClean="0"/>
              <a:t>portable</a:t>
            </a:r>
            <a:r>
              <a:rPr lang="en-US" sz="2800" dirty="0" smtClean="0"/>
              <a:t>, as FN were constantly moving around.</a:t>
            </a:r>
          </a:p>
          <a:p>
            <a:pPr marL="457200" indent="-457200">
              <a:buFont typeface="Wingdings" charset="2"/>
              <a:buChar char="Ø"/>
            </a:pPr>
            <a:endParaRPr lang="en-US" sz="2800" dirty="0"/>
          </a:p>
          <a:p>
            <a:pPr marL="457200" indent="-457200">
              <a:buFont typeface="Wingdings" charset="2"/>
              <a:buChar char="Ø"/>
            </a:pPr>
            <a:r>
              <a:rPr lang="en-US" sz="2800" dirty="0" smtClean="0"/>
              <a:t>In the winter months, houses has to be strong and durable to protect from winter </a:t>
            </a:r>
            <a:r>
              <a:rPr lang="en-US" sz="2800" b="1" u="sng" dirty="0" smtClean="0"/>
              <a:t>storms</a:t>
            </a:r>
            <a:r>
              <a:rPr lang="en-US" sz="2800" dirty="0" smtClean="0"/>
              <a:t>.</a:t>
            </a:r>
          </a:p>
          <a:p>
            <a:pPr marL="914400" lvl="1" indent="-457200">
              <a:buFont typeface="Wingdings" charset="2"/>
              <a:buChar char="Ø"/>
            </a:pPr>
            <a:r>
              <a:rPr lang="en-US" sz="2800" dirty="0" smtClean="0"/>
              <a:t>In the Southern Interior created Pit </a:t>
            </a:r>
            <a:r>
              <a:rPr lang="en-US" sz="2800" b="1" u="sng" dirty="0" smtClean="0"/>
              <a:t>Houses</a:t>
            </a:r>
          </a:p>
          <a:p>
            <a:pPr marL="914400" lvl="1" indent="-457200">
              <a:buFont typeface="Wingdings" charset="2"/>
              <a:buChar char="Ø"/>
            </a:pPr>
            <a:r>
              <a:rPr lang="en-US" sz="2800" dirty="0" smtClean="0"/>
              <a:t>On the Coast: Created </a:t>
            </a:r>
            <a:r>
              <a:rPr lang="en-US" sz="2800" b="1" u="sng" dirty="0" smtClean="0"/>
              <a:t>Longhouses</a:t>
            </a:r>
            <a:r>
              <a:rPr lang="en-US" sz="2800" dirty="0" smtClean="0"/>
              <a:t>.</a:t>
            </a:r>
          </a:p>
          <a:p>
            <a:pPr marL="1371600" lvl="2" indent="-457200">
              <a:buFont typeface="Wingdings" charset="2"/>
              <a:buChar char="Ø"/>
            </a:pPr>
            <a:r>
              <a:rPr lang="en-US" sz="2800" dirty="0" smtClean="0"/>
              <a:t>One Coast Salish house was 450m long. </a:t>
            </a:r>
          </a:p>
          <a:p>
            <a:pPr marL="1371600" lvl="2" indent="-457200">
              <a:buFont typeface="Wingdings" charset="2"/>
              <a:buChar char="Ø"/>
            </a:pPr>
            <a:r>
              <a:rPr lang="en-US" sz="2800" dirty="0" smtClean="0"/>
              <a:t>That’s 0.45km! </a:t>
            </a:r>
          </a:p>
        </p:txBody>
      </p:sp>
    </p:spTree>
    <p:extLst>
      <p:ext uri="{BB962C8B-B14F-4D97-AF65-F5344CB8AC3E}">
        <p14:creationId xmlns:p14="http://schemas.microsoft.com/office/powerpoint/2010/main" val="338363691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first nations bc coast shel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063" y="1429346"/>
            <a:ext cx="3700939" cy="360224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first nations bc coast shelters long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665" y="1429345"/>
            <a:ext cx="4588265" cy="359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5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berry picking first nations b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2" y="0"/>
            <a:ext cx="44091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berry picking first nations 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953" y="0"/>
            <a:ext cx="48760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215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716" y="1017198"/>
            <a:ext cx="5267729" cy="463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9263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first nations bc coast shelters pit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934" y="898614"/>
            <a:ext cx="4383837" cy="503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644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first nations bc coast shelters pit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08" y="1207787"/>
            <a:ext cx="4001442" cy="376114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first nations bc coast shelters pit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479" y="1207787"/>
            <a:ext cx="4161924" cy="376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39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01750"/>
          </a:xfrm>
          <a:solidFill>
            <a:srgbClr val="CCFFCC"/>
          </a:solidFill>
        </p:spPr>
        <p:txBody>
          <a:bodyPr>
            <a:normAutofit/>
          </a:bodyPr>
          <a:lstStyle/>
          <a:p>
            <a:r>
              <a:rPr lang="en-US" dirty="0" smtClean="0">
                <a:solidFill>
                  <a:srgbClr val="000000"/>
                </a:solidFill>
              </a:rPr>
              <a:t>Creating a Shelter </a:t>
            </a:r>
            <a:r>
              <a:rPr lang="en-US" dirty="0" smtClean="0">
                <a:solidFill>
                  <a:srgbClr val="000000"/>
                </a:solidFill>
                <a:sym typeface="Wingdings"/>
              </a:rPr>
              <a:t></a:t>
            </a:r>
            <a:endParaRPr lang="en-US" dirty="0">
              <a:solidFill>
                <a:srgbClr val="000000"/>
              </a:solidFill>
            </a:endParaRPr>
          </a:p>
        </p:txBody>
      </p:sp>
      <p:sp>
        <p:nvSpPr>
          <p:cNvPr id="3" name="Content Placeholder 2"/>
          <p:cNvSpPr>
            <a:spLocks noGrp="1"/>
          </p:cNvSpPr>
          <p:nvPr>
            <p:ph idx="1"/>
          </p:nvPr>
        </p:nvSpPr>
        <p:spPr>
          <a:xfrm>
            <a:off x="0" y="1298575"/>
            <a:ext cx="9144000" cy="5559425"/>
          </a:xfrm>
        </p:spPr>
        <p:txBody>
          <a:bodyPr>
            <a:normAutofit fontScale="92500" lnSpcReduction="10000"/>
          </a:bodyPr>
          <a:lstStyle/>
          <a:p>
            <a:r>
              <a:rPr lang="en-US" dirty="0" smtClean="0"/>
              <a:t>Coastal people built </a:t>
            </a:r>
            <a:r>
              <a:rPr lang="en-US" b="1" u="sng" dirty="0" smtClean="0"/>
              <a:t>longhouses</a:t>
            </a:r>
            <a:r>
              <a:rPr lang="en-US" dirty="0" smtClean="0"/>
              <a:t> or big houses using large </a:t>
            </a:r>
            <a:r>
              <a:rPr lang="en-US" b="1" u="sng" dirty="0" smtClean="0"/>
              <a:t>cedar</a:t>
            </a:r>
            <a:r>
              <a:rPr lang="en-US" dirty="0" smtClean="0"/>
              <a:t> planks.</a:t>
            </a:r>
          </a:p>
          <a:p>
            <a:r>
              <a:rPr lang="en-US" dirty="0" smtClean="0"/>
              <a:t>Distinct </a:t>
            </a:r>
            <a:r>
              <a:rPr lang="en-US" b="1" u="sng" dirty="0" smtClean="0"/>
              <a:t>styles</a:t>
            </a:r>
            <a:r>
              <a:rPr lang="en-US" dirty="0" smtClean="0"/>
              <a:t> were used in different areas.</a:t>
            </a:r>
          </a:p>
          <a:p>
            <a:r>
              <a:rPr lang="en-US" dirty="0" err="1" smtClean="0"/>
              <a:t>Haida</a:t>
            </a:r>
            <a:endParaRPr lang="en-US" dirty="0"/>
          </a:p>
          <a:p>
            <a:pPr lvl="1"/>
            <a:r>
              <a:rPr lang="en-US" dirty="0" smtClean="0"/>
              <a:t>6 beams that projected from the roofs</a:t>
            </a:r>
          </a:p>
          <a:p>
            <a:r>
              <a:rPr lang="en-US" dirty="0" smtClean="0"/>
              <a:t>Most other types used two roof-beams</a:t>
            </a:r>
          </a:p>
          <a:p>
            <a:r>
              <a:rPr lang="en-US" dirty="0" smtClean="0"/>
              <a:t>Side planks forming the wall were placed </a:t>
            </a:r>
            <a:r>
              <a:rPr lang="en-US" b="1" u="sng" dirty="0" smtClean="0"/>
              <a:t>vertically</a:t>
            </a:r>
            <a:r>
              <a:rPr lang="en-US" dirty="0" smtClean="0"/>
              <a:t> in the </a:t>
            </a:r>
            <a:r>
              <a:rPr lang="en-US" b="1" u="sng" dirty="0" smtClean="0"/>
              <a:t>north</a:t>
            </a:r>
            <a:r>
              <a:rPr lang="en-US" dirty="0" smtClean="0"/>
              <a:t> and </a:t>
            </a:r>
            <a:r>
              <a:rPr lang="en-US" b="1" u="sng" dirty="0" smtClean="0"/>
              <a:t>horizontally</a:t>
            </a:r>
            <a:r>
              <a:rPr lang="en-US" dirty="0" smtClean="0"/>
              <a:t> in Coast Salish territory to be able to add </a:t>
            </a:r>
            <a:r>
              <a:rPr lang="en-US" b="1" u="sng" dirty="0" smtClean="0"/>
              <a:t>extensions</a:t>
            </a:r>
          </a:p>
          <a:p>
            <a:r>
              <a:rPr lang="en-US" dirty="0" smtClean="0"/>
              <a:t>The longhouse was named and decorated with a </a:t>
            </a:r>
            <a:r>
              <a:rPr lang="en-US" b="1" u="sng" dirty="0" smtClean="0"/>
              <a:t>crest</a:t>
            </a:r>
            <a:r>
              <a:rPr lang="en-US" dirty="0" smtClean="0"/>
              <a:t> with the extended family living under one roof.</a:t>
            </a:r>
          </a:p>
          <a:p>
            <a:pPr lvl="1"/>
            <a:endParaRPr lang="en-US" dirty="0"/>
          </a:p>
        </p:txBody>
      </p:sp>
    </p:spTree>
    <p:extLst>
      <p:ext uri="{BB962C8B-B14F-4D97-AF65-F5344CB8AC3E}">
        <p14:creationId xmlns:p14="http://schemas.microsoft.com/office/powerpoint/2010/main" val="3034751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4763"/>
            <a:ext cx="9144000" cy="1027112"/>
          </a:xfrm>
          <a:solidFill>
            <a:srgbClr val="CCFFCC"/>
          </a:solidFill>
        </p:spPr>
        <p:txBody>
          <a:bodyPr>
            <a:normAutofit fontScale="90000"/>
          </a:bodyPr>
          <a:lstStyle/>
          <a:p>
            <a:r>
              <a:rPr lang="en-US" dirty="0" smtClean="0">
                <a:solidFill>
                  <a:srgbClr val="8EB4E3"/>
                </a:solidFill>
              </a:rPr>
              <a:t>Coast Architecture</a:t>
            </a:r>
            <a:br>
              <a:rPr lang="en-US" dirty="0" smtClean="0">
                <a:solidFill>
                  <a:srgbClr val="8EB4E3"/>
                </a:solidFill>
              </a:rPr>
            </a:br>
            <a:endParaRPr lang="en-US" dirty="0">
              <a:solidFill>
                <a:srgbClr val="8EB4E3"/>
              </a:solidFill>
            </a:endParaRPr>
          </a:p>
        </p:txBody>
      </p:sp>
      <p:pic>
        <p:nvPicPr>
          <p:cNvPr id="7" name="Content Placeholder 6"/>
          <p:cNvPicPr>
            <a:picLocks noGrp="1" noChangeAspect="1"/>
          </p:cNvPicPr>
          <p:nvPr>
            <p:ph sz="half" idx="1"/>
          </p:nvPr>
        </p:nvPicPr>
        <p:blipFill>
          <a:blip r:embed="rId2"/>
          <a:srcRect l="20442" r="20442"/>
          <a:stretch>
            <a:fillRect/>
          </a:stretch>
        </p:blipFill>
        <p:spPr>
          <a:prstGeom prst="rect">
            <a:avLst/>
          </a:prstGeom>
        </p:spPr>
      </p:pic>
      <p:pic>
        <p:nvPicPr>
          <p:cNvPr id="10" name="Content Placeholder 9"/>
          <p:cNvPicPr>
            <a:picLocks noGrp="1" noChangeAspect="1"/>
          </p:cNvPicPr>
          <p:nvPr>
            <p:ph sz="half" idx="2"/>
          </p:nvPr>
        </p:nvPicPr>
        <p:blipFill>
          <a:blip r:embed="rId3"/>
          <a:srcRect l="17303" r="17303"/>
          <a:stretch>
            <a:fillRect/>
          </a:stretch>
        </p:blipFill>
        <p:spPr>
          <a:prstGeom prst="rect">
            <a:avLst/>
          </a:prstGeom>
        </p:spPr>
      </p:pic>
      <p:sp>
        <p:nvSpPr>
          <p:cNvPr id="2" name="TextBox 1"/>
          <p:cNvSpPr txBox="1"/>
          <p:nvPr/>
        </p:nvSpPr>
        <p:spPr>
          <a:xfrm>
            <a:off x="0" y="1031875"/>
            <a:ext cx="9144000" cy="1077218"/>
          </a:xfrm>
          <a:prstGeom prst="rect">
            <a:avLst/>
          </a:prstGeom>
          <a:noFill/>
        </p:spPr>
        <p:txBody>
          <a:bodyPr wrap="square" rtlCol="0">
            <a:spAutoFit/>
          </a:bodyPr>
          <a:lstStyle/>
          <a:p>
            <a:r>
              <a:rPr lang="en-US" sz="3200" dirty="0" smtClean="0"/>
              <a:t>Q: Which one is Coast Salish and Which one is Haida?</a:t>
            </a:r>
          </a:p>
          <a:p>
            <a:endParaRPr lang="en-US" sz="3200" dirty="0"/>
          </a:p>
        </p:txBody>
      </p:sp>
    </p:spTree>
    <p:extLst>
      <p:ext uri="{BB962C8B-B14F-4D97-AF65-F5344CB8AC3E}">
        <p14:creationId xmlns:p14="http://schemas.microsoft.com/office/powerpoint/2010/main" val="425153587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59680" cy="1499616"/>
          </a:xfrm>
        </p:spPr>
        <p:txBody>
          <a:bodyPr>
            <a:normAutofit fontScale="90000"/>
          </a:bodyPr>
          <a:lstStyle/>
          <a:p>
            <a:r>
              <a:rPr lang="en-US" sz="6600" dirty="0" smtClean="0"/>
              <a:t>Tools used for accessing resources</a:t>
            </a:r>
            <a:endParaRPr lang="en-US" sz="6600" dirty="0"/>
          </a:p>
        </p:txBody>
      </p:sp>
      <p:sp>
        <p:nvSpPr>
          <p:cNvPr id="3" name="Content Placeholder 2"/>
          <p:cNvSpPr>
            <a:spLocks noGrp="1"/>
          </p:cNvSpPr>
          <p:nvPr>
            <p:ph idx="1"/>
          </p:nvPr>
        </p:nvSpPr>
        <p:spPr>
          <a:xfrm>
            <a:off x="768096" y="2725947"/>
            <a:ext cx="7290055" cy="4023360"/>
          </a:xfrm>
        </p:spPr>
        <p:txBody>
          <a:bodyPr>
            <a:normAutofit/>
          </a:bodyPr>
          <a:lstStyle/>
          <a:p>
            <a:r>
              <a:rPr lang="en-US" sz="4000" dirty="0" smtClean="0"/>
              <a:t>What modes of transportation were created on the coast? What resources were they created from? How were they used? </a:t>
            </a:r>
            <a:endParaRPr lang="en-US" sz="4000" dirty="0"/>
          </a:p>
          <a:p>
            <a:endParaRPr lang="en-US" sz="4000" dirty="0"/>
          </a:p>
        </p:txBody>
      </p:sp>
    </p:spTree>
    <p:extLst>
      <p:ext uri="{BB962C8B-B14F-4D97-AF65-F5344CB8AC3E}">
        <p14:creationId xmlns:p14="http://schemas.microsoft.com/office/powerpoint/2010/main" val="1467663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Transportation </a:t>
            </a:r>
            <a:r>
              <a:rPr lang="en-US" dirty="0" smtClean="0">
                <a:solidFill>
                  <a:srgbClr val="000000"/>
                </a:solidFill>
                <a:sym typeface="Wingdings"/>
              </a:rPr>
              <a:t></a:t>
            </a:r>
            <a:endParaRPr lang="en-US" dirty="0">
              <a:solidFill>
                <a:srgbClr val="000000"/>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1815882"/>
          </a:xfrm>
          <a:prstGeom prst="rect">
            <a:avLst/>
          </a:prstGeom>
          <a:noFill/>
        </p:spPr>
        <p:txBody>
          <a:bodyPr wrap="square" rtlCol="0">
            <a:spAutoFit/>
          </a:bodyPr>
          <a:lstStyle/>
          <a:p>
            <a:pPr marL="457200" indent="-457200">
              <a:buFont typeface="Wingdings" charset="2"/>
              <a:buChar char="Ø"/>
            </a:pPr>
            <a:r>
              <a:rPr lang="en-US" sz="2800" dirty="0" smtClean="0"/>
              <a:t>Most FN </a:t>
            </a:r>
            <a:r>
              <a:rPr lang="en-US" sz="2800" b="1" u="sng" dirty="0" smtClean="0"/>
              <a:t>walked</a:t>
            </a:r>
            <a:r>
              <a:rPr lang="en-US" sz="2800" dirty="0" smtClean="0"/>
              <a:t> in the </a:t>
            </a:r>
            <a:r>
              <a:rPr lang="en-US" sz="2800" b="1" u="sng" dirty="0" smtClean="0"/>
              <a:t>Interior</a:t>
            </a:r>
            <a:r>
              <a:rPr lang="en-US" sz="2800" dirty="0" smtClean="0"/>
              <a:t>. </a:t>
            </a:r>
          </a:p>
          <a:p>
            <a:pPr marL="457200" indent="-457200">
              <a:buFont typeface="Wingdings" charset="2"/>
              <a:buChar char="Ø"/>
            </a:pPr>
            <a:r>
              <a:rPr lang="en-US" sz="2800" dirty="0" smtClean="0"/>
              <a:t>In 1700, the Spanish introduced </a:t>
            </a:r>
            <a:r>
              <a:rPr lang="en-US" sz="2800" b="1" u="sng" dirty="0" smtClean="0"/>
              <a:t>horses</a:t>
            </a:r>
            <a:r>
              <a:rPr lang="en-US" sz="2800" dirty="0" smtClean="0"/>
              <a:t> to the region. </a:t>
            </a:r>
          </a:p>
          <a:p>
            <a:pPr marL="457200" indent="-457200">
              <a:buFont typeface="Wingdings" charset="2"/>
              <a:buChar char="Ø"/>
            </a:pPr>
            <a:r>
              <a:rPr lang="en-US" sz="2800" dirty="0" smtClean="0"/>
              <a:t>FN began creating trails; building </a:t>
            </a:r>
            <a:r>
              <a:rPr lang="en-US" sz="2800" b="1" u="sng" dirty="0" smtClean="0"/>
              <a:t>bridges</a:t>
            </a:r>
            <a:r>
              <a:rPr lang="en-US" sz="2800" dirty="0" smtClean="0"/>
              <a:t> (</a:t>
            </a:r>
            <a:r>
              <a:rPr lang="en-US" sz="2800" dirty="0" err="1" smtClean="0"/>
              <a:t>pg</a:t>
            </a:r>
            <a:r>
              <a:rPr lang="en-US" sz="2800" dirty="0" smtClean="0"/>
              <a:t> 44)</a:t>
            </a:r>
          </a:p>
          <a:p>
            <a:pPr marL="457200" indent="-457200">
              <a:buFont typeface="Wingdings" charset="2"/>
              <a:buChar char="Ø"/>
            </a:pPr>
            <a:r>
              <a:rPr lang="en-US" sz="2800" dirty="0" smtClean="0"/>
              <a:t>Created </a:t>
            </a:r>
            <a:r>
              <a:rPr lang="en-US" sz="2800" b="1" u="sng" dirty="0" smtClean="0"/>
              <a:t>snowshoes</a:t>
            </a:r>
            <a:r>
              <a:rPr lang="en-US" sz="2800" dirty="0" smtClean="0"/>
              <a:t> to travel in the winter.</a:t>
            </a:r>
          </a:p>
        </p:txBody>
      </p:sp>
      <p:pic>
        <p:nvPicPr>
          <p:cNvPr id="3" name="Picture 2" descr="a_007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8882"/>
            <a:ext cx="9144000" cy="3899118"/>
          </a:xfrm>
          <a:prstGeom prst="rect">
            <a:avLst/>
          </a:prstGeom>
        </p:spPr>
      </p:pic>
    </p:spTree>
    <p:extLst>
      <p:ext uri="{BB962C8B-B14F-4D97-AF65-F5344CB8AC3E}">
        <p14:creationId xmlns:p14="http://schemas.microsoft.com/office/powerpoint/2010/main" val="303386876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nowshoes first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188" y="372649"/>
            <a:ext cx="714375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253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ditional canoe bc first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21" y="333811"/>
            <a:ext cx="4676953" cy="385879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traditional canoe bc first n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911" y="2746166"/>
            <a:ext cx="4286250" cy="384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179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mage result for hunting whales canoe bc nuu-chah-nu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28" y="672170"/>
            <a:ext cx="3949235" cy="5583082"/>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Image result for hunting whales canoe bc nuu-chah-nu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086" y="888727"/>
            <a:ext cx="4866721" cy="514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055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000000"/>
                </a:solidFill>
              </a:rPr>
              <a:t>Chapter 2 </a:t>
            </a:r>
            <a:br>
              <a:rPr lang="en-US" dirty="0" smtClean="0">
                <a:solidFill>
                  <a:srgbClr val="000000"/>
                </a:solidFill>
              </a:rPr>
            </a:br>
            <a:r>
              <a:rPr lang="en-US" dirty="0" smtClean="0">
                <a:solidFill>
                  <a:srgbClr val="000000"/>
                </a:solidFill>
              </a:rPr>
              <a:t>Nature and Spirituality </a:t>
            </a:r>
            <a:endParaRPr lang="en-US" dirty="0">
              <a:solidFill>
                <a:srgbClr val="000000"/>
              </a:solidFill>
            </a:endParaRPr>
          </a:p>
        </p:txBody>
      </p:sp>
      <p:sp>
        <p:nvSpPr>
          <p:cNvPr id="4" name="TextBox 3"/>
          <p:cNvSpPr txBox="1"/>
          <p:nvPr/>
        </p:nvSpPr>
        <p:spPr>
          <a:xfrm>
            <a:off x="0" y="1143000"/>
            <a:ext cx="9143999" cy="5262980"/>
          </a:xfrm>
          <a:prstGeom prst="rect">
            <a:avLst/>
          </a:prstGeom>
          <a:noFill/>
        </p:spPr>
        <p:txBody>
          <a:bodyPr wrap="square" rtlCol="0">
            <a:spAutoFit/>
          </a:bodyPr>
          <a:lstStyle/>
          <a:p>
            <a:r>
              <a:rPr lang="en-US" sz="2800" b="1" dirty="0"/>
              <a:t>Dave Elliot, </a:t>
            </a:r>
            <a:r>
              <a:rPr lang="en-US" sz="2800" b="1" dirty="0" err="1"/>
              <a:t>Saanich</a:t>
            </a:r>
            <a:r>
              <a:rPr lang="en-US" sz="2800" b="1" dirty="0"/>
              <a:t> </a:t>
            </a:r>
            <a:endParaRPr lang="en-US" sz="2800" dirty="0"/>
          </a:p>
          <a:p>
            <a:r>
              <a:rPr lang="en-US" sz="2800" i="1" dirty="0"/>
              <a:t>My people never killed a tree unnecessarily. Once in a while the need was so great they would cut a tree. When this had to happen they would speak to the tree. It had a sacred name. Every living thing had a sacred name—streams, lakes, trees, flowers, birds, everything. When your need was great you had no choice. You would stand before the tree and talk to it and tell the tree how sorry you were to take its life. When we took the life of a tree, we used every scrap, every shred right down to the last bit. We used it all. It was wrong to waste something that had been provided for us by this intelligence we didn’t quite understand. </a:t>
            </a:r>
            <a:r>
              <a:rPr lang="en-US" sz="2800" i="1" dirty="0" smtClean="0"/>
              <a:t> </a:t>
            </a:r>
            <a:endParaRPr lang="en-US" sz="2800" dirty="0"/>
          </a:p>
        </p:txBody>
      </p:sp>
    </p:spTree>
    <p:extLst>
      <p:ext uri="{BB962C8B-B14F-4D97-AF65-F5344CB8AC3E}">
        <p14:creationId xmlns:p14="http://schemas.microsoft.com/office/powerpoint/2010/main" val="69117986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rgbClr val="8EB4E3"/>
                </a:solidFill>
              </a:rPr>
              <a:t>Transportation – Grease Trails</a:t>
            </a:r>
            <a:br>
              <a:rPr lang="en-US" dirty="0" smtClean="0">
                <a:solidFill>
                  <a:srgbClr val="8EB4E3"/>
                </a:solidFill>
              </a:rPr>
            </a:br>
            <a:endParaRPr lang="en-US" dirty="0">
              <a:solidFill>
                <a:srgbClr val="8EB4E3"/>
              </a:solidFill>
            </a:endParaRPr>
          </a:p>
        </p:txBody>
      </p:sp>
      <p:pic>
        <p:nvPicPr>
          <p:cNvPr id="8" name="Content Placeholder 7"/>
          <p:cNvPicPr>
            <a:picLocks noGrp="1" noChangeAspect="1"/>
          </p:cNvPicPr>
          <p:nvPr>
            <p:ph sz="half" idx="1"/>
          </p:nvPr>
        </p:nvPicPr>
        <p:blipFill>
          <a:blip r:embed="rId2"/>
          <a:srcRect l="-16692" r="-16692"/>
          <a:stretch>
            <a:fillRect/>
          </a:stretch>
        </p:blipFill>
        <p:spPr>
          <a:xfrm>
            <a:off x="0" y="1142999"/>
            <a:ext cx="9144000" cy="5715001"/>
          </a:xfrm>
          <a:prstGeom prst="rect">
            <a:avLst/>
          </a:prstGeom>
        </p:spPr>
      </p:pic>
    </p:spTree>
    <p:extLst>
      <p:ext uri="{BB962C8B-B14F-4D97-AF65-F5344CB8AC3E}">
        <p14:creationId xmlns:p14="http://schemas.microsoft.com/office/powerpoint/2010/main" val="2031593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chemeClr val="tx2">
                    <a:lumMod val="40000"/>
                    <a:lumOff val="60000"/>
                  </a:schemeClr>
                </a:solidFill>
              </a:rPr>
              <a:t>Chapter 2 </a:t>
            </a:r>
            <a:br>
              <a:rPr lang="en-US" dirty="0" smtClean="0">
                <a:solidFill>
                  <a:schemeClr val="tx2">
                    <a:lumMod val="40000"/>
                    <a:lumOff val="60000"/>
                  </a:schemeClr>
                </a:solidFill>
              </a:rPr>
            </a:br>
            <a:r>
              <a:rPr lang="en-US" dirty="0" smtClean="0">
                <a:solidFill>
                  <a:schemeClr val="tx2">
                    <a:lumMod val="40000"/>
                    <a:lumOff val="60000"/>
                  </a:schemeClr>
                </a:solidFill>
              </a:rPr>
              <a:t>Transportation </a:t>
            </a:r>
            <a:r>
              <a:rPr lang="en-US" dirty="0" smtClean="0">
                <a:solidFill>
                  <a:schemeClr val="tx2">
                    <a:lumMod val="40000"/>
                    <a:lumOff val="60000"/>
                  </a:schemeClr>
                </a:solidFill>
                <a:sym typeface="Wingdings"/>
              </a:rPr>
              <a:t></a:t>
            </a:r>
            <a:endParaRPr lang="en-US" dirty="0">
              <a:solidFill>
                <a:schemeClr val="tx2">
                  <a:lumMod val="40000"/>
                  <a:lumOff val="60000"/>
                </a:schemeClr>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sp>
        <p:nvSpPr>
          <p:cNvPr id="5" name="TextBox 4"/>
          <p:cNvSpPr txBox="1"/>
          <p:nvPr/>
        </p:nvSpPr>
        <p:spPr>
          <a:xfrm>
            <a:off x="0" y="1142999"/>
            <a:ext cx="9144000" cy="3539431"/>
          </a:xfrm>
          <a:prstGeom prst="rect">
            <a:avLst/>
          </a:prstGeom>
          <a:noFill/>
        </p:spPr>
        <p:txBody>
          <a:bodyPr wrap="square" rtlCol="0">
            <a:spAutoFit/>
          </a:bodyPr>
          <a:lstStyle/>
          <a:p>
            <a:pPr marL="457200" indent="-457200">
              <a:buFont typeface="Wingdings" charset="2"/>
              <a:buChar char="Ø"/>
            </a:pPr>
            <a:r>
              <a:rPr lang="en-US" sz="2800" dirty="0" smtClean="0"/>
              <a:t>Along the coast FN created </a:t>
            </a:r>
            <a:r>
              <a:rPr lang="en-US" sz="2800" b="1" u="sng" dirty="0" smtClean="0"/>
              <a:t>Canoes</a:t>
            </a:r>
            <a:r>
              <a:rPr lang="en-US" sz="2800" dirty="0" smtClean="0"/>
              <a:t>, made of cedar. </a:t>
            </a:r>
          </a:p>
          <a:p>
            <a:pPr marL="457200" indent="-457200">
              <a:buFont typeface="Wingdings" charset="2"/>
              <a:buChar char="Ø"/>
            </a:pPr>
            <a:r>
              <a:rPr lang="en-US" sz="2800" dirty="0" smtClean="0"/>
              <a:t>In the interior, FN created </a:t>
            </a:r>
            <a:r>
              <a:rPr lang="en-US" sz="2800" b="1" u="sng" dirty="0" smtClean="0"/>
              <a:t>canoes</a:t>
            </a:r>
            <a:r>
              <a:rPr lang="en-US" sz="2800" dirty="0" smtClean="0"/>
              <a:t> made out of birch, </a:t>
            </a:r>
            <a:r>
              <a:rPr lang="en-US" sz="2800" b="1" u="sng" dirty="0" smtClean="0"/>
              <a:t>cottonwood</a:t>
            </a:r>
            <a:r>
              <a:rPr lang="en-US" sz="2800" dirty="0" smtClean="0"/>
              <a:t>, cedar, or pine.</a:t>
            </a:r>
          </a:p>
          <a:p>
            <a:pPr marL="457200" indent="-457200">
              <a:buFont typeface="Wingdings" charset="2"/>
              <a:buChar char="Ø"/>
            </a:pPr>
            <a:r>
              <a:rPr lang="en-US" sz="2800" dirty="0" smtClean="0"/>
              <a:t>Skin </a:t>
            </a:r>
            <a:r>
              <a:rPr lang="en-US" sz="2800" b="1" u="sng" dirty="0" smtClean="0"/>
              <a:t>canoes</a:t>
            </a:r>
            <a:r>
              <a:rPr lang="en-US" sz="2800" dirty="0" smtClean="0"/>
              <a:t> were also used. </a:t>
            </a:r>
          </a:p>
          <a:p>
            <a:pPr marL="914400" lvl="1" indent="-457200">
              <a:buFont typeface="Wingdings" charset="2"/>
              <a:buChar char="Ø"/>
            </a:pPr>
            <a:r>
              <a:rPr lang="en-US" sz="2800" dirty="0"/>
              <a:t>A frame of light wood was covered with the skins of caribou or moose, sewn with </a:t>
            </a:r>
            <a:r>
              <a:rPr lang="en-US" sz="2800" b="1" u="sng" dirty="0"/>
              <a:t>sinew</a:t>
            </a:r>
            <a:r>
              <a:rPr lang="en-US" sz="2800" dirty="0"/>
              <a:t>, and sealed to make it </a:t>
            </a:r>
            <a:r>
              <a:rPr lang="en-US" sz="2800" b="1" u="sng" dirty="0"/>
              <a:t>watertight</a:t>
            </a:r>
            <a:r>
              <a:rPr lang="en-US" sz="2800" dirty="0"/>
              <a:t>. </a:t>
            </a:r>
          </a:p>
          <a:p>
            <a:pPr marL="914400" lvl="1" indent="-457200">
              <a:buFont typeface="Wingdings" charset="2"/>
              <a:buChar char="Ø"/>
            </a:pPr>
            <a:endParaRPr lang="en-US" sz="2800" dirty="0" smtClean="0"/>
          </a:p>
        </p:txBody>
      </p:sp>
      <p:pic>
        <p:nvPicPr>
          <p:cNvPr id="6" name="Picture 5" descr="06-0-1-cano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2864"/>
            <a:ext cx="4064000" cy="2655136"/>
          </a:xfrm>
          <a:prstGeom prst="rect">
            <a:avLst/>
          </a:prstGeom>
        </p:spPr>
      </p:pic>
      <p:pic>
        <p:nvPicPr>
          <p:cNvPr id="8" name="Picture 7" descr="canoe_gir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0" y="4202864"/>
            <a:ext cx="5080000" cy="2655136"/>
          </a:xfrm>
          <a:prstGeom prst="rect">
            <a:avLst/>
          </a:prstGeom>
        </p:spPr>
      </p:pic>
    </p:spTree>
    <p:extLst>
      <p:ext uri="{BB962C8B-B14F-4D97-AF65-F5344CB8AC3E}">
        <p14:creationId xmlns:p14="http://schemas.microsoft.com/office/powerpoint/2010/main" val="381264495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3"/>
            <a:ext cx="9144000" cy="1143000"/>
          </a:xfrm>
          <a:solidFill>
            <a:srgbClr val="CCFFCC"/>
          </a:solidFill>
        </p:spPr>
        <p:txBody>
          <a:bodyPr/>
          <a:lstStyle/>
          <a:p>
            <a:r>
              <a:rPr lang="en-US" dirty="0" smtClean="0">
                <a:solidFill>
                  <a:srgbClr val="8EB4E3"/>
                </a:solidFill>
              </a:rPr>
              <a:t>Managing the Resources</a:t>
            </a:r>
            <a:endParaRPr lang="en-US" dirty="0">
              <a:solidFill>
                <a:srgbClr val="8EB4E3"/>
              </a:solidFill>
            </a:endParaRPr>
          </a:p>
        </p:txBody>
      </p:sp>
      <p:sp>
        <p:nvSpPr>
          <p:cNvPr id="3" name="Content Placeholder 2"/>
          <p:cNvSpPr>
            <a:spLocks noGrp="1"/>
          </p:cNvSpPr>
          <p:nvPr>
            <p:ph idx="1"/>
          </p:nvPr>
        </p:nvSpPr>
        <p:spPr>
          <a:xfrm>
            <a:off x="0" y="1223963"/>
            <a:ext cx="9144000" cy="5634037"/>
          </a:xfrm>
        </p:spPr>
        <p:txBody>
          <a:bodyPr>
            <a:normAutofit lnSpcReduction="10000"/>
          </a:bodyPr>
          <a:lstStyle/>
          <a:p>
            <a:r>
              <a:rPr lang="en-US" dirty="0" smtClean="0"/>
              <a:t>“</a:t>
            </a:r>
            <a:r>
              <a:rPr lang="en-US" i="1" dirty="0" smtClean="0"/>
              <a:t>Spirituality, in Aboriginal discourse, is not a system of beliefs that can be defined like a religion; it is a way of life in which people acknowledge that every element of the material world is in some sense infused with spirit, and all human </a:t>
            </a:r>
            <a:r>
              <a:rPr lang="en-US" i="1" dirty="0" err="1" smtClean="0"/>
              <a:t>behaviour</a:t>
            </a:r>
            <a:r>
              <a:rPr lang="en-US" i="1" dirty="0" smtClean="0"/>
              <a:t> is affected by, and in turn has an effect in a non-material, spiritual realm.” </a:t>
            </a:r>
          </a:p>
          <a:p>
            <a:pPr lvl="1"/>
            <a:r>
              <a:rPr lang="en-US" i="1" dirty="0" smtClean="0"/>
              <a:t>- 1996 Report of the Royal Commission on Aboriginal Peoples (</a:t>
            </a:r>
            <a:r>
              <a:rPr lang="en-US" i="1" dirty="0" err="1" smtClean="0"/>
              <a:t>pg</a:t>
            </a:r>
            <a:r>
              <a:rPr lang="en-US" i="1" dirty="0" smtClean="0"/>
              <a:t> 45)</a:t>
            </a:r>
            <a:endParaRPr lang="en-US" i="1" dirty="0"/>
          </a:p>
          <a:p>
            <a:r>
              <a:rPr lang="en-US" i="1" dirty="0" smtClean="0"/>
              <a:t>What do you understand about this statement? Are there any examples we have read about?</a:t>
            </a:r>
          </a:p>
          <a:p>
            <a:pPr lvl="1"/>
            <a:r>
              <a:rPr lang="en-US" i="1" dirty="0" smtClean="0">
                <a:solidFill>
                  <a:srgbClr val="00B050"/>
                </a:solidFill>
              </a:rPr>
              <a:t>Let’s look at ‘First Nations Voices’ – Dave Elliot page 36</a:t>
            </a:r>
          </a:p>
          <a:p>
            <a:pPr lvl="1"/>
            <a:endParaRPr lang="en-US" i="1" dirty="0"/>
          </a:p>
          <a:p>
            <a:endParaRPr lang="en-US" dirty="0"/>
          </a:p>
        </p:txBody>
      </p:sp>
    </p:spTree>
    <p:extLst>
      <p:ext uri="{BB962C8B-B14F-4D97-AF65-F5344CB8AC3E}">
        <p14:creationId xmlns:p14="http://schemas.microsoft.com/office/powerpoint/2010/main" val="4085455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9144000" cy="1143000"/>
          </a:xfrm>
          <a:solidFill>
            <a:srgbClr val="CCFFCC"/>
          </a:solidFill>
        </p:spPr>
        <p:txBody>
          <a:bodyPr/>
          <a:lstStyle/>
          <a:p>
            <a:r>
              <a:rPr lang="en-US" dirty="0" smtClean="0">
                <a:solidFill>
                  <a:srgbClr val="8EB4E3"/>
                </a:solidFill>
              </a:rPr>
              <a:t>Managing the Resources </a:t>
            </a:r>
            <a:r>
              <a:rPr lang="en-US" dirty="0" smtClean="0">
                <a:solidFill>
                  <a:srgbClr val="8EB4E3"/>
                </a:solidFill>
                <a:sym typeface="Wingdings"/>
              </a:rPr>
              <a:t></a:t>
            </a:r>
            <a:endParaRPr lang="en-US" dirty="0">
              <a:solidFill>
                <a:srgbClr val="8EB4E3"/>
              </a:solidFill>
            </a:endParaRPr>
          </a:p>
        </p:txBody>
      </p:sp>
      <p:sp>
        <p:nvSpPr>
          <p:cNvPr id="3" name="Content Placeholder 2"/>
          <p:cNvSpPr>
            <a:spLocks noGrp="1"/>
          </p:cNvSpPr>
          <p:nvPr>
            <p:ph idx="1"/>
          </p:nvPr>
        </p:nvSpPr>
        <p:spPr>
          <a:xfrm>
            <a:off x="0" y="1147763"/>
            <a:ext cx="9144000" cy="5710237"/>
          </a:xfrm>
        </p:spPr>
        <p:txBody>
          <a:bodyPr>
            <a:normAutofit/>
          </a:bodyPr>
          <a:lstStyle/>
          <a:p>
            <a:pPr>
              <a:buFont typeface="Wingdings" charset="2"/>
              <a:buChar char="Ø"/>
            </a:pPr>
            <a:r>
              <a:rPr lang="en-US" dirty="0" smtClean="0"/>
              <a:t>Months were named after a seasonal activity or the actual resource </a:t>
            </a:r>
            <a:r>
              <a:rPr lang="en-US" b="1" u="sng" dirty="0" smtClean="0"/>
              <a:t>gathered</a:t>
            </a:r>
          </a:p>
          <a:p>
            <a:pPr lvl="1">
              <a:buFont typeface="Wingdings" charset="2"/>
              <a:buChar char="Ø"/>
            </a:pPr>
            <a:r>
              <a:rPr lang="en-US" dirty="0" err="1" smtClean="0"/>
              <a:t>Eg</a:t>
            </a:r>
            <a:r>
              <a:rPr lang="en-US" dirty="0" smtClean="0"/>
              <a:t>. Salmonberry Month was June </a:t>
            </a:r>
          </a:p>
          <a:p>
            <a:pPr>
              <a:buFont typeface="Wingdings" charset="2"/>
              <a:buChar char="Ø"/>
            </a:pPr>
            <a:r>
              <a:rPr lang="en-US" dirty="0" smtClean="0"/>
              <a:t>Spiritual </a:t>
            </a:r>
            <a:r>
              <a:rPr lang="en-US" b="1" u="sng" dirty="0" smtClean="0"/>
              <a:t>ceremonies</a:t>
            </a:r>
            <a:r>
              <a:rPr lang="en-US" dirty="0" smtClean="0"/>
              <a:t> often celebrated the arrival of resources</a:t>
            </a:r>
          </a:p>
          <a:p>
            <a:pPr>
              <a:buFont typeface="Wingdings" charset="2"/>
              <a:buChar char="Ø"/>
            </a:pPr>
            <a:r>
              <a:rPr lang="en-US" dirty="0" smtClean="0"/>
              <a:t>Some were quite </a:t>
            </a:r>
            <a:r>
              <a:rPr lang="en-US" b="1" u="sng" dirty="0" smtClean="0"/>
              <a:t>simple</a:t>
            </a:r>
            <a:r>
              <a:rPr lang="en-US" dirty="0" smtClean="0"/>
              <a:t> – </a:t>
            </a:r>
            <a:r>
              <a:rPr lang="en-US" dirty="0" err="1" smtClean="0"/>
              <a:t>eg</a:t>
            </a:r>
            <a:r>
              <a:rPr lang="en-US" dirty="0" smtClean="0"/>
              <a:t>. Showing </a:t>
            </a:r>
            <a:r>
              <a:rPr lang="en-US" b="1" u="sng" dirty="0" smtClean="0"/>
              <a:t>thanks</a:t>
            </a:r>
          </a:p>
          <a:p>
            <a:pPr>
              <a:buFont typeface="Wingdings" charset="2"/>
              <a:buChar char="Ø"/>
            </a:pPr>
            <a:r>
              <a:rPr lang="en-US" dirty="0" smtClean="0"/>
              <a:t>Some were quite </a:t>
            </a:r>
            <a:r>
              <a:rPr lang="en-US" b="1" u="sng" dirty="0" smtClean="0"/>
              <a:t>complex</a:t>
            </a:r>
            <a:r>
              <a:rPr lang="en-US" dirty="0" smtClean="0"/>
              <a:t> – like the First Salmon ceremony of the </a:t>
            </a:r>
            <a:r>
              <a:rPr lang="en-US" dirty="0" err="1" smtClean="0"/>
              <a:t>St’at’imc</a:t>
            </a:r>
            <a:r>
              <a:rPr lang="en-US" dirty="0" smtClean="0"/>
              <a:t> people (</a:t>
            </a:r>
            <a:r>
              <a:rPr lang="en-US" dirty="0" err="1" smtClean="0"/>
              <a:t>pg</a:t>
            </a:r>
            <a:r>
              <a:rPr lang="en-US" dirty="0" smtClean="0"/>
              <a:t> 45) </a:t>
            </a:r>
          </a:p>
          <a:p>
            <a:pPr lvl="1"/>
            <a:r>
              <a:rPr lang="en-US" dirty="0" smtClean="0">
                <a:solidFill>
                  <a:srgbClr val="00B050"/>
                </a:solidFill>
              </a:rPr>
              <a:t>Why would ceremonies like the example have been so complex?</a:t>
            </a:r>
          </a:p>
        </p:txBody>
      </p:sp>
    </p:spTree>
    <p:extLst>
      <p:ext uri="{BB962C8B-B14F-4D97-AF65-F5344CB8AC3E}">
        <p14:creationId xmlns:p14="http://schemas.microsoft.com/office/powerpoint/2010/main" val="1212554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1143000"/>
          </a:xfrm>
          <a:solidFill>
            <a:srgbClr val="CCFFCC"/>
          </a:solidFill>
        </p:spPr>
        <p:txBody>
          <a:bodyPr/>
          <a:lstStyle/>
          <a:p>
            <a:r>
              <a:rPr lang="en-US" dirty="0" smtClean="0">
                <a:solidFill>
                  <a:srgbClr val="8EB4E3"/>
                </a:solidFill>
              </a:rPr>
              <a:t>Managing the Resources </a:t>
            </a:r>
            <a:r>
              <a:rPr lang="en-US" dirty="0" smtClean="0">
                <a:solidFill>
                  <a:srgbClr val="8EB4E3"/>
                </a:solidFill>
                <a:sym typeface="Wingdings"/>
              </a:rPr>
              <a:t></a:t>
            </a:r>
            <a:endParaRPr lang="en-US" dirty="0">
              <a:solidFill>
                <a:srgbClr val="8EB4E3"/>
              </a:solidFill>
            </a:endParaRPr>
          </a:p>
        </p:txBody>
      </p:sp>
      <p:sp>
        <p:nvSpPr>
          <p:cNvPr id="3" name="Content Placeholder 2"/>
          <p:cNvSpPr>
            <a:spLocks noGrp="1"/>
          </p:cNvSpPr>
          <p:nvPr>
            <p:ph idx="1"/>
          </p:nvPr>
        </p:nvSpPr>
        <p:spPr>
          <a:xfrm>
            <a:off x="0" y="1163638"/>
            <a:ext cx="9144000" cy="5694362"/>
          </a:xfrm>
        </p:spPr>
        <p:txBody>
          <a:bodyPr>
            <a:normAutofit fontScale="92500" lnSpcReduction="20000"/>
          </a:bodyPr>
          <a:lstStyle/>
          <a:p>
            <a:r>
              <a:rPr lang="en-US" dirty="0" smtClean="0"/>
              <a:t>The ways resources were </a:t>
            </a:r>
            <a:r>
              <a:rPr lang="en-US" b="1" u="sng" dirty="0" smtClean="0"/>
              <a:t>administered</a:t>
            </a:r>
            <a:r>
              <a:rPr lang="en-US" dirty="0" smtClean="0"/>
              <a:t> varied from place to place</a:t>
            </a:r>
          </a:p>
          <a:p>
            <a:r>
              <a:rPr lang="en-US" dirty="0" smtClean="0"/>
              <a:t>Bands were permitted to share territories but generally the </a:t>
            </a:r>
            <a:r>
              <a:rPr lang="en-US" b="1" u="sng" dirty="0" smtClean="0"/>
              <a:t>territory</a:t>
            </a:r>
            <a:r>
              <a:rPr lang="en-US" dirty="0" smtClean="0"/>
              <a:t> was held by a particular band and permission was asked</a:t>
            </a:r>
          </a:p>
          <a:p>
            <a:r>
              <a:rPr lang="en-US" dirty="0" smtClean="0"/>
              <a:t>Hereditary Chiefs were responsible for the safety of their </a:t>
            </a:r>
            <a:r>
              <a:rPr lang="en-US" b="1" u="sng" dirty="0" smtClean="0"/>
              <a:t>groups</a:t>
            </a:r>
          </a:p>
          <a:p>
            <a:pPr lvl="1"/>
            <a:r>
              <a:rPr lang="en-US" dirty="0" smtClean="0">
                <a:solidFill>
                  <a:srgbClr val="00B050"/>
                </a:solidFill>
              </a:rPr>
              <a:t>But they required support from resource-use units (look back at the </a:t>
            </a:r>
            <a:r>
              <a:rPr lang="en-US" dirty="0" err="1" smtClean="0">
                <a:solidFill>
                  <a:srgbClr val="00B050"/>
                </a:solidFill>
              </a:rPr>
              <a:t>Kwakwaka-wakw</a:t>
            </a:r>
            <a:r>
              <a:rPr lang="en-US" dirty="0" smtClean="0">
                <a:solidFill>
                  <a:srgbClr val="00B050"/>
                </a:solidFill>
              </a:rPr>
              <a:t> case study in chapter 1)</a:t>
            </a:r>
          </a:p>
          <a:p>
            <a:r>
              <a:rPr lang="en-US" dirty="0" smtClean="0"/>
              <a:t>Decisions made by </a:t>
            </a:r>
            <a:r>
              <a:rPr lang="en-US" b="1" u="sng" dirty="0" smtClean="0"/>
              <a:t>consensus</a:t>
            </a:r>
            <a:r>
              <a:rPr lang="en-US" dirty="0" smtClean="0"/>
              <a:t> through a council or elders and chiefs</a:t>
            </a:r>
          </a:p>
          <a:p>
            <a:r>
              <a:rPr lang="en-US" dirty="0" smtClean="0"/>
              <a:t>All members </a:t>
            </a:r>
            <a:r>
              <a:rPr lang="en-US" b="1" u="sng" dirty="0" smtClean="0"/>
              <a:t>contributed</a:t>
            </a:r>
            <a:r>
              <a:rPr lang="en-US" dirty="0" smtClean="0"/>
              <a:t> to the common good of the group</a:t>
            </a:r>
          </a:p>
          <a:p>
            <a:pPr lvl="1"/>
            <a:r>
              <a:rPr lang="en-US" dirty="0" smtClean="0">
                <a:solidFill>
                  <a:srgbClr val="00B050"/>
                </a:solidFill>
              </a:rPr>
              <a:t>What is the strength of this type of system?</a:t>
            </a:r>
            <a:endParaRPr lang="en-US" dirty="0">
              <a:solidFill>
                <a:srgbClr val="00B050"/>
              </a:solidFill>
            </a:endParaRPr>
          </a:p>
        </p:txBody>
      </p:sp>
    </p:spTree>
    <p:extLst>
      <p:ext uri="{BB962C8B-B14F-4D97-AF65-F5344CB8AC3E}">
        <p14:creationId xmlns:p14="http://schemas.microsoft.com/office/powerpoint/2010/main" val="10189550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CCFFCC"/>
          </a:solidFill>
        </p:spPr>
        <p:txBody>
          <a:bodyPr>
            <a:normAutofit fontScale="90000"/>
          </a:bodyPr>
          <a:lstStyle/>
          <a:p>
            <a:r>
              <a:rPr lang="en-US" dirty="0" smtClean="0">
                <a:solidFill>
                  <a:schemeClr val="tx2">
                    <a:lumMod val="40000"/>
                    <a:lumOff val="60000"/>
                  </a:schemeClr>
                </a:solidFill>
              </a:rPr>
              <a:t/>
            </a:r>
            <a:br>
              <a:rPr lang="en-US" dirty="0" smtClean="0">
                <a:solidFill>
                  <a:schemeClr val="tx2">
                    <a:lumMod val="40000"/>
                    <a:lumOff val="60000"/>
                  </a:schemeClr>
                </a:solidFill>
              </a:rPr>
            </a:br>
            <a:r>
              <a:rPr lang="en-US" dirty="0" smtClean="0">
                <a:solidFill>
                  <a:schemeClr val="tx2">
                    <a:lumMod val="40000"/>
                    <a:lumOff val="60000"/>
                  </a:schemeClr>
                </a:solidFill>
              </a:rPr>
              <a:t>Chapter 2 Case Study</a:t>
            </a:r>
            <a:br>
              <a:rPr lang="en-US" dirty="0" smtClean="0">
                <a:solidFill>
                  <a:schemeClr val="tx2">
                    <a:lumMod val="40000"/>
                    <a:lumOff val="60000"/>
                  </a:schemeClr>
                </a:solidFill>
              </a:rPr>
            </a:br>
            <a:r>
              <a:rPr lang="en-US" b="1" dirty="0"/>
              <a:t>The Dunne-</a:t>
            </a:r>
            <a:r>
              <a:rPr lang="en-US" b="1" dirty="0" err="1"/>
              <a:t>za</a:t>
            </a:r>
            <a:r>
              <a:rPr lang="en-US" b="1" dirty="0"/>
              <a:t>: Hunters and Dreamers </a:t>
            </a:r>
            <a:r>
              <a:rPr lang="en-US" dirty="0"/>
              <a:t/>
            </a:r>
            <a:br>
              <a:rPr lang="en-US" dirty="0"/>
            </a:br>
            <a:endParaRPr lang="en-US" dirty="0">
              <a:solidFill>
                <a:schemeClr val="tx2">
                  <a:lumMod val="40000"/>
                  <a:lumOff val="60000"/>
                </a:schemeClr>
              </a:solidFill>
            </a:endParaRPr>
          </a:p>
        </p:txBody>
      </p:sp>
      <p:sp>
        <p:nvSpPr>
          <p:cNvPr id="4" name="TextBox 3"/>
          <p:cNvSpPr txBox="1"/>
          <p:nvPr/>
        </p:nvSpPr>
        <p:spPr>
          <a:xfrm>
            <a:off x="0" y="1143000"/>
            <a:ext cx="9143999" cy="954107"/>
          </a:xfrm>
          <a:prstGeom prst="rect">
            <a:avLst/>
          </a:prstGeom>
          <a:noFill/>
        </p:spPr>
        <p:txBody>
          <a:bodyPr wrap="square" rtlCol="0">
            <a:spAutoFit/>
          </a:bodyPr>
          <a:lstStyle/>
          <a:p>
            <a:endParaRPr lang="en-US" sz="2800" b="1" dirty="0"/>
          </a:p>
          <a:p>
            <a:endParaRPr lang="en-US" sz="2800" dirty="0"/>
          </a:p>
        </p:txBody>
      </p:sp>
      <p:pic>
        <p:nvPicPr>
          <p:cNvPr id="3" name="Picture 2" descr="bcfnschp2question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8603"/>
            <a:ext cx="4411807" cy="5709397"/>
          </a:xfrm>
          <a:prstGeom prst="rect">
            <a:avLst/>
          </a:prstGeom>
        </p:spPr>
      </p:pic>
      <p:sp>
        <p:nvSpPr>
          <p:cNvPr id="6" name="TextBox 5"/>
          <p:cNvSpPr txBox="1"/>
          <p:nvPr/>
        </p:nvSpPr>
        <p:spPr>
          <a:xfrm>
            <a:off x="4411807" y="1148603"/>
            <a:ext cx="4732192" cy="1754327"/>
          </a:xfrm>
          <a:prstGeom prst="rect">
            <a:avLst/>
          </a:prstGeom>
          <a:noFill/>
        </p:spPr>
        <p:txBody>
          <a:bodyPr wrap="square" rtlCol="0">
            <a:spAutoFit/>
          </a:bodyPr>
          <a:lstStyle/>
          <a:p>
            <a:r>
              <a:rPr lang="en-US" sz="3600" dirty="0" smtClean="0"/>
              <a:t>Please come grab a copy of the Ch. 2 Questions</a:t>
            </a:r>
            <a:endParaRPr lang="en-US" sz="3600" dirty="0"/>
          </a:p>
        </p:txBody>
      </p:sp>
    </p:spTree>
    <p:extLst>
      <p:ext uri="{BB962C8B-B14F-4D97-AF65-F5344CB8AC3E}">
        <p14:creationId xmlns:p14="http://schemas.microsoft.com/office/powerpoint/2010/main" val="28921476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9BBB59"/>
          </a:solidFill>
        </p:spPr>
        <p:txBody>
          <a:bodyPr/>
          <a:lstStyle/>
          <a:p>
            <a:r>
              <a:rPr lang="en-US" dirty="0" smtClean="0"/>
              <a:t>Journal #4</a:t>
            </a:r>
            <a:endParaRPr lang="en-US" dirty="0"/>
          </a:p>
        </p:txBody>
      </p:sp>
      <p:sp>
        <p:nvSpPr>
          <p:cNvPr id="3" name="Content Placeholder 2"/>
          <p:cNvSpPr>
            <a:spLocks noGrp="1"/>
          </p:cNvSpPr>
          <p:nvPr>
            <p:ph idx="1"/>
          </p:nvPr>
        </p:nvSpPr>
        <p:spPr>
          <a:xfrm>
            <a:off x="0" y="1143000"/>
            <a:ext cx="9144000" cy="5715000"/>
          </a:xfrm>
        </p:spPr>
        <p:txBody>
          <a:bodyPr/>
          <a:lstStyle/>
          <a:p>
            <a:r>
              <a:rPr lang="en-US" dirty="0" smtClean="0"/>
              <a:t>1) What have you learned this week in regards to First Nations Stewardship of the land?</a:t>
            </a:r>
          </a:p>
          <a:p>
            <a:endParaRPr lang="en-US" dirty="0"/>
          </a:p>
          <a:p>
            <a:r>
              <a:rPr lang="en-US" dirty="0" smtClean="0"/>
              <a:t>2) What practices do you think we could implement in our daily lives to live more sustainably?</a:t>
            </a:r>
            <a:endParaRPr lang="en-US" dirty="0"/>
          </a:p>
        </p:txBody>
      </p:sp>
    </p:spTree>
    <p:extLst>
      <p:ext uri="{BB962C8B-B14F-4D97-AF65-F5344CB8AC3E}">
        <p14:creationId xmlns:p14="http://schemas.microsoft.com/office/powerpoint/2010/main" val="3822234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lstStyle/>
          <a:p>
            <a:r>
              <a:rPr lang="en-US" dirty="0" smtClean="0"/>
              <a:t>CNN 10</a:t>
            </a:r>
          </a:p>
          <a:p>
            <a:r>
              <a:rPr lang="en-US" dirty="0" smtClean="0"/>
              <a:t>Fishing Techniques</a:t>
            </a:r>
            <a:endParaRPr lang="en-US" dirty="0"/>
          </a:p>
        </p:txBody>
      </p:sp>
    </p:spTree>
    <p:extLst>
      <p:ext uri="{BB962C8B-B14F-4D97-AF65-F5344CB8AC3E}">
        <p14:creationId xmlns:p14="http://schemas.microsoft.com/office/powerpoint/2010/main" val="625998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1875</Words>
  <Application>Microsoft Macintosh PowerPoint</Application>
  <PresentationFormat>On-screen Show (4:3)</PresentationFormat>
  <Paragraphs>249</Paragraphs>
  <Slides>75</Slides>
  <Notes>24</Notes>
  <HiddenSlides>2</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PowerPoint Presentation</vt:lpstr>
      <vt:lpstr>Outline</vt:lpstr>
      <vt:lpstr>Chapter 2  Living on the Land</vt:lpstr>
      <vt:lpstr>Chapter 2  Harvesting Resources </vt:lpstr>
      <vt:lpstr>Chapter 2  Plants (pg. 36) </vt:lpstr>
      <vt:lpstr>PowerPoint Presentation</vt:lpstr>
      <vt:lpstr>Chapter 2  Nature and Spirituality </vt:lpstr>
      <vt:lpstr>Journal #4</vt:lpstr>
      <vt:lpstr>Outline </vt:lpstr>
      <vt:lpstr>Chapter 2  Fishing Techniques: Beach Seines </vt:lpstr>
      <vt:lpstr>PowerPoint Presentation</vt:lpstr>
      <vt:lpstr>PowerPoint Presentation</vt:lpstr>
      <vt:lpstr>Chapter 2  Fishing Techniques: Beach Seines</vt:lpstr>
      <vt:lpstr>Chapter 2  Fishing Techniques: Stone Traps</vt:lpstr>
      <vt:lpstr>PowerPoint Presentation</vt:lpstr>
      <vt:lpstr>Stone Traps – River Mouth</vt:lpstr>
      <vt:lpstr>Chapter 2  Fishing Techniques </vt:lpstr>
      <vt:lpstr>Chapter 2  Fishing Techniques: Fishing Weirs</vt:lpstr>
      <vt:lpstr>Tools used for accessing resources</vt:lpstr>
      <vt:lpstr>Chapter 2  Fishing Techniques: Basket Traps</vt:lpstr>
      <vt:lpstr>Chapter 2  Fishing Techniques: Dip Nets &amp; Spears</vt:lpstr>
      <vt:lpstr>PowerPoint Presentation</vt:lpstr>
      <vt:lpstr>Chapter 2  Fishing Techniques: Gill Nets</vt:lpstr>
      <vt:lpstr>Chapter 2  Fishing Techniques: Torch Lighting</vt:lpstr>
      <vt:lpstr>Chapter 2  Hunting </vt:lpstr>
      <vt:lpstr>PowerPoint Presentation</vt:lpstr>
      <vt:lpstr>PowerPoint Presentation</vt:lpstr>
      <vt:lpstr>PowerPoint Presentation</vt:lpstr>
      <vt:lpstr>PowerPoint Presentation</vt:lpstr>
      <vt:lpstr>Chapter 2  Pit Fall</vt:lpstr>
      <vt:lpstr>Deadfall Traps</vt:lpstr>
      <vt:lpstr>Chapter 2  Preservation of Resources </vt:lpstr>
      <vt:lpstr>PowerPoint Presentation</vt:lpstr>
      <vt:lpstr>PowerPoint Presentation</vt:lpstr>
      <vt:lpstr>PowerPoint Presentation</vt:lpstr>
      <vt:lpstr>PowerPoint Presentation</vt:lpstr>
      <vt:lpstr>Tools used for accessing resources</vt:lpstr>
      <vt:lpstr>PowerPoint Presentation</vt:lpstr>
      <vt:lpstr>Clam Gardens</vt:lpstr>
      <vt:lpstr>B.C. First Nations work to restore ancient seafood farms</vt:lpstr>
      <vt:lpstr>PowerPoint Presentation</vt:lpstr>
      <vt:lpstr>PowerPoint Presentation</vt:lpstr>
      <vt:lpstr>“Traditional Harvest of Spawn on Hemlock Trees” by Mark Wunsch</vt:lpstr>
      <vt:lpstr>PowerPoint Presentation</vt:lpstr>
      <vt:lpstr>Ooligan fishing camp</vt:lpstr>
      <vt:lpstr> Below left is a Musqueam woman using a spindle whorl Below right is a Coast Salish Loom   </vt:lpstr>
      <vt:lpstr>Chapter 2  Hides </vt:lpstr>
      <vt:lpstr>Chapter 2  Hides </vt:lpstr>
      <vt:lpstr>Chapter 2  Textiles and Baskets </vt:lpstr>
      <vt:lpstr>Chapter 2  Making Tools and Household Goods </vt:lpstr>
      <vt:lpstr>Importance of Cedar to Coastal First Nations</vt:lpstr>
      <vt:lpstr>Tools used for accessing resources</vt:lpstr>
      <vt:lpstr>PowerPoint Presentation</vt:lpstr>
      <vt:lpstr>PowerPoint Presentation</vt:lpstr>
      <vt:lpstr>PowerPoint Presentation</vt:lpstr>
      <vt:lpstr>The Story of Cedar</vt:lpstr>
      <vt:lpstr>Tools used for accessing resources</vt:lpstr>
      <vt:lpstr>Chapter 2  Shelters </vt:lpstr>
      <vt:lpstr>PowerPoint Presentation</vt:lpstr>
      <vt:lpstr>PowerPoint Presentation</vt:lpstr>
      <vt:lpstr>PowerPoint Presentation</vt:lpstr>
      <vt:lpstr>PowerPoint Presentation</vt:lpstr>
      <vt:lpstr>Creating a Shelter </vt:lpstr>
      <vt:lpstr>Coast Architecture </vt:lpstr>
      <vt:lpstr>Tools used for accessing resources</vt:lpstr>
      <vt:lpstr>Chapter 2  Transportation </vt:lpstr>
      <vt:lpstr>PowerPoint Presentation</vt:lpstr>
      <vt:lpstr>PowerPoint Presentation</vt:lpstr>
      <vt:lpstr>PowerPoint Presentation</vt:lpstr>
      <vt:lpstr>Transportation – Grease Trails </vt:lpstr>
      <vt:lpstr>Chapter 2  Transportation </vt:lpstr>
      <vt:lpstr>Managing the Resources</vt:lpstr>
      <vt:lpstr>Managing the Resources </vt:lpstr>
      <vt:lpstr>Managing the Resources </vt:lpstr>
      <vt:lpstr> Chapter 2 Case Study The Dunne-za: Hunters and Dreamers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Mykael Koe</dc:creator>
  <cp:lastModifiedBy>Mykael Koe</cp:lastModifiedBy>
  <cp:revision>1</cp:revision>
  <dcterms:created xsi:type="dcterms:W3CDTF">2019-10-08T00:35:57Z</dcterms:created>
  <dcterms:modified xsi:type="dcterms:W3CDTF">2019-10-08T00:36:13Z</dcterms:modified>
</cp:coreProperties>
</file>