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80"/>
  </p:notesMasterIdLst>
  <p:handoutMasterIdLst>
    <p:handoutMasterId r:id="rId81"/>
  </p:handoutMasterIdLst>
  <p:sldIdLst>
    <p:sldId id="342" r:id="rId2"/>
    <p:sldId id="387" r:id="rId3"/>
    <p:sldId id="343" r:id="rId4"/>
    <p:sldId id="344" r:id="rId5"/>
    <p:sldId id="341" r:id="rId6"/>
    <p:sldId id="346" r:id="rId7"/>
    <p:sldId id="351" r:id="rId8"/>
    <p:sldId id="389" r:id="rId9"/>
    <p:sldId id="256" r:id="rId10"/>
    <p:sldId id="388" r:id="rId11"/>
    <p:sldId id="297" r:id="rId12"/>
    <p:sldId id="298" r:id="rId13"/>
    <p:sldId id="257" r:id="rId14"/>
    <p:sldId id="258" r:id="rId15"/>
    <p:sldId id="299" r:id="rId16"/>
    <p:sldId id="300" r:id="rId17"/>
    <p:sldId id="352" r:id="rId18"/>
    <p:sldId id="353" r:id="rId19"/>
    <p:sldId id="301" r:id="rId20"/>
    <p:sldId id="302" r:id="rId21"/>
    <p:sldId id="354" r:id="rId22"/>
    <p:sldId id="374" r:id="rId23"/>
    <p:sldId id="355" r:id="rId24"/>
    <p:sldId id="375" r:id="rId25"/>
    <p:sldId id="376" r:id="rId26"/>
    <p:sldId id="357" r:id="rId27"/>
    <p:sldId id="264" r:id="rId28"/>
    <p:sldId id="323" r:id="rId29"/>
    <p:sldId id="360" r:id="rId30"/>
    <p:sldId id="382" r:id="rId31"/>
    <p:sldId id="304" r:id="rId32"/>
    <p:sldId id="318" r:id="rId33"/>
    <p:sldId id="362" r:id="rId34"/>
    <p:sldId id="381" r:id="rId35"/>
    <p:sldId id="386" r:id="rId36"/>
    <p:sldId id="383" r:id="rId37"/>
    <p:sldId id="261" r:id="rId38"/>
    <p:sldId id="262" r:id="rId39"/>
    <p:sldId id="366" r:id="rId40"/>
    <p:sldId id="384" r:id="rId41"/>
    <p:sldId id="385" r:id="rId42"/>
    <p:sldId id="340" r:id="rId43"/>
    <p:sldId id="339" r:id="rId44"/>
    <p:sldId id="307" r:id="rId45"/>
    <p:sldId id="308" r:id="rId46"/>
    <p:sldId id="368" r:id="rId47"/>
    <p:sldId id="378" r:id="rId48"/>
    <p:sldId id="370" r:id="rId49"/>
    <p:sldId id="377" r:id="rId50"/>
    <p:sldId id="390" r:id="rId51"/>
    <p:sldId id="392" r:id="rId52"/>
    <p:sldId id="391" r:id="rId53"/>
    <p:sldId id="373" r:id="rId54"/>
    <p:sldId id="259" r:id="rId55"/>
    <p:sldId id="260" r:id="rId56"/>
    <p:sldId id="265" r:id="rId57"/>
    <p:sldId id="266" r:id="rId58"/>
    <p:sldId id="267" r:id="rId59"/>
    <p:sldId id="268" r:id="rId60"/>
    <p:sldId id="269" r:id="rId61"/>
    <p:sldId id="270" r:id="rId62"/>
    <p:sldId id="338" r:id="rId63"/>
    <p:sldId id="275" r:id="rId64"/>
    <p:sldId id="276" r:id="rId65"/>
    <p:sldId id="281" r:id="rId66"/>
    <p:sldId id="282" r:id="rId67"/>
    <p:sldId id="296" r:id="rId68"/>
    <p:sldId id="337" r:id="rId69"/>
    <p:sldId id="287" r:id="rId70"/>
    <p:sldId id="288" r:id="rId71"/>
    <p:sldId id="289" r:id="rId72"/>
    <p:sldId id="290" r:id="rId73"/>
    <p:sldId id="279" r:id="rId74"/>
    <p:sldId id="280" r:id="rId75"/>
    <p:sldId id="277" r:id="rId76"/>
    <p:sldId id="278" r:id="rId77"/>
    <p:sldId id="273" r:id="rId78"/>
    <p:sldId id="369" r:id="rId7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FFFFF"/>
    <a:srgbClr val="FF9900"/>
    <a:srgbClr val="993300"/>
    <a:srgbClr val="663300"/>
    <a:srgbClr val="FF66FF"/>
    <a:srgbClr val="3CE4C8"/>
    <a:srgbClr val="00FFFF"/>
    <a:srgbClr val="FF33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49" autoAdjust="0"/>
    <p:restoredTop sz="84351" autoAdjust="0"/>
  </p:normalViewPr>
  <p:slideViewPr>
    <p:cSldViewPr>
      <p:cViewPr>
        <p:scale>
          <a:sx n="50" d="100"/>
          <a:sy n="50" d="100"/>
        </p:scale>
        <p:origin x="-936" y="512"/>
      </p:cViewPr>
      <p:guideLst>
        <p:guide orient="horz" pos="2160"/>
        <p:guide pos="2880"/>
      </p:guideLst>
    </p:cSldViewPr>
  </p:slideViewPr>
  <p:outlineViewPr>
    <p:cViewPr>
      <p:scale>
        <a:sx n="33" d="100"/>
        <a:sy n="33" d="100"/>
      </p:scale>
      <p:origin x="0" y="16400"/>
    </p:cViewPr>
  </p:outlineViewPr>
  <p:notesTextViewPr>
    <p:cViewPr>
      <p:scale>
        <a:sx n="100" d="100"/>
        <a:sy n="100" d="100"/>
      </p:scale>
      <p:origin x="0" y="0"/>
    </p:cViewPr>
  </p:notesTextViewPr>
  <p:sorterViewPr>
    <p:cViewPr>
      <p:scale>
        <a:sx n="66" d="100"/>
        <a:sy n="66" d="100"/>
      </p:scale>
      <p:origin x="0" y="5936"/>
    </p:cViewPr>
  </p:sorterViewPr>
  <p:notesViewPr>
    <p:cSldViewPr>
      <p:cViewPr varScale="1">
        <p:scale>
          <a:sx n="55" d="100"/>
          <a:sy n="55" d="100"/>
        </p:scale>
        <p:origin x="-183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7475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7475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7475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01889851-E77D-4E15-A49F-8269CBE47E27}" type="slidenum">
              <a:rPr lang="en-US"/>
              <a:pPr>
                <a:defRPr/>
              </a:pPr>
              <a:t>‹#›</a:t>
            </a:fld>
            <a:endParaRPr lang="en-US"/>
          </a:p>
        </p:txBody>
      </p:sp>
    </p:spTree>
    <p:extLst>
      <p:ext uri="{BB962C8B-B14F-4D97-AF65-F5344CB8AC3E}">
        <p14:creationId xmlns:p14="http://schemas.microsoft.com/office/powerpoint/2010/main" val="2704280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1026"/>
          <p:cNvSpPr>
            <a:spLocks noGrp="1" noChangeArrowheads="1"/>
          </p:cNvSpPr>
          <p:nvPr>
            <p:ph type="hdr" sz="quarter"/>
          </p:nvPr>
        </p:nvSpPr>
        <p:spPr bwMode="auto">
          <a:xfrm>
            <a:off x="0" y="0"/>
            <a:ext cx="2971800" cy="457200"/>
          </a:xfrm>
          <a:prstGeom prst="rect">
            <a:avLst/>
          </a:prstGeom>
          <a:noFill/>
          <a:ln w="9525">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smtClean="0"/>
            </a:lvl1pPr>
          </a:lstStyle>
          <a:p>
            <a:pPr>
              <a:defRPr/>
            </a:pPr>
            <a:endParaRPr lang="en-US"/>
          </a:p>
        </p:txBody>
      </p:sp>
      <p:sp>
        <p:nvSpPr>
          <p:cNvPr id="23555" name="Rectangle 1027"/>
          <p:cNvSpPr>
            <a:spLocks noGrp="1" noChangeArrowheads="1"/>
          </p:cNvSpPr>
          <p:nvPr>
            <p:ph type="dt" idx="1"/>
          </p:nvPr>
        </p:nvSpPr>
        <p:spPr bwMode="auto">
          <a:xfrm>
            <a:off x="3886200" y="0"/>
            <a:ext cx="2971800" cy="457200"/>
          </a:xfrm>
          <a:prstGeom prst="rect">
            <a:avLst/>
          </a:prstGeom>
          <a:noFill/>
          <a:ln w="9525">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6349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smtClean="0"/>
            </a:lvl1pPr>
          </a:lstStyle>
          <a:p>
            <a:pPr>
              <a:defRPr/>
            </a:pPr>
            <a:endParaRPr lang="en-US"/>
          </a:p>
        </p:txBody>
      </p:sp>
      <p:sp>
        <p:nvSpPr>
          <p:cNvPr id="2355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smtClean="0"/>
            </a:lvl1pPr>
          </a:lstStyle>
          <a:p>
            <a:pPr>
              <a:defRPr/>
            </a:pPr>
            <a:fld id="{F55DA010-E719-4B48-ABAE-8D6BA1300534}" type="slidenum">
              <a:rPr lang="en-US"/>
              <a:pPr>
                <a:defRPr/>
              </a:pPr>
              <a:t>‹#›</a:t>
            </a:fld>
            <a:endParaRPr lang="en-US"/>
          </a:p>
        </p:txBody>
      </p:sp>
    </p:spTree>
    <p:extLst>
      <p:ext uri="{BB962C8B-B14F-4D97-AF65-F5344CB8AC3E}">
        <p14:creationId xmlns:p14="http://schemas.microsoft.com/office/powerpoint/2010/main" val="7791854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a:noFill/>
        </p:spPr>
        <p:txBody>
          <a:bodyPr/>
          <a:lstStyle/>
          <a:p>
            <a:fld id="{D39F8BA6-CB0F-4025-A8A4-828F461FFE9F}" type="slidenum">
              <a:rPr lang="en-US"/>
              <a:pPr/>
              <a:t>9</a:t>
            </a:fld>
            <a:endParaRPr lang="en-US"/>
          </a:p>
        </p:txBody>
      </p:sp>
      <p:sp>
        <p:nvSpPr>
          <p:cNvPr id="64515" name="Rectangle 1026"/>
          <p:cNvSpPr>
            <a:spLocks noGrp="1" noRot="1" noChangeAspect="1" noChangeArrowheads="1" noTextEdit="1"/>
          </p:cNvSpPr>
          <p:nvPr>
            <p:ph type="sldImg"/>
          </p:nvPr>
        </p:nvSpPr>
        <p:spPr>
          <a:ln/>
        </p:spPr>
      </p:sp>
      <p:sp>
        <p:nvSpPr>
          <p:cNvPr id="64516" name="Rectangle 1027"/>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phrase was uttered by Juliet. She uses this phrase as an analogy to Romeo's surname, that is "Montague". And this very name happens to be the name of her family enemy. However, this does not tarnish the noble qualities which Romeo has in him. So by making the statement, Juliet tried to project the fact that even if a rose is called a cactus, it would still smell sweet. </a:t>
            </a:r>
          </a:p>
          <a:p>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55DA010-E719-4B48-ABAE-8D6BA1300534}" type="slidenum">
              <a:rPr lang="en-US" smtClean="0"/>
              <a:pPr>
                <a:defRPr/>
              </a:pPr>
              <a:t>55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5DA010-E719-4B48-ABAE-8D6BA1300534}" type="slidenum">
              <a:rPr lang="en-US" smtClean="0"/>
              <a:pPr>
                <a:defRPr/>
              </a:pPr>
              <a:t>61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5DA010-E719-4B48-ABAE-8D6BA1300534}" type="slidenum">
              <a:rPr lang="en-US" smtClean="0"/>
              <a:pPr>
                <a:defRPr/>
              </a:pPr>
              <a:t>63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5DA010-E719-4B48-ABAE-8D6BA1300534}" type="slidenum">
              <a:rPr lang="en-US" smtClean="0"/>
              <a:pPr>
                <a:defRPr/>
              </a:pPr>
              <a:t>64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5DA010-E719-4B48-ABAE-8D6BA1300534}" type="slidenum">
              <a:rPr lang="en-US" smtClean="0"/>
              <a:pPr>
                <a:defRPr/>
              </a:pPr>
              <a:t>12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p:spPr>
        <p:txBody>
          <a:bodyPr/>
          <a:lstStyle/>
          <a:p>
            <a:fld id="{A116868A-96F7-4E84-8F82-9C464DB7E3D2}" type="slidenum">
              <a:rPr lang="en-US"/>
              <a:pPr/>
              <a:t>13</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5DA010-E719-4B48-ABAE-8D6BA1300534}" type="slidenum">
              <a:rPr lang="en-US" smtClean="0"/>
              <a:pPr>
                <a:defRPr/>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5DA010-E719-4B48-ABAE-8D6BA1300534}" type="slidenum">
              <a:rPr lang="en-US" smtClean="0"/>
              <a:pPr>
                <a:defRPr/>
              </a:pPr>
              <a:t>27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5DA010-E719-4B48-ABAE-8D6BA1300534}" type="slidenum">
              <a:rPr lang="en-US" smtClean="0"/>
              <a:pPr>
                <a:defRPr/>
              </a:pPr>
              <a:t>28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1CEECE15-C2BF-4FBF-9B59-506C183D70D8}" type="slidenum">
              <a:rPr lang="en-US"/>
              <a:pPr/>
              <a:t>31</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1CEECE15-C2BF-4FBF-9B59-506C183D70D8}" type="slidenum">
              <a:rPr lang="en-US"/>
              <a:pPr/>
              <a:t>32</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5DA010-E719-4B48-ABAE-8D6BA1300534}" type="slidenum">
              <a:rPr lang="en-US" smtClean="0"/>
              <a:pPr>
                <a:defRPr/>
              </a:pPr>
              <a:t>38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71AD3F1-92BF-40BE-A338-616DFFC3FF5A}" type="slidenum">
              <a:rPr lang="en-US" smtClean="0"/>
              <a:pPr>
                <a:defRPr/>
              </a:pPr>
              <a:t>‹#›</a:t>
            </a:fld>
            <a:endParaRPr lang="en-US"/>
          </a:p>
        </p:txBody>
      </p:sp>
    </p:spTree>
    <p:extLst>
      <p:ext uri="{BB962C8B-B14F-4D97-AF65-F5344CB8AC3E}">
        <p14:creationId xmlns:p14="http://schemas.microsoft.com/office/powerpoint/2010/main" val="217811216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649EB1B-6B55-45EB-A78A-4C1266F8F783}" type="slidenum">
              <a:rPr lang="en-US" smtClean="0"/>
              <a:pPr>
                <a:defRPr/>
              </a:pPr>
              <a:t>‹#›</a:t>
            </a:fld>
            <a:endParaRPr lang="en-US"/>
          </a:p>
        </p:txBody>
      </p:sp>
    </p:spTree>
    <p:extLst>
      <p:ext uri="{BB962C8B-B14F-4D97-AF65-F5344CB8AC3E}">
        <p14:creationId xmlns:p14="http://schemas.microsoft.com/office/powerpoint/2010/main" val="397737139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E488758-6EAA-4152-89AB-E91B0BC7859A}" type="slidenum">
              <a:rPr lang="en-US" smtClean="0"/>
              <a:pPr>
                <a:defRPr/>
              </a:pPr>
              <a:t>‹#›</a:t>
            </a:fld>
            <a:endParaRPr lang="en-US"/>
          </a:p>
        </p:txBody>
      </p:sp>
    </p:spTree>
    <p:extLst>
      <p:ext uri="{BB962C8B-B14F-4D97-AF65-F5344CB8AC3E}">
        <p14:creationId xmlns:p14="http://schemas.microsoft.com/office/powerpoint/2010/main" val="33517217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501C161-4DD9-4AE2-AF64-B019AE89EEA8}" type="slidenum">
              <a:rPr lang="en-US" smtClean="0"/>
              <a:pPr>
                <a:defRPr/>
              </a:pPr>
              <a:t>‹#›</a:t>
            </a:fld>
            <a:endParaRPr lang="en-US"/>
          </a:p>
        </p:txBody>
      </p:sp>
    </p:spTree>
    <p:extLst>
      <p:ext uri="{BB962C8B-B14F-4D97-AF65-F5344CB8AC3E}">
        <p14:creationId xmlns:p14="http://schemas.microsoft.com/office/powerpoint/2010/main" val="271352882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FA3E870-7378-4D79-8329-983E68D3790F}" type="slidenum">
              <a:rPr lang="en-US" smtClean="0"/>
              <a:pPr>
                <a:defRPr/>
              </a:pPr>
              <a:t>‹#›</a:t>
            </a:fld>
            <a:endParaRPr lang="en-US"/>
          </a:p>
        </p:txBody>
      </p:sp>
    </p:spTree>
    <p:extLst>
      <p:ext uri="{BB962C8B-B14F-4D97-AF65-F5344CB8AC3E}">
        <p14:creationId xmlns:p14="http://schemas.microsoft.com/office/powerpoint/2010/main" val="136247833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5AA02D-FDCA-441B-B18F-E21AA20C054B}" type="slidenum">
              <a:rPr lang="en-US" smtClean="0"/>
              <a:pPr>
                <a:defRPr/>
              </a:pPr>
              <a:t>‹#›</a:t>
            </a:fld>
            <a:endParaRPr lang="en-US"/>
          </a:p>
        </p:txBody>
      </p:sp>
    </p:spTree>
    <p:extLst>
      <p:ext uri="{BB962C8B-B14F-4D97-AF65-F5344CB8AC3E}">
        <p14:creationId xmlns:p14="http://schemas.microsoft.com/office/powerpoint/2010/main" val="54425617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1B71A75-1578-4061-806A-0EF66A76F28F}" type="slidenum">
              <a:rPr lang="en-US" smtClean="0"/>
              <a:pPr>
                <a:defRPr/>
              </a:pPr>
              <a:t>‹#›</a:t>
            </a:fld>
            <a:endParaRPr lang="en-US"/>
          </a:p>
        </p:txBody>
      </p:sp>
    </p:spTree>
    <p:extLst>
      <p:ext uri="{BB962C8B-B14F-4D97-AF65-F5344CB8AC3E}">
        <p14:creationId xmlns:p14="http://schemas.microsoft.com/office/powerpoint/2010/main" val="111719570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2923BD9-2C16-4147-AEF9-4C7FA13494CF}" type="slidenum">
              <a:rPr lang="en-US" smtClean="0"/>
              <a:pPr>
                <a:defRPr/>
              </a:pPr>
              <a:t>‹#›</a:t>
            </a:fld>
            <a:endParaRPr lang="en-US"/>
          </a:p>
        </p:txBody>
      </p:sp>
    </p:spTree>
    <p:extLst>
      <p:ext uri="{BB962C8B-B14F-4D97-AF65-F5344CB8AC3E}">
        <p14:creationId xmlns:p14="http://schemas.microsoft.com/office/powerpoint/2010/main" val="301591735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1859E3F-3313-439E-B972-D95868E7E212}" type="slidenum">
              <a:rPr lang="en-US" smtClean="0"/>
              <a:pPr>
                <a:defRPr/>
              </a:pPr>
              <a:t>‹#›</a:t>
            </a:fld>
            <a:endParaRPr lang="en-US"/>
          </a:p>
        </p:txBody>
      </p:sp>
    </p:spTree>
    <p:extLst>
      <p:ext uri="{BB962C8B-B14F-4D97-AF65-F5344CB8AC3E}">
        <p14:creationId xmlns:p14="http://schemas.microsoft.com/office/powerpoint/2010/main" val="228529558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EBCAB53-E0B5-49F8-BF4D-80213C996B9D}" type="slidenum">
              <a:rPr lang="en-US" smtClean="0"/>
              <a:pPr>
                <a:defRPr/>
              </a:pPr>
              <a:t>‹#›</a:t>
            </a:fld>
            <a:endParaRPr lang="en-US"/>
          </a:p>
        </p:txBody>
      </p:sp>
    </p:spTree>
    <p:extLst>
      <p:ext uri="{BB962C8B-B14F-4D97-AF65-F5344CB8AC3E}">
        <p14:creationId xmlns:p14="http://schemas.microsoft.com/office/powerpoint/2010/main" val="93471460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13204D0-B403-45A5-84C8-03F028526B34}" type="slidenum">
              <a:rPr lang="en-US" smtClean="0"/>
              <a:pPr>
                <a:defRPr/>
              </a:pPr>
              <a:t>‹#›</a:t>
            </a:fld>
            <a:endParaRPr lang="en-US"/>
          </a:p>
        </p:txBody>
      </p:sp>
    </p:spTree>
    <p:extLst>
      <p:ext uri="{BB962C8B-B14F-4D97-AF65-F5344CB8AC3E}">
        <p14:creationId xmlns:p14="http://schemas.microsoft.com/office/powerpoint/2010/main" val="60195780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63F67B-6F4A-4D9E-8606-DADAA2789698}" type="slidenum">
              <a:rPr lang="en-US" smtClean="0"/>
              <a:pPr>
                <a:defRPr/>
              </a:pPr>
              <a:t>‹#›</a:t>
            </a:fld>
            <a:endParaRPr lang="en-US"/>
          </a:p>
        </p:txBody>
      </p:sp>
    </p:spTree>
    <p:extLst>
      <p:ext uri="{BB962C8B-B14F-4D97-AF65-F5344CB8AC3E}">
        <p14:creationId xmlns:p14="http://schemas.microsoft.com/office/powerpoint/2010/main" val="297750590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xmlns:p14="http://schemas.microsoft.com/office/powerpoint/2010/main" spd="slow">
    <p:fade/>
  </p:transition>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gif"/><Relationship Id="rId5"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2.jpeg"/><Relationship Id="rId5" Type="http://schemas.openxmlformats.org/officeDocument/2006/relationships/image" Target="../media/image15.jpeg"/><Relationship Id="rId6" Type="http://schemas.openxmlformats.org/officeDocument/2006/relationships/image" Target="../media/image14.jpeg"/><Relationship Id="rId7" Type="http://schemas.openxmlformats.org/officeDocument/2006/relationships/image" Target="../media/image13.gif"/><Relationship Id="rId1" Type="http://schemas.openxmlformats.org/officeDocument/2006/relationships/tags" Target="../tags/tag2.xml"/><Relationship Id="rId2"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audio" Target="file:///C:\Documents%20and%20Settings\mcmichaelsd\Desktop\01%20Hey,%20Soul%20Sister.mp3" TargetMode="External"/><Relationship Id="rId4" Type="http://schemas.microsoft.com/office/2007/relationships/media" Target="file:///C:\Users\mcmichaelsd\Music\01%20Hey,%20Soul%20Sister.mp3" TargetMode="External"/><Relationship Id="rId5" Type="http://schemas.openxmlformats.org/officeDocument/2006/relationships/audio" Target="file:///C:\Users\mcmichaelsd\Music\01%20Hey,%20Soul%20Sister.mp3" TargetMode="External"/><Relationship Id="rId6" Type="http://schemas.openxmlformats.org/officeDocument/2006/relationships/slideLayout" Target="../slideLayouts/slideLayout1.xml"/><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tags" Target="../tags/tag4.xml"/><Relationship Id="rId2" Type="http://schemas.microsoft.com/office/2007/relationships/media" Target="file:///C:\Documents%20and%20Settings\mcmichaelsd\Desktop\01%20Hey,%20Soul%20Sister.mp3"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1" Type="http://schemas.microsoft.com/office/2007/relationships/media" Target="../media/media1.mp4"/><Relationship Id="rId2" Type="http://schemas.openxmlformats.org/officeDocument/2006/relationships/video" Target="../media/media1.mp4"/></Relationships>
</file>

<file path=ppt/slides/_rels/slide19.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tags" Target="../tags/tag6.xml"/><Relationship Id="rId2"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5.xml"/><Relationship Id="rId5" Type="http://schemas.openxmlformats.org/officeDocument/2006/relationships/image" Target="../media/image21.jpeg"/><Relationship Id="rId6" Type="http://schemas.openxmlformats.org/officeDocument/2006/relationships/image" Target="../media/image22.png"/><Relationship Id="rId7" Type="http://schemas.openxmlformats.org/officeDocument/2006/relationships/image" Target="../media/image23.gif"/><Relationship Id="rId1" Type="http://schemas.openxmlformats.org/officeDocument/2006/relationships/tags" Target="../tags/tag7.xml"/><Relationship Id="rId2" Type="http://schemas.openxmlformats.org/officeDocument/2006/relationships/audio" Target="http://www.elko.k12.nv.us/ecsdtc/ppp/Roger/BACH%20-%20PHANTOM%20OF%20THE%20OPERA.WAV"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1.jpeg"/><Relationship Id="rId5" Type="http://schemas.openxmlformats.org/officeDocument/2006/relationships/image" Target="../media/image23.gif"/><Relationship Id="rId6" Type="http://schemas.openxmlformats.org/officeDocument/2006/relationships/image" Target="../media/image24.wmf"/><Relationship Id="rId1" Type="http://schemas.openxmlformats.org/officeDocument/2006/relationships/tags" Target="../tags/tag8.xml"/><Relationship Id="rId2"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1.xml"/><Relationship Id="rId3" Type="http://schemas.openxmlformats.org/officeDocument/2006/relationships/image" Target="../media/image26.gi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6.gif"/><Relationship Id="rId1" Type="http://schemas.openxmlformats.org/officeDocument/2006/relationships/tags" Target="../tags/tag11.xml"/><Relationship Id="rId2"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1.xml"/><Relationship Id="rId3" Type="http://schemas.openxmlformats.org/officeDocument/2006/relationships/image" Target="../media/image2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30.png"/><Relationship Id="rId1" Type="http://schemas.openxmlformats.org/officeDocument/2006/relationships/audio" Target="http://www.elko.k12.nv.us/ecsdtc/ppp/Roger/MYSTERIOUS%203.WAV" TargetMode="External"/><Relationship Id="rId2"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gif"/><Relationship Id="rId4" Type="http://schemas.openxmlformats.org/officeDocument/2006/relationships/image" Target="../media/image33.wmf"/><Relationship Id="rId1" Type="http://schemas.openxmlformats.org/officeDocument/2006/relationships/tags" Target="../tags/tag14.xml"/><Relationship Id="rId2"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32.gif"/><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3.wmf"/><Relationship Id="rId1" Type="http://schemas.openxmlformats.org/officeDocument/2006/relationships/tags" Target="../tags/tag15.xml"/><Relationship Id="rId2"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1.xml"/><Relationship Id="rId3" Type="http://schemas.openxmlformats.org/officeDocument/2006/relationships/image" Target="../media/image36.gif"/></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6.gif"/><Relationship Id="rId1" Type="http://schemas.openxmlformats.org/officeDocument/2006/relationships/tags" Target="../tags/tag17.xml"/><Relationship Id="rId2"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1.xml"/><Relationship Id="rId3" Type="http://schemas.openxmlformats.org/officeDocument/2006/relationships/image" Target="../media/image38.gif"/></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38.gif"/><Relationship Id="rId5" Type="http://schemas.openxmlformats.org/officeDocument/2006/relationships/image" Target="../media/image40.wmf"/><Relationship Id="rId1" Type="http://schemas.openxmlformats.org/officeDocument/2006/relationships/tags" Target="../tags/tag19.xml"/><Relationship Id="rId2"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slideLayout" Target="../slideLayouts/slideLayout1.xml"/><Relationship Id="rId3" Type="http://schemas.openxmlformats.org/officeDocument/2006/relationships/image" Target="../media/image41.gi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41.gif"/><Relationship Id="rId5" Type="http://schemas.openxmlformats.org/officeDocument/2006/relationships/image" Target="../media/image42.jpeg"/><Relationship Id="rId1" Type="http://schemas.openxmlformats.org/officeDocument/2006/relationships/tags" Target="../tags/tag21.xml"/><Relationship Id="rId2"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audio" Target="file:///C:\Users\mcmichaelsd\Music\09%20Beth.mp3" TargetMode="External"/><Relationship Id="rId4" Type="http://schemas.openxmlformats.org/officeDocument/2006/relationships/slideLayout" Target="../slideLayouts/slideLayout1.xml"/><Relationship Id="rId5" Type="http://schemas.openxmlformats.org/officeDocument/2006/relationships/image" Target="../media/image41.gif"/><Relationship Id="rId6" Type="http://schemas.openxmlformats.org/officeDocument/2006/relationships/image" Target="../media/image43.png"/><Relationship Id="rId1" Type="http://schemas.openxmlformats.org/officeDocument/2006/relationships/tags" Target="../tags/tag22.xml"/><Relationship Id="rId2" Type="http://schemas.microsoft.com/office/2007/relationships/media" Target="file:///C:\Users\mcmichaelsd\Music\09%20Beth.mp3" TargetMode="Externa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8" Type="http://schemas.openxmlformats.org/officeDocument/2006/relationships/image" Target="../media/image48.jpeg"/><Relationship Id="rId1" Type="http://schemas.openxmlformats.org/officeDocument/2006/relationships/tags" Target="../tags/tag23.xml"/><Relationship Id="rId2"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49.jpeg"/><Relationship Id="rId1" Type="http://schemas.openxmlformats.org/officeDocument/2006/relationships/tags" Target="../tags/tag24.xml"/><Relationship Id="rId2"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gif"/><Relationship Id="rId1" Type="http://schemas.openxmlformats.org/officeDocument/2006/relationships/tags" Target="../tags/tag25.xml"/><Relationship Id="rId2"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 Id="rId3" Type="http://schemas.openxmlformats.org/officeDocument/2006/relationships/image" Target="../media/image51.gif"/></Relationships>
</file>

<file path=ppt/slides/_rels/slide67.xml.rels><?xml version="1.0" encoding="UTF-8" standalone="yes"?>
<Relationships xmlns="http://schemas.openxmlformats.org/package/2006/relationships"><Relationship Id="rId1" Type="http://schemas.openxmlformats.org/officeDocument/2006/relationships/tags" Target="../tags/tag26.xml"/><Relationship Id="rId2"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audio" Target="file:///C:\Users\mcmichaelsd\Music\1-05%20Bicycle%20Race.mp3" TargetMode="External"/><Relationship Id="rId4" Type="http://schemas.openxmlformats.org/officeDocument/2006/relationships/slideLayout" Target="../slideLayouts/slideLayout1.xml"/><Relationship Id="rId5" Type="http://schemas.openxmlformats.org/officeDocument/2006/relationships/image" Target="../media/image52.jpeg"/><Relationship Id="rId6" Type="http://schemas.openxmlformats.org/officeDocument/2006/relationships/image" Target="../media/image53.png"/><Relationship Id="rId1" Type="http://schemas.openxmlformats.org/officeDocument/2006/relationships/tags" Target="../tags/tag27.xml"/><Relationship Id="rId2" Type="http://schemas.microsoft.com/office/2007/relationships/media" Target="file:///C:\Users\mcmichaelsd\Music\1-05%20Bicycle%20Race.mp3" TargetMode="External"/></Relationships>
</file>

<file path=ppt/slides/_rels/slide69.xml.rels><?xml version="1.0" encoding="UTF-8" standalone="yes"?>
<Relationships xmlns="http://schemas.openxmlformats.org/package/2006/relationships"><Relationship Id="rId1" Type="http://schemas.openxmlformats.org/officeDocument/2006/relationships/tags" Target="../tags/tag28.xml"/><Relationship Id="rId2"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tags" Target="../tags/tag29.xml"/><Relationship Id="rId2" Type="http://schemas.openxmlformats.org/officeDocument/2006/relationships/slideLayout" Target="../slideLayouts/slideLayout1.xml"/><Relationship Id="rId3" Type="http://schemas.openxmlformats.org/officeDocument/2006/relationships/image" Target="../media/image54.jpeg"/></Relationships>
</file>

<file path=ppt/slides/_rels/slide71.xml.rels><?xml version="1.0" encoding="UTF-8" standalone="yes"?>
<Relationships xmlns="http://schemas.openxmlformats.org/package/2006/relationships"><Relationship Id="rId1" Type="http://schemas.openxmlformats.org/officeDocument/2006/relationships/tags" Target="../tags/tag30.xml"/><Relationship Id="rId2" Type="http://schemas.openxmlformats.org/officeDocument/2006/relationships/slideLayout" Target="../slideLayouts/slideLayout1.xml"/><Relationship Id="rId3" Type="http://schemas.openxmlformats.org/officeDocument/2006/relationships/image" Target="../media/image14.jpeg"/></Relationships>
</file>

<file path=ppt/slides/_rels/slide72.xml.rels><?xml version="1.0" encoding="UTF-8" standalone="yes"?>
<Relationships xmlns="http://schemas.openxmlformats.org/package/2006/relationships"><Relationship Id="rId3" Type="http://schemas.openxmlformats.org/officeDocument/2006/relationships/audio" Target="file:///C:\Documents%20and%20Settings\mcmichaelsd\Desktop\04%20A%20Place%20In%20This%20World.mp3" TargetMode="External"/><Relationship Id="rId4" Type="http://schemas.openxmlformats.org/officeDocument/2006/relationships/slideLayout" Target="../slideLayouts/slideLayout1.xml"/><Relationship Id="rId5" Type="http://schemas.openxmlformats.org/officeDocument/2006/relationships/image" Target="../media/image55.jpeg"/><Relationship Id="rId6" Type="http://schemas.openxmlformats.org/officeDocument/2006/relationships/image" Target="../media/image56.png"/><Relationship Id="rId1" Type="http://schemas.openxmlformats.org/officeDocument/2006/relationships/tags" Target="../tags/tag31.xml"/><Relationship Id="rId2" Type="http://schemas.microsoft.com/office/2007/relationships/media" Target="file:///C:\Documents%20and%20Settings\mcmichaelsd\Desktop\04%20A%20Place%20In%20This%20World.mp3"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g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Silent Reading</a:t>
            </a:r>
            <a:endParaRPr lang="en-US" dirty="0"/>
          </a:p>
        </p:txBody>
      </p:sp>
      <p:pic>
        <p:nvPicPr>
          <p:cNvPr id="4" name="Content Placeholder 3" descr="23279432_147869122501431_2952628941841498112_n.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28" r="-228"/>
          <a:stretch/>
        </p:blipFill>
        <p:spPr>
          <a:xfrm>
            <a:off x="0" y="1143000"/>
            <a:ext cx="9144000" cy="8077200"/>
          </a:xfrm>
        </p:spPr>
      </p:pic>
    </p:spTree>
    <p:extLst>
      <p:ext uri="{BB962C8B-B14F-4D97-AF65-F5344CB8AC3E}">
        <p14:creationId xmlns:p14="http://schemas.microsoft.com/office/powerpoint/2010/main" val="197131539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Poetic Devices</a:t>
            </a:r>
            <a:endParaRPr lang="en-US" dirty="0"/>
          </a:p>
        </p:txBody>
      </p:sp>
      <p:sp>
        <p:nvSpPr>
          <p:cNvPr id="3" name="Content Placeholder 2"/>
          <p:cNvSpPr>
            <a:spLocks noGrp="1"/>
          </p:cNvSpPr>
          <p:nvPr>
            <p:ph idx="1"/>
          </p:nvPr>
        </p:nvSpPr>
        <p:spPr>
          <a:xfrm>
            <a:off x="0" y="838200"/>
            <a:ext cx="9144000" cy="6019800"/>
          </a:xfrm>
        </p:spPr>
        <p:txBody>
          <a:bodyPr>
            <a:normAutofit fontScale="92500" lnSpcReduction="10000"/>
          </a:bodyPr>
          <a:lstStyle/>
          <a:p>
            <a:r>
              <a:rPr lang="en-US" dirty="0" smtClean="0"/>
              <a:t>Match all the definitions to their words. </a:t>
            </a:r>
          </a:p>
          <a:p>
            <a:pPr lvl="1"/>
            <a:r>
              <a:rPr lang="en-US" dirty="0" smtClean="0"/>
              <a:t>You can either Google the terms/devices to find a </a:t>
            </a:r>
            <a:r>
              <a:rPr lang="en-US" dirty="0" err="1" smtClean="0"/>
              <a:t>definiton</a:t>
            </a:r>
            <a:r>
              <a:rPr lang="en-US" dirty="0" smtClean="0"/>
              <a:t>.</a:t>
            </a:r>
          </a:p>
          <a:p>
            <a:pPr lvl="1"/>
            <a:r>
              <a:rPr lang="en-US" dirty="0" smtClean="0"/>
              <a:t>Some can be found in the ‘Inside Poetry Book’ near the Back under ‘Poetic Terms’</a:t>
            </a:r>
          </a:p>
          <a:p>
            <a:endParaRPr lang="en-US" dirty="0"/>
          </a:p>
          <a:p>
            <a:r>
              <a:rPr lang="en-US" dirty="0" smtClean="0"/>
              <a:t>. I want you to find an example for it, in the ‘Inside Poetry book.</a:t>
            </a:r>
          </a:p>
          <a:p>
            <a:endParaRPr lang="en-US" dirty="0"/>
          </a:p>
          <a:p>
            <a:r>
              <a:rPr lang="en-US" dirty="0" smtClean="0"/>
              <a:t>Write out the page number, the title of the poem, and the device you found in it. </a:t>
            </a:r>
          </a:p>
          <a:p>
            <a:endParaRPr lang="en-US" dirty="0"/>
          </a:p>
          <a:p>
            <a:r>
              <a:rPr lang="en-US" dirty="0" smtClean="0"/>
              <a:t>You can do this with a partner </a:t>
            </a:r>
            <a:r>
              <a:rPr lang="mr-IN" dirty="0" smtClean="0"/>
              <a:t>–</a:t>
            </a:r>
            <a:r>
              <a:rPr lang="en-US" dirty="0" smtClean="0"/>
              <a:t> max 2 people in a group.</a:t>
            </a:r>
          </a:p>
        </p:txBody>
      </p:sp>
    </p:spTree>
    <p:extLst>
      <p:ext uri="{BB962C8B-B14F-4D97-AF65-F5344CB8AC3E}">
        <p14:creationId xmlns:p14="http://schemas.microsoft.com/office/powerpoint/2010/main" val="171672995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3"/>
          <p:cNvSpPr>
            <a:spLocks noGrp="1" noChangeArrowheads="1"/>
          </p:cNvSpPr>
          <p:nvPr>
            <p:ph type="subTitle" idx="1"/>
          </p:nvPr>
        </p:nvSpPr>
        <p:spPr>
          <a:xfrm>
            <a:off x="1371600" y="3200400"/>
            <a:ext cx="6400800" cy="2895600"/>
          </a:xfrm>
        </p:spPr>
        <p:txBody>
          <a:bodyPr/>
          <a:lstStyle/>
          <a:p>
            <a:pPr eaLnBrk="1" hangingPunct="1"/>
            <a:r>
              <a:rPr lang="en-US" sz="4800" dirty="0" smtClean="0">
                <a:solidFill>
                  <a:schemeClr val="folHlink"/>
                </a:solidFill>
              </a:rPr>
              <a:t>The repetition of consonant sounds at the beginnings of words.</a:t>
            </a:r>
          </a:p>
        </p:txBody>
      </p:sp>
      <p:sp>
        <p:nvSpPr>
          <p:cNvPr id="45059" name="WordArt 4"/>
          <p:cNvSpPr>
            <a:spLocks noChangeArrowheads="1" noChangeShapeType="1" noTextEdit="1"/>
          </p:cNvSpPr>
          <p:nvPr/>
        </p:nvSpPr>
        <p:spPr bwMode="auto">
          <a:xfrm>
            <a:off x="1676400" y="533400"/>
            <a:ext cx="5943600" cy="21336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endParaRPr lang="en-US" sz="3600" kern="10" dirty="0">
              <a:ln w="9525">
                <a:round/>
                <a:headEnd/>
                <a:tailEnd/>
              </a:ln>
              <a:gradFill rotWithShape="1">
                <a:gsLst>
                  <a:gs pos="0">
                    <a:srgbClr val="FFFFCC"/>
                  </a:gs>
                  <a:gs pos="100000">
                    <a:srgbClr val="FF9999"/>
                  </a:gs>
                </a:gsLst>
                <a:lin ang="5400000" scaled="1"/>
              </a:gradFill>
              <a:latin typeface="Times New Roman"/>
              <a:cs typeface="Times New Roman"/>
            </a:endParaRPr>
          </a:p>
        </p:txBody>
      </p:sp>
      <p:sp>
        <p:nvSpPr>
          <p:cNvPr id="4" name="Rectangle 3"/>
          <p:cNvSpPr/>
          <p:nvPr/>
        </p:nvSpPr>
        <p:spPr>
          <a:xfrm>
            <a:off x="457200" y="1066800"/>
            <a:ext cx="8089843" cy="132343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000" b="1" cap="all" spc="0" dirty="0" smtClean="0">
                <a:ln w="0"/>
                <a:solidFill>
                  <a:srgbClr val="CC0000"/>
                </a:solidFill>
                <a:effectLst>
                  <a:reflection blurRad="12700" stA="50000" endPos="50000" dist="5000" dir="5400000" sy="-100000" rotWithShape="0"/>
                </a:effectLst>
              </a:rPr>
              <a:t>Alliteration</a:t>
            </a:r>
            <a:endParaRPr lang="en-US" sz="8000" b="1" cap="all" spc="0" dirty="0">
              <a:ln w="0"/>
              <a:solidFill>
                <a:srgbClr val="CC0000"/>
              </a:solidFill>
              <a:effectLst>
                <a:reflection blurRad="12700" stA="50000" endPos="50000" dist="5000" dir="5400000" sy="-100000" rotWithShape="0"/>
              </a:effectLst>
            </a:endParaRPr>
          </a:p>
        </p:txBody>
      </p:sp>
    </p:spTree>
    <p:custDataLst>
      <p:tags r:id="rId1"/>
    </p:custDataLst>
  </p:cSld>
  <p:clrMapOvr>
    <a:masterClrMapping/>
  </p:clrMapOvr>
  <p:transition xmlns:p14="http://schemas.microsoft.com/office/powerpoint/2010/main" spd="slow" advTm="806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grpId="0" nodeType="clickEffect">
                                  <p:stCondLst>
                                    <p:cond delay="0"/>
                                  </p:stCondLst>
                                  <p:iterate type="lt">
                                    <p:tmPct val="10000"/>
                                  </p:iterate>
                                  <p:childTnLst>
                                    <p:set>
                                      <p:cBhvr override="childStyle">
                                        <p:cTn id="6" dur="500" autoRev="1" fill="hold"/>
                                        <p:tgtEl>
                                          <p:spTgt spid="45058">
                                            <p:txEl>
                                              <p:pRg st="0" end="0"/>
                                            </p:txEl>
                                          </p:spTgt>
                                        </p:tgtEl>
                                        <p:attrNameLst>
                                          <p:attrName>style.color</p:attrName>
                                        </p:attrNameLst>
                                      </p:cBhvr>
                                      <p:to>
                                        <p:clrVal>
                                          <a:schemeClr val="tx2"/>
                                        </p:clrVal>
                                      </p:to>
                                    </p:set>
                                    <p:set>
                                      <p:cBhvr>
                                        <p:cTn id="7" dur="500" autoRev="1" fill="hold"/>
                                        <p:tgtEl>
                                          <p:spTgt spid="45058">
                                            <p:txEl>
                                              <p:pRg st="0" end="0"/>
                                            </p:txEl>
                                          </p:spTgt>
                                        </p:tgtEl>
                                        <p:attrNameLst>
                                          <p:attrName>fillcolor</p:attrName>
                                        </p:attrNameLst>
                                      </p:cBhvr>
                                      <p:to>
                                        <p:clrVal>
                                          <a:schemeClr val="tx2"/>
                                        </p:clrVal>
                                      </p:to>
                                    </p:set>
                                    <p:set>
                                      <p:cBhvr>
                                        <p:cTn id="8" dur="500" autoRev="1" fill="hold"/>
                                        <p:tgtEl>
                                          <p:spTgt spid="4505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6" name="Picture 5" descr="raven.jpg"/>
          <p:cNvPicPr>
            <a:picLocks noChangeAspect="1"/>
          </p:cNvPicPr>
          <p:nvPr/>
        </p:nvPicPr>
        <p:blipFill>
          <a:blip r:embed="rId3" cstate="print">
            <a:lum bright="-1000" contrast="1000"/>
          </a:blip>
          <a:stretch>
            <a:fillRect/>
          </a:stretch>
        </p:blipFill>
        <p:spPr>
          <a:xfrm>
            <a:off x="3337074" y="609600"/>
            <a:ext cx="5502125" cy="3962400"/>
          </a:xfrm>
          <a:prstGeom prst="rect">
            <a:avLst/>
          </a:prstGeom>
        </p:spPr>
      </p:pic>
      <p:sp>
        <p:nvSpPr>
          <p:cNvPr id="54275" name="Rectangle 3"/>
          <p:cNvSpPr>
            <a:spLocks noGrp="1" noChangeArrowheads="1"/>
          </p:cNvSpPr>
          <p:nvPr>
            <p:ph type="subTitle" idx="1"/>
          </p:nvPr>
        </p:nvSpPr>
        <p:spPr>
          <a:xfrm>
            <a:off x="533400" y="381000"/>
            <a:ext cx="8610600" cy="5791200"/>
          </a:xfrm>
        </p:spPr>
        <p:txBody>
          <a:bodyPr/>
          <a:lstStyle/>
          <a:p>
            <a:pPr algn="l" eaLnBrk="1" hangingPunct="1"/>
            <a:r>
              <a:rPr lang="en-US" sz="4400" dirty="0" smtClean="0">
                <a:solidFill>
                  <a:srgbClr val="FF0000"/>
                </a:solidFill>
              </a:rPr>
              <a:t>“While I </a:t>
            </a:r>
          </a:p>
          <a:p>
            <a:pPr algn="l" eaLnBrk="1" hangingPunct="1"/>
            <a:r>
              <a:rPr lang="en-US" sz="4400" dirty="0" smtClean="0">
                <a:solidFill>
                  <a:srgbClr val="0070C0"/>
                </a:solidFill>
              </a:rPr>
              <a:t>n</a:t>
            </a:r>
            <a:r>
              <a:rPr lang="en-US" sz="4400" dirty="0" smtClean="0">
                <a:solidFill>
                  <a:srgbClr val="FF0000"/>
                </a:solidFill>
              </a:rPr>
              <a:t>odded,</a:t>
            </a:r>
          </a:p>
          <a:p>
            <a:pPr algn="l" eaLnBrk="1" hangingPunct="1"/>
            <a:r>
              <a:rPr lang="en-US" sz="4400" dirty="0" smtClean="0">
                <a:solidFill>
                  <a:srgbClr val="0070C0"/>
                </a:solidFill>
              </a:rPr>
              <a:t>N</a:t>
            </a:r>
            <a:r>
              <a:rPr lang="en-US" sz="4400" dirty="0" smtClean="0">
                <a:solidFill>
                  <a:srgbClr val="FF0000"/>
                </a:solidFill>
              </a:rPr>
              <a:t>early </a:t>
            </a:r>
          </a:p>
          <a:p>
            <a:pPr algn="l" eaLnBrk="1" hangingPunct="1"/>
            <a:r>
              <a:rPr lang="en-US" sz="4400" dirty="0" smtClean="0">
                <a:solidFill>
                  <a:srgbClr val="0070C0"/>
                </a:solidFill>
              </a:rPr>
              <a:t>n</a:t>
            </a:r>
            <a:r>
              <a:rPr lang="en-US" sz="4400" dirty="0" smtClean="0">
                <a:solidFill>
                  <a:srgbClr val="FF0000"/>
                </a:solidFill>
              </a:rPr>
              <a:t>apping,</a:t>
            </a:r>
          </a:p>
          <a:p>
            <a:pPr algn="l" eaLnBrk="1" hangingPunct="1"/>
            <a:r>
              <a:rPr lang="en-US" sz="4400" dirty="0" smtClean="0">
                <a:solidFill>
                  <a:srgbClr val="FF0000"/>
                </a:solidFill>
              </a:rPr>
              <a:t>suddenly  </a:t>
            </a:r>
          </a:p>
          <a:p>
            <a:pPr algn="l" eaLnBrk="1" hangingPunct="1"/>
            <a:r>
              <a:rPr lang="en-US" sz="4400" dirty="0" smtClean="0">
                <a:solidFill>
                  <a:srgbClr val="FF0000"/>
                </a:solidFill>
              </a:rPr>
              <a:t>there came a tapping…” </a:t>
            </a:r>
          </a:p>
          <a:p>
            <a:pPr algn="l" eaLnBrk="1" hangingPunct="1"/>
            <a:r>
              <a:rPr lang="en-US" sz="4400" dirty="0" smtClean="0">
                <a:solidFill>
                  <a:srgbClr val="FF0000"/>
                </a:solidFill>
              </a:rPr>
              <a:t>    </a:t>
            </a:r>
          </a:p>
        </p:txBody>
      </p:sp>
      <p:sp>
        <p:nvSpPr>
          <p:cNvPr id="7" name="Rectangle 6"/>
          <p:cNvSpPr/>
          <p:nvPr/>
        </p:nvSpPr>
        <p:spPr>
          <a:xfrm>
            <a:off x="990600" y="5181600"/>
            <a:ext cx="7315200" cy="110799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6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Alliteration</a:t>
            </a:r>
            <a:endParaRPr lang="en-US" sz="6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Rectangle 7"/>
          <p:cNvSpPr/>
          <p:nvPr/>
        </p:nvSpPr>
        <p:spPr>
          <a:xfrm rot="2329702">
            <a:off x="5545415" y="1646321"/>
            <a:ext cx="3364692" cy="369332"/>
          </a:xfrm>
          <a:prstGeom prst="rect">
            <a:avLst/>
          </a:prstGeom>
          <a:solidFill>
            <a:srgbClr val="FF0000"/>
          </a:solid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800" b="1" cap="all" dirty="0" smtClean="0">
                <a:ln w="0"/>
                <a:solidFill>
                  <a:schemeClr val="bg1"/>
                </a:solidFill>
                <a:effectLst>
                  <a:reflection blurRad="12700" stA="50000" endPos="50000" dist="5000" dir="5400000" sy="-100000" rotWithShape="0"/>
                </a:effectLst>
              </a:rPr>
              <a:t>Poe’s “The Raven”</a:t>
            </a:r>
            <a:endParaRPr lang="en-US" sz="1800" b="1" cap="all" spc="0" dirty="0">
              <a:ln w="0"/>
              <a:solidFill>
                <a:schemeClr val="bg1"/>
              </a:solidFill>
              <a:effectLst>
                <a:reflection blurRad="12700" stA="50000" endPos="50000" dist="5000" dir="5400000" sy="-100000" rotWithShape="0"/>
              </a:effectLst>
            </a:endParaRPr>
          </a:p>
        </p:txBody>
      </p:sp>
    </p:spTree>
  </p:cSld>
  <p:clrMapOvr>
    <a:masterClrMapping/>
  </p:clrMapOvr>
  <p:transition xmlns:p14="http://schemas.microsoft.com/office/powerpoint/2010/main" spd="slow" advTm="8797">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additive="base">
                                        <p:cTn id="7" dur="500" fill="hold"/>
                                        <p:tgtEl>
                                          <p:spTgt spid="542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 calcmode="lin" valueType="num">
                                      <p:cBhvr additive="base">
                                        <p:cTn id="12" dur="500" fill="hold"/>
                                        <p:tgtEl>
                                          <p:spTgt spid="5427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4275">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4275">
                                            <p:txEl>
                                              <p:pRg st="2" end="2"/>
                                            </p:txEl>
                                          </p:spTgt>
                                        </p:tgtEl>
                                        <p:attrNameLst>
                                          <p:attrName>style.visibility</p:attrName>
                                        </p:attrNameLst>
                                      </p:cBhvr>
                                      <p:to>
                                        <p:strVal val="visible"/>
                                      </p:to>
                                    </p:set>
                                    <p:anim calcmode="lin" valueType="num">
                                      <p:cBhvr additive="base">
                                        <p:cTn id="17" dur="500" fill="hold"/>
                                        <p:tgtEl>
                                          <p:spTgt spid="5427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4275">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54275">
                                            <p:txEl>
                                              <p:pRg st="3" end="3"/>
                                            </p:txEl>
                                          </p:spTgt>
                                        </p:tgtEl>
                                        <p:attrNameLst>
                                          <p:attrName>style.visibility</p:attrName>
                                        </p:attrNameLst>
                                      </p:cBhvr>
                                      <p:to>
                                        <p:strVal val="visible"/>
                                      </p:to>
                                    </p:set>
                                    <p:anim calcmode="lin" valueType="num">
                                      <p:cBhvr additive="base">
                                        <p:cTn id="22" dur="500" fill="hold"/>
                                        <p:tgtEl>
                                          <p:spTgt spid="54275">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54275">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54275">
                                            <p:txEl>
                                              <p:pRg st="4" end="4"/>
                                            </p:txEl>
                                          </p:spTgt>
                                        </p:tgtEl>
                                        <p:attrNameLst>
                                          <p:attrName>style.visibility</p:attrName>
                                        </p:attrNameLst>
                                      </p:cBhvr>
                                      <p:to>
                                        <p:strVal val="visible"/>
                                      </p:to>
                                    </p:set>
                                    <p:anim calcmode="lin" valueType="num">
                                      <p:cBhvr additive="base">
                                        <p:cTn id="27" dur="500" fill="hold"/>
                                        <p:tgtEl>
                                          <p:spTgt spid="5427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4275">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54275">
                                            <p:txEl>
                                              <p:pRg st="5" end="5"/>
                                            </p:txEl>
                                          </p:spTgt>
                                        </p:tgtEl>
                                        <p:attrNameLst>
                                          <p:attrName>style.visibility</p:attrName>
                                        </p:attrNameLst>
                                      </p:cBhvr>
                                      <p:to>
                                        <p:strVal val="visible"/>
                                      </p:to>
                                    </p:set>
                                    <p:anim calcmode="lin" valueType="num">
                                      <p:cBhvr additive="base">
                                        <p:cTn id="32" dur="500" fill="hold"/>
                                        <p:tgtEl>
                                          <p:spTgt spid="54275">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54275">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54275">
                                            <p:txEl>
                                              <p:pRg st="6" end="6"/>
                                            </p:txEl>
                                          </p:spTgt>
                                        </p:tgtEl>
                                        <p:attrNameLst>
                                          <p:attrName>style.visibility</p:attrName>
                                        </p:attrNameLst>
                                      </p:cBhvr>
                                      <p:to>
                                        <p:strVal val="visible"/>
                                      </p:to>
                                    </p:set>
                                    <p:anim calcmode="lin" valueType="num">
                                      <p:cBhvr additive="base">
                                        <p:cTn id="37" dur="500" fill="hold"/>
                                        <p:tgtEl>
                                          <p:spTgt spid="54275">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427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autoUpdateAnimBg="0" advAuto="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12000" b="-12000"/>
          </a:stretch>
        </a:blip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0" y="4191000"/>
            <a:ext cx="9144000" cy="2667000"/>
          </a:xfrm>
          <a:solidFill>
            <a:schemeClr val="bg1"/>
          </a:solidFill>
        </p:spPr>
        <p:txBody>
          <a:bodyPr/>
          <a:lstStyle/>
          <a:p>
            <a:pPr eaLnBrk="1" hangingPunct="1">
              <a:defRPr/>
            </a:pPr>
            <a:r>
              <a:rPr lang="en-US" sz="4400" b="1" dirty="0" smtClean="0">
                <a:ln>
                  <a:solidFill>
                    <a:srgbClr val="FFFFFF"/>
                  </a:solidFill>
                </a:ln>
                <a:solidFill>
                  <a:srgbClr val="000000"/>
                </a:solidFill>
                <a:effectLst>
                  <a:outerShdw blurRad="50800" dist="38100" dir="16200000" rotWithShape="0">
                    <a:srgbClr val="C00000">
                      <a:alpha val="40000"/>
                    </a:srgbClr>
                  </a:outerShdw>
                </a:effectLst>
              </a:rPr>
              <a:t>A reference to literature or historical figure, place, or event.</a:t>
            </a:r>
          </a:p>
        </p:txBody>
      </p:sp>
      <p:pic>
        <p:nvPicPr>
          <p:cNvPr id="6" name="Picture 5" descr="allusion 3.gif"/>
          <p:cNvPicPr>
            <a:picLocks noChangeAspect="1"/>
          </p:cNvPicPr>
          <p:nvPr/>
        </p:nvPicPr>
        <p:blipFill>
          <a:blip r:embed="rId4" cstate="print"/>
          <a:stretch>
            <a:fillRect/>
          </a:stretch>
        </p:blipFill>
        <p:spPr>
          <a:xfrm>
            <a:off x="1524000" y="1981200"/>
            <a:ext cx="6090213" cy="1676400"/>
          </a:xfrm>
          <a:prstGeom prst="rect">
            <a:avLst/>
          </a:prstGeom>
          <a:blipFill>
            <a:blip r:embed="rId5" cstate="print"/>
            <a:tile tx="0" ty="0" sx="100000" sy="100000" flip="none" algn="tl"/>
          </a:blipFill>
        </p:spPr>
      </p:pic>
    </p:spTree>
  </p:cSld>
  <p:clrMapOvr>
    <a:masterClrMapping/>
  </p:clrMapOvr>
  <p:transition xmlns:p14="http://schemas.microsoft.com/office/powerpoint/2010/main" spd="slow" advTm="4797">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4" cstate="print">
            <a:lum/>
          </a:blip>
          <a:srcRect/>
          <a:stretch>
            <a:fillRect t="-6000" b="-6000"/>
          </a:stretch>
        </a:blipFill>
        <a:effectLst/>
      </p:bgPr>
    </p:bg>
    <p:spTree>
      <p:nvGrpSpPr>
        <p:cNvPr id="1" name=""/>
        <p:cNvGrpSpPr/>
        <p:nvPr/>
      </p:nvGrpSpPr>
      <p:grpSpPr>
        <a:xfrm>
          <a:off x="0" y="0"/>
          <a:ext cx="0" cy="0"/>
          <a:chOff x="0" y="0"/>
          <a:chExt cx="0" cy="0"/>
        </a:xfrm>
      </p:grpSpPr>
      <p:pic>
        <p:nvPicPr>
          <p:cNvPr id="1030" name="Picture 6" descr="H:\Roger\goliath.jpg"/>
          <p:cNvPicPr>
            <a:picLocks noChangeAspect="1" noChangeArrowheads="1"/>
          </p:cNvPicPr>
          <p:nvPr/>
        </p:nvPicPr>
        <p:blipFill>
          <a:blip r:embed="rId5" cstate="print"/>
          <a:stretch>
            <a:fillRect/>
          </a:stretch>
        </p:blipFill>
        <p:spPr bwMode="auto">
          <a:xfrm>
            <a:off x="0" y="0"/>
            <a:ext cx="9144000" cy="6956045"/>
          </a:xfrm>
          <a:prstGeom prst="rect">
            <a:avLst/>
          </a:prstGeom>
          <a:noFill/>
          <a:ln>
            <a:noFill/>
          </a:ln>
        </p:spPr>
      </p:pic>
      <p:sp>
        <p:nvSpPr>
          <p:cNvPr id="1027" name="Rectangle 3"/>
          <p:cNvSpPr>
            <a:spLocks noGrp="1" noChangeArrowheads="1"/>
          </p:cNvSpPr>
          <p:nvPr>
            <p:ph type="subTitle" idx="1"/>
          </p:nvPr>
        </p:nvSpPr>
        <p:spPr>
          <a:xfrm>
            <a:off x="0" y="5181600"/>
            <a:ext cx="8991600" cy="1676400"/>
          </a:xfrm>
          <a:blipFill>
            <a:blip r:embed="rId6" cstate="print"/>
            <a:tile tx="0" ty="0" sx="100000" sy="100000" flip="none" algn="tl"/>
          </a:blipFill>
        </p:spPr>
        <p:txBody>
          <a:bodyPr>
            <a:normAutofit lnSpcReduction="10000"/>
          </a:bodyPr>
          <a:lstStyle/>
          <a:p>
            <a:pPr eaLnBrk="1" hangingPunct="1"/>
            <a:r>
              <a:rPr lang="en-US" sz="4000" b="1" dirty="0" smtClean="0">
                <a:ln>
                  <a:solidFill>
                    <a:schemeClr val="bg1"/>
                  </a:solidFill>
                </a:ln>
                <a:solidFill>
                  <a:srgbClr val="000000"/>
                </a:solidFill>
              </a:rPr>
              <a:t>The teams competed in a </a:t>
            </a:r>
            <a:r>
              <a:rPr lang="en-US" sz="4000" b="1" u="sng" dirty="0" smtClean="0">
                <a:ln>
                  <a:solidFill>
                    <a:schemeClr val="bg1"/>
                  </a:solidFill>
                </a:ln>
                <a:solidFill>
                  <a:srgbClr val="000000"/>
                </a:solidFill>
              </a:rPr>
              <a:t>David and Goliath </a:t>
            </a:r>
            <a:r>
              <a:rPr lang="en-US" sz="4000" b="1" dirty="0" smtClean="0">
                <a:ln>
                  <a:solidFill>
                    <a:schemeClr val="bg1"/>
                  </a:solidFill>
                </a:ln>
                <a:solidFill>
                  <a:srgbClr val="000000"/>
                </a:solidFill>
              </a:rPr>
              <a:t>struggle.</a:t>
            </a:r>
          </a:p>
          <a:p>
            <a:pPr eaLnBrk="1" hangingPunct="1"/>
            <a:r>
              <a:rPr lang="en-US" sz="2000" b="1" dirty="0" smtClean="0">
                <a:solidFill>
                  <a:srgbClr val="000000"/>
                </a:solidFill>
              </a:rPr>
              <a:t>--</a:t>
            </a:r>
            <a:r>
              <a:rPr lang="en-US" sz="2400" b="1" dirty="0" smtClean="0">
                <a:solidFill>
                  <a:srgbClr val="000000"/>
                </a:solidFill>
                <a:latin typeface="+mj-lt"/>
              </a:rPr>
              <a:t>Reference to </a:t>
            </a:r>
            <a:r>
              <a:rPr lang="en-US" sz="2400" b="1" i="1" dirty="0" smtClean="0">
                <a:solidFill>
                  <a:srgbClr val="000000"/>
                </a:solidFill>
                <a:latin typeface="+mj-lt"/>
              </a:rPr>
              <a:t>Bible</a:t>
            </a:r>
          </a:p>
        </p:txBody>
      </p:sp>
      <p:pic>
        <p:nvPicPr>
          <p:cNvPr id="8" name="Picture 7" descr="allusion 3.gif"/>
          <p:cNvPicPr>
            <a:picLocks noChangeAspect="1"/>
          </p:cNvPicPr>
          <p:nvPr/>
        </p:nvPicPr>
        <p:blipFill>
          <a:blip r:embed="rId7" cstate="print"/>
          <a:stretch>
            <a:fillRect/>
          </a:stretch>
        </p:blipFill>
        <p:spPr>
          <a:xfrm>
            <a:off x="1" y="-228600"/>
            <a:ext cx="5029200" cy="1295400"/>
          </a:xfrm>
          <a:prstGeom prst="rect">
            <a:avLst/>
          </a:prstGeom>
          <a:blipFill>
            <a:blip r:embed="rId6" cstate="print"/>
            <a:tile tx="0" ty="0" sx="100000" sy="100000" flip="none" algn="tl"/>
          </a:blipFill>
        </p:spPr>
      </p:pic>
    </p:spTree>
    <p:custDataLst>
      <p:tags r:id="rId1"/>
    </p:custDataLst>
  </p:cSld>
  <p:clrMapOvr>
    <a:masterClrMapping/>
  </p:clrMapOvr>
  <p:transition xmlns:p14="http://schemas.microsoft.com/office/powerpoint/2010/main" spd="slow" advTm="1303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nodeType="clickEffect">
                                  <p:stCondLst>
                                    <p:cond delay="0"/>
                                  </p:stCondLst>
                                  <p:iterate type="lt">
                                    <p:tmPct val="10000"/>
                                  </p:iterate>
                                  <p:childTnLst>
                                    <p:set>
                                      <p:cBhvr override="childStyle">
                                        <p:cTn id="6" dur="500" autoRev="1" fill="hold"/>
                                        <p:tgtEl>
                                          <p:spTgt spid="1027">
                                            <p:txEl>
                                              <p:pRg st="0" end="0"/>
                                            </p:txEl>
                                          </p:spTgt>
                                        </p:tgtEl>
                                        <p:attrNameLst>
                                          <p:attrName>style.color</p:attrName>
                                        </p:attrNameLst>
                                      </p:cBhvr>
                                      <p:to>
                                        <p:clrVal>
                                          <a:schemeClr val="bg1"/>
                                        </p:clrVal>
                                      </p:to>
                                    </p:set>
                                    <p:set>
                                      <p:cBhvr>
                                        <p:cTn id="7" dur="500" autoRev="1" fill="hold"/>
                                        <p:tgtEl>
                                          <p:spTgt spid="1027">
                                            <p:txEl>
                                              <p:pRg st="0" end="0"/>
                                            </p:txEl>
                                          </p:spTgt>
                                        </p:tgtEl>
                                        <p:attrNameLst>
                                          <p:attrName>fillcolor</p:attrName>
                                        </p:attrNameLst>
                                      </p:cBhvr>
                                      <p:to>
                                        <p:clrVal>
                                          <a:schemeClr val="bg1"/>
                                        </p:clrVal>
                                      </p:to>
                                    </p:set>
                                    <p:set>
                                      <p:cBhvr>
                                        <p:cTn id="8" dur="500" autoRev="1" fill="hold"/>
                                        <p:tgtEl>
                                          <p:spTgt spid="1027">
                                            <p:txEl>
                                              <p:pRg st="0" end="0"/>
                                            </p:txEl>
                                          </p:spTgt>
                                        </p:tgtEl>
                                        <p:attrNameLst>
                                          <p:attrName>fill.type</p:attrName>
                                        </p:attrNameLst>
                                      </p:cBhvr>
                                      <p:to>
                                        <p:strVal val="solid"/>
                                      </p:to>
                                    </p:set>
                                  </p:childTnLst>
                                </p:cTn>
                              </p:par>
                              <p:par>
                                <p:cTn id="9" presetID="20" presetClass="emph" presetSubtype="0" fill="hold" nodeType="withEffect">
                                  <p:stCondLst>
                                    <p:cond delay="0"/>
                                  </p:stCondLst>
                                  <p:iterate type="lt">
                                    <p:tmPct val="10000"/>
                                  </p:iterate>
                                  <p:childTnLst>
                                    <p:set>
                                      <p:cBhvr override="childStyle">
                                        <p:cTn id="10" dur="500" autoRev="1" fill="hold"/>
                                        <p:tgtEl>
                                          <p:spTgt spid="1027">
                                            <p:txEl>
                                              <p:pRg st="1" end="1"/>
                                            </p:txEl>
                                          </p:spTgt>
                                        </p:tgtEl>
                                        <p:attrNameLst>
                                          <p:attrName>style.color</p:attrName>
                                        </p:attrNameLst>
                                      </p:cBhvr>
                                      <p:to>
                                        <p:clrVal>
                                          <a:schemeClr val="bg1"/>
                                        </p:clrVal>
                                      </p:to>
                                    </p:set>
                                    <p:set>
                                      <p:cBhvr>
                                        <p:cTn id="11" dur="500" autoRev="1" fill="hold"/>
                                        <p:tgtEl>
                                          <p:spTgt spid="1027">
                                            <p:txEl>
                                              <p:pRg st="1" end="1"/>
                                            </p:txEl>
                                          </p:spTgt>
                                        </p:tgtEl>
                                        <p:attrNameLst>
                                          <p:attrName>fillcolor</p:attrName>
                                        </p:attrNameLst>
                                      </p:cBhvr>
                                      <p:to>
                                        <p:clrVal>
                                          <a:schemeClr val="bg1"/>
                                        </p:clrVal>
                                      </p:to>
                                    </p:set>
                                    <p:set>
                                      <p:cBhvr>
                                        <p:cTn id="12" dur="500" autoRev="1" fill="hold"/>
                                        <p:tgtEl>
                                          <p:spTgt spid="102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3"/>
          <p:cNvSpPr>
            <a:spLocks noGrp="1" noChangeArrowheads="1"/>
          </p:cNvSpPr>
          <p:nvPr>
            <p:ph type="subTitle" idx="1"/>
          </p:nvPr>
        </p:nvSpPr>
        <p:spPr>
          <a:xfrm>
            <a:off x="1066800" y="2819400"/>
            <a:ext cx="7010400" cy="2743200"/>
          </a:xfrm>
        </p:spPr>
        <p:txBody>
          <a:bodyPr/>
          <a:lstStyle/>
          <a:p>
            <a:pPr eaLnBrk="1" hangingPunct="1"/>
            <a:r>
              <a:rPr lang="en-US" sz="4800" dirty="0" smtClean="0">
                <a:solidFill>
                  <a:srgbClr val="000000"/>
                </a:solidFill>
              </a:rPr>
              <a:t>The repetition of similar vowel sounds followed by different consonant.</a:t>
            </a:r>
          </a:p>
        </p:txBody>
      </p:sp>
      <p:sp>
        <p:nvSpPr>
          <p:cNvPr id="4" name="Rectangle 3"/>
          <p:cNvSpPr/>
          <p:nvPr/>
        </p:nvSpPr>
        <p:spPr>
          <a:xfrm>
            <a:off x="1143000" y="762000"/>
            <a:ext cx="6629400" cy="1446550"/>
          </a:xfrm>
          <a:prstGeom prst="rect">
            <a:avLst/>
          </a:prstGeom>
          <a:noFill/>
        </p:spPr>
        <p:txBody>
          <a:bodyPr wrap="square" lIns="91440" tIns="45720" rIns="91440" bIns="45720">
            <a:spAutoFit/>
          </a:bodyPr>
          <a:lstStyle/>
          <a:p>
            <a:pPr algn="ctr"/>
            <a:r>
              <a:rPr lang="en-US" sz="8800" cap="none" spc="0" dirty="0" smtClean="0">
                <a:ln w="17780" cmpd="sng">
                  <a:solidFill>
                    <a:srgbClr val="FFFFFF"/>
                  </a:solidFill>
                  <a:prstDash val="solid"/>
                  <a:miter lim="800000"/>
                </a:ln>
                <a:solidFill>
                  <a:srgbClr val="FF3399"/>
                </a:solidFill>
                <a:effectLst>
                  <a:outerShdw blurRad="50800" algn="tl" rotWithShape="0">
                    <a:srgbClr val="000000"/>
                  </a:outerShdw>
                </a:effectLst>
                <a:latin typeface="Floydian" pitchFamily="2" charset="0"/>
              </a:rPr>
              <a:t>Assonance</a:t>
            </a:r>
            <a:endParaRPr lang="en-US" sz="8800" cap="none" spc="0" dirty="0">
              <a:ln w="17780" cmpd="sng">
                <a:solidFill>
                  <a:srgbClr val="FFFFFF"/>
                </a:solidFill>
                <a:prstDash val="solid"/>
                <a:miter lim="800000"/>
              </a:ln>
              <a:solidFill>
                <a:srgbClr val="FF3399"/>
              </a:solidFill>
              <a:effectLst>
                <a:outerShdw blurRad="50800" algn="tl" rotWithShape="0">
                  <a:srgbClr val="000000"/>
                </a:outerShdw>
              </a:effectLst>
              <a:latin typeface="Floydian" pitchFamily="2" charset="0"/>
            </a:endParaRPr>
          </a:p>
        </p:txBody>
      </p:sp>
    </p:spTree>
    <p:custDataLst>
      <p:tags r:id="rId1"/>
    </p:custDataLst>
  </p:cSld>
  <p:clrMapOvr>
    <a:masterClrMapping/>
  </p:clrMapOvr>
  <p:transition xmlns:p14="http://schemas.microsoft.com/office/powerpoint/2010/main" spd="slow" advTm="12579">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lt">
                                    <p:tmPct val="0"/>
                                  </p:iterate>
                                  <p:childTnLst>
                                    <p:set>
                                      <p:cBhvr>
                                        <p:cTn id="6" dur="1" fill="hold">
                                          <p:stCondLst>
                                            <p:cond delay="0"/>
                                          </p:stCondLst>
                                        </p:cTn>
                                        <p:tgtEl>
                                          <p:spTgt spid="47106">
                                            <p:txEl>
                                              <p:pRg st="0" end="0"/>
                                            </p:txEl>
                                          </p:spTgt>
                                        </p:tgtEl>
                                        <p:attrNameLst>
                                          <p:attrName>style.visibility</p:attrName>
                                        </p:attrNameLst>
                                      </p:cBhvr>
                                      <p:to>
                                        <p:strVal val="visible"/>
                                      </p:to>
                                    </p:set>
                                    <p:animEffect transition="in" filter="wipe(down)">
                                      <p:cBhvr>
                                        <p:cTn id="7" dur="500"/>
                                        <p:tgtEl>
                                          <p:spTgt spid="471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mph" presetSubtype="0" fill="hold" nodeType="clickEffect">
                                  <p:stCondLst>
                                    <p:cond delay="0"/>
                                  </p:stCondLst>
                                  <p:iterate type="lt">
                                    <p:tmPct val="10000"/>
                                  </p:iterate>
                                  <p:childTnLst>
                                    <p:set>
                                      <p:cBhvr override="childStyle">
                                        <p:cTn id="11" dur="500" autoRev="1" fill="hold"/>
                                        <p:tgtEl>
                                          <p:spTgt spid="47106">
                                            <p:txEl>
                                              <p:pRg st="0" end="0"/>
                                            </p:txEl>
                                          </p:spTgt>
                                        </p:tgtEl>
                                        <p:attrNameLst>
                                          <p:attrName>style.color</p:attrName>
                                        </p:attrNameLst>
                                      </p:cBhvr>
                                      <p:to>
                                        <p:clrVal>
                                          <a:srgbClr val="FFCCFF"/>
                                        </p:clrVal>
                                      </p:to>
                                    </p:set>
                                    <p:set>
                                      <p:cBhvr>
                                        <p:cTn id="12" dur="500" autoRev="1" fill="hold"/>
                                        <p:tgtEl>
                                          <p:spTgt spid="47106">
                                            <p:txEl>
                                              <p:pRg st="0" end="0"/>
                                            </p:txEl>
                                          </p:spTgt>
                                        </p:tgtEl>
                                        <p:attrNameLst>
                                          <p:attrName>fillcolor</p:attrName>
                                        </p:attrNameLst>
                                      </p:cBhvr>
                                      <p:to>
                                        <p:clrVal>
                                          <a:srgbClr val="FFCCFF"/>
                                        </p:clrVal>
                                      </p:to>
                                    </p:set>
                                    <p:set>
                                      <p:cBhvr>
                                        <p:cTn id="13" dur="500" autoRev="1" fill="hold"/>
                                        <p:tgtEl>
                                          <p:spTgt spid="4710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3" name="Rectangle 3"/>
          <p:cNvSpPr>
            <a:spLocks noGrp="1" noChangeArrowheads="1"/>
          </p:cNvSpPr>
          <p:nvPr>
            <p:ph type="subTitle" idx="1"/>
          </p:nvPr>
        </p:nvSpPr>
        <p:spPr>
          <a:xfrm>
            <a:off x="457200" y="2209800"/>
            <a:ext cx="8382000" cy="3429000"/>
          </a:xfrm>
        </p:spPr>
        <p:txBody>
          <a:bodyPr>
            <a:normAutofit fontScale="77500" lnSpcReduction="20000"/>
          </a:bodyPr>
          <a:lstStyle/>
          <a:p>
            <a:pPr eaLnBrk="1" hangingPunct="1"/>
            <a:r>
              <a:rPr lang="en-US" sz="3600" dirty="0" smtClean="0"/>
              <a:t>“H</a:t>
            </a:r>
            <a:r>
              <a:rPr lang="en-US" sz="3600" dirty="0" smtClean="0">
                <a:solidFill>
                  <a:srgbClr val="FF3399"/>
                </a:solidFill>
              </a:rPr>
              <a:t>e</a:t>
            </a:r>
            <a:r>
              <a:rPr lang="en-US" sz="3600" dirty="0" smtClean="0"/>
              <a:t>y soul sister, </a:t>
            </a:r>
            <a:r>
              <a:rPr lang="en-US" sz="3600" dirty="0" err="1" smtClean="0">
                <a:solidFill>
                  <a:srgbClr val="FF3399"/>
                </a:solidFill>
              </a:rPr>
              <a:t>a</a:t>
            </a:r>
            <a:r>
              <a:rPr lang="en-US" sz="3600" dirty="0" err="1" smtClean="0"/>
              <a:t>in't</a:t>
            </a:r>
            <a:r>
              <a:rPr lang="en-US" sz="3600" dirty="0" smtClean="0"/>
              <a:t> that mister </a:t>
            </a:r>
            <a:r>
              <a:rPr lang="en-US" sz="3600" dirty="0" err="1" smtClean="0"/>
              <a:t>mister</a:t>
            </a:r>
            <a:r>
              <a:rPr lang="en-US" sz="3600" dirty="0" smtClean="0"/>
              <a:t> on the r</a:t>
            </a:r>
            <a:r>
              <a:rPr lang="en-US" sz="3600" dirty="0" smtClean="0">
                <a:solidFill>
                  <a:srgbClr val="FF3399"/>
                </a:solidFill>
              </a:rPr>
              <a:t>a</a:t>
            </a:r>
            <a:r>
              <a:rPr lang="en-US" sz="3600" dirty="0" smtClean="0"/>
              <a:t>di</a:t>
            </a:r>
            <a:r>
              <a:rPr lang="en-US" sz="3600" dirty="0" smtClean="0">
                <a:solidFill>
                  <a:srgbClr val="00FFFF"/>
                </a:solidFill>
              </a:rPr>
              <a:t>o</a:t>
            </a:r>
            <a:r>
              <a:rPr lang="en-US" sz="3600" dirty="0" smtClean="0"/>
              <a:t>, stere</a:t>
            </a:r>
            <a:r>
              <a:rPr lang="en-US" sz="3600" dirty="0" smtClean="0">
                <a:solidFill>
                  <a:srgbClr val="00FFFF"/>
                </a:solidFill>
              </a:rPr>
              <a:t>o</a:t>
            </a:r>
            <a:r>
              <a:rPr lang="en-US" sz="3600" dirty="0" smtClean="0"/>
              <a:t/>
            </a:r>
            <a:br>
              <a:rPr lang="en-US" sz="3600" dirty="0" smtClean="0"/>
            </a:br>
            <a:r>
              <a:rPr lang="en-US" sz="3600" dirty="0" smtClean="0"/>
              <a:t>The w</a:t>
            </a:r>
            <a:r>
              <a:rPr lang="en-US" sz="3600" dirty="0" smtClean="0">
                <a:solidFill>
                  <a:srgbClr val="FF3399"/>
                </a:solidFill>
              </a:rPr>
              <a:t>a</a:t>
            </a:r>
            <a:r>
              <a:rPr lang="en-US" sz="3600" dirty="0" smtClean="0"/>
              <a:t>y y</a:t>
            </a:r>
            <a:r>
              <a:rPr lang="en-US" sz="3600" dirty="0" smtClean="0">
                <a:solidFill>
                  <a:srgbClr val="FF9900"/>
                </a:solidFill>
              </a:rPr>
              <a:t>ou</a:t>
            </a:r>
            <a:r>
              <a:rPr lang="en-US" sz="3600" dirty="0" smtClean="0"/>
              <a:t> m</a:t>
            </a:r>
            <a:r>
              <a:rPr lang="en-US" sz="3600" dirty="0" smtClean="0">
                <a:solidFill>
                  <a:srgbClr val="FF9900"/>
                </a:solidFill>
              </a:rPr>
              <a:t>o</a:t>
            </a:r>
            <a:r>
              <a:rPr lang="en-US" sz="3600" dirty="0" smtClean="0"/>
              <a:t>ve </a:t>
            </a:r>
            <a:r>
              <a:rPr lang="en-US" sz="3600" dirty="0" err="1" smtClean="0">
                <a:solidFill>
                  <a:srgbClr val="FF3399"/>
                </a:solidFill>
              </a:rPr>
              <a:t>a</a:t>
            </a:r>
            <a:r>
              <a:rPr lang="en-US" sz="3600" dirty="0" err="1" smtClean="0"/>
              <a:t>in't</a:t>
            </a:r>
            <a:r>
              <a:rPr lang="en-US" sz="3600" dirty="0" smtClean="0"/>
              <a:t> f</a:t>
            </a:r>
            <a:r>
              <a:rPr lang="en-US" sz="3600" dirty="0" smtClean="0">
                <a:solidFill>
                  <a:srgbClr val="FF3399"/>
                </a:solidFill>
              </a:rPr>
              <a:t>a</a:t>
            </a:r>
            <a:r>
              <a:rPr lang="en-US" sz="3600" dirty="0" smtClean="0"/>
              <a:t>ir y</a:t>
            </a:r>
            <a:r>
              <a:rPr lang="en-US" sz="3600" dirty="0" smtClean="0">
                <a:solidFill>
                  <a:srgbClr val="FF9900"/>
                </a:solidFill>
              </a:rPr>
              <a:t>ou</a:t>
            </a:r>
            <a:r>
              <a:rPr lang="en-US" sz="3600" dirty="0" smtClean="0"/>
              <a:t> kn</a:t>
            </a:r>
            <a:r>
              <a:rPr lang="en-US" sz="3600" dirty="0" smtClean="0">
                <a:solidFill>
                  <a:srgbClr val="00FFFF"/>
                </a:solidFill>
              </a:rPr>
              <a:t>ow</a:t>
            </a:r>
            <a:r>
              <a:rPr lang="en-US" sz="3600" dirty="0" smtClean="0"/>
              <a:t/>
            </a:r>
            <a:br>
              <a:rPr lang="en-US" sz="3600" dirty="0" smtClean="0"/>
            </a:br>
            <a:r>
              <a:rPr lang="en-US" sz="3600" dirty="0" smtClean="0"/>
              <a:t>H</a:t>
            </a:r>
            <a:r>
              <a:rPr lang="en-US" sz="3600" dirty="0" smtClean="0">
                <a:solidFill>
                  <a:srgbClr val="FF3399"/>
                </a:solidFill>
              </a:rPr>
              <a:t>e</a:t>
            </a:r>
            <a:r>
              <a:rPr lang="en-US" sz="3600" dirty="0" smtClean="0"/>
              <a:t>y s</a:t>
            </a:r>
            <a:r>
              <a:rPr lang="en-US" sz="3600" dirty="0" smtClean="0">
                <a:solidFill>
                  <a:srgbClr val="00FFFF"/>
                </a:solidFill>
              </a:rPr>
              <a:t>ou</a:t>
            </a:r>
            <a:r>
              <a:rPr lang="en-US" sz="3600" dirty="0" smtClean="0"/>
              <a:t>l s</a:t>
            </a:r>
            <a:r>
              <a:rPr lang="en-US" sz="3600" dirty="0" smtClean="0">
                <a:solidFill>
                  <a:schemeClr val="accent2"/>
                </a:solidFill>
              </a:rPr>
              <a:t>i</a:t>
            </a:r>
            <a:r>
              <a:rPr lang="en-US" sz="3600" dirty="0" smtClean="0"/>
              <a:t>ster, I d</a:t>
            </a:r>
            <a:r>
              <a:rPr lang="en-US" sz="3600" dirty="0" smtClean="0">
                <a:solidFill>
                  <a:srgbClr val="00FFFF"/>
                </a:solidFill>
              </a:rPr>
              <a:t>o</a:t>
            </a:r>
            <a:r>
              <a:rPr lang="en-US" sz="3600" dirty="0" smtClean="0"/>
              <a:t>n't </a:t>
            </a:r>
            <a:r>
              <a:rPr lang="en-US" sz="3600" dirty="0" err="1" smtClean="0"/>
              <a:t>wanna</a:t>
            </a:r>
            <a:r>
              <a:rPr lang="en-US" sz="3600" dirty="0" smtClean="0"/>
              <a:t> m</a:t>
            </a:r>
            <a:r>
              <a:rPr lang="en-US" sz="3600" dirty="0" smtClean="0">
                <a:solidFill>
                  <a:schemeClr val="accent2"/>
                </a:solidFill>
              </a:rPr>
              <a:t>i</a:t>
            </a:r>
            <a:r>
              <a:rPr lang="en-US" sz="3600" dirty="0" smtClean="0"/>
              <a:t>ss a s</a:t>
            </a:r>
            <a:r>
              <a:rPr lang="en-US" sz="3600" dirty="0" smtClean="0">
                <a:solidFill>
                  <a:schemeClr val="accent2"/>
                </a:solidFill>
              </a:rPr>
              <a:t>i</a:t>
            </a:r>
            <a:r>
              <a:rPr lang="en-US" sz="3600" dirty="0" smtClean="0"/>
              <a:t>ngle thing y</a:t>
            </a:r>
            <a:r>
              <a:rPr lang="en-US" sz="3600" dirty="0" smtClean="0">
                <a:solidFill>
                  <a:srgbClr val="FF9900"/>
                </a:solidFill>
              </a:rPr>
              <a:t>ou</a:t>
            </a:r>
            <a:r>
              <a:rPr lang="en-US" sz="3600" dirty="0" smtClean="0"/>
              <a:t> d</a:t>
            </a:r>
            <a:r>
              <a:rPr lang="en-US" sz="3600" dirty="0" smtClean="0">
                <a:solidFill>
                  <a:srgbClr val="FF9900"/>
                </a:solidFill>
              </a:rPr>
              <a:t>o</a:t>
            </a:r>
            <a:endParaRPr lang="en-US" sz="3600" dirty="0" smtClean="0"/>
          </a:p>
          <a:p>
            <a:pPr eaLnBrk="1" hangingPunct="1"/>
            <a:endParaRPr lang="en-US" sz="3600" dirty="0" smtClean="0">
              <a:latin typeface="Floydian" pitchFamily="2" charset="0"/>
            </a:endParaRPr>
          </a:p>
          <a:p>
            <a:pPr eaLnBrk="1" hangingPunct="1"/>
            <a:r>
              <a:rPr lang="en-US" sz="3600" dirty="0" smtClean="0">
                <a:latin typeface="Floydian" pitchFamily="2" charset="0"/>
              </a:rPr>
              <a:t>-Train</a:t>
            </a:r>
            <a:r>
              <a:rPr lang="en-US" sz="3600" dirty="0" smtClean="0"/>
              <a:t/>
            </a:r>
            <a:br>
              <a:rPr lang="en-US" sz="3600" dirty="0" smtClean="0"/>
            </a:br>
            <a:r>
              <a:rPr lang="en-US" sz="3600" dirty="0" smtClean="0"/>
              <a:t/>
            </a:r>
            <a:br>
              <a:rPr lang="en-US" sz="3600" dirty="0" smtClean="0"/>
            </a:br>
            <a:endParaRPr lang="en-US" sz="3600" dirty="0" smtClean="0">
              <a:solidFill>
                <a:srgbClr val="FF3399"/>
              </a:solidFill>
              <a:latin typeface="Floydian" pitchFamily="2" charset="0"/>
            </a:endParaRPr>
          </a:p>
        </p:txBody>
      </p:sp>
      <p:sp>
        <p:nvSpPr>
          <p:cNvPr id="6" name="Rectangle 5"/>
          <p:cNvSpPr/>
          <p:nvPr/>
        </p:nvSpPr>
        <p:spPr>
          <a:xfrm>
            <a:off x="1143000" y="457200"/>
            <a:ext cx="6629400" cy="1446550"/>
          </a:xfrm>
          <a:prstGeom prst="rect">
            <a:avLst/>
          </a:prstGeom>
          <a:noFill/>
        </p:spPr>
        <p:txBody>
          <a:bodyPr wrap="square" lIns="91440" tIns="45720" rIns="91440" bIns="45720">
            <a:spAutoFit/>
          </a:bodyPr>
          <a:lstStyle/>
          <a:p>
            <a:pPr algn="ctr"/>
            <a:r>
              <a:rPr lang="en-US" sz="8800" cap="none" spc="0" dirty="0" smtClean="0">
                <a:ln w="17780" cmpd="sng">
                  <a:solidFill>
                    <a:srgbClr val="FFFFFF"/>
                  </a:solidFill>
                  <a:prstDash val="solid"/>
                  <a:miter lim="800000"/>
                </a:ln>
                <a:solidFill>
                  <a:srgbClr val="FF3399"/>
                </a:solidFill>
                <a:effectLst>
                  <a:outerShdw blurRad="50800" algn="tl" rotWithShape="0">
                    <a:srgbClr val="000000"/>
                  </a:outerShdw>
                </a:effectLst>
                <a:latin typeface="Floydian" pitchFamily="2" charset="0"/>
              </a:rPr>
              <a:t>Assonance</a:t>
            </a:r>
            <a:endParaRPr lang="en-US" sz="8800" cap="none" spc="0" dirty="0">
              <a:ln w="17780" cmpd="sng">
                <a:solidFill>
                  <a:srgbClr val="FFFFFF"/>
                </a:solidFill>
                <a:prstDash val="solid"/>
                <a:miter lim="800000"/>
              </a:ln>
              <a:solidFill>
                <a:srgbClr val="FF3399"/>
              </a:solidFill>
              <a:effectLst>
                <a:outerShdw blurRad="50800" algn="tl" rotWithShape="0">
                  <a:srgbClr val="000000"/>
                </a:outerShdw>
              </a:effectLst>
              <a:latin typeface="Floydian" pitchFamily="2" charset="0"/>
            </a:endParaRPr>
          </a:p>
        </p:txBody>
      </p:sp>
      <p:pic>
        <p:nvPicPr>
          <p:cNvPr id="4" name="01 Hey, Soul Sister.mp3">
            <a:hlinkClick r:id="" action="ppaction://media"/>
          </p:cNvPr>
          <p:cNvPicPr>
            <a:picLocks noRot="1"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609600" y="6553200"/>
            <a:ext cx="304800" cy="304800"/>
          </a:xfrm>
          <a:prstGeom prst="rect">
            <a:avLst/>
          </a:prstGeom>
        </p:spPr>
      </p:pic>
      <p:sp>
        <p:nvSpPr>
          <p:cNvPr id="5" name="Rectangle 4"/>
          <p:cNvSpPr/>
          <p:nvPr/>
        </p:nvSpPr>
        <p:spPr>
          <a:xfrm>
            <a:off x="6629400" y="4419600"/>
            <a:ext cx="1899431" cy="646331"/>
          </a:xfrm>
          <a:prstGeom prst="rect">
            <a:avLst/>
          </a:prstGeom>
        </p:spPr>
        <p:txBody>
          <a:bodyPr wrap="none">
            <a:spAutoFit/>
          </a:bodyPr>
          <a:lstStyle/>
          <a:p>
            <a:r>
              <a:rPr lang="en-US" sz="3600" dirty="0" smtClean="0">
                <a:latin typeface="Tahoma" pitchFamily="34" charset="0"/>
                <a:cs typeface="Tahoma" pitchFamily="34" charset="0"/>
              </a:rPr>
              <a:t>t</a:t>
            </a:r>
            <a:r>
              <a:rPr lang="en-US" sz="3600" dirty="0" smtClean="0">
                <a:solidFill>
                  <a:srgbClr val="FF9900"/>
                </a:solidFill>
                <a:latin typeface="Tahoma" pitchFamily="34" charset="0"/>
                <a:cs typeface="Tahoma" pitchFamily="34" charset="0"/>
              </a:rPr>
              <a:t>o</a:t>
            </a:r>
            <a:r>
              <a:rPr lang="en-US" sz="3600" dirty="0" smtClean="0">
                <a:latin typeface="Tahoma" pitchFamily="34" charset="0"/>
                <a:cs typeface="Tahoma" pitchFamily="34" charset="0"/>
              </a:rPr>
              <a:t>night.”</a:t>
            </a:r>
            <a:endParaRPr lang="en-US" sz="3600" dirty="0">
              <a:latin typeface="Tahoma" pitchFamily="34" charset="0"/>
              <a:cs typeface="Tahoma" pitchFamily="34" charset="0"/>
            </a:endParaRPr>
          </a:p>
        </p:txBody>
      </p:sp>
      <p:pic>
        <p:nvPicPr>
          <p:cNvPr id="7" name="01 Hey, Soul Sister.mp3">
            <a:hlinkClick r:id="" action="ppaction://media"/>
          </p:cNvPr>
          <p:cNvPicPr>
            <a:picLocks noRot="1" noChangeAspect="1"/>
          </p:cNvPicPr>
          <p:nvPr>
            <a:audioFile r:link="rId5"/>
            <p:extLst>
              <p:ext uri="{DAA4B4D4-6D71-4841-9C94-3DE7FCFB9230}">
                <p14:media xmlns:p14="http://schemas.microsoft.com/office/powerpoint/2010/main" r:link="rId4"/>
              </p:ext>
            </p:extLst>
          </p:nvPr>
        </p:nvPicPr>
        <p:blipFill>
          <a:blip r:embed="rId8" cstate="print"/>
          <a:stretch>
            <a:fillRect/>
          </a:stretch>
        </p:blipFill>
        <p:spPr>
          <a:xfrm>
            <a:off x="8305800" y="7086600"/>
            <a:ext cx="304800" cy="304800"/>
          </a:xfrm>
          <a:prstGeom prst="rect">
            <a:avLst/>
          </a:prstGeom>
        </p:spPr>
      </p:pic>
    </p:spTree>
    <p:custDataLst>
      <p:tags r:id="rId1"/>
    </p:custDataLst>
  </p:cSld>
  <p:clrMapOvr>
    <a:masterClrMapping/>
  </p:clrMapOvr>
  <p:transition xmlns:p14="http://schemas.microsoft.com/office/powerpoint/2010/main" spd="slow" advTm="2753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nodeType="clickEffect">
                                  <p:stCondLst>
                                    <p:cond delay="0"/>
                                  </p:stCondLst>
                                  <p:iterate type="lt">
                                    <p:tmPct val="50000"/>
                                  </p:iterate>
                                  <p:childTnLst>
                                    <p:set>
                                      <p:cBhvr>
                                        <p:cTn id="10" dur="1" fill="hold">
                                          <p:stCondLst>
                                            <p:cond delay="0"/>
                                          </p:stCondLst>
                                        </p:cTn>
                                        <p:tgtEl>
                                          <p:spTgt spid="56323">
                                            <p:txEl>
                                              <p:pRg st="0" end="0"/>
                                            </p:txEl>
                                          </p:spTgt>
                                        </p:tgtEl>
                                        <p:attrNameLst>
                                          <p:attrName>style.visibility</p:attrName>
                                        </p:attrNameLst>
                                      </p:cBhvr>
                                      <p:to>
                                        <p:strVal val="visible"/>
                                      </p:to>
                                    </p:set>
                                    <p:anim calcmode="discrete" valueType="clr">
                                      <p:cBhvr override="childStyle">
                                        <p:cTn id="11" dur="80"/>
                                        <p:tgtEl>
                                          <p:spTgt spid="563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56323">
                                            <p:txEl>
                                              <p:pRg st="0" end="0"/>
                                            </p:txEl>
                                          </p:spTgt>
                                        </p:tgtEl>
                                        <p:attrNameLst>
                                          <p:attrName>fillcolor</p:attrName>
                                        </p:attrNameLst>
                                      </p:cBhvr>
                                      <p:tavLst>
                                        <p:tav tm="0">
                                          <p:val>
                                            <p:clrVal>
                                              <a:schemeClr val="accent2"/>
                                            </p:clrVal>
                                          </p:val>
                                        </p:tav>
                                        <p:tav tm="50000">
                                          <p:val>
                                            <p:clrVal>
                                              <a:schemeClr val="hlink"/>
                                            </p:clrVal>
                                          </p:val>
                                        </p:tav>
                                      </p:tavLst>
                                    </p:anim>
                                    <p:set>
                                      <p:cBhvr>
                                        <p:cTn id="13" dur="80"/>
                                        <p:tgtEl>
                                          <p:spTgt spid="56323">
                                            <p:txEl>
                                              <p:pRg st="0" end="0"/>
                                            </p:txEl>
                                          </p:spTgt>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6323">
                                            <p:txEl>
                                              <p:pRg st="2" end="2"/>
                                            </p:txEl>
                                          </p:spTgt>
                                        </p:tgtEl>
                                        <p:attrNameLst>
                                          <p:attrName>style.visibility</p:attrName>
                                        </p:attrNameLst>
                                      </p:cBhvr>
                                      <p:to>
                                        <p:strVal val="visible"/>
                                      </p:to>
                                    </p:set>
                                    <p:animEffect transition="in" filter="wipe(down)">
                                      <p:cBhvr>
                                        <p:cTn id="25" dur="500"/>
                                        <p:tgtEl>
                                          <p:spTgt spid="563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0">
                  <p:stCondLst>
                    <p:cond delay="indefinite"/>
                  </p:stCondLst>
                  <p:endCondLst>
                    <p:cond evt="onPrev" delay="0">
                      <p:tgtEl>
                        <p:sldTgt/>
                      </p:tgtEl>
                    </p:cond>
                    <p:cond evt="onStopAudio" delay="0">
                      <p:tgtEl>
                        <p:sldTgt/>
                      </p:tgtEl>
                    </p:cond>
                  </p:endCondLst>
                </p:cTn>
                <p:tgtEl>
                  <p:spTgt spid="4"/>
                </p:tgtEl>
              </p:cMediaNode>
            </p:audio>
            <p:audio>
              <p:cMediaNode>
                <p:cTn id="27"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071164">
            <a:off x="-2211779" y="724021"/>
            <a:ext cx="8229600" cy="1143000"/>
          </a:xfrm>
        </p:spPr>
        <p:txBody>
          <a:bodyPr>
            <a:noAutofit/>
          </a:bodyPr>
          <a:lstStyle/>
          <a:p>
            <a:r>
              <a:rPr lang="en-US" sz="8000" dirty="0" smtClean="0">
                <a:solidFill>
                  <a:srgbClr val="3366FF"/>
                </a:solidFill>
                <a:latin typeface="American Typewriter"/>
                <a:cs typeface="American Typewriter"/>
              </a:rPr>
              <a:t>Ballad</a:t>
            </a:r>
            <a:endParaRPr lang="en-US" sz="8000" dirty="0">
              <a:solidFill>
                <a:srgbClr val="3366FF"/>
              </a:solidFill>
              <a:latin typeface="American Typewriter"/>
              <a:cs typeface="American Typewriter"/>
            </a:endParaRPr>
          </a:p>
        </p:txBody>
      </p:sp>
      <p:sp>
        <p:nvSpPr>
          <p:cNvPr id="3" name="Content Placeholder 2"/>
          <p:cNvSpPr>
            <a:spLocks noGrp="1"/>
          </p:cNvSpPr>
          <p:nvPr>
            <p:ph idx="1"/>
          </p:nvPr>
        </p:nvSpPr>
        <p:spPr>
          <a:xfrm>
            <a:off x="1524000" y="2209800"/>
            <a:ext cx="7162800" cy="3916363"/>
          </a:xfrm>
        </p:spPr>
        <p:txBody>
          <a:bodyPr/>
          <a:lstStyle/>
          <a:p>
            <a:r>
              <a:rPr lang="en-US" dirty="0"/>
              <a:t>A story/narrative in poetic form. </a:t>
            </a:r>
            <a:endParaRPr lang="en-US" dirty="0" smtClean="0"/>
          </a:p>
          <a:p>
            <a:endParaRPr lang="en-US" dirty="0"/>
          </a:p>
          <a:p>
            <a:r>
              <a:rPr lang="en-US" dirty="0" smtClean="0"/>
              <a:t>A form or verse often set to MUSIC</a:t>
            </a:r>
            <a:endParaRPr lang="en-US" dirty="0"/>
          </a:p>
        </p:txBody>
      </p:sp>
    </p:spTree>
    <p:extLst>
      <p:ext uri="{BB962C8B-B14F-4D97-AF65-F5344CB8AC3E}">
        <p14:creationId xmlns:p14="http://schemas.microsoft.com/office/powerpoint/2010/main" val="426519204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William Wordsworth</a:t>
            </a:r>
            <a:endParaRPr lang="en-US" dirty="0"/>
          </a:p>
        </p:txBody>
      </p:sp>
      <p:pic>
        <p:nvPicPr>
          <p:cNvPr id="4" name="Lucy Gray.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219200"/>
            <a:ext cx="9296400" cy="5638800"/>
          </a:xfrm>
        </p:spPr>
      </p:pic>
    </p:spTree>
    <p:extLst>
      <p:ext uri="{BB962C8B-B14F-4D97-AF65-F5344CB8AC3E}">
        <p14:creationId xmlns:p14="http://schemas.microsoft.com/office/powerpoint/2010/main" val="334384982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3"/>
          <p:cNvSpPr>
            <a:spLocks noGrp="1" noChangeArrowheads="1"/>
          </p:cNvSpPr>
          <p:nvPr>
            <p:ph type="subTitle" idx="1"/>
          </p:nvPr>
        </p:nvSpPr>
        <p:spPr>
          <a:xfrm>
            <a:off x="1371600" y="3200400"/>
            <a:ext cx="6400800" cy="2895600"/>
          </a:xfrm>
        </p:spPr>
        <p:txBody>
          <a:bodyPr/>
          <a:lstStyle/>
          <a:p>
            <a:pPr eaLnBrk="1" hangingPunct="1"/>
            <a:r>
              <a:rPr lang="en-US" sz="4400" dirty="0" smtClean="0"/>
              <a:t>The repetition of consonant sounds that are preceded by different vowel sounds.</a:t>
            </a:r>
          </a:p>
        </p:txBody>
      </p:sp>
      <p:sp>
        <p:nvSpPr>
          <p:cNvPr id="4" name="Rectangle 3"/>
          <p:cNvSpPr/>
          <p:nvPr/>
        </p:nvSpPr>
        <p:spPr>
          <a:xfrm>
            <a:off x="1152576" y="838200"/>
            <a:ext cx="6521537" cy="1446550"/>
          </a:xfrm>
          <a:prstGeom prst="rect">
            <a:avLst/>
          </a:prstGeom>
          <a:noFill/>
        </p:spPr>
        <p:txBody>
          <a:bodyPr wrap="none" lIns="91440" tIns="45720" rIns="91440" bIns="45720">
            <a:spAutoFit/>
          </a:bodyPr>
          <a:lstStyle/>
          <a:p>
            <a:pPr algn="ctr"/>
            <a:r>
              <a:rPr lang="en-US" sz="8800" b="0" cap="none" spc="0" dirty="0" smtClean="0">
                <a:ln w="10160">
                  <a:solidFill>
                    <a:schemeClr val="accent1"/>
                  </a:solidFill>
                  <a:prstDash val="solid"/>
                </a:ln>
                <a:solidFill>
                  <a:schemeClr val="accent6"/>
                </a:solidFill>
                <a:effectLst>
                  <a:outerShdw blurRad="38100" dist="32000" dir="5400000" algn="tl">
                    <a:srgbClr val="000000">
                      <a:alpha val="30000"/>
                    </a:srgbClr>
                  </a:outerShdw>
                </a:effectLst>
                <a:latin typeface="TrixiePlain" pitchFamily="2" charset="0"/>
              </a:rPr>
              <a:t>Consonance</a:t>
            </a:r>
            <a:endParaRPr lang="en-US" sz="8800" b="0" cap="none" spc="0" dirty="0">
              <a:ln w="10160">
                <a:solidFill>
                  <a:schemeClr val="accent1"/>
                </a:solidFill>
                <a:prstDash val="solid"/>
              </a:ln>
              <a:solidFill>
                <a:schemeClr val="accent6"/>
              </a:solidFill>
              <a:effectLst>
                <a:outerShdw blurRad="38100" dist="32000" dir="5400000" algn="tl">
                  <a:srgbClr val="000000">
                    <a:alpha val="30000"/>
                  </a:srgbClr>
                </a:outerShdw>
              </a:effectLst>
              <a:latin typeface="TrixiePlain" pitchFamily="2" charset="0"/>
            </a:endParaRPr>
          </a:p>
        </p:txBody>
      </p:sp>
    </p:spTree>
    <p:custDataLst>
      <p:tags r:id="rId1"/>
    </p:custDataLst>
  </p:cSld>
  <p:clrMapOvr>
    <a:masterClrMapping/>
  </p:clrMapOvr>
  <p:transition xmlns:p14="http://schemas.microsoft.com/office/powerpoint/2010/main" spd="slow" advTm="914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lt">
                                    <p:tmPct val="0"/>
                                  </p:iterate>
                                  <p:childTnLst>
                                    <p:set>
                                      <p:cBhvr>
                                        <p:cTn id="6" dur="1" fill="hold">
                                          <p:stCondLst>
                                            <p:cond delay="0"/>
                                          </p:stCondLst>
                                        </p:cTn>
                                        <p:tgtEl>
                                          <p:spTgt spid="49154">
                                            <p:txEl>
                                              <p:pRg st="0" end="0"/>
                                            </p:txEl>
                                          </p:spTgt>
                                        </p:tgtEl>
                                        <p:attrNameLst>
                                          <p:attrName>style.visibility</p:attrName>
                                        </p:attrNameLst>
                                      </p:cBhvr>
                                      <p:to>
                                        <p:strVal val="visible"/>
                                      </p:to>
                                    </p:set>
                                    <p:animEffect transition="in" filter="wipe(down)">
                                      <p:cBhvr>
                                        <p:cTn id="7" dur="500"/>
                                        <p:tgtEl>
                                          <p:spTgt spid="491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mph" presetSubtype="0" fill="hold" nodeType="clickEffect">
                                  <p:stCondLst>
                                    <p:cond delay="0"/>
                                  </p:stCondLst>
                                  <p:iterate type="lt">
                                    <p:tmPct val="10000"/>
                                  </p:iterate>
                                  <p:childTnLst>
                                    <p:set>
                                      <p:cBhvr override="childStyle">
                                        <p:cTn id="11" dur="250" autoRev="1" fill="hold"/>
                                        <p:tgtEl>
                                          <p:spTgt spid="49154">
                                            <p:txEl>
                                              <p:pRg st="0" end="0"/>
                                            </p:txEl>
                                          </p:spTgt>
                                        </p:tgtEl>
                                        <p:attrNameLst>
                                          <p:attrName>style.color</p:attrName>
                                        </p:attrNameLst>
                                      </p:cBhvr>
                                      <p:to>
                                        <p:clrVal>
                                          <a:srgbClr val="3399FF"/>
                                        </p:clrVal>
                                      </p:to>
                                    </p:set>
                                    <p:set>
                                      <p:cBhvr>
                                        <p:cTn id="12" dur="250" autoRev="1" fill="hold"/>
                                        <p:tgtEl>
                                          <p:spTgt spid="49154">
                                            <p:txEl>
                                              <p:pRg st="0" end="0"/>
                                            </p:txEl>
                                          </p:spTgt>
                                        </p:tgtEl>
                                        <p:attrNameLst>
                                          <p:attrName>fillcolor</p:attrName>
                                        </p:attrNameLst>
                                      </p:cBhvr>
                                      <p:to>
                                        <p:clrVal>
                                          <a:srgbClr val="3399FF"/>
                                        </p:clrVal>
                                      </p:to>
                                    </p:set>
                                    <p:set>
                                      <p:cBhvr>
                                        <p:cTn id="13" dur="250" autoRev="1" fill="hold"/>
                                        <p:tgtEl>
                                          <p:spTgt spid="4915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Silent Reading for 8 Minutes</a:t>
            </a:r>
            <a:endParaRPr lang="en-US" dirty="0"/>
          </a:p>
        </p:txBody>
      </p:sp>
      <p:pic>
        <p:nvPicPr>
          <p:cNvPr id="4" name="Content Placeholder 3" descr="23380059_617929335048716_5405765859823367575_n.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631" r="51"/>
          <a:stretch/>
        </p:blipFill>
        <p:spPr>
          <a:xfrm>
            <a:off x="1600200" y="1256808"/>
            <a:ext cx="5689600" cy="5601192"/>
          </a:xfrm>
        </p:spPr>
      </p:pic>
    </p:spTree>
    <p:extLst>
      <p:ext uri="{BB962C8B-B14F-4D97-AF65-F5344CB8AC3E}">
        <p14:creationId xmlns:p14="http://schemas.microsoft.com/office/powerpoint/2010/main" val="11403744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8" name="Picture 7" descr="imagesCAJ41DVC.jpg"/>
          <p:cNvPicPr>
            <a:picLocks noChangeAspect="1"/>
          </p:cNvPicPr>
          <p:nvPr/>
        </p:nvPicPr>
        <p:blipFill>
          <a:blip r:embed="rId3" cstate="print">
            <a:lum contrast="40000"/>
          </a:blip>
          <a:stretch>
            <a:fillRect/>
          </a:stretch>
        </p:blipFill>
        <p:spPr>
          <a:xfrm>
            <a:off x="7772400" y="4191000"/>
            <a:ext cx="1600200" cy="26670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152576" y="304800"/>
            <a:ext cx="6521537" cy="1446550"/>
          </a:xfrm>
          <a:prstGeom prst="rect">
            <a:avLst/>
          </a:prstGeom>
          <a:noFill/>
        </p:spPr>
        <p:txBody>
          <a:bodyPr wrap="none" lIns="91440" tIns="45720" rIns="91440" bIns="45720">
            <a:spAutoFit/>
          </a:bodyPr>
          <a:lstStyle/>
          <a:p>
            <a:pPr algn="ctr"/>
            <a:r>
              <a:rPr lang="en-US" sz="8800" b="0" cap="none" spc="0" dirty="0" smtClean="0">
                <a:ln w="10160">
                  <a:solidFill>
                    <a:schemeClr val="accent1"/>
                  </a:solidFill>
                  <a:prstDash val="solid"/>
                </a:ln>
                <a:solidFill>
                  <a:srgbClr val="F79646"/>
                </a:solidFill>
                <a:effectLst>
                  <a:outerShdw blurRad="38100" dist="32000" dir="5400000" algn="tl">
                    <a:srgbClr val="000000">
                      <a:alpha val="30000"/>
                    </a:srgbClr>
                  </a:outerShdw>
                </a:effectLst>
                <a:latin typeface="TrixiePlain" pitchFamily="2" charset="0"/>
              </a:rPr>
              <a:t>Consonance</a:t>
            </a:r>
            <a:endParaRPr lang="en-US" sz="8800" b="0" cap="none" spc="0" dirty="0">
              <a:ln w="10160">
                <a:solidFill>
                  <a:schemeClr val="accent1"/>
                </a:solidFill>
                <a:prstDash val="solid"/>
              </a:ln>
              <a:solidFill>
                <a:srgbClr val="F79646"/>
              </a:solidFill>
              <a:effectLst>
                <a:outerShdw blurRad="38100" dist="32000" dir="5400000" algn="tl">
                  <a:srgbClr val="000000">
                    <a:alpha val="30000"/>
                  </a:srgbClr>
                </a:outerShdw>
              </a:effectLst>
              <a:latin typeface="TrixiePlain" pitchFamily="2" charset="0"/>
            </a:endParaRPr>
          </a:p>
        </p:txBody>
      </p:sp>
      <p:pic>
        <p:nvPicPr>
          <p:cNvPr id="9" name="Picture 8" descr="2953642681_abc1e38fc1.jpg"/>
          <p:cNvPicPr>
            <a:picLocks noChangeAspect="1"/>
          </p:cNvPicPr>
          <p:nvPr/>
        </p:nvPicPr>
        <p:blipFill>
          <a:blip r:embed="rId4" cstate="print"/>
          <a:stretch>
            <a:fillRect/>
          </a:stretch>
        </p:blipFill>
        <p:spPr>
          <a:xfrm>
            <a:off x="-228600" y="4343400"/>
            <a:ext cx="1752600" cy="2514600"/>
          </a:xfrm>
          <a:prstGeom prst="rect">
            <a:avLst/>
          </a:prstGeom>
        </p:spPr>
      </p:pic>
      <p:sp>
        <p:nvSpPr>
          <p:cNvPr id="10" name="TextBox 9"/>
          <p:cNvSpPr txBox="1"/>
          <p:nvPr/>
        </p:nvSpPr>
        <p:spPr>
          <a:xfrm>
            <a:off x="2895600" y="6324600"/>
            <a:ext cx="184731" cy="461665"/>
          </a:xfrm>
          <a:prstGeom prst="rect">
            <a:avLst/>
          </a:prstGeom>
          <a:noFill/>
        </p:spPr>
        <p:txBody>
          <a:bodyPr wrap="none" rtlCol="0">
            <a:spAutoFit/>
          </a:bodyPr>
          <a:lstStyle/>
          <a:p>
            <a:endParaRPr lang="en-US" dirty="0"/>
          </a:p>
        </p:txBody>
      </p:sp>
      <p:sp>
        <p:nvSpPr>
          <p:cNvPr id="11" name="TextBox 10"/>
          <p:cNvSpPr txBox="1"/>
          <p:nvPr/>
        </p:nvSpPr>
        <p:spPr>
          <a:xfrm>
            <a:off x="685800" y="2362200"/>
            <a:ext cx="7813758" cy="2862322"/>
          </a:xfrm>
          <a:prstGeom prst="rect">
            <a:avLst/>
          </a:prstGeom>
          <a:noFill/>
        </p:spPr>
        <p:txBody>
          <a:bodyPr wrap="none" rtlCol="0">
            <a:spAutoFit/>
          </a:bodyPr>
          <a:lstStyle/>
          <a:p>
            <a:pPr algn="ctr"/>
            <a:r>
              <a:rPr lang="en-US" sz="3600" i="1" dirty="0" smtClean="0">
                <a:latin typeface="Tahoma" pitchFamily="34" charset="0"/>
                <a:cs typeface="Tahoma" pitchFamily="34" charset="0"/>
              </a:rPr>
              <a:t>’T was sooner when the cricket went</a:t>
            </a:r>
            <a:br>
              <a:rPr lang="en-US" sz="3600" i="1" dirty="0" smtClean="0">
                <a:latin typeface="Tahoma" pitchFamily="34" charset="0"/>
                <a:cs typeface="Tahoma" pitchFamily="34" charset="0"/>
              </a:rPr>
            </a:br>
            <a:r>
              <a:rPr lang="en-US" sz="3600" i="1" dirty="0" smtClean="0">
                <a:latin typeface="Tahoma" pitchFamily="34" charset="0"/>
                <a:cs typeface="Tahoma" pitchFamily="34" charset="0"/>
              </a:rPr>
              <a:t>Than when the winter ca</a:t>
            </a:r>
            <a:r>
              <a:rPr lang="en-US" sz="3600" i="1" dirty="0" smtClean="0">
                <a:solidFill>
                  <a:srgbClr val="00B0F0"/>
                </a:solidFill>
                <a:latin typeface="Tahoma" pitchFamily="34" charset="0"/>
                <a:cs typeface="Tahoma" pitchFamily="34" charset="0"/>
              </a:rPr>
              <a:t>m</a:t>
            </a:r>
            <a:r>
              <a:rPr lang="en-US" sz="3600" i="1" dirty="0" smtClean="0">
                <a:latin typeface="Tahoma" pitchFamily="34" charset="0"/>
                <a:cs typeface="Tahoma" pitchFamily="34" charset="0"/>
              </a:rPr>
              <a:t>e,</a:t>
            </a:r>
            <a:br>
              <a:rPr lang="en-US" sz="3600" i="1" dirty="0" smtClean="0">
                <a:latin typeface="Tahoma" pitchFamily="34" charset="0"/>
                <a:cs typeface="Tahoma" pitchFamily="34" charset="0"/>
              </a:rPr>
            </a:br>
            <a:r>
              <a:rPr lang="en-US" sz="3600" i="1" dirty="0" smtClean="0">
                <a:latin typeface="Tahoma" pitchFamily="34" charset="0"/>
                <a:cs typeface="Tahoma" pitchFamily="34" charset="0"/>
              </a:rPr>
              <a:t>Yet that pathetic pendulu</a:t>
            </a:r>
            <a:r>
              <a:rPr lang="en-US" sz="3600" i="1" dirty="0" smtClean="0">
                <a:solidFill>
                  <a:srgbClr val="00B0F0"/>
                </a:solidFill>
                <a:latin typeface="Tahoma" pitchFamily="34" charset="0"/>
                <a:cs typeface="Tahoma" pitchFamily="34" charset="0"/>
              </a:rPr>
              <a:t>m</a:t>
            </a:r>
            <a:r>
              <a:rPr lang="en-US" sz="3600" i="1" dirty="0" smtClean="0">
                <a:latin typeface="Tahoma" pitchFamily="34" charset="0"/>
                <a:cs typeface="Tahoma" pitchFamily="34" charset="0"/>
              </a:rPr>
              <a:t/>
            </a:r>
            <a:br>
              <a:rPr lang="en-US" sz="3600" i="1" dirty="0" smtClean="0">
                <a:latin typeface="Tahoma" pitchFamily="34" charset="0"/>
                <a:cs typeface="Tahoma" pitchFamily="34" charset="0"/>
              </a:rPr>
            </a:br>
            <a:r>
              <a:rPr lang="en-US" sz="3600" i="1" dirty="0" smtClean="0">
                <a:latin typeface="Tahoma" pitchFamily="34" charset="0"/>
                <a:cs typeface="Tahoma" pitchFamily="34" charset="0"/>
              </a:rPr>
              <a:t>Keeps esoteric ti</a:t>
            </a:r>
            <a:r>
              <a:rPr lang="en-US" sz="3600" i="1" dirty="0" smtClean="0">
                <a:solidFill>
                  <a:srgbClr val="00B0F0"/>
                </a:solidFill>
                <a:latin typeface="Tahoma" pitchFamily="34" charset="0"/>
                <a:cs typeface="Tahoma" pitchFamily="34" charset="0"/>
              </a:rPr>
              <a:t>m</a:t>
            </a:r>
            <a:r>
              <a:rPr lang="en-US" sz="3600" i="1" dirty="0" smtClean="0">
                <a:latin typeface="Tahoma" pitchFamily="34" charset="0"/>
                <a:cs typeface="Tahoma" pitchFamily="34" charset="0"/>
              </a:rPr>
              <a:t>e</a:t>
            </a:r>
            <a:r>
              <a:rPr lang="en-US" sz="3600" dirty="0" smtClean="0">
                <a:latin typeface="Tahoma" pitchFamily="34" charset="0"/>
                <a:cs typeface="Tahoma" pitchFamily="34" charset="0"/>
              </a:rPr>
              <a:t>." </a:t>
            </a:r>
          </a:p>
          <a:p>
            <a:pPr algn="ctr"/>
            <a:r>
              <a:rPr lang="en-US" sz="3600" dirty="0" smtClean="0"/>
              <a:t>- Emily Dickinson</a:t>
            </a:r>
            <a:endParaRPr lang="en-US" sz="3600" dirty="0"/>
          </a:p>
        </p:txBody>
      </p:sp>
    </p:spTree>
    <p:custDataLst>
      <p:tags r:id="rId1"/>
    </p:custDataLst>
  </p:cSld>
  <p:clrMapOvr>
    <a:masterClrMapping/>
  </p:clrMapOvr>
  <p:transition xmlns:p14="http://schemas.microsoft.com/office/powerpoint/2010/main" spd="slow" advTm="12329">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25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9" presetClass="entr" presetSubtype="0" fill="hold" nodeType="withEffect">
                                  <p:stCondLst>
                                    <p:cond delay="250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b="1" dirty="0" smtClean="0">
                <a:ln w="10541" cmpd="sng">
                  <a:solidFill>
                    <a:schemeClr val="accent1">
                      <a:shade val="88000"/>
                      <a:satMod val="110000"/>
                    </a:schemeClr>
                  </a:solidFill>
                  <a:prstDash val="solid"/>
                </a:ln>
                <a:solidFill>
                  <a:schemeClr val="tx2">
                    <a:lumMod val="75000"/>
                  </a:schemeClr>
                </a:solidFill>
              </a:rPr>
              <a:t>Diction</a:t>
            </a:r>
            <a:endParaRPr lang="en-US" sz="9600" b="1" dirty="0">
              <a:ln w="10541" cmpd="sng">
                <a:solidFill>
                  <a:schemeClr val="accent1">
                    <a:shade val="88000"/>
                    <a:satMod val="110000"/>
                  </a:schemeClr>
                </a:solidFill>
                <a:prstDash val="solid"/>
              </a:ln>
              <a:solidFill>
                <a:schemeClr val="tx2">
                  <a:lumMod val="75000"/>
                </a:schemeClr>
              </a:solidFill>
            </a:endParaRPr>
          </a:p>
        </p:txBody>
      </p:sp>
      <p:sp>
        <p:nvSpPr>
          <p:cNvPr id="3" name="Content Placeholder 2"/>
          <p:cNvSpPr>
            <a:spLocks noGrp="1"/>
          </p:cNvSpPr>
          <p:nvPr>
            <p:ph idx="1"/>
          </p:nvPr>
        </p:nvSpPr>
        <p:spPr>
          <a:xfrm>
            <a:off x="533400" y="1828800"/>
            <a:ext cx="8229600" cy="4525963"/>
          </a:xfrm>
        </p:spPr>
        <p:txBody>
          <a:bodyPr>
            <a:normAutofit/>
          </a:bodyPr>
          <a:lstStyle/>
          <a:p>
            <a:r>
              <a:rPr lang="en-US" sz="4400" dirty="0" smtClean="0"/>
              <a:t>The Author’s specific word choice</a:t>
            </a:r>
          </a:p>
          <a:p>
            <a:endParaRPr lang="en-US" sz="4400" dirty="0"/>
          </a:p>
          <a:p>
            <a:r>
              <a:rPr lang="en-US" sz="4400" dirty="0" smtClean="0"/>
              <a:t>Shaped his muscles </a:t>
            </a:r>
          </a:p>
          <a:p>
            <a:pPr lvl="1"/>
            <a:r>
              <a:rPr lang="en-US" sz="4400" dirty="0" smtClean="0"/>
              <a:t>Becomes</a:t>
            </a:r>
          </a:p>
          <a:p>
            <a:pPr lvl="2"/>
            <a:r>
              <a:rPr lang="en-US" sz="4400" dirty="0" smtClean="0"/>
              <a:t>Forged his muscles</a:t>
            </a:r>
            <a:endParaRPr lang="en-US" sz="4400" dirty="0"/>
          </a:p>
        </p:txBody>
      </p:sp>
    </p:spTree>
    <p:extLst>
      <p:ext uri="{BB962C8B-B14F-4D97-AF65-F5344CB8AC3E}">
        <p14:creationId xmlns:p14="http://schemas.microsoft.com/office/powerpoint/2010/main" val="223195885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n w="10541" cmpd="sng">
                  <a:solidFill>
                    <a:schemeClr val="accent1">
                      <a:shade val="88000"/>
                      <a:satMod val="110000"/>
                    </a:schemeClr>
                  </a:solidFill>
                  <a:prstDash val="solid"/>
                </a:ln>
                <a:solidFill>
                  <a:schemeClr val="tx2">
                    <a:lumMod val="75000"/>
                  </a:schemeClr>
                </a:solidFill>
              </a:rPr>
              <a:t>Diction</a:t>
            </a:r>
            <a:endParaRPr lang="en-US" sz="6000" b="1" dirty="0">
              <a:ln w="10541" cmpd="sng">
                <a:solidFill>
                  <a:schemeClr val="accent1">
                    <a:shade val="88000"/>
                    <a:satMod val="110000"/>
                  </a:schemeClr>
                </a:solidFill>
                <a:prstDash val="solid"/>
              </a:ln>
              <a:solidFill>
                <a:schemeClr val="tx2">
                  <a:lumMod val="75000"/>
                </a:schemeClr>
              </a:solidFill>
            </a:endParaRPr>
          </a:p>
        </p:txBody>
      </p:sp>
      <p:sp>
        <p:nvSpPr>
          <p:cNvPr id="3" name="Content Placeholder 2"/>
          <p:cNvSpPr>
            <a:spLocks noGrp="1"/>
          </p:cNvSpPr>
          <p:nvPr>
            <p:ph idx="1"/>
          </p:nvPr>
        </p:nvSpPr>
        <p:spPr>
          <a:xfrm>
            <a:off x="0" y="838200"/>
            <a:ext cx="9144000" cy="6019800"/>
          </a:xfrm>
        </p:spPr>
        <p:txBody>
          <a:bodyPr>
            <a:normAutofit/>
          </a:bodyPr>
          <a:lstStyle/>
          <a:p>
            <a:pPr marL="0" indent="0">
              <a:buNone/>
            </a:pPr>
            <a:endParaRPr lang="en-US" dirty="0"/>
          </a:p>
          <a:p>
            <a:r>
              <a:rPr lang="en-US" dirty="0" smtClean="0"/>
              <a:t>“It was the best of times, it was the worst of times, it was the age of wisdom, it was the age of foolishness, it was the epoch of belief, it was the epoch of incredulity, it was the season of Light, it was the season of Darkness, it was the spring of hope, it was the winter of despair.”</a:t>
            </a:r>
          </a:p>
          <a:p>
            <a:endParaRPr lang="en-US" dirty="0"/>
          </a:p>
          <a:p>
            <a:r>
              <a:rPr lang="en-US" dirty="0" smtClean="0"/>
              <a:t>By using, “It was</a:t>
            </a:r>
            <a:r>
              <a:rPr lang="mr-IN" dirty="0" smtClean="0"/>
              <a:t>…</a:t>
            </a:r>
            <a:r>
              <a:rPr lang="en-US" dirty="0" smtClean="0"/>
              <a:t>” people get a better understanding of the “age”</a:t>
            </a:r>
          </a:p>
        </p:txBody>
      </p:sp>
    </p:spTree>
    <p:extLst>
      <p:ext uri="{BB962C8B-B14F-4D97-AF65-F5344CB8AC3E}">
        <p14:creationId xmlns:p14="http://schemas.microsoft.com/office/powerpoint/2010/main" val="235573382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b="1" spc="300" dirty="0" smtClean="0">
                <a:ln w="11430" cmpd="sng">
                  <a:solidFill>
                    <a:schemeClr val="accent1">
                      <a:tint val="10000"/>
                    </a:schemeClr>
                  </a:solidFill>
                  <a:prstDash val="solid"/>
                  <a:miter lim="800000"/>
                </a:ln>
                <a:solidFill>
                  <a:schemeClr val="accent4">
                    <a:lumMod val="75000"/>
                  </a:schemeClr>
                </a:solidFill>
                <a:effectLst>
                  <a:glow rad="45500">
                    <a:schemeClr val="accent1">
                      <a:satMod val="220000"/>
                      <a:alpha val="35000"/>
                    </a:schemeClr>
                  </a:glow>
                </a:effectLst>
              </a:rPr>
              <a:t>Enjambment</a:t>
            </a:r>
            <a:endParaRPr lang="en-US" sz="9600" b="1" spc="300" dirty="0">
              <a:ln w="11430" cmpd="sng">
                <a:solidFill>
                  <a:schemeClr val="accent1">
                    <a:tint val="10000"/>
                  </a:schemeClr>
                </a:solidFill>
                <a:prstDash val="solid"/>
                <a:miter lim="800000"/>
              </a:ln>
              <a:solidFill>
                <a:schemeClr val="accent4">
                  <a:lumMod val="75000"/>
                </a:schemeClr>
              </a:solidFill>
              <a:effectLst>
                <a:glow rad="45500">
                  <a:schemeClr val="accent1">
                    <a:satMod val="220000"/>
                    <a:alpha val="35000"/>
                  </a:schemeClr>
                </a:glow>
              </a:effectLst>
            </a:endParaRPr>
          </a:p>
        </p:txBody>
      </p:sp>
      <p:sp>
        <p:nvSpPr>
          <p:cNvPr id="3" name="Content Placeholder 2"/>
          <p:cNvSpPr>
            <a:spLocks noGrp="1"/>
          </p:cNvSpPr>
          <p:nvPr>
            <p:ph idx="1"/>
          </p:nvPr>
        </p:nvSpPr>
        <p:spPr/>
        <p:txBody>
          <a:bodyPr/>
          <a:lstStyle/>
          <a:p>
            <a:endParaRPr lang="en-US" dirty="0" smtClean="0"/>
          </a:p>
          <a:p>
            <a:r>
              <a:rPr lang="en-US" sz="4000" dirty="0" smtClean="0">
                <a:latin typeface="Bangla Sangam MN"/>
                <a:cs typeface="Bangla Sangam MN"/>
              </a:rPr>
              <a:t>When a line ends without a pause or any punctuation, and continues unto the next line.</a:t>
            </a:r>
          </a:p>
          <a:p>
            <a:endParaRPr lang="en-US" dirty="0"/>
          </a:p>
          <a:p>
            <a:endParaRPr lang="en-US" dirty="0"/>
          </a:p>
        </p:txBody>
      </p:sp>
    </p:spTree>
    <p:extLst>
      <p:ext uri="{BB962C8B-B14F-4D97-AF65-F5344CB8AC3E}">
        <p14:creationId xmlns:p14="http://schemas.microsoft.com/office/powerpoint/2010/main" val="301659765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b="1" spc="300" dirty="0" smtClean="0">
                <a:ln w="11430" cmpd="sng">
                  <a:solidFill>
                    <a:schemeClr val="accent1">
                      <a:tint val="10000"/>
                    </a:schemeClr>
                  </a:solidFill>
                  <a:prstDash val="solid"/>
                  <a:miter lim="800000"/>
                </a:ln>
                <a:solidFill>
                  <a:schemeClr val="accent4">
                    <a:lumMod val="75000"/>
                  </a:schemeClr>
                </a:solidFill>
                <a:effectLst>
                  <a:glow rad="45500">
                    <a:schemeClr val="accent1">
                      <a:satMod val="220000"/>
                      <a:alpha val="35000"/>
                    </a:schemeClr>
                  </a:glow>
                </a:effectLst>
              </a:rPr>
              <a:t>Enjambment</a:t>
            </a:r>
            <a:endParaRPr lang="en-US" sz="9600" b="1" spc="300" dirty="0">
              <a:ln w="11430" cmpd="sng">
                <a:solidFill>
                  <a:schemeClr val="accent1">
                    <a:tint val="10000"/>
                  </a:schemeClr>
                </a:solidFill>
                <a:prstDash val="solid"/>
                <a:miter lim="800000"/>
              </a:ln>
              <a:solidFill>
                <a:schemeClr val="accent4">
                  <a:lumMod val="75000"/>
                </a:schemeClr>
              </a:solidFill>
              <a:effectLst>
                <a:glow rad="45500">
                  <a:schemeClr val="accent1">
                    <a:satMod val="220000"/>
                    <a:alpha val="35000"/>
                  </a:schemeClr>
                </a:glow>
              </a:effectLst>
            </a:endParaRPr>
          </a:p>
        </p:txBody>
      </p:sp>
      <p:sp>
        <p:nvSpPr>
          <p:cNvPr id="3" name="Content Placeholder 2"/>
          <p:cNvSpPr>
            <a:spLocks noGrp="1"/>
          </p:cNvSpPr>
          <p:nvPr>
            <p:ph idx="1"/>
          </p:nvPr>
        </p:nvSpPr>
        <p:spPr>
          <a:xfrm>
            <a:off x="25400" y="1320800"/>
            <a:ext cx="9118600" cy="5562600"/>
          </a:xfrm>
        </p:spPr>
        <p:txBody>
          <a:bodyPr>
            <a:noAutofit/>
          </a:bodyPr>
          <a:lstStyle/>
          <a:p>
            <a:pPr marL="0" indent="0" algn="ctr">
              <a:buNone/>
            </a:pPr>
            <a:r>
              <a:rPr lang="en-US" sz="2800" dirty="0" smtClean="0"/>
              <a:t>Miss Susie had a </a:t>
            </a:r>
            <a:r>
              <a:rPr lang="en-US" sz="2800" dirty="0" err="1" smtClean="0"/>
              <a:t>stemboat</a:t>
            </a:r>
            <a:r>
              <a:rPr lang="en-US" sz="2800" dirty="0" smtClean="0"/>
              <a:t>,</a:t>
            </a:r>
          </a:p>
          <a:p>
            <a:pPr marL="0" indent="0" algn="ctr">
              <a:buNone/>
            </a:pPr>
            <a:r>
              <a:rPr lang="en-US" sz="2800" dirty="0" smtClean="0"/>
              <a:t>The steamboat had a bell.</a:t>
            </a:r>
          </a:p>
          <a:p>
            <a:pPr marL="0" indent="0" algn="ctr">
              <a:buNone/>
            </a:pPr>
            <a:r>
              <a:rPr lang="en-US" sz="2800" dirty="0" smtClean="0"/>
              <a:t>Miss Susie went to heaven</a:t>
            </a:r>
          </a:p>
          <a:p>
            <a:pPr marL="0" indent="0" algn="ctr">
              <a:buNone/>
            </a:pPr>
            <a:r>
              <a:rPr lang="en-US" sz="2800" dirty="0" smtClean="0"/>
              <a:t>And the steamboat went to Hell-</a:t>
            </a:r>
          </a:p>
          <a:p>
            <a:pPr marL="0" indent="0" algn="ctr">
              <a:buNone/>
            </a:pPr>
            <a:endParaRPr lang="en-US" sz="2800" dirty="0" smtClean="0"/>
          </a:p>
          <a:p>
            <a:pPr marL="0" indent="0" algn="ctr">
              <a:buNone/>
            </a:pPr>
            <a:r>
              <a:rPr lang="en-US" sz="2800" dirty="0" smtClean="0"/>
              <a:t>O, operator,</a:t>
            </a:r>
          </a:p>
          <a:p>
            <a:pPr marL="0" indent="0" algn="ctr">
              <a:buNone/>
            </a:pPr>
            <a:r>
              <a:rPr lang="en-US" sz="2800" dirty="0" smtClean="0"/>
              <a:t>Please give me number nine</a:t>
            </a:r>
          </a:p>
          <a:p>
            <a:pPr marL="0" indent="0" algn="ctr">
              <a:buNone/>
            </a:pPr>
            <a:r>
              <a:rPr lang="en-US" sz="2800" dirty="0" smtClean="0"/>
              <a:t>And if you disconnect me</a:t>
            </a:r>
          </a:p>
          <a:p>
            <a:pPr marL="0" indent="0" algn="ctr">
              <a:buNone/>
            </a:pPr>
            <a:r>
              <a:rPr lang="en-US" sz="2800" dirty="0" smtClean="0"/>
              <a:t>I’ll kick your be-</a:t>
            </a:r>
          </a:p>
          <a:p>
            <a:pPr marL="0" indent="0" algn="ctr">
              <a:buNone/>
            </a:pPr>
            <a:endParaRPr lang="en-US" sz="2800" dirty="0" smtClean="0"/>
          </a:p>
          <a:p>
            <a:pPr marL="0" indent="0" algn="ctr">
              <a:buNone/>
            </a:pPr>
            <a:r>
              <a:rPr lang="en-US" sz="2800" dirty="0" smtClean="0"/>
              <a:t>‘hind the ‘</a:t>
            </a:r>
            <a:r>
              <a:rPr lang="en-US" sz="2800" dirty="0" err="1" smtClean="0"/>
              <a:t>frigerator</a:t>
            </a:r>
            <a:r>
              <a:rPr lang="mr-IN" sz="2800" dirty="0" smtClean="0"/>
              <a:t>…</a:t>
            </a:r>
            <a:endParaRPr lang="en-US" sz="2800" dirty="0"/>
          </a:p>
        </p:txBody>
      </p:sp>
    </p:spTree>
    <p:extLst>
      <p:ext uri="{BB962C8B-B14F-4D97-AF65-F5344CB8AC3E}">
        <p14:creationId xmlns:p14="http://schemas.microsoft.com/office/powerpoint/2010/main" val="75451082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776875">
            <a:off x="399146" y="959546"/>
            <a:ext cx="8229600" cy="1143000"/>
          </a:xfrm>
        </p:spPr>
        <p:txBody>
          <a:bodyPr>
            <a:noAutofit/>
          </a:bodyPr>
          <a:lstStyle/>
          <a:p>
            <a:r>
              <a:rPr lang="en-US" sz="9600" b="1" spc="300" dirty="0" smtClean="0">
                <a:ln w="11430" cmpd="sng">
                  <a:solidFill>
                    <a:schemeClr val="accent1">
                      <a:tint val="10000"/>
                    </a:schemeClr>
                  </a:solidFill>
                  <a:prstDash val="solid"/>
                  <a:miter lim="800000"/>
                </a:ln>
                <a:solidFill>
                  <a:schemeClr val="accent4">
                    <a:lumMod val="75000"/>
                  </a:schemeClr>
                </a:solidFill>
                <a:effectLst>
                  <a:glow rad="45500">
                    <a:schemeClr val="accent1">
                      <a:satMod val="220000"/>
                      <a:alpha val="35000"/>
                    </a:schemeClr>
                  </a:glow>
                </a:effectLst>
              </a:rPr>
              <a:t>Free Verse</a:t>
            </a:r>
            <a:endParaRPr lang="en-US" sz="9600" b="1" spc="300" dirty="0">
              <a:ln w="11430" cmpd="sng">
                <a:solidFill>
                  <a:schemeClr val="accent1">
                    <a:tint val="10000"/>
                  </a:schemeClr>
                </a:solidFill>
                <a:prstDash val="solid"/>
                <a:miter lim="800000"/>
              </a:ln>
              <a:solidFill>
                <a:schemeClr val="accent4">
                  <a:lumMod val="75000"/>
                </a:schemeClr>
              </a:solidFill>
              <a:effectLst>
                <a:glow rad="45500">
                  <a:schemeClr val="accent1">
                    <a:satMod val="220000"/>
                    <a:alpha val="35000"/>
                  </a:schemeClr>
                </a:glow>
              </a:effectLst>
            </a:endParaRPr>
          </a:p>
        </p:txBody>
      </p:sp>
      <p:sp>
        <p:nvSpPr>
          <p:cNvPr id="3" name="Content Placeholder 2"/>
          <p:cNvSpPr>
            <a:spLocks noGrp="1"/>
          </p:cNvSpPr>
          <p:nvPr>
            <p:ph idx="1"/>
          </p:nvPr>
        </p:nvSpPr>
        <p:spPr>
          <a:xfrm>
            <a:off x="685800" y="2667000"/>
            <a:ext cx="8229600" cy="4525963"/>
          </a:xfrm>
        </p:spPr>
        <p:txBody>
          <a:bodyPr/>
          <a:lstStyle/>
          <a:p>
            <a:endParaRPr lang="en-US" dirty="0" smtClean="0"/>
          </a:p>
          <a:p>
            <a:r>
              <a:rPr lang="en-US" sz="4000" dirty="0" smtClean="0">
                <a:latin typeface="Bangla Sangam MN"/>
                <a:cs typeface="Bangla Sangam MN"/>
              </a:rPr>
              <a:t>Poetry that does not rhyme, no measureable meter</a:t>
            </a:r>
            <a:r>
              <a:rPr lang="mr-IN" sz="4000" dirty="0" smtClean="0">
                <a:latin typeface="Bangla Sangam MN"/>
                <a:cs typeface="Bangla Sangam MN"/>
              </a:rPr>
              <a:t>…</a:t>
            </a:r>
            <a:r>
              <a:rPr lang="en-US" sz="4000" dirty="0" smtClean="0">
                <a:latin typeface="Bangla Sangam MN"/>
                <a:cs typeface="Bangla Sangam MN"/>
              </a:rPr>
              <a:t> </a:t>
            </a:r>
          </a:p>
          <a:p>
            <a:endParaRPr lang="en-US" dirty="0"/>
          </a:p>
          <a:p>
            <a:endParaRPr lang="en-US" dirty="0"/>
          </a:p>
        </p:txBody>
      </p:sp>
    </p:spTree>
    <p:extLst>
      <p:ext uri="{BB962C8B-B14F-4D97-AF65-F5344CB8AC3E}">
        <p14:creationId xmlns:p14="http://schemas.microsoft.com/office/powerpoint/2010/main" val="133328022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Peace and Quiet </a:t>
            </a:r>
            <a:b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by </a:t>
            </a:r>
            <a:r>
              <a:rPr lang="en-US"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Nadya</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Phillips</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a:xfrm>
            <a:off x="0" y="2306637"/>
            <a:ext cx="9144000" cy="4525963"/>
          </a:xfrm>
        </p:spPr>
        <p:txBody>
          <a:bodyPr>
            <a:normAutofit fontScale="92500" lnSpcReduction="20000"/>
          </a:bodyPr>
          <a:lstStyle/>
          <a:p>
            <a:pPr marL="0" indent="0">
              <a:buNone/>
            </a:pPr>
            <a:r>
              <a:rPr lang="en-US" dirty="0" smtClean="0"/>
              <a:t>Peace is </a:t>
            </a:r>
            <a:r>
              <a:rPr lang="mr-IN" dirty="0" smtClean="0"/>
              <a:t>…</a:t>
            </a:r>
            <a:r>
              <a:rPr lang="en-US" dirty="0" smtClean="0"/>
              <a:t> </a:t>
            </a:r>
          </a:p>
          <a:p>
            <a:pPr marL="0" indent="0">
              <a:buNone/>
            </a:pPr>
            <a:r>
              <a:rPr lang="en-US" dirty="0" smtClean="0"/>
              <a:t>When you are outside on a nice warm day.</a:t>
            </a:r>
          </a:p>
          <a:p>
            <a:pPr marL="0" indent="0">
              <a:buNone/>
            </a:pPr>
            <a:r>
              <a:rPr lang="en-US" dirty="0" smtClean="0"/>
              <a:t>With a cold glass of yellow lemonade.</a:t>
            </a:r>
          </a:p>
          <a:p>
            <a:pPr marL="0" indent="0">
              <a:buNone/>
            </a:pPr>
            <a:r>
              <a:rPr lang="en-US" dirty="0" smtClean="0"/>
              <a:t>Slurp, Slurp, Slurp. </a:t>
            </a:r>
          </a:p>
          <a:p>
            <a:pPr marL="0" indent="0">
              <a:buNone/>
            </a:pPr>
            <a:r>
              <a:rPr lang="en-US" dirty="0" smtClean="0"/>
              <a:t>Feeling the warm sun on my back,</a:t>
            </a:r>
          </a:p>
          <a:p>
            <a:pPr marL="0" indent="0">
              <a:buNone/>
            </a:pPr>
            <a:r>
              <a:rPr lang="en-US" dirty="0" smtClean="0"/>
              <a:t>Rubbing my hands through the wet green grass,</a:t>
            </a:r>
          </a:p>
          <a:p>
            <a:pPr marL="0" indent="0">
              <a:buNone/>
            </a:pPr>
            <a:r>
              <a:rPr lang="en-US" dirty="0" smtClean="0"/>
              <a:t>Listening to the birds singing a distance away</a:t>
            </a:r>
          </a:p>
          <a:p>
            <a:pPr marL="0" indent="0">
              <a:buNone/>
            </a:pPr>
            <a:r>
              <a:rPr lang="en-US" dirty="0" smtClean="0"/>
              <a:t>Quiet</a:t>
            </a:r>
            <a:r>
              <a:rPr lang="mr-IN" dirty="0" smtClean="0"/>
              <a:t>…</a:t>
            </a:r>
            <a:endParaRPr lang="en-US" dirty="0" smtClean="0"/>
          </a:p>
          <a:p>
            <a:pPr marL="0" indent="0">
              <a:buNone/>
            </a:pPr>
            <a:r>
              <a:rPr lang="en-US" dirty="0" smtClean="0"/>
              <a:t>Now that’s PEACE!</a:t>
            </a:r>
          </a:p>
          <a:p>
            <a:pPr marL="0" indent="0">
              <a:buNone/>
            </a:pPr>
            <a:endParaRPr lang="en-US" dirty="0"/>
          </a:p>
        </p:txBody>
      </p:sp>
      <p:sp>
        <p:nvSpPr>
          <p:cNvPr id="4" name="Title 1"/>
          <p:cNvSpPr txBox="1">
            <a:spLocks/>
          </p:cNvSpPr>
          <p:nvPr/>
        </p:nvSpPr>
        <p:spPr>
          <a:xfrm rot="5400000">
            <a:off x="5156200" y="2870200"/>
            <a:ext cx="6832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600" b="1" spc="300" dirty="0" smtClean="0">
                <a:ln w="11430" cmpd="sng">
                  <a:solidFill>
                    <a:schemeClr val="accent1">
                      <a:tint val="10000"/>
                    </a:schemeClr>
                  </a:solidFill>
                  <a:prstDash val="solid"/>
                  <a:miter lim="800000"/>
                </a:ln>
                <a:solidFill>
                  <a:schemeClr val="accent4">
                    <a:lumMod val="75000"/>
                  </a:schemeClr>
                </a:solidFill>
                <a:effectLst>
                  <a:glow rad="45500">
                    <a:schemeClr val="accent1">
                      <a:satMod val="220000"/>
                      <a:alpha val="35000"/>
                    </a:schemeClr>
                  </a:glow>
                </a:effectLst>
              </a:rPr>
              <a:t>Free Verse</a:t>
            </a:r>
            <a:endParaRPr lang="en-US" sz="9600" b="1" spc="300" dirty="0">
              <a:ln w="11430" cmpd="sng">
                <a:solidFill>
                  <a:schemeClr val="accent1">
                    <a:tint val="10000"/>
                  </a:schemeClr>
                </a:solidFill>
                <a:prstDash val="solid"/>
                <a:miter lim="800000"/>
              </a:ln>
              <a:solidFill>
                <a:schemeClr val="accent4">
                  <a:lumMod val="75000"/>
                </a:schemeClr>
              </a:solidFill>
              <a:effectLst>
                <a:glow rad="45500">
                  <a:schemeClr val="accent1">
                    <a:satMod val="220000"/>
                    <a:alpha val="35000"/>
                  </a:schemeClr>
                </a:glow>
              </a:effectLst>
            </a:endParaRPr>
          </a:p>
        </p:txBody>
      </p:sp>
    </p:spTree>
    <p:extLst>
      <p:ext uri="{BB962C8B-B14F-4D97-AF65-F5344CB8AC3E}">
        <p14:creationId xmlns:p14="http://schemas.microsoft.com/office/powerpoint/2010/main" val="274831855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5" cstate="print">
            <a:lum/>
          </a:blip>
          <a:srcRect/>
          <a:stretch>
            <a:fillRect l="-7000" r="-7000"/>
          </a:stretch>
        </a:blipFill>
        <a:effectLst/>
      </p:bgPr>
    </p:bg>
    <p:spTree>
      <p:nvGrpSpPr>
        <p:cNvPr id="1" name=""/>
        <p:cNvGrpSpPr/>
        <p:nvPr/>
      </p:nvGrpSpPr>
      <p:grpSpPr>
        <a:xfrm>
          <a:off x="0" y="0"/>
          <a:ext cx="0" cy="0"/>
          <a:chOff x="0" y="0"/>
          <a:chExt cx="0" cy="0"/>
        </a:xfrm>
      </p:grpSpPr>
      <p:pic>
        <p:nvPicPr>
          <p:cNvPr id="13319" name="BACH - PHANTOM OF THE OPERA.WAV">
            <a:hlinkClick r:id="" action="ppaction://media"/>
          </p:cNvPr>
          <p:cNvPicPr>
            <a:picLocks noRot="1" noChangeAspect="1" noChangeArrowheads="1"/>
          </p:cNvPicPr>
          <p:nvPr>
            <a:audioFile r:link="rId2"/>
          </p:nvPr>
        </p:nvPicPr>
        <p:blipFill>
          <a:blip r:embed="rId6" cstate="print"/>
          <a:srcRect/>
          <a:stretch>
            <a:fillRect/>
          </a:stretch>
        </p:blipFill>
        <p:spPr bwMode="auto">
          <a:xfrm>
            <a:off x="4572000" y="7162800"/>
            <a:ext cx="304800" cy="304800"/>
          </a:xfrm>
          <a:prstGeom prst="rect">
            <a:avLst/>
          </a:prstGeom>
          <a:noFill/>
          <a:ln w="9525">
            <a:noFill/>
            <a:miter lim="800000"/>
            <a:headEnd/>
            <a:tailEnd/>
          </a:ln>
        </p:spPr>
      </p:pic>
      <p:pic>
        <p:nvPicPr>
          <p:cNvPr id="7" name="Picture 6" descr="metaphor blue.gif"/>
          <p:cNvPicPr>
            <a:picLocks noChangeAspect="1"/>
          </p:cNvPicPr>
          <p:nvPr/>
        </p:nvPicPr>
        <p:blipFill>
          <a:blip r:embed="rId7" cstate="print">
            <a:lum bright="33000" contrast="47000"/>
          </a:blip>
          <a:stretch>
            <a:fillRect/>
          </a:stretch>
        </p:blipFill>
        <p:spPr>
          <a:xfrm>
            <a:off x="549350" y="381000"/>
            <a:ext cx="8164918" cy="1447800"/>
          </a:xfrm>
          <a:prstGeom prst="rect">
            <a:avLst/>
          </a:prstGeom>
          <a:solidFill>
            <a:schemeClr val="bg1"/>
          </a:solidFill>
          <a:ln>
            <a:noFill/>
          </a:ln>
        </p:spPr>
      </p:pic>
      <p:sp>
        <p:nvSpPr>
          <p:cNvPr id="9" name="Subtitle 8"/>
          <p:cNvSpPr>
            <a:spLocks noGrp="1"/>
          </p:cNvSpPr>
          <p:nvPr>
            <p:ph type="subTitle" idx="1"/>
          </p:nvPr>
        </p:nvSpPr>
        <p:spPr>
          <a:xfrm>
            <a:off x="1371600" y="2743200"/>
            <a:ext cx="6400800" cy="1752600"/>
          </a:xfrm>
        </p:spPr>
        <p:txBody>
          <a:bodyPr>
            <a:normAutofit fontScale="92500" lnSpcReduction="20000"/>
          </a:bodyPr>
          <a:lstStyle/>
          <a:p>
            <a:r>
              <a:rPr lang="en-US" sz="3600" b="1" dirty="0" smtClean="0">
                <a:solidFill>
                  <a:schemeClr val="bg1"/>
                </a:solidFill>
              </a:rPr>
              <a:t>A comparison (implied or direct) between two basically different things.  Is not introduced with the words “like” or “as”.</a:t>
            </a:r>
          </a:p>
          <a:p>
            <a:endParaRPr lang="en-US" dirty="0"/>
          </a:p>
        </p:txBody>
      </p:sp>
    </p:spTree>
    <p:custDataLst>
      <p:tags r:id="rId1"/>
    </p:custDataLst>
  </p:cSld>
  <p:clrMapOvr>
    <a:masterClrMapping/>
  </p:clrMapOvr>
  <p:transition xmlns:p14="http://schemas.microsoft.com/office/powerpoint/2010/main" spd="slow" advTm="1089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lt">
                                    <p:tmPct val="0"/>
                                  </p:iterate>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mph" presetSubtype="0" fill="hold" nodeType="clickEffect">
                                  <p:stCondLst>
                                    <p:cond delay="0"/>
                                  </p:stCondLst>
                                  <p:iterate type="lt">
                                    <p:tmPct val="4000"/>
                                  </p:iterate>
                                  <p:childTnLst>
                                    <p:set>
                                      <p:cBhvr override="childStyle">
                                        <p:cTn id="16" dur="500" fill="hold"/>
                                        <p:tgtEl>
                                          <p:spTgt spid="9">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Prev" delay="0">
                      <p:tgtEl>
                        <p:sldTgt/>
                      </p:tgtEl>
                    </p:cond>
                    <p:cond evt="onStopAudio" delay="0">
                      <p:tgtEl>
                        <p:sldTgt/>
                      </p:tgtEl>
                    </p:cond>
                  </p:endCondLst>
                </p:cTn>
                <p:tgtEl>
                  <p:spTgt spid="13319"/>
                </p:tgtEl>
              </p:cMediaNode>
            </p:audio>
          </p:childTnLst>
        </p:cTn>
      </p:par>
    </p:tnLst>
    <p:bldLst>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4" cstate="print">
            <a:lum/>
          </a:blip>
          <a:srcRect/>
          <a:stretch>
            <a:fillRect l="-7000" r="-7000"/>
          </a:stretch>
        </a:blipFill>
        <a:effectLst/>
      </p:bgPr>
    </p:bg>
    <p:spTree>
      <p:nvGrpSpPr>
        <p:cNvPr id="1" name=""/>
        <p:cNvGrpSpPr/>
        <p:nvPr/>
      </p:nvGrpSpPr>
      <p:grpSpPr>
        <a:xfrm>
          <a:off x="0" y="0"/>
          <a:ext cx="0" cy="0"/>
          <a:chOff x="0" y="0"/>
          <a:chExt cx="0" cy="0"/>
        </a:xfrm>
      </p:grpSpPr>
      <p:sp>
        <p:nvSpPr>
          <p:cNvPr id="13315" name="Rectangle 3"/>
          <p:cNvSpPr>
            <a:spLocks noGrp="1" noChangeArrowheads="1"/>
          </p:cNvSpPr>
          <p:nvPr>
            <p:ph type="subTitle" idx="1"/>
          </p:nvPr>
        </p:nvSpPr>
        <p:spPr>
          <a:xfrm>
            <a:off x="5334000" y="2438400"/>
            <a:ext cx="2743200" cy="3048000"/>
          </a:xfrm>
        </p:spPr>
        <p:txBody>
          <a:bodyPr/>
          <a:lstStyle/>
          <a:p>
            <a:pPr eaLnBrk="1" hangingPunct="1"/>
            <a:r>
              <a:rPr lang="en-US" b="1" dirty="0" smtClean="0">
                <a:solidFill>
                  <a:schemeClr val="bg1"/>
                </a:solidFill>
              </a:rPr>
              <a:t>"Art washes away from the soul the dust of everyday life."</a:t>
            </a:r>
            <a:r>
              <a:rPr lang="en-US" dirty="0" smtClean="0">
                <a:solidFill>
                  <a:schemeClr val="bg1"/>
                </a:solidFill>
              </a:rPr>
              <a:t/>
            </a:r>
            <a:br>
              <a:rPr lang="en-US" dirty="0" smtClean="0">
                <a:solidFill>
                  <a:schemeClr val="bg1"/>
                </a:solidFill>
              </a:rPr>
            </a:br>
            <a:r>
              <a:rPr lang="en-US" sz="2000" b="1" dirty="0" smtClean="0">
                <a:solidFill>
                  <a:schemeClr val="bg1"/>
                </a:solidFill>
              </a:rPr>
              <a:t>— </a:t>
            </a:r>
            <a:r>
              <a:rPr lang="en-US" sz="2000" b="1" i="1" dirty="0" smtClean="0">
                <a:solidFill>
                  <a:schemeClr val="bg1"/>
                </a:solidFill>
              </a:rPr>
              <a:t>Pablo Picasso</a:t>
            </a:r>
          </a:p>
          <a:p>
            <a:pPr eaLnBrk="1" hangingPunct="1"/>
            <a:endParaRPr lang="en-US" sz="3600" dirty="0" smtClean="0"/>
          </a:p>
        </p:txBody>
      </p:sp>
      <p:pic>
        <p:nvPicPr>
          <p:cNvPr id="7" name="Picture 6" descr="metaphor blue.gif"/>
          <p:cNvPicPr>
            <a:picLocks noChangeAspect="1"/>
          </p:cNvPicPr>
          <p:nvPr/>
        </p:nvPicPr>
        <p:blipFill>
          <a:blip r:embed="rId5" cstate="print">
            <a:lum bright="33000" contrast="47000"/>
          </a:blip>
          <a:stretch>
            <a:fillRect/>
          </a:stretch>
        </p:blipFill>
        <p:spPr>
          <a:xfrm>
            <a:off x="549350" y="381000"/>
            <a:ext cx="8164918" cy="1447800"/>
          </a:xfrm>
          <a:prstGeom prst="rect">
            <a:avLst/>
          </a:prstGeom>
          <a:solidFill>
            <a:schemeClr val="bg1"/>
          </a:solidFill>
          <a:ln>
            <a:noFill/>
          </a:ln>
        </p:spPr>
      </p:pic>
      <p:sp>
        <p:nvSpPr>
          <p:cNvPr id="8" name="Rectangle 7"/>
          <p:cNvSpPr/>
          <p:nvPr/>
        </p:nvSpPr>
        <p:spPr>
          <a:xfrm>
            <a:off x="4953000" y="5715000"/>
            <a:ext cx="3886200" cy="830997"/>
          </a:xfrm>
          <a:prstGeom prst="rect">
            <a:avLst/>
          </a:prstGeom>
          <a:solidFill>
            <a:schemeClr val="bg1"/>
          </a:solidFill>
        </p:spPr>
        <p:txBody>
          <a:bodyPr wrap="square">
            <a:spAutoFit/>
          </a:bodyPr>
          <a:lstStyle/>
          <a:p>
            <a:pPr algn="ctr" eaLnBrk="1" hangingPunct="1"/>
            <a:r>
              <a:rPr lang="en-US" b="1" i="1" dirty="0" smtClean="0">
                <a:solidFill>
                  <a:srgbClr val="3CE4C8"/>
                </a:solidFill>
              </a:rPr>
              <a:t>Art is compared to cleansing solution.</a:t>
            </a:r>
            <a:endParaRPr lang="en-US" b="1" dirty="0" smtClean="0">
              <a:solidFill>
                <a:srgbClr val="3CE4C8"/>
              </a:solidFill>
            </a:endParaRPr>
          </a:p>
        </p:txBody>
      </p:sp>
      <p:sp>
        <p:nvSpPr>
          <p:cNvPr id="10" name="Rectangle 9"/>
          <p:cNvSpPr/>
          <p:nvPr/>
        </p:nvSpPr>
        <p:spPr>
          <a:xfrm>
            <a:off x="457200" y="2362200"/>
            <a:ext cx="2819400" cy="3385542"/>
          </a:xfrm>
          <a:prstGeom prst="rect">
            <a:avLst/>
          </a:prstGeom>
        </p:spPr>
        <p:txBody>
          <a:bodyPr wrap="square">
            <a:spAutoFit/>
          </a:bodyPr>
          <a:lstStyle/>
          <a:p>
            <a:pPr algn="ctr"/>
            <a:r>
              <a:rPr lang="en-US" sz="2800" b="1" u="sng" dirty="0" smtClean="0">
                <a:solidFill>
                  <a:schemeClr val="bg1"/>
                </a:solidFill>
                <a:latin typeface="+mn-lt"/>
              </a:rPr>
              <a:t>Art</a:t>
            </a:r>
            <a:r>
              <a:rPr lang="en-US" sz="2800" b="1" dirty="0" smtClean="0">
                <a:solidFill>
                  <a:schemeClr val="bg1"/>
                </a:solidFill>
                <a:latin typeface="+mn-lt"/>
              </a:rPr>
              <a:t> is not a mirror to reflect the world, but a </a:t>
            </a:r>
            <a:r>
              <a:rPr lang="en-US" sz="2800" b="1" u="sng" dirty="0" smtClean="0">
                <a:solidFill>
                  <a:schemeClr val="bg1"/>
                </a:solidFill>
                <a:latin typeface="+mn-lt"/>
              </a:rPr>
              <a:t>hammer</a:t>
            </a:r>
            <a:r>
              <a:rPr lang="en-US" sz="2800" b="1" dirty="0" smtClean="0">
                <a:solidFill>
                  <a:schemeClr val="bg1"/>
                </a:solidFill>
                <a:latin typeface="+mn-lt"/>
              </a:rPr>
              <a:t> with which to shape it.</a:t>
            </a:r>
          </a:p>
          <a:p>
            <a:pPr algn="ctr"/>
            <a:r>
              <a:rPr lang="en-US" sz="1800" b="1" i="1" dirty="0" smtClean="0">
                <a:solidFill>
                  <a:schemeClr val="bg1"/>
                </a:solidFill>
              </a:rPr>
              <a:t>--</a:t>
            </a:r>
            <a:r>
              <a:rPr lang="en-US" sz="1800" b="1" i="1" dirty="0" smtClean="0">
                <a:solidFill>
                  <a:schemeClr val="bg1"/>
                </a:solidFill>
                <a:latin typeface="+mn-lt"/>
              </a:rPr>
              <a:t>Vladimir Mayakovsky</a:t>
            </a:r>
            <a:endParaRPr lang="en-US" sz="1800" b="1" dirty="0">
              <a:solidFill>
                <a:schemeClr val="bg1"/>
              </a:solidFill>
              <a:latin typeface="+mn-lt"/>
            </a:endParaRPr>
          </a:p>
        </p:txBody>
      </p:sp>
      <p:sp>
        <p:nvSpPr>
          <p:cNvPr id="11" name="TextBox 10"/>
          <p:cNvSpPr txBox="1"/>
          <p:nvPr/>
        </p:nvSpPr>
        <p:spPr>
          <a:xfrm>
            <a:off x="6019800" y="1828800"/>
            <a:ext cx="1210588" cy="461665"/>
          </a:xfrm>
          <a:prstGeom prst="rect">
            <a:avLst/>
          </a:prstGeom>
          <a:solidFill>
            <a:schemeClr val="bg1"/>
          </a:solidFill>
        </p:spPr>
        <p:txBody>
          <a:bodyPr wrap="none" rtlCol="0">
            <a:spAutoFit/>
          </a:bodyPr>
          <a:lstStyle/>
          <a:p>
            <a:r>
              <a:rPr lang="en-US" b="1" dirty="0" smtClean="0">
                <a:solidFill>
                  <a:srgbClr val="3CE4C8"/>
                </a:solidFill>
              </a:rPr>
              <a:t>Implied</a:t>
            </a:r>
            <a:endParaRPr lang="en-US" b="1" dirty="0">
              <a:solidFill>
                <a:srgbClr val="3CE4C8"/>
              </a:solidFill>
            </a:endParaRPr>
          </a:p>
        </p:txBody>
      </p:sp>
      <p:sp>
        <p:nvSpPr>
          <p:cNvPr id="12" name="TextBox 11"/>
          <p:cNvSpPr txBox="1"/>
          <p:nvPr/>
        </p:nvSpPr>
        <p:spPr>
          <a:xfrm>
            <a:off x="1295400" y="1828800"/>
            <a:ext cx="998222" cy="461665"/>
          </a:xfrm>
          <a:prstGeom prst="rect">
            <a:avLst/>
          </a:prstGeom>
          <a:solidFill>
            <a:schemeClr val="bg1"/>
          </a:solidFill>
        </p:spPr>
        <p:txBody>
          <a:bodyPr wrap="none" rtlCol="0">
            <a:spAutoFit/>
          </a:bodyPr>
          <a:lstStyle/>
          <a:p>
            <a:r>
              <a:rPr lang="en-US" b="1" dirty="0" smtClean="0">
                <a:solidFill>
                  <a:srgbClr val="3CE4C8"/>
                </a:solidFill>
              </a:rPr>
              <a:t>Direct</a:t>
            </a:r>
            <a:endParaRPr lang="en-US" b="1" dirty="0">
              <a:solidFill>
                <a:srgbClr val="3CE4C8"/>
              </a:solidFill>
            </a:endParaRPr>
          </a:p>
        </p:txBody>
      </p:sp>
      <p:pic>
        <p:nvPicPr>
          <p:cNvPr id="2050" name="Picture 2" descr="C:\Documents and Settings\mcmichaelsd\Local Settings\Temporary Internet Files\Content.IE5\RWU3ZMQ4\MC900016633[1].wmf"/>
          <p:cNvPicPr>
            <a:picLocks noChangeAspect="1" noChangeArrowheads="1"/>
          </p:cNvPicPr>
          <p:nvPr/>
        </p:nvPicPr>
        <p:blipFill>
          <a:blip r:embed="rId6" cstate="print"/>
          <a:srcRect/>
          <a:stretch>
            <a:fillRect/>
          </a:stretch>
        </p:blipFill>
        <p:spPr bwMode="auto">
          <a:xfrm rot="16200000">
            <a:off x="2899495" y="3653705"/>
            <a:ext cx="2285830" cy="1988820"/>
          </a:xfrm>
          <a:prstGeom prst="rect">
            <a:avLst/>
          </a:prstGeom>
          <a:noFill/>
        </p:spPr>
      </p:pic>
    </p:spTree>
    <p:custDataLst>
      <p:tags r:id="rId1"/>
    </p:custDataLst>
  </p:cSld>
  <p:clrMapOvr>
    <a:masterClrMapping/>
  </p:clrMapOvr>
  <p:transition xmlns:p14="http://schemas.microsoft.com/office/powerpoint/2010/main" spd="slow" advTm="3441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7" presetClass="entr" presetSubtype="4" fill="hold" grpId="0" nodeType="clickEffect">
                                  <p:stCondLst>
                                    <p:cond delay="0"/>
                                  </p:stCondLst>
                                  <p:childTnLst>
                                    <p:set>
                                      <p:cBhvr>
                                        <p:cTn id="27" dur="1" fill="hold">
                                          <p:stCondLst>
                                            <p:cond delay="0"/>
                                          </p:stCondLst>
                                        </p:cTn>
                                        <p:tgtEl>
                                          <p:spTgt spid="13315">
                                            <p:txEl>
                                              <p:pRg st="0" end="0"/>
                                            </p:txEl>
                                          </p:spTgt>
                                        </p:tgtEl>
                                        <p:attrNameLst>
                                          <p:attrName>style.visibility</p:attrName>
                                        </p:attrNameLst>
                                      </p:cBhvr>
                                      <p:to>
                                        <p:strVal val="visible"/>
                                      </p:to>
                                    </p:set>
                                    <p:anim calcmode="lin" valueType="num">
                                      <p:cBhvr additive="base">
                                        <p:cTn id="28" dur="10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iterate type="lt">
                                    <p:tmPct val="0"/>
                                  </p:iterate>
                                  <p:childTnLst>
                                    <p:set>
                                      <p:cBhvr>
                                        <p:cTn id="33" dur="1" fill="hold">
                                          <p:stCondLst>
                                            <p:cond delay="0"/>
                                          </p:stCondLst>
                                        </p:cTn>
                                        <p:tgtEl>
                                          <p:spTgt spid="8">
                                            <p:bg/>
                                          </p:spTgt>
                                        </p:tgtEl>
                                        <p:attrNameLst>
                                          <p:attrName>style.visibility</p:attrName>
                                        </p:attrNameLst>
                                      </p:cBhvr>
                                      <p:to>
                                        <p:strVal val="visible"/>
                                      </p:to>
                                    </p:set>
                                    <p:animEffect transition="in" filter="wipe(down)">
                                      <p:cBhvr>
                                        <p:cTn id="34" dur="500"/>
                                        <p:tgtEl>
                                          <p:spTgt spid="8">
                                            <p:bg/>
                                          </p:spTgt>
                                        </p:tgtEl>
                                      </p:cBhvr>
                                    </p:animEffect>
                                  </p:childTnLst>
                                </p:cTn>
                              </p:par>
                              <p:par>
                                <p:cTn id="35" presetID="22" presetClass="entr" presetSubtype="4" fill="hold" grpId="0" nodeType="withEffect">
                                  <p:stCondLst>
                                    <p:cond delay="0"/>
                                  </p:stCondLst>
                                  <p:iterate type="lt">
                                    <p:tmPct val="0"/>
                                  </p:iterate>
                                  <p:childTnLst>
                                    <p:set>
                                      <p:cBhvr>
                                        <p:cTn id="36" dur="1" fill="hold">
                                          <p:stCondLst>
                                            <p:cond delay="0"/>
                                          </p:stCondLst>
                                        </p:cTn>
                                        <p:tgtEl>
                                          <p:spTgt spid="8">
                                            <p:txEl>
                                              <p:pRg st="0" end="0"/>
                                            </p:txEl>
                                          </p:spTgt>
                                        </p:tgtEl>
                                        <p:attrNameLst>
                                          <p:attrName>style.visibility</p:attrName>
                                        </p:attrNameLst>
                                      </p:cBhvr>
                                      <p:to>
                                        <p:strVal val="visible"/>
                                      </p:to>
                                    </p:set>
                                    <p:animEffect transition="in" filter="wipe(down)">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 calcmode="lin" valueType="num">
                                      <p:cBhvr>
                                        <p:cTn id="42" dur="2000" fill="hold"/>
                                        <p:tgtEl>
                                          <p:spTgt spid="2050"/>
                                        </p:tgtEl>
                                        <p:attrNameLst>
                                          <p:attrName>ppt_w</p:attrName>
                                        </p:attrNameLst>
                                      </p:cBhvr>
                                      <p:tavLst>
                                        <p:tav tm="0">
                                          <p:val>
                                            <p:fltVal val="0"/>
                                          </p:val>
                                        </p:tav>
                                        <p:tav tm="100000">
                                          <p:val>
                                            <p:strVal val="#ppt_w"/>
                                          </p:val>
                                        </p:tav>
                                      </p:tavLst>
                                    </p:anim>
                                    <p:anim calcmode="lin" valueType="num">
                                      <p:cBhvr>
                                        <p:cTn id="43" dur="2000" fill="hold"/>
                                        <p:tgtEl>
                                          <p:spTgt spid="2050"/>
                                        </p:tgtEl>
                                        <p:attrNameLst>
                                          <p:attrName>ppt_h</p:attrName>
                                        </p:attrNameLst>
                                      </p:cBhvr>
                                      <p:tavLst>
                                        <p:tav tm="0">
                                          <p:val>
                                            <p:fltVal val="0"/>
                                          </p:val>
                                        </p:tav>
                                        <p:tav tm="100000">
                                          <p:val>
                                            <p:strVal val="#ppt_h"/>
                                          </p:val>
                                        </p:tav>
                                      </p:tavLst>
                                    </p:anim>
                                    <p:anim calcmode="lin" valueType="num">
                                      <p:cBhvr>
                                        <p:cTn id="44" dur="2000" fill="hold"/>
                                        <p:tgtEl>
                                          <p:spTgt spid="2050"/>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20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20" presetClass="emph" presetSubtype="0" fill="hold" nodeType="clickEffect">
                                  <p:stCondLst>
                                    <p:cond delay="0"/>
                                  </p:stCondLst>
                                  <p:iterate type="lt">
                                    <p:tmPct val="10000"/>
                                  </p:iterate>
                                  <p:childTnLst>
                                    <p:set>
                                      <p:cBhvr override="childStyle">
                                        <p:cTn id="49" dur="500" autoRev="1" fill="hold"/>
                                        <p:tgtEl>
                                          <p:spTgt spid="8">
                                            <p:txEl>
                                              <p:pRg st="0" end="0"/>
                                            </p:txEl>
                                          </p:spTgt>
                                        </p:tgtEl>
                                        <p:attrNameLst>
                                          <p:attrName>style.color</p:attrName>
                                        </p:attrNameLst>
                                      </p:cBhvr>
                                      <p:to>
                                        <p:clrVal>
                                          <a:schemeClr val="accent2"/>
                                        </p:clrVal>
                                      </p:to>
                                    </p:set>
                                    <p:set>
                                      <p:cBhvr>
                                        <p:cTn id="50" dur="500" autoRev="1" fill="hold"/>
                                        <p:tgtEl>
                                          <p:spTgt spid="8">
                                            <p:txEl>
                                              <p:pRg st="0" end="0"/>
                                            </p:txEl>
                                          </p:spTgt>
                                        </p:tgtEl>
                                        <p:attrNameLst>
                                          <p:attrName>fillcolor</p:attrName>
                                        </p:attrNameLst>
                                      </p:cBhvr>
                                      <p:to>
                                        <p:clrVal>
                                          <a:schemeClr val="accent2"/>
                                        </p:clrVal>
                                      </p:to>
                                    </p:set>
                                    <p:set>
                                      <p:cBhvr>
                                        <p:cTn id="51" dur="500" autoRev="1"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P spid="8" grpId="0" build="allAtOnce" animBg="1"/>
      <p:bldP spid="10" grpId="0"/>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
            <a:ext cx="8229600" cy="1858962"/>
          </a:xfrm>
        </p:spPr>
        <p:txBody>
          <a:bodyPr>
            <a:noAutofit/>
          </a:bodyPr>
          <a:lstStyle/>
          <a:p>
            <a:r>
              <a:rPr lang="en-US" sz="9600" dirty="0" smtClean="0">
                <a:solidFill>
                  <a:schemeClr val="accent2">
                    <a:lumMod val="50000"/>
                  </a:schemeClr>
                </a:solidFill>
                <a:latin typeface="Chalkduster"/>
                <a:cs typeface="Chalkduster"/>
              </a:rPr>
              <a:t>Meter</a:t>
            </a:r>
            <a:endParaRPr lang="en-US" sz="9600" dirty="0">
              <a:solidFill>
                <a:schemeClr val="accent2">
                  <a:lumMod val="50000"/>
                </a:schemeClr>
              </a:solidFill>
              <a:latin typeface="Chalkduster"/>
              <a:cs typeface="Chalkduster"/>
            </a:endParaRPr>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r>
              <a:rPr lang="en-US" dirty="0" smtClean="0"/>
              <a:t>The </a:t>
            </a:r>
            <a:r>
              <a:rPr lang="en-US" dirty="0"/>
              <a:t>measured arrangement of sounds/beats in a poem, including the poet’s placement of emphasis and the number of syllables per line. </a:t>
            </a:r>
          </a:p>
          <a:p>
            <a:pPr marL="0" indent="0">
              <a:buNone/>
            </a:pPr>
            <a:endParaRPr lang="en-US" dirty="0"/>
          </a:p>
        </p:txBody>
      </p:sp>
    </p:spTree>
    <p:extLst>
      <p:ext uri="{BB962C8B-B14F-4D97-AF65-F5344CB8AC3E}">
        <p14:creationId xmlns:p14="http://schemas.microsoft.com/office/powerpoint/2010/main" val="214260392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0848e6e3f965f39a4244bb8e8f8972c.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505200" cy="4673600"/>
          </a:xfrm>
          <a:prstGeom prst="rect">
            <a:avLst/>
          </a:prstGeom>
        </p:spPr>
      </p:pic>
      <p:pic>
        <p:nvPicPr>
          <p:cNvPr id="3" name="Picture 2" descr="moviepos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0"/>
            <a:ext cx="2743200" cy="6858000"/>
          </a:xfrm>
          <a:prstGeom prst="rect">
            <a:avLst/>
          </a:prstGeom>
        </p:spPr>
      </p:pic>
      <p:pic>
        <p:nvPicPr>
          <p:cNvPr id="4" name="Picture 3" descr="16930914_1242x165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84600"/>
            <a:ext cx="3505200" cy="3048000"/>
          </a:xfrm>
          <a:prstGeom prst="rect">
            <a:avLst/>
          </a:prstGeom>
        </p:spPr>
      </p:pic>
      <p:pic>
        <p:nvPicPr>
          <p:cNvPr id="5" name="Picture 4" descr="v1.bTsxMTE2NjczMztqOzE3NjE3OzIwNDg7ODAwOzEyMD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2400300"/>
            <a:ext cx="2971800" cy="4457700"/>
          </a:xfrm>
          <a:prstGeom prst="rect">
            <a:avLst/>
          </a:prstGeom>
        </p:spPr>
      </p:pic>
    </p:spTree>
    <p:extLst>
      <p:ext uri="{BB962C8B-B14F-4D97-AF65-F5344CB8AC3E}">
        <p14:creationId xmlns:p14="http://schemas.microsoft.com/office/powerpoint/2010/main" val="308450358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dirty="0">
                <a:solidFill>
                  <a:schemeClr val="accent2">
                    <a:lumMod val="50000"/>
                  </a:schemeClr>
                </a:solidFill>
                <a:latin typeface="Chalkduster"/>
                <a:cs typeface="Chalkduster"/>
              </a:rPr>
              <a:t>Meter</a:t>
            </a:r>
            <a:endParaRPr lang="en-US" sz="9600" dirty="0"/>
          </a:p>
        </p:txBody>
      </p:sp>
      <p:sp>
        <p:nvSpPr>
          <p:cNvPr id="3" name="Content Placeholder 2"/>
          <p:cNvSpPr>
            <a:spLocks noGrp="1"/>
          </p:cNvSpPr>
          <p:nvPr>
            <p:ph idx="1"/>
          </p:nvPr>
        </p:nvSpPr>
        <p:spPr/>
        <p:txBody>
          <a:bodyPr/>
          <a:lstStyle/>
          <a:p>
            <a:pPr marL="0" indent="0">
              <a:buNone/>
            </a:pPr>
            <a:r>
              <a:rPr lang="en-US" dirty="0" smtClean="0"/>
              <a:t>You may write me down in history, </a:t>
            </a:r>
          </a:p>
          <a:p>
            <a:pPr marL="0" indent="0">
              <a:buNone/>
            </a:pPr>
            <a:r>
              <a:rPr lang="en-US" dirty="0" smtClean="0"/>
              <a:t>With your bitter, twisted lies, </a:t>
            </a:r>
          </a:p>
          <a:p>
            <a:pPr marL="0" indent="0">
              <a:buNone/>
            </a:pPr>
            <a:r>
              <a:rPr lang="en-US" dirty="0" smtClean="0"/>
              <a:t>You may trod me in the very dirt </a:t>
            </a:r>
          </a:p>
          <a:p>
            <a:pPr marL="0" indent="0">
              <a:buNone/>
            </a:pPr>
            <a:r>
              <a:rPr lang="en-US" dirty="0" smtClean="0"/>
              <a:t>But still, like dust, I’ll rise. </a:t>
            </a:r>
            <a:endParaRPr lang="en-US" dirty="0"/>
          </a:p>
          <a:p>
            <a:pPr marL="0" indent="0">
              <a:buNone/>
            </a:pPr>
            <a:endParaRPr lang="en-US" dirty="0"/>
          </a:p>
          <a:p>
            <a:pPr marL="0" indent="0">
              <a:buNone/>
            </a:pPr>
            <a:r>
              <a:rPr lang="en-US" dirty="0" smtClean="0"/>
              <a:t>Syllable Meter = 9,7,9,7</a:t>
            </a:r>
          </a:p>
          <a:p>
            <a:pPr marL="0" indent="0">
              <a:buNone/>
            </a:pPr>
            <a:endParaRPr lang="en-US" dirty="0"/>
          </a:p>
        </p:txBody>
      </p:sp>
    </p:spTree>
    <p:extLst>
      <p:ext uri="{BB962C8B-B14F-4D97-AF65-F5344CB8AC3E}">
        <p14:creationId xmlns:p14="http://schemas.microsoft.com/office/powerpoint/2010/main" val="394281089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9" name="Rectangle 3"/>
          <p:cNvSpPr>
            <a:spLocks noGrp="1" noChangeArrowheads="1"/>
          </p:cNvSpPr>
          <p:nvPr>
            <p:ph type="subTitle" idx="1"/>
          </p:nvPr>
        </p:nvSpPr>
        <p:spPr>
          <a:xfrm>
            <a:off x="381000" y="2819400"/>
            <a:ext cx="8382000" cy="3429000"/>
          </a:xfrm>
        </p:spPr>
        <p:txBody>
          <a:bodyPr>
            <a:normAutofit/>
          </a:bodyPr>
          <a:lstStyle/>
          <a:p>
            <a:r>
              <a:rPr lang="en-US" sz="4800" dirty="0" smtClean="0">
                <a:solidFill>
                  <a:srgbClr val="00B0F0"/>
                </a:solidFill>
              </a:rPr>
              <a:t>The use of words whose sounds suggest the sounds made by objects or activities.</a:t>
            </a:r>
          </a:p>
          <a:p>
            <a:endParaRPr lang="en-US" sz="4800" dirty="0" smtClean="0">
              <a:solidFill>
                <a:srgbClr val="00B0F0"/>
              </a:solidFill>
            </a:endParaRPr>
          </a:p>
        </p:txBody>
      </p:sp>
      <p:sp>
        <p:nvSpPr>
          <p:cNvPr id="7" name="Rectangle 6"/>
          <p:cNvSpPr/>
          <p:nvPr/>
        </p:nvSpPr>
        <p:spPr>
          <a:xfrm>
            <a:off x="1170596" y="685800"/>
            <a:ext cx="6840334" cy="1200329"/>
          </a:xfrm>
          <a:prstGeom prst="rect">
            <a:avLst/>
          </a:prstGeom>
          <a:noFill/>
        </p:spPr>
        <p:txBody>
          <a:bodyPr wrap="none" lIns="91440" tIns="45720" rIns="91440" bIns="45720">
            <a:spAutoFit/>
          </a:bodyPr>
          <a:lstStyle/>
          <a:p>
            <a:pPr algn="ctr"/>
            <a:r>
              <a:rPr lang="en-US" sz="7200" b="1" cap="none" spc="0" dirty="0" smtClean="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Toxica" pitchFamily="49" charset="0"/>
              </a:rPr>
              <a:t>Onomatopoeia</a:t>
            </a:r>
            <a:endParaRPr lang="en-US" sz="7200" b="1" cap="none" spc="0" dirty="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Toxica" pitchFamily="49" charset="0"/>
            </a:endParaRPr>
          </a:p>
        </p:txBody>
      </p:sp>
    </p:spTree>
    <p:custDataLst>
      <p:tags r:id="rId1"/>
    </p:custDataLst>
  </p:cSld>
  <p:clrMapOvr>
    <a:masterClrMapping/>
  </p:clrMapOvr>
  <p:transition xmlns:p14="http://schemas.microsoft.com/office/powerpoint/2010/main" spd="slow" advTm="989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type="lt">
                                    <p:tmPct val="0"/>
                                  </p:iterate>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mph" presetSubtype="0" fill="hold" grpId="1" nodeType="clickEffect">
                                  <p:stCondLst>
                                    <p:cond delay="0"/>
                                  </p:stCondLst>
                                  <p:iterate type="lt">
                                    <p:tmPct val="10000"/>
                                  </p:iterate>
                                  <p:childTnLst>
                                    <p:set>
                                      <p:cBhvr override="childStyle">
                                        <p:cTn id="12" dur="500" autoRev="1" fill="hold"/>
                                        <p:tgtEl>
                                          <p:spTgt spid="60419">
                                            <p:txEl>
                                              <p:pRg st="0" end="0"/>
                                            </p:txEl>
                                          </p:spTgt>
                                        </p:tgtEl>
                                        <p:attrNameLst>
                                          <p:attrName>style.color</p:attrName>
                                        </p:attrNameLst>
                                      </p:cBhvr>
                                      <p:to>
                                        <p:clrVal>
                                          <a:schemeClr val="tx2"/>
                                        </p:clrVal>
                                      </p:to>
                                    </p:set>
                                    <p:set>
                                      <p:cBhvr>
                                        <p:cTn id="13" dur="500" autoRev="1" fill="hold"/>
                                        <p:tgtEl>
                                          <p:spTgt spid="60419">
                                            <p:txEl>
                                              <p:pRg st="0" end="0"/>
                                            </p:txEl>
                                          </p:spTgt>
                                        </p:tgtEl>
                                        <p:attrNameLst>
                                          <p:attrName>fillcolor</p:attrName>
                                        </p:attrNameLst>
                                      </p:cBhvr>
                                      <p:to>
                                        <p:clrVal>
                                          <a:schemeClr val="tx2"/>
                                        </p:clrVal>
                                      </p:to>
                                    </p:set>
                                    <p:set>
                                      <p:cBhvr>
                                        <p:cTn id="14" dur="500" autoRev="1" fill="hold"/>
                                        <p:tgtEl>
                                          <p:spTgt spid="6041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advAuto="0"/>
      <p:bldP spid="60419" grpId="1"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9" name="Rectangle 3"/>
          <p:cNvSpPr>
            <a:spLocks noGrp="1" noChangeArrowheads="1"/>
          </p:cNvSpPr>
          <p:nvPr>
            <p:ph type="subTitle" idx="1"/>
          </p:nvPr>
        </p:nvSpPr>
        <p:spPr>
          <a:xfrm>
            <a:off x="0" y="1905000"/>
            <a:ext cx="7772400" cy="4343400"/>
          </a:xfrm>
        </p:spPr>
        <p:txBody>
          <a:bodyPr>
            <a:normAutofit/>
          </a:bodyPr>
          <a:lstStyle/>
          <a:p>
            <a:r>
              <a:rPr lang="en-US" sz="4000" dirty="0" smtClean="0">
                <a:solidFill>
                  <a:srgbClr val="00B0F0"/>
                </a:solidFill>
              </a:rPr>
              <a:t>Thump, thump, thump</a:t>
            </a:r>
            <a:r>
              <a:rPr lang="en-US" sz="4000" dirty="0" smtClean="0"/>
              <a:t>, </a:t>
            </a:r>
            <a:r>
              <a:rPr lang="en-US" sz="4000" dirty="0" smtClean="0">
                <a:solidFill>
                  <a:srgbClr val="000000"/>
                </a:solidFill>
              </a:rPr>
              <a:t>went his foot on the floor. </a:t>
            </a:r>
          </a:p>
          <a:p>
            <a:r>
              <a:rPr lang="en-US" sz="4000" dirty="0" smtClean="0">
                <a:solidFill>
                  <a:srgbClr val="000000"/>
                </a:solidFill>
              </a:rPr>
              <a:t>  He played a few chords then he sang some more</a:t>
            </a:r>
            <a:r>
              <a:rPr lang="en-US" sz="4000" dirty="0" smtClean="0"/>
              <a:t>—</a:t>
            </a:r>
          </a:p>
          <a:p>
            <a:endParaRPr lang="en-US" dirty="0" smtClean="0"/>
          </a:p>
          <a:p>
            <a:r>
              <a:rPr lang="en-US" i="1" dirty="0" smtClean="0"/>
              <a:t>--Langston Hughes </a:t>
            </a:r>
          </a:p>
          <a:p>
            <a:pPr eaLnBrk="1" hangingPunct="1"/>
            <a:r>
              <a:rPr lang="en-US" sz="2000" dirty="0" smtClean="0">
                <a:solidFill>
                  <a:schemeClr val="accent1"/>
                </a:solidFill>
              </a:rPr>
              <a:t>From “The Weary Blues”</a:t>
            </a:r>
          </a:p>
        </p:txBody>
      </p:sp>
      <p:sp>
        <p:nvSpPr>
          <p:cNvPr id="7" name="Rectangle 6"/>
          <p:cNvSpPr/>
          <p:nvPr/>
        </p:nvSpPr>
        <p:spPr>
          <a:xfrm>
            <a:off x="1170596" y="685800"/>
            <a:ext cx="6840334" cy="1200329"/>
          </a:xfrm>
          <a:prstGeom prst="rect">
            <a:avLst/>
          </a:prstGeom>
          <a:noFill/>
        </p:spPr>
        <p:txBody>
          <a:bodyPr wrap="none" lIns="91440" tIns="45720" rIns="91440" bIns="45720">
            <a:spAutoFit/>
          </a:bodyPr>
          <a:lstStyle/>
          <a:p>
            <a:pPr algn="ctr"/>
            <a:r>
              <a:rPr lang="en-US" sz="7200" b="1" cap="none" spc="0" dirty="0" smtClean="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Toxica" pitchFamily="49" charset="0"/>
              </a:rPr>
              <a:t>Onomatopoeia</a:t>
            </a:r>
            <a:endParaRPr lang="en-US" sz="7200" b="1" cap="none" spc="0" dirty="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Toxica" pitchFamily="49" charset="0"/>
            </a:endParaRPr>
          </a:p>
        </p:txBody>
      </p:sp>
      <p:pic>
        <p:nvPicPr>
          <p:cNvPr id="8" name="Picture 7" descr="piano_keys.jpg"/>
          <p:cNvPicPr>
            <a:picLocks noChangeAspect="1"/>
          </p:cNvPicPr>
          <p:nvPr/>
        </p:nvPicPr>
        <p:blipFill>
          <a:blip r:embed="rId3" cstate="print"/>
          <a:stretch>
            <a:fillRect/>
          </a:stretch>
        </p:blipFill>
        <p:spPr>
          <a:xfrm>
            <a:off x="4953000" y="4876800"/>
            <a:ext cx="3810000" cy="1524000"/>
          </a:xfrm>
          <a:prstGeom prst="rect">
            <a:avLst/>
          </a:prstGeom>
        </p:spPr>
      </p:pic>
    </p:spTree>
  </p:cSld>
  <p:clrMapOvr>
    <a:masterClrMapping/>
  </p:clrMapOvr>
  <p:transition xmlns:p14="http://schemas.microsoft.com/office/powerpoint/2010/main" spd="slow" advTm="9813">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0419">
                                            <p:txEl>
                                              <p:pRg st="1" end="1"/>
                                            </p:txEl>
                                          </p:spTgt>
                                        </p:tgtEl>
                                        <p:attrNameLst>
                                          <p:attrName>style.visibility</p:attrName>
                                        </p:attrNameLst>
                                      </p:cBhvr>
                                      <p:to>
                                        <p:strVal val="visible"/>
                                      </p:to>
                                    </p:set>
                                    <p:anim calcmode="lin" valueType="num">
                                      <p:cBhvr additive="base">
                                        <p:cTn id="12" dur="500" fill="hold"/>
                                        <p:tgtEl>
                                          <p:spTgt spid="60419">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0419">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0419">
                                            <p:txEl>
                                              <p:pRg st="3" end="3"/>
                                            </p:txEl>
                                          </p:spTgt>
                                        </p:tgtEl>
                                        <p:attrNameLst>
                                          <p:attrName>style.visibility</p:attrName>
                                        </p:attrNameLst>
                                      </p:cBhvr>
                                      <p:to>
                                        <p:strVal val="visible"/>
                                      </p:to>
                                    </p:set>
                                    <p:anim calcmode="lin" valueType="num">
                                      <p:cBhvr additive="base">
                                        <p:cTn id="17" dur="500" fill="hold"/>
                                        <p:tgtEl>
                                          <p:spTgt spid="60419">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0419">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60419">
                                            <p:txEl>
                                              <p:pRg st="4" end="4"/>
                                            </p:txEl>
                                          </p:spTgt>
                                        </p:tgtEl>
                                        <p:attrNameLst>
                                          <p:attrName>style.visibility</p:attrName>
                                        </p:attrNameLst>
                                      </p:cBhvr>
                                      <p:to>
                                        <p:strVal val="visible"/>
                                      </p:to>
                                    </p:set>
                                    <p:anim calcmode="lin" valueType="num">
                                      <p:cBhvr additive="base">
                                        <p:cTn id="22" dur="500" fill="hold"/>
                                        <p:tgtEl>
                                          <p:spTgt spid="60419">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604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cap="all" dirty="0" smtClean="0">
                <a:ln w="9000" cmpd="sng">
                  <a:solidFill>
                    <a:schemeClr val="accent4">
                      <a:shade val="50000"/>
                      <a:satMod val="120000"/>
                    </a:schemeClr>
                  </a:solidFill>
                  <a:prstDash val="solid"/>
                </a:ln>
                <a:solidFill>
                  <a:srgbClr val="FF9900"/>
                </a:solidFill>
                <a:effectLst>
                  <a:reflection blurRad="12700" stA="28000" endPos="45000" dist="1000" dir="5400000" sy="-100000" algn="bl" rotWithShape="0"/>
                </a:effectLst>
                <a:latin typeface="Goudy Old Style"/>
                <a:cs typeface="Goudy Old Style"/>
              </a:rPr>
              <a:t>Rhythm</a:t>
            </a:r>
            <a:endParaRPr lang="en-US" sz="9600" dirty="0">
              <a:solidFill>
                <a:srgbClr val="FF9900"/>
              </a:solidFill>
              <a:latin typeface="Goudy Old Style"/>
              <a:cs typeface="Goudy Old Style"/>
            </a:endParaRPr>
          </a:p>
        </p:txBody>
      </p:sp>
      <p:sp>
        <p:nvSpPr>
          <p:cNvPr id="3" name="Content Placeholder 2"/>
          <p:cNvSpPr>
            <a:spLocks noGrp="1"/>
          </p:cNvSpPr>
          <p:nvPr>
            <p:ph idx="1"/>
          </p:nvPr>
        </p:nvSpPr>
        <p:spPr>
          <a:xfrm>
            <a:off x="457200" y="2209800"/>
            <a:ext cx="8229600" cy="4297363"/>
          </a:xfrm>
        </p:spPr>
        <p:txBody>
          <a:bodyPr>
            <a:normAutofit/>
          </a:bodyPr>
          <a:lstStyle/>
          <a:p>
            <a:r>
              <a:rPr lang="en-US" sz="4000" dirty="0">
                <a:latin typeface="Papyrus"/>
                <a:cs typeface="Papyrus"/>
              </a:rPr>
              <a:t>The recurrence of stressed and unstressed sounds in poetry. Depending on how sounds are arranged, the _____ of a poem may be fast or slow, choppy or smooth. </a:t>
            </a:r>
          </a:p>
        </p:txBody>
      </p:sp>
    </p:spTree>
    <p:extLst>
      <p:ext uri="{BB962C8B-B14F-4D97-AF65-F5344CB8AC3E}">
        <p14:creationId xmlns:p14="http://schemas.microsoft.com/office/powerpoint/2010/main" val="364872604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858962"/>
          </a:xfrm>
        </p:spPr>
        <p:txBody>
          <a:bodyPr>
            <a:noAutofit/>
          </a:bodyPr>
          <a:lstStyle/>
          <a:p>
            <a:r>
              <a:rPr lang="en-US" sz="9600" dirty="0" smtClean="0">
                <a:solidFill>
                  <a:schemeClr val="accent6">
                    <a:lumMod val="60000"/>
                    <a:lumOff val="40000"/>
                  </a:schemeClr>
                </a:solidFill>
                <a:latin typeface="Chalkduster"/>
                <a:cs typeface="Chalkduster"/>
              </a:rPr>
              <a:t>Iambic</a:t>
            </a:r>
            <a:endParaRPr lang="en-US" sz="9600" dirty="0">
              <a:solidFill>
                <a:schemeClr val="accent6">
                  <a:lumMod val="60000"/>
                  <a:lumOff val="40000"/>
                </a:schemeClr>
              </a:solidFill>
              <a:latin typeface="Chalkduster"/>
              <a:cs typeface="Chalkduster"/>
            </a:endParaRPr>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Two </a:t>
            </a:r>
            <a:r>
              <a:rPr lang="en-US" dirty="0" err="1" smtClean="0"/>
              <a:t>syllabels</a:t>
            </a:r>
            <a:r>
              <a:rPr lang="en-US" dirty="0" smtClean="0"/>
              <a:t>, the first of which is unstressed, the second is stressed. </a:t>
            </a:r>
          </a:p>
          <a:p>
            <a:pPr marL="0" indent="0">
              <a:buNone/>
            </a:pPr>
            <a:endParaRPr lang="en-US" dirty="0" smtClean="0"/>
          </a:p>
          <a:p>
            <a:pPr marL="0" indent="0" algn="ctr">
              <a:buNone/>
            </a:pPr>
            <a:r>
              <a:rPr lang="en-US" sz="4000" dirty="0" err="1" smtClean="0">
                <a:latin typeface="Chalkduster"/>
                <a:cs typeface="Chalkduster"/>
              </a:rPr>
              <a:t>ComPUTE</a:t>
            </a:r>
            <a:r>
              <a:rPr lang="en-US" sz="4000" dirty="0" smtClean="0">
                <a:latin typeface="Chalkduster"/>
                <a:cs typeface="Chalkduster"/>
              </a:rPr>
              <a:t>, </a:t>
            </a:r>
            <a:r>
              <a:rPr lang="en-US" sz="4000" dirty="0" err="1" smtClean="0">
                <a:latin typeface="Chalkduster"/>
                <a:cs typeface="Chalkduster"/>
              </a:rPr>
              <a:t>disPEL</a:t>
            </a:r>
            <a:r>
              <a:rPr lang="en-US" sz="4000" dirty="0" smtClean="0">
                <a:latin typeface="Chalkduster"/>
                <a:cs typeface="Chalkduster"/>
              </a:rPr>
              <a:t>, </a:t>
            </a:r>
            <a:r>
              <a:rPr lang="en-US" sz="4000" dirty="0" err="1" smtClean="0">
                <a:latin typeface="Chalkduster"/>
                <a:cs typeface="Chalkduster"/>
              </a:rPr>
              <a:t>aGREE</a:t>
            </a:r>
            <a:endParaRPr lang="en-US" sz="4000" dirty="0" smtClean="0">
              <a:latin typeface="Chalkduster"/>
              <a:cs typeface="Chalkduster"/>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51192700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858962"/>
          </a:xfrm>
        </p:spPr>
        <p:txBody>
          <a:bodyPr>
            <a:noAutofit/>
          </a:bodyPr>
          <a:lstStyle/>
          <a:p>
            <a:r>
              <a:rPr lang="en-US" sz="9600" dirty="0" smtClean="0">
                <a:solidFill>
                  <a:schemeClr val="accent6">
                    <a:lumMod val="60000"/>
                    <a:lumOff val="40000"/>
                  </a:schemeClr>
                </a:solidFill>
                <a:latin typeface="Chalkduster"/>
                <a:cs typeface="Chalkduster"/>
              </a:rPr>
              <a:t>Trochee</a:t>
            </a:r>
            <a:endParaRPr lang="en-US" sz="9600" dirty="0">
              <a:solidFill>
                <a:schemeClr val="accent6">
                  <a:lumMod val="60000"/>
                  <a:lumOff val="40000"/>
                </a:schemeClr>
              </a:solidFill>
              <a:latin typeface="Chalkduster"/>
              <a:cs typeface="Chalkduster"/>
            </a:endParaRPr>
          </a:p>
        </p:txBody>
      </p:sp>
      <p:sp>
        <p:nvSpPr>
          <p:cNvPr id="3" name="Content Placeholder 2"/>
          <p:cNvSpPr>
            <a:spLocks noGrp="1"/>
          </p:cNvSpPr>
          <p:nvPr>
            <p:ph idx="1"/>
          </p:nvPr>
        </p:nvSpPr>
        <p:spPr/>
        <p:txBody>
          <a:bodyPr>
            <a:normAutofit fontScale="92500" lnSpcReduction="20000"/>
          </a:bodyPr>
          <a:lstStyle/>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Two </a:t>
            </a:r>
            <a:r>
              <a:rPr lang="en-US" dirty="0" err="1" smtClean="0"/>
              <a:t>syllabels</a:t>
            </a:r>
            <a:r>
              <a:rPr lang="en-US" dirty="0" smtClean="0"/>
              <a:t>, the first of which is stressed, the second is unstressed. </a:t>
            </a:r>
          </a:p>
          <a:p>
            <a:pPr marL="0" indent="0">
              <a:buNone/>
            </a:pPr>
            <a:endParaRPr lang="en-US" dirty="0" smtClean="0"/>
          </a:p>
          <a:p>
            <a:pPr marL="0" indent="0" algn="ctr">
              <a:buNone/>
            </a:pPr>
            <a:r>
              <a:rPr lang="en-US" sz="4000" dirty="0" smtClean="0">
                <a:latin typeface="Chalkduster"/>
                <a:cs typeface="Chalkduster"/>
              </a:rPr>
              <a:t>DOU-</a:t>
            </a:r>
            <a:r>
              <a:rPr lang="en-US" sz="4000" dirty="0" err="1" smtClean="0">
                <a:latin typeface="Chalkduster"/>
                <a:cs typeface="Chalkduster"/>
              </a:rPr>
              <a:t>ble</a:t>
            </a:r>
            <a:r>
              <a:rPr lang="en-US" sz="4000" dirty="0" smtClean="0">
                <a:latin typeface="Chalkduster"/>
                <a:cs typeface="Chalkduster"/>
              </a:rPr>
              <a:t>, DOU-</a:t>
            </a:r>
            <a:r>
              <a:rPr lang="en-US" sz="4000" dirty="0" err="1" smtClean="0">
                <a:latin typeface="Chalkduster"/>
                <a:cs typeface="Chalkduster"/>
              </a:rPr>
              <a:t>ble</a:t>
            </a:r>
            <a:r>
              <a:rPr lang="en-US" sz="4000" dirty="0" smtClean="0">
                <a:latin typeface="Chalkduster"/>
                <a:cs typeface="Chalkduster"/>
              </a:rPr>
              <a:t>, TOIL and TROU-BLE; FI-re BURN and CAL-</a:t>
            </a:r>
            <a:r>
              <a:rPr lang="en-US" sz="4000" dirty="0" err="1" smtClean="0">
                <a:latin typeface="Chalkduster"/>
                <a:cs typeface="Chalkduster"/>
              </a:rPr>
              <a:t>dron</a:t>
            </a:r>
            <a:r>
              <a:rPr lang="en-US" sz="4000" dirty="0" smtClean="0">
                <a:latin typeface="Chalkduster"/>
                <a:cs typeface="Chalkduster"/>
              </a:rPr>
              <a:t>, BUB-</a:t>
            </a:r>
            <a:r>
              <a:rPr lang="en-US" sz="4000" dirty="0" err="1" smtClean="0">
                <a:latin typeface="Chalkduster"/>
                <a:cs typeface="Chalkduster"/>
              </a:rPr>
              <a:t>ble</a:t>
            </a:r>
            <a:endParaRPr lang="en-US" sz="4000" dirty="0" smtClean="0">
              <a:latin typeface="Chalkduster"/>
              <a:cs typeface="Chalkduster"/>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7975912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cap="all" dirty="0" smtClean="0">
                <a:ln w="9000" cmpd="sng">
                  <a:solidFill>
                    <a:schemeClr val="accent4">
                      <a:shade val="50000"/>
                      <a:satMod val="120000"/>
                    </a:schemeClr>
                  </a:solidFill>
                  <a:prstDash val="solid"/>
                </a:ln>
                <a:solidFill>
                  <a:srgbClr val="FF9900"/>
                </a:solidFill>
                <a:effectLst>
                  <a:reflection blurRad="12700" stA="28000" endPos="45000" dist="1000" dir="5400000" sy="-100000" algn="bl" rotWithShape="0"/>
                </a:effectLst>
                <a:latin typeface="Goudy Old Style"/>
                <a:cs typeface="Goudy Old Style"/>
              </a:rPr>
              <a:t>Rhythm</a:t>
            </a:r>
            <a:endParaRPr lang="en-US" sz="9600" dirty="0">
              <a:solidFill>
                <a:srgbClr val="FF9900"/>
              </a:solidFill>
              <a:latin typeface="Goudy Old Style"/>
              <a:cs typeface="Goudy Old Style"/>
            </a:endParaRPr>
          </a:p>
        </p:txBody>
      </p:sp>
      <p:sp>
        <p:nvSpPr>
          <p:cNvPr id="3" name="Content Placeholder 2"/>
          <p:cNvSpPr>
            <a:spLocks noGrp="1"/>
          </p:cNvSpPr>
          <p:nvPr>
            <p:ph idx="1"/>
          </p:nvPr>
        </p:nvSpPr>
        <p:spPr>
          <a:xfrm>
            <a:off x="457200" y="2209800"/>
            <a:ext cx="8229600" cy="4297363"/>
          </a:xfrm>
        </p:spPr>
        <p:txBody>
          <a:bodyPr>
            <a:normAutofit/>
          </a:bodyPr>
          <a:lstStyle/>
          <a:p>
            <a:endParaRPr lang="en-US" sz="4000" dirty="0">
              <a:latin typeface="Papyrus"/>
              <a:cs typeface="Papyrus"/>
            </a:endParaRPr>
          </a:p>
        </p:txBody>
      </p:sp>
    </p:spTree>
    <p:extLst>
      <p:ext uri="{BB962C8B-B14F-4D97-AF65-F5344CB8AC3E}">
        <p14:creationId xmlns:p14="http://schemas.microsoft.com/office/powerpoint/2010/main" val="369001043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3"/>
          <p:cNvSpPr>
            <a:spLocks noGrp="1" noChangeArrowheads="1"/>
          </p:cNvSpPr>
          <p:nvPr>
            <p:ph type="subTitle" idx="1"/>
          </p:nvPr>
        </p:nvSpPr>
        <p:spPr>
          <a:xfrm>
            <a:off x="1371600" y="3200400"/>
            <a:ext cx="6400800" cy="3276600"/>
          </a:xfrm>
          <a:ln w="57150" cmpd="tri">
            <a:solidFill>
              <a:schemeClr val="accent1"/>
            </a:solidFill>
          </a:ln>
        </p:spPr>
        <p:txBody>
          <a:bodyPr/>
          <a:lstStyle/>
          <a:p>
            <a:pPr eaLnBrk="1" hangingPunct="1"/>
            <a:endParaRPr lang="en-US" sz="3600" dirty="0" smtClean="0">
              <a:solidFill>
                <a:schemeClr val="tx2"/>
              </a:solidFill>
            </a:endParaRPr>
          </a:p>
          <a:p>
            <a:pPr eaLnBrk="1" hangingPunct="1"/>
            <a:r>
              <a:rPr lang="en-US" sz="3600" dirty="0" smtClean="0">
                <a:solidFill>
                  <a:schemeClr val="tx2"/>
                </a:solidFill>
              </a:rPr>
              <a:t>A direct comparison between two basically different things, introduced by the words “like” or “as”.</a:t>
            </a:r>
            <a:endParaRPr lang="en-US" dirty="0" smtClean="0">
              <a:solidFill>
                <a:schemeClr val="tx2"/>
              </a:solidFill>
            </a:endParaRPr>
          </a:p>
        </p:txBody>
      </p:sp>
      <p:pic>
        <p:nvPicPr>
          <p:cNvPr id="4" name="Picture 3" descr="simile2.gif"/>
          <p:cNvPicPr>
            <a:picLocks noChangeAspect="1"/>
          </p:cNvPicPr>
          <p:nvPr/>
        </p:nvPicPr>
        <p:blipFill>
          <a:blip r:embed="rId3" cstate="print"/>
          <a:stretch>
            <a:fillRect/>
          </a:stretch>
        </p:blipFill>
        <p:spPr>
          <a:xfrm>
            <a:off x="1447800" y="609600"/>
            <a:ext cx="6400800" cy="2042809"/>
          </a:xfrm>
          <a:prstGeom prst="rect">
            <a:avLst/>
          </a:prstGeom>
          <a:solidFill>
            <a:schemeClr val="bg1"/>
          </a:solidFill>
        </p:spPr>
      </p:pic>
    </p:spTree>
    <p:custDataLst>
      <p:tags r:id="rId1"/>
    </p:custDataLst>
  </p:cSld>
  <p:clrMapOvr>
    <a:masterClrMapping/>
  </p:clrMapOvr>
  <p:transition xmlns:p14="http://schemas.microsoft.com/office/powerpoint/2010/main" spd="slow" advTm="17578">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nodeType="clickEffect">
                                  <p:stCondLst>
                                    <p:cond delay="0"/>
                                  </p:stCondLst>
                                  <p:iterate type="lt">
                                    <p:tmPct val="10000"/>
                                  </p:iterate>
                                  <p:childTnLst>
                                    <p:set>
                                      <p:cBhvr override="childStyle">
                                        <p:cTn id="6" dur="500" autoRev="1" fill="hold"/>
                                        <p:tgtEl>
                                          <p:spTgt spid="9218">
                                            <p:txEl>
                                              <p:pRg st="1" end="1"/>
                                            </p:txEl>
                                          </p:spTgt>
                                        </p:tgtEl>
                                        <p:attrNameLst>
                                          <p:attrName>style.color</p:attrName>
                                        </p:attrNameLst>
                                      </p:cBhvr>
                                      <p:to>
                                        <p:clrVal>
                                          <a:srgbClr val="FFFF00"/>
                                        </p:clrVal>
                                      </p:to>
                                    </p:set>
                                    <p:set>
                                      <p:cBhvr>
                                        <p:cTn id="7" dur="500" autoRev="1" fill="hold"/>
                                        <p:tgtEl>
                                          <p:spTgt spid="9218">
                                            <p:txEl>
                                              <p:pRg st="1" end="1"/>
                                            </p:txEl>
                                          </p:spTgt>
                                        </p:tgtEl>
                                        <p:attrNameLst>
                                          <p:attrName>fillcolor</p:attrName>
                                        </p:attrNameLst>
                                      </p:cBhvr>
                                      <p:to>
                                        <p:clrVal>
                                          <a:srgbClr val="FFFF00"/>
                                        </p:clrVal>
                                      </p:to>
                                    </p:set>
                                    <p:set>
                                      <p:cBhvr>
                                        <p:cTn id="8" dur="500" autoRev="1" fill="hold"/>
                                        <p:tgtEl>
                                          <p:spTgt spid="921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Sky-1.jpg"/>
          <p:cNvPicPr>
            <a:picLocks noChangeAspect="1"/>
          </p:cNvPicPr>
          <p:nvPr/>
        </p:nvPicPr>
        <p:blipFill>
          <a:blip r:embed="rId4" cstate="print"/>
          <a:stretch>
            <a:fillRect/>
          </a:stretch>
        </p:blipFill>
        <p:spPr>
          <a:xfrm>
            <a:off x="381000" y="0"/>
            <a:ext cx="8534400" cy="3048000"/>
          </a:xfrm>
          <a:prstGeom prst="rect">
            <a:avLst/>
          </a:prstGeom>
        </p:spPr>
      </p:pic>
      <p:pic>
        <p:nvPicPr>
          <p:cNvPr id="8" name="Picture 7" descr="mediterannean.jpg"/>
          <p:cNvPicPr>
            <a:picLocks noChangeAspect="1"/>
          </p:cNvPicPr>
          <p:nvPr/>
        </p:nvPicPr>
        <p:blipFill>
          <a:blip r:embed="rId5" cstate="print"/>
          <a:stretch>
            <a:fillRect/>
          </a:stretch>
        </p:blipFill>
        <p:spPr>
          <a:xfrm>
            <a:off x="381000" y="3352800"/>
            <a:ext cx="8381999" cy="2514600"/>
          </a:xfrm>
          <a:prstGeom prst="rect">
            <a:avLst/>
          </a:prstGeom>
        </p:spPr>
      </p:pic>
      <p:sp>
        <p:nvSpPr>
          <p:cNvPr id="1027" name="Rectangle 3"/>
          <p:cNvSpPr>
            <a:spLocks noGrp="1" noChangeArrowheads="1"/>
          </p:cNvSpPr>
          <p:nvPr>
            <p:ph type="subTitle" idx="1"/>
          </p:nvPr>
        </p:nvSpPr>
        <p:spPr>
          <a:xfrm>
            <a:off x="2590800" y="2362200"/>
            <a:ext cx="4343400" cy="3505200"/>
          </a:xfrm>
          <a:solidFill>
            <a:schemeClr val="bg1"/>
          </a:solidFill>
        </p:spPr>
        <p:txBody>
          <a:bodyPr>
            <a:normAutofit lnSpcReduction="10000"/>
          </a:bodyPr>
          <a:lstStyle/>
          <a:p>
            <a:pPr eaLnBrk="1" hangingPunct="1"/>
            <a:r>
              <a:rPr lang="en-US" b="1" dirty="0" smtClean="0"/>
              <a:t>“The late afternoon </a:t>
            </a:r>
            <a:r>
              <a:rPr lang="en-US" b="1" u="sng" dirty="0" smtClean="0"/>
              <a:t>sky </a:t>
            </a:r>
            <a:r>
              <a:rPr lang="en-US" b="1" dirty="0" smtClean="0"/>
              <a:t>bloomed in the window for a moment </a:t>
            </a:r>
            <a:r>
              <a:rPr lang="en-US" b="1" dirty="0" smtClean="0">
                <a:solidFill>
                  <a:schemeClr val="accent1">
                    <a:lumMod val="75000"/>
                  </a:schemeClr>
                </a:solidFill>
              </a:rPr>
              <a:t>like</a:t>
            </a:r>
            <a:r>
              <a:rPr lang="en-US" b="1" dirty="0" smtClean="0"/>
              <a:t> the </a:t>
            </a:r>
            <a:r>
              <a:rPr lang="en-US" b="1" u="sng" dirty="0" smtClean="0"/>
              <a:t>blue honey of the Mediterranean </a:t>
            </a:r>
            <a:r>
              <a:rPr lang="en-US" b="1" dirty="0" smtClean="0"/>
              <a:t>.”</a:t>
            </a:r>
          </a:p>
          <a:p>
            <a:pPr eaLnBrk="1" hangingPunct="1"/>
            <a:endParaRPr lang="en-US" sz="2000" b="1" dirty="0" smtClean="0"/>
          </a:p>
          <a:p>
            <a:pPr eaLnBrk="1" hangingPunct="1"/>
            <a:r>
              <a:rPr lang="en-US" sz="2000" b="1" dirty="0" smtClean="0"/>
              <a:t>--from </a:t>
            </a:r>
            <a:r>
              <a:rPr lang="en-US" sz="2000" b="1" i="1" dirty="0" smtClean="0"/>
              <a:t>The Great Gatsby </a:t>
            </a:r>
          </a:p>
          <a:p>
            <a:pPr eaLnBrk="1" hangingPunct="1"/>
            <a:r>
              <a:rPr lang="en-US" sz="2000" b="1" dirty="0" smtClean="0"/>
              <a:t>F. Scott Fitzgerald </a:t>
            </a:r>
          </a:p>
        </p:txBody>
      </p:sp>
      <p:pic>
        <p:nvPicPr>
          <p:cNvPr id="6" name="Picture 5" descr="simile2.gif"/>
          <p:cNvPicPr>
            <a:picLocks noChangeAspect="1"/>
          </p:cNvPicPr>
          <p:nvPr/>
        </p:nvPicPr>
        <p:blipFill>
          <a:blip r:embed="rId6" cstate="print"/>
          <a:stretch>
            <a:fillRect/>
          </a:stretch>
        </p:blipFill>
        <p:spPr>
          <a:xfrm>
            <a:off x="2590800" y="228600"/>
            <a:ext cx="4356985" cy="2028825"/>
          </a:xfrm>
          <a:prstGeom prst="rect">
            <a:avLst/>
          </a:prstGeom>
          <a:solidFill>
            <a:schemeClr val="bg1"/>
          </a:solidFill>
        </p:spPr>
      </p:pic>
      <p:sp>
        <p:nvSpPr>
          <p:cNvPr id="7" name="TextBox 6"/>
          <p:cNvSpPr txBox="1"/>
          <p:nvPr/>
        </p:nvSpPr>
        <p:spPr>
          <a:xfrm>
            <a:off x="1524000" y="6027003"/>
            <a:ext cx="6622326" cy="830997"/>
          </a:xfrm>
          <a:prstGeom prst="rect">
            <a:avLst/>
          </a:prstGeom>
          <a:noFill/>
        </p:spPr>
        <p:txBody>
          <a:bodyPr wrap="none" rtlCol="0">
            <a:spAutoFit/>
          </a:bodyPr>
          <a:lstStyle/>
          <a:p>
            <a:pPr algn="ctr"/>
            <a:r>
              <a:rPr lang="en-US" dirty="0" smtClean="0"/>
              <a:t>Fitzgerald compares the color of the late </a:t>
            </a:r>
          </a:p>
          <a:p>
            <a:pPr algn="ctr"/>
            <a:r>
              <a:rPr lang="en-US" dirty="0" smtClean="0"/>
              <a:t>afternoon sky to the color of the Mediterranean sea. </a:t>
            </a:r>
            <a:endParaRPr lang="en-US" dirty="0"/>
          </a:p>
        </p:txBody>
      </p:sp>
    </p:spTree>
    <p:custDataLst>
      <p:tags r:id="rId1"/>
    </p:custDataLst>
  </p:cSld>
  <p:clrMapOvr>
    <a:masterClrMapping/>
  </p:clrMapOvr>
  <p:transition xmlns:p14="http://schemas.microsoft.com/office/powerpoint/2010/main" spd="slow" advTm="27748">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7">
                                            <p:bg/>
                                          </p:spTgt>
                                        </p:tgtEl>
                                        <p:attrNameLst>
                                          <p:attrName>style.visibility</p:attrName>
                                        </p:attrNameLst>
                                      </p:cBhvr>
                                      <p:to>
                                        <p:strVal val="visible"/>
                                      </p:to>
                                    </p:set>
                                    <p:animEffect transition="in" filter="wipe(down)">
                                      <p:cBhvr>
                                        <p:cTn id="7" dur="500"/>
                                        <p:tgtEl>
                                          <p:spTgt spid="1027">
                                            <p:bg/>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27">
                                            <p:txEl>
                                              <p:pRg st="0" end="0"/>
                                            </p:txEl>
                                          </p:spTgt>
                                        </p:tgtEl>
                                        <p:attrNameLst>
                                          <p:attrName>style.visibility</p:attrName>
                                        </p:attrNameLst>
                                      </p:cBhvr>
                                      <p:to>
                                        <p:strVal val="visible"/>
                                      </p:to>
                                    </p:set>
                                    <p:animEffect transition="in" filter="wipe(down)">
                                      <p:cBhvr>
                                        <p:cTn id="11" dur="500"/>
                                        <p:tgtEl>
                                          <p:spTgt spid="1027">
                                            <p:txEl>
                                              <p:pRg st="0" end="0"/>
                                            </p:txEl>
                                          </p:spTgt>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27">
                                            <p:txEl>
                                              <p:pRg st="2" end="2"/>
                                            </p:txEl>
                                          </p:spTgt>
                                        </p:tgtEl>
                                        <p:attrNameLst>
                                          <p:attrName>style.visibility</p:attrName>
                                        </p:attrNameLst>
                                      </p:cBhvr>
                                      <p:to>
                                        <p:strVal val="visible"/>
                                      </p:to>
                                    </p:set>
                                    <p:animEffect transition="in" filter="wipe(down)">
                                      <p:cBhvr>
                                        <p:cTn id="14" dur="500"/>
                                        <p:tgtEl>
                                          <p:spTgt spid="1027">
                                            <p:txEl>
                                              <p:pRg st="2" end="2"/>
                                            </p:txEl>
                                          </p:spTgt>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027">
                                            <p:txEl>
                                              <p:pRg st="3" end="3"/>
                                            </p:txEl>
                                          </p:spTgt>
                                        </p:tgtEl>
                                        <p:attrNameLst>
                                          <p:attrName>style.visibility</p:attrName>
                                        </p:attrNameLst>
                                      </p:cBhvr>
                                      <p:to>
                                        <p:strVal val="visible"/>
                                      </p:to>
                                    </p:set>
                                    <p:animEffect transition="in" filter="wipe(down)">
                                      <p:cBhvr>
                                        <p:cTn id="18" dur="500"/>
                                        <p:tgtEl>
                                          <p:spTgt spid="102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iterate type="lt">
                                    <p:tmPct val="0"/>
                                  </p:iterate>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down)">
                                      <p:cBhvr>
                                        <p:cTn id="23" dur="500"/>
                                        <p:tgtEl>
                                          <p:spTgt spid="7">
                                            <p:txEl>
                                              <p:pRg st="0" end="0"/>
                                            </p:txEl>
                                          </p:spTgt>
                                        </p:tgtEl>
                                      </p:cBhvr>
                                    </p:animEffect>
                                  </p:childTnLst>
                                </p:cTn>
                              </p:par>
                              <p:par>
                                <p:cTn id="24" presetID="22" presetClass="entr" presetSubtype="4" fill="hold" grpId="0" nodeType="withEffect">
                                  <p:stCondLst>
                                    <p:cond delay="0"/>
                                  </p:stCondLst>
                                  <p:iterate type="lt">
                                    <p:tmPct val="0"/>
                                  </p:iterate>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down)">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mph" presetSubtype="0" fill="hold" nodeType="clickEffect">
                                  <p:stCondLst>
                                    <p:cond delay="0"/>
                                  </p:stCondLst>
                                  <p:iterate type="lt">
                                    <p:tmPct val="10000"/>
                                  </p:iterate>
                                  <p:childTnLst>
                                    <p:set>
                                      <p:cBhvr override="childStyle">
                                        <p:cTn id="30" dur="250" autoRev="1" fill="hold"/>
                                        <p:tgtEl>
                                          <p:spTgt spid="7">
                                            <p:txEl>
                                              <p:pRg st="0" end="0"/>
                                            </p:txEl>
                                          </p:spTgt>
                                        </p:tgtEl>
                                        <p:attrNameLst>
                                          <p:attrName>style.color</p:attrName>
                                        </p:attrNameLst>
                                      </p:cBhvr>
                                      <p:to>
                                        <p:clrVal>
                                          <a:schemeClr val="accent2"/>
                                        </p:clrVal>
                                      </p:to>
                                    </p:set>
                                    <p:set>
                                      <p:cBhvr>
                                        <p:cTn id="31" dur="250" autoRev="1" fill="hold"/>
                                        <p:tgtEl>
                                          <p:spTgt spid="7">
                                            <p:txEl>
                                              <p:pRg st="0" end="0"/>
                                            </p:txEl>
                                          </p:spTgt>
                                        </p:tgtEl>
                                        <p:attrNameLst>
                                          <p:attrName>fillcolor</p:attrName>
                                        </p:attrNameLst>
                                      </p:cBhvr>
                                      <p:to>
                                        <p:clrVal>
                                          <a:schemeClr val="accent2"/>
                                        </p:clrVal>
                                      </p:to>
                                    </p:set>
                                    <p:set>
                                      <p:cBhvr>
                                        <p:cTn id="32" dur="250" autoRev="1" fill="hold"/>
                                        <p:tgtEl>
                                          <p:spTgt spid="7">
                                            <p:txEl>
                                              <p:pRg st="0" end="0"/>
                                            </p:tx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0" presetClass="emph" presetSubtype="0" fill="hold" nodeType="clickEffect">
                                  <p:stCondLst>
                                    <p:cond delay="0"/>
                                  </p:stCondLst>
                                  <p:iterate type="lt">
                                    <p:tmPct val="10000"/>
                                  </p:iterate>
                                  <p:childTnLst>
                                    <p:set>
                                      <p:cBhvr override="childStyle">
                                        <p:cTn id="36" dur="250" autoRev="1" fill="hold"/>
                                        <p:tgtEl>
                                          <p:spTgt spid="7">
                                            <p:txEl>
                                              <p:pRg st="1" end="1"/>
                                            </p:txEl>
                                          </p:spTgt>
                                        </p:tgtEl>
                                        <p:attrNameLst>
                                          <p:attrName>style.color</p:attrName>
                                        </p:attrNameLst>
                                      </p:cBhvr>
                                      <p:to>
                                        <p:clrVal>
                                          <a:schemeClr val="accent2"/>
                                        </p:clrVal>
                                      </p:to>
                                    </p:set>
                                    <p:set>
                                      <p:cBhvr>
                                        <p:cTn id="37" dur="250" autoRev="1" fill="hold"/>
                                        <p:tgtEl>
                                          <p:spTgt spid="7">
                                            <p:txEl>
                                              <p:pRg st="1" end="1"/>
                                            </p:txEl>
                                          </p:spTgt>
                                        </p:tgtEl>
                                        <p:attrNameLst>
                                          <p:attrName>fillcolor</p:attrName>
                                        </p:attrNameLst>
                                      </p:cBhvr>
                                      <p:to>
                                        <p:clrVal>
                                          <a:schemeClr val="accent2"/>
                                        </p:clrVal>
                                      </p:to>
                                    </p:set>
                                    <p:set>
                                      <p:cBhvr>
                                        <p:cTn id="38" dur="250" autoRev="1" fill="hold"/>
                                        <p:tgtEl>
                                          <p:spTgt spid="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uiExpand="1" build="p" animBg="1"/>
      <p:bldP spid="7" grpId="0" uiExpand="1"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10541" cmpd="sng">
                  <a:solidFill>
                    <a:schemeClr val="accent1">
                      <a:shade val="88000"/>
                      <a:satMod val="110000"/>
                    </a:schemeClr>
                  </a:solidFill>
                  <a:prstDash val="solid"/>
                </a:ln>
                <a:solidFill>
                  <a:srgbClr val="B3A2C7"/>
                </a:solidFill>
              </a:rPr>
              <a:t>Stanza</a:t>
            </a:r>
            <a:endParaRPr lang="en-US" sz="9600" dirty="0">
              <a:solidFill>
                <a:srgbClr val="B3A2C7"/>
              </a:solidFill>
            </a:endParaRPr>
          </a:p>
        </p:txBody>
      </p:sp>
      <p:sp>
        <p:nvSpPr>
          <p:cNvPr id="3" name="Content Placeholder 2"/>
          <p:cNvSpPr>
            <a:spLocks noGrp="1"/>
          </p:cNvSpPr>
          <p:nvPr>
            <p:ph idx="1"/>
          </p:nvPr>
        </p:nvSpPr>
        <p:spPr/>
        <p:txBody>
          <a:bodyPr/>
          <a:lstStyle/>
          <a:p>
            <a:endParaRPr lang="en-US" sz="4800" dirty="0" smtClean="0">
              <a:latin typeface="Noteworthy Light"/>
              <a:cs typeface="Noteworthy Light"/>
            </a:endParaRPr>
          </a:p>
          <a:p>
            <a:r>
              <a:rPr lang="en-US" sz="4800" dirty="0" smtClean="0">
                <a:latin typeface="Noteworthy Light"/>
                <a:cs typeface="Noteworthy Light"/>
              </a:rPr>
              <a:t>A unified </a:t>
            </a:r>
            <a:r>
              <a:rPr lang="en-US" sz="4800" dirty="0">
                <a:latin typeface="Noteworthy Light"/>
                <a:cs typeface="Noteworthy Light"/>
              </a:rPr>
              <a:t>group of lines in poetry. This is often marked by spacing between sections of the poem. </a:t>
            </a:r>
          </a:p>
          <a:p>
            <a:endParaRPr lang="en-US" dirty="0"/>
          </a:p>
        </p:txBody>
      </p:sp>
    </p:spTree>
    <p:extLst>
      <p:ext uri="{BB962C8B-B14F-4D97-AF65-F5344CB8AC3E}">
        <p14:creationId xmlns:p14="http://schemas.microsoft.com/office/powerpoint/2010/main" val="155755692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etry-in-garden-web11.jpg"/>
          <p:cNvPicPr>
            <a:picLocks noGrp="1" noChangeAspect="1"/>
          </p:cNvPicPr>
          <p:nvPr>
            <p:ph idx="1"/>
          </p:nvPr>
        </p:nvPicPr>
        <p:blipFill>
          <a:blip r:embed="rId2">
            <a:extLst>
              <a:ext uri="{28A0092B-C50C-407E-A947-70E740481C1C}">
                <a14:useLocalDpi xmlns:a14="http://schemas.microsoft.com/office/drawing/2010/main" val="0"/>
              </a:ext>
            </a:extLst>
          </a:blip>
          <a:srcRect l="-382" r="-382"/>
          <a:stretch>
            <a:fillRect/>
          </a:stretch>
        </p:blipFill>
        <p:spPr>
          <a:xfrm>
            <a:off x="0" y="0"/>
            <a:ext cx="9144641" cy="6858000"/>
          </a:xfrm>
        </p:spPr>
      </p:pic>
    </p:spTree>
    <p:extLst>
      <p:ext uri="{BB962C8B-B14F-4D97-AF65-F5344CB8AC3E}">
        <p14:creationId xmlns:p14="http://schemas.microsoft.com/office/powerpoint/2010/main" val="191558962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10541" cmpd="sng">
                  <a:solidFill>
                    <a:schemeClr val="accent1">
                      <a:shade val="88000"/>
                      <a:satMod val="110000"/>
                    </a:schemeClr>
                  </a:solidFill>
                  <a:prstDash val="solid"/>
                </a:ln>
                <a:solidFill>
                  <a:srgbClr val="B3A2C7"/>
                </a:solidFill>
              </a:rPr>
              <a:t>Stanza</a:t>
            </a:r>
            <a:endParaRPr lang="en-US" sz="9600" dirty="0">
              <a:solidFill>
                <a:srgbClr val="B3A2C7"/>
              </a:solidFill>
            </a:endParaRPr>
          </a:p>
        </p:txBody>
      </p:sp>
      <p:sp>
        <p:nvSpPr>
          <p:cNvPr id="3" name="Content Placeholder 2"/>
          <p:cNvSpPr>
            <a:spLocks noGrp="1"/>
          </p:cNvSpPr>
          <p:nvPr>
            <p:ph idx="1"/>
          </p:nvPr>
        </p:nvSpPr>
        <p:spPr/>
        <p:txBody>
          <a:bodyPr>
            <a:normAutofit/>
          </a:bodyPr>
          <a:lstStyle/>
          <a:p>
            <a:pPr marL="0" indent="0">
              <a:buNone/>
            </a:pPr>
            <a:r>
              <a:rPr lang="en-US" sz="4800" dirty="0" smtClean="0">
                <a:latin typeface="Noteworthy Light"/>
                <a:cs typeface="Noteworthy Light"/>
              </a:rPr>
              <a:t>Couplet: </a:t>
            </a:r>
            <a:r>
              <a:rPr lang="en-US" sz="4800" dirty="0" err="1" smtClean="0">
                <a:latin typeface="Noteworthy Light"/>
                <a:cs typeface="Noteworthy Light"/>
              </a:rPr>
              <a:t>aa</a:t>
            </a:r>
            <a:r>
              <a:rPr lang="en-US" sz="4800" dirty="0" smtClean="0">
                <a:latin typeface="Noteworthy Light"/>
                <a:cs typeface="Noteworthy Light"/>
              </a:rPr>
              <a:t>, bb, </a:t>
            </a:r>
          </a:p>
          <a:p>
            <a:endParaRPr lang="en-US" sz="4800" dirty="0">
              <a:latin typeface="Noteworthy Light"/>
              <a:cs typeface="Noteworthy Light"/>
            </a:endParaRPr>
          </a:p>
          <a:p>
            <a:pPr marL="0" indent="0">
              <a:buNone/>
            </a:pPr>
            <a:r>
              <a:rPr lang="en-US" sz="4800" dirty="0" err="1" smtClean="0">
                <a:latin typeface="Noteworthy Light"/>
                <a:cs typeface="Noteworthy Light"/>
              </a:rPr>
              <a:t>Tercet</a:t>
            </a:r>
            <a:r>
              <a:rPr lang="en-US" sz="4800" dirty="0" smtClean="0">
                <a:latin typeface="Noteworthy Light"/>
                <a:cs typeface="Noteworthy Light"/>
              </a:rPr>
              <a:t>: </a:t>
            </a:r>
            <a:r>
              <a:rPr lang="en-US" sz="4800" dirty="0" err="1" smtClean="0">
                <a:latin typeface="Noteworthy Light"/>
                <a:cs typeface="Noteworthy Light"/>
              </a:rPr>
              <a:t>aaa</a:t>
            </a:r>
            <a:r>
              <a:rPr lang="en-US" sz="4800" dirty="0" smtClean="0">
                <a:latin typeface="Noteworthy Light"/>
                <a:cs typeface="Noteworthy Light"/>
              </a:rPr>
              <a:t>, aba</a:t>
            </a:r>
          </a:p>
          <a:p>
            <a:endParaRPr lang="en-US" sz="4800" dirty="0">
              <a:latin typeface="Noteworthy Light"/>
              <a:cs typeface="Noteworthy Light"/>
            </a:endParaRPr>
          </a:p>
          <a:p>
            <a:pPr marL="0" indent="0">
              <a:buNone/>
            </a:pPr>
            <a:r>
              <a:rPr lang="en-US" sz="4800" dirty="0" smtClean="0">
                <a:latin typeface="Noteworthy Light"/>
                <a:cs typeface="Noteworthy Light"/>
              </a:rPr>
              <a:t>Quatrain: </a:t>
            </a:r>
            <a:r>
              <a:rPr lang="en-US" sz="4800" dirty="0" err="1" smtClean="0">
                <a:latin typeface="Noteworthy Light"/>
                <a:cs typeface="Noteworthy Light"/>
              </a:rPr>
              <a:t>aaaa</a:t>
            </a:r>
            <a:r>
              <a:rPr lang="en-US" sz="4800" dirty="0" smtClean="0">
                <a:latin typeface="Noteworthy Light"/>
                <a:cs typeface="Noteworthy Light"/>
              </a:rPr>
              <a:t>, </a:t>
            </a:r>
            <a:r>
              <a:rPr lang="en-US" sz="4800" dirty="0" err="1" smtClean="0">
                <a:latin typeface="Noteworthy Light"/>
                <a:cs typeface="Noteworthy Light"/>
              </a:rPr>
              <a:t>aabb</a:t>
            </a:r>
            <a:r>
              <a:rPr lang="en-US" sz="4800" dirty="0" smtClean="0">
                <a:latin typeface="Noteworthy Light"/>
                <a:cs typeface="Noteworthy Light"/>
              </a:rPr>
              <a:t>, </a:t>
            </a:r>
            <a:r>
              <a:rPr lang="en-US" sz="4800" dirty="0" err="1" smtClean="0">
                <a:latin typeface="Noteworthy Light"/>
                <a:cs typeface="Noteworthy Light"/>
              </a:rPr>
              <a:t>abab</a:t>
            </a:r>
            <a:endParaRPr lang="en-US" sz="4800" dirty="0">
              <a:latin typeface="Noteworthy Light"/>
              <a:cs typeface="Noteworthy Light"/>
            </a:endParaRPr>
          </a:p>
          <a:p>
            <a:endParaRPr lang="en-US" dirty="0"/>
          </a:p>
        </p:txBody>
      </p:sp>
    </p:spTree>
    <p:extLst>
      <p:ext uri="{BB962C8B-B14F-4D97-AF65-F5344CB8AC3E}">
        <p14:creationId xmlns:p14="http://schemas.microsoft.com/office/powerpoint/2010/main" val="22609183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Acquainted with the Night </a:t>
            </a:r>
            <a:br>
              <a:rPr lang="en-US" dirty="0" smtClean="0"/>
            </a:br>
            <a:r>
              <a:rPr lang="en-US" dirty="0" smtClean="0"/>
              <a:t>by </a:t>
            </a:r>
            <a:br>
              <a:rPr lang="en-US" dirty="0" smtClean="0"/>
            </a:br>
            <a:r>
              <a:rPr lang="en-US" dirty="0" smtClean="0"/>
              <a:t>Robert Frost</a:t>
            </a:r>
            <a:endParaRPr lang="en-US" dirty="0"/>
          </a:p>
        </p:txBody>
      </p:sp>
      <p:sp>
        <p:nvSpPr>
          <p:cNvPr id="3" name="Content Placeholder 2"/>
          <p:cNvSpPr>
            <a:spLocks noGrp="1"/>
          </p:cNvSpPr>
          <p:nvPr>
            <p:ph idx="1"/>
          </p:nvPr>
        </p:nvSpPr>
        <p:spPr>
          <a:xfrm>
            <a:off x="457200" y="1981200"/>
            <a:ext cx="8229600" cy="4525963"/>
          </a:xfrm>
        </p:spPr>
        <p:txBody>
          <a:bodyPr/>
          <a:lstStyle/>
          <a:p>
            <a:pPr marL="0" indent="0">
              <a:buNone/>
            </a:pPr>
            <a:r>
              <a:rPr lang="en-US" dirty="0" smtClean="0"/>
              <a:t>‘I have been one acquainted with the night.</a:t>
            </a:r>
          </a:p>
          <a:p>
            <a:pPr marL="0" indent="0">
              <a:buNone/>
            </a:pPr>
            <a:r>
              <a:rPr lang="en-US" dirty="0" smtClean="0"/>
              <a:t>I have walked out in rain </a:t>
            </a:r>
            <a:r>
              <a:rPr lang="mr-IN" dirty="0" smtClean="0"/>
              <a:t>–</a:t>
            </a:r>
            <a:r>
              <a:rPr lang="en-US" dirty="0" smtClean="0"/>
              <a:t> and back in rain.</a:t>
            </a:r>
          </a:p>
          <a:p>
            <a:pPr marL="0" indent="0">
              <a:buNone/>
            </a:pPr>
            <a:r>
              <a:rPr lang="en-US" dirty="0" smtClean="0"/>
              <a:t>I have </a:t>
            </a:r>
            <a:r>
              <a:rPr lang="en-US" dirty="0" err="1" smtClean="0"/>
              <a:t>outwalked</a:t>
            </a:r>
            <a:r>
              <a:rPr lang="en-US" dirty="0" smtClean="0"/>
              <a:t> the </a:t>
            </a:r>
            <a:r>
              <a:rPr lang="en-US" dirty="0" err="1" smtClean="0"/>
              <a:t>futhest</a:t>
            </a:r>
            <a:r>
              <a:rPr lang="en-US" dirty="0" smtClean="0"/>
              <a:t> city light. </a:t>
            </a:r>
          </a:p>
          <a:p>
            <a:pPr marL="0" indent="0">
              <a:buNone/>
            </a:pPr>
            <a:endParaRPr lang="en-US" dirty="0"/>
          </a:p>
          <a:p>
            <a:pPr marL="0" indent="0">
              <a:buNone/>
            </a:pPr>
            <a:r>
              <a:rPr lang="en-US" dirty="0" smtClean="0"/>
              <a:t>I have looked down the saddest city lane.</a:t>
            </a:r>
          </a:p>
          <a:p>
            <a:pPr marL="0" indent="0">
              <a:buNone/>
            </a:pPr>
            <a:r>
              <a:rPr lang="en-US" dirty="0" smtClean="0"/>
              <a:t>I have passed by the watchman on his beat.</a:t>
            </a:r>
          </a:p>
          <a:p>
            <a:pPr marL="0" indent="0">
              <a:buNone/>
            </a:pPr>
            <a:r>
              <a:rPr lang="en-US" dirty="0" smtClean="0"/>
              <a:t>And dropped my eyes, unwilling to explain.</a:t>
            </a:r>
            <a:endParaRPr lang="en-US" dirty="0"/>
          </a:p>
        </p:txBody>
      </p:sp>
    </p:spTree>
    <p:extLst>
      <p:ext uri="{BB962C8B-B14F-4D97-AF65-F5344CB8AC3E}">
        <p14:creationId xmlns:p14="http://schemas.microsoft.com/office/powerpoint/2010/main" val="357530777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subTitle" idx="1"/>
          </p:nvPr>
        </p:nvSpPr>
        <p:spPr>
          <a:xfrm>
            <a:off x="762000" y="3352800"/>
            <a:ext cx="7696200" cy="2971800"/>
          </a:xfrm>
        </p:spPr>
        <p:txBody>
          <a:bodyPr/>
          <a:lstStyle/>
          <a:p>
            <a:pPr eaLnBrk="1" hangingPunct="1"/>
            <a:r>
              <a:rPr lang="en-US" sz="4000" dirty="0" smtClean="0"/>
              <a:t>Something concrete, such as an object, action, character, or scene that stands for something abstract such as a concept or an idea.</a:t>
            </a:r>
          </a:p>
        </p:txBody>
      </p:sp>
      <p:sp>
        <p:nvSpPr>
          <p:cNvPr id="53251" name="WordArt 4"/>
          <p:cNvSpPr>
            <a:spLocks noChangeArrowheads="1" noChangeShapeType="1" noTextEdit="1"/>
          </p:cNvSpPr>
          <p:nvPr/>
        </p:nvSpPr>
        <p:spPr bwMode="auto">
          <a:xfrm>
            <a:off x="838200" y="685800"/>
            <a:ext cx="7543800" cy="18288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SYMBOL/SYMBOLISM</a:t>
            </a:r>
          </a:p>
        </p:txBody>
      </p:sp>
    </p:spTree>
    <p:custDataLst>
      <p:tags r:id="rId1"/>
    </p:custDataLst>
  </p:cSld>
  <p:clrMapOvr>
    <a:masterClrMapping/>
  </p:clrMapOvr>
  <p:transition xmlns:p14="http://schemas.microsoft.com/office/powerpoint/2010/main" spd="slow" advTm="13109">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grpId="0" nodeType="clickEffect">
                                  <p:stCondLst>
                                    <p:cond delay="0"/>
                                  </p:stCondLst>
                                  <p:iterate type="lt">
                                    <p:tmPct val="10000"/>
                                  </p:iterate>
                                  <p:childTnLst>
                                    <p:set>
                                      <p:cBhvr override="childStyle">
                                        <p:cTn id="6" dur="500" autoRev="1" fill="hold"/>
                                        <p:tgtEl>
                                          <p:spTgt spid="53250">
                                            <p:txEl>
                                              <p:pRg st="0" end="0"/>
                                            </p:txEl>
                                          </p:spTgt>
                                        </p:tgtEl>
                                        <p:attrNameLst>
                                          <p:attrName>style.color</p:attrName>
                                        </p:attrNameLst>
                                      </p:cBhvr>
                                      <p:to>
                                        <p:clrVal>
                                          <a:schemeClr val="accent2"/>
                                        </p:clrVal>
                                      </p:to>
                                    </p:set>
                                    <p:set>
                                      <p:cBhvr>
                                        <p:cTn id="7" dur="500" autoRev="1" fill="hold"/>
                                        <p:tgtEl>
                                          <p:spTgt spid="53250">
                                            <p:txEl>
                                              <p:pRg st="0" end="0"/>
                                            </p:txEl>
                                          </p:spTgt>
                                        </p:tgtEl>
                                        <p:attrNameLst>
                                          <p:attrName>fillcolor</p:attrName>
                                        </p:attrNameLst>
                                      </p:cBhvr>
                                      <p:to>
                                        <p:clrVal>
                                          <a:schemeClr val="accent2"/>
                                        </p:clrVal>
                                      </p:to>
                                    </p:set>
                                    <p:set>
                                      <p:cBhvr>
                                        <p:cTn id="8" dur="500" autoRev="1" fill="hold"/>
                                        <p:tgtEl>
                                          <p:spTgt spid="5325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sCAP08RZ2.jpg"/>
          <p:cNvPicPr>
            <a:picLocks noChangeAspect="1"/>
          </p:cNvPicPr>
          <p:nvPr/>
        </p:nvPicPr>
        <p:blipFill>
          <a:blip r:embed="rId3" cstate="print"/>
          <a:stretch>
            <a:fillRect/>
          </a:stretch>
        </p:blipFill>
        <p:spPr>
          <a:xfrm>
            <a:off x="381000" y="4572000"/>
            <a:ext cx="8153400" cy="1752600"/>
          </a:xfrm>
          <a:prstGeom prst="rect">
            <a:avLst/>
          </a:prstGeom>
        </p:spPr>
      </p:pic>
      <p:sp>
        <p:nvSpPr>
          <p:cNvPr id="54274" name="Rectangle 3"/>
          <p:cNvSpPr>
            <a:spLocks noGrp="1" noChangeArrowheads="1"/>
          </p:cNvSpPr>
          <p:nvPr>
            <p:ph type="subTitle" idx="1"/>
          </p:nvPr>
        </p:nvSpPr>
        <p:spPr>
          <a:xfrm>
            <a:off x="838200" y="3048000"/>
            <a:ext cx="7620000" cy="1524000"/>
          </a:xfrm>
        </p:spPr>
        <p:txBody>
          <a:bodyPr>
            <a:normAutofit fontScale="92500" lnSpcReduction="10000"/>
          </a:bodyPr>
          <a:lstStyle/>
          <a:p>
            <a:pPr eaLnBrk="1" hangingPunct="1"/>
            <a:r>
              <a:rPr lang="en-US" dirty="0" smtClean="0"/>
              <a:t>“Do not go gentle into that </a:t>
            </a:r>
            <a:r>
              <a:rPr lang="en-US" u="sng" dirty="0" smtClean="0"/>
              <a:t>good night</a:t>
            </a:r>
            <a:endParaRPr lang="en-US" dirty="0" smtClean="0"/>
          </a:p>
          <a:p>
            <a:pPr eaLnBrk="1" hangingPunct="1"/>
            <a:r>
              <a:rPr lang="en-US" dirty="0" smtClean="0"/>
              <a:t>Rage, Rage against the </a:t>
            </a:r>
            <a:r>
              <a:rPr lang="en-US" u="sng" dirty="0" smtClean="0"/>
              <a:t>dying of the light</a:t>
            </a:r>
            <a:r>
              <a:rPr lang="en-US" dirty="0" smtClean="0"/>
              <a:t>”</a:t>
            </a:r>
          </a:p>
          <a:p>
            <a:pPr eaLnBrk="1" hangingPunct="1"/>
            <a:r>
              <a:rPr lang="en-US" dirty="0" smtClean="0">
                <a:solidFill>
                  <a:srgbClr val="CC0000"/>
                </a:solidFill>
              </a:rPr>
              <a:t>--Dylan Thomas</a:t>
            </a:r>
          </a:p>
        </p:txBody>
      </p:sp>
      <p:sp>
        <p:nvSpPr>
          <p:cNvPr id="54275" name="WordArt 4"/>
          <p:cNvSpPr>
            <a:spLocks noChangeArrowheads="1" noChangeShapeType="1" noTextEdit="1"/>
          </p:cNvSpPr>
          <p:nvPr/>
        </p:nvSpPr>
        <p:spPr bwMode="auto">
          <a:xfrm>
            <a:off x="838200" y="685800"/>
            <a:ext cx="7543800" cy="18288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SYMBOL/SYMBOLISM</a:t>
            </a:r>
          </a:p>
        </p:txBody>
      </p:sp>
      <p:sp>
        <p:nvSpPr>
          <p:cNvPr id="63494" name="Comment 6"/>
          <p:cNvSpPr>
            <a:spLocks noChangeArrowheads="1"/>
          </p:cNvSpPr>
          <p:nvPr/>
        </p:nvSpPr>
        <p:spPr bwMode="auto">
          <a:xfrm>
            <a:off x="685800" y="6096000"/>
            <a:ext cx="7162800" cy="461665"/>
          </a:xfrm>
          <a:prstGeom prst="rect">
            <a:avLst/>
          </a:prstGeom>
          <a:solidFill>
            <a:srgbClr val="FF6600"/>
          </a:solidFill>
          <a:ln w="9525">
            <a:solidFill>
              <a:schemeClr val="tx1"/>
            </a:solidFill>
            <a:miter lim="800000"/>
            <a:headEnd type="none" w="sm" len="sm"/>
            <a:tailEnd type="none" w="sm" len="sm"/>
          </a:ln>
          <a:effectLst>
            <a:outerShdw dist="107763" dir="2700000" algn="ctr" rotWithShape="0">
              <a:schemeClr val="bg2"/>
            </a:outerShdw>
          </a:effectLst>
        </p:spPr>
        <p:txBody>
          <a:bodyPr wrap="square">
            <a:spAutoFit/>
          </a:bodyPr>
          <a:lstStyle/>
          <a:p>
            <a:pPr>
              <a:spcBef>
                <a:spcPct val="50000"/>
              </a:spcBef>
              <a:defRPr/>
            </a:pPr>
            <a:r>
              <a:rPr lang="en-US" b="1" dirty="0">
                <a:solidFill>
                  <a:srgbClr val="000000"/>
                </a:solidFill>
                <a:latin typeface="Arial" charset="0"/>
              </a:rPr>
              <a:t>Both phrases are symbols </a:t>
            </a:r>
            <a:r>
              <a:rPr lang="en-US" b="1" dirty="0" smtClean="0">
                <a:solidFill>
                  <a:srgbClr val="000000"/>
                </a:solidFill>
                <a:latin typeface="Arial" charset="0"/>
              </a:rPr>
              <a:t>that stand </a:t>
            </a:r>
            <a:r>
              <a:rPr lang="en-US" b="1" dirty="0">
                <a:solidFill>
                  <a:srgbClr val="000000"/>
                </a:solidFill>
                <a:latin typeface="Arial" charset="0"/>
              </a:rPr>
              <a:t>for death.</a:t>
            </a:r>
          </a:p>
        </p:txBody>
      </p:sp>
    </p:spTree>
    <p:custDataLst>
      <p:tags r:id="rId1"/>
    </p:custDataLst>
  </p:cSld>
  <p:clrMapOvr>
    <a:masterClrMapping/>
  </p:clrMapOvr>
  <p:transition xmlns:p14="http://schemas.microsoft.com/office/powerpoint/2010/main" spd="slow" advTm="1236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wipe(down)">
                                      <p:cBhvr>
                                        <p:cTn id="7" dur="500"/>
                                        <p:tgtEl>
                                          <p:spTgt spid="63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3"/>
          <p:cNvSpPr>
            <a:spLocks noGrp="1" noChangeArrowheads="1"/>
          </p:cNvSpPr>
          <p:nvPr>
            <p:ph type="subTitle" idx="1"/>
          </p:nvPr>
        </p:nvSpPr>
        <p:spPr>
          <a:xfrm>
            <a:off x="1371600" y="3429000"/>
            <a:ext cx="6400800" cy="2819400"/>
          </a:xfrm>
        </p:spPr>
        <p:txBody>
          <a:bodyPr/>
          <a:lstStyle/>
          <a:p>
            <a:pPr eaLnBrk="1" hangingPunct="1"/>
            <a:r>
              <a:rPr lang="en-US" sz="5400" dirty="0" smtClean="0">
                <a:solidFill>
                  <a:srgbClr val="0033CC"/>
                </a:solidFill>
              </a:rPr>
              <a:t>The main idea or underlying meaning of a literary work.</a:t>
            </a:r>
          </a:p>
        </p:txBody>
      </p:sp>
      <p:sp>
        <p:nvSpPr>
          <p:cNvPr id="55299" name="WordArt 4"/>
          <p:cNvSpPr>
            <a:spLocks noChangeArrowheads="1" noChangeShapeType="1" noTextEdit="1"/>
          </p:cNvSpPr>
          <p:nvPr/>
        </p:nvSpPr>
        <p:spPr bwMode="auto">
          <a:xfrm>
            <a:off x="2286000" y="914400"/>
            <a:ext cx="4800600" cy="1981200"/>
          </a:xfrm>
          <a:prstGeom prst="rect">
            <a:avLst/>
          </a:prstGeom>
        </p:spPr>
        <p:txBody>
          <a:bodyPr wrap="none" fromWordArt="1">
            <a:prstTxWarp prst="textSlantUp">
              <a:avLst>
                <a:gd name="adj" fmla="val 32056"/>
              </a:avLst>
            </a:prstTxWarp>
          </a:bodyPr>
          <a:lstStyle/>
          <a:p>
            <a:pPr algn="ctr"/>
            <a:endParaRPr lang="en-US" sz="3600" kern="10" dirty="0">
              <a:ln w="9525">
                <a:solidFill>
                  <a:srgbClr val="CC99FF"/>
                </a:solidFill>
                <a:round/>
                <a:headEnd type="none" w="sm" len="sm"/>
                <a:tailEnd type="none" w="sm" len="sm"/>
              </a:ln>
              <a:gradFill rotWithShape="1">
                <a:gsLst>
                  <a:gs pos="0">
                    <a:srgbClr val="6600CC"/>
                  </a:gs>
                  <a:gs pos="100000">
                    <a:srgbClr val="CC00CC"/>
                  </a:gs>
                </a:gsLst>
                <a:lin ang="5400000" scaled="1"/>
              </a:gradFill>
              <a:effectLst>
                <a:outerShdw dist="53882" dir="2700000" algn="ctr" rotWithShape="0">
                  <a:srgbClr val="9999FF"/>
                </a:outerShdw>
              </a:effectLst>
              <a:latin typeface="Impact"/>
            </a:endParaRPr>
          </a:p>
        </p:txBody>
      </p:sp>
      <p:sp>
        <p:nvSpPr>
          <p:cNvPr id="4" name="Rectangle 3"/>
          <p:cNvSpPr/>
          <p:nvPr/>
        </p:nvSpPr>
        <p:spPr>
          <a:xfrm>
            <a:off x="1219200" y="685800"/>
            <a:ext cx="6476398" cy="2400657"/>
          </a:xfrm>
          <a:prstGeom prst="rect">
            <a:avLst/>
          </a:prstGeom>
        </p:spPr>
        <p:txBody>
          <a:bodyPr wrap="square">
            <a:spAutoFit/>
          </a:bodyPr>
          <a:lstStyle/>
          <a:p>
            <a:pPr algn="ctr"/>
            <a:r>
              <a:rPr lang="en-US" sz="15000" kern="10" dirty="0" smtClean="0">
                <a:ln w="9525">
                  <a:solidFill>
                    <a:schemeClr val="tx1"/>
                  </a:solidFill>
                  <a:round/>
                  <a:headEnd type="none" w="sm" len="sm"/>
                  <a:tailEnd type="none" w="sm" len="sm"/>
                </a:ln>
                <a:solidFill>
                  <a:schemeClr val="accent1">
                    <a:lumMod val="50000"/>
                  </a:schemeClr>
                </a:solidFill>
                <a:effectLst>
                  <a:outerShdw dist="53882" dir="2700000" algn="ctr" rotWithShape="0">
                    <a:schemeClr val="tx1"/>
                  </a:outerShdw>
                </a:effectLst>
                <a:latin typeface="Fannys Treehouse" pitchFamily="2" charset="0"/>
              </a:rPr>
              <a:t>T</a:t>
            </a:r>
            <a:r>
              <a:rPr lang="en-US" sz="15000" kern="10" dirty="0" smtClean="0">
                <a:ln w="9525">
                  <a:solidFill>
                    <a:schemeClr val="tx1"/>
                  </a:solidFill>
                  <a:round/>
                  <a:headEnd type="none" w="sm" len="sm"/>
                  <a:tailEnd type="none" w="sm" len="sm"/>
                </a:ln>
                <a:solidFill>
                  <a:schemeClr val="accent1">
                    <a:lumMod val="50000"/>
                  </a:schemeClr>
                </a:solidFill>
                <a:effectLst>
                  <a:outerShdw dist="53882" dir="2700000" algn="ctr" rotWithShape="0">
                    <a:schemeClr val="tx1"/>
                  </a:outerShdw>
                </a:effectLst>
                <a:latin typeface="Archie" pitchFamily="2" charset="0"/>
              </a:rPr>
              <a:t>heme</a:t>
            </a:r>
            <a:endParaRPr lang="en-US" sz="15000" kern="10" dirty="0">
              <a:ln w="9525">
                <a:solidFill>
                  <a:schemeClr val="tx1"/>
                </a:solidFill>
                <a:round/>
                <a:headEnd type="none" w="sm" len="sm"/>
                <a:tailEnd type="none" w="sm" len="sm"/>
              </a:ln>
              <a:solidFill>
                <a:schemeClr val="accent1">
                  <a:lumMod val="50000"/>
                </a:schemeClr>
              </a:solidFill>
              <a:effectLst>
                <a:outerShdw dist="53882" dir="2700000" algn="ctr" rotWithShape="0">
                  <a:schemeClr val="tx1"/>
                </a:outerShdw>
              </a:effectLst>
              <a:latin typeface="Fannys Treehouse" pitchFamily="2"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9" name="Rectangle 3"/>
          <p:cNvSpPr>
            <a:spLocks noGrp="1" noChangeArrowheads="1"/>
          </p:cNvSpPr>
          <p:nvPr>
            <p:ph type="subTitle" idx="1"/>
          </p:nvPr>
        </p:nvSpPr>
        <p:spPr>
          <a:xfrm>
            <a:off x="4648200" y="2667000"/>
            <a:ext cx="4038600" cy="3733800"/>
          </a:xfrm>
        </p:spPr>
        <p:txBody>
          <a:bodyPr/>
          <a:lstStyle/>
          <a:p>
            <a:pPr eaLnBrk="1" hangingPunct="1"/>
            <a:r>
              <a:rPr lang="en-US" sz="4000" dirty="0" smtClean="0">
                <a:solidFill>
                  <a:schemeClr val="tx2"/>
                </a:solidFill>
              </a:rPr>
              <a:t>“Don’t judge a man until you’ve walked a mile in his shoes.”</a:t>
            </a:r>
          </a:p>
          <a:p>
            <a:pPr eaLnBrk="1" hangingPunct="1"/>
            <a:r>
              <a:rPr lang="en-US" sz="3200" dirty="0" smtClean="0">
                <a:solidFill>
                  <a:schemeClr val="tx2"/>
                </a:solidFill>
              </a:rPr>
              <a:t>    </a:t>
            </a:r>
            <a:r>
              <a:rPr lang="en-US" sz="2000" dirty="0" smtClean="0">
                <a:solidFill>
                  <a:schemeClr val="tx2"/>
                </a:solidFill>
              </a:rPr>
              <a:t>--Atticus, </a:t>
            </a:r>
            <a:r>
              <a:rPr lang="en-US" sz="2000" i="1" dirty="0" smtClean="0">
                <a:solidFill>
                  <a:schemeClr val="tx2"/>
                </a:solidFill>
              </a:rPr>
              <a:t>To Kill a Mockingbird</a:t>
            </a:r>
          </a:p>
        </p:txBody>
      </p:sp>
      <p:sp>
        <p:nvSpPr>
          <p:cNvPr id="65540" name="WordArt 4"/>
          <p:cNvSpPr>
            <a:spLocks noChangeArrowheads="1" noChangeShapeType="1" noTextEdit="1"/>
          </p:cNvSpPr>
          <p:nvPr/>
        </p:nvSpPr>
        <p:spPr bwMode="auto">
          <a:xfrm>
            <a:off x="1524000" y="533400"/>
            <a:ext cx="5486400" cy="1905000"/>
          </a:xfrm>
          <a:prstGeom prst="rect">
            <a:avLst/>
          </a:prstGeom>
        </p:spPr>
        <p:txBody>
          <a:bodyPr wrap="none" fromWordArt="1">
            <a:prstTxWarp prst="textSlantUp">
              <a:avLst>
                <a:gd name="adj" fmla="val 32056"/>
              </a:avLst>
            </a:prstTxWarp>
          </a:bodyPr>
          <a:lstStyle/>
          <a:p>
            <a:pPr algn="ctr"/>
            <a:r>
              <a:rPr lang="en-US" sz="3600" kern="10" dirty="0" smtClean="0">
                <a:ln w="9525">
                  <a:solidFill>
                    <a:schemeClr val="tx1"/>
                  </a:solidFill>
                  <a:round/>
                  <a:headEnd type="none" w="sm" len="sm"/>
                  <a:tailEnd type="none" w="sm" len="sm"/>
                </a:ln>
                <a:solidFill>
                  <a:schemeClr val="accent1">
                    <a:lumMod val="50000"/>
                  </a:schemeClr>
                </a:solidFill>
                <a:effectLst>
                  <a:outerShdw dist="53882" dir="2700000" algn="ctr" rotWithShape="0">
                    <a:schemeClr val="tx1"/>
                  </a:outerShdw>
                </a:effectLst>
                <a:latin typeface="Fannys Treehouse" pitchFamily="2" charset="0"/>
              </a:rPr>
              <a:t>T</a:t>
            </a:r>
            <a:r>
              <a:rPr lang="en-US" sz="3600" kern="10" dirty="0" smtClean="0">
                <a:ln w="9525">
                  <a:solidFill>
                    <a:schemeClr val="tx1"/>
                  </a:solidFill>
                  <a:round/>
                  <a:headEnd type="none" w="sm" len="sm"/>
                  <a:tailEnd type="none" w="sm" len="sm"/>
                </a:ln>
                <a:solidFill>
                  <a:schemeClr val="accent1">
                    <a:lumMod val="50000"/>
                  </a:schemeClr>
                </a:solidFill>
                <a:effectLst>
                  <a:outerShdw dist="53882" dir="2700000" algn="ctr" rotWithShape="0">
                    <a:schemeClr val="tx1"/>
                  </a:outerShdw>
                </a:effectLst>
                <a:latin typeface="Archie" pitchFamily="2" charset="0"/>
              </a:rPr>
              <a:t>heme</a:t>
            </a:r>
            <a:endParaRPr lang="en-US" sz="3600" kern="10" dirty="0">
              <a:ln w="9525">
                <a:solidFill>
                  <a:schemeClr val="tx1"/>
                </a:solidFill>
                <a:round/>
                <a:headEnd type="none" w="sm" len="sm"/>
                <a:tailEnd type="none" w="sm" len="sm"/>
              </a:ln>
              <a:solidFill>
                <a:schemeClr val="accent1">
                  <a:lumMod val="50000"/>
                </a:schemeClr>
              </a:solidFill>
              <a:effectLst>
                <a:outerShdw dist="53882" dir="2700000" algn="ctr" rotWithShape="0">
                  <a:schemeClr val="tx1"/>
                </a:outerShdw>
              </a:effectLst>
              <a:latin typeface="Fannys Treehouse" pitchFamily="2" charset="0"/>
            </a:endParaRPr>
          </a:p>
        </p:txBody>
      </p:sp>
      <p:pic>
        <p:nvPicPr>
          <p:cNvPr id="65542" name="MYSTERIOUS 3.WAV">
            <a:hlinkClick r:id="" action="ppaction://media"/>
          </p:cNvPr>
          <p:cNvPicPr>
            <a:picLocks noRot="1" noChangeAspect="1" noChangeArrowheads="1"/>
          </p:cNvPicPr>
          <p:nvPr>
            <a:audioFile r:link="rId1"/>
          </p:nvPr>
        </p:nvPicPr>
        <p:blipFill>
          <a:blip r:embed="rId3" cstate="print"/>
          <a:srcRect/>
          <a:stretch>
            <a:fillRect/>
          </a:stretch>
        </p:blipFill>
        <p:spPr bwMode="auto">
          <a:xfrm>
            <a:off x="4876800" y="7239000"/>
            <a:ext cx="533400" cy="533400"/>
          </a:xfrm>
          <a:prstGeom prst="rect">
            <a:avLst/>
          </a:prstGeom>
          <a:noFill/>
          <a:ln w="9525">
            <a:noFill/>
            <a:miter lim="800000"/>
            <a:headEnd/>
            <a:tailEnd/>
          </a:ln>
        </p:spPr>
      </p:pic>
      <p:pic>
        <p:nvPicPr>
          <p:cNvPr id="6" name="Picture 5" descr="knothole.bmp"/>
          <p:cNvPicPr>
            <a:picLocks noChangeAspect="1"/>
          </p:cNvPicPr>
          <p:nvPr/>
        </p:nvPicPr>
        <p:blipFill>
          <a:blip r:embed="rId4" cstate="print"/>
          <a:stretch>
            <a:fillRect/>
          </a:stretch>
        </p:blipFill>
        <p:spPr>
          <a:xfrm>
            <a:off x="457200" y="2971800"/>
            <a:ext cx="3609975" cy="3457575"/>
          </a:xfrm>
          <a:prstGeom prst="rect">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542"/>
                                        </p:tgtEl>
                                      </p:cBhvr>
                                    </p:cmd>
                                  </p:childTnLst>
                                </p:cTn>
                              </p:par>
                              <p:par>
                                <p:cTn id="7" presetID="2" presetClass="entr" presetSubtype="8" fill="hold" grpId="0" nodeType="withEffect">
                                  <p:stCondLst>
                                    <p:cond delay="4000"/>
                                  </p:stCondLst>
                                  <p:childTnLst>
                                    <p:set>
                                      <p:cBhvr>
                                        <p:cTn id="8" dur="1" fill="hold">
                                          <p:stCondLst>
                                            <p:cond delay="0"/>
                                          </p:stCondLst>
                                        </p:cTn>
                                        <p:tgtEl>
                                          <p:spTgt spid="65540"/>
                                        </p:tgtEl>
                                        <p:attrNameLst>
                                          <p:attrName>style.visibility</p:attrName>
                                        </p:attrNameLst>
                                      </p:cBhvr>
                                      <p:to>
                                        <p:strVal val="visible"/>
                                      </p:to>
                                    </p:set>
                                    <p:anim calcmode="lin" valueType="num">
                                      <p:cBhvr additive="base">
                                        <p:cTn id="9" dur="500" fill="hold"/>
                                        <p:tgtEl>
                                          <p:spTgt spid="65540"/>
                                        </p:tgtEl>
                                        <p:attrNameLst>
                                          <p:attrName>ppt_x</p:attrName>
                                        </p:attrNameLst>
                                      </p:cBhvr>
                                      <p:tavLst>
                                        <p:tav tm="0">
                                          <p:val>
                                            <p:strVal val="0-#ppt_w/2"/>
                                          </p:val>
                                        </p:tav>
                                        <p:tav tm="100000">
                                          <p:val>
                                            <p:strVal val="#ppt_x"/>
                                          </p:val>
                                        </p:tav>
                                      </p:tavLst>
                                    </p:anim>
                                    <p:anim calcmode="lin" valueType="num">
                                      <p:cBhvr additive="base">
                                        <p:cTn id="10" dur="500" fill="hold"/>
                                        <p:tgtEl>
                                          <p:spTgt spid="65540"/>
                                        </p:tgtEl>
                                        <p:attrNameLst>
                                          <p:attrName>ppt_y</p:attrName>
                                        </p:attrNameLst>
                                      </p:cBhvr>
                                      <p:tavLst>
                                        <p:tav tm="0">
                                          <p:val>
                                            <p:strVal val="#ppt_y"/>
                                          </p:val>
                                        </p:tav>
                                        <p:tav tm="100000">
                                          <p:val>
                                            <p:strVal val="#ppt_y"/>
                                          </p:val>
                                        </p:tav>
                                      </p:tavLst>
                                    </p:anim>
                                  </p:childTnLst>
                                </p:cTn>
                              </p:par>
                            </p:childTnLst>
                          </p:cTn>
                        </p:par>
                        <p:par>
                          <p:cTn id="11" fill="hold">
                            <p:stCondLst>
                              <p:cond delay="4500"/>
                            </p:stCondLst>
                            <p:childTnLst>
                              <p:par>
                                <p:cTn id="12" presetID="2" presetClass="entr" presetSubtype="8" fill="hold" grpId="0" nodeType="afterEffect">
                                  <p:stCondLst>
                                    <p:cond delay="4000"/>
                                  </p:stCondLst>
                                  <p:childTnLst>
                                    <p:set>
                                      <p:cBhvr>
                                        <p:cTn id="13" dur="1" fill="hold">
                                          <p:stCondLst>
                                            <p:cond delay="0"/>
                                          </p:stCondLst>
                                        </p:cTn>
                                        <p:tgtEl>
                                          <p:spTgt spid="65539">
                                            <p:txEl>
                                              <p:pRg st="0" end="0"/>
                                            </p:txEl>
                                          </p:spTgt>
                                        </p:tgtEl>
                                        <p:attrNameLst>
                                          <p:attrName>style.visibility</p:attrName>
                                        </p:attrNameLst>
                                      </p:cBhvr>
                                      <p:to>
                                        <p:strVal val="visible"/>
                                      </p:to>
                                    </p:set>
                                    <p:anim calcmode="lin" valueType="num">
                                      <p:cBhvr additive="base">
                                        <p:cTn id="14" dur="500" fill="hold"/>
                                        <p:tgtEl>
                                          <p:spTgt spid="65539">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65539">
                                            <p:txEl>
                                              <p:pRg st="0" end="0"/>
                                            </p:txEl>
                                          </p:spTgt>
                                        </p:tgtEl>
                                        <p:attrNameLst>
                                          <p:attrName>ppt_y</p:attrName>
                                        </p:attrNameLst>
                                      </p:cBhvr>
                                      <p:tavLst>
                                        <p:tav tm="0">
                                          <p:val>
                                            <p:strVal val="#ppt_y"/>
                                          </p:val>
                                        </p:tav>
                                        <p:tav tm="100000">
                                          <p:val>
                                            <p:strVal val="#ppt_y"/>
                                          </p:val>
                                        </p:tav>
                                      </p:tavLst>
                                    </p:anim>
                                  </p:childTnLst>
                                </p:cTn>
                              </p:par>
                            </p:childTnLst>
                          </p:cTn>
                        </p:par>
                        <p:par>
                          <p:cTn id="16" fill="hold">
                            <p:stCondLst>
                              <p:cond delay="9000"/>
                            </p:stCondLst>
                            <p:childTnLst>
                              <p:par>
                                <p:cTn id="17" presetID="2" presetClass="entr" presetSubtype="8" fill="hold" grpId="0" nodeType="afterEffect">
                                  <p:stCondLst>
                                    <p:cond delay="4000"/>
                                  </p:stCondLst>
                                  <p:childTnLst>
                                    <p:set>
                                      <p:cBhvr>
                                        <p:cTn id="18" dur="1" fill="hold">
                                          <p:stCondLst>
                                            <p:cond delay="0"/>
                                          </p:stCondLst>
                                        </p:cTn>
                                        <p:tgtEl>
                                          <p:spTgt spid="65539">
                                            <p:txEl>
                                              <p:pRg st="1" end="1"/>
                                            </p:txEl>
                                          </p:spTgt>
                                        </p:tgtEl>
                                        <p:attrNameLst>
                                          <p:attrName>style.visibility</p:attrName>
                                        </p:attrNameLst>
                                      </p:cBhvr>
                                      <p:to>
                                        <p:strVal val="visible"/>
                                      </p:to>
                                    </p:set>
                                    <p:anim calcmode="lin" valueType="num">
                                      <p:cBhvr additive="base">
                                        <p:cTn id="19" dur="500" fill="hold"/>
                                        <p:tgtEl>
                                          <p:spTgt spid="6553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553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Prev" delay="0">
                      <p:tgtEl>
                        <p:sldTgt/>
                      </p:tgtEl>
                    </p:cond>
                    <p:cond evt="onStopAudio" delay="0">
                      <p:tgtEl>
                        <p:sldTgt/>
                      </p:tgtEl>
                    </p:cond>
                  </p:endCondLst>
                </p:cTn>
                <p:tgtEl>
                  <p:spTgt spid="65542"/>
                </p:tgtEl>
              </p:cMediaNode>
            </p:audio>
          </p:childTnLst>
        </p:cTn>
      </p:par>
    </p:tnLst>
    <p:bldLst>
      <p:bldP spid="65539" grpId="0" build="p" autoUpdateAnimBg="0" advAuto="4000"/>
      <p:bldP spid="6554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TONE</a:t>
            </a:r>
            <a:endParaRPr lang="en-US" sz="9600" dirty="0">
              <a:solidFill>
                <a:schemeClr val="bg1">
                  <a:lumMod val="50000"/>
                </a:schemeClr>
              </a:solidFill>
            </a:endParaRPr>
          </a:p>
        </p:txBody>
      </p:sp>
      <p:sp>
        <p:nvSpPr>
          <p:cNvPr id="3" name="Content Placeholder 2"/>
          <p:cNvSpPr>
            <a:spLocks noGrp="1"/>
          </p:cNvSpPr>
          <p:nvPr>
            <p:ph idx="1"/>
          </p:nvPr>
        </p:nvSpPr>
        <p:spPr/>
        <p:txBody>
          <a:bodyPr/>
          <a:lstStyle/>
          <a:p>
            <a:endParaRPr lang="en-US" dirty="0" smtClean="0"/>
          </a:p>
          <a:p>
            <a:r>
              <a:rPr lang="en-US" dirty="0" smtClean="0"/>
              <a:t>This is the attitude a writer has towards a subject or audience.</a:t>
            </a:r>
          </a:p>
          <a:p>
            <a:endParaRPr lang="en-US" dirty="0"/>
          </a:p>
          <a:p>
            <a:r>
              <a:rPr lang="en-US" sz="4000" dirty="0" smtClean="0">
                <a:solidFill>
                  <a:srgbClr val="7F7F7F"/>
                </a:solidFill>
              </a:rPr>
              <a:t>Formal, informal, serious, comic, sarcastic, sad, etc.</a:t>
            </a:r>
            <a:endParaRPr lang="en-US" sz="4000" dirty="0">
              <a:solidFill>
                <a:srgbClr val="7F7F7F"/>
              </a:solidFill>
            </a:endParaRPr>
          </a:p>
        </p:txBody>
      </p:sp>
    </p:spTree>
    <p:extLst>
      <p:ext uri="{BB962C8B-B14F-4D97-AF65-F5344CB8AC3E}">
        <p14:creationId xmlns:p14="http://schemas.microsoft.com/office/powerpoint/2010/main" val="364054507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TONE</a:t>
            </a:r>
            <a:endParaRPr lang="en-US" sz="9600" dirty="0">
              <a:solidFill>
                <a:schemeClr val="bg1">
                  <a:lumMod val="50000"/>
                </a:schemeClr>
              </a:solidFill>
            </a:endParaRPr>
          </a:p>
        </p:txBody>
      </p:sp>
      <p:sp>
        <p:nvSpPr>
          <p:cNvPr id="3" name="Content Placeholder 2"/>
          <p:cNvSpPr>
            <a:spLocks noGrp="1"/>
          </p:cNvSpPr>
          <p:nvPr>
            <p:ph idx="1"/>
          </p:nvPr>
        </p:nvSpPr>
        <p:spPr/>
        <p:txBody>
          <a:bodyPr/>
          <a:lstStyle/>
          <a:p>
            <a:endParaRPr lang="en-US" dirty="0" smtClean="0"/>
          </a:p>
          <a:p>
            <a:pPr marL="0" indent="0">
              <a:buNone/>
            </a:pPr>
            <a:r>
              <a:rPr lang="en-US" dirty="0" smtClean="0"/>
              <a:t>‘All the trees all died. They were orange trees. I don’t know why they died, they just died. Something wrong with the soil possibly or maybe the stuff we got from the nursery </a:t>
            </a:r>
            <a:r>
              <a:rPr lang="en-US" dirty="0" err="1" smtClean="0"/>
              <a:t>wasn</a:t>
            </a:r>
            <a:r>
              <a:rPr lang="mr-IN" dirty="0" smtClean="0"/>
              <a:t>’</a:t>
            </a:r>
            <a:r>
              <a:rPr lang="en-US" dirty="0" smtClean="0"/>
              <a:t>t the best. We complained about it</a:t>
            </a:r>
            <a:r>
              <a:rPr lang="mr-IN" dirty="0" smtClean="0"/>
              <a:t>…</a:t>
            </a:r>
            <a:r>
              <a:rPr lang="en-US" dirty="0" smtClean="0"/>
              <a:t>’</a:t>
            </a:r>
          </a:p>
          <a:p>
            <a:pPr marL="0" indent="0" algn="r">
              <a:buNone/>
            </a:pPr>
            <a:r>
              <a:rPr lang="en-US" sz="4000" dirty="0" smtClean="0">
                <a:solidFill>
                  <a:srgbClr val="7F7F7F"/>
                </a:solidFill>
              </a:rPr>
              <a:t>The School by Donald Barthelme</a:t>
            </a:r>
            <a:endParaRPr lang="en-US" sz="4000" dirty="0">
              <a:solidFill>
                <a:srgbClr val="7F7F7F"/>
              </a:solidFill>
            </a:endParaRPr>
          </a:p>
        </p:txBody>
      </p:sp>
    </p:spTree>
    <p:extLst>
      <p:ext uri="{BB962C8B-B14F-4D97-AF65-F5344CB8AC3E}">
        <p14:creationId xmlns:p14="http://schemas.microsoft.com/office/powerpoint/2010/main" val="169838806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noAutofit/>
          </a:bodyPr>
          <a:lstStyle/>
          <a:p>
            <a:pPr algn="r"/>
            <a:r>
              <a:rPr lang="en-US" sz="80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VERSE</a:t>
            </a:r>
            <a:endParaRPr lang="en-US" sz="80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3" name="Content Placeholder 2"/>
          <p:cNvSpPr>
            <a:spLocks noGrp="1"/>
          </p:cNvSpPr>
          <p:nvPr>
            <p:ph idx="1"/>
          </p:nvPr>
        </p:nvSpPr>
        <p:spPr/>
        <p:txBody>
          <a:bodyPr>
            <a:normAutofit/>
          </a:bodyPr>
          <a:lstStyle/>
          <a:p>
            <a:pPr marL="0" indent="0" algn="r">
              <a:buNone/>
            </a:pPr>
            <a:r>
              <a:rPr lang="en-US" dirty="0" smtClean="0"/>
              <a:t>‘A single line of poetry’</a:t>
            </a:r>
          </a:p>
          <a:p>
            <a:pPr marL="0" indent="0">
              <a:buNone/>
            </a:pPr>
            <a:endParaRPr lang="en-US" dirty="0"/>
          </a:p>
          <a:p>
            <a:pPr marL="0" indent="0">
              <a:buNone/>
            </a:pPr>
            <a:r>
              <a:rPr lang="en-US" dirty="0" smtClean="0"/>
              <a:t>Two types:</a:t>
            </a:r>
            <a:endParaRPr lang="en-US" b="1" u="sng" dirty="0" smtClean="0"/>
          </a:p>
          <a:p>
            <a:pPr marL="0" indent="0">
              <a:buNone/>
            </a:pPr>
            <a:r>
              <a:rPr lang="en-US" b="1" u="sng" dirty="0" smtClean="0"/>
              <a:t>Free Verse</a:t>
            </a:r>
          </a:p>
          <a:p>
            <a:pPr marL="0" indent="0">
              <a:buNone/>
            </a:pPr>
            <a:r>
              <a:rPr lang="en-US" dirty="0"/>
              <a:t>		</a:t>
            </a:r>
            <a:r>
              <a:rPr lang="en-US" dirty="0" smtClean="0"/>
              <a:t>- No meter, no end rhymes.</a:t>
            </a:r>
          </a:p>
          <a:p>
            <a:pPr marL="0" indent="0">
              <a:buNone/>
            </a:pPr>
            <a:r>
              <a:rPr lang="en-US" dirty="0"/>
              <a:t>	</a:t>
            </a:r>
            <a:r>
              <a:rPr lang="en-US" b="1" u="sng" dirty="0" smtClean="0"/>
              <a:t>Blank Verse </a:t>
            </a:r>
            <a:r>
              <a:rPr lang="en-US" dirty="0" smtClean="0"/>
              <a:t>(always Iambic Pentameter)</a:t>
            </a:r>
          </a:p>
          <a:p>
            <a:pPr marL="0" indent="0">
              <a:buNone/>
            </a:pPr>
            <a:r>
              <a:rPr lang="en-US" dirty="0"/>
              <a:t>	</a:t>
            </a:r>
            <a:r>
              <a:rPr lang="en-US" dirty="0" smtClean="0"/>
              <a:t>	- Metrical, but unrhymed.</a:t>
            </a:r>
          </a:p>
          <a:p>
            <a:pPr marL="0" indent="0">
              <a:buNone/>
            </a:pPr>
            <a:endParaRPr lang="en-US" dirty="0"/>
          </a:p>
        </p:txBody>
      </p:sp>
    </p:spTree>
    <p:extLst>
      <p:ext uri="{BB962C8B-B14F-4D97-AF65-F5344CB8AC3E}">
        <p14:creationId xmlns:p14="http://schemas.microsoft.com/office/powerpoint/2010/main" val="34067205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noAutofit/>
          </a:bodyPr>
          <a:lstStyle/>
          <a:p>
            <a:pPr algn="r"/>
            <a:r>
              <a:rPr lang="en-US" sz="80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VERSE</a:t>
            </a:r>
            <a:endParaRPr lang="en-US" sz="80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3" name="Content Placeholder 2"/>
          <p:cNvSpPr>
            <a:spLocks noGrp="1"/>
          </p:cNvSpPr>
          <p:nvPr>
            <p:ph idx="1"/>
          </p:nvPr>
        </p:nvSpPr>
        <p:spPr/>
        <p:txBody>
          <a:bodyPr>
            <a:normAutofit/>
          </a:bodyPr>
          <a:lstStyle/>
          <a:p>
            <a:pPr marL="0" indent="0" algn="r">
              <a:buNone/>
            </a:pPr>
            <a:r>
              <a:rPr lang="en-US" dirty="0" smtClean="0"/>
              <a:t>‘A single line of poetry’</a:t>
            </a:r>
          </a:p>
          <a:p>
            <a:pPr marL="0" indent="0">
              <a:buNone/>
            </a:pPr>
            <a:endParaRPr lang="en-US" dirty="0" smtClean="0"/>
          </a:p>
          <a:p>
            <a:pPr marL="514350" indent="-514350">
              <a:buAutoNum type="arabicPeriod"/>
            </a:pPr>
            <a:r>
              <a:rPr lang="en-US" dirty="0" smtClean="0"/>
              <a:t>‘I wandered lonely as a cloud,</a:t>
            </a:r>
          </a:p>
          <a:p>
            <a:pPr marL="514350" indent="-514350">
              <a:buAutoNum type="arabicPeriod"/>
            </a:pPr>
            <a:r>
              <a:rPr lang="en-US" dirty="0" smtClean="0"/>
              <a:t>That floats on a high o’er vales and hills,</a:t>
            </a:r>
          </a:p>
          <a:p>
            <a:pPr marL="0" indent="0">
              <a:buNone/>
            </a:pPr>
            <a:r>
              <a:rPr lang="en-US" dirty="0" smtClean="0"/>
              <a:t>3.  When all at once I saw a crowd,</a:t>
            </a:r>
          </a:p>
          <a:p>
            <a:pPr marL="0" indent="0">
              <a:buNone/>
            </a:pPr>
            <a:r>
              <a:rPr lang="en-US" dirty="0" smtClean="0"/>
              <a:t>4.  A host, of golden daffodils;</a:t>
            </a:r>
          </a:p>
          <a:p>
            <a:pPr marL="0" indent="0" algn="r">
              <a:buNone/>
            </a:pPr>
            <a:r>
              <a:rPr lang="en-US" dirty="0" smtClean="0"/>
              <a:t>By Williams Wordsworth</a:t>
            </a:r>
            <a:endParaRPr lang="en-US" dirty="0"/>
          </a:p>
          <a:p>
            <a:pPr marL="0" indent="0">
              <a:buNone/>
            </a:pPr>
            <a:endParaRPr lang="en-US" dirty="0"/>
          </a:p>
        </p:txBody>
      </p:sp>
    </p:spTree>
    <p:extLst>
      <p:ext uri="{BB962C8B-B14F-4D97-AF65-F5344CB8AC3E}">
        <p14:creationId xmlns:p14="http://schemas.microsoft.com/office/powerpoint/2010/main" val="22405242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90600"/>
          </a:xfrm>
        </p:spPr>
        <p:txBody>
          <a:bodyPr/>
          <a:lstStyle/>
          <a:p>
            <a:pPr algn="ctr"/>
            <a:r>
              <a:rPr lang="en-US" dirty="0" smtClean="0"/>
              <a:t>Poetry</a:t>
            </a:r>
            <a:endParaRPr lang="en-US" dirty="0"/>
          </a:p>
        </p:txBody>
      </p:sp>
      <p:sp>
        <p:nvSpPr>
          <p:cNvPr id="3" name="Content Placeholder 2"/>
          <p:cNvSpPr>
            <a:spLocks noGrp="1"/>
          </p:cNvSpPr>
          <p:nvPr>
            <p:ph idx="1"/>
          </p:nvPr>
        </p:nvSpPr>
        <p:spPr>
          <a:xfrm>
            <a:off x="0" y="1066800"/>
            <a:ext cx="9144000" cy="5791200"/>
          </a:xfrm>
        </p:spPr>
        <p:txBody>
          <a:bodyPr/>
          <a:lstStyle/>
          <a:p>
            <a:pPr lvl="0"/>
            <a:r>
              <a:rPr lang="en-CA" sz="2400" dirty="0"/>
              <a:t>For the purposes of this activity, I swear off the words “rhyme scheme,” “iambic pentameter,” “onomatopoeia,” and all their hellish corollaries. </a:t>
            </a:r>
          </a:p>
          <a:p>
            <a:pPr lvl="0"/>
            <a:r>
              <a:rPr lang="en-CA" sz="2400" dirty="0"/>
              <a:t>If I am caught attempting to “analyze” a poem, I will stand on my desk and squawk like a Cornish game hen. </a:t>
            </a:r>
          </a:p>
          <a:p>
            <a:pPr lvl="0"/>
            <a:r>
              <a:rPr lang="en-CA" sz="2400" dirty="0"/>
              <a:t>I may talk about a poem. </a:t>
            </a:r>
          </a:p>
          <a:p>
            <a:pPr lvl="0"/>
            <a:r>
              <a:rPr lang="en-CA" sz="2400" dirty="0"/>
              <a:t>I may say nothing about a poem.</a:t>
            </a:r>
          </a:p>
          <a:p>
            <a:pPr lvl="0"/>
            <a:r>
              <a:rPr lang="en-CA" sz="2400" dirty="0"/>
              <a:t>I may vomit after I read a poem, but not on Mr. </a:t>
            </a:r>
            <a:r>
              <a:rPr lang="en-CA" sz="2400" dirty="0" smtClean="0"/>
              <a:t>Koe </a:t>
            </a:r>
            <a:r>
              <a:rPr lang="en-CA" sz="2400" dirty="0"/>
              <a:t>or any of his belongings. </a:t>
            </a:r>
          </a:p>
          <a:p>
            <a:pPr lvl="0"/>
            <a:r>
              <a:rPr lang="en-CA" sz="2400" dirty="0"/>
              <a:t>I may read a poem aloud. </a:t>
            </a:r>
          </a:p>
          <a:p>
            <a:pPr lvl="0"/>
            <a:r>
              <a:rPr lang="en-CA" sz="2400" dirty="0"/>
              <a:t>I may read a poem silently. </a:t>
            </a:r>
          </a:p>
          <a:p>
            <a:pPr lvl="0"/>
            <a:r>
              <a:rPr lang="en-CA" sz="2400" dirty="0"/>
              <a:t>If I don’t like a poem, I may stop reading at any time. </a:t>
            </a:r>
            <a:endParaRPr lang="en-CA" sz="2400" dirty="0" smtClean="0"/>
          </a:p>
          <a:p>
            <a:pPr lvl="0"/>
            <a:r>
              <a:rPr lang="en-CA" sz="2400" dirty="0" smtClean="0"/>
              <a:t>I will do my best to ‘ENDURE’ this activity.</a:t>
            </a:r>
            <a:endParaRPr lang="en-CA" sz="2400" dirty="0"/>
          </a:p>
          <a:p>
            <a:endParaRPr lang="en-US" dirty="0"/>
          </a:p>
        </p:txBody>
      </p:sp>
    </p:spTree>
    <p:extLst>
      <p:ext uri="{BB962C8B-B14F-4D97-AF65-F5344CB8AC3E}">
        <p14:creationId xmlns:p14="http://schemas.microsoft.com/office/powerpoint/2010/main" val="38699761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Song Lyrics a Form of Poetry?</a:t>
            </a:r>
            <a:endParaRPr lang="en-US" dirty="0"/>
          </a:p>
        </p:txBody>
      </p:sp>
      <p:pic>
        <p:nvPicPr>
          <p:cNvPr id="4" name="Content Placeholder 3" descr="6156965636_bd2e452d63_b.jpg"/>
          <p:cNvPicPr>
            <a:picLocks noGrp="1" noChangeAspect="1"/>
          </p:cNvPicPr>
          <p:nvPr>
            <p:ph idx="1"/>
          </p:nvPr>
        </p:nvPicPr>
        <p:blipFill>
          <a:blip r:embed="rId2">
            <a:extLst>
              <a:ext uri="{28A0092B-C50C-407E-A947-70E740481C1C}">
                <a14:useLocalDpi xmlns:a14="http://schemas.microsoft.com/office/drawing/2010/main" val="0"/>
              </a:ext>
            </a:extLst>
          </a:blip>
          <a:srcRect t="8469" b="8469"/>
          <a:stretch>
            <a:fillRect/>
          </a:stretch>
        </p:blipFill>
        <p:spPr/>
      </p:pic>
    </p:spTree>
    <p:extLst>
      <p:ext uri="{BB962C8B-B14F-4D97-AF65-F5344CB8AC3E}">
        <p14:creationId xmlns:p14="http://schemas.microsoft.com/office/powerpoint/2010/main" val="80428395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Annotate</a:t>
            </a:r>
            <a:endParaRPr lang="en-US" dirty="0"/>
          </a:p>
        </p:txBody>
      </p:sp>
      <p:sp>
        <p:nvSpPr>
          <p:cNvPr id="3" name="Content Placeholder 2"/>
          <p:cNvSpPr>
            <a:spLocks noGrp="1"/>
          </p:cNvSpPr>
          <p:nvPr>
            <p:ph idx="1"/>
          </p:nvPr>
        </p:nvSpPr>
        <p:spPr/>
        <p:txBody>
          <a:bodyPr/>
          <a:lstStyle/>
          <a:p>
            <a:r>
              <a:rPr lang="en-US" dirty="0" smtClean="0"/>
              <a:t>When we annotate</a:t>
            </a:r>
          </a:p>
          <a:p>
            <a:pPr lvl="1"/>
            <a:r>
              <a:rPr lang="en-US" dirty="0" smtClean="0"/>
              <a:t>Highlight words you don’t understand</a:t>
            </a:r>
          </a:p>
          <a:p>
            <a:pPr lvl="1"/>
            <a:r>
              <a:rPr lang="en-US" dirty="0" smtClean="0"/>
              <a:t>Questions you have about the text</a:t>
            </a:r>
          </a:p>
          <a:p>
            <a:pPr lvl="1"/>
            <a:r>
              <a:rPr lang="en-US" dirty="0" smtClean="0"/>
              <a:t>Write out the Rhyme Scheme (AA, AB, ABA, </a:t>
            </a:r>
            <a:r>
              <a:rPr lang="en-US" dirty="0" err="1" smtClean="0"/>
              <a:t>etc</a:t>
            </a:r>
            <a:r>
              <a:rPr lang="mr-IN" dirty="0" smtClean="0"/>
              <a:t>…</a:t>
            </a:r>
            <a:r>
              <a:rPr lang="en-US" dirty="0" smtClean="0"/>
              <a:t>)</a:t>
            </a:r>
          </a:p>
          <a:p>
            <a:pPr lvl="1"/>
            <a:r>
              <a:rPr lang="en-US" dirty="0" smtClean="0"/>
              <a:t>Count Syllables in a line.</a:t>
            </a:r>
          </a:p>
          <a:p>
            <a:pPr lvl="1"/>
            <a:r>
              <a:rPr lang="en-US" dirty="0" smtClean="0"/>
              <a:t>Circle words that are impactful</a:t>
            </a:r>
          </a:p>
          <a:p>
            <a:pPr lvl="1"/>
            <a:r>
              <a:rPr lang="en-US" dirty="0" smtClean="0"/>
              <a:t>Look at what your friends are questioning or writing and discuss it.</a:t>
            </a:r>
            <a:endParaRPr lang="en-US" dirty="0"/>
          </a:p>
        </p:txBody>
      </p:sp>
    </p:spTree>
    <p:extLst>
      <p:ext uri="{BB962C8B-B14F-4D97-AF65-F5344CB8AC3E}">
        <p14:creationId xmlns:p14="http://schemas.microsoft.com/office/powerpoint/2010/main" val="372207145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Classwork</a:t>
            </a:r>
            <a:endParaRPr lang="en-US" dirty="0"/>
          </a:p>
        </p:txBody>
      </p:sp>
      <p:sp>
        <p:nvSpPr>
          <p:cNvPr id="3" name="Content Placeholder 2"/>
          <p:cNvSpPr>
            <a:spLocks noGrp="1"/>
          </p:cNvSpPr>
          <p:nvPr>
            <p:ph idx="1"/>
          </p:nvPr>
        </p:nvSpPr>
        <p:spPr/>
        <p:txBody>
          <a:bodyPr/>
          <a:lstStyle/>
          <a:p>
            <a:r>
              <a:rPr lang="en-US" dirty="0" smtClean="0"/>
              <a:t>Answer questions 1-8 on a separate piece of a paper.</a:t>
            </a:r>
          </a:p>
          <a:p>
            <a:endParaRPr lang="en-US" dirty="0"/>
          </a:p>
          <a:p>
            <a:r>
              <a:rPr lang="en-US" dirty="0" smtClean="0"/>
              <a:t>You will need to refer to your terms guide for assistance. </a:t>
            </a:r>
          </a:p>
          <a:p>
            <a:endParaRPr lang="en-US" dirty="0"/>
          </a:p>
          <a:p>
            <a:r>
              <a:rPr lang="en-US" dirty="0" smtClean="0"/>
              <a:t>If you have any questions or need a hand please come see me.</a:t>
            </a:r>
            <a:endParaRPr lang="en-US" dirty="0"/>
          </a:p>
        </p:txBody>
      </p:sp>
    </p:spTree>
    <p:extLst>
      <p:ext uri="{BB962C8B-B14F-4D97-AF65-F5344CB8AC3E}">
        <p14:creationId xmlns:p14="http://schemas.microsoft.com/office/powerpoint/2010/main" val="354252372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Terms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88818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3"/>
          <p:cNvSpPr>
            <a:spLocks noGrp="1" noChangeArrowheads="1"/>
          </p:cNvSpPr>
          <p:nvPr>
            <p:ph type="subTitle" idx="1"/>
          </p:nvPr>
        </p:nvSpPr>
        <p:spPr>
          <a:xfrm>
            <a:off x="1219200" y="2667000"/>
            <a:ext cx="6629400" cy="2286000"/>
          </a:xfrm>
        </p:spPr>
        <p:txBody>
          <a:bodyPr/>
          <a:lstStyle/>
          <a:p>
            <a:pPr eaLnBrk="1" hangingPunct="1"/>
            <a:r>
              <a:rPr lang="en-US" sz="3600" b="1" dirty="0" smtClean="0">
                <a:solidFill>
                  <a:schemeClr val="tx1"/>
                </a:solidFill>
              </a:rPr>
              <a:t>A broad comparison between two basically different things that have some points in common.</a:t>
            </a:r>
          </a:p>
        </p:txBody>
      </p:sp>
      <p:pic>
        <p:nvPicPr>
          <p:cNvPr id="4" name="Picture 3" descr="analogy.gif"/>
          <p:cNvPicPr>
            <a:picLocks noChangeAspect="1"/>
          </p:cNvPicPr>
          <p:nvPr/>
        </p:nvPicPr>
        <p:blipFill>
          <a:blip r:embed="rId3" cstate="print"/>
          <a:stretch>
            <a:fillRect/>
          </a:stretch>
        </p:blipFill>
        <p:spPr>
          <a:xfrm>
            <a:off x="1828800" y="609600"/>
            <a:ext cx="5648586" cy="1524000"/>
          </a:xfrm>
          <a:prstGeom prst="rect">
            <a:avLst/>
          </a:prstGeom>
        </p:spPr>
      </p:pic>
      <p:pic>
        <p:nvPicPr>
          <p:cNvPr id="5" name="Picture 2" descr="C:\Documents and Settings\mcmichaelsd\Local Settings\Temporary Internet Files\Content.IE5\EDKU92OO\MC900154830[1].wmf"/>
          <p:cNvPicPr>
            <a:picLocks noChangeAspect="1" noChangeArrowheads="1"/>
          </p:cNvPicPr>
          <p:nvPr/>
        </p:nvPicPr>
        <p:blipFill>
          <a:blip r:embed="rId4" cstate="print"/>
          <a:srcRect/>
          <a:stretch>
            <a:fillRect/>
          </a:stretch>
        </p:blipFill>
        <p:spPr bwMode="auto">
          <a:xfrm>
            <a:off x="762000" y="685800"/>
            <a:ext cx="1613002" cy="1169518"/>
          </a:xfrm>
          <a:prstGeom prst="rect">
            <a:avLst/>
          </a:prstGeom>
          <a:noFill/>
        </p:spPr>
      </p:pic>
      <p:pic>
        <p:nvPicPr>
          <p:cNvPr id="6" name="Picture 2" descr="C:\Documents and Settings\mcmichaelsd\Local Settings\Temporary Internet Files\Content.IE5\EDKU92OO\MC900154830[1].wmf"/>
          <p:cNvPicPr>
            <a:picLocks noChangeAspect="1" noChangeArrowheads="1"/>
          </p:cNvPicPr>
          <p:nvPr/>
        </p:nvPicPr>
        <p:blipFill>
          <a:blip r:embed="rId4" cstate="print"/>
          <a:srcRect/>
          <a:stretch>
            <a:fillRect/>
          </a:stretch>
        </p:blipFill>
        <p:spPr bwMode="auto">
          <a:xfrm rot="10800000">
            <a:off x="6553200" y="762000"/>
            <a:ext cx="1613002" cy="1169518"/>
          </a:xfrm>
          <a:prstGeom prst="rect">
            <a:avLst/>
          </a:prstGeom>
          <a:noFill/>
        </p:spPr>
      </p:pic>
    </p:spTree>
    <p:custDataLst>
      <p:tags r:id="rId1"/>
    </p:custDataLst>
  </p:cSld>
  <p:clrMapOvr>
    <a:masterClrMapping/>
  </p:clrMapOvr>
  <p:transition xmlns:p14="http://schemas.microsoft.com/office/powerpoint/2010/main" spd="slow" advTm="18734">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nodeType="clickEffect">
                                  <p:stCondLst>
                                    <p:cond delay="0"/>
                                  </p:stCondLst>
                                  <p:iterate type="lt">
                                    <p:tmPct val="10000"/>
                                  </p:iterate>
                                  <p:childTnLst>
                                    <p:set>
                                      <p:cBhvr override="childStyle">
                                        <p:cTn id="6" dur="500" autoRev="1" fill="hold"/>
                                        <p:tgtEl>
                                          <p:spTgt spid="7170">
                                            <p:txEl>
                                              <p:pRg st="0" end="0"/>
                                            </p:txEl>
                                          </p:spTgt>
                                        </p:tgtEl>
                                        <p:attrNameLst>
                                          <p:attrName>style.color</p:attrName>
                                        </p:attrNameLst>
                                      </p:cBhvr>
                                      <p:to>
                                        <p:clrVal>
                                          <a:srgbClr val="33CC33"/>
                                        </p:clrVal>
                                      </p:to>
                                    </p:set>
                                    <p:set>
                                      <p:cBhvr>
                                        <p:cTn id="7" dur="500" autoRev="1" fill="hold"/>
                                        <p:tgtEl>
                                          <p:spTgt spid="7170">
                                            <p:txEl>
                                              <p:pRg st="0" end="0"/>
                                            </p:txEl>
                                          </p:spTgt>
                                        </p:tgtEl>
                                        <p:attrNameLst>
                                          <p:attrName>fillcolor</p:attrName>
                                        </p:attrNameLst>
                                      </p:cBhvr>
                                      <p:to>
                                        <p:clrVal>
                                          <a:srgbClr val="33CC33"/>
                                        </p:clrVal>
                                      </p:to>
                                    </p:set>
                                    <p:set>
                                      <p:cBhvr>
                                        <p:cTn id="8" dur="500" autoRev="1" fill="hold"/>
                                        <p:tgtEl>
                                          <p:spTgt spid="717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9" name="Rectangle 3"/>
          <p:cNvSpPr>
            <a:spLocks noGrp="1" noChangeArrowheads="1"/>
          </p:cNvSpPr>
          <p:nvPr>
            <p:ph type="subTitle" idx="1"/>
          </p:nvPr>
        </p:nvSpPr>
        <p:spPr>
          <a:xfrm>
            <a:off x="304800" y="533400"/>
            <a:ext cx="8305800" cy="4114800"/>
          </a:xfrm>
        </p:spPr>
        <p:txBody>
          <a:bodyPr>
            <a:normAutofit fontScale="40000" lnSpcReduction="20000"/>
          </a:bodyPr>
          <a:lstStyle/>
          <a:p>
            <a:pPr eaLnBrk="1" hangingPunct="1"/>
            <a:endParaRPr lang="en-US" i="1" dirty="0" smtClean="0"/>
          </a:p>
          <a:p>
            <a:pPr eaLnBrk="1" hangingPunct="1"/>
            <a:endParaRPr lang="en-US" i="1" dirty="0" smtClean="0"/>
          </a:p>
          <a:p>
            <a:pPr eaLnBrk="1" hangingPunct="1"/>
            <a:r>
              <a:rPr lang="en-US" dirty="0" smtClean="0"/>
              <a:t> </a:t>
            </a:r>
          </a:p>
          <a:p>
            <a:pPr eaLnBrk="1" hangingPunct="1"/>
            <a:r>
              <a:rPr lang="en-US" b="1" i="1" dirty="0" smtClean="0">
                <a:latin typeface="Californian FB" pitchFamily="18" charset="0"/>
                <a:ea typeface="Elmore" pitchFamily="2" charset="0"/>
              </a:rPr>
              <a:t>“What's in a name? </a:t>
            </a:r>
            <a:r>
              <a:rPr lang="en-US" b="1" i="1" dirty="0" smtClean="0">
                <a:solidFill>
                  <a:srgbClr val="FF66FF"/>
                </a:solidFill>
                <a:latin typeface="Californian FB" pitchFamily="18" charset="0"/>
                <a:ea typeface="Elmore" pitchFamily="2" charset="0"/>
              </a:rPr>
              <a:t>that which we call a rose</a:t>
            </a:r>
            <a:br>
              <a:rPr lang="en-US" b="1" i="1" dirty="0" smtClean="0">
                <a:solidFill>
                  <a:srgbClr val="FF66FF"/>
                </a:solidFill>
                <a:latin typeface="Californian FB" pitchFamily="18" charset="0"/>
                <a:ea typeface="Elmore" pitchFamily="2" charset="0"/>
              </a:rPr>
            </a:br>
            <a:r>
              <a:rPr lang="en-US" b="1" i="1" dirty="0" smtClean="0">
                <a:solidFill>
                  <a:srgbClr val="FF66FF"/>
                </a:solidFill>
                <a:latin typeface="Californian FB" pitchFamily="18" charset="0"/>
                <a:ea typeface="Elmore" pitchFamily="2" charset="0"/>
              </a:rPr>
              <a:t>By any other name would smell as sweet;</a:t>
            </a:r>
            <a:r>
              <a:rPr lang="en-US" b="1" i="1" dirty="0" smtClean="0">
                <a:latin typeface="Californian FB" pitchFamily="18" charset="0"/>
                <a:ea typeface="Elmore" pitchFamily="2" charset="0"/>
              </a:rPr>
              <a:t/>
            </a:r>
            <a:br>
              <a:rPr lang="en-US" b="1" i="1" dirty="0" smtClean="0">
                <a:latin typeface="Californian FB" pitchFamily="18" charset="0"/>
                <a:ea typeface="Elmore" pitchFamily="2" charset="0"/>
              </a:rPr>
            </a:br>
            <a:r>
              <a:rPr lang="en-US" b="1" i="1" dirty="0" smtClean="0">
                <a:solidFill>
                  <a:srgbClr val="FF66FF"/>
                </a:solidFill>
                <a:latin typeface="Californian FB" pitchFamily="18" charset="0"/>
                <a:ea typeface="Elmore" pitchFamily="2" charset="0"/>
              </a:rPr>
              <a:t>So Romeo would</a:t>
            </a:r>
            <a:r>
              <a:rPr lang="en-US" b="1" i="1" dirty="0" smtClean="0">
                <a:latin typeface="Californian FB" pitchFamily="18" charset="0"/>
                <a:ea typeface="Elmore" pitchFamily="2" charset="0"/>
              </a:rPr>
              <a:t>, were he not Romeo </a:t>
            </a:r>
            <a:r>
              <a:rPr lang="en-US" b="1" i="1" dirty="0" err="1" smtClean="0">
                <a:latin typeface="Californian FB" pitchFamily="18" charset="0"/>
                <a:ea typeface="Elmore" pitchFamily="2" charset="0"/>
              </a:rPr>
              <a:t>call'd</a:t>
            </a:r>
            <a:r>
              <a:rPr lang="en-US" b="1" i="1" dirty="0" smtClean="0">
                <a:latin typeface="Californian FB" pitchFamily="18" charset="0"/>
                <a:ea typeface="Elmore" pitchFamily="2" charset="0"/>
              </a:rPr>
              <a:t>,</a:t>
            </a:r>
            <a:br>
              <a:rPr lang="en-US" b="1" i="1" dirty="0" smtClean="0">
                <a:latin typeface="Californian FB" pitchFamily="18" charset="0"/>
                <a:ea typeface="Elmore" pitchFamily="2" charset="0"/>
              </a:rPr>
            </a:br>
            <a:r>
              <a:rPr lang="en-US" b="1" i="1" dirty="0" smtClean="0">
                <a:solidFill>
                  <a:srgbClr val="FF66FF"/>
                </a:solidFill>
                <a:latin typeface="Californian FB" pitchFamily="18" charset="0"/>
                <a:ea typeface="Elmore" pitchFamily="2" charset="0"/>
              </a:rPr>
              <a:t>Retain that dear perfection </a:t>
            </a:r>
            <a:r>
              <a:rPr lang="en-US" b="1" i="1" dirty="0" smtClean="0">
                <a:latin typeface="Californian FB" pitchFamily="18" charset="0"/>
                <a:ea typeface="Elmore" pitchFamily="2" charset="0"/>
              </a:rPr>
              <a:t>which he owes</a:t>
            </a:r>
            <a:br>
              <a:rPr lang="en-US" b="1" i="1" dirty="0" smtClean="0">
                <a:latin typeface="Californian FB" pitchFamily="18" charset="0"/>
                <a:ea typeface="Elmore" pitchFamily="2" charset="0"/>
              </a:rPr>
            </a:br>
            <a:r>
              <a:rPr lang="en-US" b="1" i="1" dirty="0" smtClean="0">
                <a:solidFill>
                  <a:srgbClr val="FF66FF"/>
                </a:solidFill>
                <a:latin typeface="Californian FB" pitchFamily="18" charset="0"/>
                <a:ea typeface="Elmore" pitchFamily="2" charset="0"/>
              </a:rPr>
              <a:t>Without that title</a:t>
            </a:r>
            <a:r>
              <a:rPr lang="en-US" b="1" i="1" dirty="0" smtClean="0">
                <a:latin typeface="Californian FB" pitchFamily="18" charset="0"/>
                <a:ea typeface="Elmore" pitchFamily="2" charset="0"/>
              </a:rPr>
              <a:t>.”</a:t>
            </a:r>
          </a:p>
          <a:p>
            <a:pPr eaLnBrk="1" hangingPunct="1"/>
            <a:r>
              <a:rPr lang="en-US" sz="2000" dirty="0" smtClean="0"/>
              <a:t>-Shakespeare</a:t>
            </a:r>
          </a:p>
          <a:p>
            <a:pPr eaLnBrk="1" hangingPunct="1"/>
            <a:endParaRPr lang="en-US"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r>
              <a:rPr lang="en-US" sz="2000" dirty="0" smtClean="0"/>
              <a:t>\</a:t>
            </a:r>
          </a:p>
          <a:p>
            <a:pPr eaLnBrk="1" hangingPunct="1"/>
            <a:r>
              <a:rPr lang="en-US" sz="2000" dirty="0" smtClean="0">
                <a:solidFill>
                  <a:schemeClr val="accent2"/>
                </a:solidFill>
              </a:rPr>
              <a:t>Shakespeare’s </a:t>
            </a:r>
            <a:r>
              <a:rPr lang="en-US" sz="2000" i="1" dirty="0" smtClean="0">
                <a:solidFill>
                  <a:schemeClr val="accent2"/>
                </a:solidFill>
              </a:rPr>
              <a:t>Romeo and Juliet</a:t>
            </a:r>
          </a:p>
        </p:txBody>
      </p:sp>
      <p:pic>
        <p:nvPicPr>
          <p:cNvPr id="9" name="Picture 8" descr="analogy.gif"/>
          <p:cNvPicPr>
            <a:picLocks noChangeAspect="1"/>
          </p:cNvPicPr>
          <p:nvPr/>
        </p:nvPicPr>
        <p:blipFill>
          <a:blip r:embed="rId4" cstate="print"/>
          <a:stretch>
            <a:fillRect/>
          </a:stretch>
        </p:blipFill>
        <p:spPr>
          <a:xfrm>
            <a:off x="1752600" y="2209800"/>
            <a:ext cx="5648586" cy="1524000"/>
          </a:xfrm>
          <a:prstGeom prst="rect">
            <a:avLst/>
          </a:prstGeom>
        </p:spPr>
      </p:pic>
      <p:pic>
        <p:nvPicPr>
          <p:cNvPr id="10" name="Picture 9" descr="imagesCAKIU52A.jpg"/>
          <p:cNvPicPr>
            <a:picLocks noChangeAspect="1"/>
          </p:cNvPicPr>
          <p:nvPr/>
        </p:nvPicPr>
        <p:blipFill>
          <a:blip r:embed="rId5" cstate="print">
            <a:lum bright="43000"/>
          </a:blip>
          <a:stretch>
            <a:fillRect/>
          </a:stretch>
        </p:blipFill>
        <p:spPr>
          <a:xfrm>
            <a:off x="457200" y="4876800"/>
            <a:ext cx="8372475" cy="1673411"/>
          </a:xfrm>
          <a:prstGeom prst="rect">
            <a:avLst/>
          </a:prstGeom>
          <a:blipFill dpi="0" rotWithShape="1">
            <a:blip r:embed="rId6" cstate="print">
              <a:lum bright="43000"/>
            </a:blip>
            <a:srcRect/>
            <a:tile tx="0" ty="0" sx="100000" sy="100000" flip="none" algn="tl"/>
          </a:blipFill>
          <a:effectLst>
            <a:outerShdw blurRad="50800" dist="50800" dir="5400000" algn="ctr" rotWithShape="0">
              <a:srgbClr val="000000"/>
            </a:outerShdw>
          </a:effectLst>
        </p:spPr>
      </p:pic>
      <p:sp>
        <p:nvSpPr>
          <p:cNvPr id="11" name="TextBox 10"/>
          <p:cNvSpPr txBox="1"/>
          <p:nvPr/>
        </p:nvSpPr>
        <p:spPr>
          <a:xfrm>
            <a:off x="1600200" y="4876800"/>
            <a:ext cx="5867400" cy="1938992"/>
          </a:xfrm>
          <a:prstGeom prst="rect">
            <a:avLst/>
          </a:prstGeom>
          <a:noFill/>
        </p:spPr>
        <p:txBody>
          <a:bodyPr wrap="square" rtlCol="0">
            <a:spAutoFit/>
          </a:bodyPr>
          <a:lstStyle/>
          <a:p>
            <a:pPr algn="ctr" eaLnBrk="1" hangingPunct="1"/>
            <a:endParaRPr lang="en-US" b="1" dirty="0" smtClean="0">
              <a:solidFill>
                <a:schemeClr val="bg1"/>
              </a:solidFill>
            </a:endParaRPr>
          </a:p>
          <a:p>
            <a:pPr algn="ctr" eaLnBrk="1" hangingPunct="1"/>
            <a:r>
              <a:rPr lang="en-US" b="1" dirty="0" smtClean="0">
                <a:solidFill>
                  <a:schemeClr val="bg1"/>
                </a:solidFill>
              </a:rPr>
              <a:t>--spoken by Juliet to explain that  a person’s name is not indicative of his/her character.</a:t>
            </a:r>
            <a:r>
              <a:rPr lang="en-US" dirty="0" smtClean="0"/>
              <a:t/>
            </a:r>
            <a:br>
              <a:rPr lang="en-US" dirty="0" smtClean="0"/>
            </a:br>
            <a:endParaRPr lang="en-US" dirty="0" smtClean="0"/>
          </a:p>
        </p:txBody>
      </p:sp>
      <p:pic>
        <p:nvPicPr>
          <p:cNvPr id="1026" name="Picture 2" descr="C:\Documents and Settings\mcmichaelsd\Local Settings\Temporary Internet Files\Content.IE5\EDKU92OO\MC900154830[1].wmf"/>
          <p:cNvPicPr>
            <a:picLocks noChangeAspect="1" noChangeArrowheads="1"/>
          </p:cNvPicPr>
          <p:nvPr/>
        </p:nvPicPr>
        <p:blipFill>
          <a:blip r:embed="rId7" cstate="print"/>
          <a:srcRect/>
          <a:stretch>
            <a:fillRect/>
          </a:stretch>
        </p:blipFill>
        <p:spPr bwMode="auto">
          <a:xfrm>
            <a:off x="609600" y="4876800"/>
            <a:ext cx="1613002" cy="1169518"/>
          </a:xfrm>
          <a:prstGeom prst="rect">
            <a:avLst/>
          </a:prstGeom>
          <a:noFill/>
        </p:spPr>
      </p:pic>
    </p:spTree>
    <p:custDataLst>
      <p:tags r:id="rId1"/>
    </p:custDataLst>
  </p:cSld>
  <p:clrMapOvr>
    <a:masterClrMapping/>
  </p:clrMapOvr>
  <p:transition xmlns:p14="http://schemas.microsoft.com/office/powerpoint/2010/main" spd="slow" advTm="31143">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9219">
                                            <p:txEl>
                                              <p:pRg st="3" end="3"/>
                                            </p:txEl>
                                          </p:spTgt>
                                        </p:tgtEl>
                                        <p:attrNameLst>
                                          <p:attrName>style.visibility</p:attrName>
                                        </p:attrNameLst>
                                      </p:cBhvr>
                                      <p:to>
                                        <p:strVal val="visible"/>
                                      </p:to>
                                    </p:set>
                                    <p:animEffect transition="in" filter="dissolve">
                                      <p:cBhvr>
                                        <p:cTn id="14" dur="500"/>
                                        <p:tgtEl>
                                          <p:spTgt spid="9219">
                                            <p:txEl>
                                              <p:pRg st="3" end="3"/>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9219">
                                            <p:txEl>
                                              <p:pRg st="4" end="4"/>
                                            </p:txEl>
                                          </p:spTgt>
                                        </p:tgtEl>
                                        <p:attrNameLst>
                                          <p:attrName>style.visibility</p:attrName>
                                        </p:attrNameLst>
                                      </p:cBhvr>
                                      <p:to>
                                        <p:strVal val="visible"/>
                                      </p:to>
                                    </p:set>
                                    <p:animEffect transition="in" filter="dissolve">
                                      <p:cBhvr>
                                        <p:cTn id="17" dur="500"/>
                                        <p:tgtEl>
                                          <p:spTgt spid="921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dissolve">
                                      <p:cBhvr>
                                        <p:cTn id="2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3"/>
          <p:cNvSpPr>
            <a:spLocks noGrp="1" noChangeArrowheads="1"/>
          </p:cNvSpPr>
          <p:nvPr>
            <p:ph type="subTitle" idx="1"/>
          </p:nvPr>
        </p:nvSpPr>
        <p:spPr>
          <a:xfrm>
            <a:off x="1295400" y="3429000"/>
            <a:ext cx="6400800" cy="1981200"/>
          </a:xfrm>
        </p:spPr>
        <p:txBody>
          <a:bodyPr/>
          <a:lstStyle/>
          <a:p>
            <a:pPr eaLnBrk="1" hangingPunct="1"/>
            <a:r>
              <a:rPr lang="en-US" sz="4400" dirty="0" smtClean="0"/>
              <a:t>A great exaggeration to emphasize strong feeling.</a:t>
            </a:r>
          </a:p>
        </p:txBody>
      </p:sp>
      <p:pic>
        <p:nvPicPr>
          <p:cNvPr id="4" name="Picture 3" descr="hyperbole red.gif"/>
          <p:cNvPicPr>
            <a:picLocks noChangeAspect="1"/>
          </p:cNvPicPr>
          <p:nvPr/>
        </p:nvPicPr>
        <p:blipFill>
          <a:blip r:embed="rId3" cstate="print"/>
          <a:stretch>
            <a:fillRect/>
          </a:stretch>
        </p:blipFill>
        <p:spPr>
          <a:xfrm>
            <a:off x="762000" y="762000"/>
            <a:ext cx="8077200" cy="2514600"/>
          </a:xfrm>
          <a:prstGeom prst="rect">
            <a:avLst/>
          </a:prstGeom>
        </p:spPr>
      </p:pic>
    </p:spTree>
    <p:custDataLst>
      <p:tags r:id="rId1"/>
    </p:custDataLst>
  </p:cSld>
  <p:clrMapOvr>
    <a:masterClrMapping/>
  </p:clrMapOvr>
  <p:transition xmlns:p14="http://schemas.microsoft.com/office/powerpoint/2010/main" spd="slow" advTm="7375">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nodeType="clickEffect">
                                  <p:stCondLst>
                                    <p:cond delay="0"/>
                                  </p:stCondLst>
                                  <p:iterate type="lt">
                                    <p:tmPct val="10000"/>
                                  </p:iterate>
                                  <p:childTnLst>
                                    <p:set>
                                      <p:cBhvr override="childStyle">
                                        <p:cTn id="6" dur="500" autoRev="1" fill="hold"/>
                                        <p:tgtEl>
                                          <p:spTgt spid="12290">
                                            <p:txEl>
                                              <p:pRg st="0" end="0"/>
                                            </p:txEl>
                                          </p:spTgt>
                                        </p:tgtEl>
                                        <p:attrNameLst>
                                          <p:attrName>style.color</p:attrName>
                                        </p:attrNameLst>
                                      </p:cBhvr>
                                      <p:to>
                                        <p:clrVal>
                                          <a:srgbClr val="99CCFF"/>
                                        </p:clrVal>
                                      </p:to>
                                    </p:set>
                                    <p:set>
                                      <p:cBhvr>
                                        <p:cTn id="7" dur="500" autoRev="1" fill="hold"/>
                                        <p:tgtEl>
                                          <p:spTgt spid="12290">
                                            <p:txEl>
                                              <p:pRg st="0" end="0"/>
                                            </p:txEl>
                                          </p:spTgt>
                                        </p:tgtEl>
                                        <p:attrNameLst>
                                          <p:attrName>fillcolor</p:attrName>
                                        </p:attrNameLst>
                                      </p:cBhvr>
                                      <p:to>
                                        <p:clrVal>
                                          <a:srgbClr val="99CCFF"/>
                                        </p:clrVal>
                                      </p:to>
                                    </p:set>
                                    <p:set>
                                      <p:cBhvr>
                                        <p:cTn id="8" dur="500" autoRev="1" fill="hold"/>
                                        <p:tgtEl>
                                          <p:spTgt spid="1229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5365" name="Picture 5" descr="C:\WINDOWS\DESKTOP\Roger\desert.jpg"/>
          <p:cNvPicPr>
            <a:picLocks noChangeAspect="1" noChangeArrowheads="1"/>
          </p:cNvPicPr>
          <p:nvPr/>
        </p:nvPicPr>
        <p:blipFill>
          <a:blip r:embed="rId3" cstate="print"/>
          <a:stretch>
            <a:fillRect/>
          </a:stretch>
        </p:blipFill>
        <p:spPr bwMode="auto">
          <a:xfrm>
            <a:off x="381000" y="1828800"/>
            <a:ext cx="8382000" cy="4598358"/>
          </a:xfrm>
          <a:prstGeom prst="rect">
            <a:avLst/>
          </a:prstGeom>
          <a:noFill/>
          <a:ln w="9525">
            <a:solidFill>
              <a:srgbClr val="808080"/>
            </a:solidFill>
            <a:miter lim="800000"/>
            <a:headEnd/>
            <a:tailEnd/>
          </a:ln>
          <a:effectLst>
            <a:outerShdw dist="45791" dir="2021404" algn="ctr" rotWithShape="0">
              <a:srgbClr val="808080"/>
            </a:outerShdw>
          </a:effectLst>
        </p:spPr>
      </p:pic>
      <p:sp>
        <p:nvSpPr>
          <p:cNvPr id="15363" name="Rectangle 3"/>
          <p:cNvSpPr>
            <a:spLocks noGrp="1" noChangeArrowheads="1"/>
          </p:cNvSpPr>
          <p:nvPr>
            <p:ph type="subTitle" idx="1"/>
          </p:nvPr>
        </p:nvSpPr>
        <p:spPr>
          <a:xfrm>
            <a:off x="457200" y="5257800"/>
            <a:ext cx="8001000" cy="3200400"/>
          </a:xfrm>
        </p:spPr>
        <p:txBody>
          <a:bodyPr/>
          <a:lstStyle/>
          <a:p>
            <a:pPr eaLnBrk="1" hangingPunct="1"/>
            <a:r>
              <a:rPr lang="en-US" sz="3600" b="1" dirty="0" smtClean="0">
                <a:solidFill>
                  <a:schemeClr val="bg1"/>
                </a:solidFill>
              </a:rPr>
              <a:t>“And I will love you still, my Dear,</a:t>
            </a:r>
            <a:br>
              <a:rPr lang="en-US" sz="3600" b="1" dirty="0" smtClean="0">
                <a:solidFill>
                  <a:schemeClr val="bg1"/>
                </a:solidFill>
              </a:rPr>
            </a:br>
            <a:r>
              <a:rPr lang="en-US" sz="3600" b="1" dirty="0" err="1" smtClean="0">
                <a:solidFill>
                  <a:schemeClr val="bg1"/>
                </a:solidFill>
              </a:rPr>
              <a:t>‘Til</a:t>
            </a:r>
            <a:r>
              <a:rPr lang="en-US" sz="3600" b="1" dirty="0" smtClean="0">
                <a:solidFill>
                  <a:schemeClr val="bg1"/>
                </a:solidFill>
              </a:rPr>
              <a:t> all the seas go dry.”</a:t>
            </a:r>
            <a:r>
              <a:rPr lang="en-US" sz="2000" b="1" dirty="0" smtClean="0">
                <a:solidFill>
                  <a:schemeClr val="bg1"/>
                </a:solidFill>
              </a:rPr>
              <a:t>--Robert Burns</a:t>
            </a:r>
            <a:r>
              <a:rPr lang="en-US" sz="3600" dirty="0" smtClean="0"/>
              <a:t/>
            </a:r>
            <a:br>
              <a:rPr lang="en-US" sz="3600" dirty="0" smtClean="0"/>
            </a:br>
            <a:endParaRPr lang="en-US" sz="3600" dirty="0" smtClean="0">
              <a:solidFill>
                <a:schemeClr val="accent2"/>
              </a:solidFill>
            </a:endParaRPr>
          </a:p>
        </p:txBody>
      </p:sp>
      <p:pic>
        <p:nvPicPr>
          <p:cNvPr id="7" name="Picture 6" descr="hyperbole red.gif"/>
          <p:cNvPicPr>
            <a:picLocks noChangeAspect="1"/>
          </p:cNvPicPr>
          <p:nvPr/>
        </p:nvPicPr>
        <p:blipFill>
          <a:blip r:embed="rId4" cstate="print"/>
          <a:stretch>
            <a:fillRect/>
          </a:stretch>
        </p:blipFill>
        <p:spPr>
          <a:xfrm>
            <a:off x="1066800" y="457200"/>
            <a:ext cx="7010400" cy="1172695"/>
          </a:xfrm>
          <a:prstGeom prst="rect">
            <a:avLst/>
          </a:prstGeom>
        </p:spPr>
      </p:pic>
    </p:spTree>
    <p:custDataLst>
      <p:tags r:id="rId1"/>
    </p:custDataLst>
  </p:cSld>
  <p:clrMapOvr>
    <a:masterClrMapping/>
  </p:clrMapOvr>
  <p:transition xmlns:p14="http://schemas.microsoft.com/office/powerpoint/2010/main" spd="slow" advTm="12032">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iterate type="lt">
                                    <p:tmPct val="0"/>
                                  </p:iterate>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nodeType="afterEffect">
                                  <p:stCondLst>
                                    <p:cond delay="0"/>
                                  </p:stCondLst>
                                  <p:childTnLst>
                                    <p:set>
                                      <p:cBhvr>
                                        <p:cTn id="11" dur="1" fill="hold">
                                          <p:stCondLst>
                                            <p:cond delay="0"/>
                                          </p:stCondLst>
                                        </p:cTn>
                                        <p:tgtEl>
                                          <p:spTgt spid="15365"/>
                                        </p:tgtEl>
                                        <p:attrNameLst>
                                          <p:attrName>style.visibility</p:attrName>
                                        </p:attrNameLst>
                                      </p:cBhvr>
                                      <p:to>
                                        <p:strVal val="visible"/>
                                      </p:to>
                                    </p:set>
                                    <p:anim calcmode="lin" valueType="num">
                                      <p:cBhvr additive="base">
                                        <p:cTn id="12" dur="500" fill="hold"/>
                                        <p:tgtEl>
                                          <p:spTgt spid="15365"/>
                                        </p:tgtEl>
                                        <p:attrNameLst>
                                          <p:attrName>ppt_x</p:attrName>
                                        </p:attrNameLst>
                                      </p:cBhvr>
                                      <p:tavLst>
                                        <p:tav tm="0">
                                          <p:val>
                                            <p:strVal val="0-#ppt_w/2"/>
                                          </p:val>
                                        </p:tav>
                                        <p:tav tm="100000">
                                          <p:val>
                                            <p:strVal val="#ppt_x"/>
                                          </p:val>
                                        </p:tav>
                                      </p:tavLst>
                                    </p:anim>
                                    <p:anim calcmode="lin" valueType="num">
                                      <p:cBhvr additive="base">
                                        <p:cTn id="13" dur="500" fill="hold"/>
                                        <p:tgtEl>
                                          <p:spTgt spid="1536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0" presetClass="emph" presetSubtype="0" fill="hold" nodeType="clickEffect">
                                  <p:stCondLst>
                                    <p:cond delay="0"/>
                                  </p:stCondLst>
                                  <p:iterate type="lt">
                                    <p:tmPct val="10000"/>
                                  </p:iterate>
                                  <p:childTnLst>
                                    <p:set>
                                      <p:cBhvr override="childStyle">
                                        <p:cTn id="17" dur="500" autoRev="1" fill="hold"/>
                                        <p:tgtEl>
                                          <p:spTgt spid="15363">
                                            <p:txEl>
                                              <p:pRg st="0" end="0"/>
                                            </p:txEl>
                                          </p:spTgt>
                                        </p:tgtEl>
                                        <p:attrNameLst>
                                          <p:attrName>style.color</p:attrName>
                                        </p:attrNameLst>
                                      </p:cBhvr>
                                      <p:to>
                                        <p:clrVal>
                                          <a:srgbClr val="FF0000"/>
                                        </p:clrVal>
                                      </p:to>
                                    </p:set>
                                    <p:set>
                                      <p:cBhvr>
                                        <p:cTn id="18" dur="500" autoRev="1" fill="hold"/>
                                        <p:tgtEl>
                                          <p:spTgt spid="15363">
                                            <p:txEl>
                                              <p:pRg st="0" end="0"/>
                                            </p:txEl>
                                          </p:spTgt>
                                        </p:tgtEl>
                                        <p:attrNameLst>
                                          <p:attrName>fillcolor</p:attrName>
                                        </p:attrNameLst>
                                      </p:cBhvr>
                                      <p:to>
                                        <p:clrVal>
                                          <a:srgbClr val="FF0000"/>
                                        </p:clrVal>
                                      </p:to>
                                    </p:set>
                                    <p:set>
                                      <p:cBhvr>
                                        <p:cTn id="19" dur="500" autoRev="1" fill="hold"/>
                                        <p:tgtEl>
                                          <p:spTgt spid="1536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advAuto="100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3"/>
          <p:cNvSpPr>
            <a:spLocks noGrp="1" noChangeArrowheads="1"/>
          </p:cNvSpPr>
          <p:nvPr>
            <p:ph type="subTitle" idx="1"/>
          </p:nvPr>
        </p:nvSpPr>
        <p:spPr>
          <a:xfrm>
            <a:off x="1447800" y="3581400"/>
            <a:ext cx="6400800" cy="2514600"/>
          </a:xfrm>
        </p:spPr>
        <p:txBody>
          <a:bodyPr/>
          <a:lstStyle/>
          <a:p>
            <a:pPr eaLnBrk="1" hangingPunct="1"/>
            <a:r>
              <a:rPr lang="en-US" sz="4000" dirty="0" smtClean="0">
                <a:solidFill>
                  <a:schemeClr val="tx2"/>
                </a:solidFill>
              </a:rPr>
              <a:t>Human characteristics are given to non-human animals, objects, or ideas.</a:t>
            </a:r>
            <a:endParaRPr lang="en-US" dirty="0" smtClean="0">
              <a:solidFill>
                <a:schemeClr val="tx2"/>
              </a:solidFill>
            </a:endParaRPr>
          </a:p>
        </p:txBody>
      </p:sp>
      <p:pic>
        <p:nvPicPr>
          <p:cNvPr id="5" name="Picture 4" descr="personification yellow.gif"/>
          <p:cNvPicPr>
            <a:picLocks noChangeAspect="1"/>
          </p:cNvPicPr>
          <p:nvPr/>
        </p:nvPicPr>
        <p:blipFill>
          <a:blip r:embed="rId3" cstate="print"/>
          <a:stretch>
            <a:fillRect/>
          </a:stretch>
        </p:blipFill>
        <p:spPr>
          <a:xfrm>
            <a:off x="1143000" y="685800"/>
            <a:ext cx="7092778" cy="13716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ustDataLst>
      <p:tags r:id="rId1"/>
    </p:custDataLst>
  </p:cSld>
  <p:clrMapOvr>
    <a:masterClrMapping/>
  </p:clrMapOvr>
  <p:transition xmlns:p14="http://schemas.microsoft.com/office/powerpoint/2010/main" spd="slow" advTm="1175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nodeType="clickEffect">
                                  <p:stCondLst>
                                    <p:cond delay="0"/>
                                  </p:stCondLst>
                                  <p:iterate type="lt">
                                    <p:tmPct val="10000"/>
                                  </p:iterate>
                                  <p:childTnLst>
                                    <p:set>
                                      <p:cBhvr override="childStyle">
                                        <p:cTn id="6" dur="500" autoRev="1" fill="hold"/>
                                        <p:tgtEl>
                                          <p:spTgt spid="14338">
                                            <p:txEl>
                                              <p:pRg st="0" end="0"/>
                                            </p:txEl>
                                          </p:spTgt>
                                        </p:tgtEl>
                                        <p:attrNameLst>
                                          <p:attrName>style.color</p:attrName>
                                        </p:attrNameLst>
                                      </p:cBhvr>
                                      <p:to>
                                        <p:clrVal>
                                          <a:srgbClr val="99CCFF"/>
                                        </p:clrVal>
                                      </p:to>
                                    </p:set>
                                    <p:set>
                                      <p:cBhvr>
                                        <p:cTn id="7" dur="500" autoRev="1" fill="hold"/>
                                        <p:tgtEl>
                                          <p:spTgt spid="14338">
                                            <p:txEl>
                                              <p:pRg st="0" end="0"/>
                                            </p:txEl>
                                          </p:spTgt>
                                        </p:tgtEl>
                                        <p:attrNameLst>
                                          <p:attrName>fillcolor</p:attrName>
                                        </p:attrNameLst>
                                      </p:cBhvr>
                                      <p:to>
                                        <p:clrVal>
                                          <a:srgbClr val="99CCFF"/>
                                        </p:clrVal>
                                      </p:to>
                                    </p:set>
                                    <p:set>
                                      <p:cBhvr>
                                        <p:cTn id="8" dur="500" autoRev="1" fill="hold"/>
                                        <p:tgtEl>
                                          <p:spTgt spid="1433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038" name="Picture 14" descr="C:\Documents and Settings\mcmichaelsd\Local Settings\Temporary Internet Files\Content.IE5\S9H05X0J\MP900448318[1].jpg"/>
          <p:cNvPicPr>
            <a:picLocks noChangeAspect="1" noChangeArrowheads="1"/>
          </p:cNvPicPr>
          <p:nvPr/>
        </p:nvPicPr>
        <p:blipFill>
          <a:blip r:embed="rId3" cstate="print"/>
          <a:srcRect/>
          <a:stretch>
            <a:fillRect/>
          </a:stretch>
        </p:blipFill>
        <p:spPr bwMode="auto">
          <a:xfrm>
            <a:off x="0" y="1943100"/>
            <a:ext cx="3276600" cy="4914900"/>
          </a:xfrm>
          <a:prstGeom prst="rect">
            <a:avLst/>
          </a:prstGeom>
          <a:noFill/>
        </p:spPr>
      </p:pic>
      <p:sp>
        <p:nvSpPr>
          <p:cNvPr id="17411" name="Rectangle 3"/>
          <p:cNvSpPr>
            <a:spLocks noGrp="1" noChangeArrowheads="1"/>
          </p:cNvSpPr>
          <p:nvPr>
            <p:ph type="subTitle" idx="1"/>
          </p:nvPr>
        </p:nvSpPr>
        <p:spPr>
          <a:xfrm>
            <a:off x="4038600" y="2362200"/>
            <a:ext cx="4724400" cy="4267200"/>
          </a:xfrm>
        </p:spPr>
        <p:txBody>
          <a:bodyPr/>
          <a:lstStyle/>
          <a:p>
            <a:pPr eaLnBrk="1" hangingPunct="1"/>
            <a:r>
              <a:rPr lang="en-US" dirty="0" smtClean="0"/>
              <a:t>“The light lingered about the lonely child, as if glad of such a playmate…”</a:t>
            </a:r>
          </a:p>
          <a:p>
            <a:pPr eaLnBrk="1" hangingPunct="1"/>
            <a:endParaRPr lang="en-US" dirty="0" smtClean="0"/>
          </a:p>
          <a:p>
            <a:pPr eaLnBrk="1" hangingPunct="1"/>
            <a:r>
              <a:rPr lang="en-US" sz="2000" dirty="0" smtClean="0">
                <a:solidFill>
                  <a:schemeClr val="tx2"/>
                </a:solidFill>
              </a:rPr>
              <a:t>from </a:t>
            </a:r>
            <a:r>
              <a:rPr lang="en-US" sz="2000" i="1" dirty="0" smtClean="0">
                <a:solidFill>
                  <a:schemeClr val="tx2"/>
                </a:solidFill>
              </a:rPr>
              <a:t>The Scarlet Letter</a:t>
            </a:r>
          </a:p>
          <a:p>
            <a:pPr eaLnBrk="1" hangingPunct="1"/>
            <a:r>
              <a:rPr lang="en-US" sz="2000" dirty="0" smtClean="0">
                <a:solidFill>
                  <a:schemeClr val="tx2"/>
                </a:solidFill>
              </a:rPr>
              <a:t>Nathaniel Hawthorne</a:t>
            </a:r>
          </a:p>
        </p:txBody>
      </p:sp>
      <p:pic>
        <p:nvPicPr>
          <p:cNvPr id="7" name="Picture 6" descr="personification yellow.gif"/>
          <p:cNvPicPr>
            <a:picLocks noChangeAspect="1"/>
          </p:cNvPicPr>
          <p:nvPr/>
        </p:nvPicPr>
        <p:blipFill>
          <a:blip r:embed="rId4" cstate="print"/>
          <a:stretch>
            <a:fillRect/>
          </a:stretch>
        </p:blipFill>
        <p:spPr>
          <a:xfrm>
            <a:off x="1295400" y="228600"/>
            <a:ext cx="7092778" cy="13716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8" name="Picture 4" descr="C:\Documents and Settings\mcmichaelsd\Local Settings\Temporary Internet Files\Content.IE5\RWU3ZMQ4\MC900446274[1].wmf"/>
          <p:cNvPicPr>
            <a:picLocks noChangeAspect="1" noChangeArrowheads="1"/>
          </p:cNvPicPr>
          <p:nvPr/>
        </p:nvPicPr>
        <p:blipFill>
          <a:blip r:embed="rId5" cstate="print"/>
          <a:srcRect/>
          <a:stretch>
            <a:fillRect/>
          </a:stretch>
        </p:blipFill>
        <p:spPr bwMode="auto">
          <a:xfrm>
            <a:off x="-228600" y="1447800"/>
            <a:ext cx="1981200" cy="1744622"/>
          </a:xfrm>
          <a:prstGeom prst="rect">
            <a:avLst/>
          </a:prstGeom>
          <a:noFill/>
        </p:spPr>
      </p:pic>
    </p:spTree>
    <p:custDataLst>
      <p:tags r:id="rId1"/>
    </p:custDataLst>
  </p:cSld>
  <p:clrMapOvr>
    <a:masterClrMapping/>
  </p:clrMapOvr>
  <p:transition xmlns:p14="http://schemas.microsoft.com/office/powerpoint/2010/main" spd="slow" advTm="14874">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7411">
                                            <p:txEl>
                                              <p:pRg st="0" end="0"/>
                                            </p:txEl>
                                          </p:spTgt>
                                        </p:tgtEl>
                                        <p:attrNameLst>
                                          <p:attrName>style.visibility</p:attrName>
                                        </p:attrNameLst>
                                      </p:cBhvr>
                                      <p:to>
                                        <p:strVal val="visible"/>
                                      </p:to>
                                    </p:set>
                                    <p:anim calcmode="discrete" valueType="clr">
                                      <p:cBhvr override="childStyle">
                                        <p:cTn id="7" dur="80"/>
                                        <p:tgtEl>
                                          <p:spTgt spid="174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41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7411">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7411">
                                            <p:txEl>
                                              <p:pRg st="2" end="2"/>
                                            </p:txEl>
                                          </p:spTgt>
                                        </p:tgtEl>
                                        <p:attrNameLst>
                                          <p:attrName>style.visibility</p:attrName>
                                        </p:attrNameLst>
                                      </p:cBhvr>
                                      <p:to>
                                        <p:strVal val="visible"/>
                                      </p:to>
                                    </p:set>
                                    <p:animEffect transition="in" filter="wipe(down)">
                                      <p:cBhvr>
                                        <p:cTn id="14" dur="500"/>
                                        <p:tgtEl>
                                          <p:spTgt spid="17411">
                                            <p:txEl>
                                              <p:pRg st="2" end="2"/>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17411">
                                            <p:txEl>
                                              <p:pRg st="3" end="3"/>
                                            </p:txEl>
                                          </p:spTgt>
                                        </p:tgtEl>
                                        <p:attrNameLst>
                                          <p:attrName>style.visibility</p:attrName>
                                        </p:attrNameLst>
                                      </p:cBhvr>
                                      <p:to>
                                        <p:strVal val="visible"/>
                                      </p:to>
                                    </p:set>
                                    <p:animEffect transition="in" filter="wipe(down)">
                                      <p:cBhvr>
                                        <p:cTn id="17" dur="500"/>
                                        <p:tgtEl>
                                          <p:spTgt spid="174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nodeType="clickEffect">
                                  <p:stCondLst>
                                    <p:cond delay="0"/>
                                  </p:stCondLst>
                                  <p:childTnLst>
                                    <p:set>
                                      <p:cBhvr>
                                        <p:cTn id="21" dur="1" fill="hold">
                                          <p:stCondLst>
                                            <p:cond delay="0"/>
                                          </p:stCondLst>
                                        </p:cTn>
                                        <p:tgtEl>
                                          <p:spTgt spid="1038"/>
                                        </p:tgtEl>
                                        <p:attrNameLst>
                                          <p:attrName>style.visibility</p:attrName>
                                        </p:attrNameLst>
                                      </p:cBhvr>
                                      <p:to>
                                        <p:strVal val="visible"/>
                                      </p:to>
                                    </p:set>
                                    <p:anim calcmode="lin" valueType="num">
                                      <p:cBhvr additive="base">
                                        <p:cTn id="22" dur="1000" fill="hold"/>
                                        <p:tgtEl>
                                          <p:spTgt spid="1038"/>
                                        </p:tgtEl>
                                        <p:attrNameLst>
                                          <p:attrName>ppt_x</p:attrName>
                                        </p:attrNameLst>
                                      </p:cBhvr>
                                      <p:tavLst>
                                        <p:tav tm="0">
                                          <p:val>
                                            <p:strVal val="#ppt_x"/>
                                          </p:val>
                                        </p:tav>
                                        <p:tav tm="100000">
                                          <p:val>
                                            <p:strVal val="#ppt_x"/>
                                          </p:val>
                                        </p:tav>
                                      </p:tavLst>
                                    </p:anim>
                                    <p:anim calcmode="lin" valueType="num">
                                      <p:cBhvr additive="base">
                                        <p:cTn id="23" dur="10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1000"/>
                                        <p:tgtEl>
                                          <p:spTgt spid="1028"/>
                                        </p:tgtEl>
                                      </p:cBhvr>
                                    </p:animEffect>
                                    <p:anim calcmode="lin" valueType="num">
                                      <p:cBhvr>
                                        <p:cTn id="29" dur="1000" fill="hold"/>
                                        <p:tgtEl>
                                          <p:spTgt spid="1028"/>
                                        </p:tgtEl>
                                        <p:attrNameLst>
                                          <p:attrName>ppt_x</p:attrName>
                                        </p:attrNameLst>
                                      </p:cBhvr>
                                      <p:tavLst>
                                        <p:tav tm="0">
                                          <p:val>
                                            <p:strVal val="#ppt_x"/>
                                          </p:val>
                                        </p:tav>
                                        <p:tav tm="100000">
                                          <p:val>
                                            <p:strVal val="#ppt_x"/>
                                          </p:val>
                                        </p:tav>
                                      </p:tavLst>
                                    </p:anim>
                                    <p:anim calcmode="lin" valueType="num">
                                      <p:cBhvr>
                                        <p:cTn id="30"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path" presetSubtype="0" accel="50000" decel="50000" fill="hold" nodeType="clickEffect">
                                  <p:stCondLst>
                                    <p:cond delay="0"/>
                                  </p:stCondLst>
                                  <p:childTnLst>
                                    <p:animMotion origin="layout" path="M 0 0  L 0.067 -0.05333  C 0.081 -0.06533  0.102 -0.072  0.124 -0.072  C 0.149 -0.072  0.169 -0.06533  0.183 -0.05333  L 0.25 0  E" pathEditMode="relative" ptsTypes="">
                                      <p:cBhvr>
                                        <p:cTn id="34" dur="5000" fill="hold"/>
                                        <p:tgtEl>
                                          <p:spTgt spid="102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000" dirty="0" smtClean="0">
                <a:solidFill>
                  <a:schemeClr val="tx1"/>
                </a:solidFill>
              </a:rPr>
              <a:t>POETRY GALLERY WALK</a:t>
            </a:r>
            <a:endParaRPr lang="en-US" sz="6000" dirty="0">
              <a:solidFill>
                <a:schemeClr val="tx1"/>
              </a:solidFill>
            </a:endParaRPr>
          </a:p>
        </p:txBody>
      </p:sp>
      <p:sp>
        <p:nvSpPr>
          <p:cNvPr id="5" name="Content Placeholder 4"/>
          <p:cNvSpPr>
            <a:spLocks noGrp="1"/>
          </p:cNvSpPr>
          <p:nvPr>
            <p:ph idx="1"/>
          </p:nvPr>
        </p:nvSpPr>
        <p:spPr/>
        <p:txBody>
          <a:bodyPr>
            <a:normAutofit/>
          </a:bodyPr>
          <a:lstStyle/>
          <a:p>
            <a:r>
              <a:rPr lang="en-US" sz="2400" dirty="0" smtClean="0"/>
              <a:t>First, you will walk around and familiarize yourself with the poems. </a:t>
            </a:r>
          </a:p>
          <a:p>
            <a:endParaRPr lang="en-US" sz="2400" dirty="0"/>
          </a:p>
          <a:p>
            <a:r>
              <a:rPr lang="en-US" sz="2400" dirty="0" smtClean="0"/>
              <a:t>While reading, music will be playing.  It should be silent, as though you are walking around an art museum.  </a:t>
            </a:r>
          </a:p>
          <a:p>
            <a:r>
              <a:rPr lang="en-US" sz="2400" dirty="0" smtClean="0"/>
              <a:t>Second, you will be given the “Poetry Gallery Walk” handout.  Please use this as you walk around.</a:t>
            </a:r>
          </a:p>
          <a:p>
            <a:endParaRPr lang="en-US" sz="2400" dirty="0" smtClean="0"/>
          </a:p>
          <a:p>
            <a:r>
              <a:rPr lang="en-US" sz="2400" dirty="0" smtClean="0"/>
              <a:t>ENJOY this experience.  </a:t>
            </a:r>
            <a:r>
              <a:rPr lang="en-US" sz="2400" dirty="0" smtClean="0">
                <a:sym typeface="Wingdings" panose="05000000000000000000" pitchFamily="2" charset="2"/>
              </a:rPr>
              <a:t></a:t>
            </a:r>
            <a:endParaRPr lang="en-US" sz="2400" dirty="0"/>
          </a:p>
        </p:txBody>
      </p:sp>
    </p:spTree>
    <p:extLst>
      <p:ext uri="{BB962C8B-B14F-4D97-AF65-F5344CB8AC3E}">
        <p14:creationId xmlns:p14="http://schemas.microsoft.com/office/powerpoint/2010/main" val="141199140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1000"/>
                                        <p:tgtEl>
                                          <p:spTgt spid="5">
                                            <p:txEl>
                                              <p:pRg st="5" end="5"/>
                                            </p:txEl>
                                          </p:spTgt>
                                        </p:tgtEl>
                                      </p:cBhvr>
                                    </p:animEffect>
                                    <p:anim calcmode="lin" valueType="num">
                                      <p:cBhvr>
                                        <p:cTn id="2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subTitle" idx="1"/>
          </p:nvPr>
        </p:nvSpPr>
        <p:spPr>
          <a:xfrm>
            <a:off x="1295400" y="2743200"/>
            <a:ext cx="6400800" cy="2819400"/>
          </a:xfrm>
        </p:spPr>
        <p:txBody>
          <a:bodyPr/>
          <a:lstStyle/>
          <a:p>
            <a:pPr eaLnBrk="1" hangingPunct="1"/>
            <a:r>
              <a:rPr lang="en-US" sz="4000" dirty="0" smtClean="0"/>
              <a:t>An absent person or inanimate object is directly spoken to as though they were present.</a:t>
            </a:r>
            <a:endParaRPr lang="en-US" sz="3200" dirty="0" smtClean="0"/>
          </a:p>
        </p:txBody>
      </p:sp>
      <p:pic>
        <p:nvPicPr>
          <p:cNvPr id="4" name="Picture 3" descr="apostrophe.gif"/>
          <p:cNvPicPr>
            <a:picLocks noChangeAspect="1"/>
          </p:cNvPicPr>
          <p:nvPr/>
        </p:nvPicPr>
        <p:blipFill>
          <a:blip r:embed="rId3" cstate="print"/>
          <a:stretch>
            <a:fillRect/>
          </a:stretch>
        </p:blipFill>
        <p:spPr>
          <a:xfrm>
            <a:off x="304800" y="457200"/>
            <a:ext cx="8534400" cy="1206885"/>
          </a:xfrm>
          <a:prstGeom prst="rect">
            <a:avLst/>
          </a:prstGeom>
        </p:spPr>
      </p:pic>
    </p:spTree>
    <p:custDataLst>
      <p:tags r:id="rId1"/>
    </p:custDataLst>
  </p:cSld>
  <p:clrMapOvr>
    <a:masterClrMapping/>
  </p:clrMapOvr>
  <p:transition xmlns:p14="http://schemas.microsoft.com/office/powerpoint/2010/main" spd="slow" advTm="13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nodeType="clickEffect">
                                  <p:stCondLst>
                                    <p:cond delay="0"/>
                                  </p:stCondLst>
                                  <p:iterate type="lt">
                                    <p:tmPct val="10000"/>
                                  </p:iterate>
                                  <p:childTnLst>
                                    <p:set>
                                      <p:cBhvr override="childStyle">
                                        <p:cTn id="6" dur="500" autoRev="1" fill="hold"/>
                                        <p:tgtEl>
                                          <p:spTgt spid="16386">
                                            <p:txEl>
                                              <p:pRg st="0" end="0"/>
                                            </p:txEl>
                                          </p:spTgt>
                                        </p:tgtEl>
                                        <p:attrNameLst>
                                          <p:attrName>style.color</p:attrName>
                                        </p:attrNameLst>
                                      </p:cBhvr>
                                      <p:to>
                                        <p:clrVal>
                                          <a:schemeClr val="accent2"/>
                                        </p:clrVal>
                                      </p:to>
                                    </p:set>
                                    <p:set>
                                      <p:cBhvr>
                                        <p:cTn id="7" dur="500" autoRev="1" fill="hold"/>
                                        <p:tgtEl>
                                          <p:spTgt spid="16386">
                                            <p:txEl>
                                              <p:pRg st="0" end="0"/>
                                            </p:txEl>
                                          </p:spTgt>
                                        </p:tgtEl>
                                        <p:attrNameLst>
                                          <p:attrName>fillcolor</p:attrName>
                                        </p:attrNameLst>
                                      </p:cBhvr>
                                      <p:to>
                                        <p:clrVal>
                                          <a:schemeClr val="accent2"/>
                                        </p:clrVal>
                                      </p:to>
                                    </p:set>
                                    <p:set>
                                      <p:cBhvr>
                                        <p:cTn id="8" dur="500" autoRev="1" fill="hold"/>
                                        <p:tgtEl>
                                          <p:spTgt spid="1638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7" name="Rectangle 3"/>
          <p:cNvSpPr>
            <a:spLocks noGrp="1" noChangeArrowheads="1"/>
          </p:cNvSpPr>
          <p:nvPr>
            <p:ph type="subTitle" idx="1"/>
          </p:nvPr>
        </p:nvSpPr>
        <p:spPr>
          <a:xfrm rot="20582350">
            <a:off x="557930" y="2259052"/>
            <a:ext cx="4436057" cy="2609216"/>
          </a:xfrm>
        </p:spPr>
        <p:txBody>
          <a:bodyPr>
            <a:normAutofit fontScale="92500"/>
          </a:bodyPr>
          <a:lstStyle/>
          <a:p>
            <a:pPr eaLnBrk="1" hangingPunct="1"/>
            <a:r>
              <a:rPr lang="en-US" sz="2400" i="1" dirty="0" smtClean="0">
                <a:solidFill>
                  <a:srgbClr val="FF0000"/>
                </a:solidFill>
                <a:latin typeface="Adelon-Light" pitchFamily="2" charset="0"/>
                <a:ea typeface="Adelon-Light" pitchFamily="2" charset="0"/>
              </a:rPr>
              <a:t>Juliet:</a:t>
            </a:r>
          </a:p>
          <a:p>
            <a:pPr eaLnBrk="1" hangingPunct="1"/>
            <a:r>
              <a:rPr lang="en-US" sz="3600" i="1" dirty="0" smtClean="0">
                <a:solidFill>
                  <a:srgbClr val="FF0000"/>
                </a:solidFill>
                <a:latin typeface="Adelon-Light" pitchFamily="2" charset="0"/>
                <a:ea typeface="Adelon-Light" pitchFamily="2" charset="0"/>
              </a:rPr>
              <a:t>“Oh, Romeo, Romeo,</a:t>
            </a:r>
          </a:p>
          <a:p>
            <a:pPr eaLnBrk="1" hangingPunct="1"/>
            <a:r>
              <a:rPr lang="en-US" sz="3600" i="1" dirty="0" smtClean="0">
                <a:solidFill>
                  <a:srgbClr val="FF0000"/>
                </a:solidFill>
                <a:latin typeface="Adelon-Light" pitchFamily="2" charset="0"/>
                <a:ea typeface="Adelon-Light" pitchFamily="2" charset="0"/>
              </a:rPr>
              <a:t>Wherefore art thou, Romeo?”</a:t>
            </a:r>
          </a:p>
          <a:p>
            <a:pPr eaLnBrk="1" hangingPunct="1"/>
            <a:endParaRPr lang="en-US" sz="2000" b="1" dirty="0" smtClean="0">
              <a:solidFill>
                <a:srgbClr val="FF9900"/>
              </a:solidFill>
            </a:endParaRPr>
          </a:p>
        </p:txBody>
      </p:sp>
      <p:sp>
        <p:nvSpPr>
          <p:cNvPr id="21513" name="Line 9"/>
          <p:cNvSpPr>
            <a:spLocks noChangeShapeType="1"/>
          </p:cNvSpPr>
          <p:nvPr/>
        </p:nvSpPr>
        <p:spPr bwMode="auto">
          <a:xfrm>
            <a:off x="1981200" y="2895600"/>
            <a:ext cx="2057400" cy="0"/>
          </a:xfrm>
          <a:prstGeom prst="line">
            <a:avLst/>
          </a:prstGeom>
          <a:noFill/>
          <a:ln w="9525">
            <a:solidFill>
              <a:schemeClr val="bg1"/>
            </a:solidFill>
            <a:round/>
            <a:headEnd type="none" w="sm" len="sm"/>
            <a:tailEnd type="none" w="sm" len="sm"/>
          </a:ln>
        </p:spPr>
        <p:txBody>
          <a:bodyPr wrap="none" anchor="ctr"/>
          <a:lstStyle/>
          <a:p>
            <a:endParaRPr lang="en-US"/>
          </a:p>
        </p:txBody>
      </p:sp>
      <p:sp>
        <p:nvSpPr>
          <p:cNvPr id="21514" name="Line 10"/>
          <p:cNvSpPr>
            <a:spLocks noChangeShapeType="1"/>
          </p:cNvSpPr>
          <p:nvPr/>
        </p:nvSpPr>
        <p:spPr bwMode="auto">
          <a:xfrm>
            <a:off x="609600" y="2438400"/>
            <a:ext cx="2133600" cy="0"/>
          </a:xfrm>
          <a:prstGeom prst="line">
            <a:avLst/>
          </a:prstGeom>
          <a:noFill/>
          <a:ln w="9525">
            <a:solidFill>
              <a:schemeClr val="bg1"/>
            </a:solidFill>
            <a:round/>
            <a:headEnd type="none" w="sm" len="sm"/>
            <a:tailEnd type="none" w="sm" len="sm"/>
          </a:ln>
        </p:spPr>
        <p:txBody>
          <a:bodyPr wrap="none" anchor="ctr"/>
          <a:lstStyle/>
          <a:p>
            <a:endParaRPr lang="en-US"/>
          </a:p>
        </p:txBody>
      </p:sp>
      <p:pic>
        <p:nvPicPr>
          <p:cNvPr id="8" name="Picture 7" descr="apostrophe.gif"/>
          <p:cNvPicPr>
            <a:picLocks noChangeAspect="1"/>
          </p:cNvPicPr>
          <p:nvPr/>
        </p:nvPicPr>
        <p:blipFill>
          <a:blip r:embed="rId4" cstate="print"/>
          <a:stretch>
            <a:fillRect/>
          </a:stretch>
        </p:blipFill>
        <p:spPr>
          <a:xfrm>
            <a:off x="304800" y="0"/>
            <a:ext cx="8534400" cy="1206885"/>
          </a:xfrm>
          <a:prstGeom prst="rect">
            <a:avLst/>
          </a:prstGeom>
        </p:spPr>
      </p:pic>
      <p:pic>
        <p:nvPicPr>
          <p:cNvPr id="9" name="Picture 8" descr="Juliet_-_Philip_H__Calderon.jpg"/>
          <p:cNvPicPr>
            <a:picLocks noChangeAspect="1"/>
          </p:cNvPicPr>
          <p:nvPr/>
        </p:nvPicPr>
        <p:blipFill>
          <a:blip r:embed="rId5" cstate="print"/>
          <a:stretch>
            <a:fillRect/>
          </a:stretch>
        </p:blipFill>
        <p:spPr>
          <a:xfrm>
            <a:off x="5435600" y="1955800"/>
            <a:ext cx="3708400" cy="4902200"/>
          </a:xfrm>
          <a:prstGeom prst="rect">
            <a:avLst/>
          </a:prstGeom>
        </p:spPr>
      </p:pic>
      <p:sp>
        <p:nvSpPr>
          <p:cNvPr id="11" name="Oval Callout 10"/>
          <p:cNvSpPr/>
          <p:nvPr/>
        </p:nvSpPr>
        <p:spPr bwMode="auto">
          <a:xfrm rot="20110682">
            <a:off x="100136" y="1594717"/>
            <a:ext cx="4783172" cy="3707855"/>
          </a:xfrm>
          <a:prstGeom prst="wedgeEllipseCallout">
            <a:avLst>
              <a:gd name="adj1" fmla="val 76007"/>
              <a:gd name="adj2" fmla="val 40972"/>
            </a:avLst>
          </a:prstGeom>
          <a:solidFill>
            <a:schemeClr val="accent1">
              <a:alpha val="0"/>
            </a:schemeClr>
          </a:solidFill>
          <a:ln w="9525"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a:xfrm>
            <a:off x="1981200" y="6172200"/>
            <a:ext cx="3172728" cy="461665"/>
          </a:xfrm>
          <a:prstGeom prst="rect">
            <a:avLst/>
          </a:prstGeom>
        </p:spPr>
        <p:txBody>
          <a:bodyPr wrap="none">
            <a:spAutoFit/>
          </a:bodyPr>
          <a:lstStyle/>
          <a:p>
            <a:pPr eaLnBrk="1" hangingPunct="1"/>
            <a:r>
              <a:rPr lang="en-US" b="1" dirty="0" smtClean="0">
                <a:solidFill>
                  <a:srgbClr val="FF9900"/>
                </a:solidFill>
              </a:rPr>
              <a:t>--William Shakespeare</a:t>
            </a:r>
          </a:p>
        </p:txBody>
      </p:sp>
    </p:spTree>
    <p:custDataLst>
      <p:tags r:id="rId1"/>
    </p:custDataLst>
  </p:cSld>
  <p:clrMapOvr>
    <a:masterClrMapping/>
  </p:clrMapOvr>
  <p:transition xmlns:p14="http://schemas.microsoft.com/office/powerpoint/2010/main" spd="slow" advTm="828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500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0"/>
                            </p:stCondLst>
                            <p:childTnLst>
                              <p:par>
                                <p:cTn id="10" presetID="7" presetClass="entr" presetSubtype="4" fill="hold" grpId="0" nodeType="afterEffect">
                                  <p:stCondLst>
                                    <p:cond delay="5000"/>
                                  </p:stCondLst>
                                  <p:childTnLst>
                                    <p:set>
                                      <p:cBhvr>
                                        <p:cTn id="11" dur="1" fill="hold">
                                          <p:stCondLst>
                                            <p:cond delay="0"/>
                                          </p:stCondLst>
                                        </p:cTn>
                                        <p:tgtEl>
                                          <p:spTgt spid="21507">
                                            <p:txEl>
                                              <p:pRg st="1" end="1"/>
                                            </p:txEl>
                                          </p:spTgt>
                                        </p:tgtEl>
                                        <p:attrNameLst>
                                          <p:attrName>style.visibility</p:attrName>
                                        </p:attrNameLst>
                                      </p:cBhvr>
                                      <p:to>
                                        <p:strVal val="visible"/>
                                      </p:to>
                                    </p:set>
                                    <p:anim calcmode="lin" valueType="num">
                                      <p:cBhvr additive="base">
                                        <p:cTn id="12" dur="50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0"/>
                            </p:stCondLst>
                            <p:childTnLst>
                              <p:par>
                                <p:cTn id="15" presetID="7" presetClass="entr" presetSubtype="4" fill="hold" grpId="0" nodeType="afterEffect">
                                  <p:stCondLst>
                                    <p:cond delay="5000"/>
                                  </p:stCondLst>
                                  <p:childTnLst>
                                    <p:set>
                                      <p:cBhvr>
                                        <p:cTn id="16" dur="1" fill="hold">
                                          <p:stCondLst>
                                            <p:cond delay="0"/>
                                          </p:stCondLst>
                                        </p:cTn>
                                        <p:tgtEl>
                                          <p:spTgt spid="21507">
                                            <p:txEl>
                                              <p:pRg st="2" end="2"/>
                                            </p:txEl>
                                          </p:spTgt>
                                        </p:tgtEl>
                                        <p:attrNameLst>
                                          <p:attrName>style.visibility</p:attrName>
                                        </p:attrNameLst>
                                      </p:cBhvr>
                                      <p:to>
                                        <p:strVal val="visible"/>
                                      </p:to>
                                    </p:set>
                                    <p:anim calcmode="lin" valueType="num">
                                      <p:cBhvr additive="base">
                                        <p:cTn id="17" dur="50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grpId="0" nodeType="clickEffect">
                                  <p:stCondLst>
                                    <p:cond delay="0"/>
                                  </p:stCondLst>
                                  <p:childTnLst>
                                    <p:set>
                                      <p:cBhvr>
                                        <p:cTn id="22" dur="1" fill="hold">
                                          <p:stCondLst>
                                            <p:cond delay="0"/>
                                          </p:stCondLst>
                                        </p:cTn>
                                        <p:tgtEl>
                                          <p:spTgt spid="21513"/>
                                        </p:tgtEl>
                                        <p:attrNameLst>
                                          <p:attrName>style.visibility</p:attrName>
                                        </p:attrNameLst>
                                      </p:cBhvr>
                                      <p:to>
                                        <p:strVal val="visible"/>
                                      </p:to>
                                    </p:set>
                                    <p:anim calcmode="lin" valueType="num">
                                      <p:cBhvr additive="base">
                                        <p:cTn id="23" dur="500" fill="hold"/>
                                        <p:tgtEl>
                                          <p:spTgt spid="21513"/>
                                        </p:tgtEl>
                                        <p:attrNameLst>
                                          <p:attrName>ppt_x</p:attrName>
                                        </p:attrNameLst>
                                      </p:cBhvr>
                                      <p:tavLst>
                                        <p:tav tm="0">
                                          <p:val>
                                            <p:strVal val="1+#ppt_w/2"/>
                                          </p:val>
                                        </p:tav>
                                        <p:tav tm="100000">
                                          <p:val>
                                            <p:strVal val="#ppt_x"/>
                                          </p:val>
                                        </p:tav>
                                      </p:tavLst>
                                    </p:anim>
                                    <p:anim calcmode="lin" valueType="num">
                                      <p:cBhvr additive="base">
                                        <p:cTn id="24" dur="500" fill="hold"/>
                                        <p:tgtEl>
                                          <p:spTgt spid="215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1514"/>
                                        </p:tgtEl>
                                        <p:attrNameLst>
                                          <p:attrName>style.visibility</p:attrName>
                                        </p:attrNameLst>
                                      </p:cBhvr>
                                      <p:to>
                                        <p:strVal val="visible"/>
                                      </p:to>
                                    </p:set>
                                    <p:anim calcmode="lin" valueType="num">
                                      <p:cBhvr additive="base">
                                        <p:cTn id="29" dur="500" fill="hold"/>
                                        <p:tgtEl>
                                          <p:spTgt spid="21514"/>
                                        </p:tgtEl>
                                        <p:attrNameLst>
                                          <p:attrName>ppt_x</p:attrName>
                                        </p:attrNameLst>
                                      </p:cBhvr>
                                      <p:tavLst>
                                        <p:tav tm="0">
                                          <p:val>
                                            <p:strVal val="0-#ppt_w/2"/>
                                          </p:val>
                                        </p:tav>
                                        <p:tav tm="100000">
                                          <p:val>
                                            <p:strVal val="#ppt_x"/>
                                          </p:val>
                                        </p:tav>
                                      </p:tavLst>
                                    </p:anim>
                                    <p:anim calcmode="lin" valueType="num">
                                      <p:cBhvr additive="base">
                                        <p:cTn id="30" dur="500" fill="hold"/>
                                        <p:tgtEl>
                                          <p:spTgt spid="215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utoUpdateAnimBg="0" advAuto="5000"/>
      <p:bldP spid="21513" grpId="0" animBg="1"/>
      <p:bldP spid="21514"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838200" y="2743200"/>
            <a:ext cx="7467600" cy="4572000"/>
          </a:xfrm>
        </p:spPr>
        <p:txBody>
          <a:bodyPr>
            <a:normAutofit fontScale="92500"/>
          </a:bodyPr>
          <a:lstStyle/>
          <a:p>
            <a:r>
              <a:rPr lang="en-US" dirty="0" smtClean="0"/>
              <a:t>“Beth, I hear you </a:t>
            </a:r>
            <a:r>
              <a:rPr lang="en-US" dirty="0" err="1" smtClean="0"/>
              <a:t>callin</a:t>
            </a:r>
            <a:r>
              <a:rPr lang="en-US" dirty="0" smtClean="0"/>
              <a:t>'</a:t>
            </a:r>
            <a:br>
              <a:rPr lang="en-US" dirty="0" smtClean="0"/>
            </a:br>
            <a:r>
              <a:rPr lang="en-US" dirty="0" smtClean="0"/>
              <a:t>But I can't come home right now</a:t>
            </a:r>
            <a:br>
              <a:rPr lang="en-US" dirty="0" smtClean="0"/>
            </a:br>
            <a:r>
              <a:rPr lang="en-US" dirty="0" smtClean="0"/>
              <a:t>Me and the boys are </a:t>
            </a:r>
            <a:r>
              <a:rPr lang="en-US" dirty="0" err="1" smtClean="0"/>
              <a:t>playin</a:t>
            </a:r>
            <a:r>
              <a:rPr lang="en-US" dirty="0" smtClean="0"/>
              <a:t>'</a:t>
            </a:r>
            <a:br>
              <a:rPr lang="en-US" dirty="0" smtClean="0"/>
            </a:br>
            <a:r>
              <a:rPr lang="en-US" dirty="0" smtClean="0"/>
              <a:t>And we just can't find the sound</a:t>
            </a:r>
          </a:p>
          <a:p>
            <a:r>
              <a:rPr lang="en-US" dirty="0" smtClean="0"/>
              <a:t/>
            </a:r>
            <a:br>
              <a:rPr lang="en-US" dirty="0" smtClean="0"/>
            </a:br>
            <a:r>
              <a:rPr lang="en-US" dirty="0" smtClean="0"/>
              <a:t>Just a few more hours</a:t>
            </a:r>
            <a:br>
              <a:rPr lang="en-US" dirty="0" smtClean="0"/>
            </a:br>
            <a:r>
              <a:rPr lang="en-US" dirty="0" smtClean="0"/>
              <a:t>And I'll be right home to you</a:t>
            </a:r>
            <a:br>
              <a:rPr lang="en-US" dirty="0" smtClean="0"/>
            </a:br>
            <a:r>
              <a:rPr lang="en-US" dirty="0" smtClean="0"/>
              <a:t>I think I hear them </a:t>
            </a:r>
            <a:r>
              <a:rPr lang="en-US" dirty="0" err="1" smtClean="0"/>
              <a:t>callin</a:t>
            </a:r>
            <a:r>
              <a:rPr lang="en-US" dirty="0" smtClean="0"/>
              <a:t>'</a:t>
            </a:r>
            <a:br>
              <a:rPr lang="en-US" dirty="0" smtClean="0"/>
            </a:br>
            <a:r>
              <a:rPr lang="en-US" dirty="0" smtClean="0"/>
              <a:t>Oh, Beth what can I do? Beth what can I do?”</a:t>
            </a:r>
          </a:p>
        </p:txBody>
      </p:sp>
      <p:sp>
        <p:nvSpPr>
          <p:cNvPr id="7" name="TextBox 6"/>
          <p:cNvSpPr txBox="1"/>
          <p:nvPr/>
        </p:nvSpPr>
        <p:spPr>
          <a:xfrm>
            <a:off x="3200400" y="1905000"/>
            <a:ext cx="2157129" cy="584775"/>
          </a:xfrm>
          <a:prstGeom prst="rect">
            <a:avLst/>
          </a:prstGeom>
          <a:noFill/>
        </p:spPr>
        <p:txBody>
          <a:bodyPr wrap="none" rtlCol="0">
            <a:spAutoFit/>
          </a:bodyPr>
          <a:lstStyle/>
          <a:p>
            <a:r>
              <a:rPr lang="en-US" sz="3200" dirty="0" smtClean="0">
                <a:solidFill>
                  <a:schemeClr val="accent1"/>
                </a:solidFill>
                <a:latin typeface="Arial Rounded MT Bold" pitchFamily="34" charset="0"/>
              </a:rPr>
              <a:t>From Kiss</a:t>
            </a:r>
            <a:endParaRPr lang="en-US" sz="3200" dirty="0">
              <a:solidFill>
                <a:schemeClr val="accent1"/>
              </a:solidFill>
              <a:latin typeface="Arial Rounded MT Bold" pitchFamily="34" charset="0"/>
            </a:endParaRPr>
          </a:p>
        </p:txBody>
      </p:sp>
      <p:pic>
        <p:nvPicPr>
          <p:cNvPr id="8" name="Picture 7" descr="apostrophe.gif"/>
          <p:cNvPicPr>
            <a:picLocks noChangeAspect="1"/>
          </p:cNvPicPr>
          <p:nvPr/>
        </p:nvPicPr>
        <p:blipFill>
          <a:blip r:embed="rId5" cstate="print"/>
          <a:stretch>
            <a:fillRect/>
          </a:stretch>
        </p:blipFill>
        <p:spPr>
          <a:xfrm>
            <a:off x="381000" y="762000"/>
            <a:ext cx="8534400" cy="1206885"/>
          </a:xfrm>
          <a:prstGeom prst="rect">
            <a:avLst/>
          </a:prstGeom>
        </p:spPr>
      </p:pic>
      <p:sp>
        <p:nvSpPr>
          <p:cNvPr id="9" name="TextBox 8"/>
          <p:cNvSpPr txBox="1"/>
          <p:nvPr/>
        </p:nvSpPr>
        <p:spPr>
          <a:xfrm>
            <a:off x="3429000" y="228600"/>
            <a:ext cx="1457450" cy="769441"/>
          </a:xfrm>
          <a:prstGeom prst="rect">
            <a:avLst/>
          </a:prstGeom>
          <a:noFill/>
        </p:spPr>
        <p:txBody>
          <a:bodyPr wrap="square" rtlCol="0">
            <a:spAutoFit/>
          </a:bodyPr>
          <a:lstStyle/>
          <a:p>
            <a:r>
              <a:rPr lang="en-US" sz="4400" dirty="0" smtClean="0">
                <a:latin typeface="Sylfaen" pitchFamily="18" charset="0"/>
              </a:rPr>
              <a:t>More</a:t>
            </a:r>
            <a:endParaRPr lang="en-US" sz="4400" dirty="0">
              <a:latin typeface="Sylfaen" pitchFamily="18" charset="0"/>
            </a:endParaRPr>
          </a:p>
        </p:txBody>
      </p:sp>
      <p:sp>
        <p:nvSpPr>
          <p:cNvPr id="10" name="TextBox 9"/>
          <p:cNvSpPr txBox="1"/>
          <p:nvPr/>
        </p:nvSpPr>
        <p:spPr>
          <a:xfrm>
            <a:off x="3581400" y="2362200"/>
            <a:ext cx="1524000" cy="461665"/>
          </a:xfrm>
          <a:prstGeom prst="rect">
            <a:avLst/>
          </a:prstGeom>
          <a:noFill/>
        </p:spPr>
        <p:txBody>
          <a:bodyPr wrap="square" rtlCol="0">
            <a:spAutoFit/>
          </a:bodyPr>
          <a:lstStyle/>
          <a:p>
            <a:r>
              <a:rPr lang="en-US" dirty="0" smtClean="0">
                <a:solidFill>
                  <a:srgbClr val="00B0F0"/>
                </a:solidFill>
                <a:latin typeface="Arial Rounded MT Bold" pitchFamily="34" charset="0"/>
              </a:rPr>
              <a:t>“Beth”</a:t>
            </a:r>
            <a:endParaRPr lang="en-US" dirty="0">
              <a:solidFill>
                <a:srgbClr val="00B0F0"/>
              </a:solidFill>
              <a:latin typeface="Arial Rounded MT Bold" pitchFamily="34" charset="0"/>
            </a:endParaRPr>
          </a:p>
        </p:txBody>
      </p:sp>
      <p:pic>
        <p:nvPicPr>
          <p:cNvPr id="11" name="09 Beth.mp3">
            <a:hlinkClick r:id="" action="ppaction://media"/>
          </p:cNvPr>
          <p:cNvPicPr>
            <a:picLocks noRot="1" noChangeAspect="1"/>
          </p:cNvPicPr>
          <p:nvPr>
            <a:audioFile r:link="rId3"/>
            <p:extLst>
              <p:ext uri="{DAA4B4D4-6D71-4841-9C94-3DE7FCFB9230}">
                <p14:media xmlns:p14="http://schemas.microsoft.com/office/powerpoint/2010/main" r:link="rId2"/>
              </p:ext>
            </p:extLst>
          </p:nvPr>
        </p:nvPicPr>
        <p:blipFill>
          <a:blip r:embed="rId6" cstate="print"/>
          <a:stretch>
            <a:fillRect/>
          </a:stretch>
        </p:blipFill>
        <p:spPr>
          <a:xfrm>
            <a:off x="-304800" y="6553200"/>
            <a:ext cx="304800" cy="304800"/>
          </a:xfrm>
          <a:prstGeom prst="rect">
            <a:avLst/>
          </a:prstGeom>
        </p:spPr>
      </p:pic>
    </p:spTree>
    <p:custDataLst>
      <p:tags r:id="rId1"/>
    </p:custDataLst>
  </p:cSld>
  <p:clrMapOvr>
    <a:masterClrMapping/>
  </p:clrMapOvr>
  <p:transition xmlns:p14="http://schemas.microsoft.com/office/powerpoint/2010/main" spd="slow" advTm="53608">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
                                        </p:tgtEl>
                                        <p:attrNameLst>
                                          <p:attrName>style.visibility</p:attrName>
                                        </p:attrNameLst>
                                      </p:cBhvr>
                                      <p:to>
                                        <p:strVal val="visible"/>
                                      </p:to>
                                    </p:set>
                                    <p:anim calcmode="discrete" valueType="clr">
                                      <p:cBhvr override="childStyle">
                                        <p:cTn id="21" dur="50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2" dur="500"/>
                                        <p:tgtEl>
                                          <p:spTgt spid="7"/>
                                        </p:tgtEl>
                                        <p:attrNameLst>
                                          <p:attrName>fillcolor</p:attrName>
                                        </p:attrNameLst>
                                      </p:cBhvr>
                                      <p:tavLst>
                                        <p:tav tm="0">
                                          <p:val>
                                            <p:clrVal>
                                              <a:schemeClr val="accent2"/>
                                            </p:clrVal>
                                          </p:val>
                                        </p:tav>
                                        <p:tav tm="50000">
                                          <p:val>
                                            <p:clrVal>
                                              <a:schemeClr val="hlink"/>
                                            </p:clrVal>
                                          </p:val>
                                        </p:tav>
                                      </p:tavLst>
                                    </p:anim>
                                    <p:set>
                                      <p:cBhvr>
                                        <p:cTn id="23" dur="500"/>
                                        <p:tgtEl>
                                          <p:spTgt spid="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0"/>
                                        </p:tgtEl>
                                        <p:attrNameLst>
                                          <p:attrName>style.visibility</p:attrName>
                                        </p:attrNameLst>
                                      </p:cBhvr>
                                      <p:to>
                                        <p:strVal val="visible"/>
                                      </p:to>
                                    </p:set>
                                    <p:anim calcmode="discrete" valueType="clr">
                                      <p:cBhvr override="childStyle">
                                        <p:cTn id="28" dur="50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9" dur="500"/>
                                        <p:tgtEl>
                                          <p:spTgt spid="10"/>
                                        </p:tgtEl>
                                        <p:attrNameLst>
                                          <p:attrName>fillcolor</p:attrName>
                                        </p:attrNameLst>
                                      </p:cBhvr>
                                      <p:tavLst>
                                        <p:tav tm="0">
                                          <p:val>
                                            <p:clrVal>
                                              <a:schemeClr val="accent2"/>
                                            </p:clrVal>
                                          </p:val>
                                        </p:tav>
                                        <p:tav tm="50000">
                                          <p:val>
                                            <p:clrVal>
                                              <a:schemeClr val="hlink"/>
                                            </p:clrVal>
                                          </p:val>
                                        </p:tav>
                                      </p:tavLst>
                                    </p:anim>
                                    <p:set>
                                      <p:cBhvr>
                                        <p:cTn id="30" dur="500"/>
                                        <p:tgtEl>
                                          <p:spTgt spid="10"/>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35" dur="15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15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37" dur="150"/>
                                        <p:tgtEl>
                                          <p:spTgt spid="5">
                                            <p:txEl>
                                              <p:pRg st="0" end="0"/>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5">
                                            <p:txEl>
                                              <p:pRg st="1" end="1"/>
                                            </p:txEl>
                                          </p:spTgt>
                                        </p:tgtEl>
                                        <p:attrNameLst>
                                          <p:attrName>style.visibility</p:attrName>
                                        </p:attrNameLst>
                                      </p:cBhvr>
                                      <p:to>
                                        <p:strVal val="visible"/>
                                      </p:to>
                                    </p:set>
                                    <p:anim calcmode="discrete" valueType="clr">
                                      <p:cBhvr override="childStyle">
                                        <p:cTn id="42" dur="150"/>
                                        <p:tgtEl>
                                          <p:spTgt spid="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150"/>
                                        <p:tgtEl>
                                          <p:spTgt spid="5">
                                            <p:txEl>
                                              <p:pRg st="1" end="1"/>
                                            </p:txEl>
                                          </p:spTgt>
                                        </p:tgtEl>
                                        <p:attrNameLst>
                                          <p:attrName>fillcolor</p:attrName>
                                        </p:attrNameLst>
                                      </p:cBhvr>
                                      <p:tavLst>
                                        <p:tav tm="0">
                                          <p:val>
                                            <p:clrVal>
                                              <a:schemeClr val="accent2"/>
                                            </p:clrVal>
                                          </p:val>
                                        </p:tav>
                                        <p:tav tm="50000">
                                          <p:val>
                                            <p:clrVal>
                                              <a:schemeClr val="hlink"/>
                                            </p:clrVal>
                                          </p:val>
                                        </p:tav>
                                      </p:tavLst>
                                    </p:anim>
                                    <p:set>
                                      <p:cBhvr>
                                        <p:cTn id="44" dur="150"/>
                                        <p:tgtEl>
                                          <p:spTgt spid="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45"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7" grpId="0"/>
      <p:bldP spid="9"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descr="listening.jpg"/>
          <p:cNvPicPr>
            <a:picLocks noChangeAspect="1"/>
          </p:cNvPicPr>
          <p:nvPr/>
        </p:nvPicPr>
        <p:blipFill>
          <a:blip r:embed="rId4" cstate="print"/>
          <a:stretch>
            <a:fillRect/>
          </a:stretch>
        </p:blipFill>
        <p:spPr>
          <a:xfrm>
            <a:off x="6934200" y="1"/>
            <a:ext cx="2209800" cy="1752302"/>
          </a:xfrm>
          <a:prstGeom prst="rect">
            <a:avLst/>
          </a:prstGeom>
        </p:spPr>
      </p:pic>
      <p:pic>
        <p:nvPicPr>
          <p:cNvPr id="2058" name="Picture 10" descr="C:\Documents and Settings\mcmichaelsd\Local Settings\Temporary Internet Files\Content.IE5\S9H05X0J\MP900442524[1].jpg"/>
          <p:cNvPicPr>
            <a:picLocks noChangeAspect="1" noChangeArrowheads="1"/>
          </p:cNvPicPr>
          <p:nvPr/>
        </p:nvPicPr>
        <p:blipFill>
          <a:blip r:embed="rId5" cstate="print"/>
          <a:srcRect/>
          <a:stretch>
            <a:fillRect/>
          </a:stretch>
        </p:blipFill>
        <p:spPr bwMode="auto">
          <a:xfrm>
            <a:off x="0" y="4953000"/>
            <a:ext cx="2561897" cy="1905000"/>
          </a:xfrm>
          <a:prstGeom prst="rect">
            <a:avLst/>
          </a:prstGeom>
          <a:noFill/>
        </p:spPr>
      </p:pic>
      <p:pic>
        <p:nvPicPr>
          <p:cNvPr id="29" name="Picture 28" descr="petting dog.jpg"/>
          <p:cNvPicPr>
            <a:picLocks noChangeAspect="1"/>
          </p:cNvPicPr>
          <p:nvPr/>
        </p:nvPicPr>
        <p:blipFill>
          <a:blip r:embed="rId6" cstate="print"/>
          <a:stretch>
            <a:fillRect/>
          </a:stretch>
        </p:blipFill>
        <p:spPr>
          <a:xfrm>
            <a:off x="2895600" y="4878781"/>
            <a:ext cx="2971800" cy="1979219"/>
          </a:xfrm>
          <a:prstGeom prst="rect">
            <a:avLst/>
          </a:prstGeom>
        </p:spPr>
      </p:pic>
      <p:pic>
        <p:nvPicPr>
          <p:cNvPr id="2064" name="Picture 16" descr="C:\Documents and Settings\mcmichaelsd\Local Settings\Temporary Internet Files\Content.IE5\S9H05X0J\MP900178642[1].jpg"/>
          <p:cNvPicPr>
            <a:picLocks noChangeAspect="1" noChangeArrowheads="1"/>
          </p:cNvPicPr>
          <p:nvPr/>
        </p:nvPicPr>
        <p:blipFill>
          <a:blip r:embed="rId7" cstate="print"/>
          <a:srcRect/>
          <a:stretch>
            <a:fillRect/>
          </a:stretch>
        </p:blipFill>
        <p:spPr bwMode="auto">
          <a:xfrm>
            <a:off x="6172200" y="4876800"/>
            <a:ext cx="2971800" cy="1981200"/>
          </a:xfrm>
          <a:prstGeom prst="rect">
            <a:avLst/>
          </a:prstGeom>
          <a:noFill/>
        </p:spPr>
      </p:pic>
      <p:pic>
        <p:nvPicPr>
          <p:cNvPr id="2055" name="Picture 7" descr="C:\Documents and Settings\mcmichaelsd\Local Settings\Temporary Internet Files\Content.IE5\S9H05X0J\MP900402374[1].jpg"/>
          <p:cNvPicPr>
            <a:picLocks noChangeAspect="1" noChangeArrowheads="1"/>
          </p:cNvPicPr>
          <p:nvPr/>
        </p:nvPicPr>
        <p:blipFill>
          <a:blip r:embed="rId8" cstate="print"/>
          <a:srcRect/>
          <a:stretch>
            <a:fillRect/>
          </a:stretch>
        </p:blipFill>
        <p:spPr bwMode="auto">
          <a:xfrm>
            <a:off x="1" y="1"/>
            <a:ext cx="1523999" cy="2103201"/>
          </a:xfrm>
          <a:prstGeom prst="rect">
            <a:avLst/>
          </a:prstGeom>
          <a:noFill/>
        </p:spPr>
      </p:pic>
      <p:sp>
        <p:nvSpPr>
          <p:cNvPr id="22530" name="Rectangle 3"/>
          <p:cNvSpPr>
            <a:spLocks noGrp="1" noChangeArrowheads="1"/>
          </p:cNvSpPr>
          <p:nvPr>
            <p:ph type="subTitle" idx="1"/>
          </p:nvPr>
        </p:nvSpPr>
        <p:spPr>
          <a:xfrm>
            <a:off x="304800" y="2362200"/>
            <a:ext cx="8610600" cy="2743200"/>
          </a:xfrm>
        </p:spPr>
        <p:txBody>
          <a:bodyPr/>
          <a:lstStyle/>
          <a:p>
            <a:pPr eaLnBrk="1" hangingPunct="1"/>
            <a:r>
              <a:rPr lang="en-US" sz="5400" b="1" dirty="0" smtClean="0">
                <a:latin typeface="Script MT Bold" pitchFamily="66" charset="0"/>
              </a:rPr>
              <a:t>The use of concrete details that appeal to the five senses.</a:t>
            </a:r>
          </a:p>
        </p:txBody>
      </p:sp>
      <p:sp>
        <p:nvSpPr>
          <p:cNvPr id="5" name="Rectangle 4"/>
          <p:cNvSpPr/>
          <p:nvPr/>
        </p:nvSpPr>
        <p:spPr>
          <a:xfrm>
            <a:off x="304800" y="228600"/>
            <a:ext cx="8305800" cy="1569660"/>
          </a:xfrm>
          <a:prstGeom prst="rect">
            <a:avLst/>
          </a:prstGeom>
          <a:noFill/>
        </p:spPr>
        <p:txBody>
          <a:bodyPr wrap="square" lIns="91440" tIns="45720" rIns="91440" bIns="45720">
            <a:spAutoFit/>
          </a:bodyPr>
          <a:lstStyle/>
          <a:p>
            <a:pPr algn="ctr"/>
            <a:r>
              <a:rPr lang="en-US" sz="9600" b="1" cap="none" spc="0" dirty="0" smtClean="0">
                <a:ln w="17780" cmpd="sng">
                  <a:solidFill>
                    <a:srgbClr val="FFFFFF"/>
                  </a:solidFill>
                  <a:prstDash val="solid"/>
                  <a:miter lim="800000"/>
                </a:ln>
                <a:solidFill>
                  <a:srgbClr val="FF9900"/>
                </a:solidFill>
                <a:effectLst>
                  <a:outerShdw blurRad="50800" algn="tl" rotWithShape="0">
                    <a:srgbClr val="000000"/>
                  </a:outerShdw>
                </a:effectLst>
                <a:latin typeface="Surfboard" pitchFamily="2" charset="0"/>
              </a:rPr>
              <a:t>Imagery</a:t>
            </a:r>
            <a:endParaRPr lang="en-US" sz="9600" b="1" cap="none" spc="0" dirty="0">
              <a:ln w="17780" cmpd="sng">
                <a:solidFill>
                  <a:srgbClr val="FFFFFF"/>
                </a:solidFill>
                <a:prstDash val="solid"/>
                <a:miter lim="800000"/>
              </a:ln>
              <a:solidFill>
                <a:srgbClr val="FF9900"/>
              </a:solidFill>
              <a:effectLst>
                <a:outerShdw blurRad="50800" algn="tl" rotWithShape="0">
                  <a:srgbClr val="000000"/>
                </a:outerShdw>
              </a:effectLst>
              <a:latin typeface="Surfboard" pitchFamily="2" charset="0"/>
            </a:endParaRPr>
          </a:p>
        </p:txBody>
      </p:sp>
      <p:sp>
        <p:nvSpPr>
          <p:cNvPr id="9" name="TextBox 8"/>
          <p:cNvSpPr txBox="1"/>
          <p:nvPr/>
        </p:nvSpPr>
        <p:spPr>
          <a:xfrm>
            <a:off x="7620000" y="5029200"/>
            <a:ext cx="874535" cy="461665"/>
          </a:xfrm>
          <a:prstGeom prst="rect">
            <a:avLst/>
          </a:prstGeom>
          <a:noFill/>
        </p:spPr>
        <p:txBody>
          <a:bodyPr wrap="none" rtlCol="0">
            <a:spAutoFit/>
          </a:bodyPr>
          <a:lstStyle/>
          <a:p>
            <a:r>
              <a:rPr lang="en-US" b="1" dirty="0" smtClean="0">
                <a:solidFill>
                  <a:schemeClr val="tx2"/>
                </a:solidFill>
              </a:rPr>
              <a:t>Taste</a:t>
            </a:r>
            <a:endParaRPr lang="en-US" b="1" dirty="0">
              <a:solidFill>
                <a:schemeClr val="tx2"/>
              </a:solidFill>
            </a:endParaRPr>
          </a:p>
        </p:txBody>
      </p:sp>
      <p:sp>
        <p:nvSpPr>
          <p:cNvPr id="10" name="TextBox 9"/>
          <p:cNvSpPr txBox="1"/>
          <p:nvPr/>
        </p:nvSpPr>
        <p:spPr>
          <a:xfrm>
            <a:off x="304800" y="0"/>
            <a:ext cx="901209" cy="461665"/>
          </a:xfrm>
          <a:prstGeom prst="rect">
            <a:avLst/>
          </a:prstGeom>
          <a:noFill/>
        </p:spPr>
        <p:txBody>
          <a:bodyPr wrap="none" rtlCol="0">
            <a:spAutoFit/>
          </a:bodyPr>
          <a:lstStyle/>
          <a:p>
            <a:r>
              <a:rPr lang="en-US" dirty="0" smtClean="0"/>
              <a:t>Smell</a:t>
            </a:r>
            <a:endParaRPr lang="en-US" dirty="0"/>
          </a:p>
        </p:txBody>
      </p:sp>
      <p:sp>
        <p:nvSpPr>
          <p:cNvPr id="11" name="TextBox 10"/>
          <p:cNvSpPr txBox="1"/>
          <p:nvPr/>
        </p:nvSpPr>
        <p:spPr>
          <a:xfrm>
            <a:off x="4724400" y="4953000"/>
            <a:ext cx="1143000" cy="461665"/>
          </a:xfrm>
          <a:prstGeom prst="rect">
            <a:avLst/>
          </a:prstGeom>
          <a:noFill/>
        </p:spPr>
        <p:txBody>
          <a:bodyPr wrap="square" rtlCol="0">
            <a:spAutoFit/>
          </a:bodyPr>
          <a:lstStyle/>
          <a:p>
            <a:r>
              <a:rPr lang="en-US" b="1" dirty="0" smtClean="0">
                <a:solidFill>
                  <a:schemeClr val="bg1"/>
                </a:solidFill>
              </a:rPr>
              <a:t>Touch</a:t>
            </a:r>
            <a:endParaRPr lang="en-US" b="1" dirty="0">
              <a:solidFill>
                <a:schemeClr val="bg1"/>
              </a:solidFill>
            </a:endParaRPr>
          </a:p>
        </p:txBody>
      </p:sp>
      <p:sp>
        <p:nvSpPr>
          <p:cNvPr id="12" name="TextBox 11"/>
          <p:cNvSpPr txBox="1"/>
          <p:nvPr/>
        </p:nvSpPr>
        <p:spPr>
          <a:xfrm rot="5400000">
            <a:off x="8283027" y="399308"/>
            <a:ext cx="1260281" cy="461665"/>
          </a:xfrm>
          <a:prstGeom prst="rect">
            <a:avLst/>
          </a:prstGeom>
          <a:noFill/>
        </p:spPr>
        <p:txBody>
          <a:bodyPr wrap="none" rtlCol="0">
            <a:spAutoFit/>
          </a:bodyPr>
          <a:lstStyle/>
          <a:p>
            <a:r>
              <a:rPr lang="en-US" b="1" dirty="0" smtClean="0">
                <a:solidFill>
                  <a:schemeClr val="bg1"/>
                </a:solidFill>
              </a:rPr>
              <a:t>Hearing</a:t>
            </a:r>
            <a:endParaRPr lang="en-US" b="1" dirty="0">
              <a:solidFill>
                <a:schemeClr val="bg1"/>
              </a:solidFill>
            </a:endParaRPr>
          </a:p>
        </p:txBody>
      </p:sp>
      <p:sp>
        <p:nvSpPr>
          <p:cNvPr id="13" name="TextBox 12"/>
          <p:cNvSpPr txBox="1"/>
          <p:nvPr/>
        </p:nvSpPr>
        <p:spPr>
          <a:xfrm>
            <a:off x="0" y="6396335"/>
            <a:ext cx="914400" cy="461665"/>
          </a:xfrm>
          <a:prstGeom prst="rect">
            <a:avLst/>
          </a:prstGeom>
          <a:noFill/>
        </p:spPr>
        <p:txBody>
          <a:bodyPr wrap="square" rtlCol="0">
            <a:spAutoFit/>
          </a:bodyPr>
          <a:lstStyle/>
          <a:p>
            <a:r>
              <a:rPr lang="en-US" b="1" dirty="0" smtClean="0">
                <a:solidFill>
                  <a:schemeClr val="bg1"/>
                </a:solidFill>
              </a:rPr>
              <a:t>Sight</a:t>
            </a:r>
            <a:endParaRPr lang="en-US" b="1" dirty="0">
              <a:solidFill>
                <a:schemeClr val="bg1"/>
              </a:solidFill>
            </a:endParaRPr>
          </a:p>
        </p:txBody>
      </p:sp>
    </p:spTree>
    <p:custDataLst>
      <p:tags r:id="rId1"/>
    </p:custDataLst>
  </p:cSld>
  <p:clrMapOvr>
    <a:masterClrMapping/>
  </p:clrMapOvr>
  <p:transition xmlns:p14="http://schemas.microsoft.com/office/powerpoint/2010/main" spd="slow" advTm="18469">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64"/>
                                        </p:tgtEl>
                                        <p:attrNameLst>
                                          <p:attrName>style.visibility</p:attrName>
                                        </p:attrNameLst>
                                      </p:cBhvr>
                                      <p:to>
                                        <p:strVal val="visible"/>
                                      </p:to>
                                    </p:set>
                                    <p:animEffect transition="in" filter="wipe(down)">
                                      <p:cBhvr>
                                        <p:cTn id="7" dur="500"/>
                                        <p:tgtEl>
                                          <p:spTgt spid="206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58"/>
                                        </p:tgtEl>
                                        <p:attrNameLst>
                                          <p:attrName>style.visibility</p:attrName>
                                        </p:attrNameLst>
                                      </p:cBhvr>
                                      <p:to>
                                        <p:strVal val="visible"/>
                                      </p:to>
                                    </p:set>
                                    <p:animEffect transition="in" filter="wipe(down)">
                                      <p:cBhvr>
                                        <p:cTn id="27" dur="500"/>
                                        <p:tgtEl>
                                          <p:spTgt spid="205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55"/>
                                        </p:tgtEl>
                                        <p:attrNameLst>
                                          <p:attrName>style.visibility</p:attrName>
                                        </p:attrNameLst>
                                      </p:cBhvr>
                                      <p:to>
                                        <p:strVal val="visible"/>
                                      </p:to>
                                    </p:set>
                                    <p:animEffect transition="in" filter="wipe(down)">
                                      <p:cBhvr>
                                        <p:cTn id="47" dur="500"/>
                                        <p:tgtEl>
                                          <p:spTgt spid="205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dissolve">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6" name="Picture 5" descr="C:\WINDOWS\DESKTOP\Roger\leaves.jpg"/>
          <p:cNvPicPr>
            <a:picLocks noChangeAspect="1" noChangeArrowheads="1"/>
          </p:cNvPicPr>
          <p:nvPr/>
        </p:nvPicPr>
        <p:blipFill>
          <a:blip r:embed="rId4" cstate="print"/>
          <a:srcRect/>
          <a:stretch>
            <a:fillRect/>
          </a:stretch>
        </p:blipFill>
        <p:spPr bwMode="auto">
          <a:xfrm>
            <a:off x="381000" y="457200"/>
            <a:ext cx="8382000" cy="5983857"/>
          </a:xfrm>
          <a:prstGeom prst="rect">
            <a:avLst/>
          </a:prstGeom>
          <a:noFill/>
          <a:ln w="9525">
            <a:noFill/>
            <a:miter lim="800000"/>
            <a:headEnd/>
            <a:tailEnd/>
          </a:ln>
        </p:spPr>
      </p:pic>
      <p:sp>
        <p:nvSpPr>
          <p:cNvPr id="23554" name="Rectangle 3"/>
          <p:cNvSpPr>
            <a:spLocks noGrp="1" noChangeArrowheads="1"/>
          </p:cNvSpPr>
          <p:nvPr>
            <p:ph type="subTitle" idx="1"/>
          </p:nvPr>
        </p:nvSpPr>
        <p:spPr>
          <a:xfrm>
            <a:off x="381000" y="3733800"/>
            <a:ext cx="8382000" cy="2971800"/>
          </a:xfrm>
          <a:solidFill>
            <a:srgbClr val="FF9900"/>
          </a:solidFill>
        </p:spPr>
        <p:txBody>
          <a:bodyPr>
            <a:normAutofit fontScale="92500" lnSpcReduction="10000"/>
          </a:bodyPr>
          <a:lstStyle/>
          <a:p>
            <a:r>
              <a:rPr lang="en-US" sz="4000" b="1" dirty="0" smtClean="0">
                <a:solidFill>
                  <a:srgbClr val="C00000"/>
                </a:solidFill>
                <a:latin typeface="A770-Roman" pitchFamily="2" charset="0"/>
                <a:ea typeface="Elmore" pitchFamily="2" charset="0"/>
              </a:rPr>
              <a:t>“The Pond”</a:t>
            </a:r>
          </a:p>
          <a:p>
            <a:r>
              <a:rPr lang="en-US" sz="3200" b="1" dirty="0" smtClean="0">
                <a:solidFill>
                  <a:srgbClr val="C00000"/>
                </a:solidFill>
                <a:latin typeface="A770-Roman" pitchFamily="2" charset="0"/>
                <a:ea typeface="Elmore" pitchFamily="2" charset="0"/>
              </a:rPr>
              <a:t>Cold, wet leaves floating on moss-colored water</a:t>
            </a:r>
            <a:r>
              <a:rPr lang="en-US" sz="3200" dirty="0" smtClean="0">
                <a:solidFill>
                  <a:srgbClr val="00FF00"/>
                </a:solidFill>
                <a:latin typeface="A770-Roman" pitchFamily="2" charset="0"/>
                <a:ea typeface="Elmore" pitchFamily="2" charset="0"/>
              </a:rPr>
              <a:t>.</a:t>
            </a:r>
            <a:r>
              <a:rPr lang="en-US" sz="3200" dirty="0" smtClean="0">
                <a:latin typeface="A770-Roman" pitchFamily="2" charset="0"/>
              </a:rPr>
              <a:t> </a:t>
            </a:r>
          </a:p>
          <a:p>
            <a:r>
              <a:rPr lang="en-US" sz="3200" b="1" dirty="0" smtClean="0">
                <a:solidFill>
                  <a:srgbClr val="C00000"/>
                </a:solidFill>
                <a:latin typeface="A770-Roman" pitchFamily="2" charset="0"/>
                <a:ea typeface="Elmore" pitchFamily="2" charset="0"/>
              </a:rPr>
              <a:t>And the croaking of frogs— </a:t>
            </a:r>
          </a:p>
          <a:p>
            <a:r>
              <a:rPr lang="en-US" sz="3200" b="1" dirty="0" smtClean="0">
                <a:solidFill>
                  <a:srgbClr val="C00000"/>
                </a:solidFill>
                <a:latin typeface="A770-Roman" pitchFamily="2" charset="0"/>
                <a:ea typeface="Elmore" pitchFamily="2" charset="0"/>
              </a:rPr>
              <a:t>Cracked bell-notes in the twilight.</a:t>
            </a:r>
          </a:p>
          <a:p>
            <a:r>
              <a:rPr lang="en-US" sz="2400" b="1" dirty="0" smtClean="0">
                <a:solidFill>
                  <a:srgbClr val="C00000"/>
                </a:solidFill>
                <a:latin typeface="A770-Roman" pitchFamily="2" charset="0"/>
                <a:ea typeface="Elmore" pitchFamily="2" charset="0"/>
              </a:rPr>
              <a:t>--Amy Lowell</a:t>
            </a:r>
          </a:p>
        </p:txBody>
      </p:sp>
      <p:sp>
        <p:nvSpPr>
          <p:cNvPr id="7" name="Rectangle 6"/>
          <p:cNvSpPr/>
          <p:nvPr/>
        </p:nvSpPr>
        <p:spPr>
          <a:xfrm>
            <a:off x="304800" y="228600"/>
            <a:ext cx="8305800" cy="1569660"/>
          </a:xfrm>
          <a:prstGeom prst="rect">
            <a:avLst/>
          </a:prstGeom>
          <a:noFill/>
        </p:spPr>
        <p:txBody>
          <a:bodyPr wrap="square" lIns="91440" tIns="45720" rIns="91440" bIns="45720">
            <a:spAutoFit/>
          </a:bodyPr>
          <a:lstStyle/>
          <a:p>
            <a:pPr algn="ctr"/>
            <a:r>
              <a:rPr lang="en-US" sz="9600" b="1" cap="none" spc="0" dirty="0" smtClean="0">
                <a:ln w="17780" cmpd="sng">
                  <a:solidFill>
                    <a:srgbClr val="FFFFFF"/>
                  </a:solidFill>
                  <a:prstDash val="solid"/>
                  <a:miter lim="800000"/>
                </a:ln>
                <a:solidFill>
                  <a:srgbClr val="FF9900"/>
                </a:solidFill>
                <a:effectLst>
                  <a:outerShdw blurRad="50800" algn="tl" rotWithShape="0">
                    <a:srgbClr val="000000"/>
                  </a:outerShdw>
                </a:effectLst>
                <a:latin typeface="Surfboard" pitchFamily="2" charset="0"/>
              </a:rPr>
              <a:t>Imagery</a:t>
            </a:r>
            <a:endParaRPr lang="en-US" sz="9600" b="1" cap="none" spc="0" dirty="0">
              <a:ln w="17780" cmpd="sng">
                <a:solidFill>
                  <a:srgbClr val="FFFFFF"/>
                </a:solidFill>
                <a:prstDash val="solid"/>
                <a:miter lim="800000"/>
              </a:ln>
              <a:solidFill>
                <a:srgbClr val="FF9900"/>
              </a:solidFill>
              <a:effectLst>
                <a:outerShdw blurRad="50800" algn="tl" rotWithShape="0">
                  <a:srgbClr val="000000"/>
                </a:outerShdw>
              </a:effectLst>
              <a:latin typeface="Surfboard" pitchFamily="2" charset="0"/>
            </a:endParaRPr>
          </a:p>
        </p:txBody>
      </p:sp>
    </p:spTree>
    <p:custDataLst>
      <p:tags r:id="rId1"/>
    </p:custDataLst>
  </p:cSld>
  <p:clrMapOvr>
    <a:masterClrMapping/>
  </p:clrMapOvr>
  <p:transition xmlns:p14="http://schemas.microsoft.com/office/powerpoint/2010/main" spd="slow" advTm="13765">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wipe(down)">
                                      <p:cBhvr>
                                        <p:cTn id="7" dur="500"/>
                                        <p:tgtEl>
                                          <p:spTgt spid="235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554">
                                            <p:txEl>
                                              <p:pRg st="1" end="1"/>
                                            </p:txEl>
                                          </p:spTgt>
                                        </p:tgtEl>
                                        <p:attrNameLst>
                                          <p:attrName>style.visibility</p:attrName>
                                        </p:attrNameLst>
                                      </p:cBhvr>
                                      <p:to>
                                        <p:strVal val="visible"/>
                                      </p:to>
                                    </p:set>
                                    <p:animEffect transition="in" filter="wipe(down)">
                                      <p:cBhvr>
                                        <p:cTn id="12" dur="500"/>
                                        <p:tgtEl>
                                          <p:spTgt spid="23554">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3554">
                                            <p:txEl>
                                              <p:pRg st="2" end="2"/>
                                            </p:txEl>
                                          </p:spTgt>
                                        </p:tgtEl>
                                        <p:attrNameLst>
                                          <p:attrName>style.visibility</p:attrName>
                                        </p:attrNameLst>
                                      </p:cBhvr>
                                      <p:to>
                                        <p:strVal val="visible"/>
                                      </p:to>
                                    </p:set>
                                    <p:animEffect transition="in" filter="wipe(down)">
                                      <p:cBhvr>
                                        <p:cTn id="15" dur="500"/>
                                        <p:tgtEl>
                                          <p:spTgt spid="23554">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3554">
                                            <p:txEl>
                                              <p:pRg st="3" end="3"/>
                                            </p:txEl>
                                          </p:spTgt>
                                        </p:tgtEl>
                                        <p:attrNameLst>
                                          <p:attrName>style.visibility</p:attrName>
                                        </p:attrNameLst>
                                      </p:cBhvr>
                                      <p:to>
                                        <p:strVal val="visible"/>
                                      </p:to>
                                    </p:set>
                                    <p:animEffect transition="in" filter="wipe(down)">
                                      <p:cBhvr>
                                        <p:cTn id="18" dur="500"/>
                                        <p:tgtEl>
                                          <p:spTgt spid="23554">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3554">
                                            <p:txEl>
                                              <p:pRg st="4" end="4"/>
                                            </p:txEl>
                                          </p:spTgt>
                                        </p:tgtEl>
                                        <p:attrNameLst>
                                          <p:attrName>style.visibility</p:attrName>
                                        </p:attrNameLst>
                                      </p:cBhvr>
                                      <p:to>
                                        <p:strVal val="visible"/>
                                      </p:to>
                                    </p:set>
                                    <p:animEffect transition="in" filter="wipe(down)">
                                      <p:cBhvr>
                                        <p:cTn id="21" dur="500"/>
                                        <p:tgtEl>
                                          <p:spTgt spid="2355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l="-11000" r="-11000"/>
          </a:stretch>
        </a:blipFill>
        <a:effectLst/>
      </p:bgPr>
    </p:bg>
    <p:spTree>
      <p:nvGrpSpPr>
        <p:cNvPr id="1" name=""/>
        <p:cNvGrpSpPr/>
        <p:nvPr/>
      </p:nvGrpSpPr>
      <p:grpSpPr>
        <a:xfrm>
          <a:off x="0" y="0"/>
          <a:ext cx="0" cy="0"/>
          <a:chOff x="0" y="0"/>
          <a:chExt cx="0" cy="0"/>
        </a:xfrm>
      </p:grpSpPr>
      <p:sp>
        <p:nvSpPr>
          <p:cNvPr id="28674" name="Rectangle 3"/>
          <p:cNvSpPr>
            <a:spLocks noGrp="1" noChangeArrowheads="1"/>
          </p:cNvSpPr>
          <p:nvPr>
            <p:ph type="subTitle" idx="1"/>
          </p:nvPr>
        </p:nvSpPr>
        <p:spPr>
          <a:xfrm>
            <a:off x="1371600" y="3733800"/>
            <a:ext cx="6400800" cy="2362200"/>
          </a:xfrm>
          <a:solidFill>
            <a:srgbClr val="92D050">
              <a:alpha val="92000"/>
            </a:srgbClr>
          </a:solidFill>
        </p:spPr>
        <p:txBody>
          <a:bodyPr>
            <a:normAutofit fontScale="92500" lnSpcReduction="20000"/>
          </a:bodyPr>
          <a:lstStyle/>
          <a:p>
            <a:pPr eaLnBrk="1" hangingPunct="1"/>
            <a:r>
              <a:rPr lang="en-US" sz="4800" b="1" dirty="0" smtClean="0">
                <a:solidFill>
                  <a:srgbClr val="7030A0"/>
                </a:solidFill>
                <a:latin typeface="Centaur" pitchFamily="18" charset="0"/>
              </a:rPr>
              <a:t>A seemingly self-contradictory statement that still is true.</a:t>
            </a:r>
          </a:p>
        </p:txBody>
      </p:sp>
      <p:pic>
        <p:nvPicPr>
          <p:cNvPr id="6" name="Picture 5" descr="paradox.gif"/>
          <p:cNvPicPr>
            <a:picLocks noChangeAspect="1"/>
          </p:cNvPicPr>
          <p:nvPr/>
        </p:nvPicPr>
        <p:blipFill>
          <a:blip r:embed="rId4" cstate="print"/>
          <a:stretch>
            <a:fillRect/>
          </a:stretch>
        </p:blipFill>
        <p:spPr>
          <a:xfrm>
            <a:off x="2133600" y="0"/>
            <a:ext cx="5029200" cy="1812644"/>
          </a:xfrm>
          <a:prstGeom prst="rect">
            <a:avLst/>
          </a:prstGeom>
        </p:spPr>
      </p:pic>
    </p:spTree>
    <p:custDataLst>
      <p:tags r:id="rId1"/>
    </p:custDataLst>
  </p:cSld>
  <p:clrMapOvr>
    <a:masterClrMapping/>
  </p:clrMapOvr>
  <p:transition xmlns:p14="http://schemas.microsoft.com/office/powerpoint/2010/main" spd="slow" advTm="4359">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wipe(down)">
                                      <p:cBhvr>
                                        <p:cTn id="7" dur="500"/>
                                        <p:tgtEl>
                                          <p:spTgt spid="286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2" cstate="print">
            <a:lum/>
          </a:blip>
          <a:srcRect/>
          <a:stretch>
            <a:fillRect l="-19000" r="-19000"/>
          </a:stretch>
        </a:blipFill>
        <a:effectLst/>
      </p:bgPr>
    </p:bg>
    <p:spTree>
      <p:nvGrpSpPr>
        <p:cNvPr id="1" name=""/>
        <p:cNvGrpSpPr/>
        <p:nvPr/>
      </p:nvGrpSpPr>
      <p:grpSpPr>
        <a:xfrm>
          <a:off x="0" y="0"/>
          <a:ext cx="0" cy="0"/>
          <a:chOff x="0" y="0"/>
          <a:chExt cx="0" cy="0"/>
        </a:xfrm>
      </p:grpSpPr>
      <p:sp>
        <p:nvSpPr>
          <p:cNvPr id="35843" name="Rectangle 3"/>
          <p:cNvSpPr>
            <a:spLocks noGrp="1" noChangeArrowheads="1"/>
          </p:cNvSpPr>
          <p:nvPr>
            <p:ph type="subTitle" idx="1"/>
          </p:nvPr>
        </p:nvSpPr>
        <p:spPr>
          <a:xfrm>
            <a:off x="1143000" y="3124200"/>
            <a:ext cx="7010400" cy="3048000"/>
          </a:xfrm>
          <a:solidFill>
            <a:schemeClr val="accent6">
              <a:lumMod val="50000"/>
            </a:schemeClr>
          </a:solidFill>
        </p:spPr>
        <p:txBody>
          <a:bodyPr/>
          <a:lstStyle/>
          <a:p>
            <a:pPr eaLnBrk="1" hangingPunct="1"/>
            <a:r>
              <a:rPr lang="en-US" sz="3600" dirty="0" smtClean="0">
                <a:solidFill>
                  <a:srgbClr val="92D050"/>
                </a:solidFill>
                <a:latin typeface="Centaur" pitchFamily="18" charset="0"/>
              </a:rPr>
              <a:t>“‘Men work together,’ I told him from the heart, ‘Whether they work together or apart.’”</a:t>
            </a:r>
          </a:p>
          <a:p>
            <a:pPr eaLnBrk="1" hangingPunct="1"/>
            <a:endParaRPr lang="en-US" sz="3600" dirty="0" smtClean="0">
              <a:solidFill>
                <a:srgbClr val="92D050"/>
              </a:solidFill>
              <a:latin typeface="Centaur" pitchFamily="18" charset="0"/>
            </a:endParaRPr>
          </a:p>
          <a:p>
            <a:pPr eaLnBrk="1" hangingPunct="1"/>
            <a:r>
              <a:rPr lang="en-US" sz="3200" b="1" dirty="0" smtClean="0">
                <a:solidFill>
                  <a:srgbClr val="92D050"/>
                </a:solidFill>
                <a:latin typeface="Centaur" pitchFamily="18" charset="0"/>
              </a:rPr>
              <a:t> </a:t>
            </a:r>
            <a:r>
              <a:rPr lang="en-US" sz="3200" dirty="0" smtClean="0">
                <a:solidFill>
                  <a:srgbClr val="92D050"/>
                </a:solidFill>
                <a:latin typeface="Centaur" pitchFamily="18" charset="0"/>
              </a:rPr>
              <a:t>– </a:t>
            </a:r>
            <a:r>
              <a:rPr lang="en-US" sz="2400" dirty="0" smtClean="0">
                <a:solidFill>
                  <a:srgbClr val="92D050"/>
                </a:solidFill>
                <a:latin typeface="Centaur" pitchFamily="18" charset="0"/>
              </a:rPr>
              <a:t>from</a:t>
            </a:r>
            <a:r>
              <a:rPr lang="en-US" sz="2000" dirty="0" smtClean="0">
                <a:solidFill>
                  <a:srgbClr val="92D050"/>
                </a:solidFill>
                <a:latin typeface="Centaur" pitchFamily="18" charset="0"/>
              </a:rPr>
              <a:t> </a:t>
            </a:r>
            <a:r>
              <a:rPr lang="en-US" sz="3200" dirty="0" smtClean="0">
                <a:solidFill>
                  <a:srgbClr val="92D050"/>
                </a:solidFill>
                <a:latin typeface="Centaur" pitchFamily="18" charset="0"/>
              </a:rPr>
              <a:t>“</a:t>
            </a:r>
            <a:r>
              <a:rPr lang="en-US" sz="2400" dirty="0" smtClean="0">
                <a:solidFill>
                  <a:srgbClr val="92D050"/>
                </a:solidFill>
                <a:latin typeface="Centaur" pitchFamily="18" charset="0"/>
              </a:rPr>
              <a:t>The Tuft of Flowers” by Robert Frost</a:t>
            </a:r>
          </a:p>
        </p:txBody>
      </p:sp>
      <p:pic>
        <p:nvPicPr>
          <p:cNvPr id="7" name="Picture 6" descr="paradox.gif"/>
          <p:cNvPicPr>
            <a:picLocks noChangeAspect="1"/>
          </p:cNvPicPr>
          <p:nvPr/>
        </p:nvPicPr>
        <p:blipFill>
          <a:blip r:embed="rId3" cstate="print"/>
          <a:stretch>
            <a:fillRect/>
          </a:stretch>
        </p:blipFill>
        <p:spPr>
          <a:xfrm>
            <a:off x="2133600" y="0"/>
            <a:ext cx="5029200" cy="1812644"/>
          </a:xfrm>
          <a:prstGeom prst="rect">
            <a:avLst/>
          </a:prstGeom>
        </p:spPr>
      </p:pic>
    </p:spTree>
  </p:cSld>
  <p:clrMapOvr>
    <a:masterClrMapping/>
  </p:clrMapOvr>
  <p:transition xmlns:p14="http://schemas.microsoft.com/office/powerpoint/2010/main" spd="slow" advTm="11656">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5843">
                                            <p:txEl>
                                              <p:pRg st="2" end="2"/>
                                            </p:txEl>
                                          </p:spTgt>
                                        </p:tgtEl>
                                        <p:attrNameLst>
                                          <p:attrName>style.visibility</p:attrName>
                                        </p:attrNameLst>
                                      </p:cBhvr>
                                      <p:to>
                                        <p:strVal val="visible"/>
                                      </p:to>
                                    </p:set>
                                    <p:anim calcmode="lin" valueType="num">
                                      <p:cBhvr additive="base">
                                        <p:cTn id="12" dur="500" fill="hold"/>
                                        <p:tgtEl>
                                          <p:spTgt spid="35843">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58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advAuto="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6" name="Rectangle 3"/>
          <p:cNvSpPr>
            <a:spLocks noGrp="1" noChangeArrowheads="1"/>
          </p:cNvSpPr>
          <p:nvPr>
            <p:ph type="subTitle" idx="1"/>
          </p:nvPr>
        </p:nvSpPr>
        <p:spPr>
          <a:xfrm>
            <a:off x="381000" y="2819400"/>
            <a:ext cx="8305800" cy="1447800"/>
          </a:xfrm>
          <a:solidFill>
            <a:schemeClr val="tx2"/>
          </a:solidFill>
          <a:ln w="139700" cmpd="thinThick">
            <a:solidFill>
              <a:schemeClr val="accent1">
                <a:lumMod val="75000"/>
              </a:schemeClr>
            </a:solidFill>
          </a:ln>
        </p:spPr>
        <p:txBody>
          <a:bodyPr/>
          <a:lstStyle/>
          <a:p>
            <a:pPr eaLnBrk="1" hangingPunct="1"/>
            <a:r>
              <a:rPr lang="en-US" sz="4000" dirty="0" smtClean="0">
                <a:solidFill>
                  <a:srgbClr val="800000"/>
                </a:solidFill>
              </a:rPr>
              <a:t>The repeating of a sound, word, or phrase in a given literary work.</a:t>
            </a:r>
          </a:p>
          <a:p>
            <a:pPr eaLnBrk="1" hangingPunct="1"/>
            <a:endParaRPr lang="en-US" dirty="0" smtClean="0"/>
          </a:p>
        </p:txBody>
      </p:sp>
      <p:sp>
        <p:nvSpPr>
          <p:cNvPr id="6" name="Rectangle 5"/>
          <p:cNvSpPr/>
          <p:nvPr/>
        </p:nvSpPr>
        <p:spPr>
          <a:xfrm>
            <a:off x="2210766" y="609600"/>
            <a:ext cx="4698522" cy="1200329"/>
          </a:xfrm>
          <a:prstGeom prst="rect">
            <a:avLst/>
          </a:prstGeom>
          <a:noFill/>
        </p:spPr>
        <p:txBody>
          <a:bodyPr wrap="none" lIns="91440" tIns="45720" rIns="91440" bIns="45720">
            <a:spAutoFit/>
          </a:bodyPr>
          <a:lstStyle/>
          <a:p>
            <a:pPr algn="ctr"/>
            <a:r>
              <a:rPr lang="en-US" sz="72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0000"/>
                </a:solidFill>
                <a:effectLst>
                  <a:outerShdw blurRad="41275" dist="12700" dir="12000000" algn="tl" rotWithShape="0">
                    <a:srgbClr val="000000">
                      <a:alpha val="40000"/>
                    </a:srgbClr>
                  </a:outerShdw>
                </a:effectLst>
                <a:latin typeface="Jazz Essay " pitchFamily="2" charset="0"/>
              </a:rPr>
              <a:t>Repetition</a:t>
            </a:r>
            <a:endParaRPr lang="en-US" sz="72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0000"/>
              </a:solidFill>
              <a:effectLst>
                <a:outerShdw blurRad="41275" dist="12700" dir="12000000" algn="tl" rotWithShape="0">
                  <a:srgbClr val="000000">
                    <a:alpha val="40000"/>
                  </a:srgbClr>
                </a:outerShdw>
              </a:effectLst>
              <a:latin typeface="Jazz Essay " pitchFamily="2" charset="0"/>
            </a:endParaRPr>
          </a:p>
        </p:txBody>
      </p:sp>
    </p:spTree>
    <p:custDataLst>
      <p:tags r:id="rId1"/>
    </p:custDataLst>
  </p:cSld>
  <p:clrMapOvr>
    <a:masterClrMapping/>
  </p:clrMapOvr>
  <p:transition xmlns:p14="http://schemas.microsoft.com/office/powerpoint/2010/main" spd="slow" advTm="13158">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036">
                                            <p:bg/>
                                          </p:spTgt>
                                        </p:tgtEl>
                                        <p:attrNameLst>
                                          <p:attrName>style.visibility</p:attrName>
                                        </p:attrNameLst>
                                      </p:cBhvr>
                                      <p:to>
                                        <p:strVal val="visible"/>
                                      </p:to>
                                    </p:set>
                                    <p:animEffect transition="in" filter="wipe(down)">
                                      <p:cBhvr>
                                        <p:cTn id="7" dur="500"/>
                                        <p:tgtEl>
                                          <p:spTgt spid="4403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lt">
                                    <p:tmPct val="0"/>
                                  </p:iterate>
                                  <p:childTnLst>
                                    <p:set>
                                      <p:cBhvr>
                                        <p:cTn id="11" dur="1" fill="hold">
                                          <p:stCondLst>
                                            <p:cond delay="0"/>
                                          </p:stCondLst>
                                        </p:cTn>
                                        <p:tgtEl>
                                          <p:spTgt spid="44036">
                                            <p:txEl>
                                              <p:pRg st="0" end="0"/>
                                            </p:txEl>
                                          </p:spTgt>
                                        </p:tgtEl>
                                        <p:attrNameLst>
                                          <p:attrName>style.visibility</p:attrName>
                                        </p:attrNameLst>
                                      </p:cBhvr>
                                      <p:to>
                                        <p:strVal val="visible"/>
                                      </p:to>
                                    </p:set>
                                    <p:animEffect transition="in" filter="wipe(down)">
                                      <p:cBhvr>
                                        <p:cTn id="12" dur="500"/>
                                        <p:tgtEl>
                                          <p:spTgt spid="4403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mph" presetSubtype="0" fill="hold" nodeType="clickEffect">
                                  <p:stCondLst>
                                    <p:cond delay="0"/>
                                  </p:stCondLst>
                                  <p:iterate type="lt">
                                    <p:tmPct val="10000"/>
                                  </p:iterate>
                                  <p:childTnLst>
                                    <p:set>
                                      <p:cBhvr override="childStyle">
                                        <p:cTn id="16" dur="250" autoRev="1" fill="hold"/>
                                        <p:tgtEl>
                                          <p:spTgt spid="44036">
                                            <p:txEl>
                                              <p:pRg st="0" end="0"/>
                                            </p:txEl>
                                          </p:spTgt>
                                        </p:tgtEl>
                                        <p:attrNameLst>
                                          <p:attrName>style.color</p:attrName>
                                        </p:attrNameLst>
                                      </p:cBhvr>
                                      <p:to>
                                        <p:clrVal>
                                          <a:srgbClr val="3333FF"/>
                                        </p:clrVal>
                                      </p:to>
                                    </p:set>
                                    <p:set>
                                      <p:cBhvr>
                                        <p:cTn id="17" dur="250" autoRev="1" fill="hold"/>
                                        <p:tgtEl>
                                          <p:spTgt spid="44036">
                                            <p:txEl>
                                              <p:pRg st="0" end="0"/>
                                            </p:txEl>
                                          </p:spTgt>
                                        </p:tgtEl>
                                        <p:attrNameLst>
                                          <p:attrName>fillcolor</p:attrName>
                                        </p:attrNameLst>
                                      </p:cBhvr>
                                      <p:to>
                                        <p:clrVal>
                                          <a:srgbClr val="3333FF"/>
                                        </p:clrVal>
                                      </p:to>
                                    </p:set>
                                    <p:set>
                                      <p:cBhvr>
                                        <p:cTn id="18" dur="250" autoRev="1" fill="hold"/>
                                        <p:tgtEl>
                                          <p:spTgt spid="4403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build="p"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bicycle.jpg"/>
          <p:cNvPicPr>
            <a:picLocks noChangeAspect="1"/>
          </p:cNvPicPr>
          <p:nvPr/>
        </p:nvPicPr>
        <p:blipFill>
          <a:blip r:embed="rId5" cstate="print">
            <a:lum bright="68000" contrast="-32000"/>
          </a:blip>
          <a:stretch>
            <a:fillRect/>
          </a:stretch>
        </p:blipFill>
        <p:spPr>
          <a:xfrm>
            <a:off x="228600" y="2133600"/>
            <a:ext cx="8915400" cy="4495800"/>
          </a:xfrm>
          <a:prstGeom prst="rect">
            <a:avLst/>
          </a:prstGeom>
          <a:ln w="114300" cmpd="thinThick">
            <a:solidFill>
              <a:srgbClr val="C00000"/>
            </a:solidFill>
          </a:ln>
        </p:spPr>
      </p:pic>
      <p:sp>
        <p:nvSpPr>
          <p:cNvPr id="6" name="Rectangle 5"/>
          <p:cNvSpPr/>
          <p:nvPr/>
        </p:nvSpPr>
        <p:spPr>
          <a:xfrm>
            <a:off x="2210766" y="609600"/>
            <a:ext cx="4698522" cy="1200329"/>
          </a:xfrm>
          <a:prstGeom prst="rect">
            <a:avLst/>
          </a:prstGeom>
          <a:noFill/>
        </p:spPr>
        <p:txBody>
          <a:bodyPr wrap="none" lIns="91440" tIns="45720" rIns="91440" bIns="45720">
            <a:spAutoFit/>
          </a:bodyPr>
          <a:lstStyle/>
          <a:p>
            <a:pPr algn="ctr"/>
            <a:r>
              <a:rPr lang="en-US" sz="7200" b="1" cap="none" spc="0" dirty="0" smtClean="0">
                <a:ln w="31550" cmpd="sng">
                  <a:noFill/>
                  <a:prstDash val="solid"/>
                </a:ln>
                <a:solidFill>
                  <a:srgbClr val="000000"/>
                </a:solidFill>
                <a:effectLst>
                  <a:outerShdw blurRad="50800" dist="38100" algn="l" rotWithShape="0">
                    <a:prstClr val="black">
                      <a:alpha val="40000"/>
                    </a:prstClr>
                  </a:outerShdw>
                </a:effectLst>
                <a:latin typeface="Jazz Essay " pitchFamily="2" charset="0"/>
              </a:rPr>
              <a:t>Repetition</a:t>
            </a:r>
            <a:endParaRPr lang="en-US" sz="7200" b="1" cap="none" spc="0" dirty="0">
              <a:ln w="31550" cmpd="sng">
                <a:noFill/>
                <a:prstDash val="solid"/>
              </a:ln>
              <a:solidFill>
                <a:srgbClr val="000000"/>
              </a:solidFill>
              <a:effectLst>
                <a:outerShdw blurRad="50800" dist="38100" algn="l" rotWithShape="0">
                  <a:prstClr val="black">
                    <a:alpha val="40000"/>
                  </a:prstClr>
                </a:outerShdw>
              </a:effectLst>
              <a:latin typeface="Jazz Essay " pitchFamily="2" charset="0"/>
            </a:endParaRPr>
          </a:p>
        </p:txBody>
      </p:sp>
      <p:sp>
        <p:nvSpPr>
          <p:cNvPr id="4" name="Rectangle 3"/>
          <p:cNvSpPr/>
          <p:nvPr/>
        </p:nvSpPr>
        <p:spPr>
          <a:xfrm>
            <a:off x="2438400" y="2590800"/>
            <a:ext cx="4572000" cy="4031873"/>
          </a:xfrm>
          <a:prstGeom prst="rect">
            <a:avLst/>
          </a:prstGeom>
        </p:spPr>
        <p:txBody>
          <a:bodyPr wrap="square">
            <a:spAutoFit/>
          </a:bodyPr>
          <a:lstStyle/>
          <a:p>
            <a:pPr algn="ctr" eaLnBrk="1" hangingPunct="1"/>
            <a:r>
              <a:rPr lang="en-US" b="1" dirty="0" smtClean="0">
                <a:solidFill>
                  <a:srgbClr val="000000"/>
                </a:solidFill>
              </a:rPr>
              <a:t>--</a:t>
            </a:r>
            <a:r>
              <a:rPr lang="en-US" sz="3200" b="1" dirty="0" smtClean="0">
                <a:solidFill>
                  <a:srgbClr val="000000"/>
                </a:solidFill>
              </a:rPr>
              <a:t>from “Bicycle Race” </a:t>
            </a:r>
          </a:p>
          <a:p>
            <a:pPr algn="ctr" eaLnBrk="1" hangingPunct="1"/>
            <a:r>
              <a:rPr lang="en-US" sz="3200" b="1" dirty="0" smtClean="0">
                <a:solidFill>
                  <a:srgbClr val="000000"/>
                </a:solidFill>
              </a:rPr>
              <a:t>by Queen</a:t>
            </a:r>
          </a:p>
          <a:p>
            <a:pPr algn="ctr" eaLnBrk="1" hangingPunct="1"/>
            <a:endParaRPr lang="en-US" sz="3200" b="1" dirty="0" smtClean="0">
              <a:solidFill>
                <a:srgbClr val="000000"/>
              </a:solidFill>
            </a:endParaRPr>
          </a:p>
          <a:p>
            <a:pPr algn="ctr" eaLnBrk="1" hangingPunct="1"/>
            <a:r>
              <a:rPr lang="en-US" sz="3200" b="1" dirty="0" smtClean="0">
                <a:solidFill>
                  <a:srgbClr val="000000"/>
                </a:solidFill>
              </a:rPr>
              <a:t>I want to ride my bicycle </a:t>
            </a:r>
          </a:p>
          <a:p>
            <a:pPr algn="ctr" eaLnBrk="1" hangingPunct="1"/>
            <a:r>
              <a:rPr lang="en-US" sz="3200" b="1" dirty="0" smtClean="0">
                <a:solidFill>
                  <a:srgbClr val="000000"/>
                </a:solidFill>
              </a:rPr>
              <a:t>I want to ride my bike </a:t>
            </a:r>
          </a:p>
          <a:p>
            <a:pPr algn="ctr" eaLnBrk="1" hangingPunct="1"/>
            <a:r>
              <a:rPr lang="en-US" sz="3200" b="1" dirty="0" smtClean="0">
                <a:solidFill>
                  <a:srgbClr val="000000"/>
                </a:solidFill>
              </a:rPr>
              <a:t>I want to ride my bicycle </a:t>
            </a:r>
          </a:p>
          <a:p>
            <a:pPr algn="ctr" eaLnBrk="1" hangingPunct="1"/>
            <a:r>
              <a:rPr lang="en-US" sz="3200" b="1" dirty="0" smtClean="0">
                <a:solidFill>
                  <a:srgbClr val="000000"/>
                </a:solidFill>
              </a:rPr>
              <a:t>I want to ride it where I like. </a:t>
            </a:r>
          </a:p>
        </p:txBody>
      </p:sp>
      <p:pic>
        <p:nvPicPr>
          <p:cNvPr id="7" name="1-05 Bicycle Race.mp3">
            <a:hlinkClick r:id="" action="ppaction://media"/>
          </p:cNvPr>
          <p:cNvPicPr>
            <a:picLocks noRot="1" noChangeAspect="1"/>
          </p:cNvPicPr>
          <p:nvPr>
            <a:audioFile r:link="rId3"/>
            <p:extLst>
              <p:ext uri="{DAA4B4D4-6D71-4841-9C94-3DE7FCFB9230}">
                <p14:media xmlns:p14="http://schemas.microsoft.com/office/powerpoint/2010/main" r:link="rId2"/>
              </p:ext>
            </p:extLst>
          </p:nvPr>
        </p:nvPicPr>
        <p:blipFill>
          <a:blip r:embed="rId6" cstate="print"/>
          <a:stretch>
            <a:fillRect/>
          </a:stretch>
        </p:blipFill>
        <p:spPr>
          <a:xfrm>
            <a:off x="381000" y="7162800"/>
            <a:ext cx="304800" cy="304800"/>
          </a:xfrm>
          <a:prstGeom prst="rect">
            <a:avLst/>
          </a:prstGeom>
        </p:spPr>
      </p:pic>
    </p:spTree>
    <p:custDataLst>
      <p:tags r:id="rId1"/>
    </p:custDataLst>
  </p:cSld>
  <p:clrMapOvr>
    <a:masterClrMapping/>
  </p:clrMapOvr>
  <p:transition xmlns:p14="http://schemas.microsoft.com/office/powerpoint/2010/main" spd="slow" advTm="31438">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20" presetClass="emph" presetSubtype="0" fill="hold" nodeType="clickEffect">
                                  <p:stCondLst>
                                    <p:cond delay="0"/>
                                  </p:stCondLst>
                                  <p:iterate type="lt">
                                    <p:tmPct val="10000"/>
                                  </p:iterate>
                                  <p:childTnLst>
                                    <p:set>
                                      <p:cBhvr override="childStyle">
                                        <p:cTn id="15" dur="500" autoRev="1" fill="hold"/>
                                        <p:tgtEl>
                                          <p:spTgt spid="4">
                                            <p:txEl>
                                              <p:pRg st="3" end="3"/>
                                            </p:txEl>
                                          </p:spTgt>
                                        </p:tgtEl>
                                        <p:attrNameLst>
                                          <p:attrName>style.color</p:attrName>
                                        </p:attrNameLst>
                                      </p:cBhvr>
                                      <p:to>
                                        <p:clrVal>
                                          <a:srgbClr val="CC0000"/>
                                        </p:clrVal>
                                      </p:to>
                                    </p:set>
                                    <p:set>
                                      <p:cBhvr>
                                        <p:cTn id="16" dur="500" autoRev="1" fill="hold"/>
                                        <p:tgtEl>
                                          <p:spTgt spid="4">
                                            <p:txEl>
                                              <p:pRg st="3" end="3"/>
                                            </p:txEl>
                                          </p:spTgt>
                                        </p:tgtEl>
                                        <p:attrNameLst>
                                          <p:attrName>fillcolor</p:attrName>
                                        </p:attrNameLst>
                                      </p:cBhvr>
                                      <p:to>
                                        <p:clrVal>
                                          <a:srgbClr val="CC0000"/>
                                        </p:clrVal>
                                      </p:to>
                                    </p:set>
                                    <p:set>
                                      <p:cBhvr>
                                        <p:cTn id="17" dur="500" autoRev="1" fill="hold"/>
                                        <p:tgtEl>
                                          <p:spTgt spid="4">
                                            <p:txEl>
                                              <p:pRg st="3" end="3"/>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0" presetClass="emph" presetSubtype="0" fill="hold" nodeType="clickEffect">
                                  <p:stCondLst>
                                    <p:cond delay="0"/>
                                  </p:stCondLst>
                                  <p:iterate type="lt">
                                    <p:tmPct val="10000"/>
                                  </p:iterate>
                                  <p:childTnLst>
                                    <p:set>
                                      <p:cBhvr override="childStyle">
                                        <p:cTn id="21" dur="500" autoRev="1" fill="hold"/>
                                        <p:tgtEl>
                                          <p:spTgt spid="4">
                                            <p:txEl>
                                              <p:pRg st="4" end="4"/>
                                            </p:txEl>
                                          </p:spTgt>
                                        </p:tgtEl>
                                        <p:attrNameLst>
                                          <p:attrName>style.color</p:attrName>
                                        </p:attrNameLst>
                                      </p:cBhvr>
                                      <p:to>
                                        <p:clrVal>
                                          <a:srgbClr val="CC0000"/>
                                        </p:clrVal>
                                      </p:to>
                                    </p:set>
                                    <p:set>
                                      <p:cBhvr>
                                        <p:cTn id="22" dur="500" autoRev="1" fill="hold"/>
                                        <p:tgtEl>
                                          <p:spTgt spid="4">
                                            <p:txEl>
                                              <p:pRg st="4" end="4"/>
                                            </p:txEl>
                                          </p:spTgt>
                                        </p:tgtEl>
                                        <p:attrNameLst>
                                          <p:attrName>fillcolor</p:attrName>
                                        </p:attrNameLst>
                                      </p:cBhvr>
                                      <p:to>
                                        <p:clrVal>
                                          <a:srgbClr val="CC0000"/>
                                        </p:clrVal>
                                      </p:to>
                                    </p:set>
                                    <p:set>
                                      <p:cBhvr>
                                        <p:cTn id="23" dur="500" autoRev="1" fill="hold"/>
                                        <p:tgtEl>
                                          <p:spTgt spid="4">
                                            <p:txEl>
                                              <p:pRg st="4" end="4"/>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0" presetClass="emph" presetSubtype="0" fill="hold" nodeType="clickEffect">
                                  <p:stCondLst>
                                    <p:cond delay="0"/>
                                  </p:stCondLst>
                                  <p:iterate type="lt">
                                    <p:tmPct val="10000"/>
                                  </p:iterate>
                                  <p:childTnLst>
                                    <p:set>
                                      <p:cBhvr override="childStyle">
                                        <p:cTn id="27" dur="500" autoRev="1" fill="hold"/>
                                        <p:tgtEl>
                                          <p:spTgt spid="4">
                                            <p:txEl>
                                              <p:pRg st="5" end="5"/>
                                            </p:txEl>
                                          </p:spTgt>
                                        </p:tgtEl>
                                        <p:attrNameLst>
                                          <p:attrName>style.color</p:attrName>
                                        </p:attrNameLst>
                                      </p:cBhvr>
                                      <p:to>
                                        <p:clrVal>
                                          <a:srgbClr val="CC0000"/>
                                        </p:clrVal>
                                      </p:to>
                                    </p:set>
                                    <p:set>
                                      <p:cBhvr>
                                        <p:cTn id="28" dur="500" autoRev="1" fill="hold"/>
                                        <p:tgtEl>
                                          <p:spTgt spid="4">
                                            <p:txEl>
                                              <p:pRg st="5" end="5"/>
                                            </p:txEl>
                                          </p:spTgt>
                                        </p:tgtEl>
                                        <p:attrNameLst>
                                          <p:attrName>fillcolor</p:attrName>
                                        </p:attrNameLst>
                                      </p:cBhvr>
                                      <p:to>
                                        <p:clrVal>
                                          <a:srgbClr val="CC0000"/>
                                        </p:clrVal>
                                      </p:to>
                                    </p:set>
                                    <p:set>
                                      <p:cBhvr>
                                        <p:cTn id="29" dur="500" autoRev="1" fill="hold"/>
                                        <p:tgtEl>
                                          <p:spTgt spid="4">
                                            <p:txEl>
                                              <p:pRg st="5" end="5"/>
                                            </p:txEl>
                                          </p:spTgt>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0" presetClass="emph" presetSubtype="0" fill="hold" nodeType="clickEffect">
                                  <p:stCondLst>
                                    <p:cond delay="0"/>
                                  </p:stCondLst>
                                  <p:iterate type="lt">
                                    <p:tmPct val="10000"/>
                                  </p:iterate>
                                  <p:childTnLst>
                                    <p:set>
                                      <p:cBhvr override="childStyle">
                                        <p:cTn id="33" dur="500" autoRev="1" fill="hold"/>
                                        <p:tgtEl>
                                          <p:spTgt spid="4">
                                            <p:txEl>
                                              <p:pRg st="6" end="6"/>
                                            </p:txEl>
                                          </p:spTgt>
                                        </p:tgtEl>
                                        <p:attrNameLst>
                                          <p:attrName>style.color</p:attrName>
                                        </p:attrNameLst>
                                      </p:cBhvr>
                                      <p:to>
                                        <p:clrVal>
                                          <a:srgbClr val="CC0000"/>
                                        </p:clrVal>
                                      </p:to>
                                    </p:set>
                                    <p:set>
                                      <p:cBhvr>
                                        <p:cTn id="34" dur="500" autoRev="1" fill="hold"/>
                                        <p:tgtEl>
                                          <p:spTgt spid="4">
                                            <p:txEl>
                                              <p:pRg st="6" end="6"/>
                                            </p:txEl>
                                          </p:spTgt>
                                        </p:tgtEl>
                                        <p:attrNameLst>
                                          <p:attrName>fillcolor</p:attrName>
                                        </p:attrNameLst>
                                      </p:cBhvr>
                                      <p:to>
                                        <p:clrVal>
                                          <a:srgbClr val="CC0000"/>
                                        </p:clrVal>
                                      </p:to>
                                    </p:set>
                                    <p:set>
                                      <p:cBhvr>
                                        <p:cTn id="35" dur="500" autoRev="1" fill="hold"/>
                                        <p:tgtEl>
                                          <p:spTgt spid="4">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3"/>
          <p:cNvSpPr>
            <a:spLocks noGrp="1" noChangeArrowheads="1"/>
          </p:cNvSpPr>
          <p:nvPr>
            <p:ph type="subTitle" idx="1"/>
          </p:nvPr>
        </p:nvSpPr>
        <p:spPr>
          <a:xfrm>
            <a:off x="1371600" y="3505200"/>
            <a:ext cx="6400800" cy="2819400"/>
          </a:xfrm>
        </p:spPr>
        <p:txBody>
          <a:bodyPr/>
          <a:lstStyle/>
          <a:p>
            <a:pPr eaLnBrk="1" hangingPunct="1"/>
            <a:r>
              <a:rPr lang="en-US" sz="4400" dirty="0" smtClean="0"/>
              <a:t>The repetition of  identical sounds at the ends of lines of poetry.</a:t>
            </a:r>
          </a:p>
        </p:txBody>
      </p:sp>
      <p:sp>
        <p:nvSpPr>
          <p:cNvPr id="4" name="Rectangle 3"/>
          <p:cNvSpPr/>
          <p:nvPr/>
        </p:nvSpPr>
        <p:spPr>
          <a:xfrm>
            <a:off x="1143000" y="1066800"/>
            <a:ext cx="6790642" cy="1569660"/>
          </a:xfrm>
          <a:prstGeom prst="rect">
            <a:avLst/>
          </a:prstGeom>
          <a:noFill/>
        </p:spPr>
        <p:txBody>
          <a:bodyPr wrap="none" lIns="91440" tIns="45720" rIns="91440" bIns="45720">
            <a:spAutoFit/>
          </a:bodyPr>
          <a:lstStyle/>
          <a:p>
            <a:pPr algn="ctr"/>
            <a:r>
              <a:rPr lang="en-US" sz="96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End Rhyme</a:t>
            </a:r>
            <a:endPar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ustDataLst>
      <p:tags r:id="rId1"/>
    </p:custDataLst>
  </p:cSld>
  <p:clrMapOvr>
    <a:masterClrMapping/>
  </p:clrMapOvr>
  <p:transition xmlns:p14="http://schemas.microsoft.com/office/powerpoint/2010/main" spd="slow" advTm="11953">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nodeType="clickEffect">
                                  <p:stCondLst>
                                    <p:cond delay="0"/>
                                  </p:stCondLst>
                                  <p:iterate type="lt">
                                    <p:tmPct val="10000"/>
                                  </p:iterate>
                                  <p:childTnLst>
                                    <p:set>
                                      <p:cBhvr override="childStyle">
                                        <p:cTn id="6" dur="500" autoRev="1" fill="hold"/>
                                        <p:tgtEl>
                                          <p:spTgt spid="34818">
                                            <p:txEl>
                                              <p:pRg st="0" end="0"/>
                                            </p:txEl>
                                          </p:spTgt>
                                        </p:tgtEl>
                                        <p:attrNameLst>
                                          <p:attrName>style.color</p:attrName>
                                        </p:attrNameLst>
                                      </p:cBhvr>
                                      <p:to>
                                        <p:clrVal>
                                          <a:srgbClr val="FF0000"/>
                                        </p:clrVal>
                                      </p:to>
                                    </p:set>
                                    <p:set>
                                      <p:cBhvr>
                                        <p:cTn id="7" dur="500" autoRev="1" fill="hold"/>
                                        <p:tgtEl>
                                          <p:spTgt spid="34818">
                                            <p:txEl>
                                              <p:pRg st="0" end="0"/>
                                            </p:txEl>
                                          </p:spTgt>
                                        </p:tgtEl>
                                        <p:attrNameLst>
                                          <p:attrName>fillcolor</p:attrName>
                                        </p:attrNameLst>
                                      </p:cBhvr>
                                      <p:to>
                                        <p:clrVal>
                                          <a:srgbClr val="FF0000"/>
                                        </p:clrVal>
                                      </p:to>
                                    </p:set>
                                    <p:set>
                                      <p:cBhvr>
                                        <p:cTn id="8" dur="500" autoRev="1" fill="hold"/>
                                        <p:tgtEl>
                                          <p:spTgt spid="3481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Poem</a:t>
            </a:r>
            <a:endParaRPr lang="en-US" dirty="0"/>
          </a:p>
        </p:txBody>
      </p:sp>
      <p:sp>
        <p:nvSpPr>
          <p:cNvPr id="3" name="Content Placeholder 2"/>
          <p:cNvSpPr>
            <a:spLocks noGrp="1"/>
          </p:cNvSpPr>
          <p:nvPr>
            <p:ph idx="1"/>
          </p:nvPr>
        </p:nvSpPr>
        <p:spPr/>
        <p:txBody>
          <a:bodyPr/>
          <a:lstStyle/>
          <a:p>
            <a:r>
              <a:rPr lang="en-US" dirty="0" smtClean="0"/>
              <a:t>On the back of your page you just did. I would like you to create a short-poem.</a:t>
            </a:r>
          </a:p>
          <a:p>
            <a:endParaRPr lang="en-US" dirty="0"/>
          </a:p>
          <a:p>
            <a:r>
              <a:rPr lang="en-US" dirty="0" smtClean="0"/>
              <a:t>You can pick the subject or Theme of the Poem, but it must be at least 4 lines long and rhyme. </a:t>
            </a:r>
          </a:p>
          <a:p>
            <a:endParaRPr lang="en-US" dirty="0"/>
          </a:p>
          <a:p>
            <a:r>
              <a:rPr lang="en-US" dirty="0" smtClean="0"/>
              <a:t>ABBA, AABB, AAAB, BAAA.</a:t>
            </a:r>
            <a:endParaRPr lang="en-US" dirty="0"/>
          </a:p>
        </p:txBody>
      </p:sp>
    </p:spTree>
    <p:extLst>
      <p:ext uri="{BB962C8B-B14F-4D97-AF65-F5344CB8AC3E}">
        <p14:creationId xmlns:p14="http://schemas.microsoft.com/office/powerpoint/2010/main" val="28490382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3"/>
          <p:cNvSpPr>
            <a:spLocks noGrp="1" noChangeArrowheads="1"/>
          </p:cNvSpPr>
          <p:nvPr>
            <p:ph type="subTitle" idx="1"/>
          </p:nvPr>
        </p:nvSpPr>
        <p:spPr>
          <a:xfrm>
            <a:off x="457200" y="2667000"/>
            <a:ext cx="4648200" cy="3733800"/>
          </a:xfrm>
        </p:spPr>
        <p:txBody>
          <a:bodyPr/>
          <a:lstStyle/>
          <a:p>
            <a:pPr eaLnBrk="1" hangingPunct="1"/>
            <a:r>
              <a:rPr lang="en-US" sz="3600" dirty="0" smtClean="0"/>
              <a:t>“He clasps the crag with crooked </a:t>
            </a:r>
            <a:r>
              <a:rPr lang="en-US" sz="3600" u="sng" dirty="0" smtClean="0">
                <a:solidFill>
                  <a:srgbClr val="FF0000"/>
                </a:solidFill>
              </a:rPr>
              <a:t>hands</a:t>
            </a:r>
            <a:endParaRPr lang="en-US" sz="3600" dirty="0" smtClean="0">
              <a:solidFill>
                <a:srgbClr val="FF0000"/>
              </a:solidFill>
            </a:endParaRPr>
          </a:p>
          <a:p>
            <a:pPr eaLnBrk="1" hangingPunct="1"/>
            <a:r>
              <a:rPr lang="en-US" sz="3600" dirty="0" smtClean="0"/>
              <a:t>Close to the sun in lonely </a:t>
            </a:r>
            <a:r>
              <a:rPr lang="en-US" sz="3600" u="sng" dirty="0" smtClean="0">
                <a:solidFill>
                  <a:srgbClr val="FF0000"/>
                </a:solidFill>
              </a:rPr>
              <a:t>lands</a:t>
            </a:r>
            <a:r>
              <a:rPr lang="en-US" sz="3600" dirty="0" smtClean="0"/>
              <a:t>”</a:t>
            </a:r>
          </a:p>
          <a:p>
            <a:pPr eaLnBrk="1" hangingPunct="1"/>
            <a:endParaRPr lang="en-US" sz="2400" dirty="0" smtClean="0">
              <a:solidFill>
                <a:srgbClr val="0033CC"/>
              </a:solidFill>
            </a:endParaRPr>
          </a:p>
          <a:p>
            <a:pPr eaLnBrk="1" hangingPunct="1"/>
            <a:r>
              <a:rPr lang="en-US" sz="2400" dirty="0" smtClean="0">
                <a:solidFill>
                  <a:srgbClr val="0033CC"/>
                </a:solidFill>
              </a:rPr>
              <a:t>from “The Eagle”</a:t>
            </a:r>
          </a:p>
          <a:p>
            <a:pPr eaLnBrk="1" hangingPunct="1"/>
            <a:r>
              <a:rPr lang="en-US" sz="2400" dirty="0" smtClean="0">
                <a:solidFill>
                  <a:srgbClr val="0033CC"/>
                </a:solidFill>
              </a:rPr>
              <a:t>Alfred Lord Tennyson </a:t>
            </a:r>
          </a:p>
        </p:txBody>
      </p:sp>
      <p:pic>
        <p:nvPicPr>
          <p:cNvPr id="35844" name="Picture 5" descr="C:\WINDOWS\DESKTOP\Roger\eagle.jpg"/>
          <p:cNvPicPr>
            <a:picLocks noChangeAspect="1" noChangeArrowheads="1"/>
          </p:cNvPicPr>
          <p:nvPr/>
        </p:nvPicPr>
        <p:blipFill>
          <a:blip r:embed="rId3" cstate="print"/>
          <a:srcRect/>
          <a:stretch>
            <a:fillRect/>
          </a:stretch>
        </p:blipFill>
        <p:spPr bwMode="auto">
          <a:xfrm>
            <a:off x="6066118" y="3429000"/>
            <a:ext cx="2379382" cy="2971800"/>
          </a:xfrm>
          <a:prstGeom prst="rect">
            <a:avLst/>
          </a:prstGeom>
          <a:noFill/>
          <a:ln w="9525">
            <a:noFill/>
            <a:miter lim="800000"/>
            <a:headEnd/>
            <a:tailEnd/>
          </a:ln>
        </p:spPr>
      </p:pic>
      <p:sp>
        <p:nvSpPr>
          <p:cNvPr id="5" name="Rectangle 4"/>
          <p:cNvSpPr/>
          <p:nvPr/>
        </p:nvSpPr>
        <p:spPr>
          <a:xfrm>
            <a:off x="1143000" y="533400"/>
            <a:ext cx="6790642" cy="1569660"/>
          </a:xfrm>
          <a:prstGeom prst="rect">
            <a:avLst/>
          </a:prstGeom>
          <a:noFill/>
        </p:spPr>
        <p:txBody>
          <a:bodyPr wrap="none" lIns="91440" tIns="45720" rIns="91440" bIns="45720">
            <a:spAutoFit/>
          </a:bodyPr>
          <a:lstStyle/>
          <a:p>
            <a:pPr algn="ctr"/>
            <a:r>
              <a:rPr lang="en-US" sz="96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End Rhyme</a:t>
            </a:r>
            <a:endPar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ustDataLst>
      <p:tags r:id="rId1"/>
    </p:custDataLst>
  </p:cSld>
  <p:clrMapOvr>
    <a:masterClrMapping/>
  </p:clrMapOvr>
  <p:transition xmlns:p14="http://schemas.microsoft.com/office/powerpoint/2010/main" spd="slow" advTm="10328">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5842">
                                            <p:txEl>
                                              <p:pRg st="0" end="0"/>
                                            </p:txEl>
                                          </p:spTgt>
                                        </p:tgtEl>
                                        <p:attrNameLst>
                                          <p:attrName>style.visibility</p:attrName>
                                        </p:attrNameLst>
                                      </p:cBhvr>
                                      <p:to>
                                        <p:strVal val="visible"/>
                                      </p:to>
                                    </p:set>
                                    <p:anim calcmode="discrete" valueType="clr">
                                      <p:cBhvr override="childStyle">
                                        <p:cTn id="7" dur="80"/>
                                        <p:tgtEl>
                                          <p:spTgt spid="3584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584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5842">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35842">
                                            <p:txEl>
                                              <p:pRg st="1" end="1"/>
                                            </p:txEl>
                                          </p:spTgt>
                                        </p:tgtEl>
                                        <p:attrNameLst>
                                          <p:attrName>style.visibility</p:attrName>
                                        </p:attrNameLst>
                                      </p:cBhvr>
                                      <p:to>
                                        <p:strVal val="visible"/>
                                      </p:to>
                                    </p:set>
                                    <p:anim calcmode="discrete" valueType="clr">
                                      <p:cBhvr override="childStyle">
                                        <p:cTn id="12" dur="80"/>
                                        <p:tgtEl>
                                          <p:spTgt spid="3584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5842">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35842">
                                            <p:txEl>
                                              <p:pRg st="1" end="1"/>
                                            </p:txEl>
                                          </p:spTgt>
                                        </p:tgtEl>
                                        <p:attrNameLst>
                                          <p:attrName>fill.type</p:attrName>
                                        </p:attrNameLst>
                                      </p:cBhvr>
                                      <p:to>
                                        <p:strVal val="solid"/>
                                      </p:to>
                                    </p:set>
                                  </p:childTnLst>
                                </p:cTn>
                              </p:par>
                              <p:par>
                                <p:cTn id="15" presetID="27" presetClass="entr" presetSubtype="0" fill="hold" nodeType="withEffect">
                                  <p:stCondLst>
                                    <p:cond delay="0"/>
                                  </p:stCondLst>
                                  <p:iterate type="lt">
                                    <p:tmPct val="50000"/>
                                  </p:iterate>
                                  <p:childTnLst>
                                    <p:set>
                                      <p:cBhvr>
                                        <p:cTn id="16" dur="1" fill="hold">
                                          <p:stCondLst>
                                            <p:cond delay="0"/>
                                          </p:stCondLst>
                                        </p:cTn>
                                        <p:tgtEl>
                                          <p:spTgt spid="35842">
                                            <p:txEl>
                                              <p:pRg st="3" end="3"/>
                                            </p:txEl>
                                          </p:spTgt>
                                        </p:tgtEl>
                                        <p:attrNameLst>
                                          <p:attrName>style.visibility</p:attrName>
                                        </p:attrNameLst>
                                      </p:cBhvr>
                                      <p:to>
                                        <p:strVal val="visible"/>
                                      </p:to>
                                    </p:set>
                                    <p:anim calcmode="discrete" valueType="clr">
                                      <p:cBhvr override="childStyle">
                                        <p:cTn id="17" dur="80"/>
                                        <p:tgtEl>
                                          <p:spTgt spid="35842">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5842">
                                            <p:txEl>
                                              <p:pRg st="3" end="3"/>
                                            </p:txEl>
                                          </p:spTgt>
                                        </p:tgtEl>
                                        <p:attrNameLst>
                                          <p:attrName>fillcolor</p:attrName>
                                        </p:attrNameLst>
                                      </p:cBhvr>
                                      <p:tavLst>
                                        <p:tav tm="0">
                                          <p:val>
                                            <p:clrVal>
                                              <a:schemeClr val="accent2"/>
                                            </p:clrVal>
                                          </p:val>
                                        </p:tav>
                                        <p:tav tm="50000">
                                          <p:val>
                                            <p:clrVal>
                                              <a:schemeClr val="hlink"/>
                                            </p:clrVal>
                                          </p:val>
                                        </p:tav>
                                      </p:tavLst>
                                    </p:anim>
                                    <p:set>
                                      <p:cBhvr>
                                        <p:cTn id="19" dur="80"/>
                                        <p:tgtEl>
                                          <p:spTgt spid="35842">
                                            <p:txEl>
                                              <p:pRg st="3" end="3"/>
                                            </p:txEl>
                                          </p:spTgt>
                                        </p:tgtEl>
                                        <p:attrNameLst>
                                          <p:attrName>fill.type</p:attrName>
                                        </p:attrNameLst>
                                      </p:cBhvr>
                                      <p:to>
                                        <p:strVal val="solid"/>
                                      </p:to>
                                    </p:set>
                                  </p:childTnLst>
                                </p:cTn>
                              </p:par>
                              <p:par>
                                <p:cTn id="20" presetID="27" presetClass="entr" presetSubtype="0" fill="hold" nodeType="withEffect">
                                  <p:stCondLst>
                                    <p:cond delay="0"/>
                                  </p:stCondLst>
                                  <p:iterate type="lt">
                                    <p:tmPct val="50000"/>
                                  </p:iterate>
                                  <p:childTnLst>
                                    <p:set>
                                      <p:cBhvr>
                                        <p:cTn id="21" dur="1" fill="hold">
                                          <p:stCondLst>
                                            <p:cond delay="0"/>
                                          </p:stCondLst>
                                        </p:cTn>
                                        <p:tgtEl>
                                          <p:spTgt spid="35842">
                                            <p:txEl>
                                              <p:pRg st="4" end="4"/>
                                            </p:txEl>
                                          </p:spTgt>
                                        </p:tgtEl>
                                        <p:attrNameLst>
                                          <p:attrName>style.visibility</p:attrName>
                                        </p:attrNameLst>
                                      </p:cBhvr>
                                      <p:to>
                                        <p:strVal val="visible"/>
                                      </p:to>
                                    </p:set>
                                    <p:anim calcmode="discrete" valueType="clr">
                                      <p:cBhvr override="childStyle">
                                        <p:cTn id="22" dur="80"/>
                                        <p:tgtEl>
                                          <p:spTgt spid="35842">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35842">
                                            <p:txEl>
                                              <p:pRg st="4" end="4"/>
                                            </p:txEl>
                                          </p:spTgt>
                                        </p:tgtEl>
                                        <p:attrNameLst>
                                          <p:attrName>fillcolor</p:attrName>
                                        </p:attrNameLst>
                                      </p:cBhvr>
                                      <p:tavLst>
                                        <p:tav tm="0">
                                          <p:val>
                                            <p:clrVal>
                                              <a:schemeClr val="accent2"/>
                                            </p:clrVal>
                                          </p:val>
                                        </p:tav>
                                        <p:tav tm="50000">
                                          <p:val>
                                            <p:clrVal>
                                              <a:schemeClr val="hlink"/>
                                            </p:clrVal>
                                          </p:val>
                                        </p:tav>
                                      </p:tavLst>
                                    </p:anim>
                                    <p:set>
                                      <p:cBhvr>
                                        <p:cTn id="24" dur="80"/>
                                        <p:tgtEl>
                                          <p:spTgt spid="35842">
                                            <p:txEl>
                                              <p:pRg st="4" end="4"/>
                                            </p:txEl>
                                          </p:spTgt>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5844"/>
                                        </p:tgtEl>
                                        <p:attrNameLst>
                                          <p:attrName>style.visibility</p:attrName>
                                        </p:attrNameLst>
                                      </p:cBhvr>
                                      <p:to>
                                        <p:strVal val="visible"/>
                                      </p:to>
                                    </p:set>
                                    <p:animEffect transition="in" filter="wipe(down)">
                                      <p:cBhvr>
                                        <p:cTn id="29" dur="5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3"/>
          <p:cNvSpPr>
            <a:spLocks noGrp="1" noChangeArrowheads="1"/>
          </p:cNvSpPr>
          <p:nvPr>
            <p:ph type="subTitle" idx="1"/>
          </p:nvPr>
        </p:nvSpPr>
        <p:spPr>
          <a:xfrm>
            <a:off x="1371600" y="3276600"/>
            <a:ext cx="6400800" cy="2743200"/>
          </a:xfrm>
        </p:spPr>
        <p:txBody>
          <a:bodyPr/>
          <a:lstStyle/>
          <a:p>
            <a:pPr eaLnBrk="1" hangingPunct="1"/>
            <a:r>
              <a:rPr lang="en-US" sz="4800" dirty="0" smtClean="0">
                <a:solidFill>
                  <a:schemeClr val="tx2"/>
                </a:solidFill>
              </a:rPr>
              <a:t>The repetition of identical sounds </a:t>
            </a:r>
            <a:r>
              <a:rPr lang="en-US" sz="4800" u="sng" dirty="0" smtClean="0">
                <a:solidFill>
                  <a:schemeClr val="tx2"/>
                </a:solidFill>
              </a:rPr>
              <a:t>within</a:t>
            </a:r>
            <a:r>
              <a:rPr lang="en-US" sz="4800" dirty="0" smtClean="0">
                <a:solidFill>
                  <a:schemeClr val="tx2"/>
                </a:solidFill>
              </a:rPr>
              <a:t> a line of poetry.</a:t>
            </a:r>
          </a:p>
        </p:txBody>
      </p:sp>
      <p:sp>
        <p:nvSpPr>
          <p:cNvPr id="36867" name="WordArt 4" descr="White marble"/>
          <p:cNvSpPr>
            <a:spLocks noChangeArrowheads="1" noChangeShapeType="1" noTextEdit="1"/>
          </p:cNvSpPr>
          <p:nvPr/>
        </p:nvSpPr>
        <p:spPr bwMode="auto">
          <a:xfrm>
            <a:off x="1066800" y="533400"/>
            <a:ext cx="7239000" cy="2286000"/>
          </a:xfrm>
          <a:prstGeom prst="rect">
            <a:avLst/>
          </a:prstGeom>
        </p:spPr>
        <p:txBody>
          <a:bodyPr wrap="none" fromWordArt="1">
            <a:prstTxWarp prst="textInflate">
              <a:avLst>
                <a:gd name="adj" fmla="val 13634"/>
              </a:avLst>
            </a:prstTxWarp>
            <a:scene3d>
              <a:camera prst="legacyObliqueRight"/>
              <a:lightRig rig="legacyHarsh3" dir="t"/>
            </a:scene3d>
            <a:sp3d extrusionH="100000" prstMaterial="legacyMatte">
              <a:extrusionClr>
                <a:srgbClr val="663300"/>
              </a:extrusionClr>
            </a:sp3d>
          </a:bodyPr>
          <a:lstStyle/>
          <a:p>
            <a:pPr algn="ctr"/>
            <a:endParaRPr lang="en-US" sz="3600" kern="10" dirty="0">
              <a:ln w="9525">
                <a:round/>
                <a:headEnd/>
                <a:tailEnd/>
              </a:ln>
              <a:blipFill dpi="0" rotWithShape="0">
                <a:blip r:embed="rId3"/>
                <a:srcRect/>
                <a:tile tx="0" ty="0" sx="100000" sy="100000" flip="none" algn="tl"/>
              </a:blipFill>
              <a:latin typeface="Arial Black"/>
            </a:endParaRPr>
          </a:p>
        </p:txBody>
      </p:sp>
      <p:sp>
        <p:nvSpPr>
          <p:cNvPr id="4" name="Rectangle 3"/>
          <p:cNvSpPr/>
          <p:nvPr/>
        </p:nvSpPr>
        <p:spPr>
          <a:xfrm>
            <a:off x="1752600" y="838200"/>
            <a:ext cx="5248745" cy="1569660"/>
          </a:xfrm>
          <a:prstGeom prst="rect">
            <a:avLst/>
          </a:prstGeom>
        </p:spPr>
        <p:txBody>
          <a:bodyPr wrap="none">
            <a:spAutoFit/>
          </a:bodyPr>
          <a:lstStyle/>
          <a:p>
            <a:pPr algn="ctr"/>
            <a:r>
              <a:rPr lang="en-US" sz="9600" kern="10" dirty="0" smtClean="0">
                <a:ln w="9525">
                  <a:round/>
                  <a:headEnd/>
                  <a:tailEnd/>
                </a:ln>
                <a:solidFill>
                  <a:srgbClr val="FF3399"/>
                </a:solidFill>
                <a:latin typeface="Pizzicato-Swash" pitchFamily="2" charset="0"/>
                <a:ea typeface="Pizzicato-Swash" pitchFamily="2" charset="0"/>
              </a:rPr>
              <a:t>INTERNAL RHYME</a:t>
            </a:r>
            <a:endParaRPr lang="en-US" sz="9600" kern="10" dirty="0">
              <a:ln w="9525">
                <a:round/>
                <a:headEnd/>
                <a:tailEnd/>
              </a:ln>
              <a:solidFill>
                <a:srgbClr val="FF3399"/>
              </a:solidFill>
              <a:latin typeface="Pizzicato-Swash" pitchFamily="2" charset="0"/>
              <a:ea typeface="Pizzicato-Swash" pitchFamily="2" charset="0"/>
            </a:endParaRPr>
          </a:p>
        </p:txBody>
      </p:sp>
    </p:spTree>
    <p:custDataLst>
      <p:tags r:id="rId1"/>
    </p:custDataLst>
  </p:cSld>
  <p:clrMapOvr>
    <a:masterClrMapping/>
  </p:clrMapOvr>
  <p:transition xmlns:p14="http://schemas.microsoft.com/office/powerpoint/2010/main" spd="slow" advTm="1078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grpId="0" nodeType="clickEffect">
                                  <p:stCondLst>
                                    <p:cond delay="0"/>
                                  </p:stCondLst>
                                  <p:iterate type="lt">
                                    <p:tmPct val="10000"/>
                                  </p:iterate>
                                  <p:childTnLst>
                                    <p:set>
                                      <p:cBhvr override="childStyle">
                                        <p:cTn id="6" dur="500" autoRev="1" fill="hold"/>
                                        <p:tgtEl>
                                          <p:spTgt spid="36866">
                                            <p:txEl>
                                              <p:pRg st="0" end="0"/>
                                            </p:txEl>
                                          </p:spTgt>
                                        </p:tgtEl>
                                        <p:attrNameLst>
                                          <p:attrName>style.color</p:attrName>
                                        </p:attrNameLst>
                                      </p:cBhvr>
                                      <p:to>
                                        <p:clrVal>
                                          <a:schemeClr val="accent2"/>
                                        </p:clrVal>
                                      </p:to>
                                    </p:set>
                                    <p:set>
                                      <p:cBhvr>
                                        <p:cTn id="7" dur="500" autoRev="1" fill="hold"/>
                                        <p:tgtEl>
                                          <p:spTgt spid="36866">
                                            <p:txEl>
                                              <p:pRg st="0" end="0"/>
                                            </p:txEl>
                                          </p:spTgt>
                                        </p:tgtEl>
                                        <p:attrNameLst>
                                          <p:attrName>fillcolor</p:attrName>
                                        </p:attrNameLst>
                                      </p:cBhvr>
                                      <p:to>
                                        <p:clrVal>
                                          <a:schemeClr val="accent2"/>
                                        </p:clrVal>
                                      </p:to>
                                    </p:set>
                                    <p:set>
                                      <p:cBhvr>
                                        <p:cTn id="8" dur="500" autoRev="1" fill="hold"/>
                                        <p:tgtEl>
                                          <p:spTgt spid="3686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WordArt 4" descr="White marble"/>
          <p:cNvSpPr>
            <a:spLocks noChangeArrowheads="1" noChangeShapeType="1" noTextEdit="1"/>
          </p:cNvSpPr>
          <p:nvPr/>
        </p:nvSpPr>
        <p:spPr bwMode="auto">
          <a:xfrm>
            <a:off x="1066800" y="533400"/>
            <a:ext cx="7239000" cy="2286000"/>
          </a:xfrm>
          <a:prstGeom prst="rect">
            <a:avLst/>
          </a:prstGeom>
        </p:spPr>
        <p:txBody>
          <a:bodyPr wrap="none" fromWordArt="1">
            <a:prstTxWarp prst="textInflate">
              <a:avLst>
                <a:gd name="adj" fmla="val 13634"/>
              </a:avLst>
            </a:prstTxWarp>
            <a:scene3d>
              <a:camera prst="legacyObliqueRight"/>
              <a:lightRig rig="legacyHarsh3" dir="t"/>
            </a:scene3d>
            <a:sp3d extrusionH="100000" prstMaterial="legacyMatte">
              <a:extrusionClr>
                <a:srgbClr val="663300"/>
              </a:extrusionClr>
            </a:sp3d>
          </a:bodyPr>
          <a:lstStyle/>
          <a:p>
            <a:pPr algn="ctr"/>
            <a:endParaRPr lang="en-US" sz="3600" kern="10" dirty="0">
              <a:ln w="9525">
                <a:round/>
                <a:headEnd/>
                <a:tailEnd/>
              </a:ln>
              <a:solidFill>
                <a:srgbClr val="FF3399"/>
              </a:solidFill>
              <a:latin typeface="Pizzicato-Swash" pitchFamily="2" charset="0"/>
              <a:ea typeface="Pizzicato-Swash" pitchFamily="2" charset="0"/>
            </a:endParaRPr>
          </a:p>
        </p:txBody>
      </p:sp>
      <p:sp>
        <p:nvSpPr>
          <p:cNvPr id="4" name="Subtitle 3"/>
          <p:cNvSpPr>
            <a:spLocks noGrp="1"/>
          </p:cNvSpPr>
          <p:nvPr>
            <p:ph type="subTitle" idx="1"/>
          </p:nvPr>
        </p:nvSpPr>
        <p:spPr>
          <a:xfrm>
            <a:off x="685800" y="1981200"/>
            <a:ext cx="7924800" cy="685800"/>
          </a:xfrm>
        </p:spPr>
        <p:txBody>
          <a:bodyPr>
            <a:normAutofit fontScale="70000" lnSpcReduction="20000"/>
          </a:bodyPr>
          <a:lstStyle/>
          <a:p>
            <a:pPr eaLnBrk="1" hangingPunct="1"/>
            <a:r>
              <a:rPr lang="en-US" dirty="0" smtClean="0"/>
              <a:t>“I’m </a:t>
            </a:r>
            <a:r>
              <a:rPr lang="en-US" dirty="0" smtClean="0">
                <a:solidFill>
                  <a:srgbClr val="FF3399"/>
                </a:solidFill>
              </a:rPr>
              <a:t>alone</a:t>
            </a:r>
            <a:r>
              <a:rPr lang="en-US" dirty="0" smtClean="0"/>
              <a:t>, on my </a:t>
            </a:r>
            <a:r>
              <a:rPr lang="en-US" dirty="0" smtClean="0">
                <a:solidFill>
                  <a:srgbClr val="FF3399"/>
                </a:solidFill>
              </a:rPr>
              <a:t>own</a:t>
            </a:r>
            <a:r>
              <a:rPr lang="en-US" dirty="0" smtClean="0"/>
              <a:t>, and that’s all I know</a:t>
            </a:r>
            <a:br>
              <a:rPr lang="en-US" dirty="0" smtClean="0"/>
            </a:br>
            <a:endParaRPr lang="en-US" dirty="0" smtClean="0">
              <a:solidFill>
                <a:schemeClr val="accent6">
                  <a:lumMod val="75000"/>
                </a:schemeClr>
              </a:solidFill>
            </a:endParaRPr>
          </a:p>
          <a:p>
            <a:endParaRPr lang="en-US" dirty="0"/>
          </a:p>
        </p:txBody>
      </p:sp>
      <p:sp>
        <p:nvSpPr>
          <p:cNvPr id="5" name="Rectangle 4"/>
          <p:cNvSpPr/>
          <p:nvPr/>
        </p:nvSpPr>
        <p:spPr>
          <a:xfrm>
            <a:off x="-304800" y="609600"/>
            <a:ext cx="9753600" cy="707886"/>
          </a:xfrm>
          <a:prstGeom prst="rect">
            <a:avLst/>
          </a:prstGeom>
        </p:spPr>
        <p:txBody>
          <a:bodyPr wrap="square">
            <a:spAutoFit/>
          </a:bodyPr>
          <a:lstStyle/>
          <a:p>
            <a:pPr algn="ctr"/>
            <a:r>
              <a:rPr lang="en-US" sz="4000" kern="10" dirty="0" smtClean="0">
                <a:ln w="9525">
                  <a:round/>
                  <a:headEnd/>
                  <a:tailEnd/>
                </a:ln>
                <a:solidFill>
                  <a:srgbClr val="FF3399"/>
                </a:solidFill>
                <a:latin typeface="Pizzicato-Swash" pitchFamily="2" charset="0"/>
                <a:ea typeface="Pizzicato-Swash" pitchFamily="2" charset="0"/>
              </a:rPr>
              <a:t>INTERNAL RHYME</a:t>
            </a:r>
            <a:endParaRPr lang="en-US" sz="4000" kern="10" dirty="0">
              <a:ln w="9525">
                <a:round/>
                <a:headEnd/>
                <a:tailEnd/>
              </a:ln>
              <a:solidFill>
                <a:srgbClr val="FF3399"/>
              </a:solidFill>
              <a:latin typeface="Pizzicato-Swash" pitchFamily="2" charset="0"/>
              <a:ea typeface="Pizzicato-Swash" pitchFamily="2" charset="0"/>
            </a:endParaRPr>
          </a:p>
        </p:txBody>
      </p:sp>
      <p:pic>
        <p:nvPicPr>
          <p:cNvPr id="6" name="Picture 5" descr="imagesCATLNZJL.jpg"/>
          <p:cNvPicPr>
            <a:picLocks noChangeAspect="1"/>
          </p:cNvPicPr>
          <p:nvPr/>
        </p:nvPicPr>
        <p:blipFill>
          <a:blip r:embed="rId5" cstate="print"/>
          <a:stretch>
            <a:fillRect/>
          </a:stretch>
        </p:blipFill>
        <p:spPr>
          <a:xfrm>
            <a:off x="3352800" y="4407354"/>
            <a:ext cx="2439755" cy="2450646"/>
          </a:xfrm>
          <a:prstGeom prst="rect">
            <a:avLst/>
          </a:prstGeom>
        </p:spPr>
      </p:pic>
      <p:sp>
        <p:nvSpPr>
          <p:cNvPr id="7" name="Rectangle 6"/>
          <p:cNvSpPr/>
          <p:nvPr/>
        </p:nvSpPr>
        <p:spPr>
          <a:xfrm rot="20582944">
            <a:off x="2235294" y="4994918"/>
            <a:ext cx="1924501" cy="461665"/>
          </a:xfrm>
          <a:prstGeom prst="rect">
            <a:avLst/>
          </a:prstGeom>
        </p:spPr>
        <p:txBody>
          <a:bodyPr wrap="none">
            <a:spAutoFit/>
          </a:bodyPr>
          <a:lstStyle/>
          <a:p>
            <a:pPr eaLnBrk="1" hangingPunct="1"/>
            <a:r>
              <a:rPr lang="en-US" b="1" i="1" dirty="0" smtClean="0"/>
              <a:t>--Taylor Swift</a:t>
            </a:r>
            <a:endParaRPr lang="en-US" dirty="0" smtClean="0"/>
          </a:p>
        </p:txBody>
      </p:sp>
      <p:pic>
        <p:nvPicPr>
          <p:cNvPr id="8" name="04 A Place In This World.mp3">
            <a:hlinkClick r:id="" action="ppaction://media"/>
          </p:cNvPr>
          <p:cNvPicPr>
            <a:picLocks noRot="1" noChangeAspect="1"/>
          </p:cNvPicPr>
          <p:nvPr>
            <a:audioFile r:link="rId3"/>
            <p:extLst>
              <p:ext uri="{DAA4B4D4-6D71-4841-9C94-3DE7FCFB9230}">
                <p14:media xmlns:p14="http://schemas.microsoft.com/office/powerpoint/2010/main" r:link="rId2"/>
              </p:ext>
            </p:extLst>
          </p:nvPr>
        </p:nvPicPr>
        <p:blipFill>
          <a:blip r:embed="rId6" cstate="print"/>
          <a:stretch>
            <a:fillRect/>
          </a:stretch>
        </p:blipFill>
        <p:spPr>
          <a:xfrm>
            <a:off x="-685800" y="6553200"/>
            <a:ext cx="304800" cy="304800"/>
          </a:xfrm>
          <a:prstGeom prst="rect">
            <a:avLst/>
          </a:prstGeom>
        </p:spPr>
      </p:pic>
      <p:sp>
        <p:nvSpPr>
          <p:cNvPr id="9" name="Subtitle 3"/>
          <p:cNvSpPr txBox="1">
            <a:spLocks/>
          </p:cNvSpPr>
          <p:nvPr/>
        </p:nvSpPr>
        <p:spPr bwMode="auto">
          <a:xfrm>
            <a:off x="533400" y="1905000"/>
            <a:ext cx="79248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
            </a:r>
            <a:br>
              <a:rPr kumimoji="0" lang="en-US" sz="2800" b="0" i="0" u="none" strike="noStrike" kern="0" cap="none" spc="0" normalizeH="0" baseline="0" noProof="0" dirty="0" smtClean="0">
                <a:ln>
                  <a:noFill/>
                </a:ln>
                <a:solidFill>
                  <a:schemeClr val="tx1"/>
                </a:solidFill>
                <a:effectLst/>
                <a:uLnTx/>
                <a:uFillTx/>
                <a:latin typeface="+mn-lt"/>
                <a:ea typeface="+mn-ea"/>
                <a:cs typeface="+mn-cs"/>
              </a:rPr>
            </a:br>
            <a:r>
              <a:rPr kumimoji="0" lang="en-US" sz="2800" b="0" i="0" u="none" strike="noStrike" kern="0" cap="none" spc="0" normalizeH="0" baseline="0" noProof="0" dirty="0" smtClean="0">
                <a:ln>
                  <a:noFill/>
                </a:ln>
                <a:solidFill>
                  <a:schemeClr val="tx1"/>
                </a:solidFill>
                <a:effectLst/>
                <a:uLnTx/>
                <a:uFillTx/>
                <a:latin typeface="+mn-lt"/>
                <a:ea typeface="+mn-ea"/>
                <a:cs typeface="+mn-cs"/>
              </a:rPr>
              <a:t>I’ll be </a:t>
            </a:r>
            <a:r>
              <a:rPr kumimoji="0" lang="en-US" sz="2800" b="0" i="0" u="none" strike="noStrike" kern="0" cap="none" spc="0" normalizeH="0" baseline="0" noProof="0" dirty="0" smtClean="0">
                <a:ln>
                  <a:noFill/>
                </a:ln>
                <a:solidFill>
                  <a:srgbClr val="FF3399"/>
                </a:solidFill>
                <a:effectLst/>
                <a:uLnTx/>
                <a:uFillTx/>
                <a:latin typeface="+mn-lt"/>
                <a:ea typeface="+mn-ea"/>
                <a:cs typeface="+mn-cs"/>
              </a:rPr>
              <a:t>strong</a:t>
            </a:r>
            <a:r>
              <a:rPr kumimoji="0" lang="en-US" sz="2800" b="0" i="0" u="none" strike="noStrike" kern="0" cap="none" spc="0" normalizeH="0" baseline="0" noProof="0" dirty="0" smtClean="0">
                <a:ln>
                  <a:noFill/>
                </a:ln>
                <a:solidFill>
                  <a:schemeClr val="tx1"/>
                </a:solidFill>
                <a:effectLst/>
                <a:uLnTx/>
                <a:uFillTx/>
                <a:latin typeface="+mn-lt"/>
                <a:ea typeface="+mn-ea"/>
                <a:cs typeface="+mn-cs"/>
              </a:rPr>
              <a:t>, I’ll be </a:t>
            </a:r>
            <a:r>
              <a:rPr kumimoji="0" lang="en-US" sz="2800" b="0" i="0" u="none" strike="noStrike" kern="0" cap="none" spc="0" normalizeH="0" baseline="0" noProof="0" dirty="0" smtClean="0">
                <a:ln>
                  <a:noFill/>
                </a:ln>
                <a:solidFill>
                  <a:srgbClr val="FF3399"/>
                </a:solidFill>
                <a:effectLst/>
                <a:uLnTx/>
                <a:uFillTx/>
                <a:latin typeface="+mn-lt"/>
                <a:ea typeface="+mn-ea"/>
                <a:cs typeface="+mn-cs"/>
              </a:rPr>
              <a:t>wrong</a:t>
            </a:r>
            <a:r>
              <a:rPr kumimoji="0" lang="en-US" sz="2800" b="0" i="0" u="none" strike="noStrike" kern="0" cap="none" spc="0" normalizeH="0" baseline="0" noProof="0" dirty="0" smtClean="0">
                <a:ln>
                  <a:noFill/>
                </a:ln>
                <a:solidFill>
                  <a:schemeClr val="tx1"/>
                </a:solidFill>
                <a:effectLst/>
                <a:uLnTx/>
                <a:uFillTx/>
                <a:latin typeface="+mn-lt"/>
                <a:ea typeface="+mn-ea"/>
                <a:cs typeface="+mn-cs"/>
              </a:rPr>
              <a:t>, oh but life goes on</a:t>
            </a:r>
            <a:br>
              <a:rPr kumimoji="0" lang="en-US" sz="2800" b="0" i="0" u="none" strike="noStrike" kern="0" cap="none" spc="0" normalizeH="0" baseline="0" noProof="0" dirty="0" smtClean="0">
                <a:ln>
                  <a:noFill/>
                </a:ln>
                <a:solidFill>
                  <a:schemeClr val="tx1"/>
                </a:solidFill>
                <a:effectLst/>
                <a:uLnTx/>
                <a:uFillTx/>
                <a:latin typeface="+mn-lt"/>
                <a:ea typeface="+mn-ea"/>
                <a:cs typeface="+mn-cs"/>
              </a:rPr>
            </a:br>
            <a:r>
              <a:rPr kumimoji="0" lang="en-US" sz="2800" b="0" i="0" u="none" strike="noStrike" kern="0" cap="none" spc="0" normalizeH="0" baseline="0" noProof="0" dirty="0" smtClean="0">
                <a:ln>
                  <a:noFill/>
                </a:ln>
                <a:solidFill>
                  <a:schemeClr val="tx1"/>
                </a:solidFill>
                <a:effectLst/>
                <a:uLnTx/>
                <a:uFillTx/>
                <a:latin typeface="+mn-lt"/>
                <a:ea typeface="+mn-ea"/>
                <a:cs typeface="+mn-cs"/>
              </a:rPr>
              <a:t/>
            </a:r>
            <a:br>
              <a:rPr kumimoji="0" lang="en-US" sz="2800" b="0" i="0" u="none" strike="noStrike" kern="0" cap="none" spc="0" normalizeH="0" baseline="0" noProof="0" dirty="0" smtClean="0">
                <a:ln>
                  <a:noFill/>
                </a:ln>
                <a:solidFill>
                  <a:schemeClr val="tx1"/>
                </a:solidFill>
                <a:effectLst/>
                <a:uLnTx/>
                <a:uFillTx/>
                <a:latin typeface="+mn-lt"/>
                <a:ea typeface="+mn-ea"/>
                <a:cs typeface="+mn-cs"/>
              </a:rPr>
            </a:br>
            <a:endParaRPr kumimoji="0" lang="en-US" sz="2800" b="0" i="0" u="none" strike="noStrike" kern="0" cap="none" spc="0" normalizeH="0" baseline="0" noProof="0" dirty="0" smtClean="0">
              <a:ln>
                <a:noFill/>
              </a:ln>
              <a:solidFill>
                <a:schemeClr val="accent6">
                  <a:lumMod val="75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
                <a:schemeClr val="accent1"/>
              </a:buClr>
              <a:buSzTx/>
              <a:buFontTx/>
              <a:buNone/>
              <a:tabLst/>
              <a:defRPr/>
            </a:pPr>
            <a:endParaRPr kumimoji="0" lang="en-US" sz="2800" b="0" i="0" u="none" strike="noStrike" kern="0" cap="none" spc="0" normalizeH="0" baseline="0" noProof="0" dirty="0" smtClean="0">
              <a:ln>
                <a:noFill/>
              </a:ln>
              <a:solidFill>
                <a:schemeClr val="accent6">
                  <a:lumMod val="75000"/>
                </a:schemeClr>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
                <a:schemeClr val="accent1"/>
              </a:buClr>
              <a:buSzTx/>
              <a:buFontTx/>
              <a:buNone/>
              <a:tabLst/>
              <a:defRPr/>
            </a:pP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sp>
        <p:nvSpPr>
          <p:cNvPr id="10" name="Subtitle 3"/>
          <p:cNvSpPr txBox="1">
            <a:spLocks/>
          </p:cNvSpPr>
          <p:nvPr/>
        </p:nvSpPr>
        <p:spPr bwMode="auto">
          <a:xfrm>
            <a:off x="304800" y="3276600"/>
            <a:ext cx="79248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I’m just a girl, trying to find a place in</a:t>
            </a:r>
            <a:br>
              <a:rPr kumimoji="0" lang="en-US" sz="2800" b="0" i="0" u="none" strike="noStrike" kern="0" cap="none" spc="0" normalizeH="0" baseline="0" noProof="0" dirty="0" smtClean="0">
                <a:ln>
                  <a:noFill/>
                </a:ln>
                <a:solidFill>
                  <a:schemeClr val="tx1"/>
                </a:solidFill>
                <a:effectLst/>
                <a:uLnTx/>
                <a:uFillTx/>
                <a:latin typeface="+mn-lt"/>
                <a:ea typeface="+mn-ea"/>
                <a:cs typeface="+mn-cs"/>
              </a:rPr>
            </a:br>
            <a:r>
              <a:rPr kumimoji="0" lang="en-US" sz="2800" b="0" i="0" u="none" strike="noStrike" kern="0" cap="none" spc="0" normalizeH="0" baseline="0" noProof="0" dirty="0" smtClean="0">
                <a:ln>
                  <a:noFill/>
                </a:ln>
                <a:solidFill>
                  <a:schemeClr val="tx1"/>
                </a:solidFill>
                <a:effectLst/>
                <a:uLnTx/>
                <a:uFillTx/>
                <a:latin typeface="+mn-lt"/>
                <a:ea typeface="+mn-ea"/>
                <a:cs typeface="+mn-cs"/>
              </a:rPr>
              <a:t>This world.” </a:t>
            </a:r>
            <a:r>
              <a:rPr kumimoji="0" lang="en-US" sz="2800" b="0" i="0" u="none" strike="noStrike" kern="0" cap="none" spc="0" normalizeH="0" baseline="0" noProof="0" dirty="0" smtClean="0">
                <a:ln>
                  <a:noFill/>
                </a:ln>
                <a:solidFill>
                  <a:schemeClr val="accent6">
                    <a:lumMod val="75000"/>
                  </a:schemeClr>
                </a:solidFill>
                <a:effectLst/>
                <a:uLnTx/>
                <a:uFillTx/>
                <a:latin typeface="+mn-lt"/>
                <a:ea typeface="+mn-ea"/>
                <a:cs typeface="+mn-cs"/>
              </a:rPr>
              <a:t> </a:t>
            </a:r>
          </a:p>
          <a:p>
            <a:pPr marL="0" marR="0" lvl="0" indent="0" algn="ctr" defTabSz="914400" rtl="0" eaLnBrk="1" fontAlgn="base" latinLnBrk="0" hangingPunct="1">
              <a:lnSpc>
                <a:spcPct val="100000"/>
              </a:lnSpc>
              <a:spcBef>
                <a:spcPct val="20000"/>
              </a:spcBef>
              <a:spcAft>
                <a:spcPct val="0"/>
              </a:spcAft>
              <a:buClr>
                <a:schemeClr val="accent1"/>
              </a:buClr>
              <a:buSzTx/>
              <a:buFontTx/>
              <a:buNone/>
              <a:tabLst/>
              <a:defRPr/>
            </a:pPr>
            <a:endParaRPr kumimoji="0" lang="en-US" sz="2800" b="0" i="0" u="none" strike="noStrike" kern="0" cap="none" spc="0" normalizeH="0" baseline="0" noProof="0" dirty="0" smtClean="0">
              <a:ln>
                <a:noFill/>
              </a:ln>
              <a:solidFill>
                <a:schemeClr val="accent6">
                  <a:lumMod val="75000"/>
                </a:schemeClr>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
                <a:schemeClr val="accent1"/>
              </a:buClr>
              <a:buSzTx/>
              <a:buFontTx/>
              <a:buNone/>
              <a:tabLst/>
              <a:defRPr/>
            </a:pP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spTree>
    <p:custDataLst>
      <p:tags r:id="rId1"/>
    </p:custDataLst>
  </p:cSld>
  <p:clrMapOvr>
    <a:masterClrMapping/>
  </p:clrMapOvr>
  <p:transition xmlns:p14="http://schemas.microsoft.com/office/powerpoint/2010/main" spd="slow" advTm="40515">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12"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9"/>
                                        </p:tgtEl>
                                        <p:attrNameLst>
                                          <p:attrName>style.visibility</p:attrName>
                                        </p:attrNameLst>
                                      </p:cBhvr>
                                      <p:to>
                                        <p:strVal val="visible"/>
                                      </p:to>
                                    </p:set>
                                    <p:anim calcmode="discrete" valueType="clr">
                                      <p:cBhvr override="childStyle">
                                        <p:cTn id="19"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9"/>
                                        </p:tgtEl>
                                        <p:attrNameLst>
                                          <p:attrName>fillcolor</p:attrName>
                                        </p:attrNameLst>
                                      </p:cBhvr>
                                      <p:tavLst>
                                        <p:tav tm="0">
                                          <p:val>
                                            <p:clrVal>
                                              <a:schemeClr val="accent2"/>
                                            </p:clrVal>
                                          </p:val>
                                        </p:tav>
                                        <p:tav tm="50000">
                                          <p:val>
                                            <p:clrVal>
                                              <a:schemeClr val="hlink"/>
                                            </p:clrVal>
                                          </p:val>
                                        </p:tav>
                                      </p:tavLst>
                                    </p:anim>
                                    <p:set>
                                      <p:cBhvr>
                                        <p:cTn id="21" dur="80"/>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0"/>
                                        </p:tgtEl>
                                        <p:attrNameLst>
                                          <p:attrName>style.visibility</p:attrName>
                                        </p:attrNameLst>
                                      </p:cBhvr>
                                      <p:to>
                                        <p:strVal val="visible"/>
                                      </p:to>
                                    </p:set>
                                    <p:anim calcmode="discrete" valueType="clr">
                                      <p:cBhvr override="childStyle">
                                        <p:cTn id="26"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0"/>
                                        </p:tgtEl>
                                        <p:attrNameLst>
                                          <p:attrName>fillcolor</p:attrName>
                                        </p:attrNameLst>
                                      </p:cBhvr>
                                      <p:tavLst>
                                        <p:tav tm="0">
                                          <p:val>
                                            <p:clrVal>
                                              <a:schemeClr val="accent2"/>
                                            </p:clrVal>
                                          </p:val>
                                        </p:tav>
                                        <p:tav tm="50000">
                                          <p:val>
                                            <p:clrVal>
                                              <a:schemeClr val="hlink"/>
                                            </p:clrVal>
                                          </p:val>
                                        </p:tav>
                                      </p:tavLst>
                                    </p:anim>
                                    <p:set>
                                      <p:cBhvr>
                                        <p:cTn id="28" dur="80"/>
                                        <p:tgtEl>
                                          <p:spTgt spid="10"/>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9"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4" grpId="0" build="p"/>
      <p:bldP spid="5" grpId="0"/>
      <p:bldP spid="7" grpId="0"/>
      <p:bldP spid="9"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3"/>
          <p:cNvSpPr>
            <a:spLocks noGrp="1" noChangeArrowheads="1"/>
          </p:cNvSpPr>
          <p:nvPr>
            <p:ph type="subTitle" idx="1"/>
          </p:nvPr>
        </p:nvSpPr>
        <p:spPr>
          <a:xfrm>
            <a:off x="1371600" y="3886200"/>
            <a:ext cx="6400800" cy="2362200"/>
          </a:xfrm>
        </p:spPr>
        <p:txBody>
          <a:bodyPr/>
          <a:lstStyle/>
          <a:p>
            <a:pPr eaLnBrk="1" hangingPunct="1"/>
            <a:r>
              <a:rPr lang="en-US" sz="4400" dirty="0" smtClean="0"/>
              <a:t>The overall atmosphere or prevailing emotional feeling of a work.</a:t>
            </a:r>
          </a:p>
        </p:txBody>
      </p:sp>
      <p:sp>
        <p:nvSpPr>
          <p:cNvPr id="4" name="WordArt 4"/>
          <p:cNvSpPr>
            <a:spLocks noChangeArrowheads="1" noChangeShapeType="1" noTextEdit="1"/>
          </p:cNvSpPr>
          <p:nvPr/>
        </p:nvSpPr>
        <p:spPr bwMode="auto">
          <a:xfrm>
            <a:off x="2133600" y="762000"/>
            <a:ext cx="5334000" cy="2590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chemeClr val="tx1"/>
              </a:extrusionClr>
            </a:sp3d>
          </a:bodyPr>
          <a:lstStyle/>
          <a:p>
            <a:pPr algn="ctr"/>
            <a:endParaRPr lang="en-US" sz="3600" kern="10" dirty="0">
              <a:ln w="9525">
                <a:solidFill>
                  <a:schemeClr val="tx1"/>
                </a:solidFill>
                <a:round/>
                <a:headEnd/>
                <a:tailEnd/>
              </a:ln>
              <a:solidFill>
                <a:srgbClr val="CC0000"/>
              </a:solidFill>
              <a:effectLst>
                <a:outerShdw blurRad="50800" dist="50800" dir="5400000" algn="ctr" rotWithShape="0">
                  <a:schemeClr val="tx1"/>
                </a:outerShdw>
              </a:effectLst>
              <a:latin typeface="Mistral" pitchFamily="66" charset="0"/>
              <a:cs typeface="Times New Roman"/>
            </a:endParaRPr>
          </a:p>
        </p:txBody>
      </p:sp>
      <p:sp>
        <p:nvSpPr>
          <p:cNvPr id="5" name="Rectangle 4"/>
          <p:cNvSpPr/>
          <p:nvPr/>
        </p:nvSpPr>
        <p:spPr>
          <a:xfrm>
            <a:off x="1600200" y="838200"/>
            <a:ext cx="5715000" cy="2400657"/>
          </a:xfrm>
          <a:prstGeom prst="rect">
            <a:avLst/>
          </a:prstGeom>
          <a:noFill/>
        </p:spPr>
        <p:txBody>
          <a:bodyPr wrap="square" lIns="91440" tIns="45720" rIns="91440" bIns="45720">
            <a:spAutoFit/>
          </a:bodyPr>
          <a:lstStyle/>
          <a:p>
            <a:pPr algn="ctr"/>
            <a:r>
              <a:rPr lang="en-US" sz="15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urfboard" pitchFamily="2" charset="0"/>
              </a:rPr>
              <a:t>Mood</a:t>
            </a:r>
            <a:endParaRPr lang="en-US" sz="15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urfboard" pitchFamily="2"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dreary night.jpg"/>
          <p:cNvPicPr>
            <a:picLocks noChangeAspect="1"/>
          </p:cNvPicPr>
          <p:nvPr/>
        </p:nvPicPr>
        <p:blipFill>
          <a:blip r:embed="rId2" cstate="print"/>
          <a:stretch>
            <a:fillRect/>
          </a:stretch>
        </p:blipFill>
        <p:spPr>
          <a:xfrm>
            <a:off x="4953000" y="2667000"/>
            <a:ext cx="3947125" cy="3767138"/>
          </a:xfrm>
          <a:prstGeom prst="rect">
            <a:avLst/>
          </a:prstGeom>
        </p:spPr>
      </p:pic>
      <p:sp>
        <p:nvSpPr>
          <p:cNvPr id="27650" name="Rectangle 3"/>
          <p:cNvSpPr>
            <a:spLocks noGrp="1" noChangeArrowheads="1"/>
          </p:cNvSpPr>
          <p:nvPr>
            <p:ph type="subTitle" idx="1"/>
          </p:nvPr>
        </p:nvSpPr>
        <p:spPr>
          <a:xfrm>
            <a:off x="381000" y="3276600"/>
            <a:ext cx="4495800" cy="3200400"/>
          </a:xfrm>
          <a:solidFill>
            <a:schemeClr val="bg1"/>
          </a:solidFill>
        </p:spPr>
        <p:txBody>
          <a:bodyPr/>
          <a:lstStyle/>
          <a:p>
            <a:pPr eaLnBrk="1" hangingPunct="1"/>
            <a:r>
              <a:rPr lang="en-US" sz="4000" dirty="0" smtClean="0"/>
              <a:t>Once upon a </a:t>
            </a:r>
            <a:r>
              <a:rPr lang="en-US" sz="4000" dirty="0" smtClean="0">
                <a:solidFill>
                  <a:srgbClr val="FF0000"/>
                </a:solidFill>
              </a:rPr>
              <a:t>midnight</a:t>
            </a:r>
            <a:r>
              <a:rPr lang="en-US" sz="4000" dirty="0" smtClean="0"/>
              <a:t> </a:t>
            </a:r>
            <a:r>
              <a:rPr lang="en-US" sz="4000" dirty="0" smtClean="0">
                <a:solidFill>
                  <a:srgbClr val="FF0000"/>
                </a:solidFill>
              </a:rPr>
              <a:t>dreary</a:t>
            </a:r>
            <a:r>
              <a:rPr lang="en-US" sz="4000" dirty="0" smtClean="0"/>
              <a:t>, while I pondered </a:t>
            </a:r>
            <a:r>
              <a:rPr lang="en-US" sz="4000" dirty="0" smtClean="0">
                <a:solidFill>
                  <a:srgbClr val="FF0000"/>
                </a:solidFill>
              </a:rPr>
              <a:t>weak</a:t>
            </a:r>
            <a:r>
              <a:rPr lang="en-US" sz="4000" dirty="0" smtClean="0"/>
              <a:t> and </a:t>
            </a:r>
            <a:r>
              <a:rPr lang="en-US" sz="4000" dirty="0" smtClean="0">
                <a:solidFill>
                  <a:srgbClr val="FF0000"/>
                </a:solidFill>
              </a:rPr>
              <a:t>weary</a:t>
            </a:r>
            <a:r>
              <a:rPr lang="en-US" sz="4000" dirty="0" smtClean="0"/>
              <a:t>…</a:t>
            </a:r>
            <a:br>
              <a:rPr lang="en-US" sz="4000" dirty="0" smtClean="0"/>
            </a:br>
            <a:endParaRPr lang="en-US" sz="4000" dirty="0" smtClean="0"/>
          </a:p>
        </p:txBody>
      </p:sp>
      <p:sp>
        <p:nvSpPr>
          <p:cNvPr id="27651" name="WordArt 4"/>
          <p:cNvSpPr>
            <a:spLocks noChangeArrowheads="1" noChangeShapeType="1" noTextEdit="1"/>
          </p:cNvSpPr>
          <p:nvPr/>
        </p:nvSpPr>
        <p:spPr bwMode="auto">
          <a:xfrm>
            <a:off x="457200" y="762000"/>
            <a:ext cx="4419600" cy="16764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chemeClr val="tx1"/>
              </a:extrusionClr>
            </a:sp3d>
          </a:bodyPr>
          <a:lstStyle/>
          <a:p>
            <a:pPr algn="ctr"/>
            <a:endParaRPr lang="en-US" sz="3600" kern="10" dirty="0">
              <a:ln w="9525">
                <a:solidFill>
                  <a:schemeClr val="tx1"/>
                </a:solidFill>
                <a:round/>
                <a:headEnd/>
                <a:tailEnd/>
              </a:ln>
              <a:solidFill>
                <a:srgbClr val="CC0000"/>
              </a:solidFill>
              <a:effectLst>
                <a:outerShdw blurRad="50800" dist="50800" dir="5400000" algn="ctr" rotWithShape="0">
                  <a:schemeClr val="tx1"/>
                </a:outerShdw>
              </a:effectLst>
              <a:latin typeface="Mistral" pitchFamily="66" charset="0"/>
              <a:cs typeface="Times New Roman"/>
            </a:endParaRPr>
          </a:p>
        </p:txBody>
      </p:sp>
      <p:sp>
        <p:nvSpPr>
          <p:cNvPr id="5" name="Rectangle 3"/>
          <p:cNvSpPr txBox="1">
            <a:spLocks noChangeArrowheads="1"/>
          </p:cNvSpPr>
          <p:nvPr/>
        </p:nvSpPr>
        <p:spPr bwMode="auto">
          <a:xfrm>
            <a:off x="5410200" y="609600"/>
            <a:ext cx="3429000" cy="1524000"/>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defRPr/>
            </a:pPr>
            <a:r>
              <a:rPr lang="en-US" i="1" kern="0" dirty="0" smtClean="0">
                <a:latin typeface="+mn-lt"/>
              </a:rPr>
              <a:t>Setting and diction often help define the mood.</a:t>
            </a:r>
            <a:r>
              <a:rPr kumimoji="0" lang="en-US" sz="4000" b="0" i="0" u="none" strike="noStrike" kern="0" cap="none" spc="0" normalizeH="0" baseline="0" noProof="0" dirty="0" smtClean="0">
                <a:ln>
                  <a:noFill/>
                </a:ln>
                <a:solidFill>
                  <a:schemeClr val="tx1"/>
                </a:solidFill>
                <a:effectLst/>
                <a:uLnTx/>
                <a:uFillTx/>
                <a:latin typeface="+mn-lt"/>
                <a:ea typeface="+mn-ea"/>
                <a:cs typeface="+mn-cs"/>
              </a:rPr>
              <a:t/>
            </a:r>
            <a:br>
              <a:rPr kumimoji="0" lang="en-US" sz="4000" b="0" i="0" u="none" strike="noStrike" kern="0" cap="none" spc="0" normalizeH="0" baseline="0" noProof="0" dirty="0" smtClean="0">
                <a:ln>
                  <a:noFill/>
                </a:ln>
                <a:solidFill>
                  <a:schemeClr val="tx1"/>
                </a:solidFill>
                <a:effectLst/>
                <a:uLnTx/>
                <a:uFillTx/>
                <a:latin typeface="+mn-lt"/>
                <a:ea typeface="+mn-ea"/>
                <a:cs typeface="+mn-cs"/>
              </a:rPr>
            </a:br>
            <a:endParaRPr kumimoji="0" lang="en-US" sz="40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7" name="Rectangle 6"/>
          <p:cNvSpPr/>
          <p:nvPr/>
        </p:nvSpPr>
        <p:spPr>
          <a:xfrm>
            <a:off x="0" y="457200"/>
            <a:ext cx="5257800" cy="2400657"/>
          </a:xfrm>
          <a:prstGeom prst="rect">
            <a:avLst/>
          </a:prstGeom>
          <a:noFill/>
        </p:spPr>
        <p:txBody>
          <a:bodyPr wrap="square" lIns="91440" tIns="45720" rIns="91440" bIns="45720">
            <a:spAutoFit/>
          </a:bodyPr>
          <a:lstStyle/>
          <a:p>
            <a:pPr algn="ctr"/>
            <a:r>
              <a:rPr lang="en-US" sz="15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urfboard" pitchFamily="2" charset="0"/>
              </a:rPr>
              <a:t>Mood</a:t>
            </a:r>
            <a:endParaRPr lang="en-US" sz="15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urfboard" pitchFamily="2"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3"/>
          <p:cNvSpPr>
            <a:spLocks noGrp="1" noChangeArrowheads="1"/>
          </p:cNvSpPr>
          <p:nvPr>
            <p:ph type="subTitle" idx="1"/>
          </p:nvPr>
        </p:nvSpPr>
        <p:spPr>
          <a:xfrm>
            <a:off x="533400" y="3429000"/>
            <a:ext cx="8001000" cy="2819400"/>
          </a:xfrm>
        </p:spPr>
        <p:txBody>
          <a:bodyPr/>
          <a:lstStyle/>
          <a:p>
            <a:pPr eaLnBrk="1" hangingPunct="1"/>
            <a:r>
              <a:rPr lang="en-US" sz="4400" dirty="0" smtClean="0">
                <a:solidFill>
                  <a:schemeClr val="tx2"/>
                </a:solidFill>
              </a:rPr>
              <a:t>A contrast between what is said and what is meant or when things turn out differently than expected.</a:t>
            </a:r>
          </a:p>
        </p:txBody>
      </p:sp>
      <p:sp>
        <p:nvSpPr>
          <p:cNvPr id="24579" name="WordArt 4"/>
          <p:cNvSpPr>
            <a:spLocks noChangeArrowheads="1" noChangeShapeType="1" noTextEdit="1"/>
          </p:cNvSpPr>
          <p:nvPr/>
        </p:nvSpPr>
        <p:spPr bwMode="auto">
          <a:xfrm>
            <a:off x="1752600" y="457200"/>
            <a:ext cx="5791200" cy="2590800"/>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type="none" w="sm" len="sm"/>
                  <a:tailEnd type="none" w="sm" len="sm"/>
                </a:ln>
                <a:solidFill>
                  <a:srgbClr val="FFC000"/>
                </a:solidFill>
                <a:effectLst>
                  <a:outerShdw dist="53882" dir="2700000" algn="ctr" rotWithShape="0">
                    <a:srgbClr val="9999FF"/>
                  </a:outerShdw>
                </a:effectLst>
                <a:latin typeface="ArrowheadLake" pitchFamily="82" charset="0"/>
              </a:rPr>
              <a:t>IRONY</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3"/>
          <p:cNvSpPr>
            <a:spLocks noGrp="1" noChangeArrowheads="1"/>
          </p:cNvSpPr>
          <p:nvPr>
            <p:ph type="subTitle" idx="1"/>
          </p:nvPr>
        </p:nvSpPr>
        <p:spPr>
          <a:xfrm>
            <a:off x="381000" y="2895600"/>
            <a:ext cx="5410200" cy="3733800"/>
          </a:xfrm>
        </p:spPr>
        <p:txBody>
          <a:bodyPr/>
          <a:lstStyle/>
          <a:p>
            <a:pPr eaLnBrk="1" hangingPunct="1"/>
            <a:endParaRPr lang="en-US" sz="3200" b="1" dirty="0" smtClean="0"/>
          </a:p>
          <a:p>
            <a:pPr eaLnBrk="1" hangingPunct="1"/>
            <a:r>
              <a:rPr lang="en-US" sz="3200" dirty="0" err="1" smtClean="0"/>
              <a:t>Antinous</a:t>
            </a:r>
            <a:r>
              <a:rPr lang="en-US" sz="3200" dirty="0" smtClean="0"/>
              <a:t> refers to Odysseus’ bow as “the bow that will seal our fate.”  This is true, but the fate ends up being death.</a:t>
            </a:r>
            <a:endParaRPr lang="en-US" sz="3200" dirty="0" smtClean="0">
              <a:solidFill>
                <a:srgbClr val="FF0000"/>
              </a:solidFill>
            </a:endParaRPr>
          </a:p>
        </p:txBody>
      </p:sp>
      <p:sp>
        <p:nvSpPr>
          <p:cNvPr id="25603" name="WordArt 4"/>
          <p:cNvSpPr>
            <a:spLocks noChangeArrowheads="1" noChangeShapeType="1" noTextEdit="1"/>
          </p:cNvSpPr>
          <p:nvPr/>
        </p:nvSpPr>
        <p:spPr bwMode="auto">
          <a:xfrm>
            <a:off x="1828800" y="533400"/>
            <a:ext cx="7162800" cy="2133600"/>
          </a:xfrm>
          <a:prstGeom prst="rect">
            <a:avLst/>
          </a:prstGeom>
        </p:spPr>
        <p:txBody>
          <a:bodyPr wrap="none" fromWordArt="1">
            <a:prstTxWarp prst="textSlantUp">
              <a:avLst>
                <a:gd name="adj" fmla="val 32056"/>
              </a:avLst>
            </a:prstTxWarp>
          </a:bodyPr>
          <a:lstStyle/>
          <a:p>
            <a:pPr algn="ctr"/>
            <a:r>
              <a:rPr lang="en-US" sz="3600" kern="10" smtClean="0">
                <a:ln w="9525">
                  <a:solidFill>
                    <a:srgbClr val="CC99FF"/>
                  </a:solidFill>
                  <a:round/>
                  <a:headEnd type="none" w="sm" len="sm"/>
                  <a:tailEnd type="none" w="sm" len="sm"/>
                </a:ln>
                <a:gradFill rotWithShape="1">
                  <a:gsLst>
                    <a:gs pos="0">
                      <a:srgbClr val="6600CC"/>
                    </a:gs>
                    <a:gs pos="100000">
                      <a:srgbClr val="CC00CC"/>
                    </a:gs>
                  </a:gsLst>
                  <a:lin ang="5400000" scaled="1"/>
                </a:gradFill>
                <a:effectLst>
                  <a:outerShdw dist="53882" dir="2700000" algn="ctr" rotWithShape="0">
                    <a:srgbClr val="9999FF"/>
                  </a:outerShdw>
                </a:effectLst>
                <a:latin typeface="PIJL" pitchFamily="2" charset="0"/>
              </a:rPr>
              <a:t>y</a:t>
            </a:r>
            <a:endParaRPr lang="en-US" sz="3600" kern="10" dirty="0">
              <a:ln w="9525">
                <a:solidFill>
                  <a:srgbClr val="CC99FF"/>
                </a:solidFill>
                <a:round/>
                <a:headEnd type="none" w="sm" len="sm"/>
                <a:tailEnd type="none" w="sm" len="sm"/>
              </a:ln>
              <a:gradFill rotWithShape="1">
                <a:gsLst>
                  <a:gs pos="0">
                    <a:srgbClr val="6600CC"/>
                  </a:gs>
                  <a:gs pos="100000">
                    <a:srgbClr val="CC00CC"/>
                  </a:gs>
                </a:gsLst>
                <a:lin ang="5400000" scaled="1"/>
              </a:gradFill>
              <a:effectLst>
                <a:outerShdw dist="53882" dir="2700000" algn="ctr" rotWithShape="0">
                  <a:srgbClr val="9999FF"/>
                </a:outerShdw>
              </a:effectLst>
              <a:latin typeface="PIJL" pitchFamily="2" charset="0"/>
            </a:endParaRPr>
          </a:p>
        </p:txBody>
      </p:sp>
      <p:sp>
        <p:nvSpPr>
          <p:cNvPr id="4" name="WordArt 4"/>
          <p:cNvSpPr>
            <a:spLocks noChangeArrowheads="1" noChangeShapeType="1" noTextEdit="1"/>
          </p:cNvSpPr>
          <p:nvPr/>
        </p:nvSpPr>
        <p:spPr bwMode="auto">
          <a:xfrm>
            <a:off x="1143000" y="457200"/>
            <a:ext cx="5791200" cy="2590800"/>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type="none" w="sm" len="sm"/>
                  <a:tailEnd type="none" w="sm" len="sm"/>
                </a:ln>
                <a:solidFill>
                  <a:srgbClr val="FFC000"/>
                </a:solidFill>
                <a:effectLst>
                  <a:outerShdw dist="53882" dir="2700000" algn="ctr" rotWithShape="0">
                    <a:srgbClr val="9999FF"/>
                  </a:outerShdw>
                </a:effectLst>
                <a:latin typeface="ArrowheadLake" pitchFamily="82" charset="0"/>
              </a:rPr>
              <a:t>IRONY</a:t>
            </a:r>
          </a:p>
        </p:txBody>
      </p:sp>
      <p:pic>
        <p:nvPicPr>
          <p:cNvPr id="5" name="Picture 4" descr="T-Odysseus%20Bow%20Wyeth.jpg"/>
          <p:cNvPicPr>
            <a:picLocks noChangeAspect="1"/>
          </p:cNvPicPr>
          <p:nvPr/>
        </p:nvPicPr>
        <p:blipFill>
          <a:blip r:embed="rId2" cstate="print"/>
          <a:stretch>
            <a:fillRect/>
          </a:stretch>
        </p:blipFill>
        <p:spPr>
          <a:xfrm>
            <a:off x="6096000" y="2667000"/>
            <a:ext cx="2720406" cy="3429000"/>
          </a:xfrm>
          <a:prstGeom prst="rect">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1371600" y="2819400"/>
            <a:ext cx="6400800" cy="2667000"/>
          </a:xfrm>
        </p:spPr>
        <p:txBody>
          <a:bodyPr/>
          <a:lstStyle/>
          <a:p>
            <a:pPr eaLnBrk="1" hangingPunct="1"/>
            <a:r>
              <a:rPr lang="en-US" sz="5400" dirty="0" smtClean="0">
                <a:solidFill>
                  <a:schemeClr val="folHlink"/>
                </a:solidFill>
              </a:rPr>
              <a:t>Hints given to the reader of what is to come.</a:t>
            </a:r>
          </a:p>
        </p:txBody>
      </p:sp>
      <p:sp>
        <p:nvSpPr>
          <p:cNvPr id="4" name="TextBox 3"/>
          <p:cNvSpPr txBox="1"/>
          <p:nvPr/>
        </p:nvSpPr>
        <p:spPr>
          <a:xfrm>
            <a:off x="533400" y="685800"/>
            <a:ext cx="8305800" cy="1107996"/>
          </a:xfrm>
          <a:prstGeom prst="rect">
            <a:avLst/>
          </a:prstGeom>
          <a:noFill/>
        </p:spPr>
        <p:txBody>
          <a:bodyPr wrap="square" rtlCol="0">
            <a:spAutoFit/>
          </a:bodyPr>
          <a:lstStyle/>
          <a:p>
            <a:r>
              <a:rPr lang="en-US" sz="6600" dirty="0" smtClean="0">
                <a:solidFill>
                  <a:srgbClr val="FFC000"/>
                </a:solidFill>
                <a:latin typeface="Star Jedi" pitchFamily="82" charset="0"/>
              </a:rPr>
              <a:t>Foreshadowing</a:t>
            </a:r>
            <a:endParaRPr lang="en-US" sz="6600" dirty="0">
              <a:solidFill>
                <a:srgbClr val="FFC000"/>
              </a:solidFill>
              <a:latin typeface="Star Jedi" pitchFamily="82"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11382926"/>
      </p:ext>
    </p:extLst>
  </p:cSld>
  <p:clrMapOvr>
    <a:masterClrMapping/>
  </p:clrMapOvr>
  <p:transition xmlns:p14="http://schemas.microsoft.com/office/powerpoint/2010/mai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Silent Reading</a:t>
            </a:r>
            <a:endParaRPr lang="en-US" dirty="0"/>
          </a:p>
        </p:txBody>
      </p:sp>
      <p:pic>
        <p:nvPicPr>
          <p:cNvPr id="6" name="Content Placeholder 5" descr="11377096_455470961279923_8128150696274319640_n.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070" r="-509"/>
          <a:stretch/>
        </p:blipFill>
        <p:spPr>
          <a:xfrm>
            <a:off x="2260600" y="1371600"/>
            <a:ext cx="4597400" cy="5486400"/>
          </a:xfrm>
        </p:spPr>
      </p:pic>
    </p:spTree>
    <p:extLst>
      <p:ext uri="{BB962C8B-B14F-4D97-AF65-F5344CB8AC3E}">
        <p14:creationId xmlns:p14="http://schemas.microsoft.com/office/powerpoint/2010/main" val="189665399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4" name="Picture 3" descr="kaleidoscope.jpg"/>
          <p:cNvPicPr>
            <a:picLocks noChangeAspect="1"/>
          </p:cNvPicPr>
          <p:nvPr/>
        </p:nvPicPr>
        <p:blipFill>
          <a:blip r:embed="rId3" cstate="print"/>
          <a:stretch>
            <a:fillRect/>
          </a:stretch>
        </p:blipFill>
        <p:spPr>
          <a:xfrm>
            <a:off x="457200" y="381000"/>
            <a:ext cx="8305800" cy="6096000"/>
          </a:xfrm>
          <a:prstGeom prst="rect">
            <a:avLst/>
          </a:prstGeom>
        </p:spPr>
      </p:pic>
      <p:pic>
        <p:nvPicPr>
          <p:cNvPr id="5" name="Picture 4" descr="poetic devices 2.gif"/>
          <p:cNvPicPr>
            <a:picLocks noChangeAspect="1"/>
          </p:cNvPicPr>
          <p:nvPr/>
        </p:nvPicPr>
        <p:blipFill>
          <a:blip r:embed="rId4" cstate="print"/>
          <a:stretch>
            <a:fillRect/>
          </a:stretch>
        </p:blipFill>
        <p:spPr>
          <a:xfrm>
            <a:off x="1219200" y="2362200"/>
            <a:ext cx="6724650" cy="1276350"/>
          </a:xfrm>
          <a:prstGeom prst="rect">
            <a:avLst/>
          </a:prstGeom>
          <a:solidFill>
            <a:schemeClr val="bg1"/>
          </a:solidFill>
        </p:spPr>
      </p:pic>
    </p:spTree>
  </p:cSld>
  <p:clrMapOvr>
    <a:masterClrMapping/>
  </p:clrMapOvr>
  <p:transition xmlns:p14="http://schemas.microsoft.com/office/powerpoint/2010/main" spd="slow" advTm="4766">
    <p:fade/>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ags/tag10.xml><?xml version="1.0" encoding="utf-8"?>
<p:tagLst xmlns:a="http://schemas.openxmlformats.org/drawingml/2006/main" xmlns:r="http://schemas.openxmlformats.org/officeDocument/2006/relationships" xmlns:p="http://schemas.openxmlformats.org/presentationml/2006/main">
  <p:tag name="TIMING" val="|3.4"/>
</p:tagLst>
</file>

<file path=ppt/tags/tag11.xml><?xml version="1.0" encoding="utf-8"?>
<p:tagLst xmlns:a="http://schemas.openxmlformats.org/drawingml/2006/main" xmlns:r="http://schemas.openxmlformats.org/officeDocument/2006/relationships" xmlns:p="http://schemas.openxmlformats.org/presentationml/2006/main">
  <p:tag name="TIMING" val="|1.5|11.6|6.7|3.3"/>
</p:tagLst>
</file>

<file path=ppt/tags/tag12.xml><?xml version="1.0" encoding="utf-8"?>
<p:tagLst xmlns:a="http://schemas.openxmlformats.org/drawingml/2006/main" xmlns:r="http://schemas.openxmlformats.org/officeDocument/2006/relationships" xmlns:p="http://schemas.openxmlformats.org/presentationml/2006/main">
  <p:tag name="TIMING" val="|1"/>
</p:tagLst>
</file>

<file path=ppt/tags/tag13.xml><?xml version="1.0" encoding="utf-8"?>
<p:tagLst xmlns:a="http://schemas.openxmlformats.org/drawingml/2006/main" xmlns:r="http://schemas.openxmlformats.org/officeDocument/2006/relationships" xmlns:p="http://schemas.openxmlformats.org/presentationml/2006/main">
  <p:tag name="TIMING" val="|7.4"/>
</p:tagLst>
</file>

<file path=ppt/tags/tag14.xml><?xml version="1.0" encoding="utf-8"?>
<p:tagLst xmlns:a="http://schemas.openxmlformats.org/drawingml/2006/main" xmlns:r="http://schemas.openxmlformats.org/officeDocument/2006/relationships" xmlns:p="http://schemas.openxmlformats.org/presentationml/2006/main">
  <p:tag name="TIMING" val="|2.7"/>
</p:tagLst>
</file>

<file path=ppt/tags/tag15.xml><?xml version="1.0" encoding="utf-8"?>
<p:tagLst xmlns:a="http://schemas.openxmlformats.org/drawingml/2006/main" xmlns:r="http://schemas.openxmlformats.org/officeDocument/2006/relationships" xmlns:p="http://schemas.openxmlformats.org/presentationml/2006/main">
  <p:tag name="TIMING" val="|2.7|2|12.5|4.9"/>
</p:tagLst>
</file>

<file path=ppt/tags/tag16.xml><?xml version="1.0" encoding="utf-8"?>
<p:tagLst xmlns:a="http://schemas.openxmlformats.org/drawingml/2006/main" xmlns:r="http://schemas.openxmlformats.org/officeDocument/2006/relationships" xmlns:p="http://schemas.openxmlformats.org/presentationml/2006/main">
  <p:tag name="TIMING" val="|1.2"/>
</p:tagLst>
</file>

<file path=ppt/tags/tag17.xml><?xml version="1.0" encoding="utf-8"?>
<p:tagLst xmlns:a="http://schemas.openxmlformats.org/drawingml/2006/main" xmlns:r="http://schemas.openxmlformats.org/officeDocument/2006/relationships" xmlns:p="http://schemas.openxmlformats.org/presentationml/2006/main">
  <p:tag name="TIMING" val="|0.4"/>
</p:tagLst>
</file>

<file path=ppt/tags/tag18.xml><?xml version="1.0" encoding="utf-8"?>
<p:tagLst xmlns:a="http://schemas.openxmlformats.org/drawingml/2006/main" xmlns:r="http://schemas.openxmlformats.org/officeDocument/2006/relationships" xmlns:p="http://schemas.openxmlformats.org/presentationml/2006/main">
  <p:tag name="TIMING" val="|1.8|6.8"/>
</p:tagLst>
</file>

<file path=ppt/tags/tag19.xml><?xml version="1.0" encoding="utf-8"?>
<p:tagLst xmlns:a="http://schemas.openxmlformats.org/drawingml/2006/main" xmlns:r="http://schemas.openxmlformats.org/officeDocument/2006/relationships" xmlns:p="http://schemas.openxmlformats.org/presentationml/2006/main">
  <p:tag name="TIMING" val="|0.2|1.1|2.7|2|2.2"/>
</p:tagLst>
</file>

<file path=ppt/tags/tag2.xml><?xml version="1.0" encoding="utf-8"?>
<p:tagLst xmlns:a="http://schemas.openxmlformats.org/drawingml/2006/main" xmlns:r="http://schemas.openxmlformats.org/officeDocument/2006/relationships" xmlns:p="http://schemas.openxmlformats.org/presentationml/2006/main">
  <p:tag name="TIMING" val="|2.6"/>
</p:tagLst>
</file>

<file path=ppt/tags/tag20.xml><?xml version="1.0" encoding="utf-8"?>
<p:tagLst xmlns:a="http://schemas.openxmlformats.org/drawingml/2006/main" xmlns:r="http://schemas.openxmlformats.org/officeDocument/2006/relationships" xmlns:p="http://schemas.openxmlformats.org/presentationml/2006/main">
  <p:tag name="TIMING" val="|2.2|7.8"/>
</p:tagLst>
</file>

<file path=ppt/tags/tag21.xml><?xml version="1.0" encoding="utf-8"?>
<p:tagLst xmlns:a="http://schemas.openxmlformats.org/drawingml/2006/main" xmlns:r="http://schemas.openxmlformats.org/officeDocument/2006/relationships" xmlns:p="http://schemas.openxmlformats.org/presentationml/2006/main">
  <p:tag name="TIMING" val="|1|4.6"/>
</p:tagLst>
</file>

<file path=ppt/tags/tag22.xml><?xml version="1.0" encoding="utf-8"?>
<p:tagLst xmlns:a="http://schemas.openxmlformats.org/drawingml/2006/main" xmlns:r="http://schemas.openxmlformats.org/officeDocument/2006/relationships" xmlns:p="http://schemas.openxmlformats.org/presentationml/2006/main">
  <p:tag name="TIMING" val="|1.7|2.1|3.6|3.7|4.4|16.7"/>
</p:tagLst>
</file>

<file path=ppt/tags/tag23.xml><?xml version="1.0" encoding="utf-8"?>
<p:tagLst xmlns:a="http://schemas.openxmlformats.org/drawingml/2006/main" xmlns:r="http://schemas.openxmlformats.org/officeDocument/2006/relationships" xmlns:p="http://schemas.openxmlformats.org/presentationml/2006/main">
  <p:tag name="TIMING" val="|1.9|1.5|1.3|1.6|1.4|1.1|1.2|1.2|1.2|1.2"/>
</p:tagLst>
</file>

<file path=ppt/tags/tag24.xml><?xml version="1.0" encoding="utf-8"?>
<p:tagLst xmlns:a="http://schemas.openxmlformats.org/drawingml/2006/main" xmlns:r="http://schemas.openxmlformats.org/officeDocument/2006/relationships" xmlns:p="http://schemas.openxmlformats.org/presentationml/2006/main">
  <p:tag name="TIMING" val="|1.3|1.8"/>
</p:tagLst>
</file>

<file path=ppt/tags/tag25.xml><?xml version="1.0" encoding="utf-8"?>
<p:tagLst xmlns:a="http://schemas.openxmlformats.org/drawingml/2006/main" xmlns:r="http://schemas.openxmlformats.org/officeDocument/2006/relationships" xmlns:p="http://schemas.openxmlformats.org/presentationml/2006/main">
  <p:tag name="TIMING" val="|1.1"/>
</p:tagLst>
</file>

<file path=ppt/tags/tag26.xml><?xml version="1.0" encoding="utf-8"?>
<p:tagLst xmlns:a="http://schemas.openxmlformats.org/drawingml/2006/main" xmlns:r="http://schemas.openxmlformats.org/officeDocument/2006/relationships" xmlns:p="http://schemas.openxmlformats.org/presentationml/2006/main">
  <p:tag name="TIMING" val="|1.1|1.5|3.6"/>
</p:tagLst>
</file>

<file path=ppt/tags/tag27.xml><?xml version="1.0" encoding="utf-8"?>
<p:tagLst xmlns:a="http://schemas.openxmlformats.org/drawingml/2006/main" xmlns:r="http://schemas.openxmlformats.org/officeDocument/2006/relationships" xmlns:p="http://schemas.openxmlformats.org/presentationml/2006/main">
  <p:tag name="TIMING" val="|3.3|9.2|2.8|2.3|2.2"/>
</p:tagLst>
</file>

<file path=ppt/tags/tag28.xml><?xml version="1.0" encoding="utf-8"?>
<p:tagLst xmlns:a="http://schemas.openxmlformats.org/drawingml/2006/main" xmlns:r="http://schemas.openxmlformats.org/officeDocument/2006/relationships" xmlns:p="http://schemas.openxmlformats.org/presentationml/2006/main">
  <p:tag name="TIMING" val="|2.9|6.2"/>
</p:tagLst>
</file>

<file path=ppt/tags/tag29.xml><?xml version="1.0" encoding="utf-8"?>
<p:tagLst xmlns:a="http://schemas.openxmlformats.org/drawingml/2006/main" xmlns:r="http://schemas.openxmlformats.org/officeDocument/2006/relationships" xmlns:p="http://schemas.openxmlformats.org/presentationml/2006/main">
  <p:tag name="TIMING" val="|0.7|2.5"/>
</p:tagLst>
</file>

<file path=ppt/tags/tag3.xml><?xml version="1.0" encoding="utf-8"?>
<p:tagLst xmlns:a="http://schemas.openxmlformats.org/drawingml/2006/main" xmlns:r="http://schemas.openxmlformats.org/officeDocument/2006/relationships" xmlns:p="http://schemas.openxmlformats.org/presentationml/2006/main">
  <p:tag name="TIMING" val="|0.7|1.6|7"/>
</p:tagLst>
</file>

<file path=ppt/tags/tag30.xml><?xml version="1.0" encoding="utf-8"?>
<p:tagLst xmlns:a="http://schemas.openxmlformats.org/drawingml/2006/main" xmlns:r="http://schemas.openxmlformats.org/officeDocument/2006/relationships" xmlns:p="http://schemas.openxmlformats.org/presentationml/2006/main">
  <p:tag name="TIMING" val="|2.3|5.7"/>
</p:tagLst>
</file>

<file path=ppt/tags/tag31.xml><?xml version="1.0" encoding="utf-8"?>
<p:tagLst xmlns:a="http://schemas.openxmlformats.org/drawingml/2006/main" xmlns:r="http://schemas.openxmlformats.org/officeDocument/2006/relationships" xmlns:p="http://schemas.openxmlformats.org/presentationml/2006/main">
  <p:tag name="TIMING" val="|1.6|0.8|2.9|12|5.1|2.1"/>
</p:tagLst>
</file>

<file path=ppt/tags/tag4.xml><?xml version="1.0" encoding="utf-8"?>
<p:tagLst xmlns:a="http://schemas.openxmlformats.org/drawingml/2006/main" xmlns:r="http://schemas.openxmlformats.org/officeDocument/2006/relationships" xmlns:p="http://schemas.openxmlformats.org/presentationml/2006/main">
  <p:tag name="TIMING" val="|1.6|14.6|3.3"/>
</p:tagLst>
</file>

<file path=ppt/tags/tag5.xml><?xml version="1.0" encoding="utf-8"?>
<p:tagLst xmlns:a="http://schemas.openxmlformats.org/drawingml/2006/main" xmlns:r="http://schemas.openxmlformats.org/officeDocument/2006/relationships" xmlns:p="http://schemas.openxmlformats.org/presentationml/2006/main">
  <p:tag name="TIMING" val="|0.9|2.2"/>
</p:tagLst>
</file>

<file path=ppt/tags/tag6.xml><?xml version="1.0" encoding="utf-8"?>
<p:tagLst xmlns:a="http://schemas.openxmlformats.org/drawingml/2006/main" xmlns:r="http://schemas.openxmlformats.org/officeDocument/2006/relationships" xmlns:p="http://schemas.openxmlformats.org/presentationml/2006/main">
  <p:tag name="TIMING" val="|1.1|4.4"/>
</p:tagLst>
</file>

<file path=ppt/tags/tag7.xml><?xml version="1.0" encoding="utf-8"?>
<p:tagLst xmlns:a="http://schemas.openxmlformats.org/drawingml/2006/main" xmlns:r="http://schemas.openxmlformats.org/officeDocument/2006/relationships" xmlns:p="http://schemas.openxmlformats.org/presentationml/2006/main">
  <p:tag name="TIMING" val="|0.8|2.2|2"/>
</p:tagLst>
</file>

<file path=ppt/tags/tag8.xml><?xml version="1.0" encoding="utf-8"?>
<p:tagLst xmlns:a="http://schemas.openxmlformats.org/drawingml/2006/main" xmlns:r="http://schemas.openxmlformats.org/officeDocument/2006/relationships" xmlns:p="http://schemas.openxmlformats.org/presentationml/2006/main">
  <p:tag name="TIMING" val="|0.6|1.8|1.8|6.7|2.4|4.8|3|5.2|4.1"/>
</p:tagLst>
</file>

<file path=ppt/tags/tag9.xml><?xml version="1.0" encoding="utf-8"?>
<p:tagLst xmlns:a="http://schemas.openxmlformats.org/drawingml/2006/main" xmlns:r="http://schemas.openxmlformats.org/officeDocument/2006/relationships" xmlns:p="http://schemas.openxmlformats.org/presentationml/2006/main">
  <p:tag name="TIMING" val="|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5126</TotalTime>
  <Words>2110</Words>
  <Application>Microsoft Macintosh PowerPoint</Application>
  <PresentationFormat>On-screen Show (4:3)</PresentationFormat>
  <Paragraphs>338</Paragraphs>
  <Slides>78</Slides>
  <Notes>13</Notes>
  <HiddenSlides>0</HiddenSlides>
  <MMClips>8</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Silent Reading</vt:lpstr>
      <vt:lpstr>Silent Reading for 8 Minutes</vt:lpstr>
      <vt:lpstr>PowerPoint Presentation</vt:lpstr>
      <vt:lpstr>PowerPoint Presentation</vt:lpstr>
      <vt:lpstr>Poetry</vt:lpstr>
      <vt:lpstr>POETRY GALLERY WALK</vt:lpstr>
      <vt:lpstr>Poem</vt:lpstr>
      <vt:lpstr>Silent Reading</vt:lpstr>
      <vt:lpstr>PowerPoint Presentation</vt:lpstr>
      <vt:lpstr>Poetic Devices</vt:lpstr>
      <vt:lpstr>PowerPoint Presentation</vt:lpstr>
      <vt:lpstr>PowerPoint Presentation</vt:lpstr>
      <vt:lpstr>PowerPoint Presentation</vt:lpstr>
      <vt:lpstr>PowerPoint Presentation</vt:lpstr>
      <vt:lpstr>PowerPoint Presentation</vt:lpstr>
      <vt:lpstr>PowerPoint Presentation</vt:lpstr>
      <vt:lpstr>Ballad</vt:lpstr>
      <vt:lpstr>William Wordsworth</vt:lpstr>
      <vt:lpstr>PowerPoint Presentation</vt:lpstr>
      <vt:lpstr>PowerPoint Presentation</vt:lpstr>
      <vt:lpstr>Diction</vt:lpstr>
      <vt:lpstr>Diction</vt:lpstr>
      <vt:lpstr>Enjambment</vt:lpstr>
      <vt:lpstr>Enjambment</vt:lpstr>
      <vt:lpstr>Free Verse</vt:lpstr>
      <vt:lpstr>Peace and Quiet  by Nadya Phillips</vt:lpstr>
      <vt:lpstr>PowerPoint Presentation</vt:lpstr>
      <vt:lpstr>PowerPoint Presentation</vt:lpstr>
      <vt:lpstr>Meter</vt:lpstr>
      <vt:lpstr>Meter</vt:lpstr>
      <vt:lpstr>PowerPoint Presentation</vt:lpstr>
      <vt:lpstr>PowerPoint Presentation</vt:lpstr>
      <vt:lpstr>Rhythm</vt:lpstr>
      <vt:lpstr>Iambic</vt:lpstr>
      <vt:lpstr>Trochee</vt:lpstr>
      <vt:lpstr>Rhythm</vt:lpstr>
      <vt:lpstr>PowerPoint Presentation</vt:lpstr>
      <vt:lpstr>PowerPoint Presentation</vt:lpstr>
      <vt:lpstr>Stanza</vt:lpstr>
      <vt:lpstr>Stanza</vt:lpstr>
      <vt:lpstr>Acquainted with the Night  by  Robert Frost</vt:lpstr>
      <vt:lpstr>PowerPoint Presentation</vt:lpstr>
      <vt:lpstr>PowerPoint Presentation</vt:lpstr>
      <vt:lpstr>PowerPoint Presentation</vt:lpstr>
      <vt:lpstr>PowerPoint Presentation</vt:lpstr>
      <vt:lpstr>TONE</vt:lpstr>
      <vt:lpstr>TONE</vt:lpstr>
      <vt:lpstr>VERSE</vt:lpstr>
      <vt:lpstr>VERSE</vt:lpstr>
      <vt:lpstr>Are Song Lyrics a Form of Poetry?</vt:lpstr>
      <vt:lpstr>Annotate</vt:lpstr>
      <vt:lpstr>Classwork</vt:lpstr>
      <vt:lpstr>Other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Elko County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POETIC TERMS</dc:title>
  <dc:creator>NNTC</dc:creator>
  <cp:lastModifiedBy>Mykael Koe</cp:lastModifiedBy>
  <cp:revision>320</cp:revision>
  <dcterms:created xsi:type="dcterms:W3CDTF">2002-10-18T01:54:09Z</dcterms:created>
  <dcterms:modified xsi:type="dcterms:W3CDTF">2017-11-16T21:20:41Z</dcterms:modified>
</cp:coreProperties>
</file>