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4.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sldIdLst>
    <p:sldId id="257" r:id="rId3"/>
    <p:sldId id="275" r:id="rId4"/>
    <p:sldId id="276" r:id="rId5"/>
    <p:sldId id="278" r:id="rId6"/>
    <p:sldId id="302" r:id="rId7"/>
    <p:sldId id="260" r:id="rId8"/>
    <p:sldId id="261" r:id="rId9"/>
    <p:sldId id="266" r:id="rId10"/>
    <p:sldId id="279" r:id="rId11"/>
    <p:sldId id="259" r:id="rId12"/>
    <p:sldId id="280" r:id="rId13"/>
    <p:sldId id="268" r:id="rId14"/>
    <p:sldId id="263" r:id="rId15"/>
    <p:sldId id="262" r:id="rId16"/>
    <p:sldId id="269" r:id="rId17"/>
    <p:sldId id="283" r:id="rId18"/>
    <p:sldId id="281" r:id="rId19"/>
    <p:sldId id="282" r:id="rId20"/>
    <p:sldId id="284" r:id="rId21"/>
    <p:sldId id="288" r:id="rId22"/>
    <p:sldId id="286" r:id="rId23"/>
    <p:sldId id="285" r:id="rId24"/>
    <p:sldId id="289" r:id="rId25"/>
    <p:sldId id="290" r:id="rId26"/>
    <p:sldId id="291" r:id="rId27"/>
    <p:sldId id="292" r:id="rId28"/>
    <p:sldId id="287" r:id="rId29"/>
    <p:sldId id="293" r:id="rId30"/>
    <p:sldId id="294" r:id="rId31"/>
    <p:sldId id="295" r:id="rId32"/>
    <p:sldId id="264" r:id="rId33"/>
    <p:sldId id="270" r:id="rId34"/>
    <p:sldId id="301" r:id="rId35"/>
    <p:sldId id="271" r:id="rId36"/>
    <p:sldId id="273" r:id="rId37"/>
    <p:sldId id="303" r:id="rId38"/>
    <p:sldId id="297" r:id="rId39"/>
    <p:sldId id="296" r:id="rId40"/>
    <p:sldId id="299" r:id="rId41"/>
    <p:sldId id="300" r:id="rId42"/>
    <p:sldId id="272" r:id="rId43"/>
    <p:sldId id="304"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208"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BEB2F9-1D8C-3944-8428-A6A4A3752255}" type="datetimeFigureOut">
              <a:rPr lang="en-US" smtClean="0"/>
              <a:t>17-11-13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7E8343-1B1C-074F-85E7-9AF03615E95B}" type="slidenum">
              <a:rPr lang="en-US" smtClean="0"/>
              <a:t>‹#›</a:t>
            </a:fld>
            <a:endParaRPr lang="en-US"/>
          </a:p>
        </p:txBody>
      </p:sp>
    </p:spTree>
    <p:extLst>
      <p:ext uri="{BB962C8B-B14F-4D97-AF65-F5344CB8AC3E}">
        <p14:creationId xmlns:p14="http://schemas.microsoft.com/office/powerpoint/2010/main" val="7735345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n.wikipedia.org/wiki/Freedom_(political)" TargetMode="External"/><Relationship Id="rId4" Type="http://schemas.openxmlformats.org/officeDocument/2006/relationships/hyperlink" Target="http://en.wikipedia.org/wiki/Democracy" TargetMode="External"/><Relationship Id="rId5" Type="http://schemas.openxmlformats.org/officeDocument/2006/relationships/hyperlink" Target="http://en.wikipedia.org/wiki/Reason" TargetMode="External"/><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8B7DA58-B9D3-2841-9F3F-1E5EB7B268A4}" type="slidenum">
              <a:rPr lang="en-US" sz="1200">
                <a:solidFill>
                  <a:schemeClr val="tx1"/>
                </a:solidFill>
                <a:latin typeface="Arial" charset="0"/>
                <a:ea typeface="ＭＳ Ｐゴシック" charset="0"/>
                <a:cs typeface="ＭＳ Ｐゴシック" charset="0"/>
              </a:rPr>
              <a:pPr/>
              <a:t>4</a:t>
            </a:fld>
            <a:endParaRPr lang="en-US" sz="1200">
              <a:solidFill>
                <a:schemeClr val="tx1"/>
              </a:solidFill>
              <a:latin typeface="Arial" charset="0"/>
              <a:ea typeface="ＭＳ Ｐゴシック" charset="0"/>
              <a:cs typeface="ＭＳ Ｐゴシック" charset="0"/>
            </a:endParaRPr>
          </a:p>
        </p:txBody>
      </p:sp>
      <p:sp>
        <p:nvSpPr>
          <p:cNvPr id="6146" name="Rectangle 2"/>
          <p:cNvSpPr>
            <a:spLocks noGrp="1" noRot="1" noChangeAspect="1" noChangeArrowheads="1" noTextEdit="1"/>
          </p:cNvSpPr>
          <p:nvPr>
            <p:ph type="sldImg"/>
          </p:nvPr>
        </p:nvSpPr>
        <p:spPr>
          <a:xfrm>
            <a:off x="-14225588" y="-11796713"/>
            <a:ext cx="16651288" cy="12490451"/>
          </a:xfrm>
          <a:ln/>
        </p:spPr>
      </p:sp>
      <p:sp>
        <p:nvSpPr>
          <p:cNvPr id="10243"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B61FA8-3123-3840-A0C0-380FAA876193}" type="slidenum">
              <a:rPr lang="en-US" sz="1200"/>
              <a:pPr/>
              <a:t>42</a:t>
            </a:fld>
            <a:endParaRPr lang="en-US" sz="120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a:ea typeface="ＭＳ Ｐゴシック" charset="0"/>
              </a:rPr>
              <a:t>Enlightenment ideas? At its core was a critical questioning of traditional institutions, customs, and morals. The Enlightenment is held to be the source of critical ideas, such as the centrality of </a:t>
            </a:r>
            <a:r>
              <a:rPr lang="en-US">
                <a:ea typeface="ＭＳ Ｐゴシック" charset="0"/>
                <a:hlinkClick r:id="rId3" tooltip="Freedom (political)"/>
              </a:rPr>
              <a:t>freedom</a:t>
            </a:r>
            <a:r>
              <a:rPr lang="en-US">
                <a:ea typeface="ＭＳ Ｐゴシック" charset="0"/>
              </a:rPr>
              <a:t>, </a:t>
            </a:r>
            <a:r>
              <a:rPr lang="en-US">
                <a:ea typeface="ＭＳ Ｐゴシック" charset="0"/>
                <a:hlinkClick r:id="rId4" tooltip="Democracy"/>
              </a:rPr>
              <a:t>democracy</a:t>
            </a:r>
            <a:r>
              <a:rPr lang="en-US">
                <a:ea typeface="ＭＳ Ｐゴシック" charset="0"/>
              </a:rPr>
              <a:t>, and </a:t>
            </a:r>
            <a:r>
              <a:rPr lang="en-US">
                <a:ea typeface="ＭＳ Ｐゴシック" charset="0"/>
                <a:hlinkClick r:id="rId5" tooltip="Reason"/>
              </a:rPr>
              <a:t>reason</a:t>
            </a:r>
            <a:r>
              <a:rPr lang="en-US">
                <a:ea typeface="ＭＳ Ｐゴシック" charset="0"/>
              </a:rPr>
              <a:t> as primary values of society. </a:t>
            </a:r>
          </a:p>
          <a:p>
            <a:pPr eaLnBrk="1" hangingPunct="1"/>
            <a:r>
              <a:rPr lang="en-US">
                <a:ea typeface="ＭＳ Ｐゴシック" charset="0"/>
              </a:rPr>
              <a:t>The Great Awakening: Focus on religion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CA8EB2-77A1-2347-BA8E-40C37C1A0C25}" type="slidenum">
              <a:rPr lang="en-US" sz="1200"/>
              <a:pPr/>
              <a:t>5</a:t>
            </a:fld>
            <a:endParaRPr lang="en-US" sz="1200"/>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3" name="Rectangle 2"/>
          <p:cNvSpPr>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1" name="Rectangle 2"/>
          <p:cNvSpPr>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3" name="Rectangle 2"/>
          <p:cNvSpPr>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1" name="Rectangle 2"/>
          <p:cNvSpPr>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5" name="Rectangle 2"/>
          <p:cNvSpPr>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3" name="Rectangle 2"/>
          <p:cNvSpPr>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64D21F-E593-4F46-A524-8DECA4D89F63}" type="slidenum">
              <a:rPr lang="en-US" sz="1200"/>
              <a:pPr/>
              <a:t>36</a:t>
            </a:fld>
            <a:endParaRPr lang="en-US" sz="1200"/>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1522E2-9AAC-4A31-8C9D-EA848E205726}" type="datetimeFigureOut">
              <a:rPr lang="en-US" smtClean="0"/>
              <a:t>17-11-13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CCF29-8CF6-42FF-A3CB-90D1D7E06A8B}" type="slidenum">
              <a:rPr lang="en-US" smtClean="0"/>
              <a:t>‹#›</a:t>
            </a:fld>
            <a:endParaRPr lang="en-US"/>
          </a:p>
        </p:txBody>
      </p:sp>
    </p:spTree>
    <p:extLst>
      <p:ext uri="{BB962C8B-B14F-4D97-AF65-F5344CB8AC3E}">
        <p14:creationId xmlns:p14="http://schemas.microsoft.com/office/powerpoint/2010/main" val="1077073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1522E2-9AAC-4A31-8C9D-EA848E205726}" type="datetimeFigureOut">
              <a:rPr lang="en-US" smtClean="0"/>
              <a:t>17-11-13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CCF29-8CF6-42FF-A3CB-90D1D7E06A8B}" type="slidenum">
              <a:rPr lang="en-US" smtClean="0"/>
              <a:t>‹#›</a:t>
            </a:fld>
            <a:endParaRPr lang="en-US"/>
          </a:p>
        </p:txBody>
      </p:sp>
    </p:spTree>
    <p:extLst>
      <p:ext uri="{BB962C8B-B14F-4D97-AF65-F5344CB8AC3E}">
        <p14:creationId xmlns:p14="http://schemas.microsoft.com/office/powerpoint/2010/main" val="1010927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1522E2-9AAC-4A31-8C9D-EA848E205726}" type="datetimeFigureOut">
              <a:rPr lang="en-US" smtClean="0"/>
              <a:t>17-11-13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CCF29-8CF6-42FF-A3CB-90D1D7E06A8B}" type="slidenum">
              <a:rPr lang="en-US" smtClean="0"/>
              <a:t>‹#›</a:t>
            </a:fld>
            <a:endParaRPr lang="en-US"/>
          </a:p>
        </p:txBody>
      </p:sp>
    </p:spTree>
    <p:extLst>
      <p:ext uri="{BB962C8B-B14F-4D97-AF65-F5344CB8AC3E}">
        <p14:creationId xmlns:p14="http://schemas.microsoft.com/office/powerpoint/2010/main" val="1809462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fr-CA"/>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Rectangle 4"/>
          <p:cNvSpPr>
            <a:spLocks noGrp="1" noChangeArrowheads="1"/>
          </p:cNvSpPr>
          <p:nvPr>
            <p:ph type="dt" sz="half" idx="10"/>
          </p:nvPr>
        </p:nvSpPr>
        <p:spPr/>
        <p:txBody>
          <a:bodyPr/>
          <a:lstStyle>
            <a:lvl1pPr>
              <a:defRPr/>
            </a:lvl1pPr>
          </a:lstStyle>
          <a:p>
            <a:pPr>
              <a:defRPr/>
            </a:pPr>
            <a:endParaRPr lang="en-US" altLang="fr-FR"/>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fr-FR"/>
          </a:p>
        </p:txBody>
      </p:sp>
      <p:sp>
        <p:nvSpPr>
          <p:cNvPr id="7" name="Rectangle 6"/>
          <p:cNvSpPr>
            <a:spLocks noGrp="1" noChangeArrowheads="1"/>
          </p:cNvSpPr>
          <p:nvPr>
            <p:ph type="sldNum" sz="quarter" idx="12"/>
          </p:nvPr>
        </p:nvSpPr>
        <p:spPr/>
        <p:txBody>
          <a:bodyPr/>
          <a:lstStyle>
            <a:lvl1pPr>
              <a:defRPr/>
            </a:lvl1pPr>
          </a:lstStyle>
          <a:p>
            <a:pPr>
              <a:defRPr/>
            </a:pPr>
            <a:fld id="{9FE03612-DD7F-DD4D-95C6-49FF758516B1}" type="slidenum">
              <a:rPr lang="en-US"/>
              <a:pPr>
                <a:defRPr/>
              </a:pPr>
              <a:t>‹#›</a:t>
            </a:fld>
            <a:endParaRPr lang="en-US"/>
          </a:p>
        </p:txBody>
      </p:sp>
    </p:spTree>
    <p:extLst>
      <p:ext uri="{BB962C8B-B14F-4D97-AF65-F5344CB8AC3E}">
        <p14:creationId xmlns:p14="http://schemas.microsoft.com/office/powerpoint/2010/main" val="3780506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fr-CA"/>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Rectangle 4"/>
          <p:cNvSpPr>
            <a:spLocks noGrp="1" noChangeArrowheads="1"/>
          </p:cNvSpPr>
          <p:nvPr>
            <p:ph type="dt" sz="half" idx="10"/>
          </p:nvPr>
        </p:nvSpPr>
        <p:spPr/>
        <p:txBody>
          <a:bodyPr/>
          <a:lstStyle>
            <a:lvl1pPr>
              <a:defRPr/>
            </a:lvl1pPr>
          </a:lstStyle>
          <a:p>
            <a:pPr>
              <a:defRPr/>
            </a:pPr>
            <a:endParaRPr lang="en-US" altLang="fr-FR"/>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fr-FR"/>
          </a:p>
        </p:txBody>
      </p:sp>
      <p:sp>
        <p:nvSpPr>
          <p:cNvPr id="7" name="Rectangle 6"/>
          <p:cNvSpPr>
            <a:spLocks noGrp="1" noChangeArrowheads="1"/>
          </p:cNvSpPr>
          <p:nvPr>
            <p:ph type="sldNum" sz="quarter" idx="12"/>
          </p:nvPr>
        </p:nvSpPr>
        <p:spPr/>
        <p:txBody>
          <a:bodyPr/>
          <a:lstStyle>
            <a:lvl1pPr>
              <a:defRPr/>
            </a:lvl1pPr>
          </a:lstStyle>
          <a:p>
            <a:pPr>
              <a:defRPr/>
            </a:pPr>
            <a:fld id="{601EC452-03F2-0F47-8E25-9F336B65ADC5}" type="slidenum">
              <a:rPr lang="en-US"/>
              <a:pPr>
                <a:defRPr/>
              </a:pPr>
              <a:t>‹#›</a:t>
            </a:fld>
            <a:endParaRPr lang="en-US"/>
          </a:p>
        </p:txBody>
      </p:sp>
    </p:spTree>
    <p:extLst>
      <p:ext uri="{BB962C8B-B14F-4D97-AF65-F5344CB8AC3E}">
        <p14:creationId xmlns:p14="http://schemas.microsoft.com/office/powerpoint/2010/main" val="3546815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fr-CA"/>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Rectangle 4"/>
          <p:cNvSpPr>
            <a:spLocks noGrp="1" noChangeArrowheads="1"/>
          </p:cNvSpPr>
          <p:nvPr>
            <p:ph type="dt" sz="half" idx="10"/>
          </p:nvPr>
        </p:nvSpPr>
        <p:spPr/>
        <p:txBody>
          <a:bodyPr/>
          <a:lstStyle>
            <a:lvl1pPr>
              <a:defRPr/>
            </a:lvl1pPr>
          </a:lstStyle>
          <a:p>
            <a:pPr>
              <a:defRPr/>
            </a:pPr>
            <a:endParaRPr lang="en-US" altLang="fr-FR"/>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fr-FR"/>
          </a:p>
        </p:txBody>
      </p:sp>
      <p:sp>
        <p:nvSpPr>
          <p:cNvPr id="7" name="Rectangle 6"/>
          <p:cNvSpPr>
            <a:spLocks noGrp="1" noChangeArrowheads="1"/>
          </p:cNvSpPr>
          <p:nvPr>
            <p:ph type="sldNum" sz="quarter" idx="12"/>
          </p:nvPr>
        </p:nvSpPr>
        <p:spPr/>
        <p:txBody>
          <a:bodyPr/>
          <a:lstStyle>
            <a:lvl1pPr>
              <a:defRPr/>
            </a:lvl1pPr>
          </a:lstStyle>
          <a:p>
            <a:pPr>
              <a:defRPr/>
            </a:pPr>
            <a:fld id="{95309B42-E331-D142-9C78-250A4249150E}" type="slidenum">
              <a:rPr lang="en-US"/>
              <a:pPr>
                <a:defRPr/>
              </a:pPr>
              <a:t>‹#›</a:t>
            </a:fld>
            <a:endParaRPr lang="en-US"/>
          </a:p>
        </p:txBody>
      </p:sp>
    </p:spTree>
    <p:extLst>
      <p:ext uri="{BB962C8B-B14F-4D97-AF65-F5344CB8AC3E}">
        <p14:creationId xmlns:p14="http://schemas.microsoft.com/office/powerpoint/2010/main" val="3762456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29604B6-8887-4AC2-B20D-027F0E1AAA0C}" type="datetimeFigureOut">
              <a:rPr lang="en-US">
                <a:solidFill>
                  <a:prstClr val="white">
                    <a:tint val="75000"/>
                  </a:prstClr>
                </a:solidFill>
              </a:rPr>
              <a:pPr>
                <a:defRPr/>
              </a:pPr>
              <a:t>17-11-13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349C72F-1822-4A79-BF9F-A5EB5194EE44}"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175419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90FD8B-4CC3-405E-9A86-A104785F43B9}" type="datetimeFigureOut">
              <a:rPr lang="en-US">
                <a:solidFill>
                  <a:prstClr val="white">
                    <a:tint val="75000"/>
                  </a:prstClr>
                </a:solidFill>
              </a:rPr>
              <a:pPr>
                <a:defRPr/>
              </a:pPr>
              <a:t>17-11-13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6B7FB9-FE58-45CB-9665-D82BB173A4CF}"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722819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A7AFA5C-D37B-4707-9BD2-C1BB6E03E748}" type="datetimeFigureOut">
              <a:rPr lang="en-US">
                <a:solidFill>
                  <a:prstClr val="white">
                    <a:tint val="75000"/>
                  </a:prstClr>
                </a:solidFill>
              </a:rPr>
              <a:pPr>
                <a:defRPr/>
              </a:pPr>
              <a:t>17-11-13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813901-0FAC-4B38-B057-4929CE906FD9}"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765157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F965C9B-A4DF-4DC6-B9CD-AEB2ECADD216}" type="datetimeFigureOut">
              <a:rPr lang="en-US">
                <a:solidFill>
                  <a:prstClr val="white">
                    <a:tint val="75000"/>
                  </a:prstClr>
                </a:solidFill>
              </a:rPr>
              <a:pPr>
                <a:defRPr/>
              </a:pPr>
              <a:t>17-11-13</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DA8C4B9-530A-4062-9C86-E0C87351D445}"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725603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61A46E3-598F-4316-84C8-98E27DC26BFA}" type="datetimeFigureOut">
              <a:rPr lang="en-US">
                <a:solidFill>
                  <a:prstClr val="white">
                    <a:tint val="75000"/>
                  </a:prstClr>
                </a:solidFill>
              </a:rPr>
              <a:pPr>
                <a:defRPr/>
              </a:pPr>
              <a:t>17-11-13</a:t>
            </a:fld>
            <a:endParaRPr lang="en-US">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332D333-7B4A-48A5-AB89-B854E1CA6D8E}"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506720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1522E2-9AAC-4A31-8C9D-EA848E205726}" type="datetimeFigureOut">
              <a:rPr lang="en-US" smtClean="0"/>
              <a:t>17-11-13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CCF29-8CF6-42FF-A3CB-90D1D7E06A8B}" type="slidenum">
              <a:rPr lang="en-US" smtClean="0"/>
              <a:t>‹#›</a:t>
            </a:fld>
            <a:endParaRPr lang="en-US"/>
          </a:p>
        </p:txBody>
      </p:sp>
    </p:spTree>
    <p:extLst>
      <p:ext uri="{BB962C8B-B14F-4D97-AF65-F5344CB8AC3E}">
        <p14:creationId xmlns:p14="http://schemas.microsoft.com/office/powerpoint/2010/main" val="854517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BC28F6-3AAE-40F3-BBDF-CA064ADEF060}" type="datetimeFigureOut">
              <a:rPr lang="en-US">
                <a:solidFill>
                  <a:prstClr val="white">
                    <a:tint val="75000"/>
                  </a:prstClr>
                </a:solidFill>
              </a:rPr>
              <a:pPr>
                <a:defRPr/>
              </a:pPr>
              <a:t>17-11-13</a:t>
            </a:fld>
            <a:endParaRPr lang="en-US">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AE51DF0-B7BE-4767-A8F7-BD8620E16A6A}"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902621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2B92F7C-ADD0-403D-A7F2-CF2952D2C952}" type="datetimeFigureOut">
              <a:rPr lang="en-US">
                <a:solidFill>
                  <a:prstClr val="white">
                    <a:tint val="75000"/>
                  </a:prstClr>
                </a:solidFill>
              </a:rPr>
              <a:pPr>
                <a:defRPr/>
              </a:pPr>
              <a:t>17-11-13</a:t>
            </a:fld>
            <a:endParaRPr lang="en-US">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FD16329-1664-449F-A356-44833AA7D106}"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805079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4A5BF5B-60FB-4C44-B559-9E904F31EDB9}" type="datetimeFigureOut">
              <a:rPr lang="en-US">
                <a:solidFill>
                  <a:prstClr val="white">
                    <a:tint val="75000"/>
                  </a:prstClr>
                </a:solidFill>
              </a:rPr>
              <a:pPr>
                <a:defRPr/>
              </a:pPr>
              <a:t>17-11-13</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BBD2B1-0BB2-4A5B-905E-7339C9CF1B62}"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4278338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78B1BBF-1939-464F-9185-C8B7C8E86674}" type="datetimeFigureOut">
              <a:rPr lang="en-US">
                <a:solidFill>
                  <a:prstClr val="white">
                    <a:tint val="75000"/>
                  </a:prstClr>
                </a:solidFill>
              </a:rPr>
              <a:pPr>
                <a:defRPr/>
              </a:pPr>
              <a:t>17-11-13</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694499F-0FD2-43A6-98D6-562CBD014DF2}"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4154489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76B655-C6D2-473B-908A-535D969D875F}" type="datetimeFigureOut">
              <a:rPr lang="en-US">
                <a:solidFill>
                  <a:prstClr val="white">
                    <a:tint val="75000"/>
                  </a:prstClr>
                </a:solidFill>
              </a:rPr>
              <a:pPr>
                <a:defRPr/>
              </a:pPr>
              <a:t>17-11-13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6AA78AD-C07E-4221-A2C2-3543EB2FF222}"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008040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CBE80F-AE4B-450A-A3FE-2B2037FCC69F}" type="datetimeFigureOut">
              <a:rPr lang="en-US">
                <a:solidFill>
                  <a:prstClr val="white">
                    <a:tint val="75000"/>
                  </a:prstClr>
                </a:solidFill>
              </a:rPr>
              <a:pPr>
                <a:defRPr/>
              </a:pPr>
              <a:t>17-11-13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67C993A-FC3A-4A17-A43D-729A341C9207}"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109484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1522E2-9AAC-4A31-8C9D-EA848E205726}" type="datetimeFigureOut">
              <a:rPr lang="en-US" smtClean="0"/>
              <a:t>17-11-13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CCF29-8CF6-42FF-A3CB-90D1D7E06A8B}" type="slidenum">
              <a:rPr lang="en-US" smtClean="0"/>
              <a:t>‹#›</a:t>
            </a:fld>
            <a:endParaRPr lang="en-US"/>
          </a:p>
        </p:txBody>
      </p:sp>
    </p:spTree>
    <p:extLst>
      <p:ext uri="{BB962C8B-B14F-4D97-AF65-F5344CB8AC3E}">
        <p14:creationId xmlns:p14="http://schemas.microsoft.com/office/powerpoint/2010/main" val="2266376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1522E2-9AAC-4A31-8C9D-EA848E205726}" type="datetimeFigureOut">
              <a:rPr lang="en-US" smtClean="0"/>
              <a:t>17-11-13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ECCF29-8CF6-42FF-A3CB-90D1D7E06A8B}" type="slidenum">
              <a:rPr lang="en-US" smtClean="0"/>
              <a:t>‹#›</a:t>
            </a:fld>
            <a:endParaRPr lang="en-US"/>
          </a:p>
        </p:txBody>
      </p:sp>
    </p:spTree>
    <p:extLst>
      <p:ext uri="{BB962C8B-B14F-4D97-AF65-F5344CB8AC3E}">
        <p14:creationId xmlns:p14="http://schemas.microsoft.com/office/powerpoint/2010/main" val="458939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1522E2-9AAC-4A31-8C9D-EA848E205726}" type="datetimeFigureOut">
              <a:rPr lang="en-US" smtClean="0"/>
              <a:t>17-11-13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ECCF29-8CF6-42FF-A3CB-90D1D7E06A8B}" type="slidenum">
              <a:rPr lang="en-US" smtClean="0"/>
              <a:t>‹#›</a:t>
            </a:fld>
            <a:endParaRPr lang="en-US"/>
          </a:p>
        </p:txBody>
      </p:sp>
    </p:spTree>
    <p:extLst>
      <p:ext uri="{BB962C8B-B14F-4D97-AF65-F5344CB8AC3E}">
        <p14:creationId xmlns:p14="http://schemas.microsoft.com/office/powerpoint/2010/main" val="2285780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1522E2-9AAC-4A31-8C9D-EA848E205726}" type="datetimeFigureOut">
              <a:rPr lang="en-US" smtClean="0"/>
              <a:t>17-11-13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ECCF29-8CF6-42FF-A3CB-90D1D7E06A8B}" type="slidenum">
              <a:rPr lang="en-US" smtClean="0"/>
              <a:t>‹#›</a:t>
            </a:fld>
            <a:endParaRPr lang="en-US"/>
          </a:p>
        </p:txBody>
      </p:sp>
    </p:spTree>
    <p:extLst>
      <p:ext uri="{BB962C8B-B14F-4D97-AF65-F5344CB8AC3E}">
        <p14:creationId xmlns:p14="http://schemas.microsoft.com/office/powerpoint/2010/main" val="2698683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1522E2-9AAC-4A31-8C9D-EA848E205726}" type="datetimeFigureOut">
              <a:rPr lang="en-US" smtClean="0"/>
              <a:t>17-11-13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ECCF29-8CF6-42FF-A3CB-90D1D7E06A8B}" type="slidenum">
              <a:rPr lang="en-US" smtClean="0"/>
              <a:t>‹#›</a:t>
            </a:fld>
            <a:endParaRPr lang="en-US"/>
          </a:p>
        </p:txBody>
      </p:sp>
    </p:spTree>
    <p:extLst>
      <p:ext uri="{BB962C8B-B14F-4D97-AF65-F5344CB8AC3E}">
        <p14:creationId xmlns:p14="http://schemas.microsoft.com/office/powerpoint/2010/main" val="593179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1522E2-9AAC-4A31-8C9D-EA848E205726}" type="datetimeFigureOut">
              <a:rPr lang="en-US" smtClean="0"/>
              <a:t>17-11-13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ECCF29-8CF6-42FF-A3CB-90D1D7E06A8B}" type="slidenum">
              <a:rPr lang="en-US" smtClean="0"/>
              <a:t>‹#›</a:t>
            </a:fld>
            <a:endParaRPr lang="en-US"/>
          </a:p>
        </p:txBody>
      </p:sp>
    </p:spTree>
    <p:extLst>
      <p:ext uri="{BB962C8B-B14F-4D97-AF65-F5344CB8AC3E}">
        <p14:creationId xmlns:p14="http://schemas.microsoft.com/office/powerpoint/2010/main" val="271737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1522E2-9AAC-4A31-8C9D-EA848E205726}" type="datetimeFigureOut">
              <a:rPr lang="en-US" smtClean="0"/>
              <a:t>17-11-13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ECCF29-8CF6-42FF-A3CB-90D1D7E06A8B}" type="slidenum">
              <a:rPr lang="en-US" smtClean="0"/>
              <a:t>‹#›</a:t>
            </a:fld>
            <a:endParaRPr lang="en-US"/>
          </a:p>
        </p:txBody>
      </p:sp>
    </p:spTree>
    <p:extLst>
      <p:ext uri="{BB962C8B-B14F-4D97-AF65-F5344CB8AC3E}">
        <p14:creationId xmlns:p14="http://schemas.microsoft.com/office/powerpoint/2010/main" val="17831084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1522E2-9AAC-4A31-8C9D-EA848E205726}" type="datetimeFigureOut">
              <a:rPr lang="en-US" smtClean="0"/>
              <a:t>17-11-13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CCF29-8CF6-42FF-A3CB-90D1D7E06A8B}" type="slidenum">
              <a:rPr lang="en-US" smtClean="0"/>
              <a:t>‹#›</a:t>
            </a:fld>
            <a:endParaRPr lang="en-US"/>
          </a:p>
        </p:txBody>
      </p:sp>
    </p:spTree>
    <p:extLst>
      <p:ext uri="{BB962C8B-B14F-4D97-AF65-F5344CB8AC3E}">
        <p14:creationId xmlns:p14="http://schemas.microsoft.com/office/powerpoint/2010/main" val="4139685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580209F-E67E-498D-A74B-90A1F6C25276}" type="datetimeFigureOut">
              <a:rPr lang="en-US">
                <a:solidFill>
                  <a:prstClr val="white">
                    <a:tint val="75000"/>
                  </a:prstClr>
                </a:solidFill>
              </a:rPr>
              <a:pPr>
                <a:defRPr/>
              </a:pPr>
              <a:t>17-11-13</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8DA26FF-801C-428F-A5CF-312A51AB5323}"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42022581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9.gif"/></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1.wmf"/><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34.wmf"/><Relationship Id="rId1" Type="http://schemas.openxmlformats.org/officeDocument/2006/relationships/vmlDrawing" Target="../drawings/vmlDrawing3.vml"/><Relationship Id="rId2"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38.wmf"/><Relationship Id="rId5" Type="http://schemas.openxmlformats.org/officeDocument/2006/relationships/image" Target="../media/image39.png"/><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microsoft.com/office/2007/relationships/hdphoto" Target="../media/hdphoto2.wdp"/><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hyperlink" Target="NULL" TargetMode="External"/><Relationship Id="rId5" Type="http://schemas.openxmlformats.org/officeDocument/2006/relationships/image" Target="../media/image53.jpeg"/><Relationship Id="rId6" Type="http://schemas.openxmlformats.org/officeDocument/2006/relationships/image" Target="../media/image54.jp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 Id="rId3" Type="http://schemas.openxmlformats.org/officeDocument/2006/relationships/slide" Target="slide3.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youtube.com/watch?v=skIcFWQiLX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cristina1395.files.wordpress.com/2014/06/french_n_indian_war.jpg"/>
          <p:cNvPicPr>
            <a:picLocks noChangeAspect="1" noChangeArrowheads="1"/>
          </p:cNvPicPr>
          <p:nvPr/>
        </p:nvPicPr>
        <p:blipFill>
          <a:blip r:embed="rId2">
            <a:extLst>
              <a:ext uri="{BEBA8EAE-BF5A-486C-A8C5-ECC9F3942E4B}">
                <a14:imgProps xmlns:a14="http://schemas.microsoft.com/office/drawing/2010/main">
                  <a14:imgLayer r:embed="rId3">
                    <a14:imgEffect>
                      <a14:artisticMarker trans="39000" size="92"/>
                    </a14:imgEffect>
                  </a14:imgLayer>
                </a14:imgProps>
              </a:ext>
              <a:ext uri="{28A0092B-C50C-407E-A947-70E740481C1C}">
                <a14:useLocalDpi xmlns:a14="http://schemas.microsoft.com/office/drawing/2010/main" val="0"/>
              </a:ext>
            </a:extLst>
          </a:blip>
          <a:srcRect/>
          <a:stretch>
            <a:fillRect/>
          </a:stretch>
        </p:blipFill>
        <p:spPr bwMode="auto">
          <a:xfrm>
            <a:off x="-1" y="0"/>
            <a:ext cx="9117013" cy="685919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85" t="7828" r="2027" b="21802"/>
          <a:stretch/>
        </p:blipFill>
        <p:spPr bwMode="auto">
          <a:xfrm>
            <a:off x="-1" y="970128"/>
            <a:ext cx="9103520" cy="226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https://cristina1395.files.wordpress.com/2014/06/french_n_indian_war.jpg"/>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40417" b="50000" l="68495" r="78370">
                        <a14:foregroundMark x1="69906" y1="46667" x2="73197" y2="40625"/>
                        <a14:foregroundMark x1="73511" y1="44583" x2="73354" y2="47917"/>
                        <a14:foregroundMark x1="71787" y1="47500" x2="70376" y2="50000"/>
                        <a14:foregroundMark x1="73981" y1="41667" x2="76176" y2="40625"/>
                        <a14:foregroundMark x1="76489" y1="43750" x2="74451" y2="42083"/>
                        <a14:foregroundMark x1="69279" y1="45833" x2="69279" y2="45833"/>
                      </a14:backgroundRemoval>
                    </a14:imgEffect>
                    <a14:imgEffect>
                      <a14:artisticMarker trans="39000" size="92"/>
                    </a14:imgEffect>
                  </a14:imgLayer>
                </a14:imgProps>
              </a:ext>
              <a:ext uri="{28A0092B-C50C-407E-A947-70E740481C1C}">
                <a14:useLocalDpi xmlns:a14="http://schemas.microsoft.com/office/drawing/2010/main" val="0"/>
              </a:ext>
            </a:extLst>
          </a:blip>
          <a:srcRect l="67338" t="39562" r="20237" b="50000"/>
          <a:stretch/>
        </p:blipFill>
        <p:spPr bwMode="auto">
          <a:xfrm>
            <a:off x="6096000" y="2713630"/>
            <a:ext cx="1132764" cy="7159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cristina1395.files.wordpress.com/2014/06/french_n_indian_war.jpg"/>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40000" b="50417" l="50940" r="60502">
                        <a14:foregroundMark x1="60502" y1="43125" x2="52038" y2="42083"/>
                        <a14:foregroundMark x1="56426" y1="44792" x2="55486" y2="49375"/>
                        <a14:foregroundMark x1="54389" y1="44375" x2="52978" y2="48958"/>
                        <a14:foregroundMark x1="58777" y1="41458" x2="53135" y2="40625"/>
                        <a14:foregroundMark x1="51724" y1="41042" x2="51724" y2="41042"/>
                        <a14:foregroundMark x1="59875" y1="41458" x2="59875" y2="41458"/>
                        <a14:foregroundMark x1="57837" y1="41042" x2="57837" y2="41042"/>
                        <a14:foregroundMark x1="54389" y1="40417" x2="54389" y2="40417"/>
                      </a14:backgroundRemoval>
                    </a14:imgEffect>
                    <a14:imgEffect>
                      <a14:artisticMarker trans="39000" size="92"/>
                    </a14:imgEffect>
                  </a14:imgLayer>
                </a14:imgProps>
              </a:ext>
              <a:ext uri="{28A0092B-C50C-407E-A947-70E740481C1C}">
                <a14:useLocalDpi xmlns:a14="http://schemas.microsoft.com/office/drawing/2010/main" val="0"/>
              </a:ext>
            </a:extLst>
          </a:blip>
          <a:srcRect l="50000" t="38766" r="39398" b="48102"/>
          <a:stretch/>
        </p:blipFill>
        <p:spPr bwMode="auto">
          <a:xfrm>
            <a:off x="4571999" y="2713630"/>
            <a:ext cx="966564" cy="900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38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ages.fineartamerica.com/images-medium-large/3-edward-braddock-gran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15315"/>
            <a:ext cx="5187523" cy="65664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33999" y="1259442"/>
            <a:ext cx="3810001" cy="5293757"/>
          </a:xfrm>
          <a:prstGeom prst="rect">
            <a:avLst/>
          </a:prstGeom>
        </p:spPr>
        <p:txBody>
          <a:bodyPr wrap="square">
            <a:spAutoFit/>
          </a:bodyPr>
          <a:lstStyle/>
          <a:p>
            <a:pPr marL="457200" indent="-457200">
              <a:spcAft>
                <a:spcPts val="1800"/>
              </a:spcAft>
              <a:buBlip>
                <a:blip r:embed="rId3"/>
              </a:buBlip>
            </a:pPr>
            <a:r>
              <a:rPr lang="en-US" sz="2800" b="1" dirty="0" smtClean="0"/>
              <a:t>British send General Edward Braddock to drive the French out of the Ohio Valley in 1755</a:t>
            </a:r>
          </a:p>
          <a:p>
            <a:pPr marL="457200" indent="-457200">
              <a:spcAft>
                <a:spcPts val="1800"/>
              </a:spcAft>
              <a:buBlip>
                <a:blip r:embed="rId3"/>
              </a:buBlip>
            </a:pPr>
            <a:r>
              <a:rPr lang="en-US" sz="2800" b="1" dirty="0" smtClean="0"/>
              <a:t>He is defeated and killed soon after by a French &amp; Indian ambush</a:t>
            </a:r>
          </a:p>
          <a:p>
            <a:pPr marL="457200" indent="-457200">
              <a:spcAft>
                <a:spcPts val="1800"/>
              </a:spcAft>
              <a:buBlip>
                <a:blip r:embed="rId3"/>
              </a:buBlip>
            </a:pPr>
            <a:r>
              <a:rPr lang="en-US" sz="2800" b="1" dirty="0" smtClean="0"/>
              <a:t>War officially declared in 1756</a:t>
            </a:r>
          </a:p>
        </p:txBody>
      </p:sp>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156" t="6867" r="4808" b="29178"/>
          <a:stretch/>
        </p:blipFill>
        <p:spPr bwMode="auto">
          <a:xfrm>
            <a:off x="2088107" y="0"/>
            <a:ext cx="7055894" cy="1419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867400" y="-76200"/>
            <a:ext cx="533400" cy="584776"/>
          </a:xfrm>
          <a:prstGeom prst="rect">
            <a:avLst/>
          </a:prstGeom>
          <a:noFill/>
        </p:spPr>
        <p:txBody>
          <a:bodyPr wrap="squar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4156685919"/>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heel(1)">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heel(1)">
                                      <p:cBhvr>
                                        <p:cTn id="1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sp>
        <p:nvSpPr>
          <p:cNvPr id="5123"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9275"/>
            <a:ext cx="9144000" cy="542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6148" name="Group 4"/>
          <p:cNvGrpSpPr>
            <a:grpSpLocks/>
          </p:cNvGrpSpPr>
          <p:nvPr/>
        </p:nvGrpSpPr>
        <p:grpSpPr bwMode="auto">
          <a:xfrm>
            <a:off x="1258888" y="1484313"/>
            <a:ext cx="7670800" cy="4462462"/>
            <a:chOff x="793" y="935"/>
            <a:chExt cx="4832" cy="2811"/>
          </a:xfrm>
        </p:grpSpPr>
        <p:grpSp>
          <p:nvGrpSpPr>
            <p:cNvPr id="39942" name="Group 5"/>
            <p:cNvGrpSpPr>
              <a:grpSpLocks/>
            </p:cNvGrpSpPr>
            <p:nvPr/>
          </p:nvGrpSpPr>
          <p:grpSpPr bwMode="auto">
            <a:xfrm>
              <a:off x="793" y="935"/>
              <a:ext cx="3627" cy="2040"/>
              <a:chOff x="793" y="935"/>
              <a:chExt cx="3627" cy="2040"/>
            </a:xfrm>
          </p:grpSpPr>
          <p:sp>
            <p:nvSpPr>
              <p:cNvPr id="5128" name="Oval 6"/>
              <p:cNvSpPr>
                <a:spLocks noChangeArrowheads="1"/>
              </p:cNvSpPr>
              <p:nvPr/>
            </p:nvSpPr>
            <p:spPr bwMode="auto">
              <a:xfrm>
                <a:off x="974" y="935"/>
                <a:ext cx="769" cy="633"/>
              </a:xfrm>
              <a:prstGeom prst="ellipse">
                <a:avLst/>
              </a:prstGeom>
              <a:noFill/>
              <a:ln w="2556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sp>
            <p:nvSpPr>
              <p:cNvPr id="5129" name="Oval 7"/>
              <p:cNvSpPr>
                <a:spLocks noChangeArrowheads="1"/>
              </p:cNvSpPr>
              <p:nvPr/>
            </p:nvSpPr>
            <p:spPr bwMode="auto">
              <a:xfrm>
                <a:off x="793" y="1616"/>
                <a:ext cx="769" cy="633"/>
              </a:xfrm>
              <a:prstGeom prst="ellipse">
                <a:avLst/>
              </a:prstGeom>
              <a:noFill/>
              <a:ln w="2556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sp>
            <p:nvSpPr>
              <p:cNvPr id="5130" name="Oval 8"/>
              <p:cNvSpPr>
                <a:spLocks noChangeArrowheads="1"/>
              </p:cNvSpPr>
              <p:nvPr/>
            </p:nvSpPr>
            <p:spPr bwMode="auto">
              <a:xfrm>
                <a:off x="3651" y="1479"/>
                <a:ext cx="769" cy="633"/>
              </a:xfrm>
              <a:prstGeom prst="ellipse">
                <a:avLst/>
              </a:prstGeom>
              <a:noFill/>
              <a:ln w="2556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sp>
            <p:nvSpPr>
              <p:cNvPr id="5131" name="Oval 9"/>
              <p:cNvSpPr>
                <a:spLocks noChangeArrowheads="1"/>
              </p:cNvSpPr>
              <p:nvPr/>
            </p:nvSpPr>
            <p:spPr bwMode="auto">
              <a:xfrm>
                <a:off x="2472" y="1616"/>
                <a:ext cx="769" cy="633"/>
              </a:xfrm>
              <a:prstGeom prst="ellipse">
                <a:avLst/>
              </a:prstGeom>
              <a:noFill/>
              <a:ln w="2556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sp>
            <p:nvSpPr>
              <p:cNvPr id="5132" name="Oval 10"/>
              <p:cNvSpPr>
                <a:spLocks noChangeArrowheads="1"/>
              </p:cNvSpPr>
              <p:nvPr/>
            </p:nvSpPr>
            <p:spPr bwMode="auto">
              <a:xfrm>
                <a:off x="2880" y="2342"/>
                <a:ext cx="769" cy="633"/>
              </a:xfrm>
              <a:prstGeom prst="ellipse">
                <a:avLst/>
              </a:prstGeom>
              <a:noFill/>
              <a:ln w="2556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grpSp>
        <p:sp>
          <p:nvSpPr>
            <p:cNvPr id="5127" name="Text Box 11"/>
            <p:cNvSpPr txBox="1">
              <a:spLocks noChangeArrowheads="1"/>
            </p:cNvSpPr>
            <p:nvPr/>
          </p:nvSpPr>
          <p:spPr bwMode="auto">
            <a:xfrm>
              <a:off x="1674" y="3419"/>
              <a:ext cx="3952"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charset="0"/>
                  <a:ea typeface="SimSun" charset="0"/>
                  <a:cs typeface="SimSun"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charset="0"/>
                  <a:ea typeface="SimSun" charset="0"/>
                  <a:cs typeface="SimSun"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charset="0"/>
                  <a:ea typeface="SimSun" charset="0"/>
                  <a:cs typeface="SimSun"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5pPr>
              <a:lvl6pPr defTabSz="449263" eaLnBrk="0" fontAlgn="base" hangingPunct="0">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6pPr>
              <a:lvl7pPr defTabSz="449263" eaLnBrk="0" fontAlgn="base" hangingPunct="0">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7pPr>
              <a:lvl8pPr defTabSz="449263" eaLnBrk="0" fontAlgn="base" hangingPunct="0">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8pPr>
              <a:lvl9pPr defTabSz="449263" eaLnBrk="0" fontAlgn="base" hangingPunct="0">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9pPr>
            </a:lstStyle>
            <a:p>
              <a:pPr eaLnBrk="1" hangingPunct="1">
                <a:buSzPct val="100000"/>
                <a:defRPr/>
              </a:pPr>
              <a:r>
                <a:rPr lang="en-CA" sz="2800" smtClean="0">
                  <a:solidFill>
                    <a:srgbClr val="FF0000"/>
                  </a:solidFill>
                </a:rPr>
                <a:t>Colonial Conflict between French &amp; British</a:t>
              </a:r>
            </a:p>
          </p:txBody>
        </p:sp>
      </p:grpSp>
    </p:spTree>
    <p:extLst>
      <p:ext uri="{BB962C8B-B14F-4D97-AF65-F5344CB8AC3E}">
        <p14:creationId xmlns:p14="http://schemas.microsoft.com/office/powerpoint/2010/main" val="261645890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1" fill="hold">
                                          <p:stCondLst>
                                            <p:cond delay="0"/>
                                          </p:stCondLst>
                                        </p:cTn>
                                        <p:tgtEl>
                                          <p:spTgt spid="6147"/>
                                        </p:tgtEl>
                                        <p:attrNameLst>
                                          <p:attrName>style.visibility</p:attrName>
                                        </p:attrNameLst>
                                      </p:cBhvr>
                                      <p:to>
                                        <p:strVal val="visible"/>
                                      </p:to>
                                    </p:set>
                                    <p:anim calcmode="lin" valueType="num">
                                      <p:cBhvr additive="repl">
                                        <p:cTn id="7" dur="500" fill="hold"/>
                                        <p:tgtEl>
                                          <p:spTgt spid="6147"/>
                                        </p:tgtEl>
                                        <p:attrNameLst>
                                          <p:attrName>ppt_w</p:attrName>
                                        </p:attrNameLst>
                                      </p:cBhvr>
                                      <p:tavLst>
                                        <p:tav tm="100000">
                                          <p:val>
                                            <p:fltVal val="0"/>
                                          </p:val>
                                        </p:tav>
                                        <p:tav>
                                          <p:val>
                                            <p:strVal val="#ppt_w"/>
                                          </p:val>
                                        </p:tav>
                                      </p:tavLst>
                                    </p:anim>
                                    <p:anim calcmode="lin" valueType="num">
                                      <p:cBhvr additive="repl">
                                        <p:cTn id="8" dur="500" fill="hold"/>
                                        <p:tgtEl>
                                          <p:spTgt spid="6147"/>
                                        </p:tgtEl>
                                        <p:attrNameLst>
                                          <p:attrName>ppt_h</p:attrName>
                                        </p:attrNameLst>
                                      </p:cBhvr>
                                      <p:tavLst>
                                        <p:tav tm="100000">
                                          <p:val>
                                            <p:fltVal val="0"/>
                                          </p:val>
                                        </p:tav>
                                        <p:tav>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additive="repl">
                                        <p:cTn id="12" dur="1" fill="hold">
                                          <p:stCondLst>
                                            <p:cond delay="0"/>
                                          </p:stCondLst>
                                        </p:cTn>
                                        <p:tgtEl>
                                          <p:spTgt spid="6148"/>
                                        </p:tgtEl>
                                        <p:attrNameLst>
                                          <p:attrName>style.visibility</p:attrName>
                                        </p:attrNameLst>
                                      </p:cBhvr>
                                      <p:to>
                                        <p:strVal val="visible"/>
                                      </p:to>
                                    </p:set>
                                    <p:anim calcmode="lin" valueType="num">
                                      <p:cBhvr additive="repl">
                                        <p:cTn id="13" dur="500" fill="hold"/>
                                        <p:tgtEl>
                                          <p:spTgt spid="6148"/>
                                        </p:tgtEl>
                                        <p:attrNameLst>
                                          <p:attrName>ppt_w</p:attrName>
                                        </p:attrNameLst>
                                      </p:cBhvr>
                                      <p:tavLst>
                                        <p:tav tm="100000">
                                          <p:val>
                                            <p:strVal val="4*#ppt_w"/>
                                          </p:val>
                                        </p:tav>
                                        <p:tav>
                                          <p:val>
                                            <p:strVal val="#ppt_w"/>
                                          </p:val>
                                        </p:tav>
                                      </p:tavLst>
                                    </p:anim>
                                    <p:anim calcmode="lin" valueType="num">
                                      <p:cBhvr additive="repl">
                                        <p:cTn id="14" dur="500" fill="hold"/>
                                        <p:tgtEl>
                                          <p:spTgt spid="6148"/>
                                        </p:tgtEl>
                                        <p:attrNameLst>
                                          <p:attrName>ppt_h</p:attrName>
                                        </p:attrNameLst>
                                      </p:cBhvr>
                                      <p:tavLst>
                                        <p:tav tm="100000">
                                          <p:val>
                                            <p:strVal val="4*#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descr="Flag France animated gif 240x18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21908" y="842554"/>
            <a:ext cx="2407692" cy="180576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eal looking United Kingdom flag waving in wind moving animated gif pictu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33821"/>
            <a:ext cx="2286000" cy="1714502"/>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83" t="6867" r="5329" b="24258"/>
          <a:stretch/>
        </p:blipFill>
        <p:spPr bwMode="auto">
          <a:xfrm>
            <a:off x="0" y="0"/>
            <a:ext cx="8229600" cy="152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09800" y="2457084"/>
            <a:ext cx="5638800" cy="461665"/>
          </a:xfrm>
          <a:prstGeom prst="rect">
            <a:avLst/>
          </a:prstGeom>
          <a:noFill/>
        </p:spPr>
        <p:txBody>
          <a:bodyPr wrap="square" rtlCol="0">
            <a:spAutoFit/>
          </a:bodyPr>
          <a:lstStyle/>
          <a:p>
            <a:r>
              <a:rPr lang="en-US" sz="2400" b="1" dirty="0" smtClean="0">
                <a:solidFill>
                  <a:srgbClr val="FF0000"/>
                </a:solidFill>
                <a:effectLst>
                  <a:outerShdw blurRad="38100" dist="38100" dir="2700000" algn="tl">
                    <a:srgbClr val="000000">
                      <a:alpha val="43137"/>
                    </a:srgbClr>
                  </a:outerShdw>
                </a:effectLst>
              </a:rPr>
              <a:t>England 			     France</a:t>
            </a:r>
            <a:endParaRPr lang="en-US" sz="2400" b="1"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76200" y="2971800"/>
            <a:ext cx="9067800" cy="3785652"/>
          </a:xfrm>
          <a:prstGeom prst="rect">
            <a:avLst/>
          </a:prstGeom>
          <a:noFill/>
        </p:spPr>
        <p:txBody>
          <a:bodyPr wrap="square" rtlCol="0">
            <a:spAutoFit/>
          </a:bodyPr>
          <a:lstStyle/>
          <a:p>
            <a:pPr>
              <a:tabLst>
                <a:tab pos="2060575" algn="l"/>
                <a:tab pos="2176463" algn="l"/>
                <a:tab pos="5545138" algn="l"/>
              </a:tabLst>
            </a:pPr>
            <a:r>
              <a:rPr lang="en-US" sz="2400" b="1" dirty="0" smtClean="0">
                <a:solidFill>
                  <a:srgbClr val="002060"/>
                </a:solidFill>
                <a:effectLst>
                  <a:outerShdw blurRad="38100" dist="38100" dir="2700000" algn="tl">
                    <a:srgbClr val="000000">
                      <a:alpha val="43137"/>
                    </a:srgbClr>
                  </a:outerShdw>
                </a:effectLst>
              </a:rPr>
              <a:t>Allies		 Iroquois	</a:t>
            </a:r>
            <a:r>
              <a:rPr lang="en-US" sz="2400" b="1" dirty="0" err="1" smtClean="0">
                <a:solidFill>
                  <a:srgbClr val="002060"/>
                </a:solidFill>
                <a:effectLst>
                  <a:outerShdw blurRad="38100" dist="38100" dir="2700000" algn="tl">
                    <a:srgbClr val="000000">
                      <a:alpha val="43137"/>
                    </a:srgbClr>
                  </a:outerShdw>
                </a:effectLst>
              </a:rPr>
              <a:t>Algonquins</a:t>
            </a:r>
            <a:r>
              <a:rPr lang="en-US" sz="2400" b="1" dirty="0" smtClean="0">
                <a:solidFill>
                  <a:srgbClr val="002060"/>
                </a:solidFill>
                <a:effectLst>
                  <a:outerShdw blurRad="38100" dist="38100" dir="2700000" algn="tl">
                    <a:srgbClr val="000000">
                      <a:alpha val="43137"/>
                    </a:srgbClr>
                  </a:outerShdw>
                </a:effectLst>
              </a:rPr>
              <a:t>, </a:t>
            </a:r>
            <a:r>
              <a:rPr lang="en-US" sz="2400" b="1" dirty="0" err="1" smtClean="0">
                <a:solidFill>
                  <a:srgbClr val="002060"/>
                </a:solidFill>
                <a:effectLst>
                  <a:outerShdw blurRad="38100" dist="38100" dir="2700000" algn="tl">
                    <a:srgbClr val="000000">
                      <a:alpha val="43137"/>
                    </a:srgbClr>
                  </a:outerShdw>
                </a:effectLst>
              </a:rPr>
              <a:t>Hurons</a:t>
            </a:r>
            <a:r>
              <a:rPr lang="en-US" sz="2400" b="1" dirty="0" smtClean="0">
                <a:solidFill>
                  <a:srgbClr val="002060"/>
                </a:solidFill>
                <a:effectLst>
                  <a:outerShdw blurRad="38100" dist="38100" dir="2700000" algn="tl">
                    <a:srgbClr val="000000">
                      <a:alpha val="43137"/>
                    </a:srgbClr>
                  </a:outerShdw>
                </a:effectLst>
              </a:rPr>
              <a:t>, </a:t>
            </a:r>
            <a:br>
              <a:rPr lang="en-US" sz="2400" b="1" dirty="0" smtClean="0">
                <a:solidFill>
                  <a:srgbClr val="002060"/>
                </a:solidFill>
                <a:effectLst>
                  <a:outerShdw blurRad="38100" dist="38100" dir="2700000" algn="tl">
                    <a:srgbClr val="000000">
                      <a:alpha val="43137"/>
                    </a:srgbClr>
                  </a:outerShdw>
                </a:effectLst>
              </a:rPr>
            </a:br>
            <a:r>
              <a:rPr lang="en-US" sz="2400" b="1" dirty="0" smtClean="0">
                <a:solidFill>
                  <a:srgbClr val="002060"/>
                </a:solidFill>
                <a:effectLst>
                  <a:outerShdw blurRad="38100" dist="38100" dir="2700000" algn="tl">
                    <a:srgbClr val="000000">
                      <a:alpha val="43137"/>
                    </a:srgbClr>
                  </a:outerShdw>
                </a:effectLst>
              </a:rPr>
              <a:t>			</a:t>
            </a:r>
            <a:r>
              <a:rPr lang="en-US" sz="2400" b="1" dirty="0" err="1" smtClean="0">
                <a:solidFill>
                  <a:srgbClr val="002060"/>
                </a:solidFill>
                <a:effectLst>
                  <a:outerShdw blurRad="38100" dist="38100" dir="2700000" algn="tl">
                    <a:srgbClr val="000000">
                      <a:alpha val="43137"/>
                    </a:srgbClr>
                  </a:outerShdw>
                </a:effectLst>
              </a:rPr>
              <a:t>Ottowas</a:t>
            </a:r>
            <a:endParaRPr lang="en-US" sz="2400" b="1" dirty="0" smtClean="0">
              <a:solidFill>
                <a:srgbClr val="002060"/>
              </a:solidFill>
              <a:effectLst>
                <a:outerShdw blurRad="38100" dist="38100" dir="2700000" algn="tl">
                  <a:srgbClr val="000000">
                    <a:alpha val="43137"/>
                  </a:srgbClr>
                </a:outerShdw>
              </a:effectLst>
            </a:endParaRPr>
          </a:p>
          <a:p>
            <a:endParaRPr lang="en-US" sz="2400" b="1" dirty="0">
              <a:solidFill>
                <a:srgbClr val="002060"/>
              </a:solidFill>
              <a:effectLst>
                <a:outerShdw blurRad="38100" dist="38100" dir="2700000" algn="tl">
                  <a:srgbClr val="000000">
                    <a:alpha val="43137"/>
                  </a:srgbClr>
                </a:outerShdw>
              </a:effectLst>
            </a:endParaRPr>
          </a:p>
          <a:p>
            <a:r>
              <a:rPr lang="en-US" sz="2400" b="1" dirty="0" smtClean="0">
                <a:solidFill>
                  <a:srgbClr val="002060"/>
                </a:solidFill>
                <a:effectLst>
                  <a:outerShdw blurRad="38100" dist="38100" dir="2700000" algn="tl">
                    <a:srgbClr val="000000">
                      <a:alpha val="43137"/>
                    </a:srgbClr>
                  </a:outerShdw>
                </a:effectLst>
              </a:rPr>
              <a:t>Colonial</a:t>
            </a:r>
          </a:p>
          <a:p>
            <a:pPr>
              <a:tabLst>
                <a:tab pos="2176463" algn="l"/>
                <a:tab pos="5545138" algn="l"/>
              </a:tabLst>
            </a:pPr>
            <a:r>
              <a:rPr lang="en-US" sz="2400" b="1" dirty="0" smtClean="0">
                <a:solidFill>
                  <a:srgbClr val="002060"/>
                </a:solidFill>
                <a:effectLst>
                  <a:outerShdw blurRad="38100" dist="38100" dir="2700000" algn="tl">
                    <a:srgbClr val="000000">
                      <a:alpha val="43137"/>
                    </a:srgbClr>
                  </a:outerShdw>
                </a:effectLst>
              </a:rPr>
              <a:t>Population	1,000,000	70,000</a:t>
            </a:r>
          </a:p>
          <a:p>
            <a:endParaRPr lang="en-US" sz="2400" b="1" dirty="0" smtClean="0">
              <a:solidFill>
                <a:srgbClr val="002060"/>
              </a:solidFill>
              <a:effectLst>
                <a:outerShdw blurRad="38100" dist="38100" dir="2700000" algn="tl">
                  <a:srgbClr val="000000">
                    <a:alpha val="43137"/>
                  </a:srgbClr>
                </a:outerShdw>
              </a:effectLst>
            </a:endParaRPr>
          </a:p>
          <a:p>
            <a:endParaRPr lang="en-US" sz="2400" b="1" dirty="0">
              <a:solidFill>
                <a:srgbClr val="002060"/>
              </a:solidFill>
              <a:effectLst>
                <a:outerShdw blurRad="38100" dist="38100" dir="2700000" algn="tl">
                  <a:srgbClr val="000000">
                    <a:alpha val="43137"/>
                  </a:srgbClr>
                </a:outerShdw>
              </a:effectLst>
            </a:endParaRPr>
          </a:p>
          <a:p>
            <a:r>
              <a:rPr lang="en-US" sz="2400" b="1" dirty="0" smtClean="0">
                <a:solidFill>
                  <a:srgbClr val="002060"/>
                </a:solidFill>
                <a:effectLst>
                  <a:outerShdw blurRad="38100" dist="38100" dir="2700000" algn="tl">
                    <a:srgbClr val="000000">
                      <a:alpha val="43137"/>
                    </a:srgbClr>
                  </a:outerShdw>
                </a:effectLst>
              </a:rPr>
              <a:t>Colonial 	Towns, trade, farms		Fur trading, missionary </a:t>
            </a:r>
          </a:p>
          <a:p>
            <a:r>
              <a:rPr lang="en-US" sz="2400" b="1" dirty="0" smtClean="0">
                <a:solidFill>
                  <a:srgbClr val="002060"/>
                </a:solidFill>
                <a:effectLst>
                  <a:outerShdw blurRad="38100" dist="38100" dir="2700000" algn="tl">
                    <a:srgbClr val="000000">
                      <a:alpha val="43137"/>
                    </a:srgbClr>
                  </a:outerShdw>
                </a:effectLst>
              </a:rPr>
              <a:t>Activities	 		</a:t>
            </a:r>
            <a:r>
              <a:rPr lang="en-US" sz="2400" b="1" dirty="0">
                <a:solidFill>
                  <a:srgbClr val="002060"/>
                </a:solidFill>
                <a:effectLst>
                  <a:outerShdw blurRad="38100" dist="38100" dir="2700000" algn="tl">
                    <a:srgbClr val="000000">
                      <a:alpha val="43137"/>
                    </a:srgbClr>
                  </a:outerShdw>
                </a:effectLst>
              </a:rPr>
              <a:t>	</a:t>
            </a:r>
            <a:r>
              <a:rPr lang="en-US" sz="2400" b="1" dirty="0" smtClean="0">
                <a:solidFill>
                  <a:srgbClr val="002060"/>
                </a:solidFill>
                <a:effectLst>
                  <a:outerShdw blurRad="38100" dist="38100" dir="2700000" algn="tl">
                    <a:srgbClr val="000000">
                      <a:alpha val="43137"/>
                    </a:srgbClr>
                  </a:outerShdw>
                </a:effectLst>
              </a:rPr>
              <a:t>	priests</a:t>
            </a:r>
          </a:p>
          <a:p>
            <a:endParaRPr lang="en-US" sz="2400" b="1" dirty="0">
              <a:solidFill>
                <a:srgbClr val="002060"/>
              </a:solidFill>
              <a:effectLst>
                <a:outerShdw blurRad="38100" dist="38100" dir="2700000" algn="tl">
                  <a:srgbClr val="000000">
                    <a:alpha val="43137"/>
                  </a:srgbClr>
                </a:outerShdw>
              </a:effectLst>
            </a:endParaRPr>
          </a:p>
        </p:txBody>
      </p:sp>
      <p:sp>
        <p:nvSpPr>
          <p:cNvPr id="7" name="TextBox 6"/>
          <p:cNvSpPr txBox="1"/>
          <p:nvPr/>
        </p:nvSpPr>
        <p:spPr>
          <a:xfrm>
            <a:off x="8458200" y="19625"/>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2465796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2000"/>
                                        <p:tgtEl>
                                          <p:spTgt spid="3">
                                            <p:txEl>
                                              <p:pRg st="2" end="2"/>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wipe(left)">
                                      <p:cBhvr>
                                        <p:cTn id="20" dur="2000"/>
                                        <p:tgtEl>
                                          <p:spTgt spid="3">
                                            <p:txEl>
                                              <p:pRg st="6" end="6"/>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wipe(left)">
                                      <p:cBhvr>
                                        <p:cTn id="23"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encrypted-tbn3.gstatic.com/images?q=tbn:ANd9GcRW9h-D3P-KeOuEzVnntzEAm7vonOvDTkAUt8_DzxBLAa_ytZk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53939"/>
            <a:ext cx="4152678" cy="599584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416" t="9732" r="7319" b="25084"/>
          <a:stretch/>
        </p:blipFill>
        <p:spPr bwMode="auto">
          <a:xfrm>
            <a:off x="2740924" y="0"/>
            <a:ext cx="6250676" cy="144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648200" y="1259442"/>
            <a:ext cx="4353637" cy="5293757"/>
          </a:xfrm>
          <a:prstGeom prst="rect">
            <a:avLst/>
          </a:prstGeom>
        </p:spPr>
        <p:txBody>
          <a:bodyPr wrap="square">
            <a:spAutoFit/>
          </a:bodyPr>
          <a:lstStyle/>
          <a:p>
            <a:pPr marL="457200" indent="-457200">
              <a:spcAft>
                <a:spcPts val="1800"/>
              </a:spcAft>
              <a:buBlip>
                <a:blip r:embed="rId4"/>
              </a:buBlip>
            </a:pPr>
            <a:r>
              <a:rPr lang="en-US" sz="2800" b="1" dirty="0" smtClean="0"/>
              <a:t>French capture British forts at Lake Ontario and Lake George</a:t>
            </a:r>
          </a:p>
          <a:p>
            <a:pPr marL="457200" indent="-457200">
              <a:spcAft>
                <a:spcPts val="1800"/>
              </a:spcAft>
              <a:buBlip>
                <a:blip r:embed="rId4"/>
              </a:buBlip>
            </a:pPr>
            <a:r>
              <a:rPr lang="en-US" sz="2800" b="1" dirty="0" smtClean="0"/>
              <a:t>France’s Native American allies raid farms from the New York Virginia frontiers</a:t>
            </a:r>
          </a:p>
          <a:p>
            <a:pPr marL="457200" indent="-457200">
              <a:spcAft>
                <a:spcPts val="1800"/>
              </a:spcAft>
              <a:buBlip>
                <a:blip r:embed="rId4"/>
              </a:buBlip>
            </a:pPr>
            <a:r>
              <a:rPr lang="en-US" sz="2800" b="1" dirty="0" smtClean="0"/>
              <a:t>British settlers’ farms &amp; houses burned and many families flee to the east coast</a:t>
            </a:r>
          </a:p>
        </p:txBody>
      </p:sp>
      <p:sp>
        <p:nvSpPr>
          <p:cNvPr id="5" name="TextBox 4"/>
          <p:cNvSpPr txBox="1"/>
          <p:nvPr/>
        </p:nvSpPr>
        <p:spPr>
          <a:xfrm>
            <a:off x="1143000" y="19625"/>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194445566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heel(1)">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heel(1)">
                                      <p:cBhvr>
                                        <p:cTn id="1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3/32/Johnson_saving_Dieskau.jpg/640px-Johnson_saving_Diesk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0733" y="0"/>
            <a:ext cx="54932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416" t="9732" r="7319" b="25084"/>
          <a:stretch/>
        </p:blipFill>
        <p:spPr bwMode="auto">
          <a:xfrm>
            <a:off x="0" y="54591"/>
            <a:ext cx="6250676" cy="144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 y="1371600"/>
            <a:ext cx="3498333" cy="5247590"/>
          </a:xfrm>
          <a:prstGeom prst="rect">
            <a:avLst/>
          </a:prstGeom>
        </p:spPr>
        <p:txBody>
          <a:bodyPr wrap="square">
            <a:spAutoFit/>
          </a:bodyPr>
          <a:lstStyle/>
          <a:p>
            <a:pPr marL="457200" indent="-457200">
              <a:spcAft>
                <a:spcPts val="1800"/>
              </a:spcAft>
              <a:buBlip>
                <a:blip r:embed="rId4"/>
              </a:buBlip>
            </a:pPr>
            <a:r>
              <a:rPr lang="en-US" sz="3200" b="1" dirty="0" smtClean="0"/>
              <a:t>France &amp; allies dominate the first 3 years of the war</a:t>
            </a:r>
          </a:p>
          <a:p>
            <a:pPr marL="457200" indent="-457200">
              <a:spcAft>
                <a:spcPts val="1800"/>
              </a:spcAft>
              <a:buBlip>
                <a:blip r:embed="rId4"/>
              </a:buBlip>
            </a:pPr>
            <a:r>
              <a:rPr lang="en-US" sz="3200" b="1" dirty="0" smtClean="0"/>
              <a:t>Win major victories at Fort Oswego, Ticonderoga, &amp; Fort William Henry</a:t>
            </a:r>
          </a:p>
        </p:txBody>
      </p:sp>
      <p:sp>
        <p:nvSpPr>
          <p:cNvPr id="5" name="TextBox 4"/>
          <p:cNvSpPr txBox="1"/>
          <p:nvPr/>
        </p:nvSpPr>
        <p:spPr>
          <a:xfrm>
            <a:off x="2590800" y="35700"/>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343845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heel(1)">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5835" y="2057400"/>
            <a:ext cx="4809565" cy="3770263"/>
          </a:xfrm>
          <a:prstGeom prst="rect">
            <a:avLst/>
          </a:prstGeom>
        </p:spPr>
        <p:txBody>
          <a:bodyPr wrap="square">
            <a:spAutoFit/>
          </a:bodyPr>
          <a:lstStyle/>
          <a:p>
            <a:pPr marL="457200" indent="-457200">
              <a:spcAft>
                <a:spcPts val="1800"/>
              </a:spcAft>
              <a:buBlip>
                <a:blip r:embed="rId2"/>
              </a:buBlip>
            </a:pPr>
            <a:r>
              <a:rPr lang="en-US" sz="3200" b="1" dirty="0" smtClean="0"/>
              <a:t>British Foreign Minister William Pitt helps turn the tide in 1758</a:t>
            </a:r>
          </a:p>
          <a:p>
            <a:pPr marL="457200" indent="-457200">
              <a:spcAft>
                <a:spcPts val="1800"/>
              </a:spcAft>
              <a:buBlip>
                <a:blip r:embed="rId2"/>
              </a:buBlip>
            </a:pPr>
            <a:r>
              <a:rPr lang="en-US" sz="3200" b="1" dirty="0" smtClean="0"/>
              <a:t>Makes peace with important Indian allies &amp; adopts Indian fighting strategies</a:t>
            </a:r>
          </a:p>
        </p:txBody>
      </p:sp>
      <p:pic>
        <p:nvPicPr>
          <p:cNvPr id="13314" name="Picture 2" descr="http://upload.wikimedia.org/wikipedia/commons/thumb/0/06/William_Pitt%2C_1st_Earl_of_Chatham_by_Richard_Brompton.jpg/640px-William_Pitt%2C_1st_Earl_of_Chatham_by_Richard_Brompton.jpg"/>
          <p:cNvPicPr>
            <a:picLocks noChangeAspect="1" noChangeArrowheads="1"/>
          </p:cNvPicPr>
          <p:nvPr/>
        </p:nvPicPr>
        <p:blipFill rotWithShape="1">
          <a:blip r:embed="rId3">
            <a:extLst>
              <a:ext uri="{28A0092B-C50C-407E-A947-70E740481C1C}">
                <a14:useLocalDpi xmlns:a14="http://schemas.microsoft.com/office/drawing/2010/main" val="0"/>
              </a:ext>
            </a:extLst>
          </a:blip>
          <a:srcRect l="6552" t="4273" r="12633"/>
          <a:stretch/>
        </p:blipFill>
        <p:spPr bwMode="auto">
          <a:xfrm>
            <a:off x="76200" y="361763"/>
            <a:ext cx="3886200" cy="6343837"/>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472" t="4629" r="11880" b="15135"/>
          <a:stretch/>
        </p:blipFill>
        <p:spPr bwMode="auto">
          <a:xfrm>
            <a:off x="3765175" y="0"/>
            <a:ext cx="5378825" cy="2029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19600" y="228600"/>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31330916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heel(1)">
                                      <p:cBhvr>
                                        <p:cTn id="1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l="26564" t="21347" b="34668"/>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l="26564" t="21347" b="3466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8015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r>
              <a:rPr lang="en-CA" dirty="0">
                <a:solidFill>
                  <a:srgbClr val="000000"/>
                </a:solidFill>
                <a:latin typeface="News Gothic MT" charset="0"/>
              </a:rPr>
              <a:t>1758- </a:t>
            </a:r>
            <a:r>
              <a:rPr lang="en-CA" dirty="0" err="1" smtClean="0">
                <a:solidFill>
                  <a:srgbClr val="000000"/>
                </a:solidFill>
                <a:latin typeface="News Gothic MT" charset="0"/>
              </a:rPr>
              <a:t>Louisbourg</a:t>
            </a:r>
            <a:endParaRPr lang="en-CA" dirty="0">
              <a:solidFill>
                <a:srgbClr val="000000"/>
              </a:solidFill>
              <a:latin typeface="News Gothic MT" charset="0"/>
            </a:endParaRPr>
          </a:p>
        </p:txBody>
      </p:sp>
      <p:sp>
        <p:nvSpPr>
          <p:cNvPr id="41986" name="Rectangle 3"/>
          <p:cNvSpPr>
            <a:spLocks noGrp="1" noChangeArrowheads="1"/>
          </p:cNvSpPr>
          <p:nvPr>
            <p:ph idx="1"/>
          </p:nvPr>
        </p:nvSpPr>
        <p:spPr/>
        <p:txBody>
          <a:bodyPr/>
          <a:lstStyle/>
          <a:p>
            <a:r>
              <a:rPr lang="en-CA" dirty="0">
                <a:latin typeface="News Gothic MT" charset="0"/>
              </a:rPr>
              <a:t>This is the last great French fort East of Quebec. It could:</a:t>
            </a:r>
          </a:p>
          <a:p>
            <a:pPr lvl="1"/>
            <a:r>
              <a:rPr lang="en-CA" dirty="0">
                <a:latin typeface="News Gothic MT" charset="0"/>
              </a:rPr>
              <a:t>Help re-supply Quebec forts</a:t>
            </a:r>
          </a:p>
          <a:p>
            <a:pPr lvl="1"/>
            <a:r>
              <a:rPr lang="en-CA" dirty="0">
                <a:latin typeface="News Gothic MT" charset="0"/>
              </a:rPr>
              <a:t>Launch attacks upon the British on the St. Lawrence</a:t>
            </a:r>
          </a:p>
          <a:p>
            <a:pPr lvl="1"/>
            <a:r>
              <a:rPr lang="en-CA" dirty="0">
                <a:latin typeface="News Gothic MT" charset="0"/>
              </a:rPr>
              <a:t>Nearest outpost to France</a:t>
            </a:r>
          </a:p>
          <a:p>
            <a:r>
              <a:rPr lang="en-CA" dirty="0">
                <a:latin typeface="News Gothic MT" charset="0"/>
              </a:rPr>
              <a:t>It had to go if Britain wanted to win</a:t>
            </a:r>
          </a:p>
          <a:p>
            <a:pPr lvl="1"/>
            <a:endParaRPr lang="en-CA" dirty="0">
              <a:solidFill>
                <a:schemeClr val="accent2"/>
              </a:solidFill>
              <a:latin typeface="News Gothic MT" charset="0"/>
            </a:endParaRPr>
          </a:p>
          <a:p>
            <a:endParaRPr lang="en-CA" dirty="0">
              <a:latin typeface="News Gothic MT" charset="0"/>
            </a:endParaRPr>
          </a:p>
        </p:txBody>
      </p:sp>
    </p:spTree>
    <p:extLst>
      <p:ext uri="{BB962C8B-B14F-4D97-AF65-F5344CB8AC3E}">
        <p14:creationId xmlns:p14="http://schemas.microsoft.com/office/powerpoint/2010/main" val="1686285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685800" y="260350"/>
            <a:ext cx="7772400" cy="1008063"/>
          </a:xfrm>
        </p:spPr>
        <p:txBody>
          <a:bodyPr/>
          <a:lstStyle/>
          <a:p>
            <a:r>
              <a:rPr lang="en-CA">
                <a:latin typeface="News Gothic MT" charset="0"/>
              </a:rPr>
              <a:t>Louisbourg Cont…</a:t>
            </a:r>
          </a:p>
        </p:txBody>
      </p:sp>
      <p:sp>
        <p:nvSpPr>
          <p:cNvPr id="43010" name="Rectangle 3"/>
          <p:cNvSpPr>
            <a:spLocks noGrp="1" noChangeArrowheads="1"/>
          </p:cNvSpPr>
          <p:nvPr>
            <p:ph idx="1"/>
          </p:nvPr>
        </p:nvSpPr>
        <p:spPr>
          <a:xfrm>
            <a:off x="685800" y="1268413"/>
            <a:ext cx="7918450" cy="4827587"/>
          </a:xfrm>
        </p:spPr>
        <p:txBody>
          <a:bodyPr>
            <a:normAutofit fontScale="92500" lnSpcReduction="10000"/>
          </a:bodyPr>
          <a:lstStyle/>
          <a:p>
            <a:r>
              <a:rPr lang="en-CA" dirty="0">
                <a:solidFill>
                  <a:srgbClr val="000000"/>
                </a:solidFill>
                <a:latin typeface="News Gothic MT" charset="0"/>
              </a:rPr>
              <a:t>May 1758- British Naval forces leave Halifax for the attack</a:t>
            </a:r>
          </a:p>
          <a:p>
            <a:r>
              <a:rPr lang="en-CA" dirty="0">
                <a:solidFill>
                  <a:srgbClr val="000000"/>
                </a:solidFill>
                <a:latin typeface="News Gothic MT" charset="0"/>
              </a:rPr>
              <a:t>There are nearly 200 ships and 14,000 men</a:t>
            </a:r>
          </a:p>
          <a:p>
            <a:r>
              <a:rPr lang="en-CA" dirty="0">
                <a:solidFill>
                  <a:srgbClr val="000000"/>
                </a:solidFill>
                <a:latin typeface="News Gothic MT" charset="0"/>
              </a:rPr>
              <a:t>By June 25</a:t>
            </a:r>
            <a:r>
              <a:rPr lang="en-CA" baseline="30000" dirty="0">
                <a:solidFill>
                  <a:srgbClr val="000000"/>
                </a:solidFill>
                <a:latin typeface="News Gothic MT" charset="0"/>
              </a:rPr>
              <a:t>th</a:t>
            </a:r>
            <a:r>
              <a:rPr lang="en-CA" dirty="0">
                <a:solidFill>
                  <a:srgbClr val="000000"/>
                </a:solidFill>
                <a:latin typeface="News Gothic MT" charset="0"/>
              </a:rPr>
              <a:t> the entire French Navy at </a:t>
            </a:r>
            <a:r>
              <a:rPr lang="en-CA" dirty="0" err="1">
                <a:solidFill>
                  <a:srgbClr val="000000"/>
                </a:solidFill>
                <a:latin typeface="News Gothic MT" charset="0"/>
              </a:rPr>
              <a:t>Louisbourg</a:t>
            </a:r>
            <a:r>
              <a:rPr lang="en-CA" dirty="0">
                <a:solidFill>
                  <a:srgbClr val="000000"/>
                </a:solidFill>
                <a:latin typeface="News Gothic MT" charset="0"/>
              </a:rPr>
              <a:t> is destroyed</a:t>
            </a:r>
          </a:p>
          <a:p>
            <a:r>
              <a:rPr lang="en-CA" dirty="0">
                <a:solidFill>
                  <a:srgbClr val="000000"/>
                </a:solidFill>
                <a:latin typeface="News Gothic MT" charset="0"/>
              </a:rPr>
              <a:t>One month later (26-July) </a:t>
            </a:r>
            <a:r>
              <a:rPr lang="en-CA" dirty="0" err="1">
                <a:solidFill>
                  <a:srgbClr val="000000"/>
                </a:solidFill>
                <a:latin typeface="News Gothic MT" charset="0"/>
              </a:rPr>
              <a:t>Louisbourg</a:t>
            </a:r>
            <a:r>
              <a:rPr lang="en-CA" dirty="0">
                <a:solidFill>
                  <a:srgbClr val="000000"/>
                </a:solidFill>
                <a:latin typeface="News Gothic MT" charset="0"/>
              </a:rPr>
              <a:t> fell to the British</a:t>
            </a:r>
          </a:p>
          <a:p>
            <a:r>
              <a:rPr lang="en-CA" dirty="0">
                <a:solidFill>
                  <a:srgbClr val="000000"/>
                </a:solidFill>
                <a:latin typeface="News Gothic MT" charset="0"/>
              </a:rPr>
              <a:t>This ended French power in Atlantic Canada</a:t>
            </a:r>
          </a:p>
        </p:txBody>
      </p:sp>
    </p:spTree>
    <p:extLst>
      <p:ext uri="{BB962C8B-B14F-4D97-AF65-F5344CB8AC3E}">
        <p14:creationId xmlns:p14="http://schemas.microsoft.com/office/powerpoint/2010/main" val="1618155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1"/>
          <p:cNvGrpSpPr>
            <a:grpSpLocks/>
          </p:cNvGrpSpPr>
          <p:nvPr/>
        </p:nvGrpSpPr>
        <p:grpSpPr bwMode="auto">
          <a:xfrm>
            <a:off x="298450" y="444500"/>
            <a:ext cx="8567738" cy="6013450"/>
            <a:chOff x="188" y="280"/>
            <a:chExt cx="5397" cy="3788"/>
          </a:xfrm>
        </p:grpSpPr>
        <p:pic>
          <p:nvPicPr>
            <p:cNvPr id="92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 y="280"/>
              <a:ext cx="5397" cy="3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24" name="Text Box 3"/>
            <p:cNvSpPr txBox="1">
              <a:spLocks noChangeArrowheads="1"/>
            </p:cNvSpPr>
            <p:nvPr/>
          </p:nvSpPr>
          <p:spPr bwMode="auto">
            <a:xfrm>
              <a:off x="188" y="280"/>
              <a:ext cx="5397" cy="3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grpSp>
      <p:sp>
        <p:nvSpPr>
          <p:cNvPr id="9219" name="Line 4"/>
          <p:cNvSpPr>
            <a:spLocks noChangeShapeType="1"/>
          </p:cNvSpPr>
          <p:nvPr/>
        </p:nvSpPr>
        <p:spPr bwMode="auto">
          <a:xfrm>
            <a:off x="1908175" y="0"/>
            <a:ext cx="1588" cy="6858000"/>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20" name="Oval 5"/>
          <p:cNvSpPr>
            <a:spLocks noChangeArrowheads="1"/>
          </p:cNvSpPr>
          <p:nvPr/>
        </p:nvSpPr>
        <p:spPr bwMode="auto">
          <a:xfrm>
            <a:off x="1692275" y="981075"/>
            <a:ext cx="358775" cy="287338"/>
          </a:xfrm>
          <a:prstGeom prst="ellipse">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pic>
        <p:nvPicPr>
          <p:cNvPr id="92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557338"/>
            <a:ext cx="1905000" cy="223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22" name="Picture 7"/>
          <p:cNvPicPr>
            <a:picLocks noChangeAspect="1" noChangeArrowheads="1"/>
          </p:cNvPicPr>
          <p:nvPr/>
        </p:nvPicPr>
        <p:blipFill>
          <a:blip r:embed="rId5">
            <a:extLst>
              <a:ext uri="{28A0092B-C50C-407E-A947-70E740481C1C}">
                <a14:useLocalDpi xmlns:a14="http://schemas.microsoft.com/office/drawing/2010/main" val="0"/>
              </a:ext>
            </a:extLst>
          </a:blip>
          <a:srcRect l="3659"/>
          <a:stretch>
            <a:fillRect/>
          </a:stretch>
        </p:blipFill>
        <p:spPr bwMode="auto">
          <a:xfrm>
            <a:off x="452438" y="4005263"/>
            <a:ext cx="1958975" cy="2376487"/>
          </a:xfrm>
          <a:prstGeom prst="rect">
            <a:avLst/>
          </a:prstGeom>
          <a:noFill/>
          <a:ln>
            <a:noFill/>
          </a:ln>
          <a:effectLst/>
          <a:extLst>
            <a:ext uri="{909E8E84-426E-40dd-AFC4-6F175D3DCCD1}">
              <a14:hiddenFill xmlns:a14="http://schemas.microsoft.com/office/drawing/2010/main">
                <a:blipFill dpi="0" rotWithShape="0">
                  <a:blip/>
                  <a:srcRect l="365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52157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descr="Paper bag"/>
          <p:cNvSpPr>
            <a:spLocks noGrp="1" noChangeArrowheads="1"/>
          </p:cNvSpPr>
          <p:nvPr>
            <p:ph idx="1"/>
          </p:nvPr>
        </p:nvSpPr>
        <p:spPr>
          <a:xfrm>
            <a:off x="4763" y="1600200"/>
            <a:ext cx="2438400" cy="1325563"/>
          </a:xfrm>
          <a:effectLst>
            <a:outerShdw dist="563972" dir="14049741" sx="125000" sy="125000" algn="tl" rotWithShape="0">
              <a:srgbClr val="C7DFD3">
                <a:alpha val="79999"/>
              </a:srgbClr>
            </a:outerShdw>
          </a:effectLst>
        </p:spPr>
        <p:txBody>
          <a:bodyPr>
            <a:spAutoFit/>
          </a:bodyPr>
          <a:lstStyle/>
          <a:p>
            <a:pPr>
              <a:spcBef>
                <a:spcPct val="50000"/>
              </a:spcBef>
            </a:pPr>
            <a:r>
              <a:rPr lang="en-US" sz="4000" dirty="0">
                <a:solidFill>
                  <a:schemeClr val="tx1"/>
                </a:solidFill>
                <a:latin typeface="Times New Roman" charset="0"/>
              </a:rPr>
              <a:t>How did this</a:t>
            </a:r>
            <a:r>
              <a:rPr lang="mr-IN" sz="4000" dirty="0">
                <a:solidFill>
                  <a:schemeClr val="tx1"/>
                </a:solidFill>
                <a:latin typeface="Times New Roman" charset="0"/>
              </a:rPr>
              <a:t>…</a:t>
            </a:r>
            <a:endParaRPr lang="en-US" sz="4000" dirty="0">
              <a:solidFill>
                <a:schemeClr val="tx1"/>
              </a:solidFill>
              <a:latin typeface="Times New Roman" charset="0"/>
            </a:endParaRPr>
          </a:p>
        </p:txBody>
      </p:sp>
      <p:pic>
        <p:nvPicPr>
          <p:cNvPr id="7170" name="Picture 10" descr="NorthAmerica17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4979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458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r>
              <a:rPr lang="en-US">
                <a:latin typeface="Times New Roman" charset="0"/>
              </a:rPr>
              <a:t>Summer 1759</a:t>
            </a:r>
          </a:p>
        </p:txBody>
      </p:sp>
      <p:graphicFrame>
        <p:nvGraphicFramePr>
          <p:cNvPr id="51202" name="Object 3"/>
          <p:cNvGraphicFramePr>
            <a:graphicFrameLocks noGrp="1" noChangeAspect="1"/>
          </p:cNvGraphicFramePr>
          <p:nvPr>
            <p:ph sz="half" idx="1"/>
          </p:nvPr>
        </p:nvGraphicFramePr>
        <p:xfrm>
          <a:off x="685800" y="2608263"/>
          <a:ext cx="3808413" cy="2860675"/>
        </p:xfrm>
        <a:graphic>
          <a:graphicData uri="http://schemas.openxmlformats.org/presentationml/2006/ole">
            <mc:AlternateContent xmlns:mc="http://schemas.openxmlformats.org/markup-compatibility/2006">
              <mc:Choice xmlns:v="urn:schemas-microsoft-com:vml" Requires="v">
                <p:oleObj spid="_x0000_s19468" name="Picture" r:id="rId3" imgW="5477256" imgH="4113276" progId="Word.Picture.8">
                  <p:embed/>
                </p:oleObj>
              </mc:Choice>
              <mc:Fallback>
                <p:oleObj name="Picture" r:id="rId3" imgW="5477256" imgH="4113276" progId="Word.Picture.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608263"/>
                        <a:ext cx="3808413" cy="286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1203" name="Rectangle 4"/>
          <p:cNvSpPr>
            <a:spLocks noGrp="1" noChangeArrowheads="1"/>
          </p:cNvSpPr>
          <p:nvPr>
            <p:ph type="body" sz="half" idx="2"/>
          </p:nvPr>
        </p:nvSpPr>
        <p:spPr/>
        <p:txBody>
          <a:bodyPr>
            <a:normAutofit fontScale="85000" lnSpcReduction="10000"/>
          </a:bodyPr>
          <a:lstStyle/>
          <a:p>
            <a:pPr marL="0" indent="0">
              <a:lnSpc>
                <a:spcPct val="90000"/>
              </a:lnSpc>
            </a:pPr>
            <a:r>
              <a:rPr lang="en-US">
                <a:latin typeface="Times New Roman" charset="0"/>
                <a:ea typeface="SimSun" charset="0"/>
                <a:cs typeface="SimSun" charset="0"/>
              </a:rPr>
              <a:t>All summer British took garrisons all around modern day provinces of Quebec and Ontario</a:t>
            </a:r>
          </a:p>
          <a:p>
            <a:pPr marL="0" indent="0">
              <a:lnSpc>
                <a:spcPct val="90000"/>
              </a:lnSpc>
            </a:pPr>
            <a:r>
              <a:rPr lang="en-US">
                <a:latin typeface="Times New Roman" charset="0"/>
                <a:ea typeface="SimSun" charset="0"/>
                <a:cs typeface="SimSun" charset="0"/>
              </a:rPr>
              <a:t>Devastated the parishes around Quebec city.  On the south shore of the St. Lawrence River, the British destroyed 1000 buildings as well as the Canadiens’ harvest</a:t>
            </a:r>
          </a:p>
          <a:p>
            <a:pPr marL="0" indent="0">
              <a:lnSpc>
                <a:spcPct val="90000"/>
              </a:lnSpc>
            </a:pPr>
            <a:endParaRPr lang="en-US" sz="2800">
              <a:latin typeface="Times New Roman" charset="0"/>
              <a:ea typeface="SimSun" charset="0"/>
              <a:cs typeface="SimSun" charset="0"/>
            </a:endParaRPr>
          </a:p>
        </p:txBody>
      </p:sp>
      <p:sp>
        <p:nvSpPr>
          <p:cNvPr id="35845" name="Rectangle 5"/>
          <p:cNvSpPr>
            <a:spLocks noChangeArrowheads="1"/>
          </p:cNvSpPr>
          <p:nvPr/>
        </p:nvSpPr>
        <p:spPr bwMode="auto">
          <a:xfrm>
            <a:off x="1828800" y="146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fr-CA"/>
          </a:p>
        </p:txBody>
      </p:sp>
    </p:spTree>
    <p:extLst>
      <p:ext uri="{BB962C8B-B14F-4D97-AF65-F5344CB8AC3E}">
        <p14:creationId xmlns:p14="http://schemas.microsoft.com/office/powerpoint/2010/main" val="22166204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ine_abraham_vue_aerien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5602"/>
            <a:ext cx="9144000" cy="6096000"/>
          </a:xfrm>
          <a:prstGeom prst="rect">
            <a:avLst/>
          </a:prstGeom>
        </p:spPr>
      </p:pic>
    </p:spTree>
    <p:extLst>
      <p:ext uri="{BB962C8B-B14F-4D97-AF65-F5344CB8AC3E}">
        <p14:creationId xmlns:p14="http://schemas.microsoft.com/office/powerpoint/2010/main" val="4096012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685800" y="0"/>
            <a:ext cx="7772400" cy="1143000"/>
          </a:xfrm>
        </p:spPr>
        <p:txBody>
          <a:bodyPr/>
          <a:lstStyle/>
          <a:p>
            <a:r>
              <a:rPr lang="en-US" dirty="0">
                <a:latin typeface="Times New Roman" charset="0"/>
              </a:rPr>
              <a:t>Problems with French Defense</a:t>
            </a:r>
          </a:p>
        </p:txBody>
      </p:sp>
      <p:sp>
        <p:nvSpPr>
          <p:cNvPr id="50178" name="Rectangle 3"/>
          <p:cNvSpPr>
            <a:spLocks noGrp="1" noChangeArrowheads="1"/>
          </p:cNvSpPr>
          <p:nvPr>
            <p:ph type="body" sz="half" idx="1"/>
          </p:nvPr>
        </p:nvSpPr>
        <p:spPr>
          <a:xfrm>
            <a:off x="-5694" y="990600"/>
            <a:ext cx="9149694" cy="5867400"/>
          </a:xfrm>
        </p:spPr>
        <p:txBody>
          <a:bodyPr>
            <a:normAutofit/>
          </a:bodyPr>
          <a:lstStyle/>
          <a:p>
            <a:pPr marL="0" indent="0">
              <a:lnSpc>
                <a:spcPct val="90000"/>
              </a:lnSpc>
            </a:pPr>
            <a:r>
              <a:rPr lang="en-US" sz="3600" dirty="0">
                <a:latin typeface="Times New Roman" charset="0"/>
                <a:ea typeface="SimSun" charset="0"/>
                <a:cs typeface="SimSun" charset="0"/>
              </a:rPr>
              <a:t>West side of city walls facing the Plains of Abraham had no gun reinforcements</a:t>
            </a:r>
          </a:p>
          <a:p>
            <a:pPr marL="0" indent="0">
              <a:lnSpc>
                <a:spcPct val="90000"/>
              </a:lnSpc>
            </a:pPr>
            <a:r>
              <a:rPr lang="en-US" sz="3600" dirty="0" smtClean="0">
                <a:latin typeface="Times New Roman" charset="0"/>
                <a:ea typeface="SimSun" charset="0"/>
                <a:cs typeface="SimSun" charset="0"/>
              </a:rPr>
              <a:t>The British </a:t>
            </a:r>
            <a:r>
              <a:rPr lang="en-US" sz="3600" dirty="0">
                <a:latin typeface="Times New Roman" charset="0"/>
                <a:ea typeface="SimSun" charset="0"/>
                <a:cs typeface="SimSun" charset="0"/>
              </a:rPr>
              <a:t>established batteries </a:t>
            </a:r>
            <a:r>
              <a:rPr lang="en-US" sz="3600" dirty="0" smtClean="0">
                <a:latin typeface="Times New Roman" charset="0"/>
                <a:ea typeface="SimSun" charset="0"/>
                <a:cs typeface="SimSun" charset="0"/>
              </a:rPr>
              <a:t>on the South portion of the river </a:t>
            </a:r>
            <a:r>
              <a:rPr lang="en-US" sz="3600" dirty="0">
                <a:latin typeface="Times New Roman" charset="0"/>
                <a:ea typeface="SimSun" charset="0"/>
                <a:cs typeface="SimSun" charset="0"/>
              </a:rPr>
              <a:t>and were able to launch </a:t>
            </a:r>
            <a:r>
              <a:rPr lang="en-US" sz="3600" dirty="0" smtClean="0">
                <a:latin typeface="Times New Roman" charset="0"/>
                <a:ea typeface="SimSun" charset="0"/>
                <a:cs typeface="SimSun" charset="0"/>
              </a:rPr>
              <a:t>attacks.</a:t>
            </a:r>
            <a:endParaRPr lang="en-US" sz="3600" dirty="0">
              <a:latin typeface="Times New Roman" charset="0"/>
              <a:ea typeface="SimSun" charset="0"/>
              <a:cs typeface="SimSun" charset="0"/>
            </a:endParaRPr>
          </a:p>
          <a:p>
            <a:pPr marL="0" indent="0">
              <a:lnSpc>
                <a:spcPct val="90000"/>
              </a:lnSpc>
            </a:pPr>
            <a:r>
              <a:rPr lang="en-US" sz="3600" dirty="0">
                <a:latin typeface="Times New Roman" charset="0"/>
                <a:ea typeface="SimSun" charset="0"/>
                <a:cs typeface="SimSun" charset="0"/>
              </a:rPr>
              <a:t>Under cover of fire, Royal Navy could transport its ships up the river without counterattack</a:t>
            </a:r>
          </a:p>
          <a:p>
            <a:pPr marL="0" indent="0">
              <a:lnSpc>
                <a:spcPct val="90000"/>
              </a:lnSpc>
              <a:buFontTx/>
              <a:buNone/>
            </a:pPr>
            <a:endParaRPr lang="en-US" sz="1800" dirty="0">
              <a:latin typeface="Times New Roman" charset="0"/>
              <a:ea typeface="SimSun" charset="0"/>
              <a:cs typeface="SimSun" charset="0"/>
            </a:endParaRPr>
          </a:p>
        </p:txBody>
      </p:sp>
      <p:sp>
        <p:nvSpPr>
          <p:cNvPr id="34821" name="Rectangle 5"/>
          <p:cNvSpPr>
            <a:spLocks noChangeArrowheads="1"/>
          </p:cNvSpPr>
          <p:nvPr/>
        </p:nvSpPr>
        <p:spPr bwMode="auto">
          <a:xfrm>
            <a:off x="182880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fr-CA"/>
          </a:p>
        </p:txBody>
      </p:sp>
      <p:pic>
        <p:nvPicPr>
          <p:cNvPr id="5018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5257800"/>
            <a:ext cx="2590800" cy="1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05601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r>
              <a:rPr lang="en-US">
                <a:latin typeface="Times New Roman" charset="0"/>
              </a:rPr>
              <a:t>Battle Preparations</a:t>
            </a:r>
          </a:p>
        </p:txBody>
      </p:sp>
      <p:sp>
        <p:nvSpPr>
          <p:cNvPr id="52226" name="Rectangle 3"/>
          <p:cNvSpPr>
            <a:spLocks noGrp="1" noChangeArrowheads="1"/>
          </p:cNvSpPr>
          <p:nvPr>
            <p:ph idx="1"/>
          </p:nvPr>
        </p:nvSpPr>
        <p:spPr/>
        <p:txBody>
          <a:bodyPr/>
          <a:lstStyle/>
          <a:p>
            <a:r>
              <a:rPr lang="en-US" sz="2800">
                <a:latin typeface="Times New Roman" charset="0"/>
              </a:rPr>
              <a:t>Wolfe wanted to force Montcalm into an open, European-style battle, but was running out of time – the Navy had to go back to Britain for the winter</a:t>
            </a:r>
          </a:p>
          <a:p>
            <a:r>
              <a:rPr lang="en-US" sz="2800">
                <a:latin typeface="Times New Roman" charset="0"/>
              </a:rPr>
              <a:t>However, he found a small cove called Anse au Foulon from which a narrow goat path led up the steps of the cliff to Quebec garrison</a:t>
            </a:r>
          </a:p>
          <a:p>
            <a:r>
              <a:rPr lang="en-US" sz="2800">
                <a:latin typeface="Times New Roman" charset="0"/>
              </a:rPr>
              <a:t>French believed no force could climb the narrow path so left it undefended</a:t>
            </a:r>
          </a:p>
        </p:txBody>
      </p:sp>
    </p:spTree>
    <p:extLst>
      <p:ext uri="{BB962C8B-B14F-4D97-AF65-F5344CB8AC3E}">
        <p14:creationId xmlns:p14="http://schemas.microsoft.com/office/powerpoint/2010/main" val="15681264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en-US">
                <a:latin typeface="Times New Roman" charset="0"/>
              </a:rPr>
              <a:t>French Mistakes</a:t>
            </a:r>
          </a:p>
        </p:txBody>
      </p:sp>
      <p:graphicFrame>
        <p:nvGraphicFramePr>
          <p:cNvPr id="53250" name="Object 3"/>
          <p:cNvGraphicFramePr>
            <a:graphicFrameLocks noGrp="1" noChangeAspect="1"/>
          </p:cNvGraphicFramePr>
          <p:nvPr>
            <p:ph sz="half" idx="1"/>
          </p:nvPr>
        </p:nvGraphicFramePr>
        <p:xfrm>
          <a:off x="3203575" y="1981200"/>
          <a:ext cx="2733675" cy="1979613"/>
        </p:xfrm>
        <a:graphic>
          <a:graphicData uri="http://schemas.openxmlformats.org/presentationml/2006/ole">
            <mc:AlternateContent xmlns:mc="http://schemas.openxmlformats.org/markup-compatibility/2006">
              <mc:Choice xmlns:v="urn:schemas-microsoft-com:vml" Requires="v">
                <p:oleObj spid="_x0000_s22540" name="Picture" r:id="rId3" imgW="2734056" imgH="1979676" progId="Word.Picture.8">
                  <p:embed/>
                </p:oleObj>
              </mc:Choice>
              <mc:Fallback>
                <p:oleObj name="Picture" r:id="rId3" imgW="2734056" imgH="1979676" progId="Word.Picture.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981200"/>
                        <a:ext cx="2733675" cy="1979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3251" name="Rectangle 4"/>
          <p:cNvSpPr>
            <a:spLocks noGrp="1" noChangeArrowheads="1"/>
          </p:cNvSpPr>
          <p:nvPr>
            <p:ph type="body" sz="half" idx="2"/>
          </p:nvPr>
        </p:nvSpPr>
        <p:spPr/>
        <p:txBody>
          <a:bodyPr>
            <a:normAutofit lnSpcReduction="10000"/>
          </a:bodyPr>
          <a:lstStyle/>
          <a:p>
            <a:pPr marL="0" indent="0"/>
            <a:r>
              <a:rPr lang="en-US" sz="2000">
                <a:latin typeface="Times New Roman" charset="0"/>
                <a:ea typeface="SimSun" charset="0"/>
                <a:cs typeface="SimSun" charset="0"/>
              </a:rPr>
              <a:t>French failed to establish a password for a French convoy expected to bring supplies on the night of September 12</a:t>
            </a:r>
          </a:p>
          <a:p>
            <a:pPr marL="0" indent="0"/>
            <a:r>
              <a:rPr lang="en-US" sz="2000">
                <a:latin typeface="Times New Roman" charset="0"/>
                <a:ea typeface="SimSun" charset="0"/>
                <a:cs typeface="SimSun" charset="0"/>
              </a:rPr>
              <a:t>The British attack was a complete surprise – French sentries on the shore thought that the boats gliding past them were part of the French convoy (was actually cancelled) and Wolfe had those soldiers who could speak French answer the French sentries in their own language</a:t>
            </a:r>
          </a:p>
        </p:txBody>
      </p:sp>
      <p:sp>
        <p:nvSpPr>
          <p:cNvPr id="37893" name="Rectangle 5"/>
          <p:cNvSpPr>
            <a:spLocks noChangeArrowheads="1"/>
          </p:cNvSpPr>
          <p:nvPr/>
        </p:nvSpPr>
        <p:spPr bwMode="auto">
          <a:xfrm>
            <a:off x="2190750" y="18526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fr-CA"/>
          </a:p>
        </p:txBody>
      </p:sp>
    </p:spTree>
    <p:extLst>
      <p:ext uri="{BB962C8B-B14F-4D97-AF65-F5344CB8AC3E}">
        <p14:creationId xmlns:p14="http://schemas.microsoft.com/office/powerpoint/2010/main" val="378612861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sp>
        <p:nvSpPr>
          <p:cNvPr id="10243"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pic>
        <p:nvPicPr>
          <p:cNvPr id="102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341313"/>
            <a:ext cx="9188451" cy="5535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1074861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sp>
        <p:nvSpPr>
          <p:cNvPr id="11267"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pic>
        <p:nvPicPr>
          <p:cNvPr id="112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688" y="0"/>
            <a:ext cx="52911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43499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ttle_of_the_Plains_of_Abraham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0726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r>
              <a:rPr lang="en-US">
                <a:latin typeface="Times New Roman" charset="0"/>
              </a:rPr>
              <a:t>The Plains of Abraham</a:t>
            </a:r>
          </a:p>
        </p:txBody>
      </p:sp>
      <p:sp>
        <p:nvSpPr>
          <p:cNvPr id="60418" name="Rectangle 3"/>
          <p:cNvSpPr>
            <a:spLocks noGrp="1" noChangeArrowheads="1"/>
          </p:cNvSpPr>
          <p:nvPr>
            <p:ph type="body" sz="half" idx="1"/>
          </p:nvPr>
        </p:nvSpPr>
        <p:spPr>
          <a:xfrm>
            <a:off x="0" y="1676400"/>
            <a:ext cx="9144000" cy="2284413"/>
          </a:xfrm>
        </p:spPr>
        <p:txBody>
          <a:bodyPr>
            <a:normAutofit fontScale="92500" lnSpcReduction="20000"/>
          </a:bodyPr>
          <a:lstStyle/>
          <a:p>
            <a:pPr marL="0" indent="0">
              <a:lnSpc>
                <a:spcPct val="90000"/>
              </a:lnSpc>
            </a:pPr>
            <a:r>
              <a:rPr lang="en-US" dirty="0">
                <a:latin typeface="Times New Roman" charset="0"/>
                <a:ea typeface="SimSun" charset="0"/>
                <a:cs typeface="SimSun" charset="0"/>
              </a:rPr>
              <a:t>Wolfe deployed 4500 troops on the Plains of Abraham, the grassy field near the unarmed western walls of the fort</a:t>
            </a:r>
          </a:p>
          <a:p>
            <a:pPr marL="0" indent="0">
              <a:lnSpc>
                <a:spcPct val="90000"/>
              </a:lnSpc>
            </a:pPr>
            <a:r>
              <a:rPr lang="en-US" dirty="0">
                <a:latin typeface="Times New Roman" charset="0"/>
                <a:ea typeface="SimSun" charset="0"/>
                <a:cs typeface="SimSun" charset="0"/>
              </a:rPr>
              <a:t>Montcalm makes a fatal error- Instead of waiting for Colonel de Bougainville to arrive with 3000 regulars stationed at Cap Rouge, 15 km upstream, he impulsively attacks</a:t>
            </a:r>
          </a:p>
        </p:txBody>
      </p:sp>
      <p:graphicFrame>
        <p:nvGraphicFramePr>
          <p:cNvPr id="60419" name="Object 4"/>
          <p:cNvGraphicFramePr>
            <a:graphicFrameLocks noGrp="1" noChangeAspect="1"/>
          </p:cNvGraphicFramePr>
          <p:nvPr>
            <p:ph sz="half" idx="2"/>
          </p:nvPr>
        </p:nvGraphicFramePr>
        <p:xfrm>
          <a:off x="3205163" y="4114800"/>
          <a:ext cx="2733675" cy="1981200"/>
        </p:xfrm>
        <a:graphic>
          <a:graphicData uri="http://schemas.openxmlformats.org/presentationml/2006/ole">
            <mc:AlternateContent xmlns:mc="http://schemas.openxmlformats.org/markup-compatibility/2006">
              <mc:Choice xmlns:v="urn:schemas-microsoft-com:vml" Requires="v">
                <p:oleObj spid="_x0000_s27660" name="Picture" r:id="rId3" imgW="2734056" imgH="1981200" progId="Word.Picture.8">
                  <p:embed/>
                </p:oleObj>
              </mc:Choice>
              <mc:Fallback>
                <p:oleObj name="Picture" r:id="rId3" imgW="2734056" imgH="1981200" progId="Word.Picture.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5163" y="4114800"/>
                        <a:ext cx="27336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0965" name="Rectangle 5"/>
          <p:cNvSpPr>
            <a:spLocks noChangeArrowheads="1"/>
          </p:cNvSpPr>
          <p:nvPr/>
        </p:nvSpPr>
        <p:spPr bwMode="auto">
          <a:xfrm>
            <a:off x="2667000" y="2190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fr-CA"/>
          </a:p>
        </p:txBody>
      </p:sp>
      <p:pic>
        <p:nvPicPr>
          <p:cNvPr id="6042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4191000"/>
            <a:ext cx="3810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19902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1"/>
          <p:cNvGrpSpPr>
            <a:grpSpLocks/>
          </p:cNvGrpSpPr>
          <p:nvPr/>
        </p:nvGrpSpPr>
        <p:grpSpPr bwMode="auto">
          <a:xfrm>
            <a:off x="298450" y="444500"/>
            <a:ext cx="8597900" cy="6416675"/>
            <a:chOff x="188" y="280"/>
            <a:chExt cx="5416" cy="4042"/>
          </a:xfrm>
        </p:grpSpPr>
        <p:pic>
          <p:nvPicPr>
            <p:cNvPr id="122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 y="280"/>
              <a:ext cx="5416" cy="40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94" name="Text Box 3"/>
            <p:cNvSpPr txBox="1">
              <a:spLocks noChangeArrowheads="1"/>
            </p:cNvSpPr>
            <p:nvPr/>
          </p:nvSpPr>
          <p:spPr bwMode="auto">
            <a:xfrm>
              <a:off x="188" y="280"/>
              <a:ext cx="5416" cy="40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grpSp>
      <p:sp>
        <p:nvSpPr>
          <p:cNvPr id="12291" name="Line 4"/>
          <p:cNvSpPr>
            <a:spLocks noChangeShapeType="1"/>
          </p:cNvSpPr>
          <p:nvPr/>
        </p:nvSpPr>
        <p:spPr bwMode="auto">
          <a:xfrm>
            <a:off x="1908175" y="0"/>
            <a:ext cx="1588" cy="6858000"/>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292" name="Oval 5"/>
          <p:cNvSpPr>
            <a:spLocks noChangeArrowheads="1"/>
          </p:cNvSpPr>
          <p:nvPr/>
        </p:nvSpPr>
        <p:spPr bwMode="auto">
          <a:xfrm>
            <a:off x="1692275" y="981075"/>
            <a:ext cx="358775" cy="287338"/>
          </a:xfrm>
          <a:prstGeom prst="ellipse">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spTree>
    <p:extLst>
      <p:ext uri="{BB962C8B-B14F-4D97-AF65-F5344CB8AC3E}">
        <p14:creationId xmlns:p14="http://schemas.microsoft.com/office/powerpoint/2010/main" val="155059675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3" descr="NorthAmerica176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27" r="-1186"/>
          <a:stretch>
            <a:fillRect/>
          </a:stretch>
        </p:blipFill>
        <p:spPr>
          <a:xfrm>
            <a:off x="1981200" y="1588"/>
            <a:ext cx="5194300" cy="6858000"/>
          </a:xfrm>
        </p:spPr>
      </p:pic>
      <p:sp>
        <p:nvSpPr>
          <p:cNvPr id="8194" name="TextBox 4"/>
          <p:cNvSpPr txBox="1">
            <a:spLocks noChangeArrowheads="1"/>
          </p:cNvSpPr>
          <p:nvPr/>
        </p:nvSpPr>
        <p:spPr bwMode="auto">
          <a:xfrm>
            <a:off x="7086600" y="2057400"/>
            <a:ext cx="2362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a:solidFill>
                  <a:schemeClr val="tx1"/>
                </a:solidFill>
                <a:latin typeface="Bangla Sangam MN" charset="0"/>
                <a:cs typeface="Bangla Sangam MN" charset="0"/>
              </a:rPr>
              <a:t>Become This</a:t>
            </a:r>
            <a:r>
              <a:rPr lang="mr-IN" sz="3600">
                <a:solidFill>
                  <a:schemeClr val="tx1"/>
                </a:solidFill>
                <a:latin typeface="Bangla Sangam MN" charset="0"/>
                <a:cs typeface="Bangla Sangam MN" charset="0"/>
              </a:rPr>
              <a:t>…</a:t>
            </a:r>
            <a:endParaRPr lang="en-US" sz="3600">
              <a:solidFill>
                <a:schemeClr val="tx1"/>
              </a:solidFill>
              <a:latin typeface="Bangla Sangam MN" charset="0"/>
              <a:cs typeface="Bangla Sangam MN" charset="0"/>
            </a:endParaRPr>
          </a:p>
        </p:txBody>
      </p:sp>
    </p:spTree>
    <p:extLst>
      <p:ext uri="{BB962C8B-B14F-4D97-AF65-F5344CB8AC3E}">
        <p14:creationId xmlns:p14="http://schemas.microsoft.com/office/powerpoint/2010/main" val="40439954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grpSp>
        <p:nvGrpSpPr>
          <p:cNvPr id="65539" name="Group 2"/>
          <p:cNvGrpSpPr>
            <a:grpSpLocks/>
          </p:cNvGrpSpPr>
          <p:nvPr/>
        </p:nvGrpSpPr>
        <p:grpSpPr bwMode="auto">
          <a:xfrm>
            <a:off x="-6350" y="5078413"/>
            <a:ext cx="9153525" cy="1782762"/>
            <a:chOff x="-4" y="3199"/>
            <a:chExt cx="5766" cy="1123"/>
          </a:xfrm>
        </p:grpSpPr>
        <p:pic>
          <p:nvPicPr>
            <p:cNvPr id="133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 y="3199"/>
              <a:ext cx="5766" cy="11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319" name="Text Box 4"/>
            <p:cNvSpPr txBox="1">
              <a:spLocks noChangeArrowheads="1"/>
            </p:cNvSpPr>
            <p:nvPr/>
          </p:nvSpPr>
          <p:spPr bwMode="auto">
            <a:xfrm>
              <a:off x="-4" y="3199"/>
              <a:ext cx="5766" cy="1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grpSp>
      <p:pic>
        <p:nvPicPr>
          <p:cNvPr id="133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9144000" cy="6434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317" name="Text Box 6"/>
          <p:cNvSpPr txBox="1">
            <a:spLocks noChangeArrowheads="1"/>
          </p:cNvSpPr>
          <p:nvPr/>
        </p:nvSpPr>
        <p:spPr bwMode="auto">
          <a:xfrm>
            <a:off x="395288" y="296863"/>
            <a:ext cx="4681537" cy="1677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charset="0"/>
                <a:ea typeface="SimSun" charset="0"/>
                <a:cs typeface="SimSun"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charset="0"/>
                <a:ea typeface="SimSun" charset="0"/>
                <a:cs typeface="SimSun"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charset="0"/>
                <a:ea typeface="SimSun" charset="0"/>
                <a:cs typeface="SimSun"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5pPr>
            <a:lvl6pPr defTabSz="449263" eaLnBrk="0" fontAlgn="base" hangingPunct="0">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6pPr>
            <a:lvl7pPr defTabSz="449263" eaLnBrk="0" fontAlgn="base" hangingPunct="0">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7pPr>
            <a:lvl8pPr defTabSz="449263" eaLnBrk="0" fontAlgn="base" hangingPunct="0">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8pPr>
            <a:lvl9pPr defTabSz="449263" eaLnBrk="0" fontAlgn="base" hangingPunct="0">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9pPr>
          </a:lstStyle>
          <a:p>
            <a:pPr eaLnBrk="1" hangingPunct="1">
              <a:buClr>
                <a:srgbClr val="000000"/>
              </a:buClr>
              <a:buSzPct val="100000"/>
              <a:buFont typeface="Arial" charset="0"/>
              <a:buChar char="•"/>
              <a:defRPr/>
            </a:pPr>
            <a:r>
              <a:rPr lang="en-CA" sz="2600" smtClean="0"/>
              <a:t> 1300 soldiers died</a:t>
            </a:r>
          </a:p>
          <a:p>
            <a:pPr eaLnBrk="1" hangingPunct="1">
              <a:buClr>
                <a:srgbClr val="000000"/>
              </a:buClr>
              <a:buSzPct val="100000"/>
              <a:buFont typeface="Arial" charset="0"/>
              <a:buChar char="•"/>
              <a:defRPr/>
            </a:pPr>
            <a:r>
              <a:rPr lang="en-CA" sz="2600" smtClean="0"/>
              <a:t> General Wolfe died</a:t>
            </a:r>
          </a:p>
          <a:p>
            <a:pPr eaLnBrk="1" hangingPunct="1">
              <a:buClr>
                <a:srgbClr val="000000"/>
              </a:buClr>
              <a:buSzPct val="100000"/>
              <a:buFont typeface="Arial" charset="0"/>
              <a:buChar char="•"/>
              <a:defRPr/>
            </a:pPr>
            <a:r>
              <a:rPr lang="en-CA" sz="2600" smtClean="0"/>
              <a:t> General Montcalm died</a:t>
            </a:r>
          </a:p>
          <a:p>
            <a:pPr eaLnBrk="1" hangingPunct="1">
              <a:buClr>
                <a:srgbClr val="000000"/>
              </a:buClr>
              <a:buSzPct val="100000"/>
              <a:buFont typeface="Arial" charset="0"/>
              <a:buChar char="•"/>
              <a:defRPr/>
            </a:pPr>
            <a:r>
              <a:rPr lang="en-CA" sz="2600" smtClean="0"/>
              <a:t> Quebec handed over to British</a:t>
            </a:r>
          </a:p>
        </p:txBody>
      </p:sp>
    </p:spTree>
    <p:extLst>
      <p:ext uri="{BB962C8B-B14F-4D97-AF65-F5344CB8AC3E}">
        <p14:creationId xmlns:p14="http://schemas.microsoft.com/office/powerpoint/2010/main" val="211366686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media-cache-ec0.pinimg.com/736x/8e/6f/91/8e6f913c611b1dcf1f98aa9032ba3735.jpg"/>
          <p:cNvPicPr>
            <a:picLocks noChangeAspect="1" noChangeArrowheads="1"/>
          </p:cNvPicPr>
          <p:nvPr/>
        </p:nvPicPr>
        <p:blipFill rotWithShape="1">
          <a:blip r:embed="rId2">
            <a:extLst>
              <a:ext uri="{28A0092B-C50C-407E-A947-70E740481C1C}">
                <a14:useLocalDpi xmlns:a14="http://schemas.microsoft.com/office/drawing/2010/main" val="0"/>
              </a:ext>
            </a:extLst>
          </a:blip>
          <a:srcRect l="11059" r="7298"/>
          <a:stretch/>
        </p:blipFill>
        <p:spPr bwMode="auto">
          <a:xfrm>
            <a:off x="0" y="2406"/>
            <a:ext cx="4790364" cy="685559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533" t="12331" r="5039" b="25489"/>
          <a:stretch/>
        </p:blipFill>
        <p:spPr bwMode="auto">
          <a:xfrm>
            <a:off x="2514600" y="0"/>
            <a:ext cx="6629400" cy="1309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media-cache-ec0.pinimg.com/736x/8e/6f/91/8e6f913c611b1dcf1f98aa9032ba37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648" b="19592" l="73492" r="86519"/>
                    </a14:imgEffect>
                  </a14:imgLayer>
                </a14:imgProps>
              </a:ext>
              <a:ext uri="{28A0092B-C50C-407E-A947-70E740481C1C}">
                <a14:useLocalDpi xmlns:a14="http://schemas.microsoft.com/office/drawing/2010/main" val="0"/>
              </a:ext>
            </a:extLst>
          </a:blip>
          <a:srcRect l="71864" t="6155" r="11853" b="78915"/>
          <a:stretch/>
        </p:blipFill>
        <p:spPr bwMode="auto">
          <a:xfrm>
            <a:off x="3532496" y="436729"/>
            <a:ext cx="955344" cy="102358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953000" y="1460312"/>
            <a:ext cx="3962400" cy="4862870"/>
          </a:xfrm>
          <a:prstGeom prst="rect">
            <a:avLst/>
          </a:prstGeom>
        </p:spPr>
        <p:txBody>
          <a:bodyPr wrap="square">
            <a:spAutoFit/>
          </a:bodyPr>
          <a:lstStyle/>
          <a:p>
            <a:pPr marL="457200" indent="-457200">
              <a:spcAft>
                <a:spcPts val="1800"/>
              </a:spcAft>
              <a:buBlip>
                <a:blip r:embed="rId6"/>
              </a:buBlip>
            </a:pPr>
            <a:r>
              <a:rPr lang="en-US" sz="2800" b="1" dirty="0" smtClean="0"/>
              <a:t>In September 1759, British General James Wolfe leads a surprise attack on Quebec </a:t>
            </a:r>
          </a:p>
          <a:p>
            <a:pPr marL="457200" indent="-457200">
              <a:spcAft>
                <a:spcPts val="1800"/>
              </a:spcAft>
              <a:buBlip>
                <a:blip r:embed="rId6"/>
              </a:buBlip>
            </a:pPr>
            <a:r>
              <a:rPr lang="en-US" sz="2800" b="1" dirty="0" smtClean="0"/>
              <a:t>British victory at Fort Niagara cut off the French frontier forts</a:t>
            </a:r>
          </a:p>
          <a:p>
            <a:pPr marL="457200" indent="-457200">
              <a:spcAft>
                <a:spcPts val="1800"/>
              </a:spcAft>
              <a:buBlip>
                <a:blip r:embed="rId6"/>
              </a:buBlip>
            </a:pPr>
            <a:r>
              <a:rPr lang="en-US" sz="2800" b="1" dirty="0" smtClean="0"/>
              <a:t>Leads England to eventual victory in the war</a:t>
            </a:r>
          </a:p>
        </p:txBody>
      </p:sp>
      <p:sp>
        <p:nvSpPr>
          <p:cNvPr id="8" name="TextBox 7"/>
          <p:cNvSpPr txBox="1"/>
          <p:nvPr/>
        </p:nvSpPr>
        <p:spPr>
          <a:xfrm>
            <a:off x="8596371" y="1143000"/>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24501406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heel(1)">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heel(1)">
                                      <p:cBhvr>
                                        <p:cTn id="17"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map-proclamation-line.jpg"/>
          <p:cNvPicPr>
            <a:picLocks noChangeAspect="1" noChangeArrowheads="1"/>
          </p:cNvPicPr>
          <p:nvPr/>
        </p:nvPicPr>
        <p:blipFill rotWithShape="1">
          <a:blip r:embed="rId2">
            <a:extLst>
              <a:ext uri="{28A0092B-C50C-407E-A947-70E740481C1C}">
                <a14:useLocalDpi xmlns:a14="http://schemas.microsoft.com/office/drawing/2010/main" val="0"/>
              </a:ext>
            </a:extLst>
          </a:blip>
          <a:srcRect l="4464" t="3228" r="3393" b="3333"/>
          <a:stretch/>
        </p:blipFill>
        <p:spPr bwMode="auto">
          <a:xfrm>
            <a:off x="3276600" y="138913"/>
            <a:ext cx="5867400" cy="669368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61" b="17736"/>
          <a:stretch/>
        </p:blipFill>
        <p:spPr bwMode="auto">
          <a:xfrm>
            <a:off x="0" y="-76199"/>
            <a:ext cx="9220200" cy="1555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1371600"/>
            <a:ext cx="3352800" cy="5355312"/>
          </a:xfrm>
          <a:prstGeom prst="rect">
            <a:avLst/>
          </a:prstGeom>
        </p:spPr>
        <p:txBody>
          <a:bodyPr wrap="square">
            <a:spAutoFit/>
          </a:bodyPr>
          <a:lstStyle/>
          <a:p>
            <a:pPr marL="457200" indent="-457200">
              <a:spcAft>
                <a:spcPts val="1800"/>
              </a:spcAft>
              <a:buBlip>
                <a:blip r:embed="rId4"/>
              </a:buBlip>
            </a:pPr>
            <a:r>
              <a:rPr lang="en-US" sz="2400" b="1" dirty="0" smtClean="0"/>
              <a:t>France lost Canadian colonies and claims to land east of the Mississippi River</a:t>
            </a:r>
          </a:p>
          <a:p>
            <a:pPr marL="457200" indent="-457200">
              <a:spcAft>
                <a:spcPts val="1800"/>
              </a:spcAft>
              <a:buBlip>
                <a:blip r:embed="rId4"/>
              </a:buBlip>
            </a:pPr>
            <a:r>
              <a:rPr lang="en-US" sz="2400" b="1" dirty="0" smtClean="0"/>
              <a:t>England got all French territory in Canada, Florida &amp; rights to Caribbean slave trade</a:t>
            </a:r>
          </a:p>
          <a:p>
            <a:pPr marL="457200" indent="-457200">
              <a:spcAft>
                <a:spcPts val="1800"/>
              </a:spcAft>
              <a:buBlip>
                <a:blip r:embed="rId4"/>
              </a:buBlip>
            </a:pPr>
            <a:r>
              <a:rPr lang="en-US" sz="2400" b="1" dirty="0" smtClean="0"/>
              <a:t>Spain got French territory west of the Mississippi River &amp; New Orleans</a:t>
            </a:r>
          </a:p>
        </p:txBody>
      </p:sp>
      <p:sp>
        <p:nvSpPr>
          <p:cNvPr id="5" name="TextBox 4"/>
          <p:cNvSpPr txBox="1"/>
          <p:nvPr/>
        </p:nvSpPr>
        <p:spPr>
          <a:xfrm>
            <a:off x="1828800" y="19625"/>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1552825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heel(1)">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heel(1)">
                                      <p:cBhvr>
                                        <p:cTn id="1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651000" y="-2149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endParaRPr lang="en-US" sz="2400">
              <a:solidFill>
                <a:srgbClr val="000000"/>
              </a:solidFill>
            </a:endParaRPr>
          </a:p>
        </p:txBody>
      </p:sp>
      <p:pic>
        <p:nvPicPr>
          <p:cNvPr id="34819" name="Picture 4" descr="158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5"/>
          <p:cNvSpPr>
            <a:spLocks noGrp="1" noChangeArrowheads="1"/>
          </p:cNvSpPr>
          <p:nvPr>
            <p:ph type="title" idx="4294967295"/>
          </p:nvPr>
        </p:nvSpPr>
        <p:spPr>
          <a:xfrm>
            <a:off x="685800" y="76200"/>
            <a:ext cx="7772400" cy="304800"/>
          </a:xfrm>
        </p:spPr>
        <p:txBody>
          <a:bodyPr/>
          <a:lstStyle/>
          <a:p>
            <a:r>
              <a:rPr lang="en-US" sz="1000" dirty="0" smtClean="0"/>
              <a:t>F/I War 1763</a:t>
            </a:r>
          </a:p>
        </p:txBody>
      </p:sp>
      <p:sp>
        <p:nvSpPr>
          <p:cNvPr id="57350" name="Text Box 6"/>
          <p:cNvSpPr txBox="1">
            <a:spLocks noChangeArrowheads="1"/>
          </p:cNvSpPr>
          <p:nvPr/>
        </p:nvSpPr>
        <p:spPr bwMode="auto">
          <a:xfrm>
            <a:off x="152400" y="152400"/>
            <a:ext cx="3200400" cy="1754188"/>
          </a:xfrm>
          <a:prstGeom prst="rect">
            <a:avLst/>
          </a:prstGeom>
          <a:solidFill>
            <a:schemeClr val="bg1"/>
          </a:solidFill>
          <a:ln w="76200" cmpd="tri">
            <a:solidFill>
              <a:schemeClr val="tx1"/>
            </a:solidFill>
            <a:miter lim="800000"/>
            <a:headEnd/>
            <a:tailEnd/>
          </a:ln>
          <a:effectLst/>
        </p:spPr>
        <p:txBody>
          <a:bodyPr>
            <a:spAutoFit/>
          </a:bodyPr>
          <a:lstStyle/>
          <a:p>
            <a:pPr algn="ctr" eaLnBrk="0" fontAlgn="base" hangingPunct="0">
              <a:lnSpc>
                <a:spcPct val="90000"/>
              </a:lnSpc>
              <a:spcBef>
                <a:spcPct val="50000"/>
              </a:spcBef>
              <a:spcAft>
                <a:spcPct val="0"/>
              </a:spcAft>
              <a:defRPr/>
            </a:pPr>
            <a:r>
              <a:rPr lang="en-US" sz="1600" u="sng">
                <a:solidFill>
                  <a:srgbClr val="0000CC"/>
                </a:solidFill>
                <a:effectLst>
                  <a:outerShdw blurRad="38100" dist="38100" dir="2700000" algn="tl">
                    <a:srgbClr val="C0C0C0"/>
                  </a:outerShdw>
                </a:effectLst>
                <a:latin typeface="Arial Black" pitchFamily="34" charset="0"/>
              </a:rPr>
              <a:t>Treaty of Paris 1763</a:t>
            </a:r>
          </a:p>
          <a:p>
            <a:pPr algn="ctr" eaLnBrk="0" fontAlgn="base" hangingPunct="0">
              <a:lnSpc>
                <a:spcPct val="90000"/>
              </a:lnSpc>
              <a:spcBef>
                <a:spcPct val="50000"/>
              </a:spcBef>
              <a:spcAft>
                <a:spcPct val="0"/>
              </a:spcAft>
              <a:buFontTx/>
              <a:buChar char="•"/>
              <a:defRPr/>
            </a:pPr>
            <a:r>
              <a:rPr lang="en-US" sz="1400">
                <a:solidFill>
                  <a:srgbClr val="000000"/>
                </a:solidFill>
                <a:latin typeface="Arial Black" pitchFamily="34" charset="0"/>
              </a:rPr>
              <a:t>England gains French land from Canada to Florida and Appalachians to the Mississippi River.</a:t>
            </a:r>
          </a:p>
          <a:p>
            <a:pPr algn="ctr" eaLnBrk="0" fontAlgn="base" hangingPunct="0">
              <a:lnSpc>
                <a:spcPct val="90000"/>
              </a:lnSpc>
              <a:spcBef>
                <a:spcPct val="50000"/>
              </a:spcBef>
              <a:spcAft>
                <a:spcPct val="0"/>
              </a:spcAft>
              <a:buFontTx/>
              <a:buChar char="•"/>
              <a:defRPr/>
            </a:pPr>
            <a:r>
              <a:rPr lang="en-US" sz="1400">
                <a:solidFill>
                  <a:srgbClr val="000000"/>
                </a:solidFill>
                <a:latin typeface="Arial Black" pitchFamily="34" charset="0"/>
              </a:rPr>
              <a:t>England gains Florida from Spain.</a:t>
            </a:r>
          </a:p>
        </p:txBody>
      </p:sp>
    </p:spTree>
    <p:extLst>
      <p:ext uri="{BB962C8B-B14F-4D97-AF65-F5344CB8AC3E}">
        <p14:creationId xmlns:p14="http://schemas.microsoft.com/office/powerpoint/2010/main" val="826510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h05_prewarpostwarbdy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794289" cy="650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588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3" t="7619" b="31066"/>
          <a:stretch/>
        </p:blipFill>
        <p:spPr bwMode="auto">
          <a:xfrm>
            <a:off x="-130629" y="0"/>
            <a:ext cx="9285515" cy="1226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98gen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44" y="1166203"/>
            <a:ext cx="4419600" cy="560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572000" y="1371600"/>
            <a:ext cx="4343400" cy="1200328"/>
          </a:xfrm>
          <a:prstGeom prst="rect">
            <a:avLst/>
          </a:prstGeom>
        </p:spPr>
        <p:txBody>
          <a:bodyPr wrap="square">
            <a:spAutoFit/>
          </a:bodyPr>
          <a:lstStyle/>
          <a:p>
            <a:pPr marL="457200" indent="-457200">
              <a:spcAft>
                <a:spcPts val="1800"/>
              </a:spcAft>
              <a:buBlip>
                <a:blip r:embed="rId4"/>
              </a:buBlip>
            </a:pPr>
            <a:r>
              <a:rPr lang="en-US" sz="2400" b="1" dirty="0" smtClean="0"/>
              <a:t>Chief Pontiac forms a Native American Alliance and strikes back at the British</a:t>
            </a:r>
          </a:p>
        </p:txBody>
      </p:sp>
      <p:sp>
        <p:nvSpPr>
          <p:cNvPr id="5" name="TextBox 4"/>
          <p:cNvSpPr txBox="1"/>
          <p:nvPr/>
        </p:nvSpPr>
        <p:spPr>
          <a:xfrm>
            <a:off x="8580294" y="19625"/>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10320255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ontiac"/>
          <p:cNvPicPr>
            <a:picLocks noChangeAspect="1" noChangeArrowheads="1"/>
          </p:cNvPicPr>
          <p:nvPr/>
        </p:nvPicPr>
        <p:blipFill>
          <a:blip r:embed="rId3">
            <a:extLst>
              <a:ext uri="{28A0092B-C50C-407E-A947-70E740481C1C}">
                <a14:useLocalDpi xmlns:a14="http://schemas.microsoft.com/office/drawing/2010/main" val="0"/>
              </a:ext>
            </a:extLst>
          </a:blip>
          <a:srcRect l="2034" t="1666" r="2373" b="1666"/>
          <a:stretch>
            <a:fillRect/>
          </a:stretch>
        </p:blipFill>
        <p:spPr bwMode="auto">
          <a:xfrm>
            <a:off x="5562600" y="1524000"/>
            <a:ext cx="3395663" cy="419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1" name="Text Box 3"/>
          <p:cNvSpPr txBox="1">
            <a:spLocks noChangeArrowheads="1"/>
          </p:cNvSpPr>
          <p:nvPr/>
        </p:nvSpPr>
        <p:spPr bwMode="auto">
          <a:xfrm>
            <a:off x="2209800" y="1111250"/>
            <a:ext cx="3200400" cy="5478423"/>
          </a:xfrm>
          <a:prstGeom prst="rect">
            <a:avLst/>
          </a:prstGeom>
          <a:gradFill rotWithShape="1">
            <a:gsLst>
              <a:gs pos="0">
                <a:srgbClr val="FFC46D"/>
              </a:gs>
              <a:gs pos="100000">
                <a:srgbClr val="E0BEBE"/>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buFont typeface="Wingdings" charset="0"/>
              <a:buChar char="Ø"/>
            </a:pPr>
            <a:r>
              <a:rPr lang="en-US" sz="2000" b="1" i="1" dirty="0">
                <a:latin typeface="Baskerville Old Face" charset="0"/>
              </a:rPr>
              <a:t>Pontiac</a:t>
            </a:r>
            <a:r>
              <a:rPr lang="en-US" sz="2000" dirty="0">
                <a:latin typeface="Baskerville Old Face" charset="0"/>
              </a:rPr>
              <a:t>: Ottawa Indian Chieftain from the Detroit area who formed a confederacy of various tribes in the region to protect their lands from encroaching British settlements.</a:t>
            </a:r>
          </a:p>
          <a:p>
            <a:pPr algn="ctr" eaLnBrk="1" hangingPunct="1">
              <a:spcBef>
                <a:spcPct val="50000"/>
              </a:spcBef>
              <a:buFont typeface="Wingdings" charset="0"/>
              <a:buChar char="Ø"/>
            </a:pPr>
            <a:r>
              <a:rPr lang="en-US" sz="2000" dirty="0">
                <a:latin typeface="Baskerville Old Face" charset="0"/>
              </a:rPr>
              <a:t>British General Jeffrey Amherst </a:t>
            </a:r>
            <a:r>
              <a:rPr lang="en-US" sz="2000" dirty="0" smtClean="0">
                <a:latin typeface="Baskerville Old Face" charset="0"/>
              </a:rPr>
              <a:t>did not want to offer Gifts, nor give Gunpowder/Guns.</a:t>
            </a:r>
          </a:p>
          <a:p>
            <a:pPr algn="ctr" eaLnBrk="1" hangingPunct="1">
              <a:spcBef>
                <a:spcPct val="50000"/>
              </a:spcBef>
              <a:buFont typeface="Wingdings" charset="0"/>
              <a:buChar char="Ø"/>
            </a:pPr>
            <a:r>
              <a:rPr lang="en-US" sz="2000" dirty="0" err="1" smtClean="0">
                <a:latin typeface="Baskerville Old Face" charset="0"/>
              </a:rPr>
              <a:t>Neolin</a:t>
            </a:r>
            <a:r>
              <a:rPr lang="en-US" sz="2000" dirty="0" smtClean="0">
                <a:latin typeface="Baskerville Old Face" charset="0"/>
              </a:rPr>
              <a:t>, Delaware Prophet</a:t>
            </a:r>
            <a:endParaRPr lang="en-US" sz="2000" dirty="0">
              <a:latin typeface="Baskerville Old Face" charset="0"/>
            </a:endParaRPr>
          </a:p>
          <a:p>
            <a:pPr algn="ctr" eaLnBrk="1" hangingPunct="1">
              <a:spcBef>
                <a:spcPct val="50000"/>
              </a:spcBef>
              <a:buFont typeface="Wingdings" charset="0"/>
              <a:buChar char="Ø"/>
            </a:pPr>
            <a:r>
              <a:rPr lang="en-US" sz="2000" dirty="0">
                <a:latin typeface="Baskerville Old Face" charset="0"/>
              </a:rPr>
              <a:t>Pontiac and his confederacy attacked various forts on the western frontier of the British colonies</a:t>
            </a:r>
            <a:r>
              <a:rPr lang="en-US" sz="2000" dirty="0" smtClean="0">
                <a:latin typeface="Baskerville Old Face" charset="0"/>
              </a:rPr>
              <a:t>.</a:t>
            </a:r>
            <a:endParaRPr lang="en-US" sz="2000" dirty="0">
              <a:latin typeface="Baskerville Old Face" charset="0"/>
            </a:endParaRPr>
          </a:p>
        </p:txBody>
      </p:sp>
      <p:sp>
        <p:nvSpPr>
          <p:cNvPr id="12292" name="Text Box 4"/>
          <p:cNvSpPr txBox="1">
            <a:spLocks noChangeArrowheads="1"/>
          </p:cNvSpPr>
          <p:nvPr/>
        </p:nvSpPr>
        <p:spPr bwMode="auto">
          <a:xfrm>
            <a:off x="457200" y="228600"/>
            <a:ext cx="8305800" cy="588963"/>
          </a:xfrm>
          <a:prstGeom prst="rect">
            <a:avLst/>
          </a:prstGeom>
          <a:gradFill rotWithShape="1">
            <a:gsLst>
              <a:gs pos="0">
                <a:srgbClr val="E0BEBE"/>
              </a:gs>
              <a:gs pos="100000">
                <a:srgbClr val="FFC46D"/>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i="1">
                <a:latin typeface="Baskerville Old Face" charset="0"/>
              </a:rPr>
              <a:t>Pontiac</a:t>
            </a:r>
            <a:r>
              <a:rPr lang="ja-JP" altLang="en-US" sz="3200" i="1">
                <a:latin typeface="Baskerville Old Face" charset="0"/>
              </a:rPr>
              <a:t>’</a:t>
            </a:r>
            <a:r>
              <a:rPr lang="en-US" sz="3200" i="1">
                <a:latin typeface="Baskerville Old Face" charset="0"/>
              </a:rPr>
              <a:t>s Rebellion, 1763</a:t>
            </a:r>
          </a:p>
        </p:txBody>
      </p:sp>
      <p:pic>
        <p:nvPicPr>
          <p:cNvPr id="12293" name="Picture 5" descr="pontiac">
            <a:hlinkClick r:id="rId4" invalidUrl="htt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143000"/>
            <a:ext cx="1925638"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descr="neolin-delaware-prophe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975100"/>
            <a:ext cx="2002907" cy="2273300"/>
          </a:xfrm>
          <a:prstGeom prst="rect">
            <a:avLst/>
          </a:prstGeom>
        </p:spPr>
      </p:pic>
    </p:spTree>
    <p:extLst>
      <p:ext uri="{BB962C8B-B14F-4D97-AF65-F5344CB8AC3E}">
        <p14:creationId xmlns:p14="http://schemas.microsoft.com/office/powerpoint/2010/main" val="274416204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333500" y="-2332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endParaRPr lang="en-US" sz="2400">
              <a:solidFill>
                <a:srgbClr val="000000"/>
              </a:solidFill>
            </a:endParaRPr>
          </a:p>
        </p:txBody>
      </p:sp>
      <p:pic>
        <p:nvPicPr>
          <p:cNvPr id="39939" name="Picture 3" descr="1587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14400"/>
            <a:ext cx="6096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WordArt 4"/>
          <p:cNvSpPr>
            <a:spLocks noChangeArrowheads="1" noChangeShapeType="1" noTextEdit="1"/>
          </p:cNvSpPr>
          <p:nvPr/>
        </p:nvSpPr>
        <p:spPr bwMode="auto">
          <a:xfrm>
            <a:off x="1066800" y="76200"/>
            <a:ext cx="7315200" cy="609600"/>
          </a:xfrm>
          <a:prstGeom prst="rect">
            <a:avLst/>
          </a:prstGeom>
        </p:spPr>
        <p:txBody>
          <a:bodyPr wrap="none" fromWordArt="1">
            <a:prstTxWarp prst="textCanUp">
              <a:avLst>
                <a:gd name="adj" fmla="val 85713"/>
              </a:avLst>
            </a:prstTxWarp>
          </a:bodyPr>
          <a:lstStyle/>
          <a:p>
            <a:pPr algn="ctr" eaLnBrk="0" fontAlgn="base" hangingPunct="0">
              <a:spcBef>
                <a:spcPct val="0"/>
              </a:spcBef>
              <a:spcAft>
                <a:spcPct val="0"/>
              </a:spcAft>
            </a:pPr>
            <a:r>
              <a:rPr lang="en-US" sz="3600" b="1" kern="10">
                <a:ln w="22225">
                  <a:solidFill>
                    <a:srgbClr val="000000"/>
                  </a:solidFill>
                  <a:round/>
                  <a:headEnd/>
                  <a:tailEnd/>
                </a:ln>
                <a:gradFill rotWithShape="1">
                  <a:gsLst>
                    <a:gs pos="0">
                      <a:srgbClr val="FFDFFF"/>
                    </a:gs>
                    <a:gs pos="100000">
                      <a:srgbClr val="FFFF99"/>
                    </a:gs>
                  </a:gsLst>
                  <a:path path="rect">
                    <a:fillToRect l="100000" b="100000"/>
                  </a:path>
                </a:gradFill>
                <a:effectLst>
                  <a:outerShdw dist="45791" dir="2021404" algn="ctr" rotWithShape="0">
                    <a:srgbClr val="808080"/>
                  </a:outerShdw>
                </a:effectLst>
                <a:latin typeface="Arial Black"/>
              </a:rPr>
              <a:t>Pontiac's Rebellion</a:t>
            </a:r>
          </a:p>
        </p:txBody>
      </p:sp>
      <p:sp>
        <p:nvSpPr>
          <p:cNvPr id="39941" name="Rectangle 5"/>
          <p:cNvSpPr>
            <a:spLocks noGrp="1" noChangeArrowheads="1"/>
          </p:cNvSpPr>
          <p:nvPr>
            <p:ph type="title" idx="4294967295"/>
          </p:nvPr>
        </p:nvSpPr>
        <p:spPr>
          <a:xfrm>
            <a:off x="685800" y="609600"/>
            <a:ext cx="7772400" cy="228600"/>
          </a:xfrm>
        </p:spPr>
        <p:txBody>
          <a:bodyPr>
            <a:normAutofit fontScale="90000"/>
          </a:bodyPr>
          <a:lstStyle/>
          <a:p>
            <a:pPr eaLnBrk="1" hangingPunct="1"/>
            <a:r>
              <a:rPr lang="en-US" sz="1000" dirty="0" smtClean="0"/>
              <a:t>Pontiac</a:t>
            </a:r>
          </a:p>
        </p:txBody>
      </p:sp>
      <p:sp>
        <p:nvSpPr>
          <p:cNvPr id="39942" name="AutoShape 6">
            <a:hlinkClick r:id="rId3" action="ppaction://hlinksldjump"/>
          </p:cNvPr>
          <p:cNvSpPr>
            <a:spLocks noChangeArrowheads="1"/>
          </p:cNvSpPr>
          <p:nvPr/>
        </p:nvSpPr>
        <p:spPr bwMode="auto">
          <a:xfrm>
            <a:off x="8458200" y="6400800"/>
            <a:ext cx="304800" cy="304800"/>
          </a:xfrm>
          <a:prstGeom prst="irregularSeal1">
            <a:avLst/>
          </a:prstGeom>
          <a:solidFill>
            <a:srgbClr val="0000CC"/>
          </a:solidFill>
          <a:ln w="9525">
            <a:solidFill>
              <a:schemeClr val="bg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endParaRPr>
          </a:p>
        </p:txBody>
      </p:sp>
      <p:sp>
        <p:nvSpPr>
          <p:cNvPr id="39943" name="Text Box 7"/>
          <p:cNvSpPr txBox="1">
            <a:spLocks noChangeArrowheads="1"/>
          </p:cNvSpPr>
          <p:nvPr/>
        </p:nvSpPr>
        <p:spPr bwMode="auto">
          <a:xfrm>
            <a:off x="6172200" y="1066800"/>
            <a:ext cx="2971800" cy="419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50000"/>
              </a:spcBef>
              <a:spcAft>
                <a:spcPct val="0"/>
              </a:spcAft>
              <a:buFontTx/>
              <a:buChar char="•"/>
            </a:pPr>
            <a:r>
              <a:rPr lang="en-US" sz="2800" b="1" dirty="0">
                <a:solidFill>
                  <a:srgbClr val="000000"/>
                </a:solidFill>
              </a:rPr>
              <a:t>Colonists moved into this new territory causing Indian attacks on their settlements. </a:t>
            </a:r>
          </a:p>
          <a:p>
            <a:pPr algn="ctr" eaLnBrk="0" fontAlgn="base" hangingPunct="0">
              <a:lnSpc>
                <a:spcPct val="90000"/>
              </a:lnSpc>
              <a:spcBef>
                <a:spcPct val="50000"/>
              </a:spcBef>
              <a:spcAft>
                <a:spcPct val="0"/>
              </a:spcAft>
              <a:buFontTx/>
              <a:buChar char="•"/>
            </a:pPr>
            <a:r>
              <a:rPr lang="en-US" sz="2800" b="1" dirty="0">
                <a:solidFill>
                  <a:srgbClr val="000000"/>
                </a:solidFill>
              </a:rPr>
              <a:t>Great Britain would prohibit the Colonists from moving westward.</a:t>
            </a:r>
          </a:p>
        </p:txBody>
      </p:sp>
    </p:spTree>
    <p:extLst>
      <p:ext uri="{BB962C8B-B14F-4D97-AF65-F5344CB8AC3E}">
        <p14:creationId xmlns:p14="http://schemas.microsoft.com/office/powerpoint/2010/main" val="2291514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3" t="7619" b="31066"/>
          <a:stretch/>
        </p:blipFill>
        <p:spPr bwMode="auto">
          <a:xfrm>
            <a:off x="-130629" y="0"/>
            <a:ext cx="9285515" cy="1226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98gen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44" y="1166203"/>
            <a:ext cx="4419600" cy="560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572000" y="1371600"/>
            <a:ext cx="4343400" cy="5216813"/>
          </a:xfrm>
          <a:prstGeom prst="rect">
            <a:avLst/>
          </a:prstGeom>
        </p:spPr>
        <p:txBody>
          <a:bodyPr wrap="square">
            <a:spAutoFit/>
          </a:bodyPr>
          <a:lstStyle/>
          <a:p>
            <a:pPr marL="457200" indent="-457200">
              <a:spcAft>
                <a:spcPts val="1800"/>
              </a:spcAft>
              <a:buBlip>
                <a:blip r:embed="rId4"/>
              </a:buBlip>
            </a:pPr>
            <a:r>
              <a:rPr lang="en-US" sz="2400" b="1" dirty="0" smtClean="0"/>
              <a:t>Chief Pontiac forms a Native American Alliance and strikes back at the British</a:t>
            </a:r>
          </a:p>
          <a:p>
            <a:pPr marL="457200" indent="-457200">
              <a:spcAft>
                <a:spcPts val="1800"/>
              </a:spcAft>
              <a:buBlip>
                <a:blip r:embed="rId4"/>
              </a:buBlip>
            </a:pPr>
            <a:r>
              <a:rPr lang="en-US" sz="2400" b="1" dirty="0" smtClean="0"/>
              <a:t>Pontiac’s War ends in 1765</a:t>
            </a:r>
          </a:p>
          <a:p>
            <a:pPr marL="457200" indent="-457200">
              <a:spcAft>
                <a:spcPts val="1800"/>
              </a:spcAft>
              <a:buBlip>
                <a:blip r:embed="rId4"/>
              </a:buBlip>
            </a:pPr>
            <a:r>
              <a:rPr lang="en-US" sz="2400" b="1" dirty="0" smtClean="0"/>
              <a:t>England issues the Proclamation of 1763 to prevent further westward expansion &amp; issues new  taxes on colonies to pay for the war</a:t>
            </a:r>
          </a:p>
          <a:p>
            <a:pPr marL="457200" indent="-457200">
              <a:spcAft>
                <a:spcPts val="1800"/>
              </a:spcAft>
              <a:buBlip>
                <a:blip r:embed="rId4"/>
              </a:buBlip>
            </a:pPr>
            <a:r>
              <a:rPr lang="en-US" sz="2400" b="1" dirty="0" smtClean="0"/>
              <a:t>Friction increases between colonies &amp; Great Britain</a:t>
            </a:r>
          </a:p>
        </p:txBody>
      </p:sp>
      <p:sp>
        <p:nvSpPr>
          <p:cNvPr id="5" name="TextBox 4"/>
          <p:cNvSpPr txBox="1"/>
          <p:nvPr/>
        </p:nvSpPr>
        <p:spPr>
          <a:xfrm>
            <a:off x="8580294" y="19625"/>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3397193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heel(1)">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heel(1)">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heel(1)">
                                      <p:cBhvr>
                                        <p:cTn id="22"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Text Box 2"/>
          <p:cNvSpPr txBox="1">
            <a:spLocks noChangeArrowheads="1"/>
          </p:cNvSpPr>
          <p:nvPr/>
        </p:nvSpPr>
        <p:spPr bwMode="auto">
          <a:xfrm>
            <a:off x="1676400" y="1828800"/>
            <a:ext cx="6324600" cy="1373188"/>
          </a:xfrm>
          <a:prstGeom prst="rect">
            <a:avLst/>
          </a:prstGeom>
          <a:noFill/>
          <a:ln w="12700">
            <a:noFill/>
            <a:miter lim="800000"/>
            <a:headEnd type="none" w="sm" len="sm"/>
            <a:tailEnd type="none" w="sm" len="sm"/>
          </a:ln>
          <a:effectLst/>
        </p:spPr>
        <p:txBody>
          <a:bodyPr lIns="92075" tIns="46038" rIns="92075" bIns="46038">
            <a:spAutoFit/>
          </a:bodyPr>
          <a:lstStyle/>
          <a:p>
            <a:pPr eaLnBrk="0" fontAlgn="base" hangingPunct="0">
              <a:spcBef>
                <a:spcPct val="50000"/>
              </a:spcBef>
              <a:spcAft>
                <a:spcPct val="0"/>
              </a:spcAft>
              <a:defRPr/>
            </a:pPr>
            <a:r>
              <a:rPr lang="en-US" sz="2800" b="1">
                <a:solidFill>
                  <a:srgbClr val="333399"/>
                </a:solidFill>
                <a:effectLst>
                  <a:outerShdw blurRad="38100" dist="38100" dir="2700000" algn="tl">
                    <a:srgbClr val="C0C0C0"/>
                  </a:outerShdw>
                </a:effectLst>
                <a:latin typeface="Comic Sans MS" pitchFamily="66" charset="0"/>
              </a:rPr>
              <a:t>1.</a:t>
            </a:r>
            <a:r>
              <a:rPr lang="en-US" sz="2800" b="1">
                <a:solidFill>
                  <a:srgbClr val="808080"/>
                </a:solidFill>
                <a:effectLst>
                  <a:outerShdw blurRad="38100" dist="38100" dir="2700000" algn="tl">
                    <a:srgbClr val="C0C0C0"/>
                  </a:outerShdw>
                </a:effectLst>
                <a:latin typeface="Comic Sans MS" pitchFamily="66" charset="0"/>
              </a:rPr>
              <a:t>  </a:t>
            </a:r>
            <a:r>
              <a:rPr lang="en-US" sz="2800" b="1">
                <a:solidFill>
                  <a:srgbClr val="000000"/>
                </a:solidFill>
                <a:effectLst>
                  <a:outerShdw blurRad="38100" dist="38100" dir="2700000" algn="tl">
                    <a:srgbClr val="C0C0C0"/>
                  </a:outerShdw>
                </a:effectLst>
                <a:latin typeface="Comic Sans MS" pitchFamily="66" charset="0"/>
              </a:rPr>
              <a:t>It united them against a</a:t>
            </a:r>
            <a:br>
              <a:rPr lang="en-US" sz="2800" b="1">
                <a:solidFill>
                  <a:srgbClr val="000000"/>
                </a:solidFill>
                <a:effectLst>
                  <a:outerShdw blurRad="38100" dist="38100" dir="2700000" algn="tl">
                    <a:srgbClr val="C0C0C0"/>
                  </a:outerShdw>
                </a:effectLst>
                <a:latin typeface="Comic Sans MS" pitchFamily="66" charset="0"/>
              </a:rPr>
            </a:br>
            <a:r>
              <a:rPr lang="en-US" sz="2800" b="1">
                <a:solidFill>
                  <a:srgbClr val="000000"/>
                </a:solidFill>
                <a:effectLst>
                  <a:outerShdw blurRad="38100" dist="38100" dir="2700000" algn="tl">
                    <a:srgbClr val="C0C0C0"/>
                  </a:outerShdw>
                </a:effectLst>
                <a:latin typeface="Comic Sans MS" pitchFamily="66" charset="0"/>
              </a:rPr>
              <a:t>    common enemy for the first</a:t>
            </a:r>
            <a:br>
              <a:rPr lang="en-US" sz="2800" b="1">
                <a:solidFill>
                  <a:srgbClr val="000000"/>
                </a:solidFill>
                <a:effectLst>
                  <a:outerShdw blurRad="38100" dist="38100" dir="2700000" algn="tl">
                    <a:srgbClr val="C0C0C0"/>
                  </a:outerShdw>
                </a:effectLst>
                <a:latin typeface="Comic Sans MS" pitchFamily="66" charset="0"/>
              </a:rPr>
            </a:br>
            <a:r>
              <a:rPr lang="en-US" sz="2800" b="1">
                <a:solidFill>
                  <a:srgbClr val="000000"/>
                </a:solidFill>
                <a:effectLst>
                  <a:outerShdw blurRad="38100" dist="38100" dir="2700000" algn="tl">
                    <a:srgbClr val="C0C0C0"/>
                  </a:outerShdw>
                </a:effectLst>
                <a:latin typeface="Comic Sans MS" pitchFamily="66" charset="0"/>
              </a:rPr>
              <a:t>    time.</a:t>
            </a:r>
            <a:endParaRPr lang="en-US" sz="2400" b="1">
              <a:solidFill>
                <a:srgbClr val="000000"/>
              </a:solidFill>
              <a:effectLst>
                <a:outerShdw blurRad="38100" dist="38100" dir="2700000" algn="tl">
                  <a:srgbClr val="C0C0C0"/>
                </a:outerShdw>
              </a:effectLst>
              <a:latin typeface="Comic Sans MS" pitchFamily="66" charset="0"/>
            </a:endParaRPr>
          </a:p>
        </p:txBody>
      </p:sp>
      <p:sp>
        <p:nvSpPr>
          <p:cNvPr id="509955" name="Text Box 3"/>
          <p:cNvSpPr txBox="1">
            <a:spLocks noChangeArrowheads="1"/>
          </p:cNvSpPr>
          <p:nvPr/>
        </p:nvSpPr>
        <p:spPr bwMode="auto">
          <a:xfrm>
            <a:off x="1676400" y="3351213"/>
            <a:ext cx="6172200" cy="1373187"/>
          </a:xfrm>
          <a:prstGeom prst="rect">
            <a:avLst/>
          </a:prstGeom>
          <a:noFill/>
          <a:ln w="12700">
            <a:noFill/>
            <a:miter lim="800000"/>
            <a:headEnd type="none" w="sm" len="sm"/>
            <a:tailEnd type="none" w="sm" len="sm"/>
          </a:ln>
          <a:effectLst/>
        </p:spPr>
        <p:txBody>
          <a:bodyPr lIns="92075" tIns="46038" rIns="92075" bIns="46038">
            <a:spAutoFit/>
          </a:bodyPr>
          <a:lstStyle/>
          <a:p>
            <a:pPr eaLnBrk="0" fontAlgn="base" hangingPunct="0">
              <a:spcBef>
                <a:spcPct val="50000"/>
              </a:spcBef>
              <a:spcAft>
                <a:spcPct val="0"/>
              </a:spcAft>
              <a:defRPr/>
            </a:pPr>
            <a:r>
              <a:rPr lang="en-US" sz="2800" b="1">
                <a:solidFill>
                  <a:srgbClr val="333399"/>
                </a:solidFill>
                <a:effectLst>
                  <a:outerShdw blurRad="38100" dist="38100" dir="2700000" algn="tl">
                    <a:srgbClr val="C0C0C0"/>
                  </a:outerShdw>
                </a:effectLst>
                <a:latin typeface="Comic Sans MS" pitchFamily="66" charset="0"/>
              </a:rPr>
              <a:t>2.</a:t>
            </a:r>
            <a:r>
              <a:rPr lang="en-US" sz="2800" b="1">
                <a:solidFill>
                  <a:srgbClr val="000000"/>
                </a:solidFill>
                <a:effectLst>
                  <a:outerShdw blurRad="38100" dist="38100" dir="2700000" algn="tl">
                    <a:srgbClr val="C0C0C0"/>
                  </a:outerShdw>
                </a:effectLst>
                <a:latin typeface="Comic Sans MS" pitchFamily="66" charset="0"/>
              </a:rPr>
              <a:t>  It created a socializing</a:t>
            </a:r>
            <a:br>
              <a:rPr lang="en-US" sz="2800" b="1">
                <a:solidFill>
                  <a:srgbClr val="000000"/>
                </a:solidFill>
                <a:effectLst>
                  <a:outerShdw blurRad="38100" dist="38100" dir="2700000" algn="tl">
                    <a:srgbClr val="C0C0C0"/>
                  </a:outerShdw>
                </a:effectLst>
                <a:latin typeface="Comic Sans MS" pitchFamily="66" charset="0"/>
              </a:rPr>
            </a:br>
            <a:r>
              <a:rPr lang="en-US" sz="2800" b="1">
                <a:solidFill>
                  <a:srgbClr val="000000"/>
                </a:solidFill>
                <a:effectLst>
                  <a:outerShdw blurRad="38100" dist="38100" dir="2700000" algn="tl">
                    <a:srgbClr val="C0C0C0"/>
                  </a:outerShdw>
                </a:effectLst>
                <a:latin typeface="Comic Sans MS" pitchFamily="66" charset="0"/>
              </a:rPr>
              <a:t>    experience for all the </a:t>
            </a:r>
            <a:br>
              <a:rPr lang="en-US" sz="2800" b="1">
                <a:solidFill>
                  <a:srgbClr val="000000"/>
                </a:solidFill>
                <a:effectLst>
                  <a:outerShdw blurRad="38100" dist="38100" dir="2700000" algn="tl">
                    <a:srgbClr val="C0C0C0"/>
                  </a:outerShdw>
                </a:effectLst>
                <a:latin typeface="Comic Sans MS" pitchFamily="66" charset="0"/>
              </a:rPr>
            </a:br>
            <a:r>
              <a:rPr lang="en-US" sz="2800" b="1">
                <a:solidFill>
                  <a:srgbClr val="000000"/>
                </a:solidFill>
                <a:effectLst>
                  <a:outerShdw blurRad="38100" dist="38100" dir="2700000" algn="tl">
                    <a:srgbClr val="C0C0C0"/>
                  </a:outerShdw>
                </a:effectLst>
                <a:latin typeface="Comic Sans MS" pitchFamily="66" charset="0"/>
              </a:rPr>
              <a:t>    colonials who participated.</a:t>
            </a:r>
            <a:endParaRPr lang="en-US" sz="2400" b="1">
              <a:solidFill>
                <a:srgbClr val="000000"/>
              </a:solidFill>
              <a:effectLst>
                <a:outerShdw blurRad="38100" dist="38100" dir="2700000" algn="tl">
                  <a:srgbClr val="C0C0C0"/>
                </a:outerShdw>
              </a:effectLst>
              <a:latin typeface="Comic Sans MS" pitchFamily="66" charset="0"/>
            </a:endParaRPr>
          </a:p>
        </p:txBody>
      </p:sp>
      <p:sp>
        <p:nvSpPr>
          <p:cNvPr id="509956" name="Text Box 4"/>
          <p:cNvSpPr txBox="1">
            <a:spLocks noChangeArrowheads="1"/>
          </p:cNvSpPr>
          <p:nvPr/>
        </p:nvSpPr>
        <p:spPr bwMode="auto">
          <a:xfrm>
            <a:off x="1676400" y="4951413"/>
            <a:ext cx="5791200" cy="1385637"/>
          </a:xfrm>
          <a:prstGeom prst="rect">
            <a:avLst/>
          </a:prstGeom>
          <a:noFill/>
          <a:ln w="12700">
            <a:noFill/>
            <a:miter lim="800000"/>
            <a:headEnd type="none" w="sm" len="sm"/>
            <a:tailEnd type="none" w="sm" len="sm"/>
          </a:ln>
          <a:effectLst/>
        </p:spPr>
        <p:txBody>
          <a:bodyPr lIns="92075" tIns="46038" rIns="92075" bIns="46038">
            <a:spAutoFit/>
          </a:bodyPr>
          <a:lstStyle/>
          <a:p>
            <a:pPr eaLnBrk="0" fontAlgn="base" hangingPunct="0">
              <a:spcBef>
                <a:spcPct val="50000"/>
              </a:spcBef>
              <a:spcAft>
                <a:spcPct val="0"/>
              </a:spcAft>
              <a:defRPr/>
            </a:pPr>
            <a:r>
              <a:rPr lang="en-US" sz="2800" b="1" dirty="0">
                <a:solidFill>
                  <a:srgbClr val="333399"/>
                </a:solidFill>
                <a:effectLst>
                  <a:outerShdw blurRad="38100" dist="38100" dir="2700000" algn="tl">
                    <a:srgbClr val="C0C0C0"/>
                  </a:outerShdw>
                </a:effectLst>
                <a:latin typeface="Comic Sans MS" pitchFamily="66" charset="0"/>
                <a:sym typeface="Wingdings" pitchFamily="2" charset="2"/>
              </a:rPr>
              <a:t>3.</a:t>
            </a:r>
            <a:r>
              <a:rPr lang="en-US" sz="2800" b="1" dirty="0">
                <a:solidFill>
                  <a:srgbClr val="000000"/>
                </a:solidFill>
                <a:effectLst>
                  <a:outerShdw blurRad="38100" dist="38100" dir="2700000" algn="tl">
                    <a:srgbClr val="C0C0C0"/>
                  </a:outerShdw>
                </a:effectLst>
                <a:latin typeface="Comic Sans MS" pitchFamily="66" charset="0"/>
                <a:sym typeface="Wingdings" pitchFamily="2" charset="2"/>
              </a:rPr>
              <a:t>  </a:t>
            </a:r>
            <a:r>
              <a:rPr lang="en-US" sz="2800" b="1" dirty="0" smtClean="0">
                <a:solidFill>
                  <a:srgbClr val="000000"/>
                </a:solidFill>
                <a:effectLst>
                  <a:outerShdw blurRad="38100" dist="38100" dir="2700000" algn="tl">
                    <a:srgbClr val="C0C0C0"/>
                  </a:outerShdw>
                </a:effectLst>
                <a:latin typeface="Comic Sans MS" pitchFamily="66" charset="0"/>
                <a:sym typeface="Wingdings" pitchFamily="2" charset="2"/>
              </a:rPr>
              <a:t>Built confidence that French threat was gone, could push for more independence.</a:t>
            </a:r>
            <a:endParaRPr lang="en-US" sz="2800" b="1" dirty="0">
              <a:solidFill>
                <a:srgbClr val="000000"/>
              </a:solidFill>
              <a:effectLst>
                <a:outerShdw blurRad="38100" dist="38100" dir="2700000" algn="tl">
                  <a:srgbClr val="C0C0C0"/>
                </a:outerShdw>
              </a:effectLst>
              <a:latin typeface="Comic Sans MS" pitchFamily="66" charset="0"/>
            </a:endParaRPr>
          </a:p>
        </p:txBody>
      </p:sp>
      <p:sp>
        <p:nvSpPr>
          <p:cNvPr id="509957" name="Text Box 5"/>
          <p:cNvSpPr txBox="1">
            <a:spLocks noChangeArrowheads="1"/>
          </p:cNvSpPr>
          <p:nvPr/>
        </p:nvSpPr>
        <p:spPr bwMode="auto">
          <a:xfrm>
            <a:off x="1447800" y="228600"/>
            <a:ext cx="6324600" cy="1311275"/>
          </a:xfrm>
          <a:prstGeom prst="rect">
            <a:avLst/>
          </a:prstGeom>
          <a:noFill/>
          <a:ln w="12700">
            <a:noFill/>
            <a:miter lim="800000"/>
            <a:headEnd type="none" w="sm" len="sm"/>
            <a:tailEnd type="none" w="sm" len="sm"/>
          </a:ln>
          <a:effectLst>
            <a:outerShdw dist="35921" dir="2700000" algn="ctr" rotWithShape="0">
              <a:srgbClr val="333399"/>
            </a:outerShdw>
          </a:effectLst>
        </p:spPr>
        <p:txBody>
          <a:bodyPr lIns="92075" tIns="46038" rIns="92075" bIns="46038">
            <a:spAutoFit/>
          </a:bodyPr>
          <a:lstStyle/>
          <a:p>
            <a:pPr algn="ctr" fontAlgn="base">
              <a:spcBef>
                <a:spcPct val="50000"/>
              </a:spcBef>
              <a:spcAft>
                <a:spcPct val="0"/>
              </a:spcAft>
              <a:defRPr/>
            </a:pPr>
            <a:r>
              <a:rPr lang="en-US" sz="4000" b="1">
                <a:solidFill>
                  <a:srgbClr val="CC0000"/>
                </a:solidFill>
                <a:effectLst>
                  <a:outerShdw blurRad="38100" dist="38100" dir="2700000" algn="tl">
                    <a:srgbClr val="C0C0C0"/>
                  </a:outerShdw>
                </a:effectLst>
                <a:latin typeface="Rockwell" pitchFamily="18" charset="0"/>
              </a:rPr>
              <a:t>Effects of the War on the American Colonials</a:t>
            </a:r>
          </a:p>
        </p:txBody>
      </p:sp>
    </p:spTree>
    <p:extLst>
      <p:ext uri="{BB962C8B-B14F-4D97-AF65-F5344CB8AC3E}">
        <p14:creationId xmlns:p14="http://schemas.microsoft.com/office/powerpoint/2010/main" val="11661385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09954"/>
                                        </p:tgtEl>
                                        <p:attrNameLst>
                                          <p:attrName>style.visibility</p:attrName>
                                        </p:attrNameLst>
                                      </p:cBhvr>
                                      <p:to>
                                        <p:strVal val="visible"/>
                                      </p:to>
                                    </p:set>
                                    <p:animEffect transition="in" filter="fade">
                                      <p:cBhvr>
                                        <p:cTn id="7" dur="1000"/>
                                        <p:tgtEl>
                                          <p:spTgt spid="509954"/>
                                        </p:tgtEl>
                                      </p:cBhvr>
                                    </p:animEffect>
                                    <p:anim calcmode="lin" valueType="num">
                                      <p:cBhvr>
                                        <p:cTn id="8" dur="1000" fill="hold"/>
                                        <p:tgtEl>
                                          <p:spTgt spid="509954"/>
                                        </p:tgtEl>
                                        <p:attrNameLst>
                                          <p:attrName>ppt_x</p:attrName>
                                        </p:attrNameLst>
                                      </p:cBhvr>
                                      <p:tavLst>
                                        <p:tav tm="0">
                                          <p:val>
                                            <p:strVal val="#ppt_x"/>
                                          </p:val>
                                        </p:tav>
                                        <p:tav tm="100000">
                                          <p:val>
                                            <p:strVal val="#ppt_x"/>
                                          </p:val>
                                        </p:tav>
                                      </p:tavLst>
                                    </p:anim>
                                    <p:anim calcmode="lin" valueType="num">
                                      <p:cBhvr>
                                        <p:cTn id="9" dur="900" decel="100000" fill="hold"/>
                                        <p:tgtEl>
                                          <p:spTgt spid="50995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09954"/>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509955"/>
                                        </p:tgtEl>
                                        <p:attrNameLst>
                                          <p:attrName>style.visibility</p:attrName>
                                        </p:attrNameLst>
                                      </p:cBhvr>
                                      <p:to>
                                        <p:strVal val="visible"/>
                                      </p:to>
                                    </p:set>
                                    <p:anim calcmode="lin" valueType="num">
                                      <p:cBhvr>
                                        <p:cTn id="15" dur="500" fill="hold"/>
                                        <p:tgtEl>
                                          <p:spTgt spid="509955"/>
                                        </p:tgtEl>
                                        <p:attrNameLst>
                                          <p:attrName>ppt_w</p:attrName>
                                        </p:attrNameLst>
                                      </p:cBhvr>
                                      <p:tavLst>
                                        <p:tav tm="0">
                                          <p:val>
                                            <p:fltVal val="0"/>
                                          </p:val>
                                        </p:tav>
                                        <p:tav tm="100000">
                                          <p:val>
                                            <p:strVal val="#ppt_w"/>
                                          </p:val>
                                        </p:tav>
                                      </p:tavLst>
                                    </p:anim>
                                    <p:anim calcmode="lin" valueType="num">
                                      <p:cBhvr>
                                        <p:cTn id="16" dur="500" fill="hold"/>
                                        <p:tgtEl>
                                          <p:spTgt spid="509955"/>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509956"/>
                                        </p:tgtEl>
                                        <p:attrNameLst>
                                          <p:attrName>style.visibility</p:attrName>
                                        </p:attrNameLst>
                                      </p:cBhvr>
                                      <p:to>
                                        <p:strVal val="visible"/>
                                      </p:to>
                                    </p:set>
                                    <p:animEffect transition="in" filter="wedge">
                                      <p:cBhvr>
                                        <p:cTn id="21" dur="500"/>
                                        <p:tgtEl>
                                          <p:spTgt spid="509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4" grpId="0"/>
      <p:bldP spid="509955" grpId="0"/>
      <p:bldP spid="50995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idx="1"/>
          </p:nvPr>
        </p:nvSpPr>
        <p:spPr>
          <a:xfrm>
            <a:off x="0" y="0"/>
            <a:ext cx="9144000" cy="6858000"/>
          </a:xfrm>
          <a:solidFill>
            <a:schemeClr val="bg1"/>
          </a:solidFill>
        </p:spPr>
        <p:txBody>
          <a:bodyPr rtlCol="0">
            <a:normAutofit/>
          </a:bodyPr>
          <a:lstStyle/>
          <a:p>
            <a:pPr marL="0" indent="0" algn="ctr" fontAlgn="auto">
              <a:spcAft>
                <a:spcPts val="0"/>
              </a:spcAft>
              <a:buClr>
                <a:schemeClr val="accent1">
                  <a:lumMod val="60000"/>
                  <a:lumOff val="40000"/>
                </a:schemeClr>
              </a:buClr>
              <a:buFont typeface="Arial" charset="0"/>
              <a:buNone/>
              <a:defRPr/>
            </a:pPr>
            <a:r>
              <a:rPr lang="en-US" b="1" u="sng" dirty="0">
                <a:solidFill>
                  <a:schemeClr val="tx1">
                    <a:lumMod val="65000"/>
                    <a:lumOff val="35000"/>
                  </a:schemeClr>
                </a:solidFill>
                <a:ea typeface="+mn-ea"/>
                <a:cs typeface="+mn-cs"/>
              </a:rPr>
              <a:t>Essential Question</a:t>
            </a:r>
            <a:r>
              <a:rPr lang="en-US" b="1" dirty="0">
                <a:solidFill>
                  <a:schemeClr val="tx1">
                    <a:lumMod val="65000"/>
                    <a:lumOff val="35000"/>
                  </a:schemeClr>
                </a:solidFill>
                <a:ea typeface="+mn-ea"/>
                <a:cs typeface="+mn-cs"/>
              </a:rPr>
              <a:t>:</a:t>
            </a:r>
          </a:p>
          <a:p>
            <a:pPr marL="457200" lvl="1" indent="0" fontAlgn="auto">
              <a:spcAft>
                <a:spcPts val="0"/>
              </a:spcAft>
              <a:buClr>
                <a:schemeClr val="accent1">
                  <a:lumMod val="75000"/>
                </a:schemeClr>
              </a:buClr>
              <a:buFont typeface="Arial" charset="0"/>
              <a:buNone/>
              <a:defRPr/>
            </a:pPr>
            <a:r>
              <a:rPr lang="en-US" sz="3600" dirty="0">
                <a:solidFill>
                  <a:schemeClr val="tx1">
                    <a:lumMod val="65000"/>
                    <a:lumOff val="35000"/>
                  </a:schemeClr>
                </a:solidFill>
                <a:ea typeface="+mn-ea"/>
              </a:rPr>
              <a:t>What factors led </a:t>
            </a:r>
            <a:r>
              <a:rPr lang="en-US" sz="3600" dirty="0" smtClean="0">
                <a:solidFill>
                  <a:schemeClr val="tx1">
                    <a:lumMod val="65000"/>
                    <a:lumOff val="35000"/>
                  </a:schemeClr>
                </a:solidFill>
                <a:ea typeface="+mn-ea"/>
              </a:rPr>
              <a:t>to beginning of the Seven Years War and what effect did the Seven Years War have on North America? </a:t>
            </a:r>
            <a:endParaRPr lang="en-US" sz="3600" dirty="0">
              <a:solidFill>
                <a:schemeClr val="tx1">
                  <a:lumMod val="65000"/>
                  <a:lumOff val="35000"/>
                </a:schemeClr>
              </a:solidFill>
              <a:ea typeface="+mn-ea"/>
            </a:endParaRPr>
          </a:p>
          <a:p>
            <a:pPr fontAlgn="auto">
              <a:spcAft>
                <a:spcPts val="0"/>
              </a:spcAft>
              <a:buClr>
                <a:schemeClr val="accent1">
                  <a:lumMod val="60000"/>
                  <a:lumOff val="40000"/>
                </a:schemeClr>
              </a:buClr>
              <a:buFont typeface="Wingdings 2" pitchFamily="18" charset="2"/>
              <a:buChar char=""/>
              <a:defRPr/>
            </a:pPr>
            <a:endParaRPr lang="en-US" sz="2800" dirty="0">
              <a:solidFill>
                <a:schemeClr val="tx1">
                  <a:lumMod val="65000"/>
                  <a:lumOff val="35000"/>
                </a:schemeClr>
              </a:solidFill>
              <a:ea typeface="+mn-ea"/>
              <a:cs typeface="+mn-cs"/>
            </a:endParaRPr>
          </a:p>
          <a:p>
            <a:pPr marL="0" indent="0" algn="ctr" fontAlgn="auto">
              <a:spcAft>
                <a:spcPts val="0"/>
              </a:spcAft>
              <a:buClr>
                <a:schemeClr val="accent1">
                  <a:lumMod val="60000"/>
                  <a:lumOff val="40000"/>
                </a:schemeClr>
              </a:buClr>
              <a:buFont typeface="Arial" charset="0"/>
              <a:buNone/>
              <a:defRPr/>
            </a:pPr>
            <a:r>
              <a:rPr lang="en-US" b="1" u="sng" dirty="0">
                <a:solidFill>
                  <a:schemeClr val="tx1"/>
                </a:solidFill>
                <a:ea typeface="+mn-ea"/>
                <a:cs typeface="+mn-cs"/>
              </a:rPr>
              <a:t>Warm-Up Question</a:t>
            </a:r>
            <a:r>
              <a:rPr lang="en-US" b="1" dirty="0">
                <a:solidFill>
                  <a:schemeClr val="tx1"/>
                </a:solidFill>
                <a:ea typeface="+mn-ea"/>
                <a:cs typeface="+mn-cs"/>
              </a:rPr>
              <a:t>:</a:t>
            </a:r>
          </a:p>
          <a:p>
            <a:pPr marL="457200" lvl="1" indent="0" fontAlgn="auto">
              <a:spcAft>
                <a:spcPts val="0"/>
              </a:spcAft>
              <a:buClr>
                <a:schemeClr val="accent1">
                  <a:lumMod val="75000"/>
                </a:schemeClr>
              </a:buClr>
              <a:buFont typeface="Arial" charset="0"/>
              <a:buNone/>
              <a:defRPr/>
            </a:pPr>
            <a:r>
              <a:rPr lang="en-US" sz="3600" b="1" dirty="0" smtClean="0">
                <a:solidFill>
                  <a:schemeClr val="tx1"/>
                </a:solidFill>
                <a:ea typeface="+mn-ea"/>
              </a:rPr>
              <a:t>What is the most essential thing to have for war? </a:t>
            </a:r>
          </a:p>
          <a:p>
            <a:pPr lvl="1" fontAlgn="auto">
              <a:spcAft>
                <a:spcPts val="0"/>
              </a:spcAft>
              <a:buClr>
                <a:schemeClr val="accent1">
                  <a:lumMod val="75000"/>
                </a:schemeClr>
              </a:buClr>
              <a:buFont typeface="Wingdings 2" pitchFamily="18" charset="2"/>
              <a:buChar char=""/>
              <a:defRPr/>
            </a:pPr>
            <a:r>
              <a:rPr lang="en-US" sz="3600" b="1" dirty="0" smtClean="0">
                <a:solidFill>
                  <a:schemeClr val="tx1"/>
                </a:solidFill>
                <a:ea typeface="+mn-ea"/>
              </a:rPr>
              <a:t>People</a:t>
            </a:r>
          </a:p>
          <a:p>
            <a:pPr lvl="1" fontAlgn="auto">
              <a:spcAft>
                <a:spcPts val="0"/>
              </a:spcAft>
              <a:buClr>
                <a:schemeClr val="accent1">
                  <a:lumMod val="75000"/>
                </a:schemeClr>
              </a:buClr>
              <a:buFont typeface="Wingdings 2" pitchFamily="18" charset="2"/>
              <a:buChar char=""/>
              <a:defRPr/>
            </a:pPr>
            <a:r>
              <a:rPr lang="en-US" sz="3600" b="1" dirty="0" smtClean="0">
                <a:solidFill>
                  <a:schemeClr val="tx1"/>
                </a:solidFill>
                <a:ea typeface="+mn-ea"/>
              </a:rPr>
              <a:t>Weapons</a:t>
            </a:r>
          </a:p>
          <a:p>
            <a:pPr lvl="1" fontAlgn="auto">
              <a:spcAft>
                <a:spcPts val="0"/>
              </a:spcAft>
              <a:buClr>
                <a:schemeClr val="accent1">
                  <a:lumMod val="75000"/>
                </a:schemeClr>
              </a:buClr>
              <a:buFont typeface="Wingdings 2" pitchFamily="18" charset="2"/>
              <a:buChar char=""/>
              <a:defRPr/>
            </a:pPr>
            <a:r>
              <a:rPr lang="en-US" sz="3600" b="1" dirty="0" smtClean="0">
                <a:solidFill>
                  <a:schemeClr val="tx1"/>
                </a:solidFill>
                <a:ea typeface="+mn-ea"/>
              </a:rPr>
              <a:t>Strong Economy (Food, Clothing, </a:t>
            </a:r>
            <a:r>
              <a:rPr lang="en-US" sz="3600" b="1" dirty="0" err="1" smtClean="0">
                <a:solidFill>
                  <a:schemeClr val="tx1"/>
                </a:solidFill>
                <a:ea typeface="+mn-ea"/>
              </a:rPr>
              <a:t>etc</a:t>
            </a:r>
            <a:r>
              <a:rPr lang="en-US" sz="3600" b="1" dirty="0" smtClean="0">
                <a:solidFill>
                  <a:schemeClr val="tx1"/>
                </a:solidFill>
                <a:ea typeface="+mn-ea"/>
              </a:rPr>
              <a:t>)</a:t>
            </a:r>
            <a:endParaRPr lang="en-US" sz="3600" b="1" dirty="0">
              <a:solidFill>
                <a:schemeClr val="tx1"/>
              </a:solidFill>
              <a:ea typeface="+mn-ea"/>
            </a:endParaRPr>
          </a:p>
        </p:txBody>
      </p:sp>
    </p:spTree>
    <p:custDataLst>
      <p:tags r:id="rId1"/>
    </p:custDataLst>
    <p:extLst>
      <p:ext uri="{BB962C8B-B14F-4D97-AF65-F5344CB8AC3E}">
        <p14:creationId xmlns:p14="http://schemas.microsoft.com/office/powerpoint/2010/main" val="25659948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4">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Text Box 2"/>
          <p:cNvSpPr txBox="1">
            <a:spLocks noChangeArrowheads="1"/>
          </p:cNvSpPr>
          <p:nvPr/>
        </p:nvSpPr>
        <p:spPr bwMode="auto">
          <a:xfrm>
            <a:off x="1524000" y="1828800"/>
            <a:ext cx="6324600" cy="793750"/>
          </a:xfrm>
          <a:prstGeom prst="rect">
            <a:avLst/>
          </a:prstGeom>
          <a:noFill/>
          <a:ln w="12700">
            <a:noFill/>
            <a:miter lim="800000"/>
            <a:headEnd type="none" w="sm" len="sm"/>
            <a:tailEnd type="none" w="sm" len="sm"/>
          </a:ln>
          <a:effectLst/>
        </p:spPr>
        <p:txBody>
          <a:bodyPr lIns="92075" tIns="46038" rIns="92075" bIns="46038">
            <a:spAutoFit/>
          </a:bodyPr>
          <a:lstStyle/>
          <a:p>
            <a:pPr eaLnBrk="0" fontAlgn="base" hangingPunct="0">
              <a:spcBef>
                <a:spcPct val="50000"/>
              </a:spcBef>
              <a:spcAft>
                <a:spcPct val="0"/>
              </a:spcAft>
              <a:defRPr/>
            </a:pPr>
            <a:r>
              <a:rPr lang="en-US" sz="2300" b="1">
                <a:solidFill>
                  <a:srgbClr val="333399"/>
                </a:solidFill>
                <a:effectLst>
                  <a:outerShdw blurRad="38100" dist="38100" dir="2700000" algn="tl">
                    <a:srgbClr val="C0C0C0"/>
                  </a:outerShdw>
                </a:effectLst>
                <a:latin typeface="Comic Sans MS" pitchFamily="66" charset="0"/>
              </a:rPr>
              <a:t>1.</a:t>
            </a:r>
            <a:r>
              <a:rPr lang="en-US" sz="2300" b="1">
                <a:solidFill>
                  <a:srgbClr val="000000"/>
                </a:solidFill>
                <a:effectLst>
                  <a:outerShdw blurRad="38100" dist="38100" dir="2700000" algn="tl">
                    <a:srgbClr val="C0C0C0"/>
                  </a:outerShdw>
                </a:effectLst>
                <a:latin typeface="Comic Sans MS" pitchFamily="66" charset="0"/>
              </a:rPr>
              <a:t>  It increased her colonial empire in </a:t>
            </a:r>
            <a:br>
              <a:rPr lang="en-US" sz="2300" b="1">
                <a:solidFill>
                  <a:srgbClr val="000000"/>
                </a:solidFill>
                <a:effectLst>
                  <a:outerShdw blurRad="38100" dist="38100" dir="2700000" algn="tl">
                    <a:srgbClr val="C0C0C0"/>
                  </a:outerShdw>
                </a:effectLst>
                <a:latin typeface="Comic Sans MS" pitchFamily="66" charset="0"/>
              </a:rPr>
            </a:br>
            <a:r>
              <a:rPr lang="en-US" sz="2300" b="1">
                <a:solidFill>
                  <a:srgbClr val="000000"/>
                </a:solidFill>
                <a:effectLst>
                  <a:outerShdw blurRad="38100" dist="38100" dir="2700000" algn="tl">
                    <a:srgbClr val="C0C0C0"/>
                  </a:outerShdw>
                </a:effectLst>
                <a:latin typeface="Comic Sans MS" pitchFamily="66" charset="0"/>
              </a:rPr>
              <a:t>    the Americas</a:t>
            </a:r>
            <a:r>
              <a:rPr lang="en-US" sz="2300" b="1">
                <a:solidFill>
                  <a:srgbClr val="000000"/>
                </a:solidFill>
                <a:effectLst>
                  <a:outerShdw blurRad="38100" dist="38100" dir="2700000" algn="tl">
                    <a:srgbClr val="C0C0C0"/>
                  </a:outerShdw>
                </a:effectLst>
                <a:latin typeface="Comic Sans MS" pitchFamily="66" charset="0"/>
                <a:sym typeface="Wingdings" pitchFamily="2" charset="2"/>
              </a:rPr>
              <a:t>.</a:t>
            </a:r>
            <a:endParaRPr lang="en-US" sz="2300" b="1">
              <a:solidFill>
                <a:srgbClr val="000000"/>
              </a:solidFill>
              <a:effectLst>
                <a:outerShdw blurRad="38100" dist="38100" dir="2700000" algn="tl">
                  <a:srgbClr val="C0C0C0"/>
                </a:outerShdw>
              </a:effectLst>
              <a:latin typeface="Comic Sans MS" pitchFamily="66" charset="0"/>
            </a:endParaRPr>
          </a:p>
        </p:txBody>
      </p:sp>
      <p:sp>
        <p:nvSpPr>
          <p:cNvPr id="508931" name="Text Box 3"/>
          <p:cNvSpPr txBox="1">
            <a:spLocks noChangeArrowheads="1"/>
          </p:cNvSpPr>
          <p:nvPr/>
        </p:nvSpPr>
        <p:spPr bwMode="auto">
          <a:xfrm>
            <a:off x="1524000" y="3124200"/>
            <a:ext cx="6172200" cy="442913"/>
          </a:xfrm>
          <a:prstGeom prst="rect">
            <a:avLst/>
          </a:prstGeom>
          <a:noFill/>
          <a:ln w="12700">
            <a:noFill/>
            <a:miter lim="800000"/>
            <a:headEnd type="none" w="sm" len="sm"/>
            <a:tailEnd type="none" w="sm" len="sm"/>
          </a:ln>
          <a:effectLst/>
        </p:spPr>
        <p:txBody>
          <a:bodyPr lIns="92075" tIns="46038" rIns="92075" bIns="46038">
            <a:spAutoFit/>
          </a:bodyPr>
          <a:lstStyle/>
          <a:p>
            <a:pPr eaLnBrk="0" fontAlgn="base" hangingPunct="0">
              <a:spcBef>
                <a:spcPct val="50000"/>
              </a:spcBef>
              <a:spcAft>
                <a:spcPct val="0"/>
              </a:spcAft>
              <a:defRPr/>
            </a:pPr>
            <a:r>
              <a:rPr lang="en-US" sz="2300" b="1">
                <a:solidFill>
                  <a:srgbClr val="333399"/>
                </a:solidFill>
                <a:effectLst>
                  <a:outerShdw blurRad="38100" dist="38100" dir="2700000" algn="tl">
                    <a:srgbClr val="C0C0C0"/>
                  </a:outerShdw>
                </a:effectLst>
                <a:latin typeface="Comic Sans MS" pitchFamily="66" charset="0"/>
              </a:rPr>
              <a:t>2.</a:t>
            </a:r>
            <a:r>
              <a:rPr lang="en-US" sz="2300" b="1">
                <a:solidFill>
                  <a:srgbClr val="000000"/>
                </a:solidFill>
                <a:effectLst>
                  <a:outerShdw blurRad="38100" dist="38100" dir="2700000" algn="tl">
                    <a:srgbClr val="C0C0C0"/>
                  </a:outerShdw>
                </a:effectLst>
                <a:latin typeface="Comic Sans MS" pitchFamily="66" charset="0"/>
              </a:rPr>
              <a:t>  It greatly enlarged England’s debt.</a:t>
            </a:r>
          </a:p>
        </p:txBody>
      </p:sp>
      <p:sp>
        <p:nvSpPr>
          <p:cNvPr id="508932" name="Text Box 4"/>
          <p:cNvSpPr txBox="1">
            <a:spLocks noChangeArrowheads="1"/>
          </p:cNvSpPr>
          <p:nvPr/>
        </p:nvSpPr>
        <p:spPr bwMode="auto">
          <a:xfrm>
            <a:off x="1524000" y="4114800"/>
            <a:ext cx="5867400" cy="793750"/>
          </a:xfrm>
          <a:prstGeom prst="rect">
            <a:avLst/>
          </a:prstGeom>
          <a:noFill/>
          <a:ln w="12700">
            <a:noFill/>
            <a:miter lim="800000"/>
            <a:headEnd type="none" w="sm" len="sm"/>
            <a:tailEnd type="none" w="sm" len="sm"/>
          </a:ln>
          <a:effectLst/>
        </p:spPr>
        <p:txBody>
          <a:bodyPr lIns="92075" tIns="46038" rIns="92075" bIns="46038">
            <a:spAutoFit/>
          </a:bodyPr>
          <a:lstStyle/>
          <a:p>
            <a:pPr eaLnBrk="0" fontAlgn="base" hangingPunct="0">
              <a:spcBef>
                <a:spcPct val="50000"/>
              </a:spcBef>
              <a:spcAft>
                <a:spcPct val="0"/>
              </a:spcAft>
              <a:defRPr/>
            </a:pPr>
            <a:r>
              <a:rPr lang="en-US" sz="2300" b="1">
                <a:solidFill>
                  <a:srgbClr val="333399"/>
                </a:solidFill>
                <a:effectLst>
                  <a:outerShdw blurRad="38100" dist="38100" dir="2700000" algn="tl">
                    <a:srgbClr val="C0C0C0"/>
                  </a:outerShdw>
                </a:effectLst>
                <a:latin typeface="Comic Sans MS" pitchFamily="66" charset="0"/>
                <a:sym typeface="Wingdings" pitchFamily="2" charset="2"/>
              </a:rPr>
              <a:t>3.</a:t>
            </a:r>
            <a:r>
              <a:rPr lang="en-US" sz="2300" b="1">
                <a:solidFill>
                  <a:srgbClr val="000000"/>
                </a:solidFill>
                <a:effectLst>
                  <a:outerShdw blurRad="38100" dist="38100" dir="2700000" algn="tl">
                    <a:srgbClr val="C0C0C0"/>
                  </a:outerShdw>
                </a:effectLst>
                <a:latin typeface="Comic Sans MS" pitchFamily="66" charset="0"/>
                <a:sym typeface="Wingdings" pitchFamily="2" charset="2"/>
              </a:rPr>
              <a:t>  Britain’s contempt for the colonials </a:t>
            </a:r>
            <a:br>
              <a:rPr lang="en-US" sz="2300" b="1">
                <a:solidFill>
                  <a:srgbClr val="000000"/>
                </a:solidFill>
                <a:effectLst>
                  <a:outerShdw blurRad="38100" dist="38100" dir="2700000" algn="tl">
                    <a:srgbClr val="C0C0C0"/>
                  </a:outerShdw>
                </a:effectLst>
                <a:latin typeface="Comic Sans MS" pitchFamily="66" charset="0"/>
                <a:sym typeface="Wingdings" pitchFamily="2" charset="2"/>
              </a:rPr>
            </a:br>
            <a:r>
              <a:rPr lang="en-US" sz="2300" b="1">
                <a:solidFill>
                  <a:srgbClr val="000000"/>
                </a:solidFill>
                <a:effectLst>
                  <a:outerShdw blurRad="38100" dist="38100" dir="2700000" algn="tl">
                    <a:srgbClr val="C0C0C0"/>
                  </a:outerShdw>
                </a:effectLst>
                <a:latin typeface="Comic Sans MS" pitchFamily="66" charset="0"/>
                <a:sym typeface="Wingdings" pitchFamily="2" charset="2"/>
              </a:rPr>
              <a:t>    created bitter feelings.</a:t>
            </a:r>
            <a:endParaRPr lang="en-US" sz="2300" b="1">
              <a:solidFill>
                <a:srgbClr val="000000"/>
              </a:solidFill>
              <a:effectLst>
                <a:outerShdw blurRad="38100" dist="38100" dir="2700000" algn="tl">
                  <a:srgbClr val="C0C0C0"/>
                </a:outerShdw>
              </a:effectLst>
              <a:latin typeface="Comic Sans MS" pitchFamily="66" charset="0"/>
            </a:endParaRPr>
          </a:p>
        </p:txBody>
      </p:sp>
      <p:sp>
        <p:nvSpPr>
          <p:cNvPr id="508933" name="Line 5"/>
          <p:cNvSpPr>
            <a:spLocks noChangeShapeType="1"/>
          </p:cNvSpPr>
          <p:nvPr/>
        </p:nvSpPr>
        <p:spPr bwMode="auto">
          <a:xfrm>
            <a:off x="4495800" y="4953000"/>
            <a:ext cx="0" cy="609600"/>
          </a:xfrm>
          <a:prstGeom prst="line">
            <a:avLst/>
          </a:prstGeom>
          <a:noFill/>
          <a:ln w="38100">
            <a:solidFill>
              <a:srgbClr val="CC0000"/>
            </a:solidFill>
            <a:round/>
            <a:headEnd type="none" w="sm" len="sm"/>
            <a:tailEnd type="triangle" w="sm" len="sm"/>
          </a:ln>
          <a:extLst>
            <a:ext uri="{909E8E84-426E-40dd-AFC4-6F175D3DCCD1}">
              <a14:hiddenFill xmlns:a14="http://schemas.microsoft.com/office/drawing/2010/main">
                <a:noFill/>
              </a14:hiddenFill>
            </a:ext>
          </a:extLst>
        </p:spPr>
        <p:txBody>
          <a:bodyPr lIns="92075" tIns="46038" rIns="92075" bIns="46038"/>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508934" name="Text Box 6"/>
          <p:cNvSpPr txBox="1">
            <a:spLocks noChangeArrowheads="1"/>
          </p:cNvSpPr>
          <p:nvPr/>
        </p:nvSpPr>
        <p:spPr bwMode="auto">
          <a:xfrm>
            <a:off x="1371600" y="5486400"/>
            <a:ext cx="6477000" cy="1144588"/>
          </a:xfrm>
          <a:prstGeom prst="rect">
            <a:avLst/>
          </a:prstGeom>
          <a:noFill/>
          <a:ln w="12700">
            <a:noFill/>
            <a:miter lim="800000"/>
            <a:headEnd type="none" w="sm" len="sm"/>
            <a:tailEnd type="none" w="sm" len="sm"/>
          </a:ln>
          <a:effectLst/>
        </p:spPr>
        <p:txBody>
          <a:bodyPr lIns="92075" tIns="46038" rIns="92075" bIns="46038">
            <a:spAutoFit/>
          </a:bodyPr>
          <a:lstStyle/>
          <a:p>
            <a:pPr algn="ctr" eaLnBrk="0" fontAlgn="base" hangingPunct="0">
              <a:spcBef>
                <a:spcPct val="50000"/>
              </a:spcBef>
              <a:spcAft>
                <a:spcPct val="0"/>
              </a:spcAft>
              <a:defRPr/>
            </a:pPr>
            <a:r>
              <a:rPr lang="en-US" sz="2300" b="1" dirty="0">
                <a:solidFill>
                  <a:srgbClr val="000000"/>
                </a:solidFill>
                <a:effectLst>
                  <a:outerShdw blurRad="38100" dist="38100" dir="2700000" algn="tl">
                    <a:srgbClr val="C0C0C0"/>
                  </a:outerShdw>
                </a:effectLst>
                <a:latin typeface="Comic Sans MS" pitchFamily="66" charset="0"/>
              </a:rPr>
              <a:t>Therefore, England felt that a</a:t>
            </a:r>
            <a:br>
              <a:rPr lang="en-US" sz="2300" b="1" dirty="0">
                <a:solidFill>
                  <a:srgbClr val="000000"/>
                </a:solidFill>
                <a:effectLst>
                  <a:outerShdw blurRad="38100" dist="38100" dir="2700000" algn="tl">
                    <a:srgbClr val="C0C0C0"/>
                  </a:outerShdw>
                </a:effectLst>
                <a:latin typeface="Comic Sans MS" pitchFamily="66" charset="0"/>
              </a:rPr>
            </a:br>
            <a:r>
              <a:rPr lang="en-US" sz="2300" b="1" u="sng" dirty="0">
                <a:solidFill>
                  <a:srgbClr val="000000"/>
                </a:solidFill>
                <a:effectLst>
                  <a:outerShdw blurRad="38100" dist="38100" dir="2700000" algn="tl">
                    <a:srgbClr val="C0C0C0"/>
                  </a:outerShdw>
                </a:effectLst>
                <a:latin typeface="Comic Sans MS" pitchFamily="66" charset="0"/>
                <a:hlinkClick r:id="rId2"/>
              </a:rPr>
              <a:t>major reorganization of her </a:t>
            </a:r>
            <a:br>
              <a:rPr lang="en-US" sz="2300" b="1" u="sng" dirty="0">
                <a:solidFill>
                  <a:srgbClr val="000000"/>
                </a:solidFill>
                <a:effectLst>
                  <a:outerShdw blurRad="38100" dist="38100" dir="2700000" algn="tl">
                    <a:srgbClr val="C0C0C0"/>
                  </a:outerShdw>
                </a:effectLst>
                <a:latin typeface="Comic Sans MS" pitchFamily="66" charset="0"/>
                <a:hlinkClick r:id="rId2"/>
              </a:rPr>
            </a:br>
            <a:r>
              <a:rPr lang="en-US" sz="2300" b="1" u="sng" dirty="0">
                <a:solidFill>
                  <a:srgbClr val="000000"/>
                </a:solidFill>
                <a:effectLst>
                  <a:outerShdw blurRad="38100" dist="38100" dir="2700000" algn="tl">
                    <a:srgbClr val="C0C0C0"/>
                  </a:outerShdw>
                </a:effectLst>
                <a:latin typeface="Comic Sans MS" pitchFamily="66" charset="0"/>
                <a:hlinkClick r:id="rId2"/>
              </a:rPr>
              <a:t>American Empire</a:t>
            </a:r>
            <a:r>
              <a:rPr lang="en-US" sz="2300" b="1" dirty="0">
                <a:solidFill>
                  <a:srgbClr val="000000"/>
                </a:solidFill>
                <a:effectLst>
                  <a:outerShdw blurRad="38100" dist="38100" dir="2700000" algn="tl">
                    <a:srgbClr val="C0C0C0"/>
                  </a:outerShdw>
                </a:effectLst>
                <a:latin typeface="Comic Sans MS" pitchFamily="66" charset="0"/>
                <a:hlinkClick r:id="rId2"/>
              </a:rPr>
              <a:t> </a:t>
            </a:r>
            <a:r>
              <a:rPr lang="en-US" sz="2300" b="1" dirty="0">
                <a:solidFill>
                  <a:srgbClr val="000000"/>
                </a:solidFill>
                <a:effectLst>
                  <a:outerShdw blurRad="38100" dist="38100" dir="2700000" algn="tl">
                    <a:srgbClr val="C0C0C0"/>
                  </a:outerShdw>
                </a:effectLst>
                <a:latin typeface="Comic Sans MS" pitchFamily="66" charset="0"/>
              </a:rPr>
              <a:t>was necessary!</a:t>
            </a:r>
          </a:p>
        </p:txBody>
      </p:sp>
      <p:sp>
        <p:nvSpPr>
          <p:cNvPr id="508935" name="Text Box 7"/>
          <p:cNvSpPr txBox="1">
            <a:spLocks noChangeArrowheads="1"/>
          </p:cNvSpPr>
          <p:nvPr/>
        </p:nvSpPr>
        <p:spPr bwMode="auto">
          <a:xfrm>
            <a:off x="1447800" y="228600"/>
            <a:ext cx="6324600" cy="1323975"/>
          </a:xfrm>
          <a:prstGeom prst="rect">
            <a:avLst/>
          </a:prstGeom>
          <a:noFill/>
          <a:ln w="12700">
            <a:noFill/>
            <a:miter lim="800000"/>
            <a:headEnd type="none" w="sm" len="sm"/>
            <a:tailEnd type="none" w="sm" len="sm"/>
          </a:ln>
          <a:effectLst>
            <a:outerShdw dist="35921" dir="2700000" algn="ctr" rotWithShape="0">
              <a:srgbClr val="333399"/>
            </a:outerShdw>
          </a:effectLst>
        </p:spPr>
        <p:txBody>
          <a:bodyPr lIns="92075" tIns="46038" rIns="92075" bIns="46038">
            <a:spAutoFit/>
          </a:bodyPr>
          <a:lstStyle/>
          <a:p>
            <a:pPr algn="ctr" fontAlgn="base">
              <a:spcBef>
                <a:spcPct val="50000"/>
              </a:spcBef>
              <a:spcAft>
                <a:spcPct val="0"/>
              </a:spcAft>
              <a:defRPr/>
            </a:pPr>
            <a:r>
              <a:rPr lang="en-US" sz="4000" b="1" dirty="0">
                <a:solidFill>
                  <a:srgbClr val="CC0000"/>
                </a:solidFill>
                <a:effectLst>
                  <a:outerShdw blurRad="38100" dist="38100" dir="2700000" algn="tl">
                    <a:srgbClr val="C0C0C0"/>
                  </a:outerShdw>
                </a:effectLst>
                <a:latin typeface="Rockwell" pitchFamily="18" charset="0"/>
              </a:rPr>
              <a:t>Effects of the War </a:t>
            </a:r>
            <a:br>
              <a:rPr lang="en-US" sz="4000" b="1" dirty="0">
                <a:solidFill>
                  <a:srgbClr val="CC0000"/>
                </a:solidFill>
                <a:effectLst>
                  <a:outerShdw blurRad="38100" dist="38100" dir="2700000" algn="tl">
                    <a:srgbClr val="C0C0C0"/>
                  </a:outerShdw>
                </a:effectLst>
                <a:latin typeface="Rockwell" pitchFamily="18" charset="0"/>
              </a:rPr>
            </a:br>
            <a:r>
              <a:rPr lang="en-US" sz="4000" b="1" dirty="0">
                <a:solidFill>
                  <a:srgbClr val="CC0000"/>
                </a:solidFill>
                <a:effectLst>
                  <a:outerShdw blurRad="38100" dist="38100" dir="2700000" algn="tl">
                    <a:srgbClr val="C0C0C0"/>
                  </a:outerShdw>
                </a:effectLst>
                <a:latin typeface="Rockwell" pitchFamily="18" charset="0"/>
              </a:rPr>
              <a:t>on Britain</a:t>
            </a:r>
          </a:p>
        </p:txBody>
      </p:sp>
    </p:spTree>
    <p:extLst>
      <p:ext uri="{BB962C8B-B14F-4D97-AF65-F5344CB8AC3E}">
        <p14:creationId xmlns:p14="http://schemas.microsoft.com/office/powerpoint/2010/main" val="319760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08930"/>
                                        </p:tgtEl>
                                        <p:attrNameLst>
                                          <p:attrName>style.visibility</p:attrName>
                                        </p:attrNameLst>
                                      </p:cBhvr>
                                      <p:to>
                                        <p:strVal val="visible"/>
                                      </p:to>
                                    </p:set>
                                    <p:animEffect transition="in" filter="fade">
                                      <p:cBhvr>
                                        <p:cTn id="7" dur="1000"/>
                                        <p:tgtEl>
                                          <p:spTgt spid="508930"/>
                                        </p:tgtEl>
                                      </p:cBhvr>
                                    </p:animEffect>
                                    <p:anim calcmode="lin" valueType="num">
                                      <p:cBhvr>
                                        <p:cTn id="8" dur="1000" fill="hold"/>
                                        <p:tgtEl>
                                          <p:spTgt spid="508930"/>
                                        </p:tgtEl>
                                        <p:attrNameLst>
                                          <p:attrName>ppt_x</p:attrName>
                                        </p:attrNameLst>
                                      </p:cBhvr>
                                      <p:tavLst>
                                        <p:tav tm="0">
                                          <p:val>
                                            <p:strVal val="#ppt_x"/>
                                          </p:val>
                                        </p:tav>
                                        <p:tav tm="100000">
                                          <p:val>
                                            <p:strVal val="#ppt_x"/>
                                          </p:val>
                                        </p:tav>
                                      </p:tavLst>
                                    </p:anim>
                                    <p:anim calcmode="lin" valueType="num">
                                      <p:cBhvr>
                                        <p:cTn id="9" dur="900" decel="100000" fill="hold"/>
                                        <p:tgtEl>
                                          <p:spTgt spid="5089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08930"/>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508931"/>
                                        </p:tgtEl>
                                        <p:attrNameLst>
                                          <p:attrName>style.visibility</p:attrName>
                                        </p:attrNameLst>
                                      </p:cBhvr>
                                      <p:to>
                                        <p:strVal val="visible"/>
                                      </p:to>
                                    </p:set>
                                    <p:anim calcmode="lin" valueType="num">
                                      <p:cBhvr>
                                        <p:cTn id="15" dur="500" fill="hold"/>
                                        <p:tgtEl>
                                          <p:spTgt spid="508931"/>
                                        </p:tgtEl>
                                        <p:attrNameLst>
                                          <p:attrName>ppt_w</p:attrName>
                                        </p:attrNameLst>
                                      </p:cBhvr>
                                      <p:tavLst>
                                        <p:tav tm="0">
                                          <p:val>
                                            <p:fltVal val="0"/>
                                          </p:val>
                                        </p:tav>
                                        <p:tav tm="100000">
                                          <p:val>
                                            <p:strVal val="#ppt_w"/>
                                          </p:val>
                                        </p:tav>
                                      </p:tavLst>
                                    </p:anim>
                                    <p:anim calcmode="lin" valueType="num">
                                      <p:cBhvr>
                                        <p:cTn id="16" dur="500" fill="hold"/>
                                        <p:tgtEl>
                                          <p:spTgt spid="508931"/>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508932"/>
                                        </p:tgtEl>
                                        <p:attrNameLst>
                                          <p:attrName>style.visibility</p:attrName>
                                        </p:attrNameLst>
                                      </p:cBhvr>
                                      <p:to>
                                        <p:strVal val="visible"/>
                                      </p:to>
                                    </p:set>
                                    <p:animEffect transition="in" filter="wedge">
                                      <p:cBhvr>
                                        <p:cTn id="21" dur="500"/>
                                        <p:tgtEl>
                                          <p:spTgt spid="50893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grpId="0" nodeType="clickEffect">
                                  <p:stCondLst>
                                    <p:cond delay="0"/>
                                  </p:stCondLst>
                                  <p:childTnLst>
                                    <p:set>
                                      <p:cBhvr>
                                        <p:cTn id="25" dur="1" fill="hold">
                                          <p:stCondLst>
                                            <p:cond delay="0"/>
                                          </p:stCondLst>
                                        </p:cTn>
                                        <p:tgtEl>
                                          <p:spTgt spid="508933"/>
                                        </p:tgtEl>
                                        <p:attrNameLst>
                                          <p:attrName>style.visibility</p:attrName>
                                        </p:attrNameLst>
                                      </p:cBhvr>
                                      <p:to>
                                        <p:strVal val="visible"/>
                                      </p:to>
                                    </p:set>
                                    <p:anim calcmode="lin" valueType="num">
                                      <p:cBhvr additive="base">
                                        <p:cTn id="26" dur="1000" fill="hold"/>
                                        <p:tgtEl>
                                          <p:spTgt spid="508933"/>
                                        </p:tgtEl>
                                        <p:attrNameLst>
                                          <p:attrName>ppt_x</p:attrName>
                                        </p:attrNameLst>
                                      </p:cBhvr>
                                      <p:tavLst>
                                        <p:tav tm="0">
                                          <p:val>
                                            <p:strVal val="#ppt_x"/>
                                          </p:val>
                                        </p:tav>
                                        <p:tav tm="100000">
                                          <p:val>
                                            <p:strVal val="#ppt_x"/>
                                          </p:val>
                                        </p:tav>
                                      </p:tavLst>
                                    </p:anim>
                                    <p:anim calcmode="lin" valueType="num">
                                      <p:cBhvr additive="base">
                                        <p:cTn id="27" dur="1000" fill="hold"/>
                                        <p:tgtEl>
                                          <p:spTgt spid="508933"/>
                                        </p:tgtEl>
                                        <p:attrNameLst>
                                          <p:attrName>ppt_y</p:attrName>
                                        </p:attrNameLst>
                                      </p:cBhvr>
                                      <p:tavLst>
                                        <p:tav tm="0">
                                          <p:val>
                                            <p:strVal val="1+#ppt_h/2"/>
                                          </p:val>
                                        </p:tav>
                                        <p:tav tm="100000">
                                          <p:val>
                                            <p:strVal val="#ppt_y"/>
                                          </p:val>
                                        </p:tav>
                                      </p:tavLst>
                                    </p:anim>
                                  </p:childTnLst>
                                </p:cTn>
                              </p:par>
                              <p:par>
                                <p:cTn id="28" presetID="7" presetClass="entr" presetSubtype="4" fill="hold" grpId="0" nodeType="withEffect">
                                  <p:stCondLst>
                                    <p:cond delay="0"/>
                                  </p:stCondLst>
                                  <p:childTnLst>
                                    <p:set>
                                      <p:cBhvr>
                                        <p:cTn id="29" dur="1" fill="hold">
                                          <p:stCondLst>
                                            <p:cond delay="0"/>
                                          </p:stCondLst>
                                        </p:cTn>
                                        <p:tgtEl>
                                          <p:spTgt spid="508934"/>
                                        </p:tgtEl>
                                        <p:attrNameLst>
                                          <p:attrName>style.visibility</p:attrName>
                                        </p:attrNameLst>
                                      </p:cBhvr>
                                      <p:to>
                                        <p:strVal val="visible"/>
                                      </p:to>
                                    </p:set>
                                    <p:anim calcmode="lin" valueType="num">
                                      <p:cBhvr additive="base">
                                        <p:cTn id="30" dur="1000" fill="hold"/>
                                        <p:tgtEl>
                                          <p:spTgt spid="508934"/>
                                        </p:tgtEl>
                                        <p:attrNameLst>
                                          <p:attrName>ppt_x</p:attrName>
                                        </p:attrNameLst>
                                      </p:cBhvr>
                                      <p:tavLst>
                                        <p:tav tm="0">
                                          <p:val>
                                            <p:strVal val="#ppt_x"/>
                                          </p:val>
                                        </p:tav>
                                        <p:tav tm="100000">
                                          <p:val>
                                            <p:strVal val="#ppt_x"/>
                                          </p:val>
                                        </p:tav>
                                      </p:tavLst>
                                    </p:anim>
                                    <p:anim calcmode="lin" valueType="num">
                                      <p:cBhvr additive="base">
                                        <p:cTn id="31" dur="1000" fill="hold"/>
                                        <p:tgtEl>
                                          <p:spTgt spid="5089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0" grpId="0"/>
      <p:bldP spid="508931" grpId="0"/>
      <p:bldP spid="508932" grpId="0"/>
      <p:bldP spid="508933" grpId="0" animBg="1"/>
      <p:bldP spid="50893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ambrosevideo.com/resources/documents/1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54451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238"/>
            <a:ext cx="5867400" cy="1600438"/>
          </a:xfrm>
          <a:prstGeom prst="rect">
            <a:avLst/>
          </a:prstGeom>
          <a:noFill/>
        </p:spPr>
        <p:txBody>
          <a:bodyPr>
            <a:spAutoFit/>
          </a:bodyPr>
          <a:lstStyle/>
          <a:p>
            <a:pPr algn="ctr">
              <a:defRPr/>
            </a:pPr>
            <a:r>
              <a:rPr lang="en-US" sz="7000" dirty="0" smtClean="0">
                <a:ln>
                  <a:solidFill>
                    <a:sysClr val="windowText" lastClr="000000"/>
                  </a:solidFill>
                </a:ln>
                <a:solidFill>
                  <a:prstClr val="white"/>
                </a:solidFill>
                <a:effectLst>
                  <a:glow rad="228600">
                    <a:srgbClr val="4BACC6">
                      <a:satMod val="175000"/>
                      <a:alpha val="40000"/>
                    </a:srgbClr>
                  </a:glow>
                </a:effectLst>
                <a:latin typeface="Impact" pitchFamily="34" charset="0"/>
              </a:rPr>
              <a:t>Exit Ticket</a:t>
            </a:r>
            <a:endParaRPr lang="en-US" sz="7000" dirty="0">
              <a:ln>
                <a:solidFill>
                  <a:sysClr val="windowText" lastClr="000000"/>
                </a:solidFill>
              </a:ln>
              <a:solidFill>
                <a:prstClr val="white"/>
              </a:solidFill>
              <a:effectLst>
                <a:glow rad="228600">
                  <a:srgbClr val="4BACC6">
                    <a:satMod val="175000"/>
                    <a:alpha val="40000"/>
                  </a:srgbClr>
                </a:glow>
              </a:effectLst>
              <a:latin typeface="Impact" pitchFamily="34" charset="0"/>
            </a:endParaRPr>
          </a:p>
          <a:p>
            <a:pPr algn="ctr">
              <a:defRPr/>
            </a:pPr>
            <a:r>
              <a:rPr lang="en-US" sz="2800" dirty="0">
                <a:solidFill>
                  <a:prstClr val="white"/>
                </a:solidFill>
                <a:effectLst>
                  <a:glow rad="228600">
                    <a:srgbClr val="C0504D">
                      <a:satMod val="175000"/>
                      <a:alpha val="40000"/>
                    </a:srgbClr>
                  </a:glow>
                </a:effectLst>
                <a:latin typeface="Arial Black" pitchFamily="34" charset="0"/>
                <a:cs typeface="Arial" pitchFamily="34" charset="0"/>
              </a:rPr>
              <a:t>The French and Indian War</a:t>
            </a:r>
          </a:p>
        </p:txBody>
      </p:sp>
      <p:sp>
        <p:nvSpPr>
          <p:cNvPr id="6" name="TextBox 5"/>
          <p:cNvSpPr txBox="1"/>
          <p:nvPr/>
        </p:nvSpPr>
        <p:spPr>
          <a:xfrm>
            <a:off x="5715000" y="1143001"/>
            <a:ext cx="3108960" cy="2246769"/>
          </a:xfrm>
          <a:prstGeom prst="rect">
            <a:avLst/>
          </a:prstGeom>
          <a:noFill/>
        </p:spPr>
        <p:txBody>
          <a:bodyPr>
            <a:spAutoFit/>
          </a:bodyPr>
          <a:lstStyle/>
          <a:p>
            <a:pPr marL="342900" indent="-342900">
              <a:buFontTx/>
              <a:buAutoNum type="arabicPeriod"/>
              <a:defRPr/>
            </a:pPr>
            <a:r>
              <a:rPr lang="en-US" sz="2000" b="1" dirty="0">
                <a:solidFill>
                  <a:prstClr val="white"/>
                </a:solidFill>
                <a:effectLst>
                  <a:glow rad="63500">
                    <a:srgbClr val="C0504D">
                      <a:satMod val="175000"/>
                      <a:alpha val="40000"/>
                    </a:srgbClr>
                  </a:glow>
                </a:effectLst>
              </a:rPr>
              <a:t>The word “ceded”  most likely means:</a:t>
            </a:r>
          </a:p>
          <a:p>
            <a:pPr marL="800100" lvl="1" indent="-342900">
              <a:buFontTx/>
              <a:buAutoNum type="alphaUcPeriod"/>
              <a:defRPr/>
            </a:pPr>
            <a:r>
              <a:rPr lang="en-US" sz="2000" b="1" dirty="0">
                <a:solidFill>
                  <a:prstClr val="white"/>
                </a:solidFill>
                <a:effectLst>
                  <a:glow rad="63500">
                    <a:srgbClr val="C0504D">
                      <a:satMod val="175000"/>
                      <a:alpha val="40000"/>
                    </a:srgbClr>
                  </a:glow>
                </a:effectLst>
              </a:rPr>
              <a:t>Independent</a:t>
            </a:r>
          </a:p>
          <a:p>
            <a:pPr marL="800100" lvl="1" indent="-342900">
              <a:buFontTx/>
              <a:buAutoNum type="alphaUcPeriod"/>
              <a:defRPr/>
            </a:pPr>
            <a:r>
              <a:rPr lang="en-US" sz="2000" b="1" dirty="0">
                <a:solidFill>
                  <a:prstClr val="white"/>
                </a:solidFill>
                <a:effectLst>
                  <a:glow rad="63500">
                    <a:srgbClr val="C0504D">
                      <a:satMod val="175000"/>
                      <a:alpha val="40000"/>
                    </a:srgbClr>
                  </a:glow>
                </a:effectLst>
              </a:rPr>
              <a:t>Destroyed</a:t>
            </a:r>
          </a:p>
          <a:p>
            <a:pPr marL="800100" lvl="1" indent="-342900">
              <a:buFontTx/>
              <a:buAutoNum type="alphaUcPeriod"/>
              <a:defRPr/>
            </a:pPr>
            <a:r>
              <a:rPr lang="en-US" sz="2000" b="1" dirty="0">
                <a:solidFill>
                  <a:prstClr val="white"/>
                </a:solidFill>
                <a:effectLst>
                  <a:glow rad="63500">
                    <a:srgbClr val="C0504D">
                      <a:satMod val="175000"/>
                      <a:alpha val="40000"/>
                    </a:srgbClr>
                  </a:glow>
                </a:effectLst>
              </a:rPr>
              <a:t>Awarded to</a:t>
            </a:r>
          </a:p>
          <a:p>
            <a:pPr marL="800100" lvl="1" indent="-342900">
              <a:buFontTx/>
              <a:buAutoNum type="alphaUcPeriod"/>
              <a:defRPr/>
            </a:pPr>
            <a:r>
              <a:rPr lang="en-US" sz="2000" b="1" dirty="0">
                <a:solidFill>
                  <a:prstClr val="white"/>
                </a:solidFill>
                <a:effectLst>
                  <a:glow rad="63500">
                    <a:srgbClr val="C0504D">
                      <a:satMod val="175000"/>
                      <a:alpha val="40000"/>
                    </a:srgbClr>
                  </a:glow>
                </a:effectLst>
              </a:rPr>
              <a:t>Explained</a:t>
            </a:r>
          </a:p>
          <a:p>
            <a:pPr marL="800100" lvl="1" indent="-342900">
              <a:buFontTx/>
              <a:buAutoNum type="arabicPeriod" startAt="2"/>
              <a:defRPr/>
            </a:pPr>
            <a:endParaRPr lang="en-US" sz="2000" b="1" dirty="0">
              <a:solidFill>
                <a:prstClr val="white"/>
              </a:solidFill>
              <a:effectLst>
                <a:glow rad="63500">
                  <a:srgbClr val="C0504D">
                    <a:satMod val="175000"/>
                    <a:alpha val="40000"/>
                  </a:srgbClr>
                </a:glow>
              </a:effectLst>
            </a:endParaRPr>
          </a:p>
        </p:txBody>
      </p:sp>
      <p:sp>
        <p:nvSpPr>
          <p:cNvPr id="7" name="TextBox 6"/>
          <p:cNvSpPr txBox="1"/>
          <p:nvPr/>
        </p:nvSpPr>
        <p:spPr>
          <a:xfrm>
            <a:off x="5775960" y="3389055"/>
            <a:ext cx="2910840" cy="2554545"/>
          </a:xfrm>
          <a:prstGeom prst="rect">
            <a:avLst/>
          </a:prstGeom>
          <a:noFill/>
        </p:spPr>
        <p:txBody>
          <a:bodyPr>
            <a:spAutoFit/>
          </a:bodyPr>
          <a:lstStyle/>
          <a:p>
            <a:pPr marL="0" lvl="1">
              <a:defRPr/>
            </a:pPr>
            <a:r>
              <a:rPr lang="en-US" sz="2000" b="1" dirty="0">
                <a:solidFill>
                  <a:prstClr val="white"/>
                </a:solidFill>
                <a:effectLst>
                  <a:glow rad="63500">
                    <a:srgbClr val="C0504D">
                      <a:satMod val="175000"/>
                      <a:alpha val="40000"/>
                    </a:srgbClr>
                  </a:glow>
                </a:effectLst>
              </a:rPr>
              <a:t>2. What are some current US states in the ceded territory?</a:t>
            </a:r>
          </a:p>
          <a:p>
            <a:pPr marL="0" lvl="1">
              <a:defRPr/>
            </a:pPr>
            <a:endParaRPr lang="en-US" sz="2000" b="1" dirty="0">
              <a:solidFill>
                <a:prstClr val="white"/>
              </a:solidFill>
              <a:effectLst>
                <a:glow rad="63500">
                  <a:srgbClr val="C0504D">
                    <a:satMod val="175000"/>
                    <a:alpha val="40000"/>
                  </a:srgbClr>
                </a:glow>
              </a:effectLst>
            </a:endParaRPr>
          </a:p>
          <a:p>
            <a:pPr marL="0" lvl="1">
              <a:defRPr/>
            </a:pPr>
            <a:r>
              <a:rPr lang="en-US" sz="2000" b="1" dirty="0">
                <a:solidFill>
                  <a:prstClr val="white"/>
                </a:solidFill>
                <a:effectLst>
                  <a:glow rad="63500">
                    <a:srgbClr val="C0504D">
                      <a:satMod val="175000"/>
                      <a:alpha val="40000"/>
                    </a:srgbClr>
                  </a:glow>
                </a:effectLst>
              </a:rPr>
              <a:t>3.  What line separated the British Colonies from the land ceded to them?</a:t>
            </a:r>
          </a:p>
          <a:p>
            <a:pPr>
              <a:defRPr/>
            </a:pPr>
            <a:endParaRPr lang="en-US" sz="2000" dirty="0">
              <a:solidFill>
                <a:prstClr val="white"/>
              </a:solidFill>
            </a:endParaRPr>
          </a:p>
        </p:txBody>
      </p:sp>
    </p:spTree>
    <p:extLst>
      <p:ext uri="{BB962C8B-B14F-4D97-AF65-F5344CB8AC3E}">
        <p14:creationId xmlns:p14="http://schemas.microsoft.com/office/powerpoint/2010/main" val="3167692655"/>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6" name="Diagram 2"/>
          <p:cNvGrpSpPr>
            <a:grpSpLocks/>
          </p:cNvGrpSpPr>
          <p:nvPr/>
        </p:nvGrpSpPr>
        <p:grpSpPr bwMode="auto">
          <a:xfrm>
            <a:off x="0" y="0"/>
            <a:ext cx="9144000" cy="6858000"/>
            <a:chOff x="1440" y="48"/>
            <a:chExt cx="5760" cy="4320"/>
          </a:xfrm>
        </p:grpSpPr>
        <p:sp>
          <p:nvSpPr>
            <p:cNvPr id="1027" name="AutoShape 3"/>
            <p:cNvSpPr>
              <a:spLocks noChangeAspect="1" noChangeArrowheads="1" noTextEdit="1"/>
            </p:cNvSpPr>
            <p:nvPr/>
          </p:nvSpPr>
          <p:spPr bwMode="auto">
            <a:xfrm>
              <a:off x="1440" y="48"/>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8" name="_s1028"/>
            <p:cNvSpPr>
              <a:spLocks noChangeShapeType="1"/>
            </p:cNvSpPr>
            <p:nvPr/>
          </p:nvSpPr>
          <p:spPr bwMode="auto">
            <a:xfrm flipH="1">
              <a:off x="3456" y="2352"/>
              <a:ext cx="288"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029" name="_s1029"/>
            <p:cNvSpPr>
              <a:spLocks noChangeShapeType="1"/>
            </p:cNvSpPr>
            <p:nvPr/>
          </p:nvSpPr>
          <p:spPr bwMode="auto">
            <a:xfrm>
              <a:off x="4320" y="2592"/>
              <a:ext cx="1" cy="43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030" name="_s1030"/>
            <p:cNvSpPr>
              <a:spLocks noChangeShapeType="1"/>
            </p:cNvSpPr>
            <p:nvPr/>
          </p:nvSpPr>
          <p:spPr bwMode="auto">
            <a:xfrm flipH="1" flipV="1">
              <a:off x="3264" y="1488"/>
              <a:ext cx="585" cy="21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031" name="_s1031"/>
            <p:cNvSpPr>
              <a:spLocks noChangeArrowheads="1"/>
            </p:cNvSpPr>
            <p:nvPr/>
          </p:nvSpPr>
          <p:spPr bwMode="auto">
            <a:xfrm>
              <a:off x="1488" y="2352"/>
              <a:ext cx="2064" cy="684"/>
            </a:xfrm>
            <a:prstGeom prst="ellipse">
              <a:avLst/>
            </a:prstGeom>
            <a:gradFill rotWithShape="1">
              <a:gsLst>
                <a:gs pos="0">
                  <a:srgbClr val="000082">
                    <a:alpha val="39000"/>
                  </a:srgbClr>
                </a:gs>
                <a:gs pos="30000">
                  <a:srgbClr val="66008F">
                    <a:alpha val="37800"/>
                  </a:srgbClr>
                </a:gs>
                <a:gs pos="64999">
                  <a:srgbClr val="BA0066">
                    <a:alpha val="36400"/>
                  </a:srgbClr>
                </a:gs>
                <a:gs pos="89999">
                  <a:srgbClr val="FF0000">
                    <a:alpha val="35401"/>
                  </a:srgbClr>
                </a:gs>
                <a:gs pos="100000">
                  <a:srgbClr val="FF8200">
                    <a:alpha val="35001"/>
                  </a:srgbClr>
                </a:gs>
              </a:gsLst>
              <a:lin ang="5400000" scaled="1"/>
            </a:gradFill>
            <a:ln w="9525">
              <a:solidFill>
                <a:schemeClr val="tx1"/>
              </a:solidFill>
              <a:round/>
              <a:headEnd/>
              <a:tailEnd/>
            </a:ln>
          </p:spPr>
          <p:txBody>
            <a:bodyPr wrap="none" anchor="ctr"/>
            <a:lstStyle/>
            <a:p>
              <a:pPr algn="ctr" eaLnBrk="1" hangingPunct="1"/>
              <a:r>
                <a:rPr lang="en-US">
                  <a:latin typeface="Baskerville Old Face" charset="0"/>
                </a:rPr>
                <a:t>The French-Indian War</a:t>
              </a:r>
            </a:p>
            <a:p>
              <a:pPr algn="ctr" eaLnBrk="1" hangingPunct="1"/>
              <a:r>
                <a:rPr lang="en-US">
                  <a:latin typeface="Baskerville Old Face" charset="0"/>
                </a:rPr>
                <a:t> (1756-1763)</a:t>
              </a:r>
            </a:p>
          </p:txBody>
        </p:sp>
        <p:sp>
          <p:nvSpPr>
            <p:cNvPr id="1032" name="_s1032"/>
            <p:cNvSpPr>
              <a:spLocks noChangeArrowheads="1"/>
            </p:cNvSpPr>
            <p:nvPr/>
          </p:nvSpPr>
          <p:spPr bwMode="auto">
            <a:xfrm>
              <a:off x="2976" y="3024"/>
              <a:ext cx="2640" cy="1008"/>
            </a:xfrm>
            <a:prstGeom prst="ellipse">
              <a:avLst/>
            </a:prstGeom>
            <a:gradFill rotWithShape="1">
              <a:gsLst>
                <a:gs pos="0">
                  <a:srgbClr val="DDEBCF">
                    <a:alpha val="31000"/>
                  </a:srgbClr>
                </a:gs>
                <a:gs pos="50000">
                  <a:srgbClr val="9CB86E">
                    <a:alpha val="35000"/>
                  </a:srgbClr>
                </a:gs>
                <a:gs pos="100000">
                  <a:srgbClr val="156B13">
                    <a:alpha val="39000"/>
                  </a:srgbClr>
                </a:gs>
              </a:gsLst>
              <a:lin ang="5400000" scaled="1"/>
            </a:gradFill>
            <a:ln w="9525">
              <a:solidFill>
                <a:schemeClr val="tx1"/>
              </a:solidFill>
              <a:round/>
              <a:headEnd/>
              <a:tailEnd/>
            </a:ln>
          </p:spPr>
          <p:txBody>
            <a:bodyPr wrap="none" anchor="ctr"/>
            <a:lstStyle/>
            <a:p>
              <a:pPr algn="ctr" eaLnBrk="1" hangingPunct="1"/>
              <a:r>
                <a:rPr lang="en-US" sz="1800" b="1">
                  <a:latin typeface="Verdana" charset="0"/>
                </a:rPr>
                <a:t>POPULATION </a:t>
              </a:r>
            </a:p>
            <a:p>
              <a:pPr algn="ctr" eaLnBrk="1" hangingPunct="1"/>
              <a:r>
                <a:rPr lang="en-US" sz="1800" b="1">
                  <a:latin typeface="Verdana" charset="0"/>
                </a:rPr>
                <a:t>EXPLOSION AND EXPERIENCES</a:t>
              </a:r>
            </a:p>
            <a:p>
              <a:pPr algn="ctr" eaLnBrk="1" hangingPunct="1"/>
              <a:r>
                <a:rPr lang="en-US" sz="1800" b="1">
                  <a:latin typeface="Verdana" charset="0"/>
                </a:rPr>
                <a:t>OF COLONIAL SELF-RULE</a:t>
              </a:r>
            </a:p>
          </p:txBody>
        </p:sp>
        <p:sp>
          <p:nvSpPr>
            <p:cNvPr id="1033" name="_s1033"/>
            <p:cNvSpPr>
              <a:spLocks noChangeArrowheads="1"/>
            </p:cNvSpPr>
            <p:nvPr/>
          </p:nvSpPr>
          <p:spPr bwMode="auto">
            <a:xfrm>
              <a:off x="5275" y="2208"/>
              <a:ext cx="1781" cy="684"/>
            </a:xfrm>
            <a:prstGeom prst="ellipse">
              <a:avLst/>
            </a:prstGeom>
            <a:gradFill rotWithShape="1">
              <a:gsLst>
                <a:gs pos="0">
                  <a:srgbClr val="03D4A8">
                    <a:alpha val="39000"/>
                  </a:srgbClr>
                </a:gs>
                <a:gs pos="25000">
                  <a:srgbClr val="21D6E0">
                    <a:alpha val="40000"/>
                  </a:srgbClr>
                </a:gs>
                <a:gs pos="75000">
                  <a:srgbClr val="0087E6">
                    <a:alpha val="41999"/>
                  </a:srgbClr>
                </a:gs>
                <a:gs pos="100000">
                  <a:srgbClr val="005CBF">
                    <a:alpha val="42999"/>
                  </a:srgbClr>
                </a:gs>
              </a:gsLst>
              <a:lin ang="5400000" scaled="1"/>
            </a:gradFill>
            <a:ln w="9525">
              <a:solidFill>
                <a:schemeClr val="tx1"/>
              </a:solidFill>
              <a:round/>
              <a:headEnd/>
              <a:tailEnd/>
            </a:ln>
          </p:spPr>
          <p:txBody>
            <a:bodyPr wrap="none" anchor="ctr"/>
            <a:lstStyle/>
            <a:p>
              <a:pPr algn="ctr" eaLnBrk="1" hangingPunct="1"/>
              <a:r>
                <a:rPr lang="en-US">
                  <a:latin typeface="Baskerville Old Face" charset="0"/>
                </a:rPr>
                <a:t>The Great Awakening</a:t>
              </a:r>
            </a:p>
          </p:txBody>
        </p:sp>
        <p:sp>
          <p:nvSpPr>
            <p:cNvPr id="1034" name="_s1034"/>
            <p:cNvSpPr>
              <a:spLocks noChangeShapeType="1"/>
            </p:cNvSpPr>
            <p:nvPr/>
          </p:nvSpPr>
          <p:spPr bwMode="auto">
            <a:xfrm>
              <a:off x="4983" y="2378"/>
              <a:ext cx="297" cy="17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035" name="_s1035"/>
            <p:cNvSpPr>
              <a:spLocks noChangeArrowheads="1"/>
            </p:cNvSpPr>
            <p:nvPr/>
          </p:nvSpPr>
          <p:spPr bwMode="auto">
            <a:xfrm>
              <a:off x="1488" y="912"/>
              <a:ext cx="2045" cy="934"/>
            </a:xfrm>
            <a:prstGeom prst="ellipse">
              <a:avLst/>
            </a:prstGeom>
            <a:gradFill rotWithShape="1">
              <a:gsLst>
                <a:gs pos="0">
                  <a:srgbClr val="F2DBAC"/>
                </a:gs>
                <a:gs pos="100000">
                  <a:srgbClr val="F8FAA4"/>
                </a:gs>
              </a:gsLst>
              <a:lin ang="5400000" scaled="1"/>
            </a:gradFill>
            <a:ln w="9525">
              <a:solidFill>
                <a:schemeClr val="tx1"/>
              </a:solidFill>
              <a:round/>
              <a:headEnd/>
              <a:tailEnd/>
            </a:ln>
          </p:spPr>
          <p:txBody>
            <a:bodyPr wrap="none" anchor="ctr"/>
            <a:lstStyle/>
            <a:p>
              <a:pPr algn="ctr" eaLnBrk="1" hangingPunct="1"/>
              <a:r>
                <a:rPr lang="en-US" dirty="0">
                  <a:solidFill>
                    <a:srgbClr val="000000"/>
                  </a:solidFill>
                  <a:latin typeface="Baskerville Old Face" charset="0"/>
                </a:rPr>
                <a:t>Restrictive </a:t>
              </a:r>
            </a:p>
            <a:p>
              <a:pPr algn="ctr" eaLnBrk="1" hangingPunct="1"/>
              <a:r>
                <a:rPr lang="en-US" dirty="0">
                  <a:solidFill>
                    <a:srgbClr val="000000"/>
                  </a:solidFill>
                  <a:latin typeface="Baskerville Old Face" charset="0"/>
                </a:rPr>
                <a:t>Laws </a:t>
              </a:r>
            </a:p>
            <a:p>
              <a:pPr algn="ctr" eaLnBrk="1" hangingPunct="1"/>
              <a:r>
                <a:rPr lang="en-US" dirty="0">
                  <a:solidFill>
                    <a:srgbClr val="000000"/>
                  </a:solidFill>
                  <a:latin typeface="Baskerville Old Face" charset="0"/>
                </a:rPr>
                <a:t>Passed </a:t>
              </a:r>
            </a:p>
            <a:p>
              <a:pPr algn="ctr" eaLnBrk="1" hangingPunct="1"/>
              <a:r>
                <a:rPr lang="en-US" dirty="0">
                  <a:solidFill>
                    <a:srgbClr val="000000"/>
                  </a:solidFill>
                  <a:latin typeface="Baskerville Old Face" charset="0"/>
                </a:rPr>
                <a:t>By the British</a:t>
              </a:r>
            </a:p>
          </p:txBody>
        </p:sp>
        <p:sp>
          <p:nvSpPr>
            <p:cNvPr id="1036" name="_s1036"/>
            <p:cNvSpPr>
              <a:spLocks noChangeShapeType="1"/>
            </p:cNvSpPr>
            <p:nvPr/>
          </p:nvSpPr>
          <p:spPr bwMode="auto">
            <a:xfrm flipV="1">
              <a:off x="4936" y="1556"/>
              <a:ext cx="296" cy="17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037" name="_s1037"/>
            <p:cNvSpPr>
              <a:spLocks noChangeArrowheads="1"/>
            </p:cNvSpPr>
            <p:nvPr/>
          </p:nvSpPr>
          <p:spPr bwMode="auto">
            <a:xfrm>
              <a:off x="5106" y="1044"/>
              <a:ext cx="1998" cy="684"/>
            </a:xfrm>
            <a:prstGeom prst="ellipse">
              <a:avLst/>
            </a:prstGeom>
            <a:gradFill rotWithShape="1">
              <a:gsLst>
                <a:gs pos="0">
                  <a:srgbClr val="FC9FCB">
                    <a:alpha val="39000"/>
                  </a:srgbClr>
                </a:gs>
                <a:gs pos="13000">
                  <a:srgbClr val="F8B049">
                    <a:alpha val="39520"/>
                  </a:srgbClr>
                </a:gs>
                <a:gs pos="21001">
                  <a:srgbClr val="F8B049">
                    <a:alpha val="39840"/>
                  </a:srgbClr>
                </a:gs>
                <a:gs pos="63000">
                  <a:srgbClr val="FEE7F2">
                    <a:alpha val="41520"/>
                  </a:srgbClr>
                </a:gs>
                <a:gs pos="67000">
                  <a:srgbClr val="F952A0">
                    <a:alpha val="41679"/>
                  </a:srgbClr>
                </a:gs>
                <a:gs pos="69000">
                  <a:srgbClr val="C50849">
                    <a:alpha val="41759"/>
                  </a:srgbClr>
                </a:gs>
                <a:gs pos="82001">
                  <a:srgbClr val="B43E85">
                    <a:alpha val="42279"/>
                  </a:srgbClr>
                </a:gs>
                <a:gs pos="100000">
                  <a:srgbClr val="F8B049">
                    <a:alpha val="42999"/>
                  </a:srgbClr>
                </a:gs>
              </a:gsLst>
              <a:lin ang="5400000" scaled="1"/>
            </a:gradFill>
            <a:ln w="9525">
              <a:solidFill>
                <a:schemeClr val="tx1"/>
              </a:solidFill>
              <a:round/>
              <a:headEnd/>
              <a:tailEnd/>
            </a:ln>
          </p:spPr>
          <p:txBody>
            <a:bodyPr wrap="none" anchor="ctr"/>
            <a:lstStyle/>
            <a:p>
              <a:pPr algn="ctr" eaLnBrk="1" hangingPunct="1"/>
              <a:r>
                <a:rPr lang="en-US">
                  <a:latin typeface="Baskerville Old Face" charset="0"/>
                </a:rPr>
                <a:t>Enlightenment Ideas</a:t>
              </a:r>
            </a:p>
          </p:txBody>
        </p:sp>
        <p:sp>
          <p:nvSpPr>
            <p:cNvPr id="1038" name="_s1038"/>
            <p:cNvSpPr>
              <a:spLocks noChangeShapeType="1"/>
            </p:cNvSpPr>
            <p:nvPr/>
          </p:nvSpPr>
          <p:spPr bwMode="auto">
            <a:xfrm flipV="1">
              <a:off x="4320" y="960"/>
              <a:ext cx="1" cy="58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039" name="_s1039"/>
            <p:cNvSpPr>
              <a:spLocks noChangeArrowheads="1"/>
            </p:cNvSpPr>
            <p:nvPr/>
          </p:nvSpPr>
          <p:spPr bwMode="auto">
            <a:xfrm>
              <a:off x="3072" y="192"/>
              <a:ext cx="2646" cy="816"/>
            </a:xfrm>
            <a:prstGeom prst="ellipse">
              <a:avLst/>
            </a:prstGeom>
            <a:gradFill rotWithShape="1">
              <a:gsLst>
                <a:gs pos="0">
                  <a:srgbClr val="F1DAAD"/>
                </a:gs>
                <a:gs pos="100000">
                  <a:srgbClr val="D8E5E8"/>
                </a:gs>
              </a:gsLst>
              <a:lin ang="5400000" scaled="1"/>
            </a:gradFill>
            <a:ln w="9525">
              <a:solidFill>
                <a:schemeClr val="tx1"/>
              </a:solidFill>
              <a:round/>
              <a:headEnd/>
              <a:tailEnd/>
            </a:ln>
          </p:spPr>
          <p:txBody>
            <a:bodyPr wrap="none" anchor="ctr"/>
            <a:lstStyle/>
            <a:p>
              <a:pPr algn="ctr" eaLnBrk="1" hangingPunct="1"/>
              <a:r>
                <a:rPr lang="en-US" dirty="0">
                  <a:solidFill>
                    <a:srgbClr val="000000"/>
                  </a:solidFill>
                  <a:latin typeface="Baskerville Old Face" charset="0"/>
                </a:rPr>
                <a:t>Mercantilism</a:t>
              </a:r>
              <a:r>
                <a:rPr lang="en-US" sz="1800" dirty="0">
                  <a:solidFill>
                    <a:srgbClr val="000000"/>
                  </a:solidFill>
                  <a:latin typeface="Baskerville Old Face" charset="0"/>
                </a:rPr>
                <a:t> </a:t>
              </a:r>
            </a:p>
          </p:txBody>
        </p:sp>
        <p:sp>
          <p:nvSpPr>
            <p:cNvPr id="1040" name="_s1040"/>
            <p:cNvSpPr>
              <a:spLocks noChangeArrowheads="1"/>
            </p:cNvSpPr>
            <p:nvPr/>
          </p:nvSpPr>
          <p:spPr bwMode="auto">
            <a:xfrm>
              <a:off x="3498" y="1536"/>
              <a:ext cx="1638" cy="1062"/>
            </a:xfrm>
            <a:prstGeom prst="ellipse">
              <a:avLst/>
            </a:prstGeom>
            <a:gradFill rotWithShape="1">
              <a:gsLst>
                <a:gs pos="0">
                  <a:srgbClr val="CCDFBF"/>
                </a:gs>
                <a:gs pos="100000">
                  <a:srgbClr val="FFB39B"/>
                </a:gs>
              </a:gsLst>
              <a:lin ang="5400000" scaled="1"/>
            </a:gradFill>
            <a:ln w="9525">
              <a:solidFill>
                <a:srgbClr val="CC3300"/>
              </a:solidFill>
              <a:round/>
              <a:headEnd/>
              <a:tailEnd/>
            </a:ln>
          </p:spPr>
          <p:txBody>
            <a:bodyPr wrap="none" anchor="ctr"/>
            <a:lstStyle/>
            <a:p>
              <a:pPr algn="ctr" eaLnBrk="1" hangingPunct="1"/>
              <a:r>
                <a:rPr lang="en-US" sz="2200">
                  <a:solidFill>
                    <a:srgbClr val="FF3300"/>
                  </a:solidFill>
                  <a:latin typeface="Baskerville Old Face" charset="0"/>
                </a:rPr>
                <a:t>Causes of the </a:t>
              </a:r>
            </a:p>
            <a:p>
              <a:pPr algn="ctr" eaLnBrk="1" hangingPunct="1"/>
              <a:r>
                <a:rPr lang="en-US" sz="2200">
                  <a:solidFill>
                    <a:srgbClr val="FF3300"/>
                  </a:solidFill>
                  <a:latin typeface="Baskerville Old Face" charset="0"/>
                </a:rPr>
                <a:t>American </a:t>
              </a:r>
            </a:p>
            <a:p>
              <a:pPr algn="ctr" eaLnBrk="1" hangingPunct="1"/>
              <a:r>
                <a:rPr lang="en-US" sz="2200">
                  <a:solidFill>
                    <a:srgbClr val="FF3300"/>
                  </a:solidFill>
                  <a:latin typeface="Baskerville Old Face" charset="0"/>
                </a:rPr>
                <a:t>Independence </a:t>
              </a:r>
            </a:p>
            <a:p>
              <a:pPr algn="ctr" eaLnBrk="1" hangingPunct="1"/>
              <a:r>
                <a:rPr lang="en-US" sz="2200">
                  <a:solidFill>
                    <a:srgbClr val="FF3300"/>
                  </a:solidFill>
                  <a:latin typeface="Baskerville Old Face" charset="0"/>
                </a:rPr>
                <a:t>Movement </a:t>
              </a:r>
            </a:p>
          </p:txBody>
        </p:sp>
      </p:grpSp>
    </p:spTree>
    <p:extLst>
      <p:ext uri="{BB962C8B-B14F-4D97-AF65-F5344CB8AC3E}">
        <p14:creationId xmlns:p14="http://schemas.microsoft.com/office/powerpoint/2010/main" val="21949988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533400" y="134938"/>
            <a:ext cx="8077200" cy="2025650"/>
          </a:xfrm>
          <a:prstGeom prst="rect">
            <a:avLst/>
          </a:prstGeom>
          <a:gradFill rotWithShape="1">
            <a:gsLst>
              <a:gs pos="0">
                <a:srgbClr val="DCD4FC"/>
              </a:gs>
              <a:gs pos="100000">
                <a:srgbClr val="DBCAC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b="1">
                <a:latin typeface="Baskerville Old Face" charset="0"/>
              </a:rPr>
              <a:t>On May 9, 1754, </a:t>
            </a:r>
            <a:r>
              <a:rPr lang="en-US" sz="1800" b="1" i="1">
                <a:latin typeface="Baskerville Old Face" charset="0"/>
              </a:rPr>
              <a:t>Join, or Die</a:t>
            </a:r>
            <a:r>
              <a:rPr lang="en-US" sz="1800" b="1">
                <a:latin typeface="Baskerville Old Face" charset="0"/>
              </a:rPr>
              <a:t>, considered the first American political cartoon, was printed in </a:t>
            </a:r>
            <a:r>
              <a:rPr lang="en-US" sz="1800" b="1" i="1">
                <a:latin typeface="Baskerville Old Face" charset="0"/>
              </a:rPr>
              <a:t>The Pennsylvania Gazette</a:t>
            </a:r>
            <a:r>
              <a:rPr lang="en-US" sz="1800" b="1">
                <a:latin typeface="Baskerville Old Face" charset="0"/>
              </a:rPr>
              <a:t>. The message for the cartoon, written Benjamin Franklin, was concern about increasing French pressure along the western frontier of the colonies. </a:t>
            </a:r>
          </a:p>
          <a:p>
            <a:pPr algn="ctr" eaLnBrk="1" hangingPunct="1">
              <a:spcBef>
                <a:spcPct val="50000"/>
              </a:spcBef>
            </a:pPr>
            <a:r>
              <a:rPr lang="en-US" sz="1800" b="1">
                <a:latin typeface="Baskerville Old Face" charset="0"/>
              </a:rPr>
              <a:t>Why is the snake split into 8 segments?</a:t>
            </a:r>
          </a:p>
          <a:p>
            <a:pPr algn="ctr" eaLnBrk="1" hangingPunct="1">
              <a:spcBef>
                <a:spcPct val="50000"/>
              </a:spcBef>
            </a:pPr>
            <a:r>
              <a:rPr lang="en-US" sz="1800" b="1">
                <a:latin typeface="Baskerville Old Face" charset="0"/>
              </a:rPr>
              <a:t>Who is being  asked to join? What should they join? </a:t>
            </a:r>
            <a:endParaRPr lang="en-US" sz="1800" b="1">
              <a:latin typeface="Verdana" charset="0"/>
            </a:endParaRPr>
          </a:p>
        </p:txBody>
      </p:sp>
      <p:pic>
        <p:nvPicPr>
          <p:cNvPr id="5123" name="Picture 3" descr="join or d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133600"/>
            <a:ext cx="7239000" cy="464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432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2600" y="1027152"/>
            <a:ext cx="3505200" cy="5478423"/>
          </a:xfrm>
          <a:prstGeom prst="rect">
            <a:avLst/>
          </a:prstGeom>
        </p:spPr>
        <p:txBody>
          <a:bodyPr wrap="square">
            <a:spAutoFit/>
          </a:bodyPr>
          <a:lstStyle/>
          <a:p>
            <a:pPr marL="457200" indent="-457200">
              <a:spcAft>
                <a:spcPts val="1800"/>
              </a:spcAft>
              <a:buBlip>
                <a:blip r:embed="rId2"/>
              </a:buBlip>
            </a:pPr>
            <a:r>
              <a:rPr lang="en-US" sz="3200" b="1" dirty="0" smtClean="0"/>
              <a:t>Long-standing rivalry between France &amp; England</a:t>
            </a:r>
          </a:p>
          <a:p>
            <a:pPr marL="457200" indent="-457200">
              <a:spcAft>
                <a:spcPts val="1800"/>
              </a:spcAft>
              <a:buBlip>
                <a:blip r:embed="rId2"/>
              </a:buBlip>
            </a:pPr>
            <a:r>
              <a:rPr lang="en-US" sz="3200" b="1" dirty="0" smtClean="0"/>
              <a:t>War fought in Europe from 1754-1763</a:t>
            </a:r>
          </a:p>
          <a:p>
            <a:pPr marL="457200" indent="-457200">
              <a:spcAft>
                <a:spcPts val="1800"/>
              </a:spcAft>
              <a:buBlip>
                <a:blip r:embed="rId2"/>
              </a:buBlip>
            </a:pPr>
            <a:r>
              <a:rPr lang="en-US" sz="3200" b="1" dirty="0" smtClean="0"/>
              <a:t>Also known as the Seven Years’ War</a:t>
            </a:r>
          </a:p>
        </p:txBody>
      </p:sp>
      <p:pic>
        <p:nvPicPr>
          <p:cNvPr id="5" name="Picture 12" descr="NoAmer-1750"/>
          <p:cNvPicPr>
            <a:picLocks noChangeAspect="1" noChangeArrowheads="1"/>
          </p:cNvPicPr>
          <p:nvPr/>
        </p:nvPicPr>
        <p:blipFill rotWithShape="1">
          <a:blip r:embed="rId3">
            <a:lum bright="-12000" contrast="42000"/>
            <a:extLst>
              <a:ext uri="{28A0092B-C50C-407E-A947-70E740481C1C}">
                <a14:useLocalDpi xmlns:a14="http://schemas.microsoft.com/office/drawing/2010/main" val="0"/>
              </a:ext>
            </a:extLst>
          </a:blip>
          <a:srcRect l="11913" t="663" r="1984"/>
          <a:stretch/>
        </p:blipFill>
        <p:spPr bwMode="auto">
          <a:xfrm>
            <a:off x="76200" y="982977"/>
            <a:ext cx="5486400" cy="579882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3530" t="7693" r="14359" b="25488"/>
          <a:stretch/>
        </p:blipFill>
        <p:spPr bwMode="auto">
          <a:xfrm>
            <a:off x="-1" y="0"/>
            <a:ext cx="5390867" cy="132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86400" y="228600"/>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226391349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r="31620" b="34098"/>
          <a:stretch/>
        </p:blipFill>
        <p:spPr bwMode="auto">
          <a:xfrm>
            <a:off x="-380999" y="-152400"/>
            <a:ext cx="4243316" cy="146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4" descr="OhioRiverValley-1753"/>
          <p:cNvPicPr>
            <a:picLocks noChangeAspect="1" noChangeArrowheads="1"/>
          </p:cNvPicPr>
          <p:nvPr/>
        </p:nvPicPr>
        <p:blipFill>
          <a:blip r:embed="rId3">
            <a:lum bright="-6000" contrast="36000"/>
            <a:extLst>
              <a:ext uri="{28A0092B-C50C-407E-A947-70E740481C1C}">
                <a14:useLocalDpi xmlns:a14="http://schemas.microsoft.com/office/drawing/2010/main" val="0"/>
              </a:ext>
            </a:extLst>
          </a:blip>
          <a:srcRect/>
          <a:stretch>
            <a:fillRect/>
          </a:stretch>
        </p:blipFill>
        <p:spPr bwMode="auto">
          <a:xfrm>
            <a:off x="4267200" y="207846"/>
            <a:ext cx="4682079" cy="651227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95618" y="1332629"/>
            <a:ext cx="4071582" cy="4262705"/>
          </a:xfrm>
          <a:prstGeom prst="rect">
            <a:avLst/>
          </a:prstGeom>
        </p:spPr>
        <p:txBody>
          <a:bodyPr wrap="square">
            <a:spAutoFit/>
          </a:bodyPr>
          <a:lstStyle/>
          <a:p>
            <a:pPr marL="457200" indent="-457200">
              <a:spcAft>
                <a:spcPts val="1800"/>
              </a:spcAft>
              <a:buBlip>
                <a:blip r:embed="rId4"/>
              </a:buBlip>
            </a:pPr>
            <a:r>
              <a:rPr lang="en-US" sz="3200" b="1" dirty="0" smtClean="0"/>
              <a:t>English concerned about French Forts being built by in the Ohio River Valley</a:t>
            </a:r>
          </a:p>
          <a:p>
            <a:pPr marL="457200" indent="-457200">
              <a:spcAft>
                <a:spcPts val="1800"/>
              </a:spcAft>
              <a:buBlip>
                <a:blip r:embed="rId4"/>
              </a:buBlip>
            </a:pPr>
            <a:r>
              <a:rPr lang="en-US" sz="3200" b="1" dirty="0" smtClean="0"/>
              <a:t>Population of English colonies growing rapidly &amp; pushing west</a:t>
            </a:r>
          </a:p>
        </p:txBody>
      </p:sp>
      <p:sp>
        <p:nvSpPr>
          <p:cNvPr id="5" name="TextBox 4"/>
          <p:cNvSpPr txBox="1"/>
          <p:nvPr/>
        </p:nvSpPr>
        <p:spPr>
          <a:xfrm>
            <a:off x="3733800" y="152400"/>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405629850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upload.wikimedia.org/wikipedia/commons/thumb/c/c7/Washington_1772.jpg/640px-Washington_1772.jpg"/>
          <p:cNvPicPr>
            <a:picLocks noChangeAspect="1" noChangeArrowheads="1"/>
          </p:cNvPicPr>
          <p:nvPr/>
        </p:nvPicPr>
        <p:blipFill rotWithShape="1">
          <a:blip r:embed="rId2">
            <a:extLst>
              <a:ext uri="{28A0092B-C50C-407E-A947-70E740481C1C}">
                <a14:useLocalDpi xmlns:a14="http://schemas.microsoft.com/office/drawing/2010/main" val="0"/>
              </a:ext>
            </a:extLst>
          </a:blip>
          <a:srcRect l="9541" r="14056"/>
          <a:stretch/>
        </p:blipFill>
        <p:spPr bwMode="auto">
          <a:xfrm>
            <a:off x="4544704" y="-14785"/>
            <a:ext cx="4599296" cy="68475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74" y="1259443"/>
            <a:ext cx="4645926" cy="5293757"/>
          </a:xfrm>
          <a:prstGeom prst="rect">
            <a:avLst/>
          </a:prstGeom>
        </p:spPr>
        <p:txBody>
          <a:bodyPr wrap="square">
            <a:spAutoFit/>
          </a:bodyPr>
          <a:lstStyle/>
          <a:p>
            <a:pPr marL="457200" indent="-457200">
              <a:spcAft>
                <a:spcPts val="1800"/>
              </a:spcAft>
              <a:buBlip>
                <a:blip r:embed="rId3"/>
              </a:buBlip>
            </a:pPr>
            <a:r>
              <a:rPr lang="en-US" sz="2800" b="1" dirty="0" smtClean="0"/>
              <a:t>Young Major George Washington leads a small force into Ohio in 1754</a:t>
            </a:r>
          </a:p>
          <a:p>
            <a:pPr marL="457200" indent="-457200">
              <a:spcAft>
                <a:spcPts val="1800"/>
              </a:spcAft>
              <a:buBlip>
                <a:blip r:embed="rId3"/>
              </a:buBlip>
            </a:pPr>
            <a:r>
              <a:rPr lang="en-US" sz="2800" b="1" dirty="0" smtClean="0"/>
              <a:t>Hoped to capture the French Fort Duquesne but defeated and forced to retreat &amp; build Fort Necessity</a:t>
            </a:r>
          </a:p>
          <a:p>
            <a:pPr marL="457200" indent="-457200">
              <a:spcAft>
                <a:spcPts val="1800"/>
              </a:spcAft>
              <a:buBlip>
                <a:blip r:embed="rId3"/>
              </a:buBlip>
            </a:pPr>
            <a:r>
              <a:rPr lang="en-US" sz="2800" b="1" dirty="0" smtClean="0"/>
              <a:t>Defeated by French &amp; Native Americans and forced to return to Virginia</a:t>
            </a:r>
          </a:p>
        </p:txBody>
      </p:sp>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223" t="6886" r="6932" b="31442"/>
          <a:stretch/>
        </p:blipFill>
        <p:spPr bwMode="auto">
          <a:xfrm>
            <a:off x="2275" y="-1"/>
            <a:ext cx="6322325" cy="1345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09800" y="762000"/>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62368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5" name="Object 4"/>
          <p:cNvGraphicFramePr>
            <a:graphicFrameLocks noChangeAspect="1"/>
          </p:cNvGraphicFramePr>
          <p:nvPr/>
        </p:nvGraphicFramePr>
        <p:xfrm>
          <a:off x="0" y="0"/>
          <a:ext cx="9144000" cy="6324600"/>
        </p:xfrm>
        <a:graphic>
          <a:graphicData uri="http://schemas.openxmlformats.org/presentationml/2006/ole">
            <mc:AlternateContent xmlns:mc="http://schemas.openxmlformats.org/markup-compatibility/2006">
              <mc:Choice xmlns:v="urn:schemas-microsoft-com:vml" Requires="v">
                <p:oleObj spid="_x0000_s8204" name="Bitmap Image" r:id="rId3" imgW="8733333" imgH="6039693" progId="Paint.Picture">
                  <p:embed/>
                </p:oleObj>
              </mc:Choice>
              <mc:Fallback>
                <p:oleObj name="Bitmap Image" r:id="rId3" imgW="8733333" imgH="6039693"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623858981"/>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1382</TotalTime>
  <Words>1242</Words>
  <Application>Microsoft Macintosh PowerPoint</Application>
  <PresentationFormat>On-screen Show (4:3)</PresentationFormat>
  <Paragraphs>151</Paragraphs>
  <Slides>42</Slides>
  <Notes>10</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42</vt:i4>
      </vt:variant>
    </vt:vector>
  </HeadingPairs>
  <TitlesOfParts>
    <vt:vector size="46" baseType="lpstr">
      <vt:lpstr>Office Theme</vt:lpstr>
      <vt:lpstr>1_Office Theme</vt:lpstr>
      <vt:lpstr>Bitmap Image</vt:lpstr>
      <vt:lpstr>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1758- Louisbourg</vt:lpstr>
      <vt:lpstr>Louisbourg Cont…</vt:lpstr>
      <vt:lpstr>PowerPoint Presentation</vt:lpstr>
      <vt:lpstr>Summer 1759</vt:lpstr>
      <vt:lpstr>PowerPoint Presentation</vt:lpstr>
      <vt:lpstr>Problems with French Defense</vt:lpstr>
      <vt:lpstr>Battle Preparations</vt:lpstr>
      <vt:lpstr>French Mistakes</vt:lpstr>
      <vt:lpstr>PowerPoint Presentation</vt:lpstr>
      <vt:lpstr>PowerPoint Presentation</vt:lpstr>
      <vt:lpstr>PowerPoint Presentation</vt:lpstr>
      <vt:lpstr>The Plains of Abraham</vt:lpstr>
      <vt:lpstr>PowerPoint Presentation</vt:lpstr>
      <vt:lpstr>PowerPoint Presentation</vt:lpstr>
      <vt:lpstr>PowerPoint Presentation</vt:lpstr>
      <vt:lpstr>PowerPoint Presentation</vt:lpstr>
      <vt:lpstr>F/I War 1763</vt:lpstr>
      <vt:lpstr>PowerPoint Presentation</vt:lpstr>
      <vt:lpstr>PowerPoint Presentation</vt:lpstr>
      <vt:lpstr>PowerPoint Presentation</vt:lpstr>
      <vt:lpstr>Pontiac</vt:lpstr>
      <vt:lpstr>PowerPoint Presentation</vt:lpstr>
      <vt:lpstr>PowerPoint Presentation</vt:lpstr>
      <vt:lpstr>PowerPoint Presentation</vt:lpstr>
      <vt:lpstr>PowerPoint Presentation</vt:lpstr>
      <vt:lpstr>PowerPoint Presentation</vt:lpstr>
    </vt:vector>
  </TitlesOfParts>
  <Company>Fairfax County Public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Mykael Koe</cp:lastModifiedBy>
  <cp:revision>28</cp:revision>
  <dcterms:created xsi:type="dcterms:W3CDTF">2014-08-14T18:29:35Z</dcterms:created>
  <dcterms:modified xsi:type="dcterms:W3CDTF">2017-11-13T19:51:49Z</dcterms:modified>
</cp:coreProperties>
</file>