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audio1.bin" ContentType="audio/unknown"/>
  <Override PartName="/ppt/media/audio2.bin" ContentType="audio/unknown"/>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2"/>
  </p:notesMasterIdLst>
  <p:sldIdLst>
    <p:sldId id="257" r:id="rId2"/>
    <p:sldId id="487" r:id="rId3"/>
    <p:sldId id="486" r:id="rId4"/>
    <p:sldId id="492" r:id="rId5"/>
    <p:sldId id="494" r:id="rId6"/>
    <p:sldId id="489" r:id="rId7"/>
    <p:sldId id="466" r:id="rId8"/>
    <p:sldId id="495" r:id="rId9"/>
    <p:sldId id="496" r:id="rId10"/>
    <p:sldId id="475" r:id="rId11"/>
    <p:sldId id="490" r:id="rId12"/>
    <p:sldId id="459" r:id="rId13"/>
    <p:sldId id="497" r:id="rId14"/>
    <p:sldId id="460" r:id="rId15"/>
    <p:sldId id="484" r:id="rId16"/>
    <p:sldId id="485" r:id="rId17"/>
    <p:sldId id="467" r:id="rId18"/>
    <p:sldId id="482" r:id="rId19"/>
    <p:sldId id="498" r:id="rId20"/>
    <p:sldId id="476" r:id="rId21"/>
    <p:sldId id="477" r:id="rId22"/>
    <p:sldId id="478" r:id="rId23"/>
    <p:sldId id="479" r:id="rId24"/>
    <p:sldId id="480" r:id="rId25"/>
    <p:sldId id="499" r:id="rId26"/>
    <p:sldId id="463" r:id="rId27"/>
    <p:sldId id="488" r:id="rId28"/>
    <p:sldId id="462" r:id="rId29"/>
    <p:sldId id="457" r:id="rId30"/>
    <p:sldId id="456" r:id="rId31"/>
    <p:sldId id="491" r:id="rId32"/>
    <p:sldId id="481" r:id="rId33"/>
    <p:sldId id="471" r:id="rId34"/>
    <p:sldId id="473" r:id="rId35"/>
    <p:sldId id="441" r:id="rId36"/>
    <p:sldId id="442" r:id="rId37"/>
    <p:sldId id="443" r:id="rId38"/>
    <p:sldId id="438" r:id="rId39"/>
    <p:sldId id="323" r:id="rId40"/>
    <p:sldId id="452" r:id="rId41"/>
    <p:sldId id="445" r:id="rId42"/>
    <p:sldId id="502" r:id="rId43"/>
    <p:sldId id="324" r:id="rId44"/>
    <p:sldId id="327" r:id="rId45"/>
    <p:sldId id="328" r:id="rId46"/>
    <p:sldId id="329" r:id="rId47"/>
    <p:sldId id="330" r:id="rId48"/>
    <p:sldId id="331" r:id="rId49"/>
    <p:sldId id="332" r:id="rId50"/>
    <p:sldId id="333" r:id="rId51"/>
    <p:sldId id="334" r:id="rId52"/>
    <p:sldId id="335" r:id="rId53"/>
    <p:sldId id="336" r:id="rId54"/>
    <p:sldId id="337" r:id="rId55"/>
    <p:sldId id="339" r:id="rId56"/>
    <p:sldId id="504" r:id="rId57"/>
    <p:sldId id="444" r:id="rId58"/>
    <p:sldId id="449" r:id="rId59"/>
    <p:sldId id="451" r:id="rId60"/>
    <p:sldId id="503" r:id="rId61"/>
    <p:sldId id="505" r:id="rId62"/>
    <p:sldId id="342" r:id="rId63"/>
    <p:sldId id="343" r:id="rId64"/>
    <p:sldId id="345" r:id="rId65"/>
    <p:sldId id="344" r:id="rId66"/>
    <p:sldId id="429" r:id="rId67"/>
    <p:sldId id="430" r:id="rId68"/>
    <p:sldId id="433" r:id="rId69"/>
    <p:sldId id="434" r:id="rId70"/>
    <p:sldId id="349" r:id="rId71"/>
    <p:sldId id="350" r:id="rId72"/>
    <p:sldId id="436" r:id="rId73"/>
    <p:sldId id="432" r:id="rId74"/>
    <p:sldId id="437" r:id="rId75"/>
    <p:sldId id="393" r:id="rId76"/>
    <p:sldId id="352" r:id="rId77"/>
    <p:sldId id="353" r:id="rId78"/>
    <p:sldId id="313" r:id="rId79"/>
    <p:sldId id="314" r:id="rId80"/>
    <p:sldId id="315" r:id="rId81"/>
    <p:sldId id="524" r:id="rId82"/>
    <p:sldId id="501" r:id="rId83"/>
    <p:sldId id="408" r:id="rId84"/>
    <p:sldId id="410" r:id="rId85"/>
    <p:sldId id="411" r:id="rId86"/>
    <p:sldId id="409" r:id="rId87"/>
    <p:sldId id="507" r:id="rId88"/>
    <p:sldId id="509" r:id="rId89"/>
    <p:sldId id="510" r:id="rId90"/>
    <p:sldId id="511" r:id="rId91"/>
    <p:sldId id="512" r:id="rId92"/>
    <p:sldId id="513" r:id="rId93"/>
    <p:sldId id="514" r:id="rId94"/>
    <p:sldId id="515" r:id="rId95"/>
    <p:sldId id="516" r:id="rId96"/>
    <p:sldId id="517" r:id="rId97"/>
    <p:sldId id="518" r:id="rId98"/>
    <p:sldId id="519" r:id="rId99"/>
    <p:sldId id="355" r:id="rId100"/>
    <p:sldId id="260" r:id="rId101"/>
    <p:sldId id="261" r:id="rId102"/>
    <p:sldId id="262" r:id="rId103"/>
    <p:sldId id="263" r:id="rId104"/>
    <p:sldId id="264" r:id="rId105"/>
    <p:sldId id="265" r:id="rId106"/>
    <p:sldId id="266" r:id="rId107"/>
    <p:sldId id="268" r:id="rId108"/>
    <p:sldId id="356" r:id="rId109"/>
    <p:sldId id="414" r:id="rId110"/>
    <p:sldId id="269" r:id="rId111"/>
    <p:sldId id="270" r:id="rId112"/>
    <p:sldId id="271" r:id="rId113"/>
    <p:sldId id="274" r:id="rId114"/>
    <p:sldId id="275" r:id="rId115"/>
    <p:sldId id="276" r:id="rId116"/>
    <p:sldId id="277" r:id="rId117"/>
    <p:sldId id="522" r:id="rId118"/>
    <p:sldId id="278" r:id="rId119"/>
    <p:sldId id="279" r:id="rId120"/>
    <p:sldId id="311" r:id="rId121"/>
    <p:sldId id="281" r:id="rId122"/>
    <p:sldId id="282" r:id="rId123"/>
    <p:sldId id="283" r:id="rId124"/>
    <p:sldId id="415" r:id="rId125"/>
    <p:sldId id="416" r:id="rId126"/>
    <p:sldId id="359" r:id="rId127"/>
    <p:sldId id="360" r:id="rId128"/>
    <p:sldId id="361" r:id="rId129"/>
    <p:sldId id="362" r:id="rId130"/>
    <p:sldId id="363" r:id="rId131"/>
    <p:sldId id="284" r:id="rId132"/>
    <p:sldId id="285" r:id="rId133"/>
    <p:sldId id="364" r:id="rId134"/>
    <p:sldId id="365" r:id="rId135"/>
    <p:sldId id="366" r:id="rId136"/>
    <p:sldId id="520" r:id="rId137"/>
    <p:sldId id="521" r:id="rId138"/>
    <p:sldId id="367" r:id="rId139"/>
    <p:sldId id="368" r:id="rId140"/>
    <p:sldId id="369" r:id="rId141"/>
    <p:sldId id="370" r:id="rId142"/>
    <p:sldId id="371" r:id="rId143"/>
    <p:sldId id="372" r:id="rId144"/>
    <p:sldId id="373" r:id="rId145"/>
    <p:sldId id="286" r:id="rId146"/>
    <p:sldId id="374" r:id="rId147"/>
    <p:sldId id="375" r:id="rId148"/>
    <p:sldId id="376" r:id="rId149"/>
    <p:sldId id="287" r:id="rId150"/>
    <p:sldId id="288" r:id="rId151"/>
    <p:sldId id="289" r:id="rId152"/>
    <p:sldId id="290" r:id="rId153"/>
    <p:sldId id="291" r:id="rId154"/>
    <p:sldId id="292" r:id="rId155"/>
    <p:sldId id="293" r:id="rId156"/>
    <p:sldId id="294" r:id="rId157"/>
    <p:sldId id="295" r:id="rId158"/>
    <p:sldId id="296" r:id="rId159"/>
    <p:sldId id="439" r:id="rId160"/>
    <p:sldId id="417" r:id="rId161"/>
    <p:sldId id="420" r:id="rId162"/>
    <p:sldId id="377" r:id="rId163"/>
    <p:sldId id="378" r:id="rId164"/>
    <p:sldId id="379" r:id="rId165"/>
    <p:sldId id="380" r:id="rId166"/>
    <p:sldId id="381" r:id="rId167"/>
    <p:sldId id="382" r:id="rId168"/>
    <p:sldId id="383" r:id="rId169"/>
    <p:sldId id="384" r:id="rId170"/>
    <p:sldId id="385" r:id="rId171"/>
    <p:sldId id="386" r:id="rId172"/>
    <p:sldId id="387" r:id="rId173"/>
    <p:sldId id="388" r:id="rId174"/>
    <p:sldId id="389" r:id="rId175"/>
    <p:sldId id="390" r:id="rId176"/>
    <p:sldId id="391" r:id="rId177"/>
    <p:sldId id="392" r:id="rId178"/>
    <p:sldId id="419" r:id="rId179"/>
    <p:sldId id="422" r:id="rId180"/>
    <p:sldId id="523" r:id="rId1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3" autoAdjust="0"/>
    <p:restoredTop sz="94660"/>
  </p:normalViewPr>
  <p:slideViewPr>
    <p:cSldViewPr snapToGrid="0" snapToObjects="1">
      <p:cViewPr varScale="1">
        <p:scale>
          <a:sx n="77" d="100"/>
          <a:sy n="77" d="100"/>
        </p:scale>
        <p:origin x="-7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printerSettings" Target="printerSettings/printerSettings1.bin"/><Relationship Id="rId184" Type="http://schemas.openxmlformats.org/officeDocument/2006/relationships/presProps" Target="presProps.xml"/><Relationship Id="rId185" Type="http://schemas.openxmlformats.org/officeDocument/2006/relationships/viewProps" Target="viewProps.xml"/><Relationship Id="rId186" Type="http://schemas.openxmlformats.org/officeDocument/2006/relationships/theme" Target="theme/theme1.xml"/><Relationship Id="rId187"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D8824-187F-3C4B-B88A-CE4EE7BCD741}" type="datetimeFigureOut">
              <a:rPr lang="en-US" smtClean="0"/>
              <a:t>19-09-08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E9ED8-106E-BC4A-952B-87B3C1F0BA74}" type="slidenum">
              <a:rPr lang="en-US" smtClean="0"/>
              <a:t>‹#›</a:t>
            </a:fld>
            <a:endParaRPr lang="en-US"/>
          </a:p>
        </p:txBody>
      </p:sp>
    </p:spTree>
    <p:extLst>
      <p:ext uri="{BB962C8B-B14F-4D97-AF65-F5344CB8AC3E}">
        <p14:creationId xmlns:p14="http://schemas.microsoft.com/office/powerpoint/2010/main" val="29008986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fld id="{9A44115E-3D68-1E43-8BC7-05C6496EE28C}" type="slidenum">
              <a:rPr lang="en-US" sz="1200"/>
              <a:pPr eaLnBrk="1" hangingPunct="1"/>
              <a:t>64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F56D01-7868-6D4A-9CBA-EFE413334B2C}" type="datetimeFigureOut">
              <a:rPr lang="en-US" smtClean="0"/>
              <a:t>19-09-08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834E-5205-304C-906D-3F5497B8F5B8}" type="slidenum">
              <a:rPr lang="en-US" smtClean="0"/>
              <a:t>‹#›</a:t>
            </a:fld>
            <a:endParaRPr lang="en-US"/>
          </a:p>
        </p:txBody>
      </p:sp>
    </p:spTree>
    <p:extLst>
      <p:ext uri="{BB962C8B-B14F-4D97-AF65-F5344CB8AC3E}">
        <p14:creationId xmlns:p14="http://schemas.microsoft.com/office/powerpoint/2010/main" val="1525707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56D01-7868-6D4A-9CBA-EFE413334B2C}" type="datetimeFigureOut">
              <a:rPr lang="en-US" smtClean="0"/>
              <a:t>19-09-08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834E-5205-304C-906D-3F5497B8F5B8}" type="slidenum">
              <a:rPr lang="en-US" smtClean="0"/>
              <a:t>‹#›</a:t>
            </a:fld>
            <a:endParaRPr lang="en-US"/>
          </a:p>
        </p:txBody>
      </p:sp>
    </p:spTree>
    <p:extLst>
      <p:ext uri="{BB962C8B-B14F-4D97-AF65-F5344CB8AC3E}">
        <p14:creationId xmlns:p14="http://schemas.microsoft.com/office/powerpoint/2010/main" val="128533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56D01-7868-6D4A-9CBA-EFE413334B2C}" type="datetimeFigureOut">
              <a:rPr lang="en-US" smtClean="0"/>
              <a:t>19-09-08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834E-5205-304C-906D-3F5497B8F5B8}" type="slidenum">
              <a:rPr lang="en-US" smtClean="0"/>
              <a:t>‹#›</a:t>
            </a:fld>
            <a:endParaRPr lang="en-US"/>
          </a:p>
        </p:txBody>
      </p:sp>
    </p:spTree>
    <p:extLst>
      <p:ext uri="{BB962C8B-B14F-4D97-AF65-F5344CB8AC3E}">
        <p14:creationId xmlns:p14="http://schemas.microsoft.com/office/powerpoint/2010/main" val="1097237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F31941D5-01E3-454E-AD02-F0E42D7E467C}" type="slidenum">
              <a:rPr lang="en-US"/>
              <a:pPr/>
              <a:t>‹#›</a:t>
            </a:fld>
            <a:endParaRPr lang="en-US"/>
          </a:p>
        </p:txBody>
      </p:sp>
    </p:spTree>
    <p:extLst>
      <p:ext uri="{BB962C8B-B14F-4D97-AF65-F5344CB8AC3E}">
        <p14:creationId xmlns:p14="http://schemas.microsoft.com/office/powerpoint/2010/main" val="2166219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573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fld id="{A83AF033-5A9F-D244-8A0A-1CB8905ED93B}" type="slidenum">
              <a:rPr lang="en-US"/>
              <a:pPr/>
              <a:t>‹#›</a:t>
            </a:fld>
            <a:endParaRPr lang="en-US"/>
          </a:p>
        </p:txBody>
      </p:sp>
    </p:spTree>
    <p:extLst>
      <p:ext uri="{BB962C8B-B14F-4D97-AF65-F5344CB8AC3E}">
        <p14:creationId xmlns:p14="http://schemas.microsoft.com/office/powerpoint/2010/main" val="352474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52197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52197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13"/>
          <p:cNvSpPr>
            <a:spLocks noGrp="1" noChangeArrowheads="1"/>
          </p:cNvSpPr>
          <p:nvPr>
            <p:ph type="dt" sz="half" idx="10"/>
          </p:nvPr>
        </p:nvSpPr>
        <p:spPr>
          <a:ln/>
        </p:spPr>
        <p:txBody>
          <a:bodyPr/>
          <a:lstStyle>
            <a:lvl1pPr>
              <a:defRPr/>
            </a:lvl1pPr>
          </a:lstStyle>
          <a:p>
            <a:pPr>
              <a:defRPr/>
            </a:pPr>
            <a:endParaRPr lang="en-US"/>
          </a:p>
        </p:txBody>
      </p:sp>
      <p:sp>
        <p:nvSpPr>
          <p:cNvPr id="7" name="Rectangle 14"/>
          <p:cNvSpPr>
            <a:spLocks noGrp="1" noChangeArrowheads="1"/>
          </p:cNvSpPr>
          <p:nvPr>
            <p:ph type="ftr" sz="quarter" idx="11"/>
          </p:nvPr>
        </p:nvSpPr>
        <p:spPr>
          <a:ln/>
        </p:spPr>
        <p:txBody>
          <a:bodyPr/>
          <a:lstStyle>
            <a:lvl1pPr>
              <a:defRPr/>
            </a:lvl1pPr>
          </a:lstStyle>
          <a:p>
            <a:pPr>
              <a:defRPr/>
            </a:pPr>
            <a:endParaRPr lang="en-US"/>
          </a:p>
        </p:txBody>
      </p:sp>
      <p:sp>
        <p:nvSpPr>
          <p:cNvPr id="8" name="Rectangle 15"/>
          <p:cNvSpPr>
            <a:spLocks noGrp="1" noChangeArrowheads="1"/>
          </p:cNvSpPr>
          <p:nvPr>
            <p:ph type="sldNum" sz="quarter" idx="12"/>
          </p:nvPr>
        </p:nvSpPr>
        <p:spPr>
          <a:ln/>
        </p:spPr>
        <p:txBody>
          <a:bodyPr/>
          <a:lstStyle>
            <a:lvl1pPr>
              <a:defRPr/>
            </a:lvl1pPr>
          </a:lstStyle>
          <a:p>
            <a:fld id="{3D8BF90F-3402-4944-AC2F-019D2ED63847}" type="slidenum">
              <a:rPr lang="en-US"/>
              <a:pPr/>
              <a:t>‹#›</a:t>
            </a:fld>
            <a:endParaRPr lang="en-US"/>
          </a:p>
        </p:txBody>
      </p:sp>
    </p:spTree>
    <p:extLst>
      <p:ext uri="{BB962C8B-B14F-4D97-AF65-F5344CB8AC3E}">
        <p14:creationId xmlns:p14="http://schemas.microsoft.com/office/powerpoint/2010/main" val="403409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F56D01-7868-6D4A-9CBA-EFE413334B2C}" type="datetimeFigureOut">
              <a:rPr lang="en-US" smtClean="0"/>
              <a:t>19-09-08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834E-5205-304C-906D-3F5497B8F5B8}" type="slidenum">
              <a:rPr lang="en-US" smtClean="0"/>
              <a:t>‹#›</a:t>
            </a:fld>
            <a:endParaRPr lang="en-US"/>
          </a:p>
        </p:txBody>
      </p:sp>
    </p:spTree>
    <p:extLst>
      <p:ext uri="{BB962C8B-B14F-4D97-AF65-F5344CB8AC3E}">
        <p14:creationId xmlns:p14="http://schemas.microsoft.com/office/powerpoint/2010/main" val="21702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F56D01-7868-6D4A-9CBA-EFE413334B2C}" type="datetimeFigureOut">
              <a:rPr lang="en-US" smtClean="0"/>
              <a:t>19-09-08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834E-5205-304C-906D-3F5497B8F5B8}" type="slidenum">
              <a:rPr lang="en-US" smtClean="0"/>
              <a:t>‹#›</a:t>
            </a:fld>
            <a:endParaRPr lang="en-US"/>
          </a:p>
        </p:txBody>
      </p:sp>
    </p:spTree>
    <p:extLst>
      <p:ext uri="{BB962C8B-B14F-4D97-AF65-F5344CB8AC3E}">
        <p14:creationId xmlns:p14="http://schemas.microsoft.com/office/powerpoint/2010/main" val="203176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F56D01-7868-6D4A-9CBA-EFE413334B2C}" type="datetimeFigureOut">
              <a:rPr lang="en-US" smtClean="0"/>
              <a:t>19-09-08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E834E-5205-304C-906D-3F5497B8F5B8}" type="slidenum">
              <a:rPr lang="en-US" smtClean="0"/>
              <a:t>‹#›</a:t>
            </a:fld>
            <a:endParaRPr lang="en-US"/>
          </a:p>
        </p:txBody>
      </p:sp>
    </p:spTree>
    <p:extLst>
      <p:ext uri="{BB962C8B-B14F-4D97-AF65-F5344CB8AC3E}">
        <p14:creationId xmlns:p14="http://schemas.microsoft.com/office/powerpoint/2010/main" val="199077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F56D01-7868-6D4A-9CBA-EFE413334B2C}" type="datetimeFigureOut">
              <a:rPr lang="en-US" smtClean="0"/>
              <a:t>19-09-08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E834E-5205-304C-906D-3F5497B8F5B8}" type="slidenum">
              <a:rPr lang="en-US" smtClean="0"/>
              <a:t>‹#›</a:t>
            </a:fld>
            <a:endParaRPr lang="en-US"/>
          </a:p>
        </p:txBody>
      </p:sp>
    </p:spTree>
    <p:extLst>
      <p:ext uri="{BB962C8B-B14F-4D97-AF65-F5344CB8AC3E}">
        <p14:creationId xmlns:p14="http://schemas.microsoft.com/office/powerpoint/2010/main" val="258692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F56D01-7868-6D4A-9CBA-EFE413334B2C}" type="datetimeFigureOut">
              <a:rPr lang="en-US" smtClean="0"/>
              <a:t>19-09-08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9E834E-5205-304C-906D-3F5497B8F5B8}" type="slidenum">
              <a:rPr lang="en-US" smtClean="0"/>
              <a:t>‹#›</a:t>
            </a:fld>
            <a:endParaRPr lang="en-US"/>
          </a:p>
        </p:txBody>
      </p:sp>
    </p:spTree>
    <p:extLst>
      <p:ext uri="{BB962C8B-B14F-4D97-AF65-F5344CB8AC3E}">
        <p14:creationId xmlns:p14="http://schemas.microsoft.com/office/powerpoint/2010/main" val="218831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56D01-7868-6D4A-9CBA-EFE413334B2C}" type="datetimeFigureOut">
              <a:rPr lang="en-US" smtClean="0"/>
              <a:t>19-09-08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E834E-5205-304C-906D-3F5497B8F5B8}" type="slidenum">
              <a:rPr lang="en-US" smtClean="0"/>
              <a:t>‹#›</a:t>
            </a:fld>
            <a:endParaRPr lang="en-US"/>
          </a:p>
        </p:txBody>
      </p:sp>
    </p:spTree>
    <p:extLst>
      <p:ext uri="{BB962C8B-B14F-4D97-AF65-F5344CB8AC3E}">
        <p14:creationId xmlns:p14="http://schemas.microsoft.com/office/powerpoint/2010/main" val="110162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56D01-7868-6D4A-9CBA-EFE413334B2C}" type="datetimeFigureOut">
              <a:rPr lang="en-US" smtClean="0"/>
              <a:t>19-09-08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E834E-5205-304C-906D-3F5497B8F5B8}" type="slidenum">
              <a:rPr lang="en-US" smtClean="0"/>
              <a:t>‹#›</a:t>
            </a:fld>
            <a:endParaRPr lang="en-US"/>
          </a:p>
        </p:txBody>
      </p:sp>
    </p:spTree>
    <p:extLst>
      <p:ext uri="{BB962C8B-B14F-4D97-AF65-F5344CB8AC3E}">
        <p14:creationId xmlns:p14="http://schemas.microsoft.com/office/powerpoint/2010/main" val="43689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56D01-7868-6D4A-9CBA-EFE413334B2C}" type="datetimeFigureOut">
              <a:rPr lang="en-US" smtClean="0"/>
              <a:t>19-09-08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E834E-5205-304C-906D-3F5497B8F5B8}" type="slidenum">
              <a:rPr lang="en-US" smtClean="0"/>
              <a:t>‹#›</a:t>
            </a:fld>
            <a:endParaRPr lang="en-US"/>
          </a:p>
        </p:txBody>
      </p:sp>
    </p:spTree>
    <p:extLst>
      <p:ext uri="{BB962C8B-B14F-4D97-AF65-F5344CB8AC3E}">
        <p14:creationId xmlns:p14="http://schemas.microsoft.com/office/powerpoint/2010/main" val="33946969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56D01-7868-6D4A-9CBA-EFE413334B2C}" type="datetimeFigureOut">
              <a:rPr lang="en-US" smtClean="0"/>
              <a:t>19-09-08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E834E-5205-304C-906D-3F5497B8F5B8}" type="slidenum">
              <a:rPr lang="en-US" smtClean="0"/>
              <a:t>‹#›</a:t>
            </a:fld>
            <a:endParaRPr lang="en-US"/>
          </a:p>
        </p:txBody>
      </p:sp>
    </p:spTree>
    <p:extLst>
      <p:ext uri="{BB962C8B-B14F-4D97-AF65-F5344CB8AC3E}">
        <p14:creationId xmlns:p14="http://schemas.microsoft.com/office/powerpoint/2010/main" val="388666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acekeeper.ca/coate.gif" TargetMode="External"/><Relationship Id="rId3" Type="http://schemas.openxmlformats.org/officeDocument/2006/relationships/image" Target="../media/image5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aws-lois.justice.gc.ca/eng/const/page-15.html"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3.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elections.ca/content.asp?section=pol&amp;document=index&amp;dir=par&amp;lang=e&amp;textonly=false" TargetMode="External"/><Relationship Id="rId3" Type="http://schemas.openxmlformats.org/officeDocument/2006/relationships/image" Target="../media/image5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5.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116.xml.rels><?xml version="1.0" encoding="UTF-8" standalone="yes"?>
<Relationships xmlns="http://schemas.openxmlformats.org/package/2006/relationships"><Relationship Id="rId3" Type="http://schemas.openxmlformats.org/officeDocument/2006/relationships/image" Target="../media/image58.jpg"/><Relationship Id="rId4" Type="http://schemas.openxmlformats.org/officeDocument/2006/relationships/image" Target="../media/image59.jpg"/><Relationship Id="rId1" Type="http://schemas.openxmlformats.org/officeDocument/2006/relationships/slideLayout" Target="../slideLayouts/slideLayout13.xml"/><Relationship Id="rId2" Type="http://schemas.openxmlformats.org/officeDocument/2006/relationships/image" Target="../media/image57.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61.jpg"/><Relationship Id="rId4" Type="http://schemas.openxmlformats.org/officeDocument/2006/relationships/image" Target="../media/image62.jpeg"/><Relationship Id="rId1" Type="http://schemas.openxmlformats.org/officeDocument/2006/relationships/slideLayout" Target="../slideLayouts/slideLayout13.xml"/><Relationship Id="rId2" Type="http://schemas.openxmlformats.org/officeDocument/2006/relationships/image" Target="../media/image60.jpeg"/></Relationships>
</file>

<file path=ppt/slides/_rels/slide119.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g"/><Relationship Id="rId1" Type="http://schemas.openxmlformats.org/officeDocument/2006/relationships/slideLayout" Target="../slideLayouts/slideLayout13.xml"/><Relationship Id="rId2" Type="http://schemas.openxmlformats.org/officeDocument/2006/relationships/image" Target="../media/image6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9.jp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6.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7.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1" Type="http://schemas.openxmlformats.org/officeDocument/2006/relationships/slideLayout" Target="../slideLayouts/slideLayout14.xml"/><Relationship Id="rId2" Type="http://schemas.openxmlformats.org/officeDocument/2006/relationships/image" Target="../media/image68.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2.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jpeg"/><Relationship Id="rId3" Type="http://schemas.openxmlformats.org/officeDocument/2006/relationships/image" Target="../media/image7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WMxGVfk09lU" TargetMode="External"/><Relationship Id="rId3" Type="http://schemas.openxmlformats.org/officeDocument/2006/relationships/image" Target="../media/image15.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3.jpeg"/><Relationship Id="rId3" Type="http://schemas.openxmlformats.org/officeDocument/2006/relationships/image" Target="../media/image84.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jpe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7.jpeg"/><Relationship Id="rId3" Type="http://schemas.openxmlformats.org/officeDocument/2006/relationships/hyperlink" Target="http://www.parl.gc.ca/common/senmemb/senate/isenator.asp?sortord=P&amp;Language=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8.jpeg"/><Relationship Id="rId3" Type="http://schemas.openxmlformats.org/officeDocument/2006/relationships/image" Target="../media/image89.jpe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0.jpe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bertacourts.ab.ca/" TargetMode="External"/><Relationship Id="rId3" Type="http://schemas.openxmlformats.org/officeDocument/2006/relationships/image" Target="../media/image92.jpe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80.xml.rels><?xml version="1.0" encoding="UTF-8" standalone="yes"?>
<Relationships xmlns="http://schemas.openxmlformats.org/package/2006/relationships"><Relationship Id="rId3" Type="http://schemas.openxmlformats.org/officeDocument/2006/relationships/hyperlink" Target="https://www.youtube.com/watch?v=bzAW-xCMB1k" TargetMode="External"/><Relationship Id="rId4" Type="http://schemas.openxmlformats.org/officeDocument/2006/relationships/hyperlink" Target="https://www.youtube.com/watch?v=LGhHhyVUhFU" TargetMode="External"/><Relationship Id="rId1" Type="http://schemas.openxmlformats.org/officeDocument/2006/relationships/slideLayout" Target="../slideLayouts/slideLayout2.xml"/><Relationship Id="rId2" Type="http://schemas.openxmlformats.org/officeDocument/2006/relationships/hyperlink" Target="https://www.facebook.com/GlobalNational/videos/41749976213599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audio1.bin"/><Relationship Id="rId3" Type="http://schemas.openxmlformats.org/officeDocument/2006/relationships/audio" Target="../media/audio2.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audio1.bin"/><Relationship Id="rId3" Type="http://schemas.openxmlformats.org/officeDocument/2006/relationships/audio" Target="../media/audio2.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audio1.bin"/><Relationship Id="rId3" Type="http://schemas.openxmlformats.org/officeDocument/2006/relationships/audio" Target="../media/audio2.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anada.isidewith.com/political-quiz"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1" Type="http://schemas.openxmlformats.org/officeDocument/2006/relationships/image" Target="../media/image48.png"/><Relationship Id="rId12"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 Id="rId10" Type="http://schemas.openxmlformats.org/officeDocument/2006/relationships/image" Target="../media/image4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tudentnewsdaily.com/conservative-vs-liberal-beliefs/"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youtube.com/watch?v=0htVXjPH_9M"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youtube.com/watch?v=L1zkucG1Xc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youtube.com/watch?v=Tudal_4x4F0"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5830" y="0"/>
            <a:ext cx="9179830" cy="2243387"/>
          </a:xfrm>
        </p:spPr>
        <p:txBody>
          <a:bodyPr/>
          <a:lstStyle/>
          <a:p>
            <a:r>
              <a:rPr lang="en-US" dirty="0" smtClean="0"/>
              <a:t>Canada Eh? </a:t>
            </a:r>
            <a:br>
              <a:rPr lang="en-US" dirty="0" smtClean="0"/>
            </a:br>
            <a:r>
              <a:rPr lang="en-US" dirty="0" smtClean="0"/>
              <a:t>Politics and Government</a:t>
            </a:r>
            <a:endParaRPr lang="en-US" dirty="0"/>
          </a:p>
        </p:txBody>
      </p:sp>
    </p:spTree>
    <p:extLst>
      <p:ext uri="{BB962C8B-B14F-4D97-AF65-F5344CB8AC3E}">
        <p14:creationId xmlns:p14="http://schemas.microsoft.com/office/powerpoint/2010/main" val="2802807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15_canada_dry1.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50315" y="3603600"/>
            <a:ext cx="2878552" cy="2056965"/>
          </a:xfrm>
          <a:prstGeom prst="rect">
            <a:avLst/>
          </a:prstGeom>
        </p:spPr>
      </p:pic>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Food for Thought</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pic>
        <p:nvPicPr>
          <p:cNvPr id="14" name="Picture 13" descr="3_crush_cream_soda.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1357" y="1224294"/>
            <a:ext cx="2912209" cy="2379306"/>
          </a:xfrm>
          <a:prstGeom prst="rect">
            <a:avLst/>
          </a:prstGeom>
        </p:spPr>
      </p:pic>
      <p:pic>
        <p:nvPicPr>
          <p:cNvPr id="15" name="Picture 14" descr="6_nanaimo_bars1.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23426" y="1224294"/>
            <a:ext cx="3420574" cy="2444285"/>
          </a:xfrm>
          <a:prstGeom prst="rect">
            <a:avLst/>
          </a:prstGeom>
        </p:spPr>
      </p:pic>
      <p:pic>
        <p:nvPicPr>
          <p:cNvPr id="17" name="Picture 16" descr="13_coffee_crisp.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27714" y="3603600"/>
            <a:ext cx="2922601" cy="2088442"/>
          </a:xfrm>
          <a:prstGeom prst="rect">
            <a:avLst/>
          </a:prstGeom>
        </p:spPr>
      </p:pic>
      <p:pic>
        <p:nvPicPr>
          <p:cNvPr id="19" name="Picture 18" descr="19_smarties.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154618" y="5660565"/>
            <a:ext cx="2527714" cy="1448138"/>
          </a:xfrm>
          <a:prstGeom prst="rect">
            <a:avLst/>
          </a:prstGeom>
        </p:spPr>
      </p:pic>
      <p:pic>
        <p:nvPicPr>
          <p:cNvPr id="20" name="Picture 19" descr="20_butter_tarts.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527714" y="5356457"/>
            <a:ext cx="2922601" cy="1488006"/>
          </a:xfrm>
          <a:prstGeom prst="rect">
            <a:avLst/>
          </a:prstGeom>
        </p:spPr>
      </p:pic>
      <p:pic>
        <p:nvPicPr>
          <p:cNvPr id="21" name="Picture 20" descr="sold-in-canada-4.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682332" y="3603600"/>
            <a:ext cx="1461668" cy="3254400"/>
          </a:xfrm>
          <a:prstGeom prst="rect">
            <a:avLst/>
          </a:prstGeom>
        </p:spPr>
      </p:pic>
      <p:pic>
        <p:nvPicPr>
          <p:cNvPr id="22" name="Picture 21" descr="sold-in-canada-3.png"/>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0" y="1200329"/>
            <a:ext cx="3143723" cy="921868"/>
          </a:xfrm>
          <a:prstGeom prst="rect">
            <a:avLst/>
          </a:prstGeom>
        </p:spPr>
      </p:pic>
      <p:pic>
        <p:nvPicPr>
          <p:cNvPr id="24" name="Picture 23" descr="sold-in-canada-1.png"/>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0" y="2115402"/>
            <a:ext cx="2527714" cy="4742597"/>
          </a:xfrm>
          <a:prstGeom prst="rect">
            <a:avLst/>
          </a:prstGeom>
        </p:spPr>
      </p:pic>
      <p:pic>
        <p:nvPicPr>
          <p:cNvPr id="16" name="Picture 15" descr="8_kraft_dinner1.jpg"/>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331322" y="2122197"/>
            <a:ext cx="812401" cy="1806262"/>
          </a:xfrm>
          <a:prstGeom prst="rect">
            <a:avLst/>
          </a:prstGeom>
        </p:spPr>
      </p:pic>
    </p:spTree>
    <p:extLst>
      <p:ext uri="{BB962C8B-B14F-4D97-AF65-F5344CB8AC3E}">
        <p14:creationId xmlns:p14="http://schemas.microsoft.com/office/powerpoint/2010/main" val="74795117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atin typeface="Arial" charset="0"/>
              </a:rPr>
              <a:t>Issues</a:t>
            </a:r>
          </a:p>
        </p:txBody>
      </p:sp>
      <p:sp>
        <p:nvSpPr>
          <p:cNvPr id="76803" name="Rectangle 3"/>
          <p:cNvSpPr>
            <a:spLocks noGrp="1" noChangeArrowheads="1"/>
          </p:cNvSpPr>
          <p:nvPr>
            <p:ph type="body" idx="1"/>
          </p:nvPr>
        </p:nvSpPr>
        <p:spPr/>
        <p:txBody>
          <a:bodyPr/>
          <a:lstStyle/>
          <a:p>
            <a:pPr eaLnBrk="1" hangingPunct="1"/>
            <a:r>
              <a:rPr lang="en-US" dirty="0">
                <a:latin typeface="Arial" charset="0"/>
              </a:rPr>
              <a:t>Why do we need government?</a:t>
            </a:r>
          </a:p>
          <a:p>
            <a:pPr eaLnBrk="1" hangingPunct="1"/>
            <a:r>
              <a:rPr lang="en-US" dirty="0">
                <a:latin typeface="Arial" charset="0"/>
              </a:rPr>
              <a:t>What can government do?</a:t>
            </a:r>
          </a:p>
          <a:p>
            <a:pPr eaLnBrk="1" hangingPunct="1"/>
            <a:r>
              <a:rPr lang="en-US" dirty="0">
                <a:latin typeface="Arial" charset="0"/>
              </a:rPr>
              <a:t>What types of government exist in Canada today?</a:t>
            </a:r>
          </a:p>
          <a:p>
            <a:pPr eaLnBrk="1" hangingPunct="1"/>
            <a:r>
              <a:rPr lang="en-US" dirty="0">
                <a:latin typeface="Arial" charset="0"/>
              </a:rPr>
              <a:t>How does decision making occur at the federal, provincial, and local levels of government?</a:t>
            </a:r>
          </a:p>
        </p:txBody>
      </p:sp>
      <p:pic>
        <p:nvPicPr>
          <p:cNvPr id="76805" name="Picture 5" descr="coat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1400" y="533400"/>
            <a:ext cx="14065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445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2000"/>
                                        <p:tgtEl>
                                          <p:spTgt spid="7680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6805"/>
                                        </p:tgtEl>
                                        <p:attrNameLst>
                                          <p:attrName>style.visibility</p:attrName>
                                        </p:attrNameLst>
                                      </p:cBhvr>
                                      <p:to>
                                        <p:strVal val="visible"/>
                                      </p:to>
                                    </p:set>
                                    <p:animEffect transition="in" filter="fade">
                                      <p:cBhvr>
                                        <p:cTn id="11" dur="2000"/>
                                        <p:tgtEl>
                                          <p:spTgt spid="76805"/>
                                        </p:tgtEl>
                                      </p:cBhvr>
                                    </p:animEffect>
                                  </p:childTnLst>
                                </p:cTn>
                              </p:par>
                            </p:childTnLst>
                          </p:cTn>
                        </p:par>
                        <p:par>
                          <p:cTn id="12" fill="hold" nodeType="afterGroup">
                            <p:stCondLst>
                              <p:cond delay="4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76803">
                                            <p:txEl>
                                              <p:pRg st="0" end="0"/>
                                            </p:txEl>
                                          </p:spTgt>
                                        </p:tgtEl>
                                        <p:attrNameLst>
                                          <p:attrName>style.visibility</p:attrName>
                                        </p:attrNameLst>
                                      </p:cBhvr>
                                      <p:to>
                                        <p:strVal val="visible"/>
                                      </p:to>
                                    </p:set>
                                    <p:anim calcmode="discrete" valueType="clr">
                                      <p:cBhvr override="childStyle">
                                        <p:cTn id="15" dur="80"/>
                                        <p:tgtEl>
                                          <p:spTgt spid="768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76803">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76803">
                                            <p:txEl>
                                              <p:pRg st="0" end="0"/>
                                            </p:txEl>
                                          </p:spTgt>
                                        </p:tgtEl>
                                        <p:attrNameLst>
                                          <p:attrName>fill.type</p:attrName>
                                        </p:attrNameLst>
                                      </p:cBhvr>
                                      <p:to>
                                        <p:strVal val="solid"/>
                                      </p:to>
                                    </p:set>
                                  </p:childTnLst>
                                </p:cTn>
                              </p:par>
                            </p:childTnLst>
                          </p:cTn>
                        </p:par>
                        <p:par>
                          <p:cTn id="18" fill="hold" nodeType="afterGroup">
                            <p:stCondLst>
                              <p:cond delay="492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76803">
                                            <p:txEl>
                                              <p:pRg st="1" end="1"/>
                                            </p:txEl>
                                          </p:spTgt>
                                        </p:tgtEl>
                                        <p:attrNameLst>
                                          <p:attrName>style.visibility</p:attrName>
                                        </p:attrNameLst>
                                      </p:cBhvr>
                                      <p:to>
                                        <p:strVal val="visible"/>
                                      </p:to>
                                    </p:set>
                                    <p:anim calcmode="discrete" valueType="clr">
                                      <p:cBhvr override="childStyle">
                                        <p:cTn id="21" dur="80"/>
                                        <p:tgtEl>
                                          <p:spTgt spid="7680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6803">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76803">
                                            <p:txEl>
                                              <p:pRg st="1" end="1"/>
                                            </p:txEl>
                                          </p:spTgt>
                                        </p:tgtEl>
                                        <p:attrNameLst>
                                          <p:attrName>fill.type</p:attrName>
                                        </p:attrNameLst>
                                      </p:cBhvr>
                                      <p:to>
                                        <p:strVal val="solid"/>
                                      </p:to>
                                    </p:set>
                                  </p:childTnLst>
                                </p:cTn>
                              </p:par>
                            </p:childTnLst>
                          </p:cTn>
                        </p:par>
                        <p:par>
                          <p:cTn id="24" fill="hold" nodeType="afterGroup">
                            <p:stCondLst>
                              <p:cond delay="576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76803">
                                            <p:txEl>
                                              <p:pRg st="2" end="2"/>
                                            </p:txEl>
                                          </p:spTgt>
                                        </p:tgtEl>
                                        <p:attrNameLst>
                                          <p:attrName>style.visibility</p:attrName>
                                        </p:attrNameLst>
                                      </p:cBhvr>
                                      <p:to>
                                        <p:strVal val="visible"/>
                                      </p:to>
                                    </p:set>
                                    <p:anim calcmode="discrete" valueType="clr">
                                      <p:cBhvr override="childStyle">
                                        <p:cTn id="27" dur="80"/>
                                        <p:tgtEl>
                                          <p:spTgt spid="7680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6803">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76803">
                                            <p:txEl>
                                              <p:pRg st="2" end="2"/>
                                            </p:txEl>
                                          </p:spTgt>
                                        </p:tgtEl>
                                        <p:attrNameLst>
                                          <p:attrName>fill.type</p:attrName>
                                        </p:attrNameLst>
                                      </p:cBhvr>
                                      <p:to>
                                        <p:strVal val="solid"/>
                                      </p:to>
                                    </p:set>
                                  </p:childTnLst>
                                </p:cTn>
                              </p:par>
                            </p:childTnLst>
                          </p:cTn>
                        </p:par>
                        <p:par>
                          <p:cTn id="30" fill="hold" nodeType="afterGroup">
                            <p:stCondLst>
                              <p:cond delay="740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76803">
                                            <p:txEl>
                                              <p:pRg st="3" end="3"/>
                                            </p:txEl>
                                          </p:spTgt>
                                        </p:tgtEl>
                                        <p:attrNameLst>
                                          <p:attrName>style.visibility</p:attrName>
                                        </p:attrNameLst>
                                      </p:cBhvr>
                                      <p:to>
                                        <p:strVal val="visible"/>
                                      </p:to>
                                    </p:set>
                                    <p:anim calcmode="discrete" valueType="clr">
                                      <p:cBhvr override="childStyle">
                                        <p:cTn id="33" dur="80"/>
                                        <p:tgtEl>
                                          <p:spTgt spid="7680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6803">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7680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54743" y="0"/>
            <a:ext cx="7772400" cy="1143000"/>
          </a:xfrm>
        </p:spPr>
        <p:txBody>
          <a:bodyPr/>
          <a:lstStyle/>
          <a:p>
            <a:pPr algn="ctr" eaLnBrk="1" hangingPunct="1"/>
            <a:r>
              <a:rPr lang="en-CA" b="1" dirty="0">
                <a:latin typeface="Arial" charset="0"/>
              </a:rPr>
              <a:t>Government Introduction</a:t>
            </a:r>
            <a:endParaRPr lang="en-CA" u="sng" dirty="0">
              <a:latin typeface="Arial" charset="0"/>
            </a:endParaRPr>
          </a:p>
        </p:txBody>
      </p:sp>
      <p:sp>
        <p:nvSpPr>
          <p:cNvPr id="150531" name="Rectangle 3"/>
          <p:cNvSpPr>
            <a:spLocks noGrp="1" noChangeArrowheads="1"/>
          </p:cNvSpPr>
          <p:nvPr>
            <p:ph type="body" idx="1"/>
          </p:nvPr>
        </p:nvSpPr>
        <p:spPr>
          <a:xfrm>
            <a:off x="0" y="1295400"/>
            <a:ext cx="9029700" cy="5562600"/>
          </a:xfrm>
        </p:spPr>
        <p:txBody>
          <a:bodyPr/>
          <a:lstStyle/>
          <a:p>
            <a:pPr algn="ctr" eaLnBrk="1" hangingPunct="1">
              <a:lnSpc>
                <a:spcPct val="90000"/>
              </a:lnSpc>
              <a:buFont typeface="Wingdings" charset="0"/>
              <a:buNone/>
            </a:pPr>
            <a:r>
              <a:rPr lang="en-CA" sz="3600" b="1" dirty="0">
                <a:solidFill>
                  <a:schemeClr val="accent2"/>
                </a:solidFill>
                <a:latin typeface="Arial" charset="0"/>
              </a:rPr>
              <a:t> </a:t>
            </a:r>
            <a:r>
              <a:rPr lang="en-CA" sz="3600" b="1" u="sng" dirty="0">
                <a:solidFill>
                  <a:schemeClr val="accent2"/>
                </a:solidFill>
                <a:latin typeface="Arial" charset="0"/>
              </a:rPr>
              <a:t>The Need for Government</a:t>
            </a:r>
            <a:endParaRPr lang="en-CA" sz="3600" b="1" dirty="0">
              <a:solidFill>
                <a:schemeClr val="accent2"/>
              </a:solidFill>
              <a:latin typeface="Arial" charset="0"/>
            </a:endParaRPr>
          </a:p>
          <a:p>
            <a:pPr eaLnBrk="1" hangingPunct="1">
              <a:lnSpc>
                <a:spcPct val="90000"/>
              </a:lnSpc>
            </a:pPr>
            <a:r>
              <a:rPr lang="en-CA" dirty="0">
                <a:latin typeface="Arial" charset="0"/>
              </a:rPr>
              <a:t> Since the beginning of </a:t>
            </a:r>
            <a:r>
              <a:rPr lang="en-CA" b="1" u="sng" dirty="0">
                <a:latin typeface="Arial" charset="0"/>
              </a:rPr>
              <a:t>civilization</a:t>
            </a:r>
            <a:r>
              <a:rPr lang="en-CA" dirty="0">
                <a:latin typeface="Arial" charset="0"/>
              </a:rPr>
              <a:t> there has been an </a:t>
            </a:r>
            <a:r>
              <a:rPr lang="en-CA" b="1" u="sng" dirty="0">
                <a:latin typeface="Arial" charset="0"/>
              </a:rPr>
              <a:t>inherent</a:t>
            </a:r>
            <a:r>
              <a:rPr lang="en-CA" dirty="0">
                <a:latin typeface="Arial" charset="0"/>
              </a:rPr>
              <a:t> need for some type of social order.</a:t>
            </a:r>
          </a:p>
          <a:p>
            <a:pPr eaLnBrk="1" hangingPunct="1">
              <a:lnSpc>
                <a:spcPct val="90000"/>
              </a:lnSpc>
            </a:pPr>
            <a:r>
              <a:rPr lang="en-CA" dirty="0">
                <a:latin typeface="Arial" charset="0"/>
              </a:rPr>
              <a:t> </a:t>
            </a:r>
            <a:r>
              <a:rPr lang="en-CA" b="1" u="sng" dirty="0" smtClean="0">
                <a:latin typeface="Arial" charset="0"/>
              </a:rPr>
              <a:t>Monarchy</a:t>
            </a:r>
            <a:endParaRPr lang="en-CA" dirty="0" smtClean="0">
              <a:latin typeface="Arial" charset="0"/>
            </a:endParaRPr>
          </a:p>
          <a:p>
            <a:pPr eaLnBrk="1" hangingPunct="1">
              <a:lnSpc>
                <a:spcPct val="90000"/>
              </a:lnSpc>
            </a:pPr>
            <a:r>
              <a:rPr lang="en-CA" dirty="0" smtClean="0">
                <a:latin typeface="Arial" charset="0"/>
              </a:rPr>
              <a:t>This </a:t>
            </a:r>
            <a:r>
              <a:rPr lang="en-CA" dirty="0">
                <a:latin typeface="Arial" charset="0"/>
              </a:rPr>
              <a:t>type of government involves the rule by </a:t>
            </a:r>
            <a:r>
              <a:rPr lang="en-CA" b="1" u="sng" dirty="0">
                <a:latin typeface="Arial" charset="0"/>
              </a:rPr>
              <a:t>one</a:t>
            </a:r>
            <a:r>
              <a:rPr lang="en-CA" dirty="0">
                <a:latin typeface="Arial" charset="0"/>
              </a:rPr>
              <a:t> person (man) through divine right (God’s rule).</a:t>
            </a:r>
          </a:p>
          <a:p>
            <a:pPr eaLnBrk="1" hangingPunct="1">
              <a:lnSpc>
                <a:spcPct val="90000"/>
              </a:lnSpc>
            </a:pPr>
            <a:r>
              <a:rPr lang="en-CA" dirty="0">
                <a:latin typeface="Arial" charset="0"/>
              </a:rPr>
              <a:t>  The power in this type of government is passed through </a:t>
            </a:r>
            <a:r>
              <a:rPr lang="en-CA" b="1" u="sng" dirty="0">
                <a:latin typeface="Arial" charset="0"/>
              </a:rPr>
              <a:t>heredity</a:t>
            </a:r>
            <a:r>
              <a:rPr lang="en-CA" dirty="0">
                <a:latin typeface="Arial" charset="0"/>
              </a:rPr>
              <a:t>. </a:t>
            </a:r>
          </a:p>
        </p:txBody>
      </p:sp>
    </p:spTree>
    <p:extLst>
      <p:ext uri="{BB962C8B-B14F-4D97-AF65-F5344CB8AC3E}">
        <p14:creationId xmlns:p14="http://schemas.microsoft.com/office/powerpoint/2010/main" val="4268428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2000"/>
                                        <p:tgtEl>
                                          <p:spTgt spid="150530"/>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50531">
                                            <p:txEl>
                                              <p:pRg st="0" end="0"/>
                                            </p:txEl>
                                          </p:spTgt>
                                        </p:tgtEl>
                                        <p:attrNameLst>
                                          <p:attrName>style.visibility</p:attrName>
                                        </p:attrNameLst>
                                      </p:cBhvr>
                                      <p:to>
                                        <p:strVal val="visible"/>
                                      </p:to>
                                    </p:set>
                                    <p:anim calcmode="discrete" valueType="clr">
                                      <p:cBhvr override="childStyle">
                                        <p:cTn id="11" dur="80"/>
                                        <p:tgtEl>
                                          <p:spTgt spid="1505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50531">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150531">
                                            <p:txEl>
                                              <p:pRg st="0" end="0"/>
                                            </p:txEl>
                                          </p:spTgt>
                                        </p:tgtEl>
                                        <p:attrNameLst>
                                          <p:attrName>fill.type</p:attrName>
                                        </p:attrNameLst>
                                      </p:cBhvr>
                                      <p:to>
                                        <p:strVal val="solid"/>
                                      </p:to>
                                    </p:set>
                                  </p:childTnLst>
                                </p:cTn>
                              </p:par>
                            </p:childTnLst>
                          </p:cTn>
                        </p:par>
                        <p:par>
                          <p:cTn id="14" fill="hold" nodeType="afterGroup">
                            <p:stCondLst>
                              <p:cond delay="284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50531">
                                            <p:txEl>
                                              <p:pRg st="1" end="1"/>
                                            </p:txEl>
                                          </p:spTgt>
                                        </p:tgtEl>
                                        <p:attrNameLst>
                                          <p:attrName>style.visibility</p:attrName>
                                        </p:attrNameLst>
                                      </p:cBhvr>
                                      <p:to>
                                        <p:strVal val="visible"/>
                                      </p:to>
                                    </p:set>
                                    <p:anim calcmode="discrete" valueType="clr">
                                      <p:cBhvr override="childStyle">
                                        <p:cTn id="17" dur="80"/>
                                        <p:tgtEl>
                                          <p:spTgt spid="15053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50531">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150531">
                                            <p:txEl>
                                              <p:pRg st="1" end="1"/>
                                            </p:txEl>
                                          </p:spTgt>
                                        </p:tgtEl>
                                        <p:attrNameLst>
                                          <p:attrName>fill.type</p:attrName>
                                        </p:attrNameLst>
                                      </p:cBhvr>
                                      <p:to>
                                        <p:strVal val="solid"/>
                                      </p:to>
                                    </p:set>
                                  </p:childTnLst>
                                </p:cTn>
                              </p:par>
                            </p:childTnLst>
                          </p:cTn>
                        </p:par>
                        <p:par>
                          <p:cTn id="20" fill="hold" nodeType="afterGroup">
                            <p:stCondLst>
                              <p:cond delay="616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50531">
                                            <p:txEl>
                                              <p:pRg st="2" end="2"/>
                                            </p:txEl>
                                          </p:spTgt>
                                        </p:tgtEl>
                                        <p:attrNameLst>
                                          <p:attrName>style.visibility</p:attrName>
                                        </p:attrNameLst>
                                      </p:cBhvr>
                                      <p:to>
                                        <p:strVal val="visible"/>
                                      </p:to>
                                    </p:set>
                                    <p:anim calcmode="discrete" valueType="clr">
                                      <p:cBhvr override="childStyle">
                                        <p:cTn id="23" dur="80"/>
                                        <p:tgtEl>
                                          <p:spTgt spid="15053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0531">
                                            <p:txEl>
                                              <p:pRg st="2" end="2"/>
                                            </p:txEl>
                                          </p:spTgt>
                                        </p:tgtEl>
                                        <p:attrNameLst>
                                          <p:attrName>fillcolor</p:attrName>
                                        </p:attrNameLst>
                                      </p:cBhvr>
                                      <p:tavLst>
                                        <p:tav tm="0">
                                          <p:val>
                                            <p:clrVal>
                                              <a:schemeClr val="accent2"/>
                                            </p:clrVal>
                                          </p:val>
                                        </p:tav>
                                        <p:tav tm="50000">
                                          <p:val>
                                            <p:clrVal>
                                              <a:schemeClr val="hlink"/>
                                            </p:clrVal>
                                          </p:val>
                                        </p:tav>
                                      </p:tavLst>
                                    </p:anim>
                                    <p:set>
                                      <p:cBhvr>
                                        <p:cTn id="25" dur="80"/>
                                        <p:tgtEl>
                                          <p:spTgt spid="150531">
                                            <p:txEl>
                                              <p:pRg st="2" end="2"/>
                                            </p:txEl>
                                          </p:spTgt>
                                        </p:tgtEl>
                                        <p:attrNameLst>
                                          <p:attrName>fill.type</p:attrName>
                                        </p:attrNameLst>
                                      </p:cBhvr>
                                      <p:to>
                                        <p:strVal val="solid"/>
                                      </p:to>
                                    </p:set>
                                  </p:childTnLst>
                                </p:cTn>
                              </p:par>
                            </p:childTnLst>
                          </p:cTn>
                        </p:par>
                        <p:par>
                          <p:cTn id="26" fill="hold">
                            <p:stCondLst>
                              <p:cond delay="652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150531">
                                            <p:txEl>
                                              <p:pRg st="3" end="3"/>
                                            </p:txEl>
                                          </p:spTgt>
                                        </p:tgtEl>
                                        <p:attrNameLst>
                                          <p:attrName>style.visibility</p:attrName>
                                        </p:attrNameLst>
                                      </p:cBhvr>
                                      <p:to>
                                        <p:strVal val="visible"/>
                                      </p:to>
                                    </p:set>
                                    <p:anim calcmode="discrete" valueType="clr">
                                      <p:cBhvr override="childStyle">
                                        <p:cTn id="29" dur="80"/>
                                        <p:tgtEl>
                                          <p:spTgt spid="15053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50531">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150531">
                                            <p:txEl>
                                              <p:pRg st="3" end="3"/>
                                            </p:txEl>
                                          </p:spTgt>
                                        </p:tgtEl>
                                        <p:attrNameLst>
                                          <p:attrName>fill.type</p:attrName>
                                        </p:attrNameLst>
                                      </p:cBhvr>
                                      <p:to>
                                        <p:strVal val="solid"/>
                                      </p:to>
                                    </p:set>
                                  </p:childTnLst>
                                </p:cTn>
                              </p:par>
                            </p:childTnLst>
                          </p:cTn>
                        </p:par>
                        <p:par>
                          <p:cTn id="32" fill="hold" nodeType="afterGroup">
                            <p:stCondLst>
                              <p:cond delay="98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150531">
                                            <p:txEl>
                                              <p:pRg st="4" end="4"/>
                                            </p:txEl>
                                          </p:spTgt>
                                        </p:tgtEl>
                                        <p:attrNameLst>
                                          <p:attrName>style.visibility</p:attrName>
                                        </p:attrNameLst>
                                      </p:cBhvr>
                                      <p:to>
                                        <p:strVal val="visible"/>
                                      </p:to>
                                    </p:set>
                                    <p:anim calcmode="discrete" valueType="clr">
                                      <p:cBhvr override="childStyle">
                                        <p:cTn id="35" dur="80"/>
                                        <p:tgtEl>
                                          <p:spTgt spid="15053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50531">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15053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1"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0" y="0"/>
            <a:ext cx="9029700" cy="6858000"/>
          </a:xfrm>
        </p:spPr>
        <p:txBody>
          <a:bodyPr/>
          <a:lstStyle/>
          <a:p>
            <a:pPr marL="533400" indent="-533400" eaLnBrk="1" hangingPunct="1">
              <a:lnSpc>
                <a:spcPct val="90000"/>
              </a:lnSpc>
            </a:pPr>
            <a:r>
              <a:rPr lang="en-CA" dirty="0">
                <a:latin typeface="Arial" charset="0"/>
              </a:rPr>
              <a:t>This type of government was </a:t>
            </a:r>
            <a:r>
              <a:rPr lang="en-CA" b="1" u="sng" dirty="0">
                <a:latin typeface="Arial" charset="0"/>
              </a:rPr>
              <a:t>not</a:t>
            </a:r>
            <a:r>
              <a:rPr lang="en-CA" dirty="0">
                <a:latin typeface="Arial" charset="0"/>
              </a:rPr>
              <a:t> truly in the best </a:t>
            </a:r>
            <a:r>
              <a:rPr lang="en-CA" b="1" u="sng" dirty="0">
                <a:latin typeface="Arial" charset="0"/>
              </a:rPr>
              <a:t>interests</a:t>
            </a:r>
            <a:r>
              <a:rPr lang="en-CA" dirty="0">
                <a:latin typeface="Arial" charset="0"/>
              </a:rPr>
              <a:t> of the </a:t>
            </a:r>
            <a:r>
              <a:rPr lang="en-CA" b="1" u="sng" dirty="0">
                <a:latin typeface="Arial" charset="0"/>
              </a:rPr>
              <a:t>people</a:t>
            </a:r>
            <a:r>
              <a:rPr lang="en-CA" dirty="0">
                <a:latin typeface="Arial" charset="0"/>
              </a:rPr>
              <a:t>.  As a result in many countries; England (1215), </a:t>
            </a:r>
            <a:r>
              <a:rPr lang="en-CA" b="1" u="sng" dirty="0">
                <a:latin typeface="Arial" charset="0"/>
              </a:rPr>
              <a:t>France</a:t>
            </a:r>
            <a:r>
              <a:rPr lang="en-CA" dirty="0">
                <a:latin typeface="Arial" charset="0"/>
              </a:rPr>
              <a:t> (1789),  Russia (1917), a new type of government developed - Democracy (rule by the people).</a:t>
            </a:r>
            <a:br>
              <a:rPr lang="en-CA" dirty="0">
                <a:latin typeface="Arial" charset="0"/>
              </a:rPr>
            </a:br>
            <a:endParaRPr lang="en-CA" dirty="0">
              <a:latin typeface="Arial" charset="0"/>
            </a:endParaRPr>
          </a:p>
          <a:p>
            <a:pPr marL="533400" indent="-533400" eaLnBrk="1" hangingPunct="1">
              <a:lnSpc>
                <a:spcPct val="90000"/>
              </a:lnSpc>
            </a:pPr>
            <a:r>
              <a:rPr lang="en-CA" dirty="0">
                <a:solidFill>
                  <a:schemeClr val="hlink"/>
                </a:solidFill>
                <a:latin typeface="Arial" charset="0"/>
              </a:rPr>
              <a:t>  There are two main types of democracy:</a:t>
            </a:r>
          </a:p>
          <a:p>
            <a:pPr marL="914400" lvl="1" indent="-457200" eaLnBrk="1" hangingPunct="1">
              <a:lnSpc>
                <a:spcPct val="90000"/>
              </a:lnSpc>
              <a:buFont typeface="Wingdings" charset="0"/>
              <a:buAutoNum type="arabicPeriod"/>
            </a:pPr>
            <a:r>
              <a:rPr lang="en-CA" b="1" u="sng" dirty="0">
                <a:solidFill>
                  <a:schemeClr val="accent2"/>
                </a:solidFill>
                <a:latin typeface="Arial" charset="0"/>
              </a:rPr>
              <a:t>Direct</a:t>
            </a:r>
            <a:r>
              <a:rPr lang="en-CA" dirty="0">
                <a:latin typeface="Arial" charset="0"/>
              </a:rPr>
              <a:t> - when every person plays an active part in the decision making process. </a:t>
            </a:r>
          </a:p>
          <a:p>
            <a:pPr marL="914400" lvl="1" indent="-457200" eaLnBrk="1" hangingPunct="1">
              <a:lnSpc>
                <a:spcPct val="90000"/>
              </a:lnSpc>
              <a:buFont typeface="Wingdings" charset="0"/>
              <a:buAutoNum type="arabicPeriod"/>
            </a:pPr>
            <a:r>
              <a:rPr lang="en-CA" b="1" u="sng" dirty="0">
                <a:solidFill>
                  <a:schemeClr val="accent2"/>
                </a:solidFill>
                <a:latin typeface="Arial" charset="0"/>
              </a:rPr>
              <a:t>Indirect</a:t>
            </a:r>
            <a:r>
              <a:rPr lang="en-CA" dirty="0">
                <a:latin typeface="Arial" charset="0"/>
              </a:rPr>
              <a:t> -when a group of people elects one person to represent them in government</a:t>
            </a:r>
            <a:r>
              <a:rPr lang="en-CA" sz="2400" dirty="0">
                <a:latin typeface="Arial" charset="0"/>
              </a:rPr>
              <a:t>  </a:t>
            </a:r>
          </a:p>
        </p:txBody>
      </p:sp>
    </p:spTree>
    <p:extLst>
      <p:ext uri="{BB962C8B-B14F-4D97-AF65-F5344CB8AC3E}">
        <p14:creationId xmlns:p14="http://schemas.microsoft.com/office/powerpoint/2010/main" val="2980257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1555">
                                            <p:txEl>
                                              <p:pRg st="0" end="0"/>
                                            </p:txEl>
                                          </p:spTgt>
                                        </p:tgtEl>
                                        <p:attrNameLst>
                                          <p:attrName>style.visibility</p:attrName>
                                        </p:attrNameLst>
                                      </p:cBhvr>
                                      <p:to>
                                        <p:strVal val="visible"/>
                                      </p:to>
                                    </p:set>
                                    <p:anim calcmode="discrete" valueType="clr">
                                      <p:cBhvr override="childStyle">
                                        <p:cTn id="7" dur="80"/>
                                        <p:tgtEl>
                                          <p:spTgt spid="1515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155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1555">
                                            <p:txEl>
                                              <p:pRg st="0" end="0"/>
                                            </p:txEl>
                                          </p:spTgt>
                                        </p:tgtEl>
                                        <p:attrNameLst>
                                          <p:attrName>fill.type</p:attrName>
                                        </p:attrNameLst>
                                      </p:cBhvr>
                                      <p:to>
                                        <p:strVal val="solid"/>
                                      </p:to>
                                    </p:set>
                                  </p:childTnLst>
                                </p:cTn>
                              </p:par>
                            </p:childTnLst>
                          </p:cTn>
                        </p:par>
                        <p:par>
                          <p:cTn id="10" fill="hold" nodeType="afterGroup">
                            <p:stCondLst>
                              <p:cond delay="7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51555">
                                            <p:txEl>
                                              <p:pRg st="1" end="1"/>
                                            </p:txEl>
                                          </p:spTgt>
                                        </p:tgtEl>
                                        <p:attrNameLst>
                                          <p:attrName>style.visibility</p:attrName>
                                        </p:attrNameLst>
                                      </p:cBhvr>
                                      <p:to>
                                        <p:strVal val="visible"/>
                                      </p:to>
                                    </p:set>
                                    <p:anim calcmode="discrete" valueType="clr">
                                      <p:cBhvr override="childStyle">
                                        <p:cTn id="13" dur="80"/>
                                        <p:tgtEl>
                                          <p:spTgt spid="15155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155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51555">
                                            <p:txEl>
                                              <p:pRg st="1" end="1"/>
                                            </p:txEl>
                                          </p:spTgt>
                                        </p:tgtEl>
                                        <p:attrNameLst>
                                          <p:attrName>fill.type</p:attrName>
                                        </p:attrNameLst>
                                      </p:cBhvr>
                                      <p:to>
                                        <p:strVal val="solid"/>
                                      </p:to>
                                    </p:set>
                                  </p:childTnLst>
                                </p:cTn>
                              </p:par>
                            </p:childTnLst>
                          </p:cTn>
                        </p:par>
                        <p:par>
                          <p:cTn id="16" fill="hold" nodeType="afterGroup">
                            <p:stCondLst>
                              <p:cond delay="87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51555">
                                            <p:txEl>
                                              <p:pRg st="2" end="2"/>
                                            </p:txEl>
                                          </p:spTgt>
                                        </p:tgtEl>
                                        <p:attrNameLst>
                                          <p:attrName>style.visibility</p:attrName>
                                        </p:attrNameLst>
                                      </p:cBhvr>
                                      <p:to>
                                        <p:strVal val="visible"/>
                                      </p:to>
                                    </p:set>
                                    <p:anim calcmode="discrete" valueType="clr">
                                      <p:cBhvr override="childStyle">
                                        <p:cTn id="19" dur="80"/>
                                        <p:tgtEl>
                                          <p:spTgt spid="15155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51555">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51555">
                                            <p:txEl>
                                              <p:pRg st="2" end="2"/>
                                            </p:txEl>
                                          </p:spTgt>
                                        </p:tgtEl>
                                        <p:attrNameLst>
                                          <p:attrName>fill.type</p:attrName>
                                        </p:attrNameLst>
                                      </p:cBhvr>
                                      <p:to>
                                        <p:strVal val="solid"/>
                                      </p:to>
                                    </p:set>
                                  </p:childTnLst>
                                </p:cTn>
                              </p:par>
                            </p:childTnLst>
                          </p:cTn>
                        </p:par>
                        <p:par>
                          <p:cTn id="22" fill="hold" nodeType="afterGroup">
                            <p:stCondLst>
                              <p:cond delay="114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51555">
                                            <p:txEl>
                                              <p:pRg st="3" end="3"/>
                                            </p:txEl>
                                          </p:spTgt>
                                        </p:tgtEl>
                                        <p:attrNameLst>
                                          <p:attrName>style.visibility</p:attrName>
                                        </p:attrNameLst>
                                      </p:cBhvr>
                                      <p:to>
                                        <p:strVal val="visible"/>
                                      </p:to>
                                    </p:set>
                                    <p:anim calcmode="discrete" valueType="clr">
                                      <p:cBhvr override="childStyle">
                                        <p:cTn id="25" dur="80"/>
                                        <p:tgtEl>
                                          <p:spTgt spid="15155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1555">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15155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0" y="0"/>
            <a:ext cx="9144000" cy="6858000"/>
          </a:xfrm>
        </p:spPr>
        <p:txBody>
          <a:bodyPr/>
          <a:lstStyle/>
          <a:p>
            <a:pPr eaLnBrk="1" hangingPunct="1"/>
            <a:r>
              <a:rPr lang="en-CA" dirty="0">
                <a:latin typeface="Arial" charset="0"/>
              </a:rPr>
              <a:t>In Canada we have a system of </a:t>
            </a:r>
            <a:r>
              <a:rPr lang="en-CA" b="1" u="sng" dirty="0">
                <a:latin typeface="Arial" charset="0"/>
              </a:rPr>
              <a:t>representative</a:t>
            </a:r>
            <a:r>
              <a:rPr lang="en-CA" dirty="0">
                <a:latin typeface="Arial" charset="0"/>
              </a:rPr>
              <a:t> democracy that provides an </a:t>
            </a:r>
            <a:r>
              <a:rPr lang="en-CA" b="1" u="sng" dirty="0">
                <a:latin typeface="Arial" charset="0"/>
              </a:rPr>
              <a:t>efficient</a:t>
            </a:r>
            <a:r>
              <a:rPr lang="en-CA" dirty="0">
                <a:latin typeface="Arial" charset="0"/>
              </a:rPr>
              <a:t> and effective </a:t>
            </a:r>
            <a:r>
              <a:rPr lang="en-CA" b="1" u="sng" dirty="0">
                <a:latin typeface="Arial" charset="0"/>
              </a:rPr>
              <a:t>mechanism</a:t>
            </a:r>
            <a:r>
              <a:rPr lang="en-CA" dirty="0">
                <a:latin typeface="Arial" charset="0"/>
              </a:rPr>
              <a:t> for running the country</a:t>
            </a:r>
          </a:p>
          <a:p>
            <a:pPr eaLnBrk="1" hangingPunct="1"/>
            <a:r>
              <a:rPr lang="en-CA" dirty="0">
                <a:latin typeface="Arial" charset="0"/>
              </a:rPr>
              <a:t>  The government in Canada protects </a:t>
            </a:r>
            <a:r>
              <a:rPr lang="en-CA" b="1" u="sng" dirty="0">
                <a:latin typeface="Arial" charset="0"/>
              </a:rPr>
              <a:t>individual</a:t>
            </a:r>
            <a:r>
              <a:rPr lang="en-CA" dirty="0">
                <a:latin typeface="Arial" charset="0"/>
              </a:rPr>
              <a:t> rights and freedoms, </a:t>
            </a:r>
            <a:r>
              <a:rPr lang="en-CA" b="1" u="sng" dirty="0">
                <a:latin typeface="Arial" charset="0"/>
              </a:rPr>
              <a:t>maintains</a:t>
            </a:r>
            <a:r>
              <a:rPr lang="en-CA" dirty="0">
                <a:latin typeface="Arial" charset="0"/>
              </a:rPr>
              <a:t> infrastructure, and deals with other countries.</a:t>
            </a:r>
          </a:p>
          <a:p>
            <a:pPr eaLnBrk="1" hangingPunct="1"/>
            <a:endParaRPr lang="en-CA" dirty="0">
              <a:latin typeface="Arial" charset="0"/>
            </a:endParaRPr>
          </a:p>
          <a:p>
            <a:pPr eaLnBrk="1" hangingPunct="1"/>
            <a:endParaRPr lang="en-CA" dirty="0">
              <a:latin typeface="Arial" charset="0"/>
            </a:endParaRPr>
          </a:p>
        </p:txBody>
      </p:sp>
    </p:spTree>
    <p:extLst>
      <p:ext uri="{BB962C8B-B14F-4D97-AF65-F5344CB8AC3E}">
        <p14:creationId xmlns:p14="http://schemas.microsoft.com/office/powerpoint/2010/main" val="920263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2579">
                                            <p:txEl>
                                              <p:pRg st="0" end="0"/>
                                            </p:txEl>
                                          </p:spTgt>
                                        </p:tgtEl>
                                        <p:attrNameLst>
                                          <p:attrName>style.visibility</p:attrName>
                                        </p:attrNameLst>
                                      </p:cBhvr>
                                      <p:to>
                                        <p:strVal val="visible"/>
                                      </p:to>
                                    </p:set>
                                    <p:anim calcmode="discrete" valueType="clr">
                                      <p:cBhvr override="childStyle">
                                        <p:cTn id="7" dur="80"/>
                                        <p:tgtEl>
                                          <p:spTgt spid="1525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257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2579">
                                            <p:txEl>
                                              <p:pRg st="0" end="0"/>
                                            </p:txEl>
                                          </p:spTgt>
                                        </p:tgtEl>
                                        <p:attrNameLst>
                                          <p:attrName>fill.type</p:attrName>
                                        </p:attrNameLst>
                                      </p:cBhvr>
                                      <p:to>
                                        <p:strVal val="solid"/>
                                      </p:to>
                                    </p:set>
                                  </p:childTnLst>
                                </p:cTn>
                              </p:par>
                            </p:childTnLst>
                          </p:cTn>
                        </p:par>
                        <p:par>
                          <p:cTn id="10" fill="hold" nodeType="afterGroup">
                            <p:stCondLst>
                              <p:cond delay="44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52579">
                                            <p:txEl>
                                              <p:pRg st="1" end="1"/>
                                            </p:txEl>
                                          </p:spTgt>
                                        </p:tgtEl>
                                        <p:attrNameLst>
                                          <p:attrName>style.visibility</p:attrName>
                                        </p:attrNameLst>
                                      </p:cBhvr>
                                      <p:to>
                                        <p:strVal val="visible"/>
                                      </p:to>
                                    </p:set>
                                    <p:anim calcmode="discrete" valueType="clr">
                                      <p:cBhvr override="childStyle">
                                        <p:cTn id="13" dur="80"/>
                                        <p:tgtEl>
                                          <p:spTgt spid="15257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2579">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5257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atin typeface="Arial" charset="0"/>
              </a:rPr>
              <a:t>The Purpose of Government</a:t>
            </a:r>
          </a:p>
        </p:txBody>
      </p:sp>
      <p:sp>
        <p:nvSpPr>
          <p:cNvPr id="75779" name="Rectangle 3"/>
          <p:cNvSpPr>
            <a:spLocks noGrp="1" noChangeArrowheads="1"/>
          </p:cNvSpPr>
          <p:nvPr>
            <p:ph type="body" idx="1"/>
          </p:nvPr>
        </p:nvSpPr>
        <p:spPr/>
        <p:txBody>
          <a:bodyPr/>
          <a:lstStyle/>
          <a:p>
            <a:pPr eaLnBrk="1" hangingPunct="1"/>
            <a:r>
              <a:rPr lang="en-US" b="1" u="sng" dirty="0">
                <a:latin typeface="Arial" charset="0"/>
              </a:rPr>
              <a:t>Government</a:t>
            </a:r>
            <a:r>
              <a:rPr lang="en-US" dirty="0">
                <a:latin typeface="Arial" charset="0"/>
              </a:rPr>
              <a:t> is an organized system of decision making that gives individuals and a nation as a whole a sense of </a:t>
            </a:r>
            <a:r>
              <a:rPr lang="en-US" b="1" u="sng" dirty="0">
                <a:latin typeface="Arial" charset="0"/>
              </a:rPr>
              <a:t>order</a:t>
            </a:r>
            <a:r>
              <a:rPr lang="en-US" dirty="0">
                <a:latin typeface="Arial" charset="0"/>
              </a:rPr>
              <a:t> and security.</a:t>
            </a:r>
          </a:p>
          <a:p>
            <a:pPr eaLnBrk="1" hangingPunct="1"/>
            <a:r>
              <a:rPr lang="en-US" dirty="0">
                <a:latin typeface="Arial" charset="0"/>
              </a:rPr>
              <a:t>The government makes </a:t>
            </a:r>
            <a:r>
              <a:rPr lang="en-US" b="1" u="sng" dirty="0">
                <a:latin typeface="Arial" charset="0"/>
              </a:rPr>
              <a:t>laws</a:t>
            </a:r>
            <a:r>
              <a:rPr lang="en-US" dirty="0">
                <a:latin typeface="Arial" charset="0"/>
              </a:rPr>
              <a:t> and </a:t>
            </a:r>
            <a:r>
              <a:rPr lang="en-US" b="1" u="sng" dirty="0">
                <a:latin typeface="Arial" charset="0"/>
              </a:rPr>
              <a:t>carries</a:t>
            </a:r>
            <a:r>
              <a:rPr lang="en-US" dirty="0">
                <a:latin typeface="Arial" charset="0"/>
              </a:rPr>
              <a:t> them out. It allows people to maintain their sense of individual </a:t>
            </a:r>
            <a:r>
              <a:rPr lang="en-US" b="1" u="sng" dirty="0">
                <a:latin typeface="Arial" charset="0"/>
              </a:rPr>
              <a:t>freedom</a:t>
            </a:r>
            <a:r>
              <a:rPr lang="en-US" dirty="0">
                <a:latin typeface="Arial" charset="0"/>
              </a:rPr>
              <a:t>.</a:t>
            </a:r>
          </a:p>
        </p:txBody>
      </p:sp>
    </p:spTree>
    <p:extLst>
      <p:ext uri="{BB962C8B-B14F-4D97-AF65-F5344CB8AC3E}">
        <p14:creationId xmlns:p14="http://schemas.microsoft.com/office/powerpoint/2010/main" val="2108593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2000"/>
                                        <p:tgtEl>
                                          <p:spTgt spid="75778"/>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75779">
                                            <p:txEl>
                                              <p:pRg st="0" end="0"/>
                                            </p:txEl>
                                          </p:spTgt>
                                        </p:tgtEl>
                                        <p:attrNameLst>
                                          <p:attrName>style.visibility</p:attrName>
                                        </p:attrNameLst>
                                      </p:cBhvr>
                                      <p:to>
                                        <p:strVal val="visible"/>
                                      </p:to>
                                    </p:set>
                                    <p:anim calcmode="discrete" valueType="clr">
                                      <p:cBhvr override="childStyle">
                                        <p:cTn id="11" dur="80"/>
                                        <p:tgtEl>
                                          <p:spTgt spid="757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75779">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75779">
                                            <p:txEl>
                                              <p:pRg st="0" end="0"/>
                                            </p:txEl>
                                          </p:spTgt>
                                        </p:tgtEl>
                                        <p:attrNameLst>
                                          <p:attrName>fill.type</p:attrName>
                                        </p:attrNameLst>
                                      </p:cBhvr>
                                      <p:to>
                                        <p:strVal val="solid"/>
                                      </p:to>
                                    </p:set>
                                  </p:childTnLst>
                                </p:cTn>
                              </p:par>
                            </p:childTnLst>
                          </p:cTn>
                        </p:par>
                        <p:par>
                          <p:cTn id="14" fill="hold" nodeType="afterGroup">
                            <p:stCondLst>
                              <p:cond delay="636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75779">
                                            <p:txEl>
                                              <p:pRg st="1" end="1"/>
                                            </p:txEl>
                                          </p:spTgt>
                                        </p:tgtEl>
                                        <p:attrNameLst>
                                          <p:attrName>style.visibility</p:attrName>
                                        </p:attrNameLst>
                                      </p:cBhvr>
                                      <p:to>
                                        <p:strVal val="visible"/>
                                      </p:to>
                                    </p:set>
                                    <p:anim calcmode="discrete" valueType="clr">
                                      <p:cBhvr override="childStyle">
                                        <p:cTn id="17" dur="80"/>
                                        <p:tgtEl>
                                          <p:spTgt spid="7577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5779">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7577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972457" y="36286"/>
            <a:ext cx="7772400" cy="1143000"/>
          </a:xfrm>
        </p:spPr>
        <p:txBody>
          <a:bodyPr/>
          <a:lstStyle/>
          <a:p>
            <a:pPr eaLnBrk="1" hangingPunct="1"/>
            <a:r>
              <a:rPr lang="en-US" dirty="0">
                <a:latin typeface="Arial" charset="0"/>
              </a:rPr>
              <a:t>The Constitution of Canada</a:t>
            </a:r>
          </a:p>
        </p:txBody>
      </p:sp>
      <p:sp>
        <p:nvSpPr>
          <p:cNvPr id="77827" name="Rectangle 3"/>
          <p:cNvSpPr>
            <a:spLocks noGrp="1" noChangeArrowheads="1"/>
          </p:cNvSpPr>
          <p:nvPr>
            <p:ph type="body" idx="1"/>
          </p:nvPr>
        </p:nvSpPr>
        <p:spPr>
          <a:xfrm>
            <a:off x="0" y="1371600"/>
            <a:ext cx="9144000" cy="5486400"/>
          </a:xfrm>
        </p:spPr>
        <p:txBody>
          <a:bodyPr/>
          <a:lstStyle/>
          <a:p>
            <a:pPr eaLnBrk="1" hangingPunct="1"/>
            <a:r>
              <a:rPr lang="en-US" dirty="0">
                <a:latin typeface="Arial" charset="0"/>
              </a:rPr>
              <a:t>Our set of </a:t>
            </a:r>
            <a:r>
              <a:rPr lang="en-US" b="1" u="sng" dirty="0">
                <a:latin typeface="Arial" charset="0"/>
              </a:rPr>
              <a:t>rules</a:t>
            </a:r>
            <a:r>
              <a:rPr lang="en-US" dirty="0">
                <a:latin typeface="Arial" charset="0"/>
              </a:rPr>
              <a:t> for various levels of government to follow in decision making.</a:t>
            </a:r>
          </a:p>
          <a:p>
            <a:pPr eaLnBrk="1" hangingPunct="1"/>
            <a:r>
              <a:rPr lang="en-US" dirty="0">
                <a:latin typeface="Arial" charset="0"/>
              </a:rPr>
              <a:t>Our </a:t>
            </a:r>
            <a:r>
              <a:rPr lang="en-US" b="1" u="sng" dirty="0">
                <a:latin typeface="Arial" charset="0"/>
              </a:rPr>
              <a:t>Constitution</a:t>
            </a:r>
            <a:r>
              <a:rPr lang="en-US" dirty="0">
                <a:latin typeface="Arial" charset="0"/>
              </a:rPr>
              <a:t> contains a </a:t>
            </a:r>
            <a:r>
              <a:rPr lang="en-US" b="1" u="sng" dirty="0">
                <a:latin typeface="Arial" charset="0"/>
              </a:rPr>
              <a:t>written</a:t>
            </a:r>
            <a:r>
              <a:rPr lang="en-US" dirty="0">
                <a:latin typeface="Arial" charset="0"/>
              </a:rPr>
              <a:t> and </a:t>
            </a:r>
            <a:r>
              <a:rPr lang="en-US" b="1" u="sng" dirty="0">
                <a:latin typeface="Arial" charset="0"/>
              </a:rPr>
              <a:t>unwritten</a:t>
            </a:r>
            <a:r>
              <a:rPr lang="en-US" dirty="0">
                <a:latin typeface="Arial" charset="0"/>
              </a:rPr>
              <a:t> part.</a:t>
            </a:r>
          </a:p>
          <a:p>
            <a:pPr eaLnBrk="1" hangingPunct="1"/>
            <a:r>
              <a:rPr lang="en-US" dirty="0">
                <a:latin typeface="Arial" charset="0"/>
              </a:rPr>
              <a:t>The unwritten constitution is based on </a:t>
            </a:r>
            <a:r>
              <a:rPr lang="en-US" b="1" u="sng" dirty="0">
                <a:latin typeface="Arial" charset="0"/>
              </a:rPr>
              <a:t>traditions</a:t>
            </a:r>
            <a:r>
              <a:rPr lang="en-US" dirty="0">
                <a:latin typeface="Arial" charset="0"/>
              </a:rPr>
              <a:t> from the past.  Most of these traditions are based on the British pattern of parliamentary government</a:t>
            </a:r>
            <a:r>
              <a:rPr lang="en-US" dirty="0" smtClean="0">
                <a:latin typeface="Arial" charset="0"/>
              </a:rPr>
              <a:t>.</a:t>
            </a:r>
          </a:p>
          <a:p>
            <a:pPr lvl="1"/>
            <a:r>
              <a:rPr lang="en-US" dirty="0" smtClean="0">
                <a:latin typeface="Arial" charset="0"/>
              </a:rPr>
              <a:t>Ex: Prime Minister </a:t>
            </a:r>
            <a:endParaRPr lang="en-US"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2721832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2000"/>
                                        <p:tgtEl>
                                          <p:spTgt spid="77826"/>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77827">
                                            <p:txEl>
                                              <p:pRg st="0" end="0"/>
                                            </p:txEl>
                                          </p:spTgt>
                                        </p:tgtEl>
                                        <p:attrNameLst>
                                          <p:attrName>style.visibility</p:attrName>
                                        </p:attrNameLst>
                                      </p:cBhvr>
                                      <p:to>
                                        <p:strVal val="visible"/>
                                      </p:to>
                                    </p:set>
                                    <p:anim calcmode="discrete" valueType="clr">
                                      <p:cBhvr override="childStyle">
                                        <p:cTn id="11" dur="80"/>
                                        <p:tgtEl>
                                          <p:spTgt spid="778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77827">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77827">
                                            <p:txEl>
                                              <p:pRg st="0" end="0"/>
                                            </p:txEl>
                                          </p:spTgt>
                                        </p:tgtEl>
                                        <p:attrNameLst>
                                          <p:attrName>fill.type</p:attrName>
                                        </p:attrNameLst>
                                      </p:cBhvr>
                                      <p:to>
                                        <p:strVal val="solid"/>
                                      </p:to>
                                    </p:set>
                                  </p:childTnLst>
                                </p:cTn>
                              </p:par>
                            </p:childTnLst>
                          </p:cTn>
                        </p:par>
                        <p:par>
                          <p:cTn id="14" fill="hold" nodeType="afterGroup">
                            <p:stCondLst>
                              <p:cond delay="468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77827">
                                            <p:txEl>
                                              <p:pRg st="1" end="1"/>
                                            </p:txEl>
                                          </p:spTgt>
                                        </p:tgtEl>
                                        <p:attrNameLst>
                                          <p:attrName>style.visibility</p:attrName>
                                        </p:attrNameLst>
                                      </p:cBhvr>
                                      <p:to>
                                        <p:strVal val="visible"/>
                                      </p:to>
                                    </p:set>
                                    <p:anim calcmode="discrete" valueType="clr">
                                      <p:cBhvr override="childStyle">
                                        <p:cTn id="17" dur="80"/>
                                        <p:tgtEl>
                                          <p:spTgt spid="778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7827">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77827">
                                            <p:txEl>
                                              <p:pRg st="1" end="1"/>
                                            </p:txEl>
                                          </p:spTgt>
                                        </p:tgtEl>
                                        <p:attrNameLst>
                                          <p:attrName>fill.type</p:attrName>
                                        </p:attrNameLst>
                                      </p:cBhvr>
                                      <p:to>
                                        <p:strVal val="solid"/>
                                      </p:to>
                                    </p:set>
                                  </p:childTnLst>
                                </p:cTn>
                              </p:par>
                            </p:childTnLst>
                          </p:cTn>
                        </p:par>
                        <p:par>
                          <p:cTn id="20" fill="hold" nodeType="afterGroup">
                            <p:stCondLst>
                              <p:cond delay="664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77827">
                                            <p:txEl>
                                              <p:pRg st="2" end="2"/>
                                            </p:txEl>
                                          </p:spTgt>
                                        </p:tgtEl>
                                        <p:attrNameLst>
                                          <p:attrName>style.visibility</p:attrName>
                                        </p:attrNameLst>
                                      </p:cBhvr>
                                      <p:to>
                                        <p:strVal val="visible"/>
                                      </p:to>
                                    </p:set>
                                    <p:anim calcmode="discrete" valueType="clr">
                                      <p:cBhvr override="childStyle">
                                        <p:cTn id="23" dur="80"/>
                                        <p:tgtEl>
                                          <p:spTgt spid="778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77827">
                                            <p:txEl>
                                              <p:pRg st="2" end="2"/>
                                            </p:txEl>
                                          </p:spTgt>
                                        </p:tgtEl>
                                        <p:attrNameLst>
                                          <p:attrName>fillcolor</p:attrName>
                                        </p:attrNameLst>
                                      </p:cBhvr>
                                      <p:tavLst>
                                        <p:tav tm="0">
                                          <p:val>
                                            <p:clrVal>
                                              <a:schemeClr val="accent2"/>
                                            </p:clrVal>
                                          </p:val>
                                        </p:tav>
                                        <p:tav tm="50000">
                                          <p:val>
                                            <p:clrVal>
                                              <a:schemeClr val="hlink"/>
                                            </p:clrVal>
                                          </p:val>
                                        </p:tav>
                                      </p:tavLst>
                                    </p:anim>
                                    <p:set>
                                      <p:cBhvr>
                                        <p:cTn id="25" dur="80"/>
                                        <p:tgtEl>
                                          <p:spTgt spid="77827">
                                            <p:txEl>
                                              <p:pRg st="2" end="2"/>
                                            </p:txEl>
                                          </p:spTgt>
                                        </p:tgtEl>
                                        <p:attrNameLst>
                                          <p:attrName>fill.type</p:attrName>
                                        </p:attrNameLst>
                                      </p:cBhvr>
                                      <p:to>
                                        <p:strVal val="solid"/>
                                      </p:to>
                                    </p:set>
                                  </p:childTnLst>
                                </p:cTn>
                              </p:par>
                              <p:par>
                                <p:cTn id="26" presetID="27" presetClass="entr" presetSubtype="0" fill="hold" grpId="0" nodeType="withEffect">
                                  <p:stCondLst>
                                    <p:cond delay="0"/>
                                  </p:stCondLst>
                                  <p:iterate type="lt">
                                    <p:tmPct val="50000"/>
                                  </p:iterate>
                                  <p:childTnLst>
                                    <p:set>
                                      <p:cBhvr>
                                        <p:cTn id="27" dur="1" fill="hold">
                                          <p:stCondLst>
                                            <p:cond delay="0"/>
                                          </p:stCondLst>
                                        </p:cTn>
                                        <p:tgtEl>
                                          <p:spTgt spid="77827">
                                            <p:txEl>
                                              <p:pRg st="3" end="3"/>
                                            </p:txEl>
                                          </p:spTgt>
                                        </p:tgtEl>
                                        <p:attrNameLst>
                                          <p:attrName>style.visibility</p:attrName>
                                        </p:attrNameLst>
                                      </p:cBhvr>
                                      <p:to>
                                        <p:strVal val="visible"/>
                                      </p:to>
                                    </p:set>
                                    <p:anim calcmode="discrete" valueType="clr">
                                      <p:cBhvr override="childStyle">
                                        <p:cTn id="28" dur="80"/>
                                        <p:tgtEl>
                                          <p:spTgt spid="778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7827">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7782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08000" y="10886"/>
            <a:ext cx="7772400" cy="914400"/>
          </a:xfrm>
        </p:spPr>
        <p:txBody>
          <a:bodyPr/>
          <a:lstStyle/>
          <a:p>
            <a:pPr algn="ctr" eaLnBrk="1" hangingPunct="1"/>
            <a:r>
              <a:rPr lang="en-US" b="1" dirty="0">
                <a:latin typeface="Arial" charset="0"/>
              </a:rPr>
              <a:t>Our Constitution</a:t>
            </a:r>
          </a:p>
        </p:txBody>
      </p:sp>
      <p:sp>
        <p:nvSpPr>
          <p:cNvPr id="88067" name="Rectangle 3"/>
          <p:cNvSpPr>
            <a:spLocks noGrp="1" noChangeArrowheads="1"/>
          </p:cNvSpPr>
          <p:nvPr>
            <p:ph type="body" idx="1"/>
          </p:nvPr>
        </p:nvSpPr>
        <p:spPr>
          <a:xfrm>
            <a:off x="0" y="1066800"/>
            <a:ext cx="9029700" cy="5791200"/>
          </a:xfrm>
        </p:spPr>
        <p:txBody>
          <a:bodyPr>
            <a:normAutofit lnSpcReduction="10000"/>
          </a:bodyPr>
          <a:lstStyle/>
          <a:p>
            <a:pPr marL="609600" indent="-609600" eaLnBrk="1" hangingPunct="1"/>
            <a:r>
              <a:rPr lang="en-US" dirty="0">
                <a:latin typeface="Arial" charset="0"/>
              </a:rPr>
              <a:t>There are 3 main parts to the written component of our constitution.</a:t>
            </a:r>
          </a:p>
          <a:p>
            <a:pPr marL="609600" indent="-609600" eaLnBrk="1" hangingPunct="1">
              <a:buSzTx/>
              <a:buFont typeface="Wingdings" charset="0"/>
              <a:buAutoNum type="arabicPeriod"/>
            </a:pPr>
            <a:r>
              <a:rPr lang="en-US" dirty="0">
                <a:latin typeface="Arial" charset="0"/>
              </a:rPr>
              <a:t>The Constitution Act </a:t>
            </a:r>
            <a:r>
              <a:rPr lang="en-US" b="1" u="sng" dirty="0">
                <a:latin typeface="Arial" charset="0"/>
              </a:rPr>
              <a:t>1867</a:t>
            </a:r>
            <a:r>
              <a:rPr lang="en-US" dirty="0">
                <a:latin typeface="Arial" charset="0"/>
              </a:rPr>
              <a:t>. This describes the authority, parts, and functions of parliament.</a:t>
            </a:r>
          </a:p>
          <a:p>
            <a:pPr marL="609600" indent="-609600" eaLnBrk="1" hangingPunct="1">
              <a:buSzTx/>
              <a:buFont typeface="Wingdings" charset="0"/>
              <a:buAutoNum type="arabicPeriod"/>
            </a:pPr>
            <a:r>
              <a:rPr lang="en-US" dirty="0">
                <a:latin typeface="Arial" charset="0"/>
              </a:rPr>
              <a:t>The Charter of </a:t>
            </a:r>
            <a:r>
              <a:rPr lang="en-US" b="1" u="sng" dirty="0">
                <a:latin typeface="Arial" charset="0"/>
              </a:rPr>
              <a:t>Rights</a:t>
            </a:r>
            <a:r>
              <a:rPr lang="en-US" dirty="0">
                <a:latin typeface="Arial" charset="0"/>
              </a:rPr>
              <a:t> and </a:t>
            </a:r>
            <a:r>
              <a:rPr lang="en-US" b="1" u="sng" dirty="0">
                <a:latin typeface="Arial" charset="0"/>
              </a:rPr>
              <a:t>Freedoms</a:t>
            </a:r>
            <a:r>
              <a:rPr lang="en-US" dirty="0">
                <a:latin typeface="Arial" charset="0"/>
              </a:rPr>
              <a:t>. This describes the basic rights and freedoms all Canadians have.</a:t>
            </a:r>
          </a:p>
          <a:p>
            <a:pPr marL="609600" indent="-609600" eaLnBrk="1" hangingPunct="1">
              <a:buSzTx/>
              <a:buFont typeface="Wingdings" charset="0"/>
              <a:buAutoNum type="arabicPeriod"/>
            </a:pPr>
            <a:r>
              <a:rPr lang="en-US" dirty="0">
                <a:latin typeface="Arial" charset="0"/>
              </a:rPr>
              <a:t>The Amending </a:t>
            </a:r>
            <a:r>
              <a:rPr lang="en-US" b="1" u="sng" dirty="0">
                <a:latin typeface="Arial" charset="0"/>
              </a:rPr>
              <a:t>Formula</a:t>
            </a:r>
            <a:r>
              <a:rPr lang="en-US" dirty="0">
                <a:latin typeface="Arial" charset="0"/>
              </a:rPr>
              <a:t>. This sets out ways that the constitution can be changed</a:t>
            </a:r>
            <a:r>
              <a:rPr lang="en-US" dirty="0" smtClean="0">
                <a:latin typeface="Arial" charset="0"/>
              </a:rPr>
              <a:t>.</a:t>
            </a:r>
          </a:p>
          <a:p>
            <a:pPr marL="1009650" lvl="1" indent="-609600">
              <a:buFont typeface="Wingdings" charset="0"/>
              <a:buAutoNum type="arabicPeriod"/>
            </a:pPr>
            <a:r>
              <a:rPr lang="en-US" dirty="0" smtClean="0">
                <a:latin typeface="Arial" charset="0"/>
              </a:rPr>
              <a:t>7/50 Formula. </a:t>
            </a:r>
          </a:p>
          <a:p>
            <a:pPr marL="1009650" lvl="1" indent="-609600">
              <a:buFont typeface="Wingdings" charset="0"/>
              <a:buAutoNum type="arabicPeriod"/>
            </a:pPr>
            <a:r>
              <a:rPr lang="en-US" dirty="0" smtClean="0">
                <a:latin typeface="Arial" charset="0"/>
              </a:rPr>
              <a:t>Supreme Court - Unanimous</a:t>
            </a:r>
            <a:endParaRPr lang="en-US" dirty="0">
              <a:latin typeface="Arial" charset="0"/>
            </a:endParaRPr>
          </a:p>
        </p:txBody>
      </p:sp>
    </p:spTree>
    <p:extLst>
      <p:ext uri="{BB962C8B-B14F-4D97-AF65-F5344CB8AC3E}">
        <p14:creationId xmlns:p14="http://schemas.microsoft.com/office/powerpoint/2010/main" val="3827297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fade">
                                      <p:cBhvr>
                                        <p:cTn id="7" dur="2000"/>
                                        <p:tgtEl>
                                          <p:spTgt spid="88066"/>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88067">
                                            <p:txEl>
                                              <p:pRg st="0" end="0"/>
                                            </p:txEl>
                                          </p:spTgt>
                                        </p:tgtEl>
                                        <p:attrNameLst>
                                          <p:attrName>style.visibility</p:attrName>
                                        </p:attrNameLst>
                                      </p:cBhvr>
                                      <p:to>
                                        <p:strVal val="visible"/>
                                      </p:to>
                                    </p:set>
                                    <p:anim calcmode="discrete" valueType="clr">
                                      <p:cBhvr override="childStyle">
                                        <p:cTn id="11" dur="80"/>
                                        <p:tgtEl>
                                          <p:spTgt spid="880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88067">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88067">
                                            <p:txEl>
                                              <p:pRg st="0" end="0"/>
                                            </p:txEl>
                                          </p:spTgt>
                                        </p:tgtEl>
                                        <p:attrNameLst>
                                          <p:attrName>fill.type</p:attrName>
                                        </p:attrNameLst>
                                      </p:cBhvr>
                                      <p:to>
                                        <p:strVal val="solid"/>
                                      </p:to>
                                    </p:set>
                                  </p:childTnLst>
                                </p:cTn>
                              </p:par>
                            </p:childTnLst>
                          </p:cTn>
                        </p:par>
                        <p:par>
                          <p:cTn id="14" fill="hold" nodeType="afterGroup">
                            <p:stCondLst>
                              <p:cond delay="432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88067">
                                            <p:txEl>
                                              <p:pRg st="1" end="1"/>
                                            </p:txEl>
                                          </p:spTgt>
                                        </p:tgtEl>
                                        <p:attrNameLst>
                                          <p:attrName>style.visibility</p:attrName>
                                        </p:attrNameLst>
                                      </p:cBhvr>
                                      <p:to>
                                        <p:strVal val="visible"/>
                                      </p:to>
                                    </p:set>
                                    <p:anim calcmode="discrete" valueType="clr">
                                      <p:cBhvr override="childStyle">
                                        <p:cTn id="17" dur="80"/>
                                        <p:tgtEl>
                                          <p:spTgt spid="8806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8067">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88067">
                                            <p:txEl>
                                              <p:pRg st="1" end="1"/>
                                            </p:txEl>
                                          </p:spTgt>
                                        </p:tgtEl>
                                        <p:attrNameLst>
                                          <p:attrName>fill.type</p:attrName>
                                        </p:attrNameLst>
                                      </p:cBhvr>
                                      <p:to>
                                        <p:strVal val="solid"/>
                                      </p:to>
                                    </p:set>
                                  </p:childTnLst>
                                </p:cTn>
                              </p:par>
                            </p:childTnLst>
                          </p:cTn>
                        </p:par>
                        <p:par>
                          <p:cTn id="20" fill="hold" nodeType="afterGroup">
                            <p:stCondLst>
                              <p:cond delay="756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88067">
                                            <p:txEl>
                                              <p:pRg st="2" end="2"/>
                                            </p:txEl>
                                          </p:spTgt>
                                        </p:tgtEl>
                                        <p:attrNameLst>
                                          <p:attrName>style.visibility</p:attrName>
                                        </p:attrNameLst>
                                      </p:cBhvr>
                                      <p:to>
                                        <p:strVal val="visible"/>
                                      </p:to>
                                    </p:set>
                                    <p:anim calcmode="discrete" valueType="clr">
                                      <p:cBhvr override="childStyle">
                                        <p:cTn id="23" dur="80"/>
                                        <p:tgtEl>
                                          <p:spTgt spid="8806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88067">
                                            <p:txEl>
                                              <p:pRg st="2" end="2"/>
                                            </p:txEl>
                                          </p:spTgt>
                                        </p:tgtEl>
                                        <p:attrNameLst>
                                          <p:attrName>fillcolor</p:attrName>
                                        </p:attrNameLst>
                                      </p:cBhvr>
                                      <p:tavLst>
                                        <p:tav tm="0">
                                          <p:val>
                                            <p:clrVal>
                                              <a:schemeClr val="accent2"/>
                                            </p:clrVal>
                                          </p:val>
                                        </p:tav>
                                        <p:tav tm="50000">
                                          <p:val>
                                            <p:clrVal>
                                              <a:schemeClr val="hlink"/>
                                            </p:clrVal>
                                          </p:val>
                                        </p:tav>
                                      </p:tavLst>
                                    </p:anim>
                                    <p:set>
                                      <p:cBhvr>
                                        <p:cTn id="25" dur="80"/>
                                        <p:tgtEl>
                                          <p:spTgt spid="88067">
                                            <p:txEl>
                                              <p:pRg st="2" end="2"/>
                                            </p:txEl>
                                          </p:spTgt>
                                        </p:tgtEl>
                                        <p:attrNameLst>
                                          <p:attrName>fill.type</p:attrName>
                                        </p:attrNameLst>
                                      </p:cBhvr>
                                      <p:to>
                                        <p:strVal val="solid"/>
                                      </p:to>
                                    </p:set>
                                  </p:childTnLst>
                                </p:cTn>
                              </p:par>
                            </p:childTnLst>
                          </p:cTn>
                        </p:par>
                        <p:par>
                          <p:cTn id="26" fill="hold" nodeType="afterGroup">
                            <p:stCondLst>
                              <p:cond delay="110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88067">
                                            <p:txEl>
                                              <p:pRg st="3" end="3"/>
                                            </p:txEl>
                                          </p:spTgt>
                                        </p:tgtEl>
                                        <p:attrNameLst>
                                          <p:attrName>style.visibility</p:attrName>
                                        </p:attrNameLst>
                                      </p:cBhvr>
                                      <p:to>
                                        <p:strVal val="visible"/>
                                      </p:to>
                                    </p:set>
                                    <p:anim calcmode="discrete" valueType="clr">
                                      <p:cBhvr override="childStyle">
                                        <p:cTn id="29" dur="80"/>
                                        <p:tgtEl>
                                          <p:spTgt spid="8806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88067">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88067">
                                            <p:txEl>
                                              <p:pRg st="3" end="3"/>
                                            </p:txEl>
                                          </p:spTgt>
                                        </p:tgtEl>
                                        <p:attrNameLst>
                                          <p:attrName>fill.type</p:attrName>
                                        </p:attrNameLst>
                                      </p:cBhvr>
                                      <p:to>
                                        <p:strVal val="solid"/>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88067">
                                            <p:txEl>
                                              <p:pRg st="4" end="4"/>
                                            </p:txEl>
                                          </p:spTgt>
                                        </p:tgtEl>
                                        <p:attrNameLst>
                                          <p:attrName>style.visibility</p:attrName>
                                        </p:attrNameLst>
                                      </p:cBhvr>
                                      <p:to>
                                        <p:strVal val="visible"/>
                                      </p:to>
                                    </p:set>
                                    <p:anim calcmode="discrete" valueType="clr">
                                      <p:cBhvr override="childStyle">
                                        <p:cTn id="34" dur="80"/>
                                        <p:tgtEl>
                                          <p:spTgt spid="8806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88067">
                                            <p:txEl>
                                              <p:pRg st="4" end="4"/>
                                            </p:txEl>
                                          </p:spTgt>
                                        </p:tgtEl>
                                        <p:attrNameLst>
                                          <p:attrName>fillcolor</p:attrName>
                                        </p:attrNameLst>
                                      </p:cBhvr>
                                      <p:tavLst>
                                        <p:tav tm="0">
                                          <p:val>
                                            <p:clrVal>
                                              <a:schemeClr val="accent2"/>
                                            </p:clrVal>
                                          </p:val>
                                        </p:tav>
                                        <p:tav tm="50000">
                                          <p:val>
                                            <p:clrVal>
                                              <a:schemeClr val="hlink"/>
                                            </p:clrVal>
                                          </p:val>
                                        </p:tav>
                                      </p:tavLst>
                                    </p:anim>
                                    <p:set>
                                      <p:cBhvr>
                                        <p:cTn id="36" dur="80"/>
                                        <p:tgtEl>
                                          <p:spTgt spid="88067">
                                            <p:txEl>
                                              <p:pRg st="4" end="4"/>
                                            </p:txEl>
                                          </p:spTgt>
                                        </p:tgtEl>
                                        <p:attrNameLst>
                                          <p:attrName>fill.type</p:attrName>
                                        </p:attrNameLst>
                                      </p:cBhvr>
                                      <p:to>
                                        <p:strVal val="solid"/>
                                      </p:to>
                                    </p:set>
                                  </p:childTnLst>
                                </p:cTn>
                              </p:par>
                              <p:par>
                                <p:cTn id="37" presetID="27" presetClass="entr" presetSubtype="0" fill="hold" grpId="0" nodeType="withEffect">
                                  <p:stCondLst>
                                    <p:cond delay="0"/>
                                  </p:stCondLst>
                                  <p:iterate type="lt">
                                    <p:tmPct val="50000"/>
                                  </p:iterate>
                                  <p:childTnLst>
                                    <p:set>
                                      <p:cBhvr>
                                        <p:cTn id="38" dur="1" fill="hold">
                                          <p:stCondLst>
                                            <p:cond delay="0"/>
                                          </p:stCondLst>
                                        </p:cTn>
                                        <p:tgtEl>
                                          <p:spTgt spid="88067">
                                            <p:txEl>
                                              <p:pRg st="5" end="5"/>
                                            </p:txEl>
                                          </p:spTgt>
                                        </p:tgtEl>
                                        <p:attrNameLst>
                                          <p:attrName>style.visibility</p:attrName>
                                        </p:attrNameLst>
                                      </p:cBhvr>
                                      <p:to>
                                        <p:strVal val="visible"/>
                                      </p:to>
                                    </p:set>
                                    <p:anim calcmode="discrete" valueType="clr">
                                      <p:cBhvr override="childStyle">
                                        <p:cTn id="39" dur="80"/>
                                        <p:tgtEl>
                                          <p:spTgt spid="8806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88067">
                                            <p:txEl>
                                              <p:pRg st="5" end="5"/>
                                            </p:txEl>
                                          </p:spTgt>
                                        </p:tgtEl>
                                        <p:attrNameLst>
                                          <p:attrName>fillcolor</p:attrName>
                                        </p:attrNameLst>
                                      </p:cBhvr>
                                      <p:tavLst>
                                        <p:tav tm="0">
                                          <p:val>
                                            <p:clrVal>
                                              <a:schemeClr val="accent2"/>
                                            </p:clrVal>
                                          </p:val>
                                        </p:tav>
                                        <p:tav tm="50000">
                                          <p:val>
                                            <p:clrVal>
                                              <a:schemeClr val="hlink"/>
                                            </p:clrVal>
                                          </p:val>
                                        </p:tav>
                                      </p:tavLst>
                                    </p:anim>
                                    <p:set>
                                      <p:cBhvr>
                                        <p:cTn id="41" dur="80"/>
                                        <p:tgtEl>
                                          <p:spTgt spid="8806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0" y="5661024"/>
            <a:ext cx="9143999" cy="1196975"/>
          </a:xfrm>
        </p:spPr>
        <p:txBody>
          <a:bodyPr/>
          <a:lstStyle/>
          <a:p>
            <a:pPr algn="ctr" eaLnBrk="1" hangingPunct="1">
              <a:lnSpc>
                <a:spcPct val="90000"/>
              </a:lnSpc>
              <a:buFont typeface="Wingdings" charset="0"/>
              <a:buNone/>
            </a:pPr>
            <a:r>
              <a:rPr lang="en-US" sz="2400" dirty="0">
                <a:latin typeface="Arial" charset="0"/>
              </a:rPr>
              <a:t>Queen Elizabeth II and Prime Minister Pierre Trudeau signing the Constitution on April 17, 1982.</a:t>
            </a:r>
          </a:p>
        </p:txBody>
      </p:sp>
      <p:pic>
        <p:nvPicPr>
          <p:cNvPr id="12291" name="Picture 7" descr="SignConstitution_04178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1629" y="0"/>
            <a:ext cx="79248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498504"/>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Explore the Charter of Rights and Freedoms</a:t>
            </a:r>
            <a:endParaRPr lang="en-US" dirty="0"/>
          </a:p>
        </p:txBody>
      </p:sp>
      <p:sp>
        <p:nvSpPr>
          <p:cNvPr id="3" name="Content Placeholder 2"/>
          <p:cNvSpPr>
            <a:spLocks noGrp="1"/>
          </p:cNvSpPr>
          <p:nvPr>
            <p:ph idx="1"/>
          </p:nvPr>
        </p:nvSpPr>
        <p:spPr/>
        <p:txBody>
          <a:bodyPr/>
          <a:lstStyle/>
          <a:p>
            <a:r>
              <a:rPr lang="en-US" dirty="0" smtClean="0"/>
              <a:t>We are going to explore the Charter of Rights and Freedoms today.</a:t>
            </a:r>
            <a:endParaRPr lang="en-US" dirty="0"/>
          </a:p>
          <a:p>
            <a:r>
              <a:rPr lang="en-US" dirty="0" smtClean="0"/>
              <a:t>After-words we will answer some questions.</a:t>
            </a:r>
          </a:p>
          <a:p>
            <a:r>
              <a:rPr lang="en-US" dirty="0" smtClean="0"/>
              <a:t>Please visit:  </a:t>
            </a:r>
          </a:p>
          <a:p>
            <a:r>
              <a:rPr lang="en-US" dirty="0">
                <a:hlinkClick r:id="rId2"/>
              </a:rPr>
              <a:t>https://laws-lois.justice.gc.ca/eng/const/page-15.</a:t>
            </a:r>
            <a:r>
              <a:rPr lang="en-US" dirty="0" smtClean="0">
                <a:hlinkClick r:id="rId2"/>
              </a:rPr>
              <a:t>html</a:t>
            </a:r>
            <a:endParaRPr lang="en-US" dirty="0" smtClean="0"/>
          </a:p>
          <a:p>
            <a:endParaRPr lang="en-US" dirty="0"/>
          </a:p>
        </p:txBody>
      </p:sp>
    </p:spTree>
    <p:extLst>
      <p:ext uri="{BB962C8B-B14F-4D97-AF65-F5344CB8AC3E}">
        <p14:creationId xmlns:p14="http://schemas.microsoft.com/office/powerpoint/2010/main" val="1210029055"/>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540796"/>
            <a:ext cx="8229600" cy="4525963"/>
          </a:xfrm>
        </p:spPr>
        <p:txBody>
          <a:bodyPr>
            <a:normAutofit/>
          </a:bodyPr>
          <a:lstStyle/>
          <a:p>
            <a:r>
              <a:rPr lang="en-US" dirty="0" smtClean="0"/>
              <a:t>CNN 10</a:t>
            </a:r>
          </a:p>
          <a:p>
            <a:r>
              <a:rPr lang="en-US" dirty="0" smtClean="0"/>
              <a:t>Constitutional Monarch</a:t>
            </a:r>
          </a:p>
          <a:p>
            <a:r>
              <a:rPr lang="en-US" dirty="0" smtClean="0"/>
              <a:t>Political Parties</a:t>
            </a:r>
          </a:p>
          <a:p>
            <a:r>
              <a:rPr lang="en-US" dirty="0" smtClean="0"/>
              <a:t>The Federal System</a:t>
            </a:r>
          </a:p>
          <a:p>
            <a:r>
              <a:rPr lang="en-US" dirty="0" smtClean="0"/>
              <a:t>The Executive Branch</a:t>
            </a:r>
            <a:endParaRPr lang="en-US" dirty="0"/>
          </a:p>
          <a:p>
            <a:r>
              <a:rPr lang="en-US" dirty="0" smtClean="0"/>
              <a:t>Classwork</a:t>
            </a:r>
          </a:p>
        </p:txBody>
      </p:sp>
    </p:spTree>
    <p:extLst>
      <p:ext uri="{BB962C8B-B14F-4D97-AF65-F5344CB8AC3E}">
        <p14:creationId xmlns:p14="http://schemas.microsoft.com/office/powerpoint/2010/main" val="9856521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Say what</a:t>
            </a:r>
            <a:r>
              <a:rPr lang="mr-IN" dirty="0" smtClean="0">
                <a:solidFill>
                  <a:schemeClr val="accent2"/>
                </a:solidFill>
              </a:rPr>
              <a:t>…</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3" name="TextBox 2"/>
          <p:cNvSpPr txBox="1"/>
          <p:nvPr/>
        </p:nvSpPr>
        <p:spPr>
          <a:xfrm>
            <a:off x="-1" y="1250464"/>
            <a:ext cx="9144001" cy="5078314"/>
          </a:xfrm>
          <a:prstGeom prst="rect">
            <a:avLst/>
          </a:prstGeom>
          <a:noFill/>
        </p:spPr>
        <p:txBody>
          <a:bodyPr wrap="square" rtlCol="0">
            <a:spAutoFit/>
          </a:bodyPr>
          <a:lstStyle/>
          <a:p>
            <a:pPr marL="285750" indent="-285750">
              <a:buFont typeface="Arial"/>
              <a:buChar char="•"/>
            </a:pPr>
            <a:r>
              <a:rPr lang="en-US" sz="3600" dirty="0" smtClean="0"/>
              <a:t>So far I’ve suggested two things that shape us:</a:t>
            </a:r>
          </a:p>
          <a:p>
            <a:pPr marL="285750" indent="-285750">
              <a:buFont typeface="Arial"/>
              <a:buChar char="•"/>
            </a:pPr>
            <a:endParaRPr lang="en-US" sz="3600" dirty="0"/>
          </a:p>
          <a:p>
            <a:pPr marL="285750" indent="-285750">
              <a:buFont typeface="Arial"/>
              <a:buChar char="•"/>
            </a:pPr>
            <a:r>
              <a:rPr lang="en-US" sz="3600" dirty="0" smtClean="0"/>
              <a:t>1)</a:t>
            </a:r>
            <a:r>
              <a:rPr lang="en-US" sz="3600" dirty="0"/>
              <a:t> </a:t>
            </a:r>
            <a:r>
              <a:rPr lang="en-US" sz="3600" dirty="0" smtClean="0"/>
              <a:t>Language</a:t>
            </a:r>
          </a:p>
          <a:p>
            <a:r>
              <a:rPr lang="en-US" sz="3600" dirty="0" smtClean="0"/>
              <a:t> </a:t>
            </a:r>
            <a:endParaRPr lang="en-US" sz="3600" dirty="0"/>
          </a:p>
          <a:p>
            <a:pPr marL="285750" indent="-285750">
              <a:buFont typeface="Arial"/>
              <a:buChar char="•"/>
            </a:pPr>
            <a:r>
              <a:rPr lang="en-US" sz="3600" dirty="0" smtClean="0"/>
              <a:t>2) Food</a:t>
            </a:r>
          </a:p>
          <a:p>
            <a:pPr marL="285750" indent="-285750">
              <a:buFont typeface="Arial"/>
              <a:buChar char="•"/>
            </a:pPr>
            <a:endParaRPr lang="en-US" sz="3600" dirty="0"/>
          </a:p>
          <a:p>
            <a:pPr marL="285750" indent="-285750">
              <a:buFont typeface="Arial"/>
              <a:buChar char="•"/>
            </a:pPr>
            <a:r>
              <a:rPr lang="en-US" sz="3600" dirty="0" smtClean="0"/>
              <a:t>These help to form the basis of our Culture. </a:t>
            </a:r>
            <a:endParaRPr lang="en-US" sz="3600" dirty="0"/>
          </a:p>
        </p:txBody>
      </p:sp>
    </p:spTree>
    <p:extLst>
      <p:ext uri="{BB962C8B-B14F-4D97-AF65-F5344CB8AC3E}">
        <p14:creationId xmlns:p14="http://schemas.microsoft.com/office/powerpoint/2010/main" val="222165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71286" y="0"/>
            <a:ext cx="7772400" cy="762000"/>
          </a:xfrm>
        </p:spPr>
        <p:txBody>
          <a:bodyPr/>
          <a:lstStyle/>
          <a:p>
            <a:pPr algn="ctr" eaLnBrk="1" hangingPunct="1"/>
            <a:r>
              <a:rPr lang="en-US" dirty="0">
                <a:latin typeface="Arial" charset="0"/>
              </a:rPr>
              <a:t>Constitutional Monarchy</a:t>
            </a:r>
          </a:p>
        </p:txBody>
      </p:sp>
      <p:sp>
        <p:nvSpPr>
          <p:cNvPr id="78851" name="Rectangle 3"/>
          <p:cNvSpPr>
            <a:spLocks noGrp="1" noChangeArrowheads="1"/>
          </p:cNvSpPr>
          <p:nvPr>
            <p:ph type="body" sz="half" idx="1"/>
          </p:nvPr>
        </p:nvSpPr>
        <p:spPr>
          <a:xfrm>
            <a:off x="0" y="990600"/>
            <a:ext cx="6858000" cy="5867400"/>
          </a:xfrm>
        </p:spPr>
        <p:txBody>
          <a:bodyPr/>
          <a:lstStyle/>
          <a:p>
            <a:pPr eaLnBrk="1" hangingPunct="1"/>
            <a:r>
              <a:rPr lang="en-US" sz="3000" dirty="0">
                <a:latin typeface="Arial" charset="0"/>
              </a:rPr>
              <a:t>Our Constitutional Monarch is Queen </a:t>
            </a:r>
            <a:r>
              <a:rPr lang="en-US" sz="3000" b="1" u="sng" dirty="0">
                <a:latin typeface="Arial" charset="0"/>
              </a:rPr>
              <a:t>Elizabeth</a:t>
            </a:r>
            <a:r>
              <a:rPr lang="en-US" sz="3000" dirty="0">
                <a:latin typeface="Arial" charset="0"/>
              </a:rPr>
              <a:t> II.</a:t>
            </a:r>
          </a:p>
          <a:p>
            <a:pPr eaLnBrk="1" hangingPunct="1"/>
            <a:r>
              <a:rPr lang="en-US" sz="3000" dirty="0">
                <a:latin typeface="Arial" charset="0"/>
              </a:rPr>
              <a:t>The Monarch is currently the head of our state. They have little or no power, but perform more of a </a:t>
            </a:r>
            <a:r>
              <a:rPr lang="en-US" sz="3000" b="1" u="sng" dirty="0">
                <a:latin typeface="Arial" charset="0"/>
              </a:rPr>
              <a:t>symbolic</a:t>
            </a:r>
            <a:r>
              <a:rPr lang="en-US" sz="3000" dirty="0">
                <a:latin typeface="Arial" charset="0"/>
              </a:rPr>
              <a:t> role.</a:t>
            </a:r>
          </a:p>
          <a:p>
            <a:pPr eaLnBrk="1" hangingPunct="1"/>
            <a:r>
              <a:rPr lang="en-US" sz="3000" dirty="0">
                <a:latin typeface="Arial" charset="0"/>
              </a:rPr>
              <a:t>They are responsible for appointing the </a:t>
            </a:r>
            <a:r>
              <a:rPr lang="en-US" sz="3000" b="1" u="sng" dirty="0">
                <a:latin typeface="Arial" charset="0"/>
              </a:rPr>
              <a:t>Governor</a:t>
            </a:r>
            <a:r>
              <a:rPr lang="en-US" sz="3000" dirty="0">
                <a:latin typeface="Arial" charset="0"/>
              </a:rPr>
              <a:t> General</a:t>
            </a:r>
            <a:r>
              <a:rPr lang="en-US" sz="3000" dirty="0" smtClean="0">
                <a:latin typeface="Arial" charset="0"/>
              </a:rPr>
              <a:t>.</a:t>
            </a:r>
          </a:p>
          <a:p>
            <a:pPr eaLnBrk="1" hangingPunct="1"/>
            <a:r>
              <a:rPr lang="en-US" sz="3000" dirty="0" smtClean="0">
                <a:latin typeface="Arial" charset="0"/>
              </a:rPr>
              <a:t> </a:t>
            </a:r>
            <a:r>
              <a:rPr lang="en-US" sz="3000" dirty="0">
                <a:latin typeface="Arial" charset="0"/>
              </a:rPr>
              <a:t>The Governor General is responsible for </a:t>
            </a:r>
            <a:r>
              <a:rPr lang="en-US" sz="3000" b="1" u="sng" dirty="0">
                <a:latin typeface="Arial" charset="0"/>
              </a:rPr>
              <a:t>representing</a:t>
            </a:r>
            <a:r>
              <a:rPr lang="en-US" sz="3000" dirty="0">
                <a:latin typeface="Arial" charset="0"/>
              </a:rPr>
              <a:t> Canada in many situations.</a:t>
            </a:r>
          </a:p>
        </p:txBody>
      </p:sp>
      <p:sp>
        <p:nvSpPr>
          <p:cNvPr id="13316" name="AutoShape 2064" descr="GG"/>
          <p:cNvSpPr>
            <a:spLocks noChangeAspect="1" noChangeArrowheads="1"/>
          </p:cNvSpPr>
          <p:nvPr/>
        </p:nvSpPr>
        <p:spPr bwMode="auto">
          <a:xfrm>
            <a:off x="3619500" y="2000250"/>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3317" name="AutoShape 2066" descr="GG"/>
          <p:cNvSpPr>
            <a:spLocks noChangeAspect="1" noChangeArrowheads="1"/>
          </p:cNvSpPr>
          <p:nvPr/>
        </p:nvSpPr>
        <p:spPr bwMode="auto">
          <a:xfrm>
            <a:off x="3619500" y="2000250"/>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pic>
        <p:nvPicPr>
          <p:cNvPr id="13318" name="Picture 2071" descr="51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62738" y="2133600"/>
            <a:ext cx="24812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2072"/>
          <p:cNvSpPr>
            <a:spLocks noChangeArrowheads="1"/>
          </p:cNvSpPr>
          <p:nvPr/>
        </p:nvSpPr>
        <p:spPr bwMode="auto">
          <a:xfrm>
            <a:off x="6629400" y="5408613"/>
            <a:ext cx="2514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800"/>
              <a:t>Her Excellency the Right Honourable Michaëlle Jean </a:t>
            </a:r>
          </a:p>
        </p:txBody>
      </p:sp>
      <p:sp>
        <p:nvSpPr>
          <p:cNvPr id="2" name="TextBox 1"/>
          <p:cNvSpPr txBox="1"/>
          <p:nvPr/>
        </p:nvSpPr>
        <p:spPr>
          <a:xfrm>
            <a:off x="7996489" y="408057"/>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1112487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par>
                          <p:cTn id="8" fill="hold" nodeType="afterGroup">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78851">
                                            <p:txEl>
                                              <p:pRg st="0" end="0"/>
                                            </p:txEl>
                                          </p:spTgt>
                                        </p:tgtEl>
                                        <p:attrNameLst>
                                          <p:attrName>style.visibility</p:attrName>
                                        </p:attrNameLst>
                                      </p:cBhvr>
                                      <p:to>
                                        <p:strVal val="visible"/>
                                      </p:to>
                                    </p:set>
                                    <p:animEffect transition="in" filter="fade">
                                      <p:cBhvr>
                                        <p:cTn id="11" dur="500"/>
                                        <p:tgtEl>
                                          <p:spTgt spid="78851">
                                            <p:txEl>
                                              <p:pRg st="0" end="0"/>
                                            </p:txEl>
                                          </p:spTgt>
                                        </p:tgtEl>
                                      </p:cBhvr>
                                    </p:animEffect>
                                    <p:anim calcmode="lin" valueType="num">
                                      <p:cBhvr>
                                        <p:cTn id="12" dur="500" fill="hold"/>
                                        <p:tgtEl>
                                          <p:spTgt spid="78851">
                                            <p:txEl>
                                              <p:pRg st="0" end="0"/>
                                            </p:txEl>
                                          </p:spTgt>
                                        </p:tgtEl>
                                        <p:attrNameLst>
                                          <p:attrName>ppt_x</p:attrName>
                                        </p:attrNameLst>
                                      </p:cBhvr>
                                      <p:tavLst>
                                        <p:tav tm="0">
                                          <p:val>
                                            <p:strVal val="#ppt_x-.1"/>
                                          </p:val>
                                        </p:tav>
                                        <p:tav tm="100000">
                                          <p:val>
                                            <p:strVal val="#ppt_x"/>
                                          </p:val>
                                        </p:tav>
                                      </p:tavLst>
                                    </p:anim>
                                    <p:anim calcmode="lin" valueType="num">
                                      <p:cBhvr>
                                        <p:cTn id="13"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600"/>
                            </p:stCondLst>
                            <p:childTnLst>
                              <p:par>
                                <p:cTn id="15" presetID="40" presetClass="entr" presetSubtype="0" fill="hold" grpId="0" nodeType="afterEffect">
                                  <p:stCondLst>
                                    <p:cond delay="0"/>
                                  </p:stCondLst>
                                  <p:iterate type="lt">
                                    <p:tmPct val="10000"/>
                                  </p:iterate>
                                  <p:childTnLst>
                                    <p:set>
                                      <p:cBhvr>
                                        <p:cTn id="16" dur="1" fill="hold">
                                          <p:stCondLst>
                                            <p:cond delay="0"/>
                                          </p:stCondLst>
                                        </p:cTn>
                                        <p:tgtEl>
                                          <p:spTgt spid="78851">
                                            <p:txEl>
                                              <p:pRg st="1" end="1"/>
                                            </p:txEl>
                                          </p:spTgt>
                                        </p:tgtEl>
                                        <p:attrNameLst>
                                          <p:attrName>style.visibility</p:attrName>
                                        </p:attrNameLst>
                                      </p:cBhvr>
                                      <p:to>
                                        <p:strVal val="visible"/>
                                      </p:to>
                                    </p:set>
                                    <p:animEffect transition="in" filter="fade">
                                      <p:cBhvr>
                                        <p:cTn id="17" dur="500"/>
                                        <p:tgtEl>
                                          <p:spTgt spid="78851">
                                            <p:txEl>
                                              <p:pRg st="1" end="1"/>
                                            </p:txEl>
                                          </p:spTgt>
                                        </p:tgtEl>
                                      </p:cBhvr>
                                    </p:animEffect>
                                    <p:anim calcmode="lin" valueType="num">
                                      <p:cBhvr>
                                        <p:cTn id="18" dur="500" fill="hold"/>
                                        <p:tgtEl>
                                          <p:spTgt spid="78851">
                                            <p:txEl>
                                              <p:pRg st="1" end="1"/>
                                            </p:txEl>
                                          </p:spTgt>
                                        </p:tgtEl>
                                        <p:attrNameLst>
                                          <p:attrName>ppt_x</p:attrName>
                                        </p:attrNameLst>
                                      </p:cBhvr>
                                      <p:tavLst>
                                        <p:tav tm="0">
                                          <p:val>
                                            <p:strVal val="#ppt_x-.1"/>
                                          </p:val>
                                        </p:tav>
                                        <p:tav tm="100000">
                                          <p:val>
                                            <p:strVal val="#ppt_x"/>
                                          </p:val>
                                        </p:tav>
                                      </p:tavLst>
                                    </p:anim>
                                    <p:anim calcmode="lin" valueType="num">
                                      <p:cBhvr>
                                        <p:cTn id="19"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97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78851">
                                            <p:txEl>
                                              <p:pRg st="2" end="2"/>
                                            </p:txEl>
                                          </p:spTgt>
                                        </p:tgtEl>
                                        <p:attrNameLst>
                                          <p:attrName>style.visibility</p:attrName>
                                        </p:attrNameLst>
                                      </p:cBhvr>
                                      <p:to>
                                        <p:strVal val="visible"/>
                                      </p:to>
                                    </p:set>
                                    <p:animEffect transition="in" filter="fade">
                                      <p:cBhvr>
                                        <p:cTn id="23" dur="500"/>
                                        <p:tgtEl>
                                          <p:spTgt spid="78851">
                                            <p:txEl>
                                              <p:pRg st="2" end="2"/>
                                            </p:txEl>
                                          </p:spTgt>
                                        </p:tgtEl>
                                      </p:cBhvr>
                                    </p:animEffect>
                                    <p:anim calcmode="lin" valueType="num">
                                      <p:cBhvr>
                                        <p:cTn id="24" dur="500" fill="hold"/>
                                        <p:tgtEl>
                                          <p:spTgt spid="78851">
                                            <p:txEl>
                                              <p:pRg st="2" end="2"/>
                                            </p:txEl>
                                          </p:spTgt>
                                        </p:tgtEl>
                                        <p:attrNameLst>
                                          <p:attrName>ppt_x</p:attrName>
                                        </p:attrNameLst>
                                      </p:cBhvr>
                                      <p:tavLst>
                                        <p:tav tm="0">
                                          <p:val>
                                            <p:strVal val="#ppt_x-.1"/>
                                          </p:val>
                                        </p:tav>
                                        <p:tav tm="100000">
                                          <p:val>
                                            <p:strVal val="#ppt_x"/>
                                          </p:val>
                                        </p:tav>
                                      </p:tavLst>
                                    </p:anim>
                                    <p:anim calcmode="lin" valueType="num">
                                      <p:cBhvr>
                                        <p:cTn id="25"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par>
                          <p:cTn id="26" fill="hold">
                            <p:stCondLst>
                              <p:cond delay="12650"/>
                            </p:stCondLst>
                            <p:childTnLst>
                              <p:par>
                                <p:cTn id="27" presetID="40" presetClass="entr" presetSubtype="0" fill="hold" grpId="0" nodeType="afterEffect">
                                  <p:stCondLst>
                                    <p:cond delay="0"/>
                                  </p:stCondLst>
                                  <p:iterate type="lt">
                                    <p:tmPct val="10000"/>
                                  </p:iterate>
                                  <p:childTnLst>
                                    <p:set>
                                      <p:cBhvr>
                                        <p:cTn id="28" dur="1" fill="hold">
                                          <p:stCondLst>
                                            <p:cond delay="0"/>
                                          </p:stCondLst>
                                        </p:cTn>
                                        <p:tgtEl>
                                          <p:spTgt spid="78851">
                                            <p:txEl>
                                              <p:pRg st="3" end="3"/>
                                            </p:txEl>
                                          </p:spTgt>
                                        </p:tgtEl>
                                        <p:attrNameLst>
                                          <p:attrName>style.visibility</p:attrName>
                                        </p:attrNameLst>
                                      </p:cBhvr>
                                      <p:to>
                                        <p:strVal val="visible"/>
                                      </p:to>
                                    </p:set>
                                    <p:animEffect transition="in" filter="fade">
                                      <p:cBhvr>
                                        <p:cTn id="29" dur="500"/>
                                        <p:tgtEl>
                                          <p:spTgt spid="78851">
                                            <p:txEl>
                                              <p:pRg st="3" end="3"/>
                                            </p:txEl>
                                          </p:spTgt>
                                        </p:tgtEl>
                                      </p:cBhvr>
                                    </p:animEffect>
                                    <p:anim calcmode="lin" valueType="num">
                                      <p:cBhvr>
                                        <p:cTn id="30" dur="500" fill="hold"/>
                                        <p:tgtEl>
                                          <p:spTgt spid="78851">
                                            <p:txEl>
                                              <p:pRg st="3" end="3"/>
                                            </p:txEl>
                                          </p:spTgt>
                                        </p:tgtEl>
                                        <p:attrNameLst>
                                          <p:attrName>ppt_x</p:attrName>
                                        </p:attrNameLst>
                                      </p:cBhvr>
                                      <p:tavLst>
                                        <p:tav tm="0">
                                          <p:val>
                                            <p:strVal val="#ppt_x-.1"/>
                                          </p:val>
                                        </p:tav>
                                        <p:tav tm="100000">
                                          <p:val>
                                            <p:strVal val="#ppt_x"/>
                                          </p:val>
                                        </p:tav>
                                      </p:tavLst>
                                    </p:anim>
                                    <p:anim calcmode="lin" valueType="num">
                                      <p:cBhvr>
                                        <p:cTn id="31" dur="500" fill="hold"/>
                                        <p:tgtEl>
                                          <p:spTgt spid="788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body" idx="1"/>
          </p:nvPr>
        </p:nvSpPr>
        <p:spPr>
          <a:xfrm>
            <a:off x="0" y="533400"/>
            <a:ext cx="9144000" cy="6324600"/>
          </a:xfrm>
        </p:spPr>
        <p:txBody>
          <a:bodyPr/>
          <a:lstStyle/>
          <a:p>
            <a:pPr marL="533400" indent="-533400" eaLnBrk="1" hangingPunct="1"/>
            <a:r>
              <a:rPr lang="en-US" dirty="0">
                <a:latin typeface="Arial" charset="0"/>
              </a:rPr>
              <a:t>The Governor General is appointed by the monarch on the advice of the Canadian </a:t>
            </a:r>
            <a:r>
              <a:rPr lang="en-US" b="1" u="sng" dirty="0">
                <a:latin typeface="Arial" charset="0"/>
              </a:rPr>
              <a:t>parliament</a:t>
            </a:r>
            <a:r>
              <a:rPr lang="en-US" dirty="0">
                <a:latin typeface="Arial" charset="0"/>
              </a:rPr>
              <a:t>. </a:t>
            </a:r>
          </a:p>
          <a:p>
            <a:pPr marL="533400" indent="-533400" eaLnBrk="1" hangingPunct="1"/>
            <a:r>
              <a:rPr lang="en-US" dirty="0">
                <a:latin typeface="Arial" charset="0"/>
              </a:rPr>
              <a:t> The Governor Generals responsibilities include: the </a:t>
            </a:r>
            <a:r>
              <a:rPr lang="en-US" b="1" u="sng" dirty="0">
                <a:latin typeface="Arial" charset="0"/>
              </a:rPr>
              <a:t>opening</a:t>
            </a:r>
            <a:r>
              <a:rPr lang="en-US" dirty="0">
                <a:latin typeface="Arial" charset="0"/>
              </a:rPr>
              <a:t> of parliament</a:t>
            </a:r>
          </a:p>
          <a:p>
            <a:pPr marL="914400" lvl="1" indent="-457200" eaLnBrk="1" hangingPunct="1">
              <a:buFont typeface="Wingdings" charset="0"/>
              <a:buAutoNum type="arabicPeriod"/>
            </a:pPr>
            <a:r>
              <a:rPr lang="en-US" dirty="0">
                <a:latin typeface="Arial" charset="0"/>
              </a:rPr>
              <a:t>Giving royal </a:t>
            </a:r>
            <a:r>
              <a:rPr lang="en-US" b="1" u="sng" dirty="0">
                <a:latin typeface="Arial" charset="0"/>
              </a:rPr>
              <a:t>assent</a:t>
            </a:r>
            <a:r>
              <a:rPr lang="en-US" dirty="0">
                <a:latin typeface="Arial" charset="0"/>
              </a:rPr>
              <a:t> to laws. </a:t>
            </a:r>
          </a:p>
          <a:p>
            <a:pPr marL="914400" lvl="1" indent="-457200" eaLnBrk="1" hangingPunct="1">
              <a:buFont typeface="Wingdings" charset="0"/>
              <a:buAutoNum type="arabicPeriod"/>
            </a:pPr>
            <a:r>
              <a:rPr lang="en-US" dirty="0">
                <a:latin typeface="Arial" charset="0"/>
              </a:rPr>
              <a:t>Greeting </a:t>
            </a:r>
            <a:r>
              <a:rPr lang="en-US" b="1" u="sng" dirty="0">
                <a:latin typeface="Arial" charset="0"/>
              </a:rPr>
              <a:t>officials </a:t>
            </a:r>
          </a:p>
          <a:p>
            <a:pPr marL="914400" lvl="1" indent="-457200" eaLnBrk="1" hangingPunct="1">
              <a:buFont typeface="Wingdings" charset="0"/>
              <a:buAutoNum type="arabicPeriod"/>
            </a:pPr>
            <a:r>
              <a:rPr lang="en-US" dirty="0">
                <a:latin typeface="Arial" charset="0"/>
              </a:rPr>
              <a:t>Giving out </a:t>
            </a:r>
            <a:r>
              <a:rPr lang="en-US" b="1" u="sng" dirty="0">
                <a:latin typeface="Arial" charset="0"/>
              </a:rPr>
              <a:t>awards </a:t>
            </a:r>
          </a:p>
          <a:p>
            <a:pPr marL="533400" indent="-533400" eaLnBrk="1" hangingPunct="1"/>
            <a:r>
              <a:rPr lang="en-US" dirty="0">
                <a:latin typeface="Arial" charset="0"/>
              </a:rPr>
              <a:t> The Governor General’s role is purely </a:t>
            </a:r>
            <a:r>
              <a:rPr lang="en-US" b="1" u="sng" dirty="0">
                <a:latin typeface="Arial" charset="0"/>
              </a:rPr>
              <a:t>symbolic</a:t>
            </a:r>
          </a:p>
        </p:txBody>
      </p:sp>
      <p:sp>
        <p:nvSpPr>
          <p:cNvPr id="3" name="TextBox 2"/>
          <p:cNvSpPr txBox="1"/>
          <p:nvPr/>
        </p:nvSpPr>
        <p:spPr>
          <a:xfrm>
            <a:off x="8436729" y="13909"/>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2388049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fade">
                                      <p:cBhvr>
                                        <p:cTn id="7" dur="2000"/>
                                        <p:tgtEl>
                                          <p:spTgt spid="149507">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9507">
                                            <p:txEl>
                                              <p:pRg st="1" end="1"/>
                                            </p:txEl>
                                          </p:spTgt>
                                        </p:tgtEl>
                                        <p:attrNameLst>
                                          <p:attrName>style.visibility</p:attrName>
                                        </p:attrNameLst>
                                      </p:cBhvr>
                                      <p:to>
                                        <p:strVal val="visible"/>
                                      </p:to>
                                    </p:set>
                                    <p:animEffect transition="in" filter="fade">
                                      <p:cBhvr>
                                        <p:cTn id="11" dur="2000"/>
                                        <p:tgtEl>
                                          <p:spTgt spid="149507">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9507">
                                            <p:txEl>
                                              <p:pRg st="2" end="2"/>
                                            </p:txEl>
                                          </p:spTgt>
                                        </p:tgtEl>
                                        <p:attrNameLst>
                                          <p:attrName>style.visibility</p:attrName>
                                        </p:attrNameLst>
                                      </p:cBhvr>
                                      <p:to>
                                        <p:strVal val="visible"/>
                                      </p:to>
                                    </p:set>
                                    <p:animEffect transition="in" filter="fade">
                                      <p:cBhvr>
                                        <p:cTn id="14" dur="2000"/>
                                        <p:tgtEl>
                                          <p:spTgt spid="149507">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9507">
                                            <p:txEl>
                                              <p:pRg st="3" end="3"/>
                                            </p:txEl>
                                          </p:spTgt>
                                        </p:tgtEl>
                                        <p:attrNameLst>
                                          <p:attrName>style.visibility</p:attrName>
                                        </p:attrNameLst>
                                      </p:cBhvr>
                                      <p:to>
                                        <p:strVal val="visible"/>
                                      </p:to>
                                    </p:set>
                                    <p:animEffect transition="in" filter="fade">
                                      <p:cBhvr>
                                        <p:cTn id="17" dur="2000"/>
                                        <p:tgtEl>
                                          <p:spTgt spid="149507">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9507">
                                            <p:txEl>
                                              <p:pRg st="4" end="4"/>
                                            </p:txEl>
                                          </p:spTgt>
                                        </p:tgtEl>
                                        <p:attrNameLst>
                                          <p:attrName>style.visibility</p:attrName>
                                        </p:attrNameLst>
                                      </p:cBhvr>
                                      <p:to>
                                        <p:strVal val="visible"/>
                                      </p:to>
                                    </p:set>
                                    <p:animEffect transition="in" filter="fade">
                                      <p:cBhvr>
                                        <p:cTn id="20" dur="2000"/>
                                        <p:tgtEl>
                                          <p:spTgt spid="149507">
                                            <p:txEl>
                                              <p:pRg st="4" end="4"/>
                                            </p:txEl>
                                          </p:spTgt>
                                        </p:tgtEl>
                                      </p:cBhvr>
                                    </p:animEffect>
                                  </p:childTnLst>
                                </p:cTn>
                              </p:par>
                            </p:childTnLst>
                          </p:cTn>
                        </p:par>
                        <p:par>
                          <p:cTn id="21" fill="hold" nodeType="afterGroup">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149507">
                                            <p:txEl>
                                              <p:pRg st="5" end="5"/>
                                            </p:txEl>
                                          </p:spTgt>
                                        </p:tgtEl>
                                        <p:attrNameLst>
                                          <p:attrName>style.visibility</p:attrName>
                                        </p:attrNameLst>
                                      </p:cBhvr>
                                      <p:to>
                                        <p:strVal val="visible"/>
                                      </p:to>
                                    </p:set>
                                    <p:animEffect transition="in" filter="fade">
                                      <p:cBhvr>
                                        <p:cTn id="24" dur="2000"/>
                                        <p:tgtEl>
                                          <p:spTgt spid="149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atin typeface="Arial" charset="0"/>
              </a:rPr>
              <a:t>The Party System</a:t>
            </a:r>
          </a:p>
        </p:txBody>
      </p:sp>
      <p:sp>
        <p:nvSpPr>
          <p:cNvPr id="80899" name="Rectangle 3"/>
          <p:cNvSpPr>
            <a:spLocks noGrp="1" noChangeArrowheads="1"/>
          </p:cNvSpPr>
          <p:nvPr>
            <p:ph type="body" sz="half" idx="1"/>
          </p:nvPr>
        </p:nvSpPr>
        <p:spPr>
          <a:xfrm>
            <a:off x="0" y="4209143"/>
            <a:ext cx="9144000" cy="2877457"/>
          </a:xfrm>
        </p:spPr>
        <p:txBody>
          <a:bodyPr/>
          <a:lstStyle/>
          <a:p>
            <a:pPr eaLnBrk="1" hangingPunct="1">
              <a:lnSpc>
                <a:spcPct val="90000"/>
              </a:lnSpc>
            </a:pPr>
            <a:r>
              <a:rPr lang="en-US" dirty="0">
                <a:latin typeface="Arial" charset="0"/>
              </a:rPr>
              <a:t>A </a:t>
            </a:r>
            <a:r>
              <a:rPr lang="en-US" b="1" u="sng" dirty="0">
                <a:latin typeface="Arial" charset="0"/>
              </a:rPr>
              <a:t>common</a:t>
            </a:r>
            <a:r>
              <a:rPr lang="en-US" dirty="0">
                <a:latin typeface="Arial" charset="0"/>
              </a:rPr>
              <a:t> set of beliefs is called an </a:t>
            </a:r>
            <a:r>
              <a:rPr lang="en-US" b="1" u="sng" dirty="0">
                <a:latin typeface="Arial" charset="0"/>
              </a:rPr>
              <a:t>ideology</a:t>
            </a:r>
            <a:r>
              <a:rPr lang="en-US" dirty="0">
                <a:latin typeface="Arial" charset="0"/>
              </a:rPr>
              <a:t>.</a:t>
            </a:r>
          </a:p>
          <a:p>
            <a:pPr eaLnBrk="1" hangingPunct="1">
              <a:lnSpc>
                <a:spcPct val="90000"/>
              </a:lnSpc>
            </a:pPr>
            <a:r>
              <a:rPr lang="en-US" dirty="0">
                <a:latin typeface="Arial" charset="0"/>
              </a:rPr>
              <a:t>Political parties may be active through all levels of government. They can choose how active they are and at what level.</a:t>
            </a:r>
          </a:p>
        </p:txBody>
      </p:sp>
      <p:sp>
        <p:nvSpPr>
          <p:cNvPr id="80902" name="Rectangle 6"/>
          <p:cNvSpPr>
            <a:spLocks noGrp="1" noChangeArrowheads="1"/>
          </p:cNvSpPr>
          <p:nvPr>
            <p:ph type="body" sz="half" idx="2"/>
          </p:nvPr>
        </p:nvSpPr>
        <p:spPr>
          <a:xfrm>
            <a:off x="0" y="1676400"/>
            <a:ext cx="5562600" cy="2532743"/>
          </a:xfrm>
        </p:spPr>
        <p:txBody>
          <a:bodyPr/>
          <a:lstStyle/>
          <a:p>
            <a:pPr eaLnBrk="1" hangingPunct="1">
              <a:lnSpc>
                <a:spcPct val="90000"/>
              </a:lnSpc>
            </a:pPr>
            <a:r>
              <a:rPr lang="en-US" dirty="0">
                <a:latin typeface="Arial" charset="0"/>
              </a:rPr>
              <a:t>A </a:t>
            </a:r>
            <a:r>
              <a:rPr lang="en-US" dirty="0">
                <a:latin typeface="Arial" charset="0"/>
                <a:hlinkClick r:id="rId2"/>
              </a:rPr>
              <a:t>political party </a:t>
            </a:r>
            <a:r>
              <a:rPr lang="en-US" dirty="0">
                <a:latin typeface="Arial" charset="0"/>
              </a:rPr>
              <a:t>is a group of people that represent the </a:t>
            </a:r>
            <a:r>
              <a:rPr lang="en-US" b="1" u="sng" dirty="0">
                <a:latin typeface="Arial" charset="0"/>
              </a:rPr>
              <a:t>citizens</a:t>
            </a:r>
            <a:r>
              <a:rPr lang="en-US" dirty="0">
                <a:latin typeface="Arial" charset="0"/>
              </a:rPr>
              <a:t> of Canada at a </a:t>
            </a:r>
            <a:r>
              <a:rPr lang="en-US" b="1" u="sng" dirty="0">
                <a:latin typeface="Arial" charset="0"/>
              </a:rPr>
              <a:t>Federal</a:t>
            </a:r>
            <a:r>
              <a:rPr lang="en-US" dirty="0">
                <a:latin typeface="Arial" charset="0"/>
              </a:rPr>
              <a:t> level. They have </a:t>
            </a:r>
            <a:r>
              <a:rPr lang="en-US" b="1" u="sng" dirty="0">
                <a:latin typeface="Arial" charset="0"/>
              </a:rPr>
              <a:t>common</a:t>
            </a:r>
            <a:r>
              <a:rPr lang="en-US" dirty="0">
                <a:latin typeface="Arial" charset="0"/>
              </a:rPr>
              <a:t> beliefs and </a:t>
            </a:r>
            <a:r>
              <a:rPr lang="en-US" b="1" u="sng" dirty="0">
                <a:latin typeface="Arial" charset="0"/>
              </a:rPr>
              <a:t>ideas</a:t>
            </a:r>
            <a:r>
              <a:rPr lang="en-US" dirty="0">
                <a:latin typeface="Arial" charset="0"/>
              </a:rPr>
              <a:t> and plans of how to </a:t>
            </a:r>
            <a:r>
              <a:rPr lang="en-US" b="1" u="sng" dirty="0">
                <a:latin typeface="Arial" charset="0"/>
              </a:rPr>
              <a:t>govern</a:t>
            </a:r>
            <a:r>
              <a:rPr lang="en-US" dirty="0">
                <a:latin typeface="Arial" charset="0"/>
              </a:rPr>
              <a:t>.</a:t>
            </a:r>
          </a:p>
          <a:p>
            <a:pPr eaLnBrk="1" hangingPunct="1">
              <a:lnSpc>
                <a:spcPct val="90000"/>
              </a:lnSpc>
            </a:pPr>
            <a:endParaRPr lang="en-US" b="1" u="sng" dirty="0">
              <a:latin typeface="Arial" charset="0"/>
            </a:endParaRPr>
          </a:p>
        </p:txBody>
      </p:sp>
      <p:sp>
        <p:nvSpPr>
          <p:cNvPr id="15365" name="AutoShape 8" descr="party3"/>
          <p:cNvSpPr>
            <a:spLocks noChangeAspect="1" noChangeArrowheads="1"/>
          </p:cNvSpPr>
          <p:nvPr/>
        </p:nvSpPr>
        <p:spPr bwMode="auto">
          <a:xfrm>
            <a:off x="2576513" y="1576388"/>
            <a:ext cx="399097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pic>
        <p:nvPicPr>
          <p:cNvPr id="80905" name="Picture 9" descr="party logo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0288" y="1417638"/>
            <a:ext cx="2576512" cy="239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436729" y="13909"/>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1043108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fade">
                                      <p:cBhvr>
                                        <p:cTn id="7" dur="2000"/>
                                        <p:tgtEl>
                                          <p:spTgt spid="80898"/>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0902">
                                            <p:txEl>
                                              <p:pRg st="0" end="0"/>
                                            </p:txEl>
                                          </p:spTgt>
                                        </p:tgtEl>
                                        <p:attrNameLst>
                                          <p:attrName>style.visibility</p:attrName>
                                        </p:attrNameLst>
                                      </p:cBhvr>
                                      <p:to>
                                        <p:strVal val="visible"/>
                                      </p:to>
                                    </p:set>
                                    <p:animEffect transition="in" filter="fade">
                                      <p:cBhvr>
                                        <p:cTn id="11" dur="2000"/>
                                        <p:tgtEl>
                                          <p:spTgt spid="80902">
                                            <p:txEl>
                                              <p:pRg st="0" end="0"/>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80905"/>
                                        </p:tgtEl>
                                        <p:attrNameLst>
                                          <p:attrName>style.visibility</p:attrName>
                                        </p:attrNameLst>
                                      </p:cBhvr>
                                      <p:to>
                                        <p:strVal val="visible"/>
                                      </p:to>
                                    </p:set>
                                    <p:animEffect transition="in" filter="fade">
                                      <p:cBhvr>
                                        <p:cTn id="15" dur="2000"/>
                                        <p:tgtEl>
                                          <p:spTgt spid="80905"/>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80899">
                                            <p:txEl>
                                              <p:pRg st="0" end="0"/>
                                            </p:txEl>
                                          </p:spTgt>
                                        </p:tgtEl>
                                        <p:attrNameLst>
                                          <p:attrName>style.visibility</p:attrName>
                                        </p:attrNameLst>
                                      </p:cBhvr>
                                      <p:to>
                                        <p:strVal val="visible"/>
                                      </p:to>
                                    </p:set>
                                    <p:animEffect transition="in" filter="fade">
                                      <p:cBhvr>
                                        <p:cTn id="19" dur="2000"/>
                                        <p:tgtEl>
                                          <p:spTgt spid="80899">
                                            <p:txEl>
                                              <p:pRg st="0" end="0"/>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80899">
                                            <p:txEl>
                                              <p:pRg st="1" end="1"/>
                                            </p:txEl>
                                          </p:spTgt>
                                        </p:tgtEl>
                                        <p:attrNameLst>
                                          <p:attrName>style.visibility</p:attrName>
                                        </p:attrNameLst>
                                      </p:cBhvr>
                                      <p:to>
                                        <p:strVal val="visible"/>
                                      </p:to>
                                    </p:set>
                                    <p:animEffect transition="in" filter="fade">
                                      <p:cBhvr>
                                        <p:cTn id="23" dur="2000"/>
                                        <p:tgtEl>
                                          <p:spTgt spid="808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P spid="80902"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20485" y="18143"/>
            <a:ext cx="7772400" cy="762000"/>
          </a:xfrm>
        </p:spPr>
        <p:txBody>
          <a:bodyPr/>
          <a:lstStyle/>
          <a:p>
            <a:pPr algn="ctr" eaLnBrk="1" hangingPunct="1"/>
            <a:r>
              <a:rPr lang="en-US" dirty="0">
                <a:latin typeface="Arial" charset="0"/>
              </a:rPr>
              <a:t>Representative Democracy</a:t>
            </a:r>
          </a:p>
        </p:txBody>
      </p:sp>
      <p:sp>
        <p:nvSpPr>
          <p:cNvPr id="81923" name="Rectangle 3"/>
          <p:cNvSpPr>
            <a:spLocks noGrp="1" noChangeArrowheads="1"/>
          </p:cNvSpPr>
          <p:nvPr>
            <p:ph type="body" sz="half" idx="1"/>
          </p:nvPr>
        </p:nvSpPr>
        <p:spPr>
          <a:xfrm>
            <a:off x="0" y="1219200"/>
            <a:ext cx="7924800" cy="5638800"/>
          </a:xfrm>
        </p:spPr>
        <p:txBody>
          <a:bodyPr>
            <a:normAutofit/>
          </a:bodyPr>
          <a:lstStyle/>
          <a:p>
            <a:pPr eaLnBrk="1" hangingPunct="1"/>
            <a:r>
              <a:rPr lang="en-US" dirty="0">
                <a:latin typeface="Arial" charset="0"/>
              </a:rPr>
              <a:t>Canada is a </a:t>
            </a:r>
            <a:r>
              <a:rPr lang="en-US" b="1" u="sng" dirty="0">
                <a:latin typeface="Arial" charset="0"/>
              </a:rPr>
              <a:t>Democracy</a:t>
            </a:r>
            <a:r>
              <a:rPr lang="en-US" dirty="0">
                <a:latin typeface="Arial" charset="0"/>
              </a:rPr>
              <a:t>. This means that the people govern the nation.</a:t>
            </a:r>
          </a:p>
          <a:p>
            <a:pPr eaLnBrk="1" hangingPunct="1"/>
            <a:r>
              <a:rPr lang="en-US" dirty="0">
                <a:latin typeface="Arial" charset="0"/>
              </a:rPr>
              <a:t>Individual </a:t>
            </a:r>
            <a:r>
              <a:rPr lang="en-US" b="1" u="sng" dirty="0">
                <a:latin typeface="Arial" charset="0"/>
              </a:rPr>
              <a:t>citizens</a:t>
            </a:r>
            <a:r>
              <a:rPr lang="en-US" dirty="0">
                <a:latin typeface="Arial" charset="0"/>
              </a:rPr>
              <a:t> give their power to an elected </a:t>
            </a:r>
            <a:r>
              <a:rPr lang="en-US" b="1" u="sng" dirty="0">
                <a:latin typeface="Arial" charset="0"/>
              </a:rPr>
              <a:t>representative</a:t>
            </a:r>
            <a:r>
              <a:rPr lang="en-US" dirty="0">
                <a:latin typeface="Arial" charset="0"/>
              </a:rPr>
              <a:t> who acts on their behalf.</a:t>
            </a:r>
          </a:p>
          <a:p>
            <a:pPr eaLnBrk="1" hangingPunct="1"/>
            <a:r>
              <a:rPr lang="en-US" dirty="0">
                <a:latin typeface="Arial" charset="0"/>
              </a:rPr>
              <a:t>By voting we choose who will best represent our </a:t>
            </a:r>
            <a:r>
              <a:rPr lang="en-US" b="1" u="sng" dirty="0">
                <a:latin typeface="Arial" charset="0"/>
              </a:rPr>
              <a:t>beliefs</a:t>
            </a:r>
            <a:r>
              <a:rPr lang="en-US" dirty="0">
                <a:latin typeface="Arial" charset="0"/>
              </a:rPr>
              <a:t> and </a:t>
            </a:r>
            <a:r>
              <a:rPr lang="en-US" b="1" u="sng" dirty="0">
                <a:latin typeface="Arial" charset="0"/>
              </a:rPr>
              <a:t>interests</a:t>
            </a:r>
            <a:r>
              <a:rPr lang="en-US" dirty="0">
                <a:latin typeface="Arial" charset="0"/>
              </a:rPr>
              <a:t>. The elected representative is accountable to the voter.</a:t>
            </a:r>
          </a:p>
        </p:txBody>
      </p:sp>
      <p:pic>
        <p:nvPicPr>
          <p:cNvPr id="18436" name="Picture 7" descr="Photo: Library of Parliament/Doug Milla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7848600" y="2057400"/>
            <a:ext cx="10160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8436729" y="13909"/>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401049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1923">
                                            <p:txEl>
                                              <p:pRg st="0" end="0"/>
                                            </p:txEl>
                                          </p:spTgt>
                                        </p:tgtEl>
                                        <p:attrNameLst>
                                          <p:attrName>style.visibility</p:attrName>
                                        </p:attrNameLst>
                                      </p:cBhvr>
                                      <p:to>
                                        <p:strVal val="visible"/>
                                      </p:to>
                                    </p:set>
                                    <p:animEffect transition="in" filter="fade">
                                      <p:cBhvr>
                                        <p:cTn id="11" dur="2000"/>
                                        <p:tgtEl>
                                          <p:spTgt spid="81923">
                                            <p:txEl>
                                              <p:pRg st="0" end="0"/>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1923">
                                            <p:txEl>
                                              <p:pRg st="1" end="1"/>
                                            </p:txEl>
                                          </p:spTgt>
                                        </p:tgtEl>
                                        <p:attrNameLst>
                                          <p:attrName>style.visibility</p:attrName>
                                        </p:attrNameLst>
                                      </p:cBhvr>
                                      <p:to>
                                        <p:strVal val="visible"/>
                                      </p:to>
                                    </p:set>
                                    <p:animEffect transition="in" filter="fade">
                                      <p:cBhvr>
                                        <p:cTn id="15" dur="2000"/>
                                        <p:tgtEl>
                                          <p:spTgt spid="81923">
                                            <p:txEl>
                                              <p:pRg st="1" end="1"/>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Effect transition="in" filter="fade">
                                      <p:cBhvr>
                                        <p:cTn id="19" dur="20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hangingPunct="1"/>
            <a:r>
              <a:rPr lang="en-US" dirty="0">
                <a:latin typeface="Arial" charset="0"/>
              </a:rPr>
              <a:t>The Federal System</a:t>
            </a:r>
          </a:p>
        </p:txBody>
      </p:sp>
      <p:sp>
        <p:nvSpPr>
          <p:cNvPr id="79875" name="Rectangle 1027"/>
          <p:cNvSpPr>
            <a:spLocks noGrp="1" noChangeArrowheads="1"/>
          </p:cNvSpPr>
          <p:nvPr>
            <p:ph type="body" idx="1"/>
          </p:nvPr>
        </p:nvSpPr>
        <p:spPr>
          <a:xfrm>
            <a:off x="0" y="1600200"/>
            <a:ext cx="9144000" cy="5257800"/>
          </a:xfrm>
        </p:spPr>
        <p:txBody>
          <a:bodyPr/>
          <a:lstStyle/>
          <a:p>
            <a:pPr eaLnBrk="1" hangingPunct="1"/>
            <a:r>
              <a:rPr lang="en-US" dirty="0">
                <a:latin typeface="Arial" charset="0"/>
              </a:rPr>
              <a:t>A system of </a:t>
            </a:r>
            <a:r>
              <a:rPr lang="en-US" b="1" u="sng" dirty="0">
                <a:latin typeface="Arial" charset="0"/>
              </a:rPr>
              <a:t>government</a:t>
            </a:r>
            <a:r>
              <a:rPr lang="en-US" dirty="0">
                <a:latin typeface="Arial" charset="0"/>
              </a:rPr>
              <a:t> that is responsible for handling decisions made on behalf of all Canadian Citizens.</a:t>
            </a:r>
          </a:p>
          <a:p>
            <a:pPr eaLnBrk="1" hangingPunct="1"/>
            <a:r>
              <a:rPr lang="en-US" dirty="0">
                <a:latin typeface="Arial" charset="0"/>
              </a:rPr>
              <a:t>A federal system was created in order to assure the </a:t>
            </a:r>
            <a:r>
              <a:rPr lang="en-US" b="1" u="sng" dirty="0">
                <a:latin typeface="Arial" charset="0"/>
              </a:rPr>
              <a:t>equality</a:t>
            </a:r>
            <a:r>
              <a:rPr lang="en-US" dirty="0">
                <a:latin typeface="Arial" charset="0"/>
              </a:rPr>
              <a:t> among  provinces and also to create a consistent </a:t>
            </a:r>
            <a:r>
              <a:rPr lang="en-US" b="1" u="sng" dirty="0">
                <a:latin typeface="Arial" charset="0"/>
              </a:rPr>
              <a:t>national</a:t>
            </a:r>
            <a:r>
              <a:rPr lang="en-US" dirty="0">
                <a:latin typeface="Arial" charset="0"/>
              </a:rPr>
              <a:t> policy followed by all Canadians.</a:t>
            </a:r>
          </a:p>
        </p:txBody>
      </p:sp>
      <p:sp>
        <p:nvSpPr>
          <p:cNvPr id="4" name="TextBox 3"/>
          <p:cNvSpPr txBox="1"/>
          <p:nvPr/>
        </p:nvSpPr>
        <p:spPr>
          <a:xfrm>
            <a:off x="8436729" y="13909"/>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226970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2000"/>
                                        <p:tgtEl>
                                          <p:spTgt spid="79875">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animEffect transition="in" filter="fade">
                                      <p:cBhvr>
                                        <p:cTn id="11" dur="2000"/>
                                        <p:tgtEl>
                                          <p:spTgt spid="79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07008" y="0"/>
            <a:ext cx="7772400" cy="1143000"/>
          </a:xfrm>
        </p:spPr>
        <p:txBody>
          <a:bodyPr/>
          <a:lstStyle/>
          <a:p>
            <a:pPr algn="ctr" eaLnBrk="1" hangingPunct="1"/>
            <a:r>
              <a:rPr lang="en-US" dirty="0">
                <a:latin typeface="Arial" charset="0"/>
              </a:rPr>
              <a:t>Levels of Government</a:t>
            </a:r>
          </a:p>
        </p:txBody>
      </p:sp>
      <p:sp>
        <p:nvSpPr>
          <p:cNvPr id="20483" name="Rectangle 4"/>
          <p:cNvSpPr>
            <a:spLocks noChangeArrowheads="1"/>
          </p:cNvSpPr>
          <p:nvPr/>
        </p:nvSpPr>
        <p:spPr bwMode="auto">
          <a:xfrm>
            <a:off x="2420938" y="2708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CA"/>
          </a:p>
        </p:txBody>
      </p:sp>
      <p:sp>
        <p:nvSpPr>
          <p:cNvPr id="20484" name="Rectangle 8"/>
          <p:cNvSpPr>
            <a:spLocks noChangeArrowheads="1"/>
          </p:cNvSpPr>
          <p:nvPr/>
        </p:nvSpPr>
        <p:spPr bwMode="auto">
          <a:xfrm>
            <a:off x="3081338"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CA"/>
          </a:p>
        </p:txBody>
      </p:sp>
      <p:sp>
        <p:nvSpPr>
          <p:cNvPr id="20485" name="Rectangle 11"/>
          <p:cNvSpPr>
            <a:spLocks noChangeArrowheads="1"/>
          </p:cNvSpPr>
          <p:nvPr/>
        </p:nvSpPr>
        <p:spPr bwMode="auto">
          <a:xfrm>
            <a:off x="178435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CA"/>
          </a:p>
        </p:txBody>
      </p:sp>
      <p:pic>
        <p:nvPicPr>
          <p:cNvPr id="20486" name="Picture 16" descr="government_hierarch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171575"/>
            <a:ext cx="899160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080461"/>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federal"/>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9144000" cy="653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62930" y="4136105"/>
            <a:ext cx="1387927" cy="2585323"/>
          </a:xfrm>
          <a:prstGeom prst="rect">
            <a:avLst/>
          </a:prstGeom>
          <a:solidFill>
            <a:srgbClr val="FFFFFF"/>
          </a:solidFill>
        </p:spPr>
        <p:txBody>
          <a:bodyPr wrap="square" rtlCol="0">
            <a:spAutoFit/>
          </a:bodyPr>
          <a:lstStyle/>
          <a:p>
            <a:endParaRPr lang="en-US" dirty="0"/>
          </a:p>
          <a:p>
            <a:endParaRPr lang="en-US" dirty="0"/>
          </a:p>
          <a:p>
            <a:pPr algn="ctr"/>
            <a:r>
              <a:rPr lang="en-US" dirty="0" smtClean="0"/>
              <a:t>Her Right Honorable</a:t>
            </a:r>
          </a:p>
          <a:p>
            <a:pPr algn="ctr"/>
            <a:r>
              <a:rPr lang="en-US" dirty="0" smtClean="0"/>
              <a:t>Governor General of Canada</a:t>
            </a:r>
          </a:p>
          <a:p>
            <a:pPr algn="ctr"/>
            <a:r>
              <a:rPr lang="en-US" dirty="0" smtClean="0"/>
              <a:t>Julie Payette</a:t>
            </a:r>
            <a:endParaRPr lang="en-US" dirty="0"/>
          </a:p>
        </p:txBody>
      </p:sp>
      <p:pic>
        <p:nvPicPr>
          <p:cNvPr id="4" name="Picture 3" descr="gg05-2017-0293-001_web.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48858" y="4136105"/>
            <a:ext cx="1914072" cy="2395324"/>
          </a:xfrm>
          <a:prstGeom prst="rect">
            <a:avLst/>
          </a:prstGeom>
        </p:spPr>
      </p:pic>
      <p:pic>
        <p:nvPicPr>
          <p:cNvPr id="5" name="Picture 4" descr="shutterstock-44131092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40714" y="4494013"/>
            <a:ext cx="2703286" cy="2037415"/>
          </a:xfrm>
          <a:prstGeom prst="rect">
            <a:avLst/>
          </a:prstGeom>
        </p:spPr>
      </p:pic>
      <p:sp>
        <p:nvSpPr>
          <p:cNvPr id="7" name="TextBox 6"/>
          <p:cNvSpPr txBox="1"/>
          <p:nvPr/>
        </p:nvSpPr>
        <p:spPr>
          <a:xfrm>
            <a:off x="7420429" y="3293684"/>
            <a:ext cx="1723571" cy="1200329"/>
          </a:xfrm>
          <a:prstGeom prst="rect">
            <a:avLst/>
          </a:prstGeom>
          <a:solidFill>
            <a:srgbClr val="FFFFFF"/>
          </a:solidFill>
        </p:spPr>
        <p:txBody>
          <a:bodyPr wrap="square" rtlCol="0">
            <a:spAutoFit/>
          </a:bodyPr>
          <a:lstStyle/>
          <a:p>
            <a:pPr algn="ctr"/>
            <a:r>
              <a:rPr lang="en-US" dirty="0" smtClean="0"/>
              <a:t>Prime Minister</a:t>
            </a:r>
          </a:p>
          <a:p>
            <a:pPr algn="ctr"/>
            <a:r>
              <a:rPr lang="en-US" dirty="0" smtClean="0"/>
              <a:t>Justin Trudeau</a:t>
            </a:r>
            <a:endParaRPr lang="en-US" dirty="0"/>
          </a:p>
        </p:txBody>
      </p:sp>
    </p:spTree>
    <p:extLst>
      <p:ext uri="{BB962C8B-B14F-4D97-AF65-F5344CB8AC3E}">
        <p14:creationId xmlns:p14="http://schemas.microsoft.com/office/powerpoint/2010/main" val="3955776128"/>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858000"/>
          </a:xfrm>
        </p:spPr>
        <p:txBody>
          <a:bodyPr>
            <a:normAutofit lnSpcReduction="10000"/>
          </a:bodyPr>
          <a:lstStyle/>
          <a:p>
            <a:r>
              <a:rPr lang="en-US" dirty="0" smtClean="0"/>
              <a:t>The Prime Minister recommends people to the Governor General to be appointed to the Cabinet (35 Ministries they Oversee)</a:t>
            </a:r>
          </a:p>
          <a:p>
            <a:endParaRPr lang="en-US" dirty="0"/>
          </a:p>
          <a:p>
            <a:r>
              <a:rPr lang="en-US" dirty="0" smtClean="0"/>
              <a:t>Minister of Public Safety and Emergency Preparedness</a:t>
            </a:r>
          </a:p>
          <a:p>
            <a:r>
              <a:rPr lang="en-US" dirty="0" smtClean="0"/>
              <a:t>Minister of Veterans Affairs</a:t>
            </a:r>
          </a:p>
          <a:p>
            <a:r>
              <a:rPr lang="en-US" dirty="0" smtClean="0"/>
              <a:t>Minister of Crown-Indigenous Relations</a:t>
            </a:r>
          </a:p>
          <a:p>
            <a:r>
              <a:rPr lang="en-US" dirty="0" smtClean="0"/>
              <a:t>Minister of Innovation, Science and Economic Development</a:t>
            </a:r>
          </a:p>
          <a:p>
            <a:r>
              <a:rPr lang="en-US" dirty="0" smtClean="0"/>
              <a:t>Minister of Finance</a:t>
            </a:r>
          </a:p>
          <a:p>
            <a:r>
              <a:rPr lang="en-US" dirty="0" smtClean="0"/>
              <a:t>Minister of Transport</a:t>
            </a:r>
          </a:p>
          <a:p>
            <a:endParaRPr lang="en-US" dirty="0"/>
          </a:p>
        </p:txBody>
      </p:sp>
    </p:spTree>
    <p:extLst>
      <p:ext uri="{BB962C8B-B14F-4D97-AF65-F5344CB8AC3E}">
        <p14:creationId xmlns:p14="http://schemas.microsoft.com/office/powerpoint/2010/main" val="31868672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province"/>
          <p:cNvPicPr>
            <a:picLocks noGrp="1" noChangeAspect="1" noChangeArrowheads="1"/>
          </p:cNvPicPr>
          <p:nvPr>
            <p:ph/>
          </p:nvPr>
        </p:nvPicPr>
        <p:blipFill rotWithShape="1">
          <a:blip r:embed="rId2" cstate="print">
            <a:extLst>
              <a:ext uri="{28A0092B-C50C-407E-A947-70E740481C1C}">
                <a14:useLocalDpi xmlns:a14="http://schemas.microsoft.com/office/drawing/2010/main"/>
              </a:ext>
            </a:extLst>
          </a:blip>
          <a:srcRect/>
          <a:stretch/>
        </p:blipFill>
        <p:spPr>
          <a:xfrm>
            <a:off x="0" y="646331"/>
            <a:ext cx="9144000" cy="37986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0" y="0"/>
            <a:ext cx="9144000" cy="646331"/>
          </a:xfrm>
          <a:prstGeom prst="rect">
            <a:avLst/>
          </a:prstGeom>
          <a:solidFill>
            <a:srgbClr val="FFFFFF"/>
          </a:solidFill>
        </p:spPr>
        <p:txBody>
          <a:bodyPr wrap="square" rtlCol="0">
            <a:spAutoFit/>
          </a:bodyPr>
          <a:lstStyle/>
          <a:p>
            <a:pPr algn="ctr"/>
            <a:r>
              <a:rPr lang="en-US" dirty="0" smtClean="0"/>
              <a:t>Structure of the Provincial Government</a:t>
            </a:r>
          </a:p>
          <a:p>
            <a:pPr algn="ctr"/>
            <a:r>
              <a:rPr lang="en-US" dirty="0" smtClean="0"/>
              <a:t>Province of British Colombia</a:t>
            </a:r>
            <a:endParaRPr lang="en-US" dirty="0"/>
          </a:p>
        </p:txBody>
      </p:sp>
      <p:pic>
        <p:nvPicPr>
          <p:cNvPr id="3" name="Picture 2" descr="PwnFh-pa_400x40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390570"/>
            <a:ext cx="2467429" cy="2467429"/>
          </a:xfrm>
          <a:prstGeom prst="rect">
            <a:avLst/>
          </a:prstGeom>
        </p:spPr>
      </p:pic>
      <p:sp>
        <p:nvSpPr>
          <p:cNvPr id="4" name="TextBox 3"/>
          <p:cNvSpPr txBox="1"/>
          <p:nvPr/>
        </p:nvSpPr>
        <p:spPr>
          <a:xfrm>
            <a:off x="2400917" y="4445000"/>
            <a:ext cx="3402795" cy="646331"/>
          </a:xfrm>
          <a:prstGeom prst="rect">
            <a:avLst/>
          </a:prstGeom>
          <a:noFill/>
        </p:spPr>
        <p:txBody>
          <a:bodyPr wrap="none" rtlCol="0">
            <a:spAutoFit/>
          </a:bodyPr>
          <a:lstStyle/>
          <a:p>
            <a:pPr algn="ctr"/>
            <a:r>
              <a:rPr lang="en-US" dirty="0" smtClean="0"/>
              <a:t>Judith </a:t>
            </a:r>
            <a:r>
              <a:rPr lang="en-US" dirty="0" err="1" smtClean="0"/>
              <a:t>Guichon</a:t>
            </a:r>
            <a:endParaRPr lang="en-US" dirty="0" smtClean="0"/>
          </a:p>
          <a:p>
            <a:pPr algn="ctr"/>
            <a:r>
              <a:rPr lang="en-US" dirty="0" smtClean="0"/>
              <a:t>Lieutenant Governor of B.C.</a:t>
            </a:r>
            <a:endParaRPr lang="en-US" dirty="0"/>
          </a:p>
        </p:txBody>
      </p:sp>
      <p:pic>
        <p:nvPicPr>
          <p:cNvPr id="5" name="Picture 4" descr="_horgan.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58429" y="3835249"/>
            <a:ext cx="2485572" cy="3022751"/>
          </a:xfrm>
          <a:prstGeom prst="rect">
            <a:avLst/>
          </a:prstGeom>
        </p:spPr>
      </p:pic>
      <p:sp>
        <p:nvSpPr>
          <p:cNvPr id="6" name="TextBox 5"/>
          <p:cNvSpPr txBox="1"/>
          <p:nvPr/>
        </p:nvSpPr>
        <p:spPr>
          <a:xfrm>
            <a:off x="4191000" y="6150429"/>
            <a:ext cx="2083936" cy="646331"/>
          </a:xfrm>
          <a:prstGeom prst="rect">
            <a:avLst/>
          </a:prstGeom>
          <a:noFill/>
        </p:spPr>
        <p:txBody>
          <a:bodyPr wrap="none" rtlCol="0">
            <a:spAutoFit/>
          </a:bodyPr>
          <a:lstStyle/>
          <a:p>
            <a:pPr algn="ctr"/>
            <a:r>
              <a:rPr lang="en-US" dirty="0" smtClean="0"/>
              <a:t>John </a:t>
            </a:r>
            <a:r>
              <a:rPr lang="en-US" dirty="0" err="1" smtClean="0"/>
              <a:t>Horgan</a:t>
            </a:r>
            <a:endParaRPr lang="en-US" dirty="0" smtClean="0"/>
          </a:p>
          <a:p>
            <a:pPr algn="ctr"/>
            <a:r>
              <a:rPr lang="en-US" dirty="0" smtClean="0"/>
              <a:t>Premiere of B.C.</a:t>
            </a:r>
            <a:endParaRPr lang="en-US" dirty="0"/>
          </a:p>
        </p:txBody>
      </p:sp>
    </p:spTree>
    <p:extLst>
      <p:ext uri="{BB962C8B-B14F-4D97-AF65-F5344CB8AC3E}">
        <p14:creationId xmlns:p14="http://schemas.microsoft.com/office/powerpoint/2010/main" val="2671628751"/>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area"/>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646331"/>
            <a:ext cx="9144000" cy="332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0"/>
            <a:ext cx="9144000" cy="646331"/>
          </a:xfrm>
          <a:prstGeom prst="rect">
            <a:avLst/>
          </a:prstGeom>
          <a:solidFill>
            <a:schemeClr val="bg1"/>
          </a:solidFill>
        </p:spPr>
        <p:txBody>
          <a:bodyPr wrap="square" rtlCol="0">
            <a:spAutoFit/>
          </a:bodyPr>
          <a:lstStyle/>
          <a:p>
            <a:pPr algn="ctr"/>
            <a:r>
              <a:rPr lang="en-US" dirty="0" smtClean="0">
                <a:solidFill>
                  <a:srgbClr val="000000"/>
                </a:solidFill>
              </a:rPr>
              <a:t>Structure of the Municipal Government</a:t>
            </a:r>
          </a:p>
          <a:p>
            <a:pPr algn="ctr"/>
            <a:r>
              <a:rPr lang="en-US" dirty="0" smtClean="0">
                <a:solidFill>
                  <a:srgbClr val="000000"/>
                </a:solidFill>
              </a:rPr>
              <a:t>Municipality of Mission, British Colombia</a:t>
            </a:r>
            <a:endParaRPr lang="en-US" dirty="0">
              <a:solidFill>
                <a:srgbClr val="000000"/>
              </a:solidFill>
            </a:endParaRPr>
          </a:p>
        </p:txBody>
      </p:sp>
      <p:pic>
        <p:nvPicPr>
          <p:cNvPr id="3" name="Picture 2" descr="12501656_web1_PamAlexi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0568" y="4144372"/>
            <a:ext cx="1948432" cy="2550341"/>
          </a:xfrm>
          <a:prstGeom prst="rect">
            <a:avLst/>
          </a:prstGeom>
        </p:spPr>
      </p:pic>
      <p:sp>
        <p:nvSpPr>
          <p:cNvPr id="4" name="TextBox 3"/>
          <p:cNvSpPr txBox="1"/>
          <p:nvPr/>
        </p:nvSpPr>
        <p:spPr>
          <a:xfrm>
            <a:off x="2340429" y="4807856"/>
            <a:ext cx="2086428" cy="1200328"/>
          </a:xfrm>
          <a:prstGeom prst="rect">
            <a:avLst/>
          </a:prstGeom>
          <a:noFill/>
        </p:spPr>
        <p:txBody>
          <a:bodyPr wrap="square" rtlCol="0">
            <a:spAutoFit/>
          </a:bodyPr>
          <a:lstStyle/>
          <a:p>
            <a:pPr algn="ctr"/>
            <a:r>
              <a:rPr lang="en-US" sz="2400" dirty="0" smtClean="0"/>
              <a:t>Honorable Mayor </a:t>
            </a:r>
            <a:r>
              <a:rPr lang="mr-IN" sz="2400" dirty="0" smtClean="0"/>
              <a:t>–</a:t>
            </a:r>
            <a:r>
              <a:rPr lang="en-US" sz="2400" dirty="0" smtClean="0"/>
              <a:t> Pam Alexis</a:t>
            </a:r>
            <a:endParaRPr lang="en-US" sz="2400" dirty="0"/>
          </a:p>
        </p:txBody>
      </p:sp>
      <p:pic>
        <p:nvPicPr>
          <p:cNvPr id="5" name="Picture 4" descr="Council-Chamber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26857" y="3973286"/>
            <a:ext cx="4811722" cy="2884714"/>
          </a:xfrm>
          <a:prstGeom prst="rect">
            <a:avLst/>
          </a:prstGeom>
        </p:spPr>
      </p:pic>
    </p:spTree>
    <p:extLst>
      <p:ext uri="{BB962C8B-B14F-4D97-AF65-F5344CB8AC3E}">
        <p14:creationId xmlns:p14="http://schemas.microsoft.com/office/powerpoint/2010/main" val="6279833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Kahoot</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pic>
        <p:nvPicPr>
          <p:cNvPr id="8" name="Content Placeholder 7" descr="images.png"/>
          <p:cNvPicPr>
            <a:picLocks noGrp="1" noChangeAspect="1"/>
          </p:cNvPicPr>
          <p:nvPr>
            <p:ph idx="1"/>
          </p:nvPr>
        </p:nvPicPr>
        <p:blipFill>
          <a:blip r:embed="rId2" cstate="print">
            <a:extLst>
              <a:ext uri="{28A0092B-C50C-407E-A947-70E740481C1C}">
                <a14:useLocalDpi xmlns:a14="http://schemas.microsoft.com/office/drawing/2010/main"/>
              </a:ext>
            </a:extLst>
          </a:blip>
          <a:srcRect l="-31586" r="-31586"/>
          <a:stretch>
            <a:fillRect/>
          </a:stretch>
        </p:blipFill>
        <p:spPr>
          <a:xfrm>
            <a:off x="0" y="1254125"/>
            <a:ext cx="9144000" cy="5603875"/>
          </a:xfrm>
        </p:spPr>
      </p:pic>
    </p:spTree>
    <p:extLst>
      <p:ext uri="{BB962C8B-B14F-4D97-AF65-F5344CB8AC3E}">
        <p14:creationId xmlns:p14="http://schemas.microsoft.com/office/powerpoint/2010/main" val="1399994675"/>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b="1" u="sng" dirty="0">
                <a:solidFill>
                  <a:srgbClr val="000000"/>
                </a:solidFill>
                <a:latin typeface="Arial" charset="0"/>
                <a:ea typeface="宋体" charset="0"/>
              </a:rPr>
              <a:t>Federal System</a:t>
            </a:r>
          </a:p>
        </p:txBody>
      </p:sp>
      <p:sp>
        <p:nvSpPr>
          <p:cNvPr id="9219" name="Content Placeholder 2"/>
          <p:cNvSpPr>
            <a:spLocks noGrp="1"/>
          </p:cNvSpPr>
          <p:nvPr>
            <p:ph idx="1"/>
          </p:nvPr>
        </p:nvSpPr>
        <p:spPr>
          <a:xfrm>
            <a:off x="428625" y="1357313"/>
            <a:ext cx="8229600" cy="5286375"/>
          </a:xfrm>
        </p:spPr>
        <p:txBody>
          <a:bodyPr/>
          <a:lstStyle/>
          <a:p>
            <a:r>
              <a:rPr lang="en-CA" b="1" u="sng" dirty="0">
                <a:solidFill>
                  <a:srgbClr val="000000"/>
                </a:solidFill>
                <a:latin typeface="Arial" charset="0"/>
                <a:ea typeface="宋体" charset="0"/>
              </a:rPr>
              <a:t>Three</a:t>
            </a:r>
            <a:r>
              <a:rPr lang="en-CA" dirty="0">
                <a:solidFill>
                  <a:srgbClr val="000000"/>
                </a:solidFill>
                <a:latin typeface="Arial" charset="0"/>
                <a:ea typeface="宋体" charset="0"/>
              </a:rPr>
              <a:t> levels of government:</a:t>
            </a:r>
          </a:p>
          <a:p>
            <a:pPr lvl="1"/>
            <a:r>
              <a:rPr lang="en-CA" b="1" u="sng" dirty="0">
                <a:solidFill>
                  <a:srgbClr val="000000"/>
                </a:solidFill>
                <a:latin typeface="Arial" charset="0"/>
                <a:ea typeface="宋体" charset="0"/>
              </a:rPr>
              <a:t>Federal</a:t>
            </a:r>
            <a:r>
              <a:rPr lang="en-CA" dirty="0">
                <a:solidFill>
                  <a:srgbClr val="000000"/>
                </a:solidFill>
                <a:latin typeface="Arial" charset="0"/>
                <a:ea typeface="宋体" charset="0"/>
              </a:rPr>
              <a:t> (most power)</a:t>
            </a:r>
          </a:p>
          <a:p>
            <a:pPr lvl="1"/>
            <a:r>
              <a:rPr lang="en-CA" b="1" u="sng" dirty="0">
                <a:solidFill>
                  <a:srgbClr val="000000"/>
                </a:solidFill>
                <a:latin typeface="Arial" charset="0"/>
                <a:ea typeface="宋体" charset="0"/>
              </a:rPr>
              <a:t>Provincial</a:t>
            </a:r>
          </a:p>
          <a:p>
            <a:pPr lvl="1"/>
            <a:r>
              <a:rPr lang="en-CA" b="1" u="sng" dirty="0">
                <a:solidFill>
                  <a:srgbClr val="000000"/>
                </a:solidFill>
                <a:latin typeface="Arial" charset="0"/>
                <a:ea typeface="宋体" charset="0"/>
              </a:rPr>
              <a:t>Municipal</a:t>
            </a:r>
          </a:p>
          <a:p>
            <a:r>
              <a:rPr lang="en-CA" dirty="0">
                <a:solidFill>
                  <a:srgbClr val="000000"/>
                </a:solidFill>
                <a:latin typeface="Arial" charset="0"/>
                <a:ea typeface="宋体" charset="0"/>
              </a:rPr>
              <a:t>All levels of government can make laws, but the Federal government </a:t>
            </a:r>
            <a:r>
              <a:rPr lang="en-CA" b="1" u="sng" dirty="0">
                <a:solidFill>
                  <a:srgbClr val="000000"/>
                </a:solidFill>
                <a:latin typeface="Arial" charset="0"/>
                <a:ea typeface="宋体" charset="0"/>
              </a:rPr>
              <a:t>prevails</a:t>
            </a:r>
            <a:r>
              <a:rPr lang="en-CA" dirty="0">
                <a:solidFill>
                  <a:srgbClr val="000000"/>
                </a:solidFill>
                <a:latin typeface="Arial" charset="0"/>
                <a:ea typeface="宋体" charset="0"/>
              </a:rPr>
              <a:t> when the laws are in </a:t>
            </a:r>
            <a:r>
              <a:rPr lang="en-CA" b="1" u="sng" dirty="0">
                <a:solidFill>
                  <a:srgbClr val="000000"/>
                </a:solidFill>
                <a:latin typeface="Arial" charset="0"/>
                <a:ea typeface="宋体" charset="0"/>
              </a:rPr>
              <a:t>conflict</a:t>
            </a:r>
            <a:r>
              <a:rPr lang="en-CA" dirty="0">
                <a:solidFill>
                  <a:srgbClr val="000000"/>
                </a:solidFill>
                <a:latin typeface="Arial" charset="0"/>
                <a:ea typeface="宋体" charset="0"/>
              </a:rPr>
              <a:t>.</a:t>
            </a:r>
          </a:p>
          <a:p>
            <a:r>
              <a:rPr lang="en-CA" dirty="0">
                <a:solidFill>
                  <a:srgbClr val="000000"/>
                </a:solidFill>
                <a:latin typeface="Arial" charset="0"/>
                <a:ea typeface="宋体" charset="0"/>
              </a:rPr>
              <a:t>Residual Powers – Decision making </a:t>
            </a:r>
            <a:r>
              <a:rPr lang="en-CA" b="1" u="sng" dirty="0">
                <a:solidFill>
                  <a:srgbClr val="000000"/>
                </a:solidFill>
                <a:latin typeface="Arial" charset="0"/>
                <a:ea typeface="宋体" charset="0"/>
              </a:rPr>
              <a:t>not</a:t>
            </a:r>
            <a:r>
              <a:rPr lang="en-CA" dirty="0">
                <a:solidFill>
                  <a:srgbClr val="000000"/>
                </a:solidFill>
                <a:latin typeface="Arial" charset="0"/>
                <a:ea typeface="宋体" charset="0"/>
              </a:rPr>
              <a:t> in the 1867 constitution given to the Federal government. </a:t>
            </a:r>
            <a:r>
              <a:rPr lang="en-CA" sz="2400" dirty="0">
                <a:solidFill>
                  <a:srgbClr val="000000"/>
                </a:solidFill>
                <a:latin typeface="Arial" charset="0"/>
                <a:ea typeface="宋体" charset="0"/>
              </a:rPr>
              <a:t>(Example – Internet, Air Traffic Control)</a:t>
            </a:r>
          </a:p>
        </p:txBody>
      </p:sp>
      <p:sp>
        <p:nvSpPr>
          <p:cNvPr id="4" name="TextBox 3"/>
          <p:cNvSpPr txBox="1"/>
          <p:nvPr/>
        </p:nvSpPr>
        <p:spPr>
          <a:xfrm>
            <a:off x="8436729" y="13909"/>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1123288455"/>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36600" y="-10886"/>
            <a:ext cx="7772400" cy="762000"/>
          </a:xfrm>
        </p:spPr>
        <p:txBody>
          <a:bodyPr/>
          <a:lstStyle/>
          <a:p>
            <a:pPr algn="ctr" eaLnBrk="1" hangingPunct="1"/>
            <a:r>
              <a:rPr lang="en-US" dirty="0">
                <a:latin typeface="Arial" charset="0"/>
              </a:rPr>
              <a:t>The Executive Branch</a:t>
            </a:r>
          </a:p>
        </p:txBody>
      </p:sp>
      <p:sp>
        <p:nvSpPr>
          <p:cNvPr id="83971" name="Rectangle 3"/>
          <p:cNvSpPr>
            <a:spLocks noGrp="1" noChangeArrowheads="1"/>
          </p:cNvSpPr>
          <p:nvPr>
            <p:ph type="body" sz="half" idx="1"/>
          </p:nvPr>
        </p:nvSpPr>
        <p:spPr>
          <a:xfrm>
            <a:off x="0" y="1600200"/>
            <a:ext cx="8915400" cy="5257800"/>
          </a:xfrm>
        </p:spPr>
        <p:txBody>
          <a:bodyPr/>
          <a:lstStyle/>
          <a:p>
            <a:pPr eaLnBrk="1" hangingPunct="1">
              <a:lnSpc>
                <a:spcPct val="90000"/>
              </a:lnSpc>
            </a:pPr>
            <a:r>
              <a:rPr lang="en-US" dirty="0">
                <a:latin typeface="Arial" charset="0"/>
              </a:rPr>
              <a:t>The executive branch of Canada is composed of three elements </a:t>
            </a:r>
            <a:r>
              <a:rPr lang="mr-IN" dirty="0" smtClean="0">
                <a:latin typeface="Arial" charset="0"/>
              </a:rPr>
              <a:t>–</a:t>
            </a:r>
            <a:r>
              <a:rPr lang="en-US" dirty="0" smtClean="0">
                <a:latin typeface="Arial" charset="0"/>
              </a:rPr>
              <a:t> th</a:t>
            </a:r>
            <a:r>
              <a:rPr lang="en-US" dirty="0" smtClean="0">
                <a:solidFill>
                  <a:srgbClr val="000000"/>
                </a:solidFill>
                <a:latin typeface="Arial" charset="0"/>
              </a:rPr>
              <a:t>e symbolic, political and permanent </a:t>
            </a:r>
            <a:r>
              <a:rPr lang="en-US" dirty="0" smtClean="0">
                <a:latin typeface="Arial" charset="0"/>
              </a:rPr>
              <a:t>- </a:t>
            </a:r>
            <a:r>
              <a:rPr lang="en-US" dirty="0">
                <a:latin typeface="Arial" charset="0"/>
              </a:rPr>
              <a:t>that work together as the government. </a:t>
            </a:r>
          </a:p>
          <a:p>
            <a:pPr eaLnBrk="1" hangingPunct="1">
              <a:lnSpc>
                <a:spcPct val="90000"/>
              </a:lnSpc>
              <a:buFont typeface="Wingdings" charset="0"/>
              <a:buNone/>
            </a:pPr>
            <a:endParaRPr lang="en-US" dirty="0">
              <a:latin typeface="Arial" charset="0"/>
            </a:endParaRPr>
          </a:p>
          <a:p>
            <a:pPr eaLnBrk="1" hangingPunct="1">
              <a:lnSpc>
                <a:spcPct val="90000"/>
              </a:lnSpc>
            </a:pPr>
            <a:r>
              <a:rPr lang="en-US" dirty="0">
                <a:latin typeface="Arial" charset="0"/>
              </a:rPr>
              <a:t>The </a:t>
            </a:r>
            <a:r>
              <a:rPr lang="en-US" b="1" u="sng" dirty="0">
                <a:latin typeface="Arial" charset="0"/>
              </a:rPr>
              <a:t>symbolic</a:t>
            </a:r>
            <a:r>
              <a:rPr lang="en-US" b="1" dirty="0">
                <a:latin typeface="Arial" charset="0"/>
              </a:rPr>
              <a:t> </a:t>
            </a:r>
            <a:r>
              <a:rPr lang="en-US" b="1" u="sng" dirty="0">
                <a:latin typeface="Arial" charset="0"/>
              </a:rPr>
              <a:t>executive</a:t>
            </a:r>
            <a:r>
              <a:rPr lang="en-US" dirty="0">
                <a:latin typeface="Arial" charset="0"/>
              </a:rPr>
              <a:t> is composed of the Queen, who is the legal head of state of Canada, and her representatives, who fulfill the monarch's daily duties in Canada. </a:t>
            </a:r>
          </a:p>
          <a:p>
            <a:pPr eaLnBrk="1" hangingPunct="1">
              <a:lnSpc>
                <a:spcPct val="90000"/>
              </a:lnSpc>
            </a:pPr>
            <a:endParaRPr lang="en-US" dirty="0">
              <a:latin typeface="Arial" charset="0"/>
            </a:endParaRPr>
          </a:p>
        </p:txBody>
      </p:sp>
      <p:sp>
        <p:nvSpPr>
          <p:cNvPr id="4" name="TextBox 3"/>
          <p:cNvSpPr txBox="1"/>
          <p:nvPr/>
        </p:nvSpPr>
        <p:spPr>
          <a:xfrm>
            <a:off x="8436729" y="13909"/>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90202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fade">
                                      <p:cBhvr>
                                        <p:cTn id="7" dur="2000"/>
                                        <p:tgtEl>
                                          <p:spTgt spid="83970"/>
                                        </p:tgtEl>
                                      </p:cBhvr>
                                    </p:animEffect>
                                  </p:childTnLst>
                                </p:cTn>
                              </p:par>
                            </p:childTnLst>
                          </p:cTn>
                        </p:par>
                        <p:par>
                          <p:cTn id="8" fill="hold" nodeType="afterGroup">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83971">
                                            <p:txEl>
                                              <p:pRg st="0" end="0"/>
                                            </p:txEl>
                                          </p:spTgt>
                                        </p:tgtEl>
                                        <p:attrNameLst>
                                          <p:attrName>style.visibility</p:attrName>
                                        </p:attrNameLst>
                                      </p:cBhvr>
                                      <p:to>
                                        <p:strVal val="visible"/>
                                      </p:to>
                                    </p:set>
                                    <p:animEffect transition="in" filter="fade">
                                      <p:cBhvr>
                                        <p:cTn id="11" dur="500"/>
                                        <p:tgtEl>
                                          <p:spTgt spid="83971">
                                            <p:txEl>
                                              <p:pRg st="0" end="0"/>
                                            </p:txEl>
                                          </p:spTgt>
                                        </p:tgtEl>
                                      </p:cBhvr>
                                    </p:animEffect>
                                    <p:anim calcmode="lin" valueType="num">
                                      <p:cBhvr>
                                        <p:cTn id="12" dur="500" fill="hold"/>
                                        <p:tgtEl>
                                          <p:spTgt spid="83971">
                                            <p:txEl>
                                              <p:pRg st="0" end="0"/>
                                            </p:txEl>
                                          </p:spTgt>
                                        </p:tgtEl>
                                        <p:attrNameLst>
                                          <p:attrName>ppt_x</p:attrName>
                                        </p:attrNameLst>
                                      </p:cBhvr>
                                      <p:tavLst>
                                        <p:tav tm="0">
                                          <p:val>
                                            <p:strVal val="#ppt_x-.1"/>
                                          </p:val>
                                        </p:tav>
                                        <p:tav tm="100000">
                                          <p:val>
                                            <p:strVal val="#ppt_x"/>
                                          </p:val>
                                        </p:tav>
                                      </p:tavLst>
                                    </p:anim>
                                    <p:anim calcmode="lin" valueType="num">
                                      <p:cBhvr>
                                        <p:cTn id="13"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350"/>
                            </p:stCondLst>
                            <p:childTnLst>
                              <p:par>
                                <p:cTn id="15" presetID="40" presetClass="entr" presetSubtype="0" fill="hold" grpId="0" nodeType="afterEffect">
                                  <p:stCondLst>
                                    <p:cond delay="0"/>
                                  </p:stCondLst>
                                  <p:iterate type="lt">
                                    <p:tmPct val="10000"/>
                                  </p:iterate>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fade">
                                      <p:cBhvr>
                                        <p:cTn id="17" dur="500"/>
                                        <p:tgtEl>
                                          <p:spTgt spid="83971">
                                            <p:txEl>
                                              <p:pRg st="2" end="2"/>
                                            </p:txEl>
                                          </p:spTgt>
                                        </p:tgtEl>
                                      </p:cBhvr>
                                    </p:animEffect>
                                    <p:anim calcmode="lin" valueType="num">
                                      <p:cBhvr>
                                        <p:cTn id="18" dur="500" fill="hold"/>
                                        <p:tgtEl>
                                          <p:spTgt spid="83971">
                                            <p:txEl>
                                              <p:pRg st="2" end="2"/>
                                            </p:txEl>
                                          </p:spTgt>
                                        </p:tgtEl>
                                        <p:attrNameLst>
                                          <p:attrName>ppt_x</p:attrName>
                                        </p:attrNameLst>
                                      </p:cBhvr>
                                      <p:tavLst>
                                        <p:tav tm="0">
                                          <p:val>
                                            <p:strVal val="#ppt_x-.1"/>
                                          </p:val>
                                        </p:tav>
                                        <p:tav tm="100000">
                                          <p:val>
                                            <p:strVal val="#ppt_x"/>
                                          </p:val>
                                        </p:tav>
                                      </p:tavLst>
                                    </p:anim>
                                    <p:anim calcmode="lin" valueType="num">
                                      <p:cBhvr>
                                        <p:cTn id="19" dur="5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sz="half" idx="1"/>
          </p:nvPr>
        </p:nvSpPr>
        <p:spPr>
          <a:xfrm>
            <a:off x="-1" y="0"/>
            <a:ext cx="9143999" cy="6858000"/>
          </a:xfrm>
        </p:spPr>
        <p:txBody>
          <a:bodyPr/>
          <a:lstStyle/>
          <a:p>
            <a:pPr eaLnBrk="1" hangingPunct="1">
              <a:lnSpc>
                <a:spcPct val="90000"/>
              </a:lnSpc>
            </a:pPr>
            <a:r>
              <a:rPr lang="en-US" dirty="0">
                <a:latin typeface="Arial" charset="0"/>
              </a:rPr>
              <a:t>The </a:t>
            </a:r>
            <a:r>
              <a:rPr lang="en-US" b="1" u="sng" dirty="0">
                <a:latin typeface="Arial" charset="0"/>
              </a:rPr>
              <a:t>political</a:t>
            </a:r>
            <a:r>
              <a:rPr lang="en-US" b="1" dirty="0">
                <a:latin typeface="Arial" charset="0"/>
              </a:rPr>
              <a:t> </a:t>
            </a:r>
            <a:r>
              <a:rPr lang="en-US" b="1" u="sng" dirty="0">
                <a:latin typeface="Arial" charset="0"/>
              </a:rPr>
              <a:t>executive</a:t>
            </a:r>
            <a:r>
              <a:rPr lang="en-US" b="1" dirty="0">
                <a:latin typeface="Arial" charset="0"/>
              </a:rPr>
              <a:t> </a:t>
            </a:r>
            <a:r>
              <a:rPr lang="en-US" dirty="0">
                <a:latin typeface="Arial" charset="0"/>
              </a:rPr>
              <a:t>is the leading element of the executive branch. The Prime Minister is the head of government. This includes </a:t>
            </a:r>
            <a:r>
              <a:rPr lang="en-US" dirty="0" smtClean="0">
                <a:latin typeface="Arial" charset="0"/>
              </a:rPr>
              <a:t>their </a:t>
            </a:r>
            <a:r>
              <a:rPr lang="en-US" b="1" u="sng" dirty="0" smtClean="0">
                <a:latin typeface="Arial" charset="0"/>
              </a:rPr>
              <a:t>Cabinet</a:t>
            </a:r>
            <a:r>
              <a:rPr lang="en-US" dirty="0" smtClean="0">
                <a:latin typeface="Arial" charset="0"/>
              </a:rPr>
              <a:t>.</a:t>
            </a:r>
            <a:endParaRPr lang="en-US" dirty="0">
              <a:latin typeface="Arial" charset="0"/>
            </a:endParaRPr>
          </a:p>
          <a:p>
            <a:pPr eaLnBrk="1" hangingPunct="1">
              <a:lnSpc>
                <a:spcPct val="90000"/>
              </a:lnSpc>
              <a:buFont typeface="Wingdings" charset="0"/>
              <a:buNone/>
            </a:pPr>
            <a:endParaRPr lang="en-US" dirty="0" smtClean="0">
              <a:latin typeface="Arial" charset="0"/>
            </a:endParaRPr>
          </a:p>
          <a:p>
            <a:pPr eaLnBrk="1" hangingPunct="1">
              <a:lnSpc>
                <a:spcPct val="90000"/>
              </a:lnSpc>
              <a:buFont typeface="Wingdings" charset="0"/>
              <a:buNone/>
            </a:pPr>
            <a:endParaRPr lang="en-US" dirty="0">
              <a:latin typeface="Arial" charset="0"/>
            </a:endParaRPr>
          </a:p>
          <a:p>
            <a:pPr eaLnBrk="1" hangingPunct="1">
              <a:lnSpc>
                <a:spcPct val="90000"/>
              </a:lnSpc>
              <a:buFont typeface="Wingdings" charset="0"/>
              <a:buNone/>
            </a:pPr>
            <a:endParaRPr lang="en-US" dirty="0" smtClean="0">
              <a:latin typeface="Arial" charset="0"/>
            </a:endParaRPr>
          </a:p>
          <a:p>
            <a:pPr eaLnBrk="1" hangingPunct="1">
              <a:lnSpc>
                <a:spcPct val="90000"/>
              </a:lnSpc>
              <a:buFont typeface="Wingdings" charset="0"/>
              <a:buNone/>
            </a:pPr>
            <a:endParaRPr lang="en-US" dirty="0">
              <a:latin typeface="Arial" charset="0"/>
            </a:endParaRPr>
          </a:p>
          <a:p>
            <a:pPr eaLnBrk="1" hangingPunct="1">
              <a:lnSpc>
                <a:spcPct val="90000"/>
              </a:lnSpc>
              <a:buFont typeface="Wingdings" charset="0"/>
              <a:buNone/>
            </a:pPr>
            <a:endParaRPr lang="en-US" dirty="0">
              <a:latin typeface="Arial" charset="0"/>
            </a:endParaRPr>
          </a:p>
          <a:p>
            <a:pPr eaLnBrk="1" hangingPunct="1">
              <a:lnSpc>
                <a:spcPct val="90000"/>
              </a:lnSpc>
            </a:pPr>
            <a:r>
              <a:rPr lang="en-US" dirty="0">
                <a:latin typeface="Arial" charset="0"/>
              </a:rPr>
              <a:t>The </a:t>
            </a:r>
            <a:r>
              <a:rPr lang="en-US" b="1" u="sng" dirty="0">
                <a:latin typeface="Arial" charset="0"/>
              </a:rPr>
              <a:t>permanent executive</a:t>
            </a:r>
            <a:r>
              <a:rPr lang="en-US" u="sng" dirty="0">
                <a:latin typeface="Arial" charset="0"/>
              </a:rPr>
              <a:t> </a:t>
            </a:r>
            <a:r>
              <a:rPr lang="en-US" dirty="0">
                <a:latin typeface="Arial" charset="0"/>
              </a:rPr>
              <a:t>is the body of professional civil servants who manage and administer the government's policies.</a:t>
            </a:r>
          </a:p>
          <a:p>
            <a:pPr eaLnBrk="1" hangingPunct="1">
              <a:lnSpc>
                <a:spcPct val="90000"/>
              </a:lnSpc>
            </a:pPr>
            <a:endParaRPr lang="en-CA" dirty="0">
              <a:latin typeface="Arial" charset="0"/>
            </a:endParaRPr>
          </a:p>
        </p:txBody>
      </p:sp>
      <p:pic>
        <p:nvPicPr>
          <p:cNvPr id="2" name="Picture 1" descr="shutterstock-44131092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2071" y="1814311"/>
            <a:ext cx="4481285" cy="2612546"/>
          </a:xfrm>
          <a:prstGeom prst="rect">
            <a:avLst/>
          </a:prstGeom>
        </p:spPr>
      </p:pic>
      <p:sp>
        <p:nvSpPr>
          <p:cNvPr id="4" name="TextBox 3"/>
          <p:cNvSpPr txBox="1"/>
          <p:nvPr/>
        </p:nvSpPr>
        <p:spPr>
          <a:xfrm>
            <a:off x="8148047" y="2813388"/>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1126398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500"/>
                                        <p:tgtEl>
                                          <p:spTgt spid="113667">
                                            <p:txEl>
                                              <p:pRg st="0" end="0"/>
                                            </p:txEl>
                                          </p:spTgt>
                                        </p:tgtEl>
                                      </p:cBhvr>
                                    </p:animEffect>
                                    <p:anim calcmode="lin" valueType="num">
                                      <p:cBhvr>
                                        <p:cTn id="8" dur="500" fill="hold"/>
                                        <p:tgtEl>
                                          <p:spTgt spid="113667">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13667">
                                            <p:txEl>
                                              <p:pRg st="0" end="0"/>
                                            </p:txEl>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665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13667">
                                            <p:txEl>
                                              <p:pRg st="6" end="6"/>
                                            </p:txEl>
                                          </p:spTgt>
                                        </p:tgtEl>
                                        <p:attrNameLst>
                                          <p:attrName>style.visibility</p:attrName>
                                        </p:attrNameLst>
                                      </p:cBhvr>
                                      <p:to>
                                        <p:strVal val="visible"/>
                                      </p:to>
                                    </p:set>
                                    <p:animEffect transition="in" filter="fade">
                                      <p:cBhvr>
                                        <p:cTn id="13" dur="500"/>
                                        <p:tgtEl>
                                          <p:spTgt spid="113667">
                                            <p:txEl>
                                              <p:pRg st="6" end="6"/>
                                            </p:txEl>
                                          </p:spTgt>
                                        </p:tgtEl>
                                      </p:cBhvr>
                                    </p:animEffect>
                                    <p:anim calcmode="lin" valueType="num">
                                      <p:cBhvr>
                                        <p:cTn id="14" dur="500" fill="hold"/>
                                        <p:tgtEl>
                                          <p:spTgt spid="113667">
                                            <p:txEl>
                                              <p:pRg st="6" end="6"/>
                                            </p:txEl>
                                          </p:spTgt>
                                        </p:tgtEl>
                                        <p:attrNameLst>
                                          <p:attrName>ppt_x</p:attrName>
                                        </p:attrNameLst>
                                      </p:cBhvr>
                                      <p:tavLst>
                                        <p:tav tm="0">
                                          <p:val>
                                            <p:strVal val="#ppt_x-.1"/>
                                          </p:val>
                                        </p:tav>
                                        <p:tav tm="100000">
                                          <p:val>
                                            <p:strVal val="#ppt_x"/>
                                          </p:val>
                                        </p:tav>
                                      </p:tavLst>
                                    </p:anim>
                                    <p:anim calcmode="lin" valueType="num">
                                      <p:cBhvr>
                                        <p:cTn id="15" dur="500" fill="hold"/>
                                        <p:tgtEl>
                                          <p:spTgt spid="1136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half" idx="1"/>
          </p:nvPr>
        </p:nvSpPr>
        <p:spPr>
          <a:xfrm>
            <a:off x="0" y="4419600"/>
            <a:ext cx="8915400" cy="2438400"/>
          </a:xfrm>
        </p:spPr>
        <p:txBody>
          <a:bodyPr>
            <a:normAutofit/>
          </a:bodyPr>
          <a:lstStyle/>
          <a:p>
            <a:pPr eaLnBrk="1" hangingPunct="1">
              <a:buFont typeface="Wingdings" charset="0"/>
              <a:buNone/>
            </a:pPr>
            <a:r>
              <a:rPr lang="en-CA" sz="2800" dirty="0">
                <a:latin typeface="Arial" charset="0"/>
              </a:rPr>
              <a:t>The executive branch has </a:t>
            </a:r>
            <a:r>
              <a:rPr lang="en-CA" sz="2800" b="1" u="sng" dirty="0">
                <a:latin typeface="Arial" charset="0"/>
              </a:rPr>
              <a:t>two</a:t>
            </a:r>
            <a:r>
              <a:rPr lang="en-CA" sz="2800" dirty="0">
                <a:latin typeface="Arial" charset="0"/>
              </a:rPr>
              <a:t> distinct </a:t>
            </a:r>
            <a:r>
              <a:rPr lang="en-CA" sz="2800" b="1" u="sng" dirty="0">
                <a:latin typeface="Arial" charset="0"/>
              </a:rPr>
              <a:t>roles</a:t>
            </a:r>
            <a:r>
              <a:rPr lang="en-CA" sz="2800" dirty="0">
                <a:latin typeface="Arial" charset="0"/>
              </a:rPr>
              <a:t> to play in governing the country:</a:t>
            </a:r>
            <a:br>
              <a:rPr lang="en-CA" sz="2800" dirty="0">
                <a:latin typeface="Arial" charset="0"/>
              </a:rPr>
            </a:br>
            <a:r>
              <a:rPr lang="en-CA" sz="2800" dirty="0">
                <a:latin typeface="Arial" charset="0"/>
              </a:rPr>
              <a:t>• to decide on the need for new </a:t>
            </a:r>
            <a:r>
              <a:rPr lang="en-CA" sz="2800" b="1" u="sng" dirty="0">
                <a:latin typeface="Arial" charset="0"/>
              </a:rPr>
              <a:t>laws</a:t>
            </a:r>
            <a:r>
              <a:rPr lang="en-CA" sz="2800" dirty="0">
                <a:latin typeface="Arial" charset="0"/>
              </a:rPr>
              <a:t> and to introduce new laws </a:t>
            </a:r>
            <a:br>
              <a:rPr lang="en-CA" sz="2800" dirty="0">
                <a:latin typeface="Arial" charset="0"/>
              </a:rPr>
            </a:br>
            <a:r>
              <a:rPr lang="en-CA" sz="2800" dirty="0">
                <a:latin typeface="Arial" charset="0"/>
              </a:rPr>
              <a:t>• to enforce a </a:t>
            </a:r>
            <a:r>
              <a:rPr lang="en-CA" sz="2800" b="1" u="sng" dirty="0">
                <a:latin typeface="Arial" charset="0"/>
              </a:rPr>
              <a:t>law</a:t>
            </a:r>
            <a:r>
              <a:rPr lang="en-CA" sz="2800" dirty="0">
                <a:latin typeface="Arial" charset="0"/>
              </a:rPr>
              <a:t> once it is </a:t>
            </a:r>
            <a:r>
              <a:rPr lang="en-CA" sz="2800" b="1" u="sng" dirty="0">
                <a:latin typeface="Arial" charset="0"/>
              </a:rPr>
              <a:t>passed </a:t>
            </a:r>
          </a:p>
        </p:txBody>
      </p:sp>
      <p:sp>
        <p:nvSpPr>
          <p:cNvPr id="27651" name="Text Box 11"/>
          <p:cNvSpPr txBox="1">
            <a:spLocks noChangeArrowheads="1"/>
          </p:cNvSpPr>
          <p:nvPr/>
        </p:nvSpPr>
        <p:spPr bwMode="auto">
          <a:xfrm>
            <a:off x="6248400" y="41148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n-US" sz="1800" dirty="0"/>
              <a:t>Can. Fed. Cabinet </a:t>
            </a:r>
            <a:r>
              <a:rPr lang="en-US" sz="1800" dirty="0" smtClean="0"/>
              <a:t>2018</a:t>
            </a:r>
            <a:endParaRPr lang="en-US" sz="1800" dirty="0"/>
          </a:p>
        </p:txBody>
      </p:sp>
      <p:pic>
        <p:nvPicPr>
          <p:cNvPr id="2" name="Picture 1" descr="20141104_pmf_e1_1440x450_0_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4020130"/>
          </a:xfrm>
          <a:prstGeom prst="rect">
            <a:avLst/>
          </a:prstGeom>
        </p:spPr>
      </p:pic>
      <p:sp>
        <p:nvSpPr>
          <p:cNvPr id="5" name="TextBox 4"/>
          <p:cNvSpPr txBox="1"/>
          <p:nvPr/>
        </p:nvSpPr>
        <p:spPr>
          <a:xfrm>
            <a:off x="8436729" y="13909"/>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3280702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fade">
                                      <p:cBhvr>
                                        <p:cTn id="7" dur="500"/>
                                        <p:tgtEl>
                                          <p:spTgt spid="134147">
                                            <p:txEl>
                                              <p:pRg st="0" end="0"/>
                                            </p:txEl>
                                          </p:spTgt>
                                        </p:tgtEl>
                                      </p:cBhvr>
                                    </p:animEffect>
                                    <p:anim calcmode="lin" valueType="num">
                                      <p:cBhvr>
                                        <p:cTn id="8" dur="500" fill="hold"/>
                                        <p:tgtEl>
                                          <p:spTgt spid="134147">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341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8"/>
            <a:ext cx="8229600" cy="804998"/>
          </a:xfrm>
        </p:spPr>
        <p:txBody>
          <a:bodyPr/>
          <a:lstStyle/>
          <a:p>
            <a:r>
              <a:rPr lang="en-US" dirty="0" smtClean="0"/>
              <a:t>Classwork</a:t>
            </a:r>
            <a:endParaRPr lang="en-US" dirty="0"/>
          </a:p>
        </p:txBody>
      </p:sp>
      <p:sp>
        <p:nvSpPr>
          <p:cNvPr id="4" name="Content Placeholder 3"/>
          <p:cNvSpPr txBox="1">
            <a:spLocks noGrp="1"/>
          </p:cNvSpPr>
          <p:nvPr>
            <p:ph idx="1"/>
          </p:nvPr>
        </p:nvSpPr>
        <p:spPr>
          <a:xfrm>
            <a:off x="0" y="733246"/>
            <a:ext cx="9144000" cy="4770537"/>
          </a:xfrm>
          <a:prstGeom prst="rect">
            <a:avLst/>
          </a:prstGeom>
          <a:noFill/>
        </p:spPr>
        <p:txBody>
          <a:bodyPr wrap="square" rtlCol="0">
            <a:spAutoFit/>
          </a:bodyPr>
          <a:lstStyle/>
          <a:p>
            <a:r>
              <a:rPr lang="en-US" sz="4000" dirty="0" smtClean="0">
                <a:sym typeface="Wingdings"/>
              </a:rPr>
              <a:t>Finish the Political Spectrum</a:t>
            </a:r>
          </a:p>
          <a:p>
            <a:r>
              <a:rPr lang="en-US" sz="4000" dirty="0" smtClean="0">
                <a:sym typeface="Wingdings"/>
              </a:rPr>
              <a:t>Finish the Foundations of Government</a:t>
            </a:r>
          </a:p>
          <a:p>
            <a:r>
              <a:rPr lang="en-US" sz="4000" dirty="0" smtClean="0">
                <a:sym typeface="Wingdings"/>
              </a:rPr>
              <a:t>Finish the Charter of Rights and Freedoms.</a:t>
            </a:r>
          </a:p>
          <a:p>
            <a:r>
              <a:rPr lang="en-US" sz="4000" dirty="0" smtClean="0">
                <a:sym typeface="Wingdings"/>
              </a:rPr>
              <a:t>Begin the Minority Government - Workbook</a:t>
            </a:r>
            <a:endParaRPr lang="en-US" sz="4000" dirty="0"/>
          </a:p>
        </p:txBody>
      </p:sp>
    </p:spTree>
    <p:extLst>
      <p:ext uri="{BB962C8B-B14F-4D97-AF65-F5344CB8AC3E}">
        <p14:creationId xmlns:p14="http://schemas.microsoft.com/office/powerpoint/2010/main" val="3010553633"/>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CNN 10</a:t>
            </a:r>
          </a:p>
          <a:p>
            <a:endParaRPr lang="en-US" dirty="0"/>
          </a:p>
          <a:p>
            <a:r>
              <a:rPr lang="en-US" dirty="0" smtClean="0"/>
              <a:t>Notes on Government </a:t>
            </a:r>
          </a:p>
          <a:p>
            <a:endParaRPr lang="en-US" dirty="0"/>
          </a:p>
          <a:p>
            <a:r>
              <a:rPr lang="en-US" dirty="0" smtClean="0"/>
              <a:t>Classwork </a:t>
            </a:r>
            <a:endParaRPr lang="en-US" dirty="0"/>
          </a:p>
        </p:txBody>
      </p:sp>
    </p:spTree>
    <p:extLst>
      <p:ext uri="{BB962C8B-B14F-4D97-AF65-F5344CB8AC3E}">
        <p14:creationId xmlns:p14="http://schemas.microsoft.com/office/powerpoint/2010/main" val="3480654608"/>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692275" y="476250"/>
            <a:ext cx="6202363" cy="1162050"/>
          </a:xfrm>
        </p:spPr>
        <p:txBody>
          <a:bodyPr/>
          <a:lstStyle/>
          <a:p>
            <a:r>
              <a:rPr lang="en-US" sz="4800">
                <a:latin typeface="Arial" charset="0"/>
                <a:cs typeface="Arial" charset="0"/>
              </a:rPr>
              <a:t>Executive Branch</a:t>
            </a:r>
            <a:endParaRPr lang="en-CA" sz="4800">
              <a:latin typeface="Arial" charset="0"/>
              <a:cs typeface="Arial" charset="0"/>
            </a:endParaRPr>
          </a:p>
        </p:txBody>
      </p:sp>
      <p:sp>
        <p:nvSpPr>
          <p:cNvPr id="3075" name="Content Placeholder 3"/>
          <p:cNvSpPr>
            <a:spLocks noGrp="1"/>
          </p:cNvSpPr>
          <p:nvPr>
            <p:ph idx="1"/>
          </p:nvPr>
        </p:nvSpPr>
        <p:spPr>
          <a:xfrm>
            <a:off x="1979613" y="2133600"/>
            <a:ext cx="5111750" cy="3776663"/>
          </a:xfrm>
        </p:spPr>
        <p:txBody>
          <a:bodyPr/>
          <a:lstStyle/>
          <a:p>
            <a:r>
              <a:rPr lang="en-US" dirty="0">
                <a:latin typeface="Arial" charset="0"/>
                <a:cs typeface="Arial" charset="0"/>
              </a:rPr>
              <a:t>Governor General</a:t>
            </a:r>
          </a:p>
          <a:p>
            <a:endParaRPr lang="en-US" dirty="0">
              <a:latin typeface="Arial" charset="0"/>
              <a:cs typeface="Arial" charset="0"/>
            </a:endParaRPr>
          </a:p>
          <a:p>
            <a:r>
              <a:rPr lang="en-US" dirty="0">
                <a:latin typeface="Arial" charset="0"/>
                <a:cs typeface="Arial" charset="0"/>
              </a:rPr>
              <a:t>Prime Minister</a:t>
            </a:r>
          </a:p>
          <a:p>
            <a:endParaRPr lang="en-US" dirty="0">
              <a:latin typeface="Arial" charset="0"/>
              <a:cs typeface="Arial" charset="0"/>
            </a:endParaRPr>
          </a:p>
          <a:p>
            <a:r>
              <a:rPr lang="en-US" dirty="0">
                <a:latin typeface="Arial" charset="0"/>
                <a:cs typeface="Arial" charset="0"/>
              </a:rPr>
              <a:t>The Cabinet</a:t>
            </a:r>
            <a:endParaRPr lang="en-CA" dirty="0">
              <a:latin typeface="Arial" charset="0"/>
              <a:cs typeface="Arial" charset="0"/>
            </a:endParaRPr>
          </a:p>
        </p:txBody>
      </p:sp>
    </p:spTree>
    <p:extLst>
      <p:ext uri="{BB962C8B-B14F-4D97-AF65-F5344CB8AC3E}">
        <p14:creationId xmlns:p14="http://schemas.microsoft.com/office/powerpoint/2010/main" val="1837005096"/>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3050"/>
            <a:ext cx="5267325" cy="563563"/>
          </a:xfrm>
        </p:spPr>
        <p:txBody>
          <a:bodyPr>
            <a:normAutofit fontScale="90000"/>
          </a:bodyPr>
          <a:lstStyle/>
          <a:p>
            <a:r>
              <a:rPr lang="en-US" sz="3600">
                <a:latin typeface="Arial" charset="0"/>
                <a:cs typeface="Arial" charset="0"/>
              </a:rPr>
              <a:t>Governor General</a:t>
            </a:r>
            <a:endParaRPr lang="en-CA" sz="3600">
              <a:latin typeface="Arial" charset="0"/>
              <a:cs typeface="Arial" charset="0"/>
            </a:endParaRPr>
          </a:p>
        </p:txBody>
      </p:sp>
      <p:sp>
        <p:nvSpPr>
          <p:cNvPr id="4099" name="Content Placeholder 4"/>
          <p:cNvSpPr>
            <a:spLocks noGrp="1"/>
          </p:cNvSpPr>
          <p:nvPr>
            <p:ph idx="1"/>
          </p:nvPr>
        </p:nvSpPr>
        <p:spPr>
          <a:xfrm>
            <a:off x="3419475" y="908050"/>
            <a:ext cx="5400675" cy="5761038"/>
          </a:xfrm>
        </p:spPr>
        <p:txBody>
          <a:bodyPr/>
          <a:lstStyle/>
          <a:p>
            <a:pPr>
              <a:buFontTx/>
              <a:buNone/>
            </a:pPr>
            <a:r>
              <a:rPr lang="en-CA" sz="1600" dirty="0">
                <a:latin typeface="Arial" charset="0"/>
                <a:cs typeface="Arial" charset="0"/>
              </a:rPr>
              <a:t>- The Governor General is the Queen</a:t>
            </a:r>
            <a:r>
              <a:rPr lang="ja-JP" altLang="en-CA" sz="1600" dirty="0">
                <a:latin typeface="Arial" charset="0"/>
                <a:cs typeface="Arial" charset="0"/>
              </a:rPr>
              <a:t>’</a:t>
            </a:r>
            <a:r>
              <a:rPr lang="en-CA" sz="1600" dirty="0">
                <a:latin typeface="Arial" charset="0"/>
                <a:cs typeface="Arial" charset="0"/>
              </a:rPr>
              <a:t>s representative in Canada. </a:t>
            </a:r>
          </a:p>
          <a:p>
            <a:pPr>
              <a:buFontTx/>
              <a:buNone/>
            </a:pPr>
            <a:r>
              <a:rPr lang="en-CA" sz="1600" dirty="0">
                <a:latin typeface="Arial" charset="0"/>
                <a:cs typeface="Arial" charset="0"/>
              </a:rPr>
              <a:t> </a:t>
            </a:r>
          </a:p>
          <a:p>
            <a:pPr>
              <a:buFontTx/>
              <a:buChar char="-"/>
            </a:pPr>
            <a:r>
              <a:rPr lang="en-CA" sz="1600" dirty="0">
                <a:latin typeface="Arial" charset="0"/>
                <a:cs typeface="Arial" charset="0"/>
              </a:rPr>
              <a:t>The Queen appoints the Governor General on the advice of the Prime Minister. </a:t>
            </a:r>
          </a:p>
          <a:p>
            <a:pPr>
              <a:buFontTx/>
              <a:buNone/>
            </a:pPr>
            <a:endParaRPr lang="en-CA" sz="1600" dirty="0">
              <a:latin typeface="Arial" charset="0"/>
              <a:cs typeface="Arial" charset="0"/>
            </a:endParaRPr>
          </a:p>
          <a:p>
            <a:pPr>
              <a:buFontTx/>
              <a:buNone/>
            </a:pPr>
            <a:r>
              <a:rPr lang="en-CA" sz="1600" dirty="0">
                <a:latin typeface="Arial" charset="0"/>
                <a:cs typeface="Arial" charset="0"/>
              </a:rPr>
              <a:t>- The Governor General usually serves for five years. </a:t>
            </a:r>
          </a:p>
          <a:p>
            <a:pPr>
              <a:buFontTx/>
              <a:buChar char="-"/>
            </a:pPr>
            <a:endParaRPr lang="en-CA" sz="1600" dirty="0">
              <a:latin typeface="Arial" charset="0"/>
              <a:cs typeface="Arial" charset="0"/>
            </a:endParaRPr>
          </a:p>
          <a:p>
            <a:pPr>
              <a:buFontTx/>
              <a:buNone/>
            </a:pPr>
            <a:r>
              <a:rPr lang="en-CA" sz="1600" dirty="0">
                <a:latin typeface="Arial" charset="0"/>
                <a:cs typeface="Arial" charset="0"/>
              </a:rPr>
              <a:t>- One of the most important roles of the Governor General is to ensure that Canada always has a Prime Minister. </a:t>
            </a:r>
          </a:p>
          <a:p>
            <a:pPr>
              <a:buFontTx/>
              <a:buNone/>
            </a:pPr>
            <a:endParaRPr lang="en-CA" sz="1600" dirty="0">
              <a:latin typeface="Arial" charset="0"/>
              <a:cs typeface="Arial" charset="0"/>
            </a:endParaRPr>
          </a:p>
          <a:p>
            <a:pPr>
              <a:buFontTx/>
              <a:buNone/>
            </a:pPr>
            <a:r>
              <a:rPr lang="en-CA" sz="1600" dirty="0">
                <a:latin typeface="Arial" charset="0"/>
                <a:cs typeface="Arial" charset="0"/>
              </a:rPr>
              <a:t>- The Governor General acts on the advice of the Prime Minister and Cabinet. </a:t>
            </a:r>
          </a:p>
          <a:p>
            <a:pPr>
              <a:buFontTx/>
              <a:buChar char="-"/>
            </a:pPr>
            <a:endParaRPr lang="en-CA" sz="1600" dirty="0">
              <a:latin typeface="Arial" charset="0"/>
              <a:cs typeface="Arial" charset="0"/>
            </a:endParaRPr>
          </a:p>
          <a:p>
            <a:pPr>
              <a:buFontTx/>
              <a:buNone/>
            </a:pPr>
            <a:r>
              <a:rPr lang="en-CA" sz="1600" dirty="0">
                <a:latin typeface="Arial" charset="0"/>
                <a:cs typeface="Arial" charset="0"/>
              </a:rPr>
              <a:t>- The duties of the Governor General include the following: summoning, opening and ending sessions of Parliament; reading the Speech from the Throne; giving Royal Assent to bills; signing state documents; and dissolving Parliament for an election.</a:t>
            </a:r>
          </a:p>
          <a:p>
            <a:pPr>
              <a:buFontTx/>
              <a:buNone/>
            </a:pPr>
            <a:endParaRPr lang="en-CA" dirty="0">
              <a:latin typeface="Arial" charset="0"/>
              <a:cs typeface="Arial" charset="0"/>
            </a:endParaRPr>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288" y="1773238"/>
            <a:ext cx="2990850"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411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p:txBody>
          <a:bodyPr/>
          <a:lstStyle/>
          <a:p>
            <a:r>
              <a:rPr lang="en-US">
                <a:latin typeface="Arial" charset="0"/>
                <a:cs typeface="Arial" charset="0"/>
              </a:rPr>
              <a:t>Prime Minister</a:t>
            </a:r>
            <a:endParaRPr lang="en-CA">
              <a:latin typeface="Arial" charset="0"/>
              <a:cs typeface="Arial" charset="0"/>
            </a:endParaRPr>
          </a:p>
        </p:txBody>
      </p:sp>
      <p:sp>
        <p:nvSpPr>
          <p:cNvPr id="5123" name="Content Placeholder 5"/>
          <p:cNvSpPr>
            <a:spLocks noGrp="1"/>
          </p:cNvSpPr>
          <p:nvPr>
            <p:ph sz="half" idx="1"/>
          </p:nvPr>
        </p:nvSpPr>
        <p:spPr>
          <a:xfrm>
            <a:off x="457200" y="1600200"/>
            <a:ext cx="4038600" cy="4924425"/>
          </a:xfrm>
        </p:spPr>
        <p:txBody>
          <a:bodyPr>
            <a:normAutofit fontScale="92500"/>
          </a:bodyPr>
          <a:lstStyle/>
          <a:p>
            <a:r>
              <a:rPr lang="en-US" dirty="0">
                <a:latin typeface="Arial" charset="0"/>
                <a:cs typeface="Arial" charset="0"/>
              </a:rPr>
              <a:t>The leader of the political party with the most elected </a:t>
            </a:r>
            <a:r>
              <a:rPr lang="en-US" b="1" u="sng" dirty="0">
                <a:latin typeface="Arial" charset="0"/>
                <a:cs typeface="Arial" charset="0"/>
              </a:rPr>
              <a:t>MP’s</a:t>
            </a:r>
            <a:r>
              <a:rPr lang="en-US" dirty="0">
                <a:latin typeface="Arial" charset="0"/>
                <a:cs typeface="Arial" charset="0"/>
              </a:rPr>
              <a:t> in the House of </a:t>
            </a:r>
            <a:r>
              <a:rPr lang="en-US" b="1" u="sng" dirty="0">
                <a:latin typeface="Arial" charset="0"/>
                <a:cs typeface="Arial" charset="0"/>
              </a:rPr>
              <a:t>Commons</a:t>
            </a:r>
            <a:r>
              <a:rPr lang="en-US" dirty="0">
                <a:latin typeface="Arial" charset="0"/>
                <a:cs typeface="Arial" charset="0"/>
              </a:rPr>
              <a:t> is asked by the Governor General to become </a:t>
            </a:r>
            <a:r>
              <a:rPr lang="en-US" b="1" u="sng" dirty="0">
                <a:latin typeface="Arial" charset="0"/>
                <a:cs typeface="Arial" charset="0"/>
              </a:rPr>
              <a:t>Prime</a:t>
            </a:r>
            <a:r>
              <a:rPr lang="en-US" dirty="0">
                <a:latin typeface="Arial" charset="0"/>
                <a:cs typeface="Arial" charset="0"/>
              </a:rPr>
              <a:t> </a:t>
            </a:r>
            <a:r>
              <a:rPr lang="en-US" b="1" u="sng" dirty="0">
                <a:latin typeface="Arial" charset="0"/>
                <a:cs typeface="Arial" charset="0"/>
              </a:rPr>
              <a:t>Minister</a:t>
            </a:r>
            <a:r>
              <a:rPr lang="en-US" dirty="0">
                <a:latin typeface="Arial" charset="0"/>
                <a:cs typeface="Arial" charset="0"/>
              </a:rPr>
              <a:t>.</a:t>
            </a:r>
          </a:p>
          <a:p>
            <a:r>
              <a:rPr lang="en-US" dirty="0">
                <a:latin typeface="Arial" charset="0"/>
                <a:cs typeface="Arial" charset="0"/>
              </a:rPr>
              <a:t>Has the most </a:t>
            </a:r>
            <a:r>
              <a:rPr lang="en-US" b="1" u="sng" dirty="0">
                <a:latin typeface="Arial" charset="0"/>
                <a:cs typeface="Arial" charset="0"/>
              </a:rPr>
              <a:t>power</a:t>
            </a:r>
            <a:r>
              <a:rPr lang="en-US" dirty="0">
                <a:latin typeface="Arial" charset="0"/>
                <a:cs typeface="Arial" charset="0"/>
              </a:rPr>
              <a:t> in the government.</a:t>
            </a:r>
            <a:endParaRPr lang="en-CA" dirty="0">
              <a:latin typeface="Arial" charset="0"/>
              <a:cs typeface="Arial" charset="0"/>
            </a:endParaRPr>
          </a:p>
        </p:txBody>
      </p:sp>
      <p:sp>
        <p:nvSpPr>
          <p:cNvPr id="5124" name="Content Placeholder 6"/>
          <p:cNvSpPr>
            <a:spLocks noGrp="1"/>
          </p:cNvSpPr>
          <p:nvPr>
            <p:ph sz="half" idx="2"/>
          </p:nvPr>
        </p:nvSpPr>
        <p:spPr/>
        <p:txBody>
          <a:bodyPr>
            <a:normAutofit fontScale="92500"/>
          </a:bodyPr>
          <a:lstStyle/>
          <a:p>
            <a:r>
              <a:rPr lang="en-US" b="1" u="sng" dirty="0">
                <a:latin typeface="Arial" charset="0"/>
                <a:cs typeface="Arial" charset="0"/>
              </a:rPr>
              <a:t>Picks</a:t>
            </a:r>
            <a:r>
              <a:rPr lang="en-US" dirty="0">
                <a:latin typeface="Arial" charset="0"/>
                <a:cs typeface="Arial" charset="0"/>
              </a:rPr>
              <a:t> the Cabinet, Senators and the Governor General.</a:t>
            </a:r>
          </a:p>
          <a:p>
            <a:r>
              <a:rPr lang="en-US" dirty="0">
                <a:latin typeface="Arial" charset="0"/>
                <a:cs typeface="Arial" charset="0"/>
              </a:rPr>
              <a:t>Decides when to call an </a:t>
            </a:r>
            <a:r>
              <a:rPr lang="en-US" b="1" u="sng" dirty="0">
                <a:latin typeface="Arial" charset="0"/>
                <a:cs typeface="Arial" charset="0"/>
              </a:rPr>
              <a:t>election</a:t>
            </a:r>
            <a:r>
              <a:rPr lang="en-US" dirty="0">
                <a:latin typeface="Arial" charset="0"/>
                <a:cs typeface="Arial" charset="0"/>
              </a:rPr>
              <a:t>.</a:t>
            </a:r>
          </a:p>
          <a:p>
            <a:r>
              <a:rPr lang="en-US" dirty="0">
                <a:latin typeface="Arial" charset="0"/>
                <a:cs typeface="Arial" charset="0"/>
              </a:rPr>
              <a:t>Must call an election at least every </a:t>
            </a:r>
            <a:r>
              <a:rPr lang="en-US" b="1" u="sng" dirty="0">
                <a:latin typeface="Arial" charset="0"/>
                <a:cs typeface="Arial" charset="0"/>
              </a:rPr>
              <a:t>5 years.</a:t>
            </a:r>
          </a:p>
          <a:p>
            <a:r>
              <a:rPr lang="en-US" b="1" u="sng" dirty="0">
                <a:latin typeface="Arial" charset="0"/>
                <a:cs typeface="Arial" charset="0"/>
              </a:rPr>
              <a:t>No</a:t>
            </a:r>
            <a:r>
              <a:rPr lang="en-US" dirty="0">
                <a:latin typeface="Arial" charset="0"/>
                <a:cs typeface="Arial" charset="0"/>
              </a:rPr>
              <a:t> </a:t>
            </a:r>
            <a:r>
              <a:rPr lang="en-US" b="1" u="sng" dirty="0">
                <a:latin typeface="Arial" charset="0"/>
                <a:cs typeface="Arial" charset="0"/>
              </a:rPr>
              <a:t>limit</a:t>
            </a:r>
            <a:r>
              <a:rPr lang="en-US" dirty="0">
                <a:latin typeface="Arial" charset="0"/>
                <a:cs typeface="Arial" charset="0"/>
              </a:rPr>
              <a:t> on time served as Prime Minister.</a:t>
            </a:r>
            <a:endParaRPr lang="en-CA" dirty="0">
              <a:latin typeface="Arial" charset="0"/>
              <a:cs typeface="Arial" charset="0"/>
            </a:endParaRPr>
          </a:p>
        </p:txBody>
      </p:sp>
      <p:sp>
        <p:nvSpPr>
          <p:cNvPr id="5" name="TextBox 4"/>
          <p:cNvSpPr txBox="1"/>
          <p:nvPr/>
        </p:nvSpPr>
        <p:spPr>
          <a:xfrm>
            <a:off x="7746391" y="2455"/>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1790656345"/>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r>
              <a:rPr lang="en-US" dirty="0">
                <a:latin typeface="Arial" charset="0"/>
                <a:cs typeface="Arial" charset="0"/>
              </a:rPr>
              <a:t>The Cabinet</a:t>
            </a:r>
            <a:endParaRPr lang="en-CA" dirty="0">
              <a:latin typeface="Arial" charset="0"/>
              <a:cs typeface="Arial" charset="0"/>
            </a:endParaRPr>
          </a:p>
        </p:txBody>
      </p:sp>
      <p:sp>
        <p:nvSpPr>
          <p:cNvPr id="6147" name="Content Placeholder 5"/>
          <p:cNvSpPr>
            <a:spLocks noGrp="1"/>
          </p:cNvSpPr>
          <p:nvPr>
            <p:ph idx="1"/>
          </p:nvPr>
        </p:nvSpPr>
        <p:spPr>
          <a:xfrm>
            <a:off x="457200" y="1600200"/>
            <a:ext cx="8229600" cy="4924425"/>
          </a:xfrm>
        </p:spPr>
        <p:txBody>
          <a:bodyPr/>
          <a:lstStyle/>
          <a:p>
            <a:r>
              <a:rPr lang="en-US" dirty="0">
                <a:latin typeface="Arial" charset="0"/>
                <a:cs typeface="Arial" charset="0"/>
              </a:rPr>
              <a:t>Made up of </a:t>
            </a:r>
            <a:r>
              <a:rPr lang="en-US" b="1" u="sng" dirty="0">
                <a:latin typeface="Arial" charset="0"/>
                <a:cs typeface="Arial" charset="0"/>
              </a:rPr>
              <a:t>elected</a:t>
            </a:r>
            <a:r>
              <a:rPr lang="en-US" dirty="0">
                <a:latin typeface="Arial" charset="0"/>
                <a:cs typeface="Arial" charset="0"/>
              </a:rPr>
              <a:t> MP’s from the House of Commons.</a:t>
            </a:r>
          </a:p>
          <a:p>
            <a:r>
              <a:rPr lang="en-US" dirty="0">
                <a:latin typeface="Arial" charset="0"/>
                <a:cs typeface="Arial" charset="0"/>
              </a:rPr>
              <a:t>Chosen by the Prime Minister.</a:t>
            </a:r>
          </a:p>
          <a:p>
            <a:r>
              <a:rPr lang="en-US" dirty="0">
                <a:latin typeface="Arial" charset="0"/>
                <a:cs typeface="Arial" charset="0"/>
              </a:rPr>
              <a:t>Each MP will be a </a:t>
            </a:r>
            <a:r>
              <a:rPr lang="en-US" b="1" u="sng" dirty="0">
                <a:latin typeface="Arial" charset="0"/>
                <a:cs typeface="Arial" charset="0"/>
              </a:rPr>
              <a:t>Minister</a:t>
            </a:r>
            <a:r>
              <a:rPr lang="en-US" dirty="0">
                <a:latin typeface="Arial" charset="0"/>
                <a:cs typeface="Arial" charset="0"/>
              </a:rPr>
              <a:t> for a Department in the Federal Government.</a:t>
            </a:r>
          </a:p>
          <a:p>
            <a:pPr lvl="1"/>
            <a:r>
              <a:rPr lang="en-US" dirty="0">
                <a:latin typeface="Arial" charset="0"/>
                <a:cs typeface="Arial" charset="0"/>
              </a:rPr>
              <a:t>Example:  </a:t>
            </a:r>
            <a:r>
              <a:rPr lang="en-US" dirty="0" err="1">
                <a:latin typeface="Arial" charset="0"/>
                <a:cs typeface="Arial" charset="0"/>
              </a:rPr>
              <a:t>Defence</a:t>
            </a:r>
            <a:r>
              <a:rPr lang="en-US" dirty="0">
                <a:latin typeface="Arial" charset="0"/>
                <a:cs typeface="Arial" charset="0"/>
              </a:rPr>
              <a:t>, Fisheries, Finance etc.</a:t>
            </a:r>
          </a:p>
          <a:p>
            <a:endParaRPr lang="en-US" dirty="0">
              <a:latin typeface="Arial" charset="0"/>
              <a:cs typeface="Arial" charset="0"/>
            </a:endParaRPr>
          </a:p>
          <a:p>
            <a:r>
              <a:rPr lang="en-US" dirty="0">
                <a:latin typeface="Arial" charset="0"/>
                <a:cs typeface="Arial" charset="0"/>
              </a:rPr>
              <a:t>Cabinet </a:t>
            </a:r>
            <a:r>
              <a:rPr lang="en-US" b="1" u="sng" dirty="0">
                <a:latin typeface="Arial" charset="0"/>
                <a:cs typeface="Arial" charset="0"/>
              </a:rPr>
              <a:t>solidarity</a:t>
            </a:r>
            <a:r>
              <a:rPr lang="en-US" dirty="0">
                <a:latin typeface="Arial" charset="0"/>
                <a:cs typeface="Arial" charset="0"/>
              </a:rPr>
              <a:t> – means showing full </a:t>
            </a:r>
            <a:r>
              <a:rPr lang="en-US" b="1" u="sng" dirty="0">
                <a:latin typeface="Arial" charset="0"/>
                <a:cs typeface="Arial" charset="0"/>
              </a:rPr>
              <a:t>support</a:t>
            </a:r>
            <a:r>
              <a:rPr lang="en-US" dirty="0">
                <a:latin typeface="Arial" charset="0"/>
                <a:cs typeface="Arial" charset="0"/>
              </a:rPr>
              <a:t> for the Prime Minister. </a:t>
            </a:r>
            <a:endParaRPr lang="en-CA" dirty="0">
              <a:latin typeface="Arial" charset="0"/>
              <a:cs typeface="Arial" charset="0"/>
            </a:endParaRPr>
          </a:p>
        </p:txBody>
      </p:sp>
      <p:sp>
        <p:nvSpPr>
          <p:cNvPr id="4" name="TextBox 3"/>
          <p:cNvSpPr txBox="1"/>
          <p:nvPr/>
        </p:nvSpPr>
        <p:spPr>
          <a:xfrm>
            <a:off x="7746391" y="2455"/>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19019092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Kahoot</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pic>
        <p:nvPicPr>
          <p:cNvPr id="8" name="Content Placeholder 7" descr="images.pn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279" r="-279"/>
          <a:stretch/>
        </p:blipFill>
        <p:spPr>
          <a:xfrm>
            <a:off x="0" y="1224293"/>
            <a:ext cx="5635110" cy="5603875"/>
          </a:xfrm>
        </p:spPr>
      </p:pic>
      <p:sp>
        <p:nvSpPr>
          <p:cNvPr id="3" name="TextBox 2"/>
          <p:cNvSpPr txBox="1"/>
          <p:nvPr/>
        </p:nvSpPr>
        <p:spPr>
          <a:xfrm>
            <a:off x="5635110" y="1224294"/>
            <a:ext cx="3279140" cy="4801314"/>
          </a:xfrm>
          <a:prstGeom prst="rect">
            <a:avLst/>
          </a:prstGeom>
          <a:noFill/>
        </p:spPr>
        <p:txBody>
          <a:bodyPr wrap="square" rtlCol="0">
            <a:spAutoFit/>
          </a:bodyPr>
          <a:lstStyle/>
          <a:p>
            <a:pPr algn="ctr"/>
            <a:r>
              <a:rPr lang="en-US" sz="3200" dirty="0" smtClean="0"/>
              <a:t>What else am I suggesting helps to shape Canadians?</a:t>
            </a:r>
          </a:p>
          <a:p>
            <a:pPr algn="ctr"/>
            <a:endParaRPr lang="en-US" sz="3200" dirty="0"/>
          </a:p>
          <a:p>
            <a:pPr algn="ctr"/>
            <a:endParaRPr lang="en-US" sz="3200" dirty="0" smtClean="0"/>
          </a:p>
          <a:p>
            <a:pPr algn="ctr"/>
            <a:r>
              <a:rPr lang="en-US" sz="3200" dirty="0" smtClean="0"/>
              <a:t>Knowledge about our History</a:t>
            </a:r>
          </a:p>
          <a:p>
            <a:endParaRPr lang="en-US" dirty="0" smtClean="0"/>
          </a:p>
        </p:txBody>
      </p:sp>
    </p:spTree>
    <p:extLst>
      <p:ext uri="{BB962C8B-B14F-4D97-AF65-F5344CB8AC3E}">
        <p14:creationId xmlns:p14="http://schemas.microsoft.com/office/powerpoint/2010/main" val="475690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atin typeface="Arial" charset="0"/>
                <a:cs typeface="Arial" charset="0"/>
              </a:rPr>
              <a:t>Legislative Branch</a:t>
            </a:r>
            <a:endParaRPr lang="en-CA">
              <a:latin typeface="Arial" charset="0"/>
              <a:cs typeface="Arial" charset="0"/>
            </a:endParaRPr>
          </a:p>
        </p:txBody>
      </p:sp>
      <p:sp>
        <p:nvSpPr>
          <p:cNvPr id="7171" name="Content Placeholder 2"/>
          <p:cNvSpPr>
            <a:spLocks noGrp="1"/>
          </p:cNvSpPr>
          <p:nvPr>
            <p:ph idx="1"/>
          </p:nvPr>
        </p:nvSpPr>
        <p:spPr/>
        <p:txBody>
          <a:bodyPr/>
          <a:lstStyle/>
          <a:p>
            <a:r>
              <a:rPr lang="en-US">
                <a:latin typeface="Arial" charset="0"/>
                <a:cs typeface="Arial" charset="0"/>
              </a:rPr>
              <a:t>House of Commons (Lower House)</a:t>
            </a:r>
          </a:p>
          <a:p>
            <a:endParaRPr lang="en-US">
              <a:latin typeface="Arial" charset="0"/>
              <a:cs typeface="Arial" charset="0"/>
            </a:endParaRPr>
          </a:p>
          <a:p>
            <a:r>
              <a:rPr lang="en-US">
                <a:latin typeface="Arial" charset="0"/>
                <a:cs typeface="Arial" charset="0"/>
              </a:rPr>
              <a:t>Senate (Upper House)</a:t>
            </a:r>
            <a:endParaRPr lang="en-CA">
              <a:latin typeface="Arial" charset="0"/>
              <a:cs typeface="Arial" charset="0"/>
            </a:endParaRPr>
          </a:p>
          <a:p>
            <a:endParaRPr lang="en-US">
              <a:latin typeface="Arial" charset="0"/>
              <a:cs typeface="Arial" charset="0"/>
            </a:endParaRPr>
          </a:p>
          <a:p>
            <a:r>
              <a:rPr lang="en-US">
                <a:latin typeface="Arial" charset="0"/>
                <a:cs typeface="Arial" charset="0"/>
              </a:rPr>
              <a:t>Governor General</a:t>
            </a:r>
          </a:p>
          <a:p>
            <a:endParaRPr lang="en-US">
              <a:latin typeface="Arial" charset="0"/>
              <a:cs typeface="Arial" charset="0"/>
            </a:endParaRPr>
          </a:p>
          <a:p>
            <a:pPr lvl="1"/>
            <a:r>
              <a:rPr lang="en-US">
                <a:latin typeface="Arial" charset="0"/>
                <a:cs typeface="Arial" charset="0"/>
              </a:rPr>
              <a:t>These three parts of government make up Parliament</a:t>
            </a:r>
            <a:endParaRPr lang="en-CA">
              <a:latin typeface="Arial" charset="0"/>
              <a:cs typeface="Arial" charset="0"/>
            </a:endParaRPr>
          </a:p>
        </p:txBody>
      </p:sp>
    </p:spTree>
    <p:extLst>
      <p:ext uri="{BB962C8B-B14F-4D97-AF65-F5344CB8AC3E}">
        <p14:creationId xmlns:p14="http://schemas.microsoft.com/office/powerpoint/2010/main" val="1780854478"/>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143000" y="228600"/>
            <a:ext cx="7772400" cy="914400"/>
          </a:xfrm>
        </p:spPr>
        <p:txBody>
          <a:bodyPr/>
          <a:lstStyle/>
          <a:p>
            <a:pPr eaLnBrk="1" hangingPunct="1"/>
            <a:r>
              <a:rPr lang="en-US" dirty="0">
                <a:latin typeface="Arial" charset="0"/>
              </a:rPr>
              <a:t>The Legislative Branch</a:t>
            </a:r>
          </a:p>
        </p:txBody>
      </p:sp>
      <p:sp>
        <p:nvSpPr>
          <p:cNvPr id="86019" name="Rectangle 3"/>
          <p:cNvSpPr>
            <a:spLocks noGrp="1" noChangeArrowheads="1"/>
          </p:cNvSpPr>
          <p:nvPr>
            <p:ph type="body" sz="half" idx="1"/>
          </p:nvPr>
        </p:nvSpPr>
        <p:spPr>
          <a:xfrm>
            <a:off x="1066800" y="1143000"/>
            <a:ext cx="4419600" cy="2286000"/>
          </a:xfrm>
        </p:spPr>
        <p:txBody>
          <a:bodyPr>
            <a:normAutofit fontScale="92500"/>
          </a:bodyPr>
          <a:lstStyle/>
          <a:p>
            <a:pPr eaLnBrk="1" hangingPunct="1">
              <a:buFont typeface="Wingdings" charset="0"/>
              <a:buNone/>
            </a:pPr>
            <a:r>
              <a:rPr lang="en-US" sz="2800" dirty="0">
                <a:latin typeface="Arial" charset="0"/>
              </a:rPr>
              <a:t>	The House of </a:t>
            </a:r>
            <a:r>
              <a:rPr lang="en-US" sz="2800" b="1" u="sng" dirty="0">
                <a:latin typeface="Arial" charset="0"/>
              </a:rPr>
              <a:t>Commons</a:t>
            </a:r>
            <a:r>
              <a:rPr lang="en-US" sz="2800" dirty="0">
                <a:latin typeface="Arial" charset="0"/>
              </a:rPr>
              <a:t> is where critical issues of Canada are debated. It is the </a:t>
            </a:r>
            <a:r>
              <a:rPr lang="en-US" sz="2800" b="1" u="sng" dirty="0">
                <a:latin typeface="Arial" charset="0"/>
              </a:rPr>
              <a:t>law</a:t>
            </a:r>
            <a:r>
              <a:rPr lang="en-US" sz="2800" dirty="0">
                <a:latin typeface="Arial" charset="0"/>
              </a:rPr>
              <a:t> making </a:t>
            </a:r>
            <a:r>
              <a:rPr lang="en-US" sz="2800" b="1" u="sng" dirty="0">
                <a:latin typeface="Arial" charset="0"/>
              </a:rPr>
              <a:t>body</a:t>
            </a:r>
            <a:r>
              <a:rPr lang="en-US" sz="2800" dirty="0">
                <a:latin typeface="Arial" charset="0"/>
              </a:rPr>
              <a:t> in Canada</a:t>
            </a:r>
          </a:p>
        </p:txBody>
      </p:sp>
      <p:pic>
        <p:nvPicPr>
          <p:cNvPr id="124933" name="Picture 5" descr="parl2"/>
          <p:cNvPicPr>
            <a:picLocks noGrp="1" noChangeAspect="1" noChangeArrowheads="1"/>
          </p:cNvPicPr>
          <p:nvPr>
            <p:ph sz="quarter" idx="2"/>
          </p:nvPr>
        </p:nvPicPr>
        <p:blipFill>
          <a:blip r:embed="rId2">
            <a:extLst>
              <a:ext uri="{28A0092B-C50C-407E-A947-70E740481C1C}">
                <a14:useLocalDpi xmlns:a14="http://schemas.microsoft.com/office/drawing/2010/main"/>
              </a:ext>
            </a:extLst>
          </a:blip>
          <a:srcRect/>
          <a:stretch>
            <a:fillRect/>
          </a:stretch>
        </p:blipFill>
        <p:spPr>
          <a:xfrm>
            <a:off x="5715000" y="4267200"/>
            <a:ext cx="3044825" cy="2332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7" name="AutoShape 4" descr="parl2"/>
          <p:cNvSpPr>
            <a:spLocks noChangeAspect="1" noChangeArrowheads="1"/>
          </p:cNvSpPr>
          <p:nvPr/>
        </p:nvSpPr>
        <p:spPr bwMode="auto">
          <a:xfrm>
            <a:off x="2905125" y="2152650"/>
            <a:ext cx="33337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pic>
        <p:nvPicPr>
          <p:cNvPr id="28678" name="Picture 12" descr="parliament_building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3581400"/>
            <a:ext cx="41910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4" descr="2098%20Parliment%20House%20of%20Common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48400" y="990600"/>
            <a:ext cx="24018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746391" y="2455"/>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2935135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fade">
                                      <p:cBhvr>
                                        <p:cTn id="7" dur="2000"/>
                                        <p:tgtEl>
                                          <p:spTgt spid="86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86019">
                                            <p:txEl>
                                              <p:pRg st="0" end="0"/>
                                            </p:txEl>
                                          </p:spTgt>
                                        </p:tgtEl>
                                        <p:attrNameLst>
                                          <p:attrName>style.visibility</p:attrName>
                                        </p:attrNameLst>
                                      </p:cBhvr>
                                      <p:to>
                                        <p:strVal val="visible"/>
                                      </p:to>
                                    </p:set>
                                    <p:animEffect transition="in" filter="fade">
                                      <p:cBhvr>
                                        <p:cTn id="12" dur="1000"/>
                                        <p:tgtEl>
                                          <p:spTgt spid="86019">
                                            <p:txEl>
                                              <p:pRg st="0" end="0"/>
                                            </p:txEl>
                                          </p:spTgt>
                                        </p:tgtEl>
                                      </p:cBhvr>
                                    </p:animEffect>
                                    <p:anim calcmode="lin" valueType="num">
                                      <p:cBhvr>
                                        <p:cTn id="13" dur="1000" fill="hold"/>
                                        <p:tgtEl>
                                          <p:spTgt spid="86019">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124933"/>
                                        </p:tgtEl>
                                        <p:attrNameLst>
                                          <p:attrName>style.visibility</p:attrName>
                                        </p:attrNameLst>
                                      </p:cBhvr>
                                      <p:to>
                                        <p:strVal val="visible"/>
                                      </p:to>
                                    </p:set>
                                    <p:anim calcmode="lin" valueType="num">
                                      <p:cBhvr>
                                        <p:cTn id="19" dur="1000" fill="hold"/>
                                        <p:tgtEl>
                                          <p:spTgt spid="124933"/>
                                        </p:tgtEl>
                                        <p:attrNameLst>
                                          <p:attrName>ppt_w</p:attrName>
                                        </p:attrNameLst>
                                      </p:cBhvr>
                                      <p:tavLst>
                                        <p:tav tm="0">
                                          <p:val>
                                            <p:strVal val="#ppt_w*0.70"/>
                                          </p:val>
                                        </p:tav>
                                        <p:tav tm="100000">
                                          <p:val>
                                            <p:strVal val="#ppt_w"/>
                                          </p:val>
                                        </p:tav>
                                      </p:tavLst>
                                    </p:anim>
                                    <p:anim calcmode="lin" valueType="num">
                                      <p:cBhvr>
                                        <p:cTn id="20" dur="1000" fill="hold"/>
                                        <p:tgtEl>
                                          <p:spTgt spid="124933"/>
                                        </p:tgtEl>
                                        <p:attrNameLst>
                                          <p:attrName>ppt_h</p:attrName>
                                        </p:attrNameLst>
                                      </p:cBhvr>
                                      <p:tavLst>
                                        <p:tav tm="0">
                                          <p:val>
                                            <p:strVal val="#ppt_h"/>
                                          </p:val>
                                        </p:tav>
                                        <p:tav tm="100000">
                                          <p:val>
                                            <p:strVal val="#ppt_h"/>
                                          </p:val>
                                        </p:tav>
                                      </p:tavLst>
                                    </p:anim>
                                    <p:animEffect transition="in" filter="fade">
                                      <p:cBhvr>
                                        <p:cTn id="21" dur="1000"/>
                                        <p:tgtEl>
                                          <p:spTgt spid="124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cAN"/>
          <p:cNvPicPr>
            <a:picLocks noChangeAspect="1" noChangeArrowheads="1"/>
          </p:cNvPicPr>
          <p:nvPr/>
        </p:nvPicPr>
        <p:blipFill>
          <a:blip r:embed="rId2" cstate="print">
            <a:extLst>
              <a:ext uri="{28A0092B-C50C-407E-A947-70E740481C1C}">
                <a14:useLocalDpi xmlns:a14="http://schemas.microsoft.com/office/drawing/2010/main"/>
              </a:ext>
            </a:extLst>
          </a:blip>
          <a:srcRect l="7877" t="18210" r="7446" b="21088"/>
          <a:stretch>
            <a:fillRect/>
          </a:stretch>
        </p:blipFill>
        <p:spPr bwMode="auto">
          <a:xfrm>
            <a:off x="1219200" y="52388"/>
            <a:ext cx="7315200" cy="680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883314"/>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55650" y="333375"/>
            <a:ext cx="7772400" cy="1470025"/>
          </a:xfrm>
        </p:spPr>
        <p:txBody>
          <a:bodyPr/>
          <a:lstStyle/>
          <a:p>
            <a:pPr eaLnBrk="1" hangingPunct="1"/>
            <a:r>
              <a:rPr lang="en-CA" altLang="zh-CN">
                <a:latin typeface="Arial" charset="0"/>
                <a:ea typeface="宋体" charset="0"/>
                <a:cs typeface="宋体" charset="0"/>
              </a:rPr>
              <a:t>House of Commons</a:t>
            </a:r>
          </a:p>
        </p:txBody>
      </p:sp>
      <p:pic>
        <p:nvPicPr>
          <p:cNvPr id="8195" name="Picture 4" descr="Canadian%20House%20of%20Common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7813" y="1557338"/>
            <a:ext cx="6256337"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51200"/>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50825" y="935942"/>
            <a:ext cx="8642350" cy="5733146"/>
          </a:xfrm>
        </p:spPr>
        <p:txBody>
          <a:bodyPr>
            <a:normAutofit fontScale="92500"/>
          </a:bodyPr>
          <a:lstStyle/>
          <a:p>
            <a:r>
              <a:rPr lang="en-CA" sz="2200" dirty="0">
                <a:latin typeface="Arial" charset="0"/>
                <a:cs typeface="Arial" charset="0"/>
              </a:rPr>
              <a:t>The House of Commons is the </a:t>
            </a:r>
            <a:r>
              <a:rPr lang="en-CA" sz="2200" b="1" u="sng" dirty="0">
                <a:latin typeface="Arial" charset="0"/>
                <a:cs typeface="Arial" charset="0"/>
              </a:rPr>
              <a:t>major</a:t>
            </a:r>
            <a:r>
              <a:rPr lang="en-CA" sz="2200" dirty="0">
                <a:latin typeface="Arial" charset="0"/>
                <a:cs typeface="Arial" charset="0"/>
              </a:rPr>
              <a:t> law-making body in Parliament. </a:t>
            </a:r>
          </a:p>
          <a:p>
            <a:endParaRPr lang="en-CA" sz="2200" dirty="0">
              <a:latin typeface="Arial" charset="0"/>
              <a:cs typeface="Arial" charset="0"/>
            </a:endParaRPr>
          </a:p>
          <a:p>
            <a:r>
              <a:rPr lang="en-CA" sz="2200" dirty="0" smtClean="0">
                <a:latin typeface="Arial" charset="0"/>
                <a:cs typeface="Arial" charset="0"/>
              </a:rPr>
              <a:t>MP</a:t>
            </a:r>
            <a:r>
              <a:rPr lang="en-US" sz="2200" dirty="0" smtClean="0">
                <a:latin typeface="Arial" charset="0"/>
                <a:cs typeface="Arial" charset="0"/>
              </a:rPr>
              <a:t>’</a:t>
            </a:r>
            <a:r>
              <a:rPr lang="en-CA" sz="2200" dirty="0" smtClean="0">
                <a:latin typeface="Arial" charset="0"/>
                <a:cs typeface="Arial" charset="0"/>
              </a:rPr>
              <a:t>s </a:t>
            </a:r>
            <a:r>
              <a:rPr lang="en-CA" sz="2200" dirty="0">
                <a:latin typeface="Arial" charset="0"/>
                <a:cs typeface="Arial" charset="0"/>
              </a:rPr>
              <a:t>devote most of their time to </a:t>
            </a:r>
            <a:r>
              <a:rPr lang="en-CA" sz="2200" b="1" u="sng" dirty="0">
                <a:latin typeface="Arial" charset="0"/>
                <a:cs typeface="Arial" charset="0"/>
              </a:rPr>
              <a:t>debating</a:t>
            </a:r>
            <a:r>
              <a:rPr lang="en-CA" sz="2200" dirty="0">
                <a:latin typeface="Arial" charset="0"/>
                <a:cs typeface="Arial" charset="0"/>
              </a:rPr>
              <a:t> and </a:t>
            </a:r>
            <a:r>
              <a:rPr lang="en-CA" sz="2200" b="1" u="sng" dirty="0">
                <a:latin typeface="Arial" charset="0"/>
                <a:cs typeface="Arial" charset="0"/>
              </a:rPr>
              <a:t>voting</a:t>
            </a:r>
            <a:r>
              <a:rPr lang="en-CA" sz="2200" dirty="0">
                <a:latin typeface="Arial" charset="0"/>
                <a:cs typeface="Arial" charset="0"/>
              </a:rPr>
              <a:t> on bills. The Chamber is also a place where Members represent constituents</a:t>
            </a:r>
            <a:r>
              <a:rPr lang="ja-JP" altLang="en-CA" sz="2200" dirty="0">
                <a:latin typeface="Arial" charset="0"/>
                <a:cs typeface="Arial" charset="0"/>
              </a:rPr>
              <a:t>’</a:t>
            </a:r>
            <a:r>
              <a:rPr lang="en-CA" sz="2200" dirty="0">
                <a:latin typeface="Arial" charset="0"/>
                <a:cs typeface="Arial" charset="0"/>
              </a:rPr>
              <a:t> views, discuss national issues and </a:t>
            </a:r>
            <a:r>
              <a:rPr lang="en-CA" sz="2200" b="1" u="sng" dirty="0">
                <a:latin typeface="Arial" charset="0"/>
                <a:cs typeface="Arial" charset="0"/>
              </a:rPr>
              <a:t>call</a:t>
            </a:r>
            <a:r>
              <a:rPr lang="en-CA" sz="2200" dirty="0">
                <a:latin typeface="Arial" charset="0"/>
                <a:cs typeface="Arial" charset="0"/>
              </a:rPr>
              <a:t> on the government to explain its actions. </a:t>
            </a:r>
          </a:p>
          <a:p>
            <a:endParaRPr lang="en-CA" sz="2200" dirty="0">
              <a:latin typeface="Arial" charset="0"/>
              <a:cs typeface="Arial" charset="0"/>
            </a:endParaRPr>
          </a:p>
          <a:p>
            <a:r>
              <a:rPr lang="en-CA" sz="2200" dirty="0">
                <a:latin typeface="Arial" charset="0"/>
                <a:cs typeface="Arial" charset="0"/>
              </a:rPr>
              <a:t>In each of the </a:t>
            </a:r>
            <a:r>
              <a:rPr lang="en-CA" sz="2200" dirty="0" smtClean="0">
                <a:latin typeface="Arial" charset="0"/>
                <a:cs typeface="Arial" charset="0"/>
              </a:rPr>
              <a:t>country</a:t>
            </a:r>
            <a:r>
              <a:rPr lang="en-US" sz="2200" dirty="0" smtClean="0">
                <a:latin typeface="Arial" charset="0"/>
                <a:cs typeface="Arial" charset="0"/>
              </a:rPr>
              <a:t>’</a:t>
            </a:r>
            <a:r>
              <a:rPr lang="en-CA" sz="2200" dirty="0" smtClean="0">
                <a:latin typeface="Arial" charset="0"/>
                <a:cs typeface="Arial" charset="0"/>
              </a:rPr>
              <a:t>s 338 </a:t>
            </a:r>
            <a:r>
              <a:rPr lang="en-CA" sz="2200" dirty="0">
                <a:latin typeface="Arial" charset="0"/>
                <a:cs typeface="Arial" charset="0"/>
              </a:rPr>
              <a:t>constituencies, or ridings, the candidate who gets the </a:t>
            </a:r>
            <a:r>
              <a:rPr lang="en-CA" sz="2200" b="1" u="sng" dirty="0">
                <a:latin typeface="Arial" charset="0"/>
                <a:cs typeface="Arial" charset="0"/>
              </a:rPr>
              <a:t>most</a:t>
            </a:r>
            <a:r>
              <a:rPr lang="en-CA" sz="2200" dirty="0">
                <a:latin typeface="Arial" charset="0"/>
                <a:cs typeface="Arial" charset="0"/>
              </a:rPr>
              <a:t> votes is elected to the House of Commons, even if he or she gets less than </a:t>
            </a:r>
            <a:r>
              <a:rPr lang="en-CA" sz="2200" b="1" u="sng" dirty="0">
                <a:latin typeface="Arial" charset="0"/>
                <a:cs typeface="Arial" charset="0"/>
              </a:rPr>
              <a:t>half</a:t>
            </a:r>
            <a:r>
              <a:rPr lang="en-CA" sz="2200" dirty="0">
                <a:latin typeface="Arial" charset="0"/>
                <a:cs typeface="Arial" charset="0"/>
              </a:rPr>
              <a:t> of the total votes. </a:t>
            </a:r>
          </a:p>
          <a:p>
            <a:endParaRPr lang="en-CA" sz="2200" dirty="0">
              <a:latin typeface="Arial" charset="0"/>
              <a:cs typeface="Arial" charset="0"/>
            </a:endParaRPr>
          </a:p>
          <a:p>
            <a:r>
              <a:rPr lang="en-CA" sz="2200" b="1" u="sng" dirty="0">
                <a:latin typeface="Arial" charset="0"/>
                <a:cs typeface="Arial" charset="0"/>
              </a:rPr>
              <a:t>Seats</a:t>
            </a:r>
            <a:r>
              <a:rPr lang="en-CA" sz="2200" dirty="0">
                <a:latin typeface="Arial" charset="0"/>
                <a:cs typeface="Arial" charset="0"/>
              </a:rPr>
              <a:t> in the House of Commons are distributed roughly in </a:t>
            </a:r>
            <a:r>
              <a:rPr lang="en-CA" sz="2200" b="1" u="sng" dirty="0">
                <a:latin typeface="Arial" charset="0"/>
                <a:cs typeface="Arial" charset="0"/>
              </a:rPr>
              <a:t>proportion</a:t>
            </a:r>
            <a:r>
              <a:rPr lang="en-CA" sz="2200" dirty="0">
                <a:latin typeface="Arial" charset="0"/>
                <a:cs typeface="Arial" charset="0"/>
              </a:rPr>
              <a:t> to the </a:t>
            </a:r>
            <a:r>
              <a:rPr lang="en-CA" sz="2200" b="1" u="sng" dirty="0">
                <a:latin typeface="Arial" charset="0"/>
                <a:cs typeface="Arial" charset="0"/>
              </a:rPr>
              <a:t>population</a:t>
            </a:r>
            <a:r>
              <a:rPr lang="en-CA" sz="2200" dirty="0">
                <a:latin typeface="Arial" charset="0"/>
                <a:cs typeface="Arial" charset="0"/>
              </a:rPr>
              <a:t> of each province and territory. </a:t>
            </a:r>
          </a:p>
          <a:p>
            <a:endParaRPr lang="en-CA" sz="2200" dirty="0">
              <a:latin typeface="Arial" charset="0"/>
              <a:cs typeface="Arial" charset="0"/>
            </a:endParaRPr>
          </a:p>
          <a:p>
            <a:r>
              <a:rPr lang="en-CA" sz="2200" dirty="0">
                <a:latin typeface="Arial" charset="0"/>
                <a:cs typeface="Arial" charset="0"/>
              </a:rPr>
              <a:t>Every province or territory must have at least as </a:t>
            </a:r>
            <a:r>
              <a:rPr lang="en-CA" sz="2200" b="1" u="sng" dirty="0">
                <a:latin typeface="Arial" charset="0"/>
                <a:cs typeface="Arial" charset="0"/>
              </a:rPr>
              <a:t>many</a:t>
            </a:r>
            <a:r>
              <a:rPr lang="en-CA" sz="2200" dirty="0">
                <a:latin typeface="Arial" charset="0"/>
                <a:cs typeface="Arial" charset="0"/>
              </a:rPr>
              <a:t> </a:t>
            </a:r>
            <a:r>
              <a:rPr lang="en-CA" sz="2200" b="1" u="sng" dirty="0">
                <a:latin typeface="Arial" charset="0"/>
                <a:cs typeface="Arial" charset="0"/>
              </a:rPr>
              <a:t>Members</a:t>
            </a:r>
            <a:r>
              <a:rPr lang="en-CA" sz="2200" dirty="0">
                <a:latin typeface="Arial" charset="0"/>
                <a:cs typeface="Arial" charset="0"/>
              </a:rPr>
              <a:t> in the Commons as it has in the </a:t>
            </a:r>
            <a:r>
              <a:rPr lang="en-CA" sz="2200" b="1" u="sng" dirty="0">
                <a:latin typeface="Arial" charset="0"/>
                <a:cs typeface="Arial" charset="0"/>
              </a:rPr>
              <a:t>Senate</a:t>
            </a:r>
            <a:r>
              <a:rPr lang="en-CA" sz="2200" dirty="0">
                <a:latin typeface="Arial" charset="0"/>
                <a:cs typeface="Arial" charset="0"/>
              </a:rPr>
              <a:t>.</a:t>
            </a:r>
          </a:p>
          <a:p>
            <a:endParaRPr lang="en-CA" dirty="0">
              <a:latin typeface="Arial" charset="0"/>
              <a:cs typeface="Arial" charset="0"/>
            </a:endParaRPr>
          </a:p>
        </p:txBody>
      </p:sp>
      <p:sp>
        <p:nvSpPr>
          <p:cNvPr id="2" name="TextBox 1"/>
          <p:cNvSpPr txBox="1"/>
          <p:nvPr/>
        </p:nvSpPr>
        <p:spPr>
          <a:xfrm>
            <a:off x="2941231" y="289696"/>
            <a:ext cx="2920053" cy="369332"/>
          </a:xfrm>
          <a:prstGeom prst="rect">
            <a:avLst/>
          </a:prstGeom>
          <a:noFill/>
        </p:spPr>
        <p:txBody>
          <a:bodyPr wrap="none" rtlCol="0">
            <a:spAutoFit/>
          </a:bodyPr>
          <a:lstStyle/>
          <a:p>
            <a:r>
              <a:rPr lang="en-US" dirty="0" smtClean="0"/>
              <a:t>The House of Commons</a:t>
            </a:r>
            <a:endParaRPr lang="en-US" dirty="0"/>
          </a:p>
        </p:txBody>
      </p:sp>
      <p:sp>
        <p:nvSpPr>
          <p:cNvPr id="4" name="TextBox 3"/>
          <p:cNvSpPr txBox="1"/>
          <p:nvPr/>
        </p:nvSpPr>
        <p:spPr>
          <a:xfrm>
            <a:off x="7746391" y="2455"/>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2697224578"/>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39975" y="0"/>
            <a:ext cx="4752975"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350414"/>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p-fedelxn-new-seat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41964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p-commons-standings-dec-201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165091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CA" altLang="zh-CN">
                <a:latin typeface="Arial" charset="0"/>
                <a:ea typeface="宋体" charset="0"/>
                <a:cs typeface="宋体" charset="0"/>
              </a:rPr>
              <a:t>The Speaker</a:t>
            </a:r>
          </a:p>
        </p:txBody>
      </p:sp>
      <p:sp>
        <p:nvSpPr>
          <p:cNvPr id="11267" name="Rectangle 3"/>
          <p:cNvSpPr>
            <a:spLocks noGrp="1" noChangeArrowheads="1"/>
          </p:cNvSpPr>
          <p:nvPr>
            <p:ph type="body" idx="1"/>
          </p:nvPr>
        </p:nvSpPr>
        <p:spPr>
          <a:xfrm>
            <a:off x="3238500" y="1341438"/>
            <a:ext cx="5905500" cy="5230812"/>
          </a:xfrm>
        </p:spPr>
        <p:txBody>
          <a:bodyPr>
            <a:normAutofit lnSpcReduction="10000"/>
          </a:bodyPr>
          <a:lstStyle/>
          <a:p>
            <a:pPr eaLnBrk="1" hangingPunct="1"/>
            <a:r>
              <a:rPr lang="en-CA" sz="2800" dirty="0">
                <a:latin typeface="Arial" charset="0"/>
                <a:cs typeface="Arial" charset="0"/>
              </a:rPr>
              <a:t>The Speaker presides over the House of Commons and ensures that everyone respects its </a:t>
            </a:r>
            <a:r>
              <a:rPr lang="en-CA" sz="2800" b="1" u="sng" dirty="0">
                <a:latin typeface="Arial" charset="0"/>
                <a:cs typeface="Arial" charset="0"/>
              </a:rPr>
              <a:t>rules</a:t>
            </a:r>
            <a:r>
              <a:rPr lang="en-CA" sz="2800" dirty="0">
                <a:latin typeface="Arial" charset="0"/>
                <a:cs typeface="Arial" charset="0"/>
              </a:rPr>
              <a:t> and </a:t>
            </a:r>
            <a:r>
              <a:rPr lang="en-CA" sz="2800" b="1" u="sng" dirty="0">
                <a:latin typeface="Arial" charset="0"/>
                <a:cs typeface="Arial" charset="0"/>
              </a:rPr>
              <a:t>traditions</a:t>
            </a:r>
            <a:r>
              <a:rPr lang="en-CA" sz="2800" dirty="0">
                <a:latin typeface="Arial" charset="0"/>
                <a:cs typeface="Arial" charset="0"/>
              </a:rPr>
              <a:t>. </a:t>
            </a:r>
          </a:p>
          <a:p>
            <a:pPr eaLnBrk="1" hangingPunct="1"/>
            <a:r>
              <a:rPr lang="en-CA" sz="2800" dirty="0">
                <a:latin typeface="Arial" charset="0"/>
                <a:cs typeface="Arial" charset="0"/>
              </a:rPr>
              <a:t>The Speaker must be </a:t>
            </a:r>
            <a:r>
              <a:rPr lang="en-CA" sz="2800" b="1" u="sng" dirty="0">
                <a:latin typeface="Arial" charset="0"/>
                <a:cs typeface="Arial" charset="0"/>
              </a:rPr>
              <a:t>impartial</a:t>
            </a:r>
            <a:r>
              <a:rPr lang="en-CA" sz="2800" dirty="0">
                <a:latin typeface="Arial" charset="0"/>
                <a:cs typeface="Arial" charset="0"/>
              </a:rPr>
              <a:t> and apply the </a:t>
            </a:r>
            <a:r>
              <a:rPr lang="en-CA" sz="2800" b="1" u="sng" dirty="0">
                <a:latin typeface="Arial" charset="0"/>
                <a:cs typeface="Arial" charset="0"/>
              </a:rPr>
              <a:t>rules</a:t>
            </a:r>
            <a:r>
              <a:rPr lang="en-CA" sz="2800" dirty="0">
                <a:latin typeface="Arial" charset="0"/>
                <a:cs typeface="Arial" charset="0"/>
              </a:rPr>
              <a:t> to all Members </a:t>
            </a:r>
            <a:r>
              <a:rPr lang="en-CA" sz="2800" b="1" u="sng" dirty="0">
                <a:latin typeface="Arial" charset="0"/>
                <a:cs typeface="Arial" charset="0"/>
              </a:rPr>
              <a:t>equally</a:t>
            </a:r>
            <a:r>
              <a:rPr lang="en-CA" sz="2800" dirty="0">
                <a:latin typeface="Arial" charset="0"/>
                <a:cs typeface="Arial" charset="0"/>
              </a:rPr>
              <a:t>.</a:t>
            </a:r>
          </a:p>
          <a:p>
            <a:pPr eaLnBrk="1" hangingPunct="1"/>
            <a:r>
              <a:rPr lang="en-CA" altLang="zh-CN" sz="2800" dirty="0">
                <a:latin typeface="Arial" charset="0"/>
                <a:ea typeface="宋体" charset="0"/>
                <a:cs typeface="宋体" charset="0"/>
              </a:rPr>
              <a:t>The </a:t>
            </a:r>
            <a:r>
              <a:rPr lang="en-CA" altLang="zh-CN" sz="2800" b="1" u="sng" dirty="0">
                <a:latin typeface="Arial" charset="0"/>
                <a:ea typeface="宋体" charset="0"/>
                <a:cs typeface="宋体" charset="0"/>
              </a:rPr>
              <a:t>Speaker</a:t>
            </a:r>
            <a:r>
              <a:rPr lang="en-CA" altLang="zh-CN" sz="2800" dirty="0">
                <a:latin typeface="Arial" charset="0"/>
                <a:ea typeface="宋体" charset="0"/>
                <a:cs typeface="宋体" charset="0"/>
              </a:rPr>
              <a:t> is an MP, elected by </a:t>
            </a:r>
            <a:r>
              <a:rPr lang="en-CA" altLang="zh-CN" sz="2800" b="1" u="sng" dirty="0">
                <a:latin typeface="Arial" charset="0"/>
                <a:ea typeface="宋体" charset="0"/>
                <a:cs typeface="宋体" charset="0"/>
              </a:rPr>
              <a:t>secret</a:t>
            </a:r>
            <a:r>
              <a:rPr lang="en-CA" altLang="zh-CN" sz="2800" dirty="0">
                <a:latin typeface="Arial" charset="0"/>
                <a:ea typeface="宋体" charset="0"/>
                <a:cs typeface="宋体" charset="0"/>
              </a:rPr>
              <a:t> ballot by the other MP’s.</a:t>
            </a:r>
          </a:p>
          <a:p>
            <a:pPr eaLnBrk="1" hangingPunct="1"/>
            <a:r>
              <a:rPr lang="en-CA" altLang="zh-CN" sz="2800" dirty="0">
                <a:latin typeface="Arial" charset="0"/>
                <a:ea typeface="宋体" charset="0"/>
                <a:cs typeface="宋体" charset="0"/>
              </a:rPr>
              <a:t>The Speaker never participates in debate, only </a:t>
            </a:r>
            <a:r>
              <a:rPr lang="en-CA" altLang="zh-CN" sz="2800" b="1" u="sng" dirty="0">
                <a:latin typeface="Arial" charset="0"/>
                <a:ea typeface="宋体" charset="0"/>
                <a:cs typeface="宋体" charset="0"/>
              </a:rPr>
              <a:t>votes</a:t>
            </a:r>
            <a:r>
              <a:rPr lang="en-CA" altLang="zh-CN" sz="2800" dirty="0">
                <a:latin typeface="Arial" charset="0"/>
                <a:ea typeface="宋体" charset="0"/>
                <a:cs typeface="宋体" charset="0"/>
              </a:rPr>
              <a:t> in case of a tie. </a:t>
            </a:r>
          </a:p>
        </p:txBody>
      </p:sp>
      <p:pic>
        <p:nvPicPr>
          <p:cNvPr id="11268" name="Picture 4" descr="Speaker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1268413"/>
            <a:ext cx="272415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746391" y="2455"/>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4251090374"/>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0947"/>
            <a:ext cx="8229600" cy="1143000"/>
          </a:xfrm>
        </p:spPr>
        <p:txBody>
          <a:bodyPr/>
          <a:lstStyle/>
          <a:p>
            <a:pPr eaLnBrk="1" hangingPunct="1"/>
            <a:r>
              <a:rPr lang="en-CA" altLang="zh-CN" dirty="0">
                <a:latin typeface="Arial" charset="0"/>
                <a:ea typeface="宋体" charset="0"/>
                <a:cs typeface="宋体" charset="0"/>
              </a:rPr>
              <a:t>Sergeant at Arms </a:t>
            </a:r>
          </a:p>
        </p:txBody>
      </p:sp>
      <p:sp>
        <p:nvSpPr>
          <p:cNvPr id="12291" name="Rectangle 3"/>
          <p:cNvSpPr>
            <a:spLocks noGrp="1" noChangeArrowheads="1"/>
          </p:cNvSpPr>
          <p:nvPr>
            <p:ph type="body" idx="1"/>
          </p:nvPr>
        </p:nvSpPr>
        <p:spPr>
          <a:xfrm>
            <a:off x="0" y="1196975"/>
            <a:ext cx="9144000" cy="2160588"/>
          </a:xfrm>
        </p:spPr>
        <p:txBody>
          <a:bodyPr/>
          <a:lstStyle/>
          <a:p>
            <a:pPr eaLnBrk="1" hangingPunct="1"/>
            <a:r>
              <a:rPr lang="en-CA" altLang="zh-CN" sz="1800" dirty="0">
                <a:latin typeface="Arial" charset="0"/>
                <a:ea typeface="宋体" charset="0"/>
                <a:cs typeface="宋体" charset="0"/>
              </a:rPr>
              <a:t>The sergeant-at-arms is a </a:t>
            </a:r>
            <a:r>
              <a:rPr lang="en-CA" altLang="zh-CN" sz="1800" b="1" u="sng" dirty="0">
                <a:latin typeface="Arial" charset="0"/>
                <a:ea typeface="宋体" charset="0"/>
                <a:cs typeface="宋体" charset="0"/>
              </a:rPr>
              <a:t>senior</a:t>
            </a:r>
            <a:r>
              <a:rPr lang="en-CA" altLang="zh-CN" sz="1800" dirty="0">
                <a:latin typeface="Arial" charset="0"/>
                <a:ea typeface="宋体" charset="0"/>
                <a:cs typeface="宋体" charset="0"/>
              </a:rPr>
              <a:t> official of the House of Commons </a:t>
            </a:r>
          </a:p>
          <a:p>
            <a:pPr eaLnBrk="1" hangingPunct="1"/>
            <a:r>
              <a:rPr lang="en-CA" altLang="zh-CN" sz="1800" dirty="0">
                <a:latin typeface="Arial" charset="0"/>
                <a:ea typeface="宋体" charset="0"/>
                <a:cs typeface="宋体" charset="0"/>
              </a:rPr>
              <a:t>Responsible for the </a:t>
            </a:r>
            <a:r>
              <a:rPr lang="en-CA" altLang="zh-CN" sz="1800" b="1" u="sng" dirty="0">
                <a:latin typeface="Arial" charset="0"/>
                <a:ea typeface="宋体" charset="0"/>
                <a:cs typeface="宋体" charset="0"/>
              </a:rPr>
              <a:t>security</a:t>
            </a:r>
            <a:r>
              <a:rPr lang="en-CA" altLang="zh-CN" sz="1800" dirty="0">
                <a:latin typeface="Arial" charset="0"/>
                <a:ea typeface="宋体" charset="0"/>
                <a:cs typeface="宋体" charset="0"/>
              </a:rPr>
              <a:t> and building </a:t>
            </a:r>
            <a:r>
              <a:rPr lang="en-CA" altLang="zh-CN" sz="1800" b="1" u="sng" dirty="0">
                <a:latin typeface="Arial" charset="0"/>
                <a:ea typeface="宋体" charset="0"/>
                <a:cs typeface="宋体" charset="0"/>
              </a:rPr>
              <a:t>services</a:t>
            </a:r>
            <a:r>
              <a:rPr lang="en-CA" altLang="zh-CN" sz="1800" dirty="0">
                <a:latin typeface="Arial" charset="0"/>
                <a:ea typeface="宋体" charset="0"/>
                <a:cs typeface="宋体" charset="0"/>
              </a:rPr>
              <a:t> of the House of Commons. </a:t>
            </a:r>
          </a:p>
          <a:p>
            <a:pPr eaLnBrk="1" hangingPunct="1"/>
            <a:r>
              <a:rPr lang="en-CA" altLang="zh-CN" sz="1800" dirty="0">
                <a:latin typeface="Arial" charset="0"/>
                <a:ea typeface="宋体" charset="0"/>
                <a:cs typeface="宋体" charset="0"/>
              </a:rPr>
              <a:t>The sergeant-at-arms is </a:t>
            </a:r>
            <a:r>
              <a:rPr lang="en-CA" altLang="zh-CN" sz="1800" b="1" u="sng" dirty="0">
                <a:latin typeface="Arial" charset="0"/>
                <a:ea typeface="宋体" charset="0"/>
                <a:cs typeface="宋体" charset="0"/>
              </a:rPr>
              <a:t>appointed</a:t>
            </a:r>
            <a:r>
              <a:rPr lang="en-CA" altLang="zh-CN" sz="1800" dirty="0">
                <a:latin typeface="Arial" charset="0"/>
                <a:ea typeface="宋体" charset="0"/>
                <a:cs typeface="宋体" charset="0"/>
              </a:rPr>
              <a:t>. </a:t>
            </a:r>
          </a:p>
          <a:p>
            <a:pPr eaLnBrk="1" hangingPunct="1"/>
            <a:r>
              <a:rPr lang="en-CA" altLang="zh-CN" sz="1800" dirty="0">
                <a:latin typeface="Arial" charset="0"/>
                <a:ea typeface="宋体" charset="0"/>
                <a:cs typeface="宋体" charset="0"/>
              </a:rPr>
              <a:t>The sergeant-at-arms carries the </a:t>
            </a:r>
            <a:r>
              <a:rPr lang="en-CA" altLang="zh-CN" sz="1800" b="1" u="sng" dirty="0">
                <a:latin typeface="Arial" charset="0"/>
                <a:ea typeface="宋体" charset="0"/>
                <a:cs typeface="宋体" charset="0"/>
              </a:rPr>
              <a:t>mace</a:t>
            </a:r>
            <a:r>
              <a:rPr lang="en-CA" altLang="zh-CN" sz="1800" dirty="0">
                <a:latin typeface="Arial" charset="0"/>
                <a:ea typeface="宋体" charset="0"/>
                <a:cs typeface="宋体" charset="0"/>
              </a:rPr>
              <a:t>, the symbol of the authority of the House, in the parade into the House of Commons chamber.</a:t>
            </a:r>
            <a:r>
              <a:rPr lang="en-CA" altLang="zh-CN" dirty="0">
                <a:latin typeface="Arial" charset="0"/>
                <a:ea typeface="宋体" charset="0"/>
                <a:cs typeface="宋体" charset="0"/>
              </a:rPr>
              <a:t> </a:t>
            </a:r>
          </a:p>
        </p:txBody>
      </p:sp>
      <p:pic>
        <p:nvPicPr>
          <p:cNvPr id="12292" name="Picture 4" descr="cloutier_house_of_commons_cp_833394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113" y="3284538"/>
            <a:ext cx="2232025"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speaker and sergea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8400" y="3284538"/>
            <a:ext cx="4700588"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746391" y="2455"/>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17532815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Canadian Identity</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7" name="Content Placeholder 6"/>
          <p:cNvSpPr>
            <a:spLocks noGrp="1"/>
          </p:cNvSpPr>
          <p:nvPr>
            <p:ph idx="1"/>
          </p:nvPr>
        </p:nvSpPr>
        <p:spPr/>
        <p:txBody>
          <a:bodyPr/>
          <a:lstStyle/>
          <a:p>
            <a:pPr marL="0" indent="0" algn="ctr">
              <a:buNone/>
            </a:pPr>
            <a:r>
              <a:rPr lang="en-US" dirty="0" smtClean="0"/>
              <a:t>What </a:t>
            </a:r>
            <a:r>
              <a:rPr lang="en-US" dirty="0"/>
              <a:t>makes someone a </a:t>
            </a:r>
            <a:r>
              <a:rPr lang="en-US" dirty="0">
                <a:hlinkClick r:id="rId2"/>
              </a:rPr>
              <a:t>Canadian</a:t>
            </a:r>
            <a:r>
              <a:rPr lang="en-US" dirty="0"/>
              <a:t>? </a:t>
            </a:r>
          </a:p>
        </p:txBody>
      </p:sp>
      <p:pic>
        <p:nvPicPr>
          <p:cNvPr id="3" name="Picture 2" descr="145067383700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598" y="2675256"/>
            <a:ext cx="4931319" cy="3691842"/>
          </a:xfrm>
          <a:prstGeom prst="rect">
            <a:avLst/>
          </a:prstGeom>
        </p:spPr>
      </p:pic>
      <p:sp>
        <p:nvSpPr>
          <p:cNvPr id="6" name="TextBox 5"/>
          <p:cNvSpPr txBox="1"/>
          <p:nvPr/>
        </p:nvSpPr>
        <p:spPr>
          <a:xfrm>
            <a:off x="5814732" y="2675256"/>
            <a:ext cx="2990911" cy="1754327"/>
          </a:xfrm>
          <a:prstGeom prst="rect">
            <a:avLst/>
          </a:prstGeom>
          <a:noFill/>
        </p:spPr>
        <p:txBody>
          <a:bodyPr wrap="square" rtlCol="0">
            <a:spAutoFit/>
          </a:bodyPr>
          <a:lstStyle/>
          <a:p>
            <a:r>
              <a:rPr lang="en-US" dirty="0" smtClean="0"/>
              <a:t>What are some of the </a:t>
            </a:r>
          </a:p>
          <a:p>
            <a:r>
              <a:rPr lang="en-US" dirty="0" smtClean="0"/>
              <a:t>Canadian Stereotypes you’ve heard?</a:t>
            </a:r>
          </a:p>
          <a:p>
            <a:endParaRPr lang="en-US" dirty="0"/>
          </a:p>
          <a:p>
            <a:r>
              <a:rPr lang="en-US" dirty="0" smtClean="0"/>
              <a:t>List a few in the section below.</a:t>
            </a:r>
            <a:endParaRPr lang="en-US" dirty="0"/>
          </a:p>
        </p:txBody>
      </p:sp>
    </p:spTree>
    <p:extLst>
      <p:ext uri="{BB962C8B-B14F-4D97-AF65-F5344CB8AC3E}">
        <p14:creationId xmlns:p14="http://schemas.microsoft.com/office/powerpoint/2010/main" val="3559748208"/>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260350"/>
            <a:ext cx="8229600" cy="1143000"/>
          </a:xfrm>
        </p:spPr>
        <p:txBody>
          <a:bodyPr/>
          <a:lstStyle/>
          <a:p>
            <a:pPr eaLnBrk="1" hangingPunct="1"/>
            <a:r>
              <a:rPr lang="en-CA" altLang="zh-CN" dirty="0">
                <a:latin typeface="Arial" charset="0"/>
                <a:ea typeface="宋体" charset="0"/>
                <a:cs typeface="宋体" charset="0"/>
              </a:rPr>
              <a:t>Clerk</a:t>
            </a:r>
          </a:p>
        </p:txBody>
      </p:sp>
      <p:sp>
        <p:nvSpPr>
          <p:cNvPr id="13315" name="Rectangle 3"/>
          <p:cNvSpPr>
            <a:spLocks noGrp="1" noChangeArrowheads="1"/>
          </p:cNvSpPr>
          <p:nvPr>
            <p:ph type="body" idx="1"/>
          </p:nvPr>
        </p:nvSpPr>
        <p:spPr>
          <a:xfrm>
            <a:off x="3708400" y="1484313"/>
            <a:ext cx="5111750" cy="4525962"/>
          </a:xfrm>
        </p:spPr>
        <p:txBody>
          <a:bodyPr/>
          <a:lstStyle/>
          <a:p>
            <a:pPr eaLnBrk="1" hangingPunct="1"/>
            <a:r>
              <a:rPr lang="en-CA" altLang="zh-CN" dirty="0">
                <a:latin typeface="Arial" charset="0"/>
                <a:ea typeface="宋体" charset="0"/>
                <a:cs typeface="宋体" charset="0"/>
              </a:rPr>
              <a:t>The Clerk is responsible for </a:t>
            </a:r>
            <a:r>
              <a:rPr lang="en-CA" altLang="zh-CN" b="1" u="sng" dirty="0">
                <a:latin typeface="Arial" charset="0"/>
                <a:ea typeface="宋体" charset="0"/>
                <a:cs typeface="宋体" charset="0"/>
              </a:rPr>
              <a:t>maintaining</a:t>
            </a:r>
            <a:r>
              <a:rPr lang="en-CA" altLang="zh-CN" dirty="0">
                <a:latin typeface="Arial" charset="0"/>
                <a:ea typeface="宋体" charset="0"/>
                <a:cs typeface="宋体" charset="0"/>
              </a:rPr>
              <a:t> records of the proceedings of the House and for keeping custody of these </a:t>
            </a:r>
            <a:r>
              <a:rPr lang="en-CA" altLang="zh-CN" b="1" u="sng" dirty="0">
                <a:latin typeface="Arial" charset="0"/>
                <a:ea typeface="宋体" charset="0"/>
                <a:cs typeface="宋体" charset="0"/>
              </a:rPr>
              <a:t>records</a:t>
            </a:r>
            <a:r>
              <a:rPr lang="en-CA" altLang="zh-CN" dirty="0">
                <a:latin typeface="Arial" charset="0"/>
                <a:ea typeface="宋体" charset="0"/>
                <a:cs typeface="宋体" charset="0"/>
              </a:rPr>
              <a:t> and other documents in the possession of the House. </a:t>
            </a:r>
          </a:p>
        </p:txBody>
      </p:sp>
      <p:pic>
        <p:nvPicPr>
          <p:cNvPr id="13316" name="Picture 4" descr="Clerk_intheChamb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188" y="1484313"/>
            <a:ext cx="304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746391" y="2455"/>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2537804418"/>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latin typeface="Arial" charset="0"/>
                <a:cs typeface="Arial" charset="0"/>
              </a:rPr>
              <a:t>Caucus</a:t>
            </a:r>
            <a:endParaRPr lang="en-CA" dirty="0">
              <a:latin typeface="Arial" charset="0"/>
              <a:cs typeface="Arial" charset="0"/>
            </a:endParaRPr>
          </a:p>
        </p:txBody>
      </p:sp>
      <p:sp>
        <p:nvSpPr>
          <p:cNvPr id="14339" name="Content Placeholder 2"/>
          <p:cNvSpPr>
            <a:spLocks noGrp="1"/>
          </p:cNvSpPr>
          <p:nvPr>
            <p:ph idx="1"/>
          </p:nvPr>
        </p:nvSpPr>
        <p:spPr>
          <a:xfrm>
            <a:off x="395288" y="1600200"/>
            <a:ext cx="3683000" cy="4525963"/>
          </a:xfrm>
        </p:spPr>
        <p:txBody>
          <a:bodyPr/>
          <a:lstStyle/>
          <a:p>
            <a:r>
              <a:rPr lang="en-US" dirty="0">
                <a:latin typeface="Arial" charset="0"/>
                <a:cs typeface="Arial" charset="0"/>
              </a:rPr>
              <a:t>Each political party having elected representatives holds private meetings called a </a:t>
            </a:r>
            <a:r>
              <a:rPr lang="en-US" b="1" u="sng" dirty="0">
                <a:latin typeface="Arial" charset="0"/>
                <a:cs typeface="Arial" charset="0"/>
              </a:rPr>
              <a:t>caucus</a:t>
            </a:r>
            <a:r>
              <a:rPr lang="en-US" dirty="0">
                <a:latin typeface="Arial" charset="0"/>
                <a:cs typeface="Arial" charset="0"/>
              </a:rPr>
              <a:t>.</a:t>
            </a:r>
            <a:endParaRPr lang="en-CA" dirty="0">
              <a:latin typeface="Arial" charset="0"/>
              <a:cs typeface="Arial" charset="0"/>
            </a:endParaRP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51275" y="1557338"/>
            <a:ext cx="47625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746391" y="2455"/>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1327218483"/>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CA" altLang="zh-CN" dirty="0" err="1">
                <a:latin typeface="Arial" charset="0"/>
                <a:ea typeface="宋体" charset="0"/>
                <a:cs typeface="宋体" charset="0"/>
              </a:rPr>
              <a:t>Hansard</a:t>
            </a:r>
            <a:endParaRPr lang="en-CA" altLang="zh-CN" dirty="0">
              <a:latin typeface="Arial" charset="0"/>
              <a:ea typeface="宋体" charset="0"/>
              <a:cs typeface="宋体" charset="0"/>
            </a:endParaRPr>
          </a:p>
        </p:txBody>
      </p:sp>
      <p:sp>
        <p:nvSpPr>
          <p:cNvPr id="15363" name="Rectangle 3"/>
          <p:cNvSpPr>
            <a:spLocks noGrp="1" noChangeArrowheads="1"/>
          </p:cNvSpPr>
          <p:nvPr>
            <p:ph type="body" idx="1"/>
          </p:nvPr>
        </p:nvSpPr>
        <p:spPr/>
        <p:txBody>
          <a:bodyPr/>
          <a:lstStyle/>
          <a:p>
            <a:pPr eaLnBrk="1" hangingPunct="1"/>
            <a:r>
              <a:rPr lang="en-CA" altLang="zh-CN" dirty="0" err="1">
                <a:latin typeface="Arial" charset="0"/>
                <a:ea typeface="宋体" charset="0"/>
                <a:cs typeface="宋体" charset="0"/>
              </a:rPr>
              <a:t>Hansard</a:t>
            </a:r>
            <a:r>
              <a:rPr lang="en-CA" altLang="zh-CN" dirty="0">
                <a:latin typeface="Arial" charset="0"/>
                <a:ea typeface="宋体" charset="0"/>
                <a:cs typeface="宋体" charset="0"/>
              </a:rPr>
              <a:t> is a “thing” not a person.</a:t>
            </a:r>
          </a:p>
          <a:p>
            <a:pPr eaLnBrk="1" hangingPunct="1"/>
            <a:r>
              <a:rPr lang="en-CA" altLang="zh-CN" dirty="0" err="1">
                <a:latin typeface="Arial" charset="0"/>
                <a:ea typeface="宋体" charset="0"/>
                <a:cs typeface="宋体" charset="0"/>
              </a:rPr>
              <a:t>Hansard</a:t>
            </a:r>
            <a:r>
              <a:rPr lang="en-CA" altLang="zh-CN" dirty="0">
                <a:latin typeface="Arial" charset="0"/>
                <a:ea typeface="宋体" charset="0"/>
                <a:cs typeface="宋体" charset="0"/>
              </a:rPr>
              <a:t> is a </a:t>
            </a:r>
            <a:r>
              <a:rPr lang="en-CA" altLang="zh-CN" b="1" u="sng" dirty="0">
                <a:latin typeface="Arial" charset="0"/>
                <a:ea typeface="宋体" charset="0"/>
                <a:cs typeface="宋体" charset="0"/>
              </a:rPr>
              <a:t>written</a:t>
            </a:r>
            <a:r>
              <a:rPr lang="en-CA" altLang="zh-CN" dirty="0">
                <a:latin typeface="Arial" charset="0"/>
                <a:ea typeface="宋体" charset="0"/>
                <a:cs typeface="宋体" charset="0"/>
              </a:rPr>
              <a:t> record of the </a:t>
            </a:r>
            <a:r>
              <a:rPr lang="en-CA" altLang="zh-CN" b="1" u="sng" dirty="0">
                <a:latin typeface="Arial" charset="0"/>
                <a:ea typeface="宋体" charset="0"/>
                <a:cs typeface="宋体" charset="0"/>
              </a:rPr>
              <a:t>debates</a:t>
            </a:r>
            <a:r>
              <a:rPr lang="en-CA" altLang="zh-CN" dirty="0">
                <a:latin typeface="Arial" charset="0"/>
                <a:ea typeface="宋体" charset="0"/>
                <a:cs typeface="宋体" charset="0"/>
              </a:rPr>
              <a:t> in the House of Commons.</a:t>
            </a:r>
          </a:p>
          <a:p>
            <a:pPr eaLnBrk="1" hangingPunct="1"/>
            <a:r>
              <a:rPr lang="en-CA" altLang="zh-CN" dirty="0">
                <a:latin typeface="Arial" charset="0"/>
                <a:ea typeface="宋体" charset="0"/>
                <a:cs typeface="宋体" charset="0"/>
              </a:rPr>
              <a:t>The name comes from Luke </a:t>
            </a:r>
            <a:r>
              <a:rPr lang="en-CA" altLang="zh-CN" b="1" u="sng" dirty="0" err="1">
                <a:latin typeface="Arial" charset="0"/>
                <a:ea typeface="宋体" charset="0"/>
                <a:cs typeface="宋体" charset="0"/>
              </a:rPr>
              <a:t>Hansard</a:t>
            </a:r>
            <a:r>
              <a:rPr lang="en-CA" altLang="zh-CN" dirty="0">
                <a:latin typeface="Arial" charset="0"/>
                <a:ea typeface="宋体" charset="0"/>
                <a:cs typeface="宋体" charset="0"/>
              </a:rPr>
              <a:t>, a man who recorded the House proceedings in Britain in the 1800s.</a:t>
            </a:r>
          </a:p>
          <a:p>
            <a:pPr eaLnBrk="1" hangingPunct="1"/>
            <a:r>
              <a:rPr lang="en-CA" altLang="zh-CN" dirty="0">
                <a:latin typeface="Arial" charset="0"/>
                <a:ea typeface="宋体" charset="0"/>
                <a:cs typeface="宋体" charset="0"/>
              </a:rPr>
              <a:t>Today the House is recorded with a </a:t>
            </a:r>
            <a:r>
              <a:rPr lang="en-CA" altLang="zh-CN" b="1" u="sng" dirty="0">
                <a:latin typeface="Arial" charset="0"/>
                <a:ea typeface="宋体" charset="0"/>
                <a:cs typeface="宋体" charset="0"/>
              </a:rPr>
              <a:t>video</a:t>
            </a:r>
            <a:r>
              <a:rPr lang="en-CA" altLang="zh-CN" dirty="0">
                <a:latin typeface="Arial" charset="0"/>
                <a:ea typeface="宋体" charset="0"/>
                <a:cs typeface="宋体" charset="0"/>
              </a:rPr>
              <a:t> and then written in the </a:t>
            </a:r>
            <a:r>
              <a:rPr lang="en-CA" altLang="zh-CN" b="1" u="sng" dirty="0" err="1">
                <a:latin typeface="Arial" charset="0"/>
                <a:ea typeface="宋体" charset="0"/>
                <a:cs typeface="宋体" charset="0"/>
              </a:rPr>
              <a:t>Hansard</a:t>
            </a:r>
            <a:r>
              <a:rPr lang="en-CA" altLang="zh-CN" dirty="0">
                <a:latin typeface="Arial" charset="0"/>
                <a:ea typeface="宋体" charset="0"/>
                <a:cs typeface="宋体" charset="0"/>
              </a:rPr>
              <a:t>.</a:t>
            </a:r>
          </a:p>
        </p:txBody>
      </p:sp>
      <p:sp>
        <p:nvSpPr>
          <p:cNvPr id="4" name="TextBox 3"/>
          <p:cNvSpPr txBox="1"/>
          <p:nvPr/>
        </p:nvSpPr>
        <p:spPr>
          <a:xfrm>
            <a:off x="7746391" y="2455"/>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3724630702"/>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atin typeface="Arial" charset="0"/>
              <a:cs typeface="Arial" charset="0"/>
            </a:endParaRPr>
          </a:p>
        </p:txBody>
      </p:sp>
      <p:pic>
        <p:nvPicPr>
          <p:cNvPr id="16387"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755650" y="0"/>
            <a:ext cx="7129463" cy="3530600"/>
          </a:xfrm>
          <a:noFill/>
        </p:spPr>
      </p:pic>
      <p:sp>
        <p:nvSpPr>
          <p:cNvPr id="16388" name="Rectangle 4"/>
          <p:cNvSpPr>
            <a:spLocks noChangeArrowheads="1"/>
          </p:cNvSpPr>
          <p:nvPr/>
        </p:nvSpPr>
        <p:spPr bwMode="auto">
          <a:xfrm>
            <a:off x="323850" y="3441700"/>
            <a:ext cx="85693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a:t>1. Speaker				2. Pages</a:t>
            </a:r>
            <a:br>
              <a:rPr lang="en-CA"/>
            </a:br>
            <a:r>
              <a:rPr lang="en-CA"/>
              <a:t>3. Government Members			4. Opposition Members*</a:t>
            </a:r>
            <a:br>
              <a:rPr lang="en-CA"/>
            </a:br>
            <a:r>
              <a:rPr lang="en-CA"/>
              <a:t>5. Prime Minister				6. Leader of the Official Opposition</a:t>
            </a:r>
            <a:br>
              <a:rPr lang="en-CA"/>
            </a:br>
            <a:r>
              <a:rPr lang="en-CA"/>
              <a:t>7. Leader of the 2</a:t>
            </a:r>
            <a:r>
              <a:rPr lang="en-CA" baseline="30000"/>
              <a:t>nd</a:t>
            </a:r>
            <a:r>
              <a:rPr lang="en-CA"/>
              <a:t> Opposition		8. Clerk and Table Officers</a:t>
            </a:r>
            <a:br>
              <a:rPr lang="en-CA"/>
            </a:br>
            <a:r>
              <a:rPr lang="en-CA"/>
              <a:t>9. Mace					10. Hansard Reporters</a:t>
            </a:r>
            <a:br>
              <a:rPr lang="en-CA"/>
            </a:br>
            <a:r>
              <a:rPr lang="en-CA"/>
              <a:t>11. Sergeant-at-Arms			12. The Bar</a:t>
            </a:r>
          </a:p>
          <a:p>
            <a:r>
              <a:rPr lang="en-CA"/>
              <a:t>13. Interpreters				14. Press Gallery</a:t>
            </a:r>
            <a:br>
              <a:rPr lang="en-CA"/>
            </a:br>
            <a:r>
              <a:rPr lang="en-CA"/>
              <a:t>15. Public Gallery				16. Official Gallery</a:t>
            </a:r>
            <a:br>
              <a:rPr lang="en-CA"/>
            </a:br>
            <a:r>
              <a:rPr lang="en-CA"/>
              <a:t>17. Leader of the Opposition</a:t>
            </a:r>
            <a:r>
              <a:rPr lang="ja-JP" altLang="en-CA"/>
              <a:t>’</a:t>
            </a:r>
            <a:r>
              <a:rPr lang="en-CA"/>
              <a:t>s Gallery	18. Members</a:t>
            </a:r>
            <a:r>
              <a:rPr lang="ja-JP" altLang="en-CA"/>
              <a:t>’</a:t>
            </a:r>
            <a:r>
              <a:rPr lang="en-CA"/>
              <a:t> Gallery</a:t>
            </a:r>
            <a:br>
              <a:rPr lang="en-CA"/>
            </a:br>
            <a:r>
              <a:rPr lang="en-CA"/>
              <a:t>19. Members</a:t>
            </a:r>
            <a:r>
              <a:rPr lang="ja-JP" altLang="en-CA"/>
              <a:t>’</a:t>
            </a:r>
            <a:r>
              <a:rPr lang="en-CA"/>
              <a:t> Gallery			20. Members</a:t>
            </a:r>
            <a:r>
              <a:rPr lang="ja-JP" altLang="en-CA"/>
              <a:t>’</a:t>
            </a:r>
            <a:r>
              <a:rPr lang="en-CA"/>
              <a:t> Gallery</a:t>
            </a:r>
            <a:br>
              <a:rPr lang="en-CA"/>
            </a:br>
            <a:r>
              <a:rPr lang="en-CA"/>
              <a:t>21. Speaker</a:t>
            </a:r>
            <a:r>
              <a:rPr lang="ja-JP" altLang="en-CA"/>
              <a:t>’</a:t>
            </a:r>
            <a:r>
              <a:rPr lang="en-CA"/>
              <a:t>s Gallery			22. Senate Gallery</a:t>
            </a:r>
            <a:br>
              <a:rPr lang="en-CA"/>
            </a:br>
            <a:r>
              <a:rPr lang="en-CA"/>
              <a:t>23. T.V. Cameras				</a:t>
            </a:r>
          </a:p>
        </p:txBody>
      </p:sp>
    </p:spTree>
    <p:extLst>
      <p:ext uri="{BB962C8B-B14F-4D97-AF65-F5344CB8AC3E}">
        <p14:creationId xmlns:p14="http://schemas.microsoft.com/office/powerpoint/2010/main" val="2272899234"/>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CA" altLang="zh-CN">
                <a:latin typeface="Arial" charset="0"/>
                <a:ea typeface="宋体" charset="0"/>
                <a:cs typeface="宋体" charset="0"/>
              </a:rPr>
              <a:t>Senate</a:t>
            </a:r>
            <a:endParaRPr lang="en-US" altLang="zh-CN">
              <a:latin typeface="Arial" charset="0"/>
              <a:ea typeface="宋体" charset="0"/>
              <a:cs typeface="宋体" charset="0"/>
            </a:endParaRPr>
          </a:p>
        </p:txBody>
      </p:sp>
      <p:pic>
        <p:nvPicPr>
          <p:cNvPr id="17411" name="Picture 4" descr="senate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85938" y="1628775"/>
            <a:ext cx="5345112"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306962"/>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6" name="Rectangle 10"/>
          <p:cNvSpPr>
            <a:spLocks noChangeArrowheads="1"/>
          </p:cNvSpPr>
          <p:nvPr/>
        </p:nvSpPr>
        <p:spPr bwMode="auto">
          <a:xfrm>
            <a:off x="3962400" y="1371600"/>
            <a:ext cx="5410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chemeClr val="accent2"/>
              </a:buClr>
              <a:buSzPct val="85000"/>
              <a:buFont typeface="Wingdings" charset="0"/>
              <a:buNone/>
            </a:pPr>
            <a:r>
              <a:rPr lang="en-US" sz="3200" dirty="0">
                <a:cs typeface="Arial" charset="0"/>
              </a:rPr>
              <a:t>	The Senate studies, </a:t>
            </a:r>
            <a:r>
              <a:rPr lang="en-US" sz="3200" b="1" u="sng" dirty="0">
                <a:cs typeface="Arial" charset="0"/>
              </a:rPr>
              <a:t>amends</a:t>
            </a:r>
            <a:r>
              <a:rPr lang="en-US" sz="3200" dirty="0">
                <a:cs typeface="Arial" charset="0"/>
              </a:rPr>
              <a:t> and either </a:t>
            </a:r>
            <a:r>
              <a:rPr lang="en-US" sz="3200" b="1" u="sng" dirty="0">
                <a:cs typeface="Arial" charset="0"/>
              </a:rPr>
              <a:t>rejects</a:t>
            </a:r>
            <a:r>
              <a:rPr lang="en-US" sz="3200" dirty="0">
                <a:cs typeface="Arial" charset="0"/>
              </a:rPr>
              <a:t> or approves </a:t>
            </a:r>
            <a:r>
              <a:rPr lang="en-US" sz="3200" b="1" u="sng" dirty="0">
                <a:cs typeface="Arial" charset="0"/>
              </a:rPr>
              <a:t>bills</a:t>
            </a:r>
            <a:r>
              <a:rPr lang="en-US" sz="3200" dirty="0">
                <a:cs typeface="Arial" charset="0"/>
              </a:rPr>
              <a:t> passed by the House of </a:t>
            </a:r>
            <a:r>
              <a:rPr lang="en-US" sz="3200" b="1" u="sng" dirty="0">
                <a:cs typeface="Arial" charset="0"/>
              </a:rPr>
              <a:t>Commons</a:t>
            </a:r>
            <a:r>
              <a:rPr lang="en-US" sz="3200" dirty="0">
                <a:cs typeface="Arial" charset="0"/>
              </a:rPr>
              <a:t>. It can also introduce its own bills, except those to spend public money or impose taxes. No bill can become law until it has been </a:t>
            </a:r>
            <a:r>
              <a:rPr lang="en-US" sz="3200" b="1" u="sng" dirty="0">
                <a:cs typeface="Arial" charset="0"/>
              </a:rPr>
              <a:t>passed</a:t>
            </a:r>
            <a:r>
              <a:rPr lang="en-US" sz="3200" dirty="0">
                <a:cs typeface="Arial" charset="0"/>
              </a:rPr>
              <a:t> by the Senate.</a:t>
            </a:r>
          </a:p>
        </p:txBody>
      </p:sp>
      <p:pic>
        <p:nvPicPr>
          <p:cNvPr id="126987" name="Picture 11" descr="senate"/>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228600" y="927100"/>
            <a:ext cx="3962400" cy="303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6990" name="Rectangle 14"/>
          <p:cNvSpPr>
            <a:spLocks noChangeArrowheads="1"/>
          </p:cNvSpPr>
          <p:nvPr/>
        </p:nvSpPr>
        <p:spPr bwMode="auto">
          <a:xfrm>
            <a:off x="2286000" y="228600"/>
            <a:ext cx="541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4400" u="sng" dirty="0">
                <a:solidFill>
                  <a:schemeClr val="tx2"/>
                </a:solidFill>
                <a:effectLst>
                  <a:outerShdw blurRad="38100" dist="38100" dir="2700000" algn="tl">
                    <a:srgbClr val="FFFFFF"/>
                  </a:outerShdw>
                </a:effectLst>
                <a:ea typeface="+mn-ea"/>
              </a:rPr>
              <a:t>The Senate</a:t>
            </a:r>
            <a:endParaRPr lang="en-CA" sz="4400" u="sng" dirty="0">
              <a:solidFill>
                <a:schemeClr val="tx2"/>
              </a:solidFill>
              <a:effectLst>
                <a:outerShdw blurRad="38100" dist="38100" dir="2700000" algn="tl">
                  <a:srgbClr val="FFFFFF"/>
                </a:outerShdw>
              </a:effectLst>
              <a:ea typeface="+mn-ea"/>
            </a:endParaRPr>
          </a:p>
        </p:txBody>
      </p:sp>
      <p:pic>
        <p:nvPicPr>
          <p:cNvPr id="30725" name="Picture 17" descr="300px-Senate_chamb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3962400"/>
            <a:ext cx="39624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746391" y="2455"/>
            <a:ext cx="1414542"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3156293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990"/>
                                        </p:tgtEl>
                                        <p:attrNameLst>
                                          <p:attrName>style.visibility</p:attrName>
                                        </p:attrNameLst>
                                      </p:cBhvr>
                                      <p:to>
                                        <p:strVal val="visible"/>
                                      </p:to>
                                    </p:set>
                                    <p:animEffect transition="in" filter="fade">
                                      <p:cBhvr>
                                        <p:cTn id="7" dur="2000"/>
                                        <p:tgtEl>
                                          <p:spTgt spid="126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26987"/>
                                        </p:tgtEl>
                                        <p:attrNameLst>
                                          <p:attrName>style.visibility</p:attrName>
                                        </p:attrNameLst>
                                      </p:cBhvr>
                                      <p:to>
                                        <p:strVal val="visible"/>
                                      </p:to>
                                    </p:set>
                                    <p:anim calcmode="lin" valueType="num">
                                      <p:cBhvr>
                                        <p:cTn id="12" dur="1000" fill="hold"/>
                                        <p:tgtEl>
                                          <p:spTgt spid="126987"/>
                                        </p:tgtEl>
                                        <p:attrNameLst>
                                          <p:attrName>ppt_w</p:attrName>
                                        </p:attrNameLst>
                                      </p:cBhvr>
                                      <p:tavLst>
                                        <p:tav tm="0">
                                          <p:val>
                                            <p:strVal val="#ppt_w*0.70"/>
                                          </p:val>
                                        </p:tav>
                                        <p:tav tm="100000">
                                          <p:val>
                                            <p:strVal val="#ppt_w"/>
                                          </p:val>
                                        </p:tav>
                                      </p:tavLst>
                                    </p:anim>
                                    <p:anim calcmode="lin" valueType="num">
                                      <p:cBhvr>
                                        <p:cTn id="13" dur="1000" fill="hold"/>
                                        <p:tgtEl>
                                          <p:spTgt spid="126987"/>
                                        </p:tgtEl>
                                        <p:attrNameLst>
                                          <p:attrName>ppt_h</p:attrName>
                                        </p:attrNameLst>
                                      </p:cBhvr>
                                      <p:tavLst>
                                        <p:tav tm="0">
                                          <p:val>
                                            <p:strVal val="#ppt_h"/>
                                          </p:val>
                                        </p:tav>
                                        <p:tav tm="100000">
                                          <p:val>
                                            <p:strVal val="#ppt_h"/>
                                          </p:val>
                                        </p:tav>
                                      </p:tavLst>
                                    </p:anim>
                                    <p:animEffect transition="in" filter="fade">
                                      <p:cBhvr>
                                        <p:cTn id="14" dur="1000"/>
                                        <p:tgtEl>
                                          <p:spTgt spid="1269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126986"/>
                                        </p:tgtEl>
                                        <p:attrNameLst>
                                          <p:attrName>style.visibility</p:attrName>
                                        </p:attrNameLst>
                                      </p:cBhvr>
                                      <p:to>
                                        <p:strVal val="visible"/>
                                      </p:to>
                                    </p:set>
                                    <p:animEffect transition="in" filter="fade">
                                      <p:cBhvr>
                                        <p:cTn id="19" dur="500"/>
                                        <p:tgtEl>
                                          <p:spTgt spid="126986"/>
                                        </p:tgtEl>
                                      </p:cBhvr>
                                    </p:animEffect>
                                    <p:anim calcmode="lin" valueType="num">
                                      <p:cBhvr>
                                        <p:cTn id="20" dur="500" fill="hold"/>
                                        <p:tgtEl>
                                          <p:spTgt spid="126986"/>
                                        </p:tgtEl>
                                        <p:attrNameLst>
                                          <p:attrName>ppt_x</p:attrName>
                                        </p:attrNameLst>
                                      </p:cBhvr>
                                      <p:tavLst>
                                        <p:tav tm="0">
                                          <p:val>
                                            <p:strVal val="#ppt_x-.1"/>
                                          </p:val>
                                        </p:tav>
                                        <p:tav tm="100000">
                                          <p:val>
                                            <p:strVal val="#ppt_x"/>
                                          </p:val>
                                        </p:tav>
                                      </p:tavLst>
                                    </p:anim>
                                    <p:anim calcmode="lin" valueType="num">
                                      <p:cBhvr>
                                        <p:cTn id="21" dur="500" fill="hold"/>
                                        <p:tgtEl>
                                          <p:spTgt spid="1269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p:bldP spid="126990"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260350"/>
            <a:ext cx="9144000" cy="6337300"/>
          </a:xfrm>
        </p:spPr>
        <p:txBody>
          <a:bodyPr>
            <a:normAutofit/>
          </a:bodyPr>
          <a:lstStyle/>
          <a:p>
            <a:r>
              <a:rPr lang="en-CA" dirty="0" smtClean="0">
                <a:latin typeface="Arial" charset="0"/>
                <a:cs typeface="Arial" charset="0"/>
              </a:rPr>
              <a:t>Senators </a:t>
            </a:r>
            <a:r>
              <a:rPr lang="en-CA" dirty="0">
                <a:latin typeface="Arial" charset="0"/>
                <a:cs typeface="Arial" charset="0"/>
              </a:rPr>
              <a:t>also study major </a:t>
            </a:r>
            <a:r>
              <a:rPr lang="en-CA" b="1" u="sng" dirty="0">
                <a:latin typeface="Arial" charset="0"/>
                <a:cs typeface="Arial" charset="0"/>
              </a:rPr>
              <a:t>social</a:t>
            </a:r>
            <a:r>
              <a:rPr lang="en-CA" dirty="0">
                <a:latin typeface="Arial" charset="0"/>
                <a:cs typeface="Arial" charset="0"/>
              </a:rPr>
              <a:t>, </a:t>
            </a:r>
            <a:r>
              <a:rPr lang="en-CA" b="1" u="sng" dirty="0">
                <a:latin typeface="Arial" charset="0"/>
                <a:cs typeface="Arial" charset="0"/>
              </a:rPr>
              <a:t>legal</a:t>
            </a:r>
            <a:r>
              <a:rPr lang="en-CA" dirty="0">
                <a:latin typeface="Arial" charset="0"/>
                <a:cs typeface="Arial" charset="0"/>
              </a:rPr>
              <a:t> and economic issues through their committee work.</a:t>
            </a:r>
          </a:p>
          <a:p>
            <a:r>
              <a:rPr lang="en-CA" dirty="0">
                <a:latin typeface="Arial" charset="0"/>
                <a:cs typeface="Arial" charset="0"/>
              </a:rPr>
              <a:t>One of the duties of the Senate is to represent the interests of </a:t>
            </a:r>
            <a:r>
              <a:rPr lang="en-CA" dirty="0" smtClean="0">
                <a:latin typeface="Arial" charset="0"/>
                <a:cs typeface="Arial" charset="0"/>
              </a:rPr>
              <a:t>Canada</a:t>
            </a:r>
            <a:r>
              <a:rPr lang="en-US" dirty="0" smtClean="0">
                <a:latin typeface="Arial" charset="0"/>
                <a:cs typeface="Arial" charset="0"/>
              </a:rPr>
              <a:t>’</a:t>
            </a:r>
            <a:r>
              <a:rPr lang="en-CA" dirty="0" smtClean="0">
                <a:latin typeface="Arial" charset="0"/>
                <a:cs typeface="Arial" charset="0"/>
              </a:rPr>
              <a:t>s </a:t>
            </a:r>
            <a:r>
              <a:rPr lang="en-CA" dirty="0">
                <a:latin typeface="Arial" charset="0"/>
                <a:cs typeface="Arial" charset="0"/>
              </a:rPr>
              <a:t>regions, </a:t>
            </a:r>
            <a:r>
              <a:rPr lang="en-CA" b="1" u="sng" dirty="0">
                <a:latin typeface="Arial" charset="0"/>
                <a:cs typeface="Arial" charset="0"/>
              </a:rPr>
              <a:t>provinces</a:t>
            </a:r>
            <a:r>
              <a:rPr lang="en-CA" dirty="0">
                <a:latin typeface="Arial" charset="0"/>
                <a:cs typeface="Arial" charset="0"/>
              </a:rPr>
              <a:t>, territories and minority groups. </a:t>
            </a:r>
            <a:endParaRPr lang="en-CA" dirty="0" smtClean="0">
              <a:latin typeface="Arial" charset="0"/>
              <a:cs typeface="Arial" charset="0"/>
            </a:endParaRPr>
          </a:p>
          <a:p>
            <a:r>
              <a:rPr lang="en-CA" dirty="0" smtClean="0">
                <a:latin typeface="Arial" charset="0"/>
                <a:cs typeface="Arial" charset="0"/>
              </a:rPr>
              <a:t>Seats </a:t>
            </a:r>
            <a:r>
              <a:rPr lang="en-CA" dirty="0">
                <a:latin typeface="Arial" charset="0"/>
                <a:cs typeface="Arial" charset="0"/>
              </a:rPr>
              <a:t>in the Senate are distributed to give each major region of the country </a:t>
            </a:r>
            <a:r>
              <a:rPr lang="en-CA" b="1" u="sng" dirty="0">
                <a:latin typeface="Arial" charset="0"/>
                <a:cs typeface="Arial" charset="0"/>
              </a:rPr>
              <a:t>equal</a:t>
            </a:r>
            <a:r>
              <a:rPr lang="en-CA" dirty="0">
                <a:latin typeface="Arial" charset="0"/>
                <a:cs typeface="Arial" charset="0"/>
              </a:rPr>
              <a:t> representation.</a:t>
            </a:r>
          </a:p>
          <a:p>
            <a:r>
              <a:rPr lang="en-CA" dirty="0">
                <a:latin typeface="Arial" charset="0"/>
                <a:cs typeface="Arial" charset="0"/>
              </a:rPr>
              <a:t>The Senate has </a:t>
            </a:r>
            <a:r>
              <a:rPr lang="en-CA" b="1" u="sng" dirty="0">
                <a:latin typeface="Arial" charset="0"/>
                <a:cs typeface="Arial" charset="0"/>
              </a:rPr>
              <a:t>105</a:t>
            </a:r>
            <a:r>
              <a:rPr lang="en-CA" dirty="0">
                <a:latin typeface="Arial" charset="0"/>
                <a:cs typeface="Arial" charset="0"/>
              </a:rPr>
              <a:t> members. </a:t>
            </a:r>
            <a:endParaRPr lang="en-CA" dirty="0" smtClean="0">
              <a:latin typeface="Arial" charset="0"/>
              <a:cs typeface="Arial" charset="0"/>
            </a:endParaRPr>
          </a:p>
          <a:p>
            <a:r>
              <a:rPr lang="en-CA" dirty="0" smtClean="0">
                <a:latin typeface="Arial" charset="0"/>
                <a:cs typeface="Arial" charset="0"/>
              </a:rPr>
              <a:t>Senators </a:t>
            </a:r>
            <a:r>
              <a:rPr lang="en-CA" dirty="0">
                <a:latin typeface="Arial" charset="0"/>
                <a:cs typeface="Arial" charset="0"/>
              </a:rPr>
              <a:t>are appointed by the Governor General on the recommendation of the Prime Minister and hold office until age </a:t>
            </a:r>
            <a:r>
              <a:rPr lang="en-CA" b="1" u="sng" dirty="0">
                <a:latin typeface="Arial" charset="0"/>
                <a:cs typeface="Arial" charset="0"/>
              </a:rPr>
              <a:t>75</a:t>
            </a:r>
            <a:r>
              <a:rPr lang="en-CA" dirty="0">
                <a:latin typeface="Arial" charset="0"/>
                <a:cs typeface="Arial" charset="0"/>
              </a:rPr>
              <a:t>.</a:t>
            </a:r>
          </a:p>
          <a:p>
            <a:endParaRPr lang="en-CA" dirty="0">
              <a:latin typeface="Arial" charset="0"/>
              <a:cs typeface="Arial" charset="0"/>
            </a:endParaRPr>
          </a:p>
        </p:txBody>
      </p:sp>
      <p:sp>
        <p:nvSpPr>
          <p:cNvPr id="3" name="TextBox 2"/>
          <p:cNvSpPr txBox="1"/>
          <p:nvPr/>
        </p:nvSpPr>
        <p:spPr>
          <a:xfrm>
            <a:off x="8355991" y="2455"/>
            <a:ext cx="788009"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442610236"/>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2411413" y="188913"/>
            <a:ext cx="4105275" cy="6464300"/>
          </a:xfrm>
          <a:noFill/>
        </p:spPr>
      </p:pic>
    </p:spTree>
    <p:extLst>
      <p:ext uri="{BB962C8B-B14F-4D97-AF65-F5344CB8AC3E}">
        <p14:creationId xmlns:p14="http://schemas.microsoft.com/office/powerpoint/2010/main" val="437904270"/>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sena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3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498013"/>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9"/>
          <p:cNvSpPr>
            <a:spLocks noChangeArrowheads="1"/>
          </p:cNvSpPr>
          <p:nvPr/>
        </p:nvSpPr>
        <p:spPr bwMode="auto">
          <a:xfrm>
            <a:off x="3127375" y="1222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CA"/>
          </a:p>
        </p:txBody>
      </p:sp>
      <p:pic>
        <p:nvPicPr>
          <p:cNvPr id="31747" name="Picture 1031" descr="sen-seats-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86088" y="0"/>
            <a:ext cx="4025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9"/>
          <p:cNvSpPr txBox="1">
            <a:spLocks noChangeArrowheads="1"/>
          </p:cNvSpPr>
          <p:nvPr/>
        </p:nvSpPr>
        <p:spPr bwMode="auto">
          <a:xfrm>
            <a:off x="1371600" y="5943600"/>
            <a:ext cx="152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50000"/>
              </a:spcBef>
            </a:pPr>
            <a:r>
              <a:rPr lang="en-CA" sz="2400" dirty="0">
                <a:hlinkClick r:id="rId3"/>
              </a:rPr>
              <a:t>Canadian Senators</a:t>
            </a:r>
            <a:endParaRPr lang="en-CA" sz="2400" dirty="0"/>
          </a:p>
        </p:txBody>
      </p:sp>
    </p:spTree>
    <p:extLst>
      <p:ext uri="{BB962C8B-B14F-4D97-AF65-F5344CB8AC3E}">
        <p14:creationId xmlns:p14="http://schemas.microsoft.com/office/powerpoint/2010/main" val="31524237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Vocabulary</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69" name="Content Placeholder 68"/>
          <p:cNvSpPr>
            <a:spLocks noGrp="1"/>
          </p:cNvSpPr>
          <p:nvPr>
            <p:ph idx="1"/>
          </p:nvPr>
        </p:nvSpPr>
        <p:spPr>
          <a:xfrm>
            <a:off x="0" y="1224294"/>
            <a:ext cx="9143999" cy="5633706"/>
          </a:xfrm>
        </p:spPr>
        <p:txBody>
          <a:bodyPr>
            <a:normAutofit fontScale="92500" lnSpcReduction="20000"/>
          </a:bodyPr>
          <a:lstStyle/>
          <a:p>
            <a:pPr marL="0" indent="0">
              <a:buNone/>
            </a:pPr>
            <a:endParaRPr lang="en-US" dirty="0"/>
          </a:p>
          <a:p>
            <a:r>
              <a:rPr lang="en-US" b="1" u="sng" dirty="0" smtClean="0"/>
              <a:t>Beliefs</a:t>
            </a:r>
            <a:r>
              <a:rPr lang="en-US" dirty="0"/>
              <a:t>: something one accepts as </a:t>
            </a:r>
            <a:r>
              <a:rPr lang="en-US" dirty="0" smtClean="0"/>
              <a:t>being true</a:t>
            </a:r>
            <a:r>
              <a:rPr lang="en-US" dirty="0"/>
              <a:t>/real; a firmly held opinion.</a:t>
            </a:r>
          </a:p>
          <a:p>
            <a:endParaRPr lang="en-US" dirty="0"/>
          </a:p>
          <a:p>
            <a:r>
              <a:rPr lang="en-US" b="1" u="sng" dirty="0"/>
              <a:t>Values</a:t>
            </a:r>
            <a:r>
              <a:rPr lang="en-US" dirty="0"/>
              <a:t>: principle or standard of behavior; what’s important in life. (ex: kind, honest, caring, thoughtful)</a:t>
            </a:r>
          </a:p>
          <a:p>
            <a:endParaRPr lang="en-US" dirty="0"/>
          </a:p>
          <a:p>
            <a:r>
              <a:rPr lang="en-US" b="1" u="sng" dirty="0"/>
              <a:t>Ideologies</a:t>
            </a:r>
            <a:r>
              <a:rPr lang="en-US" dirty="0"/>
              <a:t>: a system of ideas/beliefs</a:t>
            </a:r>
            <a:r>
              <a:rPr lang="en-US" dirty="0" smtClean="0"/>
              <a:t>.</a:t>
            </a:r>
          </a:p>
          <a:p>
            <a:endParaRPr lang="en-US" dirty="0"/>
          </a:p>
          <a:p>
            <a:r>
              <a:rPr lang="en-US" b="1" u="sng" dirty="0" smtClean="0"/>
              <a:t>Culture</a:t>
            </a:r>
            <a:r>
              <a:rPr lang="en-US" dirty="0" smtClean="0"/>
              <a:t>: the ideas, customs, and social behavior of a particular group or society.</a:t>
            </a:r>
            <a:endParaRPr lang="en-US" dirty="0"/>
          </a:p>
          <a:p>
            <a:endParaRPr lang="en-US" dirty="0"/>
          </a:p>
        </p:txBody>
      </p:sp>
      <p:sp>
        <p:nvSpPr>
          <p:cNvPr id="70" name="TextBox 69"/>
          <p:cNvSpPr txBox="1"/>
          <p:nvPr/>
        </p:nvSpPr>
        <p:spPr>
          <a:xfrm>
            <a:off x="8440261" y="57389"/>
            <a:ext cx="703738" cy="830997"/>
          </a:xfrm>
          <a:prstGeom prst="rect">
            <a:avLst/>
          </a:prstGeom>
          <a:noFill/>
        </p:spPr>
        <p:txBody>
          <a:bodyPr wrap="none" rtlCol="0">
            <a:spAutoFit/>
          </a:bodyPr>
          <a:lstStyle/>
          <a:p>
            <a:r>
              <a:rPr lang="en-US" sz="4800" dirty="0" smtClean="0">
                <a:sym typeface="Wingdings"/>
              </a:rPr>
              <a:t></a:t>
            </a:r>
            <a:endParaRPr lang="en-US" sz="4800" dirty="0"/>
          </a:p>
        </p:txBody>
      </p:sp>
    </p:spTree>
    <p:extLst>
      <p:ext uri="{BB962C8B-B14F-4D97-AF65-F5344CB8AC3E}">
        <p14:creationId xmlns:p14="http://schemas.microsoft.com/office/powerpoint/2010/main" val="2705902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219200" y="381000"/>
            <a:ext cx="7772400" cy="1143000"/>
          </a:xfrm>
        </p:spPr>
        <p:txBody>
          <a:bodyPr/>
          <a:lstStyle/>
          <a:p>
            <a:pPr eaLnBrk="1" hangingPunct="1"/>
            <a:r>
              <a:rPr lang="en-US" dirty="0">
                <a:latin typeface="Arial" charset="0"/>
              </a:rPr>
              <a:t>The Judicial Branch</a:t>
            </a:r>
          </a:p>
        </p:txBody>
      </p:sp>
      <p:sp>
        <p:nvSpPr>
          <p:cNvPr id="84995" name="Rectangle 3"/>
          <p:cNvSpPr>
            <a:spLocks noGrp="1" noChangeArrowheads="1"/>
          </p:cNvSpPr>
          <p:nvPr>
            <p:ph type="body" sz="half" idx="1"/>
          </p:nvPr>
        </p:nvSpPr>
        <p:spPr>
          <a:xfrm>
            <a:off x="838200" y="1219200"/>
            <a:ext cx="4572000" cy="5410200"/>
          </a:xfrm>
        </p:spPr>
        <p:txBody>
          <a:bodyPr>
            <a:normAutofit lnSpcReduction="10000"/>
          </a:bodyPr>
          <a:lstStyle/>
          <a:p>
            <a:pPr eaLnBrk="1" hangingPunct="1">
              <a:lnSpc>
                <a:spcPct val="90000"/>
              </a:lnSpc>
            </a:pPr>
            <a:r>
              <a:rPr lang="en-US" dirty="0">
                <a:latin typeface="Arial" charset="0"/>
              </a:rPr>
              <a:t>The Judicial branch of </a:t>
            </a:r>
            <a:r>
              <a:rPr lang="en-US" b="1" u="sng" dirty="0">
                <a:latin typeface="Arial" charset="0"/>
              </a:rPr>
              <a:t>government</a:t>
            </a:r>
            <a:r>
              <a:rPr lang="en-US" dirty="0">
                <a:latin typeface="Arial" charset="0"/>
              </a:rPr>
              <a:t> consists of the Supreme Court and the federal judges of Canada. The </a:t>
            </a:r>
            <a:r>
              <a:rPr lang="en-US" b="1" u="sng" dirty="0">
                <a:latin typeface="Arial" charset="0"/>
              </a:rPr>
              <a:t>Supreme</a:t>
            </a:r>
            <a:r>
              <a:rPr lang="en-US" b="1" dirty="0">
                <a:latin typeface="Arial" charset="0"/>
              </a:rPr>
              <a:t> </a:t>
            </a:r>
            <a:r>
              <a:rPr lang="en-US" b="1" u="sng" dirty="0">
                <a:latin typeface="Arial" charset="0"/>
              </a:rPr>
              <a:t>Court</a:t>
            </a:r>
            <a:r>
              <a:rPr lang="en-US" dirty="0">
                <a:latin typeface="Arial" charset="0"/>
              </a:rPr>
              <a:t> of Canada is the highest court in our nation. It interprets the meaning of the laws and our </a:t>
            </a:r>
            <a:r>
              <a:rPr lang="en-US" b="1" u="sng" dirty="0">
                <a:latin typeface="Arial" charset="0"/>
              </a:rPr>
              <a:t>constitution</a:t>
            </a:r>
            <a:r>
              <a:rPr lang="en-US" dirty="0">
                <a:latin typeface="Arial" charset="0"/>
              </a:rPr>
              <a:t>, and it acts as a court of last appeal. The members of the Supreme court are appointed by </a:t>
            </a:r>
            <a:r>
              <a:rPr lang="en-US" b="1" u="sng" dirty="0">
                <a:latin typeface="Arial" charset="0"/>
              </a:rPr>
              <a:t>Parliament</a:t>
            </a:r>
            <a:r>
              <a:rPr lang="en-US" dirty="0">
                <a:latin typeface="Arial" charset="0"/>
              </a:rPr>
              <a:t>.</a:t>
            </a:r>
          </a:p>
        </p:txBody>
      </p:sp>
      <p:pic>
        <p:nvPicPr>
          <p:cNvPr id="85000" name="Picture 8" descr="supreme-cou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0" y="1260475"/>
            <a:ext cx="35814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suprem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3962400"/>
            <a:ext cx="35814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355991" y="2455"/>
            <a:ext cx="788009"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3167088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2000"/>
                                        <p:tgtEl>
                                          <p:spTgt spid="84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85000"/>
                                        </p:tgtEl>
                                        <p:attrNameLst>
                                          <p:attrName>style.visibility</p:attrName>
                                        </p:attrNameLst>
                                      </p:cBhvr>
                                      <p:to>
                                        <p:strVal val="visible"/>
                                      </p:to>
                                    </p:set>
                                    <p:anim calcmode="lin" valueType="num">
                                      <p:cBhvr>
                                        <p:cTn id="12" dur="1000" fill="hold"/>
                                        <p:tgtEl>
                                          <p:spTgt spid="85000"/>
                                        </p:tgtEl>
                                        <p:attrNameLst>
                                          <p:attrName>ppt_w</p:attrName>
                                        </p:attrNameLst>
                                      </p:cBhvr>
                                      <p:tavLst>
                                        <p:tav tm="0">
                                          <p:val>
                                            <p:strVal val="#ppt_w*0.70"/>
                                          </p:val>
                                        </p:tav>
                                        <p:tav tm="100000">
                                          <p:val>
                                            <p:strVal val="#ppt_w"/>
                                          </p:val>
                                        </p:tav>
                                      </p:tavLst>
                                    </p:anim>
                                    <p:anim calcmode="lin" valueType="num">
                                      <p:cBhvr>
                                        <p:cTn id="13" dur="1000" fill="hold"/>
                                        <p:tgtEl>
                                          <p:spTgt spid="85000"/>
                                        </p:tgtEl>
                                        <p:attrNameLst>
                                          <p:attrName>ppt_h</p:attrName>
                                        </p:attrNameLst>
                                      </p:cBhvr>
                                      <p:tavLst>
                                        <p:tav tm="0">
                                          <p:val>
                                            <p:strVal val="#ppt_h"/>
                                          </p:val>
                                        </p:tav>
                                        <p:tav tm="100000">
                                          <p:val>
                                            <p:strVal val="#ppt_h"/>
                                          </p:val>
                                        </p:tav>
                                      </p:tavLst>
                                    </p:anim>
                                    <p:animEffect transition="in" filter="fade">
                                      <p:cBhvr>
                                        <p:cTn id="14" dur="1000"/>
                                        <p:tgtEl>
                                          <p:spTgt spid="8500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84995">
                                            <p:txEl>
                                              <p:pRg st="0" end="0"/>
                                            </p:txEl>
                                          </p:spTgt>
                                        </p:tgtEl>
                                        <p:attrNameLst>
                                          <p:attrName>style.visibility</p:attrName>
                                        </p:attrNameLst>
                                      </p:cBhvr>
                                      <p:to>
                                        <p:strVal val="visible"/>
                                      </p:to>
                                    </p:set>
                                    <p:animEffect transition="in" filter="fade">
                                      <p:cBhvr>
                                        <p:cTn id="19" dur="500"/>
                                        <p:tgtEl>
                                          <p:spTgt spid="84995">
                                            <p:txEl>
                                              <p:pRg st="0" end="0"/>
                                            </p:txEl>
                                          </p:spTgt>
                                        </p:tgtEl>
                                      </p:cBhvr>
                                    </p:animEffect>
                                    <p:anim calcmode="lin" valueType="num">
                                      <p:cBhvr>
                                        <p:cTn id="20" dur="500" fill="hold"/>
                                        <p:tgtEl>
                                          <p:spTgt spid="84995">
                                            <p:txEl>
                                              <p:pRg st="0" end="0"/>
                                            </p:txEl>
                                          </p:spTgt>
                                        </p:tgtEl>
                                        <p:attrNameLst>
                                          <p:attrName>ppt_x</p:attrName>
                                        </p:attrNameLst>
                                      </p:cBhvr>
                                      <p:tavLst>
                                        <p:tav tm="0">
                                          <p:val>
                                            <p:strVal val="#ppt_x-.1"/>
                                          </p:val>
                                        </p:tav>
                                        <p:tav tm="100000">
                                          <p:val>
                                            <p:strVal val="#ppt_x"/>
                                          </p:val>
                                        </p:tav>
                                      </p:tavLst>
                                    </p:anim>
                                    <p:anim calcmode="lin" valueType="num">
                                      <p:cBhvr>
                                        <p:cTn id="21"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65" name="Picture 13" descr="judical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752600"/>
            <a:ext cx="73152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14"/>
          <p:cNvSpPr txBox="1">
            <a:spLocks noChangeArrowheads="1"/>
          </p:cNvSpPr>
          <p:nvPr/>
        </p:nvSpPr>
        <p:spPr bwMode="auto">
          <a:xfrm>
            <a:off x="1905000" y="10668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endParaRPr lang="en-CA" sz="2400"/>
          </a:p>
        </p:txBody>
      </p:sp>
      <p:sp>
        <p:nvSpPr>
          <p:cNvPr id="100367" name="Rectangle 15"/>
          <p:cNvSpPr>
            <a:spLocks noChangeArrowheads="1"/>
          </p:cNvSpPr>
          <p:nvPr/>
        </p:nvSpPr>
        <p:spPr bwMode="auto">
          <a:xfrm>
            <a:off x="1676400" y="8382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200">
                <a:solidFill>
                  <a:schemeClr val="tx2"/>
                </a:solidFill>
              </a:rPr>
              <a:t>Structure of the Judicial Branch</a:t>
            </a:r>
            <a:endParaRPr lang="en-CA" sz="3200">
              <a:solidFill>
                <a:schemeClr val="tx2"/>
              </a:solidFill>
            </a:endParaRPr>
          </a:p>
        </p:txBody>
      </p:sp>
    </p:spTree>
    <p:extLst>
      <p:ext uri="{BB962C8B-B14F-4D97-AF65-F5344CB8AC3E}">
        <p14:creationId xmlns:p14="http://schemas.microsoft.com/office/powerpoint/2010/main" val="52007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67"/>
                                        </p:tgtEl>
                                        <p:attrNameLst>
                                          <p:attrName>style.visibility</p:attrName>
                                        </p:attrNameLst>
                                      </p:cBhvr>
                                      <p:to>
                                        <p:strVal val="visible"/>
                                      </p:to>
                                    </p:set>
                                    <p:animEffect transition="in" filter="fade">
                                      <p:cBhvr>
                                        <p:cTn id="7" dur="2000"/>
                                        <p:tgtEl>
                                          <p:spTgt spid="100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100365"/>
                                        </p:tgtEl>
                                        <p:attrNameLst>
                                          <p:attrName>style.visibility</p:attrName>
                                        </p:attrNameLst>
                                      </p:cBhvr>
                                      <p:to>
                                        <p:strVal val="visible"/>
                                      </p:to>
                                    </p:set>
                                    <p:anim calcmode="lin" valueType="num">
                                      <p:cBhvr>
                                        <p:cTn id="12" dur="1000" fill="hold"/>
                                        <p:tgtEl>
                                          <p:spTgt spid="100365"/>
                                        </p:tgtEl>
                                        <p:attrNameLst>
                                          <p:attrName>ppt_w</p:attrName>
                                        </p:attrNameLst>
                                      </p:cBhvr>
                                      <p:tavLst>
                                        <p:tav tm="0">
                                          <p:val>
                                            <p:fltVal val="0"/>
                                          </p:val>
                                        </p:tav>
                                        <p:tav tm="100000">
                                          <p:val>
                                            <p:strVal val="#ppt_w"/>
                                          </p:val>
                                        </p:tav>
                                      </p:tavLst>
                                    </p:anim>
                                    <p:anim calcmode="lin" valueType="num">
                                      <p:cBhvr>
                                        <p:cTn id="13" dur="1000" fill="hold"/>
                                        <p:tgtEl>
                                          <p:spTgt spid="100365"/>
                                        </p:tgtEl>
                                        <p:attrNameLst>
                                          <p:attrName>ppt_h</p:attrName>
                                        </p:attrNameLst>
                                      </p:cBhvr>
                                      <p:tavLst>
                                        <p:tav tm="0">
                                          <p:val>
                                            <p:fltVal val="0"/>
                                          </p:val>
                                        </p:tav>
                                        <p:tav tm="100000">
                                          <p:val>
                                            <p:strVal val="#ppt_h"/>
                                          </p:val>
                                        </p:tav>
                                      </p:tavLst>
                                    </p:anim>
                                    <p:anim calcmode="lin" valueType="num">
                                      <p:cBhvr>
                                        <p:cTn id="14" dur="1000" fill="hold"/>
                                        <p:tgtEl>
                                          <p:spTgt spid="10036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003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a:latin typeface="Arial" charset="0"/>
              </a:rPr>
              <a:t>Provincial Governments</a:t>
            </a:r>
          </a:p>
        </p:txBody>
      </p:sp>
      <p:sp>
        <p:nvSpPr>
          <p:cNvPr id="34819" name="Rectangle 3"/>
          <p:cNvSpPr>
            <a:spLocks noGrp="1" noChangeArrowheads="1"/>
          </p:cNvSpPr>
          <p:nvPr>
            <p:ph type="body" idx="1"/>
          </p:nvPr>
        </p:nvSpPr>
        <p:spPr>
          <a:xfrm>
            <a:off x="457200" y="1981200"/>
            <a:ext cx="8305800" cy="2438400"/>
          </a:xfrm>
        </p:spPr>
        <p:txBody>
          <a:bodyPr/>
          <a:lstStyle/>
          <a:p>
            <a:pPr eaLnBrk="1" hangingPunct="1">
              <a:buFont typeface="Wingdings" charset="0"/>
              <a:buNone/>
            </a:pPr>
            <a:r>
              <a:rPr lang="en-US" dirty="0">
                <a:latin typeface="Arial" charset="0"/>
              </a:rPr>
              <a:t>Executive Branch – Modeled after the </a:t>
            </a:r>
            <a:r>
              <a:rPr lang="en-US" b="1" u="sng" dirty="0">
                <a:latin typeface="Arial" charset="0"/>
              </a:rPr>
              <a:t>federal</a:t>
            </a:r>
            <a:r>
              <a:rPr lang="en-US" dirty="0">
                <a:latin typeface="Arial" charset="0"/>
              </a:rPr>
              <a:t> system, this branch holds the </a:t>
            </a:r>
            <a:r>
              <a:rPr lang="en-US" b="1" u="sng" dirty="0">
                <a:latin typeface="Arial" charset="0"/>
              </a:rPr>
              <a:t>positions</a:t>
            </a:r>
            <a:r>
              <a:rPr lang="en-US" dirty="0">
                <a:latin typeface="Arial" charset="0"/>
              </a:rPr>
              <a:t> of Lieutenant Governor, Premier, Cabinet, and Public Service</a:t>
            </a:r>
          </a:p>
        </p:txBody>
      </p:sp>
      <p:sp>
        <p:nvSpPr>
          <p:cNvPr id="34820" name="AutoShape 5"/>
          <p:cNvSpPr>
            <a:spLocks noChangeArrowheads="1"/>
          </p:cNvSpPr>
          <p:nvPr/>
        </p:nvSpPr>
        <p:spPr bwMode="auto">
          <a:xfrm>
            <a:off x="3352800" y="4038600"/>
            <a:ext cx="3124200" cy="457200"/>
          </a:xfrm>
          <a:prstGeom prst="flowChartProcess">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Provincial Executive</a:t>
            </a:r>
          </a:p>
        </p:txBody>
      </p:sp>
      <p:sp>
        <p:nvSpPr>
          <p:cNvPr id="34821" name="AutoShape 6"/>
          <p:cNvSpPr>
            <a:spLocks noChangeArrowheads="1"/>
          </p:cNvSpPr>
          <p:nvPr/>
        </p:nvSpPr>
        <p:spPr bwMode="auto">
          <a:xfrm>
            <a:off x="3200400" y="5715000"/>
            <a:ext cx="1600200" cy="838200"/>
          </a:xfrm>
          <a:prstGeom prst="flowChartProcess">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Cabinet</a:t>
            </a:r>
          </a:p>
        </p:txBody>
      </p:sp>
      <p:sp>
        <p:nvSpPr>
          <p:cNvPr id="34822" name="AutoShape 7"/>
          <p:cNvSpPr>
            <a:spLocks noChangeArrowheads="1"/>
          </p:cNvSpPr>
          <p:nvPr/>
        </p:nvSpPr>
        <p:spPr bwMode="auto">
          <a:xfrm>
            <a:off x="3200400" y="4724400"/>
            <a:ext cx="1600200" cy="838200"/>
          </a:xfrm>
          <a:prstGeom prst="flowChartProcess">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Lieutenant </a:t>
            </a:r>
          </a:p>
          <a:p>
            <a:pPr algn="ctr"/>
            <a:r>
              <a:rPr lang="en-US"/>
              <a:t>Governor</a:t>
            </a:r>
          </a:p>
        </p:txBody>
      </p:sp>
      <p:sp>
        <p:nvSpPr>
          <p:cNvPr id="34823" name="AutoShape 8"/>
          <p:cNvSpPr>
            <a:spLocks noChangeArrowheads="1"/>
          </p:cNvSpPr>
          <p:nvPr/>
        </p:nvSpPr>
        <p:spPr bwMode="auto">
          <a:xfrm>
            <a:off x="5029200" y="5715000"/>
            <a:ext cx="1600200" cy="838200"/>
          </a:xfrm>
          <a:prstGeom prst="flowChartProcess">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Public</a:t>
            </a:r>
          </a:p>
          <a:p>
            <a:pPr algn="ctr"/>
            <a:r>
              <a:rPr lang="en-US"/>
              <a:t>Service</a:t>
            </a:r>
          </a:p>
        </p:txBody>
      </p:sp>
      <p:sp>
        <p:nvSpPr>
          <p:cNvPr id="34824" name="AutoShape 9"/>
          <p:cNvSpPr>
            <a:spLocks noChangeArrowheads="1"/>
          </p:cNvSpPr>
          <p:nvPr/>
        </p:nvSpPr>
        <p:spPr bwMode="auto">
          <a:xfrm>
            <a:off x="5029200" y="4724400"/>
            <a:ext cx="1600200" cy="838200"/>
          </a:xfrm>
          <a:prstGeom prst="flowChartProcess">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Premier</a:t>
            </a:r>
          </a:p>
        </p:txBody>
      </p:sp>
      <p:sp>
        <p:nvSpPr>
          <p:cNvPr id="34825" name="AutoShape 21"/>
          <p:cNvSpPr>
            <a:spLocks noChangeArrowheads="1"/>
          </p:cNvSpPr>
          <p:nvPr/>
        </p:nvSpPr>
        <p:spPr bwMode="auto">
          <a:xfrm>
            <a:off x="2362200" y="4114800"/>
            <a:ext cx="733425" cy="1214438"/>
          </a:xfrm>
          <a:prstGeom prst="curvedRightArrow">
            <a:avLst>
              <a:gd name="adj1" fmla="val 33117"/>
              <a:gd name="adj2" fmla="val 66234"/>
              <a:gd name="adj3" fmla="val 33333"/>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a:p>
        </p:txBody>
      </p:sp>
      <p:sp>
        <p:nvSpPr>
          <p:cNvPr id="34826" name="AutoShape 22"/>
          <p:cNvSpPr>
            <a:spLocks noChangeArrowheads="1"/>
          </p:cNvSpPr>
          <p:nvPr/>
        </p:nvSpPr>
        <p:spPr bwMode="auto">
          <a:xfrm>
            <a:off x="2362200" y="5410200"/>
            <a:ext cx="733425" cy="1214438"/>
          </a:xfrm>
          <a:prstGeom prst="curvedRightArrow">
            <a:avLst>
              <a:gd name="adj1" fmla="val 33117"/>
              <a:gd name="adj2" fmla="val 66234"/>
              <a:gd name="adj3" fmla="val 33333"/>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a:p>
        </p:txBody>
      </p:sp>
      <p:sp>
        <p:nvSpPr>
          <p:cNvPr id="34827" name="AutoShape 23"/>
          <p:cNvSpPr>
            <a:spLocks noChangeArrowheads="1"/>
          </p:cNvSpPr>
          <p:nvPr/>
        </p:nvSpPr>
        <p:spPr bwMode="auto">
          <a:xfrm>
            <a:off x="6858000" y="5410200"/>
            <a:ext cx="733425" cy="1214438"/>
          </a:xfrm>
          <a:prstGeom prst="curvedLeftArrow">
            <a:avLst>
              <a:gd name="adj1" fmla="val 33117"/>
              <a:gd name="adj2" fmla="val 66234"/>
              <a:gd name="adj3" fmla="val 33333"/>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a:p>
        </p:txBody>
      </p:sp>
      <p:sp>
        <p:nvSpPr>
          <p:cNvPr id="34828" name="AutoShape 24"/>
          <p:cNvSpPr>
            <a:spLocks noChangeArrowheads="1"/>
          </p:cNvSpPr>
          <p:nvPr/>
        </p:nvSpPr>
        <p:spPr bwMode="auto">
          <a:xfrm>
            <a:off x="6781800" y="4191000"/>
            <a:ext cx="733425" cy="1214438"/>
          </a:xfrm>
          <a:prstGeom prst="curvedLeftArrow">
            <a:avLst>
              <a:gd name="adj1" fmla="val 33117"/>
              <a:gd name="adj2" fmla="val 66234"/>
              <a:gd name="adj3" fmla="val 33333"/>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a:p>
        </p:txBody>
      </p:sp>
      <p:sp>
        <p:nvSpPr>
          <p:cNvPr id="13" name="TextBox 12"/>
          <p:cNvSpPr txBox="1"/>
          <p:nvPr/>
        </p:nvSpPr>
        <p:spPr>
          <a:xfrm>
            <a:off x="8355991" y="2455"/>
            <a:ext cx="788009"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1021113025"/>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Arial" charset="0"/>
              </a:rPr>
              <a:t>Provincial Governments</a:t>
            </a:r>
          </a:p>
        </p:txBody>
      </p:sp>
      <p:sp>
        <p:nvSpPr>
          <p:cNvPr id="35843" name="Rectangle 3"/>
          <p:cNvSpPr>
            <a:spLocks noGrp="1" noChangeArrowheads="1"/>
          </p:cNvSpPr>
          <p:nvPr>
            <p:ph type="body" idx="1"/>
          </p:nvPr>
        </p:nvSpPr>
        <p:spPr>
          <a:xfrm>
            <a:off x="254000" y="1600200"/>
            <a:ext cx="8890000" cy="4114800"/>
          </a:xfrm>
        </p:spPr>
        <p:txBody>
          <a:bodyPr/>
          <a:lstStyle/>
          <a:p>
            <a:pPr eaLnBrk="1" hangingPunct="1">
              <a:buFont typeface="Wingdings" charset="0"/>
              <a:buNone/>
            </a:pPr>
            <a:r>
              <a:rPr lang="en-US" dirty="0">
                <a:latin typeface="Arial" charset="0"/>
              </a:rPr>
              <a:t>Legislative Branch – Modeled after the House of </a:t>
            </a:r>
            <a:r>
              <a:rPr lang="en-US" b="1" u="sng" dirty="0">
                <a:latin typeface="Arial" charset="0"/>
              </a:rPr>
              <a:t>Commons</a:t>
            </a:r>
            <a:r>
              <a:rPr lang="en-US" dirty="0">
                <a:latin typeface="Arial" charset="0"/>
              </a:rPr>
              <a:t>. Provincial bills become law the same way Federal ones do. However there is no Provincial </a:t>
            </a:r>
            <a:r>
              <a:rPr lang="en-US" b="1" u="sng" dirty="0">
                <a:latin typeface="Arial" charset="0"/>
              </a:rPr>
              <a:t>Senate</a:t>
            </a:r>
            <a:r>
              <a:rPr lang="en-US" dirty="0">
                <a:latin typeface="Arial" charset="0"/>
              </a:rPr>
              <a:t>. </a:t>
            </a:r>
          </a:p>
        </p:txBody>
      </p:sp>
      <p:pic>
        <p:nvPicPr>
          <p:cNvPr id="35844" name="Picture 5" descr="downtown_edmonton_legislatur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86200" y="3657600"/>
            <a:ext cx="451485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55991" y="2455"/>
            <a:ext cx="788009"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687138769"/>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Arial" charset="0"/>
              </a:rPr>
              <a:t>Provincial Governments</a:t>
            </a:r>
          </a:p>
        </p:txBody>
      </p:sp>
      <p:sp>
        <p:nvSpPr>
          <p:cNvPr id="36867" name="Rectangle 3"/>
          <p:cNvSpPr>
            <a:spLocks noGrp="1" noChangeArrowheads="1"/>
          </p:cNvSpPr>
          <p:nvPr>
            <p:ph type="body" idx="1"/>
          </p:nvPr>
        </p:nvSpPr>
        <p:spPr/>
        <p:txBody>
          <a:bodyPr/>
          <a:lstStyle/>
          <a:p>
            <a:pPr eaLnBrk="1" hangingPunct="1">
              <a:buFont typeface="Wingdings" charset="0"/>
              <a:buNone/>
            </a:pPr>
            <a:r>
              <a:rPr lang="en-US" dirty="0">
                <a:latin typeface="Arial" charset="0"/>
              </a:rPr>
              <a:t>The Judicial Branch – </a:t>
            </a:r>
            <a:r>
              <a:rPr lang="en-US" dirty="0">
                <a:latin typeface="Arial" charset="0"/>
                <a:hlinkClick r:id="rId2"/>
              </a:rPr>
              <a:t>Provincial courts </a:t>
            </a:r>
            <a:r>
              <a:rPr lang="en-US" dirty="0">
                <a:latin typeface="Arial" charset="0"/>
              </a:rPr>
              <a:t>exist to settle </a:t>
            </a:r>
            <a:r>
              <a:rPr lang="en-US" b="1" u="sng" dirty="0">
                <a:latin typeface="Arial" charset="0"/>
              </a:rPr>
              <a:t>disputes</a:t>
            </a:r>
            <a:r>
              <a:rPr lang="en-US" dirty="0">
                <a:latin typeface="Arial" charset="0"/>
              </a:rPr>
              <a:t> and to try those charged with breaking laws. Each province has a </a:t>
            </a:r>
            <a:r>
              <a:rPr lang="en-US" b="1" u="sng" dirty="0">
                <a:latin typeface="Arial" charset="0"/>
              </a:rPr>
              <a:t>Supreme</a:t>
            </a:r>
            <a:r>
              <a:rPr lang="en-US" dirty="0">
                <a:latin typeface="Arial" charset="0"/>
              </a:rPr>
              <a:t> Court.</a:t>
            </a:r>
          </a:p>
        </p:txBody>
      </p:sp>
      <p:sp>
        <p:nvSpPr>
          <p:cNvPr id="36868" name="Rectangle 4"/>
          <p:cNvSpPr>
            <a:spLocks noChangeArrowheads="1"/>
          </p:cNvSpPr>
          <p:nvPr/>
        </p:nvSpPr>
        <p:spPr bwMode="auto">
          <a:xfrm>
            <a:off x="179388" y="166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CA"/>
          </a:p>
        </p:txBody>
      </p:sp>
      <p:pic>
        <p:nvPicPr>
          <p:cNvPr id="36869" name="Picture 6" descr="Alberta Law Cour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4003675"/>
            <a:ext cx="6869113"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355991" y="2455"/>
            <a:ext cx="788009"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1319386064"/>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6827838" cy="1143000"/>
          </a:xfrm>
        </p:spPr>
        <p:txBody>
          <a:bodyPr/>
          <a:lstStyle/>
          <a:p>
            <a:pPr eaLnBrk="1" hangingPunct="1"/>
            <a:r>
              <a:rPr lang="en-US" dirty="0">
                <a:latin typeface="Arial" charset="0"/>
              </a:rPr>
              <a:t>Local Government</a:t>
            </a:r>
          </a:p>
        </p:txBody>
      </p:sp>
      <p:sp>
        <p:nvSpPr>
          <p:cNvPr id="37891" name="Rectangle 3"/>
          <p:cNvSpPr>
            <a:spLocks noGrp="1" noChangeArrowheads="1"/>
          </p:cNvSpPr>
          <p:nvPr>
            <p:ph type="body" idx="1"/>
          </p:nvPr>
        </p:nvSpPr>
        <p:spPr>
          <a:xfrm>
            <a:off x="0" y="1616074"/>
            <a:ext cx="6827838" cy="5241925"/>
          </a:xfrm>
        </p:spPr>
        <p:txBody>
          <a:bodyPr>
            <a:normAutofit/>
          </a:bodyPr>
          <a:lstStyle/>
          <a:p>
            <a:pPr eaLnBrk="1" hangingPunct="1">
              <a:lnSpc>
                <a:spcPct val="90000"/>
              </a:lnSpc>
            </a:pPr>
            <a:r>
              <a:rPr lang="en-US" sz="2800" dirty="0">
                <a:latin typeface="Arial" charset="0"/>
              </a:rPr>
              <a:t>Like the provincial and federal governments the </a:t>
            </a:r>
            <a:r>
              <a:rPr lang="en-US" sz="2800" b="1" u="sng" dirty="0">
                <a:latin typeface="Arial" charset="0"/>
              </a:rPr>
              <a:t>municipalities</a:t>
            </a:r>
            <a:r>
              <a:rPr lang="en-US" sz="2800" dirty="0">
                <a:latin typeface="Arial" charset="0"/>
              </a:rPr>
              <a:t> are broken into </a:t>
            </a:r>
            <a:r>
              <a:rPr lang="en-US" sz="2800" b="1" u="sng" dirty="0">
                <a:latin typeface="Arial" charset="0"/>
              </a:rPr>
              <a:t>executive</a:t>
            </a:r>
            <a:r>
              <a:rPr lang="en-US" sz="2800" dirty="0">
                <a:latin typeface="Arial" charset="0"/>
              </a:rPr>
              <a:t> and </a:t>
            </a:r>
            <a:r>
              <a:rPr lang="en-US" sz="2800" b="1" u="sng" dirty="0">
                <a:latin typeface="Arial" charset="0"/>
              </a:rPr>
              <a:t>legislative</a:t>
            </a:r>
            <a:r>
              <a:rPr lang="en-US" sz="2800" dirty="0">
                <a:latin typeface="Arial" charset="0"/>
              </a:rPr>
              <a:t> branches of government.</a:t>
            </a:r>
          </a:p>
          <a:p>
            <a:pPr eaLnBrk="1" hangingPunct="1">
              <a:lnSpc>
                <a:spcPct val="90000"/>
              </a:lnSpc>
            </a:pPr>
            <a:r>
              <a:rPr lang="en-US" sz="2800" dirty="0">
                <a:latin typeface="Arial" charset="0"/>
              </a:rPr>
              <a:t>Local governments do not have a judicial branch.</a:t>
            </a:r>
          </a:p>
          <a:p>
            <a:pPr eaLnBrk="1" hangingPunct="1">
              <a:lnSpc>
                <a:spcPct val="90000"/>
              </a:lnSpc>
            </a:pPr>
            <a:r>
              <a:rPr lang="en-US" sz="2800" dirty="0">
                <a:latin typeface="Arial" charset="0"/>
              </a:rPr>
              <a:t>The </a:t>
            </a:r>
            <a:r>
              <a:rPr lang="en-US" sz="2800" b="1" u="sng" dirty="0">
                <a:latin typeface="Arial" charset="0"/>
              </a:rPr>
              <a:t>mayor</a:t>
            </a:r>
            <a:r>
              <a:rPr lang="en-US" sz="2800" dirty="0">
                <a:latin typeface="Arial" charset="0"/>
              </a:rPr>
              <a:t>, councilors, and alderpersons are all elected representatives and are accountable to those who </a:t>
            </a:r>
            <a:r>
              <a:rPr lang="en-US" sz="2800" b="1" u="sng" dirty="0">
                <a:latin typeface="Arial" charset="0"/>
              </a:rPr>
              <a:t>elect</a:t>
            </a:r>
            <a:r>
              <a:rPr lang="en-US" sz="2800" dirty="0">
                <a:latin typeface="Arial" charset="0"/>
              </a:rPr>
              <a:t> them.</a:t>
            </a:r>
          </a:p>
        </p:txBody>
      </p:sp>
      <p:sp>
        <p:nvSpPr>
          <p:cNvPr id="7" name="TextBox 6"/>
          <p:cNvSpPr txBox="1"/>
          <p:nvPr/>
        </p:nvSpPr>
        <p:spPr>
          <a:xfrm>
            <a:off x="2646" y="2455"/>
            <a:ext cx="788009"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1761460909"/>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533400"/>
            <a:ext cx="9144000" cy="609600"/>
          </a:xfrm>
        </p:spPr>
        <p:txBody>
          <a:bodyPr>
            <a:normAutofit fontScale="90000"/>
          </a:bodyPr>
          <a:lstStyle/>
          <a:p>
            <a:pPr algn="ctr" eaLnBrk="1" hangingPunct="1"/>
            <a:r>
              <a:rPr lang="en-US" sz="3000" b="1" dirty="0">
                <a:solidFill>
                  <a:schemeClr val="hlink"/>
                </a:solidFill>
                <a:latin typeface="Arial" charset="0"/>
              </a:rPr>
              <a:t>DIVISION OF POWERS:</a:t>
            </a:r>
            <a:r>
              <a:rPr lang="en-US" sz="3000" dirty="0">
                <a:solidFill>
                  <a:schemeClr val="hlink"/>
                </a:solidFill>
                <a:latin typeface="Arial" charset="0"/>
              </a:rPr>
              <a:t/>
            </a:r>
            <a:br>
              <a:rPr lang="en-US" sz="3000" dirty="0">
                <a:solidFill>
                  <a:schemeClr val="hlink"/>
                </a:solidFill>
                <a:latin typeface="Arial" charset="0"/>
              </a:rPr>
            </a:br>
            <a:r>
              <a:rPr lang="en-US" sz="3000" b="1" dirty="0">
                <a:solidFill>
                  <a:schemeClr val="hlink"/>
                </a:solidFill>
                <a:latin typeface="Arial" charset="0"/>
              </a:rPr>
              <a:t>FEDERAL, PROVINCIAL, AND MUNICIPAL</a:t>
            </a:r>
            <a:endParaRPr lang="en-CA" sz="3000" b="1" dirty="0">
              <a:solidFill>
                <a:schemeClr val="hlink"/>
              </a:solidFill>
              <a:latin typeface="Arial" charset="0"/>
            </a:endParaRPr>
          </a:p>
        </p:txBody>
      </p:sp>
      <p:sp>
        <p:nvSpPr>
          <p:cNvPr id="38915" name="Rectangle 3"/>
          <p:cNvSpPr>
            <a:spLocks noGrp="1" noChangeArrowheads="1"/>
          </p:cNvSpPr>
          <p:nvPr>
            <p:ph type="body" idx="1"/>
          </p:nvPr>
        </p:nvSpPr>
        <p:spPr>
          <a:xfrm>
            <a:off x="0" y="1371600"/>
            <a:ext cx="9029700" cy="5486400"/>
          </a:xfrm>
        </p:spPr>
        <p:txBody>
          <a:bodyPr/>
          <a:lstStyle/>
          <a:p>
            <a:pPr algn="ctr" eaLnBrk="1" hangingPunct="1">
              <a:lnSpc>
                <a:spcPct val="90000"/>
              </a:lnSpc>
              <a:spcBef>
                <a:spcPct val="0"/>
              </a:spcBef>
              <a:buClrTx/>
              <a:buSzTx/>
              <a:buFontTx/>
              <a:buNone/>
            </a:pPr>
            <a:r>
              <a:rPr lang="en-US" b="1" u="sng" dirty="0">
                <a:solidFill>
                  <a:srgbClr val="000000"/>
                </a:solidFill>
                <a:latin typeface="Arial" charset="0"/>
              </a:rPr>
              <a:t>Federal Powers</a:t>
            </a:r>
            <a:endParaRPr lang="en-US" u="sng" dirty="0">
              <a:solidFill>
                <a:srgbClr val="000000"/>
              </a:solidFill>
              <a:latin typeface="Arial" charset="0"/>
            </a:endParaRPr>
          </a:p>
          <a:p>
            <a:pPr eaLnBrk="1" hangingPunct="1">
              <a:lnSpc>
                <a:spcPct val="90000"/>
              </a:lnSpc>
            </a:pPr>
            <a:r>
              <a:rPr lang="en-US" sz="2400" dirty="0" err="1">
                <a:solidFill>
                  <a:srgbClr val="000000"/>
                </a:solidFill>
                <a:latin typeface="Arial" charset="0"/>
              </a:rPr>
              <a:t>Defence</a:t>
            </a:r>
            <a:endParaRPr lang="en-US" sz="2400" dirty="0">
              <a:solidFill>
                <a:srgbClr val="000000"/>
              </a:solidFill>
              <a:latin typeface="Arial" charset="0"/>
            </a:endParaRPr>
          </a:p>
          <a:p>
            <a:pPr eaLnBrk="1" hangingPunct="1">
              <a:lnSpc>
                <a:spcPct val="90000"/>
              </a:lnSpc>
            </a:pPr>
            <a:r>
              <a:rPr lang="en-US" sz="2400" dirty="0">
                <a:solidFill>
                  <a:srgbClr val="000000"/>
                </a:solidFill>
                <a:latin typeface="Arial" charset="0"/>
              </a:rPr>
              <a:t>Regulation of trade and commerce</a:t>
            </a:r>
          </a:p>
          <a:p>
            <a:pPr eaLnBrk="1" hangingPunct="1">
              <a:lnSpc>
                <a:spcPct val="90000"/>
              </a:lnSpc>
            </a:pPr>
            <a:r>
              <a:rPr lang="en-US" sz="2400" b="1" u="sng" dirty="0">
                <a:solidFill>
                  <a:srgbClr val="000000"/>
                </a:solidFill>
                <a:latin typeface="Arial" charset="0"/>
              </a:rPr>
              <a:t>Citizenship</a:t>
            </a:r>
          </a:p>
          <a:p>
            <a:pPr eaLnBrk="1" hangingPunct="1">
              <a:lnSpc>
                <a:spcPct val="90000"/>
              </a:lnSpc>
            </a:pPr>
            <a:r>
              <a:rPr lang="en-US" sz="2400" b="1" u="sng" dirty="0">
                <a:solidFill>
                  <a:srgbClr val="000000"/>
                </a:solidFill>
                <a:latin typeface="Arial" charset="0"/>
              </a:rPr>
              <a:t>Taxation</a:t>
            </a:r>
          </a:p>
          <a:p>
            <a:pPr eaLnBrk="1" hangingPunct="1">
              <a:lnSpc>
                <a:spcPct val="90000"/>
              </a:lnSpc>
            </a:pPr>
            <a:r>
              <a:rPr lang="en-US" sz="2400" dirty="0">
                <a:solidFill>
                  <a:srgbClr val="000000"/>
                </a:solidFill>
                <a:latin typeface="Arial" charset="0"/>
              </a:rPr>
              <a:t>Currency and coins</a:t>
            </a:r>
          </a:p>
          <a:p>
            <a:pPr eaLnBrk="1" hangingPunct="1">
              <a:lnSpc>
                <a:spcPct val="90000"/>
              </a:lnSpc>
            </a:pPr>
            <a:r>
              <a:rPr lang="en-US" sz="2400" dirty="0">
                <a:solidFill>
                  <a:srgbClr val="000000"/>
                </a:solidFill>
                <a:latin typeface="Arial" charset="0"/>
              </a:rPr>
              <a:t>Native peoples and Native reserves</a:t>
            </a:r>
          </a:p>
          <a:p>
            <a:pPr eaLnBrk="1" hangingPunct="1">
              <a:lnSpc>
                <a:spcPct val="90000"/>
              </a:lnSpc>
            </a:pPr>
            <a:r>
              <a:rPr lang="en-US" sz="2400" b="1" u="sng" dirty="0">
                <a:solidFill>
                  <a:srgbClr val="000000"/>
                </a:solidFill>
                <a:latin typeface="Arial" charset="0"/>
              </a:rPr>
              <a:t>Postal service</a:t>
            </a:r>
          </a:p>
          <a:p>
            <a:pPr eaLnBrk="1" hangingPunct="1">
              <a:lnSpc>
                <a:spcPct val="90000"/>
              </a:lnSpc>
            </a:pPr>
            <a:r>
              <a:rPr lang="en-US" sz="2400" dirty="0">
                <a:solidFill>
                  <a:srgbClr val="000000"/>
                </a:solidFill>
                <a:latin typeface="Arial" charset="0"/>
              </a:rPr>
              <a:t>Patents and copyrights</a:t>
            </a:r>
          </a:p>
          <a:p>
            <a:pPr eaLnBrk="1" hangingPunct="1">
              <a:lnSpc>
                <a:spcPct val="90000"/>
              </a:lnSpc>
            </a:pPr>
            <a:r>
              <a:rPr lang="en-US" sz="2400" dirty="0">
                <a:solidFill>
                  <a:srgbClr val="000000"/>
                </a:solidFill>
                <a:latin typeface="Arial" charset="0"/>
              </a:rPr>
              <a:t>Marriage and divorce</a:t>
            </a:r>
          </a:p>
          <a:p>
            <a:pPr eaLnBrk="1" hangingPunct="1">
              <a:lnSpc>
                <a:spcPct val="90000"/>
              </a:lnSpc>
            </a:pPr>
            <a:r>
              <a:rPr lang="en-US" sz="2400" dirty="0">
                <a:solidFill>
                  <a:srgbClr val="000000"/>
                </a:solidFill>
                <a:latin typeface="Arial" charset="0"/>
              </a:rPr>
              <a:t>Navigation and shipping</a:t>
            </a:r>
          </a:p>
          <a:p>
            <a:pPr eaLnBrk="1" hangingPunct="1">
              <a:lnSpc>
                <a:spcPct val="90000"/>
              </a:lnSpc>
            </a:pPr>
            <a:r>
              <a:rPr lang="en-US" sz="2400" b="1" u="sng" dirty="0">
                <a:solidFill>
                  <a:srgbClr val="000000"/>
                </a:solidFill>
                <a:latin typeface="Arial" charset="0"/>
              </a:rPr>
              <a:t>Fisheries</a:t>
            </a:r>
          </a:p>
          <a:p>
            <a:pPr eaLnBrk="1" hangingPunct="1">
              <a:lnSpc>
                <a:spcPct val="90000"/>
              </a:lnSpc>
            </a:pPr>
            <a:r>
              <a:rPr lang="en-US" sz="2400" dirty="0">
                <a:solidFill>
                  <a:srgbClr val="000000"/>
                </a:solidFill>
                <a:latin typeface="Arial" charset="0"/>
              </a:rPr>
              <a:t>Criminal law and federal penitentiaries</a:t>
            </a:r>
            <a:endParaRPr lang="en-CA" sz="2400" dirty="0">
              <a:solidFill>
                <a:srgbClr val="000000"/>
              </a:solidFill>
              <a:latin typeface="Arial" charset="0"/>
            </a:endParaRPr>
          </a:p>
        </p:txBody>
      </p:sp>
      <p:sp>
        <p:nvSpPr>
          <p:cNvPr id="4" name="TextBox 3"/>
          <p:cNvSpPr txBox="1"/>
          <p:nvPr/>
        </p:nvSpPr>
        <p:spPr>
          <a:xfrm>
            <a:off x="8355991" y="2455"/>
            <a:ext cx="788009"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1547697182"/>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0" y="533400"/>
            <a:ext cx="9029700" cy="6324600"/>
          </a:xfrm>
        </p:spPr>
        <p:txBody>
          <a:bodyPr/>
          <a:lstStyle/>
          <a:p>
            <a:pPr algn="ctr" eaLnBrk="1" hangingPunct="1">
              <a:spcBef>
                <a:spcPct val="0"/>
              </a:spcBef>
              <a:buClrTx/>
              <a:buSzTx/>
              <a:buFontTx/>
              <a:buNone/>
            </a:pPr>
            <a:r>
              <a:rPr lang="en-US" b="1" u="sng" dirty="0">
                <a:latin typeface="Arial" charset="0"/>
              </a:rPr>
              <a:t>Provincial Powers</a:t>
            </a:r>
            <a:endParaRPr lang="en-US" u="sng" dirty="0">
              <a:latin typeface="Arial" charset="0"/>
            </a:endParaRPr>
          </a:p>
          <a:p>
            <a:pPr eaLnBrk="1" hangingPunct="1"/>
            <a:r>
              <a:rPr lang="en-US" sz="2800" b="1" u="sng" dirty="0">
                <a:latin typeface="Arial" charset="0"/>
              </a:rPr>
              <a:t>Education</a:t>
            </a:r>
          </a:p>
          <a:p>
            <a:pPr eaLnBrk="1" hangingPunct="1"/>
            <a:r>
              <a:rPr lang="en-US" sz="2800" dirty="0">
                <a:latin typeface="Arial" charset="0"/>
              </a:rPr>
              <a:t>Hospitals and charities</a:t>
            </a:r>
          </a:p>
          <a:p>
            <a:pPr eaLnBrk="1" hangingPunct="1"/>
            <a:r>
              <a:rPr lang="en-US" sz="2800" dirty="0" err="1">
                <a:latin typeface="Arial" charset="0"/>
              </a:rPr>
              <a:t>Licences</a:t>
            </a:r>
            <a:r>
              <a:rPr lang="en-US" sz="2800" dirty="0">
                <a:latin typeface="Arial" charset="0"/>
              </a:rPr>
              <a:t> (e.g., driving and fishing)</a:t>
            </a:r>
          </a:p>
          <a:p>
            <a:pPr eaLnBrk="1" hangingPunct="1"/>
            <a:r>
              <a:rPr lang="en-US" sz="2800" dirty="0">
                <a:latin typeface="Arial" charset="0"/>
              </a:rPr>
              <a:t>Private property and civil law</a:t>
            </a:r>
          </a:p>
          <a:p>
            <a:pPr eaLnBrk="1" hangingPunct="1"/>
            <a:r>
              <a:rPr lang="en-US" sz="2800" dirty="0">
                <a:latin typeface="Arial" charset="0"/>
              </a:rPr>
              <a:t>Direct </a:t>
            </a:r>
            <a:r>
              <a:rPr lang="en-US" sz="2800" b="1" u="sng" dirty="0">
                <a:latin typeface="Arial" charset="0"/>
              </a:rPr>
              <a:t>taxation</a:t>
            </a:r>
            <a:r>
              <a:rPr lang="en-US" sz="2800" dirty="0">
                <a:latin typeface="Arial" charset="0"/>
              </a:rPr>
              <a:t> (e.g., income tax and sales tax)</a:t>
            </a:r>
          </a:p>
          <a:p>
            <a:pPr eaLnBrk="1" hangingPunct="1"/>
            <a:r>
              <a:rPr lang="en-US" sz="2800" dirty="0">
                <a:latin typeface="Arial" charset="0"/>
              </a:rPr>
              <a:t>Management of natural resources (e.g., rests and electrical energy)</a:t>
            </a:r>
          </a:p>
          <a:p>
            <a:pPr eaLnBrk="1" hangingPunct="1"/>
            <a:r>
              <a:rPr lang="en-US" sz="2800" dirty="0">
                <a:latin typeface="Arial" charset="0"/>
              </a:rPr>
              <a:t>Local public </a:t>
            </a:r>
            <a:r>
              <a:rPr lang="en-US" sz="2800" b="1" u="sng" dirty="0">
                <a:latin typeface="Arial" charset="0"/>
              </a:rPr>
              <a:t>works</a:t>
            </a:r>
            <a:r>
              <a:rPr lang="en-US" sz="2800" dirty="0">
                <a:latin typeface="Arial" charset="0"/>
              </a:rPr>
              <a:t> (e.g., roads and canals)</a:t>
            </a:r>
          </a:p>
          <a:p>
            <a:pPr eaLnBrk="1" hangingPunct="1"/>
            <a:r>
              <a:rPr lang="en-US" sz="2800" dirty="0">
                <a:latin typeface="Arial" charset="0"/>
              </a:rPr>
              <a:t>Courts and the administration of justice</a:t>
            </a:r>
          </a:p>
          <a:p>
            <a:pPr eaLnBrk="1" hangingPunct="1"/>
            <a:r>
              <a:rPr lang="en-US" sz="2800" dirty="0">
                <a:latin typeface="Arial" charset="0"/>
              </a:rPr>
              <a:t>Local (municipal) government</a:t>
            </a:r>
          </a:p>
          <a:p>
            <a:pPr eaLnBrk="1" hangingPunct="1"/>
            <a:endParaRPr lang="en-CA" sz="2800" dirty="0">
              <a:latin typeface="Arial" charset="0"/>
            </a:endParaRPr>
          </a:p>
        </p:txBody>
      </p:sp>
      <p:sp>
        <p:nvSpPr>
          <p:cNvPr id="3" name="TextBox 2"/>
          <p:cNvSpPr txBox="1"/>
          <p:nvPr/>
        </p:nvSpPr>
        <p:spPr>
          <a:xfrm>
            <a:off x="8355991" y="2455"/>
            <a:ext cx="788009"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2849592508"/>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0" y="457200"/>
            <a:ext cx="9029700" cy="6172200"/>
          </a:xfrm>
        </p:spPr>
        <p:txBody>
          <a:bodyPr/>
          <a:lstStyle/>
          <a:p>
            <a:pPr algn="ctr" eaLnBrk="1" hangingPunct="1">
              <a:lnSpc>
                <a:spcPct val="90000"/>
              </a:lnSpc>
              <a:spcBef>
                <a:spcPct val="0"/>
              </a:spcBef>
              <a:buClrTx/>
              <a:buSzTx/>
              <a:buFontTx/>
              <a:buNone/>
            </a:pPr>
            <a:r>
              <a:rPr lang="en-US" b="1" u="sng" dirty="0">
                <a:latin typeface="Arial" charset="0"/>
              </a:rPr>
              <a:t>Municipal Powers</a:t>
            </a:r>
            <a:endParaRPr lang="en-US" u="sng" dirty="0">
              <a:latin typeface="Arial" charset="0"/>
            </a:endParaRPr>
          </a:p>
          <a:p>
            <a:pPr eaLnBrk="1" hangingPunct="1">
              <a:lnSpc>
                <a:spcPct val="90000"/>
              </a:lnSpc>
            </a:pPr>
            <a:r>
              <a:rPr lang="en-US" b="1" u="sng" dirty="0">
                <a:latin typeface="Arial" charset="0"/>
              </a:rPr>
              <a:t>Water</a:t>
            </a:r>
            <a:r>
              <a:rPr lang="en-US" dirty="0">
                <a:latin typeface="Arial" charset="0"/>
              </a:rPr>
              <a:t> and sewer service</a:t>
            </a:r>
          </a:p>
          <a:p>
            <a:pPr eaLnBrk="1" hangingPunct="1">
              <a:lnSpc>
                <a:spcPct val="90000"/>
              </a:lnSpc>
            </a:pPr>
            <a:r>
              <a:rPr lang="en-US" dirty="0">
                <a:latin typeface="Arial" charset="0"/>
              </a:rPr>
              <a:t>Public </a:t>
            </a:r>
            <a:r>
              <a:rPr lang="en-US" b="1" u="sng" dirty="0">
                <a:latin typeface="Arial" charset="0"/>
              </a:rPr>
              <a:t>transit</a:t>
            </a:r>
          </a:p>
          <a:p>
            <a:pPr eaLnBrk="1" hangingPunct="1">
              <a:lnSpc>
                <a:spcPct val="90000"/>
              </a:lnSpc>
            </a:pPr>
            <a:r>
              <a:rPr lang="en-US" dirty="0">
                <a:latin typeface="Arial" charset="0"/>
              </a:rPr>
              <a:t>Fire and police protection and ambulance service</a:t>
            </a:r>
          </a:p>
          <a:p>
            <a:pPr eaLnBrk="1" hangingPunct="1">
              <a:lnSpc>
                <a:spcPct val="90000"/>
              </a:lnSpc>
            </a:pPr>
            <a:r>
              <a:rPr lang="en-US" dirty="0">
                <a:latin typeface="Arial" charset="0"/>
              </a:rPr>
              <a:t>Licensing and </a:t>
            </a:r>
            <a:r>
              <a:rPr lang="en-US" b="1" u="sng" dirty="0">
                <a:latin typeface="Arial" charset="0"/>
              </a:rPr>
              <a:t>inspection</a:t>
            </a:r>
            <a:r>
              <a:rPr lang="en-US" dirty="0">
                <a:latin typeface="Arial" charset="0"/>
              </a:rPr>
              <a:t> (e.g., houses)</a:t>
            </a:r>
          </a:p>
          <a:p>
            <a:pPr eaLnBrk="1" hangingPunct="1">
              <a:lnSpc>
                <a:spcPct val="90000"/>
              </a:lnSpc>
            </a:pPr>
            <a:r>
              <a:rPr lang="en-US" dirty="0">
                <a:latin typeface="Arial" charset="0"/>
              </a:rPr>
              <a:t>Street lights, sidewalks, and local roads</a:t>
            </a:r>
          </a:p>
          <a:p>
            <a:pPr eaLnBrk="1" hangingPunct="1">
              <a:lnSpc>
                <a:spcPct val="90000"/>
              </a:lnSpc>
            </a:pPr>
            <a:r>
              <a:rPr lang="en-US" dirty="0">
                <a:latin typeface="Arial" charset="0"/>
              </a:rPr>
              <a:t>Public health services</a:t>
            </a:r>
          </a:p>
          <a:p>
            <a:pPr eaLnBrk="1" hangingPunct="1">
              <a:lnSpc>
                <a:spcPct val="90000"/>
              </a:lnSpc>
            </a:pPr>
            <a:r>
              <a:rPr lang="en-US" b="1" u="sng" dirty="0">
                <a:latin typeface="Arial" charset="0"/>
              </a:rPr>
              <a:t>Recreation</a:t>
            </a:r>
            <a:r>
              <a:rPr lang="en-US" dirty="0">
                <a:latin typeface="Arial" charset="0"/>
              </a:rPr>
              <a:t> facilities</a:t>
            </a:r>
          </a:p>
          <a:p>
            <a:pPr eaLnBrk="1" hangingPunct="1">
              <a:lnSpc>
                <a:spcPct val="90000"/>
              </a:lnSpc>
            </a:pPr>
            <a:r>
              <a:rPr lang="en-US" b="1" u="sng" dirty="0">
                <a:latin typeface="Arial" charset="0"/>
              </a:rPr>
              <a:t>Libraries</a:t>
            </a:r>
          </a:p>
          <a:p>
            <a:pPr eaLnBrk="1" hangingPunct="1">
              <a:lnSpc>
                <a:spcPct val="90000"/>
              </a:lnSpc>
            </a:pPr>
            <a:r>
              <a:rPr lang="en-US" dirty="0">
                <a:latin typeface="Arial" charset="0"/>
              </a:rPr>
              <a:t>Animal Control</a:t>
            </a:r>
          </a:p>
          <a:p>
            <a:pPr eaLnBrk="1" hangingPunct="1">
              <a:lnSpc>
                <a:spcPct val="90000"/>
              </a:lnSpc>
            </a:pPr>
            <a:endParaRPr lang="en-CA" dirty="0">
              <a:latin typeface="Arial" charset="0"/>
            </a:endParaRPr>
          </a:p>
        </p:txBody>
      </p:sp>
      <p:sp>
        <p:nvSpPr>
          <p:cNvPr id="3" name="TextBox 2"/>
          <p:cNvSpPr txBox="1"/>
          <p:nvPr/>
        </p:nvSpPr>
        <p:spPr>
          <a:xfrm>
            <a:off x="8355991" y="2455"/>
            <a:ext cx="788009" cy="707886"/>
          </a:xfrm>
          <a:prstGeom prst="rect">
            <a:avLst/>
          </a:prstGeom>
          <a:noFill/>
        </p:spPr>
        <p:txBody>
          <a:bodyPr wrap="square" rtlCol="0">
            <a:spAutoFit/>
          </a:bodyPr>
          <a:lstStyle/>
          <a:p>
            <a:r>
              <a:rPr lang="en-US" sz="4000" dirty="0" smtClean="0">
                <a:sym typeface="Wingdings"/>
              </a:rPr>
              <a:t></a:t>
            </a:r>
            <a:endParaRPr lang="en-US" sz="4000" dirty="0"/>
          </a:p>
        </p:txBody>
      </p:sp>
    </p:spTree>
    <p:extLst>
      <p:ext uri="{BB962C8B-B14F-4D97-AF65-F5344CB8AC3E}">
        <p14:creationId xmlns:p14="http://schemas.microsoft.com/office/powerpoint/2010/main" val="2208683844"/>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Consensus Based Governance</a:t>
            </a:r>
            <a:endParaRPr lang="en-US" dirty="0"/>
          </a:p>
        </p:txBody>
      </p:sp>
      <p:sp>
        <p:nvSpPr>
          <p:cNvPr id="3" name="Content Placeholder 2"/>
          <p:cNvSpPr>
            <a:spLocks noGrp="1"/>
          </p:cNvSpPr>
          <p:nvPr>
            <p:ph idx="1"/>
          </p:nvPr>
        </p:nvSpPr>
        <p:spPr/>
        <p:txBody>
          <a:bodyPr/>
          <a:lstStyle/>
          <a:p>
            <a:pPr marL="0" indent="0">
              <a:buNone/>
            </a:pPr>
            <a:r>
              <a:rPr lang="en-US" dirty="0" smtClean="0"/>
              <a:t>First Nations Based </a:t>
            </a:r>
          </a:p>
          <a:p>
            <a:r>
              <a:rPr lang="en-US" dirty="0" smtClean="0"/>
              <a:t>Sechelt, N.W.T, Nunavut, etc.</a:t>
            </a:r>
          </a:p>
          <a:p>
            <a:r>
              <a:rPr lang="en-US" dirty="0" smtClean="0"/>
              <a:t>All MLA run as Independents</a:t>
            </a:r>
          </a:p>
          <a:p>
            <a:r>
              <a:rPr lang="en-US" dirty="0" smtClean="0"/>
              <a:t>They meet and elect a Speaker, Premier and individual cabinet ministers.</a:t>
            </a:r>
          </a:p>
          <a:p>
            <a:r>
              <a:rPr lang="en-US" dirty="0" smtClean="0"/>
              <a:t>Majority carries the vote. </a:t>
            </a:r>
            <a:endParaRPr lang="en-US" dirty="0"/>
          </a:p>
        </p:txBody>
      </p:sp>
    </p:spTree>
    <p:extLst>
      <p:ext uri="{BB962C8B-B14F-4D97-AF65-F5344CB8AC3E}">
        <p14:creationId xmlns:p14="http://schemas.microsoft.com/office/powerpoint/2010/main" val="3201623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normAutofit fontScale="90000"/>
          </a:bodyPr>
          <a:lstStyle/>
          <a:p>
            <a:r>
              <a:rPr lang="en-US" dirty="0" smtClean="0">
                <a:solidFill>
                  <a:schemeClr val="accent2"/>
                </a:solidFill>
              </a:rPr>
              <a:t>The beauty of politics</a:t>
            </a:r>
            <a:r>
              <a:rPr lang="mr-IN" dirty="0" smtClean="0">
                <a:solidFill>
                  <a:schemeClr val="accent2"/>
                </a:solidFill>
              </a:rPr>
              <a:t>…</a:t>
            </a:r>
            <a:r>
              <a:rPr lang="mr-IN" dirty="0" smtClean="0">
                <a:solidFill>
                  <a:schemeClr val="accent2"/>
                </a:solidFill>
                <a:sym typeface="Wingdings"/>
              </a:rPr>
              <a:t></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69" name="Content Placeholder 68"/>
          <p:cNvSpPr>
            <a:spLocks noGrp="1"/>
          </p:cNvSpPr>
          <p:nvPr>
            <p:ph idx="1"/>
          </p:nvPr>
        </p:nvSpPr>
        <p:spPr>
          <a:xfrm>
            <a:off x="0" y="1224294"/>
            <a:ext cx="9143999" cy="5633706"/>
          </a:xfrm>
        </p:spPr>
        <p:txBody>
          <a:bodyPr/>
          <a:lstStyle/>
          <a:p>
            <a:endParaRPr lang="en-US" dirty="0" smtClean="0"/>
          </a:p>
          <a:p>
            <a:endParaRPr lang="en-US" dirty="0" smtClean="0"/>
          </a:p>
          <a:p>
            <a:pPr marL="0" indent="0" algn="ctr">
              <a:buNone/>
            </a:pPr>
            <a:r>
              <a:rPr lang="en-US" dirty="0" smtClean="0"/>
              <a:t>As we go through this unit we are each exploring our own </a:t>
            </a:r>
            <a:r>
              <a:rPr lang="en-US" b="1" u="sng" dirty="0" smtClean="0"/>
              <a:t>beliefs</a:t>
            </a:r>
            <a:r>
              <a:rPr lang="en-US" dirty="0" smtClean="0"/>
              <a:t>, </a:t>
            </a:r>
            <a:r>
              <a:rPr lang="en-US" b="1" u="sng" dirty="0" smtClean="0"/>
              <a:t>values</a:t>
            </a:r>
            <a:r>
              <a:rPr lang="en-US" dirty="0" smtClean="0"/>
              <a:t> and </a:t>
            </a:r>
            <a:r>
              <a:rPr lang="en-US" b="1" u="sng" dirty="0" smtClean="0"/>
              <a:t>ideas</a:t>
            </a:r>
            <a:r>
              <a:rPr lang="en-US" dirty="0" smtClean="0"/>
              <a:t> about the world we live in and how we </a:t>
            </a:r>
            <a:r>
              <a:rPr lang="en-US" b="1" u="sng" dirty="0" smtClean="0"/>
              <a:t>each </a:t>
            </a:r>
            <a:r>
              <a:rPr lang="en-US" dirty="0" smtClean="0"/>
              <a:t>think it should be run.</a:t>
            </a:r>
            <a:endParaRPr lang="en-US" b="1" u="sng" dirty="0"/>
          </a:p>
          <a:p>
            <a:endParaRPr lang="en-US" dirty="0"/>
          </a:p>
        </p:txBody>
      </p:sp>
    </p:spTree>
    <p:extLst>
      <p:ext uri="{BB962C8B-B14F-4D97-AF65-F5344CB8AC3E}">
        <p14:creationId xmlns:p14="http://schemas.microsoft.com/office/powerpoint/2010/main" val="1672244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8"/>
            <a:ext cx="8229600" cy="804998"/>
          </a:xfrm>
        </p:spPr>
        <p:txBody>
          <a:bodyPr/>
          <a:lstStyle/>
          <a:p>
            <a:r>
              <a:rPr lang="en-US" dirty="0" smtClean="0"/>
              <a:t>Classwork</a:t>
            </a:r>
            <a:endParaRPr lang="en-US" dirty="0"/>
          </a:p>
        </p:txBody>
      </p:sp>
      <p:sp>
        <p:nvSpPr>
          <p:cNvPr id="4" name="Content Placeholder 3"/>
          <p:cNvSpPr txBox="1">
            <a:spLocks noGrp="1"/>
          </p:cNvSpPr>
          <p:nvPr>
            <p:ph idx="1"/>
          </p:nvPr>
        </p:nvSpPr>
        <p:spPr>
          <a:xfrm>
            <a:off x="0" y="733246"/>
            <a:ext cx="9144000" cy="6124754"/>
          </a:xfrm>
          <a:prstGeom prst="rect">
            <a:avLst/>
          </a:prstGeom>
          <a:noFill/>
        </p:spPr>
        <p:txBody>
          <a:bodyPr wrap="square" rtlCol="0">
            <a:spAutoFit/>
          </a:bodyPr>
          <a:lstStyle/>
          <a:p>
            <a:r>
              <a:rPr lang="en-US" sz="4000" dirty="0" smtClean="0">
                <a:sym typeface="Wingdings"/>
              </a:rPr>
              <a:t>Finish the Political Spectrum</a:t>
            </a:r>
          </a:p>
          <a:p>
            <a:r>
              <a:rPr lang="en-US" sz="4000" dirty="0" smtClean="0">
                <a:sym typeface="Wingdings"/>
              </a:rPr>
              <a:t>Finish the Foundations of Government</a:t>
            </a:r>
          </a:p>
          <a:p>
            <a:r>
              <a:rPr lang="en-US" sz="4000" dirty="0" smtClean="0">
                <a:sym typeface="Wingdings"/>
              </a:rPr>
              <a:t>Finish the Charter of Rights and Freedoms.</a:t>
            </a:r>
          </a:p>
          <a:p>
            <a:r>
              <a:rPr lang="en-US" sz="4000" dirty="0" smtClean="0">
                <a:sym typeface="Wingdings"/>
              </a:rPr>
              <a:t>Begin ‘4 Features of Government’ Mini Quiz</a:t>
            </a:r>
          </a:p>
          <a:p>
            <a:r>
              <a:rPr lang="en-US" sz="4000" dirty="0" smtClean="0">
                <a:sym typeface="Wingdings"/>
              </a:rPr>
              <a:t>Begin the Minority Government - Workbook</a:t>
            </a:r>
            <a:endParaRPr lang="en-US" sz="4000" dirty="0"/>
          </a:p>
        </p:txBody>
      </p:sp>
    </p:spTree>
    <p:extLst>
      <p:ext uri="{BB962C8B-B14F-4D97-AF65-F5344CB8AC3E}">
        <p14:creationId xmlns:p14="http://schemas.microsoft.com/office/powerpoint/2010/main" val="2644152458"/>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CNN 10</a:t>
            </a:r>
          </a:p>
          <a:p>
            <a:endParaRPr lang="en-US" dirty="0"/>
          </a:p>
          <a:p>
            <a:r>
              <a:rPr lang="en-US" dirty="0" smtClean="0"/>
              <a:t>How a Bill becomes a Law</a:t>
            </a:r>
          </a:p>
          <a:p>
            <a:endParaRPr lang="en-US" dirty="0"/>
          </a:p>
          <a:p>
            <a:r>
              <a:rPr lang="en-US" dirty="0" smtClean="0"/>
              <a:t>Government Project </a:t>
            </a:r>
          </a:p>
          <a:p>
            <a:endParaRPr lang="en-US" dirty="0"/>
          </a:p>
          <a:p>
            <a:r>
              <a:rPr lang="en-US" dirty="0" smtClean="0"/>
              <a:t>Classwork </a:t>
            </a:r>
            <a:endParaRPr lang="en-US" dirty="0"/>
          </a:p>
        </p:txBody>
      </p:sp>
    </p:spTree>
    <p:extLst>
      <p:ext uri="{BB962C8B-B14F-4D97-AF65-F5344CB8AC3E}">
        <p14:creationId xmlns:p14="http://schemas.microsoft.com/office/powerpoint/2010/main" val="4046892434"/>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How a Bill becomes a Law</a:t>
            </a:r>
          </a:p>
        </p:txBody>
      </p:sp>
      <p:sp>
        <p:nvSpPr>
          <p:cNvPr id="2051" name="Rectangle 3"/>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3855314545"/>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a:solidFill>
              <a:schemeClr val="tx1"/>
            </a:solidFill>
            <a:miter lim="800000"/>
            <a:headEnd/>
            <a:tailEnd/>
          </a:ln>
        </p:spPr>
        <p:txBody>
          <a:bodyPr/>
          <a:lstStyle/>
          <a:p>
            <a:r>
              <a:rPr lang="en-US" dirty="0">
                <a:solidFill>
                  <a:schemeClr val="tx1"/>
                </a:solidFill>
                <a:latin typeface="Comic Sans MS" charset="0"/>
              </a:rPr>
              <a:t>The basics</a:t>
            </a:r>
          </a:p>
        </p:txBody>
      </p:sp>
      <p:sp>
        <p:nvSpPr>
          <p:cNvPr id="16387" name="Rectangle 3"/>
          <p:cNvSpPr>
            <a:spLocks noGrp="1" noChangeArrowheads="1"/>
          </p:cNvSpPr>
          <p:nvPr>
            <p:ph type="body" idx="1"/>
          </p:nvPr>
        </p:nvSpPr>
        <p:spPr>
          <a:ln>
            <a:solidFill>
              <a:schemeClr val="tx1"/>
            </a:solidFill>
            <a:miter lim="800000"/>
            <a:headEnd/>
            <a:tailEnd/>
          </a:ln>
        </p:spPr>
        <p:txBody>
          <a:bodyPr/>
          <a:lstStyle/>
          <a:p>
            <a:r>
              <a:rPr lang="en-US" dirty="0">
                <a:latin typeface="Comic Sans MS" charset="0"/>
              </a:rPr>
              <a:t>The process begins when an </a:t>
            </a:r>
            <a:r>
              <a:rPr lang="en-US" b="1" u="sng" dirty="0" smtClean="0">
                <a:latin typeface="Comic Sans MS" charset="0"/>
              </a:rPr>
              <a:t>idea </a:t>
            </a:r>
            <a:r>
              <a:rPr lang="en-US" dirty="0" smtClean="0">
                <a:latin typeface="Comic Sans MS" charset="0"/>
              </a:rPr>
              <a:t>is </a:t>
            </a:r>
            <a:r>
              <a:rPr lang="en-US" b="1" u="sng" dirty="0">
                <a:latin typeface="Comic Sans MS" charset="0"/>
              </a:rPr>
              <a:t>discussed</a:t>
            </a:r>
            <a:r>
              <a:rPr lang="en-US" dirty="0">
                <a:latin typeface="Comic Sans MS" charset="0"/>
              </a:rPr>
              <a:t> and </a:t>
            </a:r>
            <a:r>
              <a:rPr lang="en-US" b="1" u="sng" dirty="0">
                <a:latin typeface="Comic Sans MS" charset="0"/>
              </a:rPr>
              <a:t>approved</a:t>
            </a:r>
            <a:r>
              <a:rPr lang="en-US" dirty="0">
                <a:latin typeface="Comic Sans MS" charset="0"/>
              </a:rPr>
              <a:t> by the Cabinet, then made into a bill.</a:t>
            </a:r>
          </a:p>
          <a:p>
            <a:r>
              <a:rPr lang="en-US" dirty="0">
                <a:latin typeface="Comic Sans MS" charset="0"/>
              </a:rPr>
              <a:t>This </a:t>
            </a:r>
            <a:r>
              <a:rPr lang="ja-JP" altLang="en-US" dirty="0">
                <a:latin typeface="Arial"/>
              </a:rPr>
              <a:t>“</a:t>
            </a:r>
            <a:r>
              <a:rPr lang="en-US" dirty="0">
                <a:latin typeface="Comic Sans MS" charset="0"/>
              </a:rPr>
              <a:t>idea</a:t>
            </a:r>
            <a:r>
              <a:rPr lang="ja-JP" altLang="en-US" dirty="0">
                <a:latin typeface="Arial"/>
              </a:rPr>
              <a:t>”</a:t>
            </a:r>
            <a:r>
              <a:rPr lang="en-US" dirty="0">
                <a:latin typeface="Comic Sans MS" charset="0"/>
              </a:rPr>
              <a:t> is proposed to make the lives of Canadians </a:t>
            </a:r>
            <a:r>
              <a:rPr lang="en-US" b="1" u="sng" dirty="0">
                <a:latin typeface="Comic Sans MS" charset="0"/>
              </a:rPr>
              <a:t>better</a:t>
            </a:r>
            <a:r>
              <a:rPr lang="en-US" dirty="0">
                <a:latin typeface="Comic Sans MS" charset="0"/>
              </a:rPr>
              <a:t> in hopes that it will pass and be signed</a:t>
            </a:r>
          </a:p>
        </p:txBody>
      </p:sp>
    </p:spTree>
    <p:extLst>
      <p:ext uri="{BB962C8B-B14F-4D97-AF65-F5344CB8AC3E}">
        <p14:creationId xmlns:p14="http://schemas.microsoft.com/office/powerpoint/2010/main" val="2199036105"/>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838200"/>
            <a:ext cx="8229600" cy="5292725"/>
          </a:xfrm>
          <a:ln>
            <a:solidFill>
              <a:schemeClr val="tx1"/>
            </a:solidFill>
            <a:miter lim="800000"/>
            <a:headEnd/>
            <a:tailEnd/>
          </a:ln>
        </p:spPr>
        <p:txBody>
          <a:bodyPr/>
          <a:lstStyle/>
          <a:p>
            <a:r>
              <a:rPr lang="en-US" dirty="0">
                <a:latin typeface="Comic Sans MS" charset="0"/>
              </a:rPr>
              <a:t>The lawmaking process starts with a bill- a proposal to create a new law or to change an existing one.</a:t>
            </a:r>
          </a:p>
          <a:p>
            <a:r>
              <a:rPr lang="en-US" dirty="0">
                <a:latin typeface="Comic Sans MS" charset="0"/>
              </a:rPr>
              <a:t>Most bills considered by Parliament are </a:t>
            </a:r>
            <a:r>
              <a:rPr lang="en-US" b="1" u="sng" dirty="0">
                <a:latin typeface="Comic Sans MS" charset="0"/>
              </a:rPr>
              <a:t>public</a:t>
            </a:r>
            <a:r>
              <a:rPr lang="en-US" dirty="0">
                <a:latin typeface="Comic Sans MS" charset="0"/>
              </a:rPr>
              <a:t> bills (concern matters of the public)</a:t>
            </a:r>
          </a:p>
          <a:p>
            <a:pPr lvl="1"/>
            <a:r>
              <a:rPr lang="en-US" dirty="0" err="1">
                <a:latin typeface="Comic Sans MS" charset="0"/>
              </a:rPr>
              <a:t>ie</a:t>
            </a:r>
            <a:r>
              <a:rPr lang="en-US" dirty="0">
                <a:latin typeface="Comic Sans MS" charset="0"/>
              </a:rPr>
              <a:t>: taxes and spending</a:t>
            </a:r>
          </a:p>
          <a:p>
            <a:pPr lvl="1"/>
            <a:r>
              <a:rPr lang="en-US" dirty="0">
                <a:latin typeface="Comic Sans MS" charset="0"/>
              </a:rPr>
              <a:t>Health and other social programs</a:t>
            </a:r>
          </a:p>
          <a:p>
            <a:pPr lvl="1"/>
            <a:r>
              <a:rPr lang="en-US" dirty="0">
                <a:latin typeface="Comic Sans MS" charset="0"/>
              </a:rPr>
              <a:t>Defense and the environment  </a:t>
            </a:r>
          </a:p>
        </p:txBody>
      </p:sp>
    </p:spTree>
    <p:extLst>
      <p:ext uri="{BB962C8B-B14F-4D97-AF65-F5344CB8AC3E}">
        <p14:creationId xmlns:p14="http://schemas.microsoft.com/office/powerpoint/2010/main" val="865428315"/>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body" idx="1"/>
          </p:nvPr>
        </p:nvSpPr>
        <p:spPr>
          <a:xfrm>
            <a:off x="0" y="1082"/>
            <a:ext cx="9144000" cy="6856917"/>
          </a:xfrm>
          <a:ln>
            <a:solidFill>
              <a:schemeClr val="tx1"/>
            </a:solidFill>
            <a:miter lim="800000"/>
            <a:headEnd/>
            <a:tailEnd/>
          </a:ln>
        </p:spPr>
        <p:txBody>
          <a:bodyPr>
            <a:normAutofit/>
          </a:bodyPr>
          <a:lstStyle/>
          <a:p>
            <a:pPr>
              <a:lnSpc>
                <a:spcPct val="90000"/>
              </a:lnSpc>
            </a:pPr>
            <a:r>
              <a:rPr lang="en-US" sz="2800" dirty="0">
                <a:latin typeface="Comic Sans MS" charset="0"/>
              </a:rPr>
              <a:t>A bill can be introduced in the House of Commons (C-bills) or the Senate (S-bills)</a:t>
            </a:r>
          </a:p>
          <a:p>
            <a:pPr>
              <a:lnSpc>
                <a:spcPct val="90000"/>
              </a:lnSpc>
            </a:pPr>
            <a:r>
              <a:rPr lang="en-US" sz="2800" dirty="0">
                <a:latin typeface="Comic Sans MS" charset="0"/>
              </a:rPr>
              <a:t>Most public bills get their start in the </a:t>
            </a:r>
            <a:r>
              <a:rPr lang="en-US" sz="2800" b="1" u="sng" dirty="0">
                <a:latin typeface="Comic Sans MS" charset="0"/>
              </a:rPr>
              <a:t>Commons</a:t>
            </a:r>
          </a:p>
          <a:p>
            <a:pPr>
              <a:lnSpc>
                <a:spcPct val="90000"/>
              </a:lnSpc>
            </a:pPr>
            <a:r>
              <a:rPr lang="en-US" sz="2800" dirty="0">
                <a:latin typeface="Comic Sans MS" charset="0"/>
              </a:rPr>
              <a:t>A bill goes through certain formal stages in each house which include a series of three </a:t>
            </a:r>
            <a:r>
              <a:rPr lang="ja-JP" altLang="en-US" sz="2800" dirty="0">
                <a:latin typeface="Arial"/>
              </a:rPr>
              <a:t>“</a:t>
            </a:r>
            <a:r>
              <a:rPr lang="en-US" sz="2800" dirty="0">
                <a:latin typeface="Comic Sans MS" charset="0"/>
              </a:rPr>
              <a:t>readings</a:t>
            </a:r>
            <a:r>
              <a:rPr lang="ja-JP" altLang="en-US" sz="2800" dirty="0">
                <a:latin typeface="Arial"/>
              </a:rPr>
              <a:t>”</a:t>
            </a:r>
            <a:r>
              <a:rPr lang="en-US" sz="2800" dirty="0">
                <a:latin typeface="Comic Sans MS" charset="0"/>
              </a:rPr>
              <a:t> during which parliamentarians debate the bill</a:t>
            </a:r>
          </a:p>
          <a:p>
            <a:pPr>
              <a:lnSpc>
                <a:spcPct val="90000"/>
              </a:lnSpc>
            </a:pPr>
            <a:r>
              <a:rPr lang="en-US" sz="2800" dirty="0">
                <a:latin typeface="Comic Sans MS" charset="0"/>
              </a:rPr>
              <a:t>There are four (4) things than can be done to a bill</a:t>
            </a:r>
          </a:p>
          <a:p>
            <a:pPr lvl="1">
              <a:lnSpc>
                <a:spcPct val="90000"/>
              </a:lnSpc>
            </a:pPr>
            <a:r>
              <a:rPr lang="en-US" sz="2400" dirty="0">
                <a:latin typeface="Comic Sans MS" charset="0"/>
              </a:rPr>
              <a:t>1. Can be </a:t>
            </a:r>
            <a:r>
              <a:rPr lang="en-US" sz="2400" b="1" u="sng" dirty="0">
                <a:latin typeface="Comic Sans MS" charset="0"/>
              </a:rPr>
              <a:t>passed</a:t>
            </a:r>
          </a:p>
          <a:p>
            <a:pPr lvl="1">
              <a:lnSpc>
                <a:spcPct val="90000"/>
              </a:lnSpc>
            </a:pPr>
            <a:r>
              <a:rPr lang="en-US" sz="2400" dirty="0">
                <a:latin typeface="Comic Sans MS" charset="0"/>
              </a:rPr>
              <a:t>2. Can be </a:t>
            </a:r>
            <a:r>
              <a:rPr lang="en-US" sz="2400" b="1" u="sng" dirty="0">
                <a:latin typeface="Comic Sans MS" charset="0"/>
              </a:rPr>
              <a:t>amended </a:t>
            </a:r>
          </a:p>
          <a:p>
            <a:pPr lvl="1">
              <a:lnSpc>
                <a:spcPct val="90000"/>
              </a:lnSpc>
            </a:pPr>
            <a:r>
              <a:rPr lang="en-US" sz="2400" dirty="0">
                <a:latin typeface="Comic Sans MS" charset="0"/>
              </a:rPr>
              <a:t>3. Can be </a:t>
            </a:r>
            <a:r>
              <a:rPr lang="en-US" sz="2400" b="1" u="sng" dirty="0">
                <a:latin typeface="Comic Sans MS" charset="0"/>
              </a:rPr>
              <a:t>delayed</a:t>
            </a:r>
          </a:p>
          <a:p>
            <a:pPr lvl="1">
              <a:lnSpc>
                <a:spcPct val="90000"/>
              </a:lnSpc>
            </a:pPr>
            <a:r>
              <a:rPr lang="en-US" sz="2400" dirty="0">
                <a:latin typeface="Comic Sans MS" charset="0"/>
              </a:rPr>
              <a:t>4. Can be </a:t>
            </a:r>
            <a:r>
              <a:rPr lang="en-US" sz="2400" b="1" u="sng" dirty="0">
                <a:latin typeface="Comic Sans MS" charset="0"/>
              </a:rPr>
              <a:t>defeated</a:t>
            </a:r>
          </a:p>
        </p:txBody>
      </p:sp>
    </p:spTree>
    <p:extLst>
      <p:ext uri="{BB962C8B-B14F-4D97-AF65-F5344CB8AC3E}">
        <p14:creationId xmlns:p14="http://schemas.microsoft.com/office/powerpoint/2010/main" val="3025498053"/>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a:solidFill>
              <a:schemeClr val="tx1"/>
            </a:solidFill>
            <a:miter lim="800000"/>
            <a:headEnd/>
            <a:tailEnd/>
          </a:ln>
        </p:spPr>
        <p:txBody>
          <a:bodyPr>
            <a:normAutofit fontScale="90000"/>
          </a:bodyPr>
          <a:lstStyle/>
          <a:p>
            <a:r>
              <a:rPr lang="en-US" sz="4000" dirty="0">
                <a:solidFill>
                  <a:schemeClr val="tx1"/>
                </a:solidFill>
                <a:latin typeface="Comic Sans MS" charset="0"/>
              </a:rPr>
              <a:t>How a bill becomes a law at the Federal level</a:t>
            </a:r>
          </a:p>
        </p:txBody>
      </p:sp>
      <p:sp>
        <p:nvSpPr>
          <p:cNvPr id="21507" name="Rectangle 3"/>
          <p:cNvSpPr>
            <a:spLocks noGrp="1" noChangeArrowheads="1"/>
          </p:cNvSpPr>
          <p:nvPr>
            <p:ph type="body" idx="1"/>
          </p:nvPr>
        </p:nvSpPr>
        <p:spPr>
          <a:ln>
            <a:solidFill>
              <a:schemeClr val="tx1"/>
            </a:solidFill>
            <a:miter lim="800000"/>
            <a:headEnd/>
            <a:tailEnd/>
          </a:ln>
        </p:spPr>
        <p:txBody>
          <a:bodyPr/>
          <a:lstStyle/>
          <a:p>
            <a:r>
              <a:rPr lang="en-US" sz="2800" dirty="0">
                <a:latin typeface="Comic Sans MS" charset="0"/>
              </a:rPr>
              <a:t>Before we begin: the bill is introduced to the House of Commons </a:t>
            </a:r>
            <a:r>
              <a:rPr lang="en-US" sz="2800">
                <a:latin typeface="Comic Sans MS" charset="0"/>
              </a:rPr>
              <a:t>(</a:t>
            </a:r>
            <a:r>
              <a:rPr lang="en-US" sz="2800" smtClean="0">
                <a:latin typeface="Comic Sans MS" charset="0"/>
              </a:rPr>
              <a:t>338 </a:t>
            </a:r>
            <a:r>
              <a:rPr lang="en-US" sz="2800" dirty="0">
                <a:latin typeface="Comic Sans MS" charset="0"/>
              </a:rPr>
              <a:t>elected </a:t>
            </a:r>
            <a:r>
              <a:rPr lang="en-US" sz="2800" dirty="0" smtClean="0">
                <a:latin typeface="Comic Sans MS" charset="0"/>
              </a:rPr>
              <a:t>MP</a:t>
            </a:r>
            <a:r>
              <a:rPr lang="en-US" sz="2800" dirty="0" smtClean="0">
                <a:latin typeface="Arial"/>
              </a:rPr>
              <a:t>’</a:t>
            </a:r>
            <a:r>
              <a:rPr lang="en-US" sz="2800" dirty="0" smtClean="0">
                <a:latin typeface="Comic Sans MS" charset="0"/>
              </a:rPr>
              <a:t>s</a:t>
            </a:r>
            <a:r>
              <a:rPr lang="en-US" sz="2800" dirty="0">
                <a:latin typeface="Comic Sans MS" charset="0"/>
              </a:rPr>
              <a:t>)</a:t>
            </a:r>
          </a:p>
          <a:p>
            <a:r>
              <a:rPr lang="en-US" dirty="0">
                <a:latin typeface="Croobie" charset="0"/>
              </a:rPr>
              <a:t>First Reading</a:t>
            </a:r>
            <a:r>
              <a:rPr lang="en-US" sz="2800" dirty="0">
                <a:latin typeface="Croobie" charset="0"/>
              </a:rPr>
              <a:t>:</a:t>
            </a:r>
            <a:r>
              <a:rPr lang="en-US" sz="2800" dirty="0"/>
              <a:t> </a:t>
            </a:r>
            <a:r>
              <a:rPr lang="en-US" sz="2800" dirty="0">
                <a:latin typeface="Comic Sans MS" charset="0"/>
              </a:rPr>
              <a:t>The bill is </a:t>
            </a:r>
            <a:r>
              <a:rPr lang="ja-JP" altLang="en-US" sz="2800" dirty="0">
                <a:latin typeface="Arial"/>
              </a:rPr>
              <a:t>“</a:t>
            </a:r>
            <a:r>
              <a:rPr lang="en-US" sz="2800" b="1" u="sng" dirty="0">
                <a:latin typeface="Comic Sans MS" charset="0"/>
              </a:rPr>
              <a:t>read</a:t>
            </a:r>
            <a:r>
              <a:rPr lang="ja-JP" altLang="en-US" sz="2800" dirty="0">
                <a:latin typeface="Arial"/>
              </a:rPr>
              <a:t>”</a:t>
            </a:r>
            <a:r>
              <a:rPr lang="en-US" sz="2800" dirty="0">
                <a:latin typeface="Comic Sans MS" charset="0"/>
              </a:rPr>
              <a:t> for the first time without debate and printed.  Members have a chance to read its </a:t>
            </a:r>
            <a:r>
              <a:rPr lang="en-US" sz="2800" b="1" u="sng" dirty="0">
                <a:latin typeface="Comic Sans MS" charset="0"/>
              </a:rPr>
              <a:t>terms</a:t>
            </a:r>
            <a:r>
              <a:rPr lang="en-US" sz="2800" dirty="0"/>
              <a:t>.</a:t>
            </a:r>
          </a:p>
          <a:p>
            <a:r>
              <a:rPr lang="en-US" sz="3600" dirty="0">
                <a:latin typeface="Croobie" charset="0"/>
              </a:rPr>
              <a:t>Second Reading</a:t>
            </a:r>
            <a:r>
              <a:rPr lang="en-US" sz="2800" dirty="0"/>
              <a:t>: </a:t>
            </a:r>
            <a:r>
              <a:rPr lang="en-US" sz="2800" dirty="0">
                <a:latin typeface="Comic Sans MS" charset="0"/>
              </a:rPr>
              <a:t>The </a:t>
            </a:r>
            <a:r>
              <a:rPr lang="en-US" sz="2800" b="1" u="sng" dirty="0">
                <a:latin typeface="Comic Sans MS" charset="0"/>
              </a:rPr>
              <a:t>principle</a:t>
            </a:r>
            <a:r>
              <a:rPr lang="en-US" sz="2800" dirty="0">
                <a:latin typeface="Comic Sans MS" charset="0"/>
              </a:rPr>
              <a:t> of the bill is debated. The bill is then voted on in the House of Commons and sent to a parliamentary </a:t>
            </a:r>
            <a:r>
              <a:rPr lang="en-US" sz="2800" b="1" u="sng" dirty="0">
                <a:latin typeface="Comic Sans MS" charset="0"/>
              </a:rPr>
              <a:t>committee</a:t>
            </a:r>
            <a:r>
              <a:rPr lang="en-US" sz="2800" dirty="0">
                <a:latin typeface="Comic Sans MS" charset="0"/>
              </a:rPr>
              <a:t>. </a:t>
            </a:r>
          </a:p>
        </p:txBody>
      </p:sp>
    </p:spTree>
    <p:extLst>
      <p:ext uri="{BB962C8B-B14F-4D97-AF65-F5344CB8AC3E}">
        <p14:creationId xmlns:p14="http://schemas.microsoft.com/office/powerpoint/2010/main" val="995907210"/>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Grp="1" noChangeArrowheads="1"/>
          </p:cNvSpPr>
          <p:nvPr>
            <p:ph type="title"/>
          </p:nvPr>
        </p:nvSpPr>
        <p:spPr/>
        <p:txBody>
          <a:bodyPr/>
          <a:lstStyle/>
          <a:p>
            <a:endParaRPr lang="en-US"/>
          </a:p>
        </p:txBody>
      </p:sp>
      <p:sp>
        <p:nvSpPr>
          <p:cNvPr id="22535" name="Rectangle 7"/>
          <p:cNvSpPr>
            <a:spLocks noGrp="1" noChangeArrowheads="1"/>
          </p:cNvSpPr>
          <p:nvPr>
            <p:ph type="body" idx="1"/>
          </p:nvPr>
        </p:nvSpPr>
        <p:spPr/>
        <p:txBody>
          <a:bodyPr/>
          <a:lstStyle/>
          <a:p>
            <a:r>
              <a:rPr lang="en-US" sz="3600" dirty="0">
                <a:latin typeface="Croobie" charset="0"/>
              </a:rPr>
              <a:t>Committee Stage</a:t>
            </a:r>
            <a:r>
              <a:rPr lang="en-US" dirty="0"/>
              <a:t>: </a:t>
            </a:r>
            <a:r>
              <a:rPr lang="en-US" dirty="0">
                <a:latin typeface="Comic Sans MS" charset="0"/>
              </a:rPr>
              <a:t>A </a:t>
            </a:r>
            <a:r>
              <a:rPr lang="en-US" b="1" u="sng" dirty="0">
                <a:latin typeface="Comic Sans MS" charset="0"/>
              </a:rPr>
              <a:t>committee</a:t>
            </a:r>
            <a:r>
              <a:rPr lang="en-US" dirty="0">
                <a:latin typeface="Comic Sans MS" charset="0"/>
              </a:rPr>
              <a:t> hears witnesses, examines the bill in detail, </a:t>
            </a:r>
            <a:r>
              <a:rPr lang="en-US" b="1" u="sng" dirty="0">
                <a:latin typeface="Comic Sans MS" charset="0"/>
              </a:rPr>
              <a:t>clause</a:t>
            </a:r>
            <a:r>
              <a:rPr lang="en-US" dirty="0">
                <a:latin typeface="Comic Sans MS" charset="0"/>
              </a:rPr>
              <a:t> by clause, and submits a </a:t>
            </a:r>
            <a:r>
              <a:rPr lang="en-US" b="1" u="sng" dirty="0">
                <a:latin typeface="Comic Sans MS" charset="0"/>
              </a:rPr>
              <a:t>report</a:t>
            </a:r>
            <a:r>
              <a:rPr lang="en-US" dirty="0">
                <a:latin typeface="Comic Sans MS" charset="0"/>
              </a:rPr>
              <a:t> with or without amendments.  Necessary changes in wording are made.</a:t>
            </a:r>
          </a:p>
          <a:p>
            <a:r>
              <a:rPr lang="en-US" sz="3600" dirty="0">
                <a:latin typeface="Croobie" charset="0"/>
              </a:rPr>
              <a:t>Report Stage</a:t>
            </a:r>
            <a:r>
              <a:rPr lang="en-US" dirty="0"/>
              <a:t>: </a:t>
            </a:r>
            <a:r>
              <a:rPr lang="en-US" dirty="0">
                <a:latin typeface="Comic Sans MS" charset="0"/>
              </a:rPr>
              <a:t>Additional </a:t>
            </a:r>
            <a:r>
              <a:rPr lang="en-US" b="1" u="sng" dirty="0">
                <a:latin typeface="Comic Sans MS" charset="0"/>
              </a:rPr>
              <a:t>amendments</a:t>
            </a:r>
            <a:r>
              <a:rPr lang="en-US" dirty="0">
                <a:latin typeface="Comic Sans MS" charset="0"/>
              </a:rPr>
              <a:t> to the bill may be moved, debated and voted on.</a:t>
            </a:r>
          </a:p>
        </p:txBody>
      </p:sp>
    </p:spTree>
    <p:extLst>
      <p:ext uri="{BB962C8B-B14F-4D97-AF65-F5344CB8AC3E}">
        <p14:creationId xmlns:p14="http://schemas.microsoft.com/office/powerpoint/2010/main" val="1661087396"/>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a:p>
        </p:txBody>
      </p:sp>
      <p:sp>
        <p:nvSpPr>
          <p:cNvPr id="25603" name="Rectangle 3"/>
          <p:cNvSpPr>
            <a:spLocks noGrp="1" noChangeArrowheads="1"/>
          </p:cNvSpPr>
          <p:nvPr>
            <p:ph type="body" idx="1"/>
          </p:nvPr>
        </p:nvSpPr>
        <p:spPr/>
        <p:txBody>
          <a:bodyPr/>
          <a:lstStyle/>
          <a:p>
            <a:r>
              <a:rPr lang="en-US" sz="3600" dirty="0">
                <a:latin typeface="Croobie" charset="0"/>
              </a:rPr>
              <a:t>Third Reading</a:t>
            </a:r>
            <a:r>
              <a:rPr lang="en-US" dirty="0"/>
              <a:t>: </a:t>
            </a:r>
            <a:r>
              <a:rPr lang="en-US" dirty="0">
                <a:latin typeface="Comic Sans MS" charset="0"/>
              </a:rPr>
              <a:t>The bill is debated a final time and voted on by the House of </a:t>
            </a:r>
            <a:r>
              <a:rPr lang="en-US" b="1" u="sng" dirty="0">
                <a:latin typeface="Comic Sans MS" charset="0"/>
              </a:rPr>
              <a:t>Commons</a:t>
            </a:r>
            <a:r>
              <a:rPr lang="en-US" dirty="0">
                <a:latin typeface="Comic Sans MS" charset="0"/>
              </a:rPr>
              <a:t>.  It is either </a:t>
            </a:r>
            <a:r>
              <a:rPr lang="en-US" b="1" u="sng" dirty="0">
                <a:latin typeface="Comic Sans MS" charset="0"/>
              </a:rPr>
              <a:t>accepted</a:t>
            </a:r>
            <a:r>
              <a:rPr lang="en-US" dirty="0">
                <a:latin typeface="Comic Sans MS" charset="0"/>
              </a:rPr>
              <a:t> or </a:t>
            </a:r>
            <a:r>
              <a:rPr lang="en-US" b="1" u="sng" dirty="0">
                <a:latin typeface="Comic Sans MS" charset="0"/>
              </a:rPr>
              <a:t>rejected</a:t>
            </a:r>
            <a:r>
              <a:rPr lang="en-US" dirty="0">
                <a:latin typeface="Comic Sans MS" charset="0"/>
              </a:rPr>
              <a:t> at this stage.</a:t>
            </a:r>
          </a:p>
          <a:p>
            <a:r>
              <a:rPr lang="en-US" sz="3600" dirty="0">
                <a:latin typeface="Croobie" charset="0"/>
              </a:rPr>
              <a:t>Message</a:t>
            </a:r>
            <a:r>
              <a:rPr lang="en-US" dirty="0"/>
              <a:t>: </a:t>
            </a:r>
            <a:r>
              <a:rPr lang="en-US" dirty="0">
                <a:latin typeface="Comic Sans MS" charset="0"/>
              </a:rPr>
              <a:t>The bill is sent to the other House, where the process starts again from first </a:t>
            </a:r>
            <a:r>
              <a:rPr lang="en-US" b="1" u="sng" dirty="0">
                <a:latin typeface="Comic Sans MS" charset="0"/>
              </a:rPr>
              <a:t>reading</a:t>
            </a:r>
            <a:r>
              <a:rPr lang="en-US" dirty="0">
                <a:latin typeface="Comic Sans MS" charset="0"/>
              </a:rPr>
              <a:t>. </a:t>
            </a:r>
          </a:p>
        </p:txBody>
      </p:sp>
    </p:spTree>
    <p:extLst>
      <p:ext uri="{BB962C8B-B14F-4D97-AF65-F5344CB8AC3E}">
        <p14:creationId xmlns:p14="http://schemas.microsoft.com/office/powerpoint/2010/main" val="758469084"/>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solidFill>
                  <a:schemeClr val="tx1"/>
                </a:solidFill>
                <a:latin typeface="Comic Sans MS" charset="0"/>
              </a:rPr>
              <a:t>The bill is now at the Senate…</a:t>
            </a:r>
          </a:p>
        </p:txBody>
      </p:sp>
      <p:sp>
        <p:nvSpPr>
          <p:cNvPr id="26627" name="Rectangle 3"/>
          <p:cNvSpPr>
            <a:spLocks noGrp="1" noChangeArrowheads="1"/>
          </p:cNvSpPr>
          <p:nvPr>
            <p:ph type="body" idx="1"/>
          </p:nvPr>
        </p:nvSpPr>
        <p:spPr>
          <a:xfrm>
            <a:off x="457200" y="1600200"/>
            <a:ext cx="8229600" cy="4724400"/>
          </a:xfrm>
        </p:spPr>
        <p:txBody>
          <a:bodyPr/>
          <a:lstStyle/>
          <a:p>
            <a:r>
              <a:rPr lang="en-US" sz="2800" dirty="0">
                <a:latin typeface="Comic Sans MS" charset="0"/>
              </a:rPr>
              <a:t>Once the bill passes through the House of Commons, the </a:t>
            </a:r>
            <a:r>
              <a:rPr lang="en-US" sz="2800" b="1" u="sng" dirty="0">
                <a:latin typeface="Comic Sans MS" charset="0"/>
              </a:rPr>
              <a:t>process</a:t>
            </a:r>
            <a:r>
              <a:rPr lang="en-US" sz="2800" dirty="0">
                <a:latin typeface="Comic Sans MS" charset="0"/>
              </a:rPr>
              <a:t> starts over </a:t>
            </a:r>
            <a:r>
              <a:rPr lang="en-US" sz="2800" b="1" u="sng" dirty="0">
                <a:latin typeface="Comic Sans MS" charset="0"/>
              </a:rPr>
              <a:t>again</a:t>
            </a:r>
            <a:r>
              <a:rPr lang="en-US" sz="2800" dirty="0">
                <a:latin typeface="Comic Sans MS" charset="0"/>
              </a:rPr>
              <a:t> at the Senate (105 appointed senators)</a:t>
            </a:r>
          </a:p>
          <a:p>
            <a:r>
              <a:rPr lang="en-US" dirty="0">
                <a:latin typeface="Croobie" charset="0"/>
              </a:rPr>
              <a:t>First Reading</a:t>
            </a:r>
            <a:r>
              <a:rPr lang="en-US" sz="2800" dirty="0"/>
              <a:t>: </a:t>
            </a:r>
            <a:r>
              <a:rPr lang="en-US" sz="2800" dirty="0">
                <a:latin typeface="Comic Sans MS" charset="0"/>
              </a:rPr>
              <a:t>Bill is introduced by a brief statement and no debate</a:t>
            </a:r>
          </a:p>
          <a:p>
            <a:r>
              <a:rPr lang="en-US" sz="3600" dirty="0">
                <a:latin typeface="Croobie" charset="0"/>
              </a:rPr>
              <a:t>Second Reading</a:t>
            </a:r>
            <a:r>
              <a:rPr lang="en-US" sz="2800" b="1" dirty="0"/>
              <a:t>: </a:t>
            </a:r>
            <a:r>
              <a:rPr lang="en-US" sz="2800" dirty="0"/>
              <a:t>Reason for bill is </a:t>
            </a:r>
            <a:r>
              <a:rPr lang="en-US" sz="2800" b="1" u="sng" dirty="0"/>
              <a:t>explained</a:t>
            </a:r>
            <a:r>
              <a:rPr lang="en-US" sz="2800" dirty="0"/>
              <a:t>. The bill is debated on principles, its strengths, weaknesses; may be changed</a:t>
            </a:r>
          </a:p>
        </p:txBody>
      </p:sp>
    </p:spTree>
    <p:extLst>
      <p:ext uri="{BB962C8B-B14F-4D97-AF65-F5344CB8AC3E}">
        <p14:creationId xmlns:p14="http://schemas.microsoft.com/office/powerpoint/2010/main" val="36729370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Canadian Identity</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7" name="Content Placeholder 6"/>
          <p:cNvSpPr>
            <a:spLocks noGrp="1"/>
          </p:cNvSpPr>
          <p:nvPr>
            <p:ph idx="1"/>
          </p:nvPr>
        </p:nvSpPr>
        <p:spPr>
          <a:xfrm>
            <a:off x="-150381" y="1200329"/>
            <a:ext cx="3596610" cy="5657671"/>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Let’s begin working on Task 1 in your Package Booklet.</a:t>
            </a:r>
          </a:p>
        </p:txBody>
      </p:sp>
      <p:pic>
        <p:nvPicPr>
          <p:cNvPr id="3" name="Picture 2" descr="2_Canadian Identity .pdf"/>
          <p:cNvPicPr>
            <a:picLocks noChangeAspect="1"/>
          </p:cNvPicPr>
          <p:nvPr/>
        </p:nvPicPr>
        <p:blipFill rotWithShape="1">
          <a:blip r:embed="rId2" cstate="print">
            <a:extLst>
              <a:ext uri="{28A0092B-C50C-407E-A947-70E740481C1C}">
                <a14:useLocalDpi xmlns:a14="http://schemas.microsoft.com/office/drawing/2010/main"/>
              </a:ext>
            </a:extLst>
          </a:blip>
          <a:srcRect l="11465" t="7282" r="11221" b="17497"/>
          <a:stretch/>
        </p:blipFill>
        <p:spPr>
          <a:xfrm>
            <a:off x="3446229" y="1200329"/>
            <a:ext cx="5697771" cy="5657671"/>
          </a:xfrm>
          <a:prstGeom prst="rect">
            <a:avLst/>
          </a:prstGeom>
        </p:spPr>
      </p:pic>
      <p:sp>
        <p:nvSpPr>
          <p:cNvPr id="6" name="Down Arrow 5"/>
          <p:cNvSpPr/>
          <p:nvPr/>
        </p:nvSpPr>
        <p:spPr>
          <a:xfrm>
            <a:off x="5376732" y="2396232"/>
            <a:ext cx="484632" cy="42660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299171"/>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a:p>
        </p:txBody>
      </p:sp>
      <p:sp>
        <p:nvSpPr>
          <p:cNvPr id="27651" name="Rectangle 3"/>
          <p:cNvSpPr>
            <a:spLocks noGrp="1" noChangeArrowheads="1"/>
          </p:cNvSpPr>
          <p:nvPr>
            <p:ph type="body" idx="1"/>
          </p:nvPr>
        </p:nvSpPr>
        <p:spPr/>
        <p:txBody>
          <a:bodyPr/>
          <a:lstStyle/>
          <a:p>
            <a:r>
              <a:rPr lang="en-US" sz="3600" dirty="0">
                <a:latin typeface="Croobie" charset="0"/>
              </a:rPr>
              <a:t>Committee of the </a:t>
            </a:r>
            <a:r>
              <a:rPr lang="en-US" sz="3600" b="1" u="sng" dirty="0">
                <a:latin typeface="Croobie" charset="0"/>
              </a:rPr>
              <a:t>Whole</a:t>
            </a:r>
            <a:r>
              <a:rPr lang="en-US" sz="3600" dirty="0">
                <a:latin typeface="Croobie" charset="0"/>
              </a:rPr>
              <a:t> (senate):</a:t>
            </a:r>
            <a:r>
              <a:rPr lang="en-US" b="1" u="sng" dirty="0"/>
              <a:t> </a:t>
            </a:r>
            <a:r>
              <a:rPr lang="en-US" dirty="0">
                <a:latin typeface="Comic Sans MS" charset="0"/>
              </a:rPr>
              <a:t>Examines bill clause by clause, makes changes and improvements. Bill is voted on</a:t>
            </a:r>
          </a:p>
          <a:p>
            <a:r>
              <a:rPr lang="en-US" sz="3600" dirty="0">
                <a:latin typeface="Croobie" charset="0"/>
              </a:rPr>
              <a:t>Third Reading</a:t>
            </a:r>
            <a:r>
              <a:rPr lang="en-US" b="1" dirty="0"/>
              <a:t> :</a:t>
            </a:r>
            <a:r>
              <a:rPr lang="en-US" dirty="0">
                <a:latin typeface="Comic Sans MS" charset="0"/>
              </a:rPr>
              <a:t>Usually brief </a:t>
            </a:r>
            <a:r>
              <a:rPr lang="en-US" b="1" u="sng" dirty="0">
                <a:latin typeface="Comic Sans MS" charset="0"/>
              </a:rPr>
              <a:t>debate</a:t>
            </a:r>
            <a:r>
              <a:rPr lang="en-US" dirty="0">
                <a:latin typeface="Comic Sans MS" charset="0"/>
              </a:rPr>
              <a:t>. Bill is voted on. Senate can stop a bill but rarely does because </a:t>
            </a:r>
            <a:r>
              <a:rPr lang="en-US" b="1" u="sng" dirty="0">
                <a:latin typeface="Comic Sans MS" charset="0"/>
              </a:rPr>
              <a:t>Senators</a:t>
            </a:r>
            <a:r>
              <a:rPr lang="en-US" dirty="0">
                <a:latin typeface="Comic Sans MS" charset="0"/>
              </a:rPr>
              <a:t> not elected. May send bill back to the </a:t>
            </a:r>
            <a:r>
              <a:rPr lang="en-US" b="1" u="sng" dirty="0">
                <a:latin typeface="Comic Sans MS" charset="0"/>
              </a:rPr>
              <a:t>House</a:t>
            </a:r>
          </a:p>
        </p:txBody>
      </p:sp>
    </p:spTree>
    <p:extLst>
      <p:ext uri="{BB962C8B-B14F-4D97-AF65-F5344CB8AC3E}">
        <p14:creationId xmlns:p14="http://schemas.microsoft.com/office/powerpoint/2010/main" val="4274289526"/>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solidFill>
                  <a:schemeClr val="tx1"/>
                </a:solidFill>
                <a:latin typeface="Comic Sans MS" charset="0"/>
              </a:rPr>
              <a:t>Royal Assent</a:t>
            </a:r>
          </a:p>
        </p:txBody>
      </p:sp>
      <p:sp>
        <p:nvSpPr>
          <p:cNvPr id="28675" name="Rectangle 3"/>
          <p:cNvSpPr>
            <a:spLocks noGrp="1" noChangeArrowheads="1"/>
          </p:cNvSpPr>
          <p:nvPr>
            <p:ph type="body" idx="1"/>
          </p:nvPr>
        </p:nvSpPr>
        <p:spPr/>
        <p:txBody>
          <a:bodyPr/>
          <a:lstStyle/>
          <a:p>
            <a:r>
              <a:rPr lang="en-US" dirty="0">
                <a:latin typeface="Comic Sans MS" charset="0"/>
              </a:rPr>
              <a:t>The bill becomes an act of Parliament when the Governor-General gives it Royal Assent by signing it. The bill is </a:t>
            </a:r>
            <a:r>
              <a:rPr lang="en-US" b="1" u="sng" dirty="0">
                <a:latin typeface="Comic Sans MS" charset="0"/>
              </a:rPr>
              <a:t>now</a:t>
            </a:r>
            <a:r>
              <a:rPr lang="en-US" dirty="0">
                <a:latin typeface="Comic Sans MS" charset="0"/>
              </a:rPr>
              <a:t> law. </a:t>
            </a:r>
          </a:p>
        </p:txBody>
      </p:sp>
    </p:spTree>
    <p:extLst>
      <p:ext uri="{BB962C8B-B14F-4D97-AF65-F5344CB8AC3E}">
        <p14:creationId xmlns:p14="http://schemas.microsoft.com/office/powerpoint/2010/main" val="2583640574"/>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solidFill>
                  <a:schemeClr val="tx1"/>
                </a:solidFill>
                <a:latin typeface="Comic Sans MS" charset="0"/>
              </a:rPr>
              <a:t>What is </a:t>
            </a:r>
            <a:r>
              <a:rPr lang="ja-JP" altLang="en-US" dirty="0">
                <a:solidFill>
                  <a:schemeClr val="tx1"/>
                </a:solidFill>
                <a:latin typeface="Arial"/>
              </a:rPr>
              <a:t>“</a:t>
            </a:r>
            <a:r>
              <a:rPr lang="en-US" dirty="0">
                <a:solidFill>
                  <a:schemeClr val="tx1"/>
                </a:solidFill>
                <a:latin typeface="Comic Sans MS" charset="0"/>
              </a:rPr>
              <a:t>Royal Assent</a:t>
            </a:r>
            <a:r>
              <a:rPr lang="ja-JP" altLang="en-US" dirty="0">
                <a:solidFill>
                  <a:schemeClr val="tx1"/>
                </a:solidFill>
                <a:latin typeface="Arial"/>
              </a:rPr>
              <a:t>”</a:t>
            </a:r>
            <a:r>
              <a:rPr lang="en-US" dirty="0">
                <a:solidFill>
                  <a:schemeClr val="tx1"/>
                </a:solidFill>
                <a:latin typeface="Comic Sans MS" charset="0"/>
              </a:rPr>
              <a:t>?</a:t>
            </a:r>
          </a:p>
        </p:txBody>
      </p:sp>
      <p:sp>
        <p:nvSpPr>
          <p:cNvPr id="29699" name="Rectangle 3"/>
          <p:cNvSpPr>
            <a:spLocks noGrp="1" noChangeArrowheads="1"/>
          </p:cNvSpPr>
          <p:nvPr>
            <p:ph type="body" idx="1"/>
          </p:nvPr>
        </p:nvSpPr>
        <p:spPr/>
        <p:txBody>
          <a:bodyPr>
            <a:normAutofit fontScale="92500"/>
          </a:bodyPr>
          <a:lstStyle/>
          <a:p>
            <a:pPr>
              <a:lnSpc>
                <a:spcPct val="90000"/>
              </a:lnSpc>
            </a:pPr>
            <a:r>
              <a:rPr lang="en-US" sz="2800" dirty="0"/>
              <a:t>In this final stage of the legislative process, the three elements of Parliament assemble to take part in the ancient tradition, rich in symbolism, by which a bill becomes law. A representative of the Sovereign, sometimes the Governor General but more often a judge of the Supreme Court of Canada acting as a deputy of the Governor General, enters the Senate chamber and takes a seat on the dais. The senators are in their seats. The Usher of the Black Rod calls members of the House of Commons to the Senate…</a:t>
            </a:r>
          </a:p>
        </p:txBody>
      </p:sp>
    </p:spTree>
    <p:extLst>
      <p:ext uri="{BB962C8B-B14F-4D97-AF65-F5344CB8AC3E}">
        <p14:creationId xmlns:p14="http://schemas.microsoft.com/office/powerpoint/2010/main" val="3613286574"/>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0" y="0"/>
            <a:ext cx="9144000" cy="5682502"/>
          </a:xfrm>
        </p:spPr>
        <p:txBody>
          <a:bodyPr>
            <a:normAutofit/>
          </a:bodyPr>
          <a:lstStyle/>
          <a:p>
            <a:pPr>
              <a:lnSpc>
                <a:spcPct val="90000"/>
              </a:lnSpc>
            </a:pPr>
            <a:r>
              <a:rPr lang="en-US" dirty="0"/>
              <a:t>Led by their Speaker, the members of the House of Commons gather at the rear of the Senate chamber. The parliamentarians of both houses, by their presence, give witness to the fact that Canadians request of the Sovereign that the bill be made a law and consent to being governed by it. The title of the bill is read aloud, the representative of the Sovereign nods to signify assent, and the bill becomes law…</a:t>
            </a:r>
          </a:p>
        </p:txBody>
      </p:sp>
    </p:spTree>
    <p:extLst>
      <p:ext uri="{BB962C8B-B14F-4D97-AF65-F5344CB8AC3E}">
        <p14:creationId xmlns:p14="http://schemas.microsoft.com/office/powerpoint/2010/main" val="1926711922"/>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p:txBody>
          <a:bodyPr/>
          <a:lstStyle/>
          <a:p>
            <a:r>
              <a:rPr lang="en-US" dirty="0"/>
              <a:t>A bill that becomes law may come into force on the day of royal assent or on some later day provided for in the bill. The bill is sent to Government House for signature at a later date. The signed original is finally placed in the archives of the Clerk of the Senate who is also the Clerk of the Parliaments.</a:t>
            </a:r>
          </a:p>
        </p:txBody>
      </p:sp>
    </p:spTree>
    <p:extLst>
      <p:ext uri="{BB962C8B-B14F-4D97-AF65-F5344CB8AC3E}">
        <p14:creationId xmlns:p14="http://schemas.microsoft.com/office/powerpoint/2010/main" val="3900480710"/>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solidFill>
                  <a:schemeClr val="tx1"/>
                </a:solidFill>
                <a:latin typeface="Comic Sans MS" charset="0"/>
              </a:rPr>
              <a:t>Amending legislation</a:t>
            </a:r>
          </a:p>
        </p:txBody>
      </p:sp>
      <p:sp>
        <p:nvSpPr>
          <p:cNvPr id="32771" name="Rectangle 3"/>
          <p:cNvSpPr>
            <a:spLocks noGrp="1" noChangeArrowheads="1"/>
          </p:cNvSpPr>
          <p:nvPr>
            <p:ph type="body" idx="1"/>
          </p:nvPr>
        </p:nvSpPr>
        <p:spPr>
          <a:xfrm>
            <a:off x="457200" y="1600200"/>
            <a:ext cx="8229600" cy="4953000"/>
          </a:xfrm>
        </p:spPr>
        <p:txBody>
          <a:bodyPr/>
          <a:lstStyle/>
          <a:p>
            <a:r>
              <a:rPr lang="en-US" sz="2800">
                <a:latin typeface="Comic Sans MS" charset="0"/>
              </a:rPr>
              <a:t>The Senate plays a key role in amending bills passed by the House of Commons. Senators have the expertise to put a bill </a:t>
            </a:r>
            <a:r>
              <a:rPr lang="ja-JP" altLang="en-US" sz="2800">
                <a:latin typeface="Arial"/>
              </a:rPr>
              <a:t>“</a:t>
            </a:r>
            <a:r>
              <a:rPr lang="en-US" sz="2800">
                <a:latin typeface="Comic Sans MS" charset="0"/>
              </a:rPr>
              <a:t>under the microscope</a:t>
            </a:r>
            <a:r>
              <a:rPr lang="ja-JP" altLang="en-US" sz="2800">
                <a:latin typeface="Arial"/>
              </a:rPr>
              <a:t>”</a:t>
            </a:r>
            <a:r>
              <a:rPr lang="en-US" sz="2800">
                <a:latin typeface="Comic Sans MS" charset="0"/>
              </a:rPr>
              <a:t> and examine it in detail, and the Senate timetable is flexible enough to allow longer periods of study. The end product is a more effective and long-lasting piece of legislation.</a:t>
            </a:r>
          </a:p>
          <a:p>
            <a:r>
              <a:rPr lang="en-US" sz="2800">
                <a:latin typeface="Comic Sans MS" charset="0"/>
              </a:rPr>
              <a:t>When a bill is amended, the aspects of the bill usually get closer scrutiny by the government, media, or both.</a:t>
            </a:r>
          </a:p>
        </p:txBody>
      </p:sp>
    </p:spTree>
    <p:extLst>
      <p:ext uri="{BB962C8B-B14F-4D97-AF65-F5344CB8AC3E}">
        <p14:creationId xmlns:p14="http://schemas.microsoft.com/office/powerpoint/2010/main" val="385155546"/>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solidFill>
                  <a:schemeClr val="tx1"/>
                </a:solidFill>
                <a:latin typeface="Comic Sans MS" charset="0"/>
              </a:rPr>
              <a:t>Defeating bills</a:t>
            </a:r>
          </a:p>
        </p:txBody>
      </p:sp>
      <p:sp>
        <p:nvSpPr>
          <p:cNvPr id="33795" name="Rectangle 3"/>
          <p:cNvSpPr>
            <a:spLocks noGrp="1" noChangeArrowheads="1"/>
          </p:cNvSpPr>
          <p:nvPr>
            <p:ph type="body" idx="1"/>
          </p:nvPr>
        </p:nvSpPr>
        <p:spPr/>
        <p:txBody>
          <a:bodyPr/>
          <a:lstStyle/>
          <a:p>
            <a:r>
              <a:rPr lang="en-US">
                <a:latin typeface="Comic Sans MS" charset="0"/>
              </a:rPr>
              <a:t>Canada</a:t>
            </a:r>
            <a:r>
              <a:rPr lang="ja-JP" altLang="en-US">
                <a:latin typeface="Arial"/>
              </a:rPr>
              <a:t>’</a:t>
            </a:r>
            <a:r>
              <a:rPr lang="en-US">
                <a:latin typeface="Comic Sans MS" charset="0"/>
              </a:rPr>
              <a:t>s constitution gives either house of Parliament the power to defeat proposed legislation sent to it by the other house.</a:t>
            </a:r>
          </a:p>
          <a:p>
            <a:r>
              <a:rPr lang="en-US">
                <a:latin typeface="Comic Sans MS" charset="0"/>
              </a:rPr>
              <a:t>This is called the </a:t>
            </a:r>
            <a:r>
              <a:rPr lang="ja-JP" altLang="en-US">
                <a:latin typeface="Arial"/>
              </a:rPr>
              <a:t>“</a:t>
            </a:r>
            <a:r>
              <a:rPr lang="en-US">
                <a:latin typeface="Comic Sans MS" charset="0"/>
              </a:rPr>
              <a:t>veto</a:t>
            </a:r>
            <a:r>
              <a:rPr lang="ja-JP" altLang="en-US">
                <a:latin typeface="Arial"/>
              </a:rPr>
              <a:t>”</a:t>
            </a:r>
            <a:r>
              <a:rPr lang="en-US">
                <a:latin typeface="Comic Sans MS" charset="0"/>
              </a:rPr>
              <a:t> power.</a:t>
            </a:r>
          </a:p>
          <a:p>
            <a:r>
              <a:rPr lang="en-US">
                <a:latin typeface="Comic Sans MS" charset="0"/>
              </a:rPr>
              <a:t>Senators rarely veto a bill as they are not elected</a:t>
            </a:r>
            <a:r>
              <a:rPr lang="en-US"/>
              <a:t> </a:t>
            </a:r>
          </a:p>
        </p:txBody>
      </p:sp>
    </p:spTree>
    <p:extLst>
      <p:ext uri="{BB962C8B-B14F-4D97-AF65-F5344CB8AC3E}">
        <p14:creationId xmlns:p14="http://schemas.microsoft.com/office/powerpoint/2010/main" val="2594777989"/>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solidFill>
                  <a:schemeClr val="tx1"/>
                </a:solidFill>
                <a:latin typeface="Comic Sans MS" charset="0"/>
              </a:rPr>
              <a:t>Delaying bills</a:t>
            </a:r>
          </a:p>
        </p:txBody>
      </p:sp>
      <p:sp>
        <p:nvSpPr>
          <p:cNvPr id="34819" name="Rectangle 3"/>
          <p:cNvSpPr>
            <a:spLocks noGrp="1" noChangeArrowheads="1"/>
          </p:cNvSpPr>
          <p:nvPr>
            <p:ph type="body" idx="1"/>
          </p:nvPr>
        </p:nvSpPr>
        <p:spPr/>
        <p:txBody>
          <a:bodyPr/>
          <a:lstStyle/>
          <a:p>
            <a:pPr>
              <a:lnSpc>
                <a:spcPct val="90000"/>
              </a:lnSpc>
            </a:pPr>
            <a:r>
              <a:rPr lang="en-US">
                <a:latin typeface="Comic Sans MS" charset="0"/>
              </a:rPr>
              <a:t>The Senate can also delay a bill, or decide not to act on it.</a:t>
            </a:r>
          </a:p>
          <a:p>
            <a:pPr>
              <a:lnSpc>
                <a:spcPct val="90000"/>
              </a:lnSpc>
            </a:pPr>
            <a:r>
              <a:rPr lang="en-US">
                <a:latin typeface="Comic Sans MS" charset="0"/>
              </a:rPr>
              <a:t>Without being formally rejected, a delayed bill dies at the end of the session.</a:t>
            </a:r>
          </a:p>
          <a:p>
            <a:pPr>
              <a:lnSpc>
                <a:spcPct val="90000"/>
              </a:lnSpc>
            </a:pPr>
            <a:r>
              <a:rPr lang="en-US">
                <a:latin typeface="Comic Sans MS" charset="0"/>
              </a:rPr>
              <a:t>In some cases, the Senate can delay a bill in order to give it more careful scrutiny and to draw greater public attention to the issue at hand.</a:t>
            </a:r>
          </a:p>
        </p:txBody>
      </p:sp>
    </p:spTree>
    <p:extLst>
      <p:ext uri="{BB962C8B-B14F-4D97-AF65-F5344CB8AC3E}">
        <p14:creationId xmlns:p14="http://schemas.microsoft.com/office/powerpoint/2010/main" val="1361563492"/>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8"/>
            <a:ext cx="8229600" cy="804998"/>
          </a:xfrm>
        </p:spPr>
        <p:txBody>
          <a:bodyPr/>
          <a:lstStyle/>
          <a:p>
            <a:r>
              <a:rPr lang="en-US" dirty="0" smtClean="0"/>
              <a:t>Classwork</a:t>
            </a:r>
            <a:endParaRPr lang="en-US" dirty="0"/>
          </a:p>
        </p:txBody>
      </p:sp>
      <p:sp>
        <p:nvSpPr>
          <p:cNvPr id="4" name="Content Placeholder 3"/>
          <p:cNvSpPr txBox="1">
            <a:spLocks noGrp="1"/>
          </p:cNvSpPr>
          <p:nvPr>
            <p:ph idx="1"/>
          </p:nvPr>
        </p:nvSpPr>
        <p:spPr>
          <a:xfrm>
            <a:off x="0" y="733246"/>
            <a:ext cx="9144000" cy="6124754"/>
          </a:xfrm>
          <a:prstGeom prst="rect">
            <a:avLst/>
          </a:prstGeom>
          <a:noFill/>
        </p:spPr>
        <p:txBody>
          <a:bodyPr wrap="square" rtlCol="0">
            <a:spAutoFit/>
          </a:bodyPr>
          <a:lstStyle/>
          <a:p>
            <a:r>
              <a:rPr lang="en-US" sz="4000" dirty="0" smtClean="0">
                <a:sym typeface="Wingdings"/>
              </a:rPr>
              <a:t>Finish the Political Spectrum</a:t>
            </a:r>
          </a:p>
          <a:p>
            <a:r>
              <a:rPr lang="en-US" sz="4000" dirty="0" smtClean="0">
                <a:sym typeface="Wingdings"/>
              </a:rPr>
              <a:t>Finish the Foundations of Government</a:t>
            </a:r>
          </a:p>
          <a:p>
            <a:r>
              <a:rPr lang="en-US" sz="4000" dirty="0" smtClean="0">
                <a:sym typeface="Wingdings"/>
              </a:rPr>
              <a:t>Finish the Charter of Rights and Freedoms.</a:t>
            </a:r>
          </a:p>
          <a:p>
            <a:r>
              <a:rPr lang="en-US" sz="4000" dirty="0" smtClean="0">
                <a:sym typeface="Wingdings"/>
              </a:rPr>
              <a:t>Begin ‘4 Features of Government’ Mini Quiz</a:t>
            </a:r>
          </a:p>
          <a:p>
            <a:r>
              <a:rPr lang="en-US" sz="4000" dirty="0" smtClean="0">
                <a:sym typeface="Wingdings"/>
              </a:rPr>
              <a:t>Begin the Minority Government - Workbook</a:t>
            </a:r>
            <a:endParaRPr lang="en-US" sz="4000" dirty="0"/>
          </a:p>
        </p:txBody>
      </p:sp>
    </p:spTree>
    <p:extLst>
      <p:ext uri="{BB962C8B-B14F-4D97-AF65-F5344CB8AC3E}">
        <p14:creationId xmlns:p14="http://schemas.microsoft.com/office/powerpoint/2010/main" val="870939228"/>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6829"/>
          </a:xfrm>
        </p:spPr>
        <p:txBody>
          <a:bodyPr/>
          <a:lstStyle/>
          <a:p>
            <a:r>
              <a:rPr lang="en-US" dirty="0" smtClean="0"/>
              <a:t>Test Review</a:t>
            </a:r>
            <a:endParaRPr lang="en-US" dirty="0"/>
          </a:p>
        </p:txBody>
      </p:sp>
      <p:sp>
        <p:nvSpPr>
          <p:cNvPr id="3" name="Content Placeholder 2"/>
          <p:cNvSpPr>
            <a:spLocks noGrp="1"/>
          </p:cNvSpPr>
          <p:nvPr>
            <p:ph idx="1"/>
          </p:nvPr>
        </p:nvSpPr>
        <p:spPr>
          <a:xfrm>
            <a:off x="0" y="876830"/>
            <a:ext cx="9144000" cy="5981170"/>
          </a:xfrm>
        </p:spPr>
        <p:txBody>
          <a:bodyPr>
            <a:normAutofit fontScale="85000" lnSpcReduction="10000"/>
          </a:bodyPr>
          <a:lstStyle/>
          <a:p>
            <a:r>
              <a:rPr lang="en-US" dirty="0" smtClean="0"/>
              <a:t>The Political Spectrum and where groups fit on it. </a:t>
            </a:r>
          </a:p>
          <a:p>
            <a:pPr lvl="1"/>
            <a:r>
              <a:rPr lang="en-US" dirty="0" smtClean="0"/>
              <a:t>Ideologies + Beliefs + Views</a:t>
            </a:r>
          </a:p>
          <a:p>
            <a:pPr lvl="1"/>
            <a:r>
              <a:rPr lang="en-US" dirty="0" smtClean="0"/>
              <a:t>Left always wants Change + Individual Freedom</a:t>
            </a:r>
          </a:p>
          <a:p>
            <a:pPr lvl="1"/>
            <a:r>
              <a:rPr lang="en-US" dirty="0" smtClean="0"/>
              <a:t>Right always wants Tradition + Limit Individual Rights</a:t>
            </a:r>
          </a:p>
          <a:p>
            <a:r>
              <a:rPr lang="en-US" dirty="0" smtClean="0"/>
              <a:t>Canada’s 3 Branches of Government (Executive, Legislative, Judicial), what their duties are and powers. </a:t>
            </a:r>
          </a:p>
          <a:p>
            <a:r>
              <a:rPr lang="en-US" dirty="0" smtClean="0"/>
              <a:t>Municipal Government + Powers</a:t>
            </a:r>
          </a:p>
          <a:p>
            <a:r>
              <a:rPr lang="en-US" dirty="0" smtClean="0"/>
              <a:t>Lower House (MP’s = 308/338)</a:t>
            </a:r>
          </a:p>
          <a:p>
            <a:r>
              <a:rPr lang="en-US" dirty="0" smtClean="0"/>
              <a:t>Upper House (Senators = 105)</a:t>
            </a:r>
          </a:p>
          <a:p>
            <a:r>
              <a:rPr lang="en-US" dirty="0" smtClean="0"/>
              <a:t>How a Bill becomes Law in Canada (Introduction, Readings)</a:t>
            </a:r>
          </a:p>
          <a:p>
            <a:r>
              <a:rPr lang="en-US" dirty="0" smtClean="0"/>
              <a:t>The Charter of Rights and Freedoms </a:t>
            </a:r>
            <a:r>
              <a:rPr lang="mr-IN" dirty="0" smtClean="0"/>
              <a:t>–</a:t>
            </a:r>
            <a:r>
              <a:rPr lang="en-US" dirty="0" smtClean="0"/>
              <a:t> 1982 </a:t>
            </a:r>
            <a:r>
              <a:rPr lang="mr-IN" dirty="0" smtClean="0"/>
              <a:t>–</a:t>
            </a:r>
            <a:r>
              <a:rPr lang="en-US" dirty="0" smtClean="0"/>
              <a:t> What it is, how it benefits Canadians. </a:t>
            </a:r>
          </a:p>
          <a:p>
            <a:endParaRPr lang="en-US" dirty="0" smtClean="0"/>
          </a:p>
        </p:txBody>
      </p:sp>
    </p:spTree>
    <p:extLst>
      <p:ext uri="{BB962C8B-B14F-4D97-AF65-F5344CB8AC3E}">
        <p14:creationId xmlns:p14="http://schemas.microsoft.com/office/powerpoint/2010/main" val="19776855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Canadian Identity</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7" name="Content Placeholder 6"/>
          <p:cNvSpPr>
            <a:spLocks noGrp="1"/>
          </p:cNvSpPr>
          <p:nvPr>
            <p:ph idx="1"/>
          </p:nvPr>
        </p:nvSpPr>
        <p:spPr>
          <a:xfrm>
            <a:off x="-150381" y="1200329"/>
            <a:ext cx="3596610" cy="5657671"/>
          </a:xfrm>
        </p:spPr>
        <p:txBody>
          <a:bodyPr>
            <a:normAutofit fontScale="77500" lnSpcReduction="20000"/>
          </a:bodyPr>
          <a:lstStyle/>
          <a:p>
            <a:pPr marL="514350" indent="-514350" algn="ctr">
              <a:buAutoNum type="arabicParenR"/>
            </a:pPr>
            <a:r>
              <a:rPr lang="en-US" dirty="0" smtClean="0"/>
              <a:t>Please fill out the answer for each of the questions.</a:t>
            </a:r>
          </a:p>
          <a:p>
            <a:pPr marL="0" indent="0" algn="ctr">
              <a:buNone/>
            </a:pPr>
            <a:endParaRPr lang="en-US" dirty="0" smtClean="0"/>
          </a:p>
          <a:p>
            <a:pPr marL="514350" indent="-514350" algn="ctr">
              <a:buAutoNum type="arabicParenR"/>
            </a:pPr>
            <a:r>
              <a:rPr lang="en-US" dirty="0" smtClean="0"/>
              <a:t>When you’re done </a:t>
            </a:r>
            <a:r>
              <a:rPr lang="mr-IN" dirty="0" smtClean="0"/>
              <a:t>–</a:t>
            </a:r>
            <a:r>
              <a:rPr lang="en-US" dirty="0" smtClean="0"/>
              <a:t> Put your Answer to each question on one of the stick notes (5 in total). </a:t>
            </a:r>
          </a:p>
          <a:p>
            <a:pPr marL="0" indent="0" algn="ctr">
              <a:buNone/>
            </a:pPr>
            <a:endParaRPr lang="en-US" dirty="0" smtClean="0"/>
          </a:p>
          <a:p>
            <a:pPr marL="514350" indent="-514350" algn="ctr">
              <a:buAutoNum type="arabicParenR"/>
            </a:pPr>
            <a:r>
              <a:rPr lang="en-US" dirty="0" smtClean="0"/>
              <a:t>Then go and post them next to the section in the classroom where they belong. </a:t>
            </a:r>
          </a:p>
          <a:p>
            <a:pPr marL="0" indent="0" algn="ctr">
              <a:buNone/>
            </a:pPr>
            <a:r>
              <a:rPr lang="en-US" dirty="0" smtClean="0"/>
              <a:t>       (ex: 1 with 1) </a:t>
            </a:r>
          </a:p>
          <a:p>
            <a:pPr marL="0" indent="0" algn="ctr">
              <a:buNone/>
            </a:pPr>
            <a:endParaRPr lang="en-US" dirty="0"/>
          </a:p>
          <a:p>
            <a:pPr marL="0" indent="0" algn="ctr">
              <a:buNone/>
            </a:pPr>
            <a:endParaRPr lang="en-US" dirty="0" smtClean="0"/>
          </a:p>
        </p:txBody>
      </p:sp>
      <p:pic>
        <p:nvPicPr>
          <p:cNvPr id="3" name="Picture 2" descr="2_Canadian Identity .pdf"/>
          <p:cNvPicPr>
            <a:picLocks noChangeAspect="1"/>
          </p:cNvPicPr>
          <p:nvPr/>
        </p:nvPicPr>
        <p:blipFill rotWithShape="1">
          <a:blip r:embed="rId2" cstate="print">
            <a:extLst>
              <a:ext uri="{28A0092B-C50C-407E-A947-70E740481C1C}">
                <a14:useLocalDpi xmlns:a14="http://schemas.microsoft.com/office/drawing/2010/main"/>
              </a:ext>
            </a:extLst>
          </a:blip>
          <a:srcRect l="11465" t="7282" r="11221" b="17497"/>
          <a:stretch/>
        </p:blipFill>
        <p:spPr>
          <a:xfrm>
            <a:off x="3446229" y="1200329"/>
            <a:ext cx="5697771" cy="5657671"/>
          </a:xfrm>
          <a:prstGeom prst="rect">
            <a:avLst/>
          </a:prstGeom>
        </p:spPr>
      </p:pic>
      <p:sp>
        <p:nvSpPr>
          <p:cNvPr id="8" name="Down Arrow 7"/>
          <p:cNvSpPr/>
          <p:nvPr/>
        </p:nvSpPr>
        <p:spPr>
          <a:xfrm>
            <a:off x="5376732" y="2396232"/>
            <a:ext cx="484632" cy="42660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764937"/>
      </p:ext>
    </p:extLst>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Films</a:t>
            </a:r>
            <a:endParaRPr lang="en-US" dirty="0"/>
          </a:p>
        </p:txBody>
      </p:sp>
      <p:sp>
        <p:nvSpPr>
          <p:cNvPr id="3" name="Content Placeholder 2"/>
          <p:cNvSpPr>
            <a:spLocks noGrp="1"/>
          </p:cNvSpPr>
          <p:nvPr>
            <p:ph idx="1"/>
          </p:nvPr>
        </p:nvSpPr>
        <p:spPr/>
        <p:txBody>
          <a:bodyPr/>
          <a:lstStyle/>
          <a:p>
            <a:r>
              <a:rPr lang="en-US" dirty="0" smtClean="0"/>
              <a:t>Carbon </a:t>
            </a:r>
            <a:r>
              <a:rPr lang="en-US" dirty="0" smtClean="0">
                <a:hlinkClick r:id="rId2"/>
              </a:rPr>
              <a:t>Tax </a:t>
            </a:r>
            <a:endParaRPr lang="en-US" dirty="0" smtClean="0"/>
          </a:p>
          <a:p>
            <a:r>
              <a:rPr lang="en-US" dirty="0" smtClean="0">
                <a:hlinkClick r:id="rId3"/>
              </a:rPr>
              <a:t>Ethics </a:t>
            </a:r>
            <a:endParaRPr lang="en-US" dirty="0" smtClean="0"/>
          </a:p>
          <a:p>
            <a:r>
              <a:rPr lang="en-US" dirty="0" smtClean="0"/>
              <a:t>Balancing the </a:t>
            </a:r>
            <a:r>
              <a:rPr lang="en-US" dirty="0" smtClean="0">
                <a:hlinkClick r:id="rId4"/>
              </a:rPr>
              <a:t>Budget </a:t>
            </a:r>
            <a:endParaRPr lang="en-US" dirty="0"/>
          </a:p>
        </p:txBody>
      </p:sp>
    </p:spTree>
    <p:extLst>
      <p:ext uri="{BB962C8B-B14F-4D97-AF65-F5344CB8AC3E}">
        <p14:creationId xmlns:p14="http://schemas.microsoft.com/office/powerpoint/2010/main" val="796008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Canadian Identity</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7" name="Content Placeholder 6"/>
          <p:cNvSpPr>
            <a:spLocks noGrp="1"/>
          </p:cNvSpPr>
          <p:nvPr>
            <p:ph idx="1"/>
          </p:nvPr>
        </p:nvSpPr>
        <p:spPr>
          <a:xfrm>
            <a:off x="-150381" y="1200329"/>
            <a:ext cx="3596610" cy="5657671"/>
          </a:xfrm>
        </p:spPr>
        <p:txBody>
          <a:bodyPr>
            <a:normAutofit/>
          </a:bodyPr>
          <a:lstStyle/>
          <a:p>
            <a:pPr marL="0" indent="0" algn="ctr">
              <a:buNone/>
            </a:pPr>
            <a:r>
              <a:rPr lang="en-US" dirty="0" smtClean="0"/>
              <a:t>1) As you go around the class, I want you to write 2 responses of what others have said.</a:t>
            </a:r>
            <a:endParaRPr lang="en-US" dirty="0"/>
          </a:p>
          <a:p>
            <a:pPr marL="0" indent="0" algn="ctr">
              <a:buNone/>
            </a:pPr>
            <a:endParaRPr lang="en-US" dirty="0" smtClean="0"/>
          </a:p>
        </p:txBody>
      </p:sp>
      <p:pic>
        <p:nvPicPr>
          <p:cNvPr id="3" name="Picture 2" descr="2_Canadian Identity .pdf"/>
          <p:cNvPicPr>
            <a:picLocks noChangeAspect="1"/>
          </p:cNvPicPr>
          <p:nvPr/>
        </p:nvPicPr>
        <p:blipFill rotWithShape="1">
          <a:blip r:embed="rId2" cstate="print">
            <a:extLst>
              <a:ext uri="{28A0092B-C50C-407E-A947-70E740481C1C}">
                <a14:useLocalDpi xmlns:a14="http://schemas.microsoft.com/office/drawing/2010/main"/>
              </a:ext>
            </a:extLst>
          </a:blip>
          <a:srcRect l="11465" t="7282" r="11221" b="17497"/>
          <a:stretch/>
        </p:blipFill>
        <p:spPr>
          <a:xfrm>
            <a:off x="3446229" y="1200329"/>
            <a:ext cx="5697771" cy="5833507"/>
          </a:xfrm>
          <a:prstGeom prst="rect">
            <a:avLst/>
          </a:prstGeom>
        </p:spPr>
      </p:pic>
      <p:sp>
        <p:nvSpPr>
          <p:cNvPr id="9" name="Down Arrow 8"/>
          <p:cNvSpPr/>
          <p:nvPr/>
        </p:nvSpPr>
        <p:spPr>
          <a:xfrm>
            <a:off x="6746883" y="2396232"/>
            <a:ext cx="484632" cy="42660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7236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Outline for this Unit</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3" name="Content Placeholder 2"/>
          <p:cNvSpPr>
            <a:spLocks noGrp="1"/>
          </p:cNvSpPr>
          <p:nvPr>
            <p:ph idx="1"/>
          </p:nvPr>
        </p:nvSpPr>
        <p:spPr>
          <a:xfrm>
            <a:off x="-1" y="1224294"/>
            <a:ext cx="9144000" cy="5633706"/>
          </a:xfrm>
        </p:spPr>
        <p:txBody>
          <a:bodyPr>
            <a:normAutofit lnSpcReduction="10000"/>
          </a:bodyPr>
          <a:lstStyle/>
          <a:p>
            <a:r>
              <a:rPr lang="en-US" dirty="0"/>
              <a:t>Day 1 - Canadian Identity </a:t>
            </a:r>
          </a:p>
          <a:p>
            <a:r>
              <a:rPr lang="en-US" dirty="0"/>
              <a:t>Day 2/3 - Government Intro + Terms + </a:t>
            </a:r>
            <a:r>
              <a:rPr lang="en-US" dirty="0" err="1"/>
              <a:t>Webquest</a:t>
            </a:r>
            <a:endParaRPr lang="en-US" dirty="0"/>
          </a:p>
          <a:p>
            <a:r>
              <a:rPr lang="en-US" dirty="0"/>
              <a:t>Day 4 - Political Spectrum/Political Groups</a:t>
            </a:r>
          </a:p>
          <a:p>
            <a:r>
              <a:rPr lang="en-US" dirty="0"/>
              <a:t>Day 5 </a:t>
            </a:r>
            <a:r>
              <a:rPr lang="mr-IN" dirty="0"/>
              <a:t>–</a:t>
            </a:r>
            <a:r>
              <a:rPr lang="en-US" dirty="0"/>
              <a:t> Democracy</a:t>
            </a:r>
          </a:p>
          <a:p>
            <a:r>
              <a:rPr lang="en-US" dirty="0"/>
              <a:t>Day 6 - Canada’s Government </a:t>
            </a:r>
            <a:r>
              <a:rPr lang="mr-IN" dirty="0"/>
              <a:t>–</a:t>
            </a:r>
            <a:r>
              <a:rPr lang="en-US" dirty="0"/>
              <a:t> 3 Levels</a:t>
            </a:r>
          </a:p>
          <a:p>
            <a:r>
              <a:rPr lang="en-US" dirty="0"/>
              <a:t>Day 7 - Charter of Rights and Freedoms</a:t>
            </a:r>
          </a:p>
          <a:p>
            <a:r>
              <a:rPr lang="en-US" dirty="0"/>
              <a:t>Day 8 - Elections</a:t>
            </a:r>
          </a:p>
          <a:p>
            <a:r>
              <a:rPr lang="en-US" dirty="0"/>
              <a:t>Day 9 </a:t>
            </a:r>
            <a:r>
              <a:rPr lang="mr-IN" dirty="0"/>
              <a:t>–</a:t>
            </a:r>
            <a:r>
              <a:rPr lang="en-US" dirty="0"/>
              <a:t> Laws</a:t>
            </a:r>
          </a:p>
          <a:p>
            <a:r>
              <a:rPr lang="en-US" dirty="0"/>
              <a:t>Day 10 </a:t>
            </a:r>
            <a:r>
              <a:rPr lang="mr-IN" dirty="0"/>
              <a:t>–</a:t>
            </a:r>
            <a:r>
              <a:rPr lang="en-US" dirty="0"/>
              <a:t> Test ;) </a:t>
            </a:r>
          </a:p>
          <a:p>
            <a:endParaRPr lang="en-US" dirty="0"/>
          </a:p>
        </p:txBody>
      </p:sp>
    </p:spTree>
    <p:extLst>
      <p:ext uri="{BB962C8B-B14F-4D97-AF65-F5344CB8AC3E}">
        <p14:creationId xmlns:p14="http://schemas.microsoft.com/office/powerpoint/2010/main" val="553208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5450"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1902250"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43195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604663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717219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604663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717219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717219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604663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717219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604663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04663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717219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7172199" y="5230714"/>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343195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4520063"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520063"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4520063"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4520063"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343195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343195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343195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835450"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1922997"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835450" y="2742690"/>
            <a:ext cx="914400" cy="401077"/>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1902250"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Rectangle 30"/>
          <p:cNvSpPr/>
          <p:nvPr/>
        </p:nvSpPr>
        <p:spPr>
          <a:xfrm>
            <a:off x="835450" y="3344305"/>
            <a:ext cx="914400" cy="40107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1902250"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Rectangle 32"/>
          <p:cNvSpPr/>
          <p:nvPr/>
        </p:nvSpPr>
        <p:spPr>
          <a:xfrm>
            <a:off x="835450"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1922997"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Rectangle 34"/>
          <p:cNvSpPr/>
          <p:nvPr/>
        </p:nvSpPr>
        <p:spPr>
          <a:xfrm>
            <a:off x="835450" y="284097"/>
            <a:ext cx="2460818" cy="401077"/>
          </a:xfrm>
          <a:prstGeom prst="rect">
            <a:avLst/>
          </a:prstGeom>
          <a:solidFill>
            <a:schemeClr val="accent4">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36" name="Rectangle 35"/>
          <p:cNvSpPr/>
          <p:nvPr/>
        </p:nvSpPr>
        <p:spPr>
          <a:xfrm>
            <a:off x="5434463" y="284097"/>
            <a:ext cx="2460818" cy="401077"/>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37" name="Rectangle 36"/>
          <p:cNvSpPr/>
          <p:nvPr/>
        </p:nvSpPr>
        <p:spPr>
          <a:xfrm rot="16200000">
            <a:off x="-1029870" y="3154233"/>
            <a:ext cx="2460818" cy="401077"/>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5</a:t>
            </a:r>
            <a:endParaRPr lang="en-US" dirty="0">
              <a:solidFill>
                <a:schemeClr val="bg1"/>
              </a:solidFill>
            </a:endParaRPr>
          </a:p>
        </p:txBody>
      </p:sp>
      <p:sp>
        <p:nvSpPr>
          <p:cNvPr id="38" name="Rectangle 37"/>
          <p:cNvSpPr/>
          <p:nvPr/>
        </p:nvSpPr>
        <p:spPr>
          <a:xfrm rot="5400000">
            <a:off x="7713052" y="3143767"/>
            <a:ext cx="2460818" cy="401077"/>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39" name="Rectangle 38"/>
          <p:cNvSpPr/>
          <p:nvPr/>
        </p:nvSpPr>
        <p:spPr>
          <a:xfrm>
            <a:off x="3431959" y="5901171"/>
            <a:ext cx="2460818"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40" name="TextBox 39"/>
          <p:cNvSpPr txBox="1"/>
          <p:nvPr/>
        </p:nvSpPr>
        <p:spPr>
          <a:xfrm>
            <a:off x="4023773" y="283257"/>
            <a:ext cx="992579" cy="369332"/>
          </a:xfrm>
          <a:prstGeom prst="rect">
            <a:avLst/>
          </a:prstGeom>
          <a:noFill/>
        </p:spPr>
        <p:txBody>
          <a:bodyPr wrap="none" rtlCol="0">
            <a:spAutoFit/>
          </a:bodyPr>
          <a:lstStyle/>
          <a:p>
            <a:r>
              <a:rPr lang="en-US" dirty="0" smtClean="0"/>
              <a:t>Screen</a:t>
            </a:r>
            <a:endParaRPr lang="en-US" dirty="0"/>
          </a:p>
        </p:txBody>
      </p:sp>
      <p:sp>
        <p:nvSpPr>
          <p:cNvPr id="41" name="Rectangle 40"/>
          <p:cNvSpPr/>
          <p:nvPr/>
        </p:nvSpPr>
        <p:spPr>
          <a:xfrm rot="5400000">
            <a:off x="-207465" y="928971"/>
            <a:ext cx="1219105" cy="66634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Mr. </a:t>
            </a:r>
            <a:r>
              <a:rPr lang="en-US" dirty="0" err="1" smtClean="0">
                <a:solidFill>
                  <a:schemeClr val="tx1"/>
                </a:solidFill>
              </a:rPr>
              <a:t>Koe’s</a:t>
            </a:r>
            <a:r>
              <a:rPr lang="en-US" dirty="0" smtClean="0">
                <a:solidFill>
                  <a:schemeClr val="tx1"/>
                </a:solidFill>
              </a:rPr>
              <a:t> Desk</a:t>
            </a:r>
            <a:endParaRPr lang="en-US" dirty="0">
              <a:solidFill>
                <a:schemeClr val="tx1"/>
              </a:solidFill>
            </a:endParaRPr>
          </a:p>
        </p:txBody>
      </p:sp>
    </p:spTree>
    <p:extLst>
      <p:ext uri="{BB962C8B-B14F-4D97-AF65-F5344CB8AC3E}">
        <p14:creationId xmlns:p14="http://schemas.microsoft.com/office/powerpoint/2010/main" val="17764965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5450"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1902250"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43195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604663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717219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604663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717219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717219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604663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717219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604663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04663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717219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6046639" y="503017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343195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4520063"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520063"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4520063"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4520063"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343195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343195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343195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835450"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1922997"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835450" y="2742690"/>
            <a:ext cx="914400" cy="401077"/>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1902250"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Rectangle 30"/>
          <p:cNvSpPr/>
          <p:nvPr/>
        </p:nvSpPr>
        <p:spPr>
          <a:xfrm>
            <a:off x="835450" y="3344305"/>
            <a:ext cx="914400" cy="40107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1902250"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Rectangle 32"/>
          <p:cNvSpPr/>
          <p:nvPr/>
        </p:nvSpPr>
        <p:spPr>
          <a:xfrm>
            <a:off x="835450"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1922997"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Rectangle 34"/>
          <p:cNvSpPr/>
          <p:nvPr/>
        </p:nvSpPr>
        <p:spPr>
          <a:xfrm>
            <a:off x="835450" y="284097"/>
            <a:ext cx="2460818" cy="401077"/>
          </a:xfrm>
          <a:prstGeom prst="rect">
            <a:avLst/>
          </a:prstGeom>
          <a:solidFill>
            <a:schemeClr val="tx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36" name="Rectangle 35"/>
          <p:cNvSpPr/>
          <p:nvPr/>
        </p:nvSpPr>
        <p:spPr>
          <a:xfrm>
            <a:off x="5434463" y="284097"/>
            <a:ext cx="2460818" cy="401077"/>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37" name="Rectangle 36"/>
          <p:cNvSpPr/>
          <p:nvPr/>
        </p:nvSpPr>
        <p:spPr>
          <a:xfrm rot="16200000">
            <a:off x="-1029870" y="3154233"/>
            <a:ext cx="2460818" cy="40107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5</a:t>
            </a:r>
            <a:endParaRPr lang="en-US" dirty="0">
              <a:solidFill>
                <a:schemeClr val="bg1"/>
              </a:solidFill>
            </a:endParaRPr>
          </a:p>
        </p:txBody>
      </p:sp>
      <p:sp>
        <p:nvSpPr>
          <p:cNvPr id="38" name="Rectangle 37"/>
          <p:cNvSpPr/>
          <p:nvPr/>
        </p:nvSpPr>
        <p:spPr>
          <a:xfrm rot="5400000">
            <a:off x="7713052" y="3143767"/>
            <a:ext cx="2460818" cy="401077"/>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39" name="Rectangle 38"/>
          <p:cNvSpPr/>
          <p:nvPr/>
        </p:nvSpPr>
        <p:spPr>
          <a:xfrm>
            <a:off x="3431959" y="5901171"/>
            <a:ext cx="2460818" cy="401077"/>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40" name="TextBox 39"/>
          <p:cNvSpPr txBox="1"/>
          <p:nvPr/>
        </p:nvSpPr>
        <p:spPr>
          <a:xfrm>
            <a:off x="4023773" y="283257"/>
            <a:ext cx="992579" cy="369332"/>
          </a:xfrm>
          <a:prstGeom prst="rect">
            <a:avLst/>
          </a:prstGeom>
          <a:noFill/>
        </p:spPr>
        <p:txBody>
          <a:bodyPr wrap="none" rtlCol="0">
            <a:spAutoFit/>
          </a:bodyPr>
          <a:lstStyle/>
          <a:p>
            <a:r>
              <a:rPr lang="en-US" dirty="0" smtClean="0"/>
              <a:t>Screen</a:t>
            </a:r>
            <a:endParaRPr lang="en-US" dirty="0"/>
          </a:p>
        </p:txBody>
      </p:sp>
      <p:sp>
        <p:nvSpPr>
          <p:cNvPr id="41" name="Rectangle 40"/>
          <p:cNvSpPr/>
          <p:nvPr/>
        </p:nvSpPr>
        <p:spPr>
          <a:xfrm rot="5400000">
            <a:off x="-207465" y="928971"/>
            <a:ext cx="1219105" cy="66634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Mr. </a:t>
            </a:r>
            <a:r>
              <a:rPr lang="en-US" dirty="0" err="1" smtClean="0">
                <a:solidFill>
                  <a:schemeClr val="tx1"/>
                </a:solidFill>
              </a:rPr>
              <a:t>Koe’s</a:t>
            </a:r>
            <a:r>
              <a:rPr lang="en-US" dirty="0" smtClean="0">
                <a:solidFill>
                  <a:schemeClr val="tx1"/>
                </a:solidFill>
              </a:rPr>
              <a:t> Desk</a:t>
            </a:r>
            <a:endParaRPr lang="en-US" dirty="0">
              <a:solidFill>
                <a:schemeClr val="tx1"/>
              </a:solidFill>
            </a:endParaRPr>
          </a:p>
        </p:txBody>
      </p:sp>
    </p:spTree>
    <p:extLst>
      <p:ext uri="{BB962C8B-B14F-4D97-AF65-F5344CB8AC3E}">
        <p14:creationId xmlns:p14="http://schemas.microsoft.com/office/powerpoint/2010/main" val="10306767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5450"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1902250"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43195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604663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717219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604663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717219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717219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604663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717219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604663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04663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717219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6046639" y="503017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343195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4520063"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520063"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4520063"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4520063"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343195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343195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343195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835450"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1922997"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835450" y="2742690"/>
            <a:ext cx="914400" cy="401077"/>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1902250"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Rectangle 30"/>
          <p:cNvSpPr/>
          <p:nvPr/>
        </p:nvSpPr>
        <p:spPr>
          <a:xfrm>
            <a:off x="835450" y="3344305"/>
            <a:ext cx="914400" cy="40107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1902250"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Rectangle 32"/>
          <p:cNvSpPr/>
          <p:nvPr/>
        </p:nvSpPr>
        <p:spPr>
          <a:xfrm>
            <a:off x="835450"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1922997"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Rectangle 34"/>
          <p:cNvSpPr/>
          <p:nvPr/>
        </p:nvSpPr>
        <p:spPr>
          <a:xfrm>
            <a:off x="835450" y="284097"/>
            <a:ext cx="2460818" cy="401077"/>
          </a:xfrm>
          <a:prstGeom prst="rect">
            <a:avLst/>
          </a:prstGeom>
          <a:solidFill>
            <a:schemeClr val="accent6">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36" name="Rectangle 35"/>
          <p:cNvSpPr/>
          <p:nvPr/>
        </p:nvSpPr>
        <p:spPr>
          <a:xfrm>
            <a:off x="5434463" y="284097"/>
            <a:ext cx="2460818" cy="401077"/>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sp>
        <p:nvSpPr>
          <p:cNvPr id="37" name="Rectangle 36"/>
          <p:cNvSpPr/>
          <p:nvPr/>
        </p:nvSpPr>
        <p:spPr>
          <a:xfrm rot="16200000">
            <a:off x="-1029870" y="3154233"/>
            <a:ext cx="2460818" cy="401077"/>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5</a:t>
            </a:r>
            <a:endParaRPr lang="en-US" dirty="0">
              <a:solidFill>
                <a:schemeClr val="bg1"/>
              </a:solidFill>
            </a:endParaRPr>
          </a:p>
        </p:txBody>
      </p:sp>
      <p:sp>
        <p:nvSpPr>
          <p:cNvPr id="38" name="Rectangle 37"/>
          <p:cNvSpPr/>
          <p:nvPr/>
        </p:nvSpPr>
        <p:spPr>
          <a:xfrm rot="5400000">
            <a:off x="7713052" y="3143767"/>
            <a:ext cx="2460818" cy="401077"/>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39" name="Rectangle 38"/>
          <p:cNvSpPr/>
          <p:nvPr/>
        </p:nvSpPr>
        <p:spPr>
          <a:xfrm>
            <a:off x="3431959" y="5901171"/>
            <a:ext cx="2460818" cy="401077"/>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40" name="TextBox 39"/>
          <p:cNvSpPr txBox="1"/>
          <p:nvPr/>
        </p:nvSpPr>
        <p:spPr>
          <a:xfrm>
            <a:off x="4023773" y="283257"/>
            <a:ext cx="992579" cy="369332"/>
          </a:xfrm>
          <a:prstGeom prst="rect">
            <a:avLst/>
          </a:prstGeom>
          <a:noFill/>
        </p:spPr>
        <p:txBody>
          <a:bodyPr wrap="none" rtlCol="0">
            <a:spAutoFit/>
          </a:bodyPr>
          <a:lstStyle/>
          <a:p>
            <a:r>
              <a:rPr lang="en-US" dirty="0" smtClean="0"/>
              <a:t>Screen</a:t>
            </a:r>
            <a:endParaRPr lang="en-US" dirty="0"/>
          </a:p>
        </p:txBody>
      </p:sp>
      <p:sp>
        <p:nvSpPr>
          <p:cNvPr id="41" name="Rectangle 40"/>
          <p:cNvSpPr/>
          <p:nvPr/>
        </p:nvSpPr>
        <p:spPr>
          <a:xfrm rot="5400000">
            <a:off x="-207465" y="928971"/>
            <a:ext cx="1219105" cy="66634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Mr. </a:t>
            </a:r>
            <a:r>
              <a:rPr lang="en-US" dirty="0" err="1" smtClean="0">
                <a:solidFill>
                  <a:schemeClr val="tx1"/>
                </a:solidFill>
              </a:rPr>
              <a:t>Koe’s</a:t>
            </a:r>
            <a:r>
              <a:rPr lang="en-US" dirty="0" smtClean="0">
                <a:solidFill>
                  <a:schemeClr val="tx1"/>
                </a:solidFill>
              </a:rPr>
              <a:t> Desk</a:t>
            </a:r>
            <a:endParaRPr lang="en-US" dirty="0">
              <a:solidFill>
                <a:schemeClr val="tx1"/>
              </a:solidFill>
            </a:endParaRPr>
          </a:p>
        </p:txBody>
      </p:sp>
    </p:spTree>
    <p:extLst>
      <p:ext uri="{BB962C8B-B14F-4D97-AF65-F5344CB8AC3E}">
        <p14:creationId xmlns:p14="http://schemas.microsoft.com/office/powerpoint/2010/main" val="33517786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5450"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1902250"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43195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604663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717219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604663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717219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717219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604663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717219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604663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04663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717219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6046639" y="503017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343195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4520063"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520063"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4520063"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4520063"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343195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343195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343195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835450"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1922997"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835450" y="2742690"/>
            <a:ext cx="914400" cy="401077"/>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1902250"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Rectangle 30"/>
          <p:cNvSpPr/>
          <p:nvPr/>
        </p:nvSpPr>
        <p:spPr>
          <a:xfrm>
            <a:off x="835450" y="3344305"/>
            <a:ext cx="914400" cy="40107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1902250"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Rectangle 32"/>
          <p:cNvSpPr/>
          <p:nvPr/>
        </p:nvSpPr>
        <p:spPr>
          <a:xfrm>
            <a:off x="835450"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1922997"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Rectangle 34"/>
          <p:cNvSpPr/>
          <p:nvPr/>
        </p:nvSpPr>
        <p:spPr>
          <a:xfrm>
            <a:off x="835450" y="284097"/>
            <a:ext cx="2460818" cy="401077"/>
          </a:xfrm>
          <a:prstGeom prst="rect">
            <a:avLst/>
          </a:prstGeom>
          <a:solidFill>
            <a:schemeClr val="accent5">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36" name="Rectangle 35"/>
          <p:cNvSpPr/>
          <p:nvPr/>
        </p:nvSpPr>
        <p:spPr>
          <a:xfrm>
            <a:off x="5434463" y="284097"/>
            <a:ext cx="2460818" cy="40107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37" name="Rectangle 36"/>
          <p:cNvSpPr/>
          <p:nvPr/>
        </p:nvSpPr>
        <p:spPr>
          <a:xfrm rot="16200000">
            <a:off x="-1029870" y="3154233"/>
            <a:ext cx="2460818" cy="401077"/>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5</a:t>
            </a:r>
            <a:endParaRPr lang="en-US" dirty="0">
              <a:solidFill>
                <a:schemeClr val="bg1"/>
              </a:solidFill>
            </a:endParaRPr>
          </a:p>
        </p:txBody>
      </p:sp>
      <p:sp>
        <p:nvSpPr>
          <p:cNvPr id="38" name="Rectangle 37"/>
          <p:cNvSpPr/>
          <p:nvPr/>
        </p:nvSpPr>
        <p:spPr>
          <a:xfrm rot="5400000">
            <a:off x="7713052" y="3143767"/>
            <a:ext cx="2460818"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3</a:t>
            </a:r>
            <a:endParaRPr lang="en-US" dirty="0">
              <a:solidFill>
                <a:srgbClr val="FFFFFF"/>
              </a:solidFill>
            </a:endParaRPr>
          </a:p>
        </p:txBody>
      </p:sp>
      <p:sp>
        <p:nvSpPr>
          <p:cNvPr id="39" name="Rectangle 38"/>
          <p:cNvSpPr/>
          <p:nvPr/>
        </p:nvSpPr>
        <p:spPr>
          <a:xfrm>
            <a:off x="3431959" y="5901171"/>
            <a:ext cx="2460818" cy="401077"/>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40" name="TextBox 39"/>
          <p:cNvSpPr txBox="1"/>
          <p:nvPr/>
        </p:nvSpPr>
        <p:spPr>
          <a:xfrm>
            <a:off x="4023773" y="283257"/>
            <a:ext cx="992579" cy="369332"/>
          </a:xfrm>
          <a:prstGeom prst="rect">
            <a:avLst/>
          </a:prstGeom>
          <a:noFill/>
        </p:spPr>
        <p:txBody>
          <a:bodyPr wrap="none" rtlCol="0">
            <a:spAutoFit/>
          </a:bodyPr>
          <a:lstStyle/>
          <a:p>
            <a:r>
              <a:rPr lang="en-US" dirty="0" smtClean="0"/>
              <a:t>Screen</a:t>
            </a:r>
            <a:endParaRPr lang="en-US" dirty="0"/>
          </a:p>
        </p:txBody>
      </p:sp>
      <p:sp>
        <p:nvSpPr>
          <p:cNvPr id="41" name="Rectangle 40"/>
          <p:cNvSpPr/>
          <p:nvPr/>
        </p:nvSpPr>
        <p:spPr>
          <a:xfrm rot="5400000">
            <a:off x="-207465" y="928971"/>
            <a:ext cx="1219105" cy="66634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Mr. </a:t>
            </a:r>
            <a:r>
              <a:rPr lang="en-US" dirty="0" err="1" smtClean="0">
                <a:solidFill>
                  <a:schemeClr val="tx1"/>
                </a:solidFill>
              </a:rPr>
              <a:t>Koe’s</a:t>
            </a:r>
            <a:r>
              <a:rPr lang="en-US" dirty="0" smtClean="0">
                <a:solidFill>
                  <a:schemeClr val="tx1"/>
                </a:solidFill>
              </a:rPr>
              <a:t> Desk</a:t>
            </a:r>
            <a:endParaRPr lang="en-US" dirty="0">
              <a:solidFill>
                <a:schemeClr val="tx1"/>
              </a:solidFill>
            </a:endParaRPr>
          </a:p>
        </p:txBody>
      </p:sp>
    </p:spTree>
    <p:extLst>
      <p:ext uri="{BB962C8B-B14F-4D97-AF65-F5344CB8AC3E}">
        <p14:creationId xmlns:p14="http://schemas.microsoft.com/office/powerpoint/2010/main" val="4473684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5450"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1902250"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43195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604663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7172199" y="1470616"/>
            <a:ext cx="914400" cy="401077"/>
          </a:xfrm>
          <a:prstGeom prst="rect">
            <a:avLst/>
          </a:prstGeom>
          <a:solidFill>
            <a:srgbClr val="8064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604663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717219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717219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604663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717219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604663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04663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717219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6046639" y="503017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3431959"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4520063"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520063"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4520063"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4520063"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3431959"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3431959"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3431959"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835450"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1922997" y="2124362"/>
            <a:ext cx="914400" cy="401077"/>
          </a:xfrm>
          <a:prstGeom prst="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835450" y="2742690"/>
            <a:ext cx="914400" cy="401077"/>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1902250" y="2742690"/>
            <a:ext cx="914400" cy="401077"/>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Rectangle 30"/>
          <p:cNvSpPr/>
          <p:nvPr/>
        </p:nvSpPr>
        <p:spPr>
          <a:xfrm>
            <a:off x="835450" y="3344305"/>
            <a:ext cx="914400" cy="40107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1902250" y="3344305"/>
            <a:ext cx="914400" cy="401077"/>
          </a:xfrm>
          <a:prstGeom prst="rec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Rectangle 32"/>
          <p:cNvSpPr/>
          <p:nvPr/>
        </p:nvSpPr>
        <p:spPr>
          <a:xfrm>
            <a:off x="835450"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1922997" y="3943925"/>
            <a:ext cx="914400" cy="4010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Rectangle 34"/>
          <p:cNvSpPr/>
          <p:nvPr/>
        </p:nvSpPr>
        <p:spPr>
          <a:xfrm>
            <a:off x="835450" y="284097"/>
            <a:ext cx="2460818" cy="401077"/>
          </a:xfrm>
          <a:prstGeom prst="rect">
            <a:avLst/>
          </a:prstGeom>
          <a:solidFill>
            <a:schemeClr val="accent3">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36" name="Rectangle 35"/>
          <p:cNvSpPr/>
          <p:nvPr/>
        </p:nvSpPr>
        <p:spPr>
          <a:xfrm>
            <a:off x="5434463" y="284097"/>
            <a:ext cx="2460818" cy="401077"/>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37" name="Rectangle 36"/>
          <p:cNvSpPr/>
          <p:nvPr/>
        </p:nvSpPr>
        <p:spPr>
          <a:xfrm rot="16200000">
            <a:off x="-1029870" y="3154233"/>
            <a:ext cx="2460818" cy="401077"/>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5</a:t>
            </a:r>
            <a:endParaRPr lang="en-US" dirty="0">
              <a:solidFill>
                <a:schemeClr val="bg1"/>
              </a:solidFill>
            </a:endParaRPr>
          </a:p>
        </p:txBody>
      </p:sp>
      <p:sp>
        <p:nvSpPr>
          <p:cNvPr id="38" name="Rectangle 37"/>
          <p:cNvSpPr/>
          <p:nvPr/>
        </p:nvSpPr>
        <p:spPr>
          <a:xfrm rot="5400000">
            <a:off x="7713052" y="3143767"/>
            <a:ext cx="2460818" cy="401077"/>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39" name="Rectangle 38"/>
          <p:cNvSpPr/>
          <p:nvPr/>
        </p:nvSpPr>
        <p:spPr>
          <a:xfrm>
            <a:off x="3431959" y="5901171"/>
            <a:ext cx="2460818" cy="401077"/>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4</a:t>
            </a:r>
            <a:endParaRPr lang="en-US" dirty="0">
              <a:solidFill>
                <a:srgbClr val="FFFFFF"/>
              </a:solidFill>
            </a:endParaRPr>
          </a:p>
        </p:txBody>
      </p:sp>
      <p:sp>
        <p:nvSpPr>
          <p:cNvPr id="40" name="TextBox 39"/>
          <p:cNvSpPr txBox="1"/>
          <p:nvPr/>
        </p:nvSpPr>
        <p:spPr>
          <a:xfrm>
            <a:off x="4023773" y="283257"/>
            <a:ext cx="992579" cy="369332"/>
          </a:xfrm>
          <a:prstGeom prst="rect">
            <a:avLst/>
          </a:prstGeom>
          <a:noFill/>
        </p:spPr>
        <p:txBody>
          <a:bodyPr wrap="none" rtlCol="0">
            <a:spAutoFit/>
          </a:bodyPr>
          <a:lstStyle/>
          <a:p>
            <a:r>
              <a:rPr lang="en-US" dirty="0" smtClean="0"/>
              <a:t>Screen</a:t>
            </a:r>
            <a:endParaRPr lang="en-US" dirty="0"/>
          </a:p>
        </p:txBody>
      </p:sp>
      <p:sp>
        <p:nvSpPr>
          <p:cNvPr id="41" name="Rectangle 40"/>
          <p:cNvSpPr/>
          <p:nvPr/>
        </p:nvSpPr>
        <p:spPr>
          <a:xfrm rot="5400000">
            <a:off x="-207465" y="928971"/>
            <a:ext cx="1219105" cy="66634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Mr. </a:t>
            </a:r>
            <a:r>
              <a:rPr lang="en-US" dirty="0" err="1" smtClean="0">
                <a:solidFill>
                  <a:schemeClr val="tx1"/>
                </a:solidFill>
              </a:rPr>
              <a:t>Koe’s</a:t>
            </a:r>
            <a:r>
              <a:rPr lang="en-US" dirty="0" smtClean="0">
                <a:solidFill>
                  <a:schemeClr val="tx1"/>
                </a:solidFill>
              </a:rPr>
              <a:t> Desk</a:t>
            </a:r>
            <a:endParaRPr lang="en-US" dirty="0">
              <a:solidFill>
                <a:schemeClr val="tx1"/>
              </a:solidFill>
            </a:endParaRPr>
          </a:p>
        </p:txBody>
      </p:sp>
    </p:spTree>
    <p:extLst>
      <p:ext uri="{BB962C8B-B14F-4D97-AF65-F5344CB8AC3E}">
        <p14:creationId xmlns:p14="http://schemas.microsoft.com/office/powerpoint/2010/main" val="8278308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Canadian Identity</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7" name="Content Placeholder 6"/>
          <p:cNvSpPr>
            <a:spLocks noGrp="1"/>
          </p:cNvSpPr>
          <p:nvPr>
            <p:ph idx="1"/>
          </p:nvPr>
        </p:nvSpPr>
        <p:spPr>
          <a:xfrm>
            <a:off x="-150381" y="1200329"/>
            <a:ext cx="3596610" cy="5657671"/>
          </a:xfrm>
        </p:spPr>
        <p:txBody>
          <a:bodyPr>
            <a:normAutofit/>
          </a:bodyPr>
          <a:lstStyle/>
          <a:p>
            <a:pPr marL="0" indent="0" algn="ctr">
              <a:buNone/>
            </a:pPr>
            <a:r>
              <a:rPr lang="en-US" dirty="0" smtClean="0"/>
              <a:t>Please fill out Column 3.</a:t>
            </a:r>
          </a:p>
        </p:txBody>
      </p:sp>
      <p:pic>
        <p:nvPicPr>
          <p:cNvPr id="3" name="Picture 2" descr="2_Canadian Identity .pdf"/>
          <p:cNvPicPr>
            <a:picLocks noChangeAspect="1"/>
          </p:cNvPicPr>
          <p:nvPr/>
        </p:nvPicPr>
        <p:blipFill rotWithShape="1">
          <a:blip r:embed="rId2" cstate="print">
            <a:extLst>
              <a:ext uri="{28A0092B-C50C-407E-A947-70E740481C1C}">
                <a14:useLocalDpi xmlns:a14="http://schemas.microsoft.com/office/drawing/2010/main"/>
              </a:ext>
            </a:extLst>
          </a:blip>
          <a:srcRect l="11465" t="7282" r="11221" b="17497"/>
          <a:stretch/>
        </p:blipFill>
        <p:spPr>
          <a:xfrm>
            <a:off x="3446229" y="1200329"/>
            <a:ext cx="5697771" cy="5833507"/>
          </a:xfrm>
          <a:prstGeom prst="rect">
            <a:avLst/>
          </a:prstGeom>
        </p:spPr>
      </p:pic>
      <p:sp>
        <p:nvSpPr>
          <p:cNvPr id="9" name="Down Arrow 8"/>
          <p:cNvSpPr/>
          <p:nvPr/>
        </p:nvSpPr>
        <p:spPr>
          <a:xfrm>
            <a:off x="8086409" y="2396232"/>
            <a:ext cx="484632" cy="42660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7716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e6ee1ff6869d389f9404ab15f443a1f.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25881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Canadian </a:t>
            </a:r>
            <a:r>
              <a:rPr lang="en-US" dirty="0" smtClean="0">
                <a:solidFill>
                  <a:schemeClr val="accent2"/>
                </a:solidFill>
              </a:rPr>
              <a:t>Identity </a:t>
            </a:r>
            <a:r>
              <a:rPr lang="en-US" dirty="0" smtClean="0">
                <a:solidFill>
                  <a:schemeClr val="accent2"/>
                </a:solidFill>
                <a:sym typeface="Wingdings"/>
              </a:rPr>
              <a:t></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3" name="TextBox 2"/>
          <p:cNvSpPr txBox="1"/>
          <p:nvPr/>
        </p:nvSpPr>
        <p:spPr>
          <a:xfrm>
            <a:off x="591479" y="1896061"/>
            <a:ext cx="184666" cy="369332"/>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0" y="1212932"/>
            <a:ext cx="9144000" cy="5645068"/>
          </a:xfrm>
        </p:spPr>
        <p:txBody>
          <a:bodyPr>
            <a:normAutofit fontScale="85000" lnSpcReduction="10000"/>
          </a:bodyPr>
          <a:lstStyle/>
          <a:p>
            <a:r>
              <a:rPr lang="en-US" dirty="0" smtClean="0"/>
              <a:t>Each of us </a:t>
            </a:r>
            <a:r>
              <a:rPr lang="en-US" b="1" u="sng" dirty="0"/>
              <a:t>c</a:t>
            </a:r>
            <a:r>
              <a:rPr lang="en-US" b="1" u="sng" dirty="0" smtClean="0"/>
              <a:t>onstructs</a:t>
            </a:r>
            <a:r>
              <a:rPr lang="en-US" dirty="0" smtClean="0"/>
              <a:t> what it means to be Canadian! </a:t>
            </a:r>
          </a:p>
          <a:p>
            <a:r>
              <a:rPr lang="en-US" dirty="0"/>
              <a:t>B</a:t>
            </a:r>
            <a:r>
              <a:rPr lang="en-US" dirty="0" smtClean="0"/>
              <a:t>ased on things like:</a:t>
            </a:r>
          </a:p>
          <a:p>
            <a:pPr lvl="1"/>
            <a:r>
              <a:rPr lang="en-US" dirty="0" smtClean="0"/>
              <a:t>where we </a:t>
            </a:r>
            <a:r>
              <a:rPr lang="en-US" b="1" u="sng" dirty="0" smtClean="0"/>
              <a:t>live</a:t>
            </a:r>
          </a:p>
          <a:p>
            <a:pPr lvl="1"/>
            <a:r>
              <a:rPr lang="en-US" dirty="0" smtClean="0"/>
              <a:t>our </a:t>
            </a:r>
            <a:r>
              <a:rPr lang="en-US" b="1" u="sng" dirty="0" smtClean="0"/>
              <a:t>age</a:t>
            </a:r>
          </a:p>
          <a:p>
            <a:pPr lvl="1"/>
            <a:r>
              <a:rPr lang="en-US" dirty="0" smtClean="0"/>
              <a:t>our </a:t>
            </a:r>
            <a:r>
              <a:rPr lang="en-US" b="1" u="sng" dirty="0" smtClean="0"/>
              <a:t>gender</a:t>
            </a:r>
          </a:p>
          <a:p>
            <a:pPr lvl="1"/>
            <a:r>
              <a:rPr lang="en-US" dirty="0" smtClean="0"/>
              <a:t>our </a:t>
            </a:r>
            <a:r>
              <a:rPr lang="en-US" b="1" u="sng" dirty="0" smtClean="0"/>
              <a:t>religion</a:t>
            </a:r>
          </a:p>
          <a:p>
            <a:pPr lvl="1"/>
            <a:r>
              <a:rPr lang="en-US" dirty="0" smtClean="0"/>
              <a:t>our family </a:t>
            </a:r>
            <a:r>
              <a:rPr lang="en-US" b="1" u="sng" dirty="0" smtClean="0"/>
              <a:t>composition</a:t>
            </a:r>
            <a:endParaRPr lang="en-US" b="1" u="sng" dirty="0"/>
          </a:p>
          <a:p>
            <a:pPr lvl="1"/>
            <a:r>
              <a:rPr lang="en-US" dirty="0" smtClean="0"/>
              <a:t>our </a:t>
            </a:r>
            <a:r>
              <a:rPr lang="en-US" b="1" u="sng" dirty="0" smtClean="0"/>
              <a:t>financial</a:t>
            </a:r>
            <a:r>
              <a:rPr lang="en-US" dirty="0" smtClean="0"/>
              <a:t> situation</a:t>
            </a:r>
          </a:p>
          <a:p>
            <a:pPr lvl="1"/>
            <a:r>
              <a:rPr lang="en-US" dirty="0" smtClean="0"/>
              <a:t>our </a:t>
            </a:r>
            <a:r>
              <a:rPr lang="en-US" b="1" u="sng" dirty="0" smtClean="0"/>
              <a:t>education</a:t>
            </a:r>
          </a:p>
          <a:p>
            <a:endParaRPr lang="en-US" b="1" u="sng" dirty="0" smtClean="0"/>
          </a:p>
          <a:p>
            <a:r>
              <a:rPr lang="en-US" dirty="0" smtClean="0"/>
              <a:t>Because each of these things can change over time; your understanding of Canadian identity can change over time too.</a:t>
            </a:r>
            <a:endParaRPr lang="en-US" dirty="0"/>
          </a:p>
        </p:txBody>
      </p:sp>
    </p:spTree>
    <p:extLst>
      <p:ext uri="{BB962C8B-B14F-4D97-AF65-F5344CB8AC3E}">
        <p14:creationId xmlns:p14="http://schemas.microsoft.com/office/powerpoint/2010/main" val="526059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Canadian Identity</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pic>
        <p:nvPicPr>
          <p:cNvPr id="6" name="Content Placeholder 5" descr="slide_11.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244" r="-538"/>
          <a:stretch/>
        </p:blipFill>
        <p:spPr>
          <a:xfrm>
            <a:off x="0" y="1200329"/>
            <a:ext cx="9144000" cy="5657671"/>
          </a:xfrm>
        </p:spPr>
      </p:pic>
    </p:spTree>
    <p:extLst>
      <p:ext uri="{BB962C8B-B14F-4D97-AF65-F5344CB8AC3E}">
        <p14:creationId xmlns:p14="http://schemas.microsoft.com/office/powerpoint/2010/main" val="2788005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46118" cy="1143000"/>
          </a:xfrm>
        </p:spPr>
        <p:txBody>
          <a:bodyPr>
            <a:normAutofit fontScale="90000"/>
          </a:bodyPr>
          <a:lstStyle/>
          <a:p>
            <a:r>
              <a:rPr lang="en-US" dirty="0" smtClean="0"/>
              <a:t>Personal Identity Iceberg</a:t>
            </a:r>
            <a:endParaRPr lang="en-US" dirty="0"/>
          </a:p>
        </p:txBody>
      </p:sp>
      <p:sp>
        <p:nvSpPr>
          <p:cNvPr id="4" name="Merge 3"/>
          <p:cNvSpPr/>
          <p:nvPr/>
        </p:nvSpPr>
        <p:spPr>
          <a:xfrm>
            <a:off x="1553937" y="2579845"/>
            <a:ext cx="7590062" cy="4278155"/>
          </a:xfrm>
          <a:prstGeom prst="flowChartMerg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Extract 4"/>
          <p:cNvSpPr/>
          <p:nvPr/>
        </p:nvSpPr>
        <p:spPr>
          <a:xfrm>
            <a:off x="1553936" y="1270077"/>
            <a:ext cx="4160541" cy="1309768"/>
          </a:xfrm>
          <a:prstGeom prst="flowChartExtra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Extract 6"/>
          <p:cNvSpPr/>
          <p:nvPr/>
        </p:nvSpPr>
        <p:spPr>
          <a:xfrm>
            <a:off x="5046118" y="1142999"/>
            <a:ext cx="4097881" cy="1436845"/>
          </a:xfrm>
          <a:prstGeom prst="flowChartExtra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773694" y="1637284"/>
            <a:ext cx="1537228" cy="369332"/>
          </a:xfrm>
          <a:prstGeom prst="rect">
            <a:avLst/>
          </a:prstGeom>
          <a:noFill/>
        </p:spPr>
        <p:txBody>
          <a:bodyPr wrap="square" rtlCol="0">
            <a:spAutoFit/>
          </a:bodyPr>
          <a:lstStyle/>
          <a:p>
            <a:pPr algn="ctr"/>
            <a:r>
              <a:rPr lang="en-US" dirty="0" smtClean="0"/>
              <a:t>Gender</a:t>
            </a:r>
            <a:endParaRPr lang="en-US" dirty="0"/>
          </a:p>
        </p:txBody>
      </p:sp>
      <p:sp>
        <p:nvSpPr>
          <p:cNvPr id="10" name="TextBox 9"/>
          <p:cNvSpPr txBox="1"/>
          <p:nvPr/>
        </p:nvSpPr>
        <p:spPr>
          <a:xfrm rot="19443828">
            <a:off x="1566785" y="2338315"/>
            <a:ext cx="1537228" cy="369332"/>
          </a:xfrm>
          <a:prstGeom prst="rect">
            <a:avLst/>
          </a:prstGeom>
          <a:noFill/>
        </p:spPr>
        <p:txBody>
          <a:bodyPr wrap="square" rtlCol="0">
            <a:spAutoFit/>
          </a:bodyPr>
          <a:lstStyle/>
          <a:p>
            <a:pPr algn="ctr"/>
            <a:r>
              <a:rPr lang="en-US" dirty="0" smtClean="0"/>
              <a:t>Religion</a:t>
            </a:r>
            <a:endParaRPr lang="en-US" dirty="0"/>
          </a:p>
        </p:txBody>
      </p:sp>
      <p:sp>
        <p:nvSpPr>
          <p:cNvPr id="11" name="TextBox 10"/>
          <p:cNvSpPr txBox="1"/>
          <p:nvPr/>
        </p:nvSpPr>
        <p:spPr>
          <a:xfrm>
            <a:off x="2289133" y="2629980"/>
            <a:ext cx="1553937" cy="369332"/>
          </a:xfrm>
          <a:prstGeom prst="rect">
            <a:avLst/>
          </a:prstGeom>
          <a:noFill/>
        </p:spPr>
        <p:txBody>
          <a:bodyPr wrap="square" rtlCol="0">
            <a:spAutoFit/>
          </a:bodyPr>
          <a:lstStyle/>
          <a:p>
            <a:pPr algn="ctr"/>
            <a:r>
              <a:rPr lang="en-US" dirty="0" smtClean="0"/>
              <a:t>Heritage</a:t>
            </a:r>
            <a:endParaRPr lang="en-US" dirty="0"/>
          </a:p>
        </p:txBody>
      </p:sp>
      <p:sp>
        <p:nvSpPr>
          <p:cNvPr id="12" name="TextBox 11"/>
          <p:cNvSpPr txBox="1"/>
          <p:nvPr/>
        </p:nvSpPr>
        <p:spPr>
          <a:xfrm>
            <a:off x="6685619" y="2579845"/>
            <a:ext cx="1553937" cy="646331"/>
          </a:xfrm>
          <a:prstGeom prst="rect">
            <a:avLst/>
          </a:prstGeom>
          <a:noFill/>
        </p:spPr>
        <p:txBody>
          <a:bodyPr wrap="square" rtlCol="0">
            <a:spAutoFit/>
          </a:bodyPr>
          <a:lstStyle/>
          <a:p>
            <a:pPr algn="ctr"/>
            <a:r>
              <a:rPr lang="en-US" dirty="0" smtClean="0"/>
              <a:t>Learning </a:t>
            </a:r>
            <a:r>
              <a:rPr lang="en-US" dirty="0" err="1" smtClean="0"/>
              <a:t>Syles</a:t>
            </a:r>
            <a:endParaRPr lang="en-US" dirty="0"/>
          </a:p>
        </p:txBody>
      </p:sp>
      <p:sp>
        <p:nvSpPr>
          <p:cNvPr id="13" name="TextBox 12"/>
          <p:cNvSpPr txBox="1"/>
          <p:nvPr/>
        </p:nvSpPr>
        <p:spPr>
          <a:xfrm>
            <a:off x="3066101" y="3503175"/>
            <a:ext cx="1553937" cy="369332"/>
          </a:xfrm>
          <a:prstGeom prst="rect">
            <a:avLst/>
          </a:prstGeom>
          <a:noFill/>
        </p:spPr>
        <p:txBody>
          <a:bodyPr wrap="square" rtlCol="0">
            <a:spAutoFit/>
          </a:bodyPr>
          <a:lstStyle/>
          <a:p>
            <a:pPr algn="ctr"/>
            <a:r>
              <a:rPr lang="en-US" dirty="0" smtClean="0"/>
              <a:t>Values</a:t>
            </a:r>
          </a:p>
        </p:txBody>
      </p:sp>
      <p:sp>
        <p:nvSpPr>
          <p:cNvPr id="14" name="TextBox 13"/>
          <p:cNvSpPr txBox="1"/>
          <p:nvPr/>
        </p:nvSpPr>
        <p:spPr>
          <a:xfrm>
            <a:off x="4438258" y="2906979"/>
            <a:ext cx="1553937" cy="369332"/>
          </a:xfrm>
          <a:prstGeom prst="rect">
            <a:avLst/>
          </a:prstGeom>
          <a:noFill/>
        </p:spPr>
        <p:txBody>
          <a:bodyPr wrap="square" rtlCol="0">
            <a:spAutoFit/>
          </a:bodyPr>
          <a:lstStyle/>
          <a:p>
            <a:pPr algn="ctr"/>
            <a:r>
              <a:rPr lang="en-US" dirty="0" smtClean="0"/>
              <a:t>Beliefs</a:t>
            </a:r>
            <a:endParaRPr lang="en-US" dirty="0"/>
          </a:p>
        </p:txBody>
      </p:sp>
      <p:sp>
        <p:nvSpPr>
          <p:cNvPr id="15" name="TextBox 14"/>
          <p:cNvSpPr txBox="1"/>
          <p:nvPr/>
        </p:nvSpPr>
        <p:spPr>
          <a:xfrm>
            <a:off x="4613701" y="3585609"/>
            <a:ext cx="1553937" cy="646331"/>
          </a:xfrm>
          <a:prstGeom prst="rect">
            <a:avLst/>
          </a:prstGeom>
          <a:noFill/>
        </p:spPr>
        <p:txBody>
          <a:bodyPr wrap="square" rtlCol="0">
            <a:spAutoFit/>
          </a:bodyPr>
          <a:lstStyle/>
          <a:p>
            <a:pPr algn="ctr"/>
            <a:r>
              <a:rPr lang="en-US" dirty="0" smtClean="0"/>
              <a:t>Life Experience</a:t>
            </a:r>
            <a:endParaRPr lang="en-US" dirty="0"/>
          </a:p>
        </p:txBody>
      </p:sp>
      <p:sp>
        <p:nvSpPr>
          <p:cNvPr id="16" name="TextBox 15"/>
          <p:cNvSpPr txBox="1"/>
          <p:nvPr/>
        </p:nvSpPr>
        <p:spPr>
          <a:xfrm>
            <a:off x="3843070" y="4633514"/>
            <a:ext cx="1871407" cy="646331"/>
          </a:xfrm>
          <a:prstGeom prst="rect">
            <a:avLst/>
          </a:prstGeom>
          <a:noFill/>
        </p:spPr>
        <p:txBody>
          <a:bodyPr wrap="square" rtlCol="0">
            <a:spAutoFit/>
          </a:bodyPr>
          <a:lstStyle/>
          <a:p>
            <a:pPr algn="ctr"/>
            <a:r>
              <a:rPr lang="en-US" dirty="0" smtClean="0"/>
              <a:t>Sexual </a:t>
            </a:r>
          </a:p>
          <a:p>
            <a:pPr algn="ctr"/>
            <a:r>
              <a:rPr lang="en-US" dirty="0" smtClean="0"/>
              <a:t>Orientation</a:t>
            </a:r>
            <a:endParaRPr lang="en-US" dirty="0"/>
          </a:p>
        </p:txBody>
      </p:sp>
      <p:sp>
        <p:nvSpPr>
          <p:cNvPr id="17" name="TextBox 16"/>
          <p:cNvSpPr txBox="1"/>
          <p:nvPr/>
        </p:nvSpPr>
        <p:spPr>
          <a:xfrm>
            <a:off x="4438258" y="5432245"/>
            <a:ext cx="1871407" cy="369332"/>
          </a:xfrm>
          <a:prstGeom prst="rect">
            <a:avLst/>
          </a:prstGeom>
          <a:noFill/>
        </p:spPr>
        <p:txBody>
          <a:bodyPr wrap="square" rtlCol="0">
            <a:spAutoFit/>
          </a:bodyPr>
          <a:lstStyle/>
          <a:p>
            <a:pPr algn="ctr"/>
            <a:r>
              <a:rPr lang="en-US" dirty="0" smtClean="0"/>
              <a:t>Political Views</a:t>
            </a:r>
            <a:endParaRPr lang="en-US" dirty="0"/>
          </a:p>
        </p:txBody>
      </p:sp>
      <p:sp>
        <p:nvSpPr>
          <p:cNvPr id="18" name="TextBox 17"/>
          <p:cNvSpPr txBox="1"/>
          <p:nvPr/>
        </p:nvSpPr>
        <p:spPr>
          <a:xfrm>
            <a:off x="5449153" y="4555106"/>
            <a:ext cx="1871407" cy="369332"/>
          </a:xfrm>
          <a:prstGeom prst="rect">
            <a:avLst/>
          </a:prstGeom>
          <a:noFill/>
        </p:spPr>
        <p:txBody>
          <a:bodyPr wrap="square" rtlCol="0">
            <a:spAutoFit/>
          </a:bodyPr>
          <a:lstStyle/>
          <a:p>
            <a:pPr algn="ctr"/>
            <a:r>
              <a:rPr lang="en-US" dirty="0" smtClean="0"/>
              <a:t>Talents</a:t>
            </a:r>
            <a:endParaRPr lang="en-US" dirty="0"/>
          </a:p>
        </p:txBody>
      </p:sp>
      <p:sp>
        <p:nvSpPr>
          <p:cNvPr id="19" name="TextBox 18"/>
          <p:cNvSpPr txBox="1"/>
          <p:nvPr/>
        </p:nvSpPr>
        <p:spPr>
          <a:xfrm>
            <a:off x="2305842" y="2006616"/>
            <a:ext cx="1537228" cy="369332"/>
          </a:xfrm>
          <a:prstGeom prst="rect">
            <a:avLst/>
          </a:prstGeom>
          <a:noFill/>
        </p:spPr>
        <p:txBody>
          <a:bodyPr wrap="square" rtlCol="0">
            <a:spAutoFit/>
          </a:bodyPr>
          <a:lstStyle/>
          <a:p>
            <a:pPr algn="ctr"/>
            <a:r>
              <a:rPr lang="en-US" dirty="0" smtClean="0"/>
              <a:t>Age</a:t>
            </a:r>
            <a:endParaRPr lang="en-US" dirty="0"/>
          </a:p>
        </p:txBody>
      </p:sp>
      <p:sp>
        <p:nvSpPr>
          <p:cNvPr id="20" name="TextBox 19"/>
          <p:cNvSpPr txBox="1"/>
          <p:nvPr/>
        </p:nvSpPr>
        <p:spPr>
          <a:xfrm>
            <a:off x="3508890" y="2159016"/>
            <a:ext cx="1537228" cy="369332"/>
          </a:xfrm>
          <a:prstGeom prst="rect">
            <a:avLst/>
          </a:prstGeom>
          <a:noFill/>
        </p:spPr>
        <p:txBody>
          <a:bodyPr wrap="square" rtlCol="0">
            <a:spAutoFit/>
          </a:bodyPr>
          <a:lstStyle/>
          <a:p>
            <a:pPr algn="ctr"/>
            <a:r>
              <a:rPr lang="en-US" dirty="0" smtClean="0"/>
              <a:t>Ethnicity</a:t>
            </a:r>
            <a:endParaRPr lang="en-US" dirty="0"/>
          </a:p>
        </p:txBody>
      </p:sp>
      <p:sp>
        <p:nvSpPr>
          <p:cNvPr id="21" name="TextBox 20"/>
          <p:cNvSpPr txBox="1"/>
          <p:nvPr/>
        </p:nvSpPr>
        <p:spPr>
          <a:xfrm rot="2202708">
            <a:off x="7588938" y="2318414"/>
            <a:ext cx="1537228" cy="369332"/>
          </a:xfrm>
          <a:prstGeom prst="rect">
            <a:avLst/>
          </a:prstGeom>
          <a:noFill/>
        </p:spPr>
        <p:txBody>
          <a:bodyPr wrap="square" rtlCol="0">
            <a:spAutoFit/>
          </a:bodyPr>
          <a:lstStyle/>
          <a:p>
            <a:pPr algn="ctr"/>
            <a:r>
              <a:rPr lang="en-US" dirty="0" smtClean="0"/>
              <a:t>Wealth</a:t>
            </a:r>
            <a:endParaRPr lang="en-US" dirty="0"/>
          </a:p>
        </p:txBody>
      </p:sp>
      <p:sp>
        <p:nvSpPr>
          <p:cNvPr id="22" name="TextBox 21"/>
          <p:cNvSpPr txBox="1"/>
          <p:nvPr/>
        </p:nvSpPr>
        <p:spPr>
          <a:xfrm rot="19443828">
            <a:off x="5821244" y="2205184"/>
            <a:ext cx="1537228" cy="646331"/>
          </a:xfrm>
          <a:prstGeom prst="rect">
            <a:avLst/>
          </a:prstGeom>
          <a:noFill/>
        </p:spPr>
        <p:txBody>
          <a:bodyPr wrap="square" rtlCol="0">
            <a:spAutoFit/>
          </a:bodyPr>
          <a:lstStyle/>
          <a:p>
            <a:pPr algn="ctr"/>
            <a:r>
              <a:rPr lang="en-US" dirty="0" smtClean="0"/>
              <a:t>Physical </a:t>
            </a:r>
          </a:p>
          <a:p>
            <a:pPr algn="ctr"/>
            <a:r>
              <a:rPr lang="en-US" dirty="0" smtClean="0"/>
              <a:t>Abilities</a:t>
            </a:r>
            <a:endParaRPr lang="en-US" dirty="0"/>
          </a:p>
        </p:txBody>
      </p:sp>
      <p:sp>
        <p:nvSpPr>
          <p:cNvPr id="23" name="TextBox 22"/>
          <p:cNvSpPr txBox="1"/>
          <p:nvPr/>
        </p:nvSpPr>
        <p:spPr>
          <a:xfrm rot="18985811">
            <a:off x="6679874" y="3608236"/>
            <a:ext cx="1553937" cy="369332"/>
          </a:xfrm>
          <a:prstGeom prst="rect">
            <a:avLst/>
          </a:prstGeom>
          <a:noFill/>
        </p:spPr>
        <p:txBody>
          <a:bodyPr wrap="square" rtlCol="0">
            <a:spAutoFit/>
          </a:bodyPr>
          <a:lstStyle/>
          <a:p>
            <a:pPr algn="ctr"/>
            <a:r>
              <a:rPr lang="en-US" dirty="0" smtClean="0"/>
              <a:t>Perspective</a:t>
            </a:r>
            <a:endParaRPr lang="en-US" dirty="0"/>
          </a:p>
        </p:txBody>
      </p:sp>
      <p:sp>
        <p:nvSpPr>
          <p:cNvPr id="24" name="TextBox 23"/>
          <p:cNvSpPr txBox="1"/>
          <p:nvPr/>
        </p:nvSpPr>
        <p:spPr>
          <a:xfrm>
            <a:off x="4613701" y="2280268"/>
            <a:ext cx="1553937" cy="646331"/>
          </a:xfrm>
          <a:prstGeom prst="rect">
            <a:avLst/>
          </a:prstGeom>
          <a:noFill/>
        </p:spPr>
        <p:txBody>
          <a:bodyPr wrap="square" rtlCol="0">
            <a:spAutoFit/>
          </a:bodyPr>
          <a:lstStyle/>
          <a:p>
            <a:pPr algn="ctr"/>
            <a:r>
              <a:rPr lang="en-US" dirty="0" smtClean="0"/>
              <a:t>Social Status</a:t>
            </a:r>
            <a:endParaRPr lang="en-US" dirty="0"/>
          </a:p>
        </p:txBody>
      </p:sp>
      <p:cxnSp>
        <p:nvCxnSpPr>
          <p:cNvPr id="6" name="Straight Connector 5"/>
          <p:cNvCxnSpPr/>
          <p:nvPr/>
        </p:nvCxnSpPr>
        <p:spPr>
          <a:xfrm>
            <a:off x="0" y="2528348"/>
            <a:ext cx="1553936" cy="51497"/>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33926" y="2159016"/>
            <a:ext cx="1320010" cy="646331"/>
          </a:xfrm>
          <a:prstGeom prst="rect">
            <a:avLst/>
          </a:prstGeom>
          <a:noFill/>
        </p:spPr>
        <p:txBody>
          <a:bodyPr wrap="square" rtlCol="0">
            <a:spAutoFit/>
          </a:bodyPr>
          <a:lstStyle/>
          <a:p>
            <a:r>
              <a:rPr lang="en-US" dirty="0" smtClean="0"/>
              <a:t>Line of Visibility</a:t>
            </a:r>
            <a:endParaRPr lang="en-US" dirty="0"/>
          </a:p>
        </p:txBody>
      </p:sp>
      <p:sp>
        <p:nvSpPr>
          <p:cNvPr id="26" name="TextBox 25"/>
          <p:cNvSpPr txBox="1"/>
          <p:nvPr/>
        </p:nvSpPr>
        <p:spPr>
          <a:xfrm>
            <a:off x="0" y="1270077"/>
            <a:ext cx="2214255" cy="369332"/>
          </a:xfrm>
          <a:prstGeom prst="rect">
            <a:avLst/>
          </a:prstGeom>
          <a:noFill/>
        </p:spPr>
        <p:txBody>
          <a:bodyPr wrap="none" rtlCol="0">
            <a:spAutoFit/>
          </a:bodyPr>
          <a:lstStyle/>
          <a:p>
            <a:r>
              <a:rPr lang="en-US" dirty="0" smtClean="0"/>
              <a:t>What we can see!</a:t>
            </a:r>
            <a:endParaRPr lang="en-US" dirty="0"/>
          </a:p>
        </p:txBody>
      </p:sp>
      <p:sp>
        <p:nvSpPr>
          <p:cNvPr id="27" name="TextBox 26"/>
          <p:cNvSpPr txBox="1"/>
          <p:nvPr/>
        </p:nvSpPr>
        <p:spPr>
          <a:xfrm>
            <a:off x="0" y="3899705"/>
            <a:ext cx="2520379" cy="369332"/>
          </a:xfrm>
          <a:prstGeom prst="rect">
            <a:avLst/>
          </a:prstGeom>
          <a:noFill/>
        </p:spPr>
        <p:txBody>
          <a:bodyPr wrap="none" rtlCol="0">
            <a:spAutoFit/>
          </a:bodyPr>
          <a:lstStyle/>
          <a:p>
            <a:r>
              <a:rPr lang="en-US" dirty="0" smtClean="0"/>
              <a:t>What is underneath!</a:t>
            </a:r>
            <a:endParaRPr lang="en-US" dirty="0"/>
          </a:p>
        </p:txBody>
      </p:sp>
    </p:spTree>
    <p:extLst>
      <p:ext uri="{BB962C8B-B14F-4D97-AF65-F5344CB8AC3E}">
        <p14:creationId xmlns:p14="http://schemas.microsoft.com/office/powerpoint/2010/main" val="1601849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Goals for this Unit</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3" name="Content Placeholder 2"/>
          <p:cNvSpPr>
            <a:spLocks noGrp="1"/>
          </p:cNvSpPr>
          <p:nvPr>
            <p:ph idx="1"/>
          </p:nvPr>
        </p:nvSpPr>
        <p:spPr>
          <a:xfrm>
            <a:off x="-1" y="1224294"/>
            <a:ext cx="9144000" cy="5633706"/>
          </a:xfrm>
        </p:spPr>
        <p:txBody>
          <a:bodyPr>
            <a:normAutofit lnSpcReduction="10000"/>
          </a:bodyPr>
          <a:lstStyle/>
          <a:p>
            <a:r>
              <a:rPr lang="en-US" dirty="0"/>
              <a:t>1) You’ll be able to identify factors that contribute to your personal, regional and national identity.</a:t>
            </a:r>
          </a:p>
          <a:p>
            <a:endParaRPr lang="en-US" dirty="0"/>
          </a:p>
          <a:p>
            <a:r>
              <a:rPr lang="en-US" dirty="0"/>
              <a:t>2) You’ll be able to name and identify major/minor political parties in Canada and understand their basic political views. </a:t>
            </a:r>
          </a:p>
          <a:p>
            <a:endParaRPr lang="en-US" dirty="0"/>
          </a:p>
          <a:p>
            <a:r>
              <a:rPr lang="en-US" dirty="0"/>
              <a:t>3) You’ll understand how the Government of Canada functions at the Municipal, Provincial and Federal level. </a:t>
            </a:r>
          </a:p>
          <a:p>
            <a:endParaRPr lang="en-US" dirty="0"/>
          </a:p>
        </p:txBody>
      </p:sp>
    </p:spTree>
    <p:extLst>
      <p:ext uri="{BB962C8B-B14F-4D97-AF65-F5344CB8AC3E}">
        <p14:creationId xmlns:p14="http://schemas.microsoft.com/office/powerpoint/2010/main" val="4152238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46118" cy="1143000"/>
          </a:xfrm>
        </p:spPr>
        <p:txBody>
          <a:bodyPr>
            <a:normAutofit fontScale="90000"/>
          </a:bodyPr>
          <a:lstStyle/>
          <a:p>
            <a:r>
              <a:rPr lang="en-US" dirty="0" smtClean="0"/>
              <a:t>Canadian Identity Iceberg</a:t>
            </a:r>
            <a:endParaRPr lang="en-US" dirty="0"/>
          </a:p>
        </p:txBody>
      </p:sp>
      <p:sp>
        <p:nvSpPr>
          <p:cNvPr id="4" name="Merge 3"/>
          <p:cNvSpPr/>
          <p:nvPr/>
        </p:nvSpPr>
        <p:spPr>
          <a:xfrm>
            <a:off x="1553937" y="2579845"/>
            <a:ext cx="7590062" cy="4278155"/>
          </a:xfrm>
          <a:prstGeom prst="flowChartMerg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Extract 4"/>
          <p:cNvSpPr/>
          <p:nvPr/>
        </p:nvSpPr>
        <p:spPr>
          <a:xfrm>
            <a:off x="1553936" y="1270077"/>
            <a:ext cx="4160541" cy="1309768"/>
          </a:xfrm>
          <a:prstGeom prst="flowChartExtra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Extract 6"/>
          <p:cNvSpPr/>
          <p:nvPr/>
        </p:nvSpPr>
        <p:spPr>
          <a:xfrm>
            <a:off x="5046118" y="1142999"/>
            <a:ext cx="4097881" cy="1436845"/>
          </a:xfrm>
          <a:prstGeom prst="flowChartExtra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656731" y="1821950"/>
            <a:ext cx="1537228" cy="646331"/>
          </a:xfrm>
          <a:prstGeom prst="rect">
            <a:avLst/>
          </a:prstGeom>
          <a:noFill/>
        </p:spPr>
        <p:txBody>
          <a:bodyPr wrap="square" rtlCol="0">
            <a:spAutoFit/>
          </a:bodyPr>
          <a:lstStyle/>
          <a:p>
            <a:pPr algn="ctr"/>
            <a:r>
              <a:rPr lang="en-US" dirty="0" smtClean="0"/>
              <a:t>Immigrated to Canada</a:t>
            </a:r>
            <a:endParaRPr lang="en-US" dirty="0"/>
          </a:p>
        </p:txBody>
      </p:sp>
      <p:sp>
        <p:nvSpPr>
          <p:cNvPr id="10" name="TextBox 9"/>
          <p:cNvSpPr txBox="1"/>
          <p:nvPr/>
        </p:nvSpPr>
        <p:spPr>
          <a:xfrm>
            <a:off x="6384857" y="1810265"/>
            <a:ext cx="1537228" cy="646331"/>
          </a:xfrm>
          <a:prstGeom prst="rect">
            <a:avLst/>
          </a:prstGeom>
          <a:noFill/>
        </p:spPr>
        <p:txBody>
          <a:bodyPr wrap="square" rtlCol="0">
            <a:spAutoFit/>
          </a:bodyPr>
          <a:lstStyle/>
          <a:p>
            <a:pPr algn="ctr"/>
            <a:r>
              <a:rPr lang="en-US" dirty="0" smtClean="0"/>
              <a:t>Born in Canada</a:t>
            </a:r>
            <a:endParaRPr lang="en-US" dirty="0"/>
          </a:p>
        </p:txBody>
      </p:sp>
      <p:sp>
        <p:nvSpPr>
          <p:cNvPr id="11" name="TextBox 10"/>
          <p:cNvSpPr txBox="1"/>
          <p:nvPr/>
        </p:nvSpPr>
        <p:spPr>
          <a:xfrm>
            <a:off x="2289133" y="2629980"/>
            <a:ext cx="1553937" cy="646331"/>
          </a:xfrm>
          <a:prstGeom prst="rect">
            <a:avLst/>
          </a:prstGeom>
          <a:noFill/>
        </p:spPr>
        <p:txBody>
          <a:bodyPr wrap="square" rtlCol="0">
            <a:spAutoFit/>
          </a:bodyPr>
          <a:lstStyle/>
          <a:p>
            <a:pPr algn="ctr"/>
            <a:r>
              <a:rPr lang="en-US" dirty="0" smtClean="0"/>
              <a:t>History of our Nation</a:t>
            </a:r>
            <a:endParaRPr lang="en-US" dirty="0"/>
          </a:p>
        </p:txBody>
      </p:sp>
      <p:sp>
        <p:nvSpPr>
          <p:cNvPr id="12" name="TextBox 11"/>
          <p:cNvSpPr txBox="1"/>
          <p:nvPr/>
        </p:nvSpPr>
        <p:spPr>
          <a:xfrm>
            <a:off x="6685619" y="2579845"/>
            <a:ext cx="1553937" cy="923330"/>
          </a:xfrm>
          <a:prstGeom prst="rect">
            <a:avLst/>
          </a:prstGeom>
          <a:noFill/>
        </p:spPr>
        <p:txBody>
          <a:bodyPr wrap="square" rtlCol="0">
            <a:spAutoFit/>
          </a:bodyPr>
          <a:lstStyle/>
          <a:p>
            <a:pPr algn="ctr"/>
            <a:r>
              <a:rPr lang="en-US" dirty="0" smtClean="0"/>
              <a:t>Languages </a:t>
            </a:r>
            <a:r>
              <a:rPr lang="mr-IN" dirty="0" smtClean="0"/>
              <a:t>–</a:t>
            </a:r>
            <a:r>
              <a:rPr lang="en-US" dirty="0" smtClean="0"/>
              <a:t> English/French</a:t>
            </a:r>
            <a:endParaRPr lang="en-US" dirty="0"/>
          </a:p>
        </p:txBody>
      </p:sp>
      <p:sp>
        <p:nvSpPr>
          <p:cNvPr id="13" name="TextBox 12"/>
          <p:cNvSpPr txBox="1"/>
          <p:nvPr/>
        </p:nvSpPr>
        <p:spPr>
          <a:xfrm>
            <a:off x="3066101" y="3503175"/>
            <a:ext cx="1553937" cy="369332"/>
          </a:xfrm>
          <a:prstGeom prst="rect">
            <a:avLst/>
          </a:prstGeom>
          <a:noFill/>
        </p:spPr>
        <p:txBody>
          <a:bodyPr wrap="square" rtlCol="0">
            <a:spAutoFit/>
          </a:bodyPr>
          <a:lstStyle/>
          <a:p>
            <a:pPr algn="ctr"/>
            <a:r>
              <a:rPr lang="en-US" dirty="0" smtClean="0"/>
              <a:t>Values</a:t>
            </a:r>
            <a:endParaRPr lang="en-US" dirty="0"/>
          </a:p>
        </p:txBody>
      </p:sp>
      <p:sp>
        <p:nvSpPr>
          <p:cNvPr id="14" name="TextBox 13"/>
          <p:cNvSpPr txBox="1"/>
          <p:nvPr/>
        </p:nvSpPr>
        <p:spPr>
          <a:xfrm>
            <a:off x="4438258" y="2906979"/>
            <a:ext cx="1553937" cy="369332"/>
          </a:xfrm>
          <a:prstGeom prst="rect">
            <a:avLst/>
          </a:prstGeom>
          <a:noFill/>
        </p:spPr>
        <p:txBody>
          <a:bodyPr wrap="square" rtlCol="0">
            <a:spAutoFit/>
          </a:bodyPr>
          <a:lstStyle/>
          <a:p>
            <a:pPr algn="ctr"/>
            <a:r>
              <a:rPr lang="en-US" dirty="0" smtClean="0"/>
              <a:t>Beliefs</a:t>
            </a:r>
            <a:endParaRPr lang="en-US" dirty="0"/>
          </a:p>
        </p:txBody>
      </p:sp>
      <p:sp>
        <p:nvSpPr>
          <p:cNvPr id="15" name="TextBox 14"/>
          <p:cNvSpPr txBox="1"/>
          <p:nvPr/>
        </p:nvSpPr>
        <p:spPr>
          <a:xfrm>
            <a:off x="5215226" y="3585609"/>
            <a:ext cx="1553937" cy="646331"/>
          </a:xfrm>
          <a:prstGeom prst="rect">
            <a:avLst/>
          </a:prstGeom>
          <a:noFill/>
        </p:spPr>
        <p:txBody>
          <a:bodyPr wrap="square" rtlCol="0">
            <a:spAutoFit/>
          </a:bodyPr>
          <a:lstStyle/>
          <a:p>
            <a:pPr algn="ctr"/>
            <a:r>
              <a:rPr lang="en-US" dirty="0" smtClean="0"/>
              <a:t>Ethnic Diversity</a:t>
            </a:r>
            <a:endParaRPr lang="en-US" dirty="0"/>
          </a:p>
        </p:txBody>
      </p:sp>
      <p:sp>
        <p:nvSpPr>
          <p:cNvPr id="16" name="TextBox 15"/>
          <p:cNvSpPr txBox="1"/>
          <p:nvPr/>
        </p:nvSpPr>
        <p:spPr>
          <a:xfrm>
            <a:off x="3843070" y="4633514"/>
            <a:ext cx="1871407" cy="646331"/>
          </a:xfrm>
          <a:prstGeom prst="rect">
            <a:avLst/>
          </a:prstGeom>
          <a:noFill/>
        </p:spPr>
        <p:txBody>
          <a:bodyPr wrap="square" rtlCol="0">
            <a:spAutoFit/>
          </a:bodyPr>
          <a:lstStyle/>
          <a:p>
            <a:pPr algn="ctr"/>
            <a:r>
              <a:rPr lang="en-US" dirty="0" smtClean="0"/>
              <a:t>Physical Environment</a:t>
            </a:r>
            <a:endParaRPr lang="en-US" dirty="0"/>
          </a:p>
        </p:txBody>
      </p:sp>
      <p:sp>
        <p:nvSpPr>
          <p:cNvPr id="17" name="TextBox 16"/>
          <p:cNvSpPr txBox="1"/>
          <p:nvPr/>
        </p:nvSpPr>
        <p:spPr>
          <a:xfrm>
            <a:off x="4438258" y="5432245"/>
            <a:ext cx="1871407" cy="369332"/>
          </a:xfrm>
          <a:prstGeom prst="rect">
            <a:avLst/>
          </a:prstGeom>
          <a:noFill/>
        </p:spPr>
        <p:txBody>
          <a:bodyPr wrap="square" rtlCol="0">
            <a:spAutoFit/>
          </a:bodyPr>
          <a:lstStyle/>
          <a:p>
            <a:pPr algn="ctr"/>
            <a:r>
              <a:rPr lang="en-US" dirty="0" smtClean="0"/>
              <a:t>People</a:t>
            </a:r>
            <a:endParaRPr lang="en-US" dirty="0"/>
          </a:p>
        </p:txBody>
      </p:sp>
      <p:sp>
        <p:nvSpPr>
          <p:cNvPr id="18" name="TextBox 17"/>
          <p:cNvSpPr txBox="1"/>
          <p:nvPr/>
        </p:nvSpPr>
        <p:spPr>
          <a:xfrm>
            <a:off x="5449153" y="4555106"/>
            <a:ext cx="1871407" cy="369332"/>
          </a:xfrm>
          <a:prstGeom prst="rect">
            <a:avLst/>
          </a:prstGeom>
          <a:noFill/>
        </p:spPr>
        <p:txBody>
          <a:bodyPr wrap="square" rtlCol="0">
            <a:spAutoFit/>
          </a:bodyPr>
          <a:lstStyle/>
          <a:p>
            <a:pPr algn="ctr"/>
            <a:r>
              <a:rPr lang="en-US" dirty="0" smtClean="0"/>
              <a:t>Knowledge</a:t>
            </a:r>
            <a:endParaRPr lang="en-US" dirty="0"/>
          </a:p>
        </p:txBody>
      </p:sp>
      <p:sp>
        <p:nvSpPr>
          <p:cNvPr id="19" name="TextBox 18"/>
          <p:cNvSpPr txBox="1"/>
          <p:nvPr/>
        </p:nvSpPr>
        <p:spPr>
          <a:xfrm>
            <a:off x="0" y="1270077"/>
            <a:ext cx="2214255" cy="369332"/>
          </a:xfrm>
          <a:prstGeom prst="rect">
            <a:avLst/>
          </a:prstGeom>
          <a:noFill/>
        </p:spPr>
        <p:txBody>
          <a:bodyPr wrap="none" rtlCol="0">
            <a:spAutoFit/>
          </a:bodyPr>
          <a:lstStyle/>
          <a:p>
            <a:r>
              <a:rPr lang="en-US" dirty="0" smtClean="0"/>
              <a:t>What we can see!</a:t>
            </a:r>
            <a:endParaRPr lang="en-US" dirty="0"/>
          </a:p>
        </p:txBody>
      </p:sp>
      <p:cxnSp>
        <p:nvCxnSpPr>
          <p:cNvPr id="20" name="Straight Connector 19"/>
          <p:cNvCxnSpPr/>
          <p:nvPr/>
        </p:nvCxnSpPr>
        <p:spPr>
          <a:xfrm>
            <a:off x="0" y="2528348"/>
            <a:ext cx="1553936" cy="51497"/>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33926" y="2159016"/>
            <a:ext cx="1320010" cy="646331"/>
          </a:xfrm>
          <a:prstGeom prst="rect">
            <a:avLst/>
          </a:prstGeom>
          <a:noFill/>
        </p:spPr>
        <p:txBody>
          <a:bodyPr wrap="square" rtlCol="0">
            <a:spAutoFit/>
          </a:bodyPr>
          <a:lstStyle/>
          <a:p>
            <a:r>
              <a:rPr lang="en-US" dirty="0" smtClean="0"/>
              <a:t>Line of Visibility</a:t>
            </a:r>
            <a:endParaRPr lang="en-US" dirty="0"/>
          </a:p>
        </p:txBody>
      </p:sp>
      <p:sp>
        <p:nvSpPr>
          <p:cNvPr id="22" name="TextBox 21"/>
          <p:cNvSpPr txBox="1"/>
          <p:nvPr/>
        </p:nvSpPr>
        <p:spPr>
          <a:xfrm>
            <a:off x="0" y="3899705"/>
            <a:ext cx="2520379" cy="369332"/>
          </a:xfrm>
          <a:prstGeom prst="rect">
            <a:avLst/>
          </a:prstGeom>
          <a:noFill/>
        </p:spPr>
        <p:txBody>
          <a:bodyPr wrap="none" rtlCol="0">
            <a:spAutoFit/>
          </a:bodyPr>
          <a:lstStyle/>
          <a:p>
            <a:r>
              <a:rPr lang="en-US" dirty="0" smtClean="0"/>
              <a:t>What is underneath!</a:t>
            </a:r>
            <a:endParaRPr lang="en-US" dirty="0"/>
          </a:p>
        </p:txBody>
      </p:sp>
    </p:spTree>
    <p:extLst>
      <p:ext uri="{BB962C8B-B14F-4D97-AF65-F5344CB8AC3E}">
        <p14:creationId xmlns:p14="http://schemas.microsoft.com/office/powerpoint/2010/main" val="2717294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normAutofit/>
          </a:bodyPr>
          <a:lstStyle/>
          <a:p>
            <a:r>
              <a:rPr lang="en-US" dirty="0">
                <a:solidFill>
                  <a:schemeClr val="accent2"/>
                </a:solidFill>
              </a:rPr>
              <a:t>Think about it</a:t>
            </a:r>
            <a:r>
              <a:rPr lang="mr-IN" dirty="0" smtClean="0">
                <a:solidFill>
                  <a:schemeClr val="accent2"/>
                </a:solidFill>
              </a:rPr>
              <a:t>…</a:t>
            </a:r>
            <a:r>
              <a:rPr lang="mr-IN" dirty="0" smtClean="0">
                <a:solidFill>
                  <a:schemeClr val="accent2"/>
                </a:solidFill>
                <a:sym typeface="Wingdings"/>
              </a:rPr>
              <a:t></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7" name="Content Placeholder 6"/>
          <p:cNvSpPr>
            <a:spLocks noGrp="1"/>
          </p:cNvSpPr>
          <p:nvPr>
            <p:ph idx="1"/>
          </p:nvPr>
        </p:nvSpPr>
        <p:spPr>
          <a:xfrm>
            <a:off x="-1" y="1200329"/>
            <a:ext cx="9143999" cy="5657671"/>
          </a:xfrm>
        </p:spPr>
        <p:txBody>
          <a:bodyPr>
            <a:normAutofit/>
          </a:bodyPr>
          <a:lstStyle/>
          <a:p>
            <a:endParaRPr lang="en-US" dirty="0"/>
          </a:p>
          <a:p>
            <a:pPr marL="0" indent="0" algn="ctr">
              <a:buNone/>
            </a:pPr>
            <a:endParaRPr lang="en-US" dirty="0"/>
          </a:p>
        </p:txBody>
      </p:sp>
      <p:sp>
        <p:nvSpPr>
          <p:cNvPr id="3" name="Rectangle 2"/>
          <p:cNvSpPr/>
          <p:nvPr/>
        </p:nvSpPr>
        <p:spPr>
          <a:xfrm>
            <a:off x="0" y="1224294"/>
            <a:ext cx="9144000" cy="4483279"/>
          </a:xfrm>
          <a:prstGeom prst="rect">
            <a:avLst/>
          </a:prstGeom>
        </p:spPr>
        <p:txBody>
          <a:bodyPr wrap="square">
            <a:spAutoFit/>
          </a:bodyPr>
          <a:lstStyle/>
          <a:p>
            <a:pPr algn="ctr">
              <a:lnSpc>
                <a:spcPct val="150000"/>
              </a:lnSpc>
            </a:pPr>
            <a:r>
              <a:rPr lang="en-US" sz="3200" dirty="0"/>
              <a:t>If our </a:t>
            </a:r>
            <a:r>
              <a:rPr lang="en-US" sz="3200" b="1" u="sng" dirty="0"/>
              <a:t>Identity</a:t>
            </a:r>
            <a:r>
              <a:rPr lang="en-US" sz="3200" dirty="0"/>
              <a:t> is </a:t>
            </a:r>
            <a:r>
              <a:rPr lang="en-US" sz="3200" b="1" u="sng" dirty="0"/>
              <a:t>shaped</a:t>
            </a:r>
            <a:r>
              <a:rPr lang="en-US" sz="3200" dirty="0"/>
              <a:t> by our </a:t>
            </a:r>
            <a:r>
              <a:rPr lang="en-US" sz="3200" b="1" u="sng" dirty="0"/>
              <a:t>Beliefs</a:t>
            </a:r>
            <a:r>
              <a:rPr lang="en-US" sz="3200" dirty="0"/>
              <a:t> and </a:t>
            </a:r>
            <a:r>
              <a:rPr lang="en-US" sz="3200" b="1" u="sng" dirty="0"/>
              <a:t>Values</a:t>
            </a:r>
            <a:r>
              <a:rPr lang="en-US" sz="3200" dirty="0"/>
              <a:t>, which is </a:t>
            </a:r>
            <a:r>
              <a:rPr lang="en-US" sz="3200" b="1" u="sng" dirty="0"/>
              <a:t>shaped</a:t>
            </a:r>
            <a:r>
              <a:rPr lang="en-US" sz="3200" dirty="0"/>
              <a:t> by our </a:t>
            </a:r>
            <a:r>
              <a:rPr lang="en-US" sz="3200" b="1" u="sng" dirty="0"/>
              <a:t>Physical</a:t>
            </a:r>
            <a:r>
              <a:rPr lang="en-US" sz="3200" dirty="0"/>
              <a:t> </a:t>
            </a:r>
            <a:r>
              <a:rPr lang="en-US" sz="3200" b="1" u="sng" dirty="0"/>
              <a:t>Environment</a:t>
            </a:r>
            <a:r>
              <a:rPr lang="en-US" sz="3200" dirty="0"/>
              <a:t> </a:t>
            </a:r>
            <a:r>
              <a:rPr lang="mr-IN" sz="3200" dirty="0"/>
              <a:t>–</a:t>
            </a:r>
            <a:r>
              <a:rPr lang="en-US" sz="3200" dirty="0"/>
              <a:t> Which is </a:t>
            </a:r>
            <a:r>
              <a:rPr lang="en-US" sz="3200" b="1" u="sng" dirty="0"/>
              <a:t>different</a:t>
            </a:r>
            <a:r>
              <a:rPr lang="en-US" sz="3200" dirty="0"/>
              <a:t> for every town or </a:t>
            </a:r>
            <a:r>
              <a:rPr lang="en-US" sz="3200" b="1" u="sng" dirty="0"/>
              <a:t>region</a:t>
            </a:r>
            <a:r>
              <a:rPr lang="en-US" sz="3200" dirty="0"/>
              <a:t> in a Province </a:t>
            </a:r>
            <a:r>
              <a:rPr lang="mr-IN" sz="3200" dirty="0"/>
              <a:t>–</a:t>
            </a:r>
            <a:r>
              <a:rPr lang="en-US" sz="3200" dirty="0"/>
              <a:t> is there really a National </a:t>
            </a:r>
            <a:r>
              <a:rPr lang="en-US" sz="3200" b="1" u="sng" dirty="0"/>
              <a:t>Identity</a:t>
            </a:r>
            <a:r>
              <a:rPr lang="en-US" sz="3200" dirty="0"/>
              <a:t> as Canadians? </a:t>
            </a:r>
          </a:p>
        </p:txBody>
      </p:sp>
    </p:spTree>
    <p:extLst>
      <p:ext uri="{BB962C8B-B14F-4D97-AF65-F5344CB8AC3E}">
        <p14:creationId xmlns:p14="http://schemas.microsoft.com/office/powerpoint/2010/main" val="2556619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53"/>
            <a:ext cx="9144000" cy="1143000"/>
          </a:xfrm>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smtClean="0"/>
              <a:t>Ideas</a:t>
            </a:r>
          </a:p>
          <a:p>
            <a:pPr marL="0" indent="0" algn="ctr">
              <a:buNone/>
            </a:pPr>
            <a:endParaRPr lang="en-US" dirty="0"/>
          </a:p>
          <a:p>
            <a:pPr marL="0" indent="0" algn="ctr">
              <a:buNone/>
            </a:pPr>
            <a:r>
              <a:rPr lang="en-US" dirty="0" smtClean="0"/>
              <a:t>Beliefs and Values</a:t>
            </a:r>
          </a:p>
          <a:p>
            <a:pPr marL="0" indent="0" algn="ctr">
              <a:buNone/>
            </a:pPr>
            <a:endParaRPr lang="en-US" dirty="0"/>
          </a:p>
          <a:p>
            <a:pPr marL="0" indent="0" algn="ctr">
              <a:buNone/>
            </a:pPr>
            <a:r>
              <a:rPr lang="en-US" dirty="0" smtClean="0"/>
              <a:t>Ideologies/Identity</a:t>
            </a:r>
          </a:p>
          <a:p>
            <a:pPr marL="0" indent="0" algn="ctr">
              <a:buNone/>
            </a:pPr>
            <a:endParaRPr lang="en-US" dirty="0"/>
          </a:p>
          <a:p>
            <a:pPr marL="0" indent="0" algn="ctr">
              <a:buNone/>
            </a:pPr>
            <a:r>
              <a:rPr lang="en-US" dirty="0" smtClean="0"/>
              <a:t>Politics</a:t>
            </a:r>
          </a:p>
          <a:p>
            <a:pPr marL="0" indent="0" algn="ctr">
              <a:buNone/>
            </a:pPr>
            <a:endParaRPr lang="en-US" dirty="0"/>
          </a:p>
          <a:p>
            <a:pPr marL="0" indent="0" algn="ctr">
              <a:buNone/>
            </a:pPr>
            <a:r>
              <a:rPr lang="en-US" dirty="0" smtClean="0"/>
              <a:t>Next day:</a:t>
            </a:r>
          </a:p>
          <a:p>
            <a:pPr marL="0" indent="0" algn="ctr">
              <a:buNone/>
            </a:pPr>
            <a:r>
              <a:rPr lang="en-US" dirty="0" smtClean="0"/>
              <a:t>Will begin to explore different Political Ideologies.</a:t>
            </a:r>
            <a:endParaRPr lang="en-US" dirty="0"/>
          </a:p>
        </p:txBody>
      </p:sp>
      <p:sp>
        <p:nvSpPr>
          <p:cNvPr id="4" name="Down Arrow 3"/>
          <p:cNvSpPr/>
          <p:nvPr/>
        </p:nvSpPr>
        <p:spPr>
          <a:xfrm>
            <a:off x="4377758" y="2022095"/>
            <a:ext cx="484632" cy="41778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4377758" y="2881557"/>
            <a:ext cx="484632" cy="4742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4377758" y="3652284"/>
            <a:ext cx="484632" cy="4742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8" name="Title 1"/>
          <p:cNvSpPr txBox="1">
            <a:spLocks/>
          </p:cNvSpPr>
          <p:nvPr/>
        </p:nvSpPr>
        <p:spPr>
          <a:xfrm>
            <a:off x="1754445" y="23964"/>
            <a:ext cx="5635109" cy="1200329"/>
          </a:xfrm>
          <a:prstGeom prst="rect">
            <a:avLst/>
          </a:prstGeom>
          <a:solidFill>
            <a:schemeClr val="bg1"/>
          </a:solidFill>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Connecting it to you</a:t>
            </a:r>
            <a:r>
              <a:rPr lang="mr-IN" dirty="0" smtClean="0"/>
              <a:t>…</a:t>
            </a:r>
            <a:endParaRPr lang="en-US" dirty="0">
              <a:solidFill>
                <a:schemeClr val="accent2"/>
              </a:solidFill>
            </a:endParaRPr>
          </a:p>
        </p:txBody>
      </p:sp>
      <p:sp>
        <p:nvSpPr>
          <p:cNvPr id="9" name="TextBox 8"/>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528192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normAutofit fontScale="90000"/>
          </a:bodyPr>
          <a:lstStyle/>
          <a:p>
            <a:r>
              <a:rPr lang="en-US" dirty="0" smtClean="0">
                <a:solidFill>
                  <a:schemeClr val="accent2"/>
                </a:solidFill>
              </a:rPr>
              <a:t>Classwork = </a:t>
            </a:r>
            <a:br>
              <a:rPr lang="en-US" dirty="0" smtClean="0">
                <a:solidFill>
                  <a:schemeClr val="accent2"/>
                </a:solidFill>
              </a:rPr>
            </a:br>
            <a:r>
              <a:rPr lang="en-US" dirty="0" smtClean="0">
                <a:solidFill>
                  <a:schemeClr val="accent2"/>
                </a:solidFill>
              </a:rPr>
              <a:t>Activities</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7" name="Content Placeholder 6"/>
          <p:cNvSpPr>
            <a:spLocks noGrp="1"/>
          </p:cNvSpPr>
          <p:nvPr>
            <p:ph idx="1"/>
          </p:nvPr>
        </p:nvSpPr>
        <p:spPr>
          <a:xfrm>
            <a:off x="0" y="1200329"/>
            <a:ext cx="4739872" cy="5657671"/>
          </a:xfrm>
        </p:spPr>
        <p:txBody>
          <a:bodyPr>
            <a:normAutofit/>
          </a:bodyPr>
          <a:lstStyle/>
          <a:p>
            <a:r>
              <a:rPr lang="en-US" dirty="0" smtClean="0"/>
              <a:t>For the Duration of Class, I would like you to work on the following:</a:t>
            </a:r>
          </a:p>
          <a:p>
            <a:endParaRPr lang="en-US" dirty="0"/>
          </a:p>
          <a:p>
            <a:r>
              <a:rPr lang="en-US" dirty="0" smtClean="0"/>
              <a:t>Task 3 + Activities</a:t>
            </a:r>
          </a:p>
          <a:p>
            <a:endParaRPr lang="en-US" dirty="0"/>
          </a:p>
          <a:p>
            <a:pPr marL="0" indent="0" algn="ctr">
              <a:buNone/>
            </a:pPr>
            <a:endParaRPr lang="en-US" dirty="0"/>
          </a:p>
        </p:txBody>
      </p:sp>
      <p:pic>
        <p:nvPicPr>
          <p:cNvPr id="3" name="Picture 2" descr="2_Canadian Identity .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39871" y="1224294"/>
            <a:ext cx="4404127" cy="5699458"/>
          </a:xfrm>
          <a:prstGeom prst="rect">
            <a:avLst/>
          </a:prstGeom>
        </p:spPr>
      </p:pic>
    </p:spTree>
    <p:extLst>
      <p:ext uri="{BB962C8B-B14F-4D97-AF65-F5344CB8AC3E}">
        <p14:creationId xmlns:p14="http://schemas.microsoft.com/office/powerpoint/2010/main" val="12753155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normAutofit/>
          </a:bodyPr>
          <a:lstStyle/>
          <a:p>
            <a:r>
              <a:rPr lang="en-US" dirty="0" smtClean="0">
                <a:solidFill>
                  <a:schemeClr val="accent2"/>
                </a:solidFill>
              </a:rPr>
              <a:t>Outline</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7" name="Content Placeholder 6"/>
          <p:cNvSpPr>
            <a:spLocks noGrp="1"/>
          </p:cNvSpPr>
          <p:nvPr>
            <p:ph idx="1"/>
          </p:nvPr>
        </p:nvSpPr>
        <p:spPr>
          <a:xfrm>
            <a:off x="-1" y="1200329"/>
            <a:ext cx="9143999" cy="5657671"/>
          </a:xfrm>
        </p:spPr>
        <p:txBody>
          <a:bodyPr>
            <a:normAutofit/>
          </a:bodyPr>
          <a:lstStyle/>
          <a:p>
            <a:r>
              <a:rPr lang="en-US" dirty="0" smtClean="0"/>
              <a:t>CNN 10</a:t>
            </a:r>
          </a:p>
          <a:p>
            <a:r>
              <a:rPr lang="en-US" dirty="0" smtClean="0"/>
              <a:t>What is the purpose of Government</a:t>
            </a:r>
          </a:p>
          <a:p>
            <a:pPr marL="0" indent="0">
              <a:buNone/>
            </a:pPr>
            <a:endParaRPr lang="en-US" dirty="0"/>
          </a:p>
          <a:p>
            <a:pPr marL="0" indent="0" algn="ctr">
              <a:buNone/>
            </a:pPr>
            <a:endParaRPr lang="en-US" dirty="0"/>
          </a:p>
        </p:txBody>
      </p:sp>
    </p:spTree>
    <p:extLst>
      <p:ext uri="{BB962C8B-B14F-4D97-AF65-F5344CB8AC3E}">
        <p14:creationId xmlns:p14="http://schemas.microsoft.com/office/powerpoint/2010/main" val="24408984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69"/>
            <a:ext cx="9144000" cy="1143000"/>
          </a:xfrm>
        </p:spPr>
        <p:txBody>
          <a:bodyPr>
            <a:normAutofit fontScale="90000"/>
          </a:bodyPr>
          <a:lstStyle/>
          <a:p>
            <a:r>
              <a:rPr lang="en-US" dirty="0" smtClean="0"/>
              <a:t>What is the purpose of Government?</a:t>
            </a:r>
            <a:endParaRPr lang="en-US" dirty="0"/>
          </a:p>
        </p:txBody>
      </p:sp>
      <p:pic>
        <p:nvPicPr>
          <p:cNvPr id="4" name="Content Placeholder 3" descr="blank-whiteboard-vector-547021.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745832" y="1370592"/>
            <a:ext cx="7720368" cy="5180034"/>
          </a:xfrm>
        </p:spPr>
      </p:pic>
    </p:spTree>
    <p:extLst>
      <p:ext uri="{BB962C8B-B14F-4D97-AF65-F5344CB8AC3E}">
        <p14:creationId xmlns:p14="http://schemas.microsoft.com/office/powerpoint/2010/main" val="14205297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0"/>
            <a:ext cx="9029700" cy="1143000"/>
          </a:xfrm>
        </p:spPr>
        <p:txBody>
          <a:bodyPr/>
          <a:lstStyle/>
          <a:p>
            <a:pPr algn="ctr" eaLnBrk="1" hangingPunct="1"/>
            <a:r>
              <a:rPr lang="en-CA" b="1">
                <a:latin typeface="Arial" charset="0"/>
              </a:rPr>
              <a:t>Government Introduction</a:t>
            </a:r>
            <a:endParaRPr lang="en-CA" u="sng">
              <a:latin typeface="Arial" charset="0"/>
            </a:endParaRPr>
          </a:p>
        </p:txBody>
      </p:sp>
      <p:sp>
        <p:nvSpPr>
          <p:cNvPr id="150531" name="Rectangle 3"/>
          <p:cNvSpPr>
            <a:spLocks noGrp="1" noChangeArrowheads="1"/>
          </p:cNvSpPr>
          <p:nvPr>
            <p:ph type="body" idx="1"/>
          </p:nvPr>
        </p:nvSpPr>
        <p:spPr>
          <a:xfrm>
            <a:off x="0" y="952752"/>
            <a:ext cx="9144000" cy="5905248"/>
          </a:xfrm>
        </p:spPr>
        <p:txBody>
          <a:bodyPr/>
          <a:lstStyle/>
          <a:p>
            <a:pPr algn="ctr" eaLnBrk="1" hangingPunct="1">
              <a:lnSpc>
                <a:spcPct val="90000"/>
              </a:lnSpc>
              <a:buFont typeface="Wingdings" charset="0"/>
              <a:buNone/>
            </a:pPr>
            <a:r>
              <a:rPr lang="en-CA" sz="3600" b="1" dirty="0">
                <a:solidFill>
                  <a:schemeClr val="accent2"/>
                </a:solidFill>
                <a:latin typeface="+mj-lt"/>
              </a:rPr>
              <a:t> </a:t>
            </a:r>
            <a:r>
              <a:rPr lang="en-CA" sz="3600" b="1" u="sng" dirty="0">
                <a:solidFill>
                  <a:schemeClr val="accent2"/>
                </a:solidFill>
                <a:latin typeface="+mj-lt"/>
              </a:rPr>
              <a:t>The Need for Government</a:t>
            </a:r>
            <a:endParaRPr lang="en-CA" sz="3600" b="1" dirty="0">
              <a:solidFill>
                <a:schemeClr val="accent2"/>
              </a:solidFill>
              <a:latin typeface="+mj-lt"/>
            </a:endParaRPr>
          </a:p>
          <a:p>
            <a:pPr eaLnBrk="1" hangingPunct="1">
              <a:lnSpc>
                <a:spcPct val="90000"/>
              </a:lnSpc>
            </a:pPr>
            <a:r>
              <a:rPr lang="en-CA" dirty="0">
                <a:latin typeface="+mj-lt"/>
              </a:rPr>
              <a:t> Since the beginning of civilization there has been an inherent need for some type of social order.</a:t>
            </a:r>
          </a:p>
          <a:p>
            <a:pPr eaLnBrk="1" hangingPunct="1">
              <a:lnSpc>
                <a:spcPct val="90000"/>
              </a:lnSpc>
            </a:pPr>
            <a:r>
              <a:rPr lang="en-CA" dirty="0">
                <a:latin typeface="+mj-lt"/>
              </a:rPr>
              <a:t>  One of the earliest types of government was the monarchy.  This type of government involves the rule by one person (man) through divine right (God’s rule).</a:t>
            </a:r>
          </a:p>
          <a:p>
            <a:pPr eaLnBrk="1" hangingPunct="1">
              <a:lnSpc>
                <a:spcPct val="90000"/>
              </a:lnSpc>
            </a:pPr>
            <a:r>
              <a:rPr lang="en-CA" dirty="0">
                <a:latin typeface="+mj-lt"/>
              </a:rPr>
              <a:t>  The power in this type of government is passed through heredity. </a:t>
            </a:r>
          </a:p>
        </p:txBody>
      </p:sp>
    </p:spTree>
    <p:extLst>
      <p:ext uri="{BB962C8B-B14F-4D97-AF65-F5344CB8AC3E}">
        <p14:creationId xmlns:p14="http://schemas.microsoft.com/office/powerpoint/2010/main" val="858772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2000"/>
                                        <p:tgtEl>
                                          <p:spTgt spid="150530"/>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50531">
                                            <p:txEl>
                                              <p:pRg st="0" end="0"/>
                                            </p:txEl>
                                          </p:spTgt>
                                        </p:tgtEl>
                                        <p:attrNameLst>
                                          <p:attrName>style.visibility</p:attrName>
                                        </p:attrNameLst>
                                      </p:cBhvr>
                                      <p:to>
                                        <p:strVal val="visible"/>
                                      </p:to>
                                    </p:set>
                                    <p:anim calcmode="discrete" valueType="clr">
                                      <p:cBhvr override="childStyle">
                                        <p:cTn id="11" dur="80"/>
                                        <p:tgtEl>
                                          <p:spTgt spid="1505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50531">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150531">
                                            <p:txEl>
                                              <p:pRg st="0" end="0"/>
                                            </p:txEl>
                                          </p:spTgt>
                                        </p:tgtEl>
                                        <p:attrNameLst>
                                          <p:attrName>fill.type</p:attrName>
                                        </p:attrNameLst>
                                      </p:cBhvr>
                                      <p:to>
                                        <p:strVal val="solid"/>
                                      </p:to>
                                    </p:set>
                                  </p:childTnLst>
                                </p:cTn>
                              </p:par>
                            </p:childTnLst>
                          </p:cTn>
                        </p:par>
                        <p:par>
                          <p:cTn id="14" fill="hold" nodeType="afterGroup">
                            <p:stCondLst>
                              <p:cond delay="284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50531">
                                            <p:txEl>
                                              <p:pRg st="1" end="1"/>
                                            </p:txEl>
                                          </p:spTgt>
                                        </p:tgtEl>
                                        <p:attrNameLst>
                                          <p:attrName>style.visibility</p:attrName>
                                        </p:attrNameLst>
                                      </p:cBhvr>
                                      <p:to>
                                        <p:strVal val="visible"/>
                                      </p:to>
                                    </p:set>
                                    <p:anim calcmode="discrete" valueType="clr">
                                      <p:cBhvr override="childStyle">
                                        <p:cTn id="17" dur="80"/>
                                        <p:tgtEl>
                                          <p:spTgt spid="15053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50531">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150531">
                                            <p:txEl>
                                              <p:pRg st="1" end="1"/>
                                            </p:txEl>
                                          </p:spTgt>
                                        </p:tgtEl>
                                        <p:attrNameLst>
                                          <p:attrName>fill.type</p:attrName>
                                        </p:attrNameLst>
                                      </p:cBhvr>
                                      <p:to>
                                        <p:strVal val="solid"/>
                                      </p:to>
                                    </p:set>
                                  </p:childTnLst>
                                </p:cTn>
                              </p:par>
                            </p:childTnLst>
                          </p:cTn>
                        </p:par>
                        <p:par>
                          <p:cTn id="20" fill="hold" nodeType="afterGroup">
                            <p:stCondLst>
                              <p:cond delay="616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50531">
                                            <p:txEl>
                                              <p:pRg st="2" end="2"/>
                                            </p:txEl>
                                          </p:spTgt>
                                        </p:tgtEl>
                                        <p:attrNameLst>
                                          <p:attrName>style.visibility</p:attrName>
                                        </p:attrNameLst>
                                      </p:cBhvr>
                                      <p:to>
                                        <p:strVal val="visible"/>
                                      </p:to>
                                    </p:set>
                                    <p:anim calcmode="discrete" valueType="clr">
                                      <p:cBhvr override="childStyle">
                                        <p:cTn id="23" dur="80"/>
                                        <p:tgtEl>
                                          <p:spTgt spid="15053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0531">
                                            <p:txEl>
                                              <p:pRg st="2" end="2"/>
                                            </p:txEl>
                                          </p:spTgt>
                                        </p:tgtEl>
                                        <p:attrNameLst>
                                          <p:attrName>fillcolor</p:attrName>
                                        </p:attrNameLst>
                                      </p:cBhvr>
                                      <p:tavLst>
                                        <p:tav tm="0">
                                          <p:val>
                                            <p:clrVal>
                                              <a:schemeClr val="accent2"/>
                                            </p:clrVal>
                                          </p:val>
                                        </p:tav>
                                        <p:tav tm="50000">
                                          <p:val>
                                            <p:clrVal>
                                              <a:schemeClr val="hlink"/>
                                            </p:clrVal>
                                          </p:val>
                                        </p:tav>
                                      </p:tavLst>
                                    </p:anim>
                                    <p:set>
                                      <p:cBhvr>
                                        <p:cTn id="25" dur="80"/>
                                        <p:tgtEl>
                                          <p:spTgt spid="150531">
                                            <p:txEl>
                                              <p:pRg st="2" end="2"/>
                                            </p:txEl>
                                          </p:spTgt>
                                        </p:tgtEl>
                                        <p:attrNameLst>
                                          <p:attrName>fill.type</p:attrName>
                                        </p:attrNameLst>
                                      </p:cBhvr>
                                      <p:to>
                                        <p:strVal val="solid"/>
                                      </p:to>
                                    </p:set>
                                  </p:childTnLst>
                                </p:cTn>
                              </p:par>
                            </p:childTnLst>
                          </p:cTn>
                        </p:par>
                        <p:par>
                          <p:cTn id="26" fill="hold" nodeType="afterGroup">
                            <p:stCondLst>
                              <p:cond delay="1136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150531">
                                            <p:txEl>
                                              <p:pRg st="3" end="3"/>
                                            </p:txEl>
                                          </p:spTgt>
                                        </p:tgtEl>
                                        <p:attrNameLst>
                                          <p:attrName>style.visibility</p:attrName>
                                        </p:attrNameLst>
                                      </p:cBhvr>
                                      <p:to>
                                        <p:strVal val="visible"/>
                                      </p:to>
                                    </p:set>
                                    <p:anim calcmode="discrete" valueType="clr">
                                      <p:cBhvr override="childStyle">
                                        <p:cTn id="29" dur="80"/>
                                        <p:tgtEl>
                                          <p:spTgt spid="15053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50531">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15053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0" y="0"/>
            <a:ext cx="9029700" cy="6858000"/>
          </a:xfrm>
        </p:spPr>
        <p:txBody>
          <a:bodyPr/>
          <a:lstStyle/>
          <a:p>
            <a:pPr marL="533400" indent="-533400" eaLnBrk="1" hangingPunct="1">
              <a:lnSpc>
                <a:spcPct val="90000"/>
              </a:lnSpc>
            </a:pPr>
            <a:r>
              <a:rPr lang="en-CA" dirty="0"/>
              <a:t>This type of government was not truly in the best interests of the people.  As a result in many countries; </a:t>
            </a:r>
            <a:endParaRPr lang="en-CA" dirty="0" smtClean="0"/>
          </a:p>
          <a:p>
            <a:pPr marL="933450" lvl="1" indent="-533400">
              <a:lnSpc>
                <a:spcPct val="90000"/>
              </a:lnSpc>
            </a:pPr>
            <a:r>
              <a:rPr lang="en-CA" dirty="0" smtClean="0"/>
              <a:t>England </a:t>
            </a:r>
            <a:r>
              <a:rPr lang="en-CA" dirty="0"/>
              <a:t>(1215), </a:t>
            </a:r>
            <a:endParaRPr lang="en-CA" dirty="0" smtClean="0"/>
          </a:p>
          <a:p>
            <a:pPr marL="933450" lvl="1" indent="-533400">
              <a:lnSpc>
                <a:spcPct val="90000"/>
              </a:lnSpc>
            </a:pPr>
            <a:r>
              <a:rPr lang="en-CA" dirty="0" smtClean="0"/>
              <a:t>France </a:t>
            </a:r>
            <a:r>
              <a:rPr lang="en-CA" dirty="0"/>
              <a:t>(1789),  </a:t>
            </a:r>
            <a:endParaRPr lang="en-CA" dirty="0" smtClean="0"/>
          </a:p>
          <a:p>
            <a:pPr marL="933450" lvl="1" indent="-533400">
              <a:lnSpc>
                <a:spcPct val="90000"/>
              </a:lnSpc>
            </a:pPr>
            <a:r>
              <a:rPr lang="en-CA" dirty="0" smtClean="0"/>
              <a:t>Russia </a:t>
            </a:r>
            <a:r>
              <a:rPr lang="en-CA" dirty="0"/>
              <a:t>(1917), </a:t>
            </a:r>
            <a:endParaRPr lang="en-CA" dirty="0" smtClean="0"/>
          </a:p>
          <a:p>
            <a:pPr marL="933450" lvl="1" indent="-533400">
              <a:lnSpc>
                <a:spcPct val="90000"/>
              </a:lnSpc>
            </a:pPr>
            <a:r>
              <a:rPr lang="en-CA" dirty="0"/>
              <a:t>A</a:t>
            </a:r>
            <a:r>
              <a:rPr lang="en-CA" dirty="0" smtClean="0"/>
              <a:t> </a:t>
            </a:r>
            <a:r>
              <a:rPr lang="en-CA" dirty="0"/>
              <a:t>new type of government developed - Democracy (rule by the people).</a:t>
            </a:r>
            <a:br>
              <a:rPr lang="en-CA" dirty="0"/>
            </a:br>
            <a:endParaRPr lang="en-CA" dirty="0"/>
          </a:p>
          <a:p>
            <a:pPr marL="533400" indent="-533400" eaLnBrk="1" hangingPunct="1">
              <a:lnSpc>
                <a:spcPct val="90000"/>
              </a:lnSpc>
            </a:pPr>
            <a:r>
              <a:rPr lang="en-CA" b="1" u="sng" dirty="0" smtClean="0">
                <a:solidFill>
                  <a:srgbClr val="FF0000"/>
                </a:solidFill>
              </a:rPr>
              <a:t>There </a:t>
            </a:r>
            <a:r>
              <a:rPr lang="en-CA" b="1" u="sng" dirty="0">
                <a:solidFill>
                  <a:srgbClr val="FF0000"/>
                </a:solidFill>
              </a:rPr>
              <a:t>are two main types of democracy:</a:t>
            </a:r>
          </a:p>
          <a:p>
            <a:pPr marL="914400" lvl="1" indent="-457200" eaLnBrk="1" hangingPunct="1">
              <a:lnSpc>
                <a:spcPct val="90000"/>
              </a:lnSpc>
              <a:buFont typeface="Wingdings" charset="0"/>
              <a:buAutoNum type="arabicPeriod"/>
            </a:pPr>
            <a:r>
              <a:rPr lang="en-CA" b="1" dirty="0">
                <a:solidFill>
                  <a:schemeClr val="accent2"/>
                </a:solidFill>
              </a:rPr>
              <a:t>Direct</a:t>
            </a:r>
            <a:r>
              <a:rPr lang="en-CA" dirty="0"/>
              <a:t> - when every person plays an active part in the decision making process. </a:t>
            </a:r>
          </a:p>
          <a:p>
            <a:pPr marL="914400" lvl="1" indent="-457200" eaLnBrk="1" hangingPunct="1">
              <a:lnSpc>
                <a:spcPct val="90000"/>
              </a:lnSpc>
              <a:buFont typeface="Wingdings" charset="0"/>
              <a:buAutoNum type="arabicPeriod"/>
            </a:pPr>
            <a:r>
              <a:rPr lang="en-CA" b="1" dirty="0">
                <a:solidFill>
                  <a:schemeClr val="accent2"/>
                </a:solidFill>
              </a:rPr>
              <a:t>Indirect</a:t>
            </a:r>
            <a:r>
              <a:rPr lang="en-CA" dirty="0"/>
              <a:t> -when a group of people elects one person to represent them in government</a:t>
            </a:r>
            <a:r>
              <a:rPr lang="en-CA" sz="2400" dirty="0"/>
              <a:t>  </a:t>
            </a:r>
          </a:p>
        </p:txBody>
      </p:sp>
    </p:spTree>
    <p:extLst>
      <p:ext uri="{BB962C8B-B14F-4D97-AF65-F5344CB8AC3E}">
        <p14:creationId xmlns:p14="http://schemas.microsoft.com/office/powerpoint/2010/main" val="4007698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1555">
                                            <p:txEl>
                                              <p:pRg st="0" end="0"/>
                                            </p:txEl>
                                          </p:spTgt>
                                        </p:tgtEl>
                                        <p:attrNameLst>
                                          <p:attrName>style.visibility</p:attrName>
                                        </p:attrNameLst>
                                      </p:cBhvr>
                                      <p:to>
                                        <p:strVal val="visible"/>
                                      </p:to>
                                    </p:set>
                                    <p:anim calcmode="discrete" valueType="clr">
                                      <p:cBhvr override="childStyle">
                                        <p:cTn id="7" dur="80"/>
                                        <p:tgtEl>
                                          <p:spTgt spid="1515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155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1555">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51555">
                                            <p:txEl>
                                              <p:pRg st="1" end="1"/>
                                            </p:txEl>
                                          </p:spTgt>
                                        </p:tgtEl>
                                        <p:attrNameLst>
                                          <p:attrName>style.visibility</p:attrName>
                                        </p:attrNameLst>
                                      </p:cBhvr>
                                      <p:to>
                                        <p:strVal val="visible"/>
                                      </p:to>
                                    </p:set>
                                    <p:anim calcmode="discrete" valueType="clr">
                                      <p:cBhvr override="childStyle">
                                        <p:cTn id="12" dur="80"/>
                                        <p:tgtEl>
                                          <p:spTgt spid="15155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1555">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151555">
                                            <p:txEl>
                                              <p:pRg st="1" end="1"/>
                                            </p:txEl>
                                          </p:spTgt>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51555">
                                            <p:txEl>
                                              <p:pRg st="2" end="2"/>
                                            </p:txEl>
                                          </p:spTgt>
                                        </p:tgtEl>
                                        <p:attrNameLst>
                                          <p:attrName>style.visibility</p:attrName>
                                        </p:attrNameLst>
                                      </p:cBhvr>
                                      <p:to>
                                        <p:strVal val="visible"/>
                                      </p:to>
                                    </p:set>
                                    <p:anim calcmode="discrete" valueType="clr">
                                      <p:cBhvr override="childStyle">
                                        <p:cTn id="17" dur="80"/>
                                        <p:tgtEl>
                                          <p:spTgt spid="15155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51555">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151555">
                                            <p:txEl>
                                              <p:pRg st="2" end="2"/>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151555">
                                            <p:txEl>
                                              <p:pRg st="3" end="3"/>
                                            </p:txEl>
                                          </p:spTgt>
                                        </p:tgtEl>
                                        <p:attrNameLst>
                                          <p:attrName>style.visibility</p:attrName>
                                        </p:attrNameLst>
                                      </p:cBhvr>
                                      <p:to>
                                        <p:strVal val="visible"/>
                                      </p:to>
                                    </p:set>
                                    <p:anim calcmode="discrete" valueType="clr">
                                      <p:cBhvr override="childStyle">
                                        <p:cTn id="22" dur="80"/>
                                        <p:tgtEl>
                                          <p:spTgt spid="15155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51555">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151555">
                                            <p:txEl>
                                              <p:pRg st="3" end="3"/>
                                            </p:txEl>
                                          </p:spTgt>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151555">
                                            <p:txEl>
                                              <p:pRg st="4" end="4"/>
                                            </p:txEl>
                                          </p:spTgt>
                                        </p:tgtEl>
                                        <p:attrNameLst>
                                          <p:attrName>style.visibility</p:attrName>
                                        </p:attrNameLst>
                                      </p:cBhvr>
                                      <p:to>
                                        <p:strVal val="visible"/>
                                      </p:to>
                                    </p:set>
                                    <p:anim calcmode="discrete" valueType="clr">
                                      <p:cBhvr override="childStyle">
                                        <p:cTn id="27" dur="80"/>
                                        <p:tgtEl>
                                          <p:spTgt spid="15155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51555">
                                            <p:txEl>
                                              <p:pRg st="4" end="4"/>
                                            </p:txEl>
                                          </p:spTgt>
                                        </p:tgtEl>
                                        <p:attrNameLst>
                                          <p:attrName>fillcolor</p:attrName>
                                        </p:attrNameLst>
                                      </p:cBhvr>
                                      <p:tavLst>
                                        <p:tav tm="0">
                                          <p:val>
                                            <p:clrVal>
                                              <a:schemeClr val="accent2"/>
                                            </p:clrVal>
                                          </p:val>
                                        </p:tav>
                                        <p:tav tm="50000">
                                          <p:val>
                                            <p:clrVal>
                                              <a:schemeClr val="hlink"/>
                                            </p:clrVal>
                                          </p:val>
                                        </p:tav>
                                      </p:tavLst>
                                    </p:anim>
                                    <p:set>
                                      <p:cBhvr>
                                        <p:cTn id="29" dur="80"/>
                                        <p:tgtEl>
                                          <p:spTgt spid="151555">
                                            <p:txEl>
                                              <p:pRg st="4" end="4"/>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nodeType="after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51555">
                                            <p:txEl>
                                              <p:pRg st="5" end="5"/>
                                            </p:txEl>
                                          </p:spTgt>
                                        </p:tgtEl>
                                        <p:attrNameLst>
                                          <p:attrName>style.visibility</p:attrName>
                                        </p:attrNameLst>
                                      </p:cBhvr>
                                      <p:to>
                                        <p:strVal val="visible"/>
                                      </p:to>
                                    </p:set>
                                    <p:anim calcmode="discrete" valueType="clr">
                                      <p:cBhvr override="childStyle">
                                        <p:cTn id="34" dur="80"/>
                                        <p:tgtEl>
                                          <p:spTgt spid="15155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51555">
                                            <p:txEl>
                                              <p:pRg st="5" end="5"/>
                                            </p:txEl>
                                          </p:spTgt>
                                        </p:tgtEl>
                                        <p:attrNameLst>
                                          <p:attrName>fillcolor</p:attrName>
                                        </p:attrNameLst>
                                      </p:cBhvr>
                                      <p:tavLst>
                                        <p:tav tm="0">
                                          <p:val>
                                            <p:clrVal>
                                              <a:schemeClr val="accent2"/>
                                            </p:clrVal>
                                          </p:val>
                                        </p:tav>
                                        <p:tav tm="50000">
                                          <p:val>
                                            <p:clrVal>
                                              <a:schemeClr val="hlink"/>
                                            </p:clrVal>
                                          </p:val>
                                        </p:tav>
                                      </p:tavLst>
                                    </p:anim>
                                    <p:set>
                                      <p:cBhvr>
                                        <p:cTn id="36" dur="80"/>
                                        <p:tgtEl>
                                          <p:spTgt spid="151555">
                                            <p:txEl>
                                              <p:pRg st="5" end="5"/>
                                            </p:txEl>
                                          </p:spTgt>
                                        </p:tgtEl>
                                        <p:attrNameLst>
                                          <p:attrName>fill.type</p:attrName>
                                        </p:attrNameLst>
                                      </p:cBhvr>
                                      <p:to>
                                        <p:strVal val="solid"/>
                                      </p:to>
                                    </p:set>
                                  </p:childTnLst>
                                </p:cTn>
                              </p:par>
                            </p:childTnLst>
                          </p:cTn>
                        </p:par>
                        <p:par>
                          <p:cTn id="37" fill="hold" nodeType="afterGroup">
                            <p:stCondLst>
                              <p:cond delay="132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151555">
                                            <p:txEl>
                                              <p:pRg st="6" end="6"/>
                                            </p:txEl>
                                          </p:spTgt>
                                        </p:tgtEl>
                                        <p:attrNameLst>
                                          <p:attrName>style.visibility</p:attrName>
                                        </p:attrNameLst>
                                      </p:cBhvr>
                                      <p:to>
                                        <p:strVal val="visible"/>
                                      </p:to>
                                    </p:set>
                                    <p:anim calcmode="discrete" valueType="clr">
                                      <p:cBhvr override="childStyle">
                                        <p:cTn id="40" dur="80"/>
                                        <p:tgtEl>
                                          <p:spTgt spid="15155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51555">
                                            <p:txEl>
                                              <p:pRg st="6" end="6"/>
                                            </p:txEl>
                                          </p:spTgt>
                                        </p:tgtEl>
                                        <p:attrNameLst>
                                          <p:attrName>fillcolor</p:attrName>
                                        </p:attrNameLst>
                                      </p:cBhvr>
                                      <p:tavLst>
                                        <p:tav tm="0">
                                          <p:val>
                                            <p:clrVal>
                                              <a:schemeClr val="accent2"/>
                                            </p:clrVal>
                                          </p:val>
                                        </p:tav>
                                        <p:tav tm="50000">
                                          <p:val>
                                            <p:clrVal>
                                              <a:schemeClr val="hlink"/>
                                            </p:clrVal>
                                          </p:val>
                                        </p:tav>
                                      </p:tavLst>
                                    </p:anim>
                                    <p:set>
                                      <p:cBhvr>
                                        <p:cTn id="42" dur="80"/>
                                        <p:tgtEl>
                                          <p:spTgt spid="151555">
                                            <p:txEl>
                                              <p:pRg st="6" end="6"/>
                                            </p:txEl>
                                          </p:spTgt>
                                        </p:tgtEl>
                                        <p:attrNameLst>
                                          <p:attrName>fill.type</p:attrName>
                                        </p:attrNameLst>
                                      </p:cBhvr>
                                      <p:to>
                                        <p:strVal val="solid"/>
                                      </p:to>
                                    </p:set>
                                  </p:childTnLst>
                                </p:cTn>
                              </p:par>
                            </p:childTnLst>
                          </p:cTn>
                        </p:par>
                        <p:par>
                          <p:cTn id="43" fill="hold" nodeType="afterGroup">
                            <p:stCondLst>
                              <p:cond delay="400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51555">
                                            <p:txEl>
                                              <p:pRg st="7" end="7"/>
                                            </p:txEl>
                                          </p:spTgt>
                                        </p:tgtEl>
                                        <p:attrNameLst>
                                          <p:attrName>style.visibility</p:attrName>
                                        </p:attrNameLst>
                                      </p:cBhvr>
                                      <p:to>
                                        <p:strVal val="visible"/>
                                      </p:to>
                                    </p:set>
                                    <p:anim calcmode="discrete" valueType="clr">
                                      <p:cBhvr override="childStyle">
                                        <p:cTn id="46" dur="80"/>
                                        <p:tgtEl>
                                          <p:spTgt spid="151555">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51555">
                                            <p:txEl>
                                              <p:pRg st="7" end="7"/>
                                            </p:txEl>
                                          </p:spTgt>
                                        </p:tgtEl>
                                        <p:attrNameLst>
                                          <p:attrName>fillcolor</p:attrName>
                                        </p:attrNameLst>
                                      </p:cBhvr>
                                      <p:tavLst>
                                        <p:tav tm="0">
                                          <p:val>
                                            <p:clrVal>
                                              <a:schemeClr val="accent2"/>
                                            </p:clrVal>
                                          </p:val>
                                        </p:tav>
                                        <p:tav tm="50000">
                                          <p:val>
                                            <p:clrVal>
                                              <a:schemeClr val="hlink"/>
                                            </p:clrVal>
                                          </p:val>
                                        </p:tav>
                                      </p:tavLst>
                                    </p:anim>
                                    <p:set>
                                      <p:cBhvr>
                                        <p:cTn id="48" dur="80"/>
                                        <p:tgtEl>
                                          <p:spTgt spid="151555">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8723"/>
          </a:xfrm>
        </p:spPr>
        <p:txBody>
          <a:bodyPr>
            <a:normAutofit fontScale="90000"/>
          </a:bodyPr>
          <a:lstStyle/>
          <a:p>
            <a:r>
              <a:rPr lang="en-US" dirty="0" smtClean="0"/>
              <a:t>Types of Government </a:t>
            </a:r>
            <a:br>
              <a:rPr lang="en-US" dirty="0" smtClean="0"/>
            </a:br>
            <a:r>
              <a:rPr lang="en-US" dirty="0" smtClean="0"/>
              <a:t>throughout History.</a:t>
            </a:r>
            <a:endParaRPr lang="en-US" dirty="0"/>
          </a:p>
        </p:txBody>
      </p:sp>
      <p:sp>
        <p:nvSpPr>
          <p:cNvPr id="3" name="Content Placeholder 2"/>
          <p:cNvSpPr>
            <a:spLocks noGrp="1"/>
          </p:cNvSpPr>
          <p:nvPr>
            <p:ph idx="1"/>
          </p:nvPr>
        </p:nvSpPr>
        <p:spPr>
          <a:xfrm>
            <a:off x="0" y="1370346"/>
            <a:ext cx="6015240" cy="5153422"/>
          </a:xfrm>
        </p:spPr>
        <p:txBody>
          <a:bodyPr>
            <a:normAutofit/>
          </a:bodyPr>
          <a:lstStyle/>
          <a:p>
            <a:r>
              <a:rPr lang="en-US" dirty="0" smtClean="0"/>
              <a:t>Monarchy: </a:t>
            </a:r>
          </a:p>
          <a:p>
            <a:r>
              <a:rPr lang="en-US" dirty="0" smtClean="0"/>
              <a:t>Constitutional Monarch:</a:t>
            </a:r>
          </a:p>
          <a:p>
            <a:r>
              <a:rPr lang="en-US" dirty="0" smtClean="0"/>
              <a:t>Parliamentary Democracy:</a:t>
            </a:r>
          </a:p>
          <a:p>
            <a:r>
              <a:rPr lang="en-US" dirty="0" smtClean="0"/>
              <a:t>Consensus:</a:t>
            </a:r>
          </a:p>
          <a:p>
            <a:r>
              <a:rPr lang="en-US" dirty="0" smtClean="0"/>
              <a:t>Autocracy: </a:t>
            </a:r>
          </a:p>
          <a:p>
            <a:r>
              <a:rPr lang="en-US" dirty="0" smtClean="0"/>
              <a:t>Republic: </a:t>
            </a:r>
          </a:p>
          <a:p>
            <a:r>
              <a:rPr lang="en-US" dirty="0" smtClean="0"/>
              <a:t>Democracy:</a:t>
            </a:r>
          </a:p>
          <a:p>
            <a:r>
              <a:rPr lang="en-US" dirty="0" smtClean="0"/>
              <a:t>Theocracy:</a:t>
            </a:r>
          </a:p>
          <a:p>
            <a:endParaRPr lang="en-US" dirty="0"/>
          </a:p>
        </p:txBody>
      </p:sp>
    </p:spTree>
    <p:extLst>
      <p:ext uri="{BB962C8B-B14F-4D97-AF65-F5344CB8AC3E}">
        <p14:creationId xmlns:p14="http://schemas.microsoft.com/office/powerpoint/2010/main" val="42264563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87515"/>
            <a:ext cx="9144000" cy="577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a:xfrm>
            <a:off x="0" y="-7543"/>
            <a:ext cx="9144000" cy="1143000"/>
          </a:xfrm>
          <a:ln>
            <a:miter lim="800000"/>
            <a:headEnd/>
            <a:tailEnd/>
          </a:ln>
          <a:extLst/>
        </p:spPr>
        <p:txBody>
          <a:bodyPr lIns="92075" tIns="46038" rIns="92075" bIns="46038">
            <a:normAutofit/>
          </a:bodyPr>
          <a:lstStyle/>
          <a:p>
            <a:pPr eaLnBrk="1" fontAlgn="auto" hangingPunct="1">
              <a:spcAft>
                <a:spcPts val="0"/>
              </a:spcAft>
              <a:defRPr/>
            </a:pPr>
            <a:r>
              <a:rPr lang="en-US" u="sng" dirty="0" smtClean="0"/>
              <a:t>Political Spectrum</a:t>
            </a:r>
          </a:p>
        </p:txBody>
      </p:sp>
      <p:sp>
        <p:nvSpPr>
          <p:cNvPr id="21507" name="Rectangle 4"/>
          <p:cNvSpPr>
            <a:spLocks noChangeArrowheads="1"/>
          </p:cNvSpPr>
          <p:nvPr/>
        </p:nvSpPr>
        <p:spPr bwMode="auto">
          <a:xfrm>
            <a:off x="2057400" y="3657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endParaRPr kumimoji="1" lang="en-CA" sz="2400">
              <a:latin typeface="Times New Roman" charset="0"/>
            </a:endParaRPr>
          </a:p>
        </p:txBody>
      </p:sp>
    </p:spTree>
    <p:extLst>
      <p:ext uri="{BB962C8B-B14F-4D97-AF65-F5344CB8AC3E}">
        <p14:creationId xmlns:p14="http://schemas.microsoft.com/office/powerpoint/2010/main" val="31814707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normAutofit fontScale="90000"/>
          </a:bodyPr>
          <a:lstStyle/>
          <a:p>
            <a:r>
              <a:rPr lang="en-US" dirty="0" smtClean="0">
                <a:solidFill>
                  <a:schemeClr val="accent2"/>
                </a:solidFill>
              </a:rPr>
              <a:t>If you have ever talked about</a:t>
            </a:r>
            <a:r>
              <a:rPr lang="mr-IN" dirty="0" smtClean="0">
                <a:solidFill>
                  <a:schemeClr val="accent2"/>
                </a:solidFill>
              </a:rPr>
              <a:t>…</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3" name="Content Placeholder 2"/>
          <p:cNvSpPr>
            <a:spLocks noGrp="1"/>
          </p:cNvSpPr>
          <p:nvPr>
            <p:ph idx="1"/>
          </p:nvPr>
        </p:nvSpPr>
        <p:spPr>
          <a:xfrm>
            <a:off x="-1" y="1224294"/>
            <a:ext cx="9144000" cy="5633706"/>
          </a:xfrm>
        </p:spPr>
        <p:txBody>
          <a:bodyPr>
            <a:normAutofit/>
          </a:bodyPr>
          <a:lstStyle/>
          <a:p>
            <a:r>
              <a:rPr lang="en-US" dirty="0" smtClean="0"/>
              <a:t>The Dress Code. (Winter is Coming!)</a:t>
            </a:r>
          </a:p>
          <a:p>
            <a:r>
              <a:rPr lang="en-US" dirty="0" smtClean="0"/>
              <a:t>Smoking.</a:t>
            </a:r>
          </a:p>
          <a:p>
            <a:r>
              <a:rPr lang="en-US" dirty="0" smtClean="0"/>
              <a:t>Drinking.</a:t>
            </a:r>
          </a:p>
          <a:p>
            <a:r>
              <a:rPr lang="en-US" dirty="0" smtClean="0"/>
              <a:t>Dating.</a:t>
            </a:r>
          </a:p>
          <a:p>
            <a:r>
              <a:rPr lang="en-US" dirty="0" smtClean="0"/>
              <a:t>Anything that involves your opinion, beliefs, values, etc.</a:t>
            </a:r>
          </a:p>
          <a:p>
            <a:endParaRPr lang="en-US" dirty="0"/>
          </a:p>
          <a:p>
            <a:r>
              <a:rPr lang="en-US" dirty="0" smtClean="0"/>
              <a:t>Then you have talked about </a:t>
            </a:r>
            <a:r>
              <a:rPr lang="en-US" b="1" u="sng" dirty="0" smtClean="0"/>
              <a:t>POLITICS</a:t>
            </a:r>
            <a:r>
              <a:rPr lang="en-US" dirty="0" smtClean="0"/>
              <a:t>.</a:t>
            </a:r>
          </a:p>
          <a:p>
            <a:endParaRPr lang="en-US" dirty="0"/>
          </a:p>
          <a:p>
            <a:endParaRPr lang="en-US" dirty="0"/>
          </a:p>
        </p:txBody>
      </p:sp>
    </p:spTree>
    <p:extLst>
      <p:ext uri="{BB962C8B-B14F-4D97-AF65-F5344CB8AC3E}">
        <p14:creationId xmlns:p14="http://schemas.microsoft.com/office/powerpoint/2010/main" val="1077047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695"/>
            <a:ext cx="9144000" cy="1143000"/>
          </a:xfrm>
        </p:spPr>
        <p:txBody>
          <a:bodyPr>
            <a:normAutofit fontScale="90000"/>
          </a:bodyPr>
          <a:lstStyle/>
          <a:p>
            <a:r>
              <a:rPr lang="en-US" dirty="0" smtClean="0"/>
              <a:t>What you’ll be able to do after this lesson.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Explain to someone the political spectrum.</a:t>
            </a:r>
          </a:p>
          <a:p>
            <a:pPr marL="514350" indent="-514350">
              <a:buFont typeface="+mj-lt"/>
              <a:buAutoNum type="arabicPeriod"/>
            </a:pPr>
            <a:r>
              <a:rPr lang="en-US" dirty="0" smtClean="0"/>
              <a:t>Identify different beliefs and where they align on the political spectrum.</a:t>
            </a:r>
          </a:p>
          <a:p>
            <a:pPr marL="514350" indent="-514350">
              <a:buFont typeface="+mj-lt"/>
              <a:buAutoNum type="arabicPeriod"/>
            </a:pPr>
            <a:r>
              <a:rPr lang="en-US" dirty="0" smtClean="0"/>
              <a:t>Have a sense of your own beliefs, values and where they are on the political spectrum.</a:t>
            </a:r>
            <a:endParaRPr lang="en-US" dirty="0"/>
          </a:p>
        </p:txBody>
      </p:sp>
    </p:spTree>
    <p:extLst>
      <p:ext uri="{BB962C8B-B14F-4D97-AF65-F5344CB8AC3E}">
        <p14:creationId xmlns:p14="http://schemas.microsoft.com/office/powerpoint/2010/main" val="2856686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69"/>
            <a:ext cx="9144000" cy="1384868"/>
          </a:xfrm>
        </p:spPr>
        <p:txBody>
          <a:bodyPr>
            <a:normAutofit/>
          </a:bodyPr>
          <a:lstStyle/>
          <a:p>
            <a:r>
              <a:rPr lang="en-US" sz="3200" dirty="0" smtClean="0"/>
              <a:t>What’s the connection between the French Revolution and the Political Spectrum?</a:t>
            </a:r>
            <a:endParaRPr lang="en-US" sz="3200" dirty="0"/>
          </a:p>
        </p:txBody>
      </p:sp>
      <p:pic>
        <p:nvPicPr>
          <p:cNvPr id="3" name="Picture 2" descr="estatesgenera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417637"/>
            <a:ext cx="9144000" cy="5503025"/>
          </a:xfrm>
          <a:prstGeom prst="rect">
            <a:avLst/>
          </a:prstGeom>
        </p:spPr>
      </p:pic>
    </p:spTree>
    <p:extLst>
      <p:ext uri="{BB962C8B-B14F-4D97-AF65-F5344CB8AC3E}">
        <p14:creationId xmlns:p14="http://schemas.microsoft.com/office/powerpoint/2010/main" val="4191764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19"/>
            <a:ext cx="9144000" cy="1143000"/>
          </a:xfrm>
        </p:spPr>
        <p:txBody>
          <a:bodyPr>
            <a:normAutofit fontScale="90000"/>
          </a:bodyPr>
          <a:lstStyle/>
          <a:p>
            <a:r>
              <a:rPr lang="en-US" dirty="0" smtClean="0"/>
              <a:t>French Revolution created the Political Spectrum</a:t>
            </a:r>
            <a:endParaRPr lang="en-US" dirty="0"/>
          </a:p>
        </p:txBody>
      </p:sp>
      <p:sp>
        <p:nvSpPr>
          <p:cNvPr id="3" name="Sun 2"/>
          <p:cNvSpPr/>
          <p:nvPr/>
        </p:nvSpPr>
        <p:spPr>
          <a:xfrm>
            <a:off x="4127123" y="1631743"/>
            <a:ext cx="914400" cy="91440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4" name="Smiley Face 3"/>
          <p:cNvSpPr/>
          <p:nvPr/>
        </p:nvSpPr>
        <p:spPr>
          <a:xfrm>
            <a:off x="718487" y="3152494"/>
            <a:ext cx="914400" cy="914400"/>
          </a:xfrm>
          <a:prstGeom prst="smileyFac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miley Face 4"/>
          <p:cNvSpPr/>
          <p:nvPr/>
        </p:nvSpPr>
        <p:spPr>
          <a:xfrm>
            <a:off x="1489120" y="3609694"/>
            <a:ext cx="914400" cy="914400"/>
          </a:xfrm>
          <a:prstGeom prst="smileyFac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miley Face 5"/>
          <p:cNvSpPr/>
          <p:nvPr/>
        </p:nvSpPr>
        <p:spPr>
          <a:xfrm>
            <a:off x="753924" y="3762094"/>
            <a:ext cx="914400" cy="914400"/>
          </a:xfrm>
          <a:prstGeom prst="smileyFac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miley Face 6"/>
          <p:cNvSpPr/>
          <p:nvPr/>
        </p:nvSpPr>
        <p:spPr>
          <a:xfrm>
            <a:off x="1489120" y="4219294"/>
            <a:ext cx="914400" cy="914400"/>
          </a:xfrm>
          <a:prstGeom prst="smileyFac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miley Face 7"/>
          <p:cNvSpPr/>
          <p:nvPr/>
        </p:nvSpPr>
        <p:spPr>
          <a:xfrm>
            <a:off x="753924" y="4409110"/>
            <a:ext cx="914400" cy="914400"/>
          </a:xfrm>
          <a:prstGeom prst="smileyFac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miley Face 8"/>
          <p:cNvSpPr/>
          <p:nvPr/>
        </p:nvSpPr>
        <p:spPr>
          <a:xfrm>
            <a:off x="1489120" y="4866310"/>
            <a:ext cx="914400" cy="914400"/>
          </a:xfrm>
          <a:prstGeom prst="smileyFac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miley Face 9"/>
          <p:cNvSpPr/>
          <p:nvPr/>
        </p:nvSpPr>
        <p:spPr>
          <a:xfrm>
            <a:off x="753924" y="4992760"/>
            <a:ext cx="914400" cy="914400"/>
          </a:xfrm>
          <a:prstGeom prst="smileyFace">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miley Face 11"/>
          <p:cNvSpPr/>
          <p:nvPr/>
        </p:nvSpPr>
        <p:spPr>
          <a:xfrm>
            <a:off x="7516474" y="2962678"/>
            <a:ext cx="914400" cy="914400"/>
          </a:xfrm>
          <a:prstGeom prst="smileyFac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miley Face 12"/>
          <p:cNvSpPr/>
          <p:nvPr/>
        </p:nvSpPr>
        <p:spPr>
          <a:xfrm>
            <a:off x="6850133" y="3419878"/>
            <a:ext cx="914400" cy="914400"/>
          </a:xfrm>
          <a:prstGeom prst="smileyFac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miley Face 13"/>
          <p:cNvSpPr/>
          <p:nvPr/>
        </p:nvSpPr>
        <p:spPr>
          <a:xfrm>
            <a:off x="7551911" y="3572278"/>
            <a:ext cx="914400" cy="914400"/>
          </a:xfrm>
          <a:prstGeom prst="smileyFac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miley Face 14"/>
          <p:cNvSpPr/>
          <p:nvPr/>
        </p:nvSpPr>
        <p:spPr>
          <a:xfrm>
            <a:off x="6850133" y="4029478"/>
            <a:ext cx="914400" cy="914400"/>
          </a:xfrm>
          <a:prstGeom prst="smileyFac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miley Face 15"/>
          <p:cNvSpPr/>
          <p:nvPr/>
        </p:nvSpPr>
        <p:spPr>
          <a:xfrm>
            <a:off x="7551911" y="4219294"/>
            <a:ext cx="914400" cy="914400"/>
          </a:xfrm>
          <a:prstGeom prst="smileyFac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miley Face 16"/>
          <p:cNvSpPr/>
          <p:nvPr/>
        </p:nvSpPr>
        <p:spPr>
          <a:xfrm>
            <a:off x="6850133" y="4733359"/>
            <a:ext cx="914400" cy="914400"/>
          </a:xfrm>
          <a:prstGeom prst="smileyFac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miley Face 17"/>
          <p:cNvSpPr/>
          <p:nvPr/>
        </p:nvSpPr>
        <p:spPr>
          <a:xfrm>
            <a:off x="7551911" y="4802944"/>
            <a:ext cx="914400" cy="914400"/>
          </a:xfrm>
          <a:prstGeom prst="smileyFace">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905311" y="2639512"/>
            <a:ext cx="1440712" cy="646331"/>
          </a:xfrm>
          <a:prstGeom prst="rect">
            <a:avLst/>
          </a:prstGeom>
          <a:noFill/>
        </p:spPr>
        <p:txBody>
          <a:bodyPr wrap="square" rtlCol="0">
            <a:spAutoFit/>
          </a:bodyPr>
          <a:lstStyle/>
          <a:p>
            <a:pPr algn="ctr"/>
            <a:r>
              <a:rPr lang="en-US" dirty="0" smtClean="0"/>
              <a:t>King</a:t>
            </a:r>
          </a:p>
          <a:p>
            <a:pPr algn="ctr"/>
            <a:r>
              <a:rPr lang="en-US" dirty="0" smtClean="0"/>
              <a:t>(Center)</a:t>
            </a:r>
            <a:endParaRPr lang="en-US" dirty="0"/>
          </a:p>
        </p:txBody>
      </p:sp>
      <p:sp>
        <p:nvSpPr>
          <p:cNvPr id="20" name="TextBox 19"/>
          <p:cNvSpPr txBox="1"/>
          <p:nvPr/>
        </p:nvSpPr>
        <p:spPr>
          <a:xfrm>
            <a:off x="665784" y="2039348"/>
            <a:ext cx="1440712" cy="923330"/>
          </a:xfrm>
          <a:prstGeom prst="rect">
            <a:avLst/>
          </a:prstGeom>
          <a:noFill/>
        </p:spPr>
        <p:txBody>
          <a:bodyPr wrap="square" rtlCol="0">
            <a:spAutoFit/>
          </a:bodyPr>
          <a:lstStyle/>
          <a:p>
            <a:pPr algn="ctr"/>
            <a:r>
              <a:rPr lang="en-US" dirty="0" smtClean="0"/>
              <a:t>Left</a:t>
            </a:r>
          </a:p>
          <a:p>
            <a:pPr algn="ctr"/>
            <a:r>
              <a:rPr lang="en-US" dirty="0" smtClean="0"/>
              <a:t>(Peasants)</a:t>
            </a:r>
          </a:p>
          <a:p>
            <a:pPr algn="ctr"/>
            <a:endParaRPr lang="en-US" dirty="0"/>
          </a:p>
        </p:txBody>
      </p:sp>
      <p:sp>
        <p:nvSpPr>
          <p:cNvPr id="21" name="TextBox 20"/>
          <p:cNvSpPr txBox="1"/>
          <p:nvPr/>
        </p:nvSpPr>
        <p:spPr>
          <a:xfrm>
            <a:off x="6850133" y="2039348"/>
            <a:ext cx="1440712" cy="923330"/>
          </a:xfrm>
          <a:prstGeom prst="rect">
            <a:avLst/>
          </a:prstGeom>
          <a:noFill/>
        </p:spPr>
        <p:txBody>
          <a:bodyPr wrap="square" rtlCol="0">
            <a:spAutoFit/>
          </a:bodyPr>
          <a:lstStyle/>
          <a:p>
            <a:pPr algn="ctr"/>
            <a:r>
              <a:rPr lang="en-US" dirty="0" smtClean="0"/>
              <a:t>Right</a:t>
            </a:r>
          </a:p>
          <a:p>
            <a:pPr algn="ctr"/>
            <a:r>
              <a:rPr lang="en-US" dirty="0" smtClean="0"/>
              <a:t>(Wealth/Church)</a:t>
            </a:r>
          </a:p>
        </p:txBody>
      </p:sp>
      <p:sp>
        <p:nvSpPr>
          <p:cNvPr id="22" name="TextBox 21"/>
          <p:cNvSpPr txBox="1"/>
          <p:nvPr/>
        </p:nvSpPr>
        <p:spPr>
          <a:xfrm>
            <a:off x="2464599" y="4092872"/>
            <a:ext cx="1440712" cy="923330"/>
          </a:xfrm>
          <a:prstGeom prst="rect">
            <a:avLst/>
          </a:prstGeom>
          <a:noFill/>
        </p:spPr>
        <p:txBody>
          <a:bodyPr wrap="square" rtlCol="0">
            <a:spAutoFit/>
          </a:bodyPr>
          <a:lstStyle/>
          <a:p>
            <a:pPr algn="ctr"/>
            <a:r>
              <a:rPr lang="en-US" dirty="0" smtClean="0"/>
              <a:t>Left = CHANGE</a:t>
            </a:r>
          </a:p>
          <a:p>
            <a:pPr algn="ctr"/>
            <a:endParaRPr lang="en-US" dirty="0"/>
          </a:p>
        </p:txBody>
      </p:sp>
      <p:sp>
        <p:nvSpPr>
          <p:cNvPr id="23" name="TextBox 22"/>
          <p:cNvSpPr txBox="1"/>
          <p:nvPr/>
        </p:nvSpPr>
        <p:spPr>
          <a:xfrm>
            <a:off x="5041523" y="4029478"/>
            <a:ext cx="1745212" cy="923330"/>
          </a:xfrm>
          <a:prstGeom prst="rect">
            <a:avLst/>
          </a:prstGeom>
          <a:noFill/>
        </p:spPr>
        <p:txBody>
          <a:bodyPr wrap="square" rtlCol="0">
            <a:spAutoFit/>
          </a:bodyPr>
          <a:lstStyle/>
          <a:p>
            <a:pPr algn="ctr"/>
            <a:r>
              <a:rPr lang="en-US" dirty="0" smtClean="0"/>
              <a:t>Right = TRADITION</a:t>
            </a:r>
          </a:p>
          <a:p>
            <a:pPr algn="ctr"/>
            <a:endParaRPr lang="en-US" dirty="0"/>
          </a:p>
        </p:txBody>
      </p:sp>
    </p:spTree>
    <p:extLst>
      <p:ext uri="{BB962C8B-B14F-4D97-AF65-F5344CB8AC3E}">
        <p14:creationId xmlns:p14="http://schemas.microsoft.com/office/powerpoint/2010/main" val="1982680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2165"/>
            <a:ext cx="9144000" cy="1143000"/>
          </a:xfrm>
        </p:spPr>
        <p:txBody>
          <a:bodyPr/>
          <a:lstStyle/>
          <a:p>
            <a:pPr eaLnBrk="1" hangingPunct="1"/>
            <a:r>
              <a:rPr lang="en-US" sz="5400" b="1" u="sng" dirty="0">
                <a:latin typeface="Calibri" charset="0"/>
              </a:rPr>
              <a:t>The Political Spectrum</a:t>
            </a:r>
          </a:p>
        </p:txBody>
      </p:sp>
      <p:sp>
        <p:nvSpPr>
          <p:cNvPr id="15363" name="Rectangle 3"/>
          <p:cNvSpPr>
            <a:spLocks noGrp="1" noChangeArrowheads="1"/>
          </p:cNvSpPr>
          <p:nvPr>
            <p:ph idx="1"/>
          </p:nvPr>
        </p:nvSpPr>
        <p:spPr>
          <a:xfrm>
            <a:off x="228600" y="1778000"/>
            <a:ext cx="8610600" cy="4851400"/>
          </a:xfrm>
        </p:spPr>
        <p:txBody>
          <a:bodyPr>
            <a:normAutofit lnSpcReduction="10000"/>
          </a:bodyPr>
          <a:lstStyle/>
          <a:p>
            <a:pPr eaLnBrk="1" hangingPunct="1">
              <a:buFontTx/>
              <a:buChar char="–"/>
            </a:pPr>
            <a:r>
              <a:rPr lang="en-CA" b="1" u="sng" dirty="0" smtClean="0">
                <a:latin typeface="Constantia" charset="0"/>
                <a:ea typeface="宋体" charset="0"/>
              </a:rPr>
              <a:t>What is the Political Spectrum: </a:t>
            </a:r>
            <a:endParaRPr lang="en-CA" b="1" dirty="0">
              <a:latin typeface="Constantia" charset="0"/>
              <a:ea typeface="宋体" charset="0"/>
            </a:endParaRPr>
          </a:p>
          <a:p>
            <a:pPr eaLnBrk="1" hangingPunct="1">
              <a:buFontTx/>
              <a:buChar char="–"/>
            </a:pPr>
            <a:r>
              <a:rPr lang="en-CA" u="sng" dirty="0" smtClean="0">
                <a:latin typeface="Constantia" charset="0"/>
                <a:ea typeface="宋体" charset="0"/>
              </a:rPr>
              <a:t>The Political Spectrum </a:t>
            </a:r>
            <a:r>
              <a:rPr lang="en-CA" u="sng" dirty="0">
                <a:latin typeface="Constantia" charset="0"/>
                <a:ea typeface="宋体" charset="0"/>
              </a:rPr>
              <a:t>is a way of putting political ideologies and political parties on a line. </a:t>
            </a:r>
            <a:r>
              <a:rPr lang="en-CA" u="sng" dirty="0" smtClean="0">
                <a:latin typeface="Constantia" charset="0"/>
                <a:ea typeface="宋体" charset="0"/>
              </a:rPr>
              <a:t>It </a:t>
            </a:r>
            <a:r>
              <a:rPr lang="en-CA" u="sng" dirty="0">
                <a:latin typeface="Constantia" charset="0"/>
                <a:ea typeface="宋体" charset="0"/>
              </a:rPr>
              <a:t>is a useful tool for political analysis.</a:t>
            </a:r>
          </a:p>
          <a:p>
            <a:pPr eaLnBrk="1" hangingPunct="1">
              <a:buFontTx/>
              <a:buNone/>
            </a:pPr>
            <a:endParaRPr lang="en-US" dirty="0">
              <a:latin typeface="Constantia" charset="0"/>
              <a:ea typeface="宋体" charset="0"/>
            </a:endParaRPr>
          </a:p>
          <a:p>
            <a:pPr lvl="1" eaLnBrk="1" hangingPunct="1"/>
            <a:r>
              <a:rPr lang="en-US" dirty="0">
                <a:latin typeface="Constantia" charset="0"/>
                <a:ea typeface="宋体" charset="0"/>
              </a:rPr>
              <a:t>The </a:t>
            </a:r>
            <a:r>
              <a:rPr lang="en-US" dirty="0" smtClean="0">
                <a:latin typeface="Constantia" charset="0"/>
                <a:ea typeface="宋体" charset="0"/>
              </a:rPr>
              <a:t>center </a:t>
            </a:r>
            <a:r>
              <a:rPr lang="en-US" dirty="0">
                <a:latin typeface="Constantia" charset="0"/>
                <a:ea typeface="宋体" charset="0"/>
              </a:rPr>
              <a:t>is associated with the </a:t>
            </a:r>
            <a:r>
              <a:rPr lang="en-US" b="1" u="sng" dirty="0">
                <a:latin typeface="Constantia" charset="0"/>
                <a:ea typeface="宋体" charset="0"/>
              </a:rPr>
              <a:t>democratic</a:t>
            </a:r>
            <a:r>
              <a:rPr lang="en-US" dirty="0">
                <a:latin typeface="Constantia" charset="0"/>
                <a:ea typeface="宋体" charset="0"/>
              </a:rPr>
              <a:t> form of government.</a:t>
            </a:r>
          </a:p>
          <a:p>
            <a:pPr lvl="2" eaLnBrk="1" hangingPunct="1">
              <a:buFontTx/>
              <a:buNone/>
            </a:pPr>
            <a:endParaRPr lang="en-US" dirty="0">
              <a:latin typeface="Constantia" charset="0"/>
              <a:ea typeface="宋体" charset="0"/>
            </a:endParaRPr>
          </a:p>
          <a:p>
            <a:pPr lvl="1" eaLnBrk="1" hangingPunct="1"/>
            <a:r>
              <a:rPr lang="en-US" dirty="0">
                <a:latin typeface="Constantia" charset="0"/>
                <a:ea typeface="宋体" charset="0"/>
              </a:rPr>
              <a:t>The extreme ends of the line on both the right and the left are </a:t>
            </a:r>
            <a:r>
              <a:rPr lang="en-US" b="1" u="sng" dirty="0">
                <a:latin typeface="Constantia" charset="0"/>
                <a:ea typeface="宋体" charset="0"/>
              </a:rPr>
              <a:t>totalitarian</a:t>
            </a:r>
            <a:r>
              <a:rPr lang="en-US" dirty="0">
                <a:latin typeface="Constantia" charset="0"/>
                <a:ea typeface="宋体" charset="0"/>
              </a:rPr>
              <a:t>.</a:t>
            </a:r>
          </a:p>
        </p:txBody>
      </p:sp>
      <p:sp>
        <p:nvSpPr>
          <p:cNvPr id="2" name="TextBox 1"/>
          <p:cNvSpPr txBox="1"/>
          <p:nvPr/>
        </p:nvSpPr>
        <p:spPr>
          <a:xfrm>
            <a:off x="7923310" y="404813"/>
            <a:ext cx="487458" cy="523220"/>
          </a:xfrm>
          <a:prstGeom prst="rect">
            <a:avLst/>
          </a:prstGeom>
          <a:noFill/>
        </p:spPr>
        <p:txBody>
          <a:bodyPr wrap="none" rtlCol="0">
            <a:spAutoFit/>
          </a:bodyPr>
          <a:lstStyle/>
          <a:p>
            <a:r>
              <a:rPr lang="en-US" sz="2800" dirty="0" smtClean="0">
                <a:sym typeface="Wingdings"/>
              </a:rPr>
              <a:t></a:t>
            </a:r>
            <a:endParaRPr lang="en-US" sz="2800" dirty="0"/>
          </a:p>
        </p:txBody>
      </p:sp>
    </p:spTree>
    <p:extLst>
      <p:ext uri="{BB962C8B-B14F-4D97-AF65-F5344CB8AC3E}">
        <p14:creationId xmlns:p14="http://schemas.microsoft.com/office/powerpoint/2010/main" val="15666628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20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fade">
                                      <p:cBhvr>
                                        <p:cTn id="17" dur="2000"/>
                                        <p:tgtEl>
                                          <p:spTgt spid="1536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363">
                                            <p:txEl>
                                              <p:pRg st="3" end="3"/>
                                            </p:txEl>
                                          </p:spTgt>
                                        </p:tgtEl>
                                        <p:attrNameLst>
                                          <p:attrName>style.visibility</p:attrName>
                                        </p:attrNameLst>
                                      </p:cBhvr>
                                      <p:to>
                                        <p:strVal val="visible"/>
                                      </p:to>
                                    </p:set>
                                    <p:animEffect transition="in" filter="fade">
                                      <p:cBhvr>
                                        <p:cTn id="20" dur="2000"/>
                                        <p:tgtEl>
                                          <p:spTgt spid="1536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animEffect transition="in" filter="fade">
                                      <p:cBhvr>
                                        <p:cTn id="23" dur="20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CA" sz="5400" b="1" u="sng">
                <a:latin typeface="Calibri" charset="0"/>
              </a:rPr>
              <a:t>Political Ideology</a:t>
            </a:r>
          </a:p>
        </p:txBody>
      </p:sp>
      <p:sp>
        <p:nvSpPr>
          <p:cNvPr id="25602" name="Rectangle 3"/>
          <p:cNvSpPr>
            <a:spLocks noGrp="1" noChangeArrowheads="1"/>
          </p:cNvSpPr>
          <p:nvPr>
            <p:ph idx="1"/>
          </p:nvPr>
        </p:nvSpPr>
        <p:spPr>
          <a:xfrm>
            <a:off x="539750" y="2852738"/>
            <a:ext cx="8229600" cy="2303462"/>
          </a:xfrm>
        </p:spPr>
        <p:txBody>
          <a:bodyPr/>
          <a:lstStyle/>
          <a:p>
            <a:pPr marL="609600" indent="-609600" eaLnBrk="1" hangingPunct="1">
              <a:buFontTx/>
              <a:buChar char="-"/>
            </a:pPr>
            <a:r>
              <a:rPr lang="en-CA" sz="4000" b="1" u="sng" dirty="0">
                <a:latin typeface="Constantia" charset="0"/>
                <a:ea typeface="宋体" charset="0"/>
              </a:rPr>
              <a:t>Definition</a:t>
            </a:r>
            <a:r>
              <a:rPr lang="en-CA" sz="4000" dirty="0">
                <a:latin typeface="Constantia" charset="0"/>
                <a:ea typeface="宋体" charset="0"/>
              </a:rPr>
              <a:t>: </a:t>
            </a:r>
            <a:r>
              <a:rPr lang="en-CA" sz="4000" b="1" u="sng" dirty="0">
                <a:latin typeface="Constantia" charset="0"/>
                <a:ea typeface="宋体" charset="0"/>
              </a:rPr>
              <a:t>common set of beliefs or ideas of an individual, or group. </a:t>
            </a:r>
          </a:p>
          <a:p>
            <a:pPr marL="609600" indent="-609600" eaLnBrk="1" hangingPunct="1">
              <a:buFontTx/>
              <a:buChar char="-"/>
            </a:pPr>
            <a:endParaRPr lang="en-CA" dirty="0">
              <a:latin typeface="Constantia" charset="0"/>
              <a:ea typeface="宋体" charset="0"/>
            </a:endParaRPr>
          </a:p>
        </p:txBody>
      </p:sp>
      <p:sp>
        <p:nvSpPr>
          <p:cNvPr id="4" name="TextBox 3"/>
          <p:cNvSpPr txBox="1"/>
          <p:nvPr/>
        </p:nvSpPr>
        <p:spPr>
          <a:xfrm>
            <a:off x="7923310" y="404813"/>
            <a:ext cx="487458" cy="523220"/>
          </a:xfrm>
          <a:prstGeom prst="rect">
            <a:avLst/>
          </a:prstGeom>
          <a:noFill/>
        </p:spPr>
        <p:txBody>
          <a:bodyPr wrap="none" rtlCol="0">
            <a:spAutoFit/>
          </a:bodyPr>
          <a:lstStyle/>
          <a:p>
            <a:r>
              <a:rPr lang="en-US" sz="2800" dirty="0" smtClean="0">
                <a:sym typeface="Wingdings"/>
              </a:rPr>
              <a:t></a:t>
            </a:r>
            <a:endParaRPr lang="en-US" sz="2800" dirty="0"/>
          </a:p>
        </p:txBody>
      </p:sp>
    </p:spTree>
    <p:extLst>
      <p:ext uri="{BB962C8B-B14F-4D97-AF65-F5344CB8AC3E}">
        <p14:creationId xmlns:p14="http://schemas.microsoft.com/office/powerpoint/2010/main" val="1178014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3221038" y="-4763"/>
            <a:ext cx="2555875" cy="34607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en-US" sz="1600" b="1" u="sng"/>
              <a:t>Political Spectrum Chart</a:t>
            </a:r>
            <a:endParaRPr lang="en-US"/>
          </a:p>
        </p:txBody>
      </p:sp>
      <p:graphicFrame>
        <p:nvGraphicFramePr>
          <p:cNvPr id="14339" name="Group 3"/>
          <p:cNvGraphicFramePr>
            <a:graphicFrameLocks noGrp="1"/>
          </p:cNvGraphicFramePr>
          <p:nvPr>
            <p:extLst>
              <p:ext uri="{D42A27DB-BD31-4B8C-83A1-F6EECF244321}">
                <p14:modId xmlns:p14="http://schemas.microsoft.com/office/powerpoint/2010/main" val="197520077"/>
              </p:ext>
            </p:extLst>
          </p:nvPr>
        </p:nvGraphicFramePr>
        <p:xfrm>
          <a:off x="381000" y="533400"/>
          <a:ext cx="8534400" cy="6227763"/>
        </p:xfrm>
        <a:graphic>
          <a:graphicData uri="http://schemas.openxmlformats.org/drawingml/2006/table">
            <a:tbl>
              <a:tblPr/>
              <a:tblGrid>
                <a:gridCol w="2844800"/>
                <a:gridCol w="2844800"/>
                <a:gridCol w="2844800"/>
              </a:tblGrid>
              <a:tr h="4572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宋体" charset="0"/>
                          <a:cs typeface="宋体" charset="0"/>
                        </a:rPr>
                        <a:t>Left Wing</a:t>
                      </a:r>
                      <a:endParaRPr kumimoji="0" lang="en-US" sz="2400" b="0" i="0" u="none" strike="noStrike" cap="none" normalizeH="0" baseline="0">
                        <a:ln>
                          <a:noFill/>
                        </a:ln>
                        <a:solidFill>
                          <a:schemeClr val="tx1"/>
                        </a:solidFill>
                        <a:effectLst/>
                        <a:latin typeface="Arial" charset="0"/>
                        <a:ea typeface="宋体" charset="0"/>
                        <a:cs typeface="宋体"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宋体" charset="0"/>
                          <a:cs typeface="宋体" charset="0"/>
                        </a:rPr>
                        <a:t>Centre</a:t>
                      </a:r>
                      <a:endParaRPr kumimoji="0" lang="en-US" sz="2400" b="0" i="0" u="none" strike="noStrike" cap="none" normalizeH="0" baseline="0">
                        <a:ln>
                          <a:noFill/>
                        </a:ln>
                        <a:solidFill>
                          <a:schemeClr val="tx1"/>
                        </a:solidFill>
                        <a:effectLst/>
                        <a:latin typeface="Arial" charset="0"/>
                        <a:ea typeface="宋体" charset="0"/>
                        <a:cs typeface="宋体"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宋体" charset="0"/>
                          <a:cs typeface="宋体" charset="0"/>
                        </a:rPr>
                        <a:t>Right Wing</a:t>
                      </a:r>
                      <a:endParaRPr kumimoji="0" lang="en-US" sz="2400" b="0" i="0" u="none" strike="noStrike" cap="none" normalizeH="0" baseline="0">
                        <a:ln>
                          <a:noFill/>
                        </a:ln>
                        <a:solidFill>
                          <a:schemeClr val="tx1"/>
                        </a:solidFill>
                        <a:effectLst/>
                        <a:latin typeface="Arial" charset="0"/>
                        <a:ea typeface="宋体" charset="0"/>
                        <a:cs typeface="宋体"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solidFill>
                  </a:tcPr>
                </a:tc>
              </a:tr>
              <a:tr h="640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宋体" charset="0"/>
                          <a:cs typeface="宋体" charset="0"/>
                        </a:rPr>
                        <a:t>-more liberal</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宋体" charset="0"/>
                          <a:cs typeface="宋体" charset="0"/>
                        </a:rPr>
                        <a:t> - can take either side</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宋体" charset="0"/>
                          <a:cs typeface="宋体" charset="0"/>
                        </a:rPr>
                        <a:t>-more conservative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sng" strike="noStrike" cap="none" normalizeH="0" baseline="0" dirty="0">
                        <a:ln>
                          <a:noFill/>
                        </a:ln>
                        <a:solidFill>
                          <a:schemeClr val="tx1"/>
                        </a:solidFill>
                        <a:effectLst/>
                        <a:latin typeface="Arial" charset="0"/>
                        <a:ea typeface="宋体" charset="0"/>
                        <a:cs typeface="宋体"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88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宋体" charset="0"/>
                          <a:cs typeface="宋体" charset="0"/>
                        </a:rPr>
                        <a:t>-support change in order to improve welfare of all citizens</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宋体" charset="0"/>
                          <a:cs typeface="宋体" charset="0"/>
                        </a:rPr>
                        <a:t>-tradition is important but change is supported if most people want it</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宋体" charset="0"/>
                          <a:cs typeface="宋体" charset="0"/>
                        </a:rPr>
                        <a:t>-tradition is important and change should be treated with caution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sng" strike="noStrike" cap="none" normalizeH="0" baseline="0" dirty="0">
                        <a:ln>
                          <a:noFill/>
                        </a:ln>
                        <a:solidFill>
                          <a:schemeClr val="tx1"/>
                        </a:solidFill>
                        <a:effectLst/>
                        <a:latin typeface="Arial" charset="0"/>
                        <a:ea typeface="宋体" charset="0"/>
                        <a:cs typeface="宋体"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471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宋体" charset="0"/>
                          <a:cs typeface="宋体" charset="0"/>
                        </a:rPr>
                        <a:t>-government should play a larger role in people's lives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a:ln>
                          <a:noFill/>
                        </a:ln>
                        <a:solidFill>
                          <a:schemeClr val="tx1"/>
                        </a:solidFill>
                        <a:effectLst/>
                        <a:latin typeface="Arial" charset="0"/>
                        <a:ea typeface="宋体" charset="0"/>
                        <a:cs typeface="宋体"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宋体" charset="0"/>
                          <a:cs typeface="宋体" charset="0"/>
                        </a:rPr>
                        <a:t>(Ex. social services)</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宋体" charset="0"/>
                          <a:cs typeface="宋体" charset="0"/>
                        </a:rPr>
                        <a:t>-government should play a role only if it improves the lives of citizens</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宋体" charset="0"/>
                          <a:cs typeface="宋体" charset="0"/>
                        </a:rPr>
                        <a:t>-government should play a smaller role in people’s lives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sng" strike="noStrike" cap="none" normalizeH="0" baseline="0" dirty="0">
                        <a:ln>
                          <a:noFill/>
                        </a:ln>
                        <a:solidFill>
                          <a:schemeClr val="tx1"/>
                        </a:solidFill>
                        <a:effectLst/>
                        <a:latin typeface="Arial"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sng" strike="noStrike" cap="none" normalizeH="0" baseline="0" dirty="0">
                        <a:ln>
                          <a:noFill/>
                        </a:ln>
                        <a:solidFill>
                          <a:schemeClr val="tx1"/>
                        </a:solidFill>
                        <a:effectLst/>
                        <a:latin typeface="Arial" charset="0"/>
                        <a:ea typeface="宋体" charset="0"/>
                        <a:cs typeface="宋体"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463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宋体" charset="0"/>
                          <a:cs typeface="宋体" charset="0"/>
                        </a:rPr>
                        <a:t>-law and order are important to protect rights of all citizens fairly and equally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sng" strike="noStrike" cap="none" normalizeH="0" baseline="0" dirty="0">
                        <a:ln>
                          <a:noFill/>
                        </a:ln>
                        <a:solidFill>
                          <a:schemeClr val="tx1"/>
                        </a:solidFill>
                        <a:effectLst/>
                        <a:latin typeface="Arial" charset="0"/>
                        <a:ea typeface="宋体" charset="0"/>
                        <a:cs typeface="宋体"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宋体" charset="0"/>
                          <a:cs typeface="宋体" charset="0"/>
                        </a:rPr>
                        <a:t>-law and order are important to encourage and protect right of individuals</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宋体" charset="0"/>
                          <a:cs typeface="宋体" charset="0"/>
                        </a:rPr>
                        <a:t>-emphasis of law and order to protect society and its traditions</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0065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宋体" charset="0"/>
                          <a:cs typeface="宋体" charset="0"/>
                        </a:rPr>
                        <a:t>-more freedom to individuals and less power to police </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a:ln>
                          <a:noFill/>
                        </a:ln>
                        <a:solidFill>
                          <a:schemeClr val="tx1"/>
                        </a:solidFill>
                        <a:effectLst/>
                        <a:latin typeface="Arial" charset="0"/>
                        <a:ea typeface="宋体" charset="0"/>
                        <a:cs typeface="宋体"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宋体" charset="0"/>
                          <a:cs typeface="宋体" charset="0"/>
                        </a:rPr>
                        <a:t>-less freedom to individuals and more power to police</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8671671" y="10180"/>
            <a:ext cx="487458" cy="523220"/>
          </a:xfrm>
          <a:prstGeom prst="rect">
            <a:avLst/>
          </a:prstGeom>
          <a:noFill/>
        </p:spPr>
        <p:txBody>
          <a:bodyPr wrap="none" rtlCol="0">
            <a:spAutoFit/>
          </a:bodyPr>
          <a:lstStyle/>
          <a:p>
            <a:r>
              <a:rPr lang="en-US" sz="2800" dirty="0" smtClean="0">
                <a:sym typeface="Wingdings"/>
              </a:rPr>
              <a:t></a:t>
            </a:r>
            <a:endParaRPr lang="en-US" sz="2800" dirty="0"/>
          </a:p>
        </p:txBody>
      </p:sp>
    </p:spTree>
    <p:extLst>
      <p:ext uri="{BB962C8B-B14F-4D97-AF65-F5344CB8AC3E}">
        <p14:creationId xmlns:p14="http://schemas.microsoft.com/office/powerpoint/2010/main" val="4250657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4"/>
          <p:cNvSpPr>
            <a:spLocks noChangeArrowheads="1"/>
          </p:cNvSpPr>
          <p:nvPr/>
        </p:nvSpPr>
        <p:spPr bwMode="auto">
          <a:xfrm>
            <a:off x="323850" y="2493963"/>
            <a:ext cx="8497888" cy="1150937"/>
          </a:xfrm>
          <a:prstGeom prst="leftRightArrow">
            <a:avLst>
              <a:gd name="adj1" fmla="val 50000"/>
              <a:gd name="adj2" fmla="val 147669"/>
            </a:avLst>
          </a:prstGeom>
          <a:solidFill>
            <a:schemeClr val="bg1"/>
          </a:solidFill>
          <a:ln w="9525">
            <a:solidFill>
              <a:schemeClr val="tx1"/>
            </a:solidFill>
            <a:miter lim="800000"/>
            <a:headEnd/>
            <a:tailEnd/>
          </a:ln>
        </p:spPr>
        <p:txBody>
          <a:bodyPr wrap="none" anchor="ctr"/>
          <a:lstStyle/>
          <a:p>
            <a:pPr algn="ctr"/>
            <a:r>
              <a:rPr lang="en-CA" altLang="zh-CN"/>
              <a:t>Communism            Socialism                     Capitalism                   Fascism</a:t>
            </a:r>
            <a:endParaRPr lang="en-US" altLang="zh-CN"/>
          </a:p>
        </p:txBody>
      </p:sp>
      <p:sp>
        <p:nvSpPr>
          <p:cNvPr id="27650" name="Text Box 5"/>
          <p:cNvSpPr txBox="1">
            <a:spLocks noChangeArrowheads="1"/>
          </p:cNvSpPr>
          <p:nvPr/>
        </p:nvSpPr>
        <p:spPr bwMode="auto">
          <a:xfrm>
            <a:off x="611188" y="2198688"/>
            <a:ext cx="8137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dirty="0">
                <a:solidFill>
                  <a:srgbClr val="000000"/>
                </a:solidFill>
              </a:rPr>
              <a:t>Left Wing                                        Centre                                         Right Wing </a:t>
            </a:r>
            <a:endParaRPr lang="en-US" altLang="zh-CN" sz="1800" dirty="0">
              <a:solidFill>
                <a:srgbClr val="000000"/>
              </a:solidFill>
            </a:endParaRPr>
          </a:p>
        </p:txBody>
      </p:sp>
      <p:sp>
        <p:nvSpPr>
          <p:cNvPr id="27651" name="Text Box 6"/>
          <p:cNvSpPr txBox="1">
            <a:spLocks noChangeArrowheads="1"/>
          </p:cNvSpPr>
          <p:nvPr/>
        </p:nvSpPr>
        <p:spPr bwMode="auto">
          <a:xfrm>
            <a:off x="323850" y="-32387"/>
            <a:ext cx="81375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CA" altLang="zh-CN" dirty="0" smtClean="0">
                <a:solidFill>
                  <a:srgbClr val="000000"/>
                </a:solidFill>
              </a:rPr>
              <a:t>Two Ways to Classify Groups</a:t>
            </a:r>
          </a:p>
          <a:p>
            <a:pPr algn="ctr" eaLnBrk="1" hangingPunct="1">
              <a:spcBef>
                <a:spcPct val="50000"/>
              </a:spcBef>
            </a:pPr>
            <a:r>
              <a:rPr lang="en-CA" altLang="zh-CN" dirty="0" smtClean="0">
                <a:solidFill>
                  <a:srgbClr val="000000"/>
                </a:solidFill>
              </a:rPr>
              <a:t>Linear Political Spectrum:</a:t>
            </a:r>
          </a:p>
          <a:p>
            <a:pPr algn="ctr" eaLnBrk="1" hangingPunct="1">
              <a:spcBef>
                <a:spcPct val="50000"/>
              </a:spcBef>
            </a:pPr>
            <a:r>
              <a:rPr lang="en-CA" altLang="zh-CN" dirty="0" smtClean="0">
                <a:solidFill>
                  <a:srgbClr val="000000"/>
                </a:solidFill>
              </a:rPr>
              <a:t>The </a:t>
            </a:r>
            <a:r>
              <a:rPr lang="en-CA" altLang="zh-CN" dirty="0">
                <a:solidFill>
                  <a:srgbClr val="000000"/>
                </a:solidFill>
              </a:rPr>
              <a:t>Larger Political Spectrum</a:t>
            </a:r>
            <a:endParaRPr lang="en-US" altLang="zh-CN" dirty="0">
              <a:solidFill>
                <a:srgbClr val="000000"/>
              </a:solidFill>
            </a:endParaRPr>
          </a:p>
        </p:txBody>
      </p:sp>
      <p:sp>
        <p:nvSpPr>
          <p:cNvPr id="27652" name="Text Box 7"/>
          <p:cNvSpPr txBox="1">
            <a:spLocks noChangeArrowheads="1"/>
          </p:cNvSpPr>
          <p:nvPr/>
        </p:nvSpPr>
        <p:spPr bwMode="auto">
          <a:xfrm>
            <a:off x="106363" y="4221163"/>
            <a:ext cx="2233612" cy="189282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b="1" u="sng" dirty="0"/>
              <a:t>Government owns and controls the land and the means of production.</a:t>
            </a:r>
          </a:p>
          <a:p>
            <a:pPr eaLnBrk="1" hangingPunct="1">
              <a:spcBef>
                <a:spcPct val="50000"/>
              </a:spcBef>
            </a:pPr>
            <a:endParaRPr lang="en-US" altLang="zh-CN" sz="1800" dirty="0"/>
          </a:p>
        </p:txBody>
      </p:sp>
      <p:sp>
        <p:nvSpPr>
          <p:cNvPr id="27653" name="Text Box 8"/>
          <p:cNvSpPr txBox="1">
            <a:spLocks noChangeArrowheads="1"/>
          </p:cNvSpPr>
          <p:nvPr/>
        </p:nvSpPr>
        <p:spPr bwMode="auto">
          <a:xfrm>
            <a:off x="2339975" y="4221163"/>
            <a:ext cx="2233613" cy="18875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b="1" u="sng" dirty="0"/>
              <a:t>Government owns and controls key industries while allowing some private enterprise.</a:t>
            </a:r>
          </a:p>
          <a:p>
            <a:pPr eaLnBrk="1" hangingPunct="1">
              <a:spcBef>
                <a:spcPct val="50000"/>
              </a:spcBef>
            </a:pPr>
            <a:endParaRPr lang="en-US" altLang="zh-CN" sz="1800" dirty="0"/>
          </a:p>
        </p:txBody>
      </p:sp>
      <p:sp>
        <p:nvSpPr>
          <p:cNvPr id="27654" name="Text Box 9"/>
          <p:cNvSpPr txBox="1">
            <a:spLocks noChangeArrowheads="1"/>
          </p:cNvSpPr>
          <p:nvPr/>
        </p:nvSpPr>
        <p:spPr bwMode="auto">
          <a:xfrm>
            <a:off x="4643438" y="4221163"/>
            <a:ext cx="2233612" cy="2031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b="1" u="sng" dirty="0"/>
              <a:t>Government plays a minimal role in directing the economy.  Private corporations enjoy many freedoms.</a:t>
            </a:r>
            <a:endParaRPr lang="en-US" altLang="zh-CN" sz="1800" b="1" u="sng" dirty="0"/>
          </a:p>
        </p:txBody>
      </p:sp>
      <p:sp>
        <p:nvSpPr>
          <p:cNvPr id="27655" name="Text Box 10"/>
          <p:cNvSpPr txBox="1">
            <a:spLocks noChangeArrowheads="1"/>
          </p:cNvSpPr>
          <p:nvPr/>
        </p:nvSpPr>
        <p:spPr bwMode="auto">
          <a:xfrm>
            <a:off x="6875463" y="4221163"/>
            <a:ext cx="2233612" cy="2031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b="1" u="sng" dirty="0"/>
              <a:t>Government allows free enterprise but only when it furthers the goals of the state (the gov’t).</a:t>
            </a:r>
            <a:endParaRPr lang="en-US" altLang="zh-CN" sz="1800" b="1" u="sng" dirty="0"/>
          </a:p>
        </p:txBody>
      </p:sp>
      <p:sp>
        <p:nvSpPr>
          <p:cNvPr id="27656" name="Text Box 11"/>
          <p:cNvSpPr txBox="1">
            <a:spLocks noChangeArrowheads="1"/>
          </p:cNvSpPr>
          <p:nvPr/>
        </p:nvSpPr>
        <p:spPr bwMode="auto">
          <a:xfrm>
            <a:off x="539750" y="1844675"/>
            <a:ext cx="8137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a:solidFill>
                  <a:srgbClr val="FF0000"/>
                </a:solidFill>
              </a:rPr>
              <a:t>Radical             </a:t>
            </a:r>
            <a:r>
              <a:rPr lang="en-CA" altLang="zh-CN" sz="1800">
                <a:solidFill>
                  <a:srgbClr val="FFFF00"/>
                </a:solidFill>
              </a:rPr>
              <a:t>            </a:t>
            </a:r>
            <a:r>
              <a:rPr lang="en-CA" altLang="zh-CN" sz="1800">
                <a:solidFill>
                  <a:srgbClr val="FF0000"/>
                </a:solidFill>
              </a:rPr>
              <a:t>                 Moderate     </a:t>
            </a:r>
            <a:r>
              <a:rPr lang="en-CA" altLang="zh-CN" sz="1800">
                <a:solidFill>
                  <a:srgbClr val="FFFF00"/>
                </a:solidFill>
              </a:rPr>
              <a:t>                         </a:t>
            </a:r>
            <a:r>
              <a:rPr lang="en-CA" altLang="zh-CN" sz="1800">
                <a:solidFill>
                  <a:srgbClr val="FF0000"/>
                </a:solidFill>
              </a:rPr>
              <a:t>             Radical  </a:t>
            </a:r>
            <a:endParaRPr lang="en-US" altLang="zh-CN" sz="1800">
              <a:solidFill>
                <a:srgbClr val="FF0000"/>
              </a:solidFill>
            </a:endParaRPr>
          </a:p>
        </p:txBody>
      </p:sp>
      <p:sp>
        <p:nvSpPr>
          <p:cNvPr id="27657" name="Line 12"/>
          <p:cNvSpPr>
            <a:spLocks noChangeShapeType="1"/>
          </p:cNvSpPr>
          <p:nvPr/>
        </p:nvSpPr>
        <p:spPr bwMode="auto">
          <a:xfrm flipH="1">
            <a:off x="1403350" y="3284538"/>
            <a:ext cx="215900" cy="7207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8" name="Line 13"/>
          <p:cNvSpPr>
            <a:spLocks noChangeShapeType="1"/>
          </p:cNvSpPr>
          <p:nvPr/>
        </p:nvSpPr>
        <p:spPr bwMode="auto">
          <a:xfrm>
            <a:off x="3275013" y="3284538"/>
            <a:ext cx="1587" cy="7207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9" name="Line 14"/>
          <p:cNvSpPr>
            <a:spLocks noChangeShapeType="1"/>
          </p:cNvSpPr>
          <p:nvPr/>
        </p:nvSpPr>
        <p:spPr bwMode="auto">
          <a:xfrm flipH="1">
            <a:off x="5724525" y="3284538"/>
            <a:ext cx="0" cy="7207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0" name="Line 15"/>
          <p:cNvSpPr>
            <a:spLocks noChangeShapeType="1"/>
          </p:cNvSpPr>
          <p:nvPr/>
        </p:nvSpPr>
        <p:spPr bwMode="auto">
          <a:xfrm>
            <a:off x="7812088" y="3284538"/>
            <a:ext cx="144462" cy="7921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7544411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2"/>
          <p:cNvSpPr>
            <a:spLocks noChangeArrowheads="1"/>
          </p:cNvSpPr>
          <p:nvPr/>
        </p:nvSpPr>
        <p:spPr bwMode="auto">
          <a:xfrm>
            <a:off x="323850" y="2493963"/>
            <a:ext cx="8497888" cy="1150937"/>
          </a:xfrm>
          <a:prstGeom prst="leftRightArrow">
            <a:avLst>
              <a:gd name="adj1" fmla="val 50000"/>
              <a:gd name="adj2" fmla="val 147669"/>
            </a:avLst>
          </a:prstGeom>
          <a:solidFill>
            <a:schemeClr val="bg1"/>
          </a:solidFill>
          <a:ln w="9525">
            <a:solidFill>
              <a:schemeClr val="tx1"/>
            </a:solidFill>
            <a:miter lim="800000"/>
            <a:headEnd/>
            <a:tailEnd/>
          </a:ln>
        </p:spPr>
        <p:txBody>
          <a:bodyPr wrap="none" anchor="ctr"/>
          <a:lstStyle/>
          <a:p>
            <a:pPr algn="ctr"/>
            <a:r>
              <a:rPr lang="en-CA" altLang="zh-CN"/>
              <a:t>Communism            Socialism                     Capitalism                   Fascism</a:t>
            </a:r>
            <a:endParaRPr lang="en-US" altLang="zh-CN"/>
          </a:p>
        </p:txBody>
      </p:sp>
      <p:sp>
        <p:nvSpPr>
          <p:cNvPr id="28674" name="Text Box 3"/>
          <p:cNvSpPr txBox="1">
            <a:spLocks noChangeArrowheads="1"/>
          </p:cNvSpPr>
          <p:nvPr/>
        </p:nvSpPr>
        <p:spPr bwMode="auto">
          <a:xfrm>
            <a:off x="611188" y="2198688"/>
            <a:ext cx="8137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dirty="0">
                <a:solidFill>
                  <a:srgbClr val="000000"/>
                </a:solidFill>
              </a:rPr>
              <a:t>Left Wing                                        Centre                                         Right Wing </a:t>
            </a:r>
            <a:endParaRPr lang="en-US" altLang="zh-CN" sz="1800" dirty="0">
              <a:solidFill>
                <a:srgbClr val="000000"/>
              </a:solidFill>
            </a:endParaRPr>
          </a:p>
        </p:txBody>
      </p:sp>
      <p:sp>
        <p:nvSpPr>
          <p:cNvPr id="28675" name="Text Box 4"/>
          <p:cNvSpPr txBox="1">
            <a:spLocks noChangeArrowheads="1"/>
          </p:cNvSpPr>
          <p:nvPr/>
        </p:nvSpPr>
        <p:spPr bwMode="auto">
          <a:xfrm>
            <a:off x="468313" y="836613"/>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CA" altLang="zh-CN" dirty="0">
                <a:solidFill>
                  <a:srgbClr val="000000"/>
                </a:solidFill>
              </a:rPr>
              <a:t>The Larger Political Spectrum</a:t>
            </a:r>
            <a:endParaRPr lang="en-US" altLang="zh-CN" dirty="0">
              <a:solidFill>
                <a:srgbClr val="000000"/>
              </a:solidFill>
            </a:endParaRPr>
          </a:p>
        </p:txBody>
      </p:sp>
      <p:sp>
        <p:nvSpPr>
          <p:cNvPr id="28676" name="Text Box 9"/>
          <p:cNvSpPr txBox="1">
            <a:spLocks noChangeArrowheads="1"/>
          </p:cNvSpPr>
          <p:nvPr/>
        </p:nvSpPr>
        <p:spPr bwMode="auto">
          <a:xfrm>
            <a:off x="539750" y="1844675"/>
            <a:ext cx="8137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a:solidFill>
                  <a:srgbClr val="FF0000"/>
                </a:solidFill>
              </a:rPr>
              <a:t>Radical                                          Moderate                                       Radical  </a:t>
            </a:r>
            <a:endParaRPr lang="en-US" altLang="zh-CN" sz="1800">
              <a:solidFill>
                <a:srgbClr val="FF0000"/>
              </a:solidFill>
            </a:endParaRPr>
          </a:p>
        </p:txBody>
      </p:sp>
      <p:pic>
        <p:nvPicPr>
          <p:cNvPr id="28677" name="Picture 14" descr="mao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19475" y="3860800"/>
            <a:ext cx="2157413"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0484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2"/>
          <p:cNvSpPr>
            <a:spLocks noChangeArrowheads="1"/>
          </p:cNvSpPr>
          <p:nvPr/>
        </p:nvSpPr>
        <p:spPr bwMode="auto">
          <a:xfrm>
            <a:off x="323850" y="2493963"/>
            <a:ext cx="8497888" cy="1150937"/>
          </a:xfrm>
          <a:prstGeom prst="leftRightArrow">
            <a:avLst>
              <a:gd name="adj1" fmla="val 50000"/>
              <a:gd name="adj2" fmla="val 147669"/>
            </a:avLst>
          </a:prstGeom>
          <a:solidFill>
            <a:schemeClr val="bg1"/>
          </a:solidFill>
          <a:ln w="9525">
            <a:solidFill>
              <a:schemeClr val="tx1"/>
            </a:solidFill>
            <a:miter lim="800000"/>
            <a:headEnd/>
            <a:tailEnd/>
          </a:ln>
        </p:spPr>
        <p:txBody>
          <a:bodyPr wrap="none" anchor="ctr"/>
          <a:lstStyle/>
          <a:p>
            <a:pPr algn="ctr"/>
            <a:r>
              <a:rPr lang="en-CA" altLang="zh-CN"/>
              <a:t>Communism            Socialism                     Capitalism                   Fascism</a:t>
            </a:r>
            <a:endParaRPr lang="en-US" altLang="zh-CN"/>
          </a:p>
        </p:txBody>
      </p:sp>
      <p:sp>
        <p:nvSpPr>
          <p:cNvPr id="29698" name="Text Box 3"/>
          <p:cNvSpPr txBox="1">
            <a:spLocks noChangeArrowheads="1"/>
          </p:cNvSpPr>
          <p:nvPr/>
        </p:nvSpPr>
        <p:spPr bwMode="auto">
          <a:xfrm>
            <a:off x="611188" y="2198688"/>
            <a:ext cx="8137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dirty="0">
                <a:solidFill>
                  <a:srgbClr val="000000"/>
                </a:solidFill>
              </a:rPr>
              <a:t>Left Wing                                        Centre                                         Right Wing </a:t>
            </a:r>
            <a:endParaRPr lang="en-US" altLang="zh-CN" sz="1800" dirty="0">
              <a:solidFill>
                <a:srgbClr val="000000"/>
              </a:solidFill>
            </a:endParaRPr>
          </a:p>
        </p:txBody>
      </p:sp>
      <p:sp>
        <p:nvSpPr>
          <p:cNvPr id="29699" name="Text Box 4"/>
          <p:cNvSpPr txBox="1">
            <a:spLocks noChangeArrowheads="1"/>
          </p:cNvSpPr>
          <p:nvPr/>
        </p:nvSpPr>
        <p:spPr bwMode="auto">
          <a:xfrm>
            <a:off x="468313" y="836613"/>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CA" altLang="zh-CN" dirty="0">
                <a:solidFill>
                  <a:srgbClr val="000000"/>
                </a:solidFill>
              </a:rPr>
              <a:t>The Larger Political Spectrum</a:t>
            </a:r>
            <a:endParaRPr lang="en-US" altLang="zh-CN" dirty="0">
              <a:solidFill>
                <a:srgbClr val="000000"/>
              </a:solidFill>
            </a:endParaRPr>
          </a:p>
        </p:txBody>
      </p:sp>
      <p:sp>
        <p:nvSpPr>
          <p:cNvPr id="29700" name="Text Box 5"/>
          <p:cNvSpPr txBox="1">
            <a:spLocks noChangeArrowheads="1"/>
          </p:cNvSpPr>
          <p:nvPr/>
        </p:nvSpPr>
        <p:spPr bwMode="auto">
          <a:xfrm>
            <a:off x="539750" y="1844675"/>
            <a:ext cx="8137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a:solidFill>
                  <a:srgbClr val="FF0000"/>
                </a:solidFill>
              </a:rPr>
              <a:t>Radical                                          Moderate                                       Radical  </a:t>
            </a:r>
            <a:endParaRPr lang="en-US" altLang="zh-CN" sz="1800">
              <a:solidFill>
                <a:srgbClr val="FF0000"/>
              </a:solidFill>
            </a:endParaRPr>
          </a:p>
        </p:txBody>
      </p:sp>
      <p:pic>
        <p:nvPicPr>
          <p:cNvPr id="29701" name="Picture 6" descr="mao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06738" y="4581525"/>
            <a:ext cx="15875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Line 7"/>
          <p:cNvSpPr>
            <a:spLocks noChangeShapeType="1"/>
          </p:cNvSpPr>
          <p:nvPr/>
        </p:nvSpPr>
        <p:spPr bwMode="auto">
          <a:xfrm flipH="1" flipV="1">
            <a:off x="1908175" y="3284538"/>
            <a:ext cx="1871663" cy="1223962"/>
          </a:xfrm>
          <a:prstGeom prst="line">
            <a:avLst/>
          </a:prstGeom>
          <a:noFill/>
          <a:ln w="952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9703" name="Picture 8" descr="leni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2500" y="4652963"/>
            <a:ext cx="16367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9" descr="kim jong 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31913" y="4581525"/>
            <a:ext cx="1563687"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0" descr="stalin_victor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62725" y="4581525"/>
            <a:ext cx="212407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05999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2"/>
          <p:cNvSpPr>
            <a:spLocks noChangeArrowheads="1"/>
          </p:cNvSpPr>
          <p:nvPr/>
        </p:nvSpPr>
        <p:spPr bwMode="auto">
          <a:xfrm>
            <a:off x="323850" y="2493963"/>
            <a:ext cx="8497888" cy="1150937"/>
          </a:xfrm>
          <a:prstGeom prst="leftRightArrow">
            <a:avLst>
              <a:gd name="adj1" fmla="val 50000"/>
              <a:gd name="adj2" fmla="val 147669"/>
            </a:avLst>
          </a:prstGeom>
          <a:solidFill>
            <a:schemeClr val="bg1"/>
          </a:solidFill>
          <a:ln w="9525">
            <a:solidFill>
              <a:schemeClr val="tx1"/>
            </a:solidFill>
            <a:miter lim="800000"/>
            <a:headEnd/>
            <a:tailEnd/>
          </a:ln>
        </p:spPr>
        <p:txBody>
          <a:bodyPr wrap="none" anchor="ctr"/>
          <a:lstStyle/>
          <a:p>
            <a:pPr algn="ctr"/>
            <a:r>
              <a:rPr lang="en-CA" altLang="zh-CN"/>
              <a:t>Communism            Socialism                     Capitalism                   Fascism</a:t>
            </a:r>
            <a:endParaRPr lang="en-US" altLang="zh-CN"/>
          </a:p>
        </p:txBody>
      </p:sp>
      <p:sp>
        <p:nvSpPr>
          <p:cNvPr id="30722" name="Text Box 3"/>
          <p:cNvSpPr txBox="1">
            <a:spLocks noChangeArrowheads="1"/>
          </p:cNvSpPr>
          <p:nvPr/>
        </p:nvSpPr>
        <p:spPr bwMode="auto">
          <a:xfrm>
            <a:off x="611188" y="2198688"/>
            <a:ext cx="8137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dirty="0">
                <a:solidFill>
                  <a:srgbClr val="000000"/>
                </a:solidFill>
              </a:rPr>
              <a:t>Left Wing                                        Centre                                         Right Wing </a:t>
            </a:r>
            <a:endParaRPr lang="en-US" altLang="zh-CN" sz="1800" dirty="0">
              <a:solidFill>
                <a:srgbClr val="000000"/>
              </a:solidFill>
            </a:endParaRPr>
          </a:p>
        </p:txBody>
      </p:sp>
      <p:sp>
        <p:nvSpPr>
          <p:cNvPr id="30723" name="Text Box 4"/>
          <p:cNvSpPr txBox="1">
            <a:spLocks noChangeArrowheads="1"/>
          </p:cNvSpPr>
          <p:nvPr/>
        </p:nvSpPr>
        <p:spPr bwMode="auto">
          <a:xfrm>
            <a:off x="468313" y="836613"/>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CA" altLang="zh-CN" dirty="0">
                <a:solidFill>
                  <a:srgbClr val="000000"/>
                </a:solidFill>
              </a:rPr>
              <a:t>The Larger Political Spectrum</a:t>
            </a:r>
            <a:endParaRPr lang="en-US" altLang="zh-CN" dirty="0">
              <a:solidFill>
                <a:srgbClr val="000000"/>
              </a:solidFill>
            </a:endParaRPr>
          </a:p>
        </p:txBody>
      </p:sp>
      <p:sp>
        <p:nvSpPr>
          <p:cNvPr id="30724" name="Text Box 5"/>
          <p:cNvSpPr txBox="1">
            <a:spLocks noChangeArrowheads="1"/>
          </p:cNvSpPr>
          <p:nvPr/>
        </p:nvSpPr>
        <p:spPr bwMode="auto">
          <a:xfrm>
            <a:off x="539750" y="1844675"/>
            <a:ext cx="8137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a:solidFill>
                  <a:srgbClr val="FF0000"/>
                </a:solidFill>
              </a:rPr>
              <a:t>Radical                                          Moderate                                       Radical  </a:t>
            </a:r>
            <a:endParaRPr lang="en-US" altLang="zh-CN" sz="1800">
              <a:solidFill>
                <a:srgbClr val="FF0000"/>
              </a:solidFill>
            </a:endParaRPr>
          </a:p>
        </p:txBody>
      </p:sp>
      <p:pic>
        <p:nvPicPr>
          <p:cNvPr id="30725" name="Picture 6" descr="bush"/>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68713" y="3902075"/>
            <a:ext cx="1766887"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1773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normAutofit/>
          </a:bodyPr>
          <a:lstStyle/>
          <a:p>
            <a:r>
              <a:rPr lang="en-US" dirty="0" smtClean="0">
                <a:solidFill>
                  <a:schemeClr val="accent2"/>
                </a:solidFill>
              </a:rPr>
              <a:t>Politics</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3" name="Content Placeholder 2"/>
          <p:cNvSpPr>
            <a:spLocks noGrp="1"/>
          </p:cNvSpPr>
          <p:nvPr>
            <p:ph idx="1"/>
          </p:nvPr>
        </p:nvSpPr>
        <p:spPr>
          <a:xfrm>
            <a:off x="-1" y="1224294"/>
            <a:ext cx="9144000" cy="5633706"/>
          </a:xfrm>
        </p:spPr>
        <p:txBody>
          <a:bodyPr>
            <a:normAutofit/>
          </a:bodyPr>
          <a:lstStyle/>
          <a:p>
            <a:endParaRPr lang="en-US" dirty="0" smtClean="0"/>
          </a:p>
          <a:p>
            <a:r>
              <a:rPr lang="en-US" dirty="0" smtClean="0"/>
              <a:t>Your </a:t>
            </a:r>
            <a:r>
              <a:rPr lang="en-US" b="1" u="sng" dirty="0" smtClean="0"/>
              <a:t>POLITICS</a:t>
            </a:r>
            <a:r>
              <a:rPr lang="en-US" dirty="0" smtClean="0"/>
              <a:t> are your beliefs about how a country ought to be governed. </a:t>
            </a:r>
          </a:p>
          <a:p>
            <a:endParaRPr lang="en-US" dirty="0"/>
          </a:p>
          <a:p>
            <a:endParaRPr lang="en-US" dirty="0" smtClean="0"/>
          </a:p>
          <a:p>
            <a:r>
              <a:rPr lang="en-US" dirty="0" smtClean="0"/>
              <a:t>Your </a:t>
            </a:r>
            <a:r>
              <a:rPr lang="en-US" b="1" u="sng" dirty="0" smtClean="0"/>
              <a:t>POLITICS</a:t>
            </a:r>
            <a:r>
              <a:rPr lang="en-US" dirty="0" smtClean="0"/>
              <a:t> are your beliefs about how people should act/behave in society.</a:t>
            </a:r>
          </a:p>
          <a:p>
            <a:endParaRPr lang="en-US" dirty="0"/>
          </a:p>
          <a:p>
            <a:endParaRPr lang="en-US" dirty="0"/>
          </a:p>
        </p:txBody>
      </p:sp>
      <p:sp>
        <p:nvSpPr>
          <p:cNvPr id="6" name="TextBox 5"/>
          <p:cNvSpPr txBox="1"/>
          <p:nvPr/>
        </p:nvSpPr>
        <p:spPr>
          <a:xfrm>
            <a:off x="8570029" y="0"/>
            <a:ext cx="573970" cy="646331"/>
          </a:xfrm>
          <a:prstGeom prst="rect">
            <a:avLst/>
          </a:prstGeom>
          <a:noFill/>
        </p:spPr>
        <p:txBody>
          <a:bodyPr wrap="none" rtlCol="0">
            <a:spAutoFit/>
          </a:bodyPr>
          <a:lstStyle/>
          <a:p>
            <a:r>
              <a:rPr lang="en-US" sz="3600" dirty="0" smtClean="0">
                <a:sym typeface="Wingdings"/>
              </a:rPr>
              <a:t></a:t>
            </a:r>
            <a:endParaRPr lang="en-US" sz="3600" dirty="0"/>
          </a:p>
        </p:txBody>
      </p:sp>
    </p:spTree>
    <p:extLst>
      <p:ext uri="{BB962C8B-B14F-4D97-AF65-F5344CB8AC3E}">
        <p14:creationId xmlns:p14="http://schemas.microsoft.com/office/powerpoint/2010/main" val="94143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2"/>
          <p:cNvSpPr>
            <a:spLocks noChangeArrowheads="1"/>
          </p:cNvSpPr>
          <p:nvPr/>
        </p:nvSpPr>
        <p:spPr bwMode="auto">
          <a:xfrm>
            <a:off x="323850" y="2493963"/>
            <a:ext cx="8497888" cy="1150937"/>
          </a:xfrm>
          <a:prstGeom prst="leftRightArrow">
            <a:avLst>
              <a:gd name="adj1" fmla="val 50000"/>
              <a:gd name="adj2" fmla="val 147669"/>
            </a:avLst>
          </a:prstGeom>
          <a:solidFill>
            <a:schemeClr val="bg1"/>
          </a:solidFill>
          <a:ln w="9525">
            <a:solidFill>
              <a:schemeClr val="tx1"/>
            </a:solidFill>
            <a:miter lim="800000"/>
            <a:headEnd/>
            <a:tailEnd/>
          </a:ln>
        </p:spPr>
        <p:txBody>
          <a:bodyPr wrap="none" anchor="ctr"/>
          <a:lstStyle/>
          <a:p>
            <a:pPr algn="ctr"/>
            <a:r>
              <a:rPr lang="en-CA" altLang="zh-CN"/>
              <a:t>Communism            Socialism                     Capitalism                   Fascism</a:t>
            </a:r>
            <a:endParaRPr lang="en-US" altLang="zh-CN"/>
          </a:p>
        </p:txBody>
      </p:sp>
      <p:sp>
        <p:nvSpPr>
          <p:cNvPr id="31746" name="Text Box 3"/>
          <p:cNvSpPr txBox="1">
            <a:spLocks noChangeArrowheads="1"/>
          </p:cNvSpPr>
          <p:nvPr/>
        </p:nvSpPr>
        <p:spPr bwMode="auto">
          <a:xfrm>
            <a:off x="611188" y="2198688"/>
            <a:ext cx="8137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dirty="0">
                <a:solidFill>
                  <a:srgbClr val="000000"/>
                </a:solidFill>
              </a:rPr>
              <a:t>Left Wing                                        Centre                                         Right Wing </a:t>
            </a:r>
            <a:endParaRPr lang="en-US" altLang="zh-CN" sz="1800" dirty="0">
              <a:solidFill>
                <a:srgbClr val="000000"/>
              </a:solidFill>
            </a:endParaRPr>
          </a:p>
        </p:txBody>
      </p:sp>
      <p:sp>
        <p:nvSpPr>
          <p:cNvPr id="31747" name="Text Box 4"/>
          <p:cNvSpPr txBox="1">
            <a:spLocks noChangeArrowheads="1"/>
          </p:cNvSpPr>
          <p:nvPr/>
        </p:nvSpPr>
        <p:spPr bwMode="auto">
          <a:xfrm>
            <a:off x="468313" y="836613"/>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CA" altLang="zh-CN" dirty="0">
                <a:solidFill>
                  <a:srgbClr val="000000"/>
                </a:solidFill>
              </a:rPr>
              <a:t>The Larger Political Spectrum</a:t>
            </a:r>
            <a:endParaRPr lang="en-US" altLang="zh-CN" dirty="0">
              <a:solidFill>
                <a:srgbClr val="000000"/>
              </a:solidFill>
            </a:endParaRPr>
          </a:p>
        </p:txBody>
      </p:sp>
      <p:sp>
        <p:nvSpPr>
          <p:cNvPr id="31748" name="Text Box 5"/>
          <p:cNvSpPr txBox="1">
            <a:spLocks noChangeArrowheads="1"/>
          </p:cNvSpPr>
          <p:nvPr/>
        </p:nvSpPr>
        <p:spPr bwMode="auto">
          <a:xfrm>
            <a:off x="539750" y="1844675"/>
            <a:ext cx="8137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a:solidFill>
                  <a:srgbClr val="FF0000"/>
                </a:solidFill>
              </a:rPr>
              <a:t>Radical                                          Moderate                                       Radical  </a:t>
            </a:r>
            <a:endParaRPr lang="en-US" altLang="zh-CN" sz="1800">
              <a:solidFill>
                <a:srgbClr val="FF0000"/>
              </a:solidFill>
            </a:endParaRPr>
          </a:p>
        </p:txBody>
      </p:sp>
      <p:pic>
        <p:nvPicPr>
          <p:cNvPr id="31749" name="Picture 6" descr="bush"/>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68713" y="3902075"/>
            <a:ext cx="1766887"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Line 7"/>
          <p:cNvSpPr>
            <a:spLocks noChangeShapeType="1"/>
          </p:cNvSpPr>
          <p:nvPr/>
        </p:nvSpPr>
        <p:spPr bwMode="auto">
          <a:xfrm flipV="1">
            <a:off x="5003800" y="3284538"/>
            <a:ext cx="792163" cy="792162"/>
          </a:xfrm>
          <a:prstGeom prst="line">
            <a:avLst/>
          </a:prstGeom>
          <a:noFill/>
          <a:ln w="952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9081552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2"/>
          <p:cNvSpPr>
            <a:spLocks noChangeArrowheads="1"/>
          </p:cNvSpPr>
          <p:nvPr/>
        </p:nvSpPr>
        <p:spPr bwMode="auto">
          <a:xfrm>
            <a:off x="323850" y="2493963"/>
            <a:ext cx="8497888" cy="1150937"/>
          </a:xfrm>
          <a:prstGeom prst="leftRightArrow">
            <a:avLst>
              <a:gd name="adj1" fmla="val 50000"/>
              <a:gd name="adj2" fmla="val 147669"/>
            </a:avLst>
          </a:prstGeom>
          <a:solidFill>
            <a:schemeClr val="bg1"/>
          </a:solidFill>
          <a:ln w="9525">
            <a:solidFill>
              <a:schemeClr val="tx1"/>
            </a:solidFill>
            <a:miter lim="800000"/>
            <a:headEnd/>
            <a:tailEnd/>
          </a:ln>
        </p:spPr>
        <p:txBody>
          <a:bodyPr wrap="none" anchor="ctr"/>
          <a:lstStyle/>
          <a:p>
            <a:pPr algn="ctr"/>
            <a:r>
              <a:rPr lang="en-CA" altLang="zh-CN"/>
              <a:t>Communism            Socialism                     Capitalism                   Fascism</a:t>
            </a:r>
            <a:endParaRPr lang="en-US" altLang="zh-CN"/>
          </a:p>
        </p:txBody>
      </p:sp>
      <p:sp>
        <p:nvSpPr>
          <p:cNvPr id="32770" name="Text Box 3"/>
          <p:cNvSpPr txBox="1">
            <a:spLocks noChangeArrowheads="1"/>
          </p:cNvSpPr>
          <p:nvPr/>
        </p:nvSpPr>
        <p:spPr bwMode="auto">
          <a:xfrm>
            <a:off x="611188" y="2198688"/>
            <a:ext cx="8137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dirty="0">
                <a:solidFill>
                  <a:srgbClr val="000000"/>
                </a:solidFill>
              </a:rPr>
              <a:t>Left Wing                                        Centre                                         Right Wing </a:t>
            </a:r>
            <a:endParaRPr lang="en-US" altLang="zh-CN" sz="1800" dirty="0">
              <a:solidFill>
                <a:srgbClr val="000000"/>
              </a:solidFill>
            </a:endParaRPr>
          </a:p>
        </p:txBody>
      </p:sp>
      <p:sp>
        <p:nvSpPr>
          <p:cNvPr id="32771" name="Text Box 4"/>
          <p:cNvSpPr txBox="1">
            <a:spLocks noChangeArrowheads="1"/>
          </p:cNvSpPr>
          <p:nvPr/>
        </p:nvSpPr>
        <p:spPr bwMode="auto">
          <a:xfrm>
            <a:off x="468313" y="836613"/>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CA" altLang="zh-CN" dirty="0">
                <a:solidFill>
                  <a:srgbClr val="000000"/>
                </a:solidFill>
              </a:rPr>
              <a:t>The Larger Political Spectrum</a:t>
            </a:r>
            <a:endParaRPr lang="en-US" altLang="zh-CN" dirty="0">
              <a:solidFill>
                <a:srgbClr val="000000"/>
              </a:solidFill>
            </a:endParaRPr>
          </a:p>
        </p:txBody>
      </p:sp>
      <p:sp>
        <p:nvSpPr>
          <p:cNvPr id="32772" name="Text Box 5"/>
          <p:cNvSpPr txBox="1">
            <a:spLocks noChangeArrowheads="1"/>
          </p:cNvSpPr>
          <p:nvPr/>
        </p:nvSpPr>
        <p:spPr bwMode="auto">
          <a:xfrm>
            <a:off x="539750" y="1844675"/>
            <a:ext cx="8137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a:solidFill>
                  <a:srgbClr val="FF0000"/>
                </a:solidFill>
              </a:rPr>
              <a:t>Radical                                          Moderate                                       Radical  </a:t>
            </a:r>
            <a:endParaRPr lang="en-US" altLang="zh-CN" sz="1800">
              <a:solidFill>
                <a:srgbClr val="FF0000"/>
              </a:solidFill>
            </a:endParaRPr>
          </a:p>
        </p:txBody>
      </p:sp>
      <p:pic>
        <p:nvPicPr>
          <p:cNvPr id="2" name="Picture 1" descr="02_chavez_obit_r_w.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96091" y="4303775"/>
            <a:ext cx="3121152" cy="1755648"/>
          </a:xfrm>
          <a:prstGeom prst="rect">
            <a:avLst/>
          </a:prstGeom>
        </p:spPr>
      </p:pic>
    </p:spTree>
    <p:extLst>
      <p:ext uri="{BB962C8B-B14F-4D97-AF65-F5344CB8AC3E}">
        <p14:creationId xmlns:p14="http://schemas.microsoft.com/office/powerpoint/2010/main" val="201431374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2"/>
          <p:cNvSpPr>
            <a:spLocks noChangeArrowheads="1"/>
          </p:cNvSpPr>
          <p:nvPr/>
        </p:nvSpPr>
        <p:spPr bwMode="auto">
          <a:xfrm>
            <a:off x="323850" y="2493963"/>
            <a:ext cx="8497888" cy="1150937"/>
          </a:xfrm>
          <a:prstGeom prst="leftRightArrow">
            <a:avLst>
              <a:gd name="adj1" fmla="val 50000"/>
              <a:gd name="adj2" fmla="val 147669"/>
            </a:avLst>
          </a:prstGeom>
          <a:solidFill>
            <a:schemeClr val="bg1"/>
          </a:solidFill>
          <a:ln w="9525">
            <a:solidFill>
              <a:schemeClr val="tx1"/>
            </a:solidFill>
            <a:miter lim="800000"/>
            <a:headEnd/>
            <a:tailEnd/>
          </a:ln>
        </p:spPr>
        <p:txBody>
          <a:bodyPr wrap="none" anchor="ctr"/>
          <a:lstStyle/>
          <a:p>
            <a:pPr algn="ctr"/>
            <a:r>
              <a:rPr lang="en-CA" altLang="zh-CN"/>
              <a:t>Communism            Socialism                     Capitalism                   Fascism</a:t>
            </a:r>
            <a:endParaRPr lang="en-US" altLang="zh-CN"/>
          </a:p>
        </p:txBody>
      </p:sp>
      <p:sp>
        <p:nvSpPr>
          <p:cNvPr id="33794" name="Text Box 3"/>
          <p:cNvSpPr txBox="1">
            <a:spLocks noChangeArrowheads="1"/>
          </p:cNvSpPr>
          <p:nvPr/>
        </p:nvSpPr>
        <p:spPr bwMode="auto">
          <a:xfrm>
            <a:off x="611188" y="2198688"/>
            <a:ext cx="8137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dirty="0">
                <a:solidFill>
                  <a:srgbClr val="000000"/>
                </a:solidFill>
              </a:rPr>
              <a:t>Left Wing                                        Centre                                         Right Wing </a:t>
            </a:r>
            <a:endParaRPr lang="en-US" altLang="zh-CN" sz="1800" dirty="0">
              <a:solidFill>
                <a:srgbClr val="000000"/>
              </a:solidFill>
            </a:endParaRPr>
          </a:p>
        </p:txBody>
      </p:sp>
      <p:sp>
        <p:nvSpPr>
          <p:cNvPr id="33795" name="Text Box 4"/>
          <p:cNvSpPr txBox="1">
            <a:spLocks noChangeArrowheads="1"/>
          </p:cNvSpPr>
          <p:nvPr/>
        </p:nvSpPr>
        <p:spPr bwMode="auto">
          <a:xfrm>
            <a:off x="468313" y="836613"/>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CA" altLang="zh-CN" dirty="0">
                <a:solidFill>
                  <a:srgbClr val="000000"/>
                </a:solidFill>
              </a:rPr>
              <a:t>The Larger Political Spectrum</a:t>
            </a:r>
            <a:endParaRPr lang="en-US" altLang="zh-CN" dirty="0">
              <a:solidFill>
                <a:srgbClr val="000000"/>
              </a:solidFill>
            </a:endParaRPr>
          </a:p>
        </p:txBody>
      </p:sp>
      <p:sp>
        <p:nvSpPr>
          <p:cNvPr id="33796" name="Text Box 5"/>
          <p:cNvSpPr txBox="1">
            <a:spLocks noChangeArrowheads="1"/>
          </p:cNvSpPr>
          <p:nvPr/>
        </p:nvSpPr>
        <p:spPr bwMode="auto">
          <a:xfrm>
            <a:off x="539750" y="1844675"/>
            <a:ext cx="8137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a:solidFill>
                  <a:srgbClr val="FF0000"/>
                </a:solidFill>
              </a:rPr>
              <a:t>Radical                                          Moderate                                       Radical  </a:t>
            </a:r>
            <a:endParaRPr lang="en-US" altLang="zh-CN" sz="1800">
              <a:solidFill>
                <a:srgbClr val="FF0000"/>
              </a:solidFill>
            </a:endParaRPr>
          </a:p>
        </p:txBody>
      </p:sp>
      <p:sp>
        <p:nvSpPr>
          <p:cNvPr id="33798" name="Line 7"/>
          <p:cNvSpPr>
            <a:spLocks noChangeShapeType="1"/>
          </p:cNvSpPr>
          <p:nvPr/>
        </p:nvSpPr>
        <p:spPr bwMode="auto">
          <a:xfrm flipH="1" flipV="1">
            <a:off x="3203575" y="3213100"/>
            <a:ext cx="935038" cy="1008063"/>
          </a:xfrm>
          <a:prstGeom prst="line">
            <a:avLst/>
          </a:prstGeom>
          <a:noFill/>
          <a:ln w="952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 name="Picture 2" descr="02_chavez_obit_r_w.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03575" y="4388442"/>
            <a:ext cx="3121152" cy="1755648"/>
          </a:xfrm>
          <a:prstGeom prst="rect">
            <a:avLst/>
          </a:prstGeom>
        </p:spPr>
      </p:pic>
    </p:spTree>
    <p:extLst>
      <p:ext uri="{BB962C8B-B14F-4D97-AF65-F5344CB8AC3E}">
        <p14:creationId xmlns:p14="http://schemas.microsoft.com/office/powerpoint/2010/main" val="424371977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2"/>
          <p:cNvSpPr>
            <a:spLocks noChangeArrowheads="1"/>
          </p:cNvSpPr>
          <p:nvPr/>
        </p:nvSpPr>
        <p:spPr bwMode="auto">
          <a:xfrm>
            <a:off x="323850" y="2493963"/>
            <a:ext cx="8497888" cy="1150937"/>
          </a:xfrm>
          <a:prstGeom prst="leftRightArrow">
            <a:avLst>
              <a:gd name="adj1" fmla="val 50000"/>
              <a:gd name="adj2" fmla="val 147669"/>
            </a:avLst>
          </a:prstGeom>
          <a:solidFill>
            <a:schemeClr val="bg1"/>
          </a:solidFill>
          <a:ln w="9525">
            <a:solidFill>
              <a:schemeClr val="tx1"/>
            </a:solidFill>
            <a:miter lim="800000"/>
            <a:headEnd/>
            <a:tailEnd/>
          </a:ln>
        </p:spPr>
        <p:txBody>
          <a:bodyPr wrap="none" anchor="ctr"/>
          <a:lstStyle/>
          <a:p>
            <a:pPr algn="ctr"/>
            <a:r>
              <a:rPr lang="en-CA" altLang="zh-CN"/>
              <a:t>Communism            Socialism                     Capitalism                   Fascism</a:t>
            </a:r>
            <a:endParaRPr lang="en-US" altLang="zh-CN"/>
          </a:p>
        </p:txBody>
      </p:sp>
      <p:sp>
        <p:nvSpPr>
          <p:cNvPr id="34818" name="Text Box 3"/>
          <p:cNvSpPr txBox="1">
            <a:spLocks noChangeArrowheads="1"/>
          </p:cNvSpPr>
          <p:nvPr/>
        </p:nvSpPr>
        <p:spPr bwMode="auto">
          <a:xfrm>
            <a:off x="611188" y="2198688"/>
            <a:ext cx="8137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dirty="0">
                <a:solidFill>
                  <a:srgbClr val="000000"/>
                </a:solidFill>
              </a:rPr>
              <a:t>Left Wing                                        Centre                                         Right Wing </a:t>
            </a:r>
            <a:endParaRPr lang="en-US" altLang="zh-CN" sz="1800" dirty="0">
              <a:solidFill>
                <a:srgbClr val="000000"/>
              </a:solidFill>
            </a:endParaRPr>
          </a:p>
        </p:txBody>
      </p:sp>
      <p:sp>
        <p:nvSpPr>
          <p:cNvPr id="34819" name="Text Box 4"/>
          <p:cNvSpPr txBox="1">
            <a:spLocks noChangeArrowheads="1"/>
          </p:cNvSpPr>
          <p:nvPr/>
        </p:nvSpPr>
        <p:spPr bwMode="auto">
          <a:xfrm>
            <a:off x="468313" y="836613"/>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CA" altLang="zh-CN" dirty="0">
                <a:solidFill>
                  <a:srgbClr val="000000"/>
                </a:solidFill>
              </a:rPr>
              <a:t>The Larger Political Spectrum</a:t>
            </a:r>
            <a:endParaRPr lang="en-US" altLang="zh-CN" dirty="0">
              <a:solidFill>
                <a:srgbClr val="000000"/>
              </a:solidFill>
            </a:endParaRPr>
          </a:p>
        </p:txBody>
      </p:sp>
      <p:sp>
        <p:nvSpPr>
          <p:cNvPr id="34820" name="Text Box 5"/>
          <p:cNvSpPr txBox="1">
            <a:spLocks noChangeArrowheads="1"/>
          </p:cNvSpPr>
          <p:nvPr/>
        </p:nvSpPr>
        <p:spPr bwMode="auto">
          <a:xfrm>
            <a:off x="539750" y="1844675"/>
            <a:ext cx="8137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a:solidFill>
                  <a:srgbClr val="FF0000"/>
                </a:solidFill>
              </a:rPr>
              <a:t>Radical                                          Moderate                                       Radical  </a:t>
            </a:r>
            <a:endParaRPr lang="en-US" altLang="zh-CN" sz="1800">
              <a:solidFill>
                <a:srgbClr val="FF0000"/>
              </a:solidFill>
            </a:endParaRPr>
          </a:p>
        </p:txBody>
      </p:sp>
      <p:pic>
        <p:nvPicPr>
          <p:cNvPr id="34821" name="Picture 6" descr="hitler_fuhr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63938" y="3860800"/>
            <a:ext cx="20320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46029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AutoShape 2"/>
          <p:cNvSpPr>
            <a:spLocks noChangeArrowheads="1"/>
          </p:cNvSpPr>
          <p:nvPr/>
        </p:nvSpPr>
        <p:spPr bwMode="auto">
          <a:xfrm>
            <a:off x="323850" y="2493963"/>
            <a:ext cx="8497888" cy="1150937"/>
          </a:xfrm>
          <a:prstGeom prst="leftRightArrow">
            <a:avLst>
              <a:gd name="adj1" fmla="val 50000"/>
              <a:gd name="adj2" fmla="val 147669"/>
            </a:avLst>
          </a:prstGeom>
          <a:solidFill>
            <a:schemeClr val="bg1"/>
          </a:solidFill>
          <a:ln w="9525">
            <a:solidFill>
              <a:schemeClr val="tx1"/>
            </a:solidFill>
            <a:miter lim="800000"/>
            <a:headEnd/>
            <a:tailEnd/>
          </a:ln>
        </p:spPr>
        <p:txBody>
          <a:bodyPr wrap="none" anchor="ctr"/>
          <a:lstStyle/>
          <a:p>
            <a:pPr algn="ctr"/>
            <a:r>
              <a:rPr lang="en-CA" altLang="zh-CN"/>
              <a:t>Communism            Socialism                     Capitalism                   Fascism</a:t>
            </a:r>
            <a:endParaRPr lang="en-US" altLang="zh-CN"/>
          </a:p>
        </p:txBody>
      </p:sp>
      <p:sp>
        <p:nvSpPr>
          <p:cNvPr id="35842" name="Text Box 3"/>
          <p:cNvSpPr txBox="1">
            <a:spLocks noChangeArrowheads="1"/>
          </p:cNvSpPr>
          <p:nvPr/>
        </p:nvSpPr>
        <p:spPr bwMode="auto">
          <a:xfrm>
            <a:off x="611188" y="2198688"/>
            <a:ext cx="8137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dirty="0">
                <a:solidFill>
                  <a:srgbClr val="000000"/>
                </a:solidFill>
              </a:rPr>
              <a:t>Left Wing                                        Centre                                         Right Wing </a:t>
            </a:r>
            <a:endParaRPr lang="en-US" altLang="zh-CN" sz="1800" dirty="0">
              <a:solidFill>
                <a:srgbClr val="000000"/>
              </a:solidFill>
            </a:endParaRPr>
          </a:p>
        </p:txBody>
      </p:sp>
      <p:sp>
        <p:nvSpPr>
          <p:cNvPr id="35843" name="Text Box 4"/>
          <p:cNvSpPr txBox="1">
            <a:spLocks noChangeArrowheads="1"/>
          </p:cNvSpPr>
          <p:nvPr/>
        </p:nvSpPr>
        <p:spPr bwMode="auto">
          <a:xfrm>
            <a:off x="468313" y="836613"/>
            <a:ext cx="813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CA" altLang="zh-CN" dirty="0">
                <a:solidFill>
                  <a:srgbClr val="000000"/>
                </a:solidFill>
              </a:rPr>
              <a:t>The Larger Political Spectrum</a:t>
            </a:r>
            <a:endParaRPr lang="en-US" altLang="zh-CN" dirty="0">
              <a:solidFill>
                <a:srgbClr val="000000"/>
              </a:solidFill>
            </a:endParaRPr>
          </a:p>
        </p:txBody>
      </p:sp>
      <p:sp>
        <p:nvSpPr>
          <p:cNvPr id="35844" name="Text Box 5"/>
          <p:cNvSpPr txBox="1">
            <a:spLocks noChangeArrowheads="1"/>
          </p:cNvSpPr>
          <p:nvPr/>
        </p:nvSpPr>
        <p:spPr bwMode="auto">
          <a:xfrm>
            <a:off x="539750" y="1844675"/>
            <a:ext cx="8137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a:solidFill>
                  <a:srgbClr val="FF0000"/>
                </a:solidFill>
              </a:rPr>
              <a:t>Radical                                          Moderate                                       Radical  </a:t>
            </a:r>
            <a:endParaRPr lang="en-US" altLang="zh-CN" sz="1800">
              <a:solidFill>
                <a:srgbClr val="FF0000"/>
              </a:solidFill>
            </a:endParaRPr>
          </a:p>
        </p:txBody>
      </p:sp>
      <p:pic>
        <p:nvPicPr>
          <p:cNvPr id="35845" name="Picture 6" descr="hitler_fuhr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63938" y="3860800"/>
            <a:ext cx="20320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Line 7"/>
          <p:cNvSpPr>
            <a:spLocks noChangeShapeType="1"/>
          </p:cNvSpPr>
          <p:nvPr/>
        </p:nvSpPr>
        <p:spPr bwMode="auto">
          <a:xfrm flipV="1">
            <a:off x="5651500" y="3284538"/>
            <a:ext cx="1728788" cy="936625"/>
          </a:xfrm>
          <a:prstGeom prst="line">
            <a:avLst/>
          </a:prstGeom>
          <a:noFill/>
          <a:ln w="952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6040448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68313" y="260350"/>
            <a:ext cx="8229600" cy="1143000"/>
          </a:xfrm>
        </p:spPr>
        <p:txBody>
          <a:bodyPr/>
          <a:lstStyle/>
          <a:p>
            <a:pPr eaLnBrk="1" hangingPunct="1"/>
            <a:r>
              <a:rPr lang="en-CA" altLang="zh-CN" dirty="0">
                <a:solidFill>
                  <a:srgbClr val="000000"/>
                </a:solidFill>
                <a:latin typeface="Calibri" charset="0"/>
              </a:rPr>
              <a:t>Canada’s Political Spectrum</a:t>
            </a:r>
            <a:endParaRPr lang="en-US" altLang="zh-CN" dirty="0">
              <a:solidFill>
                <a:srgbClr val="000000"/>
              </a:solidFill>
              <a:latin typeface="Calibri" charset="0"/>
            </a:endParaRPr>
          </a:p>
        </p:txBody>
      </p:sp>
      <p:sp>
        <p:nvSpPr>
          <p:cNvPr id="37890" name="AutoShape 4"/>
          <p:cNvSpPr>
            <a:spLocks noChangeArrowheads="1"/>
          </p:cNvSpPr>
          <p:nvPr/>
        </p:nvSpPr>
        <p:spPr bwMode="auto">
          <a:xfrm>
            <a:off x="1258888" y="3141663"/>
            <a:ext cx="6858000" cy="1439862"/>
          </a:xfrm>
          <a:prstGeom prst="leftRightArrow">
            <a:avLst>
              <a:gd name="adj1" fmla="val 50000"/>
              <a:gd name="adj2" fmla="val 95259"/>
            </a:avLst>
          </a:prstGeom>
          <a:solidFill>
            <a:srgbClr val="FFFFFF"/>
          </a:solidFill>
          <a:ln w="9525">
            <a:solidFill>
              <a:srgbClr val="000000"/>
            </a:solidFill>
            <a:miter lim="800000"/>
            <a:headEnd/>
            <a:tailEnd/>
          </a:ln>
        </p:spPr>
        <p:txBody>
          <a:bodyPr/>
          <a:lstStyle/>
          <a:p>
            <a:endParaRPr lang="en-CA"/>
          </a:p>
        </p:txBody>
      </p:sp>
      <p:sp>
        <p:nvSpPr>
          <p:cNvPr id="37891" name="Text Box 5"/>
          <p:cNvSpPr txBox="1">
            <a:spLocks noChangeArrowheads="1"/>
          </p:cNvSpPr>
          <p:nvPr/>
        </p:nvSpPr>
        <p:spPr bwMode="auto">
          <a:xfrm>
            <a:off x="1970088" y="3716338"/>
            <a:ext cx="11176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tLang="zh-CN" sz="1400">
                <a:latin typeface="Times New Roman" charset="0"/>
              </a:rPr>
              <a:t>NDP</a:t>
            </a:r>
            <a:endParaRPr lang="en-US" altLang="zh-CN" sz="1800"/>
          </a:p>
        </p:txBody>
      </p:sp>
      <p:sp>
        <p:nvSpPr>
          <p:cNvPr id="37892" name="Text Box 6"/>
          <p:cNvSpPr txBox="1">
            <a:spLocks noChangeArrowheads="1"/>
          </p:cNvSpPr>
          <p:nvPr/>
        </p:nvSpPr>
        <p:spPr bwMode="auto">
          <a:xfrm>
            <a:off x="3924300" y="3716338"/>
            <a:ext cx="9937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ts val="500"/>
              </a:spcBef>
              <a:spcAft>
                <a:spcPts val="500"/>
              </a:spcAft>
            </a:pPr>
            <a:r>
              <a:rPr lang="en-US" altLang="zh-CN" sz="1400">
                <a:latin typeface="Times New Roman" charset="0"/>
              </a:rPr>
              <a:t>Liberals</a:t>
            </a:r>
            <a:endParaRPr lang="en-US" altLang="zh-CN" sz="1800"/>
          </a:p>
        </p:txBody>
      </p:sp>
      <p:sp>
        <p:nvSpPr>
          <p:cNvPr id="37893" name="Text Box 7"/>
          <p:cNvSpPr txBox="1">
            <a:spLocks noChangeArrowheads="1"/>
          </p:cNvSpPr>
          <p:nvPr/>
        </p:nvSpPr>
        <p:spPr bwMode="auto">
          <a:xfrm>
            <a:off x="4881563" y="3716338"/>
            <a:ext cx="1490662"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just" eaLnBrk="1" hangingPunct="1"/>
            <a:r>
              <a:rPr lang="en-US" altLang="zh-CN" sz="1400">
                <a:latin typeface="Times New Roman" charset="0"/>
              </a:rPr>
              <a:t>Conservatives</a:t>
            </a:r>
            <a:endParaRPr lang="en-US" altLang="zh-CN" sz="1800"/>
          </a:p>
        </p:txBody>
      </p:sp>
      <p:sp>
        <p:nvSpPr>
          <p:cNvPr id="37894" name="Text Box 8"/>
          <p:cNvSpPr txBox="1">
            <a:spLocks noChangeArrowheads="1"/>
          </p:cNvSpPr>
          <p:nvPr/>
        </p:nvSpPr>
        <p:spPr bwMode="auto">
          <a:xfrm>
            <a:off x="5580063" y="3573463"/>
            <a:ext cx="2592387"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r>
              <a:rPr lang="en-US" altLang="zh-CN" sz="1000">
                <a:latin typeface="Times New Roman" charset="0"/>
              </a:rPr>
              <a:t>Reform/</a:t>
            </a:r>
          </a:p>
          <a:p>
            <a:pPr algn="ctr" eaLnBrk="1" hangingPunct="1"/>
            <a:r>
              <a:rPr lang="en-US" altLang="zh-CN" sz="1000">
                <a:latin typeface="Times New Roman" charset="0"/>
              </a:rPr>
              <a:t>Canadian Alliance</a:t>
            </a:r>
          </a:p>
          <a:p>
            <a:pPr algn="ctr" eaLnBrk="1" hangingPunct="1"/>
            <a:r>
              <a:rPr lang="en-US" altLang="zh-CN" sz="1000">
                <a:latin typeface="Times New Roman" charset="0"/>
              </a:rPr>
              <a:t>(Recently joined Conservatives)</a:t>
            </a:r>
            <a:endParaRPr lang="en-US" altLang="zh-CN" sz="1800"/>
          </a:p>
        </p:txBody>
      </p:sp>
      <p:sp>
        <p:nvSpPr>
          <p:cNvPr id="37895" name="AutoShape 9"/>
          <p:cNvSpPr>
            <a:spLocks noChangeArrowheads="1"/>
          </p:cNvSpPr>
          <p:nvPr/>
        </p:nvSpPr>
        <p:spPr bwMode="auto">
          <a:xfrm>
            <a:off x="755650" y="1844675"/>
            <a:ext cx="7704138" cy="1274763"/>
          </a:xfrm>
          <a:prstGeom prst="leftRightArrow">
            <a:avLst>
              <a:gd name="adj1" fmla="val 50000"/>
              <a:gd name="adj2" fmla="val 120872"/>
            </a:avLst>
          </a:prstGeom>
          <a:solidFill>
            <a:srgbClr val="FFFFFF"/>
          </a:solidFill>
          <a:ln w="9525">
            <a:solidFill>
              <a:srgbClr val="000000"/>
            </a:solidFill>
            <a:miter lim="800000"/>
            <a:headEnd/>
            <a:tailEnd/>
          </a:ln>
        </p:spPr>
        <p:txBody>
          <a:bodyPr/>
          <a:lstStyle/>
          <a:p>
            <a:endParaRPr lang="en-CA"/>
          </a:p>
        </p:txBody>
      </p:sp>
      <p:sp>
        <p:nvSpPr>
          <p:cNvPr id="37896" name="Text Box 10"/>
          <p:cNvSpPr txBox="1">
            <a:spLocks noChangeArrowheads="1"/>
          </p:cNvSpPr>
          <p:nvPr/>
        </p:nvSpPr>
        <p:spPr bwMode="auto">
          <a:xfrm>
            <a:off x="1730375" y="2349500"/>
            <a:ext cx="124301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tLang="zh-CN" sz="1400">
                <a:latin typeface="Times New Roman" charset="0"/>
              </a:rPr>
              <a:t>Communism</a:t>
            </a:r>
            <a:endParaRPr lang="en-US" altLang="zh-CN" sz="1800"/>
          </a:p>
        </p:txBody>
      </p:sp>
      <p:sp>
        <p:nvSpPr>
          <p:cNvPr id="37897" name="Text Box 11"/>
          <p:cNvSpPr txBox="1">
            <a:spLocks noChangeArrowheads="1"/>
          </p:cNvSpPr>
          <p:nvPr/>
        </p:nvSpPr>
        <p:spPr bwMode="auto">
          <a:xfrm>
            <a:off x="3132138" y="2349500"/>
            <a:ext cx="11176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tLang="zh-CN" sz="1400">
                <a:latin typeface="Times New Roman" charset="0"/>
              </a:rPr>
              <a:t>Socialism</a:t>
            </a:r>
            <a:endParaRPr lang="en-US" altLang="zh-CN" sz="1800"/>
          </a:p>
        </p:txBody>
      </p:sp>
      <p:sp>
        <p:nvSpPr>
          <p:cNvPr id="37898" name="Text Box 12"/>
          <p:cNvSpPr txBox="1">
            <a:spLocks noChangeArrowheads="1"/>
          </p:cNvSpPr>
          <p:nvPr/>
        </p:nvSpPr>
        <p:spPr bwMode="auto">
          <a:xfrm>
            <a:off x="4256088" y="2239963"/>
            <a:ext cx="11176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r>
              <a:rPr lang="en-US" altLang="zh-CN" sz="1400">
                <a:latin typeface="Times New Roman" charset="0"/>
              </a:rPr>
              <a:t>Democratic Socialism</a:t>
            </a:r>
            <a:endParaRPr lang="en-US" altLang="zh-CN" sz="1800"/>
          </a:p>
        </p:txBody>
      </p:sp>
      <p:sp>
        <p:nvSpPr>
          <p:cNvPr id="37899" name="Text Box 13"/>
          <p:cNvSpPr txBox="1">
            <a:spLocks noChangeArrowheads="1"/>
          </p:cNvSpPr>
          <p:nvPr/>
        </p:nvSpPr>
        <p:spPr bwMode="auto">
          <a:xfrm>
            <a:off x="5508625" y="2349500"/>
            <a:ext cx="11176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tLang="zh-CN" sz="1400">
                <a:latin typeface="Times New Roman" charset="0"/>
              </a:rPr>
              <a:t>Capitalism</a:t>
            </a:r>
            <a:endParaRPr lang="en-US" altLang="zh-CN" sz="1800"/>
          </a:p>
        </p:txBody>
      </p:sp>
      <p:sp>
        <p:nvSpPr>
          <p:cNvPr id="37900" name="Text Box 14"/>
          <p:cNvSpPr txBox="1">
            <a:spLocks noChangeArrowheads="1"/>
          </p:cNvSpPr>
          <p:nvPr/>
        </p:nvSpPr>
        <p:spPr bwMode="auto">
          <a:xfrm>
            <a:off x="6999288" y="2349500"/>
            <a:ext cx="11176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r>
              <a:rPr lang="en-US" altLang="zh-CN" sz="1400">
                <a:latin typeface="Times New Roman" charset="0"/>
              </a:rPr>
              <a:t>Fascism</a:t>
            </a:r>
            <a:endParaRPr lang="en-US" altLang="zh-CN" sz="1800"/>
          </a:p>
        </p:txBody>
      </p:sp>
      <p:sp>
        <p:nvSpPr>
          <p:cNvPr id="37901" name="Line 16"/>
          <p:cNvSpPr>
            <a:spLocks noChangeShapeType="1"/>
          </p:cNvSpPr>
          <p:nvPr/>
        </p:nvSpPr>
        <p:spPr bwMode="auto">
          <a:xfrm>
            <a:off x="6156325" y="2781300"/>
            <a:ext cx="503238" cy="719138"/>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2" name="Text Box 17"/>
          <p:cNvSpPr txBox="1">
            <a:spLocks noChangeArrowheads="1"/>
          </p:cNvSpPr>
          <p:nvPr/>
        </p:nvSpPr>
        <p:spPr bwMode="auto">
          <a:xfrm>
            <a:off x="3573463" y="3141663"/>
            <a:ext cx="32305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just" eaLnBrk="1" hangingPunct="1"/>
            <a:r>
              <a:rPr lang="en-US" altLang="zh-CN" sz="1600" dirty="0">
                <a:solidFill>
                  <a:srgbClr val="000000"/>
                </a:solidFill>
                <a:latin typeface="Times New Roman" charset="0"/>
              </a:rPr>
              <a:t>The Canadian Political Spectrum</a:t>
            </a:r>
            <a:endParaRPr lang="en-US" altLang="zh-CN" sz="1800" dirty="0">
              <a:solidFill>
                <a:srgbClr val="000000"/>
              </a:solidFill>
            </a:endParaRPr>
          </a:p>
        </p:txBody>
      </p:sp>
      <p:sp>
        <p:nvSpPr>
          <p:cNvPr id="37903" name="Line 18"/>
          <p:cNvSpPr>
            <a:spLocks noChangeShapeType="1"/>
          </p:cNvSpPr>
          <p:nvPr/>
        </p:nvSpPr>
        <p:spPr bwMode="auto">
          <a:xfrm flipH="1">
            <a:off x="2843213" y="2779713"/>
            <a:ext cx="1584325" cy="720725"/>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4" name="Oval 19"/>
          <p:cNvSpPr>
            <a:spLocks noChangeArrowheads="1"/>
          </p:cNvSpPr>
          <p:nvPr/>
        </p:nvSpPr>
        <p:spPr bwMode="auto">
          <a:xfrm>
            <a:off x="3924300" y="2060575"/>
            <a:ext cx="2808288" cy="79216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Tree>
    <p:extLst>
      <p:ext uri="{BB962C8B-B14F-4D97-AF65-F5344CB8AC3E}">
        <p14:creationId xmlns:p14="http://schemas.microsoft.com/office/powerpoint/2010/main" val="134968888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olitical+Spectrum+continue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2620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69"/>
            <a:ext cx="9144000" cy="1143000"/>
          </a:xfrm>
        </p:spPr>
        <p:txBody>
          <a:bodyPr>
            <a:normAutofit/>
          </a:bodyPr>
          <a:lstStyle/>
          <a:p>
            <a:r>
              <a:rPr lang="en-US" dirty="0" smtClean="0"/>
              <a:t>Two Ways to Classify Politics</a:t>
            </a:r>
            <a:endParaRPr lang="en-US" dirty="0"/>
          </a:p>
        </p:txBody>
      </p:sp>
      <p:sp>
        <p:nvSpPr>
          <p:cNvPr id="3" name="TextBox 2"/>
          <p:cNvSpPr txBox="1"/>
          <p:nvPr/>
        </p:nvSpPr>
        <p:spPr>
          <a:xfrm>
            <a:off x="0" y="1027945"/>
            <a:ext cx="9144000" cy="5016759"/>
          </a:xfrm>
          <a:prstGeom prst="rect">
            <a:avLst/>
          </a:prstGeom>
          <a:noFill/>
        </p:spPr>
        <p:txBody>
          <a:bodyPr wrap="square" rtlCol="0">
            <a:spAutoFit/>
          </a:bodyPr>
          <a:lstStyle/>
          <a:p>
            <a:r>
              <a:rPr lang="en-US" sz="3200" dirty="0" smtClean="0"/>
              <a:t>1) Two Dimensional: Political Compass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p:txBody>
      </p:sp>
      <p:pic>
        <p:nvPicPr>
          <p:cNvPr id="10" name="Picture 9" descr="1200px-Political_chart.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97180" y="1533466"/>
            <a:ext cx="4904402" cy="5337624"/>
          </a:xfrm>
          <a:prstGeom prst="rect">
            <a:avLst/>
          </a:prstGeom>
        </p:spPr>
      </p:pic>
    </p:spTree>
    <p:extLst>
      <p:ext uri="{BB962C8B-B14F-4D97-AF65-F5344CB8AC3E}">
        <p14:creationId xmlns:p14="http://schemas.microsoft.com/office/powerpoint/2010/main" val="296050205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69"/>
            <a:ext cx="9144000" cy="1143000"/>
          </a:xfrm>
        </p:spPr>
        <p:txBody>
          <a:bodyPr>
            <a:normAutofit/>
          </a:bodyPr>
          <a:lstStyle/>
          <a:p>
            <a:r>
              <a:rPr lang="en-US" dirty="0" smtClean="0"/>
              <a:t>Two Ways to Classify Politics</a:t>
            </a:r>
            <a:endParaRPr lang="en-US" dirty="0"/>
          </a:p>
        </p:txBody>
      </p:sp>
      <p:sp>
        <p:nvSpPr>
          <p:cNvPr id="3" name="TextBox 2"/>
          <p:cNvSpPr txBox="1"/>
          <p:nvPr/>
        </p:nvSpPr>
        <p:spPr>
          <a:xfrm>
            <a:off x="0" y="1027945"/>
            <a:ext cx="9144000" cy="5016759"/>
          </a:xfrm>
          <a:prstGeom prst="rect">
            <a:avLst/>
          </a:prstGeom>
          <a:noFill/>
        </p:spPr>
        <p:txBody>
          <a:bodyPr wrap="square" rtlCol="0">
            <a:spAutoFit/>
          </a:bodyPr>
          <a:lstStyle/>
          <a:p>
            <a:r>
              <a:rPr lang="en-US" sz="3200" dirty="0" smtClean="0"/>
              <a:t>1) Two Dimensional: Political Compass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p:txBody>
      </p:sp>
      <p:pic>
        <p:nvPicPr>
          <p:cNvPr id="10" name="Picture 9" descr="1200px-Political_chart.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68588" y="1520376"/>
            <a:ext cx="4904402" cy="5337624"/>
          </a:xfrm>
          <a:prstGeom prst="rect">
            <a:avLst/>
          </a:prstGeom>
        </p:spPr>
      </p:pic>
      <p:sp>
        <p:nvSpPr>
          <p:cNvPr id="4" name="TextBox 3"/>
          <p:cNvSpPr txBox="1"/>
          <p:nvPr/>
        </p:nvSpPr>
        <p:spPr>
          <a:xfrm>
            <a:off x="0" y="1871693"/>
            <a:ext cx="4068588" cy="3139321"/>
          </a:xfrm>
          <a:prstGeom prst="rect">
            <a:avLst/>
          </a:prstGeom>
          <a:noFill/>
        </p:spPr>
        <p:txBody>
          <a:bodyPr wrap="square" rtlCol="0">
            <a:spAutoFit/>
          </a:bodyPr>
          <a:lstStyle/>
          <a:p>
            <a:r>
              <a:rPr lang="en-US" dirty="0" smtClean="0"/>
              <a:t>X-AXIS is how much involvement</a:t>
            </a:r>
          </a:p>
          <a:p>
            <a:r>
              <a:rPr lang="en-US" dirty="0" smtClean="0"/>
              <a:t>You believe the Government should have in</a:t>
            </a:r>
          </a:p>
          <a:p>
            <a:r>
              <a:rPr lang="en-US" dirty="0" smtClean="0"/>
              <a:t>Economic matters. </a:t>
            </a:r>
          </a:p>
          <a:p>
            <a:endParaRPr lang="en-US" dirty="0" smtClean="0"/>
          </a:p>
          <a:p>
            <a:r>
              <a:rPr lang="en-US" dirty="0" smtClean="0"/>
              <a:t>LEFT = MORE (Communism/</a:t>
            </a:r>
            <a:r>
              <a:rPr lang="en-US" dirty="0" err="1" smtClean="0"/>
              <a:t>Collectivisation</a:t>
            </a:r>
            <a:r>
              <a:rPr lang="en-US" dirty="0" smtClean="0"/>
              <a:t>)</a:t>
            </a:r>
          </a:p>
          <a:p>
            <a:endParaRPr lang="en-US" dirty="0" smtClean="0"/>
          </a:p>
          <a:p>
            <a:r>
              <a:rPr lang="en-US" dirty="0" smtClean="0"/>
              <a:t>RIGHT = LESS (Capitalism/Free-Market)</a:t>
            </a:r>
            <a:endParaRPr lang="en-US" dirty="0"/>
          </a:p>
          <a:p>
            <a:endParaRPr lang="en-US" dirty="0"/>
          </a:p>
        </p:txBody>
      </p:sp>
      <p:sp>
        <p:nvSpPr>
          <p:cNvPr id="5" name="TextBox 4"/>
          <p:cNvSpPr txBox="1"/>
          <p:nvPr/>
        </p:nvSpPr>
        <p:spPr>
          <a:xfrm>
            <a:off x="6817272" y="3977348"/>
            <a:ext cx="952116" cy="369332"/>
          </a:xfrm>
          <a:prstGeom prst="rect">
            <a:avLst/>
          </a:prstGeom>
          <a:noFill/>
        </p:spPr>
        <p:txBody>
          <a:bodyPr wrap="none" rtlCol="0">
            <a:spAutoFit/>
          </a:bodyPr>
          <a:lstStyle/>
          <a:p>
            <a:r>
              <a:rPr lang="en-US" dirty="0" smtClean="0"/>
              <a:t>X-Axis</a:t>
            </a:r>
            <a:endParaRPr lang="en-US" dirty="0"/>
          </a:p>
        </p:txBody>
      </p:sp>
      <p:sp>
        <p:nvSpPr>
          <p:cNvPr id="7" name="TextBox 6"/>
          <p:cNvSpPr txBox="1"/>
          <p:nvPr/>
        </p:nvSpPr>
        <p:spPr>
          <a:xfrm>
            <a:off x="5348899" y="3977348"/>
            <a:ext cx="952116" cy="369332"/>
          </a:xfrm>
          <a:prstGeom prst="rect">
            <a:avLst/>
          </a:prstGeom>
          <a:noFill/>
        </p:spPr>
        <p:txBody>
          <a:bodyPr wrap="none" rtlCol="0">
            <a:spAutoFit/>
          </a:bodyPr>
          <a:lstStyle/>
          <a:p>
            <a:r>
              <a:rPr lang="en-US" dirty="0" smtClean="0"/>
              <a:t>X-Axis</a:t>
            </a:r>
            <a:endParaRPr lang="en-US" dirty="0"/>
          </a:p>
        </p:txBody>
      </p:sp>
    </p:spTree>
    <p:extLst>
      <p:ext uri="{BB962C8B-B14F-4D97-AF65-F5344CB8AC3E}">
        <p14:creationId xmlns:p14="http://schemas.microsoft.com/office/powerpoint/2010/main" val="257145065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69"/>
            <a:ext cx="9144000" cy="1143000"/>
          </a:xfrm>
        </p:spPr>
        <p:txBody>
          <a:bodyPr>
            <a:normAutofit/>
          </a:bodyPr>
          <a:lstStyle/>
          <a:p>
            <a:r>
              <a:rPr lang="en-US" dirty="0" smtClean="0"/>
              <a:t>Two Ways to Classify Politics</a:t>
            </a:r>
            <a:endParaRPr lang="en-US" dirty="0"/>
          </a:p>
        </p:txBody>
      </p:sp>
      <p:sp>
        <p:nvSpPr>
          <p:cNvPr id="3" name="TextBox 2"/>
          <p:cNvSpPr txBox="1"/>
          <p:nvPr/>
        </p:nvSpPr>
        <p:spPr>
          <a:xfrm>
            <a:off x="0" y="1027945"/>
            <a:ext cx="9144000" cy="5016759"/>
          </a:xfrm>
          <a:prstGeom prst="rect">
            <a:avLst/>
          </a:prstGeom>
          <a:noFill/>
        </p:spPr>
        <p:txBody>
          <a:bodyPr wrap="square" rtlCol="0">
            <a:spAutoFit/>
          </a:bodyPr>
          <a:lstStyle/>
          <a:p>
            <a:r>
              <a:rPr lang="en-US" sz="3200" dirty="0" smtClean="0"/>
              <a:t>1) Two Dimensional: Political Compass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p:txBody>
      </p:sp>
      <p:pic>
        <p:nvPicPr>
          <p:cNvPr id="10" name="Picture 9" descr="1200px-Political_chart.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68588" y="1520376"/>
            <a:ext cx="4904402" cy="5337624"/>
          </a:xfrm>
          <a:prstGeom prst="rect">
            <a:avLst/>
          </a:prstGeom>
        </p:spPr>
      </p:pic>
      <p:sp>
        <p:nvSpPr>
          <p:cNvPr id="4" name="TextBox 3"/>
          <p:cNvSpPr txBox="1"/>
          <p:nvPr/>
        </p:nvSpPr>
        <p:spPr>
          <a:xfrm>
            <a:off x="0" y="2304515"/>
            <a:ext cx="4068588" cy="3416320"/>
          </a:xfrm>
          <a:prstGeom prst="rect">
            <a:avLst/>
          </a:prstGeom>
          <a:noFill/>
        </p:spPr>
        <p:txBody>
          <a:bodyPr wrap="square" rtlCol="0">
            <a:spAutoFit/>
          </a:bodyPr>
          <a:lstStyle/>
          <a:p>
            <a:r>
              <a:rPr lang="en-US" dirty="0"/>
              <a:t>Y</a:t>
            </a:r>
            <a:r>
              <a:rPr lang="en-US" dirty="0" smtClean="0"/>
              <a:t>-AXIS is how much involvement</a:t>
            </a:r>
          </a:p>
          <a:p>
            <a:r>
              <a:rPr lang="en-US" dirty="0" smtClean="0"/>
              <a:t>you believe the Government should have in</a:t>
            </a:r>
          </a:p>
          <a:p>
            <a:r>
              <a:rPr lang="en-US" dirty="0" smtClean="0"/>
              <a:t>Social Issues. </a:t>
            </a:r>
          </a:p>
          <a:p>
            <a:endParaRPr lang="en-US" dirty="0"/>
          </a:p>
          <a:p>
            <a:r>
              <a:rPr lang="en-US" dirty="0" smtClean="0"/>
              <a:t>Authoritarian = Government should decide what is right </a:t>
            </a:r>
          </a:p>
          <a:p>
            <a:endParaRPr lang="en-US" dirty="0"/>
          </a:p>
          <a:p>
            <a:r>
              <a:rPr lang="en-US" dirty="0" smtClean="0"/>
              <a:t>Libertarian = People decide for themselves and respect others rights to do the same. </a:t>
            </a:r>
            <a:endParaRPr lang="en-US" dirty="0"/>
          </a:p>
          <a:p>
            <a:endParaRPr lang="en-US" dirty="0"/>
          </a:p>
        </p:txBody>
      </p:sp>
      <p:sp>
        <p:nvSpPr>
          <p:cNvPr id="6" name="TextBox 5"/>
          <p:cNvSpPr txBox="1"/>
          <p:nvPr/>
        </p:nvSpPr>
        <p:spPr>
          <a:xfrm>
            <a:off x="6065367" y="2505054"/>
            <a:ext cx="959330" cy="369332"/>
          </a:xfrm>
          <a:prstGeom prst="rect">
            <a:avLst/>
          </a:prstGeom>
          <a:noFill/>
        </p:spPr>
        <p:txBody>
          <a:bodyPr wrap="none" rtlCol="0">
            <a:spAutoFit/>
          </a:bodyPr>
          <a:lstStyle/>
          <a:p>
            <a:r>
              <a:rPr lang="en-US" dirty="0" smtClean="0"/>
              <a:t>Y-Axis</a:t>
            </a:r>
            <a:endParaRPr lang="en-US" dirty="0"/>
          </a:p>
        </p:txBody>
      </p:sp>
      <p:sp>
        <p:nvSpPr>
          <p:cNvPr id="7" name="TextBox 6"/>
          <p:cNvSpPr txBox="1"/>
          <p:nvPr/>
        </p:nvSpPr>
        <p:spPr>
          <a:xfrm>
            <a:off x="6065367" y="4712974"/>
            <a:ext cx="959330" cy="369332"/>
          </a:xfrm>
          <a:prstGeom prst="rect">
            <a:avLst/>
          </a:prstGeom>
          <a:noFill/>
        </p:spPr>
        <p:txBody>
          <a:bodyPr wrap="none" rtlCol="0">
            <a:spAutoFit/>
          </a:bodyPr>
          <a:lstStyle/>
          <a:p>
            <a:r>
              <a:rPr lang="en-US" dirty="0" smtClean="0"/>
              <a:t>Y-Axis</a:t>
            </a:r>
            <a:endParaRPr lang="en-US" dirty="0"/>
          </a:p>
        </p:txBody>
      </p:sp>
    </p:spTree>
    <p:extLst>
      <p:ext uri="{BB962C8B-B14F-4D97-AF65-F5344CB8AC3E}">
        <p14:creationId xmlns:p14="http://schemas.microsoft.com/office/powerpoint/2010/main" val="37163502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normAutofit/>
          </a:bodyPr>
          <a:lstStyle/>
          <a:p>
            <a:r>
              <a:rPr lang="en-US" dirty="0" smtClean="0">
                <a:solidFill>
                  <a:schemeClr val="accent2"/>
                </a:solidFill>
              </a:rPr>
              <a:t>Driving Question</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3" name="Content Placeholder 2"/>
          <p:cNvSpPr>
            <a:spLocks noGrp="1"/>
          </p:cNvSpPr>
          <p:nvPr>
            <p:ph idx="1"/>
          </p:nvPr>
        </p:nvSpPr>
        <p:spPr>
          <a:xfrm>
            <a:off x="-1" y="1224294"/>
            <a:ext cx="9144000" cy="5633706"/>
          </a:xfrm>
        </p:spPr>
        <p:txBody>
          <a:bodyPr>
            <a:normAutofit/>
          </a:bodyPr>
          <a:lstStyle/>
          <a:p>
            <a:endParaRPr lang="en-US" dirty="0" smtClean="0"/>
          </a:p>
          <a:p>
            <a:pPr marL="0" indent="0" algn="ctr">
              <a:buNone/>
            </a:pPr>
            <a:r>
              <a:rPr lang="en-US" dirty="0" smtClean="0"/>
              <a:t>What shapes our identity?</a:t>
            </a:r>
            <a:endParaRPr lang="en-US" dirty="0"/>
          </a:p>
          <a:p>
            <a:pPr marL="0" indent="0" algn="ctr">
              <a:buNone/>
            </a:pPr>
            <a:r>
              <a:rPr lang="en-US" dirty="0" smtClean="0"/>
              <a:t>Both at </a:t>
            </a:r>
          </a:p>
          <a:p>
            <a:pPr marL="0" indent="0" algn="ctr">
              <a:buNone/>
            </a:pPr>
            <a:r>
              <a:rPr lang="en-US" dirty="0" smtClean="0"/>
              <a:t>The </a:t>
            </a:r>
            <a:r>
              <a:rPr lang="en-US" b="1" u="sng" dirty="0" smtClean="0"/>
              <a:t>Individual</a:t>
            </a:r>
            <a:r>
              <a:rPr lang="en-US" dirty="0" smtClean="0"/>
              <a:t> Level </a:t>
            </a:r>
          </a:p>
          <a:p>
            <a:pPr marL="0" indent="0" algn="ctr">
              <a:buNone/>
            </a:pPr>
            <a:r>
              <a:rPr lang="en-US" dirty="0" smtClean="0"/>
              <a:t>&amp;</a:t>
            </a:r>
          </a:p>
          <a:p>
            <a:pPr marL="0" indent="0" algn="ctr">
              <a:buNone/>
            </a:pPr>
            <a:r>
              <a:rPr lang="en-US" dirty="0" smtClean="0"/>
              <a:t>The </a:t>
            </a:r>
            <a:r>
              <a:rPr lang="en-US" b="1" u="sng" dirty="0" smtClean="0"/>
              <a:t>National</a:t>
            </a:r>
            <a:r>
              <a:rPr lang="en-US" dirty="0" smtClean="0"/>
              <a:t> Level</a:t>
            </a:r>
          </a:p>
          <a:p>
            <a:pPr marL="0" indent="0" algn="ctr">
              <a:buNone/>
            </a:pPr>
            <a:r>
              <a:rPr lang="en-US" dirty="0" smtClean="0"/>
              <a:t>&amp; </a:t>
            </a:r>
          </a:p>
          <a:p>
            <a:pPr marL="0" indent="0" algn="ctr">
              <a:buNone/>
            </a:pPr>
            <a:r>
              <a:rPr lang="en-US" dirty="0" smtClean="0"/>
              <a:t>How does our </a:t>
            </a:r>
            <a:r>
              <a:rPr lang="en-US" b="1" u="sng" dirty="0" smtClean="0"/>
              <a:t>identity</a:t>
            </a:r>
            <a:r>
              <a:rPr lang="en-US" dirty="0" smtClean="0"/>
              <a:t> shape our political views?</a:t>
            </a:r>
            <a:endParaRPr lang="en-US" dirty="0"/>
          </a:p>
          <a:p>
            <a:pPr marL="0" indent="0" algn="ctr">
              <a:buNone/>
            </a:pPr>
            <a:endParaRPr lang="en-US" dirty="0" smtClean="0"/>
          </a:p>
          <a:p>
            <a:endParaRPr lang="en-US" dirty="0"/>
          </a:p>
        </p:txBody>
      </p:sp>
      <p:sp>
        <p:nvSpPr>
          <p:cNvPr id="6" name="TextBox 5"/>
          <p:cNvSpPr txBox="1"/>
          <p:nvPr/>
        </p:nvSpPr>
        <p:spPr>
          <a:xfrm>
            <a:off x="8570029" y="0"/>
            <a:ext cx="573970" cy="646331"/>
          </a:xfrm>
          <a:prstGeom prst="rect">
            <a:avLst/>
          </a:prstGeom>
          <a:noFill/>
        </p:spPr>
        <p:txBody>
          <a:bodyPr wrap="none" rtlCol="0">
            <a:spAutoFit/>
          </a:bodyPr>
          <a:lstStyle/>
          <a:p>
            <a:r>
              <a:rPr lang="en-US" sz="3600" dirty="0" smtClean="0">
                <a:sym typeface="Wingdings"/>
              </a:rPr>
              <a:t></a:t>
            </a:r>
            <a:endParaRPr lang="en-US" sz="3600" dirty="0"/>
          </a:p>
        </p:txBody>
      </p:sp>
    </p:spTree>
    <p:extLst>
      <p:ext uri="{BB962C8B-B14F-4D97-AF65-F5344CB8AC3E}">
        <p14:creationId xmlns:p14="http://schemas.microsoft.com/office/powerpoint/2010/main" val="85698185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anada201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0690"/>
          </a:xfrm>
          <a:prstGeom prst="rect">
            <a:avLst/>
          </a:prstGeom>
        </p:spPr>
      </p:pic>
    </p:spTree>
    <p:extLst>
      <p:ext uri="{BB962C8B-B14F-4D97-AF65-F5344CB8AC3E}">
        <p14:creationId xmlns:p14="http://schemas.microsoft.com/office/powerpoint/2010/main" val="8774199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media-bias-chart_3.0_Hi-Res.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21512" cy="6858000"/>
          </a:xfrm>
          <a:prstGeom prst="rect">
            <a:avLst/>
          </a:prstGeom>
        </p:spPr>
      </p:pic>
    </p:spTree>
    <p:extLst>
      <p:ext uri="{BB962C8B-B14F-4D97-AF65-F5344CB8AC3E}">
        <p14:creationId xmlns:p14="http://schemas.microsoft.com/office/powerpoint/2010/main" val="1069676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ln>
            <a:miter lim="800000"/>
            <a:headEnd/>
            <a:tailEnd/>
          </a:ln>
          <a:extLst/>
        </p:spPr>
        <p:txBody>
          <a:bodyPr/>
          <a:lstStyle/>
          <a:p>
            <a:pPr eaLnBrk="1" fontAlgn="auto" hangingPunct="1">
              <a:spcAft>
                <a:spcPts val="0"/>
              </a:spcAft>
              <a:defRPr/>
            </a:pPr>
            <a:r>
              <a:rPr lang="en-US" sz="4000" smtClean="0"/>
              <a:t>The Political Spectrum</a:t>
            </a:r>
            <a:endParaRPr lang="en-US" smtClean="0"/>
          </a:p>
        </p:txBody>
      </p:sp>
      <p:sp>
        <p:nvSpPr>
          <p:cNvPr id="23555" name="Oval 3"/>
          <p:cNvSpPr>
            <a:spLocks noChangeArrowheads="1"/>
          </p:cNvSpPr>
          <p:nvPr/>
        </p:nvSpPr>
        <p:spPr bwMode="auto">
          <a:xfrm>
            <a:off x="2209800" y="3211513"/>
            <a:ext cx="4953000" cy="2667000"/>
          </a:xfrm>
          <a:prstGeom prst="ellipse">
            <a:avLst/>
          </a:prstGeom>
          <a:solidFill>
            <a:srgbClr val="00CCFF"/>
          </a:solidFill>
          <a:ln w="76200" cap="sq">
            <a:solidFill>
              <a:schemeClr val="tx1"/>
            </a:solidFill>
            <a:round/>
            <a:headEnd type="none" w="sm" len="sm"/>
            <a:tailEnd type="none" w="sm" len="sm"/>
          </a:ln>
        </p:spPr>
        <p:txBody>
          <a:bodyPr wrap="none" anchor="ctr"/>
          <a:lstStyle/>
          <a:p>
            <a:endParaRPr lang="en-CA"/>
          </a:p>
        </p:txBody>
      </p:sp>
      <p:sp>
        <p:nvSpPr>
          <p:cNvPr id="23556" name="Line 4"/>
          <p:cNvSpPr>
            <a:spLocks noChangeShapeType="1"/>
          </p:cNvSpPr>
          <p:nvPr/>
        </p:nvSpPr>
        <p:spPr bwMode="auto">
          <a:xfrm>
            <a:off x="2209800" y="4495800"/>
            <a:ext cx="4953000" cy="0"/>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57" name="Line 5"/>
          <p:cNvSpPr>
            <a:spLocks noChangeShapeType="1"/>
          </p:cNvSpPr>
          <p:nvPr/>
        </p:nvSpPr>
        <p:spPr bwMode="auto">
          <a:xfrm>
            <a:off x="7162800" y="4495800"/>
            <a:ext cx="1524000" cy="0"/>
          </a:xfrm>
          <a:prstGeom prst="line">
            <a:avLst/>
          </a:prstGeom>
          <a:noFill/>
          <a:ln w="76200" cap="sq">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58" name="Line 6"/>
          <p:cNvSpPr>
            <a:spLocks noChangeShapeType="1"/>
          </p:cNvSpPr>
          <p:nvPr/>
        </p:nvSpPr>
        <p:spPr bwMode="auto">
          <a:xfrm flipH="1">
            <a:off x="406400" y="4495800"/>
            <a:ext cx="1803400" cy="0"/>
          </a:xfrm>
          <a:prstGeom prst="line">
            <a:avLst/>
          </a:prstGeom>
          <a:noFill/>
          <a:ln w="76200" cap="sq">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59" name="WordArt 7"/>
          <p:cNvSpPr>
            <a:spLocks noChangeArrowheads="1" noChangeShapeType="1" noTextEdit="1"/>
          </p:cNvSpPr>
          <p:nvPr/>
        </p:nvSpPr>
        <p:spPr bwMode="auto">
          <a:xfrm>
            <a:off x="7086600" y="3640138"/>
            <a:ext cx="2057400" cy="428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spc="480">
                <a:gradFill rotWithShape="1">
                  <a:gsLst>
                    <a:gs pos="0">
                      <a:srgbClr val="AAAAAA"/>
                    </a:gs>
                    <a:gs pos="100000">
                      <a:srgbClr val="FFFFFF"/>
                    </a:gs>
                  </a:gsLst>
                  <a:lin ang="5400000" scaled="1"/>
                </a:gradFill>
                <a:effectLst>
                  <a:outerShdw blurRad="63500" dist="46662" dir="3284183" algn="ctr" rotWithShape="0">
                    <a:srgbClr val="4D4D4D">
                      <a:alpha val="74997"/>
                    </a:srgbClr>
                  </a:outerShdw>
                </a:effectLst>
                <a:latin typeface="Arial Black"/>
                <a:ea typeface="Arial Black"/>
                <a:cs typeface="Arial Black"/>
              </a:rPr>
              <a:t>Totalitarian</a:t>
            </a:r>
          </a:p>
        </p:txBody>
      </p:sp>
      <p:sp>
        <p:nvSpPr>
          <p:cNvPr id="23560" name="WordArt 8"/>
          <p:cNvSpPr>
            <a:spLocks noChangeArrowheads="1" noChangeShapeType="1" noTextEdit="1"/>
          </p:cNvSpPr>
          <p:nvPr/>
        </p:nvSpPr>
        <p:spPr bwMode="auto">
          <a:xfrm>
            <a:off x="406400" y="3640138"/>
            <a:ext cx="1803400" cy="428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spc="480">
                <a:gradFill rotWithShape="1">
                  <a:gsLst>
                    <a:gs pos="0">
                      <a:srgbClr val="AAAAAA"/>
                    </a:gs>
                    <a:gs pos="100000">
                      <a:srgbClr val="FFFFFF"/>
                    </a:gs>
                  </a:gsLst>
                  <a:lin ang="5400000" scaled="1"/>
                </a:gradFill>
                <a:effectLst>
                  <a:outerShdw blurRad="63500" dist="46662" dir="3284183" algn="ctr" rotWithShape="0">
                    <a:srgbClr val="4D4D4D">
                      <a:alpha val="74997"/>
                    </a:srgbClr>
                  </a:outerShdw>
                </a:effectLst>
                <a:latin typeface="Arial Black"/>
                <a:ea typeface="Arial Black"/>
                <a:cs typeface="Arial Black"/>
              </a:rPr>
              <a:t>Totalitarian</a:t>
            </a:r>
          </a:p>
        </p:txBody>
      </p:sp>
      <p:sp>
        <p:nvSpPr>
          <p:cNvPr id="23561" name="WordArt 9"/>
          <p:cNvSpPr>
            <a:spLocks noChangeArrowheads="1" noChangeShapeType="1" noTextEdit="1"/>
          </p:cNvSpPr>
          <p:nvPr/>
        </p:nvSpPr>
        <p:spPr bwMode="auto">
          <a:xfrm>
            <a:off x="3567113" y="3640138"/>
            <a:ext cx="2019300" cy="428625"/>
          </a:xfrm>
          <a:prstGeom prst="rect">
            <a:avLst/>
          </a:prstGeom>
        </p:spPr>
        <p:txBody>
          <a:bodyPr wrap="none" fromWordArt="1">
            <a:prstTxWarp prst="textPlain">
              <a:avLst>
                <a:gd name="adj" fmla="val 50000"/>
              </a:avLst>
            </a:prstTxWarp>
          </a:bodyPr>
          <a:lstStyle/>
          <a:p>
            <a:pPr algn="ctr"/>
            <a:r>
              <a:rPr lang="en-US" sz="2400" b="1" kern="10">
                <a:ln w="9525" cap="sq">
                  <a:solidFill>
                    <a:srgbClr val="000000"/>
                  </a:solidFill>
                  <a:round/>
                  <a:headEnd type="none" w="sm" len="sm"/>
                  <a:tailEnd type="none" w="sm" len="sm"/>
                </a:ln>
                <a:solidFill>
                  <a:srgbClr val="FFFFFF"/>
                </a:solidFill>
                <a:effectLst>
                  <a:outerShdw blurRad="63500" dist="38099" dir="2700000" algn="ctr" rotWithShape="0">
                    <a:srgbClr val="000000">
                      <a:alpha val="74997"/>
                    </a:srgbClr>
                  </a:outerShdw>
                </a:effectLst>
                <a:latin typeface="Arial Black"/>
                <a:ea typeface="Arial Black"/>
                <a:cs typeface="Arial Black"/>
              </a:rPr>
              <a:t>Democratic</a:t>
            </a:r>
          </a:p>
        </p:txBody>
      </p:sp>
    </p:spTree>
    <p:extLst>
      <p:ext uri="{BB962C8B-B14F-4D97-AF65-F5344CB8AC3E}">
        <p14:creationId xmlns:p14="http://schemas.microsoft.com/office/powerpoint/2010/main" val="39600199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0-#ppt_w/2"/>
                                          </p:val>
                                        </p:tav>
                                        <p:tav tm="100000">
                                          <p:val>
                                            <p:strVal val="#ppt_x"/>
                                          </p:val>
                                        </p:tav>
                                      </p:tavLst>
                                    </p:anim>
                                    <p:anim calcmode="lin" valueType="num">
                                      <p:cBhvr additive="base">
                                        <p:cTn id="8" dur="500" fill="hold"/>
                                        <p:tgtEl>
                                          <p:spTgt spid="235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nodeType="afterGroup">
                            <p:stCondLst>
                              <p:cond delay="1000"/>
                            </p:stCondLst>
                            <p:childTnLst>
                              <p:par>
                                <p:cTn id="10" presetID="2" presetClass="entr" presetSubtype="8" fill="hold" grpId="0" nodeType="afterEffect">
                                  <p:stCondLst>
                                    <p:cond delay="500"/>
                                  </p:stCondLst>
                                  <p:childTnLst>
                                    <p:set>
                                      <p:cBhvr>
                                        <p:cTn id="11" dur="1" fill="hold">
                                          <p:stCondLst>
                                            <p:cond delay="0"/>
                                          </p:stCondLst>
                                        </p:cTn>
                                        <p:tgtEl>
                                          <p:spTgt spid="23556"/>
                                        </p:tgtEl>
                                        <p:attrNameLst>
                                          <p:attrName>style.visibility</p:attrName>
                                        </p:attrNameLst>
                                      </p:cBhvr>
                                      <p:to>
                                        <p:strVal val="visible"/>
                                      </p:to>
                                    </p:set>
                                    <p:anim calcmode="lin" valueType="num">
                                      <p:cBhvr additive="base">
                                        <p:cTn id="12" dur="500" fill="hold"/>
                                        <p:tgtEl>
                                          <p:spTgt spid="23556"/>
                                        </p:tgtEl>
                                        <p:attrNameLst>
                                          <p:attrName>ppt_x</p:attrName>
                                        </p:attrNameLst>
                                      </p:cBhvr>
                                      <p:tavLst>
                                        <p:tav tm="0">
                                          <p:val>
                                            <p:strVal val="0-#ppt_w/2"/>
                                          </p:val>
                                        </p:tav>
                                        <p:tav tm="100000">
                                          <p:val>
                                            <p:strVal val="#ppt_x"/>
                                          </p:val>
                                        </p:tav>
                                      </p:tavLst>
                                    </p:anim>
                                    <p:anim calcmode="lin" valueType="num">
                                      <p:cBhvr additive="base">
                                        <p:cTn id="13" dur="500" fill="hold"/>
                                        <p:tgtEl>
                                          <p:spTgt spid="235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4" fill="hold" nodeType="afterGroup">
                            <p:stCondLst>
                              <p:cond delay="2000"/>
                            </p:stCondLst>
                            <p:childTnLst>
                              <p:par>
                                <p:cTn id="15" presetID="2" presetClass="entr" presetSubtype="8" fill="hold" grpId="0" nodeType="afterEffect">
                                  <p:stCondLst>
                                    <p:cond delay="500"/>
                                  </p:stCondLst>
                                  <p:childTnLst>
                                    <p:set>
                                      <p:cBhvr>
                                        <p:cTn id="16" dur="1" fill="hold">
                                          <p:stCondLst>
                                            <p:cond delay="0"/>
                                          </p:stCondLst>
                                        </p:cTn>
                                        <p:tgtEl>
                                          <p:spTgt spid="23558"/>
                                        </p:tgtEl>
                                        <p:attrNameLst>
                                          <p:attrName>style.visibility</p:attrName>
                                        </p:attrNameLst>
                                      </p:cBhvr>
                                      <p:to>
                                        <p:strVal val="visible"/>
                                      </p:to>
                                    </p:set>
                                    <p:anim calcmode="lin" valueType="num">
                                      <p:cBhvr additive="base">
                                        <p:cTn id="17" dur="500" fill="hold"/>
                                        <p:tgtEl>
                                          <p:spTgt spid="23558"/>
                                        </p:tgtEl>
                                        <p:attrNameLst>
                                          <p:attrName>ppt_x</p:attrName>
                                        </p:attrNameLst>
                                      </p:cBhvr>
                                      <p:tavLst>
                                        <p:tav tm="0">
                                          <p:val>
                                            <p:strVal val="0-#ppt_w/2"/>
                                          </p:val>
                                        </p:tav>
                                        <p:tav tm="100000">
                                          <p:val>
                                            <p:strVal val="#ppt_x"/>
                                          </p:val>
                                        </p:tav>
                                      </p:tavLst>
                                    </p:anim>
                                    <p:anim calcmode="lin" valueType="num">
                                      <p:cBhvr additive="base">
                                        <p:cTn id="18" dur="500" fill="hold"/>
                                        <p:tgtEl>
                                          <p:spTgt spid="235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par>
                          <p:cTn id="19" fill="hold" nodeType="afterGroup">
                            <p:stCondLst>
                              <p:cond delay="3000"/>
                            </p:stCondLst>
                            <p:childTnLst>
                              <p:par>
                                <p:cTn id="20" presetID="2" presetClass="entr" presetSubtype="8" fill="hold" grpId="0" nodeType="afterEffect">
                                  <p:stCondLst>
                                    <p:cond delay="500"/>
                                  </p:stCondLst>
                                  <p:childTnLst>
                                    <p:set>
                                      <p:cBhvr>
                                        <p:cTn id="21" dur="1" fill="hold">
                                          <p:stCondLst>
                                            <p:cond delay="0"/>
                                          </p:stCondLst>
                                        </p:cTn>
                                        <p:tgtEl>
                                          <p:spTgt spid="23555"/>
                                        </p:tgtEl>
                                        <p:attrNameLst>
                                          <p:attrName>style.visibility</p:attrName>
                                        </p:attrNameLst>
                                      </p:cBhvr>
                                      <p:to>
                                        <p:strVal val="visible"/>
                                      </p:to>
                                    </p:set>
                                    <p:anim calcmode="lin" valueType="num">
                                      <p:cBhvr additive="base">
                                        <p:cTn id="22" dur="500" fill="hold"/>
                                        <p:tgtEl>
                                          <p:spTgt spid="23555"/>
                                        </p:tgtEl>
                                        <p:attrNameLst>
                                          <p:attrName>ppt_x</p:attrName>
                                        </p:attrNameLst>
                                      </p:cBhvr>
                                      <p:tavLst>
                                        <p:tav tm="0">
                                          <p:val>
                                            <p:strVal val="0-#ppt_w/2"/>
                                          </p:val>
                                        </p:tav>
                                        <p:tav tm="100000">
                                          <p:val>
                                            <p:strVal val="#ppt_x"/>
                                          </p:val>
                                        </p:tav>
                                      </p:tavLst>
                                    </p:anim>
                                    <p:anim calcmode="lin" valueType="num">
                                      <p:cBhvr additive="base">
                                        <p:cTn id="23" dur="500" fill="hold"/>
                                        <p:tgtEl>
                                          <p:spTgt spid="235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par>
                          <p:cTn id="24" fill="hold" nodeType="afterGroup">
                            <p:stCondLst>
                              <p:cond delay="4000"/>
                            </p:stCondLst>
                            <p:childTnLst>
                              <p:par>
                                <p:cTn id="25" presetID="2" presetClass="entr" presetSubtype="8" fill="hold" grpId="0" nodeType="afterEffect">
                                  <p:stCondLst>
                                    <p:cond delay="500"/>
                                  </p:stCondLst>
                                  <p:childTnLst>
                                    <p:set>
                                      <p:cBhvr>
                                        <p:cTn id="26" dur="1" fill="hold">
                                          <p:stCondLst>
                                            <p:cond delay="0"/>
                                          </p:stCondLst>
                                        </p:cTn>
                                        <p:tgtEl>
                                          <p:spTgt spid="23561"/>
                                        </p:tgtEl>
                                        <p:attrNameLst>
                                          <p:attrName>style.visibility</p:attrName>
                                        </p:attrNameLst>
                                      </p:cBhvr>
                                      <p:to>
                                        <p:strVal val="visible"/>
                                      </p:to>
                                    </p:set>
                                    <p:anim calcmode="lin" valueType="num">
                                      <p:cBhvr additive="base">
                                        <p:cTn id="27" dur="500" fill="hold"/>
                                        <p:tgtEl>
                                          <p:spTgt spid="23561"/>
                                        </p:tgtEl>
                                        <p:attrNameLst>
                                          <p:attrName>ppt_x</p:attrName>
                                        </p:attrNameLst>
                                      </p:cBhvr>
                                      <p:tavLst>
                                        <p:tav tm="0">
                                          <p:val>
                                            <p:strVal val="0-#ppt_w/2"/>
                                          </p:val>
                                        </p:tav>
                                        <p:tav tm="100000">
                                          <p:val>
                                            <p:strVal val="#ppt_x"/>
                                          </p:val>
                                        </p:tav>
                                      </p:tavLst>
                                    </p:anim>
                                    <p:anim calcmode="lin" valueType="num">
                                      <p:cBhvr additive="base">
                                        <p:cTn id="28" dur="500" fill="hold"/>
                                        <p:tgtEl>
                                          <p:spTgt spid="235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drum.wav"/>
                                        </p:tgtEl>
                                      </p:cMediaNode>
                                    </p:audio>
                                  </p:subTnLst>
                                </p:cTn>
                              </p:par>
                            </p:childTnLst>
                          </p:cTn>
                        </p:par>
                        <p:par>
                          <p:cTn id="29" fill="hold" nodeType="afterGroup">
                            <p:stCondLst>
                              <p:cond delay="5000"/>
                            </p:stCondLst>
                            <p:childTnLst>
                              <p:par>
                                <p:cTn id="30" presetID="2" presetClass="entr" presetSubtype="8" fill="hold" grpId="0" nodeType="afterEffect">
                                  <p:stCondLst>
                                    <p:cond delay="2000"/>
                                  </p:stCondLst>
                                  <p:childTnLst>
                                    <p:set>
                                      <p:cBhvr>
                                        <p:cTn id="31" dur="1" fill="hold">
                                          <p:stCondLst>
                                            <p:cond delay="0"/>
                                          </p:stCondLst>
                                        </p:cTn>
                                        <p:tgtEl>
                                          <p:spTgt spid="23559"/>
                                        </p:tgtEl>
                                        <p:attrNameLst>
                                          <p:attrName>style.visibility</p:attrName>
                                        </p:attrNameLst>
                                      </p:cBhvr>
                                      <p:to>
                                        <p:strVal val="visible"/>
                                      </p:to>
                                    </p:set>
                                    <p:anim calcmode="lin" valueType="num">
                                      <p:cBhvr additive="base">
                                        <p:cTn id="32" dur="500" fill="hold"/>
                                        <p:tgtEl>
                                          <p:spTgt spid="23559"/>
                                        </p:tgtEl>
                                        <p:attrNameLst>
                                          <p:attrName>ppt_x</p:attrName>
                                        </p:attrNameLst>
                                      </p:cBhvr>
                                      <p:tavLst>
                                        <p:tav tm="0">
                                          <p:val>
                                            <p:strVal val="0-#ppt_w/2"/>
                                          </p:val>
                                        </p:tav>
                                        <p:tav tm="100000">
                                          <p:val>
                                            <p:strVal val="#ppt_x"/>
                                          </p:val>
                                        </p:tav>
                                      </p:tavLst>
                                    </p:anim>
                                    <p:anim calcmode="lin" valueType="num">
                                      <p:cBhvr additive="base">
                                        <p:cTn id="33" dur="500" fill="hold"/>
                                        <p:tgtEl>
                                          <p:spTgt spid="235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drum.wav"/>
                                        </p:tgtEl>
                                      </p:cMediaNode>
                                    </p:audio>
                                  </p:subTnLst>
                                </p:cTn>
                              </p:par>
                            </p:childTnLst>
                          </p:cTn>
                        </p:par>
                        <p:par>
                          <p:cTn id="34" fill="hold" nodeType="afterGroup">
                            <p:stCondLst>
                              <p:cond delay="7500"/>
                            </p:stCondLst>
                            <p:childTnLst>
                              <p:par>
                                <p:cTn id="35" presetID="2" presetClass="entr" presetSubtype="8" fill="hold" grpId="0" nodeType="afterEffect">
                                  <p:stCondLst>
                                    <p:cond delay="2000"/>
                                  </p:stCondLst>
                                  <p:childTnLst>
                                    <p:set>
                                      <p:cBhvr>
                                        <p:cTn id="36" dur="1" fill="hold">
                                          <p:stCondLst>
                                            <p:cond delay="0"/>
                                          </p:stCondLst>
                                        </p:cTn>
                                        <p:tgtEl>
                                          <p:spTgt spid="23560"/>
                                        </p:tgtEl>
                                        <p:attrNameLst>
                                          <p:attrName>style.visibility</p:attrName>
                                        </p:attrNameLst>
                                      </p:cBhvr>
                                      <p:to>
                                        <p:strVal val="visible"/>
                                      </p:to>
                                    </p:set>
                                    <p:anim calcmode="lin" valueType="num">
                                      <p:cBhvr additive="base">
                                        <p:cTn id="37" dur="500" fill="hold"/>
                                        <p:tgtEl>
                                          <p:spTgt spid="23560"/>
                                        </p:tgtEl>
                                        <p:attrNameLst>
                                          <p:attrName>ppt_x</p:attrName>
                                        </p:attrNameLst>
                                      </p:cBhvr>
                                      <p:tavLst>
                                        <p:tav tm="0">
                                          <p:val>
                                            <p:strVal val="0-#ppt_w/2"/>
                                          </p:val>
                                        </p:tav>
                                        <p:tav tm="100000">
                                          <p:val>
                                            <p:strVal val="#ppt_x"/>
                                          </p:val>
                                        </p:tav>
                                      </p:tavLst>
                                    </p:anim>
                                    <p:anim calcmode="lin" valueType="num">
                                      <p:cBhvr additive="base">
                                        <p:cTn id="38" dur="500" fill="hold"/>
                                        <p:tgtEl>
                                          <p:spTgt spid="235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dru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animBg="1"/>
      <p:bldP spid="23557" grpId="0" animBg="1"/>
      <p:bldP spid="23558" grpId="0" animBg="1"/>
      <p:bldP spid="23559" grpId="0" animBg="1"/>
      <p:bldP spid="23560" grpId="0" animBg="1"/>
      <p:bldP spid="23561"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676729"/>
            <a:ext cx="8229600" cy="579438"/>
          </a:xfrm>
        </p:spPr>
        <p:txBody>
          <a:bodyPr>
            <a:normAutofit fontScale="90000"/>
          </a:bodyPr>
          <a:lstStyle/>
          <a:p>
            <a:pPr eaLnBrk="1" fontAlgn="auto" hangingPunct="1">
              <a:spcAft>
                <a:spcPts val="0"/>
              </a:spcAft>
              <a:defRPr/>
            </a:pPr>
            <a:r>
              <a:rPr lang="en-US" sz="4000" b="1" u="sng" dirty="0" smtClean="0">
                <a:ea typeface="+mj-ea"/>
                <a:cs typeface="+mj-cs"/>
              </a:rPr>
              <a:t>Totalitarianism</a:t>
            </a:r>
          </a:p>
        </p:txBody>
      </p:sp>
      <p:sp>
        <p:nvSpPr>
          <p:cNvPr id="22531" name="Rectangle 3"/>
          <p:cNvSpPr>
            <a:spLocks noGrp="1" noChangeArrowheads="1"/>
          </p:cNvSpPr>
          <p:nvPr>
            <p:ph idx="1"/>
          </p:nvPr>
        </p:nvSpPr>
        <p:spPr>
          <a:xfrm>
            <a:off x="381000" y="1557338"/>
            <a:ext cx="8229600" cy="4995862"/>
          </a:xfrm>
        </p:spPr>
        <p:txBody>
          <a:bodyPr>
            <a:normAutofit/>
          </a:bodyPr>
          <a:lstStyle/>
          <a:p>
            <a:r>
              <a:rPr lang="en-US" b="1" u="sng" dirty="0">
                <a:latin typeface="Constantia" charset="0"/>
                <a:ea typeface="宋体" charset="0"/>
              </a:rPr>
              <a:t>Definition</a:t>
            </a:r>
            <a:r>
              <a:rPr lang="en-US" dirty="0">
                <a:latin typeface="Constantia" charset="0"/>
                <a:ea typeface="宋体" charset="0"/>
              </a:rPr>
              <a:t>:  </a:t>
            </a:r>
            <a:r>
              <a:rPr lang="en-US" dirty="0"/>
              <a:t>a </a:t>
            </a:r>
            <a:r>
              <a:rPr lang="en-US" b="1" u="sng" dirty="0"/>
              <a:t>state</a:t>
            </a:r>
            <a:r>
              <a:rPr lang="en-US" dirty="0"/>
              <a:t> regulates nearly every </a:t>
            </a:r>
            <a:r>
              <a:rPr lang="en-US" b="1" u="sng" dirty="0"/>
              <a:t>aspect</a:t>
            </a:r>
            <a:r>
              <a:rPr lang="en-US" dirty="0"/>
              <a:t> of public and private life. </a:t>
            </a:r>
            <a:endParaRPr lang="en-CA" dirty="0"/>
          </a:p>
          <a:p>
            <a:pPr lvl="1"/>
            <a:r>
              <a:rPr lang="en-US" dirty="0"/>
              <a:t>Found at the </a:t>
            </a:r>
            <a:r>
              <a:rPr lang="en-US" b="1" u="sng" dirty="0"/>
              <a:t>extreme</a:t>
            </a:r>
            <a:r>
              <a:rPr lang="en-US" dirty="0"/>
              <a:t> </a:t>
            </a:r>
            <a:r>
              <a:rPr lang="en-US" b="1" u="sng" dirty="0"/>
              <a:t>ends</a:t>
            </a:r>
            <a:r>
              <a:rPr lang="en-US" dirty="0"/>
              <a:t> of the political </a:t>
            </a:r>
            <a:r>
              <a:rPr lang="en-US" b="1" u="sng" dirty="0"/>
              <a:t>spectrum</a:t>
            </a:r>
            <a:r>
              <a:rPr lang="en-US" dirty="0"/>
              <a:t> on </a:t>
            </a:r>
            <a:r>
              <a:rPr lang="en-US" b="1" u="sng" dirty="0"/>
              <a:t>both</a:t>
            </a:r>
            <a:r>
              <a:rPr lang="en-US" dirty="0"/>
              <a:t> the </a:t>
            </a:r>
            <a:r>
              <a:rPr lang="en-US" b="1" u="sng" dirty="0"/>
              <a:t>right</a:t>
            </a:r>
            <a:r>
              <a:rPr lang="en-US" dirty="0"/>
              <a:t> and the </a:t>
            </a:r>
            <a:r>
              <a:rPr lang="en-US" b="1" u="sng" dirty="0"/>
              <a:t>left</a:t>
            </a:r>
            <a:r>
              <a:rPr lang="en-US" dirty="0"/>
              <a:t>.</a:t>
            </a:r>
            <a:endParaRPr lang="en-CA" dirty="0"/>
          </a:p>
          <a:p>
            <a:pPr lvl="1"/>
            <a:r>
              <a:rPr lang="en-US" dirty="0"/>
              <a:t>The state exercises </a:t>
            </a:r>
            <a:r>
              <a:rPr lang="en-US" b="1" u="sng" dirty="0"/>
              <a:t>total control</a:t>
            </a:r>
            <a:r>
              <a:rPr lang="en-US" dirty="0"/>
              <a:t> in this form of government.</a:t>
            </a:r>
            <a:endParaRPr lang="en-CA" dirty="0"/>
          </a:p>
          <a:p>
            <a:pPr lvl="1"/>
            <a:r>
              <a:rPr lang="en-US" dirty="0"/>
              <a:t>The individual exists to </a:t>
            </a:r>
            <a:r>
              <a:rPr lang="en-US" b="1" dirty="0"/>
              <a:t>serve the state</a:t>
            </a:r>
            <a:r>
              <a:rPr lang="en-US" dirty="0"/>
              <a:t>.</a:t>
            </a:r>
            <a:endParaRPr lang="en-CA" dirty="0"/>
          </a:p>
          <a:p>
            <a:pPr lvl="1"/>
            <a:r>
              <a:rPr lang="en-US" dirty="0"/>
              <a:t>Communism (far left) and Fascism (far right) of the political spectrum.</a:t>
            </a:r>
            <a:endParaRPr lang="en-CA" dirty="0"/>
          </a:p>
        </p:txBody>
      </p:sp>
      <p:sp>
        <p:nvSpPr>
          <p:cNvPr id="2" name="TextBox 1"/>
          <p:cNvSpPr txBox="1"/>
          <p:nvPr/>
        </p:nvSpPr>
        <p:spPr>
          <a:xfrm>
            <a:off x="7857067" y="321733"/>
            <a:ext cx="530714" cy="584776"/>
          </a:xfrm>
          <a:prstGeom prst="rect">
            <a:avLst/>
          </a:prstGeom>
          <a:noFill/>
        </p:spPr>
        <p:txBody>
          <a:bodyPr wrap="none" rtlCol="0">
            <a:spAutoFit/>
          </a:bodyPr>
          <a:lstStyle/>
          <a:p>
            <a:r>
              <a:rPr lang="en-US" sz="3200" dirty="0" smtClean="0">
                <a:sym typeface="Wingdings"/>
              </a:rPr>
              <a:t></a:t>
            </a:r>
            <a:endParaRPr lang="en-US" sz="3200" dirty="0"/>
          </a:p>
        </p:txBody>
      </p:sp>
    </p:spTree>
    <p:extLst>
      <p:ext uri="{BB962C8B-B14F-4D97-AF65-F5344CB8AC3E}">
        <p14:creationId xmlns:p14="http://schemas.microsoft.com/office/powerpoint/2010/main" val="27692735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fade">
                                      <p:cBhvr>
                                        <p:cTn id="15" dur="2000"/>
                                        <p:tgtEl>
                                          <p:spTgt spid="2253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531">
                                            <p:txEl>
                                              <p:pRg st="2" end="2"/>
                                            </p:txEl>
                                          </p:spTgt>
                                        </p:tgtEl>
                                        <p:attrNameLst>
                                          <p:attrName>style.visibility</p:attrName>
                                        </p:attrNameLst>
                                      </p:cBhvr>
                                      <p:to>
                                        <p:strVal val="visible"/>
                                      </p:to>
                                    </p:set>
                                    <p:animEffect transition="in" filter="fade">
                                      <p:cBhvr>
                                        <p:cTn id="18" dur="2000"/>
                                        <p:tgtEl>
                                          <p:spTgt spid="2253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Effect transition="in" filter="fade">
                                      <p:cBhvr>
                                        <p:cTn id="21" dur="2000"/>
                                        <p:tgtEl>
                                          <p:spTgt spid="2253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531">
                                            <p:txEl>
                                              <p:pRg st="4" end="4"/>
                                            </p:txEl>
                                          </p:spTgt>
                                        </p:tgtEl>
                                        <p:attrNameLst>
                                          <p:attrName>style.visibility</p:attrName>
                                        </p:attrNameLst>
                                      </p:cBhvr>
                                      <p:to>
                                        <p:strVal val="visible"/>
                                      </p:to>
                                    </p:set>
                                    <p:animEffect transition="in" filter="fade">
                                      <p:cBhvr>
                                        <p:cTn id="24" dur="20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lIns="92075" tIns="46038" rIns="92075" bIns="46038" anchorCtr="1"/>
          <a:lstStyle/>
          <a:p>
            <a:pPr eaLnBrk="1" hangingPunct="1"/>
            <a:r>
              <a:rPr lang="en-US" sz="4000">
                <a:latin typeface="Calibri" charset="0"/>
              </a:rPr>
              <a:t>The Political Spectrum (left)</a:t>
            </a:r>
            <a:endParaRPr lang="en-US">
              <a:latin typeface="Calibri" charset="0"/>
            </a:endParaRPr>
          </a:p>
        </p:txBody>
      </p:sp>
      <p:sp>
        <p:nvSpPr>
          <p:cNvPr id="24579" name="Rectangle 3"/>
          <p:cNvSpPr>
            <a:spLocks noGrp="1" noChangeArrowheads="1"/>
          </p:cNvSpPr>
          <p:nvPr>
            <p:ph idx="1"/>
          </p:nvPr>
        </p:nvSpPr>
        <p:spPr>
          <a:xfrm>
            <a:off x="381000" y="1295400"/>
            <a:ext cx="8229600" cy="5334000"/>
          </a:xfrm>
        </p:spPr>
        <p:txBody>
          <a:bodyPr>
            <a:normAutofit lnSpcReduction="10000"/>
          </a:bodyPr>
          <a:lstStyle/>
          <a:p>
            <a:pPr lvl="1" eaLnBrk="1" hangingPunct="1">
              <a:lnSpc>
                <a:spcPct val="90000"/>
              </a:lnSpc>
            </a:pPr>
            <a:endParaRPr lang="en-US" b="1" dirty="0">
              <a:latin typeface="Constantia" charset="0"/>
              <a:ea typeface="宋体" charset="0"/>
            </a:endParaRPr>
          </a:p>
          <a:p>
            <a:pPr eaLnBrk="1" hangingPunct="1">
              <a:lnSpc>
                <a:spcPct val="90000"/>
              </a:lnSpc>
            </a:pPr>
            <a:endParaRPr lang="en-US" b="1" dirty="0">
              <a:latin typeface="Constantia" charset="0"/>
              <a:ea typeface="宋体" charset="0"/>
            </a:endParaRPr>
          </a:p>
          <a:p>
            <a:pPr eaLnBrk="1" hangingPunct="1">
              <a:lnSpc>
                <a:spcPct val="90000"/>
              </a:lnSpc>
            </a:pPr>
            <a:r>
              <a:rPr lang="en-US" b="1" dirty="0">
                <a:latin typeface="Constantia" charset="0"/>
                <a:ea typeface="宋体" charset="0"/>
              </a:rPr>
              <a:t>Supports economic equality, change and progress in society</a:t>
            </a:r>
          </a:p>
          <a:p>
            <a:pPr eaLnBrk="1" hangingPunct="1">
              <a:lnSpc>
                <a:spcPct val="90000"/>
              </a:lnSpc>
            </a:pPr>
            <a:endParaRPr lang="en-US" b="1" dirty="0">
              <a:latin typeface="Constantia" charset="0"/>
              <a:ea typeface="宋体" charset="0"/>
            </a:endParaRPr>
          </a:p>
          <a:p>
            <a:pPr eaLnBrk="1" hangingPunct="1">
              <a:lnSpc>
                <a:spcPct val="90000"/>
              </a:lnSpc>
            </a:pPr>
            <a:r>
              <a:rPr lang="en-US" b="1" dirty="0">
                <a:latin typeface="Constantia" charset="0"/>
                <a:ea typeface="宋体" charset="0"/>
              </a:rPr>
              <a:t>Socialism and the Social Democratic parties are located on the left inside and around the circle</a:t>
            </a:r>
          </a:p>
          <a:p>
            <a:pPr eaLnBrk="1" hangingPunct="1">
              <a:lnSpc>
                <a:spcPct val="90000"/>
              </a:lnSpc>
            </a:pPr>
            <a:endParaRPr lang="en-US" b="1" dirty="0">
              <a:latin typeface="Constantia" charset="0"/>
              <a:ea typeface="宋体" charset="0"/>
            </a:endParaRPr>
          </a:p>
          <a:p>
            <a:pPr eaLnBrk="1" hangingPunct="1">
              <a:lnSpc>
                <a:spcPct val="90000"/>
              </a:lnSpc>
            </a:pPr>
            <a:r>
              <a:rPr lang="en-US" b="1" dirty="0">
                <a:latin typeface="Constantia" charset="0"/>
                <a:ea typeface="宋体" charset="0"/>
              </a:rPr>
              <a:t>The extreme left is associated with Communism</a:t>
            </a:r>
          </a:p>
          <a:p>
            <a:pPr eaLnBrk="1" hangingPunct="1">
              <a:lnSpc>
                <a:spcPct val="90000"/>
              </a:lnSpc>
            </a:pPr>
            <a:endParaRPr lang="en-CA" b="1" dirty="0">
              <a:latin typeface="Constantia" charset="0"/>
              <a:ea typeface="宋体" charset="0"/>
            </a:endParaRPr>
          </a:p>
        </p:txBody>
      </p:sp>
    </p:spTree>
    <p:extLst>
      <p:ext uri="{BB962C8B-B14F-4D97-AF65-F5344CB8AC3E}">
        <p14:creationId xmlns:p14="http://schemas.microsoft.com/office/powerpoint/2010/main" val="37777418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2000"/>
                                        <p:tgtEl>
                                          <p:spTgt spid="245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fade">
                                      <p:cBhvr>
                                        <p:cTn id="17" dur="2000"/>
                                        <p:tgtEl>
                                          <p:spTgt spid="2457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6" end="6"/>
                                            </p:txEl>
                                          </p:spTgt>
                                        </p:tgtEl>
                                        <p:attrNameLst>
                                          <p:attrName>style.visibility</p:attrName>
                                        </p:attrNameLst>
                                      </p:cBhvr>
                                      <p:to>
                                        <p:strVal val="visible"/>
                                      </p:to>
                                    </p:set>
                                    <p:animEffect transition="in" filter="fade">
                                      <p:cBhvr>
                                        <p:cTn id="22" dur="20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74638"/>
            <a:ext cx="8458200" cy="1642194"/>
          </a:xfrm>
          <a:ln>
            <a:miter lim="800000"/>
            <a:headEnd/>
            <a:tailEnd/>
          </a:ln>
          <a:extLst/>
        </p:spPr>
        <p:txBody>
          <a:bodyPr/>
          <a:lstStyle/>
          <a:p>
            <a:pPr eaLnBrk="1" fontAlgn="auto" hangingPunct="1">
              <a:spcAft>
                <a:spcPts val="0"/>
              </a:spcAft>
              <a:defRPr/>
            </a:pPr>
            <a:r>
              <a:rPr lang="en-US" dirty="0" smtClean="0"/>
              <a:t>The Political Spectrum  </a:t>
            </a:r>
            <a:br>
              <a:rPr lang="en-US" dirty="0" smtClean="0"/>
            </a:br>
            <a:r>
              <a:rPr lang="en-US" dirty="0" smtClean="0"/>
              <a:t>(The Left Wing)</a:t>
            </a:r>
          </a:p>
        </p:txBody>
      </p:sp>
      <p:sp>
        <p:nvSpPr>
          <p:cNvPr id="26627" name="AutoShape 3"/>
          <p:cNvSpPr>
            <a:spLocks noChangeArrowheads="1"/>
          </p:cNvSpPr>
          <p:nvPr/>
        </p:nvSpPr>
        <p:spPr bwMode="auto">
          <a:xfrm rot="10800000">
            <a:off x="4267200" y="1828800"/>
            <a:ext cx="3200400" cy="3810000"/>
          </a:xfrm>
          <a:prstGeom prst="flowChartDelay">
            <a:avLst/>
          </a:prstGeom>
          <a:solidFill>
            <a:srgbClr val="00CCFF"/>
          </a:solidFill>
          <a:ln w="12700" cap="sq">
            <a:solidFill>
              <a:schemeClr val="tx1"/>
            </a:solidFill>
            <a:miter lim="800000"/>
            <a:headEnd type="none" w="sm" len="sm"/>
            <a:tailEnd type="none" w="sm" len="sm"/>
          </a:ln>
        </p:spPr>
        <p:txBody>
          <a:bodyPr wrap="none" anchor="ctr"/>
          <a:lstStyle/>
          <a:p>
            <a:endParaRPr lang="en-CA"/>
          </a:p>
        </p:txBody>
      </p:sp>
      <p:sp>
        <p:nvSpPr>
          <p:cNvPr id="26628" name="Line 4"/>
          <p:cNvSpPr>
            <a:spLocks noChangeShapeType="1"/>
          </p:cNvSpPr>
          <p:nvPr/>
        </p:nvSpPr>
        <p:spPr bwMode="auto">
          <a:xfrm flipH="1">
            <a:off x="2971800" y="4114800"/>
            <a:ext cx="4495800" cy="0"/>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29" name="Line 5"/>
          <p:cNvSpPr>
            <a:spLocks noChangeShapeType="1"/>
          </p:cNvSpPr>
          <p:nvPr/>
        </p:nvSpPr>
        <p:spPr bwMode="auto">
          <a:xfrm flipH="1">
            <a:off x="1066800" y="4114800"/>
            <a:ext cx="1905000" cy="0"/>
          </a:xfrm>
          <a:prstGeom prst="line">
            <a:avLst/>
          </a:prstGeom>
          <a:noFill/>
          <a:ln w="76200" cap="sq">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30" name="WordArt 6"/>
          <p:cNvSpPr>
            <a:spLocks noChangeArrowheads="1" noChangeShapeType="1" noTextEdit="1"/>
          </p:cNvSpPr>
          <p:nvPr/>
        </p:nvSpPr>
        <p:spPr bwMode="auto">
          <a:xfrm>
            <a:off x="3714750" y="3211513"/>
            <a:ext cx="2838450" cy="428625"/>
          </a:xfrm>
          <a:prstGeom prst="rect">
            <a:avLst/>
          </a:prstGeom>
        </p:spPr>
        <p:txBody>
          <a:bodyPr wrap="none" fromWordArt="1">
            <a:prstTxWarp prst="textPlain">
              <a:avLst>
                <a:gd name="adj" fmla="val 50000"/>
              </a:avLst>
            </a:prstTxWarp>
          </a:bodyPr>
          <a:lstStyle/>
          <a:p>
            <a:pPr algn="ctr"/>
            <a:r>
              <a:rPr lang="en-US" sz="2400" b="1" kern="10">
                <a:ln w="9525" cap="sq">
                  <a:solidFill>
                    <a:srgbClr val="000000"/>
                  </a:solidFill>
                  <a:round/>
                  <a:headEnd type="none" w="sm" len="sm"/>
                  <a:tailEnd type="none" w="sm" len="sm"/>
                </a:ln>
                <a:solidFill>
                  <a:srgbClr val="FFFFFF"/>
                </a:solidFill>
                <a:effectLst>
                  <a:outerShdw blurRad="63500" dist="38099" dir="2700000" algn="ctr" rotWithShape="0">
                    <a:srgbClr val="000000">
                      <a:alpha val="74997"/>
                    </a:srgbClr>
                  </a:outerShdw>
                </a:effectLst>
                <a:latin typeface="Arial Black"/>
                <a:ea typeface="Arial Black"/>
                <a:cs typeface="Arial Black"/>
              </a:rPr>
              <a:t>Socialism</a:t>
            </a:r>
          </a:p>
        </p:txBody>
      </p:sp>
      <p:sp>
        <p:nvSpPr>
          <p:cNvPr id="26631" name="WordArt 7"/>
          <p:cNvSpPr>
            <a:spLocks noChangeArrowheads="1" noChangeShapeType="1" noTextEdit="1"/>
          </p:cNvSpPr>
          <p:nvPr/>
        </p:nvSpPr>
        <p:spPr bwMode="auto">
          <a:xfrm>
            <a:off x="406400" y="3211513"/>
            <a:ext cx="2565400" cy="428625"/>
          </a:xfrm>
          <a:prstGeom prst="rect">
            <a:avLst/>
          </a:prstGeom>
        </p:spPr>
        <p:txBody>
          <a:bodyPr wrap="none" fromWordArt="1">
            <a:prstTxWarp prst="textPlain">
              <a:avLst>
                <a:gd name="adj" fmla="val 50000"/>
              </a:avLst>
            </a:prstTxWarp>
          </a:bodyPr>
          <a:lstStyle/>
          <a:p>
            <a:pPr algn="ctr"/>
            <a:r>
              <a:rPr lang="en-US" sz="2400" kern="10">
                <a:ln w="9525" cap="sq">
                  <a:solidFill>
                    <a:srgbClr val="000000"/>
                  </a:solidFill>
                  <a:round/>
                  <a:headEnd type="none" w="sm" len="sm"/>
                  <a:tailEnd type="none" w="sm" len="sm"/>
                </a:ln>
                <a:solidFill>
                  <a:srgbClr val="FFFFFF"/>
                </a:solidFill>
                <a:effectLst>
                  <a:outerShdw blurRad="63500" dist="38099" dir="2700000" algn="ctr" rotWithShape="0">
                    <a:srgbClr val="000000">
                      <a:alpha val="74997"/>
                    </a:srgbClr>
                  </a:outerShdw>
                </a:effectLst>
                <a:latin typeface="Arial Black"/>
                <a:ea typeface="Arial Black"/>
                <a:cs typeface="Arial Black"/>
              </a:rPr>
              <a:t>Communism</a:t>
            </a:r>
          </a:p>
        </p:txBody>
      </p:sp>
      <p:sp>
        <p:nvSpPr>
          <p:cNvPr id="26632" name="Line 8"/>
          <p:cNvSpPr>
            <a:spLocks noChangeShapeType="1"/>
          </p:cNvSpPr>
          <p:nvPr/>
        </p:nvSpPr>
        <p:spPr bwMode="auto">
          <a:xfrm>
            <a:off x="7086600" y="3640138"/>
            <a:ext cx="0" cy="1008062"/>
          </a:xfrm>
          <a:prstGeom prst="line">
            <a:avLst/>
          </a:prstGeom>
          <a:noFill/>
          <a:ln w="57150" cap="sq">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6542093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0-#ppt_w/2"/>
                                          </p:val>
                                        </p:tav>
                                        <p:tav tm="100000">
                                          <p:val>
                                            <p:strVal val="#ppt_x"/>
                                          </p:val>
                                        </p:tav>
                                      </p:tavLst>
                                    </p:anim>
                                    <p:anim calcmode="lin" valueType="num">
                                      <p:cBhvr additive="base">
                                        <p:cTn id="8" dur="500" fill="hold"/>
                                        <p:tgtEl>
                                          <p:spTgt spid="266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nodeType="afterGroup">
                            <p:stCondLst>
                              <p:cond delay="1000"/>
                            </p:stCondLst>
                            <p:childTnLst>
                              <p:par>
                                <p:cTn id="10" presetID="2" presetClass="entr" presetSubtype="8" fill="hold" grpId="0" nodeType="afterEffect">
                                  <p:stCondLst>
                                    <p:cond delay="500"/>
                                  </p:stCondLst>
                                  <p:childTnLst>
                                    <p:set>
                                      <p:cBhvr>
                                        <p:cTn id="11" dur="1" fill="hold">
                                          <p:stCondLst>
                                            <p:cond delay="0"/>
                                          </p:stCondLst>
                                        </p:cTn>
                                        <p:tgtEl>
                                          <p:spTgt spid="26629"/>
                                        </p:tgtEl>
                                        <p:attrNameLst>
                                          <p:attrName>style.visibility</p:attrName>
                                        </p:attrNameLst>
                                      </p:cBhvr>
                                      <p:to>
                                        <p:strVal val="visible"/>
                                      </p:to>
                                    </p:set>
                                    <p:anim calcmode="lin" valueType="num">
                                      <p:cBhvr additive="base">
                                        <p:cTn id="12" dur="500" fill="hold"/>
                                        <p:tgtEl>
                                          <p:spTgt spid="26629"/>
                                        </p:tgtEl>
                                        <p:attrNameLst>
                                          <p:attrName>ppt_x</p:attrName>
                                        </p:attrNameLst>
                                      </p:cBhvr>
                                      <p:tavLst>
                                        <p:tav tm="0">
                                          <p:val>
                                            <p:strVal val="0-#ppt_w/2"/>
                                          </p:val>
                                        </p:tav>
                                        <p:tav tm="100000">
                                          <p:val>
                                            <p:strVal val="#ppt_x"/>
                                          </p:val>
                                        </p:tav>
                                      </p:tavLst>
                                    </p:anim>
                                    <p:anim calcmode="lin" valueType="num">
                                      <p:cBhvr additive="base">
                                        <p:cTn id="13" dur="500" fill="hold"/>
                                        <p:tgtEl>
                                          <p:spTgt spid="266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4" fill="hold" nodeType="afterGroup">
                            <p:stCondLst>
                              <p:cond delay="2000"/>
                            </p:stCondLst>
                            <p:childTnLst>
                              <p:par>
                                <p:cTn id="15" presetID="2" presetClass="entr" presetSubtype="8" fill="hold" grpId="0" nodeType="afterEffect">
                                  <p:stCondLst>
                                    <p:cond delay="500"/>
                                  </p:stCondLst>
                                  <p:childTnLst>
                                    <p:set>
                                      <p:cBhvr>
                                        <p:cTn id="16" dur="1" fill="hold">
                                          <p:stCondLst>
                                            <p:cond delay="0"/>
                                          </p:stCondLst>
                                        </p:cTn>
                                        <p:tgtEl>
                                          <p:spTgt spid="26627"/>
                                        </p:tgtEl>
                                        <p:attrNameLst>
                                          <p:attrName>style.visibility</p:attrName>
                                        </p:attrNameLst>
                                      </p:cBhvr>
                                      <p:to>
                                        <p:strVal val="visible"/>
                                      </p:to>
                                    </p:set>
                                    <p:anim calcmode="lin" valueType="num">
                                      <p:cBhvr additive="base">
                                        <p:cTn id="17" dur="500" fill="hold"/>
                                        <p:tgtEl>
                                          <p:spTgt spid="26627"/>
                                        </p:tgtEl>
                                        <p:attrNameLst>
                                          <p:attrName>ppt_x</p:attrName>
                                        </p:attrNameLst>
                                      </p:cBhvr>
                                      <p:tavLst>
                                        <p:tav tm="0">
                                          <p:val>
                                            <p:strVal val="0-#ppt_w/2"/>
                                          </p:val>
                                        </p:tav>
                                        <p:tav tm="100000">
                                          <p:val>
                                            <p:strVal val="#ppt_x"/>
                                          </p:val>
                                        </p:tav>
                                      </p:tavLst>
                                    </p:anim>
                                    <p:anim calcmode="lin" valueType="num">
                                      <p:cBhvr additive="base">
                                        <p:cTn id="18" dur="500" fill="hold"/>
                                        <p:tgtEl>
                                          <p:spTgt spid="266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par>
                          <p:cTn id="19" fill="hold" nodeType="afterGroup">
                            <p:stCondLst>
                              <p:cond delay="3000"/>
                            </p:stCondLst>
                            <p:childTnLst>
                              <p:par>
                                <p:cTn id="20" presetID="2" presetClass="entr" presetSubtype="8" fill="hold" grpId="0" nodeType="afterEffect">
                                  <p:stCondLst>
                                    <p:cond delay="500"/>
                                  </p:stCondLst>
                                  <p:childTnLst>
                                    <p:set>
                                      <p:cBhvr>
                                        <p:cTn id="21" dur="1" fill="hold">
                                          <p:stCondLst>
                                            <p:cond delay="0"/>
                                          </p:stCondLst>
                                        </p:cTn>
                                        <p:tgtEl>
                                          <p:spTgt spid="26632"/>
                                        </p:tgtEl>
                                        <p:attrNameLst>
                                          <p:attrName>style.visibility</p:attrName>
                                        </p:attrNameLst>
                                      </p:cBhvr>
                                      <p:to>
                                        <p:strVal val="visible"/>
                                      </p:to>
                                    </p:set>
                                    <p:anim calcmode="lin" valueType="num">
                                      <p:cBhvr additive="base">
                                        <p:cTn id="22" dur="500" fill="hold"/>
                                        <p:tgtEl>
                                          <p:spTgt spid="26632"/>
                                        </p:tgtEl>
                                        <p:attrNameLst>
                                          <p:attrName>ppt_x</p:attrName>
                                        </p:attrNameLst>
                                      </p:cBhvr>
                                      <p:tavLst>
                                        <p:tav tm="0">
                                          <p:val>
                                            <p:strVal val="0-#ppt_w/2"/>
                                          </p:val>
                                        </p:tav>
                                        <p:tav tm="100000">
                                          <p:val>
                                            <p:strVal val="#ppt_x"/>
                                          </p:val>
                                        </p:tav>
                                      </p:tavLst>
                                    </p:anim>
                                    <p:anim calcmode="lin" valueType="num">
                                      <p:cBhvr additive="base">
                                        <p:cTn id="23" dur="500" fill="hold"/>
                                        <p:tgtEl>
                                          <p:spTgt spid="266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par>
                          <p:cTn id="24" fill="hold" nodeType="afterGroup">
                            <p:stCondLst>
                              <p:cond delay="4000"/>
                            </p:stCondLst>
                            <p:childTnLst>
                              <p:par>
                                <p:cTn id="25" presetID="2" presetClass="entr" presetSubtype="8" fill="hold" grpId="0" nodeType="afterEffect">
                                  <p:stCondLst>
                                    <p:cond delay="500"/>
                                  </p:stCondLst>
                                  <p:childTnLst>
                                    <p:set>
                                      <p:cBhvr>
                                        <p:cTn id="26" dur="1" fill="hold">
                                          <p:stCondLst>
                                            <p:cond delay="0"/>
                                          </p:stCondLst>
                                        </p:cTn>
                                        <p:tgtEl>
                                          <p:spTgt spid="26630"/>
                                        </p:tgtEl>
                                        <p:attrNameLst>
                                          <p:attrName>style.visibility</p:attrName>
                                        </p:attrNameLst>
                                      </p:cBhvr>
                                      <p:to>
                                        <p:strVal val="visible"/>
                                      </p:to>
                                    </p:set>
                                    <p:anim calcmode="lin" valueType="num">
                                      <p:cBhvr additive="base">
                                        <p:cTn id="27" dur="500" fill="hold"/>
                                        <p:tgtEl>
                                          <p:spTgt spid="26630"/>
                                        </p:tgtEl>
                                        <p:attrNameLst>
                                          <p:attrName>ppt_x</p:attrName>
                                        </p:attrNameLst>
                                      </p:cBhvr>
                                      <p:tavLst>
                                        <p:tav tm="0">
                                          <p:val>
                                            <p:strVal val="0-#ppt_w/2"/>
                                          </p:val>
                                        </p:tav>
                                        <p:tav tm="100000">
                                          <p:val>
                                            <p:strVal val="#ppt_x"/>
                                          </p:val>
                                        </p:tav>
                                      </p:tavLst>
                                    </p:anim>
                                    <p:anim calcmode="lin" valueType="num">
                                      <p:cBhvr additive="base">
                                        <p:cTn id="28" dur="500" fill="hold"/>
                                        <p:tgtEl>
                                          <p:spTgt spid="266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drum.wav"/>
                                        </p:tgtEl>
                                      </p:cMediaNode>
                                    </p:audio>
                                  </p:subTnLst>
                                </p:cTn>
                              </p:par>
                            </p:childTnLst>
                          </p:cTn>
                        </p:par>
                        <p:par>
                          <p:cTn id="29" fill="hold" nodeType="afterGroup">
                            <p:stCondLst>
                              <p:cond delay="5000"/>
                            </p:stCondLst>
                            <p:childTnLst>
                              <p:par>
                                <p:cTn id="30" presetID="2" presetClass="entr" presetSubtype="8" fill="hold" grpId="0" nodeType="afterEffect">
                                  <p:stCondLst>
                                    <p:cond delay="2000"/>
                                  </p:stCondLst>
                                  <p:childTnLst>
                                    <p:set>
                                      <p:cBhvr>
                                        <p:cTn id="31" dur="1" fill="hold">
                                          <p:stCondLst>
                                            <p:cond delay="0"/>
                                          </p:stCondLst>
                                        </p:cTn>
                                        <p:tgtEl>
                                          <p:spTgt spid="26631"/>
                                        </p:tgtEl>
                                        <p:attrNameLst>
                                          <p:attrName>style.visibility</p:attrName>
                                        </p:attrNameLst>
                                      </p:cBhvr>
                                      <p:to>
                                        <p:strVal val="visible"/>
                                      </p:to>
                                    </p:set>
                                    <p:anim calcmode="lin" valueType="num">
                                      <p:cBhvr additive="base">
                                        <p:cTn id="32" dur="500" fill="hold"/>
                                        <p:tgtEl>
                                          <p:spTgt spid="26631"/>
                                        </p:tgtEl>
                                        <p:attrNameLst>
                                          <p:attrName>ppt_x</p:attrName>
                                        </p:attrNameLst>
                                      </p:cBhvr>
                                      <p:tavLst>
                                        <p:tav tm="0">
                                          <p:val>
                                            <p:strVal val="0-#ppt_w/2"/>
                                          </p:val>
                                        </p:tav>
                                        <p:tav tm="100000">
                                          <p:val>
                                            <p:strVal val="#ppt_x"/>
                                          </p:val>
                                        </p:tav>
                                      </p:tavLst>
                                    </p:anim>
                                    <p:anim calcmode="lin" valueType="num">
                                      <p:cBhvr additive="base">
                                        <p:cTn id="33" dur="500" fill="hold"/>
                                        <p:tgtEl>
                                          <p:spTgt spid="266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dru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28" grpId="0" animBg="1"/>
      <p:bldP spid="26629" grpId="0" animBg="1"/>
      <p:bldP spid="26630" grpId="0" animBg="1"/>
      <p:bldP spid="26631" grpId="0" animBg="1"/>
      <p:bldP spid="2663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Communism</a:t>
            </a:r>
            <a:endParaRPr lang="en-US" dirty="0"/>
          </a:p>
        </p:txBody>
      </p:sp>
      <p:sp>
        <p:nvSpPr>
          <p:cNvPr id="3" name="Rectangle 2"/>
          <p:cNvSpPr/>
          <p:nvPr/>
        </p:nvSpPr>
        <p:spPr>
          <a:xfrm>
            <a:off x="0" y="1417638"/>
            <a:ext cx="9144000" cy="5139869"/>
          </a:xfrm>
          <a:prstGeom prst="rect">
            <a:avLst/>
          </a:prstGeom>
        </p:spPr>
        <p:txBody>
          <a:bodyPr wrap="square">
            <a:spAutoFit/>
          </a:bodyPr>
          <a:lstStyle/>
          <a:p>
            <a:r>
              <a:rPr lang="en-US" sz="2800" b="1" u="sng" dirty="0"/>
              <a:t>Definition</a:t>
            </a:r>
            <a:r>
              <a:rPr lang="en-US" sz="2800" dirty="0"/>
              <a:t>:  a </a:t>
            </a:r>
            <a:r>
              <a:rPr lang="en-US" sz="2800" b="1" u="sng" dirty="0"/>
              <a:t>theory</a:t>
            </a:r>
            <a:r>
              <a:rPr lang="en-US" sz="2800" dirty="0"/>
              <a:t> or system of </a:t>
            </a:r>
            <a:r>
              <a:rPr lang="en-US" sz="2800" b="1" u="sng" dirty="0"/>
              <a:t>social</a:t>
            </a:r>
            <a:r>
              <a:rPr lang="en-US" sz="2800" dirty="0"/>
              <a:t> organization in which all </a:t>
            </a:r>
            <a:r>
              <a:rPr lang="en-US" sz="2800" b="1" u="sng" dirty="0"/>
              <a:t>property</a:t>
            </a:r>
            <a:r>
              <a:rPr lang="en-US" sz="2800" dirty="0"/>
              <a:t> is </a:t>
            </a:r>
            <a:r>
              <a:rPr lang="en-US" sz="2800" b="1" u="sng" dirty="0"/>
              <a:t>owned</a:t>
            </a:r>
            <a:r>
              <a:rPr lang="en-US" sz="2800" dirty="0"/>
              <a:t> by the </a:t>
            </a:r>
            <a:r>
              <a:rPr lang="en-US" sz="2800" b="1" u="sng" dirty="0"/>
              <a:t>community</a:t>
            </a:r>
            <a:r>
              <a:rPr lang="en-US" sz="2800" dirty="0"/>
              <a:t> and each person contributes and receives according to their needs. </a:t>
            </a:r>
            <a:endParaRPr lang="en-CA" sz="2800" dirty="0"/>
          </a:p>
          <a:p>
            <a:pPr lvl="0"/>
            <a:r>
              <a:rPr lang="en-US" sz="2800" dirty="0"/>
              <a:t>Found at the far </a:t>
            </a:r>
            <a:r>
              <a:rPr lang="en-US" sz="2800" b="1" u="sng" dirty="0"/>
              <a:t>left</a:t>
            </a:r>
            <a:r>
              <a:rPr lang="en-US" sz="2800" dirty="0"/>
              <a:t> of the Political Spectrum. </a:t>
            </a:r>
            <a:endParaRPr lang="en-CA" sz="2800" dirty="0"/>
          </a:p>
          <a:p>
            <a:pPr lvl="0"/>
            <a:r>
              <a:rPr lang="en-US" sz="2800" dirty="0"/>
              <a:t>The state exercises </a:t>
            </a:r>
            <a:r>
              <a:rPr lang="en-US" sz="2800" b="1" u="sng" dirty="0"/>
              <a:t>control</a:t>
            </a:r>
            <a:r>
              <a:rPr lang="en-US" sz="2800" u="sng" dirty="0"/>
              <a:t> </a:t>
            </a:r>
            <a:r>
              <a:rPr lang="en-US" sz="2800" dirty="0"/>
              <a:t>over the economy</a:t>
            </a:r>
            <a:r>
              <a:rPr lang="en-US" sz="2800" u="sng" dirty="0"/>
              <a:t>.</a:t>
            </a:r>
            <a:endParaRPr lang="en-CA" sz="2800" dirty="0"/>
          </a:p>
          <a:p>
            <a:pPr lvl="0"/>
            <a:r>
              <a:rPr lang="en-US" sz="2800" dirty="0"/>
              <a:t>The </a:t>
            </a:r>
            <a:r>
              <a:rPr lang="en-US" sz="2800" b="1" dirty="0"/>
              <a:t>government</a:t>
            </a:r>
            <a:r>
              <a:rPr lang="en-US" sz="2800" dirty="0"/>
              <a:t> decides what to </a:t>
            </a:r>
            <a:r>
              <a:rPr lang="en-US" sz="2800" b="1" dirty="0"/>
              <a:t>make</a:t>
            </a:r>
            <a:r>
              <a:rPr lang="en-US" sz="2800" dirty="0"/>
              <a:t> and how much to </a:t>
            </a:r>
            <a:r>
              <a:rPr lang="en-US" sz="2800" b="1" dirty="0"/>
              <a:t>make</a:t>
            </a:r>
            <a:r>
              <a:rPr lang="en-US" sz="2800" dirty="0"/>
              <a:t>. </a:t>
            </a:r>
            <a:endParaRPr lang="en-CA" sz="2800" dirty="0"/>
          </a:p>
          <a:p>
            <a:pPr lvl="0"/>
            <a:r>
              <a:rPr lang="en-US" sz="2800" dirty="0"/>
              <a:t>Often run by a </a:t>
            </a:r>
            <a:r>
              <a:rPr lang="en-US" sz="2800" b="1" dirty="0"/>
              <a:t>single</a:t>
            </a:r>
            <a:r>
              <a:rPr lang="en-US" sz="2800" dirty="0"/>
              <a:t> authoritarian political party.</a:t>
            </a:r>
            <a:endParaRPr lang="en-CA" sz="2800" dirty="0"/>
          </a:p>
          <a:p>
            <a:pPr lvl="0"/>
            <a:r>
              <a:rPr lang="en-US" sz="2800" dirty="0"/>
              <a:t>The individual </a:t>
            </a:r>
            <a:r>
              <a:rPr lang="en-US" sz="2800" b="1" dirty="0"/>
              <a:t>exists</a:t>
            </a:r>
            <a:r>
              <a:rPr lang="en-US" sz="2800" dirty="0"/>
              <a:t> to serve the </a:t>
            </a:r>
            <a:r>
              <a:rPr lang="en-US" sz="2800" b="1" dirty="0"/>
              <a:t>state</a:t>
            </a:r>
            <a:r>
              <a:rPr lang="en-US" sz="2800" dirty="0"/>
              <a:t>.</a:t>
            </a:r>
            <a:endParaRPr lang="en-CA" sz="2800" dirty="0"/>
          </a:p>
          <a:p>
            <a:pPr lvl="0"/>
            <a:r>
              <a:rPr lang="en-US" sz="2800" dirty="0"/>
              <a:t>The goal is to have equality amongst all </a:t>
            </a:r>
            <a:r>
              <a:rPr lang="en-US" sz="2800" b="1" dirty="0"/>
              <a:t>citizens</a:t>
            </a:r>
            <a:r>
              <a:rPr lang="en-US" sz="2800" dirty="0"/>
              <a:t>. </a:t>
            </a:r>
            <a:endParaRPr lang="en-CA" sz="2800" dirty="0"/>
          </a:p>
          <a:p>
            <a:pPr>
              <a:lnSpc>
                <a:spcPct val="80000"/>
              </a:lnSpc>
            </a:pPr>
            <a:endParaRPr lang="en-US" sz="2400" dirty="0">
              <a:latin typeface="+mj-lt"/>
              <a:ea typeface="宋体" charset="0"/>
            </a:endParaRPr>
          </a:p>
        </p:txBody>
      </p:sp>
    </p:spTree>
    <p:extLst>
      <p:ext uri="{BB962C8B-B14F-4D97-AF65-F5344CB8AC3E}">
        <p14:creationId xmlns:p14="http://schemas.microsoft.com/office/powerpoint/2010/main" val="28815054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080"/>
            <a:ext cx="9144000" cy="1143000"/>
          </a:xfrm>
        </p:spPr>
        <p:txBody>
          <a:bodyPr/>
          <a:lstStyle/>
          <a:p>
            <a:r>
              <a:rPr lang="en-US" dirty="0" smtClean="0"/>
              <a:t>Socialism</a:t>
            </a:r>
            <a:endParaRPr lang="en-US" dirty="0"/>
          </a:p>
        </p:txBody>
      </p:sp>
      <p:sp>
        <p:nvSpPr>
          <p:cNvPr id="3" name="Rectangle 2"/>
          <p:cNvSpPr/>
          <p:nvPr/>
        </p:nvSpPr>
        <p:spPr>
          <a:xfrm>
            <a:off x="0" y="1054835"/>
            <a:ext cx="9144000" cy="5853910"/>
          </a:xfrm>
          <a:prstGeom prst="rect">
            <a:avLst/>
          </a:prstGeom>
        </p:spPr>
        <p:txBody>
          <a:bodyPr wrap="square">
            <a:spAutoFit/>
          </a:bodyPr>
          <a:lstStyle/>
          <a:p>
            <a:r>
              <a:rPr lang="en-US" sz="2400" dirty="0"/>
              <a:t>Definition: a theory or system of social organization in which production, </a:t>
            </a:r>
            <a:r>
              <a:rPr lang="en-US" sz="2400" b="1" dirty="0"/>
              <a:t>distribution</a:t>
            </a:r>
            <a:r>
              <a:rPr lang="en-US" sz="2400" dirty="0"/>
              <a:t>, and exchange should be </a:t>
            </a:r>
            <a:r>
              <a:rPr lang="en-US" sz="2400" b="1" dirty="0"/>
              <a:t>owned</a:t>
            </a:r>
            <a:r>
              <a:rPr lang="en-US" sz="2400" dirty="0"/>
              <a:t> or </a:t>
            </a:r>
            <a:r>
              <a:rPr lang="en-US" sz="2400" b="1" dirty="0"/>
              <a:t>regulated</a:t>
            </a:r>
            <a:r>
              <a:rPr lang="en-US" sz="2400" dirty="0"/>
              <a:t> by the </a:t>
            </a:r>
            <a:r>
              <a:rPr lang="en-US" sz="2400" b="1" dirty="0"/>
              <a:t>community</a:t>
            </a:r>
            <a:r>
              <a:rPr lang="en-US" sz="2400" dirty="0"/>
              <a:t> as a whole and distributed according to </a:t>
            </a:r>
            <a:r>
              <a:rPr lang="en-US" sz="2400" b="1" dirty="0"/>
              <a:t>productivity</a:t>
            </a:r>
            <a:r>
              <a:rPr lang="en-US" sz="2400" dirty="0"/>
              <a:t>. </a:t>
            </a:r>
            <a:endParaRPr lang="en-CA" sz="2400" dirty="0"/>
          </a:p>
          <a:p>
            <a:pPr lvl="0"/>
            <a:r>
              <a:rPr lang="en-US" sz="2400" dirty="0"/>
              <a:t>Found at the middle left of the Political Spectrum. </a:t>
            </a:r>
            <a:endParaRPr lang="en-CA" sz="2400" dirty="0"/>
          </a:p>
          <a:p>
            <a:pPr lvl="0"/>
            <a:r>
              <a:rPr lang="en-US" sz="2400" dirty="0"/>
              <a:t>The state exercises </a:t>
            </a:r>
            <a:r>
              <a:rPr lang="en-US" sz="2400" b="1" dirty="0"/>
              <a:t>limited</a:t>
            </a:r>
            <a:r>
              <a:rPr lang="en-US" sz="2400" dirty="0"/>
              <a:t> control over the </a:t>
            </a:r>
            <a:r>
              <a:rPr lang="en-US" sz="2400" b="1" dirty="0"/>
              <a:t>economy</a:t>
            </a:r>
            <a:r>
              <a:rPr lang="en-US" sz="2400" dirty="0"/>
              <a:t>.</a:t>
            </a:r>
            <a:endParaRPr lang="en-CA" sz="2400" dirty="0"/>
          </a:p>
          <a:p>
            <a:pPr lvl="0"/>
            <a:r>
              <a:rPr lang="en-US" sz="2400" dirty="0"/>
              <a:t>The government + </a:t>
            </a:r>
            <a:r>
              <a:rPr lang="en-US" sz="2400" b="1" dirty="0"/>
              <a:t>people</a:t>
            </a:r>
            <a:r>
              <a:rPr lang="en-US" sz="2400" dirty="0"/>
              <a:t> decides what to make. </a:t>
            </a:r>
            <a:endParaRPr lang="en-CA" sz="2400" dirty="0"/>
          </a:p>
          <a:p>
            <a:pPr lvl="0"/>
            <a:r>
              <a:rPr lang="en-US" sz="2400" dirty="0"/>
              <a:t>Often run by a single authoritarian political party/democratic party.</a:t>
            </a:r>
            <a:endParaRPr lang="en-CA" sz="2400" dirty="0"/>
          </a:p>
          <a:p>
            <a:pPr lvl="0"/>
            <a:r>
              <a:rPr lang="en-US" sz="2400" dirty="0"/>
              <a:t>The individual exists to serve the state and </a:t>
            </a:r>
            <a:r>
              <a:rPr lang="en-US" sz="2400" b="1" dirty="0"/>
              <a:t>himself</a:t>
            </a:r>
            <a:r>
              <a:rPr lang="en-US" sz="2400" dirty="0"/>
              <a:t>.</a:t>
            </a:r>
            <a:endParaRPr lang="en-CA" sz="2400" dirty="0"/>
          </a:p>
          <a:p>
            <a:pPr lvl="0"/>
            <a:r>
              <a:rPr lang="en-US" sz="2400" dirty="0"/>
              <a:t>The goal is to have more </a:t>
            </a:r>
            <a:r>
              <a:rPr lang="en-US" sz="2400" b="1" dirty="0"/>
              <a:t>equality</a:t>
            </a:r>
            <a:r>
              <a:rPr lang="en-US" sz="2400" dirty="0"/>
              <a:t> amongst citizens. </a:t>
            </a:r>
            <a:endParaRPr lang="en-CA" sz="2400" dirty="0"/>
          </a:p>
          <a:p>
            <a:pPr>
              <a:lnSpc>
                <a:spcPct val="80000"/>
              </a:lnSpc>
            </a:pPr>
            <a:endParaRPr lang="en-US" sz="2400" dirty="0">
              <a:ea typeface="宋体" charset="0"/>
            </a:endParaRPr>
          </a:p>
          <a:p>
            <a:pPr lvl="1">
              <a:lnSpc>
                <a:spcPct val="80000"/>
              </a:lnSpc>
            </a:pPr>
            <a:r>
              <a:rPr lang="en-US" sz="2400" dirty="0">
                <a:ea typeface="宋体" charset="0"/>
              </a:rPr>
              <a:t>The goal is to have </a:t>
            </a:r>
            <a:r>
              <a:rPr lang="en-US" sz="2400" dirty="0" smtClean="0">
                <a:ea typeface="宋体" charset="0"/>
              </a:rPr>
              <a:t>more equality </a:t>
            </a:r>
            <a:r>
              <a:rPr lang="en-US" sz="2400" dirty="0">
                <a:ea typeface="宋体" charset="0"/>
              </a:rPr>
              <a:t>amongst </a:t>
            </a:r>
            <a:r>
              <a:rPr lang="en-US" sz="2400" dirty="0" smtClean="0">
                <a:ea typeface="宋体" charset="0"/>
              </a:rPr>
              <a:t>citizens</a:t>
            </a:r>
            <a:r>
              <a:rPr lang="en-US" sz="2400" dirty="0">
                <a:ea typeface="宋体" charset="0"/>
              </a:rPr>
              <a:t>. </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0592196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Environmentalism</a:t>
            </a:r>
            <a:endParaRPr lang="en-US" dirty="0"/>
          </a:p>
        </p:txBody>
      </p:sp>
      <p:sp>
        <p:nvSpPr>
          <p:cNvPr id="3" name="TextBox 2"/>
          <p:cNvSpPr txBox="1"/>
          <p:nvPr/>
        </p:nvSpPr>
        <p:spPr>
          <a:xfrm>
            <a:off x="148492" y="1836616"/>
            <a:ext cx="8538308" cy="646331"/>
          </a:xfrm>
          <a:prstGeom prst="rect">
            <a:avLst/>
          </a:prstGeom>
          <a:noFill/>
        </p:spPr>
        <p:txBody>
          <a:bodyPr wrap="square" rtlCol="0">
            <a:spAutoFit/>
          </a:bodyPr>
          <a:lstStyle/>
          <a:p>
            <a:r>
              <a:rPr lang="en-US" dirty="0"/>
              <a:t>Definition: Environmentalism is a social movement/ideology that is concerned with protecting the </a:t>
            </a:r>
            <a:r>
              <a:rPr lang="en-US" b="1" dirty="0"/>
              <a:t>environment</a:t>
            </a:r>
            <a:r>
              <a:rPr lang="en-US" dirty="0"/>
              <a:t>. </a:t>
            </a:r>
            <a:endParaRPr lang="en-CA" dirty="0"/>
          </a:p>
        </p:txBody>
      </p:sp>
    </p:spTree>
    <p:extLst>
      <p:ext uri="{BB962C8B-B14F-4D97-AF65-F5344CB8AC3E}">
        <p14:creationId xmlns:p14="http://schemas.microsoft.com/office/powerpoint/2010/main" val="395405410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Feminism</a:t>
            </a:r>
            <a:endParaRPr lang="en-US" dirty="0"/>
          </a:p>
        </p:txBody>
      </p:sp>
      <p:sp>
        <p:nvSpPr>
          <p:cNvPr id="3" name="TextBox 2"/>
          <p:cNvSpPr txBox="1"/>
          <p:nvPr/>
        </p:nvSpPr>
        <p:spPr>
          <a:xfrm>
            <a:off x="0" y="1515330"/>
            <a:ext cx="9144000" cy="5078313"/>
          </a:xfrm>
          <a:prstGeom prst="rect">
            <a:avLst/>
          </a:prstGeom>
          <a:noFill/>
        </p:spPr>
        <p:txBody>
          <a:bodyPr wrap="square" rtlCol="0">
            <a:spAutoFit/>
          </a:bodyPr>
          <a:lstStyle/>
          <a:p>
            <a:r>
              <a:rPr lang="en-US" sz="2400" dirty="0"/>
              <a:t>Definition: Feminism is a political movement, ideology and social </a:t>
            </a:r>
            <a:r>
              <a:rPr lang="en-US" sz="2400" b="1" dirty="0"/>
              <a:t>movement</a:t>
            </a:r>
            <a:endParaRPr lang="en-CA" sz="2400" dirty="0"/>
          </a:p>
          <a:p>
            <a:r>
              <a:rPr lang="en-US" sz="2400" dirty="0"/>
              <a:t>that are striving for a common </a:t>
            </a:r>
            <a:r>
              <a:rPr lang="en-US" sz="2400" b="1" dirty="0"/>
              <a:t>goal</a:t>
            </a:r>
            <a:r>
              <a:rPr lang="en-US" sz="2400" dirty="0"/>
              <a:t>: to establish and achieve political, economic, and social </a:t>
            </a:r>
            <a:r>
              <a:rPr lang="en-US" sz="2400" b="1" dirty="0"/>
              <a:t>gender</a:t>
            </a:r>
            <a:r>
              <a:rPr lang="en-US" sz="2400" dirty="0"/>
              <a:t> </a:t>
            </a:r>
            <a:r>
              <a:rPr lang="en-US" sz="2400" b="1" dirty="0"/>
              <a:t>equality</a:t>
            </a:r>
            <a:r>
              <a:rPr lang="en-US" sz="2400" dirty="0"/>
              <a:t>.</a:t>
            </a:r>
            <a:endParaRPr lang="en-CA" sz="2400" dirty="0"/>
          </a:p>
          <a:p>
            <a:r>
              <a:rPr lang="en-US" sz="2400" dirty="0"/>
              <a:t>Campaigning for Women’s Rights which include: </a:t>
            </a:r>
          </a:p>
          <a:p>
            <a:pPr marL="285750" lvl="0" indent="-285750">
              <a:buFont typeface="Arial"/>
              <a:buChar char="•"/>
            </a:pPr>
            <a:r>
              <a:rPr lang="en-US" sz="2400" b="1" dirty="0"/>
              <a:t>Voting</a:t>
            </a:r>
            <a:r>
              <a:rPr lang="en-CA" sz="2400" dirty="0"/>
              <a:t>, </a:t>
            </a:r>
            <a:r>
              <a:rPr lang="en-US" sz="2400" dirty="0"/>
              <a:t>holding public office</a:t>
            </a:r>
            <a:r>
              <a:rPr lang="en-CA" sz="2400" dirty="0"/>
              <a:t>, </a:t>
            </a:r>
            <a:r>
              <a:rPr lang="en-US" sz="2400" dirty="0"/>
              <a:t>to </a:t>
            </a:r>
            <a:r>
              <a:rPr lang="en-US" sz="2400" b="1" dirty="0"/>
              <a:t>work</a:t>
            </a:r>
            <a:r>
              <a:rPr lang="en-US" sz="2400" dirty="0"/>
              <a:t> </a:t>
            </a:r>
            <a:endParaRPr lang="en-CA" sz="2400" dirty="0"/>
          </a:p>
          <a:p>
            <a:pPr marL="285750" lvl="0" indent="-285750">
              <a:buFont typeface="Arial"/>
              <a:buChar char="•"/>
            </a:pPr>
            <a:r>
              <a:rPr lang="en-US" sz="2400" dirty="0"/>
              <a:t>To own </a:t>
            </a:r>
            <a:r>
              <a:rPr lang="en-US" sz="2400" b="1" dirty="0"/>
              <a:t>property</a:t>
            </a:r>
            <a:r>
              <a:rPr lang="en-CA" sz="2400" dirty="0"/>
              <a:t>, </a:t>
            </a:r>
            <a:r>
              <a:rPr lang="en-US" sz="2400" dirty="0"/>
              <a:t>to receive an </a:t>
            </a:r>
            <a:r>
              <a:rPr lang="en-US" sz="2400" b="1" dirty="0"/>
              <a:t>education</a:t>
            </a:r>
            <a:endParaRPr lang="en-CA" sz="2400" dirty="0"/>
          </a:p>
          <a:p>
            <a:pPr marL="285750" lvl="0" indent="-285750">
              <a:buFont typeface="Arial"/>
              <a:buChar char="•"/>
            </a:pPr>
            <a:r>
              <a:rPr lang="en-US" sz="2400" dirty="0"/>
              <a:t>To earn fair wages or </a:t>
            </a:r>
            <a:r>
              <a:rPr lang="en-US" sz="2400" b="1" dirty="0"/>
              <a:t>equal</a:t>
            </a:r>
            <a:r>
              <a:rPr lang="en-US" sz="2400" dirty="0"/>
              <a:t> pay</a:t>
            </a:r>
            <a:r>
              <a:rPr lang="en-CA" sz="2400" dirty="0"/>
              <a:t>, </a:t>
            </a:r>
            <a:r>
              <a:rPr lang="en-US" sz="2400" dirty="0"/>
              <a:t>to have </a:t>
            </a:r>
            <a:r>
              <a:rPr lang="en-US" sz="2400" b="1" dirty="0"/>
              <a:t>maternity</a:t>
            </a:r>
            <a:r>
              <a:rPr lang="en-US" sz="2400" dirty="0"/>
              <a:t> leave</a:t>
            </a:r>
            <a:endParaRPr lang="en-CA" sz="2400" dirty="0"/>
          </a:p>
          <a:p>
            <a:pPr marL="285750" lvl="0" indent="-285750">
              <a:buFont typeface="Arial"/>
              <a:buChar char="•"/>
            </a:pPr>
            <a:r>
              <a:rPr lang="en-US" sz="2400" dirty="0"/>
              <a:t>To have equal </a:t>
            </a:r>
            <a:r>
              <a:rPr lang="en-US" sz="2400" b="1" dirty="0"/>
              <a:t>rights</a:t>
            </a:r>
            <a:r>
              <a:rPr lang="en-US" sz="2400" dirty="0"/>
              <a:t> within marriage.</a:t>
            </a:r>
            <a:endParaRPr lang="en-CA" sz="2400" dirty="0"/>
          </a:p>
          <a:p>
            <a:pPr marL="285750" lvl="0" indent="-285750">
              <a:buFont typeface="Arial"/>
              <a:buChar char="•"/>
            </a:pPr>
            <a:r>
              <a:rPr lang="en-US" sz="2400" dirty="0"/>
              <a:t>To </a:t>
            </a:r>
            <a:r>
              <a:rPr lang="en-US" sz="2400" b="1" dirty="0"/>
              <a:t>protect</a:t>
            </a:r>
            <a:r>
              <a:rPr lang="en-US" sz="2400" dirty="0"/>
              <a:t> women from rape/sexual harassment/violence</a:t>
            </a:r>
            <a:endParaRPr lang="en-CA" sz="2400" dirty="0"/>
          </a:p>
          <a:p>
            <a:endParaRPr lang="en-US" dirty="0" smtClean="0"/>
          </a:p>
          <a:p>
            <a:r>
              <a:rPr lang="en-US" dirty="0"/>
              <a:t>	</a:t>
            </a:r>
          </a:p>
        </p:txBody>
      </p:sp>
    </p:spTree>
    <p:extLst>
      <p:ext uri="{BB962C8B-B14F-4D97-AF65-F5344CB8AC3E}">
        <p14:creationId xmlns:p14="http://schemas.microsoft.com/office/powerpoint/2010/main" val="201879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Canadian Slang</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7" name="Content Placeholder 6"/>
          <p:cNvSpPr>
            <a:spLocks noGrp="1"/>
          </p:cNvSpPr>
          <p:nvPr>
            <p:ph idx="1"/>
          </p:nvPr>
        </p:nvSpPr>
        <p:spPr>
          <a:xfrm>
            <a:off x="-1" y="1253609"/>
            <a:ext cx="9143999" cy="1862583"/>
          </a:xfrm>
        </p:spPr>
        <p:txBody>
          <a:bodyPr/>
          <a:lstStyle/>
          <a:p>
            <a:pPr marL="0" indent="0">
              <a:buNone/>
            </a:pPr>
            <a:r>
              <a:rPr lang="en-US" dirty="0" smtClean="0"/>
              <a:t>Let’s take a gander at some Canadian Slang eh? Be a Keener, and just </a:t>
            </a:r>
            <a:r>
              <a:rPr lang="en-US" dirty="0" err="1" smtClean="0"/>
              <a:t>Give’r</a:t>
            </a:r>
            <a:r>
              <a:rPr lang="en-US" dirty="0" smtClean="0"/>
              <a:t> on this assignment!</a:t>
            </a:r>
          </a:p>
          <a:p>
            <a:pPr marL="0" indent="0">
              <a:buNone/>
            </a:pPr>
            <a:endParaRPr lang="en-US" dirty="0"/>
          </a:p>
        </p:txBody>
      </p:sp>
      <p:pic>
        <p:nvPicPr>
          <p:cNvPr id="3" name="Picture 2" descr="56dc09980029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158482"/>
            <a:ext cx="9144000" cy="3699517"/>
          </a:xfrm>
          <a:prstGeom prst="rect">
            <a:avLst/>
          </a:prstGeom>
        </p:spPr>
      </p:pic>
    </p:spTree>
    <p:extLst>
      <p:ext uri="{BB962C8B-B14F-4D97-AF65-F5344CB8AC3E}">
        <p14:creationId xmlns:p14="http://schemas.microsoft.com/office/powerpoint/2010/main" val="347448595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a:miter lim="800000"/>
            <a:headEnd/>
            <a:tailEnd/>
          </a:ln>
          <a:extLst/>
        </p:spPr>
        <p:txBody>
          <a:bodyPr lIns="92075" tIns="46038" rIns="92075" bIns="46038" anchorCtr="1">
            <a:normAutofit fontScale="90000"/>
          </a:bodyPr>
          <a:lstStyle/>
          <a:p>
            <a:pPr eaLnBrk="1" fontAlgn="auto" hangingPunct="1">
              <a:spcAft>
                <a:spcPts val="0"/>
              </a:spcAft>
              <a:defRPr/>
            </a:pPr>
            <a:r>
              <a:rPr lang="en-US" sz="4000" smtClean="0"/>
              <a:t>The Political Spectrum </a:t>
            </a:r>
            <a:br>
              <a:rPr lang="en-US" sz="4000" smtClean="0"/>
            </a:br>
            <a:r>
              <a:rPr lang="en-US" sz="4000" smtClean="0"/>
              <a:t>(Centre to Right Wing)</a:t>
            </a:r>
            <a:endParaRPr lang="en-US" smtClean="0"/>
          </a:p>
        </p:txBody>
      </p:sp>
      <p:sp>
        <p:nvSpPr>
          <p:cNvPr id="31747" name="AutoShape 3"/>
          <p:cNvSpPr>
            <a:spLocks noChangeArrowheads="1"/>
          </p:cNvSpPr>
          <p:nvPr/>
        </p:nvSpPr>
        <p:spPr bwMode="auto">
          <a:xfrm>
            <a:off x="914400" y="2895600"/>
            <a:ext cx="5095875" cy="2971800"/>
          </a:xfrm>
          <a:prstGeom prst="flowChartDelay">
            <a:avLst/>
          </a:prstGeom>
          <a:solidFill>
            <a:srgbClr val="00CCFF"/>
          </a:solidFill>
          <a:ln w="12700" cap="sq">
            <a:solidFill>
              <a:schemeClr val="tx1"/>
            </a:solidFill>
            <a:miter lim="800000"/>
            <a:headEnd type="none" w="sm" len="sm"/>
            <a:tailEnd type="none" w="sm" len="sm"/>
          </a:ln>
        </p:spPr>
        <p:txBody>
          <a:bodyPr wrap="none" anchor="ctr"/>
          <a:lstStyle/>
          <a:p>
            <a:endParaRPr lang="en-CA"/>
          </a:p>
        </p:txBody>
      </p:sp>
      <p:sp>
        <p:nvSpPr>
          <p:cNvPr id="31748" name="Line 4"/>
          <p:cNvSpPr>
            <a:spLocks noChangeShapeType="1"/>
          </p:cNvSpPr>
          <p:nvPr/>
        </p:nvSpPr>
        <p:spPr bwMode="auto">
          <a:xfrm>
            <a:off x="914400" y="4419600"/>
            <a:ext cx="5867400" cy="0"/>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49" name="Line 5"/>
          <p:cNvSpPr>
            <a:spLocks noChangeShapeType="1"/>
          </p:cNvSpPr>
          <p:nvPr/>
        </p:nvSpPr>
        <p:spPr bwMode="auto">
          <a:xfrm>
            <a:off x="6781800" y="4419600"/>
            <a:ext cx="1752600" cy="0"/>
          </a:xfrm>
          <a:prstGeom prst="line">
            <a:avLst/>
          </a:prstGeom>
          <a:noFill/>
          <a:ln w="76200" cap="sq">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50" name="WordArt 6"/>
          <p:cNvSpPr>
            <a:spLocks noChangeArrowheads="1" noChangeShapeType="1" noTextEdit="1"/>
          </p:cNvSpPr>
          <p:nvPr/>
        </p:nvSpPr>
        <p:spPr bwMode="auto">
          <a:xfrm>
            <a:off x="228600" y="3144838"/>
            <a:ext cx="2019300" cy="495300"/>
          </a:xfrm>
          <a:prstGeom prst="rect">
            <a:avLst/>
          </a:prstGeom>
        </p:spPr>
        <p:txBody>
          <a:bodyPr wrap="none" fromWordArt="1">
            <a:prstTxWarp prst="textPlain">
              <a:avLst>
                <a:gd name="adj" fmla="val 50000"/>
              </a:avLst>
            </a:prstTxWarp>
          </a:bodyPr>
          <a:lstStyle/>
          <a:p>
            <a:pPr algn="ctr"/>
            <a:r>
              <a:rPr lang="en-US" sz="2800" b="1" kern="10">
                <a:ln w="9525" cap="sq">
                  <a:solidFill>
                    <a:srgbClr val="000000"/>
                  </a:solidFill>
                  <a:round/>
                  <a:headEnd type="none" w="sm" len="sm"/>
                  <a:tailEnd type="none" w="sm" len="sm"/>
                </a:ln>
                <a:solidFill>
                  <a:srgbClr val="FFFFFF"/>
                </a:solidFill>
                <a:effectLst>
                  <a:outerShdw blurRad="63500" dist="38099" dir="2700000" algn="ctr" rotWithShape="0">
                    <a:srgbClr val="000000">
                      <a:alpha val="74997"/>
                    </a:srgbClr>
                  </a:outerShdw>
                </a:effectLst>
                <a:latin typeface="Arial Black"/>
                <a:ea typeface="Arial Black"/>
                <a:cs typeface="Arial Black"/>
              </a:rPr>
              <a:t>Liberalism</a:t>
            </a:r>
          </a:p>
        </p:txBody>
      </p:sp>
      <p:sp>
        <p:nvSpPr>
          <p:cNvPr id="31751" name="WordArt 7"/>
          <p:cNvSpPr>
            <a:spLocks noChangeArrowheads="1" noChangeShapeType="1" noTextEdit="1"/>
          </p:cNvSpPr>
          <p:nvPr/>
        </p:nvSpPr>
        <p:spPr bwMode="auto">
          <a:xfrm>
            <a:off x="3352800" y="4848225"/>
            <a:ext cx="2657475" cy="495300"/>
          </a:xfrm>
          <a:prstGeom prst="rect">
            <a:avLst/>
          </a:prstGeom>
        </p:spPr>
        <p:txBody>
          <a:bodyPr wrap="none" fromWordArt="1">
            <a:prstTxWarp prst="textPlain">
              <a:avLst>
                <a:gd name="adj" fmla="val 50000"/>
              </a:avLst>
            </a:prstTxWarp>
          </a:bodyPr>
          <a:lstStyle/>
          <a:p>
            <a:pPr algn="ctr"/>
            <a:r>
              <a:rPr lang="en-US" sz="2800" b="1" kern="10">
                <a:ln w="9525" cap="sq">
                  <a:solidFill>
                    <a:srgbClr val="000000"/>
                  </a:solidFill>
                  <a:round/>
                  <a:headEnd type="none" w="sm" len="sm"/>
                  <a:tailEnd type="none" w="sm" len="sm"/>
                </a:ln>
                <a:solidFill>
                  <a:srgbClr val="FFFFFF"/>
                </a:solidFill>
                <a:latin typeface="Arial Black"/>
                <a:ea typeface="Arial Black"/>
                <a:cs typeface="Arial Black"/>
              </a:rPr>
              <a:t>Conservatism</a:t>
            </a:r>
          </a:p>
        </p:txBody>
      </p:sp>
      <p:sp>
        <p:nvSpPr>
          <p:cNvPr id="31752" name="WordArt 8"/>
          <p:cNvSpPr>
            <a:spLocks noChangeArrowheads="1" noChangeShapeType="1" noTextEdit="1"/>
          </p:cNvSpPr>
          <p:nvPr/>
        </p:nvSpPr>
        <p:spPr bwMode="auto">
          <a:xfrm>
            <a:off x="6010275" y="3211513"/>
            <a:ext cx="2524125" cy="428625"/>
          </a:xfrm>
          <a:prstGeom prst="rect">
            <a:avLst/>
          </a:prstGeom>
        </p:spPr>
        <p:txBody>
          <a:bodyPr wrap="none" fromWordArt="1">
            <a:prstTxWarp prst="textPlain">
              <a:avLst>
                <a:gd name="adj" fmla="val 50000"/>
              </a:avLst>
            </a:prstTxWarp>
          </a:bodyPr>
          <a:lstStyle/>
          <a:p>
            <a:pPr algn="ctr"/>
            <a:r>
              <a:rPr lang="en-US" sz="2400" b="1" kern="10">
                <a:ln w="9525" cap="sq">
                  <a:solidFill>
                    <a:srgbClr val="000000"/>
                  </a:solidFill>
                  <a:round/>
                  <a:headEnd type="none" w="sm" len="sm"/>
                  <a:tailEnd type="none" w="sm" len="sm"/>
                </a:ln>
                <a:solidFill>
                  <a:srgbClr val="FFFFFF"/>
                </a:solidFill>
                <a:effectLst>
                  <a:outerShdw blurRad="63500" dist="38099" dir="2700000" algn="ctr" rotWithShape="0">
                    <a:srgbClr val="000000">
                      <a:alpha val="74997"/>
                    </a:srgbClr>
                  </a:outerShdw>
                </a:effectLst>
                <a:latin typeface="Arial Black"/>
                <a:ea typeface="Arial Black"/>
                <a:cs typeface="Arial Black"/>
              </a:rPr>
              <a:t>Fascism</a:t>
            </a:r>
          </a:p>
        </p:txBody>
      </p:sp>
      <p:sp>
        <p:nvSpPr>
          <p:cNvPr id="31753" name="Line 9"/>
          <p:cNvSpPr>
            <a:spLocks noChangeShapeType="1"/>
          </p:cNvSpPr>
          <p:nvPr/>
        </p:nvSpPr>
        <p:spPr bwMode="auto">
          <a:xfrm>
            <a:off x="2981325" y="4068763"/>
            <a:ext cx="0" cy="779462"/>
          </a:xfrm>
          <a:prstGeom prst="line">
            <a:avLst/>
          </a:prstGeom>
          <a:noFill/>
          <a:ln w="12700" cap="sq">
            <a:solidFill>
              <a:srgbClr val="0033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54" name="Line 10"/>
          <p:cNvSpPr>
            <a:spLocks noChangeShapeType="1"/>
          </p:cNvSpPr>
          <p:nvPr/>
        </p:nvSpPr>
        <p:spPr bwMode="auto">
          <a:xfrm>
            <a:off x="6781800" y="4068763"/>
            <a:ext cx="0" cy="779462"/>
          </a:xfrm>
          <a:prstGeom prst="line">
            <a:avLst/>
          </a:prstGeom>
          <a:noFill/>
          <a:ln w="12700" cap="sq">
            <a:solidFill>
              <a:srgbClr val="66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94059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0-#ppt_w/2"/>
                                          </p:val>
                                        </p:tav>
                                        <p:tav tm="100000">
                                          <p:val>
                                            <p:strVal val="#ppt_x"/>
                                          </p:val>
                                        </p:tav>
                                      </p:tavLst>
                                    </p:anim>
                                    <p:anim calcmode="lin" valueType="num">
                                      <p:cBhvr additive="base">
                                        <p:cTn id="8" dur="500" fill="hold"/>
                                        <p:tgtEl>
                                          <p:spTgt spid="317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nodeType="afterGroup">
                            <p:stCondLst>
                              <p:cond delay="1000"/>
                            </p:stCondLst>
                            <p:childTnLst>
                              <p:par>
                                <p:cTn id="10" presetID="2" presetClass="entr" presetSubtype="8" fill="hold" grpId="0" nodeType="afterEffect">
                                  <p:stCondLst>
                                    <p:cond delay="500"/>
                                  </p:stCondLst>
                                  <p:childTnLst>
                                    <p:set>
                                      <p:cBhvr>
                                        <p:cTn id="11" dur="1" fill="hold">
                                          <p:stCondLst>
                                            <p:cond delay="0"/>
                                          </p:stCondLst>
                                        </p:cTn>
                                        <p:tgtEl>
                                          <p:spTgt spid="31748"/>
                                        </p:tgtEl>
                                        <p:attrNameLst>
                                          <p:attrName>style.visibility</p:attrName>
                                        </p:attrNameLst>
                                      </p:cBhvr>
                                      <p:to>
                                        <p:strVal val="visible"/>
                                      </p:to>
                                    </p:set>
                                    <p:anim calcmode="lin" valueType="num">
                                      <p:cBhvr additive="base">
                                        <p:cTn id="12" dur="500" fill="hold"/>
                                        <p:tgtEl>
                                          <p:spTgt spid="31748"/>
                                        </p:tgtEl>
                                        <p:attrNameLst>
                                          <p:attrName>ppt_x</p:attrName>
                                        </p:attrNameLst>
                                      </p:cBhvr>
                                      <p:tavLst>
                                        <p:tav tm="0">
                                          <p:val>
                                            <p:strVal val="0-#ppt_w/2"/>
                                          </p:val>
                                        </p:tav>
                                        <p:tav tm="100000">
                                          <p:val>
                                            <p:strVal val="#ppt_x"/>
                                          </p:val>
                                        </p:tav>
                                      </p:tavLst>
                                    </p:anim>
                                    <p:anim calcmode="lin" valueType="num">
                                      <p:cBhvr additive="base">
                                        <p:cTn id="13" dur="500" fill="hold"/>
                                        <p:tgtEl>
                                          <p:spTgt spid="317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4" fill="hold" nodeType="afterGroup">
                            <p:stCondLst>
                              <p:cond delay="2000"/>
                            </p:stCondLst>
                            <p:childTnLst>
                              <p:par>
                                <p:cTn id="15" presetID="2" presetClass="entr" presetSubtype="8" fill="hold" grpId="0" nodeType="afterEffect">
                                  <p:stCondLst>
                                    <p:cond delay="500"/>
                                  </p:stCondLst>
                                  <p:childTnLst>
                                    <p:set>
                                      <p:cBhvr>
                                        <p:cTn id="16" dur="1" fill="hold">
                                          <p:stCondLst>
                                            <p:cond delay="0"/>
                                          </p:stCondLst>
                                        </p:cTn>
                                        <p:tgtEl>
                                          <p:spTgt spid="31747"/>
                                        </p:tgtEl>
                                        <p:attrNameLst>
                                          <p:attrName>style.visibility</p:attrName>
                                        </p:attrNameLst>
                                      </p:cBhvr>
                                      <p:to>
                                        <p:strVal val="visible"/>
                                      </p:to>
                                    </p:set>
                                    <p:anim calcmode="lin" valueType="num">
                                      <p:cBhvr additive="base">
                                        <p:cTn id="17" dur="500" fill="hold"/>
                                        <p:tgtEl>
                                          <p:spTgt spid="31747"/>
                                        </p:tgtEl>
                                        <p:attrNameLst>
                                          <p:attrName>ppt_x</p:attrName>
                                        </p:attrNameLst>
                                      </p:cBhvr>
                                      <p:tavLst>
                                        <p:tav tm="0">
                                          <p:val>
                                            <p:strVal val="0-#ppt_w/2"/>
                                          </p:val>
                                        </p:tav>
                                        <p:tav tm="100000">
                                          <p:val>
                                            <p:strVal val="#ppt_x"/>
                                          </p:val>
                                        </p:tav>
                                      </p:tavLst>
                                    </p:anim>
                                    <p:anim calcmode="lin" valueType="num">
                                      <p:cBhvr additive="base">
                                        <p:cTn id="18" dur="500" fill="hold"/>
                                        <p:tgtEl>
                                          <p:spTgt spid="317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par>
                          <p:cTn id="19" fill="hold" nodeType="afterGroup">
                            <p:stCondLst>
                              <p:cond delay="3000"/>
                            </p:stCondLst>
                            <p:childTnLst>
                              <p:par>
                                <p:cTn id="20" presetID="2" presetClass="entr" presetSubtype="8" fill="hold" grpId="0" nodeType="afterEffect">
                                  <p:stCondLst>
                                    <p:cond delay="500"/>
                                  </p:stCondLst>
                                  <p:childTnLst>
                                    <p:set>
                                      <p:cBhvr>
                                        <p:cTn id="21" dur="1" fill="hold">
                                          <p:stCondLst>
                                            <p:cond delay="0"/>
                                          </p:stCondLst>
                                        </p:cTn>
                                        <p:tgtEl>
                                          <p:spTgt spid="31754"/>
                                        </p:tgtEl>
                                        <p:attrNameLst>
                                          <p:attrName>style.visibility</p:attrName>
                                        </p:attrNameLst>
                                      </p:cBhvr>
                                      <p:to>
                                        <p:strVal val="visible"/>
                                      </p:to>
                                    </p:set>
                                    <p:anim calcmode="lin" valueType="num">
                                      <p:cBhvr additive="base">
                                        <p:cTn id="22" dur="500" fill="hold"/>
                                        <p:tgtEl>
                                          <p:spTgt spid="31754"/>
                                        </p:tgtEl>
                                        <p:attrNameLst>
                                          <p:attrName>ppt_x</p:attrName>
                                        </p:attrNameLst>
                                      </p:cBhvr>
                                      <p:tavLst>
                                        <p:tav tm="0">
                                          <p:val>
                                            <p:strVal val="0-#ppt_w/2"/>
                                          </p:val>
                                        </p:tav>
                                        <p:tav tm="100000">
                                          <p:val>
                                            <p:strVal val="#ppt_x"/>
                                          </p:val>
                                        </p:tav>
                                      </p:tavLst>
                                    </p:anim>
                                    <p:anim calcmode="lin" valueType="num">
                                      <p:cBhvr additive="base">
                                        <p:cTn id="23" dur="500" fill="hold"/>
                                        <p:tgtEl>
                                          <p:spTgt spid="317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par>
                          <p:cTn id="24" fill="hold" nodeType="afterGroup">
                            <p:stCondLst>
                              <p:cond delay="4000"/>
                            </p:stCondLst>
                            <p:childTnLst>
                              <p:par>
                                <p:cTn id="25" presetID="2" presetClass="entr" presetSubtype="8" fill="hold" grpId="0" nodeType="afterEffect">
                                  <p:stCondLst>
                                    <p:cond delay="500"/>
                                  </p:stCondLst>
                                  <p:childTnLst>
                                    <p:set>
                                      <p:cBhvr>
                                        <p:cTn id="26" dur="1" fill="hold">
                                          <p:stCondLst>
                                            <p:cond delay="0"/>
                                          </p:stCondLst>
                                        </p:cTn>
                                        <p:tgtEl>
                                          <p:spTgt spid="31752"/>
                                        </p:tgtEl>
                                        <p:attrNameLst>
                                          <p:attrName>style.visibility</p:attrName>
                                        </p:attrNameLst>
                                      </p:cBhvr>
                                      <p:to>
                                        <p:strVal val="visible"/>
                                      </p:to>
                                    </p:set>
                                    <p:anim calcmode="lin" valueType="num">
                                      <p:cBhvr additive="base">
                                        <p:cTn id="27" dur="500" fill="hold"/>
                                        <p:tgtEl>
                                          <p:spTgt spid="31752"/>
                                        </p:tgtEl>
                                        <p:attrNameLst>
                                          <p:attrName>ppt_x</p:attrName>
                                        </p:attrNameLst>
                                      </p:cBhvr>
                                      <p:tavLst>
                                        <p:tav tm="0">
                                          <p:val>
                                            <p:strVal val="0-#ppt_w/2"/>
                                          </p:val>
                                        </p:tav>
                                        <p:tav tm="100000">
                                          <p:val>
                                            <p:strVal val="#ppt_x"/>
                                          </p:val>
                                        </p:tav>
                                      </p:tavLst>
                                    </p:anim>
                                    <p:anim calcmode="lin" valueType="num">
                                      <p:cBhvr additive="base">
                                        <p:cTn id="28" dur="500" fill="hold"/>
                                        <p:tgtEl>
                                          <p:spTgt spid="317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drum.wav"/>
                                        </p:tgtEl>
                                      </p:cMediaNode>
                                    </p:audio>
                                  </p:subTnLst>
                                </p:cTn>
                              </p:par>
                            </p:childTnLst>
                          </p:cTn>
                        </p:par>
                        <p:par>
                          <p:cTn id="29" fill="hold" nodeType="afterGroup">
                            <p:stCondLst>
                              <p:cond delay="5000"/>
                            </p:stCondLst>
                            <p:childTnLst>
                              <p:par>
                                <p:cTn id="30" presetID="2" presetClass="entr" presetSubtype="8" fill="hold" grpId="0" nodeType="afterEffect">
                                  <p:stCondLst>
                                    <p:cond delay="2000"/>
                                  </p:stCondLst>
                                  <p:childTnLst>
                                    <p:set>
                                      <p:cBhvr>
                                        <p:cTn id="31" dur="1" fill="hold">
                                          <p:stCondLst>
                                            <p:cond delay="0"/>
                                          </p:stCondLst>
                                        </p:cTn>
                                        <p:tgtEl>
                                          <p:spTgt spid="31753"/>
                                        </p:tgtEl>
                                        <p:attrNameLst>
                                          <p:attrName>style.visibility</p:attrName>
                                        </p:attrNameLst>
                                      </p:cBhvr>
                                      <p:to>
                                        <p:strVal val="visible"/>
                                      </p:to>
                                    </p:set>
                                    <p:anim calcmode="lin" valueType="num">
                                      <p:cBhvr additive="base">
                                        <p:cTn id="32" dur="500" fill="hold"/>
                                        <p:tgtEl>
                                          <p:spTgt spid="31753"/>
                                        </p:tgtEl>
                                        <p:attrNameLst>
                                          <p:attrName>ppt_x</p:attrName>
                                        </p:attrNameLst>
                                      </p:cBhvr>
                                      <p:tavLst>
                                        <p:tav tm="0">
                                          <p:val>
                                            <p:strVal val="0-#ppt_w/2"/>
                                          </p:val>
                                        </p:tav>
                                        <p:tav tm="100000">
                                          <p:val>
                                            <p:strVal val="#ppt_x"/>
                                          </p:val>
                                        </p:tav>
                                      </p:tavLst>
                                    </p:anim>
                                    <p:anim calcmode="lin" valueType="num">
                                      <p:cBhvr additive="base">
                                        <p:cTn id="33" dur="500" fill="hold"/>
                                        <p:tgtEl>
                                          <p:spTgt spid="317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WHOOSH.WAV"/>
                                        </p:tgtEl>
                                      </p:cMediaNode>
                                    </p:audio>
                                  </p:subTnLst>
                                </p:cTn>
                              </p:par>
                            </p:childTnLst>
                          </p:cTn>
                        </p:par>
                        <p:par>
                          <p:cTn id="34" fill="hold" nodeType="afterGroup">
                            <p:stCondLst>
                              <p:cond delay="7500"/>
                            </p:stCondLst>
                            <p:childTnLst>
                              <p:par>
                                <p:cTn id="35" presetID="2" presetClass="entr" presetSubtype="8" fill="hold" grpId="0" nodeType="afterEffect">
                                  <p:stCondLst>
                                    <p:cond delay="2000"/>
                                  </p:stCondLst>
                                  <p:childTnLst>
                                    <p:set>
                                      <p:cBhvr>
                                        <p:cTn id="36" dur="1" fill="hold">
                                          <p:stCondLst>
                                            <p:cond delay="0"/>
                                          </p:stCondLst>
                                        </p:cTn>
                                        <p:tgtEl>
                                          <p:spTgt spid="31751"/>
                                        </p:tgtEl>
                                        <p:attrNameLst>
                                          <p:attrName>style.visibility</p:attrName>
                                        </p:attrNameLst>
                                      </p:cBhvr>
                                      <p:to>
                                        <p:strVal val="visible"/>
                                      </p:to>
                                    </p:set>
                                    <p:anim calcmode="lin" valueType="num">
                                      <p:cBhvr additive="base">
                                        <p:cTn id="37" dur="500" fill="hold"/>
                                        <p:tgtEl>
                                          <p:spTgt spid="31751"/>
                                        </p:tgtEl>
                                        <p:attrNameLst>
                                          <p:attrName>ppt_x</p:attrName>
                                        </p:attrNameLst>
                                      </p:cBhvr>
                                      <p:tavLst>
                                        <p:tav tm="0">
                                          <p:val>
                                            <p:strVal val="0-#ppt_w/2"/>
                                          </p:val>
                                        </p:tav>
                                        <p:tav tm="100000">
                                          <p:val>
                                            <p:strVal val="#ppt_x"/>
                                          </p:val>
                                        </p:tav>
                                      </p:tavLst>
                                    </p:anim>
                                    <p:anim calcmode="lin" valueType="num">
                                      <p:cBhvr additive="base">
                                        <p:cTn id="38" dur="500" fill="hold"/>
                                        <p:tgtEl>
                                          <p:spTgt spid="317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drum.wav"/>
                                        </p:tgtEl>
                                      </p:cMediaNode>
                                    </p:audio>
                                  </p:subTnLst>
                                </p:cTn>
                              </p:par>
                            </p:childTnLst>
                          </p:cTn>
                        </p:par>
                        <p:par>
                          <p:cTn id="39" fill="hold" nodeType="afterGroup">
                            <p:stCondLst>
                              <p:cond delay="10000"/>
                            </p:stCondLst>
                            <p:childTnLst>
                              <p:par>
                                <p:cTn id="40" presetID="2" presetClass="entr" presetSubtype="8" fill="hold" grpId="0" nodeType="afterEffect">
                                  <p:stCondLst>
                                    <p:cond delay="2000"/>
                                  </p:stCondLst>
                                  <p:childTnLst>
                                    <p:set>
                                      <p:cBhvr>
                                        <p:cTn id="41" dur="1" fill="hold">
                                          <p:stCondLst>
                                            <p:cond delay="0"/>
                                          </p:stCondLst>
                                        </p:cTn>
                                        <p:tgtEl>
                                          <p:spTgt spid="31750"/>
                                        </p:tgtEl>
                                        <p:attrNameLst>
                                          <p:attrName>style.visibility</p:attrName>
                                        </p:attrNameLst>
                                      </p:cBhvr>
                                      <p:to>
                                        <p:strVal val="visible"/>
                                      </p:to>
                                    </p:set>
                                    <p:anim calcmode="lin" valueType="num">
                                      <p:cBhvr additive="base">
                                        <p:cTn id="42" dur="500" fill="hold"/>
                                        <p:tgtEl>
                                          <p:spTgt spid="31750"/>
                                        </p:tgtEl>
                                        <p:attrNameLst>
                                          <p:attrName>ppt_x</p:attrName>
                                        </p:attrNameLst>
                                      </p:cBhvr>
                                      <p:tavLst>
                                        <p:tav tm="0">
                                          <p:val>
                                            <p:strVal val="0-#ppt_w/2"/>
                                          </p:val>
                                        </p:tav>
                                        <p:tav tm="100000">
                                          <p:val>
                                            <p:strVal val="#ppt_x"/>
                                          </p:val>
                                        </p:tav>
                                      </p:tavLst>
                                    </p:anim>
                                    <p:anim calcmode="lin" valueType="num">
                                      <p:cBhvr additive="base">
                                        <p:cTn id="43" dur="500" fill="hold"/>
                                        <p:tgtEl>
                                          <p:spTgt spid="317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dru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8" grpId="0" animBg="1"/>
      <p:bldP spid="31749" grpId="0" animBg="1"/>
      <p:bldP spid="31750" grpId="0" animBg="1"/>
      <p:bldP spid="31751" grpId="0" animBg="1"/>
      <p:bldP spid="31752" grpId="0" animBg="1"/>
      <p:bldP spid="31753" grpId="0" animBg="1"/>
      <p:bldP spid="3175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noFill/>
        </p:spPr>
        <p:txBody>
          <a:bodyPr lIns="92075" tIns="46038" rIns="92075" bIns="46038" anchorCtr="1"/>
          <a:lstStyle/>
          <a:p>
            <a:pPr eaLnBrk="1" hangingPunct="1"/>
            <a:r>
              <a:rPr lang="en-US" sz="4000">
                <a:latin typeface="Calibri" charset="0"/>
              </a:rPr>
              <a:t>The Political Spectrum (right)</a:t>
            </a:r>
            <a:endParaRPr lang="en-US">
              <a:latin typeface="Calibri" charset="0"/>
            </a:endParaRPr>
          </a:p>
        </p:txBody>
      </p:sp>
      <p:sp>
        <p:nvSpPr>
          <p:cNvPr id="50178" name="Rectangle 3"/>
          <p:cNvSpPr>
            <a:spLocks noGrp="1" noChangeArrowheads="1"/>
          </p:cNvSpPr>
          <p:nvPr>
            <p:ph idx="1"/>
          </p:nvPr>
        </p:nvSpPr>
        <p:spPr>
          <a:xfrm>
            <a:off x="228600" y="1654443"/>
            <a:ext cx="8458200" cy="4898757"/>
          </a:xfrm>
        </p:spPr>
        <p:txBody>
          <a:bodyPr lIns="92075" tIns="46038" rIns="92075" bIns="46038"/>
          <a:lstStyle/>
          <a:p>
            <a:pPr lvl="1" eaLnBrk="1" hangingPunct="1"/>
            <a:r>
              <a:rPr lang="en-US" dirty="0">
                <a:latin typeface="Arial Black" charset="0"/>
                <a:ea typeface="宋体" charset="0"/>
              </a:rPr>
              <a:t>Supports tradition and opposes change in society.</a:t>
            </a:r>
            <a:endParaRPr lang="en-US" dirty="0">
              <a:latin typeface="Constantia" charset="0"/>
              <a:ea typeface="宋体" charset="0"/>
            </a:endParaRPr>
          </a:p>
          <a:p>
            <a:pPr lvl="1" eaLnBrk="1" hangingPunct="1"/>
            <a:endParaRPr lang="en-US" dirty="0">
              <a:latin typeface="Constantia" charset="0"/>
              <a:ea typeface="宋体" charset="0"/>
            </a:endParaRPr>
          </a:p>
          <a:p>
            <a:pPr lvl="1" eaLnBrk="1" hangingPunct="1"/>
            <a:r>
              <a:rPr lang="en-US" dirty="0">
                <a:latin typeface="Arial Black" charset="0"/>
                <a:ea typeface="宋体" charset="0"/>
              </a:rPr>
              <a:t>The extreme right is associated with Fascism.</a:t>
            </a:r>
            <a:r>
              <a:rPr lang="en-US" dirty="0">
                <a:latin typeface="Constantia" charset="0"/>
                <a:ea typeface="宋体" charset="0"/>
              </a:rPr>
              <a:t> </a:t>
            </a:r>
          </a:p>
          <a:p>
            <a:pPr lvl="1" eaLnBrk="1" hangingPunct="1"/>
            <a:endParaRPr lang="en-US" dirty="0">
              <a:latin typeface="Arial Black" charset="0"/>
              <a:ea typeface="宋体" charset="0"/>
            </a:endParaRPr>
          </a:p>
          <a:p>
            <a:pPr lvl="1" eaLnBrk="1" hangingPunct="1"/>
            <a:r>
              <a:rPr lang="en-US" dirty="0">
                <a:latin typeface="Arial Black" charset="0"/>
                <a:ea typeface="宋体" charset="0"/>
              </a:rPr>
              <a:t>Because the beliefs of conservatism and liberalism are democratic they are located inside the circle.</a:t>
            </a:r>
            <a:endParaRPr lang="en-US" dirty="0">
              <a:latin typeface="Constantia" charset="0"/>
              <a:ea typeface="宋体" charset="0"/>
            </a:endParaRPr>
          </a:p>
        </p:txBody>
      </p:sp>
    </p:spTree>
    <p:extLst>
      <p:ext uri="{BB962C8B-B14F-4D97-AF65-F5344CB8AC3E}">
        <p14:creationId xmlns:p14="http://schemas.microsoft.com/office/powerpoint/2010/main" val="33528400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6"/>
            <a:ext cx="9143999" cy="1143000"/>
          </a:xfrm>
        </p:spPr>
        <p:txBody>
          <a:bodyPr/>
          <a:lstStyle/>
          <a:p>
            <a:r>
              <a:rPr lang="en-US" dirty="0" smtClean="0"/>
              <a:t>Conservatism</a:t>
            </a:r>
            <a:endParaRPr lang="en-US" dirty="0"/>
          </a:p>
        </p:txBody>
      </p:sp>
      <p:sp>
        <p:nvSpPr>
          <p:cNvPr id="4" name="Rectangle 3"/>
          <p:cNvSpPr/>
          <p:nvPr/>
        </p:nvSpPr>
        <p:spPr>
          <a:xfrm>
            <a:off x="-1" y="3191398"/>
            <a:ext cx="9292662" cy="3046988"/>
          </a:xfrm>
          <a:prstGeom prst="rect">
            <a:avLst/>
          </a:prstGeom>
        </p:spPr>
        <p:txBody>
          <a:bodyPr wrap="square">
            <a:spAutoFit/>
          </a:bodyPr>
          <a:lstStyle/>
          <a:p>
            <a:pPr lvl="0"/>
            <a:r>
              <a:rPr lang="en-US" sz="2400" dirty="0"/>
              <a:t>Found at the </a:t>
            </a:r>
            <a:r>
              <a:rPr lang="en-US" sz="2400" b="1" dirty="0"/>
              <a:t>right</a:t>
            </a:r>
            <a:r>
              <a:rPr lang="en-US" sz="2400" dirty="0"/>
              <a:t> of the Political Spectrum. </a:t>
            </a:r>
            <a:endParaRPr lang="en-CA" sz="2400" dirty="0"/>
          </a:p>
          <a:p>
            <a:pPr lvl="0"/>
            <a:r>
              <a:rPr lang="en-US" sz="2400" dirty="0"/>
              <a:t>The state exercises </a:t>
            </a:r>
            <a:r>
              <a:rPr lang="en-US" sz="2400" b="1" dirty="0"/>
              <a:t>limited</a:t>
            </a:r>
            <a:r>
              <a:rPr lang="en-US" sz="2400" dirty="0"/>
              <a:t> to no </a:t>
            </a:r>
            <a:r>
              <a:rPr lang="en-US" sz="2400" b="1" dirty="0"/>
              <a:t>control</a:t>
            </a:r>
            <a:r>
              <a:rPr lang="en-US" sz="2400" dirty="0"/>
              <a:t> over the economy.</a:t>
            </a:r>
            <a:endParaRPr lang="en-CA" sz="2400" dirty="0"/>
          </a:p>
          <a:p>
            <a:pPr lvl="0"/>
            <a:r>
              <a:rPr lang="en-US" sz="2400" dirty="0"/>
              <a:t>The </a:t>
            </a:r>
            <a:r>
              <a:rPr lang="en-US" sz="2400" b="1" dirty="0"/>
              <a:t>economy</a:t>
            </a:r>
            <a:r>
              <a:rPr lang="en-US" sz="2400" dirty="0"/>
              <a:t> decides what to make and how much to make.</a:t>
            </a:r>
            <a:endParaRPr lang="en-CA" sz="2400" dirty="0"/>
          </a:p>
          <a:p>
            <a:pPr lvl="0"/>
            <a:r>
              <a:rPr lang="en-US" sz="2400" dirty="0"/>
              <a:t>Often run by a </a:t>
            </a:r>
            <a:r>
              <a:rPr lang="en-US" sz="2400" b="1" dirty="0"/>
              <a:t>democratic</a:t>
            </a:r>
            <a:r>
              <a:rPr lang="en-US" sz="2400" dirty="0"/>
              <a:t> system </a:t>
            </a:r>
            <a:r>
              <a:rPr lang="en-CA" sz="2400" dirty="0"/>
              <a:t>–</a:t>
            </a:r>
            <a:r>
              <a:rPr lang="en-US" sz="2400" dirty="0"/>
              <a:t> multi party system.</a:t>
            </a:r>
            <a:endParaRPr lang="en-CA" sz="2400" dirty="0"/>
          </a:p>
          <a:p>
            <a:pPr lvl="0"/>
            <a:r>
              <a:rPr lang="en-US" sz="2400" dirty="0"/>
              <a:t>The individual </a:t>
            </a:r>
            <a:r>
              <a:rPr lang="en-US" sz="2400" b="1" dirty="0"/>
              <a:t>exists</a:t>
            </a:r>
            <a:r>
              <a:rPr lang="en-US" sz="2400" dirty="0"/>
              <a:t> to serve </a:t>
            </a:r>
            <a:r>
              <a:rPr lang="en-US" sz="2400" b="1" dirty="0"/>
              <a:t>himself</a:t>
            </a:r>
            <a:r>
              <a:rPr lang="en-US" sz="2400" dirty="0"/>
              <a:t>.</a:t>
            </a:r>
            <a:endParaRPr lang="en-CA" sz="2400" dirty="0"/>
          </a:p>
          <a:p>
            <a:pPr lvl="0"/>
            <a:r>
              <a:rPr lang="en-US" sz="2400" dirty="0"/>
              <a:t>The goal is to have </a:t>
            </a:r>
            <a:r>
              <a:rPr lang="en-US" sz="2400" b="1" dirty="0"/>
              <a:t>competition</a:t>
            </a:r>
            <a:r>
              <a:rPr lang="en-US" sz="2400" dirty="0"/>
              <a:t> amongst all citizens. </a:t>
            </a:r>
            <a:endParaRPr lang="en-CA" sz="2400" dirty="0"/>
          </a:p>
        </p:txBody>
      </p:sp>
      <p:sp>
        <p:nvSpPr>
          <p:cNvPr id="5" name="Rectangle 4"/>
          <p:cNvSpPr/>
          <p:nvPr/>
        </p:nvSpPr>
        <p:spPr>
          <a:xfrm>
            <a:off x="-1" y="944629"/>
            <a:ext cx="9144001" cy="2246769"/>
          </a:xfrm>
          <a:prstGeom prst="rect">
            <a:avLst/>
          </a:prstGeom>
        </p:spPr>
        <p:txBody>
          <a:bodyPr wrap="square">
            <a:spAutoFit/>
          </a:bodyPr>
          <a:lstStyle/>
          <a:p>
            <a:r>
              <a:rPr lang="en-US" sz="2800" dirty="0"/>
              <a:t>Definition: Groups that are committed to </a:t>
            </a:r>
            <a:r>
              <a:rPr lang="en-US" sz="2800" b="1" dirty="0"/>
              <a:t>traditional</a:t>
            </a:r>
            <a:r>
              <a:rPr lang="en-US" sz="2800" dirty="0"/>
              <a:t> values and ideas with </a:t>
            </a:r>
            <a:r>
              <a:rPr lang="en-US" sz="2800" b="1" dirty="0"/>
              <a:t>opposition</a:t>
            </a:r>
            <a:r>
              <a:rPr lang="en-US" sz="2800" dirty="0"/>
              <a:t> to </a:t>
            </a:r>
            <a:r>
              <a:rPr lang="en-US" sz="2800" b="1" dirty="0"/>
              <a:t>change</a:t>
            </a:r>
            <a:r>
              <a:rPr lang="en-US" sz="2800" dirty="0"/>
              <a:t> or innovation. Politically these views favor </a:t>
            </a:r>
            <a:r>
              <a:rPr lang="en-US" sz="2800" b="1" dirty="0"/>
              <a:t>free</a:t>
            </a:r>
            <a:r>
              <a:rPr lang="en-US" sz="2800" dirty="0"/>
              <a:t> enterprise, </a:t>
            </a:r>
            <a:r>
              <a:rPr lang="en-US" sz="2800" b="1" dirty="0"/>
              <a:t>private</a:t>
            </a:r>
            <a:r>
              <a:rPr lang="en-US" sz="2800" dirty="0"/>
              <a:t> ownership and conservative ideas.</a:t>
            </a:r>
            <a:endParaRPr lang="en-CA" sz="2800" dirty="0"/>
          </a:p>
        </p:txBody>
      </p:sp>
    </p:spTree>
    <p:extLst>
      <p:ext uri="{BB962C8B-B14F-4D97-AF65-F5344CB8AC3E}">
        <p14:creationId xmlns:p14="http://schemas.microsoft.com/office/powerpoint/2010/main" val="40464306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Capitalism</a:t>
            </a:r>
            <a:endParaRPr lang="en-US" dirty="0"/>
          </a:p>
        </p:txBody>
      </p:sp>
      <p:sp>
        <p:nvSpPr>
          <p:cNvPr id="4" name="Rectangle 3"/>
          <p:cNvSpPr/>
          <p:nvPr/>
        </p:nvSpPr>
        <p:spPr>
          <a:xfrm>
            <a:off x="0" y="909934"/>
            <a:ext cx="9144001" cy="6124754"/>
          </a:xfrm>
          <a:prstGeom prst="rect">
            <a:avLst/>
          </a:prstGeom>
        </p:spPr>
        <p:txBody>
          <a:bodyPr wrap="square">
            <a:spAutoFit/>
          </a:bodyPr>
          <a:lstStyle/>
          <a:p>
            <a:r>
              <a:rPr lang="en-US" sz="2800" dirty="0"/>
              <a:t>Definition: An economic and political system in which a country’s trade and industry are controlled by owners for profit, rather than by the state.</a:t>
            </a:r>
            <a:endParaRPr lang="en-CA" sz="2800" dirty="0"/>
          </a:p>
          <a:p>
            <a:pPr lvl="0"/>
            <a:r>
              <a:rPr lang="en-US" sz="2800" dirty="0"/>
              <a:t>Found at the far </a:t>
            </a:r>
            <a:r>
              <a:rPr lang="en-US" sz="2800" b="1" dirty="0"/>
              <a:t>right</a:t>
            </a:r>
            <a:r>
              <a:rPr lang="en-US" sz="2800" dirty="0"/>
              <a:t> of the Political Spectrum. </a:t>
            </a:r>
            <a:endParaRPr lang="en-CA" sz="2800" dirty="0"/>
          </a:p>
          <a:p>
            <a:pPr lvl="0"/>
            <a:r>
              <a:rPr lang="en-US" sz="2800" dirty="0"/>
              <a:t>The state </a:t>
            </a:r>
            <a:r>
              <a:rPr lang="en-US" sz="2800" b="1" dirty="0"/>
              <a:t>exercises</a:t>
            </a:r>
            <a:r>
              <a:rPr lang="en-US" sz="2800" dirty="0"/>
              <a:t> </a:t>
            </a:r>
            <a:r>
              <a:rPr lang="en-US" sz="2800" b="1" dirty="0"/>
              <a:t>limited</a:t>
            </a:r>
            <a:r>
              <a:rPr lang="en-US" sz="2800" dirty="0"/>
              <a:t> to no control over the economy.</a:t>
            </a:r>
            <a:endParaRPr lang="en-CA" sz="2800" dirty="0"/>
          </a:p>
          <a:p>
            <a:pPr lvl="0"/>
            <a:r>
              <a:rPr lang="en-US" sz="2800" dirty="0"/>
              <a:t>The economy decides what to make and how much to make; always an over </a:t>
            </a:r>
            <a:r>
              <a:rPr lang="en-US" sz="2800" b="1" dirty="0"/>
              <a:t>abundance</a:t>
            </a:r>
            <a:r>
              <a:rPr lang="en-US" sz="2800" dirty="0"/>
              <a:t>.</a:t>
            </a:r>
            <a:endParaRPr lang="en-CA" sz="2800" dirty="0"/>
          </a:p>
          <a:p>
            <a:pPr lvl="0"/>
            <a:r>
              <a:rPr lang="en-US" sz="2800" dirty="0"/>
              <a:t>Often run by a </a:t>
            </a:r>
            <a:r>
              <a:rPr lang="en-US" sz="2800" b="1" dirty="0"/>
              <a:t>democratic</a:t>
            </a:r>
            <a:r>
              <a:rPr lang="en-US" sz="2800" dirty="0"/>
              <a:t> system </a:t>
            </a:r>
            <a:r>
              <a:rPr lang="en-CA" sz="2800" dirty="0"/>
              <a:t>–</a:t>
            </a:r>
            <a:r>
              <a:rPr lang="en-US" sz="2800" dirty="0"/>
              <a:t> multi party system.</a:t>
            </a:r>
            <a:endParaRPr lang="en-CA" sz="2800" dirty="0"/>
          </a:p>
          <a:p>
            <a:pPr lvl="0"/>
            <a:r>
              <a:rPr lang="en-US" sz="2800" dirty="0"/>
              <a:t>The individual exists to serve </a:t>
            </a:r>
            <a:r>
              <a:rPr lang="en-US" sz="2800" b="1" dirty="0"/>
              <a:t>himself</a:t>
            </a:r>
            <a:r>
              <a:rPr lang="en-US" sz="2800" dirty="0"/>
              <a:t>.</a:t>
            </a:r>
            <a:endParaRPr lang="en-CA" sz="2800" dirty="0"/>
          </a:p>
          <a:p>
            <a:pPr lvl="0"/>
            <a:r>
              <a:rPr lang="en-US" sz="2800" dirty="0"/>
              <a:t>The goal is to have </a:t>
            </a:r>
            <a:r>
              <a:rPr lang="en-US" sz="2800" b="1" dirty="0"/>
              <a:t>competition</a:t>
            </a:r>
            <a:r>
              <a:rPr lang="en-US" sz="2800" dirty="0"/>
              <a:t> amongst all </a:t>
            </a:r>
            <a:r>
              <a:rPr lang="en-US" sz="2800" b="1" dirty="0"/>
              <a:t>citizens</a:t>
            </a:r>
            <a:r>
              <a:rPr lang="en-US" sz="2800" dirty="0"/>
              <a:t>. </a:t>
            </a:r>
            <a:endParaRPr lang="en-CA" sz="2800" dirty="0"/>
          </a:p>
        </p:txBody>
      </p:sp>
    </p:spTree>
    <p:extLst>
      <p:ext uri="{BB962C8B-B14F-4D97-AF65-F5344CB8AC3E}">
        <p14:creationId xmlns:p14="http://schemas.microsoft.com/office/powerpoint/2010/main" val="4513888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Authoritarianism</a:t>
            </a:r>
            <a:endParaRPr lang="en-US" dirty="0"/>
          </a:p>
        </p:txBody>
      </p:sp>
      <p:sp>
        <p:nvSpPr>
          <p:cNvPr id="3" name="TextBox 2"/>
          <p:cNvSpPr txBox="1"/>
          <p:nvPr/>
        </p:nvSpPr>
        <p:spPr>
          <a:xfrm>
            <a:off x="3688844" y="3103988"/>
            <a:ext cx="184666" cy="369332"/>
          </a:xfrm>
          <a:prstGeom prst="rect">
            <a:avLst/>
          </a:prstGeom>
          <a:noFill/>
        </p:spPr>
        <p:txBody>
          <a:bodyPr wrap="none" rtlCol="0">
            <a:spAutoFit/>
          </a:bodyPr>
          <a:lstStyle/>
          <a:p>
            <a:endParaRPr lang="en-US" dirty="0"/>
          </a:p>
        </p:txBody>
      </p:sp>
      <p:sp>
        <p:nvSpPr>
          <p:cNvPr id="4" name="TextBox 3"/>
          <p:cNvSpPr txBox="1"/>
          <p:nvPr/>
        </p:nvSpPr>
        <p:spPr>
          <a:xfrm>
            <a:off x="0" y="1417638"/>
            <a:ext cx="9144000" cy="5293756"/>
          </a:xfrm>
          <a:prstGeom prst="rect">
            <a:avLst/>
          </a:prstGeom>
          <a:noFill/>
        </p:spPr>
        <p:txBody>
          <a:bodyPr wrap="square" rtlCol="0">
            <a:spAutoFit/>
          </a:bodyPr>
          <a:lstStyle/>
          <a:p>
            <a:r>
              <a:rPr lang="en-US" sz="3200" dirty="0"/>
              <a:t>The </a:t>
            </a:r>
            <a:r>
              <a:rPr lang="en-US" sz="3200" b="1" dirty="0"/>
              <a:t>enforcement</a:t>
            </a:r>
            <a:r>
              <a:rPr lang="en-US" sz="3200" dirty="0"/>
              <a:t> or advocacy of strict </a:t>
            </a:r>
            <a:r>
              <a:rPr lang="en-US" sz="3200" b="1" dirty="0"/>
              <a:t>o</a:t>
            </a:r>
            <a:r>
              <a:rPr lang="en-US" sz="3200" b="1" dirty="0" smtClean="0"/>
              <a:t>bedience</a:t>
            </a:r>
            <a:r>
              <a:rPr lang="en-US" sz="3200" dirty="0" smtClean="0"/>
              <a:t> </a:t>
            </a:r>
            <a:r>
              <a:rPr lang="en-US" sz="3200" dirty="0"/>
              <a:t>to authority at the </a:t>
            </a:r>
            <a:r>
              <a:rPr lang="en-US" sz="3200" b="1" dirty="0"/>
              <a:t>expense</a:t>
            </a:r>
            <a:r>
              <a:rPr lang="en-US" sz="3200" dirty="0"/>
              <a:t> of personal </a:t>
            </a:r>
            <a:r>
              <a:rPr lang="en-US" sz="3200" b="1" dirty="0"/>
              <a:t>freedom</a:t>
            </a:r>
            <a:r>
              <a:rPr lang="en-US" sz="3200" dirty="0"/>
              <a:t>.</a:t>
            </a:r>
            <a:endParaRPr lang="en-CA" sz="3200" dirty="0"/>
          </a:p>
          <a:p>
            <a:pPr marL="457200" lvl="0" indent="-457200">
              <a:buFont typeface="Arial"/>
              <a:buChar char="•"/>
            </a:pPr>
            <a:r>
              <a:rPr lang="en-US" sz="3200" dirty="0"/>
              <a:t>No </a:t>
            </a:r>
            <a:r>
              <a:rPr lang="en-US" sz="3200" b="1" dirty="0"/>
              <a:t>Constitution</a:t>
            </a:r>
            <a:r>
              <a:rPr lang="en-US" sz="3200" dirty="0"/>
              <a:t> to Protect People’s Rights.</a:t>
            </a:r>
            <a:endParaRPr lang="en-CA" sz="3200" dirty="0"/>
          </a:p>
          <a:p>
            <a:pPr marL="457200" lvl="0" indent="-457200">
              <a:buFont typeface="Arial"/>
              <a:buChar char="•"/>
            </a:pPr>
            <a:r>
              <a:rPr lang="en-US" sz="3200" dirty="0"/>
              <a:t>Often a single person/party rules the State. </a:t>
            </a:r>
            <a:endParaRPr lang="en-US" sz="3200" dirty="0" smtClean="0"/>
          </a:p>
          <a:p>
            <a:pPr marL="457200" lvl="0" indent="-457200">
              <a:buFont typeface="Arial"/>
              <a:buChar char="•"/>
            </a:pPr>
            <a:endParaRPr lang="en-CA" sz="3200" dirty="0"/>
          </a:p>
          <a:p>
            <a:pPr lvl="0"/>
            <a:r>
              <a:rPr lang="en-US" sz="3200" dirty="0"/>
              <a:t>Examples in History: Dictators, Absolute Monarchies, Fascism.</a:t>
            </a:r>
            <a:endParaRPr lang="en-CA" sz="3200" dirty="0"/>
          </a:p>
          <a:p>
            <a:r>
              <a:rPr lang="en-US" dirty="0"/>
              <a:t>	</a:t>
            </a:r>
          </a:p>
        </p:txBody>
      </p:sp>
    </p:spTree>
    <p:extLst>
      <p:ext uri="{BB962C8B-B14F-4D97-AF65-F5344CB8AC3E}">
        <p14:creationId xmlns:p14="http://schemas.microsoft.com/office/powerpoint/2010/main" val="3568611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Fascism</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lvl="0"/>
            <a:r>
              <a:rPr lang="en-US" dirty="0"/>
              <a:t>Definition: Fascism is a form of government that stresses a one-party </a:t>
            </a:r>
            <a:r>
              <a:rPr lang="en-US" b="1" u="sng" dirty="0"/>
              <a:t>dictatorship</a:t>
            </a:r>
            <a:r>
              <a:rPr lang="en-US" dirty="0"/>
              <a:t>. It is anti-democracy. </a:t>
            </a:r>
            <a:endParaRPr lang="en-CA" dirty="0"/>
          </a:p>
          <a:p>
            <a:pPr lvl="1"/>
            <a:r>
              <a:rPr lang="en-US" dirty="0"/>
              <a:t>The aim is to prepare the country for </a:t>
            </a:r>
            <a:r>
              <a:rPr lang="en-US" b="1" u="sng" dirty="0"/>
              <a:t>armed</a:t>
            </a:r>
            <a:r>
              <a:rPr lang="en-US" dirty="0"/>
              <a:t>-conflict and to respond to </a:t>
            </a:r>
            <a:r>
              <a:rPr lang="en-US" b="1" u="sng" dirty="0"/>
              <a:t>economic</a:t>
            </a:r>
            <a:r>
              <a:rPr lang="en-US" dirty="0"/>
              <a:t> difficulties.</a:t>
            </a:r>
            <a:endParaRPr lang="en-CA" dirty="0"/>
          </a:p>
          <a:p>
            <a:pPr lvl="1"/>
            <a:r>
              <a:rPr lang="en-US" dirty="0"/>
              <a:t>Historically they are </a:t>
            </a:r>
            <a:r>
              <a:rPr lang="en-US" b="1" u="sng" dirty="0"/>
              <a:t>racist</a:t>
            </a:r>
            <a:r>
              <a:rPr lang="en-US" dirty="0"/>
              <a:t> </a:t>
            </a:r>
            <a:r>
              <a:rPr lang="en-CA" dirty="0"/>
              <a:t>–</a:t>
            </a:r>
            <a:r>
              <a:rPr lang="en-US" dirty="0"/>
              <a:t> aim for racial purity.</a:t>
            </a:r>
            <a:endParaRPr lang="en-CA" dirty="0"/>
          </a:p>
          <a:p>
            <a:pPr lvl="1"/>
            <a:r>
              <a:rPr lang="en-US" dirty="0"/>
              <a:t>Work Closely with Corporations and Economic Elites. </a:t>
            </a:r>
            <a:endParaRPr lang="en-CA" dirty="0"/>
          </a:p>
        </p:txBody>
      </p:sp>
      <p:sp>
        <p:nvSpPr>
          <p:cNvPr id="4" name="TextBox 3"/>
          <p:cNvSpPr txBox="1"/>
          <p:nvPr/>
        </p:nvSpPr>
        <p:spPr>
          <a:xfrm>
            <a:off x="7857067" y="321733"/>
            <a:ext cx="530714" cy="584776"/>
          </a:xfrm>
          <a:prstGeom prst="rect">
            <a:avLst/>
          </a:prstGeom>
          <a:noFill/>
        </p:spPr>
        <p:txBody>
          <a:bodyPr wrap="none" rtlCol="0">
            <a:spAutoFit/>
          </a:bodyPr>
          <a:lstStyle/>
          <a:p>
            <a:r>
              <a:rPr lang="en-US" sz="3200" dirty="0" smtClean="0">
                <a:sym typeface="Wingdings"/>
              </a:rPr>
              <a:t></a:t>
            </a:r>
            <a:endParaRPr lang="en-US" sz="3200" dirty="0"/>
          </a:p>
        </p:txBody>
      </p:sp>
    </p:spTree>
    <p:extLst>
      <p:ext uri="{BB962C8B-B14F-4D97-AF65-F5344CB8AC3E}">
        <p14:creationId xmlns:p14="http://schemas.microsoft.com/office/powerpoint/2010/main" val="106408354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4"/>
          <p:cNvSpPr>
            <a:spLocks noChangeArrowheads="1"/>
          </p:cNvSpPr>
          <p:nvPr/>
        </p:nvSpPr>
        <p:spPr bwMode="auto">
          <a:xfrm>
            <a:off x="323850" y="2493963"/>
            <a:ext cx="8497888" cy="1150937"/>
          </a:xfrm>
          <a:prstGeom prst="leftRightArrow">
            <a:avLst>
              <a:gd name="adj1" fmla="val 50000"/>
              <a:gd name="adj2" fmla="val 147669"/>
            </a:avLst>
          </a:prstGeom>
          <a:solidFill>
            <a:schemeClr val="bg1"/>
          </a:solidFill>
          <a:ln w="9525">
            <a:solidFill>
              <a:schemeClr val="tx1"/>
            </a:solidFill>
            <a:miter lim="800000"/>
            <a:headEnd/>
            <a:tailEnd/>
          </a:ln>
        </p:spPr>
        <p:txBody>
          <a:bodyPr wrap="none" anchor="ctr"/>
          <a:lstStyle/>
          <a:p>
            <a:pPr algn="ctr"/>
            <a:r>
              <a:rPr lang="en-CA" altLang="zh-CN" b="1"/>
              <a:t>Communism            Socialism                     Capitalism                   Fascism</a:t>
            </a:r>
            <a:endParaRPr lang="en-US" altLang="zh-CN" b="1"/>
          </a:p>
        </p:txBody>
      </p:sp>
      <p:sp>
        <p:nvSpPr>
          <p:cNvPr id="52226" name="Text Box 5"/>
          <p:cNvSpPr txBox="1">
            <a:spLocks noChangeArrowheads="1"/>
          </p:cNvSpPr>
          <p:nvPr/>
        </p:nvSpPr>
        <p:spPr bwMode="auto">
          <a:xfrm>
            <a:off x="611188" y="2198688"/>
            <a:ext cx="8137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dirty="0">
                <a:solidFill>
                  <a:srgbClr val="000000"/>
                </a:solidFill>
              </a:rPr>
              <a:t>Left Wing                                        Centre                                         Right Wing </a:t>
            </a:r>
            <a:endParaRPr lang="en-US" altLang="zh-CN" sz="1800" dirty="0">
              <a:solidFill>
                <a:srgbClr val="000000"/>
              </a:solidFill>
            </a:endParaRPr>
          </a:p>
        </p:txBody>
      </p:sp>
      <p:sp>
        <p:nvSpPr>
          <p:cNvPr id="52227" name="Text Box 6"/>
          <p:cNvSpPr txBox="1">
            <a:spLocks noChangeArrowheads="1"/>
          </p:cNvSpPr>
          <p:nvPr/>
        </p:nvSpPr>
        <p:spPr bwMode="auto">
          <a:xfrm>
            <a:off x="533400" y="304800"/>
            <a:ext cx="8137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sz="4000" b="1" u="sng"/>
              <a:t>The Political Spectrum</a:t>
            </a:r>
            <a:endParaRPr lang="en-US" altLang="zh-CN" sz="4000" b="1"/>
          </a:p>
        </p:txBody>
      </p:sp>
      <p:sp>
        <p:nvSpPr>
          <p:cNvPr id="52228" name="Text Box 7"/>
          <p:cNvSpPr txBox="1">
            <a:spLocks noChangeArrowheads="1"/>
          </p:cNvSpPr>
          <p:nvPr/>
        </p:nvSpPr>
        <p:spPr bwMode="auto">
          <a:xfrm>
            <a:off x="106363" y="4221163"/>
            <a:ext cx="2233612" cy="1892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b="1"/>
              <a:t>Government owns and controls the land and the means of production.</a:t>
            </a:r>
          </a:p>
          <a:p>
            <a:pPr eaLnBrk="1" hangingPunct="1">
              <a:spcBef>
                <a:spcPct val="50000"/>
              </a:spcBef>
            </a:pPr>
            <a:endParaRPr lang="en-US" altLang="zh-CN" sz="1800">
              <a:solidFill>
                <a:schemeClr val="bg1"/>
              </a:solidFill>
            </a:endParaRPr>
          </a:p>
        </p:txBody>
      </p:sp>
      <p:sp>
        <p:nvSpPr>
          <p:cNvPr id="52229" name="Text Box 8"/>
          <p:cNvSpPr txBox="1">
            <a:spLocks noChangeArrowheads="1"/>
          </p:cNvSpPr>
          <p:nvPr/>
        </p:nvSpPr>
        <p:spPr bwMode="auto">
          <a:xfrm>
            <a:off x="2339975" y="4221163"/>
            <a:ext cx="2233613" cy="18875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b="1"/>
              <a:t>Government owns and controls key industries while allowing some private enterprise.</a:t>
            </a:r>
          </a:p>
          <a:p>
            <a:pPr eaLnBrk="1" hangingPunct="1">
              <a:spcBef>
                <a:spcPct val="50000"/>
              </a:spcBef>
            </a:pPr>
            <a:endParaRPr lang="en-US" altLang="zh-CN" sz="1800" b="1">
              <a:solidFill>
                <a:schemeClr val="bg1"/>
              </a:solidFill>
            </a:endParaRPr>
          </a:p>
        </p:txBody>
      </p:sp>
      <p:sp>
        <p:nvSpPr>
          <p:cNvPr id="52230" name="Text Box 9"/>
          <p:cNvSpPr txBox="1">
            <a:spLocks noChangeArrowheads="1"/>
          </p:cNvSpPr>
          <p:nvPr/>
        </p:nvSpPr>
        <p:spPr bwMode="auto">
          <a:xfrm>
            <a:off x="4643438" y="4221163"/>
            <a:ext cx="2233612" cy="2032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b="1"/>
              <a:t>Government plays a minimal role in directing the economy.  Private corporations enjoy many freedoms</a:t>
            </a:r>
            <a:r>
              <a:rPr lang="en-CA" altLang="zh-CN" sz="1800"/>
              <a:t>.</a:t>
            </a:r>
            <a:endParaRPr lang="en-US" altLang="zh-CN" sz="1800"/>
          </a:p>
        </p:txBody>
      </p:sp>
      <p:sp>
        <p:nvSpPr>
          <p:cNvPr id="52231" name="Text Box 10"/>
          <p:cNvSpPr txBox="1">
            <a:spLocks noChangeArrowheads="1"/>
          </p:cNvSpPr>
          <p:nvPr/>
        </p:nvSpPr>
        <p:spPr bwMode="auto">
          <a:xfrm>
            <a:off x="6875463" y="4221163"/>
            <a:ext cx="2233612" cy="1754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b="1"/>
              <a:t>Government allows free enterprise but only when it furthers the goals of the government.</a:t>
            </a:r>
            <a:endParaRPr lang="en-US" altLang="zh-CN" sz="1800" b="1"/>
          </a:p>
        </p:txBody>
      </p:sp>
      <p:sp>
        <p:nvSpPr>
          <p:cNvPr id="52232" name="Text Box 11"/>
          <p:cNvSpPr txBox="1">
            <a:spLocks noChangeArrowheads="1"/>
          </p:cNvSpPr>
          <p:nvPr/>
        </p:nvSpPr>
        <p:spPr bwMode="auto">
          <a:xfrm>
            <a:off x="539750" y="1844675"/>
            <a:ext cx="813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a:solidFill>
                  <a:srgbClr val="FF0000"/>
                </a:solidFill>
              </a:rPr>
              <a:t>Radical             </a:t>
            </a:r>
            <a:r>
              <a:rPr lang="en-CA" altLang="zh-CN" sz="1800">
                <a:solidFill>
                  <a:srgbClr val="FFFF00"/>
                </a:solidFill>
              </a:rPr>
              <a:t>                  </a:t>
            </a:r>
            <a:r>
              <a:rPr lang="en-CA" altLang="zh-CN" sz="1800">
                <a:solidFill>
                  <a:srgbClr val="FF0000"/>
                </a:solidFill>
              </a:rPr>
              <a:t>Moderate (Liberalism)     </a:t>
            </a:r>
            <a:r>
              <a:rPr lang="en-CA" altLang="zh-CN" sz="1800">
                <a:solidFill>
                  <a:srgbClr val="FFFF00"/>
                </a:solidFill>
              </a:rPr>
              <a:t>                 </a:t>
            </a:r>
            <a:r>
              <a:rPr lang="en-CA" altLang="zh-CN" sz="1800">
                <a:solidFill>
                  <a:srgbClr val="FF0000"/>
                </a:solidFill>
              </a:rPr>
              <a:t>             Radical  </a:t>
            </a:r>
            <a:endParaRPr lang="en-US" altLang="zh-CN" sz="1800">
              <a:solidFill>
                <a:srgbClr val="FF0000"/>
              </a:solidFill>
            </a:endParaRPr>
          </a:p>
        </p:txBody>
      </p:sp>
      <p:sp>
        <p:nvSpPr>
          <p:cNvPr id="52233" name="Line 12"/>
          <p:cNvSpPr>
            <a:spLocks noChangeShapeType="1"/>
          </p:cNvSpPr>
          <p:nvPr/>
        </p:nvSpPr>
        <p:spPr bwMode="auto">
          <a:xfrm flipH="1">
            <a:off x="1403350" y="3284538"/>
            <a:ext cx="215900" cy="7207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4" name="Line 13"/>
          <p:cNvSpPr>
            <a:spLocks noChangeShapeType="1"/>
          </p:cNvSpPr>
          <p:nvPr/>
        </p:nvSpPr>
        <p:spPr bwMode="auto">
          <a:xfrm>
            <a:off x="3275013" y="3284538"/>
            <a:ext cx="1587" cy="7207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5" name="Line 14"/>
          <p:cNvSpPr>
            <a:spLocks noChangeShapeType="1"/>
          </p:cNvSpPr>
          <p:nvPr/>
        </p:nvSpPr>
        <p:spPr bwMode="auto">
          <a:xfrm flipH="1">
            <a:off x="5724525" y="3284538"/>
            <a:ext cx="0" cy="7207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6" name="Line 15"/>
          <p:cNvSpPr>
            <a:spLocks noChangeShapeType="1"/>
          </p:cNvSpPr>
          <p:nvPr/>
        </p:nvSpPr>
        <p:spPr bwMode="auto">
          <a:xfrm>
            <a:off x="7812088" y="3284538"/>
            <a:ext cx="144462" cy="7921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9080868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Spectrum Quiz</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solidFill>
                <a:srgbClr val="000000"/>
              </a:solidFill>
              <a:hlinkClick r:id="rId2"/>
            </a:endParaRPr>
          </a:p>
          <a:p>
            <a:pPr marL="0" indent="0">
              <a:buNone/>
            </a:pPr>
            <a:r>
              <a:rPr lang="en-US" dirty="0" smtClean="0">
                <a:hlinkClick r:id="rId2"/>
              </a:rPr>
              <a:t>https</a:t>
            </a:r>
            <a:r>
              <a:rPr lang="en-US" dirty="0">
                <a:hlinkClick r:id="rId2"/>
              </a:rPr>
              <a:t>://canada.isidewith.com/political-</a:t>
            </a:r>
            <a:r>
              <a:rPr lang="en-US" dirty="0" smtClean="0">
                <a:hlinkClick r:id="rId2"/>
              </a:rPr>
              <a:t>quiz</a:t>
            </a:r>
            <a:endParaRPr lang="en-US" dirty="0" smtClean="0"/>
          </a:p>
          <a:p>
            <a:endParaRPr lang="en-US" dirty="0"/>
          </a:p>
          <a:p>
            <a:pPr marL="0" indent="0" algn="ctr">
              <a:buNone/>
            </a:pPr>
            <a:r>
              <a:rPr lang="en-US" dirty="0" smtClean="0"/>
              <a:t>Please visit the above website and conduct the test that is provided. </a:t>
            </a:r>
          </a:p>
          <a:p>
            <a:pPr marL="0" indent="0" algn="ctr">
              <a:buNone/>
            </a:pPr>
            <a:endParaRPr lang="en-US" dirty="0"/>
          </a:p>
          <a:p>
            <a:pPr marL="0" indent="0" algn="ctr">
              <a:buNone/>
            </a:pPr>
            <a:r>
              <a:rPr lang="en-US" dirty="0" smtClean="0"/>
              <a:t>Once you have completed it </a:t>
            </a:r>
            <a:r>
              <a:rPr lang="mr-IN" dirty="0" smtClean="0"/>
              <a:t>–</a:t>
            </a:r>
            <a:r>
              <a:rPr lang="en-US" dirty="0" smtClean="0"/>
              <a:t> Put your Test Results in the Workbook. </a:t>
            </a:r>
          </a:p>
          <a:p>
            <a:pPr marL="0" indent="0" algn="ctr">
              <a:buNone/>
            </a:pPr>
            <a:r>
              <a:rPr lang="en-US" dirty="0" smtClean="0"/>
              <a:t>Begin working on ‘Foundations of Government’ at the Back </a:t>
            </a:r>
            <a:r>
              <a:rPr lang="en-US" dirty="0" err="1" smtClean="0"/>
              <a:t>fo</a:t>
            </a:r>
            <a:r>
              <a:rPr lang="en-US" dirty="0" smtClean="0"/>
              <a:t> your Workbook</a:t>
            </a:r>
            <a:endParaRPr lang="en-US" dirty="0"/>
          </a:p>
        </p:txBody>
      </p:sp>
    </p:spTree>
    <p:extLst>
      <p:ext uri="{BB962C8B-B14F-4D97-AF65-F5344CB8AC3E}">
        <p14:creationId xmlns:p14="http://schemas.microsoft.com/office/powerpoint/2010/main" val="103563509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CA" b="1" u="sng" dirty="0">
                <a:solidFill>
                  <a:srgbClr val="000000"/>
                </a:solidFill>
                <a:latin typeface="Arial" charset="0"/>
                <a:ea typeface="宋体" charset="0"/>
              </a:rPr>
              <a:t>(Multi) Party System</a:t>
            </a:r>
          </a:p>
        </p:txBody>
      </p:sp>
      <p:sp>
        <p:nvSpPr>
          <p:cNvPr id="11267" name="Content Placeholder 2"/>
          <p:cNvSpPr>
            <a:spLocks noGrp="1"/>
          </p:cNvSpPr>
          <p:nvPr>
            <p:ph idx="1"/>
          </p:nvPr>
        </p:nvSpPr>
        <p:spPr>
          <a:xfrm>
            <a:off x="395288" y="1341438"/>
            <a:ext cx="8229600" cy="5257800"/>
          </a:xfrm>
        </p:spPr>
        <p:txBody>
          <a:bodyPr>
            <a:normAutofit lnSpcReduction="10000"/>
          </a:bodyPr>
          <a:lstStyle/>
          <a:p>
            <a:r>
              <a:rPr lang="en-CA" dirty="0">
                <a:solidFill>
                  <a:srgbClr val="000000"/>
                </a:solidFill>
                <a:latin typeface="Arial" charset="0"/>
                <a:ea typeface="宋体" charset="0"/>
              </a:rPr>
              <a:t>Party system means that Canada has several political parties.  </a:t>
            </a:r>
          </a:p>
          <a:p>
            <a:pPr lvl="1"/>
            <a:r>
              <a:rPr lang="en-CA" dirty="0">
                <a:solidFill>
                  <a:srgbClr val="000000"/>
                </a:solidFill>
                <a:latin typeface="Arial" charset="0"/>
                <a:ea typeface="宋体" charset="0"/>
              </a:rPr>
              <a:t>Is this the same as </a:t>
            </a:r>
            <a:r>
              <a:rPr lang="en-CA" dirty="0" smtClean="0">
                <a:solidFill>
                  <a:srgbClr val="000000"/>
                </a:solidFill>
                <a:latin typeface="Arial" charset="0"/>
                <a:ea typeface="宋体" charset="0"/>
              </a:rPr>
              <a:t>United States?</a:t>
            </a:r>
            <a:endParaRPr lang="en-CA" dirty="0">
              <a:solidFill>
                <a:srgbClr val="000000"/>
              </a:solidFill>
              <a:latin typeface="Arial" charset="0"/>
              <a:ea typeface="宋体" charset="0"/>
            </a:endParaRPr>
          </a:p>
          <a:p>
            <a:endParaRPr lang="en-CA" dirty="0">
              <a:solidFill>
                <a:srgbClr val="000000"/>
              </a:solidFill>
              <a:latin typeface="Arial" charset="0"/>
              <a:ea typeface="宋体" charset="0"/>
            </a:endParaRPr>
          </a:p>
          <a:p>
            <a:r>
              <a:rPr lang="en-CA" dirty="0">
                <a:solidFill>
                  <a:srgbClr val="000000"/>
                </a:solidFill>
                <a:latin typeface="Arial" charset="0"/>
                <a:ea typeface="宋体" charset="0"/>
              </a:rPr>
              <a:t>A political party is a group of people who have common beliefs, ideas and plans about the best way to govern a country.</a:t>
            </a:r>
          </a:p>
          <a:p>
            <a:pPr>
              <a:buFontTx/>
              <a:buNone/>
            </a:pPr>
            <a:endParaRPr lang="en-CA" dirty="0">
              <a:solidFill>
                <a:srgbClr val="000000"/>
              </a:solidFill>
              <a:latin typeface="Arial" charset="0"/>
              <a:ea typeface="宋体" charset="0"/>
            </a:endParaRPr>
          </a:p>
          <a:p>
            <a:r>
              <a:rPr lang="en-CA" dirty="0">
                <a:solidFill>
                  <a:srgbClr val="000000"/>
                </a:solidFill>
                <a:latin typeface="Arial" charset="0"/>
                <a:ea typeface="宋体" charset="0"/>
              </a:rPr>
              <a:t>Political ideology – Is based on a common set of beliefs.</a:t>
            </a:r>
          </a:p>
        </p:txBody>
      </p:sp>
    </p:spTree>
    <p:extLst>
      <p:ext uri="{BB962C8B-B14F-4D97-AF65-F5344CB8AC3E}">
        <p14:creationId xmlns:p14="http://schemas.microsoft.com/office/powerpoint/2010/main" val="415723327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CA" altLang="zh-CN" sz="4000" dirty="0">
                <a:solidFill>
                  <a:srgbClr val="000000"/>
                </a:solidFill>
                <a:latin typeface="Arial" charset="0"/>
                <a:ea typeface="宋体" charset="0"/>
              </a:rPr>
              <a:t>Party System</a:t>
            </a:r>
            <a:br>
              <a:rPr lang="en-CA" altLang="zh-CN" sz="4000" dirty="0">
                <a:solidFill>
                  <a:srgbClr val="000000"/>
                </a:solidFill>
                <a:latin typeface="Arial" charset="0"/>
                <a:ea typeface="宋体" charset="0"/>
              </a:rPr>
            </a:br>
            <a:r>
              <a:rPr lang="en-CA" altLang="zh-CN" sz="4000" dirty="0">
                <a:solidFill>
                  <a:srgbClr val="000000"/>
                </a:solidFill>
                <a:latin typeface="Arial" charset="0"/>
                <a:ea typeface="宋体" charset="0"/>
              </a:rPr>
              <a:t>Canada’s major political parties</a:t>
            </a:r>
            <a:endParaRPr lang="en-US" altLang="zh-CN" sz="4000" dirty="0">
              <a:solidFill>
                <a:srgbClr val="000000"/>
              </a:solidFill>
              <a:latin typeface="Arial" charset="0"/>
              <a:ea typeface="宋体" charset="0"/>
            </a:endParaRPr>
          </a:p>
        </p:txBody>
      </p:sp>
      <p:pic>
        <p:nvPicPr>
          <p:cNvPr id="12291" name="Picture 3"/>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684213" y="2133600"/>
            <a:ext cx="2314575" cy="1795463"/>
          </a:xfrm>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9500" y="2714625"/>
            <a:ext cx="19050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00788" y="1989138"/>
            <a:ext cx="2200275"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72125" y="4643438"/>
            <a:ext cx="28860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0063" y="4643438"/>
            <a:ext cx="3021012"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010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Canadian Slang</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sp>
        <p:nvSpPr>
          <p:cNvPr id="7" name="Content Placeholder 6"/>
          <p:cNvSpPr>
            <a:spLocks noGrp="1"/>
          </p:cNvSpPr>
          <p:nvPr>
            <p:ph idx="1"/>
          </p:nvPr>
        </p:nvSpPr>
        <p:spPr>
          <a:xfrm>
            <a:off x="-1" y="1253610"/>
            <a:ext cx="3709399" cy="5604390"/>
          </a:xfrm>
        </p:spPr>
        <p:txBody>
          <a:bodyPr>
            <a:normAutofit fontScale="92500" lnSpcReduction="20000"/>
          </a:bodyPr>
          <a:lstStyle/>
          <a:p>
            <a:pPr marL="514350" indent="-514350">
              <a:buAutoNum type="arabicPeriod"/>
            </a:pPr>
            <a:r>
              <a:rPr lang="en-US" dirty="0" smtClean="0"/>
              <a:t>C</a:t>
            </a:r>
          </a:p>
          <a:p>
            <a:pPr marL="514350" indent="-514350">
              <a:buAutoNum type="arabicPeriod"/>
            </a:pPr>
            <a:r>
              <a:rPr lang="en-US" dirty="0" smtClean="0"/>
              <a:t>K</a:t>
            </a:r>
          </a:p>
          <a:p>
            <a:pPr marL="514350" indent="-514350">
              <a:buAutoNum type="arabicPeriod"/>
            </a:pPr>
            <a:r>
              <a:rPr lang="en-US" dirty="0" smtClean="0"/>
              <a:t>A</a:t>
            </a:r>
          </a:p>
          <a:p>
            <a:pPr marL="514350" indent="-514350">
              <a:buAutoNum type="arabicPeriod"/>
            </a:pPr>
            <a:r>
              <a:rPr lang="en-US" dirty="0" smtClean="0"/>
              <a:t>I</a:t>
            </a:r>
          </a:p>
          <a:p>
            <a:pPr marL="514350" indent="-514350">
              <a:buAutoNum type="arabicPeriod"/>
            </a:pPr>
            <a:r>
              <a:rPr lang="en-US" dirty="0"/>
              <a:t>B</a:t>
            </a:r>
            <a:endParaRPr lang="en-US" dirty="0" smtClean="0"/>
          </a:p>
          <a:p>
            <a:pPr marL="514350" indent="-514350">
              <a:buAutoNum type="arabicPeriod"/>
            </a:pPr>
            <a:r>
              <a:rPr lang="en-US" dirty="0" smtClean="0"/>
              <a:t>J</a:t>
            </a:r>
          </a:p>
          <a:p>
            <a:pPr marL="514350" indent="-514350">
              <a:buAutoNum type="arabicPeriod"/>
            </a:pPr>
            <a:r>
              <a:rPr lang="en-US" dirty="0" smtClean="0"/>
              <a:t>L</a:t>
            </a:r>
          </a:p>
          <a:p>
            <a:pPr marL="514350" indent="-514350">
              <a:buAutoNum type="arabicPeriod"/>
            </a:pPr>
            <a:r>
              <a:rPr lang="en-US" dirty="0" smtClean="0"/>
              <a:t>F</a:t>
            </a:r>
          </a:p>
          <a:p>
            <a:pPr marL="514350" indent="-514350">
              <a:buAutoNum type="arabicPeriod"/>
            </a:pPr>
            <a:r>
              <a:rPr lang="en-US" dirty="0" smtClean="0"/>
              <a:t>G</a:t>
            </a:r>
          </a:p>
          <a:p>
            <a:pPr marL="514350" indent="-514350">
              <a:buAutoNum type="arabicPeriod"/>
            </a:pPr>
            <a:r>
              <a:rPr lang="en-US" dirty="0" smtClean="0"/>
              <a:t> E</a:t>
            </a:r>
          </a:p>
          <a:p>
            <a:pPr marL="514350" indent="-514350">
              <a:buAutoNum type="arabicPeriod"/>
            </a:pPr>
            <a:r>
              <a:rPr lang="en-US" dirty="0" smtClean="0"/>
              <a:t>H</a:t>
            </a:r>
          </a:p>
          <a:p>
            <a:pPr marL="514350" indent="-514350">
              <a:buAutoNum type="arabicPeriod"/>
            </a:pPr>
            <a:r>
              <a:rPr lang="en-US" dirty="0"/>
              <a:t>D</a:t>
            </a: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
        <p:nvSpPr>
          <p:cNvPr id="6" name="TextBox 5"/>
          <p:cNvSpPr txBox="1"/>
          <p:nvPr/>
        </p:nvSpPr>
        <p:spPr>
          <a:xfrm>
            <a:off x="4327630" y="1224294"/>
            <a:ext cx="4816369" cy="4893647"/>
          </a:xfrm>
          <a:prstGeom prst="rect">
            <a:avLst/>
          </a:prstGeom>
          <a:noFill/>
        </p:spPr>
        <p:txBody>
          <a:bodyPr wrap="square" rtlCol="0">
            <a:spAutoFit/>
          </a:bodyPr>
          <a:lstStyle/>
          <a:p>
            <a:pPr algn="ctr"/>
            <a:r>
              <a:rPr lang="en-US" sz="2400" b="1" u="sng" dirty="0" smtClean="0"/>
              <a:t>If you scored between</a:t>
            </a:r>
            <a:r>
              <a:rPr lang="mr-IN" sz="2400" b="1" u="sng" dirty="0" smtClean="0"/>
              <a:t>…</a:t>
            </a:r>
            <a:endParaRPr lang="en-US" sz="2400" b="1" u="sng" dirty="0" smtClean="0"/>
          </a:p>
          <a:p>
            <a:endParaRPr lang="en-US" sz="2400" dirty="0"/>
          </a:p>
          <a:p>
            <a:r>
              <a:rPr lang="en-US" sz="2400" dirty="0" smtClean="0"/>
              <a:t>1-3 </a:t>
            </a:r>
            <a:r>
              <a:rPr lang="en-US" sz="2400" dirty="0" smtClean="0">
                <a:sym typeface="Wingdings"/>
              </a:rPr>
              <a:t></a:t>
            </a:r>
            <a:r>
              <a:rPr lang="en-US" sz="2400" dirty="0" smtClean="0"/>
              <a:t> You need to grab a double-double 	   and head to the nearest rink for 	     	   some Slang lessons there.</a:t>
            </a:r>
          </a:p>
          <a:p>
            <a:endParaRPr lang="en-US" sz="2400" dirty="0" smtClean="0"/>
          </a:p>
          <a:p>
            <a:r>
              <a:rPr lang="en-US" sz="2400" dirty="0" smtClean="0"/>
              <a:t>4-6 </a:t>
            </a:r>
            <a:r>
              <a:rPr lang="en-US" sz="2400" dirty="0" smtClean="0">
                <a:sym typeface="Wingdings"/>
              </a:rPr>
              <a:t> </a:t>
            </a:r>
            <a:r>
              <a:rPr lang="en-US" sz="2400" dirty="0" smtClean="0"/>
              <a:t>Just </a:t>
            </a:r>
            <a:r>
              <a:rPr lang="en-US" sz="2400" dirty="0"/>
              <a:t>keep </a:t>
            </a:r>
            <a:r>
              <a:rPr lang="en-US" sz="2400" dirty="0" err="1"/>
              <a:t>Give’er</a:t>
            </a:r>
            <a:r>
              <a:rPr lang="en-US" sz="2400" dirty="0"/>
              <a:t> bud. </a:t>
            </a:r>
            <a:endParaRPr lang="en-US" sz="2400" dirty="0" smtClean="0"/>
          </a:p>
          <a:p>
            <a:endParaRPr lang="en-US" sz="2400" dirty="0" smtClean="0"/>
          </a:p>
          <a:p>
            <a:r>
              <a:rPr lang="en-US" sz="2400" dirty="0" smtClean="0"/>
              <a:t>6-9 </a:t>
            </a:r>
            <a:r>
              <a:rPr lang="en-US" sz="2400" dirty="0" smtClean="0">
                <a:sym typeface="Wingdings"/>
              </a:rPr>
              <a:t></a:t>
            </a:r>
            <a:r>
              <a:rPr lang="en-US" sz="2400" dirty="0" smtClean="0"/>
              <a:t> Put on that Canadian Tuxedo with     	  Pride.</a:t>
            </a:r>
          </a:p>
          <a:p>
            <a:endParaRPr lang="en-US" sz="2400" dirty="0" smtClean="0"/>
          </a:p>
          <a:p>
            <a:r>
              <a:rPr lang="en-US" sz="2400" dirty="0" smtClean="0"/>
              <a:t>9-12 </a:t>
            </a:r>
            <a:r>
              <a:rPr lang="en-US" sz="2400" dirty="0" smtClean="0">
                <a:sym typeface="Wingdings"/>
              </a:rPr>
              <a:t></a:t>
            </a:r>
            <a:r>
              <a:rPr lang="en-US" sz="2400" dirty="0" smtClean="0"/>
              <a:t> Oh, you’re a CANUCK! </a:t>
            </a:r>
            <a:endParaRPr lang="en-US" sz="2400" dirty="0"/>
          </a:p>
        </p:txBody>
      </p:sp>
    </p:spTree>
    <p:extLst>
      <p:ext uri="{BB962C8B-B14F-4D97-AF65-F5344CB8AC3E}">
        <p14:creationId xmlns:p14="http://schemas.microsoft.com/office/powerpoint/2010/main" val="407304413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CA" altLang="zh-CN" dirty="0">
                <a:solidFill>
                  <a:srgbClr val="000000"/>
                </a:solidFill>
                <a:latin typeface="Arial" charset="0"/>
                <a:ea typeface="宋体" charset="0"/>
              </a:rPr>
              <a:t>Minor Parties</a:t>
            </a:r>
            <a:endParaRPr lang="en-US" altLang="zh-CN" dirty="0">
              <a:solidFill>
                <a:srgbClr val="000000"/>
              </a:solidFill>
              <a:latin typeface="Arial" charset="0"/>
              <a:ea typeface="宋体" charset="0"/>
            </a:endParaRPr>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05250" y="3267075"/>
            <a:ext cx="13335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2225" y="2492375"/>
            <a:ext cx="17145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63713" y="1773238"/>
            <a:ext cx="11525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43125" y="4357688"/>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15063" y="5572125"/>
            <a:ext cx="1409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995738" y="45815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067175" y="1557338"/>
            <a:ext cx="1047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286500" y="4000500"/>
            <a:ext cx="1647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84213" y="3213100"/>
            <a:ext cx="13335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659563" y="1412875"/>
            <a:ext cx="16192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4"/>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285875" y="5786438"/>
            <a:ext cx="17240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07058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CNN 10</a:t>
            </a:r>
          </a:p>
          <a:p>
            <a:r>
              <a:rPr lang="en-US" dirty="0" smtClean="0"/>
              <a:t>Political </a:t>
            </a:r>
            <a:r>
              <a:rPr lang="en-US" dirty="0" smtClean="0"/>
              <a:t>Web-quest </a:t>
            </a:r>
          </a:p>
          <a:p>
            <a:pPr marL="0" indent="0">
              <a:buNone/>
            </a:pPr>
            <a:endParaRPr lang="en-US" dirty="0"/>
          </a:p>
        </p:txBody>
      </p:sp>
    </p:spTree>
    <p:extLst>
      <p:ext uri="{BB962C8B-B14F-4D97-AF65-F5344CB8AC3E}">
        <p14:creationId xmlns:p14="http://schemas.microsoft.com/office/powerpoint/2010/main" val="1893256684"/>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a:t>
            </a:r>
            <a:r>
              <a:rPr lang="en-US" dirty="0" err="1" smtClean="0"/>
              <a:t>Webquest</a:t>
            </a:r>
            <a:endParaRPr lang="en-US" dirty="0"/>
          </a:p>
        </p:txBody>
      </p:sp>
      <p:pic>
        <p:nvPicPr>
          <p:cNvPr id="4" name="Content Placeholder 3" descr="1_Political Parties Webquest.pdf"/>
          <p:cNvPicPr>
            <a:picLocks noGrp="1" noChangeAspect="1"/>
          </p:cNvPicPr>
          <p:nvPr>
            <p:ph idx="1"/>
          </p:nvPr>
        </p:nvPicPr>
        <p:blipFill>
          <a:blip r:embed="rId2" cstate="print">
            <a:extLst>
              <a:ext uri="{28A0092B-C50C-407E-A947-70E740481C1C}">
                <a14:useLocalDpi xmlns:a14="http://schemas.microsoft.com/office/drawing/2010/main"/>
              </a:ext>
            </a:extLst>
          </a:blip>
          <a:srcRect l="-20253" r="-20253"/>
          <a:stretch>
            <a:fillRect/>
          </a:stretch>
        </p:blipFill>
        <p:spPr>
          <a:xfrm>
            <a:off x="-254000" y="1752601"/>
            <a:ext cx="5496021" cy="3022600"/>
          </a:xfrm>
        </p:spPr>
      </p:pic>
      <p:sp>
        <p:nvSpPr>
          <p:cNvPr id="3" name="TextBox 2"/>
          <p:cNvSpPr txBox="1"/>
          <p:nvPr/>
        </p:nvSpPr>
        <p:spPr>
          <a:xfrm>
            <a:off x="5191221" y="1485371"/>
            <a:ext cx="3952779" cy="4893647"/>
          </a:xfrm>
          <a:prstGeom prst="rect">
            <a:avLst/>
          </a:prstGeom>
          <a:noFill/>
        </p:spPr>
        <p:txBody>
          <a:bodyPr wrap="square" rtlCol="0">
            <a:spAutoFit/>
          </a:bodyPr>
          <a:lstStyle/>
          <a:p>
            <a:r>
              <a:rPr lang="en-US" sz="2400" dirty="0" smtClean="0"/>
              <a:t>For the Remainder of Class,</a:t>
            </a:r>
          </a:p>
          <a:p>
            <a:r>
              <a:rPr lang="en-US" sz="2400" dirty="0" smtClean="0"/>
              <a:t>I would like you to work on this </a:t>
            </a:r>
          </a:p>
          <a:p>
            <a:r>
              <a:rPr lang="en-US" sz="2400" dirty="0" smtClean="0"/>
              <a:t>Political </a:t>
            </a:r>
            <a:r>
              <a:rPr lang="en-US" sz="2400" dirty="0" err="1" smtClean="0"/>
              <a:t>Webquest</a:t>
            </a:r>
            <a:r>
              <a:rPr lang="en-US" sz="2400" dirty="0" smtClean="0"/>
              <a:t>. </a:t>
            </a:r>
          </a:p>
          <a:p>
            <a:endParaRPr lang="en-US" sz="2400" dirty="0"/>
          </a:p>
          <a:p>
            <a:r>
              <a:rPr lang="en-US" sz="2400" dirty="0" smtClean="0"/>
              <a:t>You can also use this time to </a:t>
            </a:r>
          </a:p>
          <a:p>
            <a:r>
              <a:rPr lang="en-US" sz="2400" dirty="0" smtClean="0"/>
              <a:t>Finish up the ‘Foundations of Government’</a:t>
            </a:r>
          </a:p>
          <a:p>
            <a:r>
              <a:rPr lang="en-US" sz="2400" dirty="0" smtClean="0"/>
              <a:t>In your work package from last day.</a:t>
            </a:r>
            <a:endParaRPr lang="en-US" sz="2400" dirty="0"/>
          </a:p>
        </p:txBody>
      </p:sp>
    </p:spTree>
    <p:extLst>
      <p:ext uri="{BB962C8B-B14F-4D97-AF65-F5344CB8AC3E}">
        <p14:creationId xmlns:p14="http://schemas.microsoft.com/office/powerpoint/2010/main" val="57167010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CNN 10</a:t>
            </a:r>
          </a:p>
          <a:p>
            <a:r>
              <a:rPr lang="en-US" dirty="0" smtClean="0"/>
              <a:t>Political Spectrum Line </a:t>
            </a:r>
            <a:r>
              <a:rPr lang="mr-IN" dirty="0" smtClean="0"/>
              <a:t>–</a:t>
            </a:r>
            <a:r>
              <a:rPr lang="en-US" dirty="0" smtClean="0"/>
              <a:t> Review</a:t>
            </a:r>
          </a:p>
          <a:p>
            <a:r>
              <a:rPr lang="en-US" dirty="0" smtClean="0"/>
              <a:t>Discussion on “Hot Topics Canada”</a:t>
            </a:r>
          </a:p>
          <a:p>
            <a:r>
              <a:rPr lang="en-US" dirty="0" smtClean="0"/>
              <a:t>Making Informed Opinions.</a:t>
            </a:r>
          </a:p>
          <a:p>
            <a:r>
              <a:rPr lang="en-US" dirty="0" smtClean="0"/>
              <a:t>Classwork</a:t>
            </a:r>
          </a:p>
          <a:p>
            <a:pPr marL="0" indent="0">
              <a:buNone/>
            </a:pPr>
            <a:endParaRPr lang="en-US" dirty="0"/>
          </a:p>
        </p:txBody>
      </p:sp>
    </p:spTree>
    <p:extLst>
      <p:ext uri="{BB962C8B-B14F-4D97-AF65-F5344CB8AC3E}">
        <p14:creationId xmlns:p14="http://schemas.microsoft.com/office/powerpoint/2010/main" val="290949011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4"/>
          <p:cNvSpPr>
            <a:spLocks noChangeArrowheads="1"/>
          </p:cNvSpPr>
          <p:nvPr/>
        </p:nvSpPr>
        <p:spPr bwMode="auto">
          <a:xfrm>
            <a:off x="323850" y="2493963"/>
            <a:ext cx="8497888" cy="1150937"/>
          </a:xfrm>
          <a:prstGeom prst="leftRightArrow">
            <a:avLst>
              <a:gd name="adj1" fmla="val 50000"/>
              <a:gd name="adj2" fmla="val 147669"/>
            </a:avLst>
          </a:prstGeom>
          <a:solidFill>
            <a:schemeClr val="bg1"/>
          </a:solidFill>
          <a:ln w="9525">
            <a:solidFill>
              <a:schemeClr val="tx1"/>
            </a:solidFill>
            <a:miter lim="800000"/>
            <a:headEnd/>
            <a:tailEnd/>
          </a:ln>
        </p:spPr>
        <p:txBody>
          <a:bodyPr wrap="none" anchor="ctr"/>
          <a:lstStyle/>
          <a:p>
            <a:pPr algn="ctr"/>
            <a:r>
              <a:rPr lang="en-CA" altLang="zh-CN" b="1" dirty="0"/>
              <a:t>Communism            Socialism                     Capitalism                   Fascism</a:t>
            </a:r>
            <a:endParaRPr lang="en-US" altLang="zh-CN" b="1" dirty="0"/>
          </a:p>
        </p:txBody>
      </p:sp>
      <p:sp>
        <p:nvSpPr>
          <p:cNvPr id="52226" name="Text Box 5"/>
          <p:cNvSpPr txBox="1">
            <a:spLocks noChangeArrowheads="1"/>
          </p:cNvSpPr>
          <p:nvPr/>
        </p:nvSpPr>
        <p:spPr bwMode="auto">
          <a:xfrm>
            <a:off x="611188" y="2198688"/>
            <a:ext cx="8137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dirty="0">
                <a:solidFill>
                  <a:srgbClr val="000000"/>
                </a:solidFill>
              </a:rPr>
              <a:t>Left Wing                                        Centre                                         Right Wing </a:t>
            </a:r>
            <a:endParaRPr lang="en-US" altLang="zh-CN" sz="1800" dirty="0">
              <a:solidFill>
                <a:srgbClr val="000000"/>
              </a:solidFill>
            </a:endParaRPr>
          </a:p>
        </p:txBody>
      </p:sp>
      <p:sp>
        <p:nvSpPr>
          <p:cNvPr id="52227" name="Text Box 6"/>
          <p:cNvSpPr txBox="1">
            <a:spLocks noChangeArrowheads="1"/>
          </p:cNvSpPr>
          <p:nvPr/>
        </p:nvSpPr>
        <p:spPr bwMode="auto">
          <a:xfrm>
            <a:off x="533400" y="304800"/>
            <a:ext cx="8137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sz="4000" b="1" u="sng"/>
              <a:t>The Political Spectrum</a:t>
            </a:r>
            <a:endParaRPr lang="en-US" altLang="zh-CN" sz="4000" b="1"/>
          </a:p>
        </p:txBody>
      </p:sp>
      <p:sp>
        <p:nvSpPr>
          <p:cNvPr id="52232" name="Text Box 11"/>
          <p:cNvSpPr txBox="1">
            <a:spLocks noChangeArrowheads="1"/>
          </p:cNvSpPr>
          <p:nvPr/>
        </p:nvSpPr>
        <p:spPr bwMode="auto">
          <a:xfrm>
            <a:off x="539750" y="1844675"/>
            <a:ext cx="813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en-CA" altLang="zh-CN" sz="1800" dirty="0">
                <a:solidFill>
                  <a:srgbClr val="FF0000"/>
                </a:solidFill>
              </a:rPr>
              <a:t>Radical             </a:t>
            </a:r>
            <a:r>
              <a:rPr lang="en-CA" altLang="zh-CN" sz="1800" dirty="0">
                <a:solidFill>
                  <a:srgbClr val="FFFF00"/>
                </a:solidFill>
              </a:rPr>
              <a:t>                  </a:t>
            </a:r>
            <a:r>
              <a:rPr lang="en-CA" altLang="zh-CN" sz="1800" dirty="0">
                <a:solidFill>
                  <a:srgbClr val="FF0000"/>
                </a:solidFill>
              </a:rPr>
              <a:t>Moderate (Liberalism)     </a:t>
            </a:r>
            <a:r>
              <a:rPr lang="en-CA" altLang="zh-CN" sz="1800" dirty="0">
                <a:solidFill>
                  <a:srgbClr val="FFFF00"/>
                </a:solidFill>
              </a:rPr>
              <a:t>                 </a:t>
            </a:r>
            <a:r>
              <a:rPr lang="en-CA" altLang="zh-CN" sz="1800" dirty="0">
                <a:solidFill>
                  <a:srgbClr val="FF0000"/>
                </a:solidFill>
              </a:rPr>
              <a:t>             Radical  </a:t>
            </a:r>
            <a:endParaRPr lang="en-US" altLang="zh-CN" sz="1800" dirty="0">
              <a:solidFill>
                <a:srgbClr val="FF0000"/>
              </a:solidFill>
            </a:endParaRPr>
          </a:p>
        </p:txBody>
      </p:sp>
      <p:sp>
        <p:nvSpPr>
          <p:cNvPr id="2" name="TextBox 1"/>
          <p:cNvSpPr txBox="1"/>
          <p:nvPr/>
        </p:nvSpPr>
        <p:spPr>
          <a:xfrm>
            <a:off x="6225917" y="5062022"/>
            <a:ext cx="2522796" cy="707886"/>
          </a:xfrm>
          <a:prstGeom prst="rect">
            <a:avLst/>
          </a:prstGeom>
          <a:noFill/>
        </p:spPr>
        <p:txBody>
          <a:bodyPr wrap="none" rtlCol="0">
            <a:spAutoFit/>
          </a:bodyPr>
          <a:lstStyle/>
          <a:p>
            <a:r>
              <a:rPr lang="en-US" sz="4000" dirty="0" smtClean="0"/>
              <a:t>Tradition</a:t>
            </a:r>
            <a:endParaRPr lang="en-US" sz="4000" dirty="0"/>
          </a:p>
        </p:txBody>
      </p:sp>
      <p:sp>
        <p:nvSpPr>
          <p:cNvPr id="15" name="TextBox 14"/>
          <p:cNvSpPr txBox="1"/>
          <p:nvPr/>
        </p:nvSpPr>
        <p:spPr>
          <a:xfrm>
            <a:off x="323850" y="5062022"/>
            <a:ext cx="2216222" cy="707886"/>
          </a:xfrm>
          <a:prstGeom prst="rect">
            <a:avLst/>
          </a:prstGeom>
          <a:noFill/>
        </p:spPr>
        <p:txBody>
          <a:bodyPr wrap="none" rtlCol="0">
            <a:spAutoFit/>
          </a:bodyPr>
          <a:lstStyle/>
          <a:p>
            <a:r>
              <a:rPr lang="en-US" sz="4000" dirty="0"/>
              <a:t>Change</a:t>
            </a:r>
          </a:p>
        </p:txBody>
      </p:sp>
      <p:sp>
        <p:nvSpPr>
          <p:cNvPr id="3" name="TextBox 2"/>
          <p:cNvSpPr txBox="1"/>
          <p:nvPr/>
        </p:nvSpPr>
        <p:spPr>
          <a:xfrm>
            <a:off x="2927666" y="2380734"/>
            <a:ext cx="697840" cy="369332"/>
          </a:xfrm>
          <a:prstGeom prst="rect">
            <a:avLst/>
          </a:prstGeom>
          <a:noFill/>
        </p:spPr>
        <p:txBody>
          <a:bodyPr wrap="none" rtlCol="0">
            <a:spAutoFit/>
          </a:bodyPr>
          <a:lstStyle/>
          <a:p>
            <a:r>
              <a:rPr lang="en-US" dirty="0" smtClean="0"/>
              <a:t>NDP</a:t>
            </a:r>
            <a:endParaRPr lang="en-US" dirty="0"/>
          </a:p>
        </p:txBody>
      </p:sp>
      <p:sp>
        <p:nvSpPr>
          <p:cNvPr id="17" name="TextBox 16"/>
          <p:cNvSpPr txBox="1"/>
          <p:nvPr/>
        </p:nvSpPr>
        <p:spPr>
          <a:xfrm>
            <a:off x="4959666" y="2466962"/>
            <a:ext cx="1852002" cy="369332"/>
          </a:xfrm>
          <a:prstGeom prst="rect">
            <a:avLst/>
          </a:prstGeom>
          <a:noFill/>
        </p:spPr>
        <p:txBody>
          <a:bodyPr wrap="none" rtlCol="0">
            <a:spAutoFit/>
          </a:bodyPr>
          <a:lstStyle/>
          <a:p>
            <a:r>
              <a:rPr lang="en-US" dirty="0" smtClean="0"/>
              <a:t>Conservatives</a:t>
            </a:r>
            <a:endParaRPr lang="en-US" dirty="0"/>
          </a:p>
        </p:txBody>
      </p:sp>
      <p:sp>
        <p:nvSpPr>
          <p:cNvPr id="18" name="TextBox 17"/>
          <p:cNvSpPr txBox="1"/>
          <p:nvPr/>
        </p:nvSpPr>
        <p:spPr>
          <a:xfrm>
            <a:off x="3667466" y="3275568"/>
            <a:ext cx="1119605" cy="369332"/>
          </a:xfrm>
          <a:prstGeom prst="rect">
            <a:avLst/>
          </a:prstGeom>
          <a:noFill/>
        </p:spPr>
        <p:txBody>
          <a:bodyPr wrap="none" rtlCol="0">
            <a:spAutoFit/>
          </a:bodyPr>
          <a:lstStyle/>
          <a:p>
            <a:r>
              <a:rPr lang="en-US" dirty="0" smtClean="0"/>
              <a:t>Liberals</a:t>
            </a:r>
            <a:endParaRPr lang="en-US" dirty="0"/>
          </a:p>
        </p:txBody>
      </p:sp>
      <p:sp>
        <p:nvSpPr>
          <p:cNvPr id="19" name="TextBox 18"/>
          <p:cNvSpPr txBox="1"/>
          <p:nvPr/>
        </p:nvSpPr>
        <p:spPr>
          <a:xfrm>
            <a:off x="2007999" y="3347535"/>
            <a:ext cx="1582735" cy="369332"/>
          </a:xfrm>
          <a:prstGeom prst="rect">
            <a:avLst/>
          </a:prstGeom>
          <a:noFill/>
        </p:spPr>
        <p:txBody>
          <a:bodyPr wrap="none" rtlCol="0">
            <a:spAutoFit/>
          </a:bodyPr>
          <a:lstStyle/>
          <a:p>
            <a:r>
              <a:rPr lang="en-US" dirty="0" smtClean="0"/>
              <a:t>Green Party</a:t>
            </a:r>
            <a:endParaRPr lang="en-US" dirty="0"/>
          </a:p>
        </p:txBody>
      </p:sp>
    </p:spTree>
    <p:extLst>
      <p:ext uri="{BB962C8B-B14F-4D97-AF65-F5344CB8AC3E}">
        <p14:creationId xmlns:p14="http://schemas.microsoft.com/office/powerpoint/2010/main" val="39492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to the Activity</a:t>
            </a:r>
            <a:endParaRPr lang="en-US" dirty="0"/>
          </a:p>
        </p:txBody>
      </p:sp>
      <p:sp>
        <p:nvSpPr>
          <p:cNvPr id="3" name="Content Placeholder 2"/>
          <p:cNvSpPr>
            <a:spLocks noGrp="1"/>
          </p:cNvSpPr>
          <p:nvPr>
            <p:ph idx="1"/>
          </p:nvPr>
        </p:nvSpPr>
        <p:spPr/>
        <p:txBody>
          <a:bodyPr>
            <a:normAutofit lnSpcReduction="10000"/>
          </a:bodyPr>
          <a:lstStyle/>
          <a:p>
            <a:r>
              <a:rPr lang="en-US" dirty="0" smtClean="0"/>
              <a:t>It should be noted that these beliefs are not mandatory to hold to be on one side of the political spectrum or the other; rather these are traditionally held beliefs for both groups. </a:t>
            </a:r>
          </a:p>
          <a:p>
            <a:endParaRPr lang="en-US" dirty="0"/>
          </a:p>
          <a:p>
            <a:r>
              <a:rPr lang="en-US" dirty="0" smtClean="0"/>
              <a:t>If you’re interested </a:t>
            </a:r>
            <a:r>
              <a:rPr lang="mr-IN" dirty="0" smtClean="0"/>
              <a:t>–</a:t>
            </a:r>
            <a:r>
              <a:rPr lang="en-US" dirty="0"/>
              <a:t> visit </a:t>
            </a:r>
            <a:endParaRPr lang="en-US" dirty="0" smtClean="0"/>
          </a:p>
          <a:p>
            <a:r>
              <a:rPr lang="en-US" dirty="0" smtClean="0">
                <a:hlinkClick r:id="rId2"/>
              </a:rPr>
              <a:t>https</a:t>
            </a:r>
            <a:r>
              <a:rPr lang="en-US" dirty="0">
                <a:hlinkClick r:id="rId2"/>
              </a:rPr>
              <a:t>://www.studentnewsdaily.com/conservative-vs-liberal-beliefs</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250537952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82133"/>
          </a:xfrm>
        </p:spPr>
        <p:txBody>
          <a:bodyPr>
            <a:normAutofit/>
          </a:bodyPr>
          <a:lstStyle/>
          <a:p>
            <a:r>
              <a:rPr lang="en-US" sz="2400" dirty="0" smtClean="0"/>
              <a:t>Ideologies:</a:t>
            </a:r>
            <a:br>
              <a:rPr lang="en-US" sz="2400" dirty="0" smtClean="0"/>
            </a:br>
            <a:r>
              <a:rPr lang="en-US" sz="2400" dirty="0" smtClean="0"/>
              <a:t>Which side of the spectrum to these beliefs belong?</a:t>
            </a:r>
            <a:endParaRPr lang="en-US" sz="2400" dirty="0"/>
          </a:p>
        </p:txBody>
      </p:sp>
      <p:sp>
        <p:nvSpPr>
          <p:cNvPr id="3" name="Content Placeholder 2"/>
          <p:cNvSpPr>
            <a:spLocks noGrp="1"/>
          </p:cNvSpPr>
          <p:nvPr>
            <p:ph idx="1"/>
          </p:nvPr>
        </p:nvSpPr>
        <p:spPr>
          <a:xfrm>
            <a:off x="0" y="1117600"/>
            <a:ext cx="9144000" cy="5740399"/>
          </a:xfrm>
        </p:spPr>
        <p:txBody>
          <a:bodyPr>
            <a:normAutofit/>
          </a:bodyPr>
          <a:lstStyle/>
          <a:p>
            <a:pPr>
              <a:buFont typeface="+mj-lt"/>
              <a:buAutoNum type="arabicPeriod"/>
            </a:pPr>
            <a:r>
              <a:rPr lang="en-US" sz="1800" dirty="0" smtClean="0"/>
              <a:t>Marijuana should be legalized. </a:t>
            </a:r>
          </a:p>
          <a:p>
            <a:pPr>
              <a:buFont typeface="+mj-lt"/>
              <a:buAutoNum type="arabicPeriod"/>
            </a:pPr>
            <a:r>
              <a:rPr lang="en-US" sz="1800" dirty="0" smtClean="0"/>
              <a:t>Abortion should be illegal. </a:t>
            </a:r>
          </a:p>
          <a:p>
            <a:pPr>
              <a:buFont typeface="+mj-lt"/>
              <a:buAutoNum type="arabicPeriod"/>
            </a:pPr>
            <a:r>
              <a:rPr lang="en-US" sz="1800" dirty="0" smtClean="0"/>
              <a:t>The Death Penalty should be re-instated.</a:t>
            </a:r>
          </a:p>
          <a:p>
            <a:pPr>
              <a:buFont typeface="+mj-lt"/>
              <a:buAutoNum type="arabicPeriod"/>
            </a:pPr>
            <a:r>
              <a:rPr lang="en-US" sz="1800" dirty="0" err="1" smtClean="0"/>
              <a:t>L’aissez</a:t>
            </a:r>
            <a:r>
              <a:rPr lang="en-US" sz="1800" dirty="0" smtClean="0"/>
              <a:t> Faire Government/Business Model.</a:t>
            </a:r>
          </a:p>
          <a:p>
            <a:pPr>
              <a:buFont typeface="+mj-lt"/>
              <a:buAutoNum type="arabicPeriod"/>
            </a:pPr>
            <a:r>
              <a:rPr lang="en-US" sz="1800" dirty="0" smtClean="0"/>
              <a:t>Public Education for all; no Privatized Schools.</a:t>
            </a:r>
          </a:p>
          <a:p>
            <a:pPr>
              <a:buFont typeface="+mj-lt"/>
              <a:buAutoNum type="arabicPeriod"/>
            </a:pPr>
            <a:r>
              <a:rPr lang="en-US" sz="1800" dirty="0" smtClean="0"/>
              <a:t>Euthanasia should be legalized. A person has the right to choose.</a:t>
            </a:r>
          </a:p>
          <a:p>
            <a:pPr>
              <a:buFont typeface="+mj-lt"/>
              <a:buAutoNum type="arabicPeriod"/>
            </a:pPr>
            <a:r>
              <a:rPr lang="en-US" sz="1800" dirty="0" smtClean="0"/>
              <a:t>Climate Change has not been scientifically proven.  </a:t>
            </a:r>
          </a:p>
          <a:p>
            <a:pPr>
              <a:buFont typeface="+mj-lt"/>
              <a:buAutoNum type="arabicPeriod"/>
            </a:pPr>
            <a:r>
              <a:rPr lang="en-US" sz="1800" dirty="0" smtClean="0"/>
              <a:t>All Citizens should have the right to bear arms. </a:t>
            </a:r>
          </a:p>
          <a:p>
            <a:pPr>
              <a:buFont typeface="+mj-lt"/>
              <a:buAutoNum type="arabicPeriod"/>
            </a:pPr>
            <a:r>
              <a:rPr lang="en-US" sz="1800" dirty="0" smtClean="0"/>
              <a:t>Health Care is a Basic Right. </a:t>
            </a:r>
          </a:p>
          <a:p>
            <a:pPr>
              <a:buFont typeface="+mj-lt"/>
              <a:buAutoNum type="arabicPeriod"/>
            </a:pPr>
            <a:r>
              <a:rPr lang="en-US" sz="1800" dirty="0" smtClean="0"/>
              <a:t>Only Legal Immigrants should enter the country. </a:t>
            </a:r>
          </a:p>
          <a:p>
            <a:pPr>
              <a:buFont typeface="+mj-lt"/>
              <a:buAutoNum type="arabicPeriod"/>
            </a:pPr>
            <a:r>
              <a:rPr lang="en-US" sz="1800" dirty="0" smtClean="0"/>
              <a:t>The Government has the right to use eminent domain (seizure of private property with payment) to accomplish their goals. </a:t>
            </a:r>
          </a:p>
          <a:p>
            <a:pPr>
              <a:buFont typeface="+mj-lt"/>
              <a:buAutoNum type="arabicPeriod"/>
            </a:pPr>
            <a:r>
              <a:rPr lang="en-US" sz="1800" dirty="0" smtClean="0"/>
              <a:t>Oppose Same Sex-Marriage. </a:t>
            </a:r>
          </a:p>
          <a:p>
            <a:pPr>
              <a:buFont typeface="+mj-lt"/>
              <a:buAutoNum type="arabicPeriod"/>
            </a:pPr>
            <a:r>
              <a:rPr lang="en-US" sz="1800" dirty="0" smtClean="0"/>
              <a:t>Higher Taxes on the Wealthy.</a:t>
            </a:r>
          </a:p>
          <a:p>
            <a:pPr>
              <a:buFont typeface="+mj-lt"/>
              <a:buAutoNum type="arabicPeriod"/>
            </a:pPr>
            <a:r>
              <a:rPr lang="en-US" sz="1800" dirty="0" smtClean="0"/>
              <a:t>Support Welfare for Low-Income Families. </a:t>
            </a:r>
            <a:endParaRPr lang="en-US" sz="1800" dirty="0"/>
          </a:p>
        </p:txBody>
      </p:sp>
    </p:spTree>
    <p:extLst>
      <p:ext uri="{BB962C8B-B14F-4D97-AF65-F5344CB8AC3E}">
        <p14:creationId xmlns:p14="http://schemas.microsoft.com/office/powerpoint/2010/main" val="980791975"/>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70"/>
            <a:ext cx="9144000" cy="1143000"/>
          </a:xfrm>
        </p:spPr>
        <p:txBody>
          <a:bodyPr/>
          <a:lstStyle/>
          <a:p>
            <a:r>
              <a:rPr lang="en-US" dirty="0" smtClean="0"/>
              <a:t>Hot Topic Issues</a:t>
            </a:r>
            <a:endParaRPr lang="en-US" dirty="0"/>
          </a:p>
        </p:txBody>
      </p:sp>
      <p:sp>
        <p:nvSpPr>
          <p:cNvPr id="3" name="Content Placeholder 2"/>
          <p:cNvSpPr>
            <a:spLocks noGrp="1"/>
          </p:cNvSpPr>
          <p:nvPr>
            <p:ph idx="1"/>
          </p:nvPr>
        </p:nvSpPr>
        <p:spPr>
          <a:xfrm>
            <a:off x="0" y="998585"/>
            <a:ext cx="9144000" cy="5859415"/>
          </a:xfrm>
        </p:spPr>
        <p:txBody>
          <a:bodyPr>
            <a:normAutofit fontScale="85000" lnSpcReduction="20000"/>
          </a:bodyPr>
          <a:lstStyle/>
          <a:p>
            <a:r>
              <a:rPr lang="en-US" dirty="0" smtClean="0"/>
              <a:t>What is your stance on Abortion?</a:t>
            </a:r>
          </a:p>
          <a:p>
            <a:r>
              <a:rPr lang="en-US" dirty="0" smtClean="0"/>
              <a:t>Should Canada raise the Federal Minimum Wage?</a:t>
            </a:r>
          </a:p>
          <a:p>
            <a:r>
              <a:rPr lang="en-US" dirty="0" smtClean="0"/>
              <a:t>Should Teachers be allowed to carry a gun at school? </a:t>
            </a:r>
          </a:p>
          <a:p>
            <a:r>
              <a:rPr lang="en-US" dirty="0" smtClean="0"/>
              <a:t>Should Students who use Mace/Bear Spray be convicted as Adults (ex: Assault with a Weapon)</a:t>
            </a:r>
          </a:p>
          <a:p>
            <a:r>
              <a:rPr lang="en-US" dirty="0" smtClean="0"/>
              <a:t>Should every 18 year old citizen be required to serve one year in the military?</a:t>
            </a:r>
          </a:p>
          <a:p>
            <a:r>
              <a:rPr lang="en-US" dirty="0" smtClean="0"/>
              <a:t>Should Canada legalize all drugs?</a:t>
            </a:r>
          </a:p>
          <a:p>
            <a:r>
              <a:rPr lang="en-US" dirty="0" smtClean="0"/>
              <a:t>Should immigrants be deported if they commit a major crime?</a:t>
            </a:r>
          </a:p>
          <a:p>
            <a:r>
              <a:rPr lang="en-US" dirty="0" smtClean="0"/>
              <a:t>Should we allow for </a:t>
            </a:r>
            <a:r>
              <a:rPr lang="en-US" dirty="0" err="1" smtClean="0"/>
              <a:t>Fracking</a:t>
            </a:r>
            <a:r>
              <a:rPr lang="en-US" dirty="0" smtClean="0"/>
              <a:t> in Canada?</a:t>
            </a:r>
          </a:p>
          <a:p>
            <a:r>
              <a:rPr lang="en-US" dirty="0" smtClean="0"/>
              <a:t>Should the Federal </a:t>
            </a:r>
            <a:r>
              <a:rPr lang="en-US" dirty="0" err="1" smtClean="0"/>
              <a:t>Govt</a:t>
            </a:r>
            <a:r>
              <a:rPr lang="en-US" dirty="0" smtClean="0"/>
              <a:t> pay for Tuition at college/university for a four year degree?</a:t>
            </a:r>
          </a:p>
          <a:p>
            <a:r>
              <a:rPr lang="en-US" dirty="0" smtClean="0"/>
              <a:t>Should teachers be required to wear body cameras?</a:t>
            </a:r>
            <a:endParaRPr lang="en-US" dirty="0"/>
          </a:p>
        </p:txBody>
      </p:sp>
    </p:spTree>
    <p:extLst>
      <p:ext uri="{BB962C8B-B14F-4D97-AF65-F5344CB8AC3E}">
        <p14:creationId xmlns:p14="http://schemas.microsoft.com/office/powerpoint/2010/main" val="195398270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What is your Stance on </a:t>
            </a:r>
            <a:r>
              <a:rPr lang="en-US" dirty="0" smtClean="0">
                <a:hlinkClick r:id="rId2"/>
              </a:rPr>
              <a:t>Abortion</a:t>
            </a:r>
            <a:r>
              <a:rPr lang="en-US" dirty="0" smtClean="0"/>
              <a:t>?</a:t>
            </a:r>
            <a:endParaRPr lang="en-US" dirty="0"/>
          </a:p>
        </p:txBody>
      </p:sp>
      <p:sp>
        <p:nvSpPr>
          <p:cNvPr id="3" name="Text Placeholder 2"/>
          <p:cNvSpPr>
            <a:spLocks noGrp="1"/>
          </p:cNvSpPr>
          <p:nvPr>
            <p:ph type="body" idx="1"/>
          </p:nvPr>
        </p:nvSpPr>
        <p:spPr>
          <a:xfrm>
            <a:off x="0" y="939490"/>
            <a:ext cx="4497388" cy="1383415"/>
          </a:xfrm>
        </p:spPr>
        <p:txBody>
          <a:bodyPr>
            <a:normAutofit fontScale="92500" lnSpcReduction="10000"/>
          </a:bodyPr>
          <a:lstStyle/>
          <a:p>
            <a:pPr algn="ctr"/>
            <a:r>
              <a:rPr lang="en-US" dirty="0" smtClean="0"/>
              <a:t>Pro-Choice</a:t>
            </a:r>
          </a:p>
          <a:p>
            <a:pPr algn="ctr"/>
            <a:r>
              <a:rPr lang="en-US" dirty="0" smtClean="0"/>
              <a:t>People should have the right to choose whether to get an abortion done.</a:t>
            </a:r>
            <a:endParaRPr lang="en-US" dirty="0"/>
          </a:p>
        </p:txBody>
      </p:sp>
      <p:sp>
        <p:nvSpPr>
          <p:cNvPr id="4" name="Content Placeholder 3"/>
          <p:cNvSpPr>
            <a:spLocks noGrp="1"/>
          </p:cNvSpPr>
          <p:nvPr>
            <p:ph sz="half" idx="2"/>
          </p:nvPr>
        </p:nvSpPr>
        <p:spPr>
          <a:xfrm>
            <a:off x="457200" y="2322905"/>
            <a:ext cx="4040188" cy="3803258"/>
          </a:xfrm>
        </p:spPr>
        <p:txBody>
          <a:bodyPr/>
          <a:lstStyle/>
          <a:p>
            <a:r>
              <a:rPr lang="en-US" dirty="0" smtClean="0"/>
              <a:t>What would a person argue for?</a:t>
            </a:r>
          </a:p>
          <a:p>
            <a:pPr lvl="1"/>
            <a:r>
              <a:rPr lang="en-US" dirty="0" smtClean="0"/>
              <a:t>Freedom of Choice</a:t>
            </a:r>
          </a:p>
          <a:p>
            <a:pPr lvl="1"/>
            <a:r>
              <a:rPr lang="en-US" dirty="0" smtClean="0"/>
              <a:t>My body, my decision</a:t>
            </a:r>
          </a:p>
          <a:p>
            <a:pPr lvl="1"/>
            <a:r>
              <a:rPr lang="en-US" dirty="0" smtClean="0"/>
              <a:t>What about Rape? Incest? </a:t>
            </a:r>
          </a:p>
          <a:p>
            <a:pPr lvl="1"/>
            <a:r>
              <a:rPr lang="en-US" dirty="0" smtClean="0"/>
              <a:t>A fetus isn’t a human being.</a:t>
            </a:r>
          </a:p>
          <a:p>
            <a:pPr lvl="1"/>
            <a:endParaRPr lang="en-US" dirty="0" smtClean="0"/>
          </a:p>
        </p:txBody>
      </p:sp>
      <p:sp>
        <p:nvSpPr>
          <p:cNvPr id="5" name="Text Placeholder 4"/>
          <p:cNvSpPr>
            <a:spLocks noGrp="1"/>
          </p:cNvSpPr>
          <p:nvPr>
            <p:ph type="body" sz="quarter" idx="3"/>
          </p:nvPr>
        </p:nvSpPr>
        <p:spPr>
          <a:xfrm>
            <a:off x="4645025" y="1338218"/>
            <a:ext cx="4189412" cy="1318918"/>
          </a:xfrm>
        </p:spPr>
        <p:txBody>
          <a:bodyPr>
            <a:normAutofit/>
          </a:bodyPr>
          <a:lstStyle/>
          <a:p>
            <a:pPr algn="ctr"/>
            <a:r>
              <a:rPr lang="en-US" dirty="0" smtClean="0">
                <a:solidFill>
                  <a:srgbClr val="FF0000"/>
                </a:solidFill>
              </a:rPr>
              <a:t>Pro-Life</a:t>
            </a:r>
          </a:p>
          <a:p>
            <a:pPr algn="ctr"/>
            <a:r>
              <a:rPr lang="en-US" dirty="0" smtClean="0"/>
              <a:t>Abortion is immoral and should never be done.</a:t>
            </a:r>
          </a:p>
          <a:p>
            <a:endParaRPr lang="en-US" dirty="0"/>
          </a:p>
        </p:txBody>
      </p:sp>
      <p:sp>
        <p:nvSpPr>
          <p:cNvPr id="6" name="Content Placeholder 5"/>
          <p:cNvSpPr>
            <a:spLocks noGrp="1"/>
          </p:cNvSpPr>
          <p:nvPr>
            <p:ph sz="quarter" idx="4"/>
          </p:nvPr>
        </p:nvSpPr>
        <p:spPr>
          <a:xfrm>
            <a:off x="4645025" y="2406463"/>
            <a:ext cx="4041775" cy="3803258"/>
          </a:xfrm>
        </p:spPr>
        <p:txBody>
          <a:bodyPr/>
          <a:lstStyle/>
          <a:p>
            <a:r>
              <a:rPr lang="en-US" dirty="0" smtClean="0"/>
              <a:t>What would a person argue for?</a:t>
            </a:r>
          </a:p>
          <a:p>
            <a:pPr lvl="1"/>
            <a:r>
              <a:rPr lang="en-US" dirty="0" smtClean="0"/>
              <a:t>It’s wrong to kill an innocent child.</a:t>
            </a:r>
          </a:p>
          <a:p>
            <a:pPr lvl="1"/>
            <a:r>
              <a:rPr lang="en-US" dirty="0" smtClean="0"/>
              <a:t>A fetus should have the same rights as a human being.</a:t>
            </a:r>
          </a:p>
          <a:p>
            <a:pPr lvl="1"/>
            <a:r>
              <a:rPr lang="en-US" dirty="0" smtClean="0"/>
              <a:t>Abortion can leave emotional scars for the rest of your life.</a:t>
            </a:r>
          </a:p>
          <a:p>
            <a:pPr lvl="1"/>
            <a:endParaRPr lang="en-US" dirty="0" smtClean="0"/>
          </a:p>
          <a:p>
            <a:pPr lvl="1"/>
            <a:endParaRPr lang="en-US" dirty="0" smtClean="0"/>
          </a:p>
        </p:txBody>
      </p:sp>
    </p:spTree>
    <p:extLst>
      <p:ext uri="{BB962C8B-B14F-4D97-AF65-F5344CB8AC3E}">
        <p14:creationId xmlns:p14="http://schemas.microsoft.com/office/powerpoint/2010/main" val="27961854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a:t>
            </a:r>
            <a:r>
              <a:rPr lang="en-US" dirty="0" smtClean="0">
                <a:hlinkClick r:id="rId2"/>
              </a:rPr>
              <a:t>Canada </a:t>
            </a:r>
            <a:r>
              <a:rPr lang="en-US" dirty="0" smtClean="0"/>
              <a:t>Raise the Federal Minimum Wage?</a:t>
            </a:r>
            <a:endParaRPr lang="en-US" dirty="0"/>
          </a:p>
        </p:txBody>
      </p:sp>
      <p:sp>
        <p:nvSpPr>
          <p:cNvPr id="3" name="Text Placeholder 2"/>
          <p:cNvSpPr>
            <a:spLocks noGrp="1"/>
          </p:cNvSpPr>
          <p:nvPr>
            <p:ph type="body" idx="1"/>
          </p:nvPr>
        </p:nvSpPr>
        <p:spPr/>
        <p:txBody>
          <a:bodyPr/>
          <a:lstStyle/>
          <a:p>
            <a:pPr algn="ctr"/>
            <a:r>
              <a:rPr lang="en-US" dirty="0" smtClean="0"/>
              <a:t>Pro’s</a:t>
            </a:r>
            <a:endParaRPr lang="en-US" dirty="0"/>
          </a:p>
        </p:txBody>
      </p:sp>
      <p:sp>
        <p:nvSpPr>
          <p:cNvPr id="4" name="Content Placeholder 3"/>
          <p:cNvSpPr>
            <a:spLocks noGrp="1"/>
          </p:cNvSpPr>
          <p:nvPr>
            <p:ph sz="half" idx="2"/>
          </p:nvPr>
        </p:nvSpPr>
        <p:spPr/>
        <p:txBody>
          <a:bodyPr/>
          <a:lstStyle/>
          <a:p>
            <a:r>
              <a:rPr lang="en-US" dirty="0" smtClean="0"/>
              <a:t>Raises living standards for impoverished workers</a:t>
            </a:r>
          </a:p>
          <a:p>
            <a:r>
              <a:rPr lang="en-US" dirty="0" smtClean="0"/>
              <a:t>Reduces Gender/Racial income inequality. </a:t>
            </a:r>
            <a:endParaRPr lang="en-US" dirty="0"/>
          </a:p>
        </p:txBody>
      </p:sp>
      <p:sp>
        <p:nvSpPr>
          <p:cNvPr id="5" name="Text Placeholder 4"/>
          <p:cNvSpPr>
            <a:spLocks noGrp="1"/>
          </p:cNvSpPr>
          <p:nvPr>
            <p:ph type="body" sz="quarter" idx="3"/>
          </p:nvPr>
        </p:nvSpPr>
        <p:spPr/>
        <p:txBody>
          <a:bodyPr/>
          <a:lstStyle/>
          <a:p>
            <a:pPr algn="ctr"/>
            <a:r>
              <a:rPr lang="en-US" dirty="0" smtClean="0"/>
              <a:t>Con’s</a:t>
            </a:r>
            <a:endParaRPr lang="en-US" dirty="0"/>
          </a:p>
        </p:txBody>
      </p:sp>
      <p:sp>
        <p:nvSpPr>
          <p:cNvPr id="6" name="Content Placeholder 5"/>
          <p:cNvSpPr>
            <a:spLocks noGrp="1"/>
          </p:cNvSpPr>
          <p:nvPr>
            <p:ph sz="quarter" idx="4"/>
          </p:nvPr>
        </p:nvSpPr>
        <p:spPr/>
        <p:txBody>
          <a:bodyPr/>
          <a:lstStyle/>
          <a:p>
            <a:r>
              <a:rPr lang="en-US" dirty="0" smtClean="0"/>
              <a:t>Potential for Layoffs/unemployment. </a:t>
            </a:r>
          </a:p>
          <a:p>
            <a:r>
              <a:rPr lang="en-US" dirty="0" smtClean="0"/>
              <a:t>Increase in High-School Drop out Rate</a:t>
            </a:r>
          </a:p>
          <a:p>
            <a:r>
              <a:rPr lang="en-US" dirty="0" smtClean="0"/>
              <a:t>Encourages Automation Processes vs. Human Processes</a:t>
            </a:r>
            <a:endParaRPr lang="en-US" dirty="0"/>
          </a:p>
        </p:txBody>
      </p:sp>
    </p:spTree>
    <p:extLst>
      <p:ext uri="{BB962C8B-B14F-4D97-AF65-F5344CB8AC3E}">
        <p14:creationId xmlns:p14="http://schemas.microsoft.com/office/powerpoint/2010/main" val="27756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445" y="23964"/>
            <a:ext cx="5635109" cy="1200329"/>
          </a:xfrm>
          <a:solidFill>
            <a:schemeClr val="bg1"/>
          </a:solidFill>
        </p:spPr>
        <p:txBody>
          <a:bodyPr/>
          <a:lstStyle/>
          <a:p>
            <a:r>
              <a:rPr lang="en-US" dirty="0" smtClean="0">
                <a:solidFill>
                  <a:schemeClr val="accent2"/>
                </a:solidFill>
              </a:rPr>
              <a:t>Food for Thought</a:t>
            </a:r>
            <a:endParaRPr lang="en-US" dirty="0">
              <a:solidFill>
                <a:schemeClr val="accent2"/>
              </a:solidFill>
            </a:endParaRPr>
          </a:p>
        </p:txBody>
      </p:sp>
      <p:sp>
        <p:nvSpPr>
          <p:cNvPr id="4" name="TextBox 3"/>
          <p:cNvSpPr txBox="1"/>
          <p:nvPr/>
        </p:nvSpPr>
        <p:spPr>
          <a:xfrm>
            <a:off x="-1" y="23965"/>
            <a:ext cx="1754445" cy="1200329"/>
          </a:xfrm>
          <a:prstGeom prst="rect">
            <a:avLst/>
          </a:prstGeom>
          <a:solidFill>
            <a:schemeClr val="accent2"/>
          </a:solidFill>
        </p:spPr>
        <p:txBody>
          <a:bodyPr wrap="square" rtlCol="0">
            <a:spAutoFit/>
          </a:bodyPr>
          <a:lstStyle/>
          <a:p>
            <a:endParaRPr lang="en-US" dirty="0" smtClean="0"/>
          </a:p>
          <a:p>
            <a:endParaRPr lang="en-US" dirty="0"/>
          </a:p>
          <a:p>
            <a:endParaRPr lang="en-US" dirty="0" smtClean="0"/>
          </a:p>
          <a:p>
            <a:endParaRPr lang="en-US" dirty="0"/>
          </a:p>
        </p:txBody>
      </p:sp>
      <p:sp>
        <p:nvSpPr>
          <p:cNvPr id="5" name="TextBox 4"/>
          <p:cNvSpPr txBox="1"/>
          <p:nvPr/>
        </p:nvSpPr>
        <p:spPr>
          <a:xfrm>
            <a:off x="7389554" y="0"/>
            <a:ext cx="1754445" cy="1200329"/>
          </a:xfrm>
          <a:prstGeom prst="rect">
            <a:avLst/>
          </a:prstGeom>
          <a:solidFill>
            <a:srgbClr val="C0504D"/>
          </a:solidFill>
        </p:spPr>
        <p:txBody>
          <a:bodyPr wrap="square" rtlCol="0">
            <a:spAutoFit/>
          </a:bodyPr>
          <a:lstStyle/>
          <a:p>
            <a:endParaRPr lang="en-US" dirty="0" smtClean="0"/>
          </a:p>
          <a:p>
            <a:endParaRPr lang="en-US" dirty="0"/>
          </a:p>
          <a:p>
            <a:endParaRPr lang="en-US" dirty="0" smtClean="0"/>
          </a:p>
          <a:p>
            <a:endParaRPr lang="en-US" dirty="0"/>
          </a:p>
        </p:txBody>
      </p:sp>
      <p:pic>
        <p:nvPicPr>
          <p:cNvPr id="3" name="Picture 2" descr="Screen-Shot-2017-05-04-at-9.48.00-AM.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24294"/>
            <a:ext cx="9144000" cy="5457629"/>
          </a:xfrm>
          <a:prstGeom prst="rect">
            <a:avLst/>
          </a:prstGeom>
        </p:spPr>
      </p:pic>
    </p:spTree>
    <p:extLst>
      <p:ext uri="{BB962C8B-B14F-4D97-AF65-F5344CB8AC3E}">
        <p14:creationId xmlns:p14="http://schemas.microsoft.com/office/powerpoint/2010/main" val="85590592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Teachers be allowed to carry Guns at School?</a:t>
            </a:r>
            <a:endParaRPr lang="en-US" dirty="0"/>
          </a:p>
        </p:txBody>
      </p:sp>
      <p:sp>
        <p:nvSpPr>
          <p:cNvPr id="3" name="Text Placeholder 2"/>
          <p:cNvSpPr>
            <a:spLocks noGrp="1"/>
          </p:cNvSpPr>
          <p:nvPr>
            <p:ph type="body" idx="1"/>
          </p:nvPr>
        </p:nvSpPr>
        <p:spPr/>
        <p:txBody>
          <a:bodyPr/>
          <a:lstStyle/>
          <a:p>
            <a:pPr algn="ctr"/>
            <a:r>
              <a:rPr lang="en-US" dirty="0" smtClean="0"/>
              <a:t>Pro’s </a:t>
            </a:r>
            <a:endParaRPr lang="en-US" dirty="0"/>
          </a:p>
        </p:txBody>
      </p:sp>
      <p:sp>
        <p:nvSpPr>
          <p:cNvPr id="4" name="Content Placeholder 3"/>
          <p:cNvSpPr>
            <a:spLocks noGrp="1"/>
          </p:cNvSpPr>
          <p:nvPr>
            <p:ph sz="half" idx="2"/>
          </p:nvPr>
        </p:nvSpPr>
        <p:spPr/>
        <p:txBody>
          <a:bodyPr/>
          <a:lstStyle/>
          <a:p>
            <a:r>
              <a:rPr lang="en-US" dirty="0" smtClean="0"/>
              <a:t>To keep the students safe.</a:t>
            </a:r>
          </a:p>
          <a:p>
            <a:r>
              <a:rPr lang="en-US" dirty="0" smtClean="0"/>
              <a:t>It might be a deterrent for criminals.</a:t>
            </a:r>
          </a:p>
          <a:p>
            <a:r>
              <a:rPr lang="en-US" dirty="0" smtClean="0"/>
              <a:t>Use-Rubber Bullets.</a:t>
            </a:r>
          </a:p>
          <a:p>
            <a:endParaRPr lang="en-US" dirty="0" smtClean="0"/>
          </a:p>
          <a:p>
            <a:endParaRPr lang="en-US" dirty="0"/>
          </a:p>
        </p:txBody>
      </p:sp>
      <p:sp>
        <p:nvSpPr>
          <p:cNvPr id="5" name="Text Placeholder 4"/>
          <p:cNvSpPr>
            <a:spLocks noGrp="1"/>
          </p:cNvSpPr>
          <p:nvPr>
            <p:ph type="body" sz="quarter" idx="3"/>
          </p:nvPr>
        </p:nvSpPr>
        <p:spPr/>
        <p:txBody>
          <a:bodyPr/>
          <a:lstStyle/>
          <a:p>
            <a:pPr algn="ctr"/>
            <a:r>
              <a:rPr lang="en-US" dirty="0" smtClean="0"/>
              <a:t>Con’s</a:t>
            </a:r>
            <a:endParaRPr lang="en-US" dirty="0"/>
          </a:p>
        </p:txBody>
      </p:sp>
      <p:sp>
        <p:nvSpPr>
          <p:cNvPr id="6" name="Content Placeholder 5"/>
          <p:cNvSpPr>
            <a:spLocks noGrp="1"/>
          </p:cNvSpPr>
          <p:nvPr>
            <p:ph sz="quarter" idx="4"/>
          </p:nvPr>
        </p:nvSpPr>
        <p:spPr/>
        <p:txBody>
          <a:bodyPr/>
          <a:lstStyle/>
          <a:p>
            <a:r>
              <a:rPr lang="en-US" dirty="0" smtClean="0"/>
              <a:t>There could be accidents. </a:t>
            </a:r>
          </a:p>
          <a:p>
            <a:r>
              <a:rPr lang="en-US" dirty="0" smtClean="0"/>
              <a:t>Students could get their hands on it.</a:t>
            </a:r>
          </a:p>
          <a:p>
            <a:r>
              <a:rPr lang="en-US" dirty="0" smtClean="0"/>
              <a:t>You may not know enough about a person’s background to get that information.</a:t>
            </a:r>
            <a:endParaRPr lang="en-US" dirty="0"/>
          </a:p>
        </p:txBody>
      </p:sp>
    </p:spTree>
    <p:extLst>
      <p:ext uri="{BB962C8B-B14F-4D97-AF65-F5344CB8AC3E}">
        <p14:creationId xmlns:p14="http://schemas.microsoft.com/office/powerpoint/2010/main" val="30164836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426"/>
            <a:ext cx="9144000" cy="1143000"/>
          </a:xfrm>
        </p:spPr>
        <p:txBody>
          <a:bodyPr>
            <a:normAutofit fontScale="90000"/>
          </a:bodyPr>
          <a:lstStyle/>
          <a:p>
            <a:r>
              <a:rPr lang="en-US" dirty="0"/>
              <a:t>Should Students who use Mace/Bear Spray be convicted as Adults (ex: Assault with a Weapon)</a:t>
            </a:r>
            <a:br>
              <a:rPr lang="en-US" dirty="0"/>
            </a:br>
            <a:endParaRPr lang="en-US" dirty="0"/>
          </a:p>
        </p:txBody>
      </p:sp>
      <p:sp>
        <p:nvSpPr>
          <p:cNvPr id="3" name="Text Placeholder 2"/>
          <p:cNvSpPr>
            <a:spLocks noGrp="1"/>
          </p:cNvSpPr>
          <p:nvPr>
            <p:ph type="body" idx="1"/>
          </p:nvPr>
        </p:nvSpPr>
        <p:spPr>
          <a:xfrm>
            <a:off x="457200" y="2174875"/>
            <a:ext cx="4040188" cy="639762"/>
          </a:xfrm>
        </p:spPr>
        <p:txBody>
          <a:bodyPr/>
          <a:lstStyle/>
          <a:p>
            <a:pPr algn="ctr"/>
            <a:r>
              <a:rPr lang="en-US" dirty="0" smtClean="0"/>
              <a:t>Pro’s</a:t>
            </a:r>
            <a:endParaRPr lang="en-US" dirty="0"/>
          </a:p>
        </p:txBody>
      </p:sp>
      <p:sp>
        <p:nvSpPr>
          <p:cNvPr id="4" name="Content Placeholder 3"/>
          <p:cNvSpPr>
            <a:spLocks noGrp="1"/>
          </p:cNvSpPr>
          <p:nvPr>
            <p:ph sz="half" idx="2"/>
          </p:nvPr>
        </p:nvSpPr>
        <p:spPr>
          <a:xfrm>
            <a:off x="457200" y="2906712"/>
            <a:ext cx="4040188" cy="3951288"/>
          </a:xfrm>
        </p:spPr>
        <p:txBody>
          <a:bodyPr/>
          <a:lstStyle/>
          <a:p>
            <a:r>
              <a:rPr lang="en-US" dirty="0" smtClean="0"/>
              <a:t>It sets a tone that this type of behavior is unacceptable in society.</a:t>
            </a:r>
            <a:endParaRPr lang="en-US" dirty="0"/>
          </a:p>
        </p:txBody>
      </p:sp>
      <p:sp>
        <p:nvSpPr>
          <p:cNvPr id="5" name="Text Placeholder 4"/>
          <p:cNvSpPr>
            <a:spLocks noGrp="1"/>
          </p:cNvSpPr>
          <p:nvPr>
            <p:ph type="body" sz="quarter" idx="3"/>
          </p:nvPr>
        </p:nvSpPr>
        <p:spPr>
          <a:xfrm>
            <a:off x="4645025" y="2177249"/>
            <a:ext cx="4041775" cy="639762"/>
          </a:xfrm>
        </p:spPr>
        <p:txBody>
          <a:bodyPr/>
          <a:lstStyle/>
          <a:p>
            <a:pPr algn="ctr"/>
            <a:r>
              <a:rPr lang="en-US" dirty="0" smtClean="0"/>
              <a:t>Con’s</a:t>
            </a:r>
            <a:endParaRPr lang="en-US" dirty="0"/>
          </a:p>
        </p:txBody>
      </p:sp>
      <p:sp>
        <p:nvSpPr>
          <p:cNvPr id="6" name="Content Placeholder 5"/>
          <p:cNvSpPr>
            <a:spLocks noGrp="1"/>
          </p:cNvSpPr>
          <p:nvPr>
            <p:ph sz="quarter" idx="4"/>
          </p:nvPr>
        </p:nvSpPr>
        <p:spPr>
          <a:xfrm>
            <a:off x="4645025" y="2899738"/>
            <a:ext cx="4041775" cy="3951288"/>
          </a:xfrm>
        </p:spPr>
        <p:txBody>
          <a:bodyPr/>
          <a:lstStyle/>
          <a:p>
            <a:r>
              <a:rPr lang="en-US" dirty="0" smtClean="0"/>
              <a:t>Teenagers don’t always think of the consequences of their decision. </a:t>
            </a:r>
          </a:p>
          <a:p>
            <a:endParaRPr lang="en-US" dirty="0"/>
          </a:p>
          <a:p>
            <a:r>
              <a:rPr lang="en-US" dirty="0" smtClean="0"/>
              <a:t>They could have felt threatened and used it in self-defense. </a:t>
            </a:r>
            <a:endParaRPr lang="en-US" dirty="0"/>
          </a:p>
        </p:txBody>
      </p:sp>
    </p:spTree>
    <p:extLst>
      <p:ext uri="{BB962C8B-B14F-4D97-AF65-F5344CB8AC3E}">
        <p14:creationId xmlns:p14="http://schemas.microsoft.com/office/powerpoint/2010/main" val="23251394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426"/>
            <a:ext cx="9144000" cy="1143000"/>
          </a:xfrm>
        </p:spPr>
        <p:txBody>
          <a:bodyPr>
            <a:normAutofit fontScale="90000"/>
          </a:bodyPr>
          <a:lstStyle/>
          <a:p>
            <a:r>
              <a:rPr lang="en-US" dirty="0"/>
              <a:t>Should every 18 year old citizen be required to serve one year in the military?</a:t>
            </a:r>
          </a:p>
        </p:txBody>
      </p:sp>
      <p:sp>
        <p:nvSpPr>
          <p:cNvPr id="3" name="Text Placeholder 2"/>
          <p:cNvSpPr>
            <a:spLocks noGrp="1"/>
          </p:cNvSpPr>
          <p:nvPr>
            <p:ph type="body" idx="1"/>
          </p:nvPr>
        </p:nvSpPr>
        <p:spPr>
          <a:xfrm>
            <a:off x="457200" y="2174875"/>
            <a:ext cx="4040188" cy="639762"/>
          </a:xfrm>
        </p:spPr>
        <p:txBody>
          <a:bodyPr/>
          <a:lstStyle/>
          <a:p>
            <a:pPr algn="ctr"/>
            <a:r>
              <a:rPr lang="en-US" dirty="0" smtClean="0"/>
              <a:t>Pro’s</a:t>
            </a:r>
            <a:endParaRPr lang="en-US" dirty="0"/>
          </a:p>
        </p:txBody>
      </p:sp>
      <p:sp>
        <p:nvSpPr>
          <p:cNvPr id="4" name="Content Placeholder 3"/>
          <p:cNvSpPr>
            <a:spLocks noGrp="1"/>
          </p:cNvSpPr>
          <p:nvPr>
            <p:ph sz="half" idx="2"/>
          </p:nvPr>
        </p:nvSpPr>
        <p:spPr>
          <a:xfrm>
            <a:off x="457200" y="2906712"/>
            <a:ext cx="4040188" cy="3951288"/>
          </a:xfrm>
        </p:spPr>
        <p:txBody>
          <a:bodyPr>
            <a:normAutofit lnSpcReduction="10000"/>
          </a:bodyPr>
          <a:lstStyle/>
          <a:p>
            <a:r>
              <a:rPr lang="en-US" dirty="0" smtClean="0"/>
              <a:t>Canada would have a strong military presence.</a:t>
            </a:r>
          </a:p>
          <a:p>
            <a:endParaRPr lang="en-US" dirty="0"/>
          </a:p>
          <a:p>
            <a:r>
              <a:rPr lang="en-US" dirty="0" smtClean="0"/>
              <a:t>We would all learn self-defense and combat training. </a:t>
            </a:r>
          </a:p>
          <a:p>
            <a:endParaRPr lang="en-US" dirty="0"/>
          </a:p>
          <a:p>
            <a:r>
              <a:rPr lang="en-US" dirty="0" smtClean="0"/>
              <a:t>We would all behave more respectfully, obey authority, etc.</a:t>
            </a:r>
            <a:endParaRPr lang="en-US" dirty="0"/>
          </a:p>
        </p:txBody>
      </p:sp>
      <p:sp>
        <p:nvSpPr>
          <p:cNvPr id="5" name="Text Placeholder 4"/>
          <p:cNvSpPr>
            <a:spLocks noGrp="1"/>
          </p:cNvSpPr>
          <p:nvPr>
            <p:ph type="body" sz="quarter" idx="3"/>
          </p:nvPr>
        </p:nvSpPr>
        <p:spPr>
          <a:xfrm>
            <a:off x="4645025" y="2177249"/>
            <a:ext cx="4041775" cy="639762"/>
          </a:xfrm>
        </p:spPr>
        <p:txBody>
          <a:bodyPr/>
          <a:lstStyle/>
          <a:p>
            <a:pPr algn="ctr"/>
            <a:r>
              <a:rPr lang="en-US" dirty="0" smtClean="0"/>
              <a:t>Con’s</a:t>
            </a:r>
            <a:endParaRPr lang="en-US" dirty="0"/>
          </a:p>
        </p:txBody>
      </p:sp>
      <p:sp>
        <p:nvSpPr>
          <p:cNvPr id="6" name="Content Placeholder 5"/>
          <p:cNvSpPr>
            <a:spLocks noGrp="1"/>
          </p:cNvSpPr>
          <p:nvPr>
            <p:ph sz="quarter" idx="4"/>
          </p:nvPr>
        </p:nvSpPr>
        <p:spPr>
          <a:xfrm>
            <a:off x="4645025" y="2899738"/>
            <a:ext cx="4041775" cy="3951288"/>
          </a:xfrm>
        </p:spPr>
        <p:txBody>
          <a:bodyPr/>
          <a:lstStyle/>
          <a:p>
            <a:r>
              <a:rPr lang="en-US" dirty="0" smtClean="0"/>
              <a:t>It would cost Canadian Tax-payers a fortune. </a:t>
            </a:r>
          </a:p>
          <a:p>
            <a:endParaRPr lang="en-US" dirty="0"/>
          </a:p>
          <a:p>
            <a:r>
              <a:rPr lang="en-US" dirty="0" smtClean="0"/>
              <a:t>It would be challenging for some people and impose on their personal freedoms. </a:t>
            </a:r>
            <a:endParaRPr lang="en-US" dirty="0"/>
          </a:p>
        </p:txBody>
      </p:sp>
    </p:spTree>
    <p:extLst>
      <p:ext uri="{BB962C8B-B14F-4D97-AF65-F5344CB8AC3E}">
        <p14:creationId xmlns:p14="http://schemas.microsoft.com/office/powerpoint/2010/main" val="29519674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426"/>
            <a:ext cx="9144000" cy="1143000"/>
          </a:xfrm>
        </p:spPr>
        <p:txBody>
          <a:bodyPr>
            <a:normAutofit/>
          </a:bodyPr>
          <a:lstStyle/>
          <a:p>
            <a:r>
              <a:rPr lang="en-US" dirty="0"/>
              <a:t>Should Canada legalize all drugs?</a:t>
            </a:r>
          </a:p>
        </p:txBody>
      </p:sp>
      <p:sp>
        <p:nvSpPr>
          <p:cNvPr id="3" name="Text Placeholder 2"/>
          <p:cNvSpPr>
            <a:spLocks noGrp="1"/>
          </p:cNvSpPr>
          <p:nvPr>
            <p:ph type="body" idx="1"/>
          </p:nvPr>
        </p:nvSpPr>
        <p:spPr>
          <a:xfrm>
            <a:off x="457200" y="2174875"/>
            <a:ext cx="4040188" cy="639762"/>
          </a:xfrm>
        </p:spPr>
        <p:txBody>
          <a:bodyPr/>
          <a:lstStyle/>
          <a:p>
            <a:pPr algn="ctr"/>
            <a:r>
              <a:rPr lang="en-US" dirty="0" smtClean="0"/>
              <a:t>Pro’s</a:t>
            </a:r>
            <a:endParaRPr lang="en-US" dirty="0"/>
          </a:p>
        </p:txBody>
      </p:sp>
      <p:sp>
        <p:nvSpPr>
          <p:cNvPr id="4" name="Content Placeholder 3"/>
          <p:cNvSpPr>
            <a:spLocks noGrp="1"/>
          </p:cNvSpPr>
          <p:nvPr>
            <p:ph sz="half" idx="2"/>
          </p:nvPr>
        </p:nvSpPr>
        <p:spPr>
          <a:xfrm>
            <a:off x="457200" y="2906712"/>
            <a:ext cx="4040188" cy="3951288"/>
          </a:xfrm>
        </p:spPr>
        <p:txBody>
          <a:bodyPr>
            <a:normAutofit/>
          </a:bodyPr>
          <a:lstStyle/>
          <a:p>
            <a:r>
              <a:rPr lang="en-US" dirty="0" smtClean="0"/>
              <a:t>Increased Tourism.</a:t>
            </a:r>
          </a:p>
          <a:p>
            <a:r>
              <a:rPr lang="en-US" dirty="0" smtClean="0"/>
              <a:t>Legalization might lower the price, resulting in less theft.</a:t>
            </a:r>
          </a:p>
          <a:p>
            <a:r>
              <a:rPr lang="en-US" dirty="0" smtClean="0"/>
              <a:t>Street Justice would be lowered. </a:t>
            </a:r>
          </a:p>
          <a:p>
            <a:r>
              <a:rPr lang="en-US" dirty="0" smtClean="0"/>
              <a:t>Police/Court could be freed up.</a:t>
            </a:r>
          </a:p>
          <a:p>
            <a:endParaRPr lang="en-US" dirty="0"/>
          </a:p>
          <a:p>
            <a:endParaRPr lang="en-US" dirty="0"/>
          </a:p>
        </p:txBody>
      </p:sp>
      <p:sp>
        <p:nvSpPr>
          <p:cNvPr id="5" name="Text Placeholder 4"/>
          <p:cNvSpPr>
            <a:spLocks noGrp="1"/>
          </p:cNvSpPr>
          <p:nvPr>
            <p:ph type="body" sz="quarter" idx="3"/>
          </p:nvPr>
        </p:nvSpPr>
        <p:spPr>
          <a:xfrm>
            <a:off x="4645025" y="2177249"/>
            <a:ext cx="4041775" cy="639762"/>
          </a:xfrm>
        </p:spPr>
        <p:txBody>
          <a:bodyPr/>
          <a:lstStyle/>
          <a:p>
            <a:pPr algn="ctr"/>
            <a:r>
              <a:rPr lang="en-US" dirty="0" smtClean="0"/>
              <a:t>Con’s</a:t>
            </a:r>
            <a:endParaRPr lang="en-US" dirty="0"/>
          </a:p>
        </p:txBody>
      </p:sp>
      <p:sp>
        <p:nvSpPr>
          <p:cNvPr id="6" name="Content Placeholder 5"/>
          <p:cNvSpPr>
            <a:spLocks noGrp="1"/>
          </p:cNvSpPr>
          <p:nvPr>
            <p:ph sz="quarter" idx="4"/>
          </p:nvPr>
        </p:nvSpPr>
        <p:spPr>
          <a:xfrm>
            <a:off x="4645025" y="2899738"/>
            <a:ext cx="4041775" cy="3951288"/>
          </a:xfrm>
        </p:spPr>
        <p:txBody>
          <a:bodyPr/>
          <a:lstStyle/>
          <a:p>
            <a:r>
              <a:rPr lang="en-US" dirty="0" smtClean="0"/>
              <a:t>Impaired drivers would increase. </a:t>
            </a:r>
          </a:p>
          <a:p>
            <a:r>
              <a:rPr lang="en-US" dirty="0" smtClean="0"/>
              <a:t>Physical Abuse might increase.</a:t>
            </a:r>
          </a:p>
          <a:p>
            <a:r>
              <a:rPr lang="en-US" dirty="0" smtClean="0"/>
              <a:t>Mental Health cases might increase. </a:t>
            </a:r>
          </a:p>
          <a:p>
            <a:r>
              <a:rPr lang="en-US" dirty="0" smtClean="0"/>
              <a:t>People might become highly addicted, lose their employment, etc.</a:t>
            </a:r>
            <a:endParaRPr lang="en-US" dirty="0"/>
          </a:p>
        </p:txBody>
      </p:sp>
    </p:spTree>
    <p:extLst>
      <p:ext uri="{BB962C8B-B14F-4D97-AF65-F5344CB8AC3E}">
        <p14:creationId xmlns:p14="http://schemas.microsoft.com/office/powerpoint/2010/main" val="37194743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426"/>
            <a:ext cx="9144000" cy="1143000"/>
          </a:xfrm>
        </p:spPr>
        <p:txBody>
          <a:bodyPr>
            <a:normAutofit fontScale="90000"/>
          </a:bodyPr>
          <a:lstStyle/>
          <a:p>
            <a:r>
              <a:rPr lang="en-US" dirty="0"/>
              <a:t>Should immigrants be deported if they commit a major crime?</a:t>
            </a:r>
          </a:p>
        </p:txBody>
      </p:sp>
      <p:sp>
        <p:nvSpPr>
          <p:cNvPr id="3" name="Text Placeholder 2"/>
          <p:cNvSpPr>
            <a:spLocks noGrp="1"/>
          </p:cNvSpPr>
          <p:nvPr>
            <p:ph type="body" idx="1"/>
          </p:nvPr>
        </p:nvSpPr>
        <p:spPr>
          <a:xfrm>
            <a:off x="457200" y="2174875"/>
            <a:ext cx="4040188" cy="639762"/>
          </a:xfrm>
        </p:spPr>
        <p:txBody>
          <a:bodyPr/>
          <a:lstStyle/>
          <a:p>
            <a:pPr algn="ctr"/>
            <a:r>
              <a:rPr lang="en-US" dirty="0" smtClean="0"/>
              <a:t>Pro’s</a:t>
            </a:r>
            <a:endParaRPr lang="en-US" dirty="0"/>
          </a:p>
        </p:txBody>
      </p:sp>
      <p:sp>
        <p:nvSpPr>
          <p:cNvPr id="4" name="Content Placeholder 3"/>
          <p:cNvSpPr>
            <a:spLocks noGrp="1"/>
          </p:cNvSpPr>
          <p:nvPr>
            <p:ph sz="half" idx="2"/>
          </p:nvPr>
        </p:nvSpPr>
        <p:spPr>
          <a:xfrm>
            <a:off x="457200" y="2906712"/>
            <a:ext cx="4040188" cy="3951288"/>
          </a:xfrm>
        </p:spPr>
        <p:txBody>
          <a:bodyPr>
            <a:normAutofit/>
          </a:bodyPr>
          <a:lstStyle/>
          <a:p>
            <a:endParaRPr lang="en-US" dirty="0"/>
          </a:p>
          <a:p>
            <a:endParaRPr lang="en-US" dirty="0"/>
          </a:p>
        </p:txBody>
      </p:sp>
      <p:sp>
        <p:nvSpPr>
          <p:cNvPr id="5" name="Text Placeholder 4"/>
          <p:cNvSpPr>
            <a:spLocks noGrp="1"/>
          </p:cNvSpPr>
          <p:nvPr>
            <p:ph type="body" sz="quarter" idx="3"/>
          </p:nvPr>
        </p:nvSpPr>
        <p:spPr>
          <a:xfrm>
            <a:off x="4645025" y="2177249"/>
            <a:ext cx="4041775" cy="639762"/>
          </a:xfrm>
        </p:spPr>
        <p:txBody>
          <a:bodyPr/>
          <a:lstStyle/>
          <a:p>
            <a:pPr algn="ctr"/>
            <a:r>
              <a:rPr lang="en-US" dirty="0" smtClean="0"/>
              <a:t>Con’s</a:t>
            </a:r>
            <a:endParaRPr lang="en-US" dirty="0"/>
          </a:p>
        </p:txBody>
      </p:sp>
      <p:sp>
        <p:nvSpPr>
          <p:cNvPr id="6" name="Content Placeholder 5"/>
          <p:cNvSpPr>
            <a:spLocks noGrp="1"/>
          </p:cNvSpPr>
          <p:nvPr>
            <p:ph sz="quarter" idx="4"/>
          </p:nvPr>
        </p:nvSpPr>
        <p:spPr>
          <a:xfrm>
            <a:off x="4645025" y="2899738"/>
            <a:ext cx="4041775" cy="3951288"/>
          </a:xfrm>
        </p:spPr>
        <p:txBody>
          <a:bodyPr/>
          <a:lstStyle/>
          <a:p>
            <a:endParaRPr lang="en-US" dirty="0"/>
          </a:p>
        </p:txBody>
      </p:sp>
    </p:spTree>
    <p:extLst>
      <p:ext uri="{BB962C8B-B14F-4D97-AF65-F5344CB8AC3E}">
        <p14:creationId xmlns:p14="http://schemas.microsoft.com/office/powerpoint/2010/main" val="108235501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426"/>
            <a:ext cx="9144000" cy="1143000"/>
          </a:xfrm>
        </p:spPr>
        <p:txBody>
          <a:bodyPr>
            <a:normAutofit fontScale="90000"/>
          </a:bodyPr>
          <a:lstStyle/>
          <a:p>
            <a:r>
              <a:rPr lang="en-US" dirty="0"/>
              <a:t>Should we allow for </a:t>
            </a:r>
            <a:r>
              <a:rPr lang="en-US" dirty="0" err="1"/>
              <a:t>Fracking</a:t>
            </a:r>
            <a:r>
              <a:rPr lang="en-US" dirty="0"/>
              <a:t> in </a:t>
            </a:r>
            <a:r>
              <a:rPr lang="en-US" dirty="0">
                <a:hlinkClick r:id="rId2"/>
              </a:rPr>
              <a:t>Canada</a:t>
            </a:r>
            <a:r>
              <a:rPr lang="en-US" dirty="0"/>
              <a:t>?</a:t>
            </a:r>
          </a:p>
        </p:txBody>
      </p:sp>
      <p:sp>
        <p:nvSpPr>
          <p:cNvPr id="3" name="Text Placeholder 2"/>
          <p:cNvSpPr>
            <a:spLocks noGrp="1"/>
          </p:cNvSpPr>
          <p:nvPr>
            <p:ph type="body" idx="1"/>
          </p:nvPr>
        </p:nvSpPr>
        <p:spPr>
          <a:xfrm>
            <a:off x="457200" y="2174875"/>
            <a:ext cx="4040188" cy="639762"/>
          </a:xfrm>
        </p:spPr>
        <p:txBody>
          <a:bodyPr/>
          <a:lstStyle/>
          <a:p>
            <a:pPr algn="ctr"/>
            <a:r>
              <a:rPr lang="en-US" dirty="0" smtClean="0"/>
              <a:t>Pro’s</a:t>
            </a:r>
            <a:endParaRPr lang="en-US" dirty="0"/>
          </a:p>
        </p:txBody>
      </p:sp>
      <p:sp>
        <p:nvSpPr>
          <p:cNvPr id="4" name="Content Placeholder 3"/>
          <p:cNvSpPr>
            <a:spLocks noGrp="1"/>
          </p:cNvSpPr>
          <p:nvPr>
            <p:ph sz="half" idx="2"/>
          </p:nvPr>
        </p:nvSpPr>
        <p:spPr>
          <a:xfrm>
            <a:off x="457200" y="2906712"/>
            <a:ext cx="4040188" cy="3951288"/>
          </a:xfrm>
        </p:spPr>
        <p:txBody>
          <a:bodyPr>
            <a:normAutofit/>
          </a:bodyPr>
          <a:lstStyle/>
          <a:p>
            <a:endParaRPr lang="en-US" dirty="0"/>
          </a:p>
          <a:p>
            <a:endParaRPr lang="en-US" dirty="0"/>
          </a:p>
        </p:txBody>
      </p:sp>
      <p:sp>
        <p:nvSpPr>
          <p:cNvPr id="5" name="Text Placeholder 4"/>
          <p:cNvSpPr>
            <a:spLocks noGrp="1"/>
          </p:cNvSpPr>
          <p:nvPr>
            <p:ph type="body" sz="quarter" idx="3"/>
          </p:nvPr>
        </p:nvSpPr>
        <p:spPr>
          <a:xfrm>
            <a:off x="4645025" y="2177249"/>
            <a:ext cx="4041775" cy="639762"/>
          </a:xfrm>
        </p:spPr>
        <p:txBody>
          <a:bodyPr/>
          <a:lstStyle/>
          <a:p>
            <a:pPr algn="ctr"/>
            <a:r>
              <a:rPr lang="en-US" dirty="0" smtClean="0"/>
              <a:t>Con’s</a:t>
            </a:r>
            <a:endParaRPr lang="en-US" dirty="0"/>
          </a:p>
        </p:txBody>
      </p:sp>
      <p:sp>
        <p:nvSpPr>
          <p:cNvPr id="6" name="Content Placeholder 5"/>
          <p:cNvSpPr>
            <a:spLocks noGrp="1"/>
          </p:cNvSpPr>
          <p:nvPr>
            <p:ph sz="quarter" idx="4"/>
          </p:nvPr>
        </p:nvSpPr>
        <p:spPr>
          <a:xfrm>
            <a:off x="4645025" y="2899738"/>
            <a:ext cx="4041775" cy="3951288"/>
          </a:xfrm>
        </p:spPr>
        <p:txBody>
          <a:bodyPr/>
          <a:lstStyle/>
          <a:p>
            <a:endParaRPr lang="en-US" dirty="0"/>
          </a:p>
        </p:txBody>
      </p:sp>
    </p:spTree>
    <p:extLst>
      <p:ext uri="{BB962C8B-B14F-4D97-AF65-F5344CB8AC3E}">
        <p14:creationId xmlns:p14="http://schemas.microsoft.com/office/powerpoint/2010/main" val="4271075168"/>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426"/>
            <a:ext cx="9144000" cy="1143000"/>
          </a:xfrm>
        </p:spPr>
        <p:txBody>
          <a:bodyPr>
            <a:normAutofit fontScale="90000"/>
          </a:bodyPr>
          <a:lstStyle/>
          <a:p>
            <a:r>
              <a:rPr lang="en-US" dirty="0"/>
              <a:t>Should the Federal </a:t>
            </a:r>
            <a:r>
              <a:rPr lang="en-US" dirty="0" err="1"/>
              <a:t>Govt</a:t>
            </a:r>
            <a:r>
              <a:rPr lang="en-US" dirty="0"/>
              <a:t> pay for Tuition at college/university for a four year degree?</a:t>
            </a:r>
          </a:p>
        </p:txBody>
      </p:sp>
      <p:sp>
        <p:nvSpPr>
          <p:cNvPr id="3" name="Text Placeholder 2"/>
          <p:cNvSpPr>
            <a:spLocks noGrp="1"/>
          </p:cNvSpPr>
          <p:nvPr>
            <p:ph type="body" idx="1"/>
          </p:nvPr>
        </p:nvSpPr>
        <p:spPr>
          <a:xfrm>
            <a:off x="457200" y="2174875"/>
            <a:ext cx="4040188" cy="639762"/>
          </a:xfrm>
        </p:spPr>
        <p:txBody>
          <a:bodyPr/>
          <a:lstStyle/>
          <a:p>
            <a:pPr algn="ctr"/>
            <a:r>
              <a:rPr lang="en-US" dirty="0" smtClean="0"/>
              <a:t>Pro’s</a:t>
            </a:r>
            <a:endParaRPr lang="en-US" dirty="0"/>
          </a:p>
        </p:txBody>
      </p:sp>
      <p:sp>
        <p:nvSpPr>
          <p:cNvPr id="4" name="Content Placeholder 3"/>
          <p:cNvSpPr>
            <a:spLocks noGrp="1"/>
          </p:cNvSpPr>
          <p:nvPr>
            <p:ph sz="half" idx="2"/>
          </p:nvPr>
        </p:nvSpPr>
        <p:spPr>
          <a:xfrm>
            <a:off x="457200" y="2906712"/>
            <a:ext cx="4040188" cy="3951288"/>
          </a:xfrm>
        </p:spPr>
        <p:txBody>
          <a:bodyPr>
            <a:normAutofit/>
          </a:bodyPr>
          <a:lstStyle/>
          <a:p>
            <a:endParaRPr lang="en-US" dirty="0"/>
          </a:p>
          <a:p>
            <a:endParaRPr lang="en-US" dirty="0"/>
          </a:p>
        </p:txBody>
      </p:sp>
      <p:sp>
        <p:nvSpPr>
          <p:cNvPr id="5" name="Text Placeholder 4"/>
          <p:cNvSpPr>
            <a:spLocks noGrp="1"/>
          </p:cNvSpPr>
          <p:nvPr>
            <p:ph type="body" sz="quarter" idx="3"/>
          </p:nvPr>
        </p:nvSpPr>
        <p:spPr>
          <a:xfrm>
            <a:off x="4645025" y="2177249"/>
            <a:ext cx="4041775" cy="639762"/>
          </a:xfrm>
        </p:spPr>
        <p:txBody>
          <a:bodyPr/>
          <a:lstStyle/>
          <a:p>
            <a:pPr algn="ctr"/>
            <a:r>
              <a:rPr lang="en-US" dirty="0" smtClean="0"/>
              <a:t>Con’s</a:t>
            </a:r>
            <a:endParaRPr lang="en-US" dirty="0"/>
          </a:p>
        </p:txBody>
      </p:sp>
      <p:sp>
        <p:nvSpPr>
          <p:cNvPr id="6" name="Content Placeholder 5"/>
          <p:cNvSpPr>
            <a:spLocks noGrp="1"/>
          </p:cNvSpPr>
          <p:nvPr>
            <p:ph sz="quarter" idx="4"/>
          </p:nvPr>
        </p:nvSpPr>
        <p:spPr>
          <a:xfrm>
            <a:off x="4645025" y="2899738"/>
            <a:ext cx="4041775" cy="3951288"/>
          </a:xfrm>
        </p:spPr>
        <p:txBody>
          <a:bodyPr/>
          <a:lstStyle/>
          <a:p>
            <a:endParaRPr lang="en-US" dirty="0"/>
          </a:p>
        </p:txBody>
      </p:sp>
    </p:spTree>
    <p:extLst>
      <p:ext uri="{BB962C8B-B14F-4D97-AF65-F5344CB8AC3E}">
        <p14:creationId xmlns:p14="http://schemas.microsoft.com/office/powerpoint/2010/main" val="3422756846"/>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426"/>
            <a:ext cx="9144000" cy="1143000"/>
          </a:xfrm>
        </p:spPr>
        <p:txBody>
          <a:bodyPr>
            <a:normAutofit fontScale="90000"/>
          </a:bodyPr>
          <a:lstStyle/>
          <a:p>
            <a:r>
              <a:rPr lang="en-US" dirty="0"/>
              <a:t>Should teachers be required to wear body cameras?</a:t>
            </a:r>
          </a:p>
        </p:txBody>
      </p:sp>
      <p:sp>
        <p:nvSpPr>
          <p:cNvPr id="3" name="Text Placeholder 2"/>
          <p:cNvSpPr>
            <a:spLocks noGrp="1"/>
          </p:cNvSpPr>
          <p:nvPr>
            <p:ph type="body" idx="1"/>
          </p:nvPr>
        </p:nvSpPr>
        <p:spPr>
          <a:xfrm>
            <a:off x="457200" y="2174875"/>
            <a:ext cx="4040188" cy="639762"/>
          </a:xfrm>
        </p:spPr>
        <p:txBody>
          <a:bodyPr/>
          <a:lstStyle/>
          <a:p>
            <a:pPr algn="ctr"/>
            <a:r>
              <a:rPr lang="en-US" dirty="0" smtClean="0"/>
              <a:t>Pro’s</a:t>
            </a:r>
            <a:endParaRPr lang="en-US" dirty="0"/>
          </a:p>
        </p:txBody>
      </p:sp>
      <p:sp>
        <p:nvSpPr>
          <p:cNvPr id="4" name="Content Placeholder 3"/>
          <p:cNvSpPr>
            <a:spLocks noGrp="1"/>
          </p:cNvSpPr>
          <p:nvPr>
            <p:ph sz="half" idx="2"/>
          </p:nvPr>
        </p:nvSpPr>
        <p:spPr>
          <a:xfrm>
            <a:off x="457200" y="2906712"/>
            <a:ext cx="4040188" cy="3951288"/>
          </a:xfrm>
        </p:spPr>
        <p:txBody>
          <a:bodyPr>
            <a:normAutofit/>
          </a:bodyPr>
          <a:lstStyle/>
          <a:p>
            <a:endParaRPr lang="en-US" dirty="0"/>
          </a:p>
          <a:p>
            <a:endParaRPr lang="en-US" dirty="0"/>
          </a:p>
        </p:txBody>
      </p:sp>
      <p:sp>
        <p:nvSpPr>
          <p:cNvPr id="5" name="Text Placeholder 4"/>
          <p:cNvSpPr>
            <a:spLocks noGrp="1"/>
          </p:cNvSpPr>
          <p:nvPr>
            <p:ph type="body" sz="quarter" idx="3"/>
          </p:nvPr>
        </p:nvSpPr>
        <p:spPr>
          <a:xfrm>
            <a:off x="4645025" y="2177249"/>
            <a:ext cx="4041775" cy="639762"/>
          </a:xfrm>
        </p:spPr>
        <p:txBody>
          <a:bodyPr/>
          <a:lstStyle/>
          <a:p>
            <a:pPr algn="ctr"/>
            <a:r>
              <a:rPr lang="en-US" dirty="0" smtClean="0"/>
              <a:t>Con’s</a:t>
            </a:r>
            <a:endParaRPr lang="en-US" dirty="0"/>
          </a:p>
        </p:txBody>
      </p:sp>
      <p:sp>
        <p:nvSpPr>
          <p:cNvPr id="6" name="Content Placeholder 5"/>
          <p:cNvSpPr>
            <a:spLocks noGrp="1"/>
          </p:cNvSpPr>
          <p:nvPr>
            <p:ph sz="quarter" idx="4"/>
          </p:nvPr>
        </p:nvSpPr>
        <p:spPr>
          <a:xfrm>
            <a:off x="4645025" y="2899738"/>
            <a:ext cx="4041775" cy="3951288"/>
          </a:xfrm>
        </p:spPr>
        <p:txBody>
          <a:bodyPr/>
          <a:lstStyle/>
          <a:p>
            <a:endParaRPr lang="en-US" dirty="0"/>
          </a:p>
        </p:txBody>
      </p:sp>
    </p:spTree>
    <p:extLst>
      <p:ext uri="{BB962C8B-B14F-4D97-AF65-F5344CB8AC3E}">
        <p14:creationId xmlns:p14="http://schemas.microsoft.com/office/powerpoint/2010/main" val="6216487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Please submit the following assignments: </a:t>
            </a:r>
          </a:p>
          <a:p>
            <a:pPr lvl="1"/>
            <a:r>
              <a:rPr lang="en-US" dirty="0" smtClean="0"/>
              <a:t>Canada Eh? 3 Questions Worksheet</a:t>
            </a:r>
          </a:p>
          <a:p>
            <a:pPr lvl="1"/>
            <a:r>
              <a:rPr lang="en-US" dirty="0" smtClean="0"/>
              <a:t>Canada Eh? 3 Activities</a:t>
            </a:r>
          </a:p>
          <a:p>
            <a:pPr lvl="1"/>
            <a:r>
              <a:rPr lang="en-US" dirty="0" smtClean="0"/>
              <a:t>Foundations of </a:t>
            </a:r>
            <a:r>
              <a:rPr lang="en-US" dirty="0" err="1" smtClean="0"/>
              <a:t>Govt</a:t>
            </a:r>
            <a:r>
              <a:rPr lang="en-US" dirty="0" smtClean="0"/>
              <a:t> </a:t>
            </a:r>
            <a:r>
              <a:rPr lang="en-US" dirty="0" err="1" smtClean="0"/>
              <a:t>Webquest</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0256736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CNN 10</a:t>
            </a:r>
          </a:p>
          <a:p>
            <a:r>
              <a:rPr lang="en-US" dirty="0" smtClean="0"/>
              <a:t>Key Issues in Government</a:t>
            </a:r>
          </a:p>
          <a:p>
            <a:r>
              <a:rPr lang="en-US" dirty="0" smtClean="0"/>
              <a:t>Why do we have a Government?</a:t>
            </a:r>
          </a:p>
          <a:p>
            <a:r>
              <a:rPr lang="en-US" dirty="0" smtClean="0"/>
              <a:t>Classwork</a:t>
            </a:r>
          </a:p>
          <a:p>
            <a:endParaRPr lang="en-US" dirty="0"/>
          </a:p>
          <a:p>
            <a:r>
              <a:rPr lang="en-US" dirty="0" smtClean="0"/>
              <a:t>Tomorrow</a:t>
            </a:r>
          </a:p>
          <a:p>
            <a:pPr lvl="1"/>
            <a:r>
              <a:rPr lang="en-US" dirty="0" smtClean="0"/>
              <a:t>Charter of Rights and Freedoms</a:t>
            </a:r>
          </a:p>
        </p:txBody>
      </p:sp>
    </p:spTree>
    <p:extLst>
      <p:ext uri="{BB962C8B-B14F-4D97-AF65-F5344CB8AC3E}">
        <p14:creationId xmlns:p14="http://schemas.microsoft.com/office/powerpoint/2010/main" val="12935453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6434</TotalTime>
  <Words>6624</Words>
  <Application>Microsoft Macintosh PowerPoint</Application>
  <PresentationFormat>On-screen Show (4:3)</PresentationFormat>
  <Paragraphs>1155</Paragraphs>
  <Slides>180</Slides>
  <Notes>1</Notes>
  <HiddenSlides>3</HiddenSlides>
  <MMClips>0</MMClips>
  <ScaleCrop>false</ScaleCrop>
  <HeadingPairs>
    <vt:vector size="4" baseType="variant">
      <vt:variant>
        <vt:lpstr>Theme</vt:lpstr>
      </vt:variant>
      <vt:variant>
        <vt:i4>1</vt:i4>
      </vt:variant>
      <vt:variant>
        <vt:lpstr>Slide Titles</vt:lpstr>
      </vt:variant>
      <vt:variant>
        <vt:i4>180</vt:i4>
      </vt:variant>
    </vt:vector>
  </HeadingPairs>
  <TitlesOfParts>
    <vt:vector size="181" baseType="lpstr">
      <vt:lpstr>Office Theme</vt:lpstr>
      <vt:lpstr>Canada Eh?  Politics and Government</vt:lpstr>
      <vt:lpstr>Outline for this Unit</vt:lpstr>
      <vt:lpstr>Goals for this Unit</vt:lpstr>
      <vt:lpstr>If you have ever talked about…</vt:lpstr>
      <vt:lpstr>Politics</vt:lpstr>
      <vt:lpstr>Driving Question</vt:lpstr>
      <vt:lpstr>Canadian Slang</vt:lpstr>
      <vt:lpstr>Canadian Slang</vt:lpstr>
      <vt:lpstr>Food for Thought</vt:lpstr>
      <vt:lpstr>Food for Thought</vt:lpstr>
      <vt:lpstr>Say what…</vt:lpstr>
      <vt:lpstr>Kahoot</vt:lpstr>
      <vt:lpstr>Kahoot</vt:lpstr>
      <vt:lpstr>Canadian Identity</vt:lpstr>
      <vt:lpstr>Vocabulary</vt:lpstr>
      <vt:lpstr>The beauty of politics…</vt:lpstr>
      <vt:lpstr>Canadian Identity</vt:lpstr>
      <vt:lpstr>Canadian Identity</vt:lpstr>
      <vt:lpstr>Canadian Identity</vt:lpstr>
      <vt:lpstr>PowerPoint Presentation</vt:lpstr>
      <vt:lpstr>PowerPoint Presentation</vt:lpstr>
      <vt:lpstr>PowerPoint Presentation</vt:lpstr>
      <vt:lpstr>PowerPoint Presentation</vt:lpstr>
      <vt:lpstr>PowerPoint Presentation</vt:lpstr>
      <vt:lpstr>Canadian Identity</vt:lpstr>
      <vt:lpstr>PowerPoint Presentation</vt:lpstr>
      <vt:lpstr>Canadian Identity </vt:lpstr>
      <vt:lpstr>Canadian Identity</vt:lpstr>
      <vt:lpstr>Personal Identity Iceberg</vt:lpstr>
      <vt:lpstr>Canadian Identity Iceberg</vt:lpstr>
      <vt:lpstr>Think about it…</vt:lpstr>
      <vt:lpstr>PowerPoint Presentation</vt:lpstr>
      <vt:lpstr>Classwork =  Activities</vt:lpstr>
      <vt:lpstr>Outline</vt:lpstr>
      <vt:lpstr>What is the purpose of Government?</vt:lpstr>
      <vt:lpstr>Government Introduction</vt:lpstr>
      <vt:lpstr>PowerPoint Presentation</vt:lpstr>
      <vt:lpstr>Types of Government  throughout History.</vt:lpstr>
      <vt:lpstr>Political Spectrum</vt:lpstr>
      <vt:lpstr>What you’ll be able to do after this lesson.</vt:lpstr>
      <vt:lpstr>What’s the connection between the French Revolution and the Political Spectrum?</vt:lpstr>
      <vt:lpstr>French Revolution created the Political Spectrum</vt:lpstr>
      <vt:lpstr>The Political Spectrum</vt:lpstr>
      <vt:lpstr>Political Ideology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Canada’s Political Spectrum</vt:lpstr>
      <vt:lpstr>PowerPoint Presentation</vt:lpstr>
      <vt:lpstr>Two Ways to Classify Politics</vt:lpstr>
      <vt:lpstr>Two Ways to Classify Politics</vt:lpstr>
      <vt:lpstr>Two Ways to Classify Politics</vt:lpstr>
      <vt:lpstr>PowerPoint Presentation</vt:lpstr>
      <vt:lpstr>PowerPoint Presentation</vt:lpstr>
      <vt:lpstr>The Political Spectrum</vt:lpstr>
      <vt:lpstr>Totalitarianism</vt:lpstr>
      <vt:lpstr>The Political Spectrum (left)</vt:lpstr>
      <vt:lpstr>The Political Spectrum   (The Left Wing)</vt:lpstr>
      <vt:lpstr>Communism</vt:lpstr>
      <vt:lpstr>Socialism</vt:lpstr>
      <vt:lpstr>Environmentalism</vt:lpstr>
      <vt:lpstr>Feminism</vt:lpstr>
      <vt:lpstr>The Political Spectrum  (Centre to Right Wing)</vt:lpstr>
      <vt:lpstr>The Political Spectrum (right)</vt:lpstr>
      <vt:lpstr>Conservatism</vt:lpstr>
      <vt:lpstr>Capitalism</vt:lpstr>
      <vt:lpstr>Authoritarianism</vt:lpstr>
      <vt:lpstr>Fascism</vt:lpstr>
      <vt:lpstr>PowerPoint Presentation</vt:lpstr>
      <vt:lpstr>Political Spectrum Quiz</vt:lpstr>
      <vt:lpstr>(Multi) Party System</vt:lpstr>
      <vt:lpstr>Party System Canada’s major political parties</vt:lpstr>
      <vt:lpstr>Minor Parties</vt:lpstr>
      <vt:lpstr>Outline</vt:lpstr>
      <vt:lpstr>Political Webquest</vt:lpstr>
      <vt:lpstr>Outline</vt:lpstr>
      <vt:lpstr>PowerPoint Presentation</vt:lpstr>
      <vt:lpstr>Prior to the Activity</vt:lpstr>
      <vt:lpstr>Ideologies: Which side of the spectrum to these beliefs belong?</vt:lpstr>
      <vt:lpstr>Hot Topic Issues</vt:lpstr>
      <vt:lpstr>What is your Stance on Abortion?</vt:lpstr>
      <vt:lpstr>Should Canada Raise the Federal Minimum Wage?</vt:lpstr>
      <vt:lpstr>Should Teachers be allowed to carry Guns at School?</vt:lpstr>
      <vt:lpstr>Should Students who use Mace/Bear Spray be convicted as Adults (ex: Assault with a Weapon) </vt:lpstr>
      <vt:lpstr>Should every 18 year old citizen be required to serve one year in the military?</vt:lpstr>
      <vt:lpstr>Should Canada legalize all drugs?</vt:lpstr>
      <vt:lpstr>Should immigrants be deported if they commit a major crime?</vt:lpstr>
      <vt:lpstr>Should we allow for Fracking in Canada?</vt:lpstr>
      <vt:lpstr>Should the Federal Govt pay for Tuition at college/university for a four year degree?</vt:lpstr>
      <vt:lpstr>Should teachers be required to wear body cameras?</vt:lpstr>
      <vt:lpstr>Classwork</vt:lpstr>
      <vt:lpstr>Outline</vt:lpstr>
      <vt:lpstr>Issues</vt:lpstr>
      <vt:lpstr>Government Introduction</vt:lpstr>
      <vt:lpstr>PowerPoint Presentation</vt:lpstr>
      <vt:lpstr>PowerPoint Presentation</vt:lpstr>
      <vt:lpstr>The Purpose of Government</vt:lpstr>
      <vt:lpstr>The Constitution of Canada</vt:lpstr>
      <vt:lpstr>Our Constitution</vt:lpstr>
      <vt:lpstr>PowerPoint Presentation</vt:lpstr>
      <vt:lpstr>Explore the Charter of Rights and Freedoms</vt:lpstr>
      <vt:lpstr>Outline</vt:lpstr>
      <vt:lpstr>Constitutional Monarchy</vt:lpstr>
      <vt:lpstr>PowerPoint Presentation</vt:lpstr>
      <vt:lpstr>The Party System</vt:lpstr>
      <vt:lpstr>Representative Democracy</vt:lpstr>
      <vt:lpstr>The Federal System</vt:lpstr>
      <vt:lpstr>Levels of Government</vt:lpstr>
      <vt:lpstr>PowerPoint Presentation</vt:lpstr>
      <vt:lpstr>PowerPoint Presentation</vt:lpstr>
      <vt:lpstr>PowerPoint Presentation</vt:lpstr>
      <vt:lpstr>PowerPoint Presentation</vt:lpstr>
      <vt:lpstr>Federal System</vt:lpstr>
      <vt:lpstr>The Executive Branch</vt:lpstr>
      <vt:lpstr>PowerPoint Presentation</vt:lpstr>
      <vt:lpstr>PowerPoint Presentation</vt:lpstr>
      <vt:lpstr>Classwork</vt:lpstr>
      <vt:lpstr>Outline</vt:lpstr>
      <vt:lpstr>Executive Branch</vt:lpstr>
      <vt:lpstr>Governor General</vt:lpstr>
      <vt:lpstr>Prime Minister</vt:lpstr>
      <vt:lpstr>The Cabinet</vt:lpstr>
      <vt:lpstr>Legislative Branch</vt:lpstr>
      <vt:lpstr>The Legislative Branch</vt:lpstr>
      <vt:lpstr>PowerPoint Presentation</vt:lpstr>
      <vt:lpstr>House of Commons</vt:lpstr>
      <vt:lpstr>PowerPoint Presentation</vt:lpstr>
      <vt:lpstr>PowerPoint Presentation</vt:lpstr>
      <vt:lpstr>PowerPoint Presentation</vt:lpstr>
      <vt:lpstr>PowerPoint Presentation</vt:lpstr>
      <vt:lpstr>The Speaker</vt:lpstr>
      <vt:lpstr>Sergeant at Arms </vt:lpstr>
      <vt:lpstr>Clerk</vt:lpstr>
      <vt:lpstr>Caucus</vt:lpstr>
      <vt:lpstr>Hansard</vt:lpstr>
      <vt:lpstr>PowerPoint Presentation</vt:lpstr>
      <vt:lpstr>Senate</vt:lpstr>
      <vt:lpstr>PowerPoint Presentation</vt:lpstr>
      <vt:lpstr>PowerPoint Presentation</vt:lpstr>
      <vt:lpstr>PowerPoint Presentation</vt:lpstr>
      <vt:lpstr>PowerPoint Presentation</vt:lpstr>
      <vt:lpstr>PowerPoint Presentation</vt:lpstr>
      <vt:lpstr>The Judicial Branch</vt:lpstr>
      <vt:lpstr>PowerPoint Presentation</vt:lpstr>
      <vt:lpstr>Provincial Governments</vt:lpstr>
      <vt:lpstr>Provincial Governments</vt:lpstr>
      <vt:lpstr>Provincial Governments</vt:lpstr>
      <vt:lpstr>Local Government</vt:lpstr>
      <vt:lpstr>DIVISION OF POWERS: FEDERAL, PROVINCIAL, AND MUNICIPAL</vt:lpstr>
      <vt:lpstr>PowerPoint Presentation</vt:lpstr>
      <vt:lpstr>PowerPoint Presentation</vt:lpstr>
      <vt:lpstr>Consensus Based Governance</vt:lpstr>
      <vt:lpstr>Classwork</vt:lpstr>
      <vt:lpstr>Outline</vt:lpstr>
      <vt:lpstr>How a Bill becomes a Law</vt:lpstr>
      <vt:lpstr>The basics</vt:lpstr>
      <vt:lpstr>PowerPoint Presentation</vt:lpstr>
      <vt:lpstr>PowerPoint Presentation</vt:lpstr>
      <vt:lpstr>How a bill becomes a law at the Federal level</vt:lpstr>
      <vt:lpstr>PowerPoint Presentation</vt:lpstr>
      <vt:lpstr>PowerPoint Presentation</vt:lpstr>
      <vt:lpstr>The bill is now at the Senate…</vt:lpstr>
      <vt:lpstr>PowerPoint Presentation</vt:lpstr>
      <vt:lpstr>Royal Assent</vt:lpstr>
      <vt:lpstr>What is “Royal Assent”?</vt:lpstr>
      <vt:lpstr>PowerPoint Presentation</vt:lpstr>
      <vt:lpstr>PowerPoint Presentation</vt:lpstr>
      <vt:lpstr>Amending legislation</vt:lpstr>
      <vt:lpstr>Defeating bills</vt:lpstr>
      <vt:lpstr>Delaying bills</vt:lpstr>
      <vt:lpstr>Classwork</vt:lpstr>
      <vt:lpstr>Test Review</vt:lpstr>
      <vt:lpstr>Political Films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 Eh?  Politics and Government</dc:title>
  <dc:creator>Mykael Koe</dc:creator>
  <cp:lastModifiedBy>Mykael Koe</cp:lastModifiedBy>
  <cp:revision>143</cp:revision>
  <dcterms:created xsi:type="dcterms:W3CDTF">2018-08-30T07:39:15Z</dcterms:created>
  <dcterms:modified xsi:type="dcterms:W3CDTF">2019-09-08T16:38:38Z</dcterms:modified>
</cp:coreProperties>
</file>