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4" d="100"/>
          <a:sy n="74" d="100"/>
        </p:scale>
        <p:origin x="-56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7B0269-3A56-354D-9FB4-BBE487DCB2A0}" type="datetimeFigureOut">
              <a:rPr lang="en-US" smtClean="0"/>
              <a:t>19-10-07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3CCE2E-B2AE-7B41-A169-A5108E3ADC16}" type="slidenum">
              <a:rPr lang="en-US" smtClean="0"/>
              <a:t>‹#›</a:t>
            </a:fld>
            <a:endParaRPr lang="en-US"/>
          </a:p>
        </p:txBody>
      </p:sp>
    </p:spTree>
    <p:extLst>
      <p:ext uri="{BB962C8B-B14F-4D97-AF65-F5344CB8AC3E}">
        <p14:creationId xmlns:p14="http://schemas.microsoft.com/office/powerpoint/2010/main" val="159389747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Nations Man fishes in</a:t>
            </a:r>
            <a:r>
              <a:rPr lang="en-US" baseline="0" dirty="0" smtClean="0"/>
              <a:t> </a:t>
            </a:r>
            <a:r>
              <a:rPr lang="en-US" baseline="0" dirty="0" err="1" smtClean="0"/>
              <a:t>Moricetown</a:t>
            </a:r>
            <a:r>
              <a:rPr lang="en-US" baseline="0" dirty="0" smtClean="0"/>
              <a:t> BC, along the </a:t>
            </a:r>
            <a:r>
              <a:rPr lang="en-US" baseline="0" dirty="0" err="1" smtClean="0"/>
              <a:t>Bukley</a:t>
            </a:r>
            <a:r>
              <a:rPr lang="en-US" baseline="0" dirty="0" smtClean="0"/>
              <a:t> River. </a:t>
            </a:r>
            <a:endParaRPr lang="en-US" dirty="0"/>
          </a:p>
        </p:txBody>
      </p:sp>
      <p:sp>
        <p:nvSpPr>
          <p:cNvPr id="4" name="Slide Number Placeholder 3"/>
          <p:cNvSpPr>
            <a:spLocks noGrp="1"/>
          </p:cNvSpPr>
          <p:nvPr>
            <p:ph type="sldNum" sz="quarter" idx="10"/>
          </p:nvPr>
        </p:nvSpPr>
        <p:spPr/>
        <p:txBody>
          <a:bodyPr/>
          <a:lstStyle/>
          <a:p>
            <a:fld id="{88C25C6B-8A40-D841-853E-AA386269862A}" type="slidenum">
              <a:rPr lang="en-US" smtClean="0"/>
              <a:t>1</a:t>
            </a:fld>
            <a:endParaRPr lang="en-US"/>
          </a:p>
        </p:txBody>
      </p:sp>
    </p:spTree>
    <p:extLst>
      <p:ext uri="{BB962C8B-B14F-4D97-AF65-F5344CB8AC3E}">
        <p14:creationId xmlns:p14="http://schemas.microsoft.com/office/powerpoint/2010/main" val="2227595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Nations Man fishes in</a:t>
            </a:r>
            <a:r>
              <a:rPr lang="en-US" baseline="0" dirty="0" smtClean="0"/>
              <a:t> </a:t>
            </a:r>
            <a:r>
              <a:rPr lang="en-US" baseline="0" dirty="0" err="1" smtClean="0"/>
              <a:t>Moricetown</a:t>
            </a:r>
            <a:r>
              <a:rPr lang="en-US" baseline="0" dirty="0" smtClean="0"/>
              <a:t> BC, along the </a:t>
            </a:r>
            <a:r>
              <a:rPr lang="en-US" baseline="0" dirty="0" err="1" smtClean="0"/>
              <a:t>Bukley</a:t>
            </a:r>
            <a:r>
              <a:rPr lang="en-US" baseline="0" dirty="0" smtClean="0"/>
              <a:t> River. </a:t>
            </a:r>
            <a:endParaRPr lang="en-US" dirty="0"/>
          </a:p>
        </p:txBody>
      </p:sp>
      <p:sp>
        <p:nvSpPr>
          <p:cNvPr id="4" name="Slide Number Placeholder 3"/>
          <p:cNvSpPr>
            <a:spLocks noGrp="1"/>
          </p:cNvSpPr>
          <p:nvPr>
            <p:ph type="sldNum" sz="quarter" idx="10"/>
          </p:nvPr>
        </p:nvSpPr>
        <p:spPr/>
        <p:txBody>
          <a:bodyPr/>
          <a:lstStyle/>
          <a:p>
            <a:fld id="{88C25C6B-8A40-D841-853E-AA386269862A}" type="slidenum">
              <a:rPr lang="en-US" smtClean="0"/>
              <a:t>2</a:t>
            </a:fld>
            <a:endParaRPr lang="en-US"/>
          </a:p>
        </p:txBody>
      </p:sp>
    </p:spTree>
    <p:extLst>
      <p:ext uri="{BB962C8B-B14F-4D97-AF65-F5344CB8AC3E}">
        <p14:creationId xmlns:p14="http://schemas.microsoft.com/office/powerpoint/2010/main" val="2227595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C25C6B-8A40-D841-853E-AA386269862A}" type="slidenum">
              <a:rPr lang="en-US" smtClean="0"/>
              <a:t>5</a:t>
            </a:fld>
            <a:endParaRPr lang="en-US"/>
          </a:p>
        </p:txBody>
      </p:sp>
    </p:spTree>
    <p:extLst>
      <p:ext uri="{BB962C8B-B14F-4D97-AF65-F5344CB8AC3E}">
        <p14:creationId xmlns:p14="http://schemas.microsoft.com/office/powerpoint/2010/main" val="2227595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C25C6B-8A40-D841-853E-AA386269862A}" type="slidenum">
              <a:rPr lang="en-US" smtClean="0"/>
              <a:t>31</a:t>
            </a:fld>
            <a:endParaRPr lang="en-US"/>
          </a:p>
        </p:txBody>
      </p:sp>
    </p:spTree>
    <p:extLst>
      <p:ext uri="{BB962C8B-B14F-4D97-AF65-F5344CB8AC3E}">
        <p14:creationId xmlns:p14="http://schemas.microsoft.com/office/powerpoint/2010/main" val="2227595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C25C6B-8A40-D841-853E-AA386269862A}" type="slidenum">
              <a:rPr lang="en-US" smtClean="0"/>
              <a:t>34</a:t>
            </a:fld>
            <a:endParaRPr lang="en-US"/>
          </a:p>
        </p:txBody>
      </p:sp>
    </p:spTree>
    <p:extLst>
      <p:ext uri="{BB962C8B-B14F-4D97-AF65-F5344CB8AC3E}">
        <p14:creationId xmlns:p14="http://schemas.microsoft.com/office/powerpoint/2010/main" val="2227595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012751-0CBC-DC47-8BE9-5B46EC185670}" type="datetimeFigureOut">
              <a:rPr lang="en-US" smtClean="0"/>
              <a:t>19-10-07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630A9E-E428-2F46-A732-D71ED9222D8A}" type="slidenum">
              <a:rPr lang="en-US" smtClean="0"/>
              <a:t>‹#›</a:t>
            </a:fld>
            <a:endParaRPr lang="en-US"/>
          </a:p>
        </p:txBody>
      </p:sp>
    </p:spTree>
    <p:extLst>
      <p:ext uri="{BB962C8B-B14F-4D97-AF65-F5344CB8AC3E}">
        <p14:creationId xmlns:p14="http://schemas.microsoft.com/office/powerpoint/2010/main" val="628519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012751-0CBC-DC47-8BE9-5B46EC185670}" type="datetimeFigureOut">
              <a:rPr lang="en-US" smtClean="0"/>
              <a:t>19-10-07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630A9E-E428-2F46-A732-D71ED9222D8A}" type="slidenum">
              <a:rPr lang="en-US" smtClean="0"/>
              <a:t>‹#›</a:t>
            </a:fld>
            <a:endParaRPr lang="en-US"/>
          </a:p>
        </p:txBody>
      </p:sp>
    </p:spTree>
    <p:extLst>
      <p:ext uri="{BB962C8B-B14F-4D97-AF65-F5344CB8AC3E}">
        <p14:creationId xmlns:p14="http://schemas.microsoft.com/office/powerpoint/2010/main" val="2801431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012751-0CBC-DC47-8BE9-5B46EC185670}" type="datetimeFigureOut">
              <a:rPr lang="en-US" smtClean="0"/>
              <a:t>19-10-07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630A9E-E428-2F46-A732-D71ED9222D8A}" type="slidenum">
              <a:rPr lang="en-US" smtClean="0"/>
              <a:t>‹#›</a:t>
            </a:fld>
            <a:endParaRPr lang="en-US"/>
          </a:p>
        </p:txBody>
      </p:sp>
    </p:spTree>
    <p:extLst>
      <p:ext uri="{BB962C8B-B14F-4D97-AF65-F5344CB8AC3E}">
        <p14:creationId xmlns:p14="http://schemas.microsoft.com/office/powerpoint/2010/main" val="1698788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3159" y="3429000"/>
            <a:ext cx="64008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3158" y="5132981"/>
            <a:ext cx="6401993"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19-10-07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57613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012751-0CBC-DC47-8BE9-5B46EC185670}" type="datetimeFigureOut">
              <a:rPr lang="en-US" smtClean="0"/>
              <a:t>19-10-07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630A9E-E428-2F46-A732-D71ED9222D8A}" type="slidenum">
              <a:rPr lang="en-US" smtClean="0"/>
              <a:t>‹#›</a:t>
            </a:fld>
            <a:endParaRPr lang="en-US"/>
          </a:p>
        </p:txBody>
      </p:sp>
    </p:spTree>
    <p:extLst>
      <p:ext uri="{BB962C8B-B14F-4D97-AF65-F5344CB8AC3E}">
        <p14:creationId xmlns:p14="http://schemas.microsoft.com/office/powerpoint/2010/main" val="3718900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012751-0CBC-DC47-8BE9-5B46EC185670}" type="datetimeFigureOut">
              <a:rPr lang="en-US" smtClean="0"/>
              <a:t>19-10-07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630A9E-E428-2F46-A732-D71ED9222D8A}" type="slidenum">
              <a:rPr lang="en-US" smtClean="0"/>
              <a:t>‹#›</a:t>
            </a:fld>
            <a:endParaRPr lang="en-US"/>
          </a:p>
        </p:txBody>
      </p:sp>
    </p:spTree>
    <p:extLst>
      <p:ext uri="{BB962C8B-B14F-4D97-AF65-F5344CB8AC3E}">
        <p14:creationId xmlns:p14="http://schemas.microsoft.com/office/powerpoint/2010/main" val="3323138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012751-0CBC-DC47-8BE9-5B46EC185670}" type="datetimeFigureOut">
              <a:rPr lang="en-US" smtClean="0"/>
              <a:t>19-10-07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630A9E-E428-2F46-A732-D71ED9222D8A}" type="slidenum">
              <a:rPr lang="en-US" smtClean="0"/>
              <a:t>‹#›</a:t>
            </a:fld>
            <a:endParaRPr lang="en-US"/>
          </a:p>
        </p:txBody>
      </p:sp>
    </p:spTree>
    <p:extLst>
      <p:ext uri="{BB962C8B-B14F-4D97-AF65-F5344CB8AC3E}">
        <p14:creationId xmlns:p14="http://schemas.microsoft.com/office/powerpoint/2010/main" val="2233870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012751-0CBC-DC47-8BE9-5B46EC185670}" type="datetimeFigureOut">
              <a:rPr lang="en-US" smtClean="0"/>
              <a:t>19-10-07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630A9E-E428-2F46-A732-D71ED9222D8A}" type="slidenum">
              <a:rPr lang="en-US" smtClean="0"/>
              <a:t>‹#›</a:t>
            </a:fld>
            <a:endParaRPr lang="en-US"/>
          </a:p>
        </p:txBody>
      </p:sp>
    </p:spTree>
    <p:extLst>
      <p:ext uri="{BB962C8B-B14F-4D97-AF65-F5344CB8AC3E}">
        <p14:creationId xmlns:p14="http://schemas.microsoft.com/office/powerpoint/2010/main" val="532444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012751-0CBC-DC47-8BE9-5B46EC185670}" type="datetimeFigureOut">
              <a:rPr lang="en-US" smtClean="0"/>
              <a:t>19-10-07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630A9E-E428-2F46-A732-D71ED9222D8A}" type="slidenum">
              <a:rPr lang="en-US" smtClean="0"/>
              <a:t>‹#›</a:t>
            </a:fld>
            <a:endParaRPr lang="en-US"/>
          </a:p>
        </p:txBody>
      </p:sp>
    </p:spTree>
    <p:extLst>
      <p:ext uri="{BB962C8B-B14F-4D97-AF65-F5344CB8AC3E}">
        <p14:creationId xmlns:p14="http://schemas.microsoft.com/office/powerpoint/2010/main" val="1618069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012751-0CBC-DC47-8BE9-5B46EC185670}" type="datetimeFigureOut">
              <a:rPr lang="en-US" smtClean="0"/>
              <a:t>19-10-07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630A9E-E428-2F46-A732-D71ED9222D8A}" type="slidenum">
              <a:rPr lang="en-US" smtClean="0"/>
              <a:t>‹#›</a:t>
            </a:fld>
            <a:endParaRPr lang="en-US"/>
          </a:p>
        </p:txBody>
      </p:sp>
    </p:spTree>
    <p:extLst>
      <p:ext uri="{BB962C8B-B14F-4D97-AF65-F5344CB8AC3E}">
        <p14:creationId xmlns:p14="http://schemas.microsoft.com/office/powerpoint/2010/main" val="1617528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012751-0CBC-DC47-8BE9-5B46EC185670}" type="datetimeFigureOut">
              <a:rPr lang="en-US" smtClean="0"/>
              <a:t>19-10-07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630A9E-E428-2F46-A732-D71ED9222D8A}" type="slidenum">
              <a:rPr lang="en-US" smtClean="0"/>
              <a:t>‹#›</a:t>
            </a:fld>
            <a:endParaRPr lang="en-US"/>
          </a:p>
        </p:txBody>
      </p:sp>
    </p:spTree>
    <p:extLst>
      <p:ext uri="{BB962C8B-B14F-4D97-AF65-F5344CB8AC3E}">
        <p14:creationId xmlns:p14="http://schemas.microsoft.com/office/powerpoint/2010/main" val="930445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012751-0CBC-DC47-8BE9-5B46EC185670}" type="datetimeFigureOut">
              <a:rPr lang="en-US" smtClean="0"/>
              <a:t>19-10-07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630A9E-E428-2F46-A732-D71ED9222D8A}" type="slidenum">
              <a:rPr lang="en-US" smtClean="0"/>
              <a:t>‹#›</a:t>
            </a:fld>
            <a:endParaRPr lang="en-US"/>
          </a:p>
        </p:txBody>
      </p:sp>
    </p:spTree>
    <p:extLst>
      <p:ext uri="{BB962C8B-B14F-4D97-AF65-F5344CB8AC3E}">
        <p14:creationId xmlns:p14="http://schemas.microsoft.com/office/powerpoint/2010/main" val="341059758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012751-0CBC-DC47-8BE9-5B46EC185670}" type="datetimeFigureOut">
              <a:rPr lang="en-US" smtClean="0"/>
              <a:t>19-10-07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630A9E-E428-2F46-A732-D71ED9222D8A}" type="slidenum">
              <a:rPr lang="en-US" smtClean="0"/>
              <a:t>‹#›</a:t>
            </a:fld>
            <a:endParaRPr lang="en-US"/>
          </a:p>
        </p:txBody>
      </p:sp>
    </p:spTree>
    <p:extLst>
      <p:ext uri="{BB962C8B-B14F-4D97-AF65-F5344CB8AC3E}">
        <p14:creationId xmlns:p14="http://schemas.microsoft.com/office/powerpoint/2010/main" val="3539371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channel/UCWOfaSD0f4bJCYOF783bQkw" TargetMode="External"/><Relationship Id="rId4" Type="http://schemas.openxmlformats.org/officeDocument/2006/relationships/image" Target="../media/image1.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www.youtube.com/channel/UCWOfaSD0f4bJCYOF783bQkw"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 Id="rId3" Type="http://schemas.openxmlformats.org/officeDocument/2006/relationships/image" Target="../media/image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hyperlink" Target="https://www.youtube.com/watch?v=iuseR1aYsDc"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afaforestry.org/forest_home/documents/Brubacher-McGregor1998.pdf"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afaforestry.org/forest_home/documents/Brubacher-McGregor1998.pdf"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iuseR1aYsDc" TargetMode="Externa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CCFFCC"/>
          </a:solidFill>
        </p:spPr>
        <p:txBody>
          <a:bodyPr>
            <a:normAutofit fontScale="90000"/>
          </a:bodyPr>
          <a:lstStyle/>
          <a:p>
            <a:r>
              <a:rPr lang="en-US" dirty="0" smtClean="0">
                <a:solidFill>
                  <a:srgbClr val="000000"/>
                </a:solidFill>
              </a:rPr>
              <a:t>Chapter 2 </a:t>
            </a:r>
            <a:br>
              <a:rPr lang="en-US" dirty="0" smtClean="0">
                <a:solidFill>
                  <a:srgbClr val="000000"/>
                </a:solidFill>
              </a:rPr>
            </a:br>
            <a:r>
              <a:rPr lang="en-US" dirty="0" smtClean="0">
                <a:solidFill>
                  <a:srgbClr val="000000"/>
                </a:solidFill>
              </a:rPr>
              <a:t>Living on the </a:t>
            </a:r>
            <a:r>
              <a:rPr lang="en-US" dirty="0" smtClean="0">
                <a:solidFill>
                  <a:srgbClr val="000000"/>
                </a:solidFill>
                <a:hlinkClick r:id="rId3"/>
              </a:rPr>
              <a:t>Land</a:t>
            </a:r>
            <a:endParaRPr lang="en-US" dirty="0">
              <a:solidFill>
                <a:srgbClr val="000000"/>
              </a:solidFill>
            </a:endParaRPr>
          </a:p>
        </p:txBody>
      </p:sp>
      <p:pic>
        <p:nvPicPr>
          <p:cNvPr id="3" name="Picture 2" descr="_CSC298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42999"/>
            <a:ext cx="9144000" cy="5725617"/>
          </a:xfrm>
          <a:prstGeom prst="rect">
            <a:avLst/>
          </a:prstGeom>
        </p:spPr>
      </p:pic>
    </p:spTree>
    <p:extLst>
      <p:ext uri="{BB962C8B-B14F-4D97-AF65-F5344CB8AC3E}">
        <p14:creationId xmlns:p14="http://schemas.microsoft.com/office/powerpoint/2010/main" val="372309218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What is Traditional Ecological </a:t>
            </a:r>
            <a:r>
              <a:rPr lang="en-US" b="1" dirty="0" smtClean="0"/>
              <a:t>Knowledge (TEK)?</a:t>
            </a:r>
            <a:endParaRPr lang="en-US" b="1" dirty="0"/>
          </a:p>
        </p:txBody>
      </p:sp>
    </p:spTree>
    <p:extLst>
      <p:ext uri="{BB962C8B-B14F-4D97-AF65-F5344CB8AC3E}">
        <p14:creationId xmlns:p14="http://schemas.microsoft.com/office/powerpoint/2010/main" val="1319498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74"/>
            <a:ext cx="9144000" cy="1143000"/>
          </a:xfrm>
          <a:solidFill>
            <a:srgbClr val="9BBB59"/>
          </a:solidFill>
        </p:spPr>
        <p:txBody>
          <a:bodyPr>
            <a:noAutofit/>
          </a:bodyPr>
          <a:lstStyle/>
          <a:p>
            <a:r>
              <a:rPr lang="en-US" sz="4800" b="1" dirty="0" smtClean="0"/>
              <a:t>Meaning via TEK and Science</a:t>
            </a:r>
            <a:endParaRPr lang="en-US" sz="4800" b="1" dirty="0"/>
          </a:p>
        </p:txBody>
      </p:sp>
      <p:sp>
        <p:nvSpPr>
          <p:cNvPr id="3" name="Content Placeholder 2"/>
          <p:cNvSpPr>
            <a:spLocks noGrp="1"/>
          </p:cNvSpPr>
          <p:nvPr>
            <p:ph idx="1"/>
          </p:nvPr>
        </p:nvSpPr>
        <p:spPr>
          <a:xfrm>
            <a:off x="0" y="1277829"/>
            <a:ext cx="9144000" cy="5580171"/>
          </a:xfrm>
        </p:spPr>
        <p:txBody>
          <a:bodyPr>
            <a:noAutofit/>
          </a:bodyPr>
          <a:lstStyle/>
          <a:p>
            <a:r>
              <a:rPr lang="en-US" sz="3600" dirty="0"/>
              <a:t>Each First Nation holds a </a:t>
            </a:r>
            <a:r>
              <a:rPr lang="en-US" sz="3600" b="1" u="sng" dirty="0"/>
              <a:t>unique body of information</a:t>
            </a:r>
            <a:r>
              <a:rPr lang="en-US" sz="3600" u="sng" dirty="0"/>
              <a:t> </a:t>
            </a:r>
            <a:r>
              <a:rPr lang="en-US" sz="3600" b="1" u="sng" dirty="0"/>
              <a:t>deeply rooted </a:t>
            </a:r>
            <a:r>
              <a:rPr lang="en-US" sz="3600" dirty="0"/>
              <a:t>in </a:t>
            </a:r>
            <a:r>
              <a:rPr lang="en-US" sz="3600" dirty="0" smtClean="0"/>
              <a:t>its </a:t>
            </a:r>
            <a:r>
              <a:rPr lang="en-US" sz="3600" b="1" u="sng" dirty="0"/>
              <a:t>experience</a:t>
            </a:r>
            <a:r>
              <a:rPr lang="en-US" sz="3600" dirty="0"/>
              <a:t> with the </a:t>
            </a:r>
            <a:r>
              <a:rPr lang="en-US" sz="3600" b="1" u="sng" dirty="0"/>
              <a:t>lands, waters, fish, plants, and wildlife</a:t>
            </a:r>
            <a:r>
              <a:rPr lang="en-US" sz="3600" b="1" dirty="0"/>
              <a:t> </a:t>
            </a:r>
            <a:r>
              <a:rPr lang="en-US" sz="3600" dirty="0"/>
              <a:t>in its territories. </a:t>
            </a:r>
            <a:endParaRPr lang="en-US" sz="3600" dirty="0" smtClean="0"/>
          </a:p>
          <a:p>
            <a:endParaRPr lang="en-US" sz="3600" dirty="0"/>
          </a:p>
          <a:p>
            <a:r>
              <a:rPr lang="en-US" sz="3600" dirty="0" smtClean="0"/>
              <a:t>Each cultural group </a:t>
            </a:r>
            <a:r>
              <a:rPr lang="en-US" sz="3600" b="1" u="sng" dirty="0" smtClean="0"/>
              <a:t>transforms the plants and animals</a:t>
            </a:r>
            <a:r>
              <a:rPr lang="en-US" sz="3600" dirty="0" smtClean="0"/>
              <a:t> around them into food, clothing, shelter, medicine, and tools. </a:t>
            </a:r>
          </a:p>
          <a:p>
            <a:endParaRPr lang="en-US" sz="3600" dirty="0" smtClean="0"/>
          </a:p>
        </p:txBody>
      </p:sp>
    </p:spTree>
    <p:extLst>
      <p:ext uri="{BB962C8B-B14F-4D97-AF65-F5344CB8AC3E}">
        <p14:creationId xmlns:p14="http://schemas.microsoft.com/office/powerpoint/2010/main" val="2406254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9BBB59"/>
          </a:solidFill>
        </p:spPr>
        <p:txBody>
          <a:bodyPr>
            <a:noAutofit/>
          </a:bodyPr>
          <a:lstStyle/>
          <a:p>
            <a:r>
              <a:rPr lang="en-US" sz="4800" b="1" dirty="0" smtClean="0"/>
              <a:t>Meaning via TEK and Science</a:t>
            </a:r>
            <a:endParaRPr lang="en-US" sz="4800" b="1" dirty="0"/>
          </a:p>
        </p:txBody>
      </p:sp>
      <p:sp>
        <p:nvSpPr>
          <p:cNvPr id="3" name="Content Placeholder 2"/>
          <p:cNvSpPr>
            <a:spLocks noGrp="1"/>
          </p:cNvSpPr>
          <p:nvPr>
            <p:ph idx="1"/>
          </p:nvPr>
        </p:nvSpPr>
        <p:spPr>
          <a:xfrm>
            <a:off x="0" y="1711041"/>
            <a:ext cx="9144000" cy="5146959"/>
          </a:xfrm>
        </p:spPr>
        <p:txBody>
          <a:bodyPr>
            <a:noAutofit/>
          </a:bodyPr>
          <a:lstStyle/>
          <a:p>
            <a:r>
              <a:rPr lang="en-US" sz="3600" dirty="0" smtClean="0"/>
              <a:t>The </a:t>
            </a:r>
            <a:r>
              <a:rPr lang="en-US" sz="3600" dirty="0"/>
              <a:t>ways in which they do this </a:t>
            </a:r>
            <a:r>
              <a:rPr lang="en-US" sz="3600" b="1" u="sng" dirty="0"/>
              <a:t>make them distinct</a:t>
            </a:r>
            <a:r>
              <a:rPr lang="en-US" sz="3600" b="1" dirty="0"/>
              <a:t> </a:t>
            </a:r>
            <a:r>
              <a:rPr lang="en-US" sz="3600" dirty="0"/>
              <a:t>from one another. </a:t>
            </a:r>
            <a:endParaRPr lang="en-US" sz="3600" dirty="0" smtClean="0"/>
          </a:p>
          <a:p>
            <a:endParaRPr lang="en-US" sz="3600" dirty="0"/>
          </a:p>
          <a:p>
            <a:r>
              <a:rPr lang="en-US" sz="3600" dirty="0" smtClean="0"/>
              <a:t>The </a:t>
            </a:r>
            <a:r>
              <a:rPr lang="en-US" sz="3600" b="1" u="sng" dirty="0" smtClean="0"/>
              <a:t>knowledge is holistic </a:t>
            </a:r>
            <a:r>
              <a:rPr lang="en-US" sz="3600" dirty="0" smtClean="0"/>
              <a:t>and </a:t>
            </a:r>
            <a:r>
              <a:rPr lang="en-US" sz="3600" b="1" dirty="0" smtClean="0"/>
              <a:t>integrates </a:t>
            </a:r>
            <a:r>
              <a:rPr lang="en-US" sz="3600" b="1" dirty="0"/>
              <a:t>spiritual </a:t>
            </a:r>
            <a:r>
              <a:rPr lang="en-US" sz="3600" dirty="0"/>
              <a:t>and </a:t>
            </a:r>
            <a:r>
              <a:rPr lang="en-US" sz="3600" b="1" dirty="0"/>
              <a:t>moral beliefs </a:t>
            </a:r>
            <a:r>
              <a:rPr lang="en-US" sz="3600" dirty="0"/>
              <a:t>and </a:t>
            </a:r>
            <a:r>
              <a:rPr lang="en-US" sz="3600" b="1" dirty="0"/>
              <a:t>values</a:t>
            </a:r>
            <a:r>
              <a:rPr lang="en-US" sz="3600" dirty="0"/>
              <a:t>. </a:t>
            </a:r>
          </a:p>
        </p:txBody>
      </p:sp>
    </p:spTree>
    <p:extLst>
      <p:ext uri="{BB962C8B-B14F-4D97-AF65-F5344CB8AC3E}">
        <p14:creationId xmlns:p14="http://schemas.microsoft.com/office/powerpoint/2010/main" val="2991785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579"/>
            <a:ext cx="9144000" cy="1143000"/>
          </a:xfrm>
          <a:solidFill>
            <a:srgbClr val="9BBB59"/>
          </a:solidFill>
        </p:spPr>
        <p:txBody>
          <a:bodyPr>
            <a:noAutofit/>
          </a:bodyPr>
          <a:lstStyle/>
          <a:p>
            <a:r>
              <a:rPr lang="en-US" sz="4800" b="1" dirty="0" smtClean="0"/>
              <a:t>Meaning via TEK and Science</a:t>
            </a:r>
            <a:endParaRPr lang="en-US" sz="4800" b="1" dirty="0"/>
          </a:p>
        </p:txBody>
      </p:sp>
      <p:sp>
        <p:nvSpPr>
          <p:cNvPr id="3" name="Content Placeholder 2"/>
          <p:cNvSpPr>
            <a:spLocks noGrp="1"/>
          </p:cNvSpPr>
          <p:nvPr>
            <p:ph idx="1"/>
          </p:nvPr>
        </p:nvSpPr>
        <p:spPr>
          <a:xfrm>
            <a:off x="0" y="1417638"/>
            <a:ext cx="9144000" cy="5440362"/>
          </a:xfrm>
        </p:spPr>
        <p:txBody>
          <a:bodyPr>
            <a:noAutofit/>
          </a:bodyPr>
          <a:lstStyle/>
          <a:p>
            <a:r>
              <a:rPr lang="en-US" sz="3600" dirty="0"/>
              <a:t>This large body of information, referred to as Traditional Ecological Knowledge (TEK)</a:t>
            </a:r>
            <a:r>
              <a:rPr lang="en-US" sz="3600" b="1" dirty="0"/>
              <a:t>, </a:t>
            </a:r>
            <a:r>
              <a:rPr lang="en-US" sz="3600" dirty="0"/>
              <a:t>is made up of </a:t>
            </a:r>
            <a:r>
              <a:rPr lang="en-US" sz="3600" b="1" dirty="0"/>
              <a:t>knowledge, practices, and beliefs </a:t>
            </a:r>
            <a:r>
              <a:rPr lang="en-US" sz="3600" dirty="0"/>
              <a:t>about the relationship of plants, animals, and people with one another and the environment. </a:t>
            </a:r>
            <a:endParaRPr lang="en-US" sz="3600" dirty="0" smtClean="0"/>
          </a:p>
          <a:p>
            <a:r>
              <a:rPr lang="en-US" sz="3600" dirty="0" smtClean="0"/>
              <a:t>It has been </a:t>
            </a:r>
            <a:r>
              <a:rPr lang="en-US" sz="3600" b="1" dirty="0" smtClean="0"/>
              <a:t>handed down </a:t>
            </a:r>
            <a:r>
              <a:rPr lang="en-US" sz="3600" dirty="0" smtClean="0"/>
              <a:t>from</a:t>
            </a:r>
            <a:r>
              <a:rPr lang="en-US" sz="3600" b="1" dirty="0" smtClean="0"/>
              <a:t> generation to generation </a:t>
            </a:r>
            <a:r>
              <a:rPr lang="en-US" sz="3600" dirty="0" smtClean="0"/>
              <a:t>over thousands of years. </a:t>
            </a:r>
          </a:p>
          <a:p>
            <a:endParaRPr lang="en-US" sz="3600" dirty="0"/>
          </a:p>
        </p:txBody>
      </p:sp>
    </p:spTree>
    <p:extLst>
      <p:ext uri="{BB962C8B-B14F-4D97-AF65-F5344CB8AC3E}">
        <p14:creationId xmlns:p14="http://schemas.microsoft.com/office/powerpoint/2010/main" val="3700215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23403"/>
          </a:xfrm>
          <a:solidFill>
            <a:srgbClr val="9BBB59"/>
          </a:solidFill>
        </p:spPr>
        <p:txBody>
          <a:bodyPr>
            <a:noAutofit/>
          </a:bodyPr>
          <a:lstStyle/>
          <a:p>
            <a:r>
              <a:rPr lang="en-US" sz="4800" b="1" dirty="0" smtClean="0"/>
              <a:t>Meaning via TEK and Science </a:t>
            </a:r>
            <a:r>
              <a:rPr lang="en-US" sz="4800" dirty="0" smtClean="0">
                <a:solidFill>
                  <a:srgbClr val="000000"/>
                </a:solidFill>
                <a:sym typeface="Wingdings"/>
              </a:rPr>
              <a:t></a:t>
            </a:r>
            <a:endParaRPr lang="en-US" sz="4800" b="1" dirty="0"/>
          </a:p>
        </p:txBody>
      </p:sp>
      <p:sp>
        <p:nvSpPr>
          <p:cNvPr id="3" name="Content Placeholder 2"/>
          <p:cNvSpPr>
            <a:spLocks noGrp="1"/>
          </p:cNvSpPr>
          <p:nvPr>
            <p:ph idx="1"/>
          </p:nvPr>
        </p:nvSpPr>
        <p:spPr>
          <a:xfrm>
            <a:off x="0" y="1548950"/>
            <a:ext cx="9144000" cy="5309050"/>
          </a:xfrm>
        </p:spPr>
        <p:txBody>
          <a:bodyPr>
            <a:noAutofit/>
          </a:bodyPr>
          <a:lstStyle/>
          <a:p>
            <a:r>
              <a:rPr lang="en-US" sz="3600" dirty="0"/>
              <a:t>First Nations people have </a:t>
            </a:r>
            <a:r>
              <a:rPr lang="en-US" sz="3600" b="1" dirty="0"/>
              <a:t>always had knowledge </a:t>
            </a:r>
            <a:r>
              <a:rPr lang="en-US" sz="3600" dirty="0"/>
              <a:t>and</a:t>
            </a:r>
            <a:r>
              <a:rPr lang="en-US" sz="3600" b="1" dirty="0"/>
              <a:t> </a:t>
            </a:r>
            <a:r>
              <a:rPr lang="en-US" sz="3600" dirty="0"/>
              <a:t>strategies</a:t>
            </a:r>
            <a:r>
              <a:rPr lang="en-US" sz="3600" b="1" dirty="0"/>
              <a:t> </a:t>
            </a:r>
            <a:r>
              <a:rPr lang="en-US" sz="3600" dirty="0"/>
              <a:t>which allow them to </a:t>
            </a:r>
            <a:r>
              <a:rPr lang="en-US" sz="3600" b="1" dirty="0"/>
              <a:t>survive </a:t>
            </a:r>
            <a:r>
              <a:rPr lang="en-US" sz="3600" dirty="0"/>
              <a:t>in a</a:t>
            </a:r>
            <a:r>
              <a:rPr lang="en-US" sz="3600" b="1" dirty="0"/>
              <a:t> balanced relationship</a:t>
            </a:r>
            <a:r>
              <a:rPr lang="en-US" sz="3600" dirty="0"/>
              <a:t> with their natural and cultural environments. </a:t>
            </a:r>
          </a:p>
        </p:txBody>
      </p:sp>
    </p:spTree>
    <p:extLst>
      <p:ext uri="{BB962C8B-B14F-4D97-AF65-F5344CB8AC3E}">
        <p14:creationId xmlns:p14="http://schemas.microsoft.com/office/powerpoint/2010/main" val="31552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3999" cy="1299882"/>
          </a:xfrm>
          <a:solidFill>
            <a:srgbClr val="9BBB59"/>
          </a:solidFill>
        </p:spPr>
        <p:txBody>
          <a:bodyPr>
            <a:noAutofit/>
          </a:bodyPr>
          <a:lstStyle/>
          <a:p>
            <a:r>
              <a:rPr lang="en-US" sz="4800" b="1" dirty="0" smtClean="0"/>
              <a:t>Meaning via TEK and Science </a:t>
            </a:r>
            <a:r>
              <a:rPr lang="en-US" sz="4800" dirty="0" smtClean="0">
                <a:solidFill>
                  <a:srgbClr val="000000"/>
                </a:solidFill>
                <a:sym typeface="Wingdings"/>
              </a:rPr>
              <a:t></a:t>
            </a:r>
            <a:endParaRPr lang="en-US" sz="4800" b="1" dirty="0"/>
          </a:p>
        </p:txBody>
      </p:sp>
      <p:sp>
        <p:nvSpPr>
          <p:cNvPr id="3" name="Content Placeholder 2"/>
          <p:cNvSpPr>
            <a:spLocks noGrp="1"/>
          </p:cNvSpPr>
          <p:nvPr>
            <p:ph idx="1"/>
          </p:nvPr>
        </p:nvSpPr>
        <p:spPr>
          <a:xfrm>
            <a:off x="0" y="1745487"/>
            <a:ext cx="9143999" cy="5112513"/>
          </a:xfrm>
        </p:spPr>
        <p:txBody>
          <a:bodyPr>
            <a:noAutofit/>
          </a:bodyPr>
          <a:lstStyle/>
          <a:p>
            <a:r>
              <a:rPr lang="en-US" sz="3600" dirty="0" smtClean="0"/>
              <a:t>As </a:t>
            </a:r>
            <a:r>
              <a:rPr lang="en-US" sz="3600" dirty="0"/>
              <a:t>with other aspects of culture, </a:t>
            </a:r>
            <a:r>
              <a:rPr lang="en-US" sz="3600" b="1" dirty="0"/>
              <a:t>this knowledge is </a:t>
            </a:r>
            <a:r>
              <a:rPr lang="en-US" sz="3600" b="1" dirty="0" smtClean="0"/>
              <a:t>dynamic</a:t>
            </a:r>
            <a:r>
              <a:rPr lang="en-US" sz="3600" dirty="0" smtClean="0"/>
              <a:t> = it </a:t>
            </a:r>
            <a:r>
              <a:rPr lang="en-US" sz="3600" dirty="0"/>
              <a:t>is always going through a process of experimentation, innovation, and adaptation as conditions change. </a:t>
            </a:r>
          </a:p>
        </p:txBody>
      </p:sp>
    </p:spTree>
    <p:extLst>
      <p:ext uri="{BB962C8B-B14F-4D97-AF65-F5344CB8AC3E}">
        <p14:creationId xmlns:p14="http://schemas.microsoft.com/office/powerpoint/2010/main" val="2302346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96"/>
            <a:ext cx="9144000" cy="1264303"/>
          </a:xfrm>
          <a:solidFill>
            <a:srgbClr val="9BBB59"/>
          </a:solidFill>
        </p:spPr>
        <p:txBody>
          <a:bodyPr>
            <a:noAutofit/>
          </a:bodyPr>
          <a:lstStyle/>
          <a:p>
            <a:r>
              <a:rPr lang="en-US" sz="4800" b="1" dirty="0" smtClean="0"/>
              <a:t>Meaning via TEK and Science </a:t>
            </a:r>
            <a:r>
              <a:rPr lang="en-US" sz="4800" dirty="0" smtClean="0">
                <a:solidFill>
                  <a:srgbClr val="000000"/>
                </a:solidFill>
                <a:sym typeface="Wingdings"/>
              </a:rPr>
              <a:t></a:t>
            </a:r>
            <a:endParaRPr lang="en-US" sz="4800" b="1" dirty="0"/>
          </a:p>
        </p:txBody>
      </p:sp>
      <p:sp>
        <p:nvSpPr>
          <p:cNvPr id="3" name="Content Placeholder 2"/>
          <p:cNvSpPr>
            <a:spLocks noGrp="1"/>
          </p:cNvSpPr>
          <p:nvPr>
            <p:ph idx="1"/>
          </p:nvPr>
        </p:nvSpPr>
        <p:spPr>
          <a:xfrm>
            <a:off x="0" y="1654778"/>
            <a:ext cx="9144000" cy="5203222"/>
          </a:xfrm>
        </p:spPr>
        <p:txBody>
          <a:bodyPr>
            <a:noAutofit/>
          </a:bodyPr>
          <a:lstStyle/>
          <a:p>
            <a:r>
              <a:rPr lang="en-US" sz="3600" dirty="0"/>
              <a:t>Traditional knowledge is much more than the </a:t>
            </a:r>
            <a:r>
              <a:rPr lang="en-US" sz="3600" b="1" dirty="0"/>
              <a:t>identification</a:t>
            </a:r>
            <a:r>
              <a:rPr lang="en-US" sz="3600" dirty="0"/>
              <a:t> of plants and </a:t>
            </a:r>
            <a:r>
              <a:rPr lang="en-US" sz="3600" b="1" dirty="0"/>
              <a:t>animals</a:t>
            </a:r>
            <a:r>
              <a:rPr lang="en-US" sz="3600" dirty="0"/>
              <a:t>, or a description of their </a:t>
            </a:r>
            <a:r>
              <a:rPr lang="en-US" sz="3600" b="1" dirty="0" err="1"/>
              <a:t>behaviour</a:t>
            </a:r>
            <a:r>
              <a:rPr lang="en-US" sz="3600" dirty="0"/>
              <a:t>. </a:t>
            </a:r>
            <a:endParaRPr lang="en-US" sz="3600" dirty="0" smtClean="0"/>
          </a:p>
          <a:p>
            <a:endParaRPr lang="en-US" sz="3600" dirty="0" smtClean="0"/>
          </a:p>
          <a:p>
            <a:r>
              <a:rPr lang="en-US" sz="3600" dirty="0" smtClean="0"/>
              <a:t>The reason it is called ecological knowledge is because it </a:t>
            </a:r>
            <a:r>
              <a:rPr lang="en-US" sz="3600" b="1" dirty="0" smtClean="0"/>
              <a:t>understands </a:t>
            </a:r>
            <a:r>
              <a:rPr lang="en-US" sz="3600" dirty="0" smtClean="0"/>
              <a:t>how plants and animals </a:t>
            </a:r>
            <a:r>
              <a:rPr lang="en-US" sz="3600" b="1" dirty="0" smtClean="0"/>
              <a:t>interact</a:t>
            </a:r>
            <a:r>
              <a:rPr lang="en-US" sz="3600" dirty="0" smtClean="0"/>
              <a:t> in the </a:t>
            </a:r>
            <a:r>
              <a:rPr lang="en-US" sz="3600" b="1" dirty="0" smtClean="0"/>
              <a:t>environment</a:t>
            </a:r>
            <a:r>
              <a:rPr lang="en-US" sz="3600" dirty="0" smtClean="0"/>
              <a:t>. </a:t>
            </a:r>
          </a:p>
          <a:p>
            <a:endParaRPr lang="en-US" sz="3600" dirty="0"/>
          </a:p>
        </p:txBody>
      </p:sp>
    </p:spTree>
    <p:extLst>
      <p:ext uri="{BB962C8B-B14F-4D97-AF65-F5344CB8AC3E}">
        <p14:creationId xmlns:p14="http://schemas.microsoft.com/office/powerpoint/2010/main" val="1702991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55059"/>
          </a:xfrm>
        </p:spPr>
        <p:txBody>
          <a:bodyPr>
            <a:normAutofit fontScale="90000"/>
          </a:bodyPr>
          <a:lstStyle/>
          <a:p>
            <a:r>
              <a:rPr lang="en-US" dirty="0" smtClean="0"/>
              <a:t>Can you identify what this picture is of?</a:t>
            </a:r>
            <a:endParaRPr lang="en-US" dirty="0"/>
          </a:p>
        </p:txBody>
      </p:sp>
      <p:pic>
        <p:nvPicPr>
          <p:cNvPr id="4" name="Content Placeholder 3" descr="featureplantthumb1.jpg"/>
          <p:cNvPicPr>
            <a:picLocks noGrp="1" noChangeAspect="1"/>
          </p:cNvPicPr>
          <p:nvPr>
            <p:ph idx="1"/>
          </p:nvPr>
        </p:nvPicPr>
        <p:blipFill>
          <a:blip r:embed="rId2">
            <a:extLst>
              <a:ext uri="{28A0092B-C50C-407E-A947-70E740481C1C}">
                <a14:useLocalDpi xmlns:a14="http://schemas.microsoft.com/office/drawing/2010/main" val="0"/>
              </a:ext>
            </a:extLst>
          </a:blip>
          <a:srcRect l="-66372" r="-66372"/>
          <a:stretch>
            <a:fillRect/>
          </a:stretch>
        </p:blipFill>
        <p:spPr/>
      </p:pic>
    </p:spTree>
    <p:extLst>
      <p:ext uri="{BB962C8B-B14F-4D97-AF65-F5344CB8AC3E}">
        <p14:creationId xmlns:p14="http://schemas.microsoft.com/office/powerpoint/2010/main" val="2876032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9BBB59"/>
          </a:solidFill>
        </p:spPr>
        <p:txBody>
          <a:bodyPr>
            <a:noAutofit/>
          </a:bodyPr>
          <a:lstStyle/>
          <a:p>
            <a:r>
              <a:rPr lang="en-US" sz="4800" b="1" dirty="0" smtClean="0"/>
              <a:t>Meaning via TEK and Science </a:t>
            </a:r>
            <a:r>
              <a:rPr lang="en-US" sz="4800" dirty="0" smtClean="0">
                <a:solidFill>
                  <a:srgbClr val="000000"/>
                </a:solidFill>
                <a:sym typeface="Wingdings"/>
              </a:rPr>
              <a:t></a:t>
            </a:r>
            <a:endParaRPr lang="en-US" sz="4800" b="1" dirty="0"/>
          </a:p>
        </p:txBody>
      </p:sp>
      <p:sp>
        <p:nvSpPr>
          <p:cNvPr id="3" name="Content Placeholder 2"/>
          <p:cNvSpPr>
            <a:spLocks noGrp="1"/>
          </p:cNvSpPr>
          <p:nvPr>
            <p:ph idx="1"/>
          </p:nvPr>
        </p:nvSpPr>
        <p:spPr>
          <a:xfrm>
            <a:off x="0" y="1420701"/>
            <a:ext cx="9144000" cy="5437299"/>
          </a:xfrm>
        </p:spPr>
        <p:txBody>
          <a:bodyPr>
            <a:noAutofit/>
          </a:bodyPr>
          <a:lstStyle/>
          <a:p>
            <a:r>
              <a:rPr lang="en-US" sz="3600" dirty="0" smtClean="0"/>
              <a:t>It </a:t>
            </a:r>
            <a:r>
              <a:rPr lang="en-US" sz="3600" dirty="0"/>
              <a:t>is </a:t>
            </a:r>
            <a:r>
              <a:rPr lang="en-US" sz="3600" b="1" u="sng" dirty="0"/>
              <a:t>practical knowledge </a:t>
            </a:r>
            <a:r>
              <a:rPr lang="en-US" sz="3600" dirty="0"/>
              <a:t>which can be used to </a:t>
            </a:r>
            <a:r>
              <a:rPr lang="en-US" sz="3600" b="1" u="sng" dirty="0"/>
              <a:t>predict and to make important decisions </a:t>
            </a:r>
            <a:r>
              <a:rPr lang="en-US" sz="3600" dirty="0"/>
              <a:t>in a number of vital areas, including reliable food supply, sustainable resource management, human and animal health, and education.</a:t>
            </a:r>
          </a:p>
        </p:txBody>
      </p:sp>
    </p:spTree>
    <p:extLst>
      <p:ext uri="{BB962C8B-B14F-4D97-AF65-F5344CB8AC3E}">
        <p14:creationId xmlns:p14="http://schemas.microsoft.com/office/powerpoint/2010/main" val="3877920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852706"/>
          </a:xfrm>
        </p:spPr>
        <p:txBody>
          <a:bodyPr>
            <a:normAutofit/>
          </a:bodyPr>
          <a:lstStyle/>
          <a:p>
            <a:pPr algn="ctr"/>
            <a:r>
              <a:rPr lang="en-US" b="1" dirty="0"/>
              <a:t>What </a:t>
            </a:r>
            <a:r>
              <a:rPr lang="en-US" b="1" dirty="0" smtClean="0"/>
              <a:t>was (is) Traditional </a:t>
            </a:r>
            <a:r>
              <a:rPr lang="en-US" b="1" dirty="0"/>
              <a:t>Ecological </a:t>
            </a:r>
            <a:r>
              <a:rPr lang="en-US" b="1" dirty="0" smtClean="0"/>
              <a:t>Knowledge </a:t>
            </a:r>
            <a:r>
              <a:rPr lang="en-US" b="1" dirty="0"/>
              <a:t>Education </a:t>
            </a:r>
            <a:r>
              <a:rPr lang="en-US" b="1" dirty="0" smtClean="0"/>
              <a:t>like?</a:t>
            </a:r>
            <a:endParaRPr lang="en-US" b="1" dirty="0"/>
          </a:p>
        </p:txBody>
      </p:sp>
    </p:spTree>
    <p:extLst>
      <p:ext uri="{BB962C8B-B14F-4D97-AF65-F5344CB8AC3E}">
        <p14:creationId xmlns:p14="http://schemas.microsoft.com/office/powerpoint/2010/main" val="2165278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CCFFCC"/>
          </a:solidFill>
        </p:spPr>
        <p:txBody>
          <a:bodyPr>
            <a:normAutofit fontScale="90000"/>
          </a:bodyPr>
          <a:lstStyle/>
          <a:p>
            <a:r>
              <a:rPr lang="en-US" dirty="0" smtClean="0">
                <a:solidFill>
                  <a:srgbClr val="000000"/>
                </a:solidFill>
              </a:rPr>
              <a:t>Chapter 2 </a:t>
            </a:r>
            <a:br>
              <a:rPr lang="en-US" dirty="0" smtClean="0">
                <a:solidFill>
                  <a:srgbClr val="000000"/>
                </a:solidFill>
              </a:rPr>
            </a:br>
            <a:r>
              <a:rPr lang="en-US" dirty="0" smtClean="0">
                <a:solidFill>
                  <a:srgbClr val="000000"/>
                </a:solidFill>
              </a:rPr>
              <a:t>Living on the </a:t>
            </a:r>
            <a:r>
              <a:rPr lang="en-US" dirty="0" smtClean="0">
                <a:solidFill>
                  <a:srgbClr val="000000"/>
                </a:solidFill>
                <a:hlinkClick r:id="rId3"/>
              </a:rPr>
              <a:t>Land</a:t>
            </a:r>
            <a:endParaRPr lang="en-US" dirty="0">
              <a:solidFill>
                <a:srgbClr val="000000"/>
              </a:solidFill>
            </a:endParaRPr>
          </a:p>
        </p:txBody>
      </p:sp>
      <p:sp>
        <p:nvSpPr>
          <p:cNvPr id="4" name="TextBox 3"/>
          <p:cNvSpPr txBox="1"/>
          <p:nvPr/>
        </p:nvSpPr>
        <p:spPr>
          <a:xfrm>
            <a:off x="0" y="1143000"/>
            <a:ext cx="9144000" cy="3693319"/>
          </a:xfrm>
          <a:prstGeom prst="rect">
            <a:avLst/>
          </a:prstGeom>
          <a:noFill/>
        </p:spPr>
        <p:txBody>
          <a:bodyPr wrap="square" rtlCol="0">
            <a:spAutoFit/>
          </a:bodyPr>
          <a:lstStyle/>
          <a:p>
            <a:pPr lvl="0"/>
            <a:r>
              <a:rPr lang="en-US" sz="3600" b="1" dirty="0"/>
              <a:t>What is meant by the concept </a:t>
            </a:r>
            <a:r>
              <a:rPr lang="en-US" sz="3600" b="1" dirty="0" smtClean="0"/>
              <a:t>of stewardship</a:t>
            </a:r>
            <a:r>
              <a:rPr lang="en-US" sz="3600" b="1" dirty="0"/>
              <a:t>? </a:t>
            </a:r>
            <a:endParaRPr lang="en-CA" sz="3600" dirty="0"/>
          </a:p>
          <a:p>
            <a:pPr lvl="0"/>
            <a:r>
              <a:rPr lang="en-US" sz="3600" b="1" dirty="0"/>
              <a:t>What is meant by the term </a:t>
            </a:r>
            <a:r>
              <a:rPr lang="en-US" sz="3600" b="1" dirty="0" smtClean="0"/>
              <a:t>of sustainability</a:t>
            </a:r>
            <a:r>
              <a:rPr lang="en-US" sz="3600" b="1" dirty="0"/>
              <a:t>? </a:t>
            </a:r>
            <a:endParaRPr lang="en-CA" sz="3600" dirty="0"/>
          </a:p>
          <a:p>
            <a:pPr lvl="0"/>
            <a:r>
              <a:rPr lang="en-US" sz="3600" b="1" dirty="0"/>
              <a:t>How is the land treated?</a:t>
            </a:r>
            <a:endParaRPr lang="en-CA" sz="3600" dirty="0"/>
          </a:p>
          <a:p>
            <a:pPr lvl="0"/>
            <a:r>
              <a:rPr lang="en-US" sz="3600" b="1" dirty="0"/>
              <a:t>What is a need vs. a want? </a:t>
            </a:r>
            <a:endParaRPr lang="en-CA" sz="3600" dirty="0"/>
          </a:p>
          <a:p>
            <a:pPr lvl="0"/>
            <a:r>
              <a:rPr lang="en-US" sz="3600" b="1" dirty="0"/>
              <a:t>How do traditional Indigenous values about the land differ from non-Indigenous values?</a:t>
            </a:r>
            <a:endParaRPr lang="en-CA" sz="3600" dirty="0"/>
          </a:p>
          <a:p>
            <a:endParaRPr lang="en-US" dirty="0"/>
          </a:p>
        </p:txBody>
      </p:sp>
    </p:spTree>
    <p:extLst>
      <p:ext uri="{BB962C8B-B14F-4D97-AF65-F5344CB8AC3E}">
        <p14:creationId xmlns:p14="http://schemas.microsoft.com/office/powerpoint/2010/main" val="182332862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9BBB59"/>
          </a:solidFill>
        </p:spPr>
        <p:txBody>
          <a:bodyPr>
            <a:noAutofit/>
          </a:bodyPr>
          <a:lstStyle/>
          <a:p>
            <a:r>
              <a:rPr lang="en-US" sz="4800" b="1" dirty="0" smtClean="0"/>
              <a:t>Education in TEK </a:t>
            </a:r>
            <a:r>
              <a:rPr lang="en-US" sz="4800" dirty="0" smtClean="0">
                <a:solidFill>
                  <a:srgbClr val="000000"/>
                </a:solidFill>
                <a:sym typeface="Wingdings"/>
              </a:rPr>
              <a:t></a:t>
            </a:r>
            <a:endParaRPr lang="en-US" sz="4800" b="1" dirty="0"/>
          </a:p>
        </p:txBody>
      </p:sp>
      <p:sp>
        <p:nvSpPr>
          <p:cNvPr id="3" name="Content Placeholder 2"/>
          <p:cNvSpPr>
            <a:spLocks noGrp="1"/>
          </p:cNvSpPr>
          <p:nvPr>
            <p:ph idx="1"/>
          </p:nvPr>
        </p:nvSpPr>
        <p:spPr>
          <a:xfrm>
            <a:off x="0" y="1143000"/>
            <a:ext cx="9144000" cy="5715000"/>
          </a:xfrm>
        </p:spPr>
        <p:txBody>
          <a:bodyPr>
            <a:noAutofit/>
          </a:bodyPr>
          <a:lstStyle/>
          <a:p>
            <a:r>
              <a:rPr lang="en-US" sz="3600" dirty="0"/>
              <a:t>Traditionally, </a:t>
            </a:r>
            <a:r>
              <a:rPr lang="en-US" sz="3600" b="1" dirty="0"/>
              <a:t>children </a:t>
            </a:r>
            <a:r>
              <a:rPr lang="en-US" sz="3600" dirty="0"/>
              <a:t>were</a:t>
            </a:r>
            <a:r>
              <a:rPr lang="en-US" sz="3600" b="1" dirty="0"/>
              <a:t> trained </a:t>
            </a:r>
            <a:r>
              <a:rPr lang="en-US" sz="3600" dirty="0"/>
              <a:t>from an </a:t>
            </a:r>
            <a:r>
              <a:rPr lang="en-US" sz="3600" b="1" dirty="0"/>
              <a:t>early age </a:t>
            </a:r>
            <a:r>
              <a:rPr lang="en-US" sz="3600" dirty="0"/>
              <a:t>to </a:t>
            </a:r>
            <a:r>
              <a:rPr lang="en-US" sz="3600" b="1" dirty="0"/>
              <a:t>be aware of and respect plants and animals </a:t>
            </a:r>
            <a:r>
              <a:rPr lang="en-US" sz="3600" dirty="0"/>
              <a:t>and the </a:t>
            </a:r>
            <a:r>
              <a:rPr lang="en-US" sz="3600" b="1" dirty="0"/>
              <a:t>environment</a:t>
            </a:r>
            <a:r>
              <a:rPr lang="en-US" sz="3600" dirty="0"/>
              <a:t> they lived in. </a:t>
            </a:r>
          </a:p>
        </p:txBody>
      </p:sp>
      <p:pic>
        <p:nvPicPr>
          <p:cNvPr id="4" name="Picture 3" descr="racco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941" y="3929530"/>
            <a:ext cx="3787816" cy="2211294"/>
          </a:xfrm>
          <a:prstGeom prst="rect">
            <a:avLst/>
          </a:prstGeom>
        </p:spPr>
      </p:pic>
      <p:pic>
        <p:nvPicPr>
          <p:cNvPr id="5" name="Picture 4" descr="animals-of-north-america_4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0822" y="2995705"/>
            <a:ext cx="2958353" cy="3697941"/>
          </a:xfrm>
          <a:prstGeom prst="rect">
            <a:avLst/>
          </a:prstGeom>
        </p:spPr>
      </p:pic>
    </p:spTree>
    <p:extLst>
      <p:ext uri="{BB962C8B-B14F-4D97-AF65-F5344CB8AC3E}">
        <p14:creationId xmlns:p14="http://schemas.microsoft.com/office/powerpoint/2010/main" val="2538648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637"/>
            <a:ext cx="9144000" cy="1339009"/>
          </a:xfrm>
          <a:solidFill>
            <a:srgbClr val="9BBB59"/>
          </a:solidFill>
        </p:spPr>
        <p:txBody>
          <a:bodyPr>
            <a:noAutofit/>
          </a:bodyPr>
          <a:lstStyle/>
          <a:p>
            <a:r>
              <a:rPr lang="en-US" sz="4800" b="1" dirty="0" smtClean="0"/>
              <a:t>Education in TEK </a:t>
            </a:r>
            <a:r>
              <a:rPr lang="en-US" sz="4800" dirty="0" smtClean="0">
                <a:solidFill>
                  <a:srgbClr val="000000"/>
                </a:solidFill>
                <a:sym typeface="Wingdings"/>
              </a:rPr>
              <a:t></a:t>
            </a:r>
            <a:endParaRPr lang="en-US" sz="4800" b="1" dirty="0"/>
          </a:p>
        </p:txBody>
      </p:sp>
      <p:sp>
        <p:nvSpPr>
          <p:cNvPr id="3" name="Content Placeholder 2"/>
          <p:cNvSpPr>
            <a:spLocks noGrp="1"/>
          </p:cNvSpPr>
          <p:nvPr>
            <p:ph idx="1"/>
          </p:nvPr>
        </p:nvSpPr>
        <p:spPr>
          <a:xfrm>
            <a:off x="0" y="1560239"/>
            <a:ext cx="9144000" cy="5297761"/>
          </a:xfrm>
        </p:spPr>
        <p:txBody>
          <a:bodyPr>
            <a:noAutofit/>
          </a:bodyPr>
          <a:lstStyle/>
          <a:p>
            <a:r>
              <a:rPr lang="en-US" sz="3600" dirty="0" smtClean="0"/>
              <a:t>This </a:t>
            </a:r>
            <a:r>
              <a:rPr lang="en-US" sz="3600" dirty="0"/>
              <a:t>meant learning not only how to </a:t>
            </a:r>
            <a:r>
              <a:rPr lang="en-US" sz="3600" b="1" dirty="0"/>
              <a:t>hunt</a:t>
            </a:r>
            <a:r>
              <a:rPr lang="en-US" sz="3600" dirty="0"/>
              <a:t>, fish, </a:t>
            </a:r>
            <a:r>
              <a:rPr lang="en-US" sz="3600" b="1" dirty="0"/>
              <a:t>gather</a:t>
            </a:r>
            <a:r>
              <a:rPr lang="en-US" sz="3600" dirty="0"/>
              <a:t> and process food and materials, but also how to understand the </a:t>
            </a:r>
            <a:r>
              <a:rPr lang="en-US" sz="3600" b="1" dirty="0" err="1"/>
              <a:t>behaviour</a:t>
            </a:r>
            <a:r>
              <a:rPr lang="en-US" sz="3600" dirty="0"/>
              <a:t> and roles of other </a:t>
            </a:r>
            <a:r>
              <a:rPr lang="en-US" sz="3600" b="1" dirty="0"/>
              <a:t>species</a:t>
            </a:r>
            <a:r>
              <a:rPr lang="en-US" sz="3600" dirty="0"/>
              <a:t> in the ecosystem, and how to successfully interact with them in sustainable ways. </a:t>
            </a:r>
          </a:p>
        </p:txBody>
      </p:sp>
    </p:spTree>
    <p:extLst>
      <p:ext uri="{BB962C8B-B14F-4D97-AF65-F5344CB8AC3E}">
        <p14:creationId xmlns:p14="http://schemas.microsoft.com/office/powerpoint/2010/main" val="598746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9BBB59"/>
          </a:solidFill>
        </p:spPr>
        <p:txBody>
          <a:bodyPr>
            <a:noAutofit/>
          </a:bodyPr>
          <a:lstStyle/>
          <a:p>
            <a:r>
              <a:rPr lang="en-US" sz="4800" b="1" dirty="0" smtClean="0"/>
              <a:t>Education in TEK </a:t>
            </a:r>
            <a:r>
              <a:rPr lang="en-US" sz="4800" dirty="0" smtClean="0">
                <a:solidFill>
                  <a:srgbClr val="000000"/>
                </a:solidFill>
                <a:sym typeface="Wingdings"/>
              </a:rPr>
              <a:t></a:t>
            </a:r>
            <a:endParaRPr lang="en-US" sz="4800" b="1" dirty="0"/>
          </a:p>
        </p:txBody>
      </p:sp>
      <p:sp>
        <p:nvSpPr>
          <p:cNvPr id="3" name="Content Placeholder 2"/>
          <p:cNvSpPr>
            <a:spLocks noGrp="1"/>
          </p:cNvSpPr>
          <p:nvPr>
            <p:ph idx="1"/>
          </p:nvPr>
        </p:nvSpPr>
        <p:spPr>
          <a:xfrm>
            <a:off x="0" y="1620712"/>
            <a:ext cx="9144000" cy="5237288"/>
          </a:xfrm>
        </p:spPr>
        <p:txBody>
          <a:bodyPr>
            <a:noAutofit/>
          </a:bodyPr>
          <a:lstStyle/>
          <a:p>
            <a:r>
              <a:rPr lang="en-US" sz="3600" dirty="0" smtClean="0"/>
              <a:t>This </a:t>
            </a:r>
            <a:r>
              <a:rPr lang="en-US" sz="3600" dirty="0"/>
              <a:t>knowledge was not </a:t>
            </a:r>
            <a:r>
              <a:rPr lang="en-US" sz="3600" b="1" dirty="0"/>
              <a:t>taught</a:t>
            </a:r>
            <a:r>
              <a:rPr lang="en-US" sz="3600" dirty="0"/>
              <a:t> in a school. </a:t>
            </a:r>
            <a:endParaRPr lang="en-US" sz="3600" dirty="0" smtClean="0"/>
          </a:p>
          <a:p>
            <a:endParaRPr lang="en-US" sz="3600" dirty="0"/>
          </a:p>
          <a:p>
            <a:r>
              <a:rPr lang="en-US" sz="3600" dirty="0" smtClean="0"/>
              <a:t>It </a:t>
            </a:r>
            <a:r>
              <a:rPr lang="en-US" sz="3600" dirty="0"/>
              <a:t>was passed down by Elders through </a:t>
            </a:r>
            <a:r>
              <a:rPr lang="en-US" sz="3600" b="1" dirty="0"/>
              <a:t>oral </a:t>
            </a:r>
            <a:r>
              <a:rPr lang="en-US" sz="3600" dirty="0"/>
              <a:t>histories, songs, and hands-on training. </a:t>
            </a:r>
          </a:p>
          <a:p>
            <a:r>
              <a:rPr lang="en-US" sz="3600" dirty="0" smtClean="0"/>
              <a:t>As people </a:t>
            </a:r>
            <a:r>
              <a:rPr lang="en-US" sz="3600" b="1" dirty="0" smtClean="0"/>
              <a:t>matured</a:t>
            </a:r>
            <a:r>
              <a:rPr lang="en-US" sz="3600" dirty="0" smtClean="0"/>
              <a:t>, they </a:t>
            </a:r>
            <a:r>
              <a:rPr lang="en-US" sz="3600" b="1" dirty="0" smtClean="0"/>
              <a:t>built on the teachings </a:t>
            </a:r>
            <a:r>
              <a:rPr lang="en-US" sz="3600" dirty="0" smtClean="0"/>
              <a:t>of their childhood through observation, experience, and spiritual interaction with the land.</a:t>
            </a:r>
          </a:p>
          <a:p>
            <a:endParaRPr lang="en-US" sz="3600" dirty="0"/>
          </a:p>
        </p:txBody>
      </p:sp>
    </p:spTree>
    <p:extLst>
      <p:ext uri="{BB962C8B-B14F-4D97-AF65-F5344CB8AC3E}">
        <p14:creationId xmlns:p14="http://schemas.microsoft.com/office/powerpoint/2010/main" val="334247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697400"/>
          </a:xfrm>
        </p:spPr>
        <p:txBody>
          <a:bodyPr>
            <a:normAutofit/>
          </a:bodyPr>
          <a:lstStyle/>
          <a:p>
            <a:r>
              <a:rPr lang="en-US" b="1" dirty="0"/>
              <a:t>What is Traditional Ecological Knowledge </a:t>
            </a:r>
            <a:r>
              <a:rPr lang="en-US" b="1" dirty="0" smtClean="0"/>
              <a:t>like Today?</a:t>
            </a:r>
            <a:endParaRPr lang="en-US" b="1" dirty="0"/>
          </a:p>
        </p:txBody>
      </p:sp>
    </p:spTree>
    <p:extLst>
      <p:ext uri="{BB962C8B-B14F-4D97-AF65-F5344CB8AC3E}">
        <p14:creationId xmlns:p14="http://schemas.microsoft.com/office/powerpoint/2010/main" val="486237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9BBB59"/>
          </a:solidFill>
        </p:spPr>
        <p:txBody>
          <a:bodyPr>
            <a:noAutofit/>
          </a:bodyPr>
          <a:lstStyle/>
          <a:p>
            <a:r>
              <a:rPr lang="en-US" sz="4800" b="1" dirty="0" smtClean="0"/>
              <a:t>TEK Today </a:t>
            </a:r>
            <a:r>
              <a:rPr lang="en-US" sz="4800" dirty="0" smtClean="0">
                <a:solidFill>
                  <a:srgbClr val="000000"/>
                </a:solidFill>
                <a:sym typeface="Wingdings"/>
              </a:rPr>
              <a:t></a:t>
            </a:r>
            <a:endParaRPr lang="en-US" sz="4800" b="1" dirty="0"/>
          </a:p>
        </p:txBody>
      </p:sp>
      <p:sp>
        <p:nvSpPr>
          <p:cNvPr id="3" name="Content Placeholder 2"/>
          <p:cNvSpPr>
            <a:spLocks noGrp="1"/>
          </p:cNvSpPr>
          <p:nvPr>
            <p:ph idx="1"/>
          </p:nvPr>
        </p:nvSpPr>
        <p:spPr>
          <a:xfrm>
            <a:off x="0" y="1176298"/>
            <a:ext cx="9144000" cy="5681701"/>
          </a:xfrm>
        </p:spPr>
        <p:txBody>
          <a:bodyPr>
            <a:noAutofit/>
          </a:bodyPr>
          <a:lstStyle/>
          <a:p>
            <a:r>
              <a:rPr lang="en-US" sz="3600" dirty="0"/>
              <a:t>Traditional Knowledge helped </a:t>
            </a:r>
            <a:r>
              <a:rPr lang="en-US" sz="3600" b="1" u="sng" dirty="0"/>
              <a:t>sustain</a:t>
            </a:r>
            <a:r>
              <a:rPr lang="en-US" sz="3600" dirty="0"/>
              <a:t> First Nations cultures for thousands of years, so it is no surprise that it is being used to help in </a:t>
            </a:r>
            <a:r>
              <a:rPr lang="en-US" sz="3600" b="1" u="sng" dirty="0"/>
              <a:t>modern</a:t>
            </a:r>
            <a:r>
              <a:rPr lang="en-US" sz="3600" dirty="0"/>
              <a:t> society. </a:t>
            </a:r>
            <a:endParaRPr lang="en-US" sz="3600" dirty="0" smtClean="0"/>
          </a:p>
          <a:p>
            <a:r>
              <a:rPr lang="en-US" sz="3600" dirty="0" smtClean="0"/>
              <a:t>Many people recognize the importance of TEK, especially in </a:t>
            </a:r>
            <a:r>
              <a:rPr lang="en-US" sz="3600" b="1" u="sng" dirty="0" smtClean="0"/>
              <a:t>sustainable</a:t>
            </a:r>
            <a:r>
              <a:rPr lang="en-US" sz="3600" dirty="0" smtClean="0"/>
              <a:t> resource </a:t>
            </a:r>
            <a:r>
              <a:rPr lang="en-US" sz="3600" b="1" u="sng" dirty="0" smtClean="0"/>
              <a:t>management</a:t>
            </a:r>
            <a:r>
              <a:rPr lang="en-US" sz="3600" dirty="0" smtClean="0"/>
              <a:t>, and are beginning to use the knowledge and values in programs such as </a:t>
            </a:r>
            <a:r>
              <a:rPr lang="en-US" sz="3600" b="1" u="sng" dirty="0" smtClean="0"/>
              <a:t>fisheries</a:t>
            </a:r>
            <a:r>
              <a:rPr lang="en-US" sz="3600" dirty="0" smtClean="0"/>
              <a:t> and </a:t>
            </a:r>
            <a:r>
              <a:rPr lang="en-US" sz="3600" b="1" u="sng" dirty="0" smtClean="0"/>
              <a:t>forestry</a:t>
            </a:r>
            <a:r>
              <a:rPr lang="en-US" sz="3600" dirty="0" smtClean="0"/>
              <a:t>.</a:t>
            </a:r>
          </a:p>
          <a:p>
            <a:endParaRPr lang="en-US" sz="3600" dirty="0"/>
          </a:p>
        </p:txBody>
      </p:sp>
    </p:spTree>
    <p:extLst>
      <p:ext uri="{BB962C8B-B14F-4D97-AF65-F5344CB8AC3E}">
        <p14:creationId xmlns:p14="http://schemas.microsoft.com/office/powerpoint/2010/main" val="3491376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9BBB59"/>
          </a:solidFill>
        </p:spPr>
        <p:txBody>
          <a:bodyPr>
            <a:noAutofit/>
          </a:bodyPr>
          <a:lstStyle/>
          <a:p>
            <a:r>
              <a:rPr lang="en-US" sz="4800" b="1" dirty="0" smtClean="0"/>
              <a:t>TEK Today </a:t>
            </a:r>
            <a:r>
              <a:rPr lang="en-US" sz="4800" dirty="0" smtClean="0">
                <a:solidFill>
                  <a:srgbClr val="000000"/>
                </a:solidFill>
                <a:sym typeface="Wingdings"/>
              </a:rPr>
              <a:t></a:t>
            </a:r>
            <a:endParaRPr lang="en-US" sz="4800" b="1" dirty="0"/>
          </a:p>
        </p:txBody>
      </p:sp>
      <p:sp>
        <p:nvSpPr>
          <p:cNvPr id="3" name="Content Placeholder 2"/>
          <p:cNvSpPr>
            <a:spLocks noGrp="1"/>
          </p:cNvSpPr>
          <p:nvPr>
            <p:ph idx="1"/>
          </p:nvPr>
        </p:nvSpPr>
        <p:spPr>
          <a:xfrm>
            <a:off x="0" y="1466055"/>
            <a:ext cx="9144000" cy="5391945"/>
          </a:xfrm>
        </p:spPr>
        <p:txBody>
          <a:bodyPr>
            <a:noAutofit/>
          </a:bodyPr>
          <a:lstStyle/>
          <a:p>
            <a:r>
              <a:rPr lang="en-US" sz="3600" dirty="0" smtClean="0"/>
              <a:t>Western science </a:t>
            </a:r>
            <a:r>
              <a:rPr lang="en-US" sz="3600" dirty="0"/>
              <a:t>usually tries to understand </a:t>
            </a:r>
            <a:r>
              <a:rPr lang="en-US" sz="3600" b="1" dirty="0"/>
              <a:t>complex</a:t>
            </a:r>
            <a:r>
              <a:rPr lang="en-US" sz="3600" dirty="0"/>
              <a:t> ecological systems by </a:t>
            </a:r>
            <a:r>
              <a:rPr lang="en-US" sz="3600" b="1" dirty="0"/>
              <a:t>breaking</a:t>
            </a:r>
            <a:r>
              <a:rPr lang="en-US" sz="3600" dirty="0"/>
              <a:t> the whole down into </a:t>
            </a:r>
            <a:r>
              <a:rPr lang="en-US" sz="3600" b="1" dirty="0"/>
              <a:t>parts</a:t>
            </a:r>
            <a:r>
              <a:rPr lang="en-US" sz="3600" dirty="0"/>
              <a:t> and examining them </a:t>
            </a:r>
            <a:r>
              <a:rPr lang="en-US" sz="3600" b="1" dirty="0"/>
              <a:t>separately</a:t>
            </a:r>
            <a:r>
              <a:rPr lang="en-US" sz="3600" dirty="0"/>
              <a:t>. </a:t>
            </a:r>
            <a:endParaRPr lang="en-US" sz="3600" dirty="0" smtClean="0"/>
          </a:p>
          <a:p>
            <a:r>
              <a:rPr lang="en-US" sz="3600" dirty="0" smtClean="0"/>
              <a:t>This allows us to learn a great deal about the </a:t>
            </a:r>
            <a:r>
              <a:rPr lang="en-US" sz="3600" b="1" dirty="0" smtClean="0"/>
              <a:t>parts</a:t>
            </a:r>
            <a:r>
              <a:rPr lang="en-US" sz="3600" dirty="0" smtClean="0"/>
              <a:t>, but it may be impractical in trying to understand the </a:t>
            </a:r>
            <a:r>
              <a:rPr lang="en-US" sz="3600" b="1" dirty="0" smtClean="0"/>
              <a:t>complexity</a:t>
            </a:r>
            <a:r>
              <a:rPr lang="en-US" sz="3600" dirty="0" smtClean="0"/>
              <a:t> of the system as a </a:t>
            </a:r>
            <a:r>
              <a:rPr lang="en-US" sz="3600" b="1" dirty="0" smtClean="0"/>
              <a:t>whole</a:t>
            </a:r>
            <a:r>
              <a:rPr lang="en-US" sz="3600" dirty="0" smtClean="0"/>
              <a:t>. </a:t>
            </a:r>
          </a:p>
          <a:p>
            <a:endParaRPr lang="en-US" sz="3600" dirty="0"/>
          </a:p>
        </p:txBody>
      </p:sp>
    </p:spTree>
    <p:extLst>
      <p:ext uri="{BB962C8B-B14F-4D97-AF65-F5344CB8AC3E}">
        <p14:creationId xmlns:p14="http://schemas.microsoft.com/office/powerpoint/2010/main" val="255825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9BBB59"/>
          </a:solidFill>
        </p:spPr>
        <p:txBody>
          <a:bodyPr>
            <a:noAutofit/>
          </a:bodyPr>
          <a:lstStyle/>
          <a:p>
            <a:r>
              <a:rPr lang="en-US" sz="4800" b="1" dirty="0" smtClean="0"/>
              <a:t>TEK Today </a:t>
            </a:r>
            <a:r>
              <a:rPr lang="en-US" sz="4800" dirty="0" smtClean="0">
                <a:solidFill>
                  <a:srgbClr val="000000"/>
                </a:solidFill>
                <a:sym typeface="Wingdings"/>
              </a:rPr>
              <a:t></a:t>
            </a:r>
            <a:endParaRPr lang="en-US" sz="4800" b="1" dirty="0"/>
          </a:p>
        </p:txBody>
      </p:sp>
      <p:sp>
        <p:nvSpPr>
          <p:cNvPr id="3" name="Content Placeholder 2"/>
          <p:cNvSpPr>
            <a:spLocks noGrp="1"/>
          </p:cNvSpPr>
          <p:nvPr>
            <p:ph idx="1"/>
          </p:nvPr>
        </p:nvSpPr>
        <p:spPr>
          <a:xfrm>
            <a:off x="0" y="1236772"/>
            <a:ext cx="9144000" cy="5621228"/>
          </a:xfrm>
        </p:spPr>
        <p:txBody>
          <a:bodyPr>
            <a:noAutofit/>
          </a:bodyPr>
          <a:lstStyle/>
          <a:p>
            <a:r>
              <a:rPr lang="en-US" sz="3600" dirty="0" smtClean="0"/>
              <a:t>Traditional </a:t>
            </a:r>
            <a:r>
              <a:rPr lang="en-US" sz="3600" dirty="0"/>
              <a:t>knowledge, on the other hand, is less interested in the separate pieces. </a:t>
            </a:r>
            <a:endParaRPr lang="en-US" sz="3600" dirty="0" smtClean="0"/>
          </a:p>
          <a:p>
            <a:endParaRPr lang="en-US" sz="3600" dirty="0"/>
          </a:p>
          <a:p>
            <a:r>
              <a:rPr lang="en-US" sz="3600" dirty="0" smtClean="0"/>
              <a:t>It </a:t>
            </a:r>
            <a:r>
              <a:rPr lang="en-US" sz="3600" dirty="0"/>
              <a:t>looks at the </a:t>
            </a:r>
            <a:r>
              <a:rPr lang="en-US" sz="3600" b="1" dirty="0"/>
              <a:t>land and resources holistically</a:t>
            </a:r>
            <a:r>
              <a:rPr lang="en-US" sz="3600" dirty="0"/>
              <a:t>.</a:t>
            </a:r>
          </a:p>
          <a:p>
            <a:endParaRPr lang="en-US" sz="3600" dirty="0"/>
          </a:p>
        </p:txBody>
      </p:sp>
    </p:spTree>
    <p:extLst>
      <p:ext uri="{BB962C8B-B14F-4D97-AF65-F5344CB8AC3E}">
        <p14:creationId xmlns:p14="http://schemas.microsoft.com/office/powerpoint/2010/main" val="33964714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
            <a:ext cx="9144000" cy="1374588"/>
          </a:xfrm>
        </p:spPr>
        <p:txBody>
          <a:bodyPr>
            <a:normAutofit/>
          </a:bodyPr>
          <a:lstStyle/>
          <a:p>
            <a:r>
              <a:rPr lang="en-US" b="1" dirty="0"/>
              <a:t>What </a:t>
            </a:r>
            <a:r>
              <a:rPr lang="en-US" b="1" dirty="0" smtClean="0"/>
              <a:t>kind of Research is being done on </a:t>
            </a:r>
            <a:r>
              <a:rPr lang="en-US" b="1" dirty="0"/>
              <a:t>Traditional Ecological </a:t>
            </a:r>
            <a:r>
              <a:rPr lang="en-US" b="1" dirty="0" smtClean="0"/>
              <a:t>Knowledge?</a:t>
            </a:r>
            <a:endParaRPr lang="en-US" b="1" dirty="0"/>
          </a:p>
        </p:txBody>
      </p:sp>
    </p:spTree>
    <p:extLst>
      <p:ext uri="{BB962C8B-B14F-4D97-AF65-F5344CB8AC3E}">
        <p14:creationId xmlns:p14="http://schemas.microsoft.com/office/powerpoint/2010/main" val="4455615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9BBB59"/>
          </a:solidFill>
        </p:spPr>
        <p:txBody>
          <a:bodyPr>
            <a:noAutofit/>
          </a:bodyPr>
          <a:lstStyle/>
          <a:p>
            <a:r>
              <a:rPr lang="en-US" sz="4800" b="1" dirty="0"/>
              <a:t>Researching Traditional Ecological Knowledge</a:t>
            </a:r>
          </a:p>
        </p:txBody>
      </p:sp>
      <p:sp>
        <p:nvSpPr>
          <p:cNvPr id="3" name="Content Placeholder 2"/>
          <p:cNvSpPr>
            <a:spLocks noGrp="1"/>
          </p:cNvSpPr>
          <p:nvPr>
            <p:ph idx="1"/>
          </p:nvPr>
        </p:nvSpPr>
        <p:spPr>
          <a:xfrm>
            <a:off x="0" y="1520962"/>
            <a:ext cx="9144000" cy="5337038"/>
          </a:xfrm>
        </p:spPr>
        <p:txBody>
          <a:bodyPr>
            <a:noAutofit/>
          </a:bodyPr>
          <a:lstStyle/>
          <a:p>
            <a:r>
              <a:rPr lang="en-US" sz="3600" dirty="0"/>
              <a:t>Because it is largely an </a:t>
            </a:r>
            <a:r>
              <a:rPr lang="en-US" sz="3600" b="1" u="sng" dirty="0"/>
              <a:t>oral tradition</a:t>
            </a:r>
            <a:r>
              <a:rPr lang="en-US" sz="3600" dirty="0"/>
              <a:t>, TEK has not been systematically recorded. </a:t>
            </a:r>
            <a:endParaRPr lang="en-US" sz="3600" dirty="0" smtClean="0"/>
          </a:p>
          <a:p>
            <a:r>
              <a:rPr lang="en-US" sz="3600" dirty="0" smtClean="0"/>
              <a:t>Work is being done as First Nations </a:t>
            </a:r>
            <a:r>
              <a:rPr lang="en-US" sz="3600" b="1" u="sng" dirty="0" smtClean="0"/>
              <a:t>prepare their land claims</a:t>
            </a:r>
            <a:r>
              <a:rPr lang="en-US" sz="3600" b="1" dirty="0" smtClean="0"/>
              <a:t> </a:t>
            </a:r>
            <a:r>
              <a:rPr lang="en-US" sz="3600" dirty="0" smtClean="0"/>
              <a:t>to make sure this knowledge does not disappear.</a:t>
            </a:r>
          </a:p>
          <a:p>
            <a:r>
              <a:rPr lang="en-US" sz="3600" dirty="0" smtClean="0"/>
              <a:t>Also, </a:t>
            </a:r>
            <a:r>
              <a:rPr lang="en-US" sz="3600" b="1" u="sng" dirty="0" smtClean="0"/>
              <a:t>wildlife management groups </a:t>
            </a:r>
            <a:r>
              <a:rPr lang="en-US" sz="3600" dirty="0" smtClean="0"/>
              <a:t>are beginning to incorporate information into their plans and practices. </a:t>
            </a:r>
          </a:p>
          <a:p>
            <a:endParaRPr lang="en-US" sz="3600" dirty="0" smtClean="0"/>
          </a:p>
          <a:p>
            <a:endParaRPr lang="en-US" sz="3600" dirty="0"/>
          </a:p>
        </p:txBody>
      </p:sp>
    </p:spTree>
    <p:extLst>
      <p:ext uri="{BB962C8B-B14F-4D97-AF65-F5344CB8AC3E}">
        <p14:creationId xmlns:p14="http://schemas.microsoft.com/office/powerpoint/2010/main" val="2966865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9930"/>
          </a:xfrm>
          <a:solidFill>
            <a:srgbClr val="9BBB59"/>
          </a:solidFill>
        </p:spPr>
        <p:txBody>
          <a:bodyPr>
            <a:noAutofit/>
          </a:bodyPr>
          <a:lstStyle/>
          <a:p>
            <a:r>
              <a:rPr lang="en-US" sz="4800" b="1" dirty="0"/>
              <a:t>Researching Traditional Ecological </a:t>
            </a:r>
            <a:r>
              <a:rPr lang="en-US" sz="4800" b="1" dirty="0" smtClean="0"/>
              <a:t>Knowledge </a:t>
            </a:r>
            <a:r>
              <a:rPr lang="en-US" sz="4800" dirty="0" smtClean="0">
                <a:solidFill>
                  <a:srgbClr val="000000"/>
                </a:solidFill>
                <a:sym typeface="Wingdings"/>
              </a:rPr>
              <a:t></a:t>
            </a:r>
            <a:endParaRPr lang="en-US" sz="4800" b="1" dirty="0"/>
          </a:p>
        </p:txBody>
      </p:sp>
      <p:sp>
        <p:nvSpPr>
          <p:cNvPr id="3" name="Content Placeholder 2"/>
          <p:cNvSpPr>
            <a:spLocks noGrp="1"/>
          </p:cNvSpPr>
          <p:nvPr>
            <p:ph idx="1"/>
          </p:nvPr>
        </p:nvSpPr>
        <p:spPr>
          <a:xfrm>
            <a:off x="0" y="1613338"/>
            <a:ext cx="9144000" cy="5244661"/>
          </a:xfrm>
        </p:spPr>
        <p:txBody>
          <a:bodyPr>
            <a:noAutofit/>
          </a:bodyPr>
          <a:lstStyle/>
          <a:p>
            <a:r>
              <a:rPr lang="en-US" sz="3600" dirty="0" smtClean="0"/>
              <a:t>Western scientists </a:t>
            </a:r>
            <a:r>
              <a:rPr lang="en-US" sz="3600" dirty="0"/>
              <a:t>and First Nations have begun working together to </a:t>
            </a:r>
            <a:r>
              <a:rPr lang="en-US" sz="3600" b="1" dirty="0"/>
              <a:t>integrate TEK with scientific methodology</a:t>
            </a:r>
            <a:r>
              <a:rPr lang="en-US" sz="3600" dirty="0"/>
              <a:t>. </a:t>
            </a:r>
            <a:endParaRPr lang="en-US" sz="3600" dirty="0" smtClean="0"/>
          </a:p>
          <a:p>
            <a:r>
              <a:rPr lang="en-US" sz="3600" dirty="0" smtClean="0"/>
              <a:t>These two ways of understanding nature are often different, but both have a </a:t>
            </a:r>
            <a:r>
              <a:rPr lang="en-US" sz="3600" b="1" dirty="0" smtClean="0"/>
              <a:t>great deal to offer one another</a:t>
            </a:r>
            <a:r>
              <a:rPr lang="en-US" sz="3600" dirty="0" smtClean="0"/>
              <a:t>.</a:t>
            </a:r>
          </a:p>
          <a:p>
            <a:r>
              <a:rPr lang="en-US" sz="3600" dirty="0" smtClean="0"/>
              <a:t>Research techniques focus on </a:t>
            </a:r>
            <a:r>
              <a:rPr lang="en-US" sz="3600" b="1" dirty="0" smtClean="0"/>
              <a:t>interviewing Elders </a:t>
            </a:r>
            <a:r>
              <a:rPr lang="en-US" sz="3600" dirty="0" smtClean="0"/>
              <a:t>and compiling their </a:t>
            </a:r>
            <a:r>
              <a:rPr lang="en-US" sz="3600" b="1" dirty="0" smtClean="0"/>
              <a:t>oral histories for future generations</a:t>
            </a:r>
            <a:r>
              <a:rPr lang="en-US" sz="3600" dirty="0" smtClean="0"/>
              <a:t>. </a:t>
            </a:r>
          </a:p>
          <a:p>
            <a:endParaRPr lang="en-US" sz="3600" dirty="0" smtClean="0"/>
          </a:p>
          <a:p>
            <a:endParaRPr lang="en-US" sz="3600" dirty="0"/>
          </a:p>
        </p:txBody>
      </p:sp>
    </p:spTree>
    <p:extLst>
      <p:ext uri="{BB962C8B-B14F-4D97-AF65-F5344CB8AC3E}">
        <p14:creationId xmlns:p14="http://schemas.microsoft.com/office/powerpoint/2010/main" val="2117217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nu-haida-gwaii-2.jpg"/>
          <p:cNvPicPr>
            <a:picLocks noChangeAspect="1"/>
          </p:cNvPicPr>
          <p:nvPr/>
        </p:nvPicPr>
        <p:blipFill>
          <a:blip r:embed="rId2">
            <a:alphaModFix amt="27000"/>
            <a:extLst>
              <a:ext uri="{28A0092B-C50C-407E-A947-70E740481C1C}">
                <a14:useLocalDpi xmlns:a14="http://schemas.microsoft.com/office/drawing/2010/main" val="0"/>
              </a:ext>
            </a:extLst>
          </a:blip>
          <a:stretch>
            <a:fillRect/>
          </a:stretch>
        </p:blipFill>
        <p:spPr>
          <a:xfrm>
            <a:off x="0" y="1711569"/>
            <a:ext cx="9144000" cy="5146431"/>
          </a:xfrm>
          <a:prstGeom prst="rect">
            <a:avLst/>
          </a:prstGeom>
        </p:spPr>
      </p:pic>
      <p:sp>
        <p:nvSpPr>
          <p:cNvPr id="2" name="Title 1"/>
          <p:cNvSpPr>
            <a:spLocks noGrp="1"/>
          </p:cNvSpPr>
          <p:nvPr>
            <p:ph type="title"/>
          </p:nvPr>
        </p:nvSpPr>
        <p:spPr/>
        <p:txBody>
          <a:bodyPr>
            <a:normAutofit/>
          </a:bodyPr>
          <a:lstStyle/>
          <a:p>
            <a:r>
              <a:rPr lang="en-US" sz="6600" dirty="0" smtClean="0"/>
              <a:t>Stewardship</a:t>
            </a:r>
            <a:endParaRPr lang="en-US" sz="6600" dirty="0"/>
          </a:p>
        </p:txBody>
      </p:sp>
      <p:sp>
        <p:nvSpPr>
          <p:cNvPr id="3" name="Content Placeholder 2"/>
          <p:cNvSpPr>
            <a:spLocks noGrp="1"/>
          </p:cNvSpPr>
          <p:nvPr>
            <p:ph idx="1"/>
          </p:nvPr>
        </p:nvSpPr>
        <p:spPr>
          <a:xfrm>
            <a:off x="768096" y="2769079"/>
            <a:ext cx="7290055" cy="3540281"/>
          </a:xfrm>
        </p:spPr>
        <p:txBody>
          <a:bodyPr>
            <a:normAutofit/>
          </a:bodyPr>
          <a:lstStyle/>
          <a:p>
            <a:pPr algn="ctr"/>
            <a:r>
              <a:rPr lang="en-US" sz="5400" dirty="0" smtClean="0"/>
              <a:t>What is meant by the term “stewardship?</a:t>
            </a:r>
            <a:r>
              <a:rPr lang="en-US" sz="4000" dirty="0" smtClean="0"/>
              <a:t>”</a:t>
            </a:r>
          </a:p>
          <a:p>
            <a:endParaRPr lang="en-US" sz="4000" dirty="0"/>
          </a:p>
          <a:p>
            <a:endParaRPr lang="en-US" sz="4000" dirty="0"/>
          </a:p>
          <a:p>
            <a:endParaRPr lang="en-US" sz="4000" dirty="0">
              <a:hlinkClick r:id="rId3"/>
            </a:endParaRPr>
          </a:p>
          <a:p>
            <a:endParaRPr lang="en-US" sz="4000" dirty="0"/>
          </a:p>
        </p:txBody>
      </p:sp>
    </p:spTree>
    <p:extLst>
      <p:ext uri="{BB962C8B-B14F-4D97-AF65-F5344CB8AC3E}">
        <p14:creationId xmlns:p14="http://schemas.microsoft.com/office/powerpoint/2010/main" val="35003908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330403"/>
          </a:xfrm>
          <a:solidFill>
            <a:schemeClr val="accent3"/>
          </a:solidFill>
        </p:spPr>
        <p:txBody>
          <a:bodyPr>
            <a:noAutofit/>
          </a:bodyPr>
          <a:lstStyle/>
          <a:p>
            <a:r>
              <a:rPr lang="en-US" sz="4800" b="1" dirty="0"/>
              <a:t>Researching Traditional Ecological </a:t>
            </a:r>
            <a:r>
              <a:rPr lang="en-US" sz="4800" b="1" dirty="0" smtClean="0"/>
              <a:t>Knowledge </a:t>
            </a:r>
            <a:r>
              <a:rPr lang="en-US" sz="4800" dirty="0" smtClean="0">
                <a:solidFill>
                  <a:srgbClr val="000000"/>
                </a:solidFill>
                <a:sym typeface="Wingdings"/>
              </a:rPr>
              <a:t></a:t>
            </a:r>
            <a:endParaRPr lang="en-US" sz="4800" b="1" dirty="0"/>
          </a:p>
        </p:txBody>
      </p:sp>
      <p:sp>
        <p:nvSpPr>
          <p:cNvPr id="3" name="Content Placeholder 2"/>
          <p:cNvSpPr>
            <a:spLocks noGrp="1"/>
          </p:cNvSpPr>
          <p:nvPr>
            <p:ph idx="1"/>
          </p:nvPr>
        </p:nvSpPr>
        <p:spPr>
          <a:xfrm>
            <a:off x="0" y="1383366"/>
            <a:ext cx="9144000" cy="5474633"/>
          </a:xfrm>
        </p:spPr>
        <p:txBody>
          <a:bodyPr>
            <a:noAutofit/>
          </a:bodyPr>
          <a:lstStyle/>
          <a:p>
            <a:r>
              <a:rPr lang="en-US" sz="3600" b="1" dirty="0" smtClean="0"/>
              <a:t>Maps</a:t>
            </a:r>
            <a:r>
              <a:rPr lang="en-US" sz="3600" dirty="0" smtClean="0"/>
              <a:t> </a:t>
            </a:r>
            <a:r>
              <a:rPr lang="en-US" sz="3600" dirty="0"/>
              <a:t>are created as a way of </a:t>
            </a:r>
            <a:r>
              <a:rPr lang="en-US" sz="3600" b="1" dirty="0"/>
              <a:t>recording information visually</a:t>
            </a:r>
            <a:r>
              <a:rPr lang="en-US" sz="3600" dirty="0" smtClean="0"/>
              <a:t>.</a:t>
            </a:r>
            <a:endParaRPr lang="en-US" sz="3600" dirty="0"/>
          </a:p>
          <a:p>
            <a:r>
              <a:rPr lang="en-US" sz="3600" dirty="0" smtClean="0"/>
              <a:t>Recording </a:t>
            </a:r>
            <a:r>
              <a:rPr lang="en-US" sz="3600" dirty="0"/>
              <a:t>interviews </a:t>
            </a:r>
            <a:r>
              <a:rPr lang="en-US" sz="3600" dirty="0" smtClean="0"/>
              <a:t>is not </a:t>
            </a:r>
            <a:r>
              <a:rPr lang="en-US" sz="3600" dirty="0"/>
              <a:t>enough to preserve traditional </a:t>
            </a:r>
            <a:r>
              <a:rPr lang="en-US" sz="3600" dirty="0" smtClean="0"/>
              <a:t>knowledge</a:t>
            </a:r>
            <a:r>
              <a:rPr lang="en-US" sz="3600" dirty="0"/>
              <a:t>, however</a:t>
            </a:r>
            <a:r>
              <a:rPr lang="en-US" sz="3600" dirty="0" smtClean="0"/>
              <a:t>.</a:t>
            </a:r>
          </a:p>
          <a:p>
            <a:r>
              <a:rPr lang="en-US" sz="3600" dirty="0" smtClean="0"/>
              <a:t>This knowledge can only really come through </a:t>
            </a:r>
            <a:r>
              <a:rPr lang="en-US" sz="3600" b="1" dirty="0" smtClean="0"/>
              <a:t>merging experience with the teachings of others </a:t>
            </a:r>
            <a:r>
              <a:rPr lang="en-US" sz="3600" dirty="0" smtClean="0"/>
              <a:t>= </a:t>
            </a:r>
            <a:r>
              <a:rPr lang="en-US" sz="3600" b="1" dirty="0" smtClean="0"/>
              <a:t>experience is crucial</a:t>
            </a:r>
            <a:r>
              <a:rPr lang="en-US" sz="3600" dirty="0" smtClean="0"/>
              <a:t> for keeping the knowledge living, and preserving the way of life from which it comes.</a:t>
            </a:r>
          </a:p>
          <a:p>
            <a:r>
              <a:rPr lang="en-US" sz="3600" dirty="0" smtClean="0"/>
              <a:t> </a:t>
            </a:r>
            <a:endParaRPr lang="en-US" sz="3600" dirty="0"/>
          </a:p>
        </p:txBody>
      </p:sp>
    </p:spTree>
    <p:extLst>
      <p:ext uri="{BB962C8B-B14F-4D97-AF65-F5344CB8AC3E}">
        <p14:creationId xmlns:p14="http://schemas.microsoft.com/office/powerpoint/2010/main" val="32306018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CCFFCC"/>
          </a:solidFill>
        </p:spPr>
        <p:txBody>
          <a:bodyPr>
            <a:normAutofit/>
          </a:bodyPr>
          <a:lstStyle/>
          <a:p>
            <a:r>
              <a:rPr lang="en-US" i="1" dirty="0" smtClean="0"/>
              <a:t>Q: How is TEK different from Science?</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703253686"/>
              </p:ext>
            </p:extLst>
          </p:nvPr>
        </p:nvGraphicFramePr>
        <p:xfrm>
          <a:off x="0" y="1167114"/>
          <a:ext cx="9144000" cy="5690886"/>
        </p:xfrm>
        <a:graphic>
          <a:graphicData uri="http://schemas.openxmlformats.org/drawingml/2006/table">
            <a:tbl>
              <a:tblPr firstRow="1" bandRow="1">
                <a:tableStyleId>{5C22544A-7EE6-4342-B048-85BDC9FD1C3A}</a:tableStyleId>
              </a:tblPr>
              <a:tblGrid>
                <a:gridCol w="4572000"/>
                <a:gridCol w="4572000"/>
              </a:tblGrid>
              <a:tr h="1202759">
                <a:tc>
                  <a:txBody>
                    <a:bodyPr/>
                    <a:lstStyle/>
                    <a:p>
                      <a:pPr algn="ctr"/>
                      <a:r>
                        <a:rPr lang="en-US" sz="3200" dirty="0" smtClean="0"/>
                        <a:t>TEK</a:t>
                      </a:r>
                      <a:endParaRPr lang="en-US" sz="3200" dirty="0"/>
                    </a:p>
                  </a:txBody>
                  <a:tcPr/>
                </a:tc>
                <a:tc>
                  <a:txBody>
                    <a:bodyPr/>
                    <a:lstStyle/>
                    <a:p>
                      <a:pPr algn="ctr"/>
                      <a:r>
                        <a:rPr lang="en-US" sz="3200" dirty="0" smtClean="0"/>
                        <a:t>Science</a:t>
                      </a:r>
                      <a:endParaRPr lang="en-US" sz="3200" dirty="0"/>
                    </a:p>
                  </a:txBody>
                  <a:tcPr/>
                </a:tc>
              </a:tr>
              <a:tr h="1202759">
                <a:tc>
                  <a:txBody>
                    <a:bodyPr/>
                    <a:lstStyle/>
                    <a:p>
                      <a:pPr algn="ctr"/>
                      <a:r>
                        <a:rPr lang="en-US" sz="3200" dirty="0" smtClean="0"/>
                        <a:t>Qualitative </a:t>
                      </a:r>
                    </a:p>
                    <a:p>
                      <a:pPr algn="ctr"/>
                      <a:r>
                        <a:rPr lang="en-US" sz="3200" dirty="0" smtClean="0"/>
                        <a:t>(Quality/Experience)</a:t>
                      </a:r>
                      <a:endParaRPr lang="en-US" sz="3200" dirty="0"/>
                    </a:p>
                  </a:txBody>
                  <a:tcPr/>
                </a:tc>
                <a:tc>
                  <a:txBody>
                    <a:bodyPr/>
                    <a:lstStyle/>
                    <a:p>
                      <a:pPr algn="ctr"/>
                      <a:r>
                        <a:rPr lang="en-US" sz="3200" dirty="0" smtClean="0"/>
                        <a:t>Quantitative </a:t>
                      </a:r>
                    </a:p>
                    <a:p>
                      <a:pPr algn="ctr"/>
                      <a:r>
                        <a:rPr lang="en-US" sz="3200" dirty="0" smtClean="0"/>
                        <a:t>(Statistics/Math)</a:t>
                      </a:r>
                      <a:endParaRPr lang="en-US" sz="3200" dirty="0"/>
                    </a:p>
                  </a:txBody>
                  <a:tcPr/>
                </a:tc>
              </a:tr>
              <a:tr h="1642684">
                <a:tc>
                  <a:txBody>
                    <a:bodyPr/>
                    <a:lstStyle/>
                    <a:p>
                      <a:pPr algn="ctr"/>
                      <a:r>
                        <a:rPr lang="en-US" sz="3200" dirty="0" smtClean="0"/>
                        <a:t>Observations are made/experienced</a:t>
                      </a:r>
                      <a:r>
                        <a:rPr lang="en-US" sz="3200" baseline="0" dirty="0" smtClean="0"/>
                        <a:t> by the people.</a:t>
                      </a:r>
                      <a:endParaRPr lang="en-US" sz="3200" dirty="0"/>
                    </a:p>
                  </a:txBody>
                  <a:tcPr/>
                </a:tc>
                <a:tc>
                  <a:txBody>
                    <a:bodyPr/>
                    <a:lstStyle/>
                    <a:p>
                      <a:pPr algn="ctr"/>
                      <a:r>
                        <a:rPr lang="en-US" sz="3200" dirty="0" smtClean="0"/>
                        <a:t>Scientific Method</a:t>
                      </a:r>
                    </a:p>
                    <a:p>
                      <a:pPr algn="ctr"/>
                      <a:r>
                        <a:rPr lang="en-US" sz="3200" dirty="0" smtClean="0"/>
                        <a:t>(Hypothesis/Experiments)</a:t>
                      </a:r>
                      <a:endParaRPr lang="en-US" sz="3200" dirty="0"/>
                    </a:p>
                  </a:txBody>
                  <a:tcPr/>
                </a:tc>
              </a:tr>
              <a:tr h="1642684">
                <a:tc>
                  <a:txBody>
                    <a:bodyPr/>
                    <a:lstStyle/>
                    <a:p>
                      <a:pPr algn="ctr"/>
                      <a:r>
                        <a:rPr lang="en-US" sz="3200" dirty="0" smtClean="0"/>
                        <a:t>Data is passed down from the Elders, through Oral Stories/Traditions</a:t>
                      </a:r>
                      <a:endParaRPr lang="en-US" sz="3200" dirty="0"/>
                    </a:p>
                  </a:txBody>
                  <a:tcPr/>
                </a:tc>
                <a:tc>
                  <a:txBody>
                    <a:bodyPr/>
                    <a:lstStyle/>
                    <a:p>
                      <a:pPr algn="ctr"/>
                      <a:r>
                        <a:rPr lang="en-US" sz="3200" dirty="0" smtClean="0"/>
                        <a:t>Specialized</a:t>
                      </a:r>
                      <a:r>
                        <a:rPr lang="en-US" sz="3200" baseline="0" dirty="0" smtClean="0"/>
                        <a:t> Researchers collect the Data</a:t>
                      </a:r>
                      <a:endParaRPr lang="en-US" sz="3200" dirty="0"/>
                    </a:p>
                  </a:txBody>
                  <a:tcPr/>
                </a:tc>
              </a:tr>
            </a:tbl>
          </a:graphicData>
        </a:graphic>
      </p:graphicFrame>
    </p:spTree>
    <p:extLst>
      <p:ext uri="{BB962C8B-B14F-4D97-AF65-F5344CB8AC3E}">
        <p14:creationId xmlns:p14="http://schemas.microsoft.com/office/powerpoint/2010/main" val="9432996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97"/>
            <a:ext cx="9144000" cy="1143000"/>
          </a:xfrm>
          <a:solidFill>
            <a:srgbClr val="9BBB59"/>
          </a:solidFill>
        </p:spPr>
        <p:txBody>
          <a:bodyPr/>
          <a:lstStyle/>
          <a:p>
            <a:r>
              <a:rPr lang="en-US" dirty="0" smtClean="0"/>
              <a:t>Example of TEK </a:t>
            </a:r>
            <a:r>
              <a:rPr lang="mr-IN" dirty="0" smtClean="0"/>
              <a:t>–</a:t>
            </a:r>
            <a:r>
              <a:rPr lang="en-US" dirty="0" smtClean="0"/>
              <a:t> Creating a Map</a:t>
            </a:r>
            <a:endParaRPr lang="en-US" dirty="0"/>
          </a:p>
        </p:txBody>
      </p:sp>
      <p:sp>
        <p:nvSpPr>
          <p:cNvPr id="3" name="Content Placeholder 2"/>
          <p:cNvSpPr>
            <a:spLocks noGrp="1"/>
          </p:cNvSpPr>
          <p:nvPr>
            <p:ph idx="1"/>
          </p:nvPr>
        </p:nvSpPr>
        <p:spPr>
          <a:xfrm>
            <a:off x="0" y="1148697"/>
            <a:ext cx="9144000" cy="5709303"/>
          </a:xfrm>
        </p:spPr>
        <p:txBody>
          <a:bodyPr>
            <a:normAutofit/>
          </a:bodyPr>
          <a:lstStyle/>
          <a:p>
            <a:pPr marL="0" indent="0">
              <a:buNone/>
            </a:pPr>
            <a:r>
              <a:rPr lang="en-CA" dirty="0" smtClean="0"/>
              <a:t>“Areas </a:t>
            </a:r>
            <a:r>
              <a:rPr lang="en-CA" dirty="0"/>
              <a:t>of interest might include grave sites, old home sites, culturally modified trees (CMT), areas of rare or medicinal plants, important wildlife areas, fish spawning beds, berry harvesting areas and so on. The results of the research provide the First Nations with data they can use in forest management consultations.” </a:t>
            </a:r>
            <a:endParaRPr lang="en-CA" dirty="0" smtClean="0"/>
          </a:p>
          <a:p>
            <a:pPr marL="0" indent="0">
              <a:buNone/>
            </a:pPr>
            <a:r>
              <a:rPr lang="en-CA" dirty="0" smtClean="0">
                <a:hlinkClick r:id="rId2"/>
              </a:rPr>
              <a:t>http</a:t>
            </a:r>
            <a:r>
              <a:rPr lang="en-CA" dirty="0">
                <a:hlinkClick r:id="rId2"/>
              </a:rPr>
              <a:t>://www.nafaforestry.org/forest_home/documents/Brubacher-McGregor1998.</a:t>
            </a:r>
            <a:r>
              <a:rPr lang="en-CA" dirty="0" smtClean="0">
                <a:hlinkClick r:id="rId2"/>
              </a:rPr>
              <a:t>pdf</a:t>
            </a:r>
            <a:endParaRPr lang="en-CA" dirty="0" smtClean="0"/>
          </a:p>
          <a:p>
            <a:pPr marL="0" indent="0">
              <a:buNone/>
            </a:pPr>
            <a:endParaRPr lang="en-CA" dirty="0"/>
          </a:p>
          <a:p>
            <a:endParaRPr lang="en-US" dirty="0"/>
          </a:p>
        </p:txBody>
      </p:sp>
    </p:spTree>
    <p:extLst>
      <p:ext uri="{BB962C8B-B14F-4D97-AF65-F5344CB8AC3E}">
        <p14:creationId xmlns:p14="http://schemas.microsoft.com/office/powerpoint/2010/main" val="38270284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97"/>
            <a:ext cx="9144000" cy="1143000"/>
          </a:xfrm>
          <a:solidFill>
            <a:srgbClr val="9BBB59"/>
          </a:solidFill>
        </p:spPr>
        <p:txBody>
          <a:bodyPr/>
          <a:lstStyle/>
          <a:p>
            <a:r>
              <a:rPr lang="en-US" dirty="0" smtClean="0"/>
              <a:t>Example of TEK </a:t>
            </a:r>
            <a:r>
              <a:rPr lang="mr-IN" dirty="0" smtClean="0"/>
              <a:t>–</a:t>
            </a:r>
            <a:r>
              <a:rPr lang="en-US" dirty="0" smtClean="0"/>
              <a:t> Creating a Map</a:t>
            </a:r>
            <a:endParaRPr lang="en-US" dirty="0"/>
          </a:p>
        </p:txBody>
      </p:sp>
      <p:sp>
        <p:nvSpPr>
          <p:cNvPr id="3" name="Content Placeholder 2"/>
          <p:cNvSpPr>
            <a:spLocks noGrp="1"/>
          </p:cNvSpPr>
          <p:nvPr>
            <p:ph idx="1"/>
          </p:nvPr>
        </p:nvSpPr>
        <p:spPr>
          <a:xfrm>
            <a:off x="0" y="1148697"/>
            <a:ext cx="9144000" cy="5709303"/>
          </a:xfrm>
        </p:spPr>
        <p:txBody>
          <a:bodyPr>
            <a:normAutofit fontScale="77500" lnSpcReduction="20000"/>
          </a:bodyPr>
          <a:lstStyle/>
          <a:p>
            <a:pPr marL="0" indent="0">
              <a:buNone/>
            </a:pPr>
            <a:r>
              <a:rPr lang="en-US" dirty="0" smtClean="0"/>
              <a:t>Proposed </a:t>
            </a:r>
            <a:r>
              <a:rPr lang="en-US" dirty="0"/>
              <a:t>logging developments (cut-blocks, logging roads and so on) are over-laid on the TUS maps. </a:t>
            </a:r>
            <a:endParaRPr lang="en-US" dirty="0" smtClean="0"/>
          </a:p>
          <a:p>
            <a:pPr marL="0" indent="0">
              <a:buNone/>
            </a:pPr>
            <a:r>
              <a:rPr lang="en-US" dirty="0" smtClean="0"/>
              <a:t>Areas </a:t>
            </a:r>
            <a:r>
              <a:rPr lang="en-US" dirty="0"/>
              <a:t>that are identified as of potential concern are then investigated in the field by a crew from the </a:t>
            </a:r>
            <a:r>
              <a:rPr lang="en-US" dirty="0" err="1"/>
              <a:t>Huu</a:t>
            </a:r>
            <a:r>
              <a:rPr lang="en-US" dirty="0"/>
              <a:t>-ay-</a:t>
            </a:r>
            <a:r>
              <a:rPr lang="en-US" dirty="0" err="1"/>
              <a:t>aht</a:t>
            </a:r>
            <a:r>
              <a:rPr lang="en-US" dirty="0"/>
              <a:t> Natural Resources Department. </a:t>
            </a:r>
            <a:endParaRPr lang="en-US" dirty="0" smtClean="0"/>
          </a:p>
          <a:p>
            <a:pPr marL="0" indent="0">
              <a:buNone/>
            </a:pPr>
            <a:r>
              <a:rPr lang="en-US" dirty="0" smtClean="0"/>
              <a:t>This </a:t>
            </a:r>
            <a:r>
              <a:rPr lang="en-US" dirty="0"/>
              <a:t>field crew then reports its findings to the Chief and Council, who, in consultation with the Natural Resources Department identify appropriate management approaches</a:t>
            </a:r>
            <a:r>
              <a:rPr lang="en-US" dirty="0" smtClean="0"/>
              <a:t>.</a:t>
            </a:r>
          </a:p>
          <a:p>
            <a:pPr marL="0" indent="0">
              <a:buNone/>
            </a:pPr>
            <a:r>
              <a:rPr lang="en-US" dirty="0" smtClean="0"/>
              <a:t>Rather </a:t>
            </a:r>
            <a:r>
              <a:rPr lang="en-US" dirty="0"/>
              <a:t>than having an absolute veto over logging activities, the First Nation sees their arrangement as one of “joint stewardship,” based upon negotiation. </a:t>
            </a:r>
            <a:endParaRPr lang="en-US" dirty="0" smtClean="0"/>
          </a:p>
          <a:p>
            <a:pPr marL="0" indent="0">
              <a:buNone/>
            </a:pPr>
            <a:r>
              <a:rPr lang="en-US" dirty="0" smtClean="0"/>
              <a:t>Depending </a:t>
            </a:r>
            <a:r>
              <a:rPr lang="en-US" dirty="0"/>
              <a:t>upon the significance of the sites identified through the TUS, the </a:t>
            </a:r>
            <a:r>
              <a:rPr lang="en-US" dirty="0" err="1"/>
              <a:t>Huu</a:t>
            </a:r>
            <a:r>
              <a:rPr lang="en-US" dirty="0"/>
              <a:t>- ay-</a:t>
            </a:r>
            <a:r>
              <a:rPr lang="en-US" dirty="0" err="1"/>
              <a:t>aht</a:t>
            </a:r>
            <a:r>
              <a:rPr lang="en-US" dirty="0"/>
              <a:t> may attempt to have an area protected from logging activity or it may negotiate an exchange of areas of moderate concern for economic opportunities </a:t>
            </a:r>
          </a:p>
          <a:p>
            <a:pPr marL="0" indent="0">
              <a:buNone/>
            </a:pPr>
            <a:r>
              <a:rPr lang="en-CA" dirty="0" smtClean="0">
                <a:hlinkClick r:id="rId2"/>
              </a:rPr>
              <a:t>http</a:t>
            </a:r>
            <a:r>
              <a:rPr lang="en-CA" dirty="0">
                <a:hlinkClick r:id="rId2"/>
              </a:rPr>
              <a:t>://www.nafaforestry.org/forest_home/documents/Brubacher-McGregor1998.</a:t>
            </a:r>
            <a:r>
              <a:rPr lang="en-CA" dirty="0" smtClean="0">
                <a:hlinkClick r:id="rId2"/>
              </a:rPr>
              <a:t>pdf</a:t>
            </a:r>
            <a:endParaRPr lang="en-CA" dirty="0" smtClean="0"/>
          </a:p>
          <a:p>
            <a:pPr marL="0" indent="0">
              <a:buNone/>
            </a:pPr>
            <a:endParaRPr lang="en-CA" dirty="0"/>
          </a:p>
          <a:p>
            <a:endParaRPr lang="en-US" dirty="0"/>
          </a:p>
        </p:txBody>
      </p:sp>
    </p:spTree>
    <p:extLst>
      <p:ext uri="{BB962C8B-B14F-4D97-AF65-F5344CB8AC3E}">
        <p14:creationId xmlns:p14="http://schemas.microsoft.com/office/powerpoint/2010/main" val="23611929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CCFFCC"/>
          </a:solidFill>
        </p:spPr>
        <p:txBody>
          <a:bodyPr>
            <a:normAutofit/>
          </a:bodyPr>
          <a:lstStyle/>
          <a:p>
            <a:r>
              <a:rPr lang="en-US" i="1" dirty="0" smtClean="0">
                <a:solidFill>
                  <a:srgbClr val="000000"/>
                </a:solidFill>
              </a:rPr>
              <a:t>Traditional Ecological Knowledge</a:t>
            </a:r>
            <a:endParaRPr lang="en-US" dirty="0">
              <a:solidFill>
                <a:srgbClr val="000000"/>
              </a:solidFill>
            </a:endParaRPr>
          </a:p>
        </p:txBody>
      </p:sp>
      <p:pic>
        <p:nvPicPr>
          <p:cNvPr id="3" name="Picture 2" descr="1_TEK.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3000"/>
            <a:ext cx="4685710" cy="5715000"/>
          </a:xfrm>
          <a:prstGeom prst="rect">
            <a:avLst/>
          </a:prstGeom>
        </p:spPr>
      </p:pic>
      <p:sp>
        <p:nvSpPr>
          <p:cNvPr id="4" name="TextBox 3"/>
          <p:cNvSpPr txBox="1"/>
          <p:nvPr/>
        </p:nvSpPr>
        <p:spPr>
          <a:xfrm>
            <a:off x="4342435" y="1194482"/>
            <a:ext cx="4801565" cy="2862322"/>
          </a:xfrm>
          <a:prstGeom prst="rect">
            <a:avLst/>
          </a:prstGeom>
          <a:noFill/>
        </p:spPr>
        <p:txBody>
          <a:bodyPr wrap="square" rtlCol="0">
            <a:spAutoFit/>
          </a:bodyPr>
          <a:lstStyle/>
          <a:p>
            <a:pPr marL="571500" indent="-571500">
              <a:buFont typeface="Wingdings" charset="2"/>
              <a:buChar char="Ø"/>
            </a:pPr>
            <a:r>
              <a:rPr lang="en-US" sz="3600" dirty="0" smtClean="0"/>
              <a:t>Please come grab a copy of the ‘Traditional Ecological Knowledge’ Reading</a:t>
            </a:r>
            <a:endParaRPr lang="en-US" sz="3600" dirty="0"/>
          </a:p>
        </p:txBody>
      </p:sp>
    </p:spTree>
    <p:extLst>
      <p:ext uri="{BB962C8B-B14F-4D97-AF65-F5344CB8AC3E}">
        <p14:creationId xmlns:p14="http://schemas.microsoft.com/office/powerpoint/2010/main" val="79621784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Strength of TEK video.</a:t>
            </a:r>
          </a:p>
          <a:p>
            <a:r>
              <a:rPr lang="en-US" dirty="0" smtClean="0"/>
              <a:t>Stewardship Video</a:t>
            </a:r>
          </a:p>
          <a:p>
            <a:endParaRPr lang="en-US" dirty="0"/>
          </a:p>
        </p:txBody>
      </p:sp>
    </p:spTree>
    <p:extLst>
      <p:ext uri="{BB962C8B-B14F-4D97-AF65-F5344CB8AC3E}">
        <p14:creationId xmlns:p14="http://schemas.microsoft.com/office/powerpoint/2010/main" val="3069914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Sustainability</a:t>
            </a:r>
            <a:endParaRPr lang="en-US" sz="6600" dirty="0"/>
          </a:p>
        </p:txBody>
      </p:sp>
      <p:sp>
        <p:nvSpPr>
          <p:cNvPr id="3" name="Content Placeholder 2"/>
          <p:cNvSpPr>
            <a:spLocks noGrp="1"/>
          </p:cNvSpPr>
          <p:nvPr>
            <p:ph idx="1"/>
          </p:nvPr>
        </p:nvSpPr>
        <p:spPr>
          <a:xfrm>
            <a:off x="768096" y="2769079"/>
            <a:ext cx="7290055" cy="3540281"/>
          </a:xfrm>
        </p:spPr>
        <p:txBody>
          <a:bodyPr>
            <a:normAutofit/>
          </a:bodyPr>
          <a:lstStyle/>
          <a:p>
            <a:pPr algn="ctr"/>
            <a:r>
              <a:rPr lang="en-US" sz="5400" dirty="0" smtClean="0"/>
              <a:t>What is meant by the term sustainability?</a:t>
            </a:r>
            <a:r>
              <a:rPr lang="en-US" sz="4000" dirty="0"/>
              <a:t> </a:t>
            </a:r>
            <a:endParaRPr lang="en-US" sz="4000" dirty="0" smtClean="0"/>
          </a:p>
          <a:p>
            <a:endParaRPr lang="en-US" sz="4000" dirty="0"/>
          </a:p>
          <a:p>
            <a:endParaRPr lang="en-US" sz="4000" dirty="0"/>
          </a:p>
          <a:p>
            <a:endParaRPr lang="en-US" sz="4000" dirty="0">
              <a:hlinkClick r:id="rId2"/>
            </a:endParaRPr>
          </a:p>
          <a:p>
            <a:endParaRPr lang="en-US" sz="4000" dirty="0"/>
          </a:p>
        </p:txBody>
      </p:sp>
      <p:pic>
        <p:nvPicPr>
          <p:cNvPr id="4" name="Picture 3" descr="t-sou-ke-nation.jpg"/>
          <p:cNvPicPr>
            <a:picLocks noChangeAspect="1"/>
          </p:cNvPicPr>
          <p:nvPr/>
        </p:nvPicPr>
        <p:blipFill>
          <a:blip r:embed="rId3">
            <a:alphaModFix amt="29000"/>
            <a:extLst>
              <a:ext uri="{28A0092B-C50C-407E-A947-70E740481C1C}">
                <a14:useLocalDpi xmlns:a14="http://schemas.microsoft.com/office/drawing/2010/main" val="0"/>
              </a:ext>
            </a:extLst>
          </a:blip>
          <a:stretch>
            <a:fillRect/>
          </a:stretch>
        </p:blipFill>
        <p:spPr>
          <a:xfrm>
            <a:off x="0" y="1417638"/>
            <a:ext cx="9144000" cy="5440362"/>
          </a:xfrm>
          <a:prstGeom prst="rect">
            <a:avLst/>
          </a:prstGeom>
        </p:spPr>
      </p:pic>
    </p:spTree>
    <p:extLst>
      <p:ext uri="{BB962C8B-B14F-4D97-AF65-F5344CB8AC3E}">
        <p14:creationId xmlns:p14="http://schemas.microsoft.com/office/powerpoint/2010/main" val="1425536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en-US" sz="3600" i="1" dirty="0" smtClean="0">
                <a:solidFill>
                  <a:srgbClr val="000000"/>
                </a:solidFill>
              </a:rPr>
              <a:t>Resource Management/Stewardship:</a:t>
            </a:r>
            <a:br>
              <a:rPr lang="en-US" sz="3600" i="1" dirty="0" smtClean="0">
                <a:solidFill>
                  <a:srgbClr val="000000"/>
                </a:solidFill>
              </a:rPr>
            </a:br>
            <a:r>
              <a:rPr lang="en-US" sz="3600" i="1" dirty="0" smtClean="0">
                <a:solidFill>
                  <a:srgbClr val="000000"/>
                </a:solidFill>
              </a:rPr>
              <a:t>Aboriginal Fishing Strategy</a:t>
            </a:r>
            <a:endParaRPr lang="en-US" sz="3600" dirty="0">
              <a:solidFill>
                <a:srgbClr val="000000"/>
              </a:solidFill>
            </a:endParaRPr>
          </a:p>
        </p:txBody>
      </p:sp>
      <p:sp>
        <p:nvSpPr>
          <p:cNvPr id="4" name="Rectangle 3"/>
          <p:cNvSpPr/>
          <p:nvPr/>
        </p:nvSpPr>
        <p:spPr>
          <a:xfrm>
            <a:off x="0" y="1143000"/>
            <a:ext cx="9144000" cy="4401205"/>
          </a:xfrm>
          <a:prstGeom prst="rect">
            <a:avLst/>
          </a:prstGeom>
        </p:spPr>
        <p:txBody>
          <a:bodyPr wrap="square">
            <a:spAutoFit/>
          </a:bodyPr>
          <a:lstStyle/>
          <a:p>
            <a:r>
              <a:rPr lang="en-US" sz="2800" dirty="0"/>
              <a:t>The Aboriginal Fishing </a:t>
            </a:r>
            <a:r>
              <a:rPr lang="en-US" sz="2800" dirty="0" smtClean="0"/>
              <a:t>Strategy </a:t>
            </a:r>
            <a:r>
              <a:rPr lang="en-US" sz="2800" dirty="0"/>
              <a:t>(AFS) is the federal government’s response to the </a:t>
            </a:r>
            <a:r>
              <a:rPr lang="en-US" sz="2800" i="1" dirty="0"/>
              <a:t>Sparrow </a:t>
            </a:r>
            <a:r>
              <a:rPr lang="en-US" sz="2800" dirty="0"/>
              <a:t>Decision </a:t>
            </a:r>
            <a:r>
              <a:rPr lang="en-US" sz="2800" dirty="0" smtClean="0"/>
              <a:t>(Ch.9), </a:t>
            </a:r>
            <a:r>
              <a:rPr lang="en-US" sz="2800" dirty="0"/>
              <a:t>which defined Aboriginal peoples’ rights to </a:t>
            </a:r>
            <a:r>
              <a:rPr lang="en-US" sz="2800" b="1" u="sng" dirty="0"/>
              <a:t>fish</a:t>
            </a:r>
            <a:r>
              <a:rPr lang="en-US" sz="2800" dirty="0"/>
              <a:t> for food and for social and </a:t>
            </a:r>
            <a:r>
              <a:rPr lang="en-US" sz="2800" b="1" u="sng" dirty="0"/>
              <a:t>ceremonial</a:t>
            </a:r>
            <a:r>
              <a:rPr lang="en-US" sz="2800" dirty="0"/>
              <a:t> purposes and sets out the necessity of consulting with </a:t>
            </a:r>
            <a:r>
              <a:rPr lang="en-US" sz="2800" dirty="0" smtClean="0"/>
              <a:t>Aboriginal </a:t>
            </a:r>
            <a:r>
              <a:rPr lang="en-US" sz="2800" dirty="0"/>
              <a:t>groups when their fishing rights might be </a:t>
            </a:r>
            <a:r>
              <a:rPr lang="en-US" sz="2800" b="1" u="sng" dirty="0"/>
              <a:t>affected</a:t>
            </a:r>
            <a:r>
              <a:rPr lang="en-US" sz="2800" dirty="0"/>
              <a:t>. This Department of Fisheries and Oceans (DFO) program is intended to provide for the </a:t>
            </a:r>
            <a:r>
              <a:rPr lang="en-US" sz="2800" dirty="0" smtClean="0"/>
              <a:t>effective </a:t>
            </a:r>
            <a:r>
              <a:rPr lang="en-US" sz="2800" dirty="0"/>
              <a:t>management and regulation of the Aboriginal fishery and ensure that the Aboriginal right to fish is </a:t>
            </a:r>
            <a:r>
              <a:rPr lang="en-US" sz="2800" b="1" u="sng" dirty="0"/>
              <a:t>respected</a:t>
            </a:r>
            <a:r>
              <a:rPr lang="en-US" sz="2800" dirty="0"/>
              <a:t> through negotiation of mutually acceptable and </a:t>
            </a:r>
            <a:r>
              <a:rPr lang="en-US" sz="2800" b="1" u="sng" dirty="0"/>
              <a:t>time-limited </a:t>
            </a:r>
            <a:r>
              <a:rPr lang="en-US" sz="2800" dirty="0"/>
              <a:t>fisheries. </a:t>
            </a:r>
          </a:p>
        </p:txBody>
      </p:sp>
    </p:spTree>
    <p:extLst>
      <p:ext uri="{BB962C8B-B14F-4D97-AF65-F5344CB8AC3E}">
        <p14:creationId xmlns:p14="http://schemas.microsoft.com/office/powerpoint/2010/main" val="240894186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6000" b="1" dirty="0"/>
              <a:t>Traditional Ecological </a:t>
            </a:r>
            <a:r>
              <a:rPr lang="en-US" sz="6000" b="1" dirty="0" smtClean="0"/>
              <a:t>Knowledge</a:t>
            </a:r>
            <a:endParaRPr lang="en-US" sz="6000" b="1" dirty="0"/>
          </a:p>
        </p:txBody>
      </p:sp>
      <p:sp>
        <p:nvSpPr>
          <p:cNvPr id="3" name="Subtitle 2"/>
          <p:cNvSpPr>
            <a:spLocks noGrp="1"/>
          </p:cNvSpPr>
          <p:nvPr>
            <p:ph type="subTitle" idx="1"/>
          </p:nvPr>
        </p:nvSpPr>
        <p:spPr/>
        <p:txBody>
          <a:bodyPr>
            <a:normAutofit/>
          </a:bodyPr>
          <a:lstStyle/>
          <a:p>
            <a:r>
              <a:rPr lang="en-US" sz="3600" b="1" dirty="0" smtClean="0"/>
              <a:t>Indigenous Knowledge and Science</a:t>
            </a:r>
            <a:endParaRPr lang="en-US" sz="3600" b="1" dirty="0"/>
          </a:p>
        </p:txBody>
      </p:sp>
    </p:spTree>
    <p:extLst>
      <p:ext uri="{BB962C8B-B14F-4D97-AF65-F5344CB8AC3E}">
        <p14:creationId xmlns:p14="http://schemas.microsoft.com/office/powerpoint/2010/main" val="2481898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9BBB59"/>
          </a:solidFill>
        </p:spPr>
        <p:txBody>
          <a:bodyPr>
            <a:noAutofit/>
          </a:bodyPr>
          <a:lstStyle/>
          <a:p>
            <a:r>
              <a:rPr lang="en-US" sz="4800" b="1" dirty="0" smtClean="0"/>
              <a:t>Meaning via TEK and Science</a:t>
            </a:r>
            <a:endParaRPr lang="en-US" sz="4800" b="1" dirty="0"/>
          </a:p>
        </p:txBody>
      </p:sp>
      <p:sp>
        <p:nvSpPr>
          <p:cNvPr id="3" name="Content Placeholder 2"/>
          <p:cNvSpPr>
            <a:spLocks noGrp="1"/>
          </p:cNvSpPr>
          <p:nvPr>
            <p:ph idx="1"/>
          </p:nvPr>
        </p:nvSpPr>
        <p:spPr>
          <a:xfrm>
            <a:off x="0" y="1143000"/>
            <a:ext cx="9144000" cy="5715000"/>
          </a:xfrm>
        </p:spPr>
        <p:txBody>
          <a:bodyPr>
            <a:noAutofit/>
          </a:bodyPr>
          <a:lstStyle/>
          <a:p>
            <a:endParaRPr lang="en-US" sz="3600" dirty="0" smtClean="0"/>
          </a:p>
          <a:p>
            <a:r>
              <a:rPr lang="en-US" sz="3600" dirty="0" smtClean="0"/>
              <a:t>People </a:t>
            </a:r>
            <a:r>
              <a:rPr lang="en-US" sz="3600" dirty="0"/>
              <a:t>understand the world in many ways. </a:t>
            </a:r>
            <a:endParaRPr lang="en-US" sz="3600" dirty="0" smtClean="0"/>
          </a:p>
          <a:p>
            <a:endParaRPr lang="en-US" sz="3600" dirty="0"/>
          </a:p>
          <a:p>
            <a:r>
              <a:rPr lang="en-US" sz="3600" dirty="0" smtClean="0"/>
              <a:t>Two </a:t>
            </a:r>
            <a:r>
              <a:rPr lang="en-US" sz="3600" dirty="0"/>
              <a:t>ways of </a:t>
            </a:r>
            <a:r>
              <a:rPr lang="en-US" sz="3600" b="1" u="sng" dirty="0"/>
              <a:t>bringing</a:t>
            </a:r>
            <a:r>
              <a:rPr lang="en-US" sz="3600" b="1" dirty="0"/>
              <a:t> </a:t>
            </a:r>
            <a:r>
              <a:rPr lang="en-US" sz="3600" b="1" u="sng" dirty="0"/>
              <a:t>meaning</a:t>
            </a:r>
            <a:r>
              <a:rPr lang="en-US" sz="3600" b="1" dirty="0"/>
              <a:t> </a:t>
            </a:r>
            <a:r>
              <a:rPr lang="en-US" sz="3600" dirty="0"/>
              <a:t>to the world are </a:t>
            </a:r>
            <a:r>
              <a:rPr lang="en-US" sz="3600" b="1" u="sng" dirty="0"/>
              <a:t>Traditional Ecological Knowledge and </a:t>
            </a:r>
            <a:r>
              <a:rPr lang="en-US" sz="3600" b="1" u="sng" dirty="0" smtClean="0"/>
              <a:t>Science</a:t>
            </a:r>
            <a:r>
              <a:rPr lang="en-US" sz="3600" u="sng" dirty="0"/>
              <a:t>. </a:t>
            </a:r>
            <a:endParaRPr lang="en-US" sz="3600" u="sng" dirty="0" smtClean="0"/>
          </a:p>
        </p:txBody>
      </p:sp>
    </p:spTree>
    <p:extLst>
      <p:ext uri="{BB962C8B-B14F-4D97-AF65-F5344CB8AC3E}">
        <p14:creationId xmlns:p14="http://schemas.microsoft.com/office/powerpoint/2010/main" val="3332961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579"/>
            <a:ext cx="9144000" cy="1143000"/>
          </a:xfrm>
          <a:solidFill>
            <a:srgbClr val="9BBB59"/>
          </a:solidFill>
        </p:spPr>
        <p:txBody>
          <a:bodyPr>
            <a:noAutofit/>
          </a:bodyPr>
          <a:lstStyle/>
          <a:p>
            <a:r>
              <a:rPr lang="en-US" sz="4800" b="1" dirty="0" smtClean="0"/>
              <a:t>Meaning via TEK and Science</a:t>
            </a:r>
            <a:endParaRPr lang="en-US" sz="4800" b="1" dirty="0"/>
          </a:p>
        </p:txBody>
      </p:sp>
      <p:sp>
        <p:nvSpPr>
          <p:cNvPr id="3" name="Content Placeholder 2"/>
          <p:cNvSpPr>
            <a:spLocks noGrp="1"/>
          </p:cNvSpPr>
          <p:nvPr>
            <p:ph idx="1"/>
          </p:nvPr>
        </p:nvSpPr>
        <p:spPr>
          <a:xfrm>
            <a:off x="0" y="1504302"/>
            <a:ext cx="9144000" cy="5353698"/>
          </a:xfrm>
        </p:spPr>
        <p:txBody>
          <a:bodyPr>
            <a:noAutofit/>
          </a:bodyPr>
          <a:lstStyle/>
          <a:p>
            <a:r>
              <a:rPr lang="en-US" sz="3600" b="1" dirty="0" smtClean="0"/>
              <a:t>Western science </a:t>
            </a:r>
            <a:r>
              <a:rPr lang="en-US" sz="3600" dirty="0"/>
              <a:t>has been the </a:t>
            </a:r>
            <a:r>
              <a:rPr lang="en-US" sz="3600" b="1" dirty="0"/>
              <a:t>dominant </a:t>
            </a:r>
            <a:r>
              <a:rPr lang="en-US" sz="3600" dirty="0"/>
              <a:t>way</a:t>
            </a:r>
            <a:r>
              <a:rPr lang="en-US" sz="3600" b="1" dirty="0"/>
              <a:t> </a:t>
            </a:r>
            <a:r>
              <a:rPr lang="en-US" sz="3600" dirty="0"/>
              <a:t>of making </a:t>
            </a:r>
            <a:r>
              <a:rPr lang="en-US" sz="3600" b="1" dirty="0"/>
              <a:t>decisions</a:t>
            </a:r>
            <a:r>
              <a:rPr lang="en-US" sz="3600" dirty="0"/>
              <a:t> about the environment. </a:t>
            </a:r>
            <a:endParaRPr lang="en-US" sz="3600" dirty="0" smtClean="0"/>
          </a:p>
          <a:p>
            <a:endParaRPr lang="en-US" sz="3600" dirty="0"/>
          </a:p>
        </p:txBody>
      </p:sp>
    </p:spTree>
    <p:extLst>
      <p:ext uri="{BB962C8B-B14F-4D97-AF65-F5344CB8AC3E}">
        <p14:creationId xmlns:p14="http://schemas.microsoft.com/office/powerpoint/2010/main" val="3677493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9BBB59"/>
          </a:solidFill>
        </p:spPr>
        <p:txBody>
          <a:bodyPr>
            <a:noAutofit/>
          </a:bodyPr>
          <a:lstStyle/>
          <a:p>
            <a:r>
              <a:rPr lang="en-US" sz="4800" b="1" dirty="0" smtClean="0"/>
              <a:t>Meaning via TEK and Science</a:t>
            </a:r>
            <a:endParaRPr lang="en-US" sz="4800" b="1" dirty="0"/>
          </a:p>
        </p:txBody>
      </p:sp>
      <p:sp>
        <p:nvSpPr>
          <p:cNvPr id="3" name="Content Placeholder 2"/>
          <p:cNvSpPr>
            <a:spLocks noGrp="1"/>
          </p:cNvSpPr>
          <p:nvPr>
            <p:ph idx="1"/>
          </p:nvPr>
        </p:nvSpPr>
        <p:spPr>
          <a:xfrm>
            <a:off x="0" y="1510278"/>
            <a:ext cx="9144000" cy="5347721"/>
          </a:xfrm>
        </p:spPr>
        <p:txBody>
          <a:bodyPr>
            <a:noAutofit/>
          </a:bodyPr>
          <a:lstStyle/>
          <a:p>
            <a:r>
              <a:rPr lang="en-US" sz="3600" dirty="0" smtClean="0"/>
              <a:t>More </a:t>
            </a:r>
            <a:r>
              <a:rPr lang="en-US" sz="3600" dirty="0"/>
              <a:t>and more, however, modern society is learning that the vast</a:t>
            </a:r>
            <a:r>
              <a:rPr lang="en-US" sz="3600" b="1" dirty="0"/>
              <a:t> knowledge </a:t>
            </a:r>
            <a:r>
              <a:rPr lang="en-US" sz="3600" dirty="0"/>
              <a:t>and</a:t>
            </a:r>
            <a:r>
              <a:rPr lang="en-US" sz="3600" b="1" dirty="0"/>
              <a:t> experience </a:t>
            </a:r>
            <a:r>
              <a:rPr lang="en-US" sz="3600" dirty="0" smtClean="0"/>
              <a:t>Indigenous</a:t>
            </a:r>
            <a:r>
              <a:rPr lang="en-US" sz="3600" b="1" dirty="0" smtClean="0"/>
              <a:t> </a:t>
            </a:r>
            <a:r>
              <a:rPr lang="en-US" sz="3600" b="1" dirty="0"/>
              <a:t>people </a:t>
            </a:r>
            <a:r>
              <a:rPr lang="en-US" sz="3600" dirty="0"/>
              <a:t>have</a:t>
            </a:r>
            <a:r>
              <a:rPr lang="en-US" sz="3600" b="1" dirty="0"/>
              <a:t> </a:t>
            </a:r>
            <a:r>
              <a:rPr lang="en-US" sz="3600" dirty="0"/>
              <a:t>with their land and resources are extremely valuable. </a:t>
            </a:r>
            <a:endParaRPr lang="en-US" sz="3600" dirty="0" smtClean="0"/>
          </a:p>
          <a:p>
            <a:endParaRPr lang="en-US" sz="3600" dirty="0"/>
          </a:p>
          <a:p>
            <a:r>
              <a:rPr lang="en-US" sz="3600" dirty="0" smtClean="0"/>
              <a:t>This knowledge and experience is called Traditional Ecological Knowledge </a:t>
            </a:r>
            <a:r>
              <a:rPr lang="en-US" sz="3600" b="1" dirty="0" smtClean="0"/>
              <a:t>(TEK)</a:t>
            </a:r>
            <a:r>
              <a:rPr lang="en-US" sz="3600" dirty="0" smtClean="0"/>
              <a:t>.</a:t>
            </a:r>
          </a:p>
          <a:p>
            <a:endParaRPr lang="en-US" sz="3600" dirty="0" smtClean="0"/>
          </a:p>
        </p:txBody>
      </p:sp>
    </p:spTree>
    <p:extLst>
      <p:ext uri="{BB962C8B-B14F-4D97-AF65-F5344CB8AC3E}">
        <p14:creationId xmlns:p14="http://schemas.microsoft.com/office/powerpoint/2010/main" val="27112124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1416</Words>
  <Application>Microsoft Macintosh PowerPoint</Application>
  <PresentationFormat>On-screen Show (4:3)</PresentationFormat>
  <Paragraphs>122</Paragraphs>
  <Slides>35</Slides>
  <Notes>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Chapter 2  Living on the Land</vt:lpstr>
      <vt:lpstr>Chapter 2  Living on the Land</vt:lpstr>
      <vt:lpstr>Stewardship</vt:lpstr>
      <vt:lpstr>Sustainability</vt:lpstr>
      <vt:lpstr>Resource Management/Stewardship: Aboriginal Fishing Strategy</vt:lpstr>
      <vt:lpstr>Traditional Ecological Knowledge</vt:lpstr>
      <vt:lpstr>Meaning via TEK and Science</vt:lpstr>
      <vt:lpstr>Meaning via TEK and Science</vt:lpstr>
      <vt:lpstr>Meaning via TEK and Science</vt:lpstr>
      <vt:lpstr>What is Traditional Ecological Knowledge (TEK)?</vt:lpstr>
      <vt:lpstr>Meaning via TEK and Science</vt:lpstr>
      <vt:lpstr>Meaning via TEK and Science</vt:lpstr>
      <vt:lpstr>Meaning via TEK and Science</vt:lpstr>
      <vt:lpstr>Meaning via TEK and Science </vt:lpstr>
      <vt:lpstr>Meaning via TEK and Science </vt:lpstr>
      <vt:lpstr>Meaning via TEK and Science </vt:lpstr>
      <vt:lpstr>Can you identify what this picture is of?</vt:lpstr>
      <vt:lpstr>Meaning via TEK and Science </vt:lpstr>
      <vt:lpstr>What was (is) Traditional Ecological Knowledge Education like?</vt:lpstr>
      <vt:lpstr>Education in TEK </vt:lpstr>
      <vt:lpstr>Education in TEK </vt:lpstr>
      <vt:lpstr>Education in TEK </vt:lpstr>
      <vt:lpstr>What is Traditional Ecological Knowledge like Today?</vt:lpstr>
      <vt:lpstr>TEK Today </vt:lpstr>
      <vt:lpstr>TEK Today </vt:lpstr>
      <vt:lpstr>TEK Today </vt:lpstr>
      <vt:lpstr>What kind of Research is being done on Traditional Ecological Knowledge?</vt:lpstr>
      <vt:lpstr>Researching Traditional Ecological Knowledge</vt:lpstr>
      <vt:lpstr>Researching Traditional Ecological Knowledge </vt:lpstr>
      <vt:lpstr>Researching Traditional Ecological Knowledge </vt:lpstr>
      <vt:lpstr>Q: How is TEK different from Science?</vt:lpstr>
      <vt:lpstr>Example of TEK – Creating a Map</vt:lpstr>
      <vt:lpstr>Example of TEK – Creating a Map</vt:lpstr>
      <vt:lpstr>Traditional Ecological Knowledge</vt:lpstr>
      <vt:lpstr>Outline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Living on the Land</dc:title>
  <dc:creator>Mykael Koe</dc:creator>
  <cp:lastModifiedBy>Mykael Koe</cp:lastModifiedBy>
  <cp:revision>1</cp:revision>
  <dcterms:created xsi:type="dcterms:W3CDTF">2019-10-08T00:33:44Z</dcterms:created>
  <dcterms:modified xsi:type="dcterms:W3CDTF">2019-10-08T00:34:12Z</dcterms:modified>
</cp:coreProperties>
</file>