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5B5C5-85FE-E041-B26C-EEDCAE0FED10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621AB-CE15-554A-BD93-091B667D7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0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Sonny </a:t>
            </a:r>
            <a:r>
              <a:rPr lang="en-US" dirty="0" err="1" smtClean="0"/>
              <a:t>McHalsie</a:t>
            </a:r>
            <a:r>
              <a:rPr lang="en-US" dirty="0" smtClean="0"/>
              <a:t>, a local elder and </a:t>
            </a:r>
            <a:r>
              <a:rPr lang="en-US" dirty="0" err="1" smtClean="0"/>
              <a:t>Sto:lo</a:t>
            </a:r>
            <a:r>
              <a:rPr lang="en-US" dirty="0" smtClean="0"/>
              <a:t> knowledge keeper.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5C6B-8A40-D841-853E-AA38626986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11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Sonny </a:t>
            </a:r>
            <a:r>
              <a:rPr lang="en-US" dirty="0" err="1" smtClean="0"/>
              <a:t>McHalsie</a:t>
            </a:r>
            <a:r>
              <a:rPr lang="en-US" dirty="0" smtClean="0"/>
              <a:t>, a local elder and </a:t>
            </a:r>
            <a:r>
              <a:rPr lang="en-US" dirty="0" err="1" smtClean="0"/>
              <a:t>Sto:lo</a:t>
            </a:r>
            <a:r>
              <a:rPr lang="en-US" dirty="0" smtClean="0"/>
              <a:t> knowledge keeper.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5C6B-8A40-D841-853E-AA38626986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11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Sonny </a:t>
            </a:r>
            <a:r>
              <a:rPr lang="en-US" dirty="0" err="1" smtClean="0"/>
              <a:t>McHalsie</a:t>
            </a:r>
            <a:r>
              <a:rPr lang="en-US" dirty="0" smtClean="0"/>
              <a:t>, a local elder and </a:t>
            </a:r>
            <a:r>
              <a:rPr lang="en-US" dirty="0" err="1" smtClean="0"/>
              <a:t>Sto:lo</a:t>
            </a:r>
            <a:r>
              <a:rPr lang="en-US" dirty="0" smtClean="0"/>
              <a:t> knowledge keeper.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5C6B-8A40-D841-853E-AA38626986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11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Sonny </a:t>
            </a:r>
            <a:r>
              <a:rPr lang="en-US" dirty="0" err="1" smtClean="0"/>
              <a:t>McHalsie</a:t>
            </a:r>
            <a:r>
              <a:rPr lang="en-US" dirty="0" smtClean="0"/>
              <a:t>, a local elder and </a:t>
            </a:r>
            <a:r>
              <a:rPr lang="en-US" dirty="0" err="1" smtClean="0"/>
              <a:t>Sto:lo</a:t>
            </a:r>
            <a:r>
              <a:rPr lang="en-US" dirty="0" smtClean="0"/>
              <a:t> knowledge keeper.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5C6B-8A40-D841-853E-AA38626986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1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33CE-83E1-394C-9171-E67E9597EF39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1E3F-CAB1-074C-AAD4-F8D2656D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33CE-83E1-394C-9171-E67E9597EF39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1E3F-CAB1-074C-AAD4-F8D2656D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9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33CE-83E1-394C-9171-E67E9597EF39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1E3F-CAB1-074C-AAD4-F8D2656D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9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33CE-83E1-394C-9171-E67E9597EF39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1E3F-CAB1-074C-AAD4-F8D2656D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5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33CE-83E1-394C-9171-E67E9597EF39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1E3F-CAB1-074C-AAD4-F8D2656D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0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33CE-83E1-394C-9171-E67E9597EF39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1E3F-CAB1-074C-AAD4-F8D2656D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7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33CE-83E1-394C-9171-E67E9597EF39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1E3F-CAB1-074C-AAD4-F8D2656D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1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33CE-83E1-394C-9171-E67E9597EF39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1E3F-CAB1-074C-AAD4-F8D2656D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33CE-83E1-394C-9171-E67E9597EF39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1E3F-CAB1-074C-AAD4-F8D2656D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7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33CE-83E1-394C-9171-E67E9597EF39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1E3F-CAB1-074C-AAD4-F8D2656D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1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33CE-83E1-394C-9171-E67E9597EF39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1E3F-CAB1-074C-AAD4-F8D2656D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5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C33CE-83E1-394C-9171-E67E9597EF39}" type="datetimeFigureOut">
              <a:rPr lang="en-US" smtClean="0"/>
              <a:t>19-09-12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41E3F-CAB1-074C-AAD4-F8D2656D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4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boDV-VwAqM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glLs53MX4g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oGmzIstY1vs" TargetMode="Externa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BBHge8wzR0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6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228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Myth: Indigenous People Don’t Pay Taxes in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False</a:t>
            </a:r>
          </a:p>
          <a:p>
            <a:pPr lvl="1"/>
            <a:r>
              <a:rPr lang="en-US" dirty="0" smtClean="0"/>
              <a:t>Only Status-Indians don’t pay taxes.</a:t>
            </a:r>
          </a:p>
          <a:p>
            <a:pPr lvl="2"/>
            <a:r>
              <a:rPr lang="en-US" dirty="0" smtClean="0"/>
              <a:t>If they live on the Reserve; no taxes.</a:t>
            </a:r>
          </a:p>
          <a:p>
            <a:pPr lvl="2"/>
            <a:r>
              <a:rPr lang="en-US" dirty="0" smtClean="0"/>
              <a:t>If they live off the Reserve; taxes.</a:t>
            </a:r>
          </a:p>
          <a:p>
            <a:pPr lvl="2"/>
            <a:r>
              <a:rPr lang="en-US" dirty="0" smtClean="0"/>
              <a:t>If they work on the Reserve; no taxes.</a:t>
            </a:r>
          </a:p>
          <a:p>
            <a:pPr lvl="2"/>
            <a:r>
              <a:rPr lang="en-US" dirty="0" smtClean="0"/>
              <a:t>If they work off the Reserve; taxes.</a:t>
            </a:r>
          </a:p>
          <a:p>
            <a:pPr lvl="2"/>
            <a:r>
              <a:rPr lang="en-US" dirty="0" smtClean="0"/>
              <a:t>If they purchase stuff on the Reserve; no taxes</a:t>
            </a:r>
          </a:p>
          <a:p>
            <a:pPr lvl="2"/>
            <a:r>
              <a:rPr lang="en-US" dirty="0" smtClean="0"/>
              <a:t>If they purchase stuff off the Reserve; taxes. (unless it’s being delivered to the reserve)</a:t>
            </a:r>
          </a:p>
          <a:p>
            <a:pPr lvl="1"/>
            <a:r>
              <a:rPr lang="en-US" dirty="0" smtClean="0"/>
              <a:t>Inuit, Metis and Non-Status all pay taxes.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9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CNN 10</a:t>
            </a:r>
          </a:p>
          <a:p>
            <a:r>
              <a:rPr lang="en-US" dirty="0" smtClean="0"/>
              <a:t>World Views</a:t>
            </a:r>
          </a:p>
          <a:p>
            <a:r>
              <a:rPr lang="en-US" dirty="0" smtClean="0"/>
              <a:t>Haida </a:t>
            </a:r>
            <a:r>
              <a:rPr lang="en-US" dirty="0" err="1" smtClean="0"/>
              <a:t>Gwaii</a:t>
            </a:r>
            <a:r>
              <a:rPr lang="en-US" dirty="0" smtClean="0"/>
              <a:t> Totem Poles </a:t>
            </a:r>
          </a:p>
          <a:p>
            <a:pPr lvl="1"/>
            <a:r>
              <a:rPr lang="en-US" dirty="0" smtClean="0"/>
              <a:t>Story of the Haida (6 min Video)</a:t>
            </a:r>
          </a:p>
          <a:p>
            <a:pPr lvl="1"/>
            <a:r>
              <a:rPr lang="en-US" dirty="0" smtClean="0"/>
              <a:t>Haida Totem Pole Carving (5 min Video)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Classwork!!!!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6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D99694"/>
          </a:solidFill>
        </p:spPr>
        <p:txBody>
          <a:bodyPr/>
          <a:lstStyle/>
          <a:p>
            <a:r>
              <a:rPr lang="en-US" dirty="0" smtClean="0"/>
              <a:t>Acceptable or Un-Acceptable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I’m going to show you a series of statements.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 simply want you to tell me whether they are acceptable or un-acceptable based on our world-view in North America.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1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985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Acceptable or Un-Acceptable:</a:t>
            </a:r>
            <a:br>
              <a:rPr lang="en-US" dirty="0" smtClean="0"/>
            </a:br>
            <a:r>
              <a:rPr lang="en-US" dirty="0" smtClean="0"/>
              <a:t>Tipping a Waiter/Waitress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North-America: Acceptable </a:t>
            </a:r>
            <a:r>
              <a:rPr lang="mr-IN" dirty="0" smtClean="0"/>
              <a:t>–</a:t>
            </a:r>
            <a:r>
              <a:rPr lang="en-US" dirty="0" smtClean="0"/>
              <a:t> It’s actually considered rude sometimes to not tip.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Asia: Un-Acceptable </a:t>
            </a:r>
            <a:r>
              <a:rPr lang="mr-IN" dirty="0" smtClean="0"/>
              <a:t>–</a:t>
            </a:r>
            <a:r>
              <a:rPr lang="en-US" dirty="0" smtClean="0"/>
              <a:t> It’s considered rude to leave a tip, as workers are paid to do their job and don’t need extra incentive.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4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9858"/>
          </a:xfrm>
          <a:solidFill>
            <a:srgbClr val="B3A2C7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Acceptable or Un-Acceptable:</a:t>
            </a:r>
            <a:br>
              <a:rPr lang="en-US" dirty="0" smtClean="0"/>
            </a:br>
            <a:r>
              <a:rPr lang="en-US" dirty="0" smtClean="0"/>
              <a:t>Giving the Thumbs-Up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North-America: Acceptable </a:t>
            </a:r>
            <a:r>
              <a:rPr lang="mr-IN" dirty="0" smtClean="0"/>
              <a:t>–</a:t>
            </a:r>
            <a:r>
              <a:rPr lang="en-US" dirty="0" smtClean="0"/>
              <a:t> It’s just giving validation to a person for something they did good.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the Middle East, Latin America, West Africa, Russia and Greece: It’s like giving someone the Middle Finger.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9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9858"/>
          </a:xfrm>
          <a:solidFill>
            <a:srgbClr val="B3A2C7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Acceptable or Un-Acceptable:</a:t>
            </a:r>
            <a:br>
              <a:rPr lang="en-US" dirty="0" smtClean="0"/>
            </a:br>
            <a:r>
              <a:rPr lang="en-US" dirty="0" smtClean="0"/>
              <a:t>Opening a Present Immediately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North-America: Acceptable </a:t>
            </a:r>
            <a:r>
              <a:rPr lang="mr-IN" dirty="0" smtClean="0"/>
              <a:t>–</a:t>
            </a:r>
            <a:r>
              <a:rPr lang="en-US" dirty="0" smtClean="0"/>
              <a:t> It’s expected because the gift giver wants to see your reaction.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China and India: It’s unacceptable </a:t>
            </a:r>
            <a:r>
              <a:rPr lang="mr-IN" dirty="0" smtClean="0"/>
              <a:t>–</a:t>
            </a:r>
            <a:r>
              <a:rPr lang="en-US" dirty="0" smtClean="0"/>
              <a:t> opening a present in front of someone makes you look greedy.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0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9858"/>
          </a:xfrm>
          <a:solidFill>
            <a:srgbClr val="B3A2C7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Acceptable or Un-Acceptable:</a:t>
            </a:r>
            <a:br>
              <a:rPr lang="en-US" dirty="0" smtClean="0"/>
            </a:br>
            <a:r>
              <a:rPr lang="en-US" dirty="0" smtClean="0"/>
              <a:t>Eating an Entire Meal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North-America: Acceptable </a:t>
            </a:r>
            <a:r>
              <a:rPr lang="mr-IN" dirty="0" smtClean="0"/>
              <a:t>–</a:t>
            </a:r>
            <a:r>
              <a:rPr lang="en-US" dirty="0" smtClean="0"/>
              <a:t> shows you enjoyed the meal provided.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China, Russia, the Philippines, and Thailand: Unacceptable </a:t>
            </a:r>
            <a:r>
              <a:rPr lang="mr-IN" dirty="0" smtClean="0"/>
              <a:t>–</a:t>
            </a:r>
            <a:r>
              <a:rPr lang="en-US" dirty="0" smtClean="0"/>
              <a:t> it signifies you’re still hungry, and the host failed to give you enough food (making them feel ashamed)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3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23"/>
            <a:ext cx="9144000" cy="1470025"/>
          </a:xfrm>
        </p:spPr>
        <p:txBody>
          <a:bodyPr/>
          <a:lstStyle/>
          <a:p>
            <a:r>
              <a:rPr lang="en-US" b="1" dirty="0" smtClean="0"/>
              <a:t>What is a World View?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4337"/>
            <a:ext cx="6400800" cy="1752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Making sense of our world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371599" y="2200631"/>
            <a:ext cx="65437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How Do We Make Sense Of Our World?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249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0504D"/>
          </a:solidFill>
        </p:spPr>
        <p:txBody>
          <a:bodyPr/>
          <a:lstStyle/>
          <a:p>
            <a:r>
              <a:rPr lang="en-US" b="1" dirty="0" smtClean="0"/>
              <a:t>Through Our World View </a:t>
            </a:r>
            <a:r>
              <a:rPr lang="en-US" b="1" dirty="0" smtClean="0">
                <a:sym typeface="Wingdings"/>
              </a:rPr>
              <a:t>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Largely it is through our world view, the combination of </a:t>
            </a:r>
            <a:r>
              <a:rPr lang="en-US" sz="3200" b="1" u="sng" dirty="0"/>
              <a:t>personal</a:t>
            </a:r>
            <a:r>
              <a:rPr lang="en-US" sz="3200" dirty="0"/>
              <a:t> and </a:t>
            </a:r>
            <a:r>
              <a:rPr lang="en-US" sz="3200" b="1" u="sng" dirty="0"/>
              <a:t>social</a:t>
            </a:r>
            <a:r>
              <a:rPr lang="en-US" sz="3200" dirty="0"/>
              <a:t> understandings which we have of </a:t>
            </a:r>
            <a:r>
              <a:rPr lang="en-US" sz="3200" b="1" u="sng" dirty="0"/>
              <a:t>reality</a:t>
            </a:r>
            <a:r>
              <a:rPr lang="en-US" sz="3200" dirty="0"/>
              <a:t>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World view is like an </a:t>
            </a:r>
            <a:r>
              <a:rPr lang="en-US" sz="3200" b="1" u="sng" dirty="0"/>
              <a:t>invisible</a:t>
            </a:r>
            <a:r>
              <a:rPr lang="en-US" sz="3200" dirty="0"/>
              <a:t> set of </a:t>
            </a:r>
            <a:r>
              <a:rPr lang="en-US" sz="3200" b="1" u="sng" dirty="0"/>
              <a:t>rules</a:t>
            </a:r>
            <a:r>
              <a:rPr lang="en-US" sz="3200" dirty="0"/>
              <a:t>, </a:t>
            </a:r>
            <a:r>
              <a:rPr lang="en-US" sz="3200" b="1" u="sng" dirty="0" smtClean="0"/>
              <a:t>behaviors</a:t>
            </a:r>
            <a:r>
              <a:rPr lang="en-US" sz="3200" dirty="0" smtClean="0"/>
              <a:t>, </a:t>
            </a:r>
            <a:r>
              <a:rPr lang="en-US" sz="3200" dirty="0"/>
              <a:t>and </a:t>
            </a:r>
            <a:r>
              <a:rPr lang="en-US" sz="3200" b="1" u="sng" dirty="0"/>
              <a:t>experiences</a:t>
            </a:r>
            <a:r>
              <a:rPr lang="en-US" sz="3200" dirty="0"/>
              <a:t> that help us understand how the world works. 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CA" dirty="0"/>
              <a:t>A worldview is the basic </a:t>
            </a:r>
            <a:r>
              <a:rPr lang="en-CA" b="1" u="sng" dirty="0"/>
              <a:t>perspective</a:t>
            </a:r>
            <a:r>
              <a:rPr lang="en-CA" dirty="0"/>
              <a:t> we use to understand the world around us and our experience of it.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137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22853"/>
          </a:xfrm>
          <a:solidFill>
            <a:srgbClr val="C0504D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World View: Not Realized or Articulated </a:t>
            </a:r>
            <a:r>
              <a:rPr lang="en-US" b="1" dirty="0" smtClean="0">
                <a:sym typeface="Wingdings"/>
              </a:rPr>
              <a:t>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22852"/>
            <a:ext cx="9144000" cy="5435148"/>
          </a:xfrm>
        </p:spPr>
        <p:txBody>
          <a:bodyPr>
            <a:normAutofit/>
          </a:bodyPr>
          <a:lstStyle/>
          <a:p>
            <a:r>
              <a:rPr lang="en-CA" sz="3200" dirty="0"/>
              <a:t>All of us live out of a worldview perspective, even if we do not </a:t>
            </a:r>
            <a:r>
              <a:rPr lang="en-CA" sz="3200" b="1" u="sng" dirty="0"/>
              <a:t>realise</a:t>
            </a:r>
            <a:r>
              <a:rPr lang="en-CA" sz="3200" dirty="0"/>
              <a:t> it, or are unable to </a:t>
            </a:r>
            <a:r>
              <a:rPr lang="en-CA" sz="3200" b="1" u="sng" dirty="0"/>
              <a:t>articulate</a:t>
            </a:r>
            <a:r>
              <a:rPr lang="en-CA" sz="3200" dirty="0"/>
              <a:t> it if asked. </a:t>
            </a:r>
            <a:endParaRPr lang="en-CA" sz="3200" dirty="0" smtClean="0"/>
          </a:p>
          <a:p>
            <a:endParaRPr lang="en-CA" sz="3200" dirty="0"/>
          </a:p>
          <a:p>
            <a:r>
              <a:rPr lang="en-CA" sz="3200" dirty="0" smtClean="0"/>
              <a:t>What </a:t>
            </a:r>
            <a:r>
              <a:rPr lang="en-CA" sz="3200" dirty="0"/>
              <a:t>indicates our worldview is </a:t>
            </a:r>
            <a:r>
              <a:rPr lang="en-CA" sz="3200" b="1" u="sng" dirty="0"/>
              <a:t>not</a:t>
            </a:r>
            <a:r>
              <a:rPr lang="en-CA" sz="3200" dirty="0"/>
              <a:t> necessarily how we react to individual </a:t>
            </a:r>
            <a:r>
              <a:rPr lang="en-CA" sz="3200" b="1" u="sng" dirty="0"/>
              <a:t>events</a:t>
            </a:r>
            <a:r>
              <a:rPr lang="en-CA" sz="3200" dirty="0"/>
              <a:t> or specific </a:t>
            </a:r>
            <a:r>
              <a:rPr lang="en-CA" sz="3200" b="1" u="sng" dirty="0"/>
              <a:t>situations</a:t>
            </a:r>
            <a:r>
              <a:rPr lang="en-CA" sz="3200" dirty="0"/>
              <a:t>, but the overall </a:t>
            </a:r>
            <a:r>
              <a:rPr lang="en-CA" sz="3200" b="1" u="sng" dirty="0"/>
              <a:t>pattern</a:t>
            </a:r>
            <a:r>
              <a:rPr lang="en-CA" sz="3200" dirty="0"/>
              <a:t> or </a:t>
            </a:r>
            <a:r>
              <a:rPr lang="en-CA" sz="3200" b="1" u="sng" dirty="0"/>
              <a:t>character</a:t>
            </a:r>
            <a:r>
              <a:rPr lang="en-CA" sz="3200" dirty="0"/>
              <a:t> of our </a:t>
            </a:r>
            <a:r>
              <a:rPr lang="en-CA" sz="3200" b="1" u="sng" dirty="0"/>
              <a:t>lifestyle</a:t>
            </a:r>
            <a:r>
              <a:rPr lang="en-CA" sz="3200" dirty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350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CNN 10</a:t>
            </a:r>
          </a:p>
          <a:p>
            <a:r>
              <a:rPr lang="en-US" dirty="0" smtClean="0"/>
              <a:t>Read Pages 8-15 together.</a:t>
            </a:r>
          </a:p>
          <a:p>
            <a:r>
              <a:rPr lang="en-US" dirty="0" smtClean="0"/>
              <a:t>Note Taking for this Intro.</a:t>
            </a:r>
          </a:p>
          <a:p>
            <a:r>
              <a:rPr lang="en-US" dirty="0" smtClean="0"/>
              <a:t>Haida </a:t>
            </a:r>
            <a:r>
              <a:rPr lang="en-US" dirty="0" err="1" smtClean="0"/>
              <a:t>Gwaii</a:t>
            </a:r>
            <a:r>
              <a:rPr lang="en-US" dirty="0" smtClean="0"/>
              <a:t> Totem Poles</a:t>
            </a:r>
          </a:p>
          <a:p>
            <a:r>
              <a:rPr lang="en-US" dirty="0" smtClean="0"/>
              <a:t>Two Activities:</a:t>
            </a:r>
          </a:p>
          <a:p>
            <a:pPr lvl="1"/>
            <a:r>
              <a:rPr lang="en-US" dirty="0" smtClean="0"/>
              <a:t>Drawing</a:t>
            </a:r>
          </a:p>
          <a:p>
            <a:pPr lvl="1"/>
            <a:r>
              <a:rPr lang="en-US" dirty="0" smtClean="0"/>
              <a:t>Intro Questions</a:t>
            </a:r>
          </a:p>
        </p:txBody>
      </p:sp>
    </p:spTree>
    <p:extLst>
      <p:ext uri="{BB962C8B-B14F-4D97-AF65-F5344CB8AC3E}">
        <p14:creationId xmlns:p14="http://schemas.microsoft.com/office/powerpoint/2010/main" val="152789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188" y="2589856"/>
            <a:ext cx="7543800" cy="145075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How Do We Learn About Our World View?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950257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54559"/>
          </a:xfrm>
          <a:solidFill>
            <a:srgbClr val="C0504D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Learning from Culture, Family + Community </a:t>
            </a:r>
            <a:r>
              <a:rPr lang="en-US" b="1" dirty="0" smtClean="0">
                <a:sym typeface="Wingdings"/>
              </a:rPr>
              <a:t>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54558"/>
            <a:ext cx="9144000" cy="5603442"/>
          </a:xfrm>
        </p:spPr>
        <p:txBody>
          <a:bodyPr>
            <a:normAutofit/>
          </a:bodyPr>
          <a:lstStyle/>
          <a:p>
            <a:r>
              <a:rPr lang="en-US" sz="3200" dirty="0"/>
              <a:t>We learn much of our world view from the </a:t>
            </a:r>
            <a:r>
              <a:rPr lang="en-US" sz="3200" b="1" u="sng" dirty="0"/>
              <a:t>culture</a:t>
            </a:r>
            <a:r>
              <a:rPr lang="en-US" sz="3200" dirty="0"/>
              <a:t> we live in, from our </a:t>
            </a:r>
            <a:r>
              <a:rPr lang="en-US" sz="3200" b="1" u="sng" dirty="0"/>
              <a:t>family</a:t>
            </a:r>
            <a:r>
              <a:rPr lang="en-US" sz="3200" dirty="0"/>
              <a:t> and </a:t>
            </a:r>
            <a:r>
              <a:rPr lang="en-US" sz="3200" b="1" u="sng" dirty="0"/>
              <a:t>significant</a:t>
            </a:r>
            <a:r>
              <a:rPr lang="en-US" sz="3200" dirty="0"/>
              <a:t> people in our communities.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We </a:t>
            </a:r>
            <a:r>
              <a:rPr lang="en-US" sz="3200" dirty="0"/>
              <a:t>build our </a:t>
            </a:r>
            <a:r>
              <a:rPr lang="en-US" sz="3200" b="1" u="sng" dirty="0"/>
              <a:t>attitudes</a:t>
            </a:r>
            <a:r>
              <a:rPr lang="en-US" sz="3200" dirty="0"/>
              <a:t>, </a:t>
            </a:r>
            <a:r>
              <a:rPr lang="en-US" sz="3200" b="1" u="sng" dirty="0"/>
              <a:t>values</a:t>
            </a:r>
            <a:r>
              <a:rPr lang="en-US" sz="3200" dirty="0"/>
              <a:t>, and norms of </a:t>
            </a:r>
            <a:r>
              <a:rPr lang="en-US" sz="3200" b="1" u="sng" dirty="0" err="1"/>
              <a:t>behaviour</a:t>
            </a:r>
            <a:r>
              <a:rPr lang="en-US" sz="3200" dirty="0"/>
              <a:t> based on what we learn through things such as social </a:t>
            </a:r>
            <a:r>
              <a:rPr lang="en-US" sz="3200" b="1" u="sng" dirty="0"/>
              <a:t>interaction</a:t>
            </a:r>
            <a:r>
              <a:rPr lang="en-US" sz="3200" dirty="0"/>
              <a:t>, languages, </a:t>
            </a:r>
            <a:r>
              <a:rPr lang="en-US" sz="3200" b="1" u="sng" dirty="0"/>
              <a:t>food</a:t>
            </a:r>
            <a:r>
              <a:rPr lang="en-US" sz="3200" dirty="0"/>
              <a:t>, customs, </a:t>
            </a:r>
            <a:r>
              <a:rPr lang="en-US" sz="3200" b="1" u="sng" dirty="0"/>
              <a:t>gestures</a:t>
            </a:r>
            <a:r>
              <a:rPr lang="en-US" sz="3200" dirty="0"/>
              <a:t>, rewards, and </a:t>
            </a:r>
            <a:r>
              <a:rPr lang="en-US" sz="3200" b="1" u="sng" dirty="0"/>
              <a:t>punishments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4107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547"/>
            <a:ext cx="9144000" cy="1143000"/>
          </a:xfrm>
          <a:solidFill>
            <a:srgbClr val="C0504D"/>
          </a:solidFill>
        </p:spPr>
        <p:txBody>
          <a:bodyPr/>
          <a:lstStyle/>
          <a:p>
            <a:r>
              <a:rPr lang="en-US" b="1" dirty="0" smtClean="0"/>
              <a:t>The Lens + Meaning </a:t>
            </a:r>
            <a:r>
              <a:rPr lang="en-US" b="1" dirty="0" smtClean="0">
                <a:sym typeface="Wingdings"/>
              </a:rPr>
              <a:t>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98448"/>
            <a:ext cx="9144000" cy="5659552"/>
          </a:xfrm>
        </p:spPr>
        <p:txBody>
          <a:bodyPr>
            <a:normAutofit/>
          </a:bodyPr>
          <a:lstStyle/>
          <a:p>
            <a:r>
              <a:rPr lang="en-US" sz="3200" dirty="0"/>
              <a:t>Through the lens of our world view, we make </a:t>
            </a:r>
            <a:r>
              <a:rPr lang="en-US" sz="3200" b="1" u="sng" dirty="0" smtClean="0"/>
              <a:t>judgments</a:t>
            </a:r>
            <a:r>
              <a:rPr lang="en-US" sz="3200" dirty="0" smtClean="0"/>
              <a:t> </a:t>
            </a:r>
            <a:r>
              <a:rPr lang="en-US" sz="3200" dirty="0"/>
              <a:t>about </a:t>
            </a:r>
            <a:r>
              <a:rPr lang="en-US" sz="3200" b="1" u="sng" dirty="0"/>
              <a:t>people</a:t>
            </a:r>
            <a:r>
              <a:rPr lang="en-US" sz="3200" dirty="0"/>
              <a:t> based on how they </a:t>
            </a:r>
            <a:r>
              <a:rPr lang="en-US" sz="3200" b="1" u="sng" dirty="0"/>
              <a:t>act</a:t>
            </a:r>
            <a:r>
              <a:rPr lang="en-US" sz="3200" dirty="0"/>
              <a:t> and what they </a:t>
            </a:r>
            <a:r>
              <a:rPr lang="en-US" sz="3200" b="1" u="sng" dirty="0"/>
              <a:t>say</a:t>
            </a:r>
            <a:r>
              <a:rPr lang="en-US" sz="3200" dirty="0"/>
              <a:t>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Even </a:t>
            </a:r>
            <a:r>
              <a:rPr lang="en-US" sz="3200" dirty="0"/>
              <a:t>though we may not be aware of it, the meaning we get from what people do and say is </a:t>
            </a:r>
            <a:r>
              <a:rPr lang="en-US" sz="3200" b="1" u="sng" dirty="0"/>
              <a:t>culturally</a:t>
            </a:r>
            <a:r>
              <a:rPr lang="en-US" sz="3200" dirty="0"/>
              <a:t> based. </a:t>
            </a:r>
          </a:p>
        </p:txBody>
      </p:sp>
    </p:spTree>
    <p:extLst>
      <p:ext uri="{BB962C8B-B14F-4D97-AF65-F5344CB8AC3E}">
        <p14:creationId xmlns:p14="http://schemas.microsoft.com/office/powerpoint/2010/main" val="3865388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0504D"/>
          </a:solidFill>
        </p:spPr>
        <p:txBody>
          <a:bodyPr/>
          <a:lstStyle/>
          <a:p>
            <a:r>
              <a:rPr lang="en-US" b="1" dirty="0" smtClean="0"/>
              <a:t>Culture: Our Norm + Difference </a:t>
            </a:r>
            <a:r>
              <a:rPr lang="en-US" b="1" dirty="0" smtClean="0">
                <a:sym typeface="Wingdings"/>
              </a:rPr>
              <a:t>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3200" dirty="0"/>
              <a:t>Cultural differences may cause us to </a:t>
            </a:r>
            <a:r>
              <a:rPr lang="en-US" sz="3200" b="1" u="sng" dirty="0"/>
              <a:t>misinterpret</a:t>
            </a:r>
            <a:r>
              <a:rPr lang="en-US" sz="3200" dirty="0"/>
              <a:t> simple things like the nodding of a head, hand gestures, or making eye contact.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In </a:t>
            </a:r>
            <a:r>
              <a:rPr lang="en-US" sz="3200" dirty="0"/>
              <a:t>some cultures, direct eye contact when you are speaking to someone is a sign of </a:t>
            </a:r>
            <a:r>
              <a:rPr lang="en-US" sz="3200" b="1" u="sng" dirty="0"/>
              <a:t>honesty</a:t>
            </a:r>
            <a:r>
              <a:rPr lang="en-US" sz="3200" dirty="0"/>
              <a:t> and </a:t>
            </a:r>
            <a:r>
              <a:rPr lang="en-US" sz="3200" b="1" u="sng" dirty="0"/>
              <a:t>openness</a:t>
            </a:r>
            <a:r>
              <a:rPr lang="en-US" sz="3200" dirty="0"/>
              <a:t>, while in other societies it is seen as </a:t>
            </a:r>
            <a:r>
              <a:rPr lang="en-US" sz="3200" b="1" u="sng" dirty="0"/>
              <a:t>disrespectful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810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6356"/>
          </a:xfrm>
          <a:solidFill>
            <a:srgbClr val="C0504D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Cultural Expression = </a:t>
            </a:r>
            <a:br>
              <a:rPr lang="en-US" b="1" dirty="0" smtClean="0"/>
            </a:br>
            <a:r>
              <a:rPr lang="en-US" b="1" dirty="0" smtClean="0"/>
              <a:t>Understandings or Assumptions? </a:t>
            </a:r>
            <a:r>
              <a:rPr lang="en-US" b="1" dirty="0" smtClean="0">
                <a:sym typeface="Wingdings"/>
              </a:rPr>
              <a:t>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46356"/>
            <a:ext cx="9144000" cy="5511644"/>
          </a:xfrm>
        </p:spPr>
        <p:txBody>
          <a:bodyPr>
            <a:normAutofit/>
          </a:bodyPr>
          <a:lstStyle/>
          <a:p>
            <a:r>
              <a:rPr lang="en-US" sz="3200" dirty="0"/>
              <a:t>The context of </a:t>
            </a:r>
            <a:r>
              <a:rPr lang="en-US" sz="3200" b="1" u="sng" dirty="0"/>
              <a:t>cultural</a:t>
            </a:r>
            <a:r>
              <a:rPr lang="en-US" sz="3200" dirty="0"/>
              <a:t> expressions is important in </a:t>
            </a:r>
            <a:r>
              <a:rPr lang="en-US" sz="3200" b="1" u="sng" dirty="0"/>
              <a:t>understanding</a:t>
            </a:r>
            <a:r>
              <a:rPr lang="en-US" sz="3200" dirty="0"/>
              <a:t> them.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Often </a:t>
            </a:r>
            <a:r>
              <a:rPr lang="en-US" sz="3200" dirty="0"/>
              <a:t>we make </a:t>
            </a:r>
            <a:r>
              <a:rPr lang="en-US" sz="3200" b="1" u="sng" dirty="0"/>
              <a:t>assumptions</a:t>
            </a:r>
            <a:r>
              <a:rPr lang="en-US" sz="3200" dirty="0"/>
              <a:t> about other </a:t>
            </a:r>
            <a:r>
              <a:rPr lang="en-US" sz="3200" b="1" u="sng" dirty="0"/>
              <a:t>people</a:t>
            </a:r>
            <a:r>
              <a:rPr lang="en-US" sz="3200" dirty="0"/>
              <a:t> based on our </a:t>
            </a:r>
            <a:r>
              <a:rPr lang="en-US" sz="3200" b="1" u="sng" dirty="0"/>
              <a:t>world</a:t>
            </a:r>
            <a:r>
              <a:rPr lang="en-US" sz="3200" dirty="0"/>
              <a:t> view, but if our assumptions are wrong, misunderstandings may </a:t>
            </a:r>
            <a:r>
              <a:rPr lang="en-US" sz="3200" b="1" u="sng" dirty="0"/>
              <a:t>arise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6512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188" y="3072936"/>
            <a:ext cx="7543800" cy="145075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What Happens When We Do Not Accept Or Understand Other World Views?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57157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1604"/>
          </a:xfrm>
          <a:solidFill>
            <a:srgbClr val="D99694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Other Viewpoints Exist: </a:t>
            </a:r>
            <a:br>
              <a:rPr lang="en-US" b="1" dirty="0" smtClean="0"/>
            </a:br>
            <a:r>
              <a:rPr lang="en-US" b="1" dirty="0" smtClean="0"/>
              <a:t>Beware of Ethnocentrism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90226"/>
            <a:ext cx="9144000" cy="546777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Sometimes</a:t>
            </a:r>
            <a:r>
              <a:rPr lang="en-US" sz="3200" dirty="0">
                <a:solidFill>
                  <a:srgbClr val="000000"/>
                </a:solidFill>
              </a:rPr>
              <a:t>, if we do not take into account other </a:t>
            </a:r>
            <a:r>
              <a:rPr lang="en-US" sz="3200" b="1" u="sng" dirty="0">
                <a:solidFill>
                  <a:srgbClr val="000000"/>
                </a:solidFill>
              </a:rPr>
              <a:t>viewpoints</a:t>
            </a:r>
            <a:r>
              <a:rPr lang="en-US" sz="3200" dirty="0">
                <a:solidFill>
                  <a:srgbClr val="000000"/>
                </a:solidFill>
              </a:rPr>
              <a:t>, we may act in a </a:t>
            </a:r>
            <a:r>
              <a:rPr lang="en-US" sz="3200" b="1" u="sng" dirty="0">
                <a:solidFill>
                  <a:srgbClr val="000000"/>
                </a:solidFill>
              </a:rPr>
              <a:t>biased</a:t>
            </a:r>
            <a:r>
              <a:rPr lang="en-US" sz="3200" dirty="0">
                <a:solidFill>
                  <a:srgbClr val="000000"/>
                </a:solidFill>
              </a:rPr>
              <a:t> or </a:t>
            </a:r>
            <a:r>
              <a:rPr lang="en-US" sz="3200" b="1" u="sng" dirty="0">
                <a:solidFill>
                  <a:srgbClr val="000000"/>
                </a:solidFill>
              </a:rPr>
              <a:t>prejudiced</a:t>
            </a:r>
            <a:r>
              <a:rPr lang="en-US" sz="3200" dirty="0">
                <a:solidFill>
                  <a:srgbClr val="000000"/>
                </a:solidFill>
              </a:rPr>
              <a:t> way. </a:t>
            </a:r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/>
          </a:p>
          <a:p>
            <a:r>
              <a:rPr lang="en-US" sz="3200" dirty="0"/>
              <a:t>Problems occur when people hold the mistaken </a:t>
            </a:r>
            <a:r>
              <a:rPr lang="en-US" sz="3200" b="1" u="sng" dirty="0"/>
              <a:t>belief</a:t>
            </a:r>
            <a:r>
              <a:rPr lang="en-US" sz="3200" dirty="0"/>
              <a:t> that their world view is the only correct view, or that it is </a:t>
            </a:r>
            <a:r>
              <a:rPr lang="en-US" sz="3200" b="1" u="sng" dirty="0"/>
              <a:t>better</a:t>
            </a:r>
            <a:r>
              <a:rPr lang="en-US" sz="3200" dirty="0"/>
              <a:t> than others. </a:t>
            </a:r>
            <a:r>
              <a:rPr lang="en-US" sz="3200" dirty="0" smtClean="0"/>
              <a:t>This </a:t>
            </a:r>
            <a:r>
              <a:rPr lang="en-US" sz="3200" dirty="0"/>
              <a:t>is called </a:t>
            </a:r>
            <a:r>
              <a:rPr lang="en-US" sz="3200" b="1" u="sng" dirty="0"/>
              <a:t>ethnocentrism</a:t>
            </a:r>
            <a:r>
              <a:rPr lang="en-US" sz="3200" dirty="0"/>
              <a:t>. </a:t>
            </a:r>
            <a:endParaRPr lang="en-US" sz="3200" dirty="0" smtClean="0"/>
          </a:p>
          <a:p>
            <a:endParaRPr lang="en-US" dirty="0"/>
          </a:p>
          <a:p>
            <a:r>
              <a:rPr lang="en-US" sz="3200" dirty="0" smtClean="0"/>
              <a:t>Ex: Colonialism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8243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43789"/>
          </a:xfrm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Prejudice, Stereotypes, Racism . . .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43788"/>
            <a:ext cx="9144000" cy="5414212"/>
          </a:xfrm>
        </p:spPr>
        <p:txBody>
          <a:bodyPr>
            <a:normAutofit/>
          </a:bodyPr>
          <a:lstStyle/>
          <a:p>
            <a:r>
              <a:rPr lang="en-US" sz="3200" dirty="0"/>
              <a:t>Out of an ethnocentric viewpoint can grow cultural </a:t>
            </a:r>
            <a:r>
              <a:rPr lang="en-US" sz="3200" b="1" u="sng" dirty="0"/>
              <a:t>stereotyping</a:t>
            </a:r>
            <a:r>
              <a:rPr lang="en-US" sz="3200" dirty="0"/>
              <a:t>, where we tend to look at people from other </a:t>
            </a:r>
            <a:r>
              <a:rPr lang="en-US" sz="3200" b="1" u="sng" dirty="0"/>
              <a:t>cultures</a:t>
            </a:r>
            <a:r>
              <a:rPr lang="en-US" sz="3200" dirty="0"/>
              <a:t> in </a:t>
            </a:r>
            <a:r>
              <a:rPr lang="en-US" sz="3200" b="1" u="sng" dirty="0"/>
              <a:t>superficial</a:t>
            </a:r>
            <a:r>
              <a:rPr lang="en-US" sz="3200" dirty="0"/>
              <a:t> and </a:t>
            </a:r>
            <a:r>
              <a:rPr lang="en-US" sz="3200" b="1" u="sng" dirty="0"/>
              <a:t>simplistic</a:t>
            </a:r>
            <a:r>
              <a:rPr lang="en-US" sz="3200" dirty="0"/>
              <a:t> ways.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Often</a:t>
            </a:r>
            <a:r>
              <a:rPr lang="en-US" sz="3200" dirty="0"/>
              <a:t>, this develops into </a:t>
            </a:r>
            <a:r>
              <a:rPr lang="en-US" sz="3200" b="1" u="sng" dirty="0"/>
              <a:t>negative</a:t>
            </a:r>
            <a:r>
              <a:rPr lang="en-US" sz="3200" dirty="0"/>
              <a:t> </a:t>
            </a:r>
            <a:r>
              <a:rPr lang="en-US" sz="3200" b="1" u="sng" dirty="0"/>
              <a:t>attitudes</a:t>
            </a:r>
            <a:r>
              <a:rPr lang="en-US" sz="3200" dirty="0"/>
              <a:t> about </a:t>
            </a:r>
            <a:r>
              <a:rPr lang="en-US" sz="3200" b="1" u="sng" dirty="0"/>
              <a:t>people</a:t>
            </a:r>
            <a:r>
              <a:rPr lang="en-US" sz="3200" dirty="0"/>
              <a:t> from other groups.</a:t>
            </a:r>
          </a:p>
        </p:txBody>
      </p:sp>
    </p:spTree>
    <p:extLst>
      <p:ext uri="{BB962C8B-B14F-4D97-AF65-F5344CB8AC3E}">
        <p14:creationId xmlns:p14="http://schemas.microsoft.com/office/powerpoint/2010/main" val="1419324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8580"/>
          </a:xfrm>
          <a:solidFill>
            <a:srgbClr val="D99694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The Roots of Conflict: Awareness Needed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78580"/>
            <a:ext cx="9144000" cy="5379420"/>
          </a:xfrm>
        </p:spPr>
        <p:txBody>
          <a:bodyPr>
            <a:normAutofit/>
          </a:bodyPr>
          <a:lstStyle/>
          <a:p>
            <a:r>
              <a:rPr lang="en-US" sz="3200" dirty="0"/>
              <a:t>Throughout </a:t>
            </a:r>
            <a:r>
              <a:rPr lang="en-US" sz="3200" b="1" u="sng" dirty="0"/>
              <a:t>history</a:t>
            </a:r>
            <a:r>
              <a:rPr lang="en-US" sz="3200" dirty="0"/>
              <a:t>, ethnocentrism and cultural stereotyping have been at the </a:t>
            </a:r>
            <a:r>
              <a:rPr lang="en-US" sz="3200" b="1" u="sng" dirty="0"/>
              <a:t>root</a:t>
            </a:r>
            <a:r>
              <a:rPr lang="en-US" sz="3200" dirty="0"/>
              <a:t> of many </a:t>
            </a:r>
            <a:r>
              <a:rPr lang="en-US" sz="3200" b="1" u="sng" dirty="0"/>
              <a:t>conflicts</a:t>
            </a:r>
            <a:r>
              <a:rPr lang="en-US" sz="3200" dirty="0"/>
              <a:t> between </a:t>
            </a:r>
            <a:r>
              <a:rPr lang="en-US" sz="3200" b="1" u="sng" dirty="0"/>
              <a:t>individuals</a:t>
            </a:r>
            <a:r>
              <a:rPr lang="en-US" sz="3200" dirty="0"/>
              <a:t> and </a:t>
            </a:r>
            <a:r>
              <a:rPr lang="en-US" sz="3200" b="1" u="sng" dirty="0"/>
              <a:t>groups</a:t>
            </a:r>
            <a:r>
              <a:rPr lang="en-US" sz="3200" dirty="0"/>
              <a:t>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By </a:t>
            </a:r>
            <a:r>
              <a:rPr lang="en-US" sz="3200" dirty="0"/>
              <a:t>becoming aware of our own world view, and understanding the cultural context of people with other world views, we can learn to value the rich </a:t>
            </a:r>
            <a:r>
              <a:rPr lang="en-US" sz="3200" b="1" u="sng" dirty="0"/>
              <a:t>diversity</a:t>
            </a:r>
            <a:r>
              <a:rPr lang="en-US" sz="3200" dirty="0"/>
              <a:t> of </a:t>
            </a:r>
            <a:r>
              <a:rPr lang="en-US" sz="3200" b="1" u="sng" dirty="0"/>
              <a:t>cultures</a:t>
            </a:r>
            <a:r>
              <a:rPr lang="en-US" sz="3200" dirty="0"/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3360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8" y="2210294"/>
            <a:ext cx="7543800" cy="145075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How Are World Views Connected To Our Basic Beliefs?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2589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950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Intro: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The Voice of the Land is our Language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albert-sonny-mchalsi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 b="1142"/>
          <a:stretch>
            <a:fillRect/>
          </a:stretch>
        </p:blipFill>
        <p:spPr>
          <a:xfrm>
            <a:off x="0" y="1539502"/>
            <a:ext cx="9144000" cy="5318498"/>
          </a:xfrm>
        </p:spPr>
      </p:pic>
    </p:spTree>
    <p:extLst>
      <p:ext uri="{BB962C8B-B14F-4D97-AF65-F5344CB8AC3E}">
        <p14:creationId xmlns:p14="http://schemas.microsoft.com/office/powerpoint/2010/main" val="143182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World View + Basic Beliefs </a:t>
            </a:r>
            <a:r>
              <a:rPr lang="en-US" b="1" dirty="0" smtClean="0">
                <a:sym typeface="Wingdings"/>
              </a:rPr>
              <a:t>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5985"/>
            <a:ext cx="9144000" cy="568201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World views </a:t>
            </a:r>
            <a:r>
              <a:rPr lang="en-US" sz="3200" dirty="0"/>
              <a:t>deal with basic </a:t>
            </a:r>
            <a:r>
              <a:rPr lang="en-US" sz="3200" b="1" u="sng" dirty="0"/>
              <a:t>beliefs</a:t>
            </a:r>
            <a:r>
              <a:rPr lang="en-US" sz="3200" dirty="0"/>
              <a:t>, not just any </a:t>
            </a:r>
            <a:r>
              <a:rPr lang="en-US" sz="3200" dirty="0" smtClean="0"/>
              <a:t>belief (</a:t>
            </a:r>
            <a:r>
              <a:rPr lang="en-US" sz="3200" dirty="0"/>
              <a:t>an acceptance that a statement is true or that something </a:t>
            </a:r>
            <a:r>
              <a:rPr lang="en-US" sz="3200" dirty="0" smtClean="0"/>
              <a:t>exists; </a:t>
            </a:r>
            <a:r>
              <a:rPr lang="en-US" sz="3200" dirty="0"/>
              <a:t>trust, faith, or confidence in someone or </a:t>
            </a:r>
            <a:r>
              <a:rPr lang="en-US" sz="3200" dirty="0" smtClean="0"/>
              <a:t>something).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54899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Our Beliefs  </a:t>
            </a:r>
            <a:r>
              <a:rPr lang="en-US" b="1" dirty="0" smtClean="0">
                <a:sym typeface="Wingdings"/>
              </a:rPr>
              <a:t>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3200" dirty="0"/>
              <a:t>Our </a:t>
            </a:r>
            <a:r>
              <a:rPr lang="en-US" sz="3200" b="1" u="sng" dirty="0"/>
              <a:t>basic</a:t>
            </a:r>
            <a:r>
              <a:rPr lang="en-US" sz="3200" dirty="0"/>
              <a:t> beliefs emerge whenever we </a:t>
            </a:r>
            <a:r>
              <a:rPr lang="en-US" sz="3200" b="1" u="sng" dirty="0"/>
              <a:t>enquire</a:t>
            </a:r>
            <a:r>
              <a:rPr lang="en-US" sz="3200" dirty="0"/>
              <a:t> about concrete issues in life: </a:t>
            </a:r>
          </a:p>
          <a:p>
            <a:pPr lvl="1"/>
            <a:endParaRPr lang="en-CA" sz="3000" dirty="0" smtClean="0"/>
          </a:p>
          <a:p>
            <a:pPr lvl="1"/>
            <a:r>
              <a:rPr lang="en-CA" sz="3200" dirty="0" smtClean="0"/>
              <a:t>What </a:t>
            </a:r>
            <a:r>
              <a:rPr lang="en-CA" sz="3200" dirty="0"/>
              <a:t>do you say to someone who has had a death in their family? </a:t>
            </a:r>
            <a:endParaRPr lang="en-US" sz="3200" dirty="0"/>
          </a:p>
          <a:p>
            <a:pPr lvl="1"/>
            <a:endParaRPr lang="en-CA" sz="3200" dirty="0" smtClean="0"/>
          </a:p>
          <a:p>
            <a:pPr lvl="1"/>
            <a:r>
              <a:rPr lang="en-CA" sz="3200" dirty="0" smtClean="0"/>
              <a:t>Why </a:t>
            </a:r>
            <a:r>
              <a:rPr lang="en-CA" sz="3200" dirty="0"/>
              <a:t>do innocent people suffer?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8577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473"/>
            <a:ext cx="9144000" cy="1143000"/>
          </a:xfrm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Our Beliefs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4526"/>
            <a:ext cx="9144000" cy="5753473"/>
          </a:xfrm>
        </p:spPr>
        <p:txBody>
          <a:bodyPr>
            <a:normAutofit/>
          </a:bodyPr>
          <a:lstStyle/>
          <a:p>
            <a:pPr lvl="1"/>
            <a:r>
              <a:rPr lang="en-CA" sz="3200" dirty="0" smtClean="0"/>
              <a:t>What </a:t>
            </a:r>
            <a:r>
              <a:rPr lang="en-CA" sz="3200" dirty="0"/>
              <a:t>should we do about </a:t>
            </a:r>
            <a:r>
              <a:rPr lang="en-CA" sz="3200" b="1" u="sng" dirty="0" smtClean="0"/>
              <a:t>famine</a:t>
            </a:r>
            <a:r>
              <a:rPr lang="en-CA" sz="3200" dirty="0" smtClean="0"/>
              <a:t>, war or genocide? </a:t>
            </a:r>
            <a:endParaRPr lang="en-US" sz="3200" dirty="0"/>
          </a:p>
          <a:p>
            <a:pPr lvl="1"/>
            <a:endParaRPr lang="en-CA" sz="3200" dirty="0" smtClean="0"/>
          </a:p>
          <a:p>
            <a:pPr lvl="1"/>
            <a:r>
              <a:rPr lang="en-CA" sz="3200" dirty="0" smtClean="0"/>
              <a:t>What </a:t>
            </a:r>
            <a:r>
              <a:rPr lang="en-CA" sz="3200" dirty="0"/>
              <a:t>is acceptable in terms of </a:t>
            </a:r>
            <a:r>
              <a:rPr lang="en-CA" sz="3200" dirty="0" smtClean="0"/>
              <a:t>sexuality (your feelings about sex)?</a:t>
            </a:r>
          </a:p>
          <a:p>
            <a:pPr lvl="1"/>
            <a:endParaRPr lang="en-CA" sz="3200" dirty="0"/>
          </a:p>
          <a:p>
            <a:pPr lvl="1"/>
            <a:r>
              <a:rPr lang="en-CA" sz="3200" dirty="0"/>
              <a:t>What is acceptable in terms </a:t>
            </a:r>
            <a:r>
              <a:rPr lang="en-CA" sz="3200" dirty="0" smtClean="0"/>
              <a:t>of nudity?</a:t>
            </a:r>
          </a:p>
          <a:p>
            <a:pPr lvl="1"/>
            <a:endParaRPr lang="en-CA" sz="3200" dirty="0"/>
          </a:p>
          <a:p>
            <a:pPr lvl="1"/>
            <a:r>
              <a:rPr lang="en-CA" sz="3200" dirty="0"/>
              <a:t>What is acceptable in terms </a:t>
            </a:r>
            <a:r>
              <a:rPr lang="en-CA" sz="3200" dirty="0" smtClean="0"/>
              <a:t>of </a:t>
            </a:r>
            <a:r>
              <a:rPr lang="en-CA" sz="3200" b="1" u="sng" dirty="0" smtClean="0"/>
              <a:t>inequality</a:t>
            </a:r>
            <a:r>
              <a:rPr lang="en-CA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3202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69839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558ED5"/>
                </a:solidFill>
              </a:rPr>
              <a:t>How might our worldview affect specific areas?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2298"/>
            <a:ext cx="9144000" cy="56057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Roles </a:t>
            </a:r>
            <a:r>
              <a:rPr lang="mr-IN" dirty="0" smtClean="0"/>
              <a:t>–</a:t>
            </a:r>
            <a:r>
              <a:rPr lang="en-US" dirty="0" smtClean="0"/>
              <a:t> How are they created? How does this apply to Gender?</a:t>
            </a:r>
          </a:p>
          <a:p>
            <a:r>
              <a:rPr lang="en-US" dirty="0" smtClean="0"/>
              <a:t>Rituals or Superstition </a:t>
            </a:r>
            <a:r>
              <a:rPr lang="mr-IN" dirty="0" smtClean="0"/>
              <a:t>–</a:t>
            </a:r>
            <a:r>
              <a:rPr lang="en-US" dirty="0" smtClean="0"/>
              <a:t> When is something considered to be “true/real” vs. “made-up/phony”</a:t>
            </a:r>
          </a:p>
          <a:p>
            <a:r>
              <a:rPr lang="en-US" dirty="0" smtClean="0"/>
              <a:t>Social Class and Status </a:t>
            </a:r>
            <a:r>
              <a:rPr lang="mr-IN" dirty="0" smtClean="0"/>
              <a:t>–</a:t>
            </a:r>
            <a:r>
              <a:rPr lang="en-US" dirty="0" smtClean="0"/>
              <a:t> How do we judge someone to be popular? How do we classify people in our society?</a:t>
            </a:r>
          </a:p>
          <a:p>
            <a:r>
              <a:rPr lang="en-US" dirty="0" smtClean="0"/>
              <a:t>Work </a:t>
            </a:r>
            <a:r>
              <a:rPr lang="mr-IN" dirty="0" smtClean="0"/>
              <a:t>–</a:t>
            </a:r>
            <a:r>
              <a:rPr lang="en-US" dirty="0" smtClean="0"/>
              <a:t> Who works? How much time do we spend working? When is it un-acceptable to work?</a:t>
            </a:r>
          </a:p>
          <a:p>
            <a:r>
              <a:rPr lang="en-US" dirty="0" smtClean="0"/>
              <a:t>Time </a:t>
            </a:r>
            <a:r>
              <a:rPr lang="mr-IN" dirty="0" smtClean="0"/>
              <a:t>–</a:t>
            </a:r>
            <a:r>
              <a:rPr lang="en-US" dirty="0" smtClean="0"/>
              <a:t> How does it dictate our lives?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2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D99694"/>
          </a:solidFill>
        </p:spPr>
        <p:txBody>
          <a:bodyPr/>
          <a:lstStyle/>
          <a:p>
            <a:r>
              <a:rPr lang="en-US" dirty="0" smtClean="0"/>
              <a:t>Two World-Views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1143000"/>
            <a:ext cx="4645025" cy="448646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Western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2" y="1696510"/>
            <a:ext cx="4645025" cy="5161490"/>
          </a:xfrm>
        </p:spPr>
        <p:txBody>
          <a:bodyPr/>
          <a:lstStyle/>
          <a:p>
            <a:r>
              <a:rPr lang="en-US" dirty="0" smtClean="0"/>
              <a:t>Scientific/Written Record</a:t>
            </a:r>
          </a:p>
          <a:p>
            <a:r>
              <a:rPr lang="en-US" dirty="0" smtClean="0"/>
              <a:t>There is one truth; based on science.</a:t>
            </a:r>
          </a:p>
          <a:p>
            <a:r>
              <a:rPr lang="en-US" dirty="0" smtClean="0"/>
              <a:t>The land is a resource we should develop and extract.</a:t>
            </a:r>
          </a:p>
          <a:p>
            <a:r>
              <a:rPr lang="en-US" dirty="0" smtClean="0"/>
              <a:t>Time is Linear: months, years, etc.</a:t>
            </a:r>
          </a:p>
          <a:p>
            <a:r>
              <a:rPr lang="en-US" dirty="0" smtClean="0"/>
              <a:t>Humans are most important in the world.</a:t>
            </a:r>
          </a:p>
          <a:p>
            <a:r>
              <a:rPr lang="en-US" dirty="0" smtClean="0"/>
              <a:t>Wealth is beneficial for the individual.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143000"/>
            <a:ext cx="4498976" cy="4486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First Peoples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3" y="1714398"/>
            <a:ext cx="4498977" cy="5143602"/>
          </a:xfrm>
        </p:spPr>
        <p:txBody>
          <a:bodyPr/>
          <a:lstStyle/>
          <a:p>
            <a:r>
              <a:rPr lang="en-US" dirty="0" smtClean="0"/>
              <a:t>Spirituality/Oral Story</a:t>
            </a:r>
          </a:p>
          <a:p>
            <a:r>
              <a:rPr lang="en-US" dirty="0" smtClean="0"/>
              <a:t>There are multiple truths; based on experiences.</a:t>
            </a:r>
          </a:p>
          <a:p>
            <a:r>
              <a:rPr lang="en-US" dirty="0" smtClean="0"/>
              <a:t>The Land is Sacred.</a:t>
            </a:r>
          </a:p>
          <a:p>
            <a:r>
              <a:rPr lang="en-US" dirty="0" smtClean="0"/>
              <a:t>Time is Cyclical: Seasons/Events.</a:t>
            </a:r>
          </a:p>
          <a:p>
            <a:r>
              <a:rPr lang="en-US" dirty="0" smtClean="0"/>
              <a:t>Humans are not the most important in the world.</a:t>
            </a:r>
          </a:p>
          <a:p>
            <a:r>
              <a:rPr lang="en-US" dirty="0" smtClean="0"/>
              <a:t>Wealth is beneficial for the community.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1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58039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hlinkClick r:id="rId3"/>
              </a:rPr>
              <a:t>Haida </a:t>
            </a:r>
            <a:r>
              <a:rPr lang="en-US" dirty="0" err="1" smtClean="0">
                <a:solidFill>
                  <a:srgbClr val="FFFFFF"/>
                </a:solidFill>
              </a:rPr>
              <a:t>Gwaii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283" y="1539502"/>
            <a:ext cx="4164718" cy="531849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 to be called the “Queen Charlottes” or “The </a:t>
            </a:r>
            <a:r>
              <a:rPr lang="en-US" b="1" u="sng" dirty="0" smtClean="0"/>
              <a:t>Charlottes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June 3</a:t>
            </a:r>
            <a:r>
              <a:rPr lang="en-US" baseline="30000" dirty="0" smtClean="0"/>
              <a:t>rd</a:t>
            </a:r>
            <a:r>
              <a:rPr lang="en-US" dirty="0" smtClean="0"/>
              <a:t>, 2010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u="sng" dirty="0" smtClean="0"/>
              <a:t>Reconciliation</a:t>
            </a:r>
            <a:r>
              <a:rPr lang="en-US" dirty="0" smtClean="0"/>
              <a:t> Act renamed it.</a:t>
            </a:r>
          </a:p>
          <a:p>
            <a:r>
              <a:rPr lang="en-US" dirty="0" smtClean="0"/>
              <a:t>Haida </a:t>
            </a:r>
            <a:r>
              <a:rPr lang="en-US" dirty="0" err="1" smtClean="0"/>
              <a:t>Gwaii</a:t>
            </a:r>
            <a:r>
              <a:rPr lang="en-US" dirty="0" smtClean="0"/>
              <a:t> translates to “Island of the </a:t>
            </a:r>
            <a:r>
              <a:rPr lang="en-US" b="1" u="sng" dirty="0" smtClean="0"/>
              <a:t>People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Over </a:t>
            </a:r>
            <a:r>
              <a:rPr lang="en-US" b="1" u="sng" dirty="0" smtClean="0"/>
              <a:t>150</a:t>
            </a:r>
            <a:r>
              <a:rPr lang="en-US" dirty="0" smtClean="0"/>
              <a:t> islands make up this Archipelago.</a:t>
            </a:r>
          </a:p>
          <a:p>
            <a:r>
              <a:rPr lang="en-US" dirty="0" smtClean="0"/>
              <a:t>Some of the oldest First Nations sites in Canada, dating back </a:t>
            </a:r>
            <a:r>
              <a:rPr lang="en-US" b="1" u="sng" dirty="0" smtClean="0"/>
              <a:t>13,000</a:t>
            </a:r>
            <a:r>
              <a:rPr lang="en-US" dirty="0" smtClean="0"/>
              <a:t> years ago.</a:t>
            </a:r>
            <a:endParaRPr lang="en-US" dirty="0"/>
          </a:p>
        </p:txBody>
      </p:sp>
      <p:pic>
        <p:nvPicPr>
          <p:cNvPr id="4" name="Picture 3" descr="Screen Shot 2019-08-08 at 2.35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80393"/>
            <a:ext cx="4979283" cy="52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60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950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Haida </a:t>
            </a:r>
            <a:r>
              <a:rPr lang="en-US" dirty="0" err="1" smtClean="0">
                <a:solidFill>
                  <a:srgbClr val="FFFFFF"/>
                </a:solidFill>
              </a:rPr>
              <a:t>Gwaii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>
                <a:solidFill>
                  <a:srgbClr val="FFFFFF"/>
                </a:solidFill>
              </a:rPr>
              <a:t>Totem Poles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https://</a:t>
            </a:r>
            <a:r>
              <a:rPr lang="en-US" sz="3100" dirty="0" err="1">
                <a:solidFill>
                  <a:srgbClr val="FFFFFF"/>
                </a:solidFill>
              </a:rPr>
              <a:t>indigenousfoundations.arts.ubc.ca</a:t>
            </a:r>
            <a:r>
              <a:rPr lang="en-US" sz="3100" dirty="0">
                <a:solidFill>
                  <a:srgbClr val="FFFFFF"/>
                </a:solidFill>
              </a:rPr>
              <a:t>/</a:t>
            </a:r>
            <a:r>
              <a:rPr lang="en-US" sz="3100" dirty="0" err="1">
                <a:solidFill>
                  <a:srgbClr val="FFFFFF"/>
                </a:solidFill>
              </a:rPr>
              <a:t>totem_poles</a:t>
            </a:r>
            <a:r>
              <a:rPr lang="en-US" sz="3100" dirty="0" smtClean="0">
                <a:solidFill>
                  <a:srgbClr val="FFFFFF"/>
                </a:solidFill>
              </a:rPr>
              <a:t>/</a:t>
            </a:r>
            <a:br>
              <a:rPr lang="en-US" sz="3100" dirty="0" smtClean="0">
                <a:solidFill>
                  <a:srgbClr val="FFFFFF"/>
                </a:solidFill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6091" y="1539502"/>
            <a:ext cx="3167909" cy="53184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the purpose of the </a:t>
            </a:r>
            <a:r>
              <a:rPr lang="en-US" dirty="0" smtClean="0">
                <a:hlinkClick r:id="rId3"/>
              </a:rPr>
              <a:t>Totem </a:t>
            </a:r>
            <a:r>
              <a:rPr lang="en-US" dirty="0" smtClean="0"/>
              <a:t>Pole?</a:t>
            </a:r>
          </a:p>
          <a:p>
            <a:r>
              <a:rPr lang="en-US" dirty="0" smtClean="0"/>
              <a:t>What do the symbols represent?</a:t>
            </a:r>
          </a:p>
          <a:p>
            <a:r>
              <a:rPr lang="en-US" dirty="0" smtClean="0"/>
              <a:t>How many types are there?</a:t>
            </a:r>
          </a:p>
          <a:p>
            <a:r>
              <a:rPr lang="en-US" dirty="0" smtClean="0"/>
              <a:t>Explain the process of carving a totem pole, including selection.</a:t>
            </a:r>
            <a:endParaRPr lang="en-US" dirty="0"/>
          </a:p>
        </p:txBody>
      </p:sp>
      <p:pic>
        <p:nvPicPr>
          <p:cNvPr id="5" name="Picture 4" descr="Screen Shot 2019-08-08 at 2.34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502"/>
            <a:ext cx="5976091" cy="53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2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38"/>
            <a:ext cx="9144000" cy="127859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Reading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en-US" dirty="0" smtClean="0">
                <a:solidFill>
                  <a:srgbClr val="FFFFFF"/>
                </a:solidFill>
              </a:rPr>
              <a:t> Pg. 8-15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BC_First-Nations-Studies (dragged)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0" r="-382"/>
          <a:stretch/>
        </p:blipFill>
        <p:spPr>
          <a:xfrm>
            <a:off x="0" y="1270633"/>
            <a:ext cx="4957983" cy="5587367"/>
          </a:xfrm>
        </p:spPr>
      </p:pic>
      <p:pic>
        <p:nvPicPr>
          <p:cNvPr id="5" name="Picture 4" descr="3_Cooperative Teach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08" y="1287233"/>
            <a:ext cx="4307791" cy="611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4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38"/>
            <a:ext cx="9144000" cy="127859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Spirit </a:t>
            </a:r>
            <a:r>
              <a:rPr lang="en-US" dirty="0" smtClean="0">
                <a:solidFill>
                  <a:srgbClr val="FFFFFF"/>
                </a:solidFill>
                <a:hlinkClick r:id="rId2"/>
              </a:rPr>
              <a:t>Bear 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Stewardship, Spirituality, and </a:t>
            </a:r>
            <a:r>
              <a:rPr lang="en-US" smtClean="0">
                <a:solidFill>
                  <a:srgbClr val="FFFFFF"/>
                </a:solidFill>
              </a:rPr>
              <a:t>the Land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new-d1-0217-bearz-jp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01" r="-344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071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9502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Lahal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hlinkClick r:id="rId3"/>
              </a:rPr>
              <a:t>(Bone Game)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6637" y="1539502"/>
            <a:ext cx="2577363" cy="5318498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_BBHge8wzR0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nknow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502"/>
            <a:ext cx="3308382" cy="5318498"/>
          </a:xfrm>
          <a:prstGeom prst="rect">
            <a:avLst/>
          </a:prstGeom>
        </p:spPr>
      </p:pic>
      <p:pic>
        <p:nvPicPr>
          <p:cNvPr id="6" name="Picture 5" descr="Central Okanagan J-20111026-0069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32" y="1539502"/>
            <a:ext cx="3238405" cy="53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8000"/>
          </a:solidFill>
        </p:spPr>
        <p:txBody>
          <a:bodyPr/>
          <a:lstStyle/>
          <a:p>
            <a:r>
              <a:rPr lang="en-US" dirty="0" smtClean="0"/>
              <a:t>K.W.L </a:t>
            </a:r>
            <a:r>
              <a:rPr lang="mr-IN" dirty="0" smtClean="0"/>
              <a:t>–</a:t>
            </a:r>
            <a:r>
              <a:rPr lang="en-US" dirty="0" smtClean="0"/>
              <a:t> Come grab a copy.</a:t>
            </a:r>
            <a:endParaRPr lang="en-US" dirty="0"/>
          </a:p>
        </p:txBody>
      </p:sp>
      <p:pic>
        <p:nvPicPr>
          <p:cNvPr id="4" name="Content Placeholder 3" descr="1_KWL Templat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9" b="13909"/>
          <a:stretch/>
        </p:blipFill>
        <p:spPr/>
      </p:pic>
      <p:sp>
        <p:nvSpPr>
          <p:cNvPr id="6" name="TextBox 5"/>
          <p:cNvSpPr txBox="1"/>
          <p:nvPr/>
        </p:nvSpPr>
        <p:spPr>
          <a:xfrm>
            <a:off x="226154" y="2922369"/>
            <a:ext cx="25920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are some of the main characteristics of societies of First Nations in BC?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902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69839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Drawing Topics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2_Drawing Topic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" r="-873"/>
          <a:stretch/>
        </p:blipFill>
        <p:spPr>
          <a:xfrm>
            <a:off x="0" y="1269838"/>
            <a:ext cx="4801416" cy="5965298"/>
          </a:xfrm>
        </p:spPr>
      </p:pic>
      <p:sp>
        <p:nvSpPr>
          <p:cNvPr id="5" name="TextBox 4"/>
          <p:cNvSpPr txBox="1"/>
          <p:nvPr/>
        </p:nvSpPr>
        <p:spPr>
          <a:xfrm>
            <a:off x="4801416" y="1287233"/>
            <a:ext cx="43425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Choose any two of the following headings and draw an illustration/image for it. Be sure to include a caption that illustrates your understanding of the topic.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Introduction to the Voice of the Land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Governance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Spirituality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Cross-Cultural Protocols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Conflict Resolution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Stewardship of the Land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79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Stations Activity</a:t>
            </a:r>
          </a:p>
          <a:p>
            <a:r>
              <a:rPr lang="en-US" dirty="0" smtClean="0"/>
              <a:t>Finish ‘Origin Story’ Assignment</a:t>
            </a:r>
          </a:p>
          <a:p>
            <a:r>
              <a:rPr lang="en-US" dirty="0" smtClean="0"/>
              <a:t>Begin working on Intro-Drawing Assignment</a:t>
            </a:r>
          </a:p>
          <a:p>
            <a:r>
              <a:rPr lang="en-US" dirty="0" smtClean="0"/>
              <a:t>Begin working on Intro-Questions </a:t>
            </a:r>
          </a:p>
          <a:p>
            <a:r>
              <a:rPr lang="en-US" dirty="0" smtClean="0"/>
              <a:t>Begin working on Totem Poles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57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1557</Words>
  <Application>Microsoft Macintosh PowerPoint</Application>
  <PresentationFormat>On-screen Show (4:3)</PresentationFormat>
  <Paragraphs>171</Paragraphs>
  <Slides>36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Outline</vt:lpstr>
      <vt:lpstr>Intro: The Voice of the Land is our Language</vt:lpstr>
      <vt:lpstr>Reading – Pg. 8-15</vt:lpstr>
      <vt:lpstr>Spirit Bear  Stewardship, Spirituality, and the Land</vt:lpstr>
      <vt:lpstr>Lahal  (Bone Game)</vt:lpstr>
      <vt:lpstr>K.W.L – Come grab a copy.</vt:lpstr>
      <vt:lpstr>Drawing Topics</vt:lpstr>
      <vt:lpstr>Classwork</vt:lpstr>
      <vt:lpstr>Myth: Indigenous People Don’t Pay Taxes in Canada</vt:lpstr>
      <vt:lpstr>Outline</vt:lpstr>
      <vt:lpstr>Acceptable or Un-Acceptable</vt:lpstr>
      <vt:lpstr>Acceptable or Un-Acceptable: Tipping a Waiter/Waitress</vt:lpstr>
      <vt:lpstr>Acceptable or Un-Acceptable: Giving the Thumbs-Up</vt:lpstr>
      <vt:lpstr>Acceptable or Un-Acceptable: Opening a Present Immediately</vt:lpstr>
      <vt:lpstr>Acceptable or Un-Acceptable: Eating an Entire Meal</vt:lpstr>
      <vt:lpstr>What is a World View?</vt:lpstr>
      <vt:lpstr>Through Our World View </vt:lpstr>
      <vt:lpstr>World View: Not Realized or Articulated </vt:lpstr>
      <vt:lpstr>How Do We Learn About Our World View? </vt:lpstr>
      <vt:lpstr>Learning from Culture, Family + Community </vt:lpstr>
      <vt:lpstr>The Lens + Meaning </vt:lpstr>
      <vt:lpstr>Culture: Our Norm + Difference  </vt:lpstr>
      <vt:lpstr>Cultural Expression =  Understandings or Assumptions? </vt:lpstr>
      <vt:lpstr>What Happens When We Do Not Accept Or Understand Other World Views? </vt:lpstr>
      <vt:lpstr>Other Viewpoints Exist:  Beware of Ethnocentrism </vt:lpstr>
      <vt:lpstr>Prejudice, Stereotypes, Racism . . .</vt:lpstr>
      <vt:lpstr>The Roots of Conflict: Awareness Needed </vt:lpstr>
      <vt:lpstr>How Are World Views Connected To Our Basic Beliefs? </vt:lpstr>
      <vt:lpstr>World View + Basic Beliefs  </vt:lpstr>
      <vt:lpstr>Our Beliefs  </vt:lpstr>
      <vt:lpstr>Our Beliefs </vt:lpstr>
      <vt:lpstr>How might our worldview affect specific areas?</vt:lpstr>
      <vt:lpstr>Two World-Views</vt:lpstr>
      <vt:lpstr>Haida Gwaii</vt:lpstr>
      <vt:lpstr> Haida Gwaii, Totem Poles https://indigenousfoundations.arts.ubc.ca/totem_poles/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Mykael Koe</dc:creator>
  <cp:lastModifiedBy>Mykael Koe</cp:lastModifiedBy>
  <cp:revision>1</cp:revision>
  <dcterms:created xsi:type="dcterms:W3CDTF">2019-09-13T01:01:32Z</dcterms:created>
  <dcterms:modified xsi:type="dcterms:W3CDTF">2019-09-13T01:02:05Z</dcterms:modified>
</cp:coreProperties>
</file>