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4.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6" r:id="rId1"/>
  </p:sldMasterIdLst>
  <p:notesMasterIdLst>
    <p:notesMasterId r:id="rId121"/>
  </p:notesMasterIdLst>
  <p:sldIdLst>
    <p:sldId id="256" r:id="rId2"/>
    <p:sldId id="458" r:id="rId3"/>
    <p:sldId id="258" r:id="rId4"/>
    <p:sldId id="259" r:id="rId5"/>
    <p:sldId id="261" r:id="rId6"/>
    <p:sldId id="263" r:id="rId7"/>
    <p:sldId id="262" r:id="rId8"/>
    <p:sldId id="395" r:id="rId9"/>
    <p:sldId id="264" r:id="rId10"/>
    <p:sldId id="260" r:id="rId11"/>
    <p:sldId id="265" r:id="rId12"/>
    <p:sldId id="459" r:id="rId13"/>
    <p:sldId id="461" r:id="rId14"/>
    <p:sldId id="266" r:id="rId15"/>
    <p:sldId id="406" r:id="rId16"/>
    <p:sldId id="407" r:id="rId17"/>
    <p:sldId id="419" r:id="rId18"/>
    <p:sldId id="408" r:id="rId19"/>
    <p:sldId id="267" r:id="rId20"/>
    <p:sldId id="268" r:id="rId21"/>
    <p:sldId id="269" r:id="rId22"/>
    <p:sldId id="270" r:id="rId23"/>
    <p:sldId id="271" r:id="rId24"/>
    <p:sldId id="457" r:id="rId25"/>
    <p:sldId id="418" r:id="rId26"/>
    <p:sldId id="420" r:id="rId27"/>
    <p:sldId id="273" r:id="rId28"/>
    <p:sldId id="384" r:id="rId29"/>
    <p:sldId id="428" r:id="rId30"/>
    <p:sldId id="410" r:id="rId31"/>
    <p:sldId id="409" r:id="rId32"/>
    <p:sldId id="421" r:id="rId33"/>
    <p:sldId id="450" r:id="rId34"/>
    <p:sldId id="446" r:id="rId35"/>
    <p:sldId id="447" r:id="rId36"/>
    <p:sldId id="445" r:id="rId37"/>
    <p:sldId id="452" r:id="rId38"/>
    <p:sldId id="448" r:id="rId39"/>
    <p:sldId id="456" r:id="rId40"/>
    <p:sldId id="422" r:id="rId41"/>
    <p:sldId id="412" r:id="rId42"/>
    <p:sldId id="411" r:id="rId43"/>
    <p:sldId id="272" r:id="rId44"/>
    <p:sldId id="274" r:id="rId45"/>
    <p:sldId id="376" r:id="rId46"/>
    <p:sldId id="413" r:id="rId47"/>
    <p:sldId id="414" r:id="rId48"/>
    <p:sldId id="416" r:id="rId49"/>
    <p:sldId id="417" r:id="rId50"/>
    <p:sldId id="385" r:id="rId51"/>
    <p:sldId id="386" r:id="rId52"/>
    <p:sldId id="387" r:id="rId53"/>
    <p:sldId id="388" r:id="rId54"/>
    <p:sldId id="429" r:id="rId55"/>
    <p:sldId id="392" r:id="rId56"/>
    <p:sldId id="393" r:id="rId57"/>
    <p:sldId id="449" r:id="rId58"/>
    <p:sldId id="423" r:id="rId59"/>
    <p:sldId id="381" r:id="rId60"/>
    <p:sldId id="454" r:id="rId61"/>
    <p:sldId id="453" r:id="rId62"/>
    <p:sldId id="404" r:id="rId63"/>
    <p:sldId id="405" r:id="rId64"/>
    <p:sldId id="378" r:id="rId65"/>
    <p:sldId id="435" r:id="rId66"/>
    <p:sldId id="436" r:id="rId67"/>
    <p:sldId id="462" r:id="rId68"/>
    <p:sldId id="463" r:id="rId69"/>
    <p:sldId id="437" r:id="rId70"/>
    <p:sldId id="438" r:id="rId71"/>
    <p:sldId id="278" r:id="rId72"/>
    <p:sldId id="439" r:id="rId73"/>
    <p:sldId id="465" r:id="rId74"/>
    <p:sldId id="466" r:id="rId75"/>
    <p:sldId id="467" r:id="rId76"/>
    <p:sldId id="468" r:id="rId77"/>
    <p:sldId id="469" r:id="rId78"/>
    <p:sldId id="470" r:id="rId79"/>
    <p:sldId id="471" r:id="rId80"/>
    <p:sldId id="472" r:id="rId81"/>
    <p:sldId id="473" r:id="rId82"/>
    <p:sldId id="474" r:id="rId83"/>
    <p:sldId id="475" r:id="rId84"/>
    <p:sldId id="476" r:id="rId85"/>
    <p:sldId id="477" r:id="rId86"/>
    <p:sldId id="478" r:id="rId87"/>
    <p:sldId id="479" r:id="rId88"/>
    <p:sldId id="480" r:id="rId89"/>
    <p:sldId id="481" r:id="rId90"/>
    <p:sldId id="482" r:id="rId91"/>
    <p:sldId id="483" r:id="rId92"/>
    <p:sldId id="484" r:id="rId93"/>
    <p:sldId id="485" r:id="rId94"/>
    <p:sldId id="486" r:id="rId95"/>
    <p:sldId id="487" r:id="rId96"/>
    <p:sldId id="488" r:id="rId97"/>
    <p:sldId id="489" r:id="rId98"/>
    <p:sldId id="490" r:id="rId99"/>
    <p:sldId id="491" r:id="rId100"/>
    <p:sldId id="492" r:id="rId101"/>
    <p:sldId id="493" r:id="rId102"/>
    <p:sldId id="494" r:id="rId103"/>
    <p:sldId id="495" r:id="rId104"/>
    <p:sldId id="442" r:id="rId105"/>
    <p:sldId id="496" r:id="rId106"/>
    <p:sldId id="497" r:id="rId107"/>
    <p:sldId id="498" r:id="rId108"/>
    <p:sldId id="499" r:id="rId109"/>
    <p:sldId id="500" r:id="rId110"/>
    <p:sldId id="501" r:id="rId111"/>
    <p:sldId id="502" r:id="rId112"/>
    <p:sldId id="503" r:id="rId113"/>
    <p:sldId id="504" r:id="rId114"/>
    <p:sldId id="505" r:id="rId115"/>
    <p:sldId id="506" r:id="rId116"/>
    <p:sldId id="279" r:id="rId117"/>
    <p:sldId id="280" r:id="rId118"/>
    <p:sldId id="281" r:id="rId119"/>
    <p:sldId id="443" r:id="rId1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59" d="100"/>
          <a:sy n="59" d="100"/>
        </p:scale>
        <p:origin x="-1568" y="-1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notesMaster" Target="notesMasters/notesMaster1.xml"/><Relationship Id="rId122" Type="http://schemas.openxmlformats.org/officeDocument/2006/relationships/printerSettings" Target="printerSettings/printerSettings1.bin"/><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61424B-4186-2945-BF75-9C46D772A58E}" type="datetimeFigureOut">
              <a:rPr lang="en-US" smtClean="0"/>
              <a:t>18-06-06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B51503-CC57-AB43-919E-7F710CCB041D}" type="slidenum">
              <a:rPr lang="en-US" smtClean="0"/>
              <a:t>‹#›</a:t>
            </a:fld>
            <a:endParaRPr lang="en-US"/>
          </a:p>
        </p:txBody>
      </p:sp>
    </p:spTree>
    <p:extLst>
      <p:ext uri="{BB962C8B-B14F-4D97-AF65-F5344CB8AC3E}">
        <p14:creationId xmlns:p14="http://schemas.microsoft.com/office/powerpoint/2010/main" val="3554626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8B7DA58-B9D3-2841-9F3F-1E5EB7B268A4}" type="slidenum">
              <a:rPr lang="en-US" sz="1200">
                <a:solidFill>
                  <a:schemeClr val="tx1"/>
                </a:solidFill>
                <a:latin typeface="Arial" charset="0"/>
                <a:ea typeface="ＭＳ Ｐゴシック" charset="0"/>
                <a:cs typeface="ＭＳ Ｐゴシック" charset="0"/>
              </a:rPr>
              <a:pPr/>
              <a:t>76</a:t>
            </a:fld>
            <a:endParaRPr lang="en-US" sz="1200">
              <a:solidFill>
                <a:schemeClr val="tx1"/>
              </a:solidFill>
              <a:latin typeface="Arial" charset="0"/>
              <a:ea typeface="ＭＳ Ｐゴシック" charset="0"/>
              <a:cs typeface="ＭＳ Ｐゴシック" charset="0"/>
            </a:endParaRPr>
          </a:p>
        </p:txBody>
      </p:sp>
      <p:sp>
        <p:nvSpPr>
          <p:cNvPr id="6146" name="Rectangle 2"/>
          <p:cNvSpPr>
            <a:spLocks noGrp="1" noRot="1" noChangeAspect="1" noChangeArrowheads="1" noTextEdit="1"/>
          </p:cNvSpPr>
          <p:nvPr>
            <p:ph type="sldImg"/>
          </p:nvPr>
        </p:nvSpPr>
        <p:spPr>
          <a:xfrm>
            <a:off x="-14225588" y="-11796713"/>
            <a:ext cx="16651288" cy="12490451"/>
          </a:xfrm>
          <a:ln/>
        </p:spPr>
      </p:sp>
      <p:sp>
        <p:nvSpPr>
          <p:cNvPr id="10243"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CA8EB2-77A1-2347-BA8E-40C37C1A0C25}" type="slidenum">
              <a:rPr lang="en-US" sz="1200"/>
              <a:pPr/>
              <a:t>77</a:t>
            </a:fld>
            <a:endParaRPr lang="en-US" sz="1200"/>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3" name="Rectangle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1" name="Rectangle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3" name="Rectangle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1" name="Rectangle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5" name="Rectangle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3" name="Rectangle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64D21F-E593-4F46-A524-8DECA4D89F63}" type="slidenum">
              <a:rPr lang="en-US" sz="1200"/>
              <a:pPr/>
              <a:t>111</a:t>
            </a:fld>
            <a:endParaRPr lang="en-US" sz="1200"/>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ED3E41-E2DE-48B7-AD25-2C05D8372D60}" type="datetime4">
              <a:rPr lang="en-US" smtClean="0"/>
              <a:pPr/>
              <a:t>June 6, 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3747735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119237-00E8-48F5-9A77-8496B8A0E541}" type="datetimeFigureOut">
              <a:rPr lang="en-US" smtClean="0"/>
              <a:t>18-06-06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60992-D05B-4846-8E6E-CA034CB4F16F}" type="slidenum">
              <a:rPr lang="en-US" smtClean="0"/>
              <a:t>‹#›</a:t>
            </a:fld>
            <a:endParaRPr lang="en-US"/>
          </a:p>
        </p:txBody>
      </p:sp>
    </p:spTree>
    <p:extLst>
      <p:ext uri="{BB962C8B-B14F-4D97-AF65-F5344CB8AC3E}">
        <p14:creationId xmlns:p14="http://schemas.microsoft.com/office/powerpoint/2010/main" val="610577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119237-00E8-48F5-9A77-8496B8A0E541}" type="datetimeFigureOut">
              <a:rPr lang="en-US" smtClean="0"/>
              <a:t>18-06-06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560992-D05B-4846-8E6E-CA034CB4F16F}" type="slidenum">
              <a:rPr lang="en-US" smtClean="0"/>
              <a:t>‹#›</a:t>
            </a:fld>
            <a:endParaRPr lang="en-US"/>
          </a:p>
        </p:txBody>
      </p:sp>
    </p:spTree>
    <p:extLst>
      <p:ext uri="{BB962C8B-B14F-4D97-AF65-F5344CB8AC3E}">
        <p14:creationId xmlns:p14="http://schemas.microsoft.com/office/powerpoint/2010/main" val="3755865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66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4290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fld id="{9480E32F-0708-0247-8E38-02E4652D71F2}" type="slidenum">
              <a:rPr lang="en-US"/>
              <a:pPr/>
              <a:t>‹#›</a:t>
            </a:fld>
            <a:endParaRPr lang="en-US"/>
          </a:p>
        </p:txBody>
      </p:sp>
    </p:spTree>
    <p:extLst>
      <p:ext uri="{BB962C8B-B14F-4D97-AF65-F5344CB8AC3E}">
        <p14:creationId xmlns:p14="http://schemas.microsoft.com/office/powerpoint/2010/main" val="1189524234"/>
      </p:ext>
    </p:extLst>
  </p:cSld>
  <p:clrMapOvr>
    <a:masterClrMapping/>
  </p:clrMapOvr>
  <p:transition xmlns:p14="http://schemas.microsoft.com/office/powerpoint/2010/main" spd="slow">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fr-CA"/>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Rectangle 4"/>
          <p:cNvSpPr>
            <a:spLocks noGrp="1" noChangeArrowheads="1"/>
          </p:cNvSpPr>
          <p:nvPr>
            <p:ph type="dt" sz="half" idx="10"/>
          </p:nvPr>
        </p:nvSpPr>
        <p:spPr/>
        <p:txBody>
          <a:bodyPr/>
          <a:lstStyle>
            <a:lvl1pPr>
              <a:defRPr/>
            </a:lvl1pPr>
          </a:lstStyle>
          <a:p>
            <a:pPr>
              <a:defRPr/>
            </a:pPr>
            <a:endParaRPr lang="en-US" altLang="fr-FR"/>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fr-FR"/>
          </a:p>
        </p:txBody>
      </p:sp>
      <p:sp>
        <p:nvSpPr>
          <p:cNvPr id="7" name="Rectangle 6"/>
          <p:cNvSpPr>
            <a:spLocks noGrp="1" noChangeArrowheads="1"/>
          </p:cNvSpPr>
          <p:nvPr>
            <p:ph type="sldNum" sz="quarter" idx="12"/>
          </p:nvPr>
        </p:nvSpPr>
        <p:spPr/>
        <p:txBody>
          <a:bodyPr/>
          <a:lstStyle>
            <a:lvl1pPr>
              <a:defRPr/>
            </a:lvl1pPr>
          </a:lstStyle>
          <a:p>
            <a:pPr>
              <a:defRPr/>
            </a:pPr>
            <a:fld id="{601EC452-03F2-0F47-8E25-9F336B65ADC5}" type="slidenum">
              <a:rPr lang="en-US"/>
              <a:pPr>
                <a:defRPr/>
              </a:pPr>
              <a:t>‹#›</a:t>
            </a:fld>
            <a:endParaRPr lang="en-US"/>
          </a:p>
        </p:txBody>
      </p:sp>
    </p:spTree>
    <p:extLst>
      <p:ext uri="{BB962C8B-B14F-4D97-AF65-F5344CB8AC3E}">
        <p14:creationId xmlns:p14="http://schemas.microsoft.com/office/powerpoint/2010/main" val="2963867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fr-CA"/>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Rectangle 4"/>
          <p:cNvSpPr>
            <a:spLocks noGrp="1" noChangeArrowheads="1"/>
          </p:cNvSpPr>
          <p:nvPr>
            <p:ph type="dt" sz="half" idx="10"/>
          </p:nvPr>
        </p:nvSpPr>
        <p:spPr/>
        <p:txBody>
          <a:bodyPr/>
          <a:lstStyle>
            <a:lvl1pPr>
              <a:defRPr/>
            </a:lvl1pPr>
          </a:lstStyle>
          <a:p>
            <a:pPr>
              <a:defRPr/>
            </a:pPr>
            <a:endParaRPr lang="en-US" altLang="fr-FR"/>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fr-FR"/>
          </a:p>
        </p:txBody>
      </p:sp>
      <p:sp>
        <p:nvSpPr>
          <p:cNvPr id="7" name="Rectangle 6"/>
          <p:cNvSpPr>
            <a:spLocks noGrp="1" noChangeArrowheads="1"/>
          </p:cNvSpPr>
          <p:nvPr>
            <p:ph type="sldNum" sz="quarter" idx="12"/>
          </p:nvPr>
        </p:nvSpPr>
        <p:spPr/>
        <p:txBody>
          <a:bodyPr/>
          <a:lstStyle>
            <a:lvl1pPr>
              <a:defRPr/>
            </a:lvl1pPr>
          </a:lstStyle>
          <a:p>
            <a:pPr>
              <a:defRPr/>
            </a:pPr>
            <a:fld id="{9FE03612-DD7F-DD4D-95C6-49FF758516B1}" type="slidenum">
              <a:rPr lang="en-US"/>
              <a:pPr>
                <a:defRPr/>
              </a:pPr>
              <a:t>‹#›</a:t>
            </a:fld>
            <a:endParaRPr lang="en-US"/>
          </a:p>
        </p:txBody>
      </p:sp>
    </p:spTree>
    <p:extLst>
      <p:ext uri="{BB962C8B-B14F-4D97-AF65-F5344CB8AC3E}">
        <p14:creationId xmlns:p14="http://schemas.microsoft.com/office/powerpoint/2010/main" val="577032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fr-CA"/>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Rectangle 4"/>
          <p:cNvSpPr>
            <a:spLocks noGrp="1" noChangeArrowheads="1"/>
          </p:cNvSpPr>
          <p:nvPr>
            <p:ph type="dt" sz="half" idx="10"/>
          </p:nvPr>
        </p:nvSpPr>
        <p:spPr/>
        <p:txBody>
          <a:bodyPr/>
          <a:lstStyle>
            <a:lvl1pPr>
              <a:defRPr/>
            </a:lvl1pPr>
          </a:lstStyle>
          <a:p>
            <a:pPr>
              <a:defRPr/>
            </a:pPr>
            <a:endParaRPr lang="en-US" altLang="fr-FR"/>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fr-FR"/>
          </a:p>
        </p:txBody>
      </p:sp>
      <p:sp>
        <p:nvSpPr>
          <p:cNvPr id="7" name="Rectangle 6"/>
          <p:cNvSpPr>
            <a:spLocks noGrp="1" noChangeArrowheads="1"/>
          </p:cNvSpPr>
          <p:nvPr>
            <p:ph type="sldNum" sz="quarter" idx="12"/>
          </p:nvPr>
        </p:nvSpPr>
        <p:spPr/>
        <p:txBody>
          <a:bodyPr/>
          <a:lstStyle>
            <a:lvl1pPr>
              <a:defRPr/>
            </a:lvl1pPr>
          </a:lstStyle>
          <a:p>
            <a:pPr>
              <a:defRPr/>
            </a:pPr>
            <a:fld id="{95309B42-E331-D142-9C78-250A4249150E}" type="slidenum">
              <a:rPr lang="en-US"/>
              <a:pPr>
                <a:defRPr/>
              </a:pPr>
              <a:t>‹#›</a:t>
            </a:fld>
            <a:endParaRPr lang="en-US"/>
          </a:p>
        </p:txBody>
      </p:sp>
    </p:spTree>
    <p:extLst>
      <p:ext uri="{BB962C8B-B14F-4D97-AF65-F5344CB8AC3E}">
        <p14:creationId xmlns:p14="http://schemas.microsoft.com/office/powerpoint/2010/main" val="293298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6202C6-8B37-41F0-B3E4-774551D1C22F}" type="datetime4">
              <a:rPr lang="en-US" smtClean="0"/>
              <a:pPr/>
              <a:t>June 6, 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44759D-0EFF-4FB2-9CCE-04E00944F0FE}" type="slidenum">
              <a:rPr lang="en-US" smtClean="0"/>
              <a:pPr/>
              <a:t>‹#›</a:t>
            </a:fld>
            <a:endParaRPr lang="en-US"/>
          </a:p>
        </p:txBody>
      </p:sp>
    </p:spTree>
    <p:extLst>
      <p:ext uri="{BB962C8B-B14F-4D97-AF65-F5344CB8AC3E}">
        <p14:creationId xmlns:p14="http://schemas.microsoft.com/office/powerpoint/2010/main" val="3594193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F78D1B-BB73-41B2-8202-C6678B761557}" type="datetime4">
              <a:rPr lang="en-US" smtClean="0"/>
              <a:pPr/>
              <a:t>June 6, 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44759D-0EFF-4FB2-9CCE-04E00944F0FE}" type="slidenum">
              <a:rPr lang="en-US" smtClean="0"/>
              <a:pPr/>
              <a:t>‹#›</a:t>
            </a:fld>
            <a:endParaRPr lang="en-US"/>
          </a:p>
        </p:txBody>
      </p:sp>
    </p:spTree>
    <p:extLst>
      <p:ext uri="{BB962C8B-B14F-4D97-AF65-F5344CB8AC3E}">
        <p14:creationId xmlns:p14="http://schemas.microsoft.com/office/powerpoint/2010/main" val="3154635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511E46-B9AD-4605-BA48-F4BA770367EA}" type="datetime4">
              <a:rPr lang="en-US" smtClean="0"/>
              <a:pPr/>
              <a:t>June 6, 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44759D-0EFF-4FB2-9CCE-04E00944F0FE}" type="slidenum">
              <a:rPr lang="en-US" smtClean="0"/>
              <a:pPr/>
              <a:t>‹#›</a:t>
            </a:fld>
            <a:endParaRPr lang="en-US"/>
          </a:p>
        </p:txBody>
      </p:sp>
    </p:spTree>
    <p:extLst>
      <p:ext uri="{BB962C8B-B14F-4D97-AF65-F5344CB8AC3E}">
        <p14:creationId xmlns:p14="http://schemas.microsoft.com/office/powerpoint/2010/main" val="2330479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1A4492-1D66-40E5-BF5F-8AE5B76A3760}" type="datetime4">
              <a:rPr lang="en-US" smtClean="0"/>
              <a:pPr/>
              <a:t>June 6, 2018</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44759D-0EFF-4FB2-9CCE-04E00944F0FE}" type="slidenum">
              <a:rPr lang="en-US" smtClean="0"/>
              <a:pPr/>
              <a:t>‹#›</a:t>
            </a:fld>
            <a:endParaRPr lang="en-US"/>
          </a:p>
        </p:txBody>
      </p:sp>
    </p:spTree>
    <p:extLst>
      <p:ext uri="{BB962C8B-B14F-4D97-AF65-F5344CB8AC3E}">
        <p14:creationId xmlns:p14="http://schemas.microsoft.com/office/powerpoint/2010/main" val="1200307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20655-FBEF-4656-A8A9-E7D9EB4F4DEC}" type="datetime4">
              <a:rPr lang="en-US" smtClean="0"/>
              <a:pPr/>
              <a:t>June 6, 2018</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44759D-0EFF-4FB2-9CCE-04E00944F0FE}" type="slidenum">
              <a:rPr lang="en-US" smtClean="0"/>
              <a:pPr/>
              <a:t>‹#›</a:t>
            </a:fld>
            <a:endParaRPr lang="en-US"/>
          </a:p>
        </p:txBody>
      </p:sp>
    </p:spTree>
    <p:extLst>
      <p:ext uri="{BB962C8B-B14F-4D97-AF65-F5344CB8AC3E}">
        <p14:creationId xmlns:p14="http://schemas.microsoft.com/office/powerpoint/2010/main" val="2202899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6B2BA2-D035-44CD-B6C5-345CD46C68A9}" type="datetime4">
              <a:rPr lang="en-US" smtClean="0"/>
              <a:pPr/>
              <a:t>June 6, 2018</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44759D-0EFF-4FB2-9CCE-04E00944F0FE}" type="slidenum">
              <a:rPr lang="en-US" smtClean="0"/>
              <a:pPr/>
              <a:t>‹#›</a:t>
            </a:fld>
            <a:endParaRPr lang="en-US"/>
          </a:p>
        </p:txBody>
      </p:sp>
    </p:spTree>
    <p:extLst>
      <p:ext uri="{BB962C8B-B14F-4D97-AF65-F5344CB8AC3E}">
        <p14:creationId xmlns:p14="http://schemas.microsoft.com/office/powerpoint/2010/main" val="949679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2544D9-E8EB-4DFC-9BAC-8FC5CFB1A919}" type="datetime4">
              <a:rPr lang="en-US" smtClean="0"/>
              <a:pPr/>
              <a:t>June 6, 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44759D-0EFF-4FB2-9CCE-04E00944F0FE}" type="slidenum">
              <a:rPr lang="en-US" smtClean="0"/>
              <a:pPr/>
              <a:t>‹#›</a:t>
            </a:fld>
            <a:endParaRPr lang="en-US"/>
          </a:p>
        </p:txBody>
      </p:sp>
    </p:spTree>
    <p:extLst>
      <p:ext uri="{BB962C8B-B14F-4D97-AF65-F5344CB8AC3E}">
        <p14:creationId xmlns:p14="http://schemas.microsoft.com/office/powerpoint/2010/main" val="495026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894904-8048-429B-BF77-F17DA8F8287B}" type="datetime4">
              <a:rPr lang="en-US" smtClean="0"/>
              <a:pPr/>
              <a:t>June 6, 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44759D-0EFF-4FB2-9CCE-04E00944F0FE}" type="slidenum">
              <a:rPr lang="en-US" smtClean="0"/>
              <a:pPr/>
              <a:t>‹#›</a:t>
            </a:fld>
            <a:endParaRPr lang="en-US"/>
          </a:p>
        </p:txBody>
      </p:sp>
    </p:spTree>
    <p:extLst>
      <p:ext uri="{BB962C8B-B14F-4D97-AF65-F5344CB8AC3E}">
        <p14:creationId xmlns:p14="http://schemas.microsoft.com/office/powerpoint/2010/main" val="4998316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41D7B3-F7C5-4013-AC5D-399DD8DB11FA}" type="datetime4">
              <a:rPr lang="en-US" smtClean="0"/>
              <a:pPr/>
              <a:t>June 6, 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4759D-0EFF-4FB2-9CCE-04E00944F0FE}" type="slidenum">
              <a:rPr lang="en-US" smtClean="0"/>
              <a:pPr/>
              <a:t>‹#›</a:t>
            </a:fld>
            <a:endParaRPr lang="en-US"/>
          </a:p>
        </p:txBody>
      </p:sp>
    </p:spTree>
    <p:extLst>
      <p:ext uri="{BB962C8B-B14F-4D97-AF65-F5344CB8AC3E}">
        <p14:creationId xmlns:p14="http://schemas.microsoft.com/office/powerpoint/2010/main" val="3511572401"/>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2.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92.wmf"/><Relationship Id="rId5" Type="http://schemas.openxmlformats.org/officeDocument/2006/relationships/image" Target="../media/image93.png"/><Relationship Id="rId1" Type="http://schemas.openxmlformats.org/officeDocument/2006/relationships/vmlDrawing" Target="../drawings/vmlDrawing4.vml"/><Relationship Id="rId2"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5.png"/><Relationship Id="rId3" Type="http://schemas.openxmlformats.org/officeDocument/2006/relationships/image" Target="../media/image96.png"/></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microsoft.com/office/2007/relationships/hdphoto" Target="../media/hdphoto2.wdp"/><Relationship Id="rId6"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99.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102.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10.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111.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hyperlink" Target="NULL" TargetMode="External"/><Relationship Id="rId5" Type="http://schemas.openxmlformats.org/officeDocument/2006/relationships/image" Target="../media/image109.jpeg"/><Relationship Id="rId6" Type="http://schemas.openxmlformats.org/officeDocument/2006/relationships/image" Target="../media/image110.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jpeg"/><Relationship Id="rId3" Type="http://schemas.openxmlformats.org/officeDocument/2006/relationships/slide" Target="slide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youtube.com/watch?v=skIcFWQiLXE"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2.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gif"/><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gif"/><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g"/><Relationship Id="rId3" Type="http://schemas.openxmlformats.org/officeDocument/2006/relationships/image" Target="../media/image3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 Id="rId3" Type="http://schemas.openxmlformats.org/officeDocument/2006/relationships/image" Target="../media/image5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76.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9.jpeg"/></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0.png"/></Relationships>
</file>

<file path=ppt/slides/_rels/slide84.xml.rels><?xml version="1.0" encoding="UTF-8" standalone="yes"?>
<Relationships xmlns="http://schemas.openxmlformats.org/package/2006/relationships"><Relationship Id="rId3" Type="http://schemas.openxmlformats.org/officeDocument/2006/relationships/image" Target="../media/image72.gif"/><Relationship Id="rId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image" Target="../media/image71.gif"/></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76.jpeg"/></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jpeg"/><Relationship Id="rId5" Type="http://schemas.openxmlformats.org/officeDocument/2006/relationships/image" Target="../media/image82.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83.wmf"/><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86.wmf"/><Relationship Id="rId1" Type="http://schemas.openxmlformats.org/officeDocument/2006/relationships/vmlDrawing" Target="../drawings/vmlDrawing3.vml"/><Relationship Id="rId2"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7.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8.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9144000" cy="1269849"/>
          </a:xfrm>
        </p:spPr>
        <p:txBody>
          <a:bodyPr>
            <a:normAutofit/>
          </a:bodyPr>
          <a:lstStyle/>
          <a:p>
            <a:pPr marL="182880" indent="0" algn="ctr">
              <a:buNone/>
            </a:pPr>
            <a:r>
              <a:rPr lang="en-US" dirty="0" smtClean="0"/>
              <a:t>The History of New France</a:t>
            </a:r>
            <a:endParaRPr lang="en-US" dirty="0"/>
          </a:p>
        </p:txBody>
      </p:sp>
      <p:pic>
        <p:nvPicPr>
          <p:cNvPr id="2" name="Picture 1" descr="Naval_Flag_of_the_Kingdom_of_France_(Civil_Ensig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15" y="960639"/>
            <a:ext cx="8266735" cy="5523682"/>
          </a:xfrm>
          <a:prstGeom prst="rect">
            <a:avLst/>
          </a:prstGeom>
        </p:spPr>
      </p:pic>
    </p:spTree>
    <p:extLst>
      <p:ext uri="{BB962C8B-B14F-4D97-AF65-F5344CB8AC3E}">
        <p14:creationId xmlns:p14="http://schemas.microsoft.com/office/powerpoint/2010/main" val="25894041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387" y="5715000"/>
            <a:ext cx="6512511" cy="1143000"/>
          </a:xfrm>
        </p:spPr>
        <p:txBody>
          <a:bodyPr/>
          <a:lstStyle/>
          <a:p>
            <a:pPr algn="ctr"/>
            <a:r>
              <a:rPr lang="en-US" dirty="0" smtClean="0"/>
              <a:t>Hunter-Gatherers</a:t>
            </a:r>
            <a:endParaRPr lang="en-US" dirty="0"/>
          </a:p>
        </p:txBody>
      </p:sp>
      <p:pic>
        <p:nvPicPr>
          <p:cNvPr id="4" name="Content Placeholder 3" descr="Paleo-Indians.jpg"/>
          <p:cNvPicPr>
            <a:picLocks noGrp="1" noChangeAspect="1"/>
          </p:cNvPicPr>
          <p:nvPr>
            <p:ph idx="1"/>
          </p:nvPr>
        </p:nvPicPr>
        <p:blipFill>
          <a:blip r:embed="rId2">
            <a:extLst>
              <a:ext uri="{28A0092B-C50C-407E-A947-70E740481C1C}">
                <a14:useLocalDpi xmlns:a14="http://schemas.microsoft.com/office/drawing/2010/main" val="0"/>
              </a:ext>
            </a:extLst>
          </a:blip>
          <a:srcRect t="6958" b="6958"/>
          <a:stretch>
            <a:fillRect/>
          </a:stretch>
        </p:blipFill>
        <p:spPr>
          <a:xfrm>
            <a:off x="0" y="640993"/>
            <a:ext cx="5225143" cy="3335866"/>
          </a:xfrm>
        </p:spPr>
      </p:pic>
      <p:sp>
        <p:nvSpPr>
          <p:cNvPr id="5" name="TextBox 4"/>
          <p:cNvSpPr txBox="1"/>
          <p:nvPr/>
        </p:nvSpPr>
        <p:spPr>
          <a:xfrm>
            <a:off x="5225143" y="0"/>
            <a:ext cx="3935791" cy="6186310"/>
          </a:xfrm>
          <a:prstGeom prst="rect">
            <a:avLst/>
          </a:prstGeom>
          <a:noFill/>
        </p:spPr>
        <p:txBody>
          <a:bodyPr wrap="square" rtlCol="0">
            <a:spAutoFit/>
          </a:bodyPr>
          <a:lstStyle/>
          <a:p>
            <a:r>
              <a:rPr lang="en-US" sz="3600" dirty="0" smtClean="0"/>
              <a:t>As large animals began to disappear, hunter began to</a:t>
            </a:r>
          </a:p>
          <a:p>
            <a:r>
              <a:rPr lang="en-US" sz="3600" dirty="0" smtClean="0"/>
              <a:t>Look to different food sources.</a:t>
            </a:r>
            <a:endParaRPr lang="en-US" sz="3600" dirty="0"/>
          </a:p>
          <a:p>
            <a:r>
              <a:rPr lang="en-US" sz="3600" dirty="0" smtClean="0"/>
              <a:t>They began to fish, hunt small game animals, gather seeds, nuts and berries.</a:t>
            </a:r>
            <a:endParaRPr lang="en-US" sz="3600" dirty="0"/>
          </a:p>
        </p:txBody>
      </p:sp>
      <p:pic>
        <p:nvPicPr>
          <p:cNvPr id="6" name="Picture 5" descr="0201_0121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5184"/>
            <a:ext cx="9144000" cy="5602816"/>
          </a:xfrm>
          <a:prstGeom prst="rect">
            <a:avLst/>
          </a:prstGeom>
        </p:spPr>
      </p:pic>
    </p:spTree>
    <p:extLst>
      <p:ext uri="{BB962C8B-B14F-4D97-AF65-F5344CB8AC3E}">
        <p14:creationId xmlns:p14="http://schemas.microsoft.com/office/powerpoint/2010/main" val="2212225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px-Battle_of_the_Plains_of_Abraham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08002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px-Battle_of_the_Plains_of_Abraham_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4503603"/>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r>
              <a:rPr lang="en-US">
                <a:latin typeface="Times New Roman" charset="0"/>
              </a:rPr>
              <a:t>The Plains of Abraham</a:t>
            </a:r>
          </a:p>
        </p:txBody>
      </p:sp>
      <p:sp>
        <p:nvSpPr>
          <p:cNvPr id="60418" name="Rectangle 3"/>
          <p:cNvSpPr>
            <a:spLocks noGrp="1" noChangeArrowheads="1"/>
          </p:cNvSpPr>
          <p:nvPr>
            <p:ph type="body" sz="half" idx="1"/>
          </p:nvPr>
        </p:nvSpPr>
        <p:spPr>
          <a:xfrm>
            <a:off x="0" y="1676400"/>
            <a:ext cx="9144000" cy="2284413"/>
          </a:xfrm>
        </p:spPr>
        <p:txBody>
          <a:bodyPr>
            <a:normAutofit fontScale="92500" lnSpcReduction="20000"/>
          </a:bodyPr>
          <a:lstStyle/>
          <a:p>
            <a:pPr marL="0" indent="0">
              <a:lnSpc>
                <a:spcPct val="90000"/>
              </a:lnSpc>
            </a:pPr>
            <a:r>
              <a:rPr lang="en-US" dirty="0">
                <a:latin typeface="Times New Roman" charset="0"/>
                <a:ea typeface="SimSun" charset="0"/>
                <a:cs typeface="SimSun" charset="0"/>
              </a:rPr>
              <a:t>Wolfe deployed 4500 troops on the Plains of Abraham, the grassy field near the unarmed western walls of the fort</a:t>
            </a:r>
          </a:p>
          <a:p>
            <a:pPr marL="0" indent="0">
              <a:lnSpc>
                <a:spcPct val="90000"/>
              </a:lnSpc>
            </a:pPr>
            <a:r>
              <a:rPr lang="en-US" dirty="0">
                <a:latin typeface="Times New Roman" charset="0"/>
                <a:ea typeface="SimSun" charset="0"/>
                <a:cs typeface="SimSun" charset="0"/>
              </a:rPr>
              <a:t>Montcalm makes a fatal error- Instead of waiting for Colonel de Bougainville to arrive with 3000 regulars stationed at Cap Rouge, 15 km upstream, he impulsively attacks</a:t>
            </a:r>
          </a:p>
        </p:txBody>
      </p:sp>
      <p:graphicFrame>
        <p:nvGraphicFramePr>
          <p:cNvPr id="60419" name="Object 4"/>
          <p:cNvGraphicFramePr>
            <a:graphicFrameLocks noGrp="1" noChangeAspect="1"/>
          </p:cNvGraphicFramePr>
          <p:nvPr>
            <p:ph sz="half" idx="2"/>
          </p:nvPr>
        </p:nvGraphicFramePr>
        <p:xfrm>
          <a:off x="3205163" y="4114800"/>
          <a:ext cx="2733675" cy="1981200"/>
        </p:xfrm>
        <a:graphic>
          <a:graphicData uri="http://schemas.openxmlformats.org/presentationml/2006/ole">
            <mc:AlternateContent xmlns:mc="http://schemas.openxmlformats.org/markup-compatibility/2006">
              <mc:Choice xmlns:v="urn:schemas-microsoft-com:vml" Requires="v">
                <p:oleObj spid="_x0000_s4103" name="Picture" r:id="rId3" imgW="2734056" imgH="1981200" progId="Word.Picture.8">
                  <p:embed/>
                </p:oleObj>
              </mc:Choice>
              <mc:Fallback>
                <p:oleObj name="Picture" r:id="rId3" imgW="2734056" imgH="1981200" progId="Word.Picture.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163" y="4114800"/>
                        <a:ext cx="27336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0965" name="Rectangle 5"/>
          <p:cNvSpPr>
            <a:spLocks noChangeArrowheads="1"/>
          </p:cNvSpPr>
          <p:nvPr/>
        </p:nvSpPr>
        <p:spPr bwMode="auto">
          <a:xfrm>
            <a:off x="2667000" y="2190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fr-CA"/>
          </a:p>
        </p:txBody>
      </p:sp>
      <p:pic>
        <p:nvPicPr>
          <p:cNvPr id="6042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4191000"/>
            <a:ext cx="3810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859620"/>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1"/>
          <p:cNvGrpSpPr>
            <a:grpSpLocks/>
          </p:cNvGrpSpPr>
          <p:nvPr/>
        </p:nvGrpSpPr>
        <p:grpSpPr bwMode="auto">
          <a:xfrm>
            <a:off x="298450" y="444500"/>
            <a:ext cx="8597900" cy="6416675"/>
            <a:chOff x="188" y="280"/>
            <a:chExt cx="5416" cy="4042"/>
          </a:xfrm>
        </p:grpSpPr>
        <p:pic>
          <p:nvPicPr>
            <p:cNvPr id="122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 y="280"/>
              <a:ext cx="5416" cy="40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4" name="Text Box 3"/>
            <p:cNvSpPr txBox="1">
              <a:spLocks noChangeArrowheads="1"/>
            </p:cNvSpPr>
            <p:nvPr/>
          </p:nvSpPr>
          <p:spPr bwMode="auto">
            <a:xfrm>
              <a:off x="188" y="280"/>
              <a:ext cx="5416" cy="40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grpSp>
      <p:sp>
        <p:nvSpPr>
          <p:cNvPr id="12291" name="Line 4"/>
          <p:cNvSpPr>
            <a:spLocks noChangeShapeType="1"/>
          </p:cNvSpPr>
          <p:nvPr/>
        </p:nvSpPr>
        <p:spPr bwMode="auto">
          <a:xfrm>
            <a:off x="1908175" y="0"/>
            <a:ext cx="1588" cy="6858000"/>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292" name="Oval 5"/>
          <p:cNvSpPr>
            <a:spLocks noChangeArrowheads="1"/>
          </p:cNvSpPr>
          <p:nvPr/>
        </p:nvSpPr>
        <p:spPr bwMode="auto">
          <a:xfrm>
            <a:off x="1692275" y="981075"/>
            <a:ext cx="358775" cy="287338"/>
          </a:xfrm>
          <a:prstGeom prst="ellipse">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spTree>
    <p:extLst>
      <p:ext uri="{BB962C8B-B14F-4D97-AF65-F5344CB8AC3E}">
        <p14:creationId xmlns:p14="http://schemas.microsoft.com/office/powerpoint/2010/main" val="16960770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p:txBody>
          <a:bodyPr/>
          <a:lstStyle/>
          <a:p>
            <a:r>
              <a:rPr lang="en-US"/>
              <a:t>Wolfe and Montcalm</a:t>
            </a:r>
          </a:p>
        </p:txBody>
      </p:sp>
      <p:pic>
        <p:nvPicPr>
          <p:cNvPr id="41989" name="Picture 5"/>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p:pic>
      <p:pic>
        <p:nvPicPr>
          <p:cNvPr id="41990" name="Picture 6"/>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79663746"/>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grpSp>
        <p:nvGrpSpPr>
          <p:cNvPr id="65539" name="Group 2"/>
          <p:cNvGrpSpPr>
            <a:grpSpLocks/>
          </p:cNvGrpSpPr>
          <p:nvPr/>
        </p:nvGrpSpPr>
        <p:grpSpPr bwMode="auto">
          <a:xfrm>
            <a:off x="-6350" y="5078413"/>
            <a:ext cx="9153525" cy="1782762"/>
            <a:chOff x="-4" y="3199"/>
            <a:chExt cx="5766" cy="1123"/>
          </a:xfrm>
        </p:grpSpPr>
        <p:pic>
          <p:nvPicPr>
            <p:cNvPr id="133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 y="3199"/>
              <a:ext cx="5766" cy="11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19" name="Text Box 4"/>
            <p:cNvSpPr txBox="1">
              <a:spLocks noChangeArrowheads="1"/>
            </p:cNvSpPr>
            <p:nvPr/>
          </p:nvSpPr>
          <p:spPr bwMode="auto">
            <a:xfrm>
              <a:off x="-4" y="3199"/>
              <a:ext cx="5766" cy="1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grpSp>
      <p:pic>
        <p:nvPicPr>
          <p:cNvPr id="133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9144000" cy="6434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17" name="Text Box 6"/>
          <p:cNvSpPr txBox="1">
            <a:spLocks noChangeArrowheads="1"/>
          </p:cNvSpPr>
          <p:nvPr/>
        </p:nvSpPr>
        <p:spPr bwMode="auto">
          <a:xfrm>
            <a:off x="395288" y="296863"/>
            <a:ext cx="4681537" cy="1677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SimSun" charset="0"/>
                <a:cs typeface="SimSun"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SimSun" charset="0"/>
                <a:cs typeface="SimSun"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SimSun" charset="0"/>
                <a:cs typeface="SimSun"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5pPr>
            <a:lvl6pPr defTabSz="449263" eaLnBrk="0" fontAlgn="base" hangingPunct="0">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6pPr>
            <a:lvl7pPr defTabSz="449263" eaLnBrk="0" fontAlgn="base" hangingPunct="0">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7pPr>
            <a:lvl8pPr defTabSz="449263" eaLnBrk="0" fontAlgn="base" hangingPunct="0">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8pPr>
            <a:lvl9pPr defTabSz="449263" eaLnBrk="0" fontAlgn="base" hangingPunct="0">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9pPr>
          </a:lstStyle>
          <a:p>
            <a:pPr eaLnBrk="1" hangingPunct="1">
              <a:buClr>
                <a:srgbClr val="000000"/>
              </a:buClr>
              <a:buSzPct val="100000"/>
              <a:buFont typeface="Arial" charset="0"/>
              <a:buChar char="•"/>
              <a:defRPr/>
            </a:pPr>
            <a:r>
              <a:rPr lang="en-CA" sz="2600" smtClean="0"/>
              <a:t> 1300 soldiers died</a:t>
            </a:r>
          </a:p>
          <a:p>
            <a:pPr eaLnBrk="1" hangingPunct="1">
              <a:buClr>
                <a:srgbClr val="000000"/>
              </a:buClr>
              <a:buSzPct val="100000"/>
              <a:buFont typeface="Arial" charset="0"/>
              <a:buChar char="•"/>
              <a:defRPr/>
            </a:pPr>
            <a:r>
              <a:rPr lang="en-CA" sz="2600" smtClean="0"/>
              <a:t> General Wolfe died</a:t>
            </a:r>
          </a:p>
          <a:p>
            <a:pPr eaLnBrk="1" hangingPunct="1">
              <a:buClr>
                <a:srgbClr val="000000"/>
              </a:buClr>
              <a:buSzPct val="100000"/>
              <a:buFont typeface="Arial" charset="0"/>
              <a:buChar char="•"/>
              <a:defRPr/>
            </a:pPr>
            <a:r>
              <a:rPr lang="en-CA" sz="2600" smtClean="0"/>
              <a:t> General Montcalm died</a:t>
            </a:r>
          </a:p>
          <a:p>
            <a:pPr eaLnBrk="1" hangingPunct="1">
              <a:buClr>
                <a:srgbClr val="000000"/>
              </a:buClr>
              <a:buSzPct val="100000"/>
              <a:buFont typeface="Arial" charset="0"/>
              <a:buChar char="•"/>
              <a:defRPr/>
            </a:pPr>
            <a:r>
              <a:rPr lang="en-CA" sz="2600" smtClean="0"/>
              <a:t> Quebec handed over to British</a:t>
            </a:r>
          </a:p>
        </p:txBody>
      </p:sp>
    </p:spTree>
    <p:extLst>
      <p:ext uri="{BB962C8B-B14F-4D97-AF65-F5344CB8AC3E}">
        <p14:creationId xmlns:p14="http://schemas.microsoft.com/office/powerpoint/2010/main" val="49184245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media-cache-ec0.pinimg.com/736x/8e/6f/91/8e6f913c611b1dcf1f98aa9032ba3735.jpg"/>
          <p:cNvPicPr>
            <a:picLocks noChangeAspect="1" noChangeArrowheads="1"/>
          </p:cNvPicPr>
          <p:nvPr/>
        </p:nvPicPr>
        <p:blipFill rotWithShape="1">
          <a:blip r:embed="rId2">
            <a:extLst>
              <a:ext uri="{28A0092B-C50C-407E-A947-70E740481C1C}">
                <a14:useLocalDpi xmlns:a14="http://schemas.microsoft.com/office/drawing/2010/main" val="0"/>
              </a:ext>
            </a:extLst>
          </a:blip>
          <a:srcRect l="11059" r="7298"/>
          <a:stretch/>
        </p:blipFill>
        <p:spPr bwMode="auto">
          <a:xfrm>
            <a:off x="0" y="2406"/>
            <a:ext cx="4790364" cy="685559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533" t="12331" r="5039" b="25489"/>
          <a:stretch/>
        </p:blipFill>
        <p:spPr bwMode="auto">
          <a:xfrm>
            <a:off x="2514600" y="0"/>
            <a:ext cx="6629400" cy="130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media-cache-ec0.pinimg.com/736x/8e/6f/91/8e6f913c611b1dcf1f98aa9032ba37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648" b="19592" l="73492" r="86519"/>
                    </a14:imgEffect>
                  </a14:imgLayer>
                </a14:imgProps>
              </a:ext>
              <a:ext uri="{28A0092B-C50C-407E-A947-70E740481C1C}">
                <a14:useLocalDpi xmlns:a14="http://schemas.microsoft.com/office/drawing/2010/main" val="0"/>
              </a:ext>
            </a:extLst>
          </a:blip>
          <a:srcRect l="71864" t="6155" r="11853" b="78915"/>
          <a:stretch/>
        </p:blipFill>
        <p:spPr bwMode="auto">
          <a:xfrm>
            <a:off x="3532496" y="436729"/>
            <a:ext cx="955344" cy="102358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953000" y="1460312"/>
            <a:ext cx="3962400" cy="4985980"/>
          </a:xfrm>
          <a:prstGeom prst="rect">
            <a:avLst/>
          </a:prstGeom>
        </p:spPr>
        <p:txBody>
          <a:bodyPr wrap="square">
            <a:spAutoFit/>
          </a:bodyPr>
          <a:lstStyle/>
          <a:p>
            <a:pPr marL="457200" indent="-457200">
              <a:spcAft>
                <a:spcPts val="1800"/>
              </a:spcAft>
              <a:buBlip>
                <a:blip r:embed="rId6"/>
              </a:buBlip>
            </a:pPr>
            <a:r>
              <a:rPr lang="en-US" sz="2400" b="1" dirty="0" smtClean="0"/>
              <a:t>In September 1759, British General James Wolfe leads a surprise attack on Quebec </a:t>
            </a:r>
          </a:p>
          <a:p>
            <a:pPr marL="457200" indent="-457200">
              <a:spcAft>
                <a:spcPts val="1800"/>
              </a:spcAft>
              <a:buBlip>
                <a:blip r:embed="rId6"/>
              </a:buBlip>
            </a:pPr>
            <a:r>
              <a:rPr lang="en-US" sz="2400" b="1" dirty="0" smtClean="0"/>
              <a:t>British victory at Fort Niagara cut off the French frontier forts</a:t>
            </a:r>
          </a:p>
          <a:p>
            <a:pPr marL="457200" indent="-457200">
              <a:spcAft>
                <a:spcPts val="1800"/>
              </a:spcAft>
              <a:buBlip>
                <a:blip r:embed="rId6"/>
              </a:buBlip>
            </a:pPr>
            <a:r>
              <a:rPr lang="en-US" sz="2400" b="1" dirty="0" smtClean="0"/>
              <a:t>Leads England to eventual victory in the war</a:t>
            </a:r>
          </a:p>
        </p:txBody>
      </p:sp>
      <p:sp>
        <p:nvSpPr>
          <p:cNvPr id="8" name="TextBox 7"/>
          <p:cNvSpPr txBox="1"/>
          <p:nvPr/>
        </p:nvSpPr>
        <p:spPr>
          <a:xfrm>
            <a:off x="8596371" y="1143000"/>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191660471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heel(1)">
                                      <p:cBhvr>
                                        <p:cTn id="17"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map-proclamation-line.jpg"/>
          <p:cNvPicPr>
            <a:picLocks noChangeAspect="1" noChangeArrowheads="1"/>
          </p:cNvPicPr>
          <p:nvPr/>
        </p:nvPicPr>
        <p:blipFill rotWithShape="1">
          <a:blip r:embed="rId2">
            <a:extLst>
              <a:ext uri="{28A0092B-C50C-407E-A947-70E740481C1C}">
                <a14:useLocalDpi xmlns:a14="http://schemas.microsoft.com/office/drawing/2010/main" val="0"/>
              </a:ext>
            </a:extLst>
          </a:blip>
          <a:srcRect l="4464" t="3228" r="3393" b="3333"/>
          <a:stretch/>
        </p:blipFill>
        <p:spPr bwMode="auto">
          <a:xfrm>
            <a:off x="3276600" y="138913"/>
            <a:ext cx="5867400" cy="669368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61" b="17736"/>
          <a:stretch/>
        </p:blipFill>
        <p:spPr bwMode="auto">
          <a:xfrm>
            <a:off x="0" y="-76199"/>
            <a:ext cx="9220200" cy="1555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1371600"/>
            <a:ext cx="3352800" cy="4862870"/>
          </a:xfrm>
          <a:prstGeom prst="rect">
            <a:avLst/>
          </a:prstGeom>
        </p:spPr>
        <p:txBody>
          <a:bodyPr wrap="square">
            <a:spAutoFit/>
          </a:bodyPr>
          <a:lstStyle/>
          <a:p>
            <a:pPr marL="457200" indent="-457200">
              <a:spcAft>
                <a:spcPts val="1800"/>
              </a:spcAft>
              <a:buBlip>
                <a:blip r:embed="rId4"/>
              </a:buBlip>
            </a:pPr>
            <a:r>
              <a:rPr lang="en-US" sz="2000" b="1" dirty="0" smtClean="0"/>
              <a:t>France lost Canadian colonies and claims to land east of the Mississippi River</a:t>
            </a:r>
          </a:p>
          <a:p>
            <a:pPr marL="457200" indent="-457200">
              <a:spcAft>
                <a:spcPts val="1800"/>
              </a:spcAft>
              <a:buBlip>
                <a:blip r:embed="rId4"/>
              </a:buBlip>
            </a:pPr>
            <a:r>
              <a:rPr lang="en-US" sz="2000" b="1" dirty="0" smtClean="0"/>
              <a:t>England got all French territory in Canada, Florida &amp; rights to Caribbean slave trade</a:t>
            </a:r>
          </a:p>
          <a:p>
            <a:pPr marL="457200" indent="-457200">
              <a:spcAft>
                <a:spcPts val="1800"/>
              </a:spcAft>
              <a:buBlip>
                <a:blip r:embed="rId4"/>
              </a:buBlip>
            </a:pPr>
            <a:r>
              <a:rPr lang="en-US" sz="2000" b="1" dirty="0" smtClean="0"/>
              <a:t>Spain got French territory west of the Mississippi River &amp; New Orleans</a:t>
            </a:r>
          </a:p>
        </p:txBody>
      </p:sp>
      <p:sp>
        <p:nvSpPr>
          <p:cNvPr id="5" name="TextBox 4"/>
          <p:cNvSpPr txBox="1"/>
          <p:nvPr/>
        </p:nvSpPr>
        <p:spPr>
          <a:xfrm>
            <a:off x="1828800" y="19625"/>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1366820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heel(1)">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heel(1)">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651000" y="-2149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endParaRPr lang="en-US" sz="2400">
              <a:solidFill>
                <a:srgbClr val="000000"/>
              </a:solidFill>
            </a:endParaRPr>
          </a:p>
        </p:txBody>
      </p:sp>
      <p:pic>
        <p:nvPicPr>
          <p:cNvPr id="34819" name="Picture 4" descr="158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5"/>
          <p:cNvSpPr>
            <a:spLocks noGrp="1" noChangeArrowheads="1"/>
          </p:cNvSpPr>
          <p:nvPr>
            <p:ph type="title" idx="4294967295"/>
          </p:nvPr>
        </p:nvSpPr>
        <p:spPr>
          <a:xfrm>
            <a:off x="685800" y="76200"/>
            <a:ext cx="7772400" cy="304800"/>
          </a:xfrm>
        </p:spPr>
        <p:txBody>
          <a:bodyPr/>
          <a:lstStyle/>
          <a:p>
            <a:r>
              <a:rPr lang="en-US" sz="1000" dirty="0" smtClean="0"/>
              <a:t>F/I War 1763</a:t>
            </a:r>
          </a:p>
        </p:txBody>
      </p:sp>
      <p:sp>
        <p:nvSpPr>
          <p:cNvPr id="57350" name="Text Box 6"/>
          <p:cNvSpPr txBox="1">
            <a:spLocks noChangeArrowheads="1"/>
          </p:cNvSpPr>
          <p:nvPr/>
        </p:nvSpPr>
        <p:spPr bwMode="auto">
          <a:xfrm>
            <a:off x="152400" y="152400"/>
            <a:ext cx="3200400" cy="1754188"/>
          </a:xfrm>
          <a:prstGeom prst="rect">
            <a:avLst/>
          </a:prstGeom>
          <a:solidFill>
            <a:schemeClr val="bg1"/>
          </a:solidFill>
          <a:ln w="76200" cmpd="tri">
            <a:solidFill>
              <a:schemeClr val="tx1"/>
            </a:solidFill>
            <a:miter lim="800000"/>
            <a:headEnd/>
            <a:tailEnd/>
          </a:ln>
          <a:effectLst/>
        </p:spPr>
        <p:txBody>
          <a:bodyPr>
            <a:spAutoFit/>
          </a:bodyPr>
          <a:lstStyle/>
          <a:p>
            <a:pPr algn="ctr" eaLnBrk="0" fontAlgn="base" hangingPunct="0">
              <a:lnSpc>
                <a:spcPct val="90000"/>
              </a:lnSpc>
              <a:spcBef>
                <a:spcPct val="50000"/>
              </a:spcBef>
              <a:spcAft>
                <a:spcPct val="0"/>
              </a:spcAft>
              <a:defRPr/>
            </a:pPr>
            <a:r>
              <a:rPr lang="en-US" sz="1600" u="sng">
                <a:solidFill>
                  <a:srgbClr val="0000CC"/>
                </a:solidFill>
                <a:effectLst>
                  <a:outerShdw blurRad="38100" dist="38100" dir="2700000" algn="tl">
                    <a:srgbClr val="C0C0C0"/>
                  </a:outerShdw>
                </a:effectLst>
                <a:latin typeface="Arial Black" pitchFamily="34" charset="0"/>
              </a:rPr>
              <a:t>Treaty of Paris 1763</a:t>
            </a:r>
          </a:p>
          <a:p>
            <a:pPr algn="ctr" eaLnBrk="0" fontAlgn="base" hangingPunct="0">
              <a:lnSpc>
                <a:spcPct val="90000"/>
              </a:lnSpc>
              <a:spcBef>
                <a:spcPct val="50000"/>
              </a:spcBef>
              <a:spcAft>
                <a:spcPct val="0"/>
              </a:spcAft>
              <a:buFontTx/>
              <a:buChar char="•"/>
              <a:defRPr/>
            </a:pPr>
            <a:r>
              <a:rPr lang="en-US" sz="1400">
                <a:solidFill>
                  <a:srgbClr val="000000"/>
                </a:solidFill>
                <a:latin typeface="Arial Black" pitchFamily="34" charset="0"/>
              </a:rPr>
              <a:t>England gains French land from Canada to Florida and Appalachians to the Mississippi River.</a:t>
            </a:r>
          </a:p>
          <a:p>
            <a:pPr algn="ctr" eaLnBrk="0" fontAlgn="base" hangingPunct="0">
              <a:lnSpc>
                <a:spcPct val="90000"/>
              </a:lnSpc>
              <a:spcBef>
                <a:spcPct val="50000"/>
              </a:spcBef>
              <a:spcAft>
                <a:spcPct val="0"/>
              </a:spcAft>
              <a:buFontTx/>
              <a:buChar char="•"/>
              <a:defRPr/>
            </a:pPr>
            <a:r>
              <a:rPr lang="en-US" sz="1400">
                <a:solidFill>
                  <a:srgbClr val="000000"/>
                </a:solidFill>
                <a:latin typeface="Arial Black" pitchFamily="34" charset="0"/>
              </a:rPr>
              <a:t>England gains Florida from Spain.</a:t>
            </a:r>
          </a:p>
        </p:txBody>
      </p:sp>
    </p:spTree>
    <p:extLst>
      <p:ext uri="{BB962C8B-B14F-4D97-AF65-F5344CB8AC3E}">
        <p14:creationId xmlns:p14="http://schemas.microsoft.com/office/powerpoint/2010/main" val="3091490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h05_prewarpostwarbdy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794289" cy="65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2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Farmers</a:t>
            </a:r>
            <a:endParaRPr lang="en-US" dirty="0"/>
          </a:p>
        </p:txBody>
      </p:sp>
      <p:sp>
        <p:nvSpPr>
          <p:cNvPr id="5" name="Content Placeholder 4"/>
          <p:cNvSpPr>
            <a:spLocks noGrp="1"/>
          </p:cNvSpPr>
          <p:nvPr>
            <p:ph idx="1"/>
          </p:nvPr>
        </p:nvSpPr>
        <p:spPr/>
        <p:txBody>
          <a:bodyPr>
            <a:normAutofit fontScale="92500" lnSpcReduction="10000"/>
          </a:bodyPr>
          <a:lstStyle/>
          <a:p>
            <a:r>
              <a:rPr lang="en-US" sz="2800" dirty="0" smtClean="0"/>
              <a:t>Over time, Hunter-</a:t>
            </a:r>
            <a:r>
              <a:rPr lang="en-US" sz="2800" dirty="0" err="1" smtClean="0"/>
              <a:t>Gatheres</a:t>
            </a:r>
            <a:r>
              <a:rPr lang="en-US" sz="2800" dirty="0" smtClean="0"/>
              <a:t> learned more about the flora and fauna, the seasonal temperatures and climate, and  the land and seasons, they began to develop techniques for planting and growing crops.</a:t>
            </a:r>
          </a:p>
          <a:p>
            <a:endParaRPr lang="en-US" sz="2800" dirty="0"/>
          </a:p>
          <a:p>
            <a:r>
              <a:rPr lang="en-US" sz="2800" dirty="0" smtClean="0"/>
              <a:t>They tamed animals, planted crops and developed advanced agricultural systems. </a:t>
            </a:r>
          </a:p>
          <a:p>
            <a:endParaRPr lang="en-US" sz="2800" dirty="0"/>
          </a:p>
          <a:p>
            <a:r>
              <a:rPr lang="en-US" sz="2800" dirty="0" smtClean="0"/>
              <a:t>These people began to build permanent villages and civilization emerged. </a:t>
            </a:r>
            <a:endParaRPr lang="en-US" sz="2800" dirty="0"/>
          </a:p>
        </p:txBody>
      </p:sp>
      <p:pic>
        <p:nvPicPr>
          <p:cNvPr id="7" name="Picture 6" descr="native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599" y="588262"/>
            <a:ext cx="7027334" cy="5647946"/>
          </a:xfrm>
          <a:prstGeom prst="rect">
            <a:avLst/>
          </a:prstGeom>
        </p:spPr>
      </p:pic>
    </p:spTree>
    <p:extLst>
      <p:ext uri="{BB962C8B-B14F-4D97-AF65-F5344CB8AC3E}">
        <p14:creationId xmlns:p14="http://schemas.microsoft.com/office/powerpoint/2010/main" val="3016243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3" t="7619" b="31066"/>
          <a:stretch/>
        </p:blipFill>
        <p:spPr bwMode="auto">
          <a:xfrm>
            <a:off x="-130629" y="0"/>
            <a:ext cx="9285515" cy="1226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98gen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44" y="1166203"/>
            <a:ext cx="4419600" cy="560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572000" y="1371600"/>
            <a:ext cx="4343400" cy="1200328"/>
          </a:xfrm>
          <a:prstGeom prst="rect">
            <a:avLst/>
          </a:prstGeom>
        </p:spPr>
        <p:txBody>
          <a:bodyPr wrap="square">
            <a:spAutoFit/>
          </a:bodyPr>
          <a:lstStyle/>
          <a:p>
            <a:pPr marL="457200" indent="-457200">
              <a:spcAft>
                <a:spcPts val="1800"/>
              </a:spcAft>
              <a:buBlip>
                <a:blip r:embed="rId4"/>
              </a:buBlip>
            </a:pPr>
            <a:r>
              <a:rPr lang="en-US" sz="2400" b="1" dirty="0" smtClean="0"/>
              <a:t>Chief Pontiac forms a Native American Alliance and strikes back at the British</a:t>
            </a:r>
          </a:p>
        </p:txBody>
      </p:sp>
      <p:sp>
        <p:nvSpPr>
          <p:cNvPr id="5" name="TextBox 4"/>
          <p:cNvSpPr txBox="1"/>
          <p:nvPr/>
        </p:nvSpPr>
        <p:spPr>
          <a:xfrm>
            <a:off x="8580294" y="19625"/>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1668499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ontiac"/>
          <p:cNvPicPr>
            <a:picLocks noChangeAspect="1" noChangeArrowheads="1"/>
          </p:cNvPicPr>
          <p:nvPr/>
        </p:nvPicPr>
        <p:blipFill>
          <a:blip r:embed="rId3">
            <a:extLst>
              <a:ext uri="{28A0092B-C50C-407E-A947-70E740481C1C}">
                <a14:useLocalDpi xmlns:a14="http://schemas.microsoft.com/office/drawing/2010/main" val="0"/>
              </a:ext>
            </a:extLst>
          </a:blip>
          <a:srcRect l="2034" t="1666" r="2373" b="1666"/>
          <a:stretch>
            <a:fillRect/>
          </a:stretch>
        </p:blipFill>
        <p:spPr bwMode="auto">
          <a:xfrm>
            <a:off x="5562600" y="1524000"/>
            <a:ext cx="3395663" cy="4191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1" name="Text Box 3"/>
          <p:cNvSpPr txBox="1">
            <a:spLocks noChangeArrowheads="1"/>
          </p:cNvSpPr>
          <p:nvPr/>
        </p:nvSpPr>
        <p:spPr bwMode="auto">
          <a:xfrm>
            <a:off x="2209800" y="1111250"/>
            <a:ext cx="3200400" cy="5478423"/>
          </a:xfrm>
          <a:prstGeom prst="rect">
            <a:avLst/>
          </a:prstGeom>
          <a:gradFill rotWithShape="1">
            <a:gsLst>
              <a:gs pos="0">
                <a:srgbClr val="FFC46D"/>
              </a:gs>
              <a:gs pos="100000">
                <a:srgbClr val="E0BEBE"/>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buFont typeface="Wingdings" charset="0"/>
              <a:buChar char="Ø"/>
            </a:pPr>
            <a:r>
              <a:rPr lang="en-US" sz="2000" b="1" i="1" dirty="0">
                <a:latin typeface="Baskerville Old Face" charset="0"/>
              </a:rPr>
              <a:t>Pontiac</a:t>
            </a:r>
            <a:r>
              <a:rPr lang="en-US" sz="2000" dirty="0">
                <a:latin typeface="Baskerville Old Face" charset="0"/>
              </a:rPr>
              <a:t>: Ottawa Indian Chieftain from the Detroit area who formed a confederacy of various tribes in the region to protect their lands from encroaching British settlements.</a:t>
            </a:r>
          </a:p>
          <a:p>
            <a:pPr algn="ctr" eaLnBrk="1" hangingPunct="1">
              <a:spcBef>
                <a:spcPct val="50000"/>
              </a:spcBef>
              <a:buFont typeface="Wingdings" charset="0"/>
              <a:buChar char="Ø"/>
            </a:pPr>
            <a:r>
              <a:rPr lang="en-US" sz="2000" dirty="0">
                <a:latin typeface="Baskerville Old Face" charset="0"/>
              </a:rPr>
              <a:t>British General Jeffrey Amherst </a:t>
            </a:r>
            <a:r>
              <a:rPr lang="en-US" sz="2000" dirty="0" smtClean="0">
                <a:latin typeface="Baskerville Old Face" charset="0"/>
              </a:rPr>
              <a:t>did not want to offer Gifts, nor give Gunpowder/Guns.</a:t>
            </a:r>
          </a:p>
          <a:p>
            <a:pPr algn="ctr" eaLnBrk="1" hangingPunct="1">
              <a:spcBef>
                <a:spcPct val="50000"/>
              </a:spcBef>
              <a:buFont typeface="Wingdings" charset="0"/>
              <a:buChar char="Ø"/>
            </a:pPr>
            <a:r>
              <a:rPr lang="en-US" sz="2000" dirty="0" err="1" smtClean="0">
                <a:latin typeface="Baskerville Old Face" charset="0"/>
              </a:rPr>
              <a:t>Neolin</a:t>
            </a:r>
            <a:r>
              <a:rPr lang="en-US" sz="2000" dirty="0" smtClean="0">
                <a:latin typeface="Baskerville Old Face" charset="0"/>
              </a:rPr>
              <a:t>, Delaware Prophet</a:t>
            </a:r>
            <a:endParaRPr lang="en-US" sz="2000" dirty="0">
              <a:latin typeface="Baskerville Old Face" charset="0"/>
            </a:endParaRPr>
          </a:p>
          <a:p>
            <a:pPr algn="ctr" eaLnBrk="1" hangingPunct="1">
              <a:spcBef>
                <a:spcPct val="50000"/>
              </a:spcBef>
              <a:buFont typeface="Wingdings" charset="0"/>
              <a:buChar char="Ø"/>
            </a:pPr>
            <a:r>
              <a:rPr lang="en-US" sz="2000" dirty="0">
                <a:latin typeface="Baskerville Old Face" charset="0"/>
              </a:rPr>
              <a:t>Pontiac and his confederacy attacked various forts on the western frontier of the British colonies</a:t>
            </a:r>
            <a:r>
              <a:rPr lang="en-US" sz="2000" dirty="0" smtClean="0">
                <a:latin typeface="Baskerville Old Face" charset="0"/>
              </a:rPr>
              <a:t>.</a:t>
            </a:r>
            <a:endParaRPr lang="en-US" sz="2000" dirty="0">
              <a:latin typeface="Baskerville Old Face" charset="0"/>
            </a:endParaRPr>
          </a:p>
        </p:txBody>
      </p:sp>
      <p:sp>
        <p:nvSpPr>
          <p:cNvPr id="12292" name="Text Box 4"/>
          <p:cNvSpPr txBox="1">
            <a:spLocks noChangeArrowheads="1"/>
          </p:cNvSpPr>
          <p:nvPr/>
        </p:nvSpPr>
        <p:spPr bwMode="auto">
          <a:xfrm>
            <a:off x="457200" y="228600"/>
            <a:ext cx="8305800" cy="588963"/>
          </a:xfrm>
          <a:prstGeom prst="rect">
            <a:avLst/>
          </a:prstGeom>
          <a:gradFill rotWithShape="1">
            <a:gsLst>
              <a:gs pos="0">
                <a:srgbClr val="E0BEBE"/>
              </a:gs>
              <a:gs pos="100000">
                <a:srgbClr val="FFC46D"/>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i="1">
                <a:latin typeface="Baskerville Old Face" charset="0"/>
              </a:rPr>
              <a:t>Pontiac</a:t>
            </a:r>
            <a:r>
              <a:rPr lang="ja-JP" altLang="en-US" sz="3200" i="1">
                <a:latin typeface="Baskerville Old Face" charset="0"/>
              </a:rPr>
              <a:t>’</a:t>
            </a:r>
            <a:r>
              <a:rPr lang="en-US" sz="3200" i="1">
                <a:latin typeface="Baskerville Old Face" charset="0"/>
              </a:rPr>
              <a:t>s Rebellion, 1763</a:t>
            </a:r>
          </a:p>
        </p:txBody>
      </p:sp>
      <p:pic>
        <p:nvPicPr>
          <p:cNvPr id="12293" name="Picture 5" descr="pontiac">
            <a:hlinkClick r:id="rId4" invalidUrl="htt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0"/>
            <a:ext cx="1925638" cy="2590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neolin-delaware-prophe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975100"/>
            <a:ext cx="2002907" cy="2273300"/>
          </a:xfrm>
          <a:prstGeom prst="rect">
            <a:avLst/>
          </a:prstGeom>
        </p:spPr>
      </p:pic>
    </p:spTree>
    <p:extLst>
      <p:ext uri="{BB962C8B-B14F-4D97-AF65-F5344CB8AC3E}">
        <p14:creationId xmlns:p14="http://schemas.microsoft.com/office/powerpoint/2010/main" val="219072175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333500" y="-2332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endParaRPr lang="en-US" sz="2400">
              <a:solidFill>
                <a:srgbClr val="000000"/>
              </a:solidFill>
            </a:endParaRPr>
          </a:p>
        </p:txBody>
      </p:sp>
      <p:pic>
        <p:nvPicPr>
          <p:cNvPr id="39939" name="Picture 3" descr="1587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14400"/>
            <a:ext cx="6096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WordArt 4"/>
          <p:cNvSpPr>
            <a:spLocks noChangeArrowheads="1" noChangeShapeType="1" noTextEdit="1"/>
          </p:cNvSpPr>
          <p:nvPr/>
        </p:nvSpPr>
        <p:spPr bwMode="auto">
          <a:xfrm>
            <a:off x="1066800" y="76200"/>
            <a:ext cx="7315200" cy="609600"/>
          </a:xfrm>
          <a:prstGeom prst="rect">
            <a:avLst/>
          </a:prstGeom>
        </p:spPr>
        <p:txBody>
          <a:bodyPr wrap="none" fromWordArt="1">
            <a:prstTxWarp prst="textCanUp">
              <a:avLst>
                <a:gd name="adj" fmla="val 85713"/>
              </a:avLst>
            </a:prstTxWarp>
          </a:bodyPr>
          <a:lstStyle/>
          <a:p>
            <a:pPr algn="ctr" eaLnBrk="0" fontAlgn="base" hangingPunct="0">
              <a:spcBef>
                <a:spcPct val="0"/>
              </a:spcBef>
              <a:spcAft>
                <a:spcPct val="0"/>
              </a:spcAft>
            </a:pPr>
            <a:r>
              <a:rPr lang="en-US" sz="3600" b="1" kern="10">
                <a:ln w="22225">
                  <a:solidFill>
                    <a:srgbClr val="000000"/>
                  </a:solidFill>
                  <a:round/>
                  <a:headEnd/>
                  <a:tailEnd/>
                </a:ln>
                <a:gradFill rotWithShape="1">
                  <a:gsLst>
                    <a:gs pos="0">
                      <a:srgbClr val="FFDFFF"/>
                    </a:gs>
                    <a:gs pos="100000">
                      <a:srgbClr val="FFFF99"/>
                    </a:gs>
                  </a:gsLst>
                  <a:path path="rect">
                    <a:fillToRect l="100000" b="100000"/>
                  </a:path>
                </a:gradFill>
                <a:effectLst>
                  <a:outerShdw dist="45791" dir="2021404" algn="ctr" rotWithShape="0">
                    <a:srgbClr val="808080"/>
                  </a:outerShdw>
                </a:effectLst>
                <a:latin typeface="Arial Black"/>
              </a:rPr>
              <a:t>Pontiac's Rebellion</a:t>
            </a:r>
          </a:p>
        </p:txBody>
      </p:sp>
      <p:sp>
        <p:nvSpPr>
          <p:cNvPr id="39941" name="Rectangle 5"/>
          <p:cNvSpPr>
            <a:spLocks noGrp="1" noChangeArrowheads="1"/>
          </p:cNvSpPr>
          <p:nvPr>
            <p:ph type="title" idx="4294967295"/>
          </p:nvPr>
        </p:nvSpPr>
        <p:spPr>
          <a:xfrm>
            <a:off x="685800" y="609600"/>
            <a:ext cx="7772400" cy="228600"/>
          </a:xfrm>
        </p:spPr>
        <p:txBody>
          <a:bodyPr>
            <a:normAutofit fontScale="90000"/>
          </a:bodyPr>
          <a:lstStyle/>
          <a:p>
            <a:pPr eaLnBrk="1" hangingPunct="1"/>
            <a:r>
              <a:rPr lang="en-US" sz="1000" dirty="0" smtClean="0"/>
              <a:t>Pontiac</a:t>
            </a:r>
          </a:p>
        </p:txBody>
      </p:sp>
      <p:sp>
        <p:nvSpPr>
          <p:cNvPr id="39942" name="AutoShape 6">
            <a:hlinkClick r:id="rId3" action="ppaction://hlinksldjump"/>
          </p:cNvPr>
          <p:cNvSpPr>
            <a:spLocks noChangeArrowheads="1"/>
          </p:cNvSpPr>
          <p:nvPr/>
        </p:nvSpPr>
        <p:spPr bwMode="auto">
          <a:xfrm>
            <a:off x="8458200" y="6400800"/>
            <a:ext cx="304800" cy="304800"/>
          </a:xfrm>
          <a:prstGeom prst="irregularSeal1">
            <a:avLst/>
          </a:prstGeom>
          <a:solidFill>
            <a:srgbClr val="0000CC"/>
          </a:solidFill>
          <a:ln w="9525">
            <a:solidFill>
              <a:schemeClr val="bg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endParaRPr>
          </a:p>
        </p:txBody>
      </p:sp>
      <p:sp>
        <p:nvSpPr>
          <p:cNvPr id="39943" name="Text Box 7"/>
          <p:cNvSpPr txBox="1">
            <a:spLocks noChangeArrowheads="1"/>
          </p:cNvSpPr>
          <p:nvPr/>
        </p:nvSpPr>
        <p:spPr bwMode="auto">
          <a:xfrm>
            <a:off x="6172200" y="1066800"/>
            <a:ext cx="2971800" cy="419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lnSpc>
                <a:spcPct val="90000"/>
              </a:lnSpc>
              <a:spcBef>
                <a:spcPct val="50000"/>
              </a:spcBef>
              <a:spcAft>
                <a:spcPct val="0"/>
              </a:spcAft>
              <a:buFontTx/>
              <a:buChar char="•"/>
            </a:pPr>
            <a:r>
              <a:rPr lang="en-US" sz="2800" b="1" dirty="0">
                <a:solidFill>
                  <a:srgbClr val="000000"/>
                </a:solidFill>
              </a:rPr>
              <a:t>Colonists moved into this new territory causing Indian attacks on their settlements. </a:t>
            </a:r>
          </a:p>
          <a:p>
            <a:pPr algn="ctr" eaLnBrk="0" fontAlgn="base" hangingPunct="0">
              <a:lnSpc>
                <a:spcPct val="90000"/>
              </a:lnSpc>
              <a:spcBef>
                <a:spcPct val="50000"/>
              </a:spcBef>
              <a:spcAft>
                <a:spcPct val="0"/>
              </a:spcAft>
              <a:buFontTx/>
              <a:buChar char="•"/>
            </a:pPr>
            <a:r>
              <a:rPr lang="en-US" sz="2800" b="1" dirty="0">
                <a:solidFill>
                  <a:srgbClr val="000000"/>
                </a:solidFill>
              </a:rPr>
              <a:t>Great Britain would prohibit the Colonists from moving westward.</a:t>
            </a:r>
          </a:p>
        </p:txBody>
      </p:sp>
    </p:spTree>
    <p:extLst>
      <p:ext uri="{BB962C8B-B14F-4D97-AF65-F5344CB8AC3E}">
        <p14:creationId xmlns:p14="http://schemas.microsoft.com/office/powerpoint/2010/main" val="2043311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3" t="7619" b="31066"/>
          <a:stretch/>
        </p:blipFill>
        <p:spPr bwMode="auto">
          <a:xfrm>
            <a:off x="-130629" y="0"/>
            <a:ext cx="9285515" cy="1226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98gen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44" y="1166203"/>
            <a:ext cx="4419600" cy="560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572000" y="1371600"/>
            <a:ext cx="4343400" cy="4785926"/>
          </a:xfrm>
          <a:prstGeom prst="rect">
            <a:avLst/>
          </a:prstGeom>
        </p:spPr>
        <p:txBody>
          <a:bodyPr wrap="square">
            <a:spAutoFit/>
          </a:bodyPr>
          <a:lstStyle/>
          <a:p>
            <a:pPr marL="457200" indent="-457200">
              <a:spcAft>
                <a:spcPts val="1800"/>
              </a:spcAft>
              <a:buBlip>
                <a:blip r:embed="rId4"/>
              </a:buBlip>
            </a:pPr>
            <a:r>
              <a:rPr lang="en-US" sz="2000" b="1" dirty="0" smtClean="0"/>
              <a:t>Chief Pontiac forms a Native American Alliance and strikes back at the British</a:t>
            </a:r>
          </a:p>
          <a:p>
            <a:pPr marL="457200" indent="-457200">
              <a:spcAft>
                <a:spcPts val="1800"/>
              </a:spcAft>
              <a:buBlip>
                <a:blip r:embed="rId4"/>
              </a:buBlip>
            </a:pPr>
            <a:r>
              <a:rPr lang="en-US" sz="2000" b="1" dirty="0" smtClean="0"/>
              <a:t>Pontiac’s War ends in 1765</a:t>
            </a:r>
          </a:p>
          <a:p>
            <a:pPr marL="457200" indent="-457200">
              <a:spcAft>
                <a:spcPts val="1800"/>
              </a:spcAft>
              <a:buBlip>
                <a:blip r:embed="rId4"/>
              </a:buBlip>
            </a:pPr>
            <a:r>
              <a:rPr lang="en-US" sz="2000" b="1" dirty="0" smtClean="0"/>
              <a:t>England issues the Proclamation of 1763 to prevent further westward expansion &amp; issues new  taxes on colonies to pay for the war</a:t>
            </a:r>
          </a:p>
          <a:p>
            <a:pPr marL="457200" indent="-457200">
              <a:spcAft>
                <a:spcPts val="1800"/>
              </a:spcAft>
              <a:buBlip>
                <a:blip r:embed="rId4"/>
              </a:buBlip>
            </a:pPr>
            <a:r>
              <a:rPr lang="en-US" sz="2000" b="1" dirty="0" smtClean="0"/>
              <a:t>Friction increases between colonies &amp; Great Britain</a:t>
            </a:r>
          </a:p>
        </p:txBody>
      </p:sp>
      <p:sp>
        <p:nvSpPr>
          <p:cNvPr id="5" name="TextBox 4"/>
          <p:cNvSpPr txBox="1"/>
          <p:nvPr/>
        </p:nvSpPr>
        <p:spPr>
          <a:xfrm>
            <a:off x="8580294" y="19625"/>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786663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heel(1)">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heel(1)">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heel(1)">
                                      <p:cBhvr>
                                        <p:cTn id="2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Text Box 2"/>
          <p:cNvSpPr txBox="1">
            <a:spLocks noChangeArrowheads="1"/>
          </p:cNvSpPr>
          <p:nvPr/>
        </p:nvSpPr>
        <p:spPr bwMode="auto">
          <a:xfrm>
            <a:off x="1676400" y="1828800"/>
            <a:ext cx="6324600" cy="1373188"/>
          </a:xfrm>
          <a:prstGeom prst="rect">
            <a:avLst/>
          </a:prstGeom>
          <a:noFill/>
          <a:ln w="12700">
            <a:noFill/>
            <a:miter lim="800000"/>
            <a:headEnd type="none" w="sm" len="sm"/>
            <a:tailEnd type="none" w="sm" len="sm"/>
          </a:ln>
          <a:effectLst/>
        </p:spPr>
        <p:txBody>
          <a:bodyPr lIns="92075" tIns="46038" rIns="92075" bIns="46038">
            <a:spAutoFit/>
          </a:bodyPr>
          <a:lstStyle/>
          <a:p>
            <a:pPr eaLnBrk="0" fontAlgn="base" hangingPunct="0">
              <a:spcBef>
                <a:spcPct val="50000"/>
              </a:spcBef>
              <a:spcAft>
                <a:spcPct val="0"/>
              </a:spcAft>
              <a:defRPr/>
            </a:pPr>
            <a:r>
              <a:rPr lang="en-US" sz="2800" b="1" dirty="0">
                <a:solidFill>
                  <a:srgbClr val="333399"/>
                </a:solidFill>
                <a:effectLst>
                  <a:outerShdw blurRad="38100" dist="38100" dir="2700000" algn="tl">
                    <a:srgbClr val="C0C0C0"/>
                  </a:outerShdw>
                </a:effectLst>
                <a:latin typeface="Comic Sans MS" pitchFamily="66" charset="0"/>
              </a:rPr>
              <a:t>1.</a:t>
            </a:r>
            <a:r>
              <a:rPr lang="en-US" sz="2800" b="1" dirty="0">
                <a:solidFill>
                  <a:srgbClr val="808080"/>
                </a:solidFill>
                <a:effectLst>
                  <a:outerShdw blurRad="38100" dist="38100" dir="2700000" algn="tl">
                    <a:srgbClr val="C0C0C0"/>
                  </a:outerShdw>
                </a:effectLst>
                <a:latin typeface="Comic Sans MS" pitchFamily="66" charset="0"/>
              </a:rPr>
              <a:t>  </a:t>
            </a:r>
            <a:r>
              <a:rPr lang="en-US" sz="2800" b="1" dirty="0">
                <a:solidFill>
                  <a:srgbClr val="000000"/>
                </a:solidFill>
                <a:effectLst>
                  <a:outerShdw blurRad="38100" dist="38100" dir="2700000" algn="tl">
                    <a:srgbClr val="C0C0C0"/>
                  </a:outerShdw>
                </a:effectLst>
                <a:latin typeface="Comic Sans MS" pitchFamily="66" charset="0"/>
              </a:rPr>
              <a:t>It united them against a</a:t>
            </a:r>
            <a:br>
              <a:rPr lang="en-US" sz="2800" b="1" dirty="0">
                <a:solidFill>
                  <a:srgbClr val="000000"/>
                </a:solidFill>
                <a:effectLst>
                  <a:outerShdw blurRad="38100" dist="38100" dir="2700000" algn="tl">
                    <a:srgbClr val="C0C0C0"/>
                  </a:outerShdw>
                </a:effectLst>
                <a:latin typeface="Comic Sans MS" pitchFamily="66" charset="0"/>
              </a:rPr>
            </a:br>
            <a:r>
              <a:rPr lang="en-US" sz="2800" b="1" dirty="0">
                <a:solidFill>
                  <a:srgbClr val="000000"/>
                </a:solidFill>
                <a:effectLst>
                  <a:outerShdw blurRad="38100" dist="38100" dir="2700000" algn="tl">
                    <a:srgbClr val="C0C0C0"/>
                  </a:outerShdw>
                </a:effectLst>
                <a:latin typeface="Comic Sans MS" pitchFamily="66" charset="0"/>
              </a:rPr>
              <a:t>    common enemy for the first</a:t>
            </a:r>
            <a:br>
              <a:rPr lang="en-US" sz="2800" b="1" dirty="0">
                <a:solidFill>
                  <a:srgbClr val="000000"/>
                </a:solidFill>
                <a:effectLst>
                  <a:outerShdw blurRad="38100" dist="38100" dir="2700000" algn="tl">
                    <a:srgbClr val="C0C0C0"/>
                  </a:outerShdw>
                </a:effectLst>
                <a:latin typeface="Comic Sans MS" pitchFamily="66" charset="0"/>
              </a:rPr>
            </a:br>
            <a:r>
              <a:rPr lang="en-US" sz="2800" b="1" dirty="0">
                <a:solidFill>
                  <a:srgbClr val="000000"/>
                </a:solidFill>
                <a:effectLst>
                  <a:outerShdw blurRad="38100" dist="38100" dir="2700000" algn="tl">
                    <a:srgbClr val="C0C0C0"/>
                  </a:outerShdw>
                </a:effectLst>
                <a:latin typeface="Comic Sans MS" pitchFamily="66" charset="0"/>
              </a:rPr>
              <a:t>    time.</a:t>
            </a:r>
            <a:endParaRPr lang="en-US" sz="2400" b="1" dirty="0">
              <a:solidFill>
                <a:srgbClr val="000000"/>
              </a:solidFill>
              <a:effectLst>
                <a:outerShdw blurRad="38100" dist="38100" dir="2700000" algn="tl">
                  <a:srgbClr val="C0C0C0"/>
                </a:outerShdw>
              </a:effectLst>
              <a:latin typeface="Comic Sans MS" pitchFamily="66" charset="0"/>
            </a:endParaRPr>
          </a:p>
        </p:txBody>
      </p:sp>
      <p:sp>
        <p:nvSpPr>
          <p:cNvPr id="509955" name="Text Box 3"/>
          <p:cNvSpPr txBox="1">
            <a:spLocks noChangeArrowheads="1"/>
          </p:cNvSpPr>
          <p:nvPr/>
        </p:nvSpPr>
        <p:spPr bwMode="auto">
          <a:xfrm>
            <a:off x="1676400" y="3351213"/>
            <a:ext cx="6172200" cy="1373187"/>
          </a:xfrm>
          <a:prstGeom prst="rect">
            <a:avLst/>
          </a:prstGeom>
          <a:noFill/>
          <a:ln w="12700">
            <a:noFill/>
            <a:miter lim="800000"/>
            <a:headEnd type="none" w="sm" len="sm"/>
            <a:tailEnd type="none" w="sm" len="sm"/>
          </a:ln>
          <a:effectLst/>
        </p:spPr>
        <p:txBody>
          <a:bodyPr lIns="92075" tIns="46038" rIns="92075" bIns="46038">
            <a:spAutoFit/>
          </a:bodyPr>
          <a:lstStyle/>
          <a:p>
            <a:pPr eaLnBrk="0" fontAlgn="base" hangingPunct="0">
              <a:spcBef>
                <a:spcPct val="50000"/>
              </a:spcBef>
              <a:spcAft>
                <a:spcPct val="0"/>
              </a:spcAft>
              <a:defRPr/>
            </a:pPr>
            <a:r>
              <a:rPr lang="en-US" sz="2800" b="1">
                <a:solidFill>
                  <a:srgbClr val="333399"/>
                </a:solidFill>
                <a:effectLst>
                  <a:outerShdw blurRad="38100" dist="38100" dir="2700000" algn="tl">
                    <a:srgbClr val="C0C0C0"/>
                  </a:outerShdw>
                </a:effectLst>
                <a:latin typeface="Comic Sans MS" pitchFamily="66" charset="0"/>
              </a:rPr>
              <a:t>2.</a:t>
            </a:r>
            <a:r>
              <a:rPr lang="en-US" sz="2800" b="1">
                <a:solidFill>
                  <a:srgbClr val="000000"/>
                </a:solidFill>
                <a:effectLst>
                  <a:outerShdw blurRad="38100" dist="38100" dir="2700000" algn="tl">
                    <a:srgbClr val="C0C0C0"/>
                  </a:outerShdw>
                </a:effectLst>
                <a:latin typeface="Comic Sans MS" pitchFamily="66" charset="0"/>
              </a:rPr>
              <a:t>  It created a socializing</a:t>
            </a:r>
            <a:br>
              <a:rPr lang="en-US" sz="2800" b="1">
                <a:solidFill>
                  <a:srgbClr val="000000"/>
                </a:solidFill>
                <a:effectLst>
                  <a:outerShdw blurRad="38100" dist="38100" dir="2700000" algn="tl">
                    <a:srgbClr val="C0C0C0"/>
                  </a:outerShdw>
                </a:effectLst>
                <a:latin typeface="Comic Sans MS" pitchFamily="66" charset="0"/>
              </a:rPr>
            </a:br>
            <a:r>
              <a:rPr lang="en-US" sz="2800" b="1">
                <a:solidFill>
                  <a:srgbClr val="000000"/>
                </a:solidFill>
                <a:effectLst>
                  <a:outerShdw blurRad="38100" dist="38100" dir="2700000" algn="tl">
                    <a:srgbClr val="C0C0C0"/>
                  </a:outerShdw>
                </a:effectLst>
                <a:latin typeface="Comic Sans MS" pitchFamily="66" charset="0"/>
              </a:rPr>
              <a:t>    experience for all the </a:t>
            </a:r>
            <a:br>
              <a:rPr lang="en-US" sz="2800" b="1">
                <a:solidFill>
                  <a:srgbClr val="000000"/>
                </a:solidFill>
                <a:effectLst>
                  <a:outerShdw blurRad="38100" dist="38100" dir="2700000" algn="tl">
                    <a:srgbClr val="C0C0C0"/>
                  </a:outerShdw>
                </a:effectLst>
                <a:latin typeface="Comic Sans MS" pitchFamily="66" charset="0"/>
              </a:rPr>
            </a:br>
            <a:r>
              <a:rPr lang="en-US" sz="2800" b="1">
                <a:solidFill>
                  <a:srgbClr val="000000"/>
                </a:solidFill>
                <a:effectLst>
                  <a:outerShdw blurRad="38100" dist="38100" dir="2700000" algn="tl">
                    <a:srgbClr val="C0C0C0"/>
                  </a:outerShdw>
                </a:effectLst>
                <a:latin typeface="Comic Sans MS" pitchFamily="66" charset="0"/>
              </a:rPr>
              <a:t>    colonials who participated.</a:t>
            </a:r>
            <a:endParaRPr lang="en-US" sz="2400" b="1">
              <a:solidFill>
                <a:srgbClr val="000000"/>
              </a:solidFill>
              <a:effectLst>
                <a:outerShdw blurRad="38100" dist="38100" dir="2700000" algn="tl">
                  <a:srgbClr val="C0C0C0"/>
                </a:outerShdw>
              </a:effectLst>
              <a:latin typeface="Comic Sans MS" pitchFamily="66" charset="0"/>
            </a:endParaRPr>
          </a:p>
        </p:txBody>
      </p:sp>
      <p:sp>
        <p:nvSpPr>
          <p:cNvPr id="509956" name="Text Box 4"/>
          <p:cNvSpPr txBox="1">
            <a:spLocks noChangeArrowheads="1"/>
          </p:cNvSpPr>
          <p:nvPr/>
        </p:nvSpPr>
        <p:spPr bwMode="auto">
          <a:xfrm>
            <a:off x="1676400" y="4951413"/>
            <a:ext cx="5791200" cy="1385637"/>
          </a:xfrm>
          <a:prstGeom prst="rect">
            <a:avLst/>
          </a:prstGeom>
          <a:noFill/>
          <a:ln w="12700">
            <a:noFill/>
            <a:miter lim="800000"/>
            <a:headEnd type="none" w="sm" len="sm"/>
            <a:tailEnd type="none" w="sm" len="sm"/>
          </a:ln>
          <a:effectLst/>
        </p:spPr>
        <p:txBody>
          <a:bodyPr lIns="92075" tIns="46038" rIns="92075" bIns="46038">
            <a:spAutoFit/>
          </a:bodyPr>
          <a:lstStyle/>
          <a:p>
            <a:pPr eaLnBrk="0" fontAlgn="base" hangingPunct="0">
              <a:spcBef>
                <a:spcPct val="50000"/>
              </a:spcBef>
              <a:spcAft>
                <a:spcPct val="0"/>
              </a:spcAft>
              <a:defRPr/>
            </a:pPr>
            <a:r>
              <a:rPr lang="en-US" sz="2800" b="1" dirty="0">
                <a:solidFill>
                  <a:srgbClr val="333399"/>
                </a:solidFill>
                <a:effectLst>
                  <a:outerShdw blurRad="38100" dist="38100" dir="2700000" algn="tl">
                    <a:srgbClr val="C0C0C0"/>
                  </a:outerShdw>
                </a:effectLst>
                <a:latin typeface="Comic Sans MS" pitchFamily="66" charset="0"/>
                <a:sym typeface="Wingdings" pitchFamily="2" charset="2"/>
              </a:rPr>
              <a:t>3.</a:t>
            </a:r>
            <a:r>
              <a:rPr lang="en-US" sz="2800" b="1" dirty="0">
                <a:solidFill>
                  <a:srgbClr val="000000"/>
                </a:solidFill>
                <a:effectLst>
                  <a:outerShdw blurRad="38100" dist="38100" dir="2700000" algn="tl">
                    <a:srgbClr val="C0C0C0"/>
                  </a:outerShdw>
                </a:effectLst>
                <a:latin typeface="Comic Sans MS" pitchFamily="66" charset="0"/>
                <a:sym typeface="Wingdings" pitchFamily="2" charset="2"/>
              </a:rPr>
              <a:t>  </a:t>
            </a:r>
            <a:r>
              <a:rPr lang="en-US" sz="2800" b="1" dirty="0" smtClean="0">
                <a:solidFill>
                  <a:srgbClr val="000000"/>
                </a:solidFill>
                <a:effectLst>
                  <a:outerShdw blurRad="38100" dist="38100" dir="2700000" algn="tl">
                    <a:srgbClr val="C0C0C0"/>
                  </a:outerShdw>
                </a:effectLst>
                <a:latin typeface="Comic Sans MS" pitchFamily="66" charset="0"/>
                <a:sym typeface="Wingdings" pitchFamily="2" charset="2"/>
              </a:rPr>
              <a:t>Built confidence that French threat was gone, could push for more independence.</a:t>
            </a:r>
            <a:endParaRPr lang="en-US" sz="2800" b="1" dirty="0">
              <a:solidFill>
                <a:srgbClr val="000000"/>
              </a:solidFill>
              <a:effectLst>
                <a:outerShdw blurRad="38100" dist="38100" dir="2700000" algn="tl">
                  <a:srgbClr val="C0C0C0"/>
                </a:outerShdw>
              </a:effectLst>
              <a:latin typeface="Comic Sans MS" pitchFamily="66" charset="0"/>
            </a:endParaRPr>
          </a:p>
        </p:txBody>
      </p:sp>
      <p:sp>
        <p:nvSpPr>
          <p:cNvPr id="509957" name="Text Box 5"/>
          <p:cNvSpPr txBox="1">
            <a:spLocks noChangeArrowheads="1"/>
          </p:cNvSpPr>
          <p:nvPr/>
        </p:nvSpPr>
        <p:spPr bwMode="auto">
          <a:xfrm>
            <a:off x="1447800" y="0"/>
            <a:ext cx="6324600" cy="1311275"/>
          </a:xfrm>
          <a:prstGeom prst="rect">
            <a:avLst/>
          </a:prstGeom>
          <a:noFill/>
          <a:ln w="12700">
            <a:noFill/>
            <a:miter lim="800000"/>
            <a:headEnd type="none" w="sm" len="sm"/>
            <a:tailEnd type="none" w="sm" len="sm"/>
          </a:ln>
          <a:effectLst>
            <a:outerShdw dist="35921" dir="2700000" algn="ctr" rotWithShape="0">
              <a:srgbClr val="333399"/>
            </a:outerShdw>
          </a:effectLst>
        </p:spPr>
        <p:txBody>
          <a:bodyPr lIns="92075" tIns="46038" rIns="92075" bIns="46038">
            <a:spAutoFit/>
          </a:bodyPr>
          <a:lstStyle/>
          <a:p>
            <a:pPr algn="ctr" fontAlgn="base">
              <a:spcBef>
                <a:spcPct val="50000"/>
              </a:spcBef>
              <a:spcAft>
                <a:spcPct val="0"/>
              </a:spcAft>
              <a:defRPr/>
            </a:pPr>
            <a:r>
              <a:rPr lang="en-US" sz="4000" b="1" dirty="0">
                <a:solidFill>
                  <a:srgbClr val="CC0000"/>
                </a:solidFill>
                <a:effectLst>
                  <a:outerShdw blurRad="38100" dist="38100" dir="2700000" algn="tl">
                    <a:srgbClr val="C0C0C0"/>
                  </a:outerShdw>
                </a:effectLst>
                <a:latin typeface="Rockwell" pitchFamily="18" charset="0"/>
              </a:rPr>
              <a:t>Effects of the War on the American Colonials</a:t>
            </a:r>
          </a:p>
        </p:txBody>
      </p:sp>
    </p:spTree>
    <p:extLst>
      <p:ext uri="{BB962C8B-B14F-4D97-AF65-F5344CB8AC3E}">
        <p14:creationId xmlns:p14="http://schemas.microsoft.com/office/powerpoint/2010/main" val="10549040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09954"/>
                                        </p:tgtEl>
                                        <p:attrNameLst>
                                          <p:attrName>style.visibility</p:attrName>
                                        </p:attrNameLst>
                                      </p:cBhvr>
                                      <p:to>
                                        <p:strVal val="visible"/>
                                      </p:to>
                                    </p:set>
                                    <p:animEffect transition="in" filter="fade">
                                      <p:cBhvr>
                                        <p:cTn id="7" dur="1000"/>
                                        <p:tgtEl>
                                          <p:spTgt spid="509954"/>
                                        </p:tgtEl>
                                      </p:cBhvr>
                                    </p:animEffect>
                                    <p:anim calcmode="lin" valueType="num">
                                      <p:cBhvr>
                                        <p:cTn id="8" dur="1000" fill="hold"/>
                                        <p:tgtEl>
                                          <p:spTgt spid="509954"/>
                                        </p:tgtEl>
                                        <p:attrNameLst>
                                          <p:attrName>ppt_x</p:attrName>
                                        </p:attrNameLst>
                                      </p:cBhvr>
                                      <p:tavLst>
                                        <p:tav tm="0">
                                          <p:val>
                                            <p:strVal val="#ppt_x"/>
                                          </p:val>
                                        </p:tav>
                                        <p:tav tm="100000">
                                          <p:val>
                                            <p:strVal val="#ppt_x"/>
                                          </p:val>
                                        </p:tav>
                                      </p:tavLst>
                                    </p:anim>
                                    <p:anim calcmode="lin" valueType="num">
                                      <p:cBhvr>
                                        <p:cTn id="9" dur="900" decel="100000" fill="hold"/>
                                        <p:tgtEl>
                                          <p:spTgt spid="50995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09954"/>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509955"/>
                                        </p:tgtEl>
                                        <p:attrNameLst>
                                          <p:attrName>style.visibility</p:attrName>
                                        </p:attrNameLst>
                                      </p:cBhvr>
                                      <p:to>
                                        <p:strVal val="visible"/>
                                      </p:to>
                                    </p:set>
                                    <p:anim calcmode="lin" valueType="num">
                                      <p:cBhvr>
                                        <p:cTn id="15" dur="500" fill="hold"/>
                                        <p:tgtEl>
                                          <p:spTgt spid="509955"/>
                                        </p:tgtEl>
                                        <p:attrNameLst>
                                          <p:attrName>ppt_w</p:attrName>
                                        </p:attrNameLst>
                                      </p:cBhvr>
                                      <p:tavLst>
                                        <p:tav tm="0">
                                          <p:val>
                                            <p:fltVal val="0"/>
                                          </p:val>
                                        </p:tav>
                                        <p:tav tm="100000">
                                          <p:val>
                                            <p:strVal val="#ppt_w"/>
                                          </p:val>
                                        </p:tav>
                                      </p:tavLst>
                                    </p:anim>
                                    <p:anim calcmode="lin" valueType="num">
                                      <p:cBhvr>
                                        <p:cTn id="16" dur="500" fill="hold"/>
                                        <p:tgtEl>
                                          <p:spTgt spid="509955"/>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509956"/>
                                        </p:tgtEl>
                                        <p:attrNameLst>
                                          <p:attrName>style.visibility</p:attrName>
                                        </p:attrNameLst>
                                      </p:cBhvr>
                                      <p:to>
                                        <p:strVal val="visible"/>
                                      </p:to>
                                    </p:set>
                                    <p:animEffect transition="in" filter="wedge">
                                      <p:cBhvr>
                                        <p:cTn id="21" dur="500"/>
                                        <p:tgtEl>
                                          <p:spTgt spid="509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4" grpId="0"/>
      <p:bldP spid="509955" grpId="0"/>
      <p:bldP spid="50995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Text Box 2"/>
          <p:cNvSpPr txBox="1">
            <a:spLocks noChangeArrowheads="1"/>
          </p:cNvSpPr>
          <p:nvPr/>
        </p:nvSpPr>
        <p:spPr bwMode="auto">
          <a:xfrm>
            <a:off x="1524000" y="1828800"/>
            <a:ext cx="6324600" cy="793750"/>
          </a:xfrm>
          <a:prstGeom prst="rect">
            <a:avLst/>
          </a:prstGeom>
          <a:noFill/>
          <a:ln w="12700">
            <a:noFill/>
            <a:miter lim="800000"/>
            <a:headEnd type="none" w="sm" len="sm"/>
            <a:tailEnd type="none" w="sm" len="sm"/>
          </a:ln>
          <a:effectLst/>
        </p:spPr>
        <p:txBody>
          <a:bodyPr lIns="92075" tIns="46038" rIns="92075" bIns="46038">
            <a:spAutoFit/>
          </a:bodyPr>
          <a:lstStyle/>
          <a:p>
            <a:pPr eaLnBrk="0" fontAlgn="base" hangingPunct="0">
              <a:spcBef>
                <a:spcPct val="50000"/>
              </a:spcBef>
              <a:spcAft>
                <a:spcPct val="0"/>
              </a:spcAft>
              <a:defRPr/>
            </a:pPr>
            <a:r>
              <a:rPr lang="en-US" sz="2300" b="1">
                <a:solidFill>
                  <a:srgbClr val="333399"/>
                </a:solidFill>
                <a:effectLst>
                  <a:outerShdw blurRad="38100" dist="38100" dir="2700000" algn="tl">
                    <a:srgbClr val="C0C0C0"/>
                  </a:outerShdw>
                </a:effectLst>
                <a:latin typeface="Comic Sans MS" pitchFamily="66" charset="0"/>
              </a:rPr>
              <a:t>1.</a:t>
            </a:r>
            <a:r>
              <a:rPr lang="en-US" sz="2300" b="1">
                <a:solidFill>
                  <a:srgbClr val="000000"/>
                </a:solidFill>
                <a:effectLst>
                  <a:outerShdw blurRad="38100" dist="38100" dir="2700000" algn="tl">
                    <a:srgbClr val="C0C0C0"/>
                  </a:outerShdw>
                </a:effectLst>
                <a:latin typeface="Comic Sans MS" pitchFamily="66" charset="0"/>
              </a:rPr>
              <a:t>  It increased her colonial empire in </a:t>
            </a:r>
            <a:br>
              <a:rPr lang="en-US" sz="2300" b="1">
                <a:solidFill>
                  <a:srgbClr val="000000"/>
                </a:solidFill>
                <a:effectLst>
                  <a:outerShdw blurRad="38100" dist="38100" dir="2700000" algn="tl">
                    <a:srgbClr val="C0C0C0"/>
                  </a:outerShdw>
                </a:effectLst>
                <a:latin typeface="Comic Sans MS" pitchFamily="66" charset="0"/>
              </a:rPr>
            </a:br>
            <a:r>
              <a:rPr lang="en-US" sz="2300" b="1">
                <a:solidFill>
                  <a:srgbClr val="000000"/>
                </a:solidFill>
                <a:effectLst>
                  <a:outerShdw blurRad="38100" dist="38100" dir="2700000" algn="tl">
                    <a:srgbClr val="C0C0C0"/>
                  </a:outerShdw>
                </a:effectLst>
                <a:latin typeface="Comic Sans MS" pitchFamily="66" charset="0"/>
              </a:rPr>
              <a:t>    the Americas</a:t>
            </a:r>
            <a:r>
              <a:rPr lang="en-US" sz="2300" b="1">
                <a:solidFill>
                  <a:srgbClr val="000000"/>
                </a:solidFill>
                <a:effectLst>
                  <a:outerShdw blurRad="38100" dist="38100" dir="2700000" algn="tl">
                    <a:srgbClr val="C0C0C0"/>
                  </a:outerShdw>
                </a:effectLst>
                <a:latin typeface="Comic Sans MS" pitchFamily="66" charset="0"/>
                <a:sym typeface="Wingdings" pitchFamily="2" charset="2"/>
              </a:rPr>
              <a:t>.</a:t>
            </a:r>
            <a:endParaRPr lang="en-US" sz="2300" b="1">
              <a:solidFill>
                <a:srgbClr val="000000"/>
              </a:solidFill>
              <a:effectLst>
                <a:outerShdw blurRad="38100" dist="38100" dir="2700000" algn="tl">
                  <a:srgbClr val="C0C0C0"/>
                </a:outerShdw>
              </a:effectLst>
              <a:latin typeface="Comic Sans MS" pitchFamily="66" charset="0"/>
            </a:endParaRPr>
          </a:p>
        </p:txBody>
      </p:sp>
      <p:sp>
        <p:nvSpPr>
          <p:cNvPr id="508931" name="Text Box 3"/>
          <p:cNvSpPr txBox="1">
            <a:spLocks noChangeArrowheads="1"/>
          </p:cNvSpPr>
          <p:nvPr/>
        </p:nvSpPr>
        <p:spPr bwMode="auto">
          <a:xfrm>
            <a:off x="1524000" y="3124200"/>
            <a:ext cx="6172200" cy="442913"/>
          </a:xfrm>
          <a:prstGeom prst="rect">
            <a:avLst/>
          </a:prstGeom>
          <a:noFill/>
          <a:ln w="12700">
            <a:noFill/>
            <a:miter lim="800000"/>
            <a:headEnd type="none" w="sm" len="sm"/>
            <a:tailEnd type="none" w="sm" len="sm"/>
          </a:ln>
          <a:effectLst/>
        </p:spPr>
        <p:txBody>
          <a:bodyPr lIns="92075" tIns="46038" rIns="92075" bIns="46038">
            <a:spAutoFit/>
          </a:bodyPr>
          <a:lstStyle/>
          <a:p>
            <a:pPr eaLnBrk="0" fontAlgn="base" hangingPunct="0">
              <a:spcBef>
                <a:spcPct val="50000"/>
              </a:spcBef>
              <a:spcAft>
                <a:spcPct val="0"/>
              </a:spcAft>
              <a:defRPr/>
            </a:pPr>
            <a:r>
              <a:rPr lang="en-US" sz="2300" b="1">
                <a:solidFill>
                  <a:srgbClr val="333399"/>
                </a:solidFill>
                <a:effectLst>
                  <a:outerShdw blurRad="38100" dist="38100" dir="2700000" algn="tl">
                    <a:srgbClr val="C0C0C0"/>
                  </a:outerShdw>
                </a:effectLst>
                <a:latin typeface="Comic Sans MS" pitchFamily="66" charset="0"/>
              </a:rPr>
              <a:t>2.</a:t>
            </a:r>
            <a:r>
              <a:rPr lang="en-US" sz="2300" b="1">
                <a:solidFill>
                  <a:srgbClr val="000000"/>
                </a:solidFill>
                <a:effectLst>
                  <a:outerShdw blurRad="38100" dist="38100" dir="2700000" algn="tl">
                    <a:srgbClr val="C0C0C0"/>
                  </a:outerShdw>
                </a:effectLst>
                <a:latin typeface="Comic Sans MS" pitchFamily="66" charset="0"/>
              </a:rPr>
              <a:t>  It greatly enlarged England’s debt.</a:t>
            </a:r>
          </a:p>
        </p:txBody>
      </p:sp>
      <p:sp>
        <p:nvSpPr>
          <p:cNvPr id="508932" name="Text Box 4"/>
          <p:cNvSpPr txBox="1">
            <a:spLocks noChangeArrowheads="1"/>
          </p:cNvSpPr>
          <p:nvPr/>
        </p:nvSpPr>
        <p:spPr bwMode="auto">
          <a:xfrm>
            <a:off x="1524000" y="4114800"/>
            <a:ext cx="5867400" cy="793750"/>
          </a:xfrm>
          <a:prstGeom prst="rect">
            <a:avLst/>
          </a:prstGeom>
          <a:noFill/>
          <a:ln w="12700">
            <a:noFill/>
            <a:miter lim="800000"/>
            <a:headEnd type="none" w="sm" len="sm"/>
            <a:tailEnd type="none" w="sm" len="sm"/>
          </a:ln>
          <a:effectLst/>
        </p:spPr>
        <p:txBody>
          <a:bodyPr lIns="92075" tIns="46038" rIns="92075" bIns="46038">
            <a:spAutoFit/>
          </a:bodyPr>
          <a:lstStyle/>
          <a:p>
            <a:pPr eaLnBrk="0" fontAlgn="base" hangingPunct="0">
              <a:spcBef>
                <a:spcPct val="50000"/>
              </a:spcBef>
              <a:spcAft>
                <a:spcPct val="0"/>
              </a:spcAft>
              <a:defRPr/>
            </a:pPr>
            <a:r>
              <a:rPr lang="en-US" sz="2300" b="1">
                <a:solidFill>
                  <a:srgbClr val="333399"/>
                </a:solidFill>
                <a:effectLst>
                  <a:outerShdw blurRad="38100" dist="38100" dir="2700000" algn="tl">
                    <a:srgbClr val="C0C0C0"/>
                  </a:outerShdw>
                </a:effectLst>
                <a:latin typeface="Comic Sans MS" pitchFamily="66" charset="0"/>
                <a:sym typeface="Wingdings" pitchFamily="2" charset="2"/>
              </a:rPr>
              <a:t>3.</a:t>
            </a:r>
            <a:r>
              <a:rPr lang="en-US" sz="2300" b="1">
                <a:solidFill>
                  <a:srgbClr val="000000"/>
                </a:solidFill>
                <a:effectLst>
                  <a:outerShdw blurRad="38100" dist="38100" dir="2700000" algn="tl">
                    <a:srgbClr val="C0C0C0"/>
                  </a:outerShdw>
                </a:effectLst>
                <a:latin typeface="Comic Sans MS" pitchFamily="66" charset="0"/>
                <a:sym typeface="Wingdings" pitchFamily="2" charset="2"/>
              </a:rPr>
              <a:t>  Britain’s contempt for the colonials </a:t>
            </a:r>
            <a:br>
              <a:rPr lang="en-US" sz="2300" b="1">
                <a:solidFill>
                  <a:srgbClr val="000000"/>
                </a:solidFill>
                <a:effectLst>
                  <a:outerShdw blurRad="38100" dist="38100" dir="2700000" algn="tl">
                    <a:srgbClr val="C0C0C0"/>
                  </a:outerShdw>
                </a:effectLst>
                <a:latin typeface="Comic Sans MS" pitchFamily="66" charset="0"/>
                <a:sym typeface="Wingdings" pitchFamily="2" charset="2"/>
              </a:rPr>
            </a:br>
            <a:r>
              <a:rPr lang="en-US" sz="2300" b="1">
                <a:solidFill>
                  <a:srgbClr val="000000"/>
                </a:solidFill>
                <a:effectLst>
                  <a:outerShdw blurRad="38100" dist="38100" dir="2700000" algn="tl">
                    <a:srgbClr val="C0C0C0"/>
                  </a:outerShdw>
                </a:effectLst>
                <a:latin typeface="Comic Sans MS" pitchFamily="66" charset="0"/>
                <a:sym typeface="Wingdings" pitchFamily="2" charset="2"/>
              </a:rPr>
              <a:t>    created bitter feelings.</a:t>
            </a:r>
            <a:endParaRPr lang="en-US" sz="2300" b="1">
              <a:solidFill>
                <a:srgbClr val="000000"/>
              </a:solidFill>
              <a:effectLst>
                <a:outerShdw blurRad="38100" dist="38100" dir="2700000" algn="tl">
                  <a:srgbClr val="C0C0C0"/>
                </a:outerShdw>
              </a:effectLst>
              <a:latin typeface="Comic Sans MS" pitchFamily="66" charset="0"/>
            </a:endParaRPr>
          </a:p>
        </p:txBody>
      </p:sp>
      <p:sp>
        <p:nvSpPr>
          <p:cNvPr id="508933" name="Line 5"/>
          <p:cNvSpPr>
            <a:spLocks noChangeShapeType="1"/>
          </p:cNvSpPr>
          <p:nvPr/>
        </p:nvSpPr>
        <p:spPr bwMode="auto">
          <a:xfrm>
            <a:off x="4495800" y="4953000"/>
            <a:ext cx="0" cy="609600"/>
          </a:xfrm>
          <a:prstGeom prst="line">
            <a:avLst/>
          </a:prstGeom>
          <a:noFill/>
          <a:ln w="38100">
            <a:solidFill>
              <a:srgbClr val="CC0000"/>
            </a:solidFill>
            <a:round/>
            <a:headEnd type="none" w="sm" len="sm"/>
            <a:tailEnd type="triangle" w="sm" len="sm"/>
          </a:ln>
          <a:extLst>
            <a:ext uri="{909E8E84-426E-40dd-AFC4-6F175D3DCCD1}">
              <a14:hiddenFill xmlns:a14="http://schemas.microsoft.com/office/drawing/2010/main">
                <a:noFill/>
              </a14:hiddenFill>
            </a:ext>
          </a:extLst>
        </p:spPr>
        <p:txBody>
          <a:bodyPr lIns="92075" tIns="46038" rIns="92075" bIns="46038"/>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508934" name="Text Box 6"/>
          <p:cNvSpPr txBox="1">
            <a:spLocks noChangeArrowheads="1"/>
          </p:cNvSpPr>
          <p:nvPr/>
        </p:nvSpPr>
        <p:spPr bwMode="auto">
          <a:xfrm>
            <a:off x="1371600" y="5486400"/>
            <a:ext cx="6477000" cy="1144588"/>
          </a:xfrm>
          <a:prstGeom prst="rect">
            <a:avLst/>
          </a:prstGeom>
          <a:noFill/>
          <a:ln w="12700">
            <a:noFill/>
            <a:miter lim="800000"/>
            <a:headEnd type="none" w="sm" len="sm"/>
            <a:tailEnd type="none" w="sm" len="sm"/>
          </a:ln>
          <a:effectLst/>
        </p:spPr>
        <p:txBody>
          <a:bodyPr lIns="92075" tIns="46038" rIns="92075" bIns="46038">
            <a:spAutoFit/>
          </a:bodyPr>
          <a:lstStyle/>
          <a:p>
            <a:pPr algn="ctr" eaLnBrk="0" fontAlgn="base" hangingPunct="0">
              <a:spcBef>
                <a:spcPct val="50000"/>
              </a:spcBef>
              <a:spcAft>
                <a:spcPct val="0"/>
              </a:spcAft>
              <a:defRPr/>
            </a:pPr>
            <a:r>
              <a:rPr lang="en-US" sz="2300" b="1" dirty="0">
                <a:solidFill>
                  <a:srgbClr val="000000"/>
                </a:solidFill>
                <a:effectLst>
                  <a:outerShdw blurRad="38100" dist="38100" dir="2700000" algn="tl">
                    <a:srgbClr val="C0C0C0"/>
                  </a:outerShdw>
                </a:effectLst>
                <a:latin typeface="Comic Sans MS" pitchFamily="66" charset="0"/>
              </a:rPr>
              <a:t>Therefore, England felt that a</a:t>
            </a:r>
            <a:br>
              <a:rPr lang="en-US" sz="2300" b="1" dirty="0">
                <a:solidFill>
                  <a:srgbClr val="000000"/>
                </a:solidFill>
                <a:effectLst>
                  <a:outerShdw blurRad="38100" dist="38100" dir="2700000" algn="tl">
                    <a:srgbClr val="C0C0C0"/>
                  </a:outerShdw>
                </a:effectLst>
                <a:latin typeface="Comic Sans MS" pitchFamily="66" charset="0"/>
              </a:rPr>
            </a:br>
            <a:r>
              <a:rPr lang="en-US" sz="2300" b="1" u="sng" dirty="0">
                <a:solidFill>
                  <a:srgbClr val="000000"/>
                </a:solidFill>
                <a:effectLst>
                  <a:outerShdw blurRad="38100" dist="38100" dir="2700000" algn="tl">
                    <a:srgbClr val="C0C0C0"/>
                  </a:outerShdw>
                </a:effectLst>
                <a:latin typeface="Comic Sans MS" pitchFamily="66" charset="0"/>
                <a:hlinkClick r:id="rId2"/>
              </a:rPr>
              <a:t>major reorganization of her </a:t>
            </a:r>
            <a:br>
              <a:rPr lang="en-US" sz="2300" b="1" u="sng" dirty="0">
                <a:solidFill>
                  <a:srgbClr val="000000"/>
                </a:solidFill>
                <a:effectLst>
                  <a:outerShdw blurRad="38100" dist="38100" dir="2700000" algn="tl">
                    <a:srgbClr val="C0C0C0"/>
                  </a:outerShdw>
                </a:effectLst>
                <a:latin typeface="Comic Sans MS" pitchFamily="66" charset="0"/>
                <a:hlinkClick r:id="rId2"/>
              </a:rPr>
            </a:br>
            <a:r>
              <a:rPr lang="en-US" sz="2300" b="1" u="sng" dirty="0">
                <a:solidFill>
                  <a:srgbClr val="000000"/>
                </a:solidFill>
                <a:effectLst>
                  <a:outerShdw blurRad="38100" dist="38100" dir="2700000" algn="tl">
                    <a:srgbClr val="C0C0C0"/>
                  </a:outerShdw>
                </a:effectLst>
                <a:latin typeface="Comic Sans MS" pitchFamily="66" charset="0"/>
                <a:hlinkClick r:id="rId2"/>
              </a:rPr>
              <a:t>American Empire</a:t>
            </a:r>
            <a:r>
              <a:rPr lang="en-US" sz="2300" b="1" dirty="0">
                <a:solidFill>
                  <a:srgbClr val="000000"/>
                </a:solidFill>
                <a:effectLst>
                  <a:outerShdw blurRad="38100" dist="38100" dir="2700000" algn="tl">
                    <a:srgbClr val="C0C0C0"/>
                  </a:outerShdw>
                </a:effectLst>
                <a:latin typeface="Comic Sans MS" pitchFamily="66" charset="0"/>
                <a:hlinkClick r:id="rId2"/>
              </a:rPr>
              <a:t> </a:t>
            </a:r>
            <a:r>
              <a:rPr lang="en-US" sz="2300" b="1" dirty="0">
                <a:solidFill>
                  <a:srgbClr val="000000"/>
                </a:solidFill>
                <a:effectLst>
                  <a:outerShdw blurRad="38100" dist="38100" dir="2700000" algn="tl">
                    <a:srgbClr val="C0C0C0"/>
                  </a:outerShdw>
                </a:effectLst>
                <a:latin typeface="Comic Sans MS" pitchFamily="66" charset="0"/>
              </a:rPr>
              <a:t>was necessary!</a:t>
            </a:r>
          </a:p>
        </p:txBody>
      </p:sp>
      <p:sp>
        <p:nvSpPr>
          <p:cNvPr id="508935" name="Text Box 7"/>
          <p:cNvSpPr txBox="1">
            <a:spLocks noChangeArrowheads="1"/>
          </p:cNvSpPr>
          <p:nvPr/>
        </p:nvSpPr>
        <p:spPr bwMode="auto">
          <a:xfrm>
            <a:off x="1447800" y="228600"/>
            <a:ext cx="6324600" cy="1323975"/>
          </a:xfrm>
          <a:prstGeom prst="rect">
            <a:avLst/>
          </a:prstGeom>
          <a:noFill/>
          <a:ln w="12700">
            <a:noFill/>
            <a:miter lim="800000"/>
            <a:headEnd type="none" w="sm" len="sm"/>
            <a:tailEnd type="none" w="sm" len="sm"/>
          </a:ln>
          <a:effectLst>
            <a:outerShdw dist="35921" dir="2700000" algn="ctr" rotWithShape="0">
              <a:srgbClr val="333399"/>
            </a:outerShdw>
          </a:effectLst>
        </p:spPr>
        <p:txBody>
          <a:bodyPr lIns="92075" tIns="46038" rIns="92075" bIns="46038">
            <a:spAutoFit/>
          </a:bodyPr>
          <a:lstStyle/>
          <a:p>
            <a:pPr algn="ctr" fontAlgn="base">
              <a:spcBef>
                <a:spcPct val="50000"/>
              </a:spcBef>
              <a:spcAft>
                <a:spcPct val="0"/>
              </a:spcAft>
              <a:defRPr/>
            </a:pPr>
            <a:r>
              <a:rPr lang="en-US" sz="4000" b="1" dirty="0">
                <a:solidFill>
                  <a:srgbClr val="CC0000"/>
                </a:solidFill>
                <a:effectLst>
                  <a:outerShdw blurRad="38100" dist="38100" dir="2700000" algn="tl">
                    <a:srgbClr val="C0C0C0"/>
                  </a:outerShdw>
                </a:effectLst>
                <a:latin typeface="Rockwell" pitchFamily="18" charset="0"/>
              </a:rPr>
              <a:t>Effects of the War </a:t>
            </a:r>
            <a:br>
              <a:rPr lang="en-US" sz="4000" b="1" dirty="0">
                <a:solidFill>
                  <a:srgbClr val="CC0000"/>
                </a:solidFill>
                <a:effectLst>
                  <a:outerShdw blurRad="38100" dist="38100" dir="2700000" algn="tl">
                    <a:srgbClr val="C0C0C0"/>
                  </a:outerShdw>
                </a:effectLst>
                <a:latin typeface="Rockwell" pitchFamily="18" charset="0"/>
              </a:rPr>
            </a:br>
            <a:r>
              <a:rPr lang="en-US" sz="4000" b="1" dirty="0">
                <a:solidFill>
                  <a:srgbClr val="CC0000"/>
                </a:solidFill>
                <a:effectLst>
                  <a:outerShdw blurRad="38100" dist="38100" dir="2700000" algn="tl">
                    <a:srgbClr val="C0C0C0"/>
                  </a:outerShdw>
                </a:effectLst>
                <a:latin typeface="Rockwell" pitchFamily="18" charset="0"/>
              </a:rPr>
              <a:t>on Britain</a:t>
            </a:r>
          </a:p>
        </p:txBody>
      </p:sp>
    </p:spTree>
    <p:extLst>
      <p:ext uri="{BB962C8B-B14F-4D97-AF65-F5344CB8AC3E}">
        <p14:creationId xmlns:p14="http://schemas.microsoft.com/office/powerpoint/2010/main" val="347076983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08930"/>
                                        </p:tgtEl>
                                        <p:attrNameLst>
                                          <p:attrName>style.visibility</p:attrName>
                                        </p:attrNameLst>
                                      </p:cBhvr>
                                      <p:to>
                                        <p:strVal val="visible"/>
                                      </p:to>
                                    </p:set>
                                    <p:animEffect transition="in" filter="fade">
                                      <p:cBhvr>
                                        <p:cTn id="7" dur="1000"/>
                                        <p:tgtEl>
                                          <p:spTgt spid="508930"/>
                                        </p:tgtEl>
                                      </p:cBhvr>
                                    </p:animEffect>
                                    <p:anim calcmode="lin" valueType="num">
                                      <p:cBhvr>
                                        <p:cTn id="8" dur="1000" fill="hold"/>
                                        <p:tgtEl>
                                          <p:spTgt spid="508930"/>
                                        </p:tgtEl>
                                        <p:attrNameLst>
                                          <p:attrName>ppt_x</p:attrName>
                                        </p:attrNameLst>
                                      </p:cBhvr>
                                      <p:tavLst>
                                        <p:tav tm="0">
                                          <p:val>
                                            <p:strVal val="#ppt_x"/>
                                          </p:val>
                                        </p:tav>
                                        <p:tav tm="100000">
                                          <p:val>
                                            <p:strVal val="#ppt_x"/>
                                          </p:val>
                                        </p:tav>
                                      </p:tavLst>
                                    </p:anim>
                                    <p:anim calcmode="lin" valueType="num">
                                      <p:cBhvr>
                                        <p:cTn id="9" dur="900" decel="100000" fill="hold"/>
                                        <p:tgtEl>
                                          <p:spTgt spid="5089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08930"/>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508931"/>
                                        </p:tgtEl>
                                        <p:attrNameLst>
                                          <p:attrName>style.visibility</p:attrName>
                                        </p:attrNameLst>
                                      </p:cBhvr>
                                      <p:to>
                                        <p:strVal val="visible"/>
                                      </p:to>
                                    </p:set>
                                    <p:anim calcmode="lin" valueType="num">
                                      <p:cBhvr>
                                        <p:cTn id="15" dur="500" fill="hold"/>
                                        <p:tgtEl>
                                          <p:spTgt spid="508931"/>
                                        </p:tgtEl>
                                        <p:attrNameLst>
                                          <p:attrName>ppt_w</p:attrName>
                                        </p:attrNameLst>
                                      </p:cBhvr>
                                      <p:tavLst>
                                        <p:tav tm="0">
                                          <p:val>
                                            <p:fltVal val="0"/>
                                          </p:val>
                                        </p:tav>
                                        <p:tav tm="100000">
                                          <p:val>
                                            <p:strVal val="#ppt_w"/>
                                          </p:val>
                                        </p:tav>
                                      </p:tavLst>
                                    </p:anim>
                                    <p:anim calcmode="lin" valueType="num">
                                      <p:cBhvr>
                                        <p:cTn id="16" dur="500" fill="hold"/>
                                        <p:tgtEl>
                                          <p:spTgt spid="508931"/>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508932"/>
                                        </p:tgtEl>
                                        <p:attrNameLst>
                                          <p:attrName>style.visibility</p:attrName>
                                        </p:attrNameLst>
                                      </p:cBhvr>
                                      <p:to>
                                        <p:strVal val="visible"/>
                                      </p:to>
                                    </p:set>
                                    <p:animEffect transition="in" filter="wedge">
                                      <p:cBhvr>
                                        <p:cTn id="21" dur="500"/>
                                        <p:tgtEl>
                                          <p:spTgt spid="5089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grpId="0" nodeType="clickEffect">
                                  <p:stCondLst>
                                    <p:cond delay="0"/>
                                  </p:stCondLst>
                                  <p:childTnLst>
                                    <p:set>
                                      <p:cBhvr>
                                        <p:cTn id="25" dur="1" fill="hold">
                                          <p:stCondLst>
                                            <p:cond delay="0"/>
                                          </p:stCondLst>
                                        </p:cTn>
                                        <p:tgtEl>
                                          <p:spTgt spid="508933"/>
                                        </p:tgtEl>
                                        <p:attrNameLst>
                                          <p:attrName>style.visibility</p:attrName>
                                        </p:attrNameLst>
                                      </p:cBhvr>
                                      <p:to>
                                        <p:strVal val="visible"/>
                                      </p:to>
                                    </p:set>
                                    <p:anim calcmode="lin" valueType="num">
                                      <p:cBhvr additive="base">
                                        <p:cTn id="26" dur="1000" fill="hold"/>
                                        <p:tgtEl>
                                          <p:spTgt spid="508933"/>
                                        </p:tgtEl>
                                        <p:attrNameLst>
                                          <p:attrName>ppt_x</p:attrName>
                                        </p:attrNameLst>
                                      </p:cBhvr>
                                      <p:tavLst>
                                        <p:tav tm="0">
                                          <p:val>
                                            <p:strVal val="#ppt_x"/>
                                          </p:val>
                                        </p:tav>
                                        <p:tav tm="100000">
                                          <p:val>
                                            <p:strVal val="#ppt_x"/>
                                          </p:val>
                                        </p:tav>
                                      </p:tavLst>
                                    </p:anim>
                                    <p:anim calcmode="lin" valueType="num">
                                      <p:cBhvr additive="base">
                                        <p:cTn id="27" dur="1000" fill="hold"/>
                                        <p:tgtEl>
                                          <p:spTgt spid="508933"/>
                                        </p:tgtEl>
                                        <p:attrNameLst>
                                          <p:attrName>ppt_y</p:attrName>
                                        </p:attrNameLst>
                                      </p:cBhvr>
                                      <p:tavLst>
                                        <p:tav tm="0">
                                          <p:val>
                                            <p:strVal val="1+#ppt_h/2"/>
                                          </p:val>
                                        </p:tav>
                                        <p:tav tm="100000">
                                          <p:val>
                                            <p:strVal val="#ppt_y"/>
                                          </p:val>
                                        </p:tav>
                                      </p:tavLst>
                                    </p:anim>
                                  </p:childTnLst>
                                </p:cTn>
                              </p:par>
                              <p:par>
                                <p:cTn id="28" presetID="7" presetClass="entr" presetSubtype="4" fill="hold" grpId="0" nodeType="withEffect">
                                  <p:stCondLst>
                                    <p:cond delay="0"/>
                                  </p:stCondLst>
                                  <p:childTnLst>
                                    <p:set>
                                      <p:cBhvr>
                                        <p:cTn id="29" dur="1" fill="hold">
                                          <p:stCondLst>
                                            <p:cond delay="0"/>
                                          </p:stCondLst>
                                        </p:cTn>
                                        <p:tgtEl>
                                          <p:spTgt spid="508934"/>
                                        </p:tgtEl>
                                        <p:attrNameLst>
                                          <p:attrName>style.visibility</p:attrName>
                                        </p:attrNameLst>
                                      </p:cBhvr>
                                      <p:to>
                                        <p:strVal val="visible"/>
                                      </p:to>
                                    </p:set>
                                    <p:anim calcmode="lin" valueType="num">
                                      <p:cBhvr additive="base">
                                        <p:cTn id="30" dur="1000" fill="hold"/>
                                        <p:tgtEl>
                                          <p:spTgt spid="508934"/>
                                        </p:tgtEl>
                                        <p:attrNameLst>
                                          <p:attrName>ppt_x</p:attrName>
                                        </p:attrNameLst>
                                      </p:cBhvr>
                                      <p:tavLst>
                                        <p:tav tm="0">
                                          <p:val>
                                            <p:strVal val="#ppt_x"/>
                                          </p:val>
                                        </p:tav>
                                        <p:tav tm="100000">
                                          <p:val>
                                            <p:strVal val="#ppt_x"/>
                                          </p:val>
                                        </p:tav>
                                      </p:tavLst>
                                    </p:anim>
                                    <p:anim calcmode="lin" valueType="num">
                                      <p:cBhvr additive="base">
                                        <p:cTn id="31" dur="1000" fill="hold"/>
                                        <p:tgtEl>
                                          <p:spTgt spid="5089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0" grpId="0"/>
      <p:bldP spid="508931" grpId="0"/>
      <p:bldP spid="508932" grpId="0"/>
      <p:bldP spid="508933" grpId="0" animBg="1"/>
      <p:bldP spid="50893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089" y="2054652"/>
            <a:ext cx="8050235" cy="6732612"/>
          </a:xfrm>
          <a:prstGeom prst="rect">
            <a:avLst/>
          </a:prstGeom>
          <a:noFill/>
        </p:spPr>
        <p:txBody>
          <a:bodyPr wrap="square" rtlCol="0">
            <a:spAutoFit/>
          </a:bodyPr>
          <a:lstStyle/>
          <a:p>
            <a:pPr marL="457200" indent="-457200">
              <a:buFont typeface="Arial" panose="020B0604020202020204" pitchFamily="34" charset="0"/>
              <a:buChar char="•"/>
              <a:defRPr/>
            </a:pPr>
            <a:r>
              <a:rPr lang="en-US" sz="3000" dirty="0" smtClean="0">
                <a:latin typeface="KG First Time In Forever" panose="02000506000000020003" pitchFamily="2" charset="0"/>
                <a:ea typeface="KBScaredStraight" panose="02000603000000000000" pitchFamily="2" charset="0"/>
              </a:rPr>
              <a:t>Soon, both France and England wanted control of the resources in North America.</a:t>
            </a:r>
          </a:p>
          <a:p>
            <a:pPr marL="457200" indent="-457200">
              <a:buFont typeface="Arial" panose="020B0604020202020204" pitchFamily="34" charset="0"/>
              <a:buChar char="•"/>
              <a:defRPr/>
            </a:pPr>
            <a:endParaRPr lang="en-US" sz="16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defRPr/>
            </a:pPr>
            <a:r>
              <a:rPr lang="en-US" sz="3000" dirty="0" smtClean="0">
                <a:latin typeface="KG First Time In Forever" panose="02000506000000020003" pitchFamily="2" charset="0"/>
                <a:ea typeface="KBScaredStraight" panose="02000603000000000000" pitchFamily="2" charset="0"/>
              </a:rPr>
              <a:t>To protect their resources, the French built several military forts from Canada all the way down to the Gulf of Mexico.</a:t>
            </a:r>
          </a:p>
          <a:p>
            <a:pPr marL="457200" indent="-457200">
              <a:buFont typeface="Arial" panose="020B0604020202020204" pitchFamily="34" charset="0"/>
              <a:buChar char="•"/>
              <a:defRPr/>
            </a:pPr>
            <a:endParaRPr lang="en-US"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defRPr/>
            </a:pPr>
            <a:r>
              <a:rPr lang="en-US" sz="3000" dirty="0" smtClean="0">
                <a:latin typeface="KG First Time In Forever" panose="02000506000000020003" pitchFamily="2" charset="0"/>
                <a:ea typeface="KBScaredStraight" panose="02000603000000000000" pitchFamily="2" charset="0"/>
              </a:rPr>
              <a:t>Some of these forts were built on land claimed by Great Britain, and in 1754, a battle at one of the forts marked the beginning of the French &amp; Indian War.</a:t>
            </a:r>
            <a:endParaRPr lang="en-US" sz="3000" dirty="0">
              <a:latin typeface="KG First Time In Forever" panose="02000506000000020003" pitchFamily="2" charset="0"/>
              <a:ea typeface="KBScaredStraight" panose="02000603000000000000" pitchFamily="2" charset="0"/>
            </a:endParaRPr>
          </a:p>
          <a:p>
            <a:pPr marL="571500" indent="-571500">
              <a:buFont typeface="Arial" panose="020B0604020202020204" pitchFamily="34" charset="0"/>
              <a:buChar char="•"/>
              <a:defRPr/>
            </a:pPr>
            <a:endParaRPr lang="en-US" sz="36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endParaRPr lang="en-US" sz="1350" dirty="0"/>
          </a:p>
        </p:txBody>
      </p:sp>
      <p:sp>
        <p:nvSpPr>
          <p:cNvPr id="6" name="Rectangle 5"/>
          <p:cNvSpPr/>
          <p:nvPr/>
        </p:nvSpPr>
        <p:spPr>
          <a:xfrm>
            <a:off x="1021024" y="61142"/>
            <a:ext cx="7102072" cy="2100575"/>
          </a:xfrm>
          <a:prstGeom prst="rect">
            <a:avLst/>
          </a:prstGeom>
          <a:noFill/>
        </p:spPr>
        <p:txBody>
          <a:bodyPr wrap="none" lIns="68580" tIns="34290" rIns="68580" bIns="34290">
            <a:spAutoFit/>
          </a:bodyPr>
          <a:lstStyle/>
          <a:p>
            <a:pPr algn="ctr"/>
            <a:r>
              <a:rPr lang="en-US" sz="6600" dirty="0" smtClean="0">
                <a:ln w="38100">
                  <a:solidFill>
                    <a:sysClr val="windowText" lastClr="000000"/>
                  </a:solidFill>
                </a:ln>
                <a:solidFill>
                  <a:srgbClr val="BE222F"/>
                </a:solidFill>
                <a:effectLst>
                  <a:glow rad="63500">
                    <a:srgbClr val="FFFFFF"/>
                  </a:glow>
                  <a:outerShdw blurRad="50800" dist="38100" dir="2700000" algn="tl" rotWithShape="0">
                    <a:prstClr val="black">
                      <a:alpha val="40000"/>
                    </a:prstClr>
                  </a:outerShdw>
                </a:effectLst>
                <a:latin typeface="KG Second Chances Solid" panose="02000000000000000000" pitchFamily="2" charset="0"/>
              </a:rPr>
              <a:t>French &amp; Indian</a:t>
            </a:r>
          </a:p>
          <a:p>
            <a:pPr algn="ctr"/>
            <a:r>
              <a:rPr lang="en-US" sz="6600" dirty="0" smtClean="0">
                <a:ln w="38100">
                  <a:solidFill>
                    <a:sysClr val="windowText" lastClr="000000"/>
                  </a:solidFill>
                </a:ln>
                <a:solidFill>
                  <a:srgbClr val="BE222F"/>
                </a:solidFill>
                <a:effectLst>
                  <a:glow rad="63500">
                    <a:srgbClr val="FFFFFF"/>
                  </a:glow>
                  <a:outerShdw blurRad="50800" dist="38100" dir="2700000" algn="tl" rotWithShape="0">
                    <a:prstClr val="black">
                      <a:alpha val="40000"/>
                    </a:prstClr>
                  </a:outerShdw>
                </a:effectLst>
                <a:latin typeface="KG Second Chances Solid" panose="02000000000000000000" pitchFamily="2" charset="0"/>
              </a:rPr>
              <a:t>War</a:t>
            </a:r>
            <a:endParaRPr lang="en-US" sz="6600" dirty="0">
              <a:ln w="38100">
                <a:solidFill>
                  <a:sysClr val="windowText" lastClr="000000"/>
                </a:solidFill>
              </a:ln>
              <a:solidFill>
                <a:srgbClr val="BE222F"/>
              </a:solidFill>
              <a:effectLst>
                <a:glow rad="63500">
                  <a:srgbClr val="FFFFFF"/>
                </a:glow>
                <a:outerShdw blurRad="50800" dist="38100" dir="2700000" algn="tl" rotWithShape="0">
                  <a:prstClr val="black">
                    <a:alpha val="40000"/>
                  </a:prstClr>
                </a:outerShdw>
              </a:effectLst>
              <a:latin typeface="KG Second Chances Solid" panose="02000000000000000000" pitchFamily="2" charset="0"/>
            </a:endParaRPr>
          </a:p>
        </p:txBody>
      </p:sp>
    </p:spTree>
    <p:extLst>
      <p:ext uri="{BB962C8B-B14F-4D97-AF65-F5344CB8AC3E}">
        <p14:creationId xmlns:p14="http://schemas.microsoft.com/office/powerpoint/2010/main" val="416524762"/>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089" y="2054652"/>
            <a:ext cx="8050235" cy="6301725"/>
          </a:xfrm>
          <a:prstGeom prst="rect">
            <a:avLst/>
          </a:prstGeom>
          <a:noFill/>
        </p:spPr>
        <p:txBody>
          <a:bodyPr wrap="square" rtlCol="0">
            <a:spAutoFit/>
          </a:bodyPr>
          <a:lstStyle/>
          <a:p>
            <a:pPr marL="457200" indent="-457200">
              <a:buFont typeface="Arial" panose="020B0604020202020204" pitchFamily="34" charset="0"/>
              <a:buChar char="•"/>
              <a:defRPr/>
            </a:pPr>
            <a:r>
              <a:rPr lang="en-US" sz="3000" dirty="0" smtClean="0">
                <a:latin typeface="KG First Time In Forever" panose="02000506000000020003" pitchFamily="2" charset="0"/>
                <a:ea typeface="KBScaredStraight" panose="02000603000000000000" pitchFamily="2" charset="0"/>
              </a:rPr>
              <a:t>The war involved </a:t>
            </a:r>
            <a:r>
              <a:rPr lang="en-US" sz="3000" dirty="0">
                <a:latin typeface="KG First Time In Forever" panose="02000506000000020003" pitchFamily="2" charset="0"/>
                <a:ea typeface="KBScaredStraight" panose="02000603000000000000" pitchFamily="2" charset="0"/>
              </a:rPr>
              <a:t>Great Britain and the Iroquois Indians versus France and the Huron Indians.</a:t>
            </a:r>
          </a:p>
          <a:p>
            <a:pPr marL="457200" indent="-457200">
              <a:buFont typeface="Arial" panose="020B0604020202020204" pitchFamily="34" charset="0"/>
              <a:buChar char="•"/>
              <a:defRPr/>
            </a:pPr>
            <a:endParaRPr lang="en-US" sz="2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defRPr/>
            </a:pPr>
            <a:r>
              <a:rPr lang="en-US" sz="3000" dirty="0" smtClean="0">
                <a:latin typeface="KG First Time In Forever" panose="02000506000000020003" pitchFamily="2" charset="0"/>
                <a:ea typeface="KBScaredStraight" panose="02000603000000000000" pitchFamily="2" charset="0"/>
              </a:rPr>
              <a:t>France ultimately lost the war and Great </a:t>
            </a:r>
            <a:r>
              <a:rPr lang="en-US" sz="3000" dirty="0">
                <a:latin typeface="KG First Time In Forever" panose="02000506000000020003" pitchFamily="2" charset="0"/>
                <a:ea typeface="KBScaredStraight" panose="02000603000000000000" pitchFamily="2" charset="0"/>
              </a:rPr>
              <a:t>Britain conquered </a:t>
            </a:r>
            <a:r>
              <a:rPr lang="en-US" sz="3000" dirty="0" smtClean="0">
                <a:latin typeface="KG First Time In Forever" panose="02000506000000020003" pitchFamily="2" charset="0"/>
                <a:ea typeface="KBScaredStraight" panose="02000603000000000000" pitchFamily="2" charset="0"/>
              </a:rPr>
              <a:t>New France in 1754.</a:t>
            </a:r>
          </a:p>
          <a:p>
            <a:pPr marL="457200" indent="-457200">
              <a:buFont typeface="Arial" panose="020B0604020202020204" pitchFamily="34" charset="0"/>
              <a:buChar char="•"/>
              <a:defRP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defRPr/>
            </a:pPr>
            <a:r>
              <a:rPr lang="en-US" sz="3000" dirty="0" smtClean="0">
                <a:latin typeface="KG First Time In Forever" panose="02000506000000020003" pitchFamily="2" charset="0"/>
                <a:ea typeface="KBScaredStraight" panose="02000603000000000000" pitchFamily="2" charset="0"/>
              </a:rPr>
              <a:t>New France officially came under British control when it was forced to </a:t>
            </a:r>
            <a:r>
              <a:rPr lang="en-US" sz="3000" dirty="0">
                <a:latin typeface="KG First Time In Forever" panose="02000506000000020003" pitchFamily="2" charset="0"/>
                <a:ea typeface="KBScaredStraight" panose="02000603000000000000" pitchFamily="2" charset="0"/>
              </a:rPr>
              <a:t>sign the Treaty of Paris in 1763.</a:t>
            </a:r>
          </a:p>
          <a:p>
            <a:pPr marL="571500" indent="-571500">
              <a:buFont typeface="Arial" panose="020B0604020202020204" pitchFamily="34" charset="0"/>
              <a:buChar char="•"/>
              <a:defRPr/>
            </a:pPr>
            <a:endParaRPr lang="en-US" sz="36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endParaRPr lang="en-US" sz="1350" dirty="0"/>
          </a:p>
        </p:txBody>
      </p:sp>
      <p:sp>
        <p:nvSpPr>
          <p:cNvPr id="6" name="Rectangle 5"/>
          <p:cNvSpPr/>
          <p:nvPr/>
        </p:nvSpPr>
        <p:spPr>
          <a:xfrm>
            <a:off x="1021024" y="61142"/>
            <a:ext cx="7102072" cy="2100575"/>
          </a:xfrm>
          <a:prstGeom prst="rect">
            <a:avLst/>
          </a:prstGeom>
          <a:noFill/>
        </p:spPr>
        <p:txBody>
          <a:bodyPr wrap="none" lIns="68580" tIns="34290" rIns="68580" bIns="34290">
            <a:spAutoFit/>
          </a:bodyPr>
          <a:lstStyle/>
          <a:p>
            <a:pPr algn="ctr"/>
            <a:r>
              <a:rPr lang="en-US" sz="6600" dirty="0" smtClean="0">
                <a:ln w="38100">
                  <a:solidFill>
                    <a:sysClr val="windowText" lastClr="000000"/>
                  </a:solidFill>
                </a:ln>
                <a:solidFill>
                  <a:srgbClr val="BE222F"/>
                </a:solidFill>
                <a:effectLst>
                  <a:glow rad="63500">
                    <a:srgbClr val="FFFFFF"/>
                  </a:glow>
                  <a:outerShdw blurRad="50800" dist="38100" dir="2700000" algn="tl" rotWithShape="0">
                    <a:prstClr val="black">
                      <a:alpha val="40000"/>
                    </a:prstClr>
                  </a:outerShdw>
                </a:effectLst>
                <a:latin typeface="KG Second Chances Solid" panose="02000000000000000000" pitchFamily="2" charset="0"/>
              </a:rPr>
              <a:t>French &amp; Indian</a:t>
            </a:r>
          </a:p>
          <a:p>
            <a:pPr algn="ctr"/>
            <a:r>
              <a:rPr lang="en-US" sz="6600" dirty="0" smtClean="0">
                <a:ln w="38100">
                  <a:solidFill>
                    <a:sysClr val="windowText" lastClr="000000"/>
                  </a:solidFill>
                </a:ln>
                <a:solidFill>
                  <a:srgbClr val="BE222F"/>
                </a:solidFill>
                <a:effectLst>
                  <a:glow rad="63500">
                    <a:srgbClr val="FFFFFF"/>
                  </a:glow>
                  <a:outerShdw blurRad="50800" dist="38100" dir="2700000" algn="tl" rotWithShape="0">
                    <a:prstClr val="black">
                      <a:alpha val="40000"/>
                    </a:prstClr>
                  </a:outerShdw>
                </a:effectLst>
                <a:latin typeface="KG Second Chances Solid" panose="02000000000000000000" pitchFamily="2" charset="0"/>
              </a:rPr>
              <a:t>War</a:t>
            </a:r>
            <a:endParaRPr lang="en-US" sz="6600" dirty="0">
              <a:ln w="38100">
                <a:solidFill>
                  <a:sysClr val="windowText" lastClr="000000"/>
                </a:solidFill>
              </a:ln>
              <a:solidFill>
                <a:srgbClr val="BE222F"/>
              </a:solidFill>
              <a:effectLst>
                <a:glow rad="63500">
                  <a:srgbClr val="FFFFFF"/>
                </a:glow>
                <a:outerShdw blurRad="50800" dist="38100" dir="2700000" algn="tl" rotWithShape="0">
                  <a:prstClr val="black">
                    <a:alpha val="40000"/>
                  </a:prstClr>
                </a:outerShdw>
              </a:effectLst>
              <a:latin typeface="KG Second Chances Solid" panose="02000000000000000000" pitchFamily="2" charset="0"/>
            </a:endParaRPr>
          </a:p>
        </p:txBody>
      </p:sp>
    </p:spTree>
    <p:extLst>
      <p:ext uri="{BB962C8B-B14F-4D97-AF65-F5344CB8AC3E}">
        <p14:creationId xmlns:p14="http://schemas.microsoft.com/office/powerpoint/2010/main" val="2914956235"/>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8818"/>
            <a:ext cx="9217821" cy="6809182"/>
          </a:xfrm>
          <a:prstGeom prst="rect">
            <a:avLst/>
          </a:prstGeom>
        </p:spPr>
      </p:pic>
    </p:spTree>
    <p:extLst>
      <p:ext uri="{BB962C8B-B14F-4D97-AF65-F5344CB8AC3E}">
        <p14:creationId xmlns:p14="http://schemas.microsoft.com/office/powerpoint/2010/main" val="2630214883"/>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After the War</a:t>
            </a:r>
          </a:p>
        </p:txBody>
      </p:sp>
      <p:sp>
        <p:nvSpPr>
          <p:cNvPr id="20483" name="Rectangle 3"/>
          <p:cNvSpPr>
            <a:spLocks noGrp="1" noChangeArrowheads="1"/>
          </p:cNvSpPr>
          <p:nvPr>
            <p:ph type="body" idx="1"/>
          </p:nvPr>
        </p:nvSpPr>
        <p:spPr/>
        <p:txBody>
          <a:bodyPr/>
          <a:lstStyle/>
          <a:p>
            <a:pPr>
              <a:lnSpc>
                <a:spcPct val="80000"/>
              </a:lnSpc>
            </a:pPr>
            <a:r>
              <a:rPr lang="en-US" sz="2800"/>
              <a:t>France was worried that New France would become too much like England, so many important leaders left</a:t>
            </a:r>
          </a:p>
          <a:p>
            <a:pPr>
              <a:lnSpc>
                <a:spcPct val="80000"/>
              </a:lnSpc>
            </a:pPr>
            <a:r>
              <a:rPr lang="en-US" sz="2800"/>
              <a:t>French influence shrunk as the British took control of industry, commerce, and the fur trade</a:t>
            </a:r>
          </a:p>
          <a:p>
            <a:pPr>
              <a:lnSpc>
                <a:spcPct val="80000"/>
              </a:lnSpc>
            </a:pPr>
            <a:endParaRPr lang="en-US" sz="2800"/>
          </a:p>
          <a:p>
            <a:pPr>
              <a:lnSpc>
                <a:spcPct val="80000"/>
              </a:lnSpc>
            </a:pPr>
            <a:r>
              <a:rPr lang="en-US" sz="2800"/>
              <a:t>1763- </a:t>
            </a:r>
            <a:r>
              <a:rPr lang="en-US" sz="2800">
                <a:solidFill>
                  <a:schemeClr val="folHlink"/>
                </a:solidFill>
              </a:rPr>
              <a:t>the Treaty of Paris</a:t>
            </a:r>
            <a:r>
              <a:rPr lang="en-US" sz="2800"/>
              <a:t> was signed (by France, Britain, and Spain) ending the Seven Years War- Quebec was turned over to the British</a:t>
            </a:r>
          </a:p>
        </p:txBody>
      </p:sp>
    </p:spTree>
    <p:extLst>
      <p:ext uri="{BB962C8B-B14F-4D97-AF65-F5344CB8AC3E}">
        <p14:creationId xmlns:p14="http://schemas.microsoft.com/office/powerpoint/2010/main" val="3802751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Classwork</a:t>
            </a:r>
            <a:endParaRPr lang="en-US" dirty="0"/>
          </a:p>
        </p:txBody>
      </p:sp>
      <p:sp>
        <p:nvSpPr>
          <p:cNvPr id="3" name="Content Placeholder 2"/>
          <p:cNvSpPr>
            <a:spLocks noGrp="1"/>
          </p:cNvSpPr>
          <p:nvPr>
            <p:ph idx="1"/>
          </p:nvPr>
        </p:nvSpPr>
        <p:spPr/>
        <p:txBody>
          <a:bodyPr/>
          <a:lstStyle/>
          <a:p>
            <a:r>
              <a:rPr lang="en-US" dirty="0" smtClean="0"/>
              <a:t>Come get a copy of the ‘Eastern Woodlands’ Indigenous People and a copy of ‘Arrival in Canada’</a:t>
            </a:r>
          </a:p>
          <a:p>
            <a:endParaRPr lang="en-US" dirty="0"/>
          </a:p>
          <a:p>
            <a:r>
              <a:rPr lang="en-US" dirty="0" smtClean="0"/>
              <a:t>You will need a ‘Crossroads’ Textbook to complete these worksheets.</a:t>
            </a:r>
            <a:endParaRPr lang="en-US" dirty="0"/>
          </a:p>
        </p:txBody>
      </p:sp>
    </p:spTree>
    <p:extLst>
      <p:ext uri="{BB962C8B-B14F-4D97-AF65-F5344CB8AC3E}">
        <p14:creationId xmlns:p14="http://schemas.microsoft.com/office/powerpoint/2010/main" val="2922973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pic>
        <p:nvPicPr>
          <p:cNvPr id="4" name="Content Placeholder 3" descr="coastal_migration_theory_-_courtesy_world-mysteries.com_.jpg"/>
          <p:cNvPicPr>
            <a:picLocks noGrp="1" noChangeAspect="1"/>
          </p:cNvPicPr>
          <p:nvPr>
            <p:ph idx="1"/>
          </p:nvPr>
        </p:nvPicPr>
        <p:blipFill>
          <a:blip r:embed="rId2">
            <a:extLst>
              <a:ext uri="{28A0092B-C50C-407E-A947-70E740481C1C}">
                <a14:useLocalDpi xmlns:a14="http://schemas.microsoft.com/office/drawing/2010/main" val="0"/>
              </a:ext>
            </a:extLst>
          </a:blip>
          <a:srcRect l="-18503" r="-18503"/>
          <a:stretch>
            <a:fillRect/>
          </a:stretch>
        </p:blipFill>
        <p:spPr>
          <a:prstGeom prst="rect">
            <a:avLst/>
          </a:prstGeom>
        </p:spPr>
      </p:pic>
    </p:spTree>
    <p:extLst>
      <p:ext uri="{BB962C8B-B14F-4D97-AF65-F5344CB8AC3E}">
        <p14:creationId xmlns:p14="http://schemas.microsoft.com/office/powerpoint/2010/main" val="2419439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0"/>
            <a:ext cx="8591550" cy="702733"/>
          </a:xfrm>
        </p:spPr>
        <p:txBody>
          <a:bodyPr>
            <a:normAutofit fontScale="90000"/>
          </a:bodyPr>
          <a:lstStyle/>
          <a:p>
            <a:pPr algn="ctr"/>
            <a:r>
              <a:rPr lang="en-US" dirty="0" smtClean="0"/>
              <a:t>Arrival of Europeans</a:t>
            </a:r>
            <a:endParaRPr lang="en-US" dirty="0"/>
          </a:p>
        </p:txBody>
      </p:sp>
      <p:sp>
        <p:nvSpPr>
          <p:cNvPr id="3" name="Content Placeholder 2"/>
          <p:cNvSpPr>
            <a:spLocks noGrp="1"/>
          </p:cNvSpPr>
          <p:nvPr>
            <p:ph idx="1"/>
          </p:nvPr>
        </p:nvSpPr>
        <p:spPr>
          <a:xfrm>
            <a:off x="274320" y="1557866"/>
            <a:ext cx="8595360" cy="4678341"/>
          </a:xfrm>
        </p:spPr>
        <p:txBody>
          <a:bodyPr/>
          <a:lstStyle/>
          <a:p>
            <a:pPr algn="ctr"/>
            <a:r>
              <a:rPr lang="en-US" sz="3200" dirty="0" smtClean="0"/>
              <a:t>990-1050 CE </a:t>
            </a:r>
            <a:r>
              <a:rPr lang="mr-IN" sz="3200" dirty="0" smtClean="0"/>
              <a:t>–</a:t>
            </a:r>
            <a:r>
              <a:rPr lang="en-US" sz="3200" dirty="0" smtClean="0"/>
              <a:t> </a:t>
            </a:r>
            <a:r>
              <a:rPr lang="en-US" sz="3200" dirty="0" err="1" smtClean="0"/>
              <a:t>L’anse</a:t>
            </a:r>
            <a:r>
              <a:rPr lang="en-US" sz="3200" dirty="0" smtClean="0"/>
              <a:t> aux Meadows</a:t>
            </a:r>
          </a:p>
          <a:p>
            <a:endParaRPr lang="en-US" dirty="0"/>
          </a:p>
          <a:p>
            <a:endParaRPr lang="en-US" dirty="0"/>
          </a:p>
        </p:txBody>
      </p:sp>
      <p:pic>
        <p:nvPicPr>
          <p:cNvPr id="4" name="Picture 3" descr="1024px-L'Anse_aux_Meadows,_recreated_long_hou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108" y="2200275"/>
            <a:ext cx="8280400" cy="4657725"/>
          </a:xfrm>
          <a:prstGeom prst="rect">
            <a:avLst/>
          </a:prstGeom>
        </p:spPr>
      </p:pic>
    </p:spTree>
    <p:extLst>
      <p:ext uri="{BB962C8B-B14F-4D97-AF65-F5344CB8AC3E}">
        <p14:creationId xmlns:p14="http://schemas.microsoft.com/office/powerpoint/2010/main" val="27173688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089" y="1422640"/>
            <a:ext cx="8050235" cy="6455614"/>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 first explorers to settle Canada were Norse invaders from the Scandinavian Peninsula.</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In 1000 CE, they built a town on the northeast coast of Canada and established a trading relationship with the Inuit.</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 Norse deserted the settlement for unknown reasons</a:t>
            </a:r>
            <a:r>
              <a:rPr lang="en-US" sz="2800" dirty="0" smtClean="0">
                <a:latin typeface="KG First Time In Forever" panose="02000506000000020003" pitchFamily="2" charset="0"/>
                <a:ea typeface="KBScaredStraight" panose="02000603000000000000" pitchFamily="2" charset="0"/>
              </a:rPr>
              <a:t>.</a:t>
            </a: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Europeans did not return to Canada until almost 500 years </a:t>
            </a:r>
            <a:r>
              <a:rPr lang="en-US" sz="2800" dirty="0" smtClean="0">
                <a:latin typeface="KG First Time In Forever" panose="02000506000000020003" pitchFamily="2" charset="0"/>
                <a:ea typeface="KBScaredStraight" panose="02000603000000000000" pitchFamily="2" charset="0"/>
              </a:rPr>
              <a:t>later.</a:t>
            </a: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endParaRPr lang="en-US" sz="1350" dirty="0"/>
          </a:p>
        </p:txBody>
      </p:sp>
      <p:sp>
        <p:nvSpPr>
          <p:cNvPr id="6" name="Rectangle 5"/>
          <p:cNvSpPr/>
          <p:nvPr/>
        </p:nvSpPr>
        <p:spPr>
          <a:xfrm>
            <a:off x="637053" y="61142"/>
            <a:ext cx="7869983" cy="1300356"/>
          </a:xfrm>
          <a:prstGeom prst="rect">
            <a:avLst/>
          </a:prstGeom>
          <a:noFill/>
        </p:spPr>
        <p:txBody>
          <a:bodyPr wrap="none" lIns="68580" tIns="34290" rIns="68580" bIns="34290">
            <a:spAutoFit/>
          </a:bodyPr>
          <a:lstStyle/>
          <a:p>
            <a:pPr algn="ctr"/>
            <a:r>
              <a:rPr lang="en-US" sz="8000" dirty="0" smtClean="0">
                <a:ln w="38100">
                  <a:solidFill>
                    <a:sysClr val="windowText" lastClr="000000"/>
                  </a:solidFill>
                </a:ln>
                <a:solidFill>
                  <a:srgbClr val="BE222F"/>
                </a:solidFill>
                <a:effectLst>
                  <a:glow rad="63500">
                    <a:srgbClr val="FFFFFF"/>
                  </a:glow>
                  <a:outerShdw blurRad="50800" dist="38100" dir="2700000" algn="tl" rotWithShape="0">
                    <a:prstClr val="black">
                      <a:alpha val="40000"/>
                    </a:prstClr>
                  </a:outerShdw>
                </a:effectLst>
                <a:latin typeface="+mj-lt"/>
              </a:rPr>
              <a:t>Early Europeans</a:t>
            </a:r>
            <a:endParaRPr lang="en-US" sz="7200" dirty="0">
              <a:ln w="38100">
                <a:solidFill>
                  <a:sysClr val="windowText" lastClr="000000"/>
                </a:solidFill>
              </a:ln>
              <a:solidFill>
                <a:srgbClr val="BE222F"/>
              </a:solidFill>
              <a:effectLst>
                <a:glow rad="63500">
                  <a:srgbClr val="FFFFFF"/>
                </a:glow>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2621617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223" y="139852"/>
            <a:ext cx="5812077" cy="3657600"/>
          </a:xfrm>
          <a:prstGeom prst="rect">
            <a:avLst/>
          </a:prstGeom>
          <a:ln w="38100">
            <a:solidFill>
              <a:schemeClr val="tx1"/>
            </a:solidFill>
          </a:ln>
          <a:effectLst>
            <a:outerShdw blurRad="292100" dist="139700" dir="2700000" algn="tl" rotWithShape="0">
              <a:srgbClr val="333333">
                <a:alpha val="65000"/>
              </a:srgbClr>
            </a:outerShdw>
          </a:effectLst>
        </p:spPr>
      </p:pic>
      <p:pic>
        <p:nvPicPr>
          <p:cNvPr id="10"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84673" y="3429000"/>
            <a:ext cx="4914193" cy="32004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23085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When and Where?</a:t>
            </a:r>
          </a:p>
        </p:txBody>
      </p:sp>
      <p:sp>
        <p:nvSpPr>
          <p:cNvPr id="3075" name="Rectangle 3"/>
          <p:cNvSpPr>
            <a:spLocks noGrp="1" noChangeArrowheads="1"/>
          </p:cNvSpPr>
          <p:nvPr>
            <p:ph type="body" idx="1"/>
          </p:nvPr>
        </p:nvSpPr>
        <p:spPr/>
        <p:txBody>
          <a:bodyPr/>
          <a:lstStyle/>
          <a:p>
            <a:pPr>
              <a:lnSpc>
                <a:spcPct val="90000"/>
              </a:lnSpc>
            </a:pPr>
            <a:r>
              <a:rPr lang="en-US" sz="2800" dirty="0"/>
              <a:t>In the early 1500s, European countries (specifically France) began sending explorers to the </a:t>
            </a:r>
            <a:r>
              <a:rPr lang="ja-JP" altLang="en-US" sz="2800" dirty="0">
                <a:latin typeface="Arial"/>
              </a:rPr>
              <a:t>“</a:t>
            </a:r>
            <a:r>
              <a:rPr lang="en-US" sz="2800" dirty="0"/>
              <a:t>New World</a:t>
            </a:r>
            <a:r>
              <a:rPr lang="ja-JP" altLang="en-US" sz="2800" dirty="0">
                <a:latin typeface="Arial"/>
              </a:rPr>
              <a:t>”</a:t>
            </a:r>
            <a:endParaRPr lang="en-US" sz="2800" dirty="0"/>
          </a:p>
          <a:p>
            <a:pPr>
              <a:lnSpc>
                <a:spcPct val="90000"/>
              </a:lnSpc>
            </a:pPr>
            <a:r>
              <a:rPr lang="en-US" sz="2800" dirty="0"/>
              <a:t>They were looking for a route to the Far East (Asia) to find silks and </a:t>
            </a:r>
            <a:r>
              <a:rPr lang="en-US" sz="2800" dirty="0" smtClean="0"/>
              <a:t>metals - </a:t>
            </a:r>
            <a:r>
              <a:rPr lang="en-US" sz="2800" dirty="0"/>
              <a:t>Jacques Cartier</a:t>
            </a:r>
          </a:p>
          <a:p>
            <a:pPr>
              <a:lnSpc>
                <a:spcPct val="90000"/>
              </a:lnSpc>
            </a:pPr>
            <a:r>
              <a:rPr lang="en-US" sz="2800" dirty="0">
                <a:solidFill>
                  <a:srgbClr val="000000"/>
                </a:solidFill>
              </a:rPr>
              <a:t>They discovered the St. Lawrence area of Canada and began setting up colonies there because of the fertile lands and the fur trade (</a:t>
            </a:r>
            <a:r>
              <a:rPr lang="en-US" sz="2800" dirty="0" err="1">
                <a:solidFill>
                  <a:srgbClr val="000000"/>
                </a:solidFill>
              </a:rPr>
              <a:t>coureurs</a:t>
            </a:r>
            <a:r>
              <a:rPr lang="en-US" sz="2800" dirty="0">
                <a:solidFill>
                  <a:srgbClr val="000000"/>
                </a:solidFill>
              </a:rPr>
              <a:t> de bois- runners of the woods)</a:t>
            </a:r>
          </a:p>
          <a:p>
            <a:pPr>
              <a:lnSpc>
                <a:spcPct val="90000"/>
              </a:lnSpc>
            </a:pPr>
            <a:endParaRPr lang="en-US" sz="2800" dirty="0"/>
          </a:p>
          <a:p>
            <a:pPr>
              <a:lnSpc>
                <a:spcPct val="90000"/>
              </a:lnSpc>
              <a:buFont typeface="Wingdings" charset="0"/>
              <a:buNone/>
            </a:pPr>
            <a:endParaRPr lang="en-US" sz="2800" dirty="0"/>
          </a:p>
        </p:txBody>
      </p:sp>
    </p:spTree>
    <p:extLst>
      <p:ext uri="{BB962C8B-B14F-4D97-AF65-F5344CB8AC3E}">
        <p14:creationId xmlns:p14="http://schemas.microsoft.com/office/powerpoint/2010/main" val="364378770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France in America</a:t>
            </a:r>
          </a:p>
        </p:txBody>
      </p:sp>
      <p:sp>
        <p:nvSpPr>
          <p:cNvPr id="3075" name="Rectangle 3"/>
          <p:cNvSpPr>
            <a:spLocks noGrp="1" noChangeArrowheads="1"/>
          </p:cNvSpPr>
          <p:nvPr>
            <p:ph type="body" idx="1"/>
          </p:nvPr>
        </p:nvSpPr>
        <p:spPr/>
        <p:txBody>
          <a:bodyPr/>
          <a:lstStyle/>
          <a:p>
            <a:r>
              <a:rPr lang="en-US"/>
              <a:t>In New Spain the Spanish grew wealthy from </a:t>
            </a:r>
            <a:r>
              <a:rPr lang="en-US" b="1"/>
              <a:t>gold</a:t>
            </a:r>
            <a:r>
              <a:rPr lang="en-US"/>
              <a:t> and </a:t>
            </a:r>
            <a:r>
              <a:rPr lang="en-US" b="1"/>
              <a:t>silver</a:t>
            </a:r>
            <a:r>
              <a:rPr lang="en-US"/>
              <a:t>.</a:t>
            </a:r>
          </a:p>
          <a:p>
            <a:r>
              <a:rPr lang="en-US"/>
              <a:t>In New France the French grew wealthy from the </a:t>
            </a:r>
            <a:r>
              <a:rPr lang="en-US" b="1"/>
              <a:t>fur trade</a:t>
            </a:r>
            <a:r>
              <a:rPr lang="en-US"/>
              <a:t>.</a:t>
            </a:r>
          </a:p>
          <a:p>
            <a:r>
              <a:rPr lang="en-US"/>
              <a:t>Unlike the Spanish, most French people were not interested in settling in North America.</a:t>
            </a:r>
          </a:p>
        </p:txBody>
      </p:sp>
    </p:spTree>
    <p:extLst>
      <p:ext uri="{BB962C8B-B14F-4D97-AF65-F5344CB8AC3E}">
        <p14:creationId xmlns:p14="http://schemas.microsoft.com/office/powerpoint/2010/main" val="526424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Early Explorers </a:t>
            </a:r>
            <a:r>
              <a:rPr lang="mr-IN" dirty="0" smtClean="0"/>
              <a:t>–</a:t>
            </a:r>
            <a:r>
              <a:rPr lang="en-US" dirty="0" smtClean="0"/>
              <a:t> Northwest Passage</a:t>
            </a:r>
            <a:endParaRPr lang="en-US" dirty="0"/>
          </a:p>
        </p:txBody>
      </p:sp>
      <p:sp>
        <p:nvSpPr>
          <p:cNvPr id="3" name="Content Placeholder 2"/>
          <p:cNvSpPr>
            <a:spLocks noGrp="1"/>
          </p:cNvSpPr>
          <p:nvPr>
            <p:ph idx="1"/>
          </p:nvPr>
        </p:nvSpPr>
        <p:spPr>
          <a:xfrm>
            <a:off x="2428240" y="2021132"/>
            <a:ext cx="4094480" cy="914400"/>
          </a:xfrm>
        </p:spPr>
        <p:txBody>
          <a:bodyPr/>
          <a:lstStyle/>
          <a:p>
            <a:r>
              <a:rPr lang="en-US" dirty="0" smtClean="0"/>
              <a:t>John Cabot - 1497</a:t>
            </a:r>
            <a:endParaRPr lang="en-US" dirty="0"/>
          </a:p>
        </p:txBody>
      </p:sp>
      <p:pic>
        <p:nvPicPr>
          <p:cNvPr id="4" name="Picture 3" descr="john-cabo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720" y="2021132"/>
            <a:ext cx="2621280" cy="2184400"/>
          </a:xfrm>
          <a:prstGeom prst="rect">
            <a:avLst/>
          </a:prstGeom>
        </p:spPr>
      </p:pic>
      <p:sp>
        <p:nvSpPr>
          <p:cNvPr id="5" name="TextBox 4"/>
          <p:cNvSpPr txBox="1"/>
          <p:nvPr/>
        </p:nvSpPr>
        <p:spPr>
          <a:xfrm>
            <a:off x="860091" y="5657671"/>
            <a:ext cx="7482262" cy="1200329"/>
          </a:xfrm>
          <a:prstGeom prst="rect">
            <a:avLst/>
          </a:prstGeom>
          <a:noFill/>
        </p:spPr>
        <p:txBody>
          <a:bodyPr wrap="none" rtlCol="0">
            <a:spAutoFit/>
          </a:bodyPr>
          <a:lstStyle/>
          <a:p>
            <a:r>
              <a:rPr lang="en-US" sz="3600" dirty="0" smtClean="0"/>
              <a:t>The Northwest Passage was a trade </a:t>
            </a:r>
          </a:p>
          <a:p>
            <a:r>
              <a:rPr lang="en-US" sz="3600" dirty="0" smtClean="0"/>
              <a:t>route to Asia</a:t>
            </a:r>
            <a:endParaRPr lang="en-US" sz="3600" dirty="0"/>
          </a:p>
        </p:txBody>
      </p:sp>
      <p:pic>
        <p:nvPicPr>
          <p:cNvPr id="6" name="Picture 5" descr="jacques-cartier-9240128-1-4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0"/>
            <a:ext cx="2743200" cy="2743200"/>
          </a:xfrm>
          <a:prstGeom prst="rect">
            <a:avLst/>
          </a:prstGeom>
        </p:spPr>
      </p:pic>
      <p:sp>
        <p:nvSpPr>
          <p:cNvPr id="7" name="TextBox 6"/>
          <p:cNvSpPr txBox="1"/>
          <p:nvPr/>
        </p:nvSpPr>
        <p:spPr>
          <a:xfrm>
            <a:off x="2743200" y="4420976"/>
            <a:ext cx="4362292" cy="584776"/>
          </a:xfrm>
          <a:prstGeom prst="rect">
            <a:avLst/>
          </a:prstGeom>
          <a:noFill/>
        </p:spPr>
        <p:txBody>
          <a:bodyPr wrap="none" rtlCol="0">
            <a:spAutoFit/>
          </a:bodyPr>
          <a:lstStyle/>
          <a:p>
            <a:r>
              <a:rPr lang="en-US" sz="3200" dirty="0" smtClean="0"/>
              <a:t>Jacques Cartier - 1534</a:t>
            </a:r>
            <a:endParaRPr lang="en-US" sz="3200" dirty="0"/>
          </a:p>
        </p:txBody>
      </p:sp>
    </p:spTree>
    <p:extLst>
      <p:ext uri="{BB962C8B-B14F-4D97-AF65-F5344CB8AC3E}">
        <p14:creationId xmlns:p14="http://schemas.microsoft.com/office/powerpoint/2010/main" val="22621573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New Heraldry Symbol in the 21</a:t>
            </a:r>
            <a:r>
              <a:rPr lang="en-US" baseline="30000" dirty="0" smtClean="0"/>
              <a:t>st</a:t>
            </a:r>
            <a:r>
              <a:rPr lang="en-US" dirty="0" smtClean="0"/>
              <a:t> Century</a:t>
            </a:r>
            <a:r>
              <a:rPr lang="mr-IN" dirty="0" smtClean="0"/>
              <a:t>…</a:t>
            </a:r>
            <a:endParaRPr lang="en-US" dirty="0"/>
          </a:p>
        </p:txBody>
      </p:sp>
      <p:pic>
        <p:nvPicPr>
          <p:cNvPr id="4" name="Content Placeholder 3" descr="DeC8_AvX4AAH6av.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457200" y="1600200"/>
            <a:ext cx="8229600" cy="5257800"/>
          </a:xfrm>
        </p:spPr>
      </p:pic>
    </p:spTree>
    <p:extLst>
      <p:ext uri="{BB962C8B-B14F-4D97-AF65-F5344CB8AC3E}">
        <p14:creationId xmlns:p14="http://schemas.microsoft.com/office/powerpoint/2010/main" val="33344119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089" y="1422640"/>
            <a:ext cx="8050235" cy="6517168"/>
          </a:xfrm>
          <a:prstGeom prst="rect">
            <a:avLst/>
          </a:prstGeom>
          <a:noFill/>
        </p:spPr>
        <p:txBody>
          <a:bodyPr wrap="square" rtlCol="0">
            <a:spAutoFit/>
          </a:bodyPr>
          <a:lstStyle/>
          <a:p>
            <a:pPr marL="457200" indent="-457200">
              <a:buFont typeface="Arial" panose="020B0604020202020204" pitchFamily="34" charset="0"/>
              <a:buChar char="•"/>
            </a:pPr>
            <a:r>
              <a:rPr lang="en-US" sz="3400" dirty="0" smtClean="0">
                <a:latin typeface="KG First Time In Forever" panose="02000506000000020003" pitchFamily="2" charset="0"/>
                <a:ea typeface="KBScaredStraight" panose="02000603000000000000" pitchFamily="2" charset="0"/>
              </a:rPr>
              <a:t>In 1497, explorer </a:t>
            </a:r>
            <a:r>
              <a:rPr lang="en-US" sz="3400" dirty="0">
                <a:latin typeface="KG First Time In Forever" panose="02000506000000020003" pitchFamily="2" charset="0"/>
                <a:ea typeface="KBScaredStraight" panose="02000603000000000000" pitchFamily="2" charset="0"/>
              </a:rPr>
              <a:t>John Cabot, </a:t>
            </a:r>
            <a:r>
              <a:rPr lang="en-US" sz="3400" dirty="0" smtClean="0">
                <a:latin typeface="KG First Time In Forever" panose="02000506000000020003" pitchFamily="2" charset="0"/>
                <a:ea typeface="KBScaredStraight" panose="02000603000000000000" pitchFamily="2" charset="0"/>
              </a:rPr>
              <a:t>sailed from England </a:t>
            </a:r>
            <a:r>
              <a:rPr lang="en-US" sz="3400" dirty="0">
                <a:latin typeface="KG First Time In Forever" panose="02000506000000020003" pitchFamily="2" charset="0"/>
                <a:ea typeface="KBScaredStraight" panose="02000603000000000000" pitchFamily="2" charset="0"/>
              </a:rPr>
              <a:t>to Canada’s east </a:t>
            </a:r>
            <a:r>
              <a:rPr lang="en-US" sz="3400" dirty="0" smtClean="0">
                <a:latin typeface="KG First Time In Forever" panose="02000506000000020003" pitchFamily="2" charset="0"/>
                <a:ea typeface="KBScaredStraight" panose="02000603000000000000" pitchFamily="2" charset="0"/>
              </a:rPr>
              <a:t>coast.</a:t>
            </a:r>
            <a:endParaRPr lang="en-US" sz="34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34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400" dirty="0">
                <a:latin typeface="KG First Time In Forever" panose="02000506000000020003" pitchFamily="2" charset="0"/>
                <a:ea typeface="KBScaredStraight" panose="02000603000000000000" pitchFamily="2" charset="0"/>
              </a:rPr>
              <a:t>Cabot claimed </a:t>
            </a:r>
            <a:r>
              <a:rPr lang="en-US" sz="3400" dirty="0" smtClean="0">
                <a:latin typeface="KG First Time In Forever" panose="02000506000000020003" pitchFamily="2" charset="0"/>
                <a:ea typeface="KBScaredStraight" panose="02000603000000000000" pitchFamily="2" charset="0"/>
              </a:rPr>
              <a:t>the </a:t>
            </a:r>
            <a:r>
              <a:rPr lang="en-US" sz="3400" dirty="0">
                <a:latin typeface="KG First Time In Forever" panose="02000506000000020003" pitchFamily="2" charset="0"/>
                <a:ea typeface="KBScaredStraight" panose="02000603000000000000" pitchFamily="2" charset="0"/>
              </a:rPr>
              <a:t>area of land for England </a:t>
            </a:r>
            <a:r>
              <a:rPr lang="en-US" sz="3400" dirty="0" smtClean="0">
                <a:latin typeface="KG First Time In Forever" panose="02000506000000020003" pitchFamily="2" charset="0"/>
                <a:ea typeface="KBScaredStraight" panose="02000603000000000000" pitchFamily="2" charset="0"/>
              </a:rPr>
              <a:t>and </a:t>
            </a:r>
            <a:r>
              <a:rPr lang="en-US" sz="3400" dirty="0">
                <a:latin typeface="KG First Time In Forever" panose="02000506000000020003" pitchFamily="2" charset="0"/>
                <a:ea typeface="KBScaredStraight" panose="02000603000000000000" pitchFamily="2" charset="0"/>
              </a:rPr>
              <a:t>named it “Newfoundland</a:t>
            </a:r>
            <a:r>
              <a:rPr lang="en-US" sz="3400" dirty="0" smtClean="0">
                <a:latin typeface="KG First Time In Forever" panose="02000506000000020003" pitchFamily="2" charset="0"/>
                <a:ea typeface="KBScaredStraight" panose="02000603000000000000" pitchFamily="2" charset="0"/>
              </a:rPr>
              <a:t>”.</a:t>
            </a:r>
            <a:endParaRPr lang="en-US" sz="34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400" dirty="0" smtClean="0">
                <a:latin typeface="KG First Time In Forever" panose="02000506000000020003" pitchFamily="2" charset="0"/>
                <a:ea typeface="KBScaredStraight" panose="02000603000000000000" pitchFamily="2" charset="0"/>
              </a:rPr>
              <a:t>He was looking for a sea route to Asia, but instead found a land full of massive forests and an abundance of fish.</a:t>
            </a:r>
            <a:endParaRPr lang="en-US" sz="34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endParaRPr lang="en-US" sz="1350" dirty="0"/>
          </a:p>
        </p:txBody>
      </p:sp>
      <p:sp>
        <p:nvSpPr>
          <p:cNvPr id="6" name="Rectangle 5"/>
          <p:cNvSpPr/>
          <p:nvPr/>
        </p:nvSpPr>
        <p:spPr>
          <a:xfrm>
            <a:off x="528954" y="61142"/>
            <a:ext cx="8086188" cy="1300356"/>
          </a:xfrm>
          <a:prstGeom prst="rect">
            <a:avLst/>
          </a:prstGeom>
          <a:noFill/>
        </p:spPr>
        <p:txBody>
          <a:bodyPr wrap="none" lIns="68580" tIns="34290" rIns="68580" bIns="34290">
            <a:spAutoFit/>
          </a:bodyPr>
          <a:lstStyle/>
          <a:p>
            <a:pPr algn="ctr"/>
            <a:r>
              <a:rPr lang="en-US" sz="8000" dirty="0" smtClean="0">
                <a:ln w="38100">
                  <a:solidFill>
                    <a:sysClr val="windowText" lastClr="000000"/>
                  </a:solidFill>
                </a:ln>
                <a:solidFill>
                  <a:srgbClr val="BE222F"/>
                </a:solidFill>
                <a:effectLst>
                  <a:glow rad="63500">
                    <a:srgbClr val="FFFFFF"/>
                  </a:glow>
                  <a:outerShdw blurRad="50800" dist="38100" dir="2700000" algn="tl" rotWithShape="0">
                    <a:prstClr val="black">
                      <a:alpha val="40000"/>
                    </a:prstClr>
                  </a:outerShdw>
                </a:effectLst>
                <a:latin typeface="KG Second Chances Solid" panose="02000000000000000000" pitchFamily="2" charset="0"/>
              </a:rPr>
              <a:t>Newfoundland</a:t>
            </a:r>
            <a:endParaRPr lang="en-US" sz="7200" dirty="0">
              <a:ln w="38100">
                <a:solidFill>
                  <a:sysClr val="windowText" lastClr="000000"/>
                </a:solidFill>
              </a:ln>
              <a:solidFill>
                <a:srgbClr val="BE222F"/>
              </a:solidFill>
              <a:effectLst>
                <a:glow rad="63500">
                  <a:srgbClr val="FFFFFF"/>
                </a:glow>
                <a:outerShdw blurRad="50800" dist="38100" dir="2700000" algn="tl" rotWithShape="0">
                  <a:prstClr val="black">
                    <a:alpha val="40000"/>
                  </a:prstClr>
                </a:outerShdw>
              </a:effectLst>
              <a:latin typeface="KG Second Chances Solid" panose="02000000000000000000" pitchFamily="2" charset="0"/>
            </a:endParaRPr>
          </a:p>
        </p:txBody>
      </p:sp>
    </p:spTree>
    <p:extLst>
      <p:ext uri="{BB962C8B-B14F-4D97-AF65-F5344CB8AC3E}">
        <p14:creationId xmlns:p14="http://schemas.microsoft.com/office/powerpoint/2010/main" val="17880624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1352" y="914400"/>
            <a:ext cx="5564217" cy="5029200"/>
          </a:xfrm>
          <a:prstGeom prst="rect">
            <a:avLst/>
          </a:prstGeom>
          <a:ln w="38100">
            <a:solidFill>
              <a:schemeClr val="tx1"/>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47" y="228600"/>
            <a:ext cx="3000375" cy="64008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72517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089" y="1422640"/>
            <a:ext cx="8050235" cy="4054956"/>
          </a:xfrm>
          <a:prstGeom prst="rect">
            <a:avLst/>
          </a:prstGeom>
          <a:noFill/>
        </p:spPr>
        <p:txBody>
          <a:bodyPr wrap="square" rtlCol="0">
            <a:spAutoFit/>
          </a:bodyPr>
          <a:lstStyle/>
          <a:p>
            <a:pPr marL="685800" indent="-685800">
              <a:buFont typeface="Arial" panose="020B0604020202020204" pitchFamily="34" charset="0"/>
              <a:buChar char="•"/>
            </a:pPr>
            <a:r>
              <a:rPr lang="en-US" sz="3600" dirty="0" smtClean="0">
                <a:latin typeface="KG First Time In Forever" panose="02000506000000020003" pitchFamily="2" charset="0"/>
                <a:ea typeface="KBScaredStraight" panose="02000603000000000000" pitchFamily="2" charset="0"/>
              </a:rPr>
              <a:t>In 1534, explorer Jacques </a:t>
            </a:r>
            <a:r>
              <a:rPr lang="en-US" sz="3600" dirty="0">
                <a:latin typeface="KG First Time In Forever" panose="02000506000000020003" pitchFamily="2" charset="0"/>
                <a:ea typeface="KBScaredStraight" panose="02000603000000000000" pitchFamily="2" charset="0"/>
              </a:rPr>
              <a:t>Cartier sailed up the St. Lawrence </a:t>
            </a:r>
            <a:r>
              <a:rPr lang="en-US" sz="3600" dirty="0" smtClean="0">
                <a:latin typeface="KG First Time In Forever" panose="02000506000000020003" pitchFamily="2" charset="0"/>
                <a:ea typeface="KBScaredStraight" panose="02000603000000000000" pitchFamily="2" charset="0"/>
              </a:rPr>
              <a:t>River.</a:t>
            </a:r>
            <a:endParaRPr lang="en-US" sz="3600" dirty="0">
              <a:latin typeface="KG First Time In Forever" panose="02000506000000020003" pitchFamily="2" charset="0"/>
              <a:ea typeface="KBScaredStraight" panose="02000603000000000000" pitchFamily="2" charset="0"/>
            </a:endParaRPr>
          </a:p>
          <a:p>
            <a:pPr marL="685800" indent="-685800">
              <a:buFont typeface="Arial" panose="020B0604020202020204" pitchFamily="34" charset="0"/>
              <a:buChar char="•"/>
            </a:pPr>
            <a:endParaRPr lang="en-US" sz="3600" dirty="0">
              <a:latin typeface="KG First Time In Forever" panose="02000506000000020003" pitchFamily="2" charset="0"/>
              <a:ea typeface="KBScaredStraight" panose="02000603000000000000" pitchFamily="2" charset="0"/>
            </a:endParaRPr>
          </a:p>
          <a:p>
            <a:pPr marL="685800" indent="-685800">
              <a:buFont typeface="Arial" panose="020B0604020202020204" pitchFamily="34" charset="0"/>
              <a:buChar char="•"/>
            </a:pPr>
            <a:r>
              <a:rPr lang="en-US" sz="3600" dirty="0" smtClean="0">
                <a:latin typeface="KG First Time In Forever" panose="02000506000000020003" pitchFamily="2" charset="0"/>
                <a:ea typeface="KBScaredStraight" panose="02000603000000000000" pitchFamily="2" charset="0"/>
              </a:rPr>
              <a:t>Cartier claimed the land for France named it “New </a:t>
            </a:r>
            <a:r>
              <a:rPr lang="en-US" sz="3600" dirty="0">
                <a:latin typeface="KG First Time In Forever" panose="02000506000000020003" pitchFamily="2" charset="0"/>
                <a:ea typeface="KBScaredStraight" panose="02000603000000000000" pitchFamily="2" charset="0"/>
              </a:rPr>
              <a:t>France”.</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endParaRPr lang="en-US" sz="1350" dirty="0"/>
          </a:p>
        </p:txBody>
      </p:sp>
      <p:sp>
        <p:nvSpPr>
          <p:cNvPr id="6" name="Rectangle 5"/>
          <p:cNvSpPr/>
          <p:nvPr/>
        </p:nvSpPr>
        <p:spPr>
          <a:xfrm>
            <a:off x="1461103" y="61142"/>
            <a:ext cx="6221896" cy="1423467"/>
          </a:xfrm>
          <a:prstGeom prst="rect">
            <a:avLst/>
          </a:prstGeom>
          <a:noFill/>
        </p:spPr>
        <p:txBody>
          <a:bodyPr wrap="none" lIns="68580" tIns="34290" rIns="68580" bIns="34290">
            <a:spAutoFit/>
          </a:bodyPr>
          <a:lstStyle/>
          <a:p>
            <a:pPr algn="ctr"/>
            <a:r>
              <a:rPr lang="en-US" sz="8800" dirty="0" smtClean="0">
                <a:ln w="38100">
                  <a:solidFill>
                    <a:sysClr val="windowText" lastClr="000000"/>
                  </a:solidFill>
                </a:ln>
                <a:solidFill>
                  <a:srgbClr val="BE222F"/>
                </a:solidFill>
                <a:effectLst>
                  <a:glow rad="63500">
                    <a:srgbClr val="FFFFFF"/>
                  </a:glow>
                  <a:outerShdw blurRad="50800" dist="38100" dir="2700000" algn="tl" rotWithShape="0">
                    <a:prstClr val="black">
                      <a:alpha val="40000"/>
                    </a:prstClr>
                  </a:outerShdw>
                </a:effectLst>
                <a:latin typeface="KG Second Chances Solid" panose="02000000000000000000" pitchFamily="2" charset="0"/>
              </a:rPr>
              <a:t>New France</a:t>
            </a:r>
            <a:endParaRPr lang="en-US" sz="8000" dirty="0">
              <a:ln w="38100">
                <a:solidFill>
                  <a:sysClr val="windowText" lastClr="000000"/>
                </a:solidFill>
              </a:ln>
              <a:solidFill>
                <a:srgbClr val="BE222F"/>
              </a:solidFill>
              <a:effectLst>
                <a:glow rad="63500">
                  <a:srgbClr val="FFFFFF"/>
                </a:glow>
                <a:outerShdw blurRad="50800" dist="38100" dir="2700000" algn="tl" rotWithShape="0">
                  <a:prstClr val="black">
                    <a:alpha val="40000"/>
                  </a:prstClr>
                </a:outerShdw>
              </a:effectLst>
              <a:latin typeface="KG Second Chances Solid" panose="02000000000000000000" pitchFamily="2" charset="0"/>
            </a:endParaRPr>
          </a:p>
        </p:txBody>
      </p:sp>
      <p:pic>
        <p:nvPicPr>
          <p:cNvPr id="4" name="Picture 3" descr="jacques-cartier-9240128-1-4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105996"/>
            <a:ext cx="2743200" cy="2743200"/>
          </a:xfrm>
          <a:prstGeom prst="rect">
            <a:avLst/>
          </a:prstGeom>
        </p:spPr>
      </p:pic>
    </p:spTree>
    <p:extLst>
      <p:ext uri="{BB962C8B-B14F-4D97-AF65-F5344CB8AC3E}">
        <p14:creationId xmlns:p14="http://schemas.microsoft.com/office/powerpoint/2010/main" val="768644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jacques_cartier_5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54002" y="150279"/>
            <a:ext cx="3447689" cy="4572000"/>
          </a:xfrm>
          <a:prstGeom prst="rect">
            <a:avLst/>
          </a:prstGeom>
          <a:ln w="38100">
            <a:solidFill>
              <a:schemeClr val="tx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8976" y="2082293"/>
            <a:ext cx="5267739" cy="45720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88777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would have been some Challenges in coming to ‘New France’</a:t>
            </a:r>
            <a:endParaRPr lang="en-US" dirty="0"/>
          </a:p>
        </p:txBody>
      </p:sp>
      <p:pic>
        <p:nvPicPr>
          <p:cNvPr id="4" name="Content Placeholder 3" descr="08e389cdfdc503eb8b4926dac9eed886.jpg"/>
          <p:cNvPicPr>
            <a:picLocks noGrp="1" noChangeAspect="1"/>
          </p:cNvPicPr>
          <p:nvPr>
            <p:ph idx="1"/>
          </p:nvPr>
        </p:nvPicPr>
        <p:blipFill>
          <a:blip r:embed="rId2">
            <a:extLst>
              <a:ext uri="{28A0092B-C50C-407E-A947-70E740481C1C}">
                <a14:useLocalDpi xmlns:a14="http://schemas.microsoft.com/office/drawing/2010/main" val="0"/>
              </a:ext>
            </a:extLst>
          </a:blip>
          <a:srcRect t="22502" b="22502"/>
          <a:stretch>
            <a:fillRect/>
          </a:stretch>
        </p:blipFill>
        <p:spPr>
          <a:xfrm>
            <a:off x="457200" y="1944610"/>
            <a:ext cx="8229600" cy="4525963"/>
          </a:xfrm>
        </p:spPr>
      </p:pic>
    </p:spTree>
    <p:extLst>
      <p:ext uri="{BB962C8B-B14F-4D97-AF65-F5344CB8AC3E}">
        <p14:creationId xmlns:p14="http://schemas.microsoft.com/office/powerpoint/2010/main" val="858006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Challenges of New France</a:t>
            </a:r>
          </a:p>
        </p:txBody>
      </p:sp>
      <p:sp>
        <p:nvSpPr>
          <p:cNvPr id="4099" name="Rectangle 3"/>
          <p:cNvSpPr>
            <a:spLocks noGrp="1" noChangeArrowheads="1"/>
          </p:cNvSpPr>
          <p:nvPr>
            <p:ph type="body" idx="1"/>
          </p:nvPr>
        </p:nvSpPr>
        <p:spPr/>
        <p:txBody>
          <a:bodyPr/>
          <a:lstStyle/>
          <a:p>
            <a:r>
              <a:rPr lang="en-US" sz="2800" dirty="0"/>
              <a:t>Europeans did not know about our cold winters</a:t>
            </a:r>
          </a:p>
          <a:p>
            <a:r>
              <a:rPr lang="en-US" sz="2800" dirty="0"/>
              <a:t>They did not know if their crops would grow</a:t>
            </a:r>
          </a:p>
          <a:p>
            <a:r>
              <a:rPr lang="en-US" sz="2800" dirty="0"/>
              <a:t>They did not know how to hunt or protect themselves against wildlife</a:t>
            </a:r>
          </a:p>
          <a:p>
            <a:r>
              <a:rPr lang="en-US" sz="2800" dirty="0"/>
              <a:t>The did not know if the people already living there would accept them or try to get rid of them (First Nations peoples)</a:t>
            </a:r>
          </a:p>
        </p:txBody>
      </p:sp>
    </p:spTree>
    <p:extLst>
      <p:ext uri="{BB962C8B-B14F-4D97-AF65-F5344CB8AC3E}">
        <p14:creationId xmlns:p14="http://schemas.microsoft.com/office/powerpoint/2010/main" val="1522463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The Early Years</a:t>
            </a:r>
          </a:p>
        </p:txBody>
      </p:sp>
      <p:sp>
        <p:nvSpPr>
          <p:cNvPr id="5123" name="Rectangle 3"/>
          <p:cNvSpPr>
            <a:spLocks noGrp="1" noChangeArrowheads="1"/>
          </p:cNvSpPr>
          <p:nvPr>
            <p:ph type="body" idx="1"/>
          </p:nvPr>
        </p:nvSpPr>
        <p:spPr/>
        <p:txBody>
          <a:bodyPr/>
          <a:lstStyle/>
          <a:p>
            <a:pPr>
              <a:lnSpc>
                <a:spcPct val="90000"/>
              </a:lnSpc>
            </a:pPr>
            <a:r>
              <a:rPr lang="en-US" dirty="0"/>
              <a:t>The trip over on was difficult and many got sick</a:t>
            </a:r>
          </a:p>
          <a:p>
            <a:pPr>
              <a:lnSpc>
                <a:spcPct val="90000"/>
              </a:lnSpc>
            </a:pPr>
            <a:r>
              <a:rPr lang="en-US" dirty="0"/>
              <a:t>Those that came were mostly </a:t>
            </a:r>
            <a:r>
              <a:rPr lang="en-US" u="sng" dirty="0"/>
              <a:t>poor</a:t>
            </a:r>
            <a:r>
              <a:rPr lang="en-US" dirty="0"/>
              <a:t> people in search of a better life</a:t>
            </a:r>
          </a:p>
          <a:p>
            <a:pPr>
              <a:lnSpc>
                <a:spcPct val="90000"/>
              </a:lnSpc>
            </a:pPr>
            <a:r>
              <a:rPr lang="en-US" dirty="0"/>
              <a:t>They either farmed or entered the fur trade (</a:t>
            </a:r>
            <a:r>
              <a:rPr lang="en-US" dirty="0" err="1">
                <a:solidFill>
                  <a:schemeClr val="folHlink"/>
                </a:solidFill>
              </a:rPr>
              <a:t>coureurs</a:t>
            </a:r>
            <a:r>
              <a:rPr lang="en-US" dirty="0">
                <a:solidFill>
                  <a:schemeClr val="folHlink"/>
                </a:solidFill>
              </a:rPr>
              <a:t> de bois</a:t>
            </a:r>
            <a:r>
              <a:rPr lang="en-US" dirty="0"/>
              <a:t>)</a:t>
            </a:r>
          </a:p>
          <a:p>
            <a:pPr>
              <a:lnSpc>
                <a:spcPct val="90000"/>
              </a:lnSpc>
            </a:pPr>
            <a:r>
              <a:rPr lang="en-US" dirty="0"/>
              <a:t>The populations grew slowly at first due to the tough life style and </a:t>
            </a:r>
            <a:r>
              <a:rPr lang="en-US" u="sng" dirty="0"/>
              <a:t>lack of women</a:t>
            </a:r>
          </a:p>
        </p:txBody>
      </p:sp>
    </p:spTree>
    <p:extLst>
      <p:ext uri="{BB962C8B-B14F-4D97-AF65-F5344CB8AC3E}">
        <p14:creationId xmlns:p14="http://schemas.microsoft.com/office/powerpoint/2010/main" val="2742663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319" y="228600"/>
            <a:ext cx="4925362" cy="64008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056726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0587" y="4198287"/>
            <a:ext cx="3365213" cy="661948"/>
          </a:xfrm>
        </p:spPr>
        <p:txBody>
          <a:bodyPr>
            <a:normAutofit fontScale="90000"/>
          </a:bodyPr>
          <a:lstStyle/>
          <a:p>
            <a:pPr marL="0" indent="0">
              <a:buNone/>
            </a:pPr>
            <a:r>
              <a:rPr lang="en-CA" sz="4000" dirty="0" smtClean="0"/>
              <a:t>The founding of New France	</a:t>
            </a:r>
            <a:endParaRPr lang="en-CA" sz="4000" dirty="0"/>
          </a:p>
        </p:txBody>
      </p:sp>
      <p:sp>
        <p:nvSpPr>
          <p:cNvPr id="4" name="Content Placeholder 3"/>
          <p:cNvSpPr>
            <a:spLocks noGrp="1"/>
          </p:cNvSpPr>
          <p:nvPr>
            <p:ph sz="half" idx="1"/>
          </p:nvPr>
        </p:nvSpPr>
        <p:spPr>
          <a:xfrm>
            <a:off x="0" y="0"/>
            <a:ext cx="4788024" cy="6560419"/>
          </a:xfrm>
          <a:prstGeom prst="rect">
            <a:avLst/>
          </a:prstGeom>
        </p:spPr>
        <p:txBody>
          <a:bodyPr>
            <a:noAutofit/>
          </a:bodyPr>
          <a:lstStyle/>
          <a:p>
            <a:r>
              <a:rPr lang="en-CA" sz="3200" dirty="0" smtClean="0"/>
              <a:t>Jacques Cartier failed to establish a colony in New France </a:t>
            </a:r>
          </a:p>
          <a:p>
            <a:r>
              <a:rPr lang="en-CA" sz="3200" dirty="0" smtClean="0"/>
              <a:t>In 1607, Samuel de Champlain came from France to establish a colony at Port Royale</a:t>
            </a:r>
          </a:p>
          <a:p>
            <a:pPr lvl="1"/>
            <a:r>
              <a:rPr lang="en-CA" sz="3200" dirty="0" smtClean="0"/>
              <a:t>It was not successful </a:t>
            </a:r>
          </a:p>
          <a:p>
            <a:r>
              <a:rPr lang="en-CA" sz="3200" dirty="0" smtClean="0"/>
              <a:t>In 1608, de Champlain returned to establish a colony called Quebec (where </a:t>
            </a:r>
            <a:r>
              <a:rPr lang="en-CA" sz="3200" dirty="0" err="1" smtClean="0"/>
              <a:t>Stadacona</a:t>
            </a:r>
            <a:r>
              <a:rPr lang="en-CA" sz="3200" dirty="0" smtClean="0"/>
              <a:t> was)</a:t>
            </a:r>
            <a:endParaRPr lang="en-CA" sz="3200"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25823" y="259446"/>
            <a:ext cx="3869729" cy="3869729"/>
          </a:xfrm>
          <a:prstGeom prst="rect">
            <a:avLst/>
          </a:prstGeom>
        </p:spPr>
      </p:pic>
    </p:spTree>
    <p:extLst>
      <p:ext uri="{BB962C8B-B14F-4D97-AF65-F5344CB8AC3E}">
        <p14:creationId xmlns:p14="http://schemas.microsoft.com/office/powerpoint/2010/main" val="2013590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French-Aboriginal Relations</a:t>
            </a:r>
          </a:p>
        </p:txBody>
      </p:sp>
      <p:sp>
        <p:nvSpPr>
          <p:cNvPr id="12291" name="Rectangle 3"/>
          <p:cNvSpPr>
            <a:spLocks noGrp="1" noChangeArrowheads="1"/>
          </p:cNvSpPr>
          <p:nvPr>
            <p:ph type="body" idx="1"/>
          </p:nvPr>
        </p:nvSpPr>
        <p:spPr/>
        <p:txBody>
          <a:bodyPr/>
          <a:lstStyle/>
          <a:p>
            <a:pPr>
              <a:lnSpc>
                <a:spcPct val="90000"/>
              </a:lnSpc>
            </a:pPr>
            <a:r>
              <a:rPr lang="en-US"/>
              <a:t>Champlain encouraged </a:t>
            </a:r>
            <a:r>
              <a:rPr lang="en-US">
                <a:solidFill>
                  <a:schemeClr val="folHlink"/>
                </a:solidFill>
              </a:rPr>
              <a:t>intermarriage</a:t>
            </a:r>
            <a:r>
              <a:rPr lang="en-US"/>
              <a:t> between French men and Aboriginal women to increase the population (</a:t>
            </a:r>
            <a:r>
              <a:rPr lang="en-US">
                <a:solidFill>
                  <a:schemeClr val="folHlink"/>
                </a:solidFill>
              </a:rPr>
              <a:t>metis) </a:t>
            </a:r>
            <a:r>
              <a:rPr lang="en-US"/>
              <a:t>and increase friendly relations</a:t>
            </a:r>
          </a:p>
          <a:p>
            <a:pPr>
              <a:lnSpc>
                <a:spcPct val="90000"/>
              </a:lnSpc>
            </a:pPr>
            <a:r>
              <a:rPr lang="en-US"/>
              <a:t>The French saw themselves as </a:t>
            </a:r>
            <a:r>
              <a:rPr lang="en-US">
                <a:solidFill>
                  <a:schemeClr val="folHlink"/>
                </a:solidFill>
              </a:rPr>
              <a:t>missionaries</a:t>
            </a:r>
            <a:r>
              <a:rPr lang="en-US"/>
              <a:t>- they wanted to convert the Aboriginals to Christianity- to </a:t>
            </a:r>
            <a:r>
              <a:rPr lang="ja-JP" altLang="en-US">
                <a:latin typeface="Arial"/>
              </a:rPr>
              <a:t>“</a:t>
            </a:r>
            <a:r>
              <a:rPr lang="en-US"/>
              <a:t>save</a:t>
            </a:r>
            <a:r>
              <a:rPr lang="ja-JP" altLang="en-US">
                <a:latin typeface="Arial"/>
              </a:rPr>
              <a:t>”</a:t>
            </a:r>
            <a:r>
              <a:rPr lang="en-US"/>
              <a:t> them</a:t>
            </a:r>
          </a:p>
        </p:txBody>
      </p:sp>
    </p:spTree>
    <p:extLst>
      <p:ext uri="{BB962C8B-B14F-4D97-AF65-F5344CB8AC3E}">
        <p14:creationId xmlns:p14="http://schemas.microsoft.com/office/powerpoint/2010/main" val="22563322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228600"/>
            <a:ext cx="8591550" cy="520285"/>
          </a:xfrm>
        </p:spPr>
        <p:txBody>
          <a:bodyPr>
            <a:normAutofit fontScale="90000"/>
          </a:bodyPr>
          <a:lstStyle/>
          <a:p>
            <a:pPr algn="r"/>
            <a:r>
              <a:rPr lang="en-US" dirty="0" smtClean="0"/>
              <a:t>Pre Colonization</a:t>
            </a:r>
            <a:endParaRPr lang="en-US" dirty="0"/>
          </a:p>
        </p:txBody>
      </p:sp>
      <p:sp>
        <p:nvSpPr>
          <p:cNvPr id="3" name="Content Placeholder 2"/>
          <p:cNvSpPr>
            <a:spLocks noGrp="1"/>
          </p:cNvSpPr>
          <p:nvPr>
            <p:ph idx="1"/>
          </p:nvPr>
        </p:nvSpPr>
        <p:spPr>
          <a:xfrm>
            <a:off x="0" y="862846"/>
            <a:ext cx="9144000" cy="5373362"/>
          </a:xfrm>
        </p:spPr>
        <p:txBody>
          <a:bodyPr/>
          <a:lstStyle/>
          <a:p>
            <a:r>
              <a:rPr lang="en-US" dirty="0" smtClean="0"/>
              <a:t>Around 50,000 </a:t>
            </a:r>
            <a:r>
              <a:rPr lang="mr-IN" dirty="0" smtClean="0"/>
              <a:t>–</a:t>
            </a:r>
            <a:r>
              <a:rPr lang="en-US" dirty="0" smtClean="0"/>
              <a:t> 17,000 years ago there was an Ice Age.</a:t>
            </a:r>
          </a:p>
          <a:p>
            <a:r>
              <a:rPr lang="en-US" dirty="0" smtClean="0"/>
              <a:t>The Ice spread across the continents forming ‘Land Bridges’</a:t>
            </a:r>
          </a:p>
          <a:p>
            <a:r>
              <a:rPr lang="en-US" dirty="0" smtClean="0"/>
              <a:t>One of these Bridges went between Russia and Alaska.</a:t>
            </a:r>
            <a:endParaRPr lang="en-US" dirty="0"/>
          </a:p>
        </p:txBody>
      </p:sp>
      <p:pic>
        <p:nvPicPr>
          <p:cNvPr id="7" name="Picture 6" descr="Beringia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63989"/>
            <a:ext cx="9144000" cy="3694010"/>
          </a:xfrm>
          <a:prstGeom prst="rect">
            <a:avLst/>
          </a:prstGeom>
        </p:spPr>
      </p:pic>
    </p:spTree>
    <p:extLst>
      <p:ext uri="{BB962C8B-B14F-4D97-AF65-F5344CB8AC3E}">
        <p14:creationId xmlns:p14="http://schemas.microsoft.com/office/powerpoint/2010/main" val="1608925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Quebec and Montreal</a:t>
            </a:r>
          </a:p>
        </p:txBody>
      </p:sp>
      <p:sp>
        <p:nvSpPr>
          <p:cNvPr id="4099" name="Rectangle 3"/>
          <p:cNvSpPr>
            <a:spLocks noGrp="1" noChangeArrowheads="1"/>
          </p:cNvSpPr>
          <p:nvPr>
            <p:ph type="body" idx="1"/>
          </p:nvPr>
        </p:nvSpPr>
        <p:spPr/>
        <p:txBody>
          <a:bodyPr/>
          <a:lstStyle/>
          <a:p>
            <a:pPr>
              <a:lnSpc>
                <a:spcPct val="90000"/>
              </a:lnSpc>
            </a:pPr>
            <a:r>
              <a:rPr lang="en-US"/>
              <a:t>From 1608-1763 the French built only two towns in New France – Quebec and Montreal.</a:t>
            </a:r>
          </a:p>
          <a:p>
            <a:pPr>
              <a:lnSpc>
                <a:spcPct val="90000"/>
              </a:lnSpc>
            </a:pPr>
            <a:r>
              <a:rPr lang="en-US"/>
              <a:t>They also built some small towns across Canada and along the Mississippi River.</a:t>
            </a:r>
          </a:p>
          <a:p>
            <a:pPr>
              <a:lnSpc>
                <a:spcPct val="90000"/>
              </a:lnSpc>
            </a:pPr>
            <a:r>
              <a:rPr lang="en-US"/>
              <a:t>By 1625 the population of Quebec was only about 60 people.</a:t>
            </a:r>
          </a:p>
          <a:p>
            <a:pPr>
              <a:lnSpc>
                <a:spcPct val="90000"/>
              </a:lnSpc>
            </a:pPr>
            <a:endParaRPr lang="en-US"/>
          </a:p>
        </p:txBody>
      </p:sp>
    </p:spTree>
    <p:extLst>
      <p:ext uri="{BB962C8B-B14F-4D97-AF65-F5344CB8AC3E}">
        <p14:creationId xmlns:p14="http://schemas.microsoft.com/office/powerpoint/2010/main" val="2341645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A Slow – Growing Empire</a:t>
            </a:r>
          </a:p>
        </p:txBody>
      </p:sp>
      <p:sp>
        <p:nvSpPr>
          <p:cNvPr id="6147" name="Rectangle 3"/>
          <p:cNvSpPr>
            <a:spLocks noGrp="1" noChangeArrowheads="1"/>
          </p:cNvSpPr>
          <p:nvPr>
            <p:ph type="body" sz="half" idx="1"/>
          </p:nvPr>
        </p:nvSpPr>
        <p:spPr>
          <a:xfrm>
            <a:off x="344447" y="1981200"/>
            <a:ext cx="4418053" cy="4114800"/>
          </a:xfrm>
        </p:spPr>
        <p:txBody>
          <a:bodyPr/>
          <a:lstStyle/>
          <a:p>
            <a:pPr>
              <a:lnSpc>
                <a:spcPct val="90000"/>
              </a:lnSpc>
            </a:pPr>
            <a:r>
              <a:rPr lang="en-US" sz="2800" dirty="0"/>
              <a:t>During the rule of King Louis XIV, times were good in France.  </a:t>
            </a:r>
          </a:p>
          <a:p>
            <a:pPr>
              <a:lnSpc>
                <a:spcPct val="90000"/>
              </a:lnSpc>
            </a:pPr>
            <a:r>
              <a:rPr lang="en-US" sz="2800" dirty="0"/>
              <a:t>No one was interested in leaving France to live in the wilderness of North America. </a:t>
            </a:r>
          </a:p>
        </p:txBody>
      </p:sp>
      <p:pic>
        <p:nvPicPr>
          <p:cNvPr id="6148" name="Picture 4" descr="Louis XIV"/>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81600" y="1905000"/>
            <a:ext cx="3373438"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4171956115"/>
      </p:ext>
    </p:extLst>
  </p:cSld>
  <p:clrMapOvr>
    <a:masterClrMapping/>
  </p:clrMapOvr>
  <p:transition xmlns:p14="http://schemas.microsoft.com/office/powerpoint/2010/main" spd="slow">
    <p:split orient="vert"/>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Growing</a:t>
            </a:r>
          </a:p>
        </p:txBody>
      </p:sp>
      <p:sp>
        <p:nvSpPr>
          <p:cNvPr id="6147" name="Rectangle 3"/>
          <p:cNvSpPr>
            <a:spLocks noGrp="1" noChangeArrowheads="1"/>
          </p:cNvSpPr>
          <p:nvPr>
            <p:ph type="body" idx="1"/>
          </p:nvPr>
        </p:nvSpPr>
        <p:spPr/>
        <p:txBody>
          <a:bodyPr/>
          <a:lstStyle/>
          <a:p>
            <a:r>
              <a:rPr lang="en-US" dirty="0">
                <a:solidFill>
                  <a:schemeClr val="folHlink"/>
                </a:solidFill>
              </a:rPr>
              <a:t>Jean Talon</a:t>
            </a:r>
            <a:r>
              <a:rPr lang="en-US" dirty="0"/>
              <a:t> created </a:t>
            </a:r>
            <a:r>
              <a:rPr lang="en-US" dirty="0">
                <a:solidFill>
                  <a:schemeClr val="folHlink"/>
                </a:solidFill>
              </a:rPr>
              <a:t>les </a:t>
            </a:r>
            <a:r>
              <a:rPr lang="en-US" dirty="0" err="1">
                <a:solidFill>
                  <a:schemeClr val="folHlink"/>
                </a:solidFill>
              </a:rPr>
              <a:t>filles</a:t>
            </a:r>
            <a:r>
              <a:rPr lang="en-US" dirty="0">
                <a:solidFill>
                  <a:schemeClr val="folHlink"/>
                </a:solidFill>
              </a:rPr>
              <a:t> du </a:t>
            </a:r>
            <a:r>
              <a:rPr lang="en-US" dirty="0" err="1">
                <a:solidFill>
                  <a:schemeClr val="folHlink"/>
                </a:solidFill>
              </a:rPr>
              <a:t>roi</a:t>
            </a:r>
            <a:r>
              <a:rPr lang="en-US" dirty="0"/>
              <a:t>, which gave women reasons to go to New France, in the 1600s</a:t>
            </a:r>
          </a:p>
          <a:p>
            <a:r>
              <a:rPr lang="en-US" dirty="0"/>
              <a:t>King Louis XIV started encouraging people to go over in the 1700s</a:t>
            </a:r>
          </a:p>
          <a:p>
            <a:endParaRPr lang="en-US" dirty="0"/>
          </a:p>
        </p:txBody>
      </p:sp>
    </p:spTree>
    <p:extLst>
      <p:ext uri="{BB962C8B-B14F-4D97-AF65-F5344CB8AC3E}">
        <p14:creationId xmlns:p14="http://schemas.microsoft.com/office/powerpoint/2010/main" val="324228312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atin typeface="Garamond" charset="0"/>
              </a:rPr>
              <a:t>Filles du Roi</a:t>
            </a:r>
            <a:endParaRPr lang="en-CA">
              <a:latin typeface="Garamond" charset="0"/>
            </a:endParaRPr>
          </a:p>
        </p:txBody>
      </p:sp>
      <p:sp>
        <p:nvSpPr>
          <p:cNvPr id="20483" name="Rectangle 3"/>
          <p:cNvSpPr>
            <a:spLocks noGrp="1" noChangeArrowheads="1"/>
          </p:cNvSpPr>
          <p:nvPr>
            <p:ph type="body" idx="1"/>
          </p:nvPr>
        </p:nvSpPr>
        <p:spPr/>
        <p:txBody>
          <a:bodyPr/>
          <a:lstStyle/>
          <a:p>
            <a:pPr eaLnBrk="1" hangingPunct="1"/>
            <a:r>
              <a:rPr lang="en-US">
                <a:latin typeface="Arial" charset="0"/>
              </a:rPr>
              <a:t>Most in New France were men</a:t>
            </a:r>
          </a:p>
          <a:p>
            <a:pPr eaLnBrk="1" hangingPunct="1"/>
            <a:r>
              <a:rPr lang="en-US">
                <a:latin typeface="Arial" charset="0"/>
              </a:rPr>
              <a:t>1663-1673 King brings over women to marry men</a:t>
            </a:r>
          </a:p>
          <a:p>
            <a:pPr eaLnBrk="1" hangingPunct="1"/>
            <a:r>
              <a:rPr lang="en-US">
                <a:latin typeface="Arial" charset="0"/>
              </a:rPr>
              <a:t>770 in total</a:t>
            </a:r>
          </a:p>
          <a:p>
            <a:pPr eaLnBrk="1" hangingPunct="1"/>
            <a:r>
              <a:rPr lang="en-US">
                <a:latin typeface="Arial" charset="0"/>
              </a:rPr>
              <a:t>Most young (under 25), most orphans</a:t>
            </a:r>
          </a:p>
          <a:p>
            <a:pPr eaLnBrk="1" hangingPunct="1"/>
            <a:endParaRPr lang="en-CA">
              <a:latin typeface="Arial" charset="0"/>
            </a:endParaRPr>
          </a:p>
        </p:txBody>
      </p:sp>
    </p:spTree>
    <p:extLst>
      <p:ext uri="{BB962C8B-B14F-4D97-AF65-F5344CB8AC3E}">
        <p14:creationId xmlns:p14="http://schemas.microsoft.com/office/powerpoint/2010/main" val="35268302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atin typeface="Garamond" charset="0"/>
              </a:rPr>
              <a:t>Government of New France</a:t>
            </a:r>
            <a:endParaRPr lang="en-CA">
              <a:latin typeface="Garamond" charset="0"/>
            </a:endParaRPr>
          </a:p>
        </p:txBody>
      </p:sp>
      <p:sp>
        <p:nvSpPr>
          <p:cNvPr id="9219" name="Rectangle 3"/>
          <p:cNvSpPr>
            <a:spLocks noGrp="1" noChangeArrowheads="1"/>
          </p:cNvSpPr>
          <p:nvPr>
            <p:ph type="body" idx="1"/>
          </p:nvPr>
        </p:nvSpPr>
        <p:spPr/>
        <p:txBody>
          <a:bodyPr/>
          <a:lstStyle/>
          <a:p>
            <a:pPr eaLnBrk="1" hangingPunct="1"/>
            <a:r>
              <a:rPr lang="en-US">
                <a:latin typeface="Arial" charset="0"/>
              </a:rPr>
              <a:t>Hierarchical and rigidly structured</a:t>
            </a:r>
          </a:p>
          <a:p>
            <a:pPr eaLnBrk="1" hangingPunct="1"/>
            <a:r>
              <a:rPr lang="en-US">
                <a:latin typeface="Arial" charset="0"/>
              </a:rPr>
              <a:t>2 most powerful people:</a:t>
            </a:r>
          </a:p>
          <a:p>
            <a:pPr lvl="1" eaLnBrk="1" hangingPunct="1"/>
            <a:r>
              <a:rPr lang="en-US">
                <a:latin typeface="Arial" charset="0"/>
              </a:rPr>
              <a:t>Governor</a:t>
            </a:r>
          </a:p>
          <a:p>
            <a:pPr lvl="1" eaLnBrk="1" hangingPunct="1"/>
            <a:r>
              <a:rPr lang="en-US">
                <a:latin typeface="Arial" charset="0"/>
              </a:rPr>
              <a:t>Intendant</a:t>
            </a:r>
          </a:p>
          <a:p>
            <a:pPr eaLnBrk="1" hangingPunct="1"/>
            <a:r>
              <a:rPr lang="en-US">
                <a:latin typeface="Arial" charset="0"/>
              </a:rPr>
              <a:t>Third most powerful was the Bishop</a:t>
            </a:r>
          </a:p>
        </p:txBody>
      </p:sp>
    </p:spTree>
    <p:extLst>
      <p:ext uri="{BB962C8B-B14F-4D97-AF65-F5344CB8AC3E}">
        <p14:creationId xmlns:p14="http://schemas.microsoft.com/office/powerpoint/2010/main" val="136296979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457200" y="620713"/>
            <a:ext cx="8229600" cy="5505450"/>
          </a:xfrm>
        </p:spPr>
        <p:txBody>
          <a:bodyPr/>
          <a:lstStyle/>
          <a:p>
            <a:pPr algn="ctr" eaLnBrk="1" hangingPunct="1">
              <a:buFont typeface="Wingdings" charset="0"/>
              <a:buNone/>
            </a:pPr>
            <a:r>
              <a:rPr lang="en-CA" sz="1700" b="1">
                <a:latin typeface="Arial" charset="0"/>
              </a:rPr>
              <a:t>	Louis XIV/Colbert</a:t>
            </a:r>
            <a:r>
              <a:rPr lang="en-CA" sz="1700">
                <a:latin typeface="Arial" charset="0"/>
              </a:rPr>
              <a:t/>
            </a:r>
            <a:br>
              <a:rPr lang="en-CA" sz="1700">
                <a:latin typeface="Arial" charset="0"/>
              </a:rPr>
            </a:br>
            <a:r>
              <a:rPr lang="en-CA" sz="1700">
                <a:latin typeface="Arial Narrow" charset="0"/>
              </a:rPr>
              <a:t>▼</a:t>
            </a:r>
          </a:p>
          <a:p>
            <a:pPr algn="ctr" eaLnBrk="1" hangingPunct="1">
              <a:buFont typeface="Wingdings" charset="0"/>
              <a:buNone/>
            </a:pPr>
            <a:r>
              <a:rPr lang="en-CA" sz="1700">
                <a:latin typeface="Arial" charset="0"/>
              </a:rPr>
              <a:t/>
            </a:r>
            <a:br>
              <a:rPr lang="en-CA" sz="1700">
                <a:latin typeface="Arial" charset="0"/>
              </a:rPr>
            </a:br>
            <a:r>
              <a:rPr lang="en-CA" sz="1700" b="1">
                <a:latin typeface="Arial" charset="0"/>
              </a:rPr>
              <a:t>Governor (Military)</a:t>
            </a:r>
            <a:br>
              <a:rPr lang="en-CA" sz="1700" b="1">
                <a:latin typeface="Arial" charset="0"/>
              </a:rPr>
            </a:br>
            <a:r>
              <a:rPr lang="en-CA" sz="1700" b="1">
                <a:latin typeface="Arial" charset="0"/>
              </a:rPr>
              <a:t>Intendant</a:t>
            </a:r>
            <a:r>
              <a:rPr lang="en-CA" sz="1700">
                <a:latin typeface="Arial" charset="0"/>
              </a:rPr>
              <a:t> </a:t>
            </a:r>
            <a:r>
              <a:rPr lang="en-CA" sz="1700" b="1">
                <a:latin typeface="Arial" charset="0"/>
              </a:rPr>
              <a:t>(Justice/Finances)</a:t>
            </a:r>
            <a:r>
              <a:rPr lang="en-CA" sz="1700">
                <a:latin typeface="Arial" charset="0"/>
              </a:rPr>
              <a:t/>
            </a:r>
            <a:br>
              <a:rPr lang="en-CA" sz="1700">
                <a:latin typeface="Arial" charset="0"/>
              </a:rPr>
            </a:br>
            <a:r>
              <a:rPr lang="en-CA" sz="1700">
                <a:latin typeface="Arial Narrow" charset="0"/>
              </a:rPr>
              <a:t>▼</a:t>
            </a:r>
          </a:p>
          <a:p>
            <a:pPr algn="ctr" eaLnBrk="1" hangingPunct="1">
              <a:buFont typeface="Wingdings" charset="0"/>
              <a:buNone/>
            </a:pPr>
            <a:r>
              <a:rPr lang="en-CA" sz="1700">
                <a:latin typeface="Arial" charset="0"/>
              </a:rPr>
              <a:t/>
            </a:r>
            <a:br>
              <a:rPr lang="en-CA" sz="1700">
                <a:latin typeface="Arial" charset="0"/>
              </a:rPr>
            </a:br>
            <a:r>
              <a:rPr lang="en-CA" sz="1700" b="1">
                <a:latin typeface="Arial" charset="0"/>
              </a:rPr>
              <a:t>Bishop of the Catholic Church</a:t>
            </a:r>
            <a:br>
              <a:rPr lang="en-CA" sz="1700" b="1">
                <a:latin typeface="Arial" charset="0"/>
              </a:rPr>
            </a:br>
            <a:r>
              <a:rPr lang="en-CA" sz="1700">
                <a:latin typeface="Arial Narrow" charset="0"/>
              </a:rPr>
              <a:t>▼</a:t>
            </a:r>
          </a:p>
          <a:p>
            <a:pPr algn="ctr" eaLnBrk="1" hangingPunct="1">
              <a:buFont typeface="Wingdings" charset="0"/>
              <a:buNone/>
            </a:pPr>
            <a:r>
              <a:rPr lang="en-CA" sz="1700">
                <a:latin typeface="Arial" charset="0"/>
              </a:rPr>
              <a:t/>
            </a:r>
            <a:br>
              <a:rPr lang="en-CA" sz="1700">
                <a:latin typeface="Arial" charset="0"/>
              </a:rPr>
            </a:br>
            <a:r>
              <a:rPr lang="en-CA" sz="1700" b="1">
                <a:latin typeface="Arial" charset="0"/>
              </a:rPr>
              <a:t>Military officers, merchants, church leaders, seigneurs </a:t>
            </a:r>
            <a:br>
              <a:rPr lang="en-CA" sz="1700" b="1">
                <a:latin typeface="Arial" charset="0"/>
              </a:rPr>
            </a:br>
            <a:r>
              <a:rPr lang="en-CA" sz="1700">
                <a:latin typeface="Arial Narrow" charset="0"/>
              </a:rPr>
              <a:t>▼</a:t>
            </a:r>
            <a:r>
              <a:rPr lang="en-CA" sz="1700" b="1">
                <a:latin typeface="Arial" charset="0"/>
              </a:rPr>
              <a:t/>
            </a:r>
            <a:br>
              <a:rPr lang="en-CA" sz="1700" b="1">
                <a:latin typeface="Arial" charset="0"/>
              </a:rPr>
            </a:br>
            <a:r>
              <a:rPr lang="en-CA" sz="1700" b="1">
                <a:latin typeface="Arial" charset="0"/>
              </a:rPr>
              <a:t/>
            </a:r>
            <a:br>
              <a:rPr lang="en-CA" sz="1700" b="1">
                <a:latin typeface="Arial" charset="0"/>
              </a:rPr>
            </a:br>
            <a:r>
              <a:rPr lang="en-CA" sz="1700" b="1">
                <a:latin typeface="Arial" charset="0"/>
              </a:rPr>
              <a:t>Habitants (Filles de Roi)</a:t>
            </a:r>
            <a:br>
              <a:rPr lang="en-CA" sz="1700" b="1">
                <a:latin typeface="Arial" charset="0"/>
              </a:rPr>
            </a:br>
            <a:r>
              <a:rPr lang="en-CA" sz="1700" b="1">
                <a:latin typeface="Arial" charset="0"/>
              </a:rPr>
              <a:t> (96.5-97% of population)</a:t>
            </a:r>
            <a:r>
              <a:rPr lang="en-CA" sz="1700">
                <a:latin typeface="Arial" charset="0"/>
              </a:rPr>
              <a:t/>
            </a:r>
            <a:br>
              <a:rPr lang="en-CA" sz="1700">
                <a:latin typeface="Arial" charset="0"/>
              </a:rPr>
            </a:br>
            <a:r>
              <a:rPr lang="en-CA" sz="1700">
                <a:latin typeface="Arial Narrow" charset="0"/>
              </a:rPr>
              <a:t>▼</a:t>
            </a:r>
            <a:r>
              <a:rPr lang="en-CA" sz="1700">
                <a:latin typeface="Arial" charset="0"/>
              </a:rPr>
              <a:t/>
            </a:r>
            <a:br>
              <a:rPr lang="en-CA" sz="1700">
                <a:latin typeface="Arial" charset="0"/>
              </a:rPr>
            </a:br>
            <a:r>
              <a:rPr lang="en-CA" sz="1700">
                <a:latin typeface="Arial" charset="0"/>
              </a:rPr>
              <a:t/>
            </a:r>
            <a:br>
              <a:rPr lang="en-CA" sz="1700">
                <a:latin typeface="Arial" charset="0"/>
              </a:rPr>
            </a:br>
            <a:r>
              <a:rPr lang="en-CA" sz="1700" b="1">
                <a:latin typeface="Arial" charset="0"/>
              </a:rPr>
              <a:t>Engagés/Domestic Servants/Slaves</a:t>
            </a:r>
          </a:p>
        </p:txBody>
      </p:sp>
    </p:spTree>
    <p:extLst>
      <p:ext uri="{BB962C8B-B14F-4D97-AF65-F5344CB8AC3E}">
        <p14:creationId xmlns:p14="http://schemas.microsoft.com/office/powerpoint/2010/main" val="69909445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atin typeface="Garamond" charset="0"/>
              </a:rPr>
              <a:t>Company of 100 Associates</a:t>
            </a:r>
            <a:endParaRPr lang="en-CA">
              <a:latin typeface="Garamond" charset="0"/>
            </a:endParaRPr>
          </a:p>
        </p:txBody>
      </p:sp>
      <p:sp>
        <p:nvSpPr>
          <p:cNvPr id="5123" name="Rectangle 3"/>
          <p:cNvSpPr>
            <a:spLocks noGrp="1" noChangeArrowheads="1"/>
          </p:cNvSpPr>
          <p:nvPr>
            <p:ph type="body" idx="1"/>
          </p:nvPr>
        </p:nvSpPr>
        <p:spPr/>
        <p:txBody>
          <a:bodyPr/>
          <a:lstStyle/>
          <a:p>
            <a:pPr eaLnBrk="1" hangingPunct="1"/>
            <a:r>
              <a:rPr lang="en-US" dirty="0">
                <a:latin typeface="Arial" charset="0"/>
              </a:rPr>
              <a:t>Created in 1627 by Cardinal Richelieu</a:t>
            </a:r>
          </a:p>
          <a:p>
            <a:pPr eaLnBrk="1" hangingPunct="1"/>
            <a:r>
              <a:rPr lang="en-US" dirty="0">
                <a:latin typeface="Arial" charset="0"/>
              </a:rPr>
              <a:t>Given control of fur trade</a:t>
            </a:r>
          </a:p>
          <a:p>
            <a:pPr eaLnBrk="1" hangingPunct="1"/>
            <a:r>
              <a:rPr lang="en-US" dirty="0">
                <a:latin typeface="Arial" charset="0"/>
              </a:rPr>
              <a:t>In return had to populate New </a:t>
            </a:r>
            <a:r>
              <a:rPr lang="en-US" dirty="0" smtClean="0">
                <a:latin typeface="Arial" charset="0"/>
              </a:rPr>
              <a:t>France</a:t>
            </a:r>
          </a:p>
          <a:p>
            <a:r>
              <a:rPr lang="en-US" dirty="0">
                <a:latin typeface="Arial" charset="0"/>
              </a:rPr>
              <a:t>Cancelled in 1663 by Louis XIV</a:t>
            </a:r>
          </a:p>
          <a:p>
            <a:r>
              <a:rPr lang="en-US" dirty="0">
                <a:latin typeface="Arial" charset="0"/>
              </a:rPr>
              <a:t>They had not fulfilled their part of the bargain</a:t>
            </a:r>
          </a:p>
          <a:p>
            <a:r>
              <a:rPr lang="en-US" dirty="0">
                <a:latin typeface="Arial" charset="0"/>
              </a:rPr>
              <a:t>Appointed Jean-Baptiste Colbert</a:t>
            </a:r>
            <a:endParaRPr lang="en-CA" dirty="0">
              <a:latin typeface="Arial" charset="0"/>
            </a:endParaRPr>
          </a:p>
          <a:p>
            <a:pPr eaLnBrk="1" hangingPunct="1"/>
            <a:endParaRPr lang="en-CA" dirty="0">
              <a:latin typeface="Arial" charset="0"/>
            </a:endParaRPr>
          </a:p>
        </p:txBody>
      </p:sp>
      <p:pic>
        <p:nvPicPr>
          <p:cNvPr id="4" name="Picture 4" descr="Richeli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853610" y="1054662"/>
            <a:ext cx="1107671" cy="17353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colbert_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409227" y="4687442"/>
            <a:ext cx="1734773" cy="21705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6960952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atin typeface="Garamond" charset="0"/>
              </a:rPr>
              <a:t>Engagés</a:t>
            </a:r>
            <a:endParaRPr lang="en-CA">
              <a:latin typeface="Garamond" charset="0"/>
            </a:endParaRPr>
          </a:p>
        </p:txBody>
      </p:sp>
      <p:sp>
        <p:nvSpPr>
          <p:cNvPr id="18435" name="Rectangle 3"/>
          <p:cNvSpPr>
            <a:spLocks noGrp="1" noChangeArrowheads="1"/>
          </p:cNvSpPr>
          <p:nvPr>
            <p:ph type="body" idx="1"/>
          </p:nvPr>
        </p:nvSpPr>
        <p:spPr/>
        <p:txBody>
          <a:bodyPr/>
          <a:lstStyle/>
          <a:p>
            <a:pPr eaLnBrk="1" hangingPunct="1"/>
            <a:r>
              <a:rPr lang="en-US">
                <a:latin typeface="Arial" charset="0"/>
              </a:rPr>
              <a:t>Not habitant or soldier…</a:t>
            </a:r>
          </a:p>
          <a:p>
            <a:pPr eaLnBrk="1" hangingPunct="1"/>
            <a:r>
              <a:rPr lang="en-US">
                <a:latin typeface="Arial" charset="0"/>
              </a:rPr>
              <a:t>Poor unmarried young men</a:t>
            </a:r>
          </a:p>
          <a:p>
            <a:pPr eaLnBrk="1" hangingPunct="1"/>
            <a:r>
              <a:rPr lang="en-US">
                <a:latin typeface="Arial" charset="0"/>
              </a:rPr>
              <a:t>Worked as servants – 3 year contracts</a:t>
            </a:r>
          </a:p>
          <a:p>
            <a:pPr eaLnBrk="1" hangingPunct="1"/>
            <a:r>
              <a:rPr lang="en-US">
                <a:latin typeface="Arial" charset="0"/>
              </a:rPr>
              <a:t>Could not marry</a:t>
            </a:r>
          </a:p>
          <a:p>
            <a:pPr eaLnBrk="1" hangingPunct="1"/>
            <a:r>
              <a:rPr lang="en-US">
                <a:latin typeface="Arial" charset="0"/>
              </a:rPr>
              <a:t>Could not conduct trade</a:t>
            </a:r>
          </a:p>
          <a:p>
            <a:pPr eaLnBrk="1" hangingPunct="1"/>
            <a:r>
              <a:rPr lang="en-US">
                <a:latin typeface="Arial" charset="0"/>
              </a:rPr>
              <a:t>Could be beaten or killed</a:t>
            </a:r>
          </a:p>
          <a:p>
            <a:pPr eaLnBrk="1" hangingPunct="1"/>
            <a:r>
              <a:rPr lang="en-US">
                <a:latin typeface="Arial" charset="0"/>
              </a:rPr>
              <a:t>Many left, but many stayed in New France</a:t>
            </a:r>
            <a:endParaRPr lang="en-CA">
              <a:latin typeface="Arial" charset="0"/>
            </a:endParaRPr>
          </a:p>
        </p:txBody>
      </p:sp>
    </p:spTree>
    <p:extLst>
      <p:ext uri="{BB962C8B-B14F-4D97-AF65-F5344CB8AC3E}">
        <p14:creationId xmlns:p14="http://schemas.microsoft.com/office/powerpoint/2010/main" val="223128849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atin typeface="Garamond" charset="0"/>
              </a:rPr>
              <a:t>Catholic Church</a:t>
            </a:r>
            <a:endParaRPr lang="en-CA">
              <a:latin typeface="Garamond" charset="0"/>
            </a:endParaRPr>
          </a:p>
        </p:txBody>
      </p:sp>
      <p:sp>
        <p:nvSpPr>
          <p:cNvPr id="11267" name="Rectangle 3"/>
          <p:cNvSpPr>
            <a:spLocks noGrp="1" noChangeArrowheads="1"/>
          </p:cNvSpPr>
          <p:nvPr>
            <p:ph type="body" idx="1"/>
          </p:nvPr>
        </p:nvSpPr>
        <p:spPr/>
        <p:txBody>
          <a:bodyPr/>
          <a:lstStyle/>
          <a:p>
            <a:pPr eaLnBrk="1" hangingPunct="1"/>
            <a:r>
              <a:rPr lang="en-US">
                <a:latin typeface="Arial" charset="0"/>
              </a:rPr>
              <a:t>Bishop appointed by King</a:t>
            </a:r>
          </a:p>
          <a:p>
            <a:pPr eaLnBrk="1" hangingPunct="1"/>
            <a:r>
              <a:rPr lang="en-US">
                <a:latin typeface="Arial" charset="0"/>
              </a:rPr>
              <a:t>Church disproved of sin</a:t>
            </a:r>
          </a:p>
          <a:p>
            <a:pPr eaLnBrk="1" hangingPunct="1"/>
            <a:r>
              <a:rPr lang="en-US">
                <a:latin typeface="Arial" charset="0"/>
              </a:rPr>
              <a:t>Rules of the Church often reflected in secular law as well</a:t>
            </a:r>
          </a:p>
          <a:p>
            <a:pPr eaLnBrk="1" hangingPunct="1"/>
            <a:r>
              <a:rPr lang="en-US">
                <a:latin typeface="Arial" charset="0"/>
              </a:rPr>
              <a:t>Church and state therefore linked</a:t>
            </a:r>
            <a:endParaRPr lang="en-CA">
              <a:latin typeface="Arial" charset="0"/>
            </a:endParaRPr>
          </a:p>
        </p:txBody>
      </p:sp>
    </p:spTree>
    <p:extLst>
      <p:ext uri="{BB962C8B-B14F-4D97-AF65-F5344CB8AC3E}">
        <p14:creationId xmlns:p14="http://schemas.microsoft.com/office/powerpoint/2010/main" val="33402074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atin typeface="Garamond" charset="0"/>
              </a:rPr>
              <a:t>Military</a:t>
            </a:r>
            <a:endParaRPr lang="en-CA">
              <a:latin typeface="Garamond" charset="0"/>
            </a:endParaRPr>
          </a:p>
        </p:txBody>
      </p:sp>
      <p:sp>
        <p:nvSpPr>
          <p:cNvPr id="12291" name="Rectangle 3"/>
          <p:cNvSpPr>
            <a:spLocks noGrp="1" noChangeArrowheads="1"/>
          </p:cNvSpPr>
          <p:nvPr>
            <p:ph type="body" idx="1"/>
          </p:nvPr>
        </p:nvSpPr>
        <p:spPr/>
        <p:txBody>
          <a:bodyPr/>
          <a:lstStyle/>
          <a:p>
            <a:pPr eaLnBrk="1" hangingPunct="1"/>
            <a:r>
              <a:rPr lang="en-US">
                <a:latin typeface="Arial" charset="0"/>
              </a:rPr>
              <a:t>An important institution</a:t>
            </a:r>
          </a:p>
          <a:p>
            <a:pPr eaLnBrk="1" hangingPunct="1"/>
            <a:r>
              <a:rPr lang="en-US">
                <a:latin typeface="Arial" charset="0"/>
              </a:rPr>
              <a:t>Officers were part of New France elite</a:t>
            </a:r>
          </a:p>
          <a:p>
            <a:pPr eaLnBrk="1" hangingPunct="1"/>
            <a:r>
              <a:rPr lang="en-US">
                <a:latin typeface="Arial" charset="0"/>
              </a:rPr>
              <a:t>Non-officers were not</a:t>
            </a:r>
          </a:p>
          <a:p>
            <a:pPr eaLnBrk="1" hangingPunct="1"/>
            <a:r>
              <a:rPr lang="en-US">
                <a:latin typeface="Arial" charset="0"/>
              </a:rPr>
              <a:t>Military also hierarchical</a:t>
            </a:r>
          </a:p>
          <a:p>
            <a:pPr eaLnBrk="1" hangingPunct="1">
              <a:buFont typeface="Wingdings" charset="0"/>
              <a:buNone/>
            </a:pPr>
            <a:endParaRPr lang="en-CA">
              <a:latin typeface="Arial" charset="0"/>
            </a:endParaRPr>
          </a:p>
        </p:txBody>
      </p:sp>
    </p:spTree>
    <p:extLst>
      <p:ext uri="{BB962C8B-B14F-4D97-AF65-F5344CB8AC3E}">
        <p14:creationId xmlns:p14="http://schemas.microsoft.com/office/powerpoint/2010/main" val="25110441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228601"/>
            <a:ext cx="8591550" cy="552846"/>
          </a:xfrm>
        </p:spPr>
        <p:txBody>
          <a:bodyPr>
            <a:normAutofit fontScale="90000"/>
          </a:bodyPr>
          <a:lstStyle/>
          <a:p>
            <a:r>
              <a:rPr lang="en-US" dirty="0" smtClean="0"/>
              <a:t>The </a:t>
            </a:r>
            <a:r>
              <a:rPr lang="en-US" dirty="0" err="1" smtClean="0"/>
              <a:t>Beringia</a:t>
            </a:r>
            <a:r>
              <a:rPr lang="en-US" dirty="0" smtClean="0"/>
              <a:t> Theory</a:t>
            </a:r>
            <a:endParaRPr lang="en-US" dirty="0"/>
          </a:p>
        </p:txBody>
      </p:sp>
      <p:sp>
        <p:nvSpPr>
          <p:cNvPr id="3" name="Content Placeholder 2"/>
          <p:cNvSpPr>
            <a:spLocks noGrp="1"/>
          </p:cNvSpPr>
          <p:nvPr>
            <p:ph idx="1"/>
          </p:nvPr>
        </p:nvSpPr>
        <p:spPr/>
        <p:txBody>
          <a:bodyPr/>
          <a:lstStyle/>
          <a:p>
            <a:r>
              <a:rPr lang="en-US" dirty="0" smtClean="0"/>
              <a:t>Archaeologist and Scientists hypothesize that about 20,000-15,000 years ago Nomadic Tribes crossed the Bering Sea over the </a:t>
            </a:r>
            <a:r>
              <a:rPr lang="en-US" dirty="0" err="1" smtClean="0"/>
              <a:t>Beringia</a:t>
            </a:r>
            <a:r>
              <a:rPr lang="en-US" dirty="0" smtClean="0"/>
              <a:t> Land Bridge. </a:t>
            </a:r>
          </a:p>
          <a:p>
            <a:r>
              <a:rPr lang="en-US" dirty="0" smtClean="0"/>
              <a:t>They were following the migration of Mastodons, Deer, and Buffalo.</a:t>
            </a:r>
            <a:endParaRPr lang="en-US" dirty="0"/>
          </a:p>
        </p:txBody>
      </p:sp>
      <p:pic>
        <p:nvPicPr>
          <p:cNvPr id="4" name="Picture 3" descr="coastal_migration_theory_-_courtesy_world-mysteries.com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8649" y="3015553"/>
            <a:ext cx="4015100" cy="3025294"/>
          </a:xfrm>
          <a:prstGeom prst="rect">
            <a:avLst/>
          </a:prstGeom>
        </p:spPr>
      </p:pic>
      <p:pic>
        <p:nvPicPr>
          <p:cNvPr id="5" name="Picture 4" descr="4286469.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033" y="3015553"/>
            <a:ext cx="4312253" cy="3631371"/>
          </a:xfrm>
          <a:prstGeom prst="rect">
            <a:avLst/>
          </a:prstGeom>
        </p:spPr>
      </p:pic>
    </p:spTree>
    <p:extLst>
      <p:ext uri="{BB962C8B-B14F-4D97-AF65-F5344CB8AC3E}">
        <p14:creationId xmlns:p14="http://schemas.microsoft.com/office/powerpoint/2010/main" val="669236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0" y="0"/>
            <a:ext cx="24765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8001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170" name="Rectangle 2"/>
          <p:cNvSpPr>
            <a:spLocks noGrp="1" noChangeArrowheads="1"/>
          </p:cNvSpPr>
          <p:nvPr>
            <p:ph type="title"/>
          </p:nvPr>
        </p:nvSpPr>
        <p:spPr/>
        <p:txBody>
          <a:bodyPr/>
          <a:lstStyle/>
          <a:p>
            <a:r>
              <a:rPr lang="en-US"/>
              <a:t>Habitants</a:t>
            </a:r>
          </a:p>
        </p:txBody>
      </p:sp>
      <p:sp>
        <p:nvSpPr>
          <p:cNvPr id="7171" name="Rectangle 3"/>
          <p:cNvSpPr>
            <a:spLocks noGrp="1" noChangeArrowheads="1"/>
          </p:cNvSpPr>
          <p:nvPr>
            <p:ph type="body" idx="1"/>
          </p:nvPr>
        </p:nvSpPr>
        <p:spPr/>
        <p:txBody>
          <a:bodyPr/>
          <a:lstStyle/>
          <a:p>
            <a:pPr>
              <a:lnSpc>
                <a:spcPct val="90000"/>
              </a:lnSpc>
            </a:pPr>
            <a:r>
              <a:rPr lang="en-US"/>
              <a:t>Farmers were called </a:t>
            </a:r>
            <a:r>
              <a:rPr lang="en-US">
                <a:solidFill>
                  <a:schemeClr val="folHlink"/>
                </a:solidFill>
              </a:rPr>
              <a:t>habitants </a:t>
            </a:r>
            <a:r>
              <a:rPr lang="en-US"/>
              <a:t>and had a difficult life at first</a:t>
            </a:r>
          </a:p>
          <a:p>
            <a:pPr>
              <a:lnSpc>
                <a:spcPct val="90000"/>
              </a:lnSpc>
            </a:pPr>
            <a:r>
              <a:rPr lang="en-US"/>
              <a:t>They had to clear the land, till the soil and build shelter before their first winter</a:t>
            </a:r>
          </a:p>
          <a:p>
            <a:pPr>
              <a:lnSpc>
                <a:spcPct val="90000"/>
              </a:lnSpc>
            </a:pPr>
            <a:r>
              <a:rPr lang="en-US"/>
              <a:t>They grew wheat, corn, oats, barley, and tobacco and raised livestock</a:t>
            </a:r>
          </a:p>
          <a:p>
            <a:pPr>
              <a:lnSpc>
                <a:spcPct val="90000"/>
              </a:lnSpc>
            </a:pPr>
            <a:r>
              <a:rPr lang="en-US"/>
              <a:t>The women and children cooked made clothing and furniture</a:t>
            </a:r>
          </a:p>
        </p:txBody>
      </p:sp>
    </p:spTree>
    <p:extLst>
      <p:ext uri="{BB962C8B-B14F-4D97-AF65-F5344CB8AC3E}">
        <p14:creationId xmlns:p14="http://schemas.microsoft.com/office/powerpoint/2010/main" val="99703508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The French and Indians</a:t>
            </a:r>
          </a:p>
        </p:txBody>
      </p:sp>
      <p:sp>
        <p:nvSpPr>
          <p:cNvPr id="7171" name="Rectangle 3"/>
          <p:cNvSpPr>
            <a:spLocks noGrp="1" noChangeArrowheads="1"/>
          </p:cNvSpPr>
          <p:nvPr>
            <p:ph type="body" idx="1"/>
          </p:nvPr>
        </p:nvSpPr>
        <p:spPr>
          <a:xfrm>
            <a:off x="0" y="1417638"/>
            <a:ext cx="9300078" cy="5440362"/>
          </a:xfrm>
        </p:spPr>
        <p:txBody>
          <a:bodyPr>
            <a:normAutofit/>
          </a:bodyPr>
          <a:lstStyle/>
          <a:p>
            <a:r>
              <a:rPr lang="en-US" dirty="0"/>
              <a:t>The French were friendly toward the Indians which helped them to prosper.</a:t>
            </a:r>
          </a:p>
          <a:p>
            <a:r>
              <a:rPr lang="en-US" dirty="0"/>
              <a:t>In addition to the fur trade, the French spent time exploring.</a:t>
            </a:r>
          </a:p>
          <a:p>
            <a:r>
              <a:rPr lang="en-US" dirty="0"/>
              <a:t>They reached the Mississippi but were unable to travel the rivers easily.</a:t>
            </a:r>
          </a:p>
          <a:p>
            <a:r>
              <a:rPr lang="en-US" dirty="0"/>
              <a:t>They learned to build birch bark canoes from the Indians.</a:t>
            </a:r>
          </a:p>
        </p:txBody>
      </p:sp>
    </p:spTree>
    <p:extLst>
      <p:ext uri="{BB962C8B-B14F-4D97-AF65-F5344CB8AC3E}">
        <p14:creationId xmlns:p14="http://schemas.microsoft.com/office/powerpoint/2010/main" val="3308860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9" name="Rectangle 49"/>
          <p:cNvSpPr>
            <a:spLocks noGrp="1" noChangeArrowheads="1"/>
          </p:cNvSpPr>
          <p:nvPr>
            <p:ph type="title"/>
          </p:nvPr>
        </p:nvSpPr>
        <p:spPr/>
        <p:txBody>
          <a:bodyPr/>
          <a:lstStyle/>
          <a:p>
            <a:endParaRPr lang="en-US"/>
          </a:p>
        </p:txBody>
      </p:sp>
      <p:sp>
        <p:nvSpPr>
          <p:cNvPr id="512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endParaRPr lang="en-US">
              <a:latin typeface="Arial" charset="0"/>
            </a:endParaRPr>
          </a:p>
        </p:txBody>
      </p:sp>
      <p:graphicFrame>
        <p:nvGraphicFramePr>
          <p:cNvPr id="5141" name="Group 21"/>
          <p:cNvGraphicFramePr>
            <a:graphicFrameLocks noGrp="1"/>
          </p:cNvGraphicFramePr>
          <p:nvPr/>
        </p:nvGraphicFramePr>
        <p:xfrm>
          <a:off x="4297363" y="0"/>
          <a:ext cx="624840" cy="518159"/>
        </p:xfrm>
        <a:graphic>
          <a:graphicData uri="http://schemas.openxmlformats.org/drawingml/2006/table">
            <a:tbl>
              <a:tblPr/>
              <a:tblGrid>
                <a:gridCol w="208280"/>
                <a:gridCol w="208280"/>
                <a:gridCol w="208280"/>
              </a:tblGrid>
              <a:tr h="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anchor="ct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anchor="ctr" horzOverflow="overflow">
                    <a:lnL>
                      <a:noFill/>
                    </a:lnL>
                    <a:lnR cap="flat">
                      <a:noFill/>
                    </a:lnR>
                    <a:lnT cap="flat">
                      <a:noFill/>
                    </a:lnT>
                    <a:lnB cap="flat">
                      <a:noFill/>
                    </a:lnB>
                    <a:lnTlToBr>
                      <a:noFill/>
                    </a:lnTlToBr>
                    <a:lnBlToTr>
                      <a:noFill/>
                    </a:lnBlToTr>
                    <a:noFill/>
                  </a:tcPr>
                </a:tc>
              </a:tr>
            </a:tbl>
          </a:graphicData>
        </a:graphic>
      </p:graphicFrame>
      <p:sp>
        <p:nvSpPr>
          <p:cNvPr id="5142" name="Rectangle 22"/>
          <p:cNvSpPr>
            <a:spLocks noChangeArrowheads="1"/>
          </p:cNvSpPr>
          <p:nvPr/>
        </p:nvSpPr>
        <p:spPr bwMode="auto">
          <a:xfrm>
            <a:off x="0" y="517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endParaRPr lang="en-US">
              <a:latin typeface="Arial" charset="0"/>
            </a:endParaRPr>
          </a:p>
        </p:txBody>
      </p:sp>
      <p:sp>
        <p:nvSpPr>
          <p:cNvPr id="5143" name="Rectangle 23"/>
          <p:cNvSpPr>
            <a:spLocks noChangeArrowheads="1"/>
          </p:cNvSpPr>
          <p:nvPr/>
        </p:nvSpPr>
        <p:spPr bwMode="auto">
          <a:xfrm>
            <a:off x="0" y="4651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endParaRPr lang="en-US">
              <a:latin typeface="Arial" charset="0"/>
            </a:endParaRPr>
          </a:p>
        </p:txBody>
      </p:sp>
      <p:graphicFrame>
        <p:nvGraphicFramePr>
          <p:cNvPr id="5153" name="Group 33"/>
          <p:cNvGraphicFramePr>
            <a:graphicFrameLocks noGrp="1"/>
          </p:cNvGraphicFramePr>
          <p:nvPr/>
        </p:nvGraphicFramePr>
        <p:xfrm>
          <a:off x="4479925" y="4651375"/>
          <a:ext cx="208280" cy="518159"/>
        </p:xfrm>
        <a:graphic>
          <a:graphicData uri="http://schemas.openxmlformats.org/drawingml/2006/table">
            <a:tbl>
              <a:tblPr/>
              <a:tblGrid>
                <a:gridCol w="208280"/>
              </a:tblGrid>
              <a:tr h="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anchor="ctr" horzOverflow="overflow">
                    <a:lnL cap="flat">
                      <a:noFill/>
                    </a:lnL>
                    <a:lnR cap="flat">
                      <a:noFill/>
                    </a:lnR>
                    <a:lnT cap="flat">
                      <a:noFill/>
                    </a:lnT>
                    <a:lnB cap="flat">
                      <a:noFill/>
                    </a:lnB>
                    <a:lnTlToBr>
                      <a:noFill/>
                    </a:lnTlToBr>
                    <a:lnBlToTr>
                      <a:noFill/>
                    </a:lnBlToTr>
                    <a:noFill/>
                  </a:tcPr>
                </a:tc>
              </a:tr>
            </a:tbl>
          </a:graphicData>
        </a:graphic>
      </p:graphicFrame>
      <p:sp>
        <p:nvSpPr>
          <p:cNvPr id="5154" name="Rectangle 34"/>
          <p:cNvSpPr>
            <a:spLocks noChangeArrowheads="1"/>
          </p:cNvSpPr>
          <p:nvPr/>
        </p:nvSpPr>
        <p:spPr bwMode="auto">
          <a:xfrm>
            <a:off x="0" y="5168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endParaRPr lang="en-US">
              <a:latin typeface="Arial" charset="0"/>
            </a:endParaRPr>
          </a:p>
        </p:txBody>
      </p:sp>
      <p:graphicFrame>
        <p:nvGraphicFramePr>
          <p:cNvPr id="5166" name="Group 46"/>
          <p:cNvGraphicFramePr>
            <a:graphicFrameLocks noGrp="1"/>
          </p:cNvGraphicFramePr>
          <p:nvPr/>
        </p:nvGraphicFramePr>
        <p:xfrm>
          <a:off x="4389438" y="5168900"/>
          <a:ext cx="416560" cy="518159"/>
        </p:xfrm>
        <a:graphic>
          <a:graphicData uri="http://schemas.openxmlformats.org/drawingml/2006/table">
            <a:tbl>
              <a:tblPr/>
              <a:tblGrid>
                <a:gridCol w="208280"/>
                <a:gridCol w="208280"/>
              </a:tblGrid>
              <a:tr h="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anchor="ctr" horzOverflow="overflow">
                    <a:lnL>
                      <a:noFill/>
                    </a:lnL>
                    <a:lnR cap="flat">
                      <a:noFill/>
                    </a:lnR>
                    <a:lnT cap="flat">
                      <a:noFill/>
                    </a:lnT>
                    <a:lnB cap="flat">
                      <a:noFill/>
                    </a:lnB>
                    <a:lnTlToBr>
                      <a:noFill/>
                    </a:lnTlToBr>
                    <a:lnBlToTr>
                      <a:noFill/>
                    </a:lnBlToTr>
                    <a:noFill/>
                  </a:tcPr>
                </a:tc>
              </a:tr>
            </a:tbl>
          </a:graphicData>
        </a:graphic>
      </p:graphicFrame>
      <p:sp>
        <p:nvSpPr>
          <p:cNvPr id="5167" name="Rectangle 47"/>
          <p:cNvSpPr>
            <a:spLocks noChangeArrowheads="1"/>
          </p:cNvSpPr>
          <p:nvPr/>
        </p:nvSpPr>
        <p:spPr bwMode="auto">
          <a:xfrm>
            <a:off x="0" y="5686425"/>
            <a:ext cx="1841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r>
              <a:rPr lang="en-US" sz="1200">
                <a:solidFill>
                  <a:srgbClr val="FFFF00"/>
                </a:solidFill>
                <a:latin typeface="Arial" charset="0"/>
                <a:cs typeface="Times New Roman" charset="0"/>
              </a:rPr>
              <a:t/>
            </a:r>
            <a:br>
              <a:rPr lang="en-US" sz="1200">
                <a:solidFill>
                  <a:srgbClr val="FFFF00"/>
                </a:solidFill>
                <a:latin typeface="Arial" charset="0"/>
                <a:cs typeface="Times New Roman" charset="0"/>
              </a:rPr>
            </a:br>
            <a:r>
              <a:rPr lang="en-US" sz="1200">
                <a:solidFill>
                  <a:srgbClr val="FFFF00"/>
                </a:solidFill>
                <a:latin typeface="Arial" charset="0"/>
                <a:cs typeface="Times New Roman" charset="0"/>
              </a:rPr>
              <a:t/>
            </a:r>
            <a:br>
              <a:rPr lang="en-US" sz="1200">
                <a:solidFill>
                  <a:srgbClr val="FFFF00"/>
                </a:solidFill>
                <a:latin typeface="Arial" charset="0"/>
                <a:cs typeface="Times New Roman" charset="0"/>
              </a:rPr>
            </a:br>
            <a:r>
              <a:rPr lang="en-US" sz="1200">
                <a:solidFill>
                  <a:srgbClr val="FFFF00"/>
                </a:solidFill>
                <a:latin typeface="Arial" charset="0"/>
                <a:cs typeface="Times New Roman" charset="0"/>
              </a:rPr>
              <a:t/>
            </a:r>
            <a:br>
              <a:rPr lang="en-US" sz="1200">
                <a:solidFill>
                  <a:srgbClr val="FFFF00"/>
                </a:solidFill>
                <a:latin typeface="Arial" charset="0"/>
                <a:cs typeface="Times New Roman" charset="0"/>
              </a:rPr>
            </a:br>
            <a:endParaRPr lang="en-US">
              <a:latin typeface="Arial" charset="0"/>
            </a:endParaRPr>
          </a:p>
        </p:txBody>
      </p:sp>
      <p:pic>
        <p:nvPicPr>
          <p:cNvPr id="5168" name="Picture 48" descr="north american territori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097" name="Picture 1" hidden="1"/>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3357563"/>
            <a:ext cx="190500" cy="1428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hidden="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0" y="3357563"/>
            <a:ext cx="190500" cy="14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381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22640"/>
            <a:ext cx="9143999" cy="6040115"/>
          </a:xfrm>
          <a:prstGeom prst="rect">
            <a:avLst/>
          </a:prstGeom>
          <a:noFill/>
        </p:spPr>
        <p:txBody>
          <a:bodyPr wrap="square" rtlCol="0">
            <a:spAutoFit/>
          </a:bodyPr>
          <a:lstStyle/>
          <a:p>
            <a:pPr marL="685800" indent="-685800">
              <a:buFont typeface="Arial" panose="020B0604020202020204" pitchFamily="34" charset="0"/>
              <a:buChar char="•"/>
              <a:defRPr/>
            </a:pPr>
            <a:r>
              <a:rPr lang="en-US" sz="2900" dirty="0">
                <a:latin typeface="KG First Time In Forever" panose="02000506000000020003" pitchFamily="2" charset="0"/>
                <a:ea typeface="KBScaredStraight" panose="02000603000000000000" pitchFamily="2" charset="0"/>
              </a:rPr>
              <a:t>In 1608, Samuel de Champlain built the first permanent French settlement </a:t>
            </a:r>
            <a:r>
              <a:rPr lang="en-US" sz="2900" dirty="0" smtClean="0">
                <a:latin typeface="KG First Time In Forever" panose="02000506000000020003" pitchFamily="2" charset="0"/>
                <a:ea typeface="KBScaredStraight" panose="02000603000000000000" pitchFamily="2" charset="0"/>
              </a:rPr>
              <a:t>in the New World (called Quebec).</a:t>
            </a:r>
            <a:endParaRPr lang="en-US" sz="2900" dirty="0">
              <a:latin typeface="KG First Time In Forever" panose="02000506000000020003" pitchFamily="2" charset="0"/>
              <a:ea typeface="KBScaredStraight" panose="02000603000000000000" pitchFamily="2" charset="0"/>
            </a:endParaRPr>
          </a:p>
          <a:p>
            <a:pPr>
              <a:defRPr/>
            </a:pPr>
            <a:endParaRPr lang="en-US" sz="2400" dirty="0">
              <a:latin typeface="KG First Time In Forever" panose="02000506000000020003" pitchFamily="2" charset="0"/>
              <a:ea typeface="KBScaredStraight" panose="02000603000000000000" pitchFamily="2" charset="0"/>
            </a:endParaRPr>
          </a:p>
          <a:p>
            <a:pPr marL="685800" indent="-685800">
              <a:buFont typeface="Arial" panose="020B0604020202020204" pitchFamily="34" charset="0"/>
              <a:buChar char="•"/>
              <a:defRPr/>
            </a:pPr>
            <a:r>
              <a:rPr lang="en-US" sz="2900" dirty="0">
                <a:latin typeface="KG First Time In Forever" panose="02000506000000020003" pitchFamily="2" charset="0"/>
                <a:ea typeface="KBScaredStraight" panose="02000603000000000000" pitchFamily="2" charset="0"/>
              </a:rPr>
              <a:t>Many </a:t>
            </a:r>
            <a:r>
              <a:rPr lang="en-US" sz="2900" dirty="0" smtClean="0">
                <a:latin typeface="KG First Time In Forever" panose="02000506000000020003" pitchFamily="2" charset="0"/>
                <a:ea typeface="KBScaredStraight" panose="02000603000000000000" pitchFamily="2" charset="0"/>
              </a:rPr>
              <a:t>settlers moved </a:t>
            </a:r>
            <a:r>
              <a:rPr lang="en-US" sz="2900" dirty="0">
                <a:latin typeface="KG First Time In Forever" panose="02000506000000020003" pitchFamily="2" charset="0"/>
                <a:ea typeface="KBScaredStraight" panose="02000603000000000000" pitchFamily="2" charset="0"/>
              </a:rPr>
              <a:t>inland to trap </a:t>
            </a:r>
            <a:r>
              <a:rPr lang="en-US" sz="2900" dirty="0" smtClean="0">
                <a:latin typeface="KG First Time In Forever" panose="02000506000000020003" pitchFamily="2" charset="0"/>
                <a:ea typeface="KBScaredStraight" panose="02000603000000000000" pitchFamily="2" charset="0"/>
              </a:rPr>
              <a:t>animals because hats </a:t>
            </a:r>
            <a:r>
              <a:rPr lang="en-US" sz="2900" dirty="0">
                <a:latin typeface="KG First Time In Forever" panose="02000506000000020003" pitchFamily="2" charset="0"/>
                <a:ea typeface="KBScaredStraight" panose="02000603000000000000" pitchFamily="2" charset="0"/>
              </a:rPr>
              <a:t>made of beaver fur were in high demand in Europe</a:t>
            </a:r>
            <a:r>
              <a:rPr lang="en-US" sz="2900" dirty="0" smtClean="0">
                <a:latin typeface="KG First Time In Forever" panose="02000506000000020003" pitchFamily="2" charset="0"/>
                <a:ea typeface="KBScaredStraight" panose="02000603000000000000" pitchFamily="2" charset="0"/>
              </a:rPr>
              <a:t>.</a:t>
            </a:r>
          </a:p>
          <a:p>
            <a:pPr marL="685800" indent="-685800">
              <a:buFont typeface="Arial" panose="020B0604020202020204" pitchFamily="34" charset="0"/>
              <a:buChar char="•"/>
              <a:defRPr/>
            </a:pPr>
            <a:endParaRPr lang="en-US" sz="2400" dirty="0">
              <a:latin typeface="KG First Time In Forever" panose="02000506000000020003" pitchFamily="2" charset="0"/>
              <a:ea typeface="KBScaredStraight" panose="02000603000000000000" pitchFamily="2" charset="0"/>
            </a:endParaRPr>
          </a:p>
          <a:p>
            <a:pPr marL="685800" indent="-685800">
              <a:buFont typeface="Arial" panose="020B0604020202020204" pitchFamily="34" charset="0"/>
              <a:buChar char="•"/>
              <a:defRPr/>
            </a:pPr>
            <a:r>
              <a:rPr lang="en-US" sz="2900" dirty="0" smtClean="0">
                <a:latin typeface="KG First Time In Forever" panose="02000506000000020003" pitchFamily="2" charset="0"/>
                <a:ea typeface="KBScaredStraight" panose="02000603000000000000" pitchFamily="2" charset="0"/>
              </a:rPr>
              <a:t>Fur trading with the Indians became a profitable business and the French quickly established more trading posts along the St. Lawrence River.</a:t>
            </a:r>
            <a:endParaRPr lang="en-US" sz="29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endParaRPr lang="en-US" sz="1350" dirty="0"/>
          </a:p>
        </p:txBody>
      </p:sp>
      <p:sp>
        <p:nvSpPr>
          <p:cNvPr id="6" name="Rectangle 5"/>
          <p:cNvSpPr/>
          <p:nvPr/>
        </p:nvSpPr>
        <p:spPr>
          <a:xfrm>
            <a:off x="1613394" y="61142"/>
            <a:ext cx="5917326" cy="1423467"/>
          </a:xfrm>
          <a:prstGeom prst="rect">
            <a:avLst/>
          </a:prstGeom>
          <a:noFill/>
        </p:spPr>
        <p:txBody>
          <a:bodyPr wrap="none" lIns="68580" tIns="34290" rIns="68580" bIns="34290">
            <a:spAutoFit/>
          </a:bodyPr>
          <a:lstStyle/>
          <a:p>
            <a:pPr algn="ctr"/>
            <a:r>
              <a:rPr lang="en-US" sz="8800" dirty="0" smtClean="0">
                <a:ln w="38100">
                  <a:solidFill>
                    <a:sysClr val="windowText" lastClr="000000"/>
                  </a:solidFill>
                </a:ln>
                <a:solidFill>
                  <a:srgbClr val="BE222F"/>
                </a:solidFill>
                <a:effectLst>
                  <a:glow rad="63500">
                    <a:srgbClr val="FFFFFF"/>
                  </a:glow>
                  <a:outerShdw blurRad="50800" dist="38100" dir="2700000" algn="tl" rotWithShape="0">
                    <a:prstClr val="black">
                      <a:alpha val="40000"/>
                    </a:prstClr>
                  </a:outerShdw>
                </a:effectLst>
                <a:latin typeface="KG Second Chances Solid" panose="02000000000000000000" pitchFamily="2" charset="0"/>
              </a:rPr>
              <a:t>Fur Trade</a:t>
            </a:r>
            <a:endParaRPr lang="en-US" sz="8000" dirty="0">
              <a:ln w="38100">
                <a:solidFill>
                  <a:sysClr val="windowText" lastClr="000000"/>
                </a:solidFill>
              </a:ln>
              <a:solidFill>
                <a:srgbClr val="BE222F"/>
              </a:solidFill>
              <a:effectLst>
                <a:glow rad="63500">
                  <a:srgbClr val="FFFFFF"/>
                </a:glow>
                <a:outerShdw blurRad="50800" dist="38100" dir="2700000" algn="tl" rotWithShape="0">
                  <a:prstClr val="black">
                    <a:alpha val="40000"/>
                  </a:prstClr>
                </a:outerShdw>
              </a:effectLst>
              <a:latin typeface="KG Second Chances Solid" panose="02000000000000000000" pitchFamily="2" charset="0"/>
            </a:endParaRPr>
          </a:p>
        </p:txBody>
      </p:sp>
    </p:spTree>
    <p:extLst>
      <p:ext uri="{BB962C8B-B14F-4D97-AF65-F5344CB8AC3E}">
        <p14:creationId xmlns:p14="http://schemas.microsoft.com/office/powerpoint/2010/main" val="32218656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72" y="120676"/>
            <a:ext cx="5177790" cy="4114800"/>
          </a:xfrm>
          <a:prstGeom prst="rect">
            <a:avLst/>
          </a:prstGeom>
          <a:ln w="38100">
            <a:solidFill>
              <a:schemeClr val="tx1"/>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423" y="3480787"/>
            <a:ext cx="5096178" cy="32004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907989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256" y="0"/>
            <a:ext cx="7024744" cy="1143000"/>
          </a:xfrm>
        </p:spPr>
        <p:txBody>
          <a:bodyPr/>
          <a:lstStyle/>
          <a:p>
            <a:r>
              <a:rPr lang="en-US" dirty="0" smtClean="0"/>
              <a:t>The </a:t>
            </a:r>
            <a:r>
              <a:rPr lang="en-US" dirty="0" err="1" smtClean="0"/>
              <a:t>Coureurs</a:t>
            </a:r>
            <a:r>
              <a:rPr lang="en-US" dirty="0" smtClean="0"/>
              <a:t> de Bois</a:t>
            </a:r>
            <a:endParaRPr lang="en-US" dirty="0"/>
          </a:p>
        </p:txBody>
      </p:sp>
      <p:sp>
        <p:nvSpPr>
          <p:cNvPr id="3" name="Content Placeholder 2"/>
          <p:cNvSpPr>
            <a:spLocks noGrp="1"/>
          </p:cNvSpPr>
          <p:nvPr>
            <p:ph sz="half" idx="1"/>
          </p:nvPr>
        </p:nvSpPr>
        <p:spPr>
          <a:xfrm>
            <a:off x="0" y="1143000"/>
            <a:ext cx="5708202" cy="5715000"/>
          </a:xfrm>
        </p:spPr>
        <p:txBody>
          <a:bodyPr>
            <a:normAutofit lnSpcReduction="10000"/>
          </a:bodyPr>
          <a:lstStyle/>
          <a:p>
            <a:r>
              <a:rPr lang="en-US" sz="3600" dirty="0" smtClean="0"/>
              <a:t>The </a:t>
            </a:r>
            <a:r>
              <a:rPr lang="en-US" sz="3600" i="1" dirty="0" err="1" smtClean="0"/>
              <a:t>coureurs</a:t>
            </a:r>
            <a:r>
              <a:rPr lang="en-US" sz="3600" i="1" dirty="0" smtClean="0"/>
              <a:t> de bois </a:t>
            </a:r>
            <a:r>
              <a:rPr lang="en-US" sz="3600" dirty="0" smtClean="0"/>
              <a:t>were French explorers and traders, looking for furs and the Northwest Passage </a:t>
            </a:r>
          </a:p>
          <a:p>
            <a:pPr marL="0" indent="0">
              <a:buNone/>
            </a:pPr>
            <a:endParaRPr lang="en-US" sz="3600" dirty="0" smtClean="0"/>
          </a:p>
          <a:p>
            <a:r>
              <a:rPr lang="en-US" sz="3600" dirty="0" smtClean="0"/>
              <a:t>They tried to go to the source of the furs to beat the Iroquois monopoly on the fur trade</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rcRect l="15771" r="15771"/>
          <a:stretch>
            <a:fillRect/>
          </a:stretch>
        </p:blipFill>
        <p:spPr>
          <a:xfrm>
            <a:off x="5708202" y="2788120"/>
            <a:ext cx="2978597" cy="3338043"/>
          </a:xfrm>
        </p:spPr>
      </p:pic>
    </p:spTree>
    <p:extLst>
      <p:ext uri="{BB962C8B-B14F-4D97-AF65-F5344CB8AC3E}">
        <p14:creationId xmlns:p14="http://schemas.microsoft.com/office/powerpoint/2010/main" val="1652630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t>Northwest Passage</a:t>
            </a:r>
          </a:p>
        </p:txBody>
      </p:sp>
      <p:sp>
        <p:nvSpPr>
          <p:cNvPr id="8195" name="Rectangle 3"/>
          <p:cNvSpPr>
            <a:spLocks noGrp="1" noChangeArrowheads="1"/>
          </p:cNvSpPr>
          <p:nvPr>
            <p:ph type="body" idx="1"/>
          </p:nvPr>
        </p:nvSpPr>
        <p:spPr/>
        <p:txBody>
          <a:bodyPr/>
          <a:lstStyle/>
          <a:p>
            <a:r>
              <a:rPr lang="en-US"/>
              <a:t>The French thought that the Mississippi might be the </a:t>
            </a:r>
            <a:r>
              <a:rPr lang="en-US" b="1"/>
              <a:t>Northwest Passage</a:t>
            </a:r>
            <a:r>
              <a:rPr lang="en-US"/>
              <a:t>.</a:t>
            </a:r>
          </a:p>
          <a:p>
            <a:r>
              <a:rPr lang="en-US"/>
              <a:t>For many years, explorers continued to look for a quicker route through North America to Asia.</a:t>
            </a:r>
          </a:p>
          <a:p>
            <a:endParaRPr lang="en-US"/>
          </a:p>
        </p:txBody>
      </p:sp>
    </p:spTree>
    <p:extLst>
      <p:ext uri="{BB962C8B-B14F-4D97-AF65-F5344CB8AC3E}">
        <p14:creationId xmlns:p14="http://schemas.microsoft.com/office/powerpoint/2010/main" val="330740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Grp="1" noChangeArrowheads="1"/>
          </p:cNvSpPr>
          <p:nvPr>
            <p:ph type="title"/>
          </p:nvPr>
        </p:nvSpPr>
        <p:spPr/>
        <p:txBody>
          <a:bodyPr/>
          <a:lstStyle/>
          <a:p>
            <a:endParaRPr lang="en-US"/>
          </a:p>
        </p:txBody>
      </p:sp>
      <p:pic>
        <p:nvPicPr>
          <p:cNvPr id="9228" name="Picture 12" descr="usa ma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843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La Salle</a:t>
            </a:r>
          </a:p>
        </p:txBody>
      </p:sp>
      <p:sp>
        <p:nvSpPr>
          <p:cNvPr id="11267" name="Rectangle 3"/>
          <p:cNvSpPr>
            <a:spLocks noGrp="1" noChangeArrowheads="1"/>
          </p:cNvSpPr>
          <p:nvPr>
            <p:ph type="body" idx="1"/>
          </p:nvPr>
        </p:nvSpPr>
        <p:spPr/>
        <p:txBody>
          <a:bodyPr/>
          <a:lstStyle/>
          <a:p>
            <a:r>
              <a:rPr lang="en-US"/>
              <a:t>La Salle was a French explorer who lead an expedition of 20 people and about 30 Indians down the Mississippi River.</a:t>
            </a:r>
          </a:p>
          <a:p>
            <a:r>
              <a:rPr lang="en-US"/>
              <a:t>La Salle claimed the river and all its tributaries for France.</a:t>
            </a:r>
          </a:p>
          <a:p>
            <a:r>
              <a:rPr lang="en-US"/>
              <a:t>He named the area Louisiana. Why?</a:t>
            </a:r>
          </a:p>
        </p:txBody>
      </p:sp>
    </p:spTree>
    <p:extLst>
      <p:ext uri="{BB962C8B-B14F-4D97-AF65-F5344CB8AC3E}">
        <p14:creationId xmlns:p14="http://schemas.microsoft.com/office/powerpoint/2010/main" val="2273893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endParaRPr lang="en-US"/>
          </a:p>
        </p:txBody>
      </p:sp>
      <p:pic>
        <p:nvPicPr>
          <p:cNvPr id="18440" name="Picture 8" descr="LaSAl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31750"/>
            <a:ext cx="9144000" cy="6902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13036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7"/>
            <a:ext cx="8591550" cy="455165"/>
          </a:xfrm>
        </p:spPr>
        <p:txBody>
          <a:bodyPr>
            <a:normAutofit fontScale="90000"/>
          </a:bodyPr>
          <a:lstStyle/>
          <a:p>
            <a:r>
              <a:rPr lang="en-US" dirty="0" smtClean="0"/>
              <a:t>The Records are low</a:t>
            </a:r>
            <a:r>
              <a:rPr lang="mr-IN" dirty="0" smtClean="0"/>
              <a:t>…</a:t>
            </a:r>
            <a:endParaRPr lang="en-US" dirty="0"/>
          </a:p>
        </p:txBody>
      </p:sp>
      <p:sp>
        <p:nvSpPr>
          <p:cNvPr id="3" name="Content Placeholder 2"/>
          <p:cNvSpPr>
            <a:spLocks noGrp="1"/>
          </p:cNvSpPr>
          <p:nvPr>
            <p:ph idx="1"/>
          </p:nvPr>
        </p:nvSpPr>
        <p:spPr>
          <a:xfrm>
            <a:off x="0" y="839426"/>
            <a:ext cx="9144000" cy="6018574"/>
          </a:xfrm>
        </p:spPr>
        <p:txBody>
          <a:bodyPr>
            <a:noAutofit/>
          </a:bodyPr>
          <a:lstStyle/>
          <a:p>
            <a:pPr marL="0" indent="0">
              <a:buNone/>
            </a:pPr>
            <a:r>
              <a:rPr lang="en-US" sz="3600" dirty="0" smtClean="0"/>
              <a:t>There are only a few archaeological sites which have been discovered in Canada and the United States that support this time-frame for people coming to America. </a:t>
            </a:r>
          </a:p>
          <a:p>
            <a:pPr lvl="1"/>
            <a:r>
              <a:rPr lang="en-US" sz="3600" dirty="0" smtClean="0"/>
              <a:t>Bluefish Caves, Yukon</a:t>
            </a:r>
          </a:p>
          <a:p>
            <a:pPr lvl="1"/>
            <a:r>
              <a:rPr lang="en-US" sz="3600" dirty="0" smtClean="0"/>
              <a:t>Old Crow Flats, Yukon</a:t>
            </a:r>
            <a:endParaRPr lang="en-US" sz="3600" dirty="0"/>
          </a:p>
          <a:p>
            <a:pPr algn="ctr"/>
            <a:r>
              <a:rPr lang="en-US" sz="3600" dirty="0" smtClean="0"/>
              <a:t>Q: Why might it be difficult for Archaeologist to find sites from back then?</a:t>
            </a:r>
            <a:endParaRPr lang="en-US" sz="3600" dirty="0"/>
          </a:p>
        </p:txBody>
      </p:sp>
    </p:spTree>
    <p:extLst>
      <p:ext uri="{BB962C8B-B14F-4D97-AF65-F5344CB8AC3E}">
        <p14:creationId xmlns:p14="http://schemas.microsoft.com/office/powerpoint/2010/main" val="3540812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22044" y="0"/>
            <a:ext cx="6512511" cy="681540"/>
          </a:xfrm>
        </p:spPr>
        <p:txBody>
          <a:bodyPr>
            <a:normAutofit fontScale="90000"/>
          </a:bodyPr>
          <a:lstStyle/>
          <a:p>
            <a:pPr marL="0" indent="0">
              <a:buNone/>
            </a:pPr>
            <a:r>
              <a:rPr lang="en-CA" dirty="0" smtClean="0"/>
              <a:t>Picking sides</a:t>
            </a:r>
            <a:endParaRPr lang="en-CA" dirty="0"/>
          </a:p>
        </p:txBody>
      </p:sp>
      <p:sp>
        <p:nvSpPr>
          <p:cNvPr id="6" name="Content Placeholder 5"/>
          <p:cNvSpPr>
            <a:spLocks noGrp="1"/>
          </p:cNvSpPr>
          <p:nvPr>
            <p:ph idx="1"/>
          </p:nvPr>
        </p:nvSpPr>
        <p:spPr>
          <a:xfrm>
            <a:off x="0" y="681540"/>
            <a:ext cx="9144000" cy="6176460"/>
          </a:xfrm>
          <a:prstGeom prst="rect">
            <a:avLst/>
          </a:prstGeom>
        </p:spPr>
        <p:txBody>
          <a:bodyPr>
            <a:noAutofit/>
          </a:bodyPr>
          <a:lstStyle/>
          <a:p>
            <a:r>
              <a:rPr lang="en-CA" sz="2800" dirty="0" smtClean="0"/>
              <a:t>Samuel de Champlain quickly picked sides in the ongoing wars between various aboriginal groups. </a:t>
            </a:r>
          </a:p>
          <a:p>
            <a:pPr lvl="1"/>
            <a:r>
              <a:rPr lang="en-CA" dirty="0" smtClean="0"/>
              <a:t>He allied with the Algonkians and Montagnais against the Iroquois. </a:t>
            </a:r>
          </a:p>
          <a:p>
            <a:r>
              <a:rPr lang="en-CA" sz="2800" dirty="0" smtClean="0"/>
              <a:t>The Algonkians and Montagnais were both nomadic hunter-gatherers from the forest that would travel to gather furs </a:t>
            </a:r>
          </a:p>
          <a:p>
            <a:r>
              <a:rPr lang="en-CA" sz="2800" dirty="0" smtClean="0"/>
              <a:t>The Iroquois were settled farmers who lived in fortified villages and had sophisticated political organization where all five tribes could come together as one democratic </a:t>
            </a:r>
            <a:r>
              <a:rPr lang="en-CA" sz="2800" b="1" dirty="0" smtClean="0"/>
              <a:t>confederacy</a:t>
            </a:r>
            <a:r>
              <a:rPr lang="en-CA" sz="2800" dirty="0" smtClean="0"/>
              <a:t> in times of need</a:t>
            </a:r>
            <a:endParaRPr lang="en-CA" sz="2800" dirty="0"/>
          </a:p>
        </p:txBody>
      </p:sp>
    </p:spTree>
    <p:extLst>
      <p:ext uri="{BB962C8B-B14F-4D97-AF65-F5344CB8AC3E}">
        <p14:creationId xmlns:p14="http://schemas.microsoft.com/office/powerpoint/2010/main" val="2313321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476672"/>
            <a:ext cx="7344816" cy="1080120"/>
          </a:xfrm>
        </p:spPr>
        <p:txBody>
          <a:bodyPr/>
          <a:lstStyle/>
          <a:p>
            <a:r>
              <a:rPr lang="en-CA" dirty="0" smtClean="0"/>
              <a:t>Aboriginal Warfare		</a:t>
            </a:r>
            <a:endParaRPr lang="en-CA" dirty="0"/>
          </a:p>
        </p:txBody>
      </p:sp>
      <p:sp>
        <p:nvSpPr>
          <p:cNvPr id="4" name="Content Placeholder 3"/>
          <p:cNvSpPr>
            <a:spLocks noGrp="1"/>
          </p:cNvSpPr>
          <p:nvPr>
            <p:ph sz="half" idx="1"/>
          </p:nvPr>
        </p:nvSpPr>
        <p:spPr>
          <a:xfrm>
            <a:off x="467544" y="1556792"/>
            <a:ext cx="4464496" cy="5040560"/>
          </a:xfrm>
          <a:prstGeom prst="rect">
            <a:avLst/>
          </a:prstGeom>
        </p:spPr>
        <p:txBody>
          <a:bodyPr>
            <a:normAutofit fontScale="92500" lnSpcReduction="10000"/>
          </a:bodyPr>
          <a:lstStyle/>
          <a:p>
            <a:r>
              <a:rPr lang="en-CA" sz="2400" dirty="0" smtClean="0"/>
              <a:t>The Algonkians and Montagnais often would fight pitched battles by burning down a field or a settlement’s walls</a:t>
            </a:r>
          </a:p>
          <a:p>
            <a:r>
              <a:rPr lang="en-CA" sz="2400" dirty="0" smtClean="0"/>
              <a:t>The Iroquois preferred to fight </a:t>
            </a:r>
            <a:r>
              <a:rPr lang="en-CA" sz="2400" i="1" dirty="0" smtClean="0"/>
              <a:t>guerilla</a:t>
            </a:r>
            <a:r>
              <a:rPr lang="en-CA" sz="2400" dirty="0" smtClean="0"/>
              <a:t> warfare – that is, hiding and ambushing their enemy</a:t>
            </a:r>
          </a:p>
          <a:p>
            <a:r>
              <a:rPr lang="en-CA" sz="2400" dirty="0" smtClean="0"/>
              <a:t>The first battle between the French/Algonkians and the Iroquois was won by the French alliance because the Iroquois were not used to firearms </a:t>
            </a:r>
            <a:endParaRPr lang="en-CA" sz="2400"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48064" y="2060848"/>
            <a:ext cx="3848767" cy="3059276"/>
          </a:xfrm>
          <a:prstGeom prst="rect">
            <a:avLst/>
          </a:prstGeom>
        </p:spPr>
      </p:pic>
    </p:spTree>
    <p:extLst>
      <p:ext uri="{BB962C8B-B14F-4D97-AF65-F5344CB8AC3E}">
        <p14:creationId xmlns:p14="http://schemas.microsoft.com/office/powerpoint/2010/main" val="263801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32" y="6009"/>
            <a:ext cx="6512511" cy="1143000"/>
          </a:xfrm>
        </p:spPr>
        <p:txBody>
          <a:bodyPr/>
          <a:lstStyle/>
          <a:p>
            <a:pPr marL="0" indent="0">
              <a:buNone/>
            </a:pPr>
            <a:r>
              <a:rPr lang="en-CA" dirty="0" smtClean="0"/>
              <a:t>Shifting Alliances </a:t>
            </a:r>
            <a:endParaRPr lang="en-CA"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3568" y="2204864"/>
            <a:ext cx="3855906" cy="2891929"/>
          </a:xfrm>
          <a:prstGeom prst="rect">
            <a:avLst/>
          </a:prstGeom>
        </p:spPr>
      </p:pic>
      <p:sp>
        <p:nvSpPr>
          <p:cNvPr id="4" name="Content Placeholder 3"/>
          <p:cNvSpPr>
            <a:spLocks noGrp="1"/>
          </p:cNvSpPr>
          <p:nvPr>
            <p:ph sz="half" idx="2"/>
          </p:nvPr>
        </p:nvSpPr>
        <p:spPr>
          <a:xfrm>
            <a:off x="4932040" y="1052736"/>
            <a:ext cx="4104456" cy="5616624"/>
          </a:xfrm>
          <a:prstGeom prst="rect">
            <a:avLst/>
          </a:prstGeom>
        </p:spPr>
        <p:txBody>
          <a:bodyPr>
            <a:normAutofit fontScale="92500"/>
          </a:bodyPr>
          <a:lstStyle/>
          <a:p>
            <a:r>
              <a:rPr lang="en-CA" sz="2400" dirty="0" smtClean="0"/>
              <a:t>Champlain formed an alliance with the </a:t>
            </a:r>
            <a:r>
              <a:rPr lang="en-CA" sz="2400" dirty="0" err="1" smtClean="0"/>
              <a:t>Hurons</a:t>
            </a:r>
            <a:r>
              <a:rPr lang="en-CA" sz="2400" dirty="0" smtClean="0"/>
              <a:t>, who were an agricultural people related to the Iroquois </a:t>
            </a:r>
          </a:p>
          <a:p>
            <a:r>
              <a:rPr lang="en-CA" sz="2400" dirty="0" smtClean="0"/>
              <a:t>The </a:t>
            </a:r>
            <a:r>
              <a:rPr lang="en-CA" sz="2400" dirty="0" err="1" smtClean="0"/>
              <a:t>Hurons</a:t>
            </a:r>
            <a:r>
              <a:rPr lang="en-CA" sz="2400" dirty="0" smtClean="0"/>
              <a:t> provided many furs for Champlain</a:t>
            </a:r>
          </a:p>
          <a:p>
            <a:r>
              <a:rPr lang="en-CA" sz="2400" dirty="0" smtClean="0"/>
              <a:t>Some converted to Christianity  </a:t>
            </a:r>
          </a:p>
          <a:p>
            <a:r>
              <a:rPr lang="en-CA" sz="2400" dirty="0" smtClean="0"/>
              <a:t>The Montagnais and Algonkians were not happy that the French allied with their competitors and they captured Champlain</a:t>
            </a:r>
          </a:p>
          <a:p>
            <a:pPr lvl="1"/>
            <a:r>
              <a:rPr lang="en-CA" sz="2200" dirty="0" smtClean="0"/>
              <a:t>He was eventually released</a:t>
            </a:r>
          </a:p>
          <a:p>
            <a:endParaRPr lang="en-CA" sz="2400" dirty="0"/>
          </a:p>
        </p:txBody>
      </p:sp>
    </p:spTree>
    <p:extLst>
      <p:ext uri="{BB962C8B-B14F-4D97-AF65-F5344CB8AC3E}">
        <p14:creationId xmlns:p14="http://schemas.microsoft.com/office/powerpoint/2010/main" val="33574138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009"/>
            <a:ext cx="6512511" cy="1143000"/>
          </a:xfrm>
        </p:spPr>
        <p:txBody>
          <a:bodyPr/>
          <a:lstStyle/>
          <a:p>
            <a:pPr marL="0" indent="0" algn="r">
              <a:buNone/>
            </a:pPr>
            <a:r>
              <a:rPr lang="en-CA" dirty="0" smtClean="0"/>
              <a:t>Continuing War	</a:t>
            </a:r>
            <a:endParaRPr lang="en-CA" dirty="0"/>
          </a:p>
        </p:txBody>
      </p:sp>
      <p:sp>
        <p:nvSpPr>
          <p:cNvPr id="6" name="Content Placeholder 5"/>
          <p:cNvSpPr>
            <a:spLocks noGrp="1"/>
          </p:cNvSpPr>
          <p:nvPr>
            <p:ph idx="1"/>
          </p:nvPr>
        </p:nvSpPr>
        <p:spPr>
          <a:xfrm>
            <a:off x="0" y="1149009"/>
            <a:ext cx="9144000" cy="5708991"/>
          </a:xfrm>
          <a:prstGeom prst="rect">
            <a:avLst/>
          </a:prstGeom>
        </p:spPr>
        <p:txBody>
          <a:bodyPr>
            <a:normAutofit/>
          </a:bodyPr>
          <a:lstStyle/>
          <a:p>
            <a:r>
              <a:rPr lang="en-CA" dirty="0" smtClean="0"/>
              <a:t>Relations between the Iroquois and the French continued to be bad</a:t>
            </a:r>
          </a:p>
          <a:p>
            <a:r>
              <a:rPr lang="en-CA" dirty="0" smtClean="0"/>
              <a:t>The Iroquois allied themselves with the English </a:t>
            </a:r>
          </a:p>
          <a:p>
            <a:r>
              <a:rPr lang="en-CA" dirty="0" smtClean="0"/>
              <a:t>They launched raids on New France</a:t>
            </a:r>
          </a:p>
          <a:p>
            <a:r>
              <a:rPr lang="en-CA" dirty="0" smtClean="0"/>
              <a:t>The British and New England had four major wars with New France </a:t>
            </a:r>
          </a:p>
          <a:p>
            <a:r>
              <a:rPr lang="en-CA" dirty="0" smtClean="0"/>
              <a:t>The Iroquois grew increasingly powerful and looked to eliminate their rivals</a:t>
            </a:r>
            <a:endParaRPr lang="en-CA" dirty="0"/>
          </a:p>
        </p:txBody>
      </p:sp>
    </p:spTree>
    <p:extLst>
      <p:ext uri="{BB962C8B-B14F-4D97-AF65-F5344CB8AC3E}">
        <p14:creationId xmlns:p14="http://schemas.microsoft.com/office/powerpoint/2010/main" val="318751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1649</a:t>
            </a:r>
          </a:p>
        </p:txBody>
      </p:sp>
      <p:sp>
        <p:nvSpPr>
          <p:cNvPr id="13315" name="Rectangle 3"/>
          <p:cNvSpPr>
            <a:spLocks noGrp="1" noChangeArrowheads="1"/>
          </p:cNvSpPr>
          <p:nvPr>
            <p:ph type="body" idx="1"/>
          </p:nvPr>
        </p:nvSpPr>
        <p:spPr/>
        <p:txBody>
          <a:bodyPr/>
          <a:lstStyle/>
          <a:p>
            <a:pPr>
              <a:lnSpc>
                <a:spcPct val="80000"/>
              </a:lnSpc>
            </a:pPr>
            <a:r>
              <a:rPr lang="en-US" sz="2800" dirty="0"/>
              <a:t>The Iroquois attacked the French/Huron alliance</a:t>
            </a:r>
          </a:p>
          <a:p>
            <a:pPr>
              <a:lnSpc>
                <a:spcPct val="80000"/>
              </a:lnSpc>
            </a:pPr>
            <a:r>
              <a:rPr lang="en-US" sz="2800" dirty="0"/>
              <a:t>The settlement </a:t>
            </a:r>
            <a:r>
              <a:rPr lang="en-US" sz="2800" dirty="0">
                <a:solidFill>
                  <a:schemeClr val="folHlink"/>
                </a:solidFill>
              </a:rPr>
              <a:t>Sainte-Marie Among the </a:t>
            </a:r>
            <a:r>
              <a:rPr lang="en-US" sz="2800" dirty="0" err="1">
                <a:solidFill>
                  <a:schemeClr val="folHlink"/>
                </a:solidFill>
              </a:rPr>
              <a:t>Hurons</a:t>
            </a:r>
            <a:r>
              <a:rPr lang="en-US" sz="2800" dirty="0"/>
              <a:t> was destroyed and many people lost their lives in the battle</a:t>
            </a:r>
          </a:p>
          <a:p>
            <a:pPr>
              <a:lnSpc>
                <a:spcPct val="80000"/>
              </a:lnSpc>
            </a:pPr>
            <a:r>
              <a:rPr lang="en-US" sz="2800" dirty="0"/>
              <a:t>Quebec and Montreal were also attacked</a:t>
            </a:r>
          </a:p>
          <a:p>
            <a:pPr>
              <a:lnSpc>
                <a:spcPct val="80000"/>
              </a:lnSpc>
            </a:pPr>
            <a:r>
              <a:rPr lang="en-US" sz="2800" dirty="0">
                <a:solidFill>
                  <a:schemeClr val="folHlink"/>
                </a:solidFill>
              </a:rPr>
              <a:t>King Louis XIV</a:t>
            </a:r>
            <a:r>
              <a:rPr lang="en-US" sz="2800" dirty="0"/>
              <a:t> sent 1300 troops to defend the colony and they attacked many Iroquois villages</a:t>
            </a:r>
          </a:p>
          <a:p>
            <a:pPr>
              <a:lnSpc>
                <a:spcPct val="80000"/>
              </a:lnSpc>
            </a:pPr>
            <a:r>
              <a:rPr lang="en-US" sz="2800" dirty="0"/>
              <a:t>-In 1667, the Iroquois signed a </a:t>
            </a:r>
            <a:r>
              <a:rPr lang="en-US" sz="2800" dirty="0">
                <a:solidFill>
                  <a:schemeClr val="folHlink"/>
                </a:solidFill>
              </a:rPr>
              <a:t>peace treaty</a:t>
            </a:r>
            <a:r>
              <a:rPr lang="en-US" sz="2800" dirty="0"/>
              <a:t> ending the fighting</a:t>
            </a:r>
          </a:p>
          <a:p>
            <a:pPr>
              <a:lnSpc>
                <a:spcPct val="80000"/>
              </a:lnSpc>
            </a:pPr>
            <a:endParaRPr lang="en-US" sz="2800" dirty="0"/>
          </a:p>
        </p:txBody>
      </p:sp>
    </p:spTree>
    <p:extLst>
      <p:ext uri="{BB962C8B-B14F-4D97-AF65-F5344CB8AC3E}">
        <p14:creationId xmlns:p14="http://schemas.microsoft.com/office/powerpoint/2010/main" val="169703216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03_001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977642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5095455"/>
            <a:ext cx="6512511" cy="1143000"/>
          </a:xfrm>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5-nations-and-wyandot-map.jpg"/>
          <p:cNvPicPr>
            <a:picLocks noChangeAspect="1"/>
          </p:cNvPicPr>
          <p:nvPr/>
        </p:nvPicPr>
        <p:blipFill rotWithShape="1">
          <a:blip r:embed="rId2">
            <a:extLst>
              <a:ext uri="{28A0092B-C50C-407E-A947-70E740481C1C}">
                <a14:useLocalDpi xmlns:a14="http://schemas.microsoft.com/office/drawing/2010/main" val="0"/>
              </a:ext>
            </a:extLst>
          </a:blip>
          <a:srcRect b="6624"/>
          <a:stretch/>
        </p:blipFill>
        <p:spPr>
          <a:xfrm>
            <a:off x="0" y="0"/>
            <a:ext cx="9144000" cy="6858000"/>
          </a:xfrm>
          <a:prstGeom prst="rect">
            <a:avLst/>
          </a:prstGeom>
        </p:spPr>
      </p:pic>
    </p:spTree>
    <p:extLst>
      <p:ext uri="{BB962C8B-B14F-4D97-AF65-F5344CB8AC3E}">
        <p14:creationId xmlns:p14="http://schemas.microsoft.com/office/powerpoint/2010/main" val="190129153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a:latin typeface="Garamond" charset="0"/>
              </a:rPr>
              <a:t>Population </a:t>
            </a:r>
            <a:r>
              <a:rPr lang="en-US" dirty="0" smtClean="0">
                <a:latin typeface="Garamond" charset="0"/>
              </a:rPr>
              <a:t>Growth for New France</a:t>
            </a:r>
            <a:endParaRPr lang="en-CA" dirty="0">
              <a:latin typeface="Garamond" charset="0"/>
            </a:endParaRPr>
          </a:p>
        </p:txBody>
      </p:sp>
      <p:sp>
        <p:nvSpPr>
          <p:cNvPr id="21507" name="Rectangle 3"/>
          <p:cNvSpPr>
            <a:spLocks noGrp="1" noChangeArrowheads="1"/>
          </p:cNvSpPr>
          <p:nvPr>
            <p:ph type="body" idx="1"/>
          </p:nvPr>
        </p:nvSpPr>
        <p:spPr/>
        <p:txBody>
          <a:bodyPr/>
          <a:lstStyle/>
          <a:p>
            <a:pPr eaLnBrk="1" hangingPunct="1"/>
            <a:endParaRPr lang="en-US">
              <a:latin typeface="Arial" charset="0"/>
            </a:endParaRPr>
          </a:p>
          <a:p>
            <a:pPr eaLnBrk="1" hangingPunct="1"/>
            <a:r>
              <a:rPr lang="en-US">
                <a:latin typeface="Arial" charset="0"/>
              </a:rPr>
              <a:t>1660s: 3,000</a:t>
            </a:r>
          </a:p>
          <a:p>
            <a:pPr eaLnBrk="1" hangingPunct="1"/>
            <a:r>
              <a:rPr lang="en-US">
                <a:latin typeface="Arial" charset="0"/>
              </a:rPr>
              <a:t>1680s: 10,000</a:t>
            </a:r>
          </a:p>
          <a:p>
            <a:pPr eaLnBrk="1" hangingPunct="1"/>
            <a:r>
              <a:rPr lang="en-US">
                <a:latin typeface="Arial" charset="0"/>
              </a:rPr>
              <a:t>1750s: 75,000</a:t>
            </a:r>
            <a:endParaRPr lang="en-CA">
              <a:latin typeface="Arial" charset="0"/>
            </a:endParaRPr>
          </a:p>
        </p:txBody>
      </p:sp>
      <p:pic>
        <p:nvPicPr>
          <p:cNvPr id="2" name="Picture 1" descr="New_France_4_1_Paris-Prostitutes-shipped-to-Louisia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281" y="1948845"/>
            <a:ext cx="5462719" cy="3402494"/>
          </a:xfrm>
          <a:prstGeom prst="rect">
            <a:avLst/>
          </a:prstGeom>
        </p:spPr>
      </p:pic>
    </p:spTree>
    <p:extLst>
      <p:ext uri="{BB962C8B-B14F-4D97-AF65-F5344CB8AC3E}">
        <p14:creationId xmlns:p14="http://schemas.microsoft.com/office/powerpoint/2010/main" val="105712647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t>Seigneural system</a:t>
            </a:r>
          </a:p>
        </p:txBody>
      </p:sp>
      <p:sp>
        <p:nvSpPr>
          <p:cNvPr id="8195" name="Rectangle 3"/>
          <p:cNvSpPr>
            <a:spLocks noGrp="1" noChangeArrowheads="1"/>
          </p:cNvSpPr>
          <p:nvPr>
            <p:ph type="body" idx="1"/>
          </p:nvPr>
        </p:nvSpPr>
        <p:spPr/>
        <p:txBody>
          <a:bodyPr/>
          <a:lstStyle/>
          <a:p>
            <a:pPr>
              <a:lnSpc>
                <a:spcPct val="90000"/>
              </a:lnSpc>
            </a:pPr>
            <a:r>
              <a:rPr lang="en-US" sz="2800" dirty="0"/>
              <a:t>The King of France originally owned the land of New France</a:t>
            </a:r>
          </a:p>
          <a:p>
            <a:pPr>
              <a:lnSpc>
                <a:spcPct val="90000"/>
              </a:lnSpc>
            </a:pPr>
            <a:r>
              <a:rPr lang="en-US" sz="2800" dirty="0"/>
              <a:t>Farms were set up in </a:t>
            </a:r>
            <a:r>
              <a:rPr lang="en-US" sz="2800" dirty="0" err="1">
                <a:solidFill>
                  <a:srgbClr val="FF0000"/>
                </a:solidFill>
              </a:rPr>
              <a:t>seigneuries</a:t>
            </a:r>
            <a:r>
              <a:rPr lang="en-US" sz="2800" dirty="0"/>
              <a:t>, which were long, thin strips of land with access to water</a:t>
            </a:r>
          </a:p>
          <a:p>
            <a:pPr>
              <a:lnSpc>
                <a:spcPct val="90000"/>
              </a:lnSpc>
            </a:pPr>
            <a:r>
              <a:rPr lang="en-US" sz="2800" dirty="0"/>
              <a:t>Once the farms were set up, the men would often leave to enter the military or fur trade to earn extra money</a:t>
            </a:r>
          </a:p>
          <a:p>
            <a:pPr>
              <a:lnSpc>
                <a:spcPct val="90000"/>
              </a:lnSpc>
            </a:pPr>
            <a:r>
              <a:rPr lang="en-US" sz="2800" dirty="0" err="1">
                <a:solidFill>
                  <a:srgbClr val="FF0000"/>
                </a:solidFill>
              </a:rPr>
              <a:t>Egages</a:t>
            </a:r>
            <a:r>
              <a:rPr lang="en-US" sz="2800" dirty="0">
                <a:solidFill>
                  <a:srgbClr val="FF0000"/>
                </a:solidFill>
              </a:rPr>
              <a:t> </a:t>
            </a:r>
            <a:r>
              <a:rPr lang="en-US" sz="2800" dirty="0"/>
              <a:t>(hired hands) and the women and children ran the farms</a:t>
            </a:r>
          </a:p>
        </p:txBody>
      </p:sp>
    </p:spTree>
    <p:extLst>
      <p:ext uri="{BB962C8B-B14F-4D97-AF65-F5344CB8AC3E}">
        <p14:creationId xmlns:p14="http://schemas.microsoft.com/office/powerpoint/2010/main" val="69163425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7024744" cy="685800"/>
          </a:xfrm>
        </p:spPr>
        <p:txBody>
          <a:bodyPr>
            <a:normAutofit fontScale="90000"/>
          </a:bodyPr>
          <a:lstStyle/>
          <a:p>
            <a:r>
              <a:rPr lang="en-CA" dirty="0" smtClean="0"/>
              <a:t>Life in New France</a:t>
            </a:r>
            <a:endParaRPr lang="en-CA" dirty="0"/>
          </a:p>
        </p:txBody>
      </p:sp>
      <p:sp>
        <p:nvSpPr>
          <p:cNvPr id="5" name="Content Placeholder 4"/>
          <p:cNvSpPr>
            <a:spLocks noGrp="1"/>
          </p:cNvSpPr>
          <p:nvPr>
            <p:ph sz="half" idx="1"/>
          </p:nvPr>
        </p:nvSpPr>
        <p:spPr>
          <a:xfrm>
            <a:off x="0" y="685800"/>
            <a:ext cx="9144000" cy="3352800"/>
          </a:xfrm>
        </p:spPr>
        <p:txBody>
          <a:bodyPr>
            <a:normAutofit fontScale="92500" lnSpcReduction="10000"/>
          </a:bodyPr>
          <a:lstStyle/>
          <a:p>
            <a:r>
              <a:rPr lang="en-CA" dirty="0" smtClean="0"/>
              <a:t>Seigneurs (Lords) were given thin pieces of land </a:t>
            </a:r>
          </a:p>
          <a:p>
            <a:r>
              <a:rPr lang="en-CA" i="1" dirty="0" smtClean="0"/>
              <a:t>Habitants </a:t>
            </a:r>
            <a:r>
              <a:rPr lang="en-CA" dirty="0" smtClean="0"/>
              <a:t>(peasant farmers) could live on the land and pay rent to the seigneur </a:t>
            </a:r>
          </a:p>
          <a:p>
            <a:r>
              <a:rPr lang="en-CA" dirty="0" smtClean="0"/>
              <a:t>Generally, the habitants were better off than peasants in France</a:t>
            </a:r>
          </a:p>
          <a:p>
            <a:pPr lvl="1"/>
            <a:r>
              <a:rPr lang="en-CA" dirty="0" smtClean="0"/>
              <a:t>There was usually plenty of food and work</a:t>
            </a:r>
          </a:p>
          <a:p>
            <a:r>
              <a:rPr lang="en-CA" dirty="0"/>
              <a:t>There were still few people in New France</a:t>
            </a:r>
          </a:p>
          <a:p>
            <a:pPr lvl="1"/>
            <a:r>
              <a:rPr lang="en-CA" dirty="0"/>
              <a:t>There were only </a:t>
            </a:r>
            <a:r>
              <a:rPr lang="en-CA" dirty="0" smtClean="0"/>
              <a:t>3,215 </a:t>
            </a:r>
            <a:r>
              <a:rPr lang="en-CA" dirty="0"/>
              <a:t>people in </a:t>
            </a:r>
            <a:r>
              <a:rPr lang="en-CA" dirty="0" smtClean="0"/>
              <a:t>1666</a:t>
            </a:r>
            <a:endParaRPr lang="en-CA" dirty="0"/>
          </a:p>
          <a:p>
            <a:pPr lvl="1"/>
            <a:endParaRPr lang="en-CA"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93277" y="4038600"/>
            <a:ext cx="5410200" cy="2579862"/>
          </a:xfrm>
        </p:spPr>
      </p:pic>
    </p:spTree>
    <p:extLst>
      <p:ext uri="{BB962C8B-B14F-4D97-AF65-F5344CB8AC3E}">
        <p14:creationId xmlns:p14="http://schemas.microsoft.com/office/powerpoint/2010/main" val="18708393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arn(inVertical)">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arn(inVertical)">
                                      <p:cBhvr>
                                        <p:cTn id="25" dur="500"/>
                                        <p:tgtEl>
                                          <p:spTgt spid="5">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barn(inVertical)">
                                      <p:cBhvr>
                                        <p:cTn id="2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alevel_15.jpg"/>
          <p:cNvPicPr>
            <a:picLocks noGrp="1" noChangeAspect="1"/>
          </p:cNvPicPr>
          <p:nvPr>
            <p:ph idx="1"/>
          </p:nvPr>
        </p:nvPicPr>
        <p:blipFill>
          <a:blip r:embed="rId2">
            <a:extLst>
              <a:ext uri="{28A0092B-C50C-407E-A947-70E740481C1C}">
                <a14:useLocalDpi xmlns:a14="http://schemas.microsoft.com/office/drawing/2010/main" val="0"/>
              </a:ext>
            </a:extLst>
          </a:blip>
          <a:srcRect t="11444" b="11444"/>
          <a:stretch>
            <a:fillRect/>
          </a:stretch>
        </p:blipFill>
        <p:spPr/>
      </p:pic>
    </p:spTree>
    <p:extLst>
      <p:ext uri="{BB962C8B-B14F-4D97-AF65-F5344CB8AC3E}">
        <p14:creationId xmlns:p14="http://schemas.microsoft.com/office/powerpoint/2010/main" val="155002941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atin typeface="Garamond" charset="0"/>
              </a:rPr>
              <a:t>Responsibilities of Seigneurs</a:t>
            </a:r>
            <a:endParaRPr lang="en-CA">
              <a:latin typeface="Garamond" charset="0"/>
            </a:endParaRPr>
          </a:p>
        </p:txBody>
      </p:sp>
      <p:sp>
        <p:nvSpPr>
          <p:cNvPr id="16387" name="Rectangle 3"/>
          <p:cNvSpPr>
            <a:spLocks noGrp="1" noChangeArrowheads="1"/>
          </p:cNvSpPr>
          <p:nvPr>
            <p:ph type="body" idx="1"/>
          </p:nvPr>
        </p:nvSpPr>
        <p:spPr/>
        <p:txBody>
          <a:bodyPr/>
          <a:lstStyle/>
          <a:p>
            <a:pPr eaLnBrk="1" hangingPunct="1"/>
            <a:r>
              <a:rPr lang="en-US">
                <a:latin typeface="Arial" charset="0"/>
              </a:rPr>
              <a:t>Build roads</a:t>
            </a:r>
          </a:p>
          <a:p>
            <a:pPr eaLnBrk="1" hangingPunct="1"/>
            <a:r>
              <a:rPr lang="en-US">
                <a:latin typeface="Arial" charset="0"/>
              </a:rPr>
              <a:t>Build a mill and an oven for making bread</a:t>
            </a:r>
          </a:p>
          <a:p>
            <a:pPr eaLnBrk="1" hangingPunct="1"/>
            <a:r>
              <a:rPr lang="en-US">
                <a:latin typeface="Arial" charset="0"/>
              </a:rPr>
              <a:t>Held a court where he was responsible for settling any disputes that might arise</a:t>
            </a:r>
          </a:p>
          <a:p>
            <a:pPr eaLnBrk="1" hangingPunct="1"/>
            <a:r>
              <a:rPr lang="en-US">
                <a:latin typeface="Arial" charset="0"/>
              </a:rPr>
              <a:t>Habitants could not be evicted from their land nor could they be prevented from selling their lands. </a:t>
            </a:r>
            <a:endParaRPr lang="en-CA">
              <a:latin typeface="Arial" charset="0"/>
            </a:endParaRPr>
          </a:p>
        </p:txBody>
      </p:sp>
    </p:spTree>
    <p:extLst>
      <p:ext uri="{BB962C8B-B14F-4D97-AF65-F5344CB8AC3E}">
        <p14:creationId xmlns:p14="http://schemas.microsoft.com/office/powerpoint/2010/main" val="76603547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atin typeface="Garamond" charset="0"/>
              </a:rPr>
              <a:t>Seigneurial System</a:t>
            </a:r>
            <a:endParaRPr lang="en-CA">
              <a:latin typeface="Garamond" charset="0"/>
            </a:endParaRPr>
          </a:p>
        </p:txBody>
      </p:sp>
      <p:pic>
        <p:nvPicPr>
          <p:cNvPr id="15363" name="Picture 4" descr="Seigneirial Syste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1443038"/>
            <a:ext cx="6840538" cy="4787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1739698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6ba0cc2e-f126-4882-aee8-5690ccd809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3999" cy="6886652"/>
          </a:xfrm>
          <a:prstGeom prst="rect">
            <a:avLst/>
          </a:prstGeom>
        </p:spPr>
      </p:pic>
    </p:spTree>
    <p:extLst>
      <p:ext uri="{BB962C8B-B14F-4D97-AF65-F5344CB8AC3E}">
        <p14:creationId xmlns:p14="http://schemas.microsoft.com/office/powerpoint/2010/main" val="97586563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pt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64" y="0"/>
            <a:ext cx="9391763" cy="6858000"/>
          </a:xfrm>
          <a:prstGeom prst="rect">
            <a:avLst/>
          </a:prstGeom>
        </p:spPr>
      </p:pic>
    </p:spTree>
    <p:extLst>
      <p:ext uri="{BB962C8B-B14F-4D97-AF65-F5344CB8AC3E}">
        <p14:creationId xmlns:p14="http://schemas.microsoft.com/office/powerpoint/2010/main" val="163495592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934200" cy="914400"/>
          </a:xfrm>
        </p:spPr>
        <p:txBody>
          <a:bodyPr>
            <a:normAutofit/>
          </a:bodyPr>
          <a:lstStyle/>
          <a:p>
            <a:r>
              <a:rPr lang="en-CA" dirty="0" smtClean="0"/>
              <a:t>Mercantilism 	</a:t>
            </a:r>
            <a:endParaRPr lang="en-CA" dirty="0"/>
          </a:p>
        </p:txBody>
      </p:sp>
      <p:sp>
        <p:nvSpPr>
          <p:cNvPr id="3" name="Content Placeholder 2"/>
          <p:cNvSpPr>
            <a:spLocks noGrp="1"/>
          </p:cNvSpPr>
          <p:nvPr>
            <p:ph sz="half" idx="1"/>
          </p:nvPr>
        </p:nvSpPr>
        <p:spPr>
          <a:xfrm>
            <a:off x="0" y="914400"/>
            <a:ext cx="9144000" cy="3124200"/>
          </a:xfrm>
        </p:spPr>
        <p:txBody>
          <a:bodyPr>
            <a:normAutofit/>
          </a:bodyPr>
          <a:lstStyle/>
          <a:p>
            <a:r>
              <a:rPr lang="en-CA" dirty="0" smtClean="0"/>
              <a:t>French King Louis XIV wanted to make New France stronger in order to strengthen his empire</a:t>
            </a:r>
          </a:p>
          <a:p>
            <a:r>
              <a:rPr lang="en-CA" dirty="0" smtClean="0"/>
              <a:t>European imperial powers used the </a:t>
            </a:r>
            <a:r>
              <a:rPr lang="en-CA" b="1" dirty="0" smtClean="0"/>
              <a:t>Mercantilism </a:t>
            </a:r>
            <a:r>
              <a:rPr lang="en-CA" dirty="0" smtClean="0"/>
              <a:t>economic model</a:t>
            </a:r>
          </a:p>
          <a:p>
            <a:pPr lvl="1"/>
            <a:r>
              <a:rPr lang="en-CA" dirty="0" smtClean="0"/>
              <a:t>They would buy raw materials from their colonies and sell it back to the colony as a manufactured good. </a:t>
            </a:r>
            <a:endParaRPr lang="en-CA"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11612" y="4114800"/>
            <a:ext cx="6208388" cy="2353452"/>
          </a:xfrm>
        </p:spPr>
      </p:pic>
    </p:spTree>
    <p:extLst>
      <p:ext uri="{BB962C8B-B14F-4D97-AF65-F5344CB8AC3E}">
        <p14:creationId xmlns:p14="http://schemas.microsoft.com/office/powerpoint/2010/main" val="2294609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a:t>Radisson and </a:t>
            </a:r>
            <a:r>
              <a:rPr lang="en-US" dirty="0" err="1"/>
              <a:t>Groseilliers</a:t>
            </a:r>
            <a:endParaRPr lang="en-US" dirty="0"/>
          </a:p>
        </p:txBody>
      </p:sp>
      <p:sp>
        <p:nvSpPr>
          <p:cNvPr id="16387" name="Rectangle 3"/>
          <p:cNvSpPr>
            <a:spLocks noGrp="1" noChangeArrowheads="1"/>
          </p:cNvSpPr>
          <p:nvPr>
            <p:ph type="body" idx="1"/>
          </p:nvPr>
        </p:nvSpPr>
        <p:spPr/>
        <p:txBody>
          <a:bodyPr>
            <a:normAutofit fontScale="92500" lnSpcReduction="10000"/>
          </a:bodyPr>
          <a:lstStyle/>
          <a:p>
            <a:r>
              <a:rPr lang="en-US" sz="2800" dirty="0"/>
              <a:t>French explorers who were opening up the interior of North America (moving west)</a:t>
            </a:r>
          </a:p>
          <a:p>
            <a:endParaRPr lang="en-US" sz="2800" dirty="0"/>
          </a:p>
          <a:p>
            <a:r>
              <a:rPr lang="en-US" sz="2800" dirty="0"/>
              <a:t>They had a fight with France and in 1670 the appealed to the British for </a:t>
            </a:r>
            <a:r>
              <a:rPr lang="en-US" sz="2800" dirty="0" smtClean="0"/>
              <a:t>money.</a:t>
            </a:r>
          </a:p>
          <a:p>
            <a:endParaRPr lang="en-US" sz="2800" dirty="0"/>
          </a:p>
          <a:p>
            <a:r>
              <a:rPr lang="en-US" sz="2800" dirty="0" smtClean="0"/>
              <a:t>The British Government under King Charles II sponsored them and gave them a monopoly on all the tributaries of the Hudson’s Bay.</a:t>
            </a:r>
            <a:endParaRPr lang="en-US" sz="2800" dirty="0"/>
          </a:p>
          <a:p>
            <a:endParaRPr lang="en-US" sz="2800" dirty="0"/>
          </a:p>
          <a:p>
            <a:r>
              <a:rPr lang="en-US" sz="2800" dirty="0"/>
              <a:t>They created the </a:t>
            </a:r>
            <a:r>
              <a:rPr lang="en-US" sz="2800" dirty="0" err="1" smtClean="0">
                <a:solidFill>
                  <a:schemeClr val="folHlink"/>
                </a:solidFill>
              </a:rPr>
              <a:t>Hudsons</a:t>
            </a:r>
            <a:r>
              <a:rPr lang="en-US" sz="2800" dirty="0" smtClean="0">
                <a:solidFill>
                  <a:schemeClr val="folHlink"/>
                </a:solidFill>
              </a:rPr>
              <a:t> </a:t>
            </a:r>
            <a:r>
              <a:rPr lang="en-US" sz="2800" dirty="0">
                <a:solidFill>
                  <a:schemeClr val="folHlink"/>
                </a:solidFill>
              </a:rPr>
              <a:t>Bay Company</a:t>
            </a:r>
          </a:p>
        </p:txBody>
      </p:sp>
    </p:spTree>
    <p:extLst>
      <p:ext uri="{BB962C8B-B14F-4D97-AF65-F5344CB8AC3E}">
        <p14:creationId xmlns:p14="http://schemas.microsoft.com/office/powerpoint/2010/main" val="158428858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t>Hudson Bay</a:t>
            </a:r>
          </a:p>
        </p:txBody>
      </p:sp>
      <p:pic>
        <p:nvPicPr>
          <p:cNvPr id="37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828800"/>
            <a:ext cx="5265738"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4925433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Classwork</a:t>
            </a:r>
            <a:endParaRPr lang="en-US" dirty="0"/>
          </a:p>
        </p:txBody>
      </p:sp>
      <p:sp>
        <p:nvSpPr>
          <p:cNvPr id="3" name="Content Placeholder 2"/>
          <p:cNvSpPr>
            <a:spLocks noGrp="1"/>
          </p:cNvSpPr>
          <p:nvPr>
            <p:ph idx="1"/>
          </p:nvPr>
        </p:nvSpPr>
        <p:spPr/>
        <p:txBody>
          <a:bodyPr/>
          <a:lstStyle/>
          <a:p>
            <a:r>
              <a:rPr lang="en-US" dirty="0" smtClean="0"/>
              <a:t>The Hudson’s Bay Company Worksheet</a:t>
            </a:r>
            <a:endParaRPr lang="en-US" dirty="0"/>
          </a:p>
        </p:txBody>
      </p:sp>
    </p:spTree>
    <p:extLst>
      <p:ext uri="{BB962C8B-B14F-4D97-AF65-F5344CB8AC3E}">
        <p14:creationId xmlns:p14="http://schemas.microsoft.com/office/powerpoint/2010/main" val="410394065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380059_617929335048716_5405765859823367575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50238" cy="6858000"/>
          </a:xfrm>
          <a:prstGeom prst="rect">
            <a:avLst/>
          </a:prstGeom>
        </p:spPr>
      </p:pic>
    </p:spTree>
    <p:extLst>
      <p:ext uri="{BB962C8B-B14F-4D97-AF65-F5344CB8AC3E}">
        <p14:creationId xmlns:p14="http://schemas.microsoft.com/office/powerpoint/2010/main" val="376122157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The Fur Trade</a:t>
            </a:r>
          </a:p>
        </p:txBody>
      </p:sp>
      <p:sp>
        <p:nvSpPr>
          <p:cNvPr id="17411" name="Rectangle 3"/>
          <p:cNvSpPr>
            <a:spLocks noGrp="1" noChangeArrowheads="1"/>
          </p:cNvSpPr>
          <p:nvPr>
            <p:ph type="body" idx="1"/>
          </p:nvPr>
        </p:nvSpPr>
        <p:spPr/>
        <p:txBody>
          <a:bodyPr/>
          <a:lstStyle/>
          <a:p>
            <a:r>
              <a:rPr lang="en-US" sz="2800"/>
              <a:t>Through the 1600s, France was still the leader of the fur trade and continued to move west and south conquering territory</a:t>
            </a:r>
          </a:p>
          <a:p>
            <a:endParaRPr lang="en-US" sz="2800"/>
          </a:p>
          <a:p>
            <a:r>
              <a:rPr lang="en-US" sz="2800"/>
              <a:t>To protect their land, the French built </a:t>
            </a:r>
            <a:r>
              <a:rPr lang="en-US" sz="2800">
                <a:solidFill>
                  <a:schemeClr val="folHlink"/>
                </a:solidFill>
              </a:rPr>
              <a:t>Louisbourg</a:t>
            </a:r>
            <a:r>
              <a:rPr lang="en-US" sz="2800"/>
              <a:t> (where Nova Scotia is today), a fortress to protect access to the St. Lawrence River</a:t>
            </a:r>
          </a:p>
          <a:p>
            <a:r>
              <a:rPr lang="en-US" sz="2800"/>
              <a:t>In 1745, the English attacked Louisbourg</a:t>
            </a:r>
          </a:p>
        </p:txBody>
      </p:sp>
    </p:spTree>
    <p:extLst>
      <p:ext uri="{BB962C8B-B14F-4D97-AF65-F5344CB8AC3E}">
        <p14:creationId xmlns:p14="http://schemas.microsoft.com/office/powerpoint/2010/main" val="38529840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6" name="Content Placeholder 5" descr="sealevel_15.jpg"/>
          <p:cNvPicPr>
            <a:picLocks noGrp="1" noChangeAspect="1"/>
          </p:cNvPicPr>
          <p:nvPr>
            <p:ph idx="1"/>
          </p:nvPr>
        </p:nvPicPr>
        <p:blipFill>
          <a:blip r:embed="rId2">
            <a:extLst>
              <a:ext uri="{28A0092B-C50C-407E-A947-70E740481C1C}">
                <a14:useLocalDpi xmlns:a14="http://schemas.microsoft.com/office/drawing/2010/main" val="0"/>
              </a:ext>
            </a:extLst>
          </a:blip>
          <a:srcRect t="11444" b="11444"/>
          <a:stretch>
            <a:fillRect/>
          </a:stretch>
        </p:blipFill>
        <p:spPr/>
      </p:pic>
      <p:sp>
        <p:nvSpPr>
          <p:cNvPr id="7" name="TextBox 6"/>
          <p:cNvSpPr txBox="1"/>
          <p:nvPr/>
        </p:nvSpPr>
        <p:spPr>
          <a:xfrm>
            <a:off x="0" y="0"/>
            <a:ext cx="2895600" cy="2862322"/>
          </a:xfrm>
          <a:prstGeom prst="rect">
            <a:avLst/>
          </a:prstGeom>
          <a:noFill/>
        </p:spPr>
        <p:txBody>
          <a:bodyPr wrap="square" rtlCol="0">
            <a:spAutoFit/>
          </a:bodyPr>
          <a:lstStyle/>
          <a:p>
            <a:r>
              <a:rPr lang="en-US" sz="3600" b="1" dirty="0" smtClean="0"/>
              <a:t>1 Fathom = 6 Feet. </a:t>
            </a:r>
          </a:p>
          <a:p>
            <a:endParaRPr lang="en-US" sz="3600" b="1" dirty="0"/>
          </a:p>
          <a:p>
            <a:r>
              <a:rPr lang="en-US" sz="3600" b="1" dirty="0" smtClean="0"/>
              <a:t>30 Fathoms = 180 Feet</a:t>
            </a:r>
          </a:p>
        </p:txBody>
      </p:sp>
      <p:sp>
        <p:nvSpPr>
          <p:cNvPr id="8" name="TextBox 7"/>
          <p:cNvSpPr txBox="1"/>
          <p:nvPr/>
        </p:nvSpPr>
        <p:spPr>
          <a:xfrm>
            <a:off x="5300134" y="5996226"/>
            <a:ext cx="4108817" cy="861774"/>
          </a:xfrm>
          <a:prstGeom prst="rect">
            <a:avLst/>
          </a:prstGeom>
          <a:noFill/>
        </p:spPr>
        <p:txBody>
          <a:bodyPr wrap="none" rtlCol="0">
            <a:spAutoFit/>
          </a:bodyPr>
          <a:lstStyle/>
          <a:p>
            <a:r>
              <a:rPr lang="en-US" sz="3200" b="1" dirty="0"/>
              <a:t>40 Fathoms = 240 Feet</a:t>
            </a:r>
          </a:p>
          <a:p>
            <a:endParaRPr lang="en-US" dirty="0"/>
          </a:p>
        </p:txBody>
      </p:sp>
    </p:spTree>
    <p:extLst>
      <p:ext uri="{BB962C8B-B14F-4D97-AF65-F5344CB8AC3E}">
        <p14:creationId xmlns:p14="http://schemas.microsoft.com/office/powerpoint/2010/main" val="369931398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p:txBody>
          <a:bodyPr/>
          <a:lstStyle/>
          <a:p>
            <a:r>
              <a:rPr lang="en-US"/>
              <a:t>Louisbourg</a:t>
            </a:r>
          </a:p>
        </p:txBody>
      </p:sp>
      <p:pic>
        <p:nvPicPr>
          <p:cNvPr id="38917" name="Picture 5"/>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p:pic>
      <p:pic>
        <p:nvPicPr>
          <p:cNvPr id="38918" name="Picture 6"/>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4766756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8089" y="1422640"/>
            <a:ext cx="8050235" cy="6209392"/>
          </a:xfrm>
          <a:prstGeom prst="rect">
            <a:avLst/>
          </a:prstGeom>
          <a:noFill/>
        </p:spPr>
        <p:txBody>
          <a:bodyPr wrap="square" rtlCol="0">
            <a:spAutoFit/>
          </a:bodyPr>
          <a:lstStyle/>
          <a:p>
            <a:pPr marL="571500" indent="-571500">
              <a:buFont typeface="Arial" panose="020B0604020202020204" pitchFamily="34" charset="0"/>
              <a:buChar char="•"/>
              <a:defRPr/>
            </a:pPr>
            <a:r>
              <a:rPr lang="en-US" sz="3200" dirty="0" smtClean="0">
                <a:latin typeface="KG First Time In Forever" panose="02000506000000020003" pitchFamily="2" charset="0"/>
                <a:ea typeface="KBScaredStraight" panose="02000603000000000000" pitchFamily="2" charset="0"/>
              </a:rPr>
              <a:t>England saw New France’s success and wanted their share of Canada’s rich natural resources. </a:t>
            </a:r>
          </a:p>
          <a:p>
            <a:pPr marL="571500" indent="-571500">
              <a:buFont typeface="Arial" panose="020B0604020202020204" pitchFamily="34" charset="0"/>
              <a:buChar char="•"/>
              <a:defRPr/>
            </a:pPr>
            <a:endParaRPr lang="en-US" sz="3200" dirty="0">
              <a:latin typeface="KG First Time In Forever" panose="02000506000000020003" pitchFamily="2" charset="0"/>
              <a:ea typeface="KBScaredStraight" panose="02000603000000000000" pitchFamily="2" charset="0"/>
            </a:endParaRPr>
          </a:p>
          <a:p>
            <a:pPr marL="571500" indent="-571500">
              <a:buFont typeface="Arial" panose="020B0604020202020204" pitchFamily="34" charset="0"/>
              <a:buChar char="•"/>
              <a:defRPr/>
            </a:pPr>
            <a:r>
              <a:rPr lang="en-US" sz="3200" dirty="0" smtClean="0">
                <a:latin typeface="KG First Time In Forever" panose="02000506000000020003" pitchFamily="2" charset="0"/>
                <a:ea typeface="KBScaredStraight" panose="02000603000000000000" pitchFamily="2" charset="0"/>
              </a:rPr>
              <a:t>British explorers moved west into Canada’s prairies and on to the foothills of the Rocky Mountains.</a:t>
            </a:r>
          </a:p>
          <a:p>
            <a:pPr marL="571500" indent="-571500">
              <a:buFont typeface="Arial" panose="020B0604020202020204" pitchFamily="34" charset="0"/>
              <a:buChar char="•"/>
              <a:defRPr/>
            </a:pPr>
            <a:endParaRPr lang="en-US" sz="3200" dirty="0">
              <a:latin typeface="KG First Time In Forever" panose="02000506000000020003" pitchFamily="2" charset="0"/>
              <a:ea typeface="KBScaredStraight" panose="02000603000000000000" pitchFamily="2" charset="0"/>
            </a:endParaRPr>
          </a:p>
          <a:p>
            <a:pPr marL="571500" indent="-571500">
              <a:buFont typeface="Arial" panose="020B0604020202020204" pitchFamily="34" charset="0"/>
              <a:buChar char="•"/>
              <a:defRPr/>
            </a:pPr>
            <a:r>
              <a:rPr lang="en-US" sz="3200" dirty="0" smtClean="0">
                <a:latin typeface="KG First Time In Forever" panose="02000506000000020003" pitchFamily="2" charset="0"/>
                <a:ea typeface="KBScaredStraight" panose="02000603000000000000" pitchFamily="2" charset="0"/>
              </a:rPr>
              <a:t>The British also colonized the region south of New France.</a:t>
            </a: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endParaRPr lang="en-US" sz="1350" dirty="0"/>
          </a:p>
        </p:txBody>
      </p:sp>
      <p:sp>
        <p:nvSpPr>
          <p:cNvPr id="6" name="Rectangle 5"/>
          <p:cNvSpPr/>
          <p:nvPr/>
        </p:nvSpPr>
        <p:spPr>
          <a:xfrm>
            <a:off x="-71715" y="61142"/>
            <a:ext cx="9287542" cy="1300356"/>
          </a:xfrm>
          <a:prstGeom prst="rect">
            <a:avLst/>
          </a:prstGeom>
          <a:noFill/>
        </p:spPr>
        <p:txBody>
          <a:bodyPr wrap="none" lIns="68580" tIns="34290" rIns="68580" bIns="34290">
            <a:spAutoFit/>
          </a:bodyPr>
          <a:lstStyle/>
          <a:p>
            <a:pPr algn="ctr"/>
            <a:r>
              <a:rPr lang="en-US" sz="7700" dirty="0" smtClean="0">
                <a:ln w="38100">
                  <a:solidFill>
                    <a:sysClr val="windowText" lastClr="000000"/>
                  </a:solidFill>
                </a:ln>
                <a:solidFill>
                  <a:srgbClr val="BE222F"/>
                </a:solidFill>
                <a:effectLst>
                  <a:glow rad="63500">
                    <a:srgbClr val="FFFFFF"/>
                  </a:glow>
                  <a:outerShdw blurRad="50800" dist="38100" dir="2700000" algn="tl" rotWithShape="0">
                    <a:prstClr val="black">
                      <a:alpha val="40000"/>
                    </a:prstClr>
                  </a:outerShdw>
                </a:effectLst>
                <a:latin typeface="KG Second Chances Solid" panose="02000000000000000000" pitchFamily="2" charset="0"/>
              </a:rPr>
              <a:t>British in Canada</a:t>
            </a:r>
            <a:endParaRPr lang="en-US" sz="7700" dirty="0">
              <a:ln w="38100">
                <a:solidFill>
                  <a:sysClr val="windowText" lastClr="000000"/>
                </a:solidFill>
              </a:ln>
              <a:solidFill>
                <a:srgbClr val="BE222F"/>
              </a:solidFill>
              <a:effectLst>
                <a:glow rad="63500">
                  <a:srgbClr val="FFFFFF"/>
                </a:glow>
                <a:outerShdw blurRad="50800" dist="38100" dir="2700000" algn="tl" rotWithShape="0">
                  <a:prstClr val="black">
                    <a:alpha val="40000"/>
                  </a:prstClr>
                </a:outerShdw>
              </a:effectLst>
              <a:latin typeface="KG Second Chances Solid" panose="02000000000000000000" pitchFamily="2" charset="0"/>
            </a:endParaRPr>
          </a:p>
        </p:txBody>
      </p:sp>
    </p:spTree>
    <p:extLst>
      <p:ext uri="{BB962C8B-B14F-4D97-AF65-F5344CB8AC3E}">
        <p14:creationId xmlns:p14="http://schemas.microsoft.com/office/powerpoint/2010/main" val="213814741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The Seven Years War</a:t>
            </a:r>
          </a:p>
        </p:txBody>
      </p:sp>
      <p:sp>
        <p:nvSpPr>
          <p:cNvPr id="18435" name="Rectangle 3"/>
          <p:cNvSpPr>
            <a:spLocks noGrp="1" noChangeArrowheads="1"/>
          </p:cNvSpPr>
          <p:nvPr>
            <p:ph type="body" idx="1"/>
          </p:nvPr>
        </p:nvSpPr>
        <p:spPr/>
        <p:txBody>
          <a:bodyPr/>
          <a:lstStyle/>
          <a:p>
            <a:pPr>
              <a:lnSpc>
                <a:spcPct val="90000"/>
              </a:lnSpc>
            </a:pPr>
            <a:r>
              <a:rPr lang="en-US" sz="2400" dirty="0"/>
              <a:t>In 1749, the British gave some land to some Americans in an territory that France had already claimed</a:t>
            </a:r>
          </a:p>
          <a:p>
            <a:pPr>
              <a:lnSpc>
                <a:spcPct val="90000"/>
              </a:lnSpc>
            </a:pPr>
            <a:endParaRPr lang="en-US" sz="2400" dirty="0"/>
          </a:p>
          <a:p>
            <a:pPr>
              <a:lnSpc>
                <a:spcPct val="90000"/>
              </a:lnSpc>
            </a:pPr>
            <a:r>
              <a:rPr lang="en-US" sz="2400" dirty="0"/>
              <a:t>France wanted to protect their land (and fur trade) so they build a series of forts in the area</a:t>
            </a:r>
          </a:p>
          <a:p>
            <a:pPr>
              <a:lnSpc>
                <a:spcPct val="90000"/>
              </a:lnSpc>
            </a:pPr>
            <a:r>
              <a:rPr lang="en-US" sz="2400" dirty="0"/>
              <a:t>The British </a:t>
            </a:r>
            <a:r>
              <a:rPr lang="en-US" sz="2400" dirty="0" smtClean="0"/>
              <a:t>didn</a:t>
            </a:r>
            <a:r>
              <a:rPr lang="en-US" sz="2400" dirty="0" smtClean="0">
                <a:latin typeface="Arial"/>
              </a:rPr>
              <a:t>’</a:t>
            </a:r>
            <a:r>
              <a:rPr lang="en-US" sz="2400" dirty="0" smtClean="0"/>
              <a:t>t </a:t>
            </a:r>
            <a:r>
              <a:rPr lang="en-US" sz="2400" dirty="0"/>
              <a:t>like this and attacked Fort Duquesne (led by George Washington)</a:t>
            </a:r>
          </a:p>
          <a:p>
            <a:pPr>
              <a:lnSpc>
                <a:spcPct val="90000"/>
              </a:lnSpc>
            </a:pPr>
            <a:r>
              <a:rPr lang="en-US" sz="2400" dirty="0"/>
              <a:t>France fought back and beat the British army, but both countries sent more troops to the area in preparation for a larger war</a:t>
            </a:r>
          </a:p>
        </p:txBody>
      </p:sp>
    </p:spTree>
    <p:extLst>
      <p:ext uri="{BB962C8B-B14F-4D97-AF65-F5344CB8AC3E}">
        <p14:creationId xmlns:p14="http://schemas.microsoft.com/office/powerpoint/2010/main" val="307383551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cristina1395.files.wordpress.com/2014/06/french_n_indian_war.jpg"/>
          <p:cNvPicPr>
            <a:picLocks noChangeAspect="1" noChangeArrowheads="1"/>
          </p:cNvPicPr>
          <p:nvPr/>
        </p:nvPicPr>
        <p:blipFill>
          <a:blip r:embed="rId2">
            <a:extLst>
              <a:ext uri="{BEBA8EAE-BF5A-486C-A8C5-ECC9F3942E4B}">
                <a14:imgProps xmlns:a14="http://schemas.microsoft.com/office/drawing/2010/main">
                  <a14:imgLayer r:embed="rId3">
                    <a14:imgEffect>
                      <a14:artisticMarker trans="39000" size="92"/>
                    </a14:imgEffect>
                  </a14:imgLayer>
                </a14:imgProps>
              </a:ext>
              <a:ext uri="{28A0092B-C50C-407E-A947-70E740481C1C}">
                <a14:useLocalDpi xmlns:a14="http://schemas.microsoft.com/office/drawing/2010/main" val="0"/>
              </a:ext>
            </a:extLst>
          </a:blip>
          <a:srcRect/>
          <a:stretch>
            <a:fillRect/>
          </a:stretch>
        </p:blipFill>
        <p:spPr bwMode="auto">
          <a:xfrm>
            <a:off x="-1" y="0"/>
            <a:ext cx="9117013" cy="685919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85" t="7828" r="2027" b="21802"/>
          <a:stretch/>
        </p:blipFill>
        <p:spPr bwMode="auto">
          <a:xfrm>
            <a:off x="-1" y="970128"/>
            <a:ext cx="9103520" cy="226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https://cristina1395.files.wordpress.com/2014/06/french_n_indian_war.jpg"/>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40417" b="50000" l="68495" r="78370">
                        <a14:foregroundMark x1="69906" y1="46667" x2="73197" y2="40625"/>
                        <a14:foregroundMark x1="73511" y1="44583" x2="73354" y2="47917"/>
                        <a14:foregroundMark x1="71787" y1="47500" x2="70376" y2="50000"/>
                        <a14:foregroundMark x1="73981" y1="41667" x2="76176" y2="40625"/>
                        <a14:foregroundMark x1="76489" y1="43750" x2="74451" y2="42083"/>
                        <a14:foregroundMark x1="69279" y1="45833" x2="69279" y2="45833"/>
                      </a14:backgroundRemoval>
                    </a14:imgEffect>
                    <a14:imgEffect>
                      <a14:artisticMarker trans="39000" size="92"/>
                    </a14:imgEffect>
                  </a14:imgLayer>
                </a14:imgProps>
              </a:ext>
              <a:ext uri="{28A0092B-C50C-407E-A947-70E740481C1C}">
                <a14:useLocalDpi xmlns:a14="http://schemas.microsoft.com/office/drawing/2010/main" val="0"/>
              </a:ext>
            </a:extLst>
          </a:blip>
          <a:srcRect l="67338" t="39562" r="20237" b="50000"/>
          <a:stretch/>
        </p:blipFill>
        <p:spPr bwMode="auto">
          <a:xfrm>
            <a:off x="6096000" y="2713630"/>
            <a:ext cx="1132764" cy="7159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cristina1395.files.wordpress.com/2014/06/french_n_indian_war.jpg"/>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40000" b="50417" l="50940" r="60502">
                        <a14:foregroundMark x1="60502" y1="43125" x2="52038" y2="42083"/>
                        <a14:foregroundMark x1="56426" y1="44792" x2="55486" y2="49375"/>
                        <a14:foregroundMark x1="54389" y1="44375" x2="52978" y2="48958"/>
                        <a14:foregroundMark x1="58777" y1="41458" x2="53135" y2="40625"/>
                        <a14:foregroundMark x1="51724" y1="41042" x2="51724" y2="41042"/>
                        <a14:foregroundMark x1="59875" y1="41458" x2="59875" y2="41458"/>
                        <a14:foregroundMark x1="57837" y1="41042" x2="57837" y2="41042"/>
                        <a14:foregroundMark x1="54389" y1="40417" x2="54389" y2="40417"/>
                      </a14:backgroundRemoval>
                    </a14:imgEffect>
                    <a14:imgEffect>
                      <a14:artisticMarker trans="39000" size="92"/>
                    </a14:imgEffect>
                  </a14:imgLayer>
                </a14:imgProps>
              </a:ext>
              <a:ext uri="{28A0092B-C50C-407E-A947-70E740481C1C}">
                <a14:useLocalDpi xmlns:a14="http://schemas.microsoft.com/office/drawing/2010/main" val="0"/>
              </a:ext>
            </a:extLst>
          </a:blip>
          <a:srcRect l="50000" t="38766" r="39398" b="48102"/>
          <a:stretch/>
        </p:blipFill>
        <p:spPr bwMode="auto">
          <a:xfrm>
            <a:off x="4571999" y="2713630"/>
            <a:ext cx="966564" cy="90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71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descr="Paper bag"/>
          <p:cNvSpPr>
            <a:spLocks noGrp="1" noChangeArrowheads="1"/>
          </p:cNvSpPr>
          <p:nvPr>
            <p:ph idx="1"/>
          </p:nvPr>
        </p:nvSpPr>
        <p:spPr>
          <a:xfrm>
            <a:off x="4763" y="1600200"/>
            <a:ext cx="2438400" cy="1325563"/>
          </a:xfrm>
          <a:effectLst>
            <a:outerShdw dist="563972" dir="14049741" sx="125000" sy="125000" algn="tl" rotWithShape="0">
              <a:srgbClr val="C7DFD3">
                <a:alpha val="79999"/>
              </a:srgbClr>
            </a:outerShdw>
          </a:effectLst>
        </p:spPr>
        <p:txBody>
          <a:bodyPr>
            <a:spAutoFit/>
          </a:bodyPr>
          <a:lstStyle/>
          <a:p>
            <a:pPr>
              <a:spcBef>
                <a:spcPct val="50000"/>
              </a:spcBef>
            </a:pPr>
            <a:r>
              <a:rPr lang="en-US" sz="4000" dirty="0">
                <a:solidFill>
                  <a:schemeClr val="tx1"/>
                </a:solidFill>
                <a:latin typeface="Times New Roman" charset="0"/>
              </a:rPr>
              <a:t>How did this</a:t>
            </a:r>
            <a:r>
              <a:rPr lang="mr-IN" sz="4000" dirty="0">
                <a:solidFill>
                  <a:schemeClr val="tx1"/>
                </a:solidFill>
                <a:latin typeface="Times New Roman" charset="0"/>
              </a:rPr>
              <a:t>…</a:t>
            </a:r>
            <a:endParaRPr lang="en-US" sz="4000" dirty="0">
              <a:solidFill>
                <a:schemeClr val="tx1"/>
              </a:solidFill>
              <a:latin typeface="Times New Roman" charset="0"/>
            </a:endParaRPr>
          </a:p>
        </p:txBody>
      </p:sp>
      <p:pic>
        <p:nvPicPr>
          <p:cNvPr id="7170" name="Picture 10" descr="NorthAmerica17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4979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112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3" descr="NorthAmerica176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27" r="-1186"/>
          <a:stretch>
            <a:fillRect/>
          </a:stretch>
        </p:blipFill>
        <p:spPr>
          <a:xfrm>
            <a:off x="1981200" y="1588"/>
            <a:ext cx="5194300" cy="6858000"/>
          </a:xfrm>
        </p:spPr>
      </p:pic>
      <p:sp>
        <p:nvSpPr>
          <p:cNvPr id="8194" name="TextBox 4"/>
          <p:cNvSpPr txBox="1">
            <a:spLocks noChangeArrowheads="1"/>
          </p:cNvSpPr>
          <p:nvPr/>
        </p:nvSpPr>
        <p:spPr bwMode="auto">
          <a:xfrm>
            <a:off x="7086600" y="2057400"/>
            <a:ext cx="2362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a:solidFill>
                  <a:schemeClr val="tx1"/>
                </a:solidFill>
                <a:latin typeface="Bangla Sangam MN" charset="0"/>
                <a:cs typeface="Bangla Sangam MN" charset="0"/>
              </a:rPr>
              <a:t>Become This</a:t>
            </a:r>
            <a:r>
              <a:rPr lang="mr-IN" sz="3600">
                <a:solidFill>
                  <a:schemeClr val="tx1"/>
                </a:solidFill>
                <a:latin typeface="Bangla Sangam MN" charset="0"/>
                <a:cs typeface="Bangla Sangam MN" charset="0"/>
              </a:rPr>
              <a:t>…</a:t>
            </a:r>
            <a:endParaRPr lang="en-US" sz="3600">
              <a:solidFill>
                <a:schemeClr val="tx1"/>
              </a:solidFill>
              <a:latin typeface="Bangla Sangam MN" charset="0"/>
              <a:cs typeface="Bangla Sangam MN" charset="0"/>
            </a:endParaRPr>
          </a:p>
        </p:txBody>
      </p:sp>
    </p:spTree>
    <p:extLst>
      <p:ext uri="{BB962C8B-B14F-4D97-AF65-F5344CB8AC3E}">
        <p14:creationId xmlns:p14="http://schemas.microsoft.com/office/powerpoint/2010/main" val="214339266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idx="1"/>
          </p:nvPr>
        </p:nvSpPr>
        <p:spPr>
          <a:xfrm>
            <a:off x="0" y="0"/>
            <a:ext cx="9144000" cy="6858000"/>
          </a:xfrm>
          <a:solidFill>
            <a:schemeClr val="bg1"/>
          </a:solidFill>
        </p:spPr>
        <p:txBody>
          <a:bodyPr rtlCol="0">
            <a:normAutofit fontScale="92500"/>
          </a:bodyPr>
          <a:lstStyle/>
          <a:p>
            <a:pPr marL="0" indent="0" algn="ctr" fontAlgn="auto">
              <a:spcAft>
                <a:spcPts val="0"/>
              </a:spcAft>
              <a:buClr>
                <a:schemeClr val="accent1">
                  <a:lumMod val="60000"/>
                  <a:lumOff val="40000"/>
                </a:schemeClr>
              </a:buClr>
              <a:buFont typeface="Arial" charset="0"/>
              <a:buNone/>
              <a:defRPr/>
            </a:pPr>
            <a:r>
              <a:rPr lang="en-US" b="1" u="sng" dirty="0">
                <a:solidFill>
                  <a:schemeClr val="tx1">
                    <a:lumMod val="65000"/>
                    <a:lumOff val="35000"/>
                  </a:schemeClr>
                </a:solidFill>
                <a:ea typeface="+mn-ea"/>
                <a:cs typeface="+mn-cs"/>
              </a:rPr>
              <a:t>Essential Question</a:t>
            </a:r>
            <a:r>
              <a:rPr lang="en-US" b="1" dirty="0">
                <a:solidFill>
                  <a:schemeClr val="tx1">
                    <a:lumMod val="65000"/>
                    <a:lumOff val="35000"/>
                  </a:schemeClr>
                </a:solidFill>
                <a:ea typeface="+mn-ea"/>
                <a:cs typeface="+mn-cs"/>
              </a:rPr>
              <a:t>:</a:t>
            </a:r>
          </a:p>
          <a:p>
            <a:pPr marL="457200" lvl="1" indent="0" fontAlgn="auto">
              <a:spcAft>
                <a:spcPts val="0"/>
              </a:spcAft>
              <a:buClr>
                <a:schemeClr val="accent1">
                  <a:lumMod val="75000"/>
                </a:schemeClr>
              </a:buClr>
              <a:buFont typeface="Arial" charset="0"/>
              <a:buNone/>
              <a:defRPr/>
            </a:pPr>
            <a:r>
              <a:rPr lang="en-US" sz="3600" dirty="0">
                <a:solidFill>
                  <a:schemeClr val="tx1">
                    <a:lumMod val="65000"/>
                    <a:lumOff val="35000"/>
                  </a:schemeClr>
                </a:solidFill>
                <a:ea typeface="+mn-ea"/>
              </a:rPr>
              <a:t>What factors led </a:t>
            </a:r>
            <a:r>
              <a:rPr lang="en-US" sz="3600" dirty="0" smtClean="0">
                <a:solidFill>
                  <a:schemeClr val="tx1">
                    <a:lumMod val="65000"/>
                    <a:lumOff val="35000"/>
                  </a:schemeClr>
                </a:solidFill>
                <a:ea typeface="+mn-ea"/>
              </a:rPr>
              <a:t>to beginning of the Seven Years War and what effect did the Seven Years War have on North America? </a:t>
            </a:r>
            <a:endParaRPr lang="en-US" sz="3600" dirty="0">
              <a:solidFill>
                <a:schemeClr val="tx1">
                  <a:lumMod val="65000"/>
                  <a:lumOff val="35000"/>
                </a:schemeClr>
              </a:solidFill>
              <a:ea typeface="+mn-ea"/>
            </a:endParaRPr>
          </a:p>
          <a:p>
            <a:pPr fontAlgn="auto">
              <a:spcAft>
                <a:spcPts val="0"/>
              </a:spcAft>
              <a:buClr>
                <a:schemeClr val="accent1">
                  <a:lumMod val="60000"/>
                  <a:lumOff val="40000"/>
                </a:schemeClr>
              </a:buClr>
              <a:buFont typeface="Wingdings 2" pitchFamily="18" charset="2"/>
              <a:buChar char=""/>
              <a:defRPr/>
            </a:pPr>
            <a:endParaRPr lang="en-US" sz="2800" dirty="0">
              <a:solidFill>
                <a:schemeClr val="tx1">
                  <a:lumMod val="65000"/>
                  <a:lumOff val="35000"/>
                </a:schemeClr>
              </a:solidFill>
              <a:ea typeface="+mn-ea"/>
              <a:cs typeface="+mn-cs"/>
            </a:endParaRPr>
          </a:p>
          <a:p>
            <a:pPr marL="0" indent="0" algn="ctr" fontAlgn="auto">
              <a:spcAft>
                <a:spcPts val="0"/>
              </a:spcAft>
              <a:buClr>
                <a:schemeClr val="accent1">
                  <a:lumMod val="60000"/>
                  <a:lumOff val="40000"/>
                </a:schemeClr>
              </a:buClr>
              <a:buFont typeface="Arial" charset="0"/>
              <a:buNone/>
              <a:defRPr/>
            </a:pPr>
            <a:r>
              <a:rPr lang="en-US" b="1" u="sng" dirty="0">
                <a:solidFill>
                  <a:schemeClr val="tx1"/>
                </a:solidFill>
                <a:ea typeface="+mn-ea"/>
                <a:cs typeface="+mn-cs"/>
              </a:rPr>
              <a:t>Warm-Up Question</a:t>
            </a:r>
            <a:r>
              <a:rPr lang="en-US" b="1" dirty="0">
                <a:solidFill>
                  <a:schemeClr val="tx1"/>
                </a:solidFill>
                <a:ea typeface="+mn-ea"/>
                <a:cs typeface="+mn-cs"/>
              </a:rPr>
              <a:t>:</a:t>
            </a:r>
          </a:p>
          <a:p>
            <a:pPr marL="457200" lvl="1" indent="0" fontAlgn="auto">
              <a:spcAft>
                <a:spcPts val="0"/>
              </a:spcAft>
              <a:buClr>
                <a:schemeClr val="accent1">
                  <a:lumMod val="75000"/>
                </a:schemeClr>
              </a:buClr>
              <a:buFont typeface="Arial" charset="0"/>
              <a:buNone/>
              <a:defRPr/>
            </a:pPr>
            <a:r>
              <a:rPr lang="en-US" sz="3600" b="1" dirty="0" smtClean="0">
                <a:solidFill>
                  <a:schemeClr val="tx1"/>
                </a:solidFill>
                <a:ea typeface="+mn-ea"/>
              </a:rPr>
              <a:t>What is the most essential thing to have for war? </a:t>
            </a:r>
          </a:p>
          <a:p>
            <a:pPr lvl="1" fontAlgn="auto">
              <a:spcAft>
                <a:spcPts val="0"/>
              </a:spcAft>
              <a:buClr>
                <a:schemeClr val="accent1">
                  <a:lumMod val="75000"/>
                </a:schemeClr>
              </a:buClr>
              <a:buFont typeface="Wingdings 2" pitchFamily="18" charset="2"/>
              <a:buChar char=""/>
              <a:defRPr/>
            </a:pPr>
            <a:r>
              <a:rPr lang="en-US" sz="3600" b="1" dirty="0" smtClean="0">
                <a:solidFill>
                  <a:schemeClr val="tx1"/>
                </a:solidFill>
                <a:ea typeface="+mn-ea"/>
              </a:rPr>
              <a:t>People</a:t>
            </a:r>
          </a:p>
          <a:p>
            <a:pPr lvl="1" fontAlgn="auto">
              <a:spcAft>
                <a:spcPts val="0"/>
              </a:spcAft>
              <a:buClr>
                <a:schemeClr val="accent1">
                  <a:lumMod val="75000"/>
                </a:schemeClr>
              </a:buClr>
              <a:buFont typeface="Wingdings 2" pitchFamily="18" charset="2"/>
              <a:buChar char=""/>
              <a:defRPr/>
            </a:pPr>
            <a:r>
              <a:rPr lang="en-US" sz="3600" b="1" dirty="0" smtClean="0">
                <a:solidFill>
                  <a:schemeClr val="tx1"/>
                </a:solidFill>
                <a:ea typeface="+mn-ea"/>
              </a:rPr>
              <a:t>Weapons</a:t>
            </a:r>
          </a:p>
          <a:p>
            <a:pPr lvl="1" fontAlgn="auto">
              <a:spcAft>
                <a:spcPts val="0"/>
              </a:spcAft>
              <a:buClr>
                <a:schemeClr val="accent1">
                  <a:lumMod val="75000"/>
                </a:schemeClr>
              </a:buClr>
              <a:buFont typeface="Wingdings 2" pitchFamily="18" charset="2"/>
              <a:buChar char=""/>
              <a:defRPr/>
            </a:pPr>
            <a:r>
              <a:rPr lang="en-US" sz="3600" b="1" dirty="0" smtClean="0">
                <a:solidFill>
                  <a:schemeClr val="tx1"/>
                </a:solidFill>
                <a:ea typeface="+mn-ea"/>
              </a:rPr>
              <a:t>Strong Economy (Food, Clothing, </a:t>
            </a:r>
            <a:r>
              <a:rPr lang="en-US" sz="3600" b="1" dirty="0" err="1" smtClean="0">
                <a:solidFill>
                  <a:schemeClr val="tx1"/>
                </a:solidFill>
                <a:ea typeface="+mn-ea"/>
              </a:rPr>
              <a:t>etc</a:t>
            </a:r>
            <a:r>
              <a:rPr lang="en-US" sz="3600" b="1" dirty="0" smtClean="0">
                <a:solidFill>
                  <a:schemeClr val="tx1"/>
                </a:solidFill>
                <a:ea typeface="+mn-ea"/>
              </a:rPr>
              <a:t>)</a:t>
            </a:r>
            <a:endParaRPr lang="en-US" sz="3600" b="1" dirty="0">
              <a:solidFill>
                <a:schemeClr val="tx1"/>
              </a:solidFill>
              <a:ea typeface="+mn-ea"/>
            </a:endParaRPr>
          </a:p>
        </p:txBody>
      </p:sp>
    </p:spTree>
    <p:custDataLst>
      <p:tags r:id="rId1"/>
    </p:custDataLst>
    <p:extLst>
      <p:ext uri="{BB962C8B-B14F-4D97-AF65-F5344CB8AC3E}">
        <p14:creationId xmlns:p14="http://schemas.microsoft.com/office/powerpoint/2010/main" val="1019944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4">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533400" y="134938"/>
            <a:ext cx="8077200" cy="2025650"/>
          </a:xfrm>
          <a:prstGeom prst="rect">
            <a:avLst/>
          </a:prstGeom>
          <a:gradFill rotWithShape="1">
            <a:gsLst>
              <a:gs pos="0">
                <a:srgbClr val="DCD4FC"/>
              </a:gs>
              <a:gs pos="100000">
                <a:srgbClr val="DBCAC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b="1">
                <a:latin typeface="Baskerville Old Face" charset="0"/>
              </a:rPr>
              <a:t>On May 9, 1754, </a:t>
            </a:r>
            <a:r>
              <a:rPr lang="en-US" sz="1800" b="1" i="1">
                <a:latin typeface="Baskerville Old Face" charset="0"/>
              </a:rPr>
              <a:t>Join, or Die</a:t>
            </a:r>
            <a:r>
              <a:rPr lang="en-US" sz="1800" b="1">
                <a:latin typeface="Baskerville Old Face" charset="0"/>
              </a:rPr>
              <a:t>, considered the first American political cartoon, was printed in </a:t>
            </a:r>
            <a:r>
              <a:rPr lang="en-US" sz="1800" b="1" i="1">
                <a:latin typeface="Baskerville Old Face" charset="0"/>
              </a:rPr>
              <a:t>The Pennsylvania Gazette</a:t>
            </a:r>
            <a:r>
              <a:rPr lang="en-US" sz="1800" b="1">
                <a:latin typeface="Baskerville Old Face" charset="0"/>
              </a:rPr>
              <a:t>. The message for the cartoon, written Benjamin Franklin, was concern about increasing French pressure along the western frontier of the colonies. </a:t>
            </a:r>
          </a:p>
          <a:p>
            <a:pPr algn="ctr" eaLnBrk="1" hangingPunct="1">
              <a:spcBef>
                <a:spcPct val="50000"/>
              </a:spcBef>
            </a:pPr>
            <a:r>
              <a:rPr lang="en-US" sz="1800" b="1">
                <a:latin typeface="Baskerville Old Face" charset="0"/>
              </a:rPr>
              <a:t>Why is the snake split into 8 segments?</a:t>
            </a:r>
          </a:p>
          <a:p>
            <a:pPr algn="ctr" eaLnBrk="1" hangingPunct="1">
              <a:spcBef>
                <a:spcPct val="50000"/>
              </a:spcBef>
            </a:pPr>
            <a:r>
              <a:rPr lang="en-US" sz="1800" b="1">
                <a:latin typeface="Baskerville Old Face" charset="0"/>
              </a:rPr>
              <a:t>Who is being  asked to join? What should they join? </a:t>
            </a:r>
            <a:endParaRPr lang="en-US" sz="1800" b="1">
              <a:latin typeface="Verdana" charset="0"/>
            </a:endParaRPr>
          </a:p>
        </p:txBody>
      </p:sp>
      <p:pic>
        <p:nvPicPr>
          <p:cNvPr id="5123" name="Picture 3" descr="join or d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133600"/>
            <a:ext cx="7239000" cy="464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97087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2600" y="1027152"/>
            <a:ext cx="3802062" cy="5970865"/>
          </a:xfrm>
          <a:prstGeom prst="rect">
            <a:avLst/>
          </a:prstGeom>
        </p:spPr>
        <p:txBody>
          <a:bodyPr wrap="square">
            <a:spAutoFit/>
          </a:bodyPr>
          <a:lstStyle/>
          <a:p>
            <a:pPr marL="457200" indent="-457200">
              <a:spcAft>
                <a:spcPts val="1800"/>
              </a:spcAft>
              <a:buBlip>
                <a:blip r:embed="rId2"/>
              </a:buBlip>
            </a:pPr>
            <a:r>
              <a:rPr lang="en-US" sz="3200" b="1" dirty="0" smtClean="0"/>
              <a:t>Long-standing rivalry between France &amp; England</a:t>
            </a:r>
          </a:p>
          <a:p>
            <a:pPr marL="457200" indent="-457200">
              <a:spcAft>
                <a:spcPts val="1800"/>
              </a:spcAft>
              <a:buBlip>
                <a:blip r:embed="rId2"/>
              </a:buBlip>
            </a:pPr>
            <a:r>
              <a:rPr lang="en-US" sz="3200" b="1" dirty="0" smtClean="0"/>
              <a:t>War fought in Europe from 1754-1763</a:t>
            </a:r>
          </a:p>
          <a:p>
            <a:pPr marL="457200" indent="-457200">
              <a:spcAft>
                <a:spcPts val="1800"/>
              </a:spcAft>
              <a:buBlip>
                <a:blip r:embed="rId2"/>
              </a:buBlip>
            </a:pPr>
            <a:r>
              <a:rPr lang="en-US" sz="3200" b="1" dirty="0" smtClean="0"/>
              <a:t>Also known as the Seven Years’ War</a:t>
            </a:r>
          </a:p>
        </p:txBody>
      </p:sp>
      <p:pic>
        <p:nvPicPr>
          <p:cNvPr id="5" name="Picture 12" descr="NoAmer-1750"/>
          <p:cNvPicPr>
            <a:picLocks noChangeAspect="1" noChangeArrowheads="1"/>
          </p:cNvPicPr>
          <p:nvPr/>
        </p:nvPicPr>
        <p:blipFill rotWithShape="1">
          <a:blip r:embed="rId3">
            <a:lum bright="-12000" contrast="42000"/>
            <a:extLst>
              <a:ext uri="{28A0092B-C50C-407E-A947-70E740481C1C}">
                <a14:useLocalDpi xmlns:a14="http://schemas.microsoft.com/office/drawing/2010/main" val="0"/>
              </a:ext>
            </a:extLst>
          </a:blip>
          <a:srcRect l="11913" t="663" r="1984"/>
          <a:stretch/>
        </p:blipFill>
        <p:spPr bwMode="auto">
          <a:xfrm>
            <a:off x="76200" y="982977"/>
            <a:ext cx="5486400" cy="579882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3530" t="7693" r="14359" b="25488"/>
          <a:stretch/>
        </p:blipFill>
        <p:spPr bwMode="auto">
          <a:xfrm>
            <a:off x="-1" y="0"/>
            <a:ext cx="5390867" cy="132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86400" y="228600"/>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39899008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r="31620" b="34098"/>
          <a:stretch/>
        </p:blipFill>
        <p:spPr bwMode="auto">
          <a:xfrm>
            <a:off x="-380999" y="-152400"/>
            <a:ext cx="4243316" cy="146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4" descr="OhioRiverValley-1753"/>
          <p:cNvPicPr>
            <a:picLocks noChangeAspect="1" noChangeArrowheads="1"/>
          </p:cNvPicPr>
          <p:nvPr/>
        </p:nvPicPr>
        <p:blipFill>
          <a:blip r:embed="rId3">
            <a:lum bright="-6000" contrast="36000"/>
            <a:extLst>
              <a:ext uri="{28A0092B-C50C-407E-A947-70E740481C1C}">
                <a14:useLocalDpi xmlns:a14="http://schemas.microsoft.com/office/drawing/2010/main" val="0"/>
              </a:ext>
            </a:extLst>
          </a:blip>
          <a:srcRect/>
          <a:stretch>
            <a:fillRect/>
          </a:stretch>
        </p:blipFill>
        <p:spPr bwMode="auto">
          <a:xfrm>
            <a:off x="4267200" y="207846"/>
            <a:ext cx="4682079" cy="651227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332629"/>
            <a:ext cx="4267200" cy="5247590"/>
          </a:xfrm>
          <a:prstGeom prst="rect">
            <a:avLst/>
          </a:prstGeom>
        </p:spPr>
        <p:txBody>
          <a:bodyPr wrap="square">
            <a:spAutoFit/>
          </a:bodyPr>
          <a:lstStyle/>
          <a:p>
            <a:pPr marL="457200" indent="-457200">
              <a:spcAft>
                <a:spcPts val="1800"/>
              </a:spcAft>
              <a:buBlip>
                <a:blip r:embed="rId4"/>
              </a:buBlip>
            </a:pPr>
            <a:r>
              <a:rPr lang="en-US" sz="3200" b="1" dirty="0" smtClean="0"/>
              <a:t>English concerned about French Forts being built by in the Ohio River Valley</a:t>
            </a:r>
          </a:p>
          <a:p>
            <a:pPr marL="457200" indent="-457200">
              <a:spcAft>
                <a:spcPts val="1800"/>
              </a:spcAft>
              <a:buBlip>
                <a:blip r:embed="rId4"/>
              </a:buBlip>
            </a:pPr>
            <a:r>
              <a:rPr lang="en-US" sz="3200" b="1" dirty="0" smtClean="0"/>
              <a:t>Population of English colonies growing rapidly &amp; pushing west</a:t>
            </a:r>
          </a:p>
        </p:txBody>
      </p:sp>
      <p:sp>
        <p:nvSpPr>
          <p:cNvPr id="5" name="TextBox 4"/>
          <p:cNvSpPr txBox="1"/>
          <p:nvPr/>
        </p:nvSpPr>
        <p:spPr>
          <a:xfrm>
            <a:off x="3733800" y="152400"/>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277961767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eam_from_Fraser_Valle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Down Arrow 4"/>
          <p:cNvSpPr/>
          <p:nvPr/>
        </p:nvSpPr>
        <p:spPr>
          <a:xfrm>
            <a:off x="2262909" y="1246909"/>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5"/>
          <p:cNvSpPr/>
          <p:nvPr/>
        </p:nvSpPr>
        <p:spPr>
          <a:xfrm>
            <a:off x="4054764" y="1888513"/>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46995" y="600578"/>
            <a:ext cx="1439817" cy="646331"/>
          </a:xfrm>
          <a:prstGeom prst="rect">
            <a:avLst/>
          </a:prstGeom>
          <a:noFill/>
        </p:spPr>
        <p:txBody>
          <a:bodyPr wrap="none" rtlCol="0">
            <a:spAutoFit/>
          </a:bodyPr>
          <a:lstStyle/>
          <a:p>
            <a:r>
              <a:rPr lang="en-US" sz="3600" dirty="0" smtClean="0"/>
              <a:t>Above </a:t>
            </a:r>
            <a:endParaRPr lang="en-US" sz="3600" dirty="0"/>
          </a:p>
        </p:txBody>
      </p:sp>
      <p:sp>
        <p:nvSpPr>
          <p:cNvPr id="8" name="TextBox 7"/>
          <p:cNvSpPr txBox="1"/>
          <p:nvPr/>
        </p:nvSpPr>
        <p:spPr>
          <a:xfrm>
            <a:off x="3539479" y="1076143"/>
            <a:ext cx="1428596" cy="646331"/>
          </a:xfrm>
          <a:prstGeom prst="rect">
            <a:avLst/>
          </a:prstGeom>
          <a:noFill/>
        </p:spPr>
        <p:txBody>
          <a:bodyPr wrap="none" rtlCol="0">
            <a:spAutoFit/>
          </a:bodyPr>
          <a:lstStyle/>
          <a:p>
            <a:r>
              <a:rPr lang="en-US" sz="3600" dirty="0" smtClean="0"/>
              <a:t>Below</a:t>
            </a:r>
            <a:endParaRPr lang="en-US" sz="3600" dirty="0"/>
          </a:p>
        </p:txBody>
      </p:sp>
    </p:spTree>
    <p:extLst>
      <p:ext uri="{BB962C8B-B14F-4D97-AF65-F5344CB8AC3E}">
        <p14:creationId xmlns:p14="http://schemas.microsoft.com/office/powerpoint/2010/main" val="17736527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upload.wikimedia.org/wikipedia/commons/thumb/c/c7/Washington_1772.jpg/640px-Washington_1772.jpg"/>
          <p:cNvPicPr>
            <a:picLocks noChangeAspect="1" noChangeArrowheads="1"/>
          </p:cNvPicPr>
          <p:nvPr/>
        </p:nvPicPr>
        <p:blipFill rotWithShape="1">
          <a:blip r:embed="rId2">
            <a:extLst>
              <a:ext uri="{28A0092B-C50C-407E-A947-70E740481C1C}">
                <a14:useLocalDpi xmlns:a14="http://schemas.microsoft.com/office/drawing/2010/main" val="0"/>
              </a:ext>
            </a:extLst>
          </a:blip>
          <a:srcRect l="9541" r="14056"/>
          <a:stretch/>
        </p:blipFill>
        <p:spPr bwMode="auto">
          <a:xfrm>
            <a:off x="4544704" y="-14785"/>
            <a:ext cx="4599296" cy="68475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74" y="1259443"/>
            <a:ext cx="4645926" cy="5355312"/>
          </a:xfrm>
          <a:prstGeom prst="rect">
            <a:avLst/>
          </a:prstGeom>
        </p:spPr>
        <p:txBody>
          <a:bodyPr wrap="square">
            <a:spAutoFit/>
          </a:bodyPr>
          <a:lstStyle/>
          <a:p>
            <a:pPr marL="457200" indent="-457200">
              <a:spcAft>
                <a:spcPts val="1800"/>
              </a:spcAft>
              <a:buBlip>
                <a:blip r:embed="rId3"/>
              </a:buBlip>
            </a:pPr>
            <a:r>
              <a:rPr lang="en-US" sz="2400" b="1" dirty="0" smtClean="0"/>
              <a:t>Young Major George Washington leads a small force into Ohio in 1754</a:t>
            </a:r>
          </a:p>
          <a:p>
            <a:pPr marL="457200" indent="-457200">
              <a:spcAft>
                <a:spcPts val="1800"/>
              </a:spcAft>
              <a:buBlip>
                <a:blip r:embed="rId3"/>
              </a:buBlip>
            </a:pPr>
            <a:r>
              <a:rPr lang="en-US" sz="2400" b="1" dirty="0" smtClean="0"/>
              <a:t>Hoped to capture the French Fort Duquesne but defeated and forced to retreat &amp; build Fort Necessity</a:t>
            </a:r>
          </a:p>
          <a:p>
            <a:pPr marL="457200" indent="-457200">
              <a:spcAft>
                <a:spcPts val="1800"/>
              </a:spcAft>
              <a:buBlip>
                <a:blip r:embed="rId3"/>
              </a:buBlip>
            </a:pPr>
            <a:r>
              <a:rPr lang="en-US" sz="2400" b="1" dirty="0" smtClean="0"/>
              <a:t>Defeated by French &amp; Native Americans and forced to return to Virginia</a:t>
            </a:r>
          </a:p>
        </p:txBody>
      </p:sp>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223" t="6886" r="6932" b="31442"/>
          <a:stretch/>
        </p:blipFill>
        <p:spPr bwMode="auto">
          <a:xfrm>
            <a:off x="2275" y="-1"/>
            <a:ext cx="6322325" cy="134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762000"/>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335410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5" name="Object 4"/>
          <p:cNvGraphicFramePr>
            <a:graphicFrameLocks noChangeAspect="1"/>
          </p:cNvGraphicFramePr>
          <p:nvPr/>
        </p:nvGraphicFramePr>
        <p:xfrm>
          <a:off x="0" y="0"/>
          <a:ext cx="9144000" cy="6324600"/>
        </p:xfrm>
        <a:graphic>
          <a:graphicData uri="http://schemas.openxmlformats.org/presentationml/2006/ole">
            <mc:AlternateContent xmlns:mc="http://schemas.openxmlformats.org/markup-compatibility/2006">
              <mc:Choice xmlns:v="urn:schemas-microsoft-com:vml" Requires="v">
                <p:oleObj spid="_x0000_s1031" name="Bitmap Image" r:id="rId3" imgW="8733333" imgH="6039693" progId="Paint.Picture">
                  <p:embed/>
                </p:oleObj>
              </mc:Choice>
              <mc:Fallback>
                <p:oleObj name="Bitmap Image" r:id="rId3" imgW="8733333" imgH="603969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34364834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s.fineartamerica.com/images-medium-large/3-edward-braddock-gran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5315"/>
            <a:ext cx="5187523" cy="65664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33999" y="1259442"/>
            <a:ext cx="3810001" cy="4985980"/>
          </a:xfrm>
          <a:prstGeom prst="rect">
            <a:avLst/>
          </a:prstGeom>
        </p:spPr>
        <p:txBody>
          <a:bodyPr wrap="square">
            <a:spAutoFit/>
          </a:bodyPr>
          <a:lstStyle/>
          <a:p>
            <a:pPr marL="457200" indent="-457200">
              <a:spcAft>
                <a:spcPts val="1800"/>
              </a:spcAft>
              <a:buBlip>
                <a:blip r:embed="rId3"/>
              </a:buBlip>
            </a:pPr>
            <a:r>
              <a:rPr lang="en-US" sz="2400" b="1" dirty="0" smtClean="0"/>
              <a:t>British send General Edward Braddock to drive the French out of the Ohio Valley in 1755</a:t>
            </a:r>
          </a:p>
          <a:p>
            <a:pPr marL="457200" indent="-457200">
              <a:spcAft>
                <a:spcPts val="1800"/>
              </a:spcAft>
              <a:buBlip>
                <a:blip r:embed="rId3"/>
              </a:buBlip>
            </a:pPr>
            <a:r>
              <a:rPr lang="en-US" sz="2400" b="1" dirty="0" smtClean="0"/>
              <a:t>He is defeated and killed soon after by a French &amp; Indian ambush</a:t>
            </a:r>
          </a:p>
          <a:p>
            <a:pPr marL="457200" indent="-457200">
              <a:spcAft>
                <a:spcPts val="1800"/>
              </a:spcAft>
              <a:buBlip>
                <a:blip r:embed="rId3"/>
              </a:buBlip>
            </a:pPr>
            <a:r>
              <a:rPr lang="en-US" sz="2400" b="1" dirty="0" smtClean="0"/>
              <a:t>War officially declared in 1756</a:t>
            </a:r>
          </a:p>
        </p:txBody>
      </p:sp>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156" t="6867" r="4808" b="29178"/>
          <a:stretch/>
        </p:blipFill>
        <p:spPr bwMode="auto">
          <a:xfrm>
            <a:off x="2088107" y="0"/>
            <a:ext cx="7055894" cy="1419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867400" y="-76200"/>
            <a:ext cx="533400" cy="584776"/>
          </a:xfrm>
          <a:prstGeom prst="rect">
            <a:avLst/>
          </a:prstGeom>
          <a:noFill/>
        </p:spPr>
        <p:txBody>
          <a:bodyPr wrap="squar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1918410704"/>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heel(1)">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heel(1)">
                                      <p:cBhvr>
                                        <p:cTn id="1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sp>
        <p:nvSpPr>
          <p:cNvPr id="5123"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9275"/>
            <a:ext cx="9144000" cy="542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6148" name="Group 4"/>
          <p:cNvGrpSpPr>
            <a:grpSpLocks/>
          </p:cNvGrpSpPr>
          <p:nvPr/>
        </p:nvGrpSpPr>
        <p:grpSpPr bwMode="auto">
          <a:xfrm>
            <a:off x="1258888" y="1484313"/>
            <a:ext cx="7670800" cy="4462462"/>
            <a:chOff x="793" y="935"/>
            <a:chExt cx="4832" cy="2811"/>
          </a:xfrm>
        </p:grpSpPr>
        <p:grpSp>
          <p:nvGrpSpPr>
            <p:cNvPr id="39942" name="Group 5"/>
            <p:cNvGrpSpPr>
              <a:grpSpLocks/>
            </p:cNvGrpSpPr>
            <p:nvPr/>
          </p:nvGrpSpPr>
          <p:grpSpPr bwMode="auto">
            <a:xfrm>
              <a:off x="793" y="935"/>
              <a:ext cx="3627" cy="2040"/>
              <a:chOff x="793" y="935"/>
              <a:chExt cx="3627" cy="2040"/>
            </a:xfrm>
          </p:grpSpPr>
          <p:sp>
            <p:nvSpPr>
              <p:cNvPr id="5128" name="Oval 6"/>
              <p:cNvSpPr>
                <a:spLocks noChangeArrowheads="1"/>
              </p:cNvSpPr>
              <p:nvPr/>
            </p:nvSpPr>
            <p:spPr bwMode="auto">
              <a:xfrm>
                <a:off x="974" y="935"/>
                <a:ext cx="769" cy="633"/>
              </a:xfrm>
              <a:prstGeom prst="ellipse">
                <a:avLst/>
              </a:prstGeom>
              <a:noFill/>
              <a:ln w="2556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sp>
            <p:nvSpPr>
              <p:cNvPr id="5129" name="Oval 7"/>
              <p:cNvSpPr>
                <a:spLocks noChangeArrowheads="1"/>
              </p:cNvSpPr>
              <p:nvPr/>
            </p:nvSpPr>
            <p:spPr bwMode="auto">
              <a:xfrm>
                <a:off x="793" y="1616"/>
                <a:ext cx="769" cy="633"/>
              </a:xfrm>
              <a:prstGeom prst="ellipse">
                <a:avLst/>
              </a:prstGeom>
              <a:noFill/>
              <a:ln w="2556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sp>
            <p:nvSpPr>
              <p:cNvPr id="5130" name="Oval 8"/>
              <p:cNvSpPr>
                <a:spLocks noChangeArrowheads="1"/>
              </p:cNvSpPr>
              <p:nvPr/>
            </p:nvSpPr>
            <p:spPr bwMode="auto">
              <a:xfrm>
                <a:off x="3651" y="1479"/>
                <a:ext cx="769" cy="633"/>
              </a:xfrm>
              <a:prstGeom prst="ellipse">
                <a:avLst/>
              </a:prstGeom>
              <a:noFill/>
              <a:ln w="2556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sp>
            <p:nvSpPr>
              <p:cNvPr id="5131" name="Oval 9"/>
              <p:cNvSpPr>
                <a:spLocks noChangeArrowheads="1"/>
              </p:cNvSpPr>
              <p:nvPr/>
            </p:nvSpPr>
            <p:spPr bwMode="auto">
              <a:xfrm>
                <a:off x="2472" y="1616"/>
                <a:ext cx="769" cy="633"/>
              </a:xfrm>
              <a:prstGeom prst="ellipse">
                <a:avLst/>
              </a:prstGeom>
              <a:noFill/>
              <a:ln w="2556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sp>
            <p:nvSpPr>
              <p:cNvPr id="5132" name="Oval 10"/>
              <p:cNvSpPr>
                <a:spLocks noChangeArrowheads="1"/>
              </p:cNvSpPr>
              <p:nvPr/>
            </p:nvSpPr>
            <p:spPr bwMode="auto">
              <a:xfrm>
                <a:off x="2880" y="2342"/>
                <a:ext cx="769" cy="633"/>
              </a:xfrm>
              <a:prstGeom prst="ellipse">
                <a:avLst/>
              </a:prstGeom>
              <a:noFill/>
              <a:ln w="2556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grpSp>
        <p:sp>
          <p:nvSpPr>
            <p:cNvPr id="5127" name="Text Box 11"/>
            <p:cNvSpPr txBox="1">
              <a:spLocks noChangeArrowheads="1"/>
            </p:cNvSpPr>
            <p:nvPr/>
          </p:nvSpPr>
          <p:spPr bwMode="auto">
            <a:xfrm>
              <a:off x="1674" y="3419"/>
              <a:ext cx="3952"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charset="0"/>
                  <a:ea typeface="SimSun" charset="0"/>
                  <a:cs typeface="SimSun"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charset="0"/>
                  <a:ea typeface="SimSun" charset="0"/>
                  <a:cs typeface="SimSun"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charset="0"/>
                  <a:ea typeface="SimSun" charset="0"/>
                  <a:cs typeface="SimSun"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5pPr>
              <a:lvl6pPr defTabSz="449263" eaLnBrk="0" fontAlgn="base" hangingPunct="0">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6pPr>
              <a:lvl7pPr defTabSz="449263" eaLnBrk="0" fontAlgn="base" hangingPunct="0">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7pPr>
              <a:lvl8pPr defTabSz="449263" eaLnBrk="0" fontAlgn="base" hangingPunct="0">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8pPr>
              <a:lvl9pPr defTabSz="449263" eaLnBrk="0" fontAlgn="base" hangingPunct="0">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charset="0"/>
                  <a:ea typeface="SimSun" charset="0"/>
                  <a:cs typeface="SimSun" charset="0"/>
                </a:defRPr>
              </a:lvl9pPr>
            </a:lstStyle>
            <a:p>
              <a:pPr eaLnBrk="1" hangingPunct="1">
                <a:buSzPct val="100000"/>
                <a:defRPr/>
              </a:pPr>
              <a:r>
                <a:rPr lang="en-CA" sz="2800" smtClean="0">
                  <a:solidFill>
                    <a:srgbClr val="FF0000"/>
                  </a:solidFill>
                </a:rPr>
                <a:t>Colonial Conflict between French &amp; British</a:t>
              </a:r>
            </a:p>
          </p:txBody>
        </p:sp>
      </p:grpSp>
    </p:spTree>
    <p:extLst>
      <p:ext uri="{BB962C8B-B14F-4D97-AF65-F5344CB8AC3E}">
        <p14:creationId xmlns:p14="http://schemas.microsoft.com/office/powerpoint/2010/main" val="238612614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1" fill="hold">
                                          <p:stCondLst>
                                            <p:cond delay="0"/>
                                          </p:stCondLst>
                                        </p:cTn>
                                        <p:tgtEl>
                                          <p:spTgt spid="6147"/>
                                        </p:tgtEl>
                                        <p:attrNameLst>
                                          <p:attrName>style.visibility</p:attrName>
                                        </p:attrNameLst>
                                      </p:cBhvr>
                                      <p:to>
                                        <p:strVal val="visible"/>
                                      </p:to>
                                    </p:set>
                                    <p:anim calcmode="lin" valueType="num">
                                      <p:cBhvr additive="repl">
                                        <p:cTn id="7" dur="500" fill="hold"/>
                                        <p:tgtEl>
                                          <p:spTgt spid="6147"/>
                                        </p:tgtEl>
                                        <p:attrNameLst>
                                          <p:attrName>ppt_w</p:attrName>
                                        </p:attrNameLst>
                                      </p:cBhvr>
                                      <p:tavLst>
                                        <p:tav tm="100000">
                                          <p:val>
                                            <p:fltVal val="0"/>
                                          </p:val>
                                        </p:tav>
                                        <p:tav>
                                          <p:val>
                                            <p:strVal val="#ppt_w"/>
                                          </p:val>
                                        </p:tav>
                                      </p:tavLst>
                                    </p:anim>
                                    <p:anim calcmode="lin" valueType="num">
                                      <p:cBhvr additive="repl">
                                        <p:cTn id="8" dur="500" fill="hold"/>
                                        <p:tgtEl>
                                          <p:spTgt spid="6147"/>
                                        </p:tgtEl>
                                        <p:attrNameLst>
                                          <p:attrName>ppt_h</p:attrName>
                                        </p:attrNameLst>
                                      </p:cBhvr>
                                      <p:tavLst>
                                        <p:tav tm="100000">
                                          <p:val>
                                            <p:fltVal val="0"/>
                                          </p:val>
                                        </p:tav>
                                        <p:tav>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additive="repl">
                                        <p:cTn id="12" dur="1" fill="hold">
                                          <p:stCondLst>
                                            <p:cond delay="0"/>
                                          </p:stCondLst>
                                        </p:cTn>
                                        <p:tgtEl>
                                          <p:spTgt spid="6148"/>
                                        </p:tgtEl>
                                        <p:attrNameLst>
                                          <p:attrName>style.visibility</p:attrName>
                                        </p:attrNameLst>
                                      </p:cBhvr>
                                      <p:to>
                                        <p:strVal val="visible"/>
                                      </p:to>
                                    </p:set>
                                    <p:anim calcmode="lin" valueType="num">
                                      <p:cBhvr additive="repl">
                                        <p:cTn id="13" dur="500" fill="hold"/>
                                        <p:tgtEl>
                                          <p:spTgt spid="6148"/>
                                        </p:tgtEl>
                                        <p:attrNameLst>
                                          <p:attrName>ppt_w</p:attrName>
                                        </p:attrNameLst>
                                      </p:cBhvr>
                                      <p:tavLst>
                                        <p:tav tm="100000">
                                          <p:val>
                                            <p:strVal val="4*#ppt_w"/>
                                          </p:val>
                                        </p:tav>
                                        <p:tav>
                                          <p:val>
                                            <p:strVal val="#ppt_w"/>
                                          </p:val>
                                        </p:tav>
                                      </p:tavLst>
                                    </p:anim>
                                    <p:anim calcmode="lin" valueType="num">
                                      <p:cBhvr additive="repl">
                                        <p:cTn id="14" dur="500" fill="hold"/>
                                        <p:tgtEl>
                                          <p:spTgt spid="6148"/>
                                        </p:tgtEl>
                                        <p:attrNameLst>
                                          <p:attrName>ppt_h</p:attrName>
                                        </p:attrNameLst>
                                      </p:cBhvr>
                                      <p:tavLst>
                                        <p:tav tm="100000">
                                          <p:val>
                                            <p:strVal val="4*#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Flag France animated gif 240x18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21908" y="842554"/>
            <a:ext cx="2407692" cy="180576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eal looking United Kingdom flag waving in wind moving animated gif pictu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33821"/>
            <a:ext cx="2286000" cy="1714502"/>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83" t="6867" r="5329" b="24258"/>
          <a:stretch/>
        </p:blipFill>
        <p:spPr bwMode="auto">
          <a:xfrm>
            <a:off x="0" y="0"/>
            <a:ext cx="8229600" cy="152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09800" y="2457084"/>
            <a:ext cx="5638800" cy="461665"/>
          </a:xfrm>
          <a:prstGeom prst="rect">
            <a:avLst/>
          </a:prstGeom>
          <a:noFill/>
        </p:spPr>
        <p:txBody>
          <a:bodyPr wrap="square" rtlCol="0">
            <a:spAutoFit/>
          </a:bodyPr>
          <a:lstStyle/>
          <a:p>
            <a:r>
              <a:rPr lang="en-US" sz="2400" b="1" dirty="0" smtClean="0">
                <a:solidFill>
                  <a:srgbClr val="FF0000"/>
                </a:solidFill>
                <a:effectLst>
                  <a:outerShdw blurRad="38100" dist="38100" dir="2700000" algn="tl">
                    <a:srgbClr val="000000">
                      <a:alpha val="43137"/>
                    </a:srgbClr>
                  </a:outerShdw>
                </a:effectLst>
              </a:rPr>
              <a:t>England 			     France</a:t>
            </a:r>
            <a:endParaRPr lang="en-US" sz="2400" b="1"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76200" y="2971800"/>
            <a:ext cx="9067800" cy="4154983"/>
          </a:xfrm>
          <a:prstGeom prst="rect">
            <a:avLst/>
          </a:prstGeom>
          <a:noFill/>
        </p:spPr>
        <p:txBody>
          <a:bodyPr wrap="square" rtlCol="0">
            <a:spAutoFit/>
          </a:bodyPr>
          <a:lstStyle/>
          <a:p>
            <a:pPr>
              <a:tabLst>
                <a:tab pos="2060575" algn="l"/>
                <a:tab pos="2176463" algn="l"/>
                <a:tab pos="5545138" algn="l"/>
              </a:tabLst>
            </a:pPr>
            <a:r>
              <a:rPr lang="en-US" sz="2400" b="1" dirty="0" smtClean="0">
                <a:solidFill>
                  <a:srgbClr val="002060"/>
                </a:solidFill>
                <a:effectLst>
                  <a:outerShdw blurRad="38100" dist="38100" dir="2700000" algn="tl">
                    <a:srgbClr val="000000">
                      <a:alpha val="43137"/>
                    </a:srgbClr>
                  </a:outerShdw>
                </a:effectLst>
              </a:rPr>
              <a:t>Allies		 Iroquois	</a:t>
            </a:r>
            <a:r>
              <a:rPr lang="en-US" sz="2400" b="1" dirty="0" err="1" smtClean="0">
                <a:solidFill>
                  <a:srgbClr val="002060"/>
                </a:solidFill>
                <a:effectLst>
                  <a:outerShdw blurRad="38100" dist="38100" dir="2700000" algn="tl">
                    <a:srgbClr val="000000">
                      <a:alpha val="43137"/>
                    </a:srgbClr>
                  </a:outerShdw>
                </a:effectLst>
              </a:rPr>
              <a:t>Algonquins</a:t>
            </a:r>
            <a:r>
              <a:rPr lang="en-US" sz="2400" b="1" dirty="0" smtClean="0">
                <a:solidFill>
                  <a:srgbClr val="002060"/>
                </a:solidFill>
                <a:effectLst>
                  <a:outerShdw blurRad="38100" dist="38100" dir="2700000" algn="tl">
                    <a:srgbClr val="000000">
                      <a:alpha val="43137"/>
                    </a:srgbClr>
                  </a:outerShdw>
                </a:effectLst>
              </a:rPr>
              <a:t>, </a:t>
            </a:r>
            <a:r>
              <a:rPr lang="en-US" sz="2400" b="1" dirty="0" err="1" smtClean="0">
                <a:solidFill>
                  <a:srgbClr val="002060"/>
                </a:solidFill>
                <a:effectLst>
                  <a:outerShdw blurRad="38100" dist="38100" dir="2700000" algn="tl">
                    <a:srgbClr val="000000">
                      <a:alpha val="43137"/>
                    </a:srgbClr>
                  </a:outerShdw>
                </a:effectLst>
              </a:rPr>
              <a:t>Hurons</a:t>
            </a:r>
            <a:r>
              <a:rPr lang="en-US" sz="2400" b="1" dirty="0" smtClean="0">
                <a:solidFill>
                  <a:srgbClr val="002060"/>
                </a:solidFill>
                <a:effectLst>
                  <a:outerShdw blurRad="38100" dist="38100" dir="2700000" algn="tl">
                    <a:srgbClr val="000000">
                      <a:alpha val="43137"/>
                    </a:srgbClr>
                  </a:outerShdw>
                </a:effectLst>
              </a:rPr>
              <a:t>, </a:t>
            </a:r>
            <a:br>
              <a:rPr lang="en-US" sz="2400" b="1" dirty="0" smtClean="0">
                <a:solidFill>
                  <a:srgbClr val="002060"/>
                </a:solidFill>
                <a:effectLst>
                  <a:outerShdw blurRad="38100" dist="38100" dir="2700000" algn="tl">
                    <a:srgbClr val="000000">
                      <a:alpha val="43137"/>
                    </a:srgbClr>
                  </a:outerShdw>
                </a:effectLst>
              </a:rPr>
            </a:br>
            <a:r>
              <a:rPr lang="en-US" sz="2400" b="1" dirty="0" smtClean="0">
                <a:solidFill>
                  <a:srgbClr val="002060"/>
                </a:solidFill>
                <a:effectLst>
                  <a:outerShdw blurRad="38100" dist="38100" dir="2700000" algn="tl">
                    <a:srgbClr val="000000">
                      <a:alpha val="43137"/>
                    </a:srgbClr>
                  </a:outerShdw>
                </a:effectLst>
              </a:rPr>
              <a:t>			</a:t>
            </a:r>
            <a:r>
              <a:rPr lang="en-US" sz="2400" b="1" dirty="0" err="1" smtClean="0">
                <a:solidFill>
                  <a:srgbClr val="002060"/>
                </a:solidFill>
                <a:effectLst>
                  <a:outerShdw blurRad="38100" dist="38100" dir="2700000" algn="tl">
                    <a:srgbClr val="000000">
                      <a:alpha val="43137"/>
                    </a:srgbClr>
                  </a:outerShdw>
                </a:effectLst>
              </a:rPr>
              <a:t>Ottowas</a:t>
            </a:r>
            <a:endParaRPr lang="en-US" sz="2400" b="1" dirty="0" smtClean="0">
              <a:solidFill>
                <a:srgbClr val="002060"/>
              </a:solidFill>
              <a:effectLst>
                <a:outerShdw blurRad="38100" dist="38100" dir="2700000" algn="tl">
                  <a:srgbClr val="000000">
                    <a:alpha val="43137"/>
                  </a:srgbClr>
                </a:outerShdw>
              </a:effectLst>
            </a:endParaRPr>
          </a:p>
          <a:p>
            <a:endParaRPr lang="en-US" sz="2400" b="1" dirty="0">
              <a:solidFill>
                <a:srgbClr val="002060"/>
              </a:solidFill>
              <a:effectLst>
                <a:outerShdw blurRad="38100" dist="38100" dir="2700000" algn="tl">
                  <a:srgbClr val="000000">
                    <a:alpha val="43137"/>
                  </a:srgbClr>
                </a:outerShdw>
              </a:effectLst>
            </a:endParaRPr>
          </a:p>
          <a:p>
            <a:r>
              <a:rPr lang="en-US" sz="2400" b="1" dirty="0" smtClean="0">
                <a:solidFill>
                  <a:srgbClr val="002060"/>
                </a:solidFill>
                <a:effectLst>
                  <a:outerShdw blurRad="38100" dist="38100" dir="2700000" algn="tl">
                    <a:srgbClr val="000000">
                      <a:alpha val="43137"/>
                    </a:srgbClr>
                  </a:outerShdw>
                </a:effectLst>
              </a:rPr>
              <a:t>Colonial</a:t>
            </a:r>
          </a:p>
          <a:p>
            <a:pPr>
              <a:tabLst>
                <a:tab pos="2176463" algn="l"/>
                <a:tab pos="5545138" algn="l"/>
              </a:tabLst>
            </a:pPr>
            <a:r>
              <a:rPr lang="en-US" sz="2400" b="1" dirty="0" smtClean="0">
                <a:solidFill>
                  <a:srgbClr val="002060"/>
                </a:solidFill>
                <a:effectLst>
                  <a:outerShdw blurRad="38100" dist="38100" dir="2700000" algn="tl">
                    <a:srgbClr val="000000">
                      <a:alpha val="43137"/>
                    </a:srgbClr>
                  </a:outerShdw>
                </a:effectLst>
              </a:rPr>
              <a:t>Population	1,000,000	70,000</a:t>
            </a:r>
          </a:p>
          <a:p>
            <a:endParaRPr lang="en-US" sz="2400" b="1" dirty="0" smtClean="0">
              <a:solidFill>
                <a:srgbClr val="002060"/>
              </a:solidFill>
              <a:effectLst>
                <a:outerShdw blurRad="38100" dist="38100" dir="2700000" algn="tl">
                  <a:srgbClr val="000000">
                    <a:alpha val="43137"/>
                  </a:srgbClr>
                </a:outerShdw>
              </a:effectLst>
            </a:endParaRPr>
          </a:p>
          <a:p>
            <a:endParaRPr lang="en-US" sz="2400" b="1" dirty="0">
              <a:solidFill>
                <a:srgbClr val="002060"/>
              </a:solidFill>
              <a:effectLst>
                <a:outerShdw blurRad="38100" dist="38100" dir="2700000" algn="tl">
                  <a:srgbClr val="000000">
                    <a:alpha val="43137"/>
                  </a:srgbClr>
                </a:outerShdw>
              </a:effectLst>
            </a:endParaRPr>
          </a:p>
          <a:p>
            <a:r>
              <a:rPr lang="en-US" sz="2400" b="1" dirty="0" smtClean="0">
                <a:solidFill>
                  <a:srgbClr val="002060"/>
                </a:solidFill>
                <a:effectLst>
                  <a:outerShdw blurRad="38100" dist="38100" dir="2700000" algn="tl">
                    <a:srgbClr val="000000">
                      <a:alpha val="43137"/>
                    </a:srgbClr>
                  </a:outerShdw>
                </a:effectLst>
              </a:rPr>
              <a:t>Colonial 	Towns, trade, farms		Fur trading, missionary </a:t>
            </a:r>
          </a:p>
          <a:p>
            <a:r>
              <a:rPr lang="en-US" sz="2400" b="1" dirty="0" smtClean="0">
                <a:solidFill>
                  <a:srgbClr val="002060"/>
                </a:solidFill>
                <a:effectLst>
                  <a:outerShdw blurRad="38100" dist="38100" dir="2700000" algn="tl">
                    <a:srgbClr val="000000">
                      <a:alpha val="43137"/>
                    </a:srgbClr>
                  </a:outerShdw>
                </a:effectLst>
              </a:rPr>
              <a:t>Activities	 		</a:t>
            </a:r>
            <a:r>
              <a:rPr lang="en-US" sz="2400" b="1" dirty="0">
                <a:solidFill>
                  <a:srgbClr val="002060"/>
                </a:solidFill>
                <a:effectLst>
                  <a:outerShdw blurRad="38100" dist="38100" dir="2700000" algn="tl">
                    <a:srgbClr val="000000">
                      <a:alpha val="43137"/>
                    </a:srgbClr>
                  </a:outerShdw>
                </a:effectLst>
              </a:rPr>
              <a:t>	</a:t>
            </a:r>
            <a:r>
              <a:rPr lang="en-US" sz="2400" b="1" dirty="0" smtClean="0">
                <a:solidFill>
                  <a:srgbClr val="002060"/>
                </a:solidFill>
                <a:effectLst>
                  <a:outerShdw blurRad="38100" dist="38100" dir="2700000" algn="tl">
                    <a:srgbClr val="000000">
                      <a:alpha val="43137"/>
                    </a:srgbClr>
                  </a:outerShdw>
                </a:effectLst>
              </a:rPr>
              <a:t>	            priests</a:t>
            </a:r>
          </a:p>
          <a:p>
            <a:endParaRPr lang="en-US" sz="2400" b="1" dirty="0">
              <a:solidFill>
                <a:srgbClr val="002060"/>
              </a:solidFill>
              <a:effectLst>
                <a:outerShdw blurRad="38100" dist="38100" dir="2700000" algn="tl">
                  <a:srgbClr val="000000">
                    <a:alpha val="43137"/>
                  </a:srgbClr>
                </a:outerShdw>
              </a:effectLst>
            </a:endParaRPr>
          </a:p>
        </p:txBody>
      </p:sp>
      <p:sp>
        <p:nvSpPr>
          <p:cNvPr id="7" name="TextBox 6"/>
          <p:cNvSpPr txBox="1"/>
          <p:nvPr/>
        </p:nvSpPr>
        <p:spPr>
          <a:xfrm>
            <a:off x="8458200" y="19625"/>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18501258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2000"/>
                                        <p:tgtEl>
                                          <p:spTgt spid="3">
                                            <p:txEl>
                                              <p:pRg st="2" end="2"/>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wipe(left)">
                                      <p:cBhvr>
                                        <p:cTn id="20" dur="2000"/>
                                        <p:tgtEl>
                                          <p:spTgt spid="3">
                                            <p:txEl>
                                              <p:pRg st="6" end="6"/>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wipe(left)">
                                      <p:cBhvr>
                                        <p:cTn id="23"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encrypted-tbn3.gstatic.com/images?q=tbn:ANd9GcRW9h-D3P-KeOuEzVnntzEAm7vonOvDTkAUt8_DzxBLAa_ytZk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53939"/>
            <a:ext cx="4152678" cy="599584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416" t="9732" r="7319" b="25084"/>
          <a:stretch/>
        </p:blipFill>
        <p:spPr bwMode="auto">
          <a:xfrm>
            <a:off x="2740924" y="0"/>
            <a:ext cx="6250676" cy="144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381278" y="1259442"/>
            <a:ext cx="4762722" cy="4616648"/>
          </a:xfrm>
          <a:prstGeom prst="rect">
            <a:avLst/>
          </a:prstGeom>
        </p:spPr>
        <p:txBody>
          <a:bodyPr wrap="square">
            <a:spAutoFit/>
          </a:bodyPr>
          <a:lstStyle/>
          <a:p>
            <a:pPr marL="457200" indent="-457200">
              <a:spcAft>
                <a:spcPts val="1800"/>
              </a:spcAft>
              <a:buBlip>
                <a:blip r:embed="rId4"/>
              </a:buBlip>
            </a:pPr>
            <a:r>
              <a:rPr lang="en-US" sz="2400" b="1" dirty="0" smtClean="0"/>
              <a:t>French capture British forts at Lake Ontario and Lake George</a:t>
            </a:r>
          </a:p>
          <a:p>
            <a:pPr marL="457200" indent="-457200">
              <a:spcAft>
                <a:spcPts val="1800"/>
              </a:spcAft>
              <a:buBlip>
                <a:blip r:embed="rId4"/>
              </a:buBlip>
            </a:pPr>
            <a:r>
              <a:rPr lang="en-US" sz="2400" b="1" dirty="0" smtClean="0"/>
              <a:t>France’s Native American allies raid farms from the New York Virginia frontiers</a:t>
            </a:r>
          </a:p>
          <a:p>
            <a:pPr marL="457200" indent="-457200">
              <a:spcAft>
                <a:spcPts val="1800"/>
              </a:spcAft>
              <a:buBlip>
                <a:blip r:embed="rId4"/>
              </a:buBlip>
            </a:pPr>
            <a:r>
              <a:rPr lang="en-US" sz="2400" b="1" dirty="0" smtClean="0"/>
              <a:t>British settlers’ farms &amp; houses burned and many families flee to the east coast</a:t>
            </a:r>
          </a:p>
        </p:txBody>
      </p:sp>
      <p:sp>
        <p:nvSpPr>
          <p:cNvPr id="5" name="TextBox 4"/>
          <p:cNvSpPr txBox="1"/>
          <p:nvPr/>
        </p:nvSpPr>
        <p:spPr>
          <a:xfrm>
            <a:off x="1143000" y="19625"/>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273260246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heel(1)">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heel(1)">
                                      <p:cBhvr>
                                        <p:cTn id="1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3/32/Johnson_saving_Dieskau.jpg/640px-Johnson_saving_Diesk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0733" y="0"/>
            <a:ext cx="54932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416" t="9732" r="7319" b="25084"/>
          <a:stretch/>
        </p:blipFill>
        <p:spPr bwMode="auto">
          <a:xfrm>
            <a:off x="0" y="54591"/>
            <a:ext cx="6250676" cy="144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1371600"/>
            <a:ext cx="3498333" cy="4016484"/>
          </a:xfrm>
          <a:prstGeom prst="rect">
            <a:avLst/>
          </a:prstGeom>
        </p:spPr>
        <p:txBody>
          <a:bodyPr wrap="square">
            <a:spAutoFit/>
          </a:bodyPr>
          <a:lstStyle/>
          <a:p>
            <a:pPr marL="457200" indent="-457200">
              <a:spcAft>
                <a:spcPts val="1800"/>
              </a:spcAft>
              <a:buBlip>
                <a:blip r:embed="rId4"/>
              </a:buBlip>
            </a:pPr>
            <a:r>
              <a:rPr lang="en-US" sz="2400" b="1" dirty="0" smtClean="0"/>
              <a:t>France &amp; allies dominate the first 3 years of the war</a:t>
            </a:r>
          </a:p>
          <a:p>
            <a:pPr marL="457200" indent="-457200">
              <a:spcAft>
                <a:spcPts val="1800"/>
              </a:spcAft>
              <a:buBlip>
                <a:blip r:embed="rId4"/>
              </a:buBlip>
            </a:pPr>
            <a:r>
              <a:rPr lang="en-US" sz="2400" b="1" dirty="0" smtClean="0"/>
              <a:t>Win major victories at Fort Oswego, Ticonderoga, &amp; Fort William Henry</a:t>
            </a:r>
          </a:p>
        </p:txBody>
      </p:sp>
      <p:sp>
        <p:nvSpPr>
          <p:cNvPr id="5" name="TextBox 4"/>
          <p:cNvSpPr txBox="1"/>
          <p:nvPr/>
        </p:nvSpPr>
        <p:spPr>
          <a:xfrm>
            <a:off x="2590800" y="35700"/>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185240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heel(1)">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5835" y="2057400"/>
            <a:ext cx="4809565" cy="3770263"/>
          </a:xfrm>
          <a:prstGeom prst="rect">
            <a:avLst/>
          </a:prstGeom>
        </p:spPr>
        <p:txBody>
          <a:bodyPr wrap="square">
            <a:spAutoFit/>
          </a:bodyPr>
          <a:lstStyle/>
          <a:p>
            <a:pPr marL="457200" indent="-457200">
              <a:spcAft>
                <a:spcPts val="1800"/>
              </a:spcAft>
              <a:buBlip>
                <a:blip r:embed="rId2"/>
              </a:buBlip>
            </a:pPr>
            <a:r>
              <a:rPr lang="en-US" sz="2800" b="1" dirty="0" smtClean="0"/>
              <a:t>British Foreign Minister William Pitt helps turn the tide in 1758</a:t>
            </a:r>
          </a:p>
          <a:p>
            <a:pPr marL="457200" indent="-457200">
              <a:spcAft>
                <a:spcPts val="1800"/>
              </a:spcAft>
              <a:buBlip>
                <a:blip r:embed="rId2"/>
              </a:buBlip>
            </a:pPr>
            <a:r>
              <a:rPr lang="en-US" sz="2800" b="1" dirty="0" smtClean="0"/>
              <a:t>Makes peace with important Indian allies &amp; adopts Indian fighting strategies</a:t>
            </a:r>
          </a:p>
        </p:txBody>
      </p:sp>
      <p:pic>
        <p:nvPicPr>
          <p:cNvPr id="13314" name="Picture 2" descr="http://upload.wikimedia.org/wikipedia/commons/thumb/0/06/William_Pitt%2C_1st_Earl_of_Chatham_by_Richard_Brompton.jpg/640px-William_Pitt%2C_1st_Earl_of_Chatham_by_Richard_Brompton.jpg"/>
          <p:cNvPicPr>
            <a:picLocks noChangeAspect="1" noChangeArrowheads="1"/>
          </p:cNvPicPr>
          <p:nvPr/>
        </p:nvPicPr>
        <p:blipFill rotWithShape="1">
          <a:blip r:embed="rId3">
            <a:extLst>
              <a:ext uri="{28A0092B-C50C-407E-A947-70E740481C1C}">
                <a14:useLocalDpi xmlns:a14="http://schemas.microsoft.com/office/drawing/2010/main" val="0"/>
              </a:ext>
            </a:extLst>
          </a:blip>
          <a:srcRect l="6552" t="4273" r="12633"/>
          <a:stretch/>
        </p:blipFill>
        <p:spPr bwMode="auto">
          <a:xfrm>
            <a:off x="76200" y="361763"/>
            <a:ext cx="3886200" cy="6343837"/>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472" t="4629" r="11880" b="15135"/>
          <a:stretch/>
        </p:blipFill>
        <p:spPr bwMode="auto">
          <a:xfrm>
            <a:off x="3765175" y="0"/>
            <a:ext cx="5378825" cy="202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19600" y="228600"/>
            <a:ext cx="530714" cy="584776"/>
          </a:xfrm>
          <a:prstGeom prst="rect">
            <a:avLst/>
          </a:prstGeom>
          <a:noFill/>
        </p:spPr>
        <p:txBody>
          <a:bodyPr wrap="none" rtlCol="0">
            <a:spAutoFit/>
          </a:bodyPr>
          <a:lstStyle/>
          <a:p>
            <a:r>
              <a:rPr lang="en-US" sz="3200" dirty="0" smtClean="0">
                <a:sym typeface="Wingdings"/>
              </a:rPr>
              <a:t></a:t>
            </a:r>
            <a:endParaRPr lang="en-US" sz="3200" dirty="0"/>
          </a:p>
        </p:txBody>
      </p:sp>
    </p:spTree>
    <p:extLst>
      <p:ext uri="{BB962C8B-B14F-4D97-AF65-F5344CB8AC3E}">
        <p14:creationId xmlns:p14="http://schemas.microsoft.com/office/powerpoint/2010/main" val="34410363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heel(1)">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r>
              <a:rPr lang="en-CA" dirty="0">
                <a:solidFill>
                  <a:srgbClr val="000000"/>
                </a:solidFill>
                <a:latin typeface="News Gothic MT" charset="0"/>
              </a:rPr>
              <a:t>1758- </a:t>
            </a:r>
            <a:r>
              <a:rPr lang="en-CA" dirty="0" err="1" smtClean="0">
                <a:solidFill>
                  <a:srgbClr val="000000"/>
                </a:solidFill>
                <a:latin typeface="News Gothic MT" charset="0"/>
              </a:rPr>
              <a:t>Louisbourg</a:t>
            </a:r>
            <a:endParaRPr lang="en-CA" dirty="0">
              <a:solidFill>
                <a:srgbClr val="000000"/>
              </a:solidFill>
              <a:latin typeface="News Gothic MT" charset="0"/>
            </a:endParaRPr>
          </a:p>
        </p:txBody>
      </p:sp>
      <p:sp>
        <p:nvSpPr>
          <p:cNvPr id="41986" name="Rectangle 3"/>
          <p:cNvSpPr>
            <a:spLocks noGrp="1" noChangeArrowheads="1"/>
          </p:cNvSpPr>
          <p:nvPr>
            <p:ph idx="1"/>
          </p:nvPr>
        </p:nvSpPr>
        <p:spPr/>
        <p:txBody>
          <a:bodyPr/>
          <a:lstStyle/>
          <a:p>
            <a:r>
              <a:rPr lang="en-CA" dirty="0">
                <a:latin typeface="News Gothic MT" charset="0"/>
              </a:rPr>
              <a:t>This is the last great French fort East of Quebec. It could:</a:t>
            </a:r>
          </a:p>
          <a:p>
            <a:pPr lvl="1"/>
            <a:r>
              <a:rPr lang="en-CA" dirty="0">
                <a:latin typeface="News Gothic MT" charset="0"/>
              </a:rPr>
              <a:t>Help re-supply Quebec forts</a:t>
            </a:r>
          </a:p>
          <a:p>
            <a:pPr lvl="1"/>
            <a:r>
              <a:rPr lang="en-CA" dirty="0">
                <a:latin typeface="News Gothic MT" charset="0"/>
              </a:rPr>
              <a:t>Launch attacks upon the British on the St. Lawrence</a:t>
            </a:r>
          </a:p>
          <a:p>
            <a:pPr lvl="1"/>
            <a:r>
              <a:rPr lang="en-CA" dirty="0">
                <a:latin typeface="News Gothic MT" charset="0"/>
              </a:rPr>
              <a:t>Nearest outpost to France</a:t>
            </a:r>
          </a:p>
          <a:p>
            <a:r>
              <a:rPr lang="en-CA" dirty="0">
                <a:latin typeface="News Gothic MT" charset="0"/>
              </a:rPr>
              <a:t>It had to go if Britain wanted to win</a:t>
            </a:r>
          </a:p>
          <a:p>
            <a:pPr lvl="1"/>
            <a:endParaRPr lang="en-CA" dirty="0">
              <a:solidFill>
                <a:schemeClr val="accent2"/>
              </a:solidFill>
              <a:latin typeface="News Gothic MT" charset="0"/>
            </a:endParaRPr>
          </a:p>
          <a:p>
            <a:endParaRPr lang="en-CA" dirty="0">
              <a:latin typeface="News Gothic MT" charset="0"/>
            </a:endParaRPr>
          </a:p>
        </p:txBody>
      </p:sp>
    </p:spTree>
    <p:extLst>
      <p:ext uri="{BB962C8B-B14F-4D97-AF65-F5344CB8AC3E}">
        <p14:creationId xmlns:p14="http://schemas.microsoft.com/office/powerpoint/2010/main" val="1296082395"/>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l="26564" t="21347" b="34668"/>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l="26564" t="21347" b="3466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49372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Hunters</a:t>
            </a:r>
            <a:endParaRPr lang="en-US" dirty="0"/>
          </a:p>
        </p:txBody>
      </p:sp>
      <p:sp>
        <p:nvSpPr>
          <p:cNvPr id="3" name="Content Placeholder 2"/>
          <p:cNvSpPr>
            <a:spLocks noGrp="1"/>
          </p:cNvSpPr>
          <p:nvPr>
            <p:ph idx="1"/>
          </p:nvPr>
        </p:nvSpPr>
        <p:spPr/>
        <p:txBody>
          <a:bodyPr/>
          <a:lstStyle/>
          <a:p>
            <a:r>
              <a:rPr lang="en-US" dirty="0" smtClean="0"/>
              <a:t>These are the first people who arrived in North America</a:t>
            </a:r>
          </a:p>
          <a:p>
            <a:endParaRPr lang="en-US" dirty="0"/>
          </a:p>
          <a:p>
            <a:r>
              <a:rPr lang="en-US" dirty="0" smtClean="0"/>
              <a:t>As Nomads they followed herds of game (animals)</a:t>
            </a:r>
          </a:p>
          <a:p>
            <a:endParaRPr lang="en-US" dirty="0"/>
          </a:p>
          <a:p>
            <a:endParaRPr lang="en-US" dirty="0"/>
          </a:p>
        </p:txBody>
      </p:sp>
      <p:pic>
        <p:nvPicPr>
          <p:cNvPr id="4" name="Picture 3" descr="paleoindian_Brezna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22134"/>
            <a:ext cx="8664587" cy="3335866"/>
          </a:xfrm>
          <a:prstGeom prst="rect">
            <a:avLst/>
          </a:prstGeom>
        </p:spPr>
      </p:pic>
      <p:pic>
        <p:nvPicPr>
          <p:cNvPr id="5" name="Picture 4" descr="Dark-Skin-and-Blue-Ey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733" y="2695438"/>
            <a:ext cx="6790267" cy="3482188"/>
          </a:xfrm>
          <a:prstGeom prst="rect">
            <a:avLst/>
          </a:prstGeom>
        </p:spPr>
      </p:pic>
      <p:pic>
        <p:nvPicPr>
          <p:cNvPr id="6" name="Picture 5" descr="300-03_Indiani-lovi-bizony-jp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76500"/>
            <a:ext cx="7048500" cy="4381500"/>
          </a:xfrm>
          <a:prstGeom prst="rect">
            <a:avLst/>
          </a:prstGeom>
        </p:spPr>
      </p:pic>
    </p:spTree>
    <p:extLst>
      <p:ext uri="{BB962C8B-B14F-4D97-AF65-F5344CB8AC3E}">
        <p14:creationId xmlns:p14="http://schemas.microsoft.com/office/powerpoint/2010/main" val="3048675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685800" y="260350"/>
            <a:ext cx="7772400" cy="1008063"/>
          </a:xfrm>
        </p:spPr>
        <p:txBody>
          <a:bodyPr/>
          <a:lstStyle/>
          <a:p>
            <a:r>
              <a:rPr lang="en-CA">
                <a:latin typeface="News Gothic MT" charset="0"/>
              </a:rPr>
              <a:t>Louisbourg Cont…</a:t>
            </a:r>
          </a:p>
        </p:txBody>
      </p:sp>
      <p:sp>
        <p:nvSpPr>
          <p:cNvPr id="43010" name="Rectangle 3"/>
          <p:cNvSpPr>
            <a:spLocks noGrp="1" noChangeArrowheads="1"/>
          </p:cNvSpPr>
          <p:nvPr>
            <p:ph idx="1"/>
          </p:nvPr>
        </p:nvSpPr>
        <p:spPr>
          <a:xfrm>
            <a:off x="685800" y="1268413"/>
            <a:ext cx="7918450" cy="4827587"/>
          </a:xfrm>
        </p:spPr>
        <p:txBody>
          <a:bodyPr>
            <a:normAutofit fontScale="92500" lnSpcReduction="10000"/>
          </a:bodyPr>
          <a:lstStyle/>
          <a:p>
            <a:r>
              <a:rPr lang="en-CA" dirty="0">
                <a:solidFill>
                  <a:srgbClr val="000000"/>
                </a:solidFill>
                <a:latin typeface="News Gothic MT" charset="0"/>
              </a:rPr>
              <a:t>May 1758- British Naval forces leave Halifax for the attack</a:t>
            </a:r>
          </a:p>
          <a:p>
            <a:r>
              <a:rPr lang="en-CA" dirty="0">
                <a:solidFill>
                  <a:srgbClr val="000000"/>
                </a:solidFill>
                <a:latin typeface="News Gothic MT" charset="0"/>
              </a:rPr>
              <a:t>There are nearly 200 ships and 14,000 men</a:t>
            </a:r>
          </a:p>
          <a:p>
            <a:r>
              <a:rPr lang="en-CA" dirty="0">
                <a:solidFill>
                  <a:srgbClr val="000000"/>
                </a:solidFill>
                <a:latin typeface="News Gothic MT" charset="0"/>
              </a:rPr>
              <a:t>By June 25</a:t>
            </a:r>
            <a:r>
              <a:rPr lang="en-CA" baseline="30000" dirty="0">
                <a:solidFill>
                  <a:srgbClr val="000000"/>
                </a:solidFill>
                <a:latin typeface="News Gothic MT" charset="0"/>
              </a:rPr>
              <a:t>th</a:t>
            </a:r>
            <a:r>
              <a:rPr lang="en-CA" dirty="0">
                <a:solidFill>
                  <a:srgbClr val="000000"/>
                </a:solidFill>
                <a:latin typeface="News Gothic MT" charset="0"/>
              </a:rPr>
              <a:t> the entire French Navy at </a:t>
            </a:r>
            <a:r>
              <a:rPr lang="en-CA" dirty="0" err="1">
                <a:solidFill>
                  <a:srgbClr val="000000"/>
                </a:solidFill>
                <a:latin typeface="News Gothic MT" charset="0"/>
              </a:rPr>
              <a:t>Louisbourg</a:t>
            </a:r>
            <a:r>
              <a:rPr lang="en-CA" dirty="0">
                <a:solidFill>
                  <a:srgbClr val="000000"/>
                </a:solidFill>
                <a:latin typeface="News Gothic MT" charset="0"/>
              </a:rPr>
              <a:t> is destroyed</a:t>
            </a:r>
          </a:p>
          <a:p>
            <a:r>
              <a:rPr lang="en-CA" dirty="0">
                <a:solidFill>
                  <a:srgbClr val="000000"/>
                </a:solidFill>
                <a:latin typeface="News Gothic MT" charset="0"/>
              </a:rPr>
              <a:t>One month later (26-July) </a:t>
            </a:r>
            <a:r>
              <a:rPr lang="en-CA" dirty="0" err="1">
                <a:solidFill>
                  <a:srgbClr val="000000"/>
                </a:solidFill>
                <a:latin typeface="News Gothic MT" charset="0"/>
              </a:rPr>
              <a:t>Louisbourg</a:t>
            </a:r>
            <a:r>
              <a:rPr lang="en-CA" dirty="0">
                <a:solidFill>
                  <a:srgbClr val="000000"/>
                </a:solidFill>
                <a:latin typeface="News Gothic MT" charset="0"/>
              </a:rPr>
              <a:t> fell to the British</a:t>
            </a:r>
          </a:p>
          <a:p>
            <a:r>
              <a:rPr lang="en-CA" dirty="0">
                <a:solidFill>
                  <a:srgbClr val="000000"/>
                </a:solidFill>
                <a:latin typeface="News Gothic MT" charset="0"/>
              </a:rPr>
              <a:t>This ended French power in Atlantic Canada</a:t>
            </a:r>
          </a:p>
        </p:txBody>
      </p:sp>
    </p:spTree>
    <p:extLst>
      <p:ext uri="{BB962C8B-B14F-4D97-AF65-F5344CB8AC3E}">
        <p14:creationId xmlns:p14="http://schemas.microsoft.com/office/powerpoint/2010/main" val="106295376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1"/>
          <p:cNvGrpSpPr>
            <a:grpSpLocks/>
          </p:cNvGrpSpPr>
          <p:nvPr/>
        </p:nvGrpSpPr>
        <p:grpSpPr bwMode="auto">
          <a:xfrm>
            <a:off x="298450" y="444500"/>
            <a:ext cx="8567738" cy="6013450"/>
            <a:chOff x="188" y="280"/>
            <a:chExt cx="5397" cy="3788"/>
          </a:xfrm>
        </p:grpSpPr>
        <p:pic>
          <p:nvPicPr>
            <p:cNvPr id="92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 y="280"/>
              <a:ext cx="5397" cy="3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24" name="Text Box 3"/>
            <p:cNvSpPr txBox="1">
              <a:spLocks noChangeArrowheads="1"/>
            </p:cNvSpPr>
            <p:nvPr/>
          </p:nvSpPr>
          <p:spPr bwMode="auto">
            <a:xfrm>
              <a:off x="188" y="280"/>
              <a:ext cx="5397" cy="3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grpSp>
      <p:sp>
        <p:nvSpPr>
          <p:cNvPr id="9219" name="Line 4"/>
          <p:cNvSpPr>
            <a:spLocks noChangeShapeType="1"/>
          </p:cNvSpPr>
          <p:nvPr/>
        </p:nvSpPr>
        <p:spPr bwMode="auto">
          <a:xfrm>
            <a:off x="1908175" y="0"/>
            <a:ext cx="1588" cy="6858000"/>
          </a:xfrm>
          <a:prstGeom prst="line">
            <a:avLst/>
          </a:prstGeom>
          <a:noFill/>
          <a:ln w="381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20" name="Oval 5"/>
          <p:cNvSpPr>
            <a:spLocks noChangeArrowheads="1"/>
          </p:cNvSpPr>
          <p:nvPr/>
        </p:nvSpPr>
        <p:spPr bwMode="auto">
          <a:xfrm>
            <a:off x="1692275" y="981075"/>
            <a:ext cx="358775" cy="287338"/>
          </a:xfrm>
          <a:prstGeom prst="ellipse">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pic>
        <p:nvPicPr>
          <p:cNvPr id="92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557338"/>
            <a:ext cx="1905000" cy="223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22" name="Picture 7"/>
          <p:cNvPicPr>
            <a:picLocks noChangeAspect="1" noChangeArrowheads="1"/>
          </p:cNvPicPr>
          <p:nvPr/>
        </p:nvPicPr>
        <p:blipFill>
          <a:blip r:embed="rId5">
            <a:extLst>
              <a:ext uri="{28A0092B-C50C-407E-A947-70E740481C1C}">
                <a14:useLocalDpi xmlns:a14="http://schemas.microsoft.com/office/drawing/2010/main" val="0"/>
              </a:ext>
            </a:extLst>
          </a:blip>
          <a:srcRect l="3659"/>
          <a:stretch>
            <a:fillRect/>
          </a:stretch>
        </p:blipFill>
        <p:spPr bwMode="auto">
          <a:xfrm>
            <a:off x="452438" y="4005263"/>
            <a:ext cx="1958975" cy="2376487"/>
          </a:xfrm>
          <a:prstGeom prst="rect">
            <a:avLst/>
          </a:prstGeom>
          <a:noFill/>
          <a:ln>
            <a:noFill/>
          </a:ln>
          <a:effectLst/>
          <a:extLst>
            <a:ext uri="{909E8E84-426E-40dd-AFC4-6F175D3DCCD1}">
              <a14:hiddenFill xmlns:a14="http://schemas.microsoft.com/office/drawing/2010/main">
                <a:blipFill dpi="0" rotWithShape="0">
                  <a:blip/>
                  <a:srcRect l="365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062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r>
              <a:rPr lang="en-US">
                <a:latin typeface="Times New Roman" charset="0"/>
              </a:rPr>
              <a:t>Summer 1759</a:t>
            </a:r>
          </a:p>
        </p:txBody>
      </p:sp>
      <p:graphicFrame>
        <p:nvGraphicFramePr>
          <p:cNvPr id="51202" name="Object 3"/>
          <p:cNvGraphicFramePr>
            <a:graphicFrameLocks noGrp="1" noChangeAspect="1"/>
          </p:cNvGraphicFramePr>
          <p:nvPr>
            <p:ph sz="half" idx="1"/>
          </p:nvPr>
        </p:nvGraphicFramePr>
        <p:xfrm>
          <a:off x="685800" y="2608263"/>
          <a:ext cx="3808413" cy="2860675"/>
        </p:xfrm>
        <a:graphic>
          <a:graphicData uri="http://schemas.openxmlformats.org/presentationml/2006/ole">
            <mc:AlternateContent xmlns:mc="http://schemas.openxmlformats.org/markup-compatibility/2006">
              <mc:Choice xmlns:v="urn:schemas-microsoft-com:vml" Requires="v">
                <p:oleObj spid="_x0000_s2055" name="Picture" r:id="rId3" imgW="5477256" imgH="4113276" progId="Word.Picture.8">
                  <p:embed/>
                </p:oleObj>
              </mc:Choice>
              <mc:Fallback>
                <p:oleObj name="Picture" r:id="rId3" imgW="5477256" imgH="4113276" progId="Word.Picture.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608263"/>
                        <a:ext cx="3808413" cy="286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1203" name="Rectangle 4"/>
          <p:cNvSpPr>
            <a:spLocks noGrp="1" noChangeArrowheads="1"/>
          </p:cNvSpPr>
          <p:nvPr>
            <p:ph type="body" sz="half" idx="2"/>
          </p:nvPr>
        </p:nvSpPr>
        <p:spPr/>
        <p:txBody>
          <a:bodyPr>
            <a:normAutofit fontScale="85000" lnSpcReduction="10000"/>
          </a:bodyPr>
          <a:lstStyle/>
          <a:p>
            <a:pPr marL="0" indent="0">
              <a:lnSpc>
                <a:spcPct val="90000"/>
              </a:lnSpc>
            </a:pPr>
            <a:r>
              <a:rPr lang="en-US">
                <a:latin typeface="Times New Roman" charset="0"/>
                <a:ea typeface="SimSun" charset="0"/>
                <a:cs typeface="SimSun" charset="0"/>
              </a:rPr>
              <a:t>All summer British took garrisons all around modern day provinces of Quebec and Ontario</a:t>
            </a:r>
          </a:p>
          <a:p>
            <a:pPr marL="0" indent="0">
              <a:lnSpc>
                <a:spcPct val="90000"/>
              </a:lnSpc>
            </a:pPr>
            <a:r>
              <a:rPr lang="en-US">
                <a:latin typeface="Times New Roman" charset="0"/>
                <a:ea typeface="SimSun" charset="0"/>
                <a:cs typeface="SimSun" charset="0"/>
              </a:rPr>
              <a:t>Devastated the parishes around Quebec city.  On the south shore of the St. Lawrence River, the British destroyed 1000 buildings as well as the Canadiens’ harvest</a:t>
            </a:r>
          </a:p>
          <a:p>
            <a:pPr marL="0" indent="0">
              <a:lnSpc>
                <a:spcPct val="90000"/>
              </a:lnSpc>
            </a:pPr>
            <a:endParaRPr lang="en-US" sz="2800">
              <a:latin typeface="Times New Roman" charset="0"/>
              <a:ea typeface="SimSun" charset="0"/>
              <a:cs typeface="SimSun" charset="0"/>
            </a:endParaRPr>
          </a:p>
        </p:txBody>
      </p:sp>
      <p:sp>
        <p:nvSpPr>
          <p:cNvPr id="35845" name="Rectangle 5"/>
          <p:cNvSpPr>
            <a:spLocks noChangeArrowheads="1"/>
          </p:cNvSpPr>
          <p:nvPr/>
        </p:nvSpPr>
        <p:spPr bwMode="auto">
          <a:xfrm>
            <a:off x="1828800" y="146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fr-CA"/>
          </a:p>
        </p:txBody>
      </p:sp>
    </p:spTree>
    <p:extLst>
      <p:ext uri="{BB962C8B-B14F-4D97-AF65-F5344CB8AC3E}">
        <p14:creationId xmlns:p14="http://schemas.microsoft.com/office/powerpoint/2010/main" val="34212231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ine_abraham_vue_aerien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5602"/>
            <a:ext cx="9144000" cy="6096000"/>
          </a:xfrm>
          <a:prstGeom prst="rect">
            <a:avLst/>
          </a:prstGeom>
        </p:spPr>
      </p:pic>
    </p:spTree>
    <p:extLst>
      <p:ext uri="{BB962C8B-B14F-4D97-AF65-F5344CB8AC3E}">
        <p14:creationId xmlns:p14="http://schemas.microsoft.com/office/powerpoint/2010/main" val="344630888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685800" y="0"/>
            <a:ext cx="7772400" cy="1143000"/>
          </a:xfrm>
        </p:spPr>
        <p:txBody>
          <a:bodyPr/>
          <a:lstStyle/>
          <a:p>
            <a:r>
              <a:rPr lang="en-US" dirty="0">
                <a:latin typeface="Times New Roman" charset="0"/>
              </a:rPr>
              <a:t>Problems with French Defense</a:t>
            </a:r>
          </a:p>
        </p:txBody>
      </p:sp>
      <p:sp>
        <p:nvSpPr>
          <p:cNvPr id="50178" name="Rectangle 3"/>
          <p:cNvSpPr>
            <a:spLocks noGrp="1" noChangeArrowheads="1"/>
          </p:cNvSpPr>
          <p:nvPr>
            <p:ph type="body" sz="half" idx="1"/>
          </p:nvPr>
        </p:nvSpPr>
        <p:spPr>
          <a:xfrm>
            <a:off x="-5694" y="990600"/>
            <a:ext cx="9149694" cy="5867400"/>
          </a:xfrm>
        </p:spPr>
        <p:txBody>
          <a:bodyPr>
            <a:normAutofit/>
          </a:bodyPr>
          <a:lstStyle/>
          <a:p>
            <a:pPr marL="0" indent="0">
              <a:lnSpc>
                <a:spcPct val="90000"/>
              </a:lnSpc>
            </a:pPr>
            <a:r>
              <a:rPr lang="en-US" sz="3600" dirty="0">
                <a:latin typeface="Times New Roman" charset="0"/>
                <a:ea typeface="SimSun" charset="0"/>
                <a:cs typeface="SimSun" charset="0"/>
              </a:rPr>
              <a:t>West side of city walls facing the Plains of Abraham had no gun reinforcements</a:t>
            </a:r>
          </a:p>
          <a:p>
            <a:pPr marL="0" indent="0">
              <a:lnSpc>
                <a:spcPct val="90000"/>
              </a:lnSpc>
            </a:pPr>
            <a:r>
              <a:rPr lang="en-US" sz="3600" dirty="0" smtClean="0">
                <a:latin typeface="Times New Roman" charset="0"/>
                <a:ea typeface="SimSun" charset="0"/>
                <a:cs typeface="SimSun" charset="0"/>
              </a:rPr>
              <a:t>The British </a:t>
            </a:r>
            <a:r>
              <a:rPr lang="en-US" sz="3600" dirty="0">
                <a:latin typeface="Times New Roman" charset="0"/>
                <a:ea typeface="SimSun" charset="0"/>
                <a:cs typeface="SimSun" charset="0"/>
              </a:rPr>
              <a:t>established batteries </a:t>
            </a:r>
            <a:r>
              <a:rPr lang="en-US" sz="3600" dirty="0" smtClean="0">
                <a:latin typeface="Times New Roman" charset="0"/>
                <a:ea typeface="SimSun" charset="0"/>
                <a:cs typeface="SimSun" charset="0"/>
              </a:rPr>
              <a:t>on the South portion of the river </a:t>
            </a:r>
            <a:r>
              <a:rPr lang="en-US" sz="3600" dirty="0">
                <a:latin typeface="Times New Roman" charset="0"/>
                <a:ea typeface="SimSun" charset="0"/>
                <a:cs typeface="SimSun" charset="0"/>
              </a:rPr>
              <a:t>and were able to launch </a:t>
            </a:r>
            <a:r>
              <a:rPr lang="en-US" sz="3600" dirty="0" smtClean="0">
                <a:latin typeface="Times New Roman" charset="0"/>
                <a:ea typeface="SimSun" charset="0"/>
                <a:cs typeface="SimSun" charset="0"/>
              </a:rPr>
              <a:t>attacks.</a:t>
            </a:r>
            <a:endParaRPr lang="en-US" sz="3600" dirty="0">
              <a:latin typeface="Times New Roman" charset="0"/>
              <a:ea typeface="SimSun" charset="0"/>
              <a:cs typeface="SimSun" charset="0"/>
            </a:endParaRPr>
          </a:p>
          <a:p>
            <a:pPr marL="0" indent="0">
              <a:lnSpc>
                <a:spcPct val="90000"/>
              </a:lnSpc>
            </a:pPr>
            <a:r>
              <a:rPr lang="en-US" sz="3600" dirty="0">
                <a:latin typeface="Times New Roman" charset="0"/>
                <a:ea typeface="SimSun" charset="0"/>
                <a:cs typeface="SimSun" charset="0"/>
              </a:rPr>
              <a:t>Under cover of fire, Royal Navy could transport its ships up the river without counterattack</a:t>
            </a:r>
          </a:p>
          <a:p>
            <a:pPr marL="0" indent="0">
              <a:lnSpc>
                <a:spcPct val="90000"/>
              </a:lnSpc>
              <a:buFontTx/>
              <a:buNone/>
            </a:pPr>
            <a:endParaRPr lang="en-US" sz="1800" dirty="0">
              <a:latin typeface="Times New Roman" charset="0"/>
              <a:ea typeface="SimSun" charset="0"/>
              <a:cs typeface="SimSun" charset="0"/>
            </a:endParaRPr>
          </a:p>
        </p:txBody>
      </p:sp>
      <p:sp>
        <p:nvSpPr>
          <p:cNvPr id="34821" name="Rectangle 5"/>
          <p:cNvSpPr>
            <a:spLocks noChangeArrowheads="1"/>
          </p:cNvSpPr>
          <p:nvPr/>
        </p:nvSpPr>
        <p:spPr bwMode="auto">
          <a:xfrm>
            <a:off x="1828800" y="152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fr-CA"/>
          </a:p>
        </p:txBody>
      </p:sp>
      <p:pic>
        <p:nvPicPr>
          <p:cNvPr id="5018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5257800"/>
            <a:ext cx="2590800" cy="179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31035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r>
              <a:rPr lang="en-US">
                <a:latin typeface="Times New Roman" charset="0"/>
              </a:rPr>
              <a:t>Battle Preparations</a:t>
            </a:r>
          </a:p>
        </p:txBody>
      </p:sp>
      <p:sp>
        <p:nvSpPr>
          <p:cNvPr id="52226" name="Rectangle 3"/>
          <p:cNvSpPr>
            <a:spLocks noGrp="1" noChangeArrowheads="1"/>
          </p:cNvSpPr>
          <p:nvPr>
            <p:ph idx="1"/>
          </p:nvPr>
        </p:nvSpPr>
        <p:spPr/>
        <p:txBody>
          <a:bodyPr/>
          <a:lstStyle/>
          <a:p>
            <a:r>
              <a:rPr lang="en-US" sz="2800">
                <a:latin typeface="Times New Roman" charset="0"/>
              </a:rPr>
              <a:t>Wolfe wanted to force Montcalm into an open, European-style battle, but was running out of time – the Navy had to go back to Britain for the winter</a:t>
            </a:r>
          </a:p>
          <a:p>
            <a:r>
              <a:rPr lang="en-US" sz="2800">
                <a:latin typeface="Times New Roman" charset="0"/>
              </a:rPr>
              <a:t>However, he found a small cove called Anse au Foulon from which a narrow goat path led up the steps of the cliff to Quebec garrison</a:t>
            </a:r>
          </a:p>
          <a:p>
            <a:r>
              <a:rPr lang="en-US" sz="2800">
                <a:latin typeface="Times New Roman" charset="0"/>
              </a:rPr>
              <a:t>French believed no force could climb the narrow path so left it undefended</a:t>
            </a:r>
          </a:p>
        </p:txBody>
      </p:sp>
    </p:spTree>
    <p:extLst>
      <p:ext uri="{BB962C8B-B14F-4D97-AF65-F5344CB8AC3E}">
        <p14:creationId xmlns:p14="http://schemas.microsoft.com/office/powerpoint/2010/main" val="219830573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a:latin typeface="Times New Roman" charset="0"/>
              </a:rPr>
              <a:t>French Mistakes</a:t>
            </a:r>
          </a:p>
        </p:txBody>
      </p:sp>
      <p:graphicFrame>
        <p:nvGraphicFramePr>
          <p:cNvPr id="53250" name="Object 3"/>
          <p:cNvGraphicFramePr>
            <a:graphicFrameLocks noGrp="1" noChangeAspect="1"/>
          </p:cNvGraphicFramePr>
          <p:nvPr>
            <p:ph sz="half" idx="1"/>
          </p:nvPr>
        </p:nvGraphicFramePr>
        <p:xfrm>
          <a:off x="3203575" y="1981200"/>
          <a:ext cx="2733675" cy="1979613"/>
        </p:xfrm>
        <a:graphic>
          <a:graphicData uri="http://schemas.openxmlformats.org/presentationml/2006/ole">
            <mc:AlternateContent xmlns:mc="http://schemas.openxmlformats.org/markup-compatibility/2006">
              <mc:Choice xmlns:v="urn:schemas-microsoft-com:vml" Requires="v">
                <p:oleObj spid="_x0000_s3079" name="Picture" r:id="rId3" imgW="2734056" imgH="1979676" progId="Word.Picture.8">
                  <p:embed/>
                </p:oleObj>
              </mc:Choice>
              <mc:Fallback>
                <p:oleObj name="Picture" r:id="rId3" imgW="2734056" imgH="1979676" progId="Word.Picture.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981200"/>
                        <a:ext cx="2733675" cy="197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3251" name="Rectangle 4"/>
          <p:cNvSpPr>
            <a:spLocks noGrp="1" noChangeArrowheads="1"/>
          </p:cNvSpPr>
          <p:nvPr>
            <p:ph type="body" sz="half" idx="2"/>
          </p:nvPr>
        </p:nvSpPr>
        <p:spPr/>
        <p:txBody>
          <a:bodyPr>
            <a:normAutofit lnSpcReduction="10000"/>
          </a:bodyPr>
          <a:lstStyle/>
          <a:p>
            <a:pPr marL="0" indent="0"/>
            <a:r>
              <a:rPr lang="en-US" sz="2000">
                <a:latin typeface="Times New Roman" charset="0"/>
                <a:ea typeface="SimSun" charset="0"/>
                <a:cs typeface="SimSun" charset="0"/>
              </a:rPr>
              <a:t>French failed to establish a password for a French convoy expected to bring supplies on the night of September 12</a:t>
            </a:r>
          </a:p>
          <a:p>
            <a:pPr marL="0" indent="0"/>
            <a:r>
              <a:rPr lang="en-US" sz="2000">
                <a:latin typeface="Times New Roman" charset="0"/>
                <a:ea typeface="SimSun" charset="0"/>
                <a:cs typeface="SimSun" charset="0"/>
              </a:rPr>
              <a:t>The British attack was a complete surprise – French sentries on the shore thought that the boats gliding past them were part of the French convoy (was actually cancelled) and Wolfe had those soldiers who could speak French answer the French sentries in their own language</a:t>
            </a:r>
          </a:p>
        </p:txBody>
      </p:sp>
      <p:sp>
        <p:nvSpPr>
          <p:cNvPr id="37893" name="Rectangle 5"/>
          <p:cNvSpPr>
            <a:spLocks noChangeArrowheads="1"/>
          </p:cNvSpPr>
          <p:nvPr/>
        </p:nvSpPr>
        <p:spPr bwMode="auto">
          <a:xfrm>
            <a:off x="2190750" y="1852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fr-CA"/>
          </a:p>
        </p:txBody>
      </p:sp>
    </p:spTree>
    <p:extLst>
      <p:ext uri="{BB962C8B-B14F-4D97-AF65-F5344CB8AC3E}">
        <p14:creationId xmlns:p14="http://schemas.microsoft.com/office/powerpoint/2010/main" val="404085534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sp>
        <p:nvSpPr>
          <p:cNvPr id="10243"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341313"/>
            <a:ext cx="9188451" cy="5535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518279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sp>
        <p:nvSpPr>
          <p:cNvPr id="11267"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en-US"/>
          </a:p>
        </p:txBody>
      </p:sp>
      <p:pic>
        <p:nvPicPr>
          <p:cNvPr id="112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688" y="0"/>
            <a:ext cx="52911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79193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ttle_of_the_Plains_of_Abraham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9370931"/>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6045</TotalTime>
  <Words>3529</Words>
  <Application>Microsoft Macintosh PowerPoint</Application>
  <PresentationFormat>On-screen Show (4:3)</PresentationFormat>
  <Paragraphs>402</Paragraphs>
  <Slides>119</Slides>
  <Notes>9</Notes>
  <HiddenSlides>2</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119</vt:i4>
      </vt:variant>
    </vt:vector>
  </HeadingPairs>
  <TitlesOfParts>
    <vt:vector size="122" baseType="lpstr">
      <vt:lpstr>Office Theme</vt:lpstr>
      <vt:lpstr>Bitmap Image</vt:lpstr>
      <vt:lpstr>Picture</vt:lpstr>
      <vt:lpstr>The History of New France</vt:lpstr>
      <vt:lpstr>A New Heraldry Symbol in the 21st Century…</vt:lpstr>
      <vt:lpstr>Pre Colonization</vt:lpstr>
      <vt:lpstr>The Beringia Theory</vt:lpstr>
      <vt:lpstr>The Records are low…</vt:lpstr>
      <vt:lpstr>PowerPoint Presentation</vt:lpstr>
      <vt:lpstr>  </vt:lpstr>
      <vt:lpstr>PowerPoint Presentation</vt:lpstr>
      <vt:lpstr>Hunters</vt:lpstr>
      <vt:lpstr>Hunter-Gatherers</vt:lpstr>
      <vt:lpstr>Farmers</vt:lpstr>
      <vt:lpstr>Classwork</vt:lpstr>
      <vt:lpstr>Review</vt:lpstr>
      <vt:lpstr>Arrival of Europeans</vt:lpstr>
      <vt:lpstr>PowerPoint Presentation</vt:lpstr>
      <vt:lpstr>PowerPoint Presentation</vt:lpstr>
      <vt:lpstr>When and Where?</vt:lpstr>
      <vt:lpstr>France in America</vt:lpstr>
      <vt:lpstr>Early Explorers – Northwest Passage</vt:lpstr>
      <vt:lpstr>PowerPoint Presentation</vt:lpstr>
      <vt:lpstr>PowerPoint Presentation</vt:lpstr>
      <vt:lpstr>PowerPoint Presentation</vt:lpstr>
      <vt:lpstr>PowerPoint Presentation</vt:lpstr>
      <vt:lpstr>What would have been some Challenges in coming to ‘New France’</vt:lpstr>
      <vt:lpstr>Challenges of New France</vt:lpstr>
      <vt:lpstr>The Early Years</vt:lpstr>
      <vt:lpstr>PowerPoint Presentation</vt:lpstr>
      <vt:lpstr>The founding of New France </vt:lpstr>
      <vt:lpstr>French-Aboriginal Relations</vt:lpstr>
      <vt:lpstr>Quebec and Montreal</vt:lpstr>
      <vt:lpstr>A Slow – Growing Empire</vt:lpstr>
      <vt:lpstr>Growing</vt:lpstr>
      <vt:lpstr>Filles du Roi</vt:lpstr>
      <vt:lpstr>Government of New France</vt:lpstr>
      <vt:lpstr>PowerPoint Presentation</vt:lpstr>
      <vt:lpstr>Company of 100 Associates</vt:lpstr>
      <vt:lpstr>Engagés</vt:lpstr>
      <vt:lpstr>Catholic Church</vt:lpstr>
      <vt:lpstr>Military</vt:lpstr>
      <vt:lpstr>Habitants</vt:lpstr>
      <vt:lpstr>The French and Indians</vt:lpstr>
      <vt:lpstr>PowerPoint Presentation</vt:lpstr>
      <vt:lpstr>PowerPoint Presentation</vt:lpstr>
      <vt:lpstr>PowerPoint Presentation</vt:lpstr>
      <vt:lpstr>The Coureurs de Bois</vt:lpstr>
      <vt:lpstr>Northwest Passage</vt:lpstr>
      <vt:lpstr>PowerPoint Presentation</vt:lpstr>
      <vt:lpstr>La Salle</vt:lpstr>
      <vt:lpstr>PowerPoint Presentation</vt:lpstr>
      <vt:lpstr>Picking sides</vt:lpstr>
      <vt:lpstr>Aboriginal Warfare  </vt:lpstr>
      <vt:lpstr>Shifting Alliances </vt:lpstr>
      <vt:lpstr>Continuing War </vt:lpstr>
      <vt:lpstr>1649</vt:lpstr>
      <vt:lpstr>PowerPoint Presentation</vt:lpstr>
      <vt:lpstr>PowerPoint Presentation</vt:lpstr>
      <vt:lpstr>Population Growth for New France</vt:lpstr>
      <vt:lpstr>Seigneural system</vt:lpstr>
      <vt:lpstr>Life in New France</vt:lpstr>
      <vt:lpstr>Responsibilities of Seigneurs</vt:lpstr>
      <vt:lpstr>Seigneurial System</vt:lpstr>
      <vt:lpstr>PowerPoint Presentation</vt:lpstr>
      <vt:lpstr>PowerPoint Presentation</vt:lpstr>
      <vt:lpstr>Mercantilism  </vt:lpstr>
      <vt:lpstr>Radisson and Groseilliers</vt:lpstr>
      <vt:lpstr>Hudson Bay</vt:lpstr>
      <vt:lpstr>Classwork</vt:lpstr>
      <vt:lpstr>PowerPoint Presentation</vt:lpstr>
      <vt:lpstr>The Fur Trade</vt:lpstr>
      <vt:lpstr>Louisbourg</vt:lpstr>
      <vt:lpstr>PowerPoint Presentation</vt:lpstr>
      <vt:lpstr>The Seven Years War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1758- Louisbourg</vt:lpstr>
      <vt:lpstr>PowerPoint Presentation</vt:lpstr>
      <vt:lpstr>Louisbourg Cont…</vt:lpstr>
      <vt:lpstr>PowerPoint Presentation</vt:lpstr>
      <vt:lpstr>Summer 1759</vt:lpstr>
      <vt:lpstr>PowerPoint Presentation</vt:lpstr>
      <vt:lpstr>Problems with French Defense</vt:lpstr>
      <vt:lpstr>Battle Preparations</vt:lpstr>
      <vt:lpstr>French Mistakes</vt:lpstr>
      <vt:lpstr>PowerPoint Presentation</vt:lpstr>
      <vt:lpstr>PowerPoint Presentation</vt:lpstr>
      <vt:lpstr>PowerPoint Presentation</vt:lpstr>
      <vt:lpstr>PowerPoint Presentation</vt:lpstr>
      <vt:lpstr>PowerPoint Presentation</vt:lpstr>
      <vt:lpstr>The Plains of Abraham</vt:lpstr>
      <vt:lpstr>PowerPoint Presentation</vt:lpstr>
      <vt:lpstr>Wolfe and Montcalm</vt:lpstr>
      <vt:lpstr>PowerPoint Presentation</vt:lpstr>
      <vt:lpstr>PowerPoint Presentation</vt:lpstr>
      <vt:lpstr>PowerPoint Presentation</vt:lpstr>
      <vt:lpstr>F/I War 1763</vt:lpstr>
      <vt:lpstr>PowerPoint Presentation</vt:lpstr>
      <vt:lpstr>PowerPoint Presentation</vt:lpstr>
      <vt:lpstr>PowerPoint Presentation</vt:lpstr>
      <vt:lpstr>Pontiac</vt:lpstr>
      <vt:lpstr>PowerPoint Presentation</vt:lpstr>
      <vt:lpstr>PowerPoint Presentation</vt:lpstr>
      <vt:lpstr>PowerPoint Presentation</vt:lpstr>
      <vt:lpstr>PowerPoint Presentation</vt:lpstr>
      <vt:lpstr>PowerPoint Presentation</vt:lpstr>
      <vt:lpstr>PowerPoint Presentation</vt:lpstr>
      <vt:lpstr>After the War</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cANADA</dc:title>
  <dc:creator>Mykael Koe</dc:creator>
  <cp:lastModifiedBy>Mykael Koe</cp:lastModifiedBy>
  <cp:revision>143</cp:revision>
  <dcterms:created xsi:type="dcterms:W3CDTF">2018-02-25T05:18:12Z</dcterms:created>
  <dcterms:modified xsi:type="dcterms:W3CDTF">2018-06-06T19:08:20Z</dcterms:modified>
</cp:coreProperties>
</file>