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4" r:id="rId1"/>
  </p:sldMasterIdLst>
  <p:notesMasterIdLst>
    <p:notesMasterId r:id="rId13"/>
  </p:notesMasterIdLst>
  <p:sldIdLst>
    <p:sldId id="256" r:id="rId2"/>
    <p:sldId id="269" r:id="rId3"/>
    <p:sldId id="279" r:id="rId4"/>
    <p:sldId id="257" r:id="rId5"/>
    <p:sldId id="261" r:id="rId6"/>
    <p:sldId id="262" r:id="rId7"/>
    <p:sldId id="266" r:id="rId8"/>
    <p:sldId id="278" r:id="rId9"/>
    <p:sldId id="267" r:id="rId10"/>
    <p:sldId id="280" r:id="rId11"/>
    <p:sldId id="277" r:id="rId1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Arial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78" autoAdjust="0"/>
    <p:restoredTop sz="94539" autoAdjust="0"/>
  </p:normalViewPr>
  <p:slideViewPr>
    <p:cSldViewPr>
      <p:cViewPr varScale="1">
        <p:scale>
          <a:sx n="51" d="100"/>
          <a:sy n="51" d="100"/>
        </p:scale>
        <p:origin x="-1136" y="-1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4" d="100"/>
          <a:sy n="64" d="100"/>
        </p:scale>
        <p:origin x="-1806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notesMaster" Target="notesMasters/notesMaster1.xml"/><Relationship Id="rId14" Type="http://schemas.openxmlformats.org/officeDocument/2006/relationships/printerSettings" Target="printerSettings/printerSettings1.bin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10AED06-0A52-4896-AE91-B5A177295BEA}" type="doc">
      <dgm:prSet loTypeId="urn:microsoft.com/office/officeart/2005/8/layout/gear1" loCatId="relationship" qsTypeId="urn:microsoft.com/office/officeart/2005/8/quickstyle/3d3" qsCatId="3D" csTypeId="urn:microsoft.com/office/officeart/2005/8/colors/accent0_1" csCatId="mainScheme" phldr="1"/>
      <dgm:spPr/>
    </dgm:pt>
    <dgm:pt modelId="{328FEADC-D1BF-488E-B8DF-78C24E0E66C0}">
      <dgm:prSet phldrT="[Text]" custT="1"/>
      <dgm:spPr>
        <a:solidFill>
          <a:schemeClr val="tx1">
            <a:lumMod val="85000"/>
            <a:lumOff val="15000"/>
          </a:schemeClr>
        </a:solidFill>
      </dgm:spPr>
      <dgm:t>
        <a:bodyPr/>
        <a:lstStyle/>
        <a:p>
          <a:r>
            <a:rPr lang="en-US" sz="3600" b="1" dirty="0" smtClean="0">
              <a:solidFill>
                <a:schemeClr val="bg1"/>
              </a:solidFill>
            </a:rPr>
            <a:t>Soldiers</a:t>
          </a:r>
          <a:endParaRPr lang="en-US" sz="3600" b="1" dirty="0">
            <a:solidFill>
              <a:schemeClr val="bg1"/>
            </a:solidFill>
          </a:endParaRPr>
        </a:p>
      </dgm:t>
    </dgm:pt>
    <dgm:pt modelId="{844429CC-8158-4E2C-AD9E-5826AEAC26AF}" type="parTrans" cxnId="{54FE3CA6-9A66-4D83-9B84-EC9332ECB10D}">
      <dgm:prSet/>
      <dgm:spPr/>
      <dgm:t>
        <a:bodyPr/>
        <a:lstStyle/>
        <a:p>
          <a:endParaRPr lang="en-US"/>
        </a:p>
      </dgm:t>
    </dgm:pt>
    <dgm:pt modelId="{BFCFD2DE-189B-4D5A-9527-F84CF4EBFF44}" type="sibTrans" cxnId="{54FE3CA6-9A66-4D83-9B84-EC9332ECB10D}">
      <dgm:prSet/>
      <dgm:spPr/>
      <dgm:t>
        <a:bodyPr/>
        <a:lstStyle/>
        <a:p>
          <a:endParaRPr lang="en-US"/>
        </a:p>
      </dgm:t>
    </dgm:pt>
    <dgm:pt modelId="{E2FADC54-F39A-4E04-B362-58F67C257333}">
      <dgm:prSet phldrT="[Text]" custT="1"/>
      <dgm:spPr>
        <a:solidFill>
          <a:srgbClr val="CC0000"/>
        </a:solidFill>
      </dgm:spPr>
      <dgm:t>
        <a:bodyPr/>
        <a:lstStyle/>
        <a:p>
          <a:r>
            <a:rPr lang="en-US" sz="2400" b="1" dirty="0" smtClean="0">
              <a:solidFill>
                <a:schemeClr val="bg1"/>
              </a:solidFill>
            </a:rPr>
            <a:t>   </a:t>
          </a:r>
          <a:endParaRPr lang="en-US" sz="2400" b="1" dirty="0">
            <a:solidFill>
              <a:schemeClr val="bg1"/>
            </a:solidFill>
          </a:endParaRPr>
        </a:p>
      </dgm:t>
    </dgm:pt>
    <dgm:pt modelId="{FCB2A227-5537-40AD-8194-0D97551AC990}" type="parTrans" cxnId="{1C3565F3-BB60-4510-AC97-BFA78AEC9EB1}">
      <dgm:prSet/>
      <dgm:spPr/>
      <dgm:t>
        <a:bodyPr/>
        <a:lstStyle/>
        <a:p>
          <a:endParaRPr lang="en-US"/>
        </a:p>
      </dgm:t>
    </dgm:pt>
    <dgm:pt modelId="{58F42F64-B40B-4A6B-81EF-47EF4C7327EA}" type="sibTrans" cxnId="{1C3565F3-BB60-4510-AC97-BFA78AEC9EB1}">
      <dgm:prSet/>
      <dgm:spPr/>
      <dgm:t>
        <a:bodyPr/>
        <a:lstStyle/>
        <a:p>
          <a:endParaRPr lang="en-US"/>
        </a:p>
      </dgm:t>
    </dgm:pt>
    <dgm:pt modelId="{366054F5-FEC7-4D3D-ACA4-B2CD9E4936AD}">
      <dgm:prSet phldrT="[Text]" custT="1">
        <dgm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sz="2800" b="1" dirty="0" smtClean="0">
              <a:solidFill>
                <a:schemeClr val="bg1"/>
              </a:solidFill>
            </a:rPr>
            <a:t>Homes</a:t>
          </a:r>
          <a:endParaRPr lang="en-US" sz="2800" b="1" dirty="0">
            <a:solidFill>
              <a:schemeClr val="bg1"/>
            </a:solidFill>
          </a:endParaRPr>
        </a:p>
      </dgm:t>
    </dgm:pt>
    <dgm:pt modelId="{A8946A59-C5B1-40D0-9836-5C06EFBA6DCD}" type="parTrans" cxnId="{D99ED0DD-43B3-41A4-BA37-8805E63BBA61}">
      <dgm:prSet/>
      <dgm:spPr/>
      <dgm:t>
        <a:bodyPr/>
        <a:lstStyle/>
        <a:p>
          <a:endParaRPr lang="en-US"/>
        </a:p>
      </dgm:t>
    </dgm:pt>
    <dgm:pt modelId="{0F92E9A6-5CA8-402F-B062-34D99E03CA2D}" type="sibTrans" cxnId="{D99ED0DD-43B3-41A4-BA37-8805E63BBA61}">
      <dgm:prSet/>
      <dgm:spPr/>
      <dgm:t>
        <a:bodyPr/>
        <a:lstStyle/>
        <a:p>
          <a:endParaRPr lang="en-US"/>
        </a:p>
      </dgm:t>
    </dgm:pt>
    <dgm:pt modelId="{1D8F5352-523B-47D1-B583-1EFF71B65B99}" type="pres">
      <dgm:prSet presAssocID="{410AED06-0A52-4896-AE91-B5A177295BEA}" presName="composite" presStyleCnt="0">
        <dgm:presLayoutVars>
          <dgm:chMax val="3"/>
          <dgm:animLvl val="lvl"/>
          <dgm:resizeHandles val="exact"/>
        </dgm:presLayoutVars>
      </dgm:prSet>
      <dgm:spPr/>
    </dgm:pt>
    <dgm:pt modelId="{325849BD-D3E1-437C-8ABE-47FF9AD19325}" type="pres">
      <dgm:prSet presAssocID="{328FEADC-D1BF-488E-B8DF-78C24E0E66C0}" presName="gear1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43C1AAC-8A0B-4B5A-979E-DD7DD160E08C}" type="pres">
      <dgm:prSet presAssocID="{328FEADC-D1BF-488E-B8DF-78C24E0E66C0}" presName="gear1srcNode" presStyleLbl="node1" presStyleIdx="0" presStyleCnt="3"/>
      <dgm:spPr/>
      <dgm:t>
        <a:bodyPr/>
        <a:lstStyle/>
        <a:p>
          <a:endParaRPr lang="en-US"/>
        </a:p>
      </dgm:t>
    </dgm:pt>
    <dgm:pt modelId="{76F696C1-F7AD-4604-B9B2-2EEAAEA4184A}" type="pres">
      <dgm:prSet presAssocID="{328FEADC-D1BF-488E-B8DF-78C24E0E66C0}" presName="gear1dstNode" presStyleLbl="node1" presStyleIdx="0" presStyleCnt="3"/>
      <dgm:spPr/>
      <dgm:t>
        <a:bodyPr/>
        <a:lstStyle/>
        <a:p>
          <a:endParaRPr lang="en-US"/>
        </a:p>
      </dgm:t>
    </dgm:pt>
    <dgm:pt modelId="{7B5C20C8-D04B-4293-9672-E0C61E3DFFDD}" type="pres">
      <dgm:prSet presAssocID="{E2FADC54-F39A-4E04-B362-58F67C257333}" presName="gear2" presStyleLbl="node1" presStyleIdx="1" presStyleCnt="3" custScaleX="108422" custScaleY="10210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86B23A7-D5CB-4D5F-A2ED-0D5D24F0FA1B}" type="pres">
      <dgm:prSet presAssocID="{E2FADC54-F39A-4E04-B362-58F67C257333}" presName="gear2srcNode" presStyleLbl="node1" presStyleIdx="1" presStyleCnt="3"/>
      <dgm:spPr/>
      <dgm:t>
        <a:bodyPr/>
        <a:lstStyle/>
        <a:p>
          <a:endParaRPr lang="en-US"/>
        </a:p>
      </dgm:t>
    </dgm:pt>
    <dgm:pt modelId="{D7CF4AF8-ACD6-4291-B175-3A3305018EE2}" type="pres">
      <dgm:prSet presAssocID="{E2FADC54-F39A-4E04-B362-58F67C257333}" presName="gear2dstNode" presStyleLbl="node1" presStyleIdx="1" presStyleCnt="3"/>
      <dgm:spPr/>
      <dgm:t>
        <a:bodyPr/>
        <a:lstStyle/>
        <a:p>
          <a:endParaRPr lang="en-US"/>
        </a:p>
      </dgm:t>
    </dgm:pt>
    <dgm:pt modelId="{AA57E96B-5CE2-4833-A880-5C13417F3039}" type="pres">
      <dgm:prSet presAssocID="{366054F5-FEC7-4D3D-ACA4-B2CD9E4936AD}" presName="gear3" presStyleLbl="node1" presStyleIdx="2" presStyleCnt="3"/>
      <dgm:spPr/>
      <dgm:t>
        <a:bodyPr/>
        <a:lstStyle/>
        <a:p>
          <a:endParaRPr lang="en-US"/>
        </a:p>
      </dgm:t>
    </dgm:pt>
    <dgm:pt modelId="{CE194C95-A6C1-4E02-B913-8983EAF1C539}" type="pres">
      <dgm:prSet presAssocID="{366054F5-FEC7-4D3D-ACA4-B2CD9E4936AD}" presName="gear3tx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52AC478-8EFB-4B0B-8876-B72C980F5122}" type="pres">
      <dgm:prSet presAssocID="{366054F5-FEC7-4D3D-ACA4-B2CD9E4936AD}" presName="gear3srcNode" presStyleLbl="node1" presStyleIdx="2" presStyleCnt="3"/>
      <dgm:spPr/>
      <dgm:t>
        <a:bodyPr/>
        <a:lstStyle/>
        <a:p>
          <a:endParaRPr lang="en-US"/>
        </a:p>
      </dgm:t>
    </dgm:pt>
    <dgm:pt modelId="{2DB5A302-7836-4A3D-96F2-BA716B2B1703}" type="pres">
      <dgm:prSet presAssocID="{366054F5-FEC7-4D3D-ACA4-B2CD9E4936AD}" presName="gear3dstNode" presStyleLbl="node1" presStyleIdx="2" presStyleCnt="3"/>
      <dgm:spPr/>
      <dgm:t>
        <a:bodyPr/>
        <a:lstStyle/>
        <a:p>
          <a:endParaRPr lang="en-US"/>
        </a:p>
      </dgm:t>
    </dgm:pt>
    <dgm:pt modelId="{F5220D97-9C38-4BC6-9651-D23064CC370C}" type="pres">
      <dgm:prSet presAssocID="{BFCFD2DE-189B-4D5A-9527-F84CF4EBFF44}" presName="connector1" presStyleLbl="sibTrans2D1" presStyleIdx="0" presStyleCnt="3"/>
      <dgm:spPr/>
      <dgm:t>
        <a:bodyPr/>
        <a:lstStyle/>
        <a:p>
          <a:endParaRPr lang="en-US"/>
        </a:p>
      </dgm:t>
    </dgm:pt>
    <dgm:pt modelId="{CD653265-C6AD-4BA4-AF60-8697EEDAF8B8}" type="pres">
      <dgm:prSet presAssocID="{58F42F64-B40B-4A6B-81EF-47EF4C7327EA}" presName="connector2" presStyleLbl="sibTrans2D1" presStyleIdx="1" presStyleCnt="3"/>
      <dgm:spPr/>
      <dgm:t>
        <a:bodyPr/>
        <a:lstStyle/>
        <a:p>
          <a:endParaRPr lang="en-US"/>
        </a:p>
      </dgm:t>
    </dgm:pt>
    <dgm:pt modelId="{D085DF02-770E-4F50-A2E7-8B4D64406D6F}" type="pres">
      <dgm:prSet presAssocID="{0F92E9A6-5CA8-402F-B062-34D99E03CA2D}" presName="connector3" presStyleLbl="sibTrans2D1" presStyleIdx="2" presStyleCnt="3"/>
      <dgm:spPr/>
      <dgm:t>
        <a:bodyPr/>
        <a:lstStyle/>
        <a:p>
          <a:endParaRPr lang="en-US"/>
        </a:p>
      </dgm:t>
    </dgm:pt>
  </dgm:ptLst>
  <dgm:cxnLst>
    <dgm:cxn modelId="{54FE3CA6-9A66-4D83-9B84-EC9332ECB10D}" srcId="{410AED06-0A52-4896-AE91-B5A177295BEA}" destId="{328FEADC-D1BF-488E-B8DF-78C24E0E66C0}" srcOrd="0" destOrd="0" parTransId="{844429CC-8158-4E2C-AD9E-5826AEAC26AF}" sibTransId="{BFCFD2DE-189B-4D5A-9527-F84CF4EBFF44}"/>
    <dgm:cxn modelId="{2F65B023-D9CE-4079-89BC-77D22EC6D5B5}" type="presOf" srcId="{0F92E9A6-5CA8-402F-B062-34D99E03CA2D}" destId="{D085DF02-770E-4F50-A2E7-8B4D64406D6F}" srcOrd="0" destOrd="0" presId="urn:microsoft.com/office/officeart/2005/8/layout/gear1"/>
    <dgm:cxn modelId="{7D248617-7B5B-4A04-A346-2129D91AD8A3}" type="presOf" srcId="{E2FADC54-F39A-4E04-B362-58F67C257333}" destId="{7B5C20C8-D04B-4293-9672-E0C61E3DFFDD}" srcOrd="0" destOrd="0" presId="urn:microsoft.com/office/officeart/2005/8/layout/gear1"/>
    <dgm:cxn modelId="{74451A4F-A9C0-43E2-90CE-C14B4A5AEB90}" type="presOf" srcId="{366054F5-FEC7-4D3D-ACA4-B2CD9E4936AD}" destId="{AA57E96B-5CE2-4833-A880-5C13417F3039}" srcOrd="0" destOrd="0" presId="urn:microsoft.com/office/officeart/2005/8/layout/gear1"/>
    <dgm:cxn modelId="{C94AE012-E040-4F67-B6C2-9057BD9DBBBD}" type="presOf" srcId="{366054F5-FEC7-4D3D-ACA4-B2CD9E4936AD}" destId="{CE194C95-A6C1-4E02-B913-8983EAF1C539}" srcOrd="1" destOrd="0" presId="urn:microsoft.com/office/officeart/2005/8/layout/gear1"/>
    <dgm:cxn modelId="{B83EFEFB-9C50-4596-A46E-92D2175EC7B2}" type="presOf" srcId="{E2FADC54-F39A-4E04-B362-58F67C257333}" destId="{D7CF4AF8-ACD6-4291-B175-3A3305018EE2}" srcOrd="2" destOrd="0" presId="urn:microsoft.com/office/officeart/2005/8/layout/gear1"/>
    <dgm:cxn modelId="{A27D9429-0039-416F-86DA-0B3DB1706FB6}" type="presOf" srcId="{328FEADC-D1BF-488E-B8DF-78C24E0E66C0}" destId="{343C1AAC-8A0B-4B5A-979E-DD7DD160E08C}" srcOrd="1" destOrd="0" presId="urn:microsoft.com/office/officeart/2005/8/layout/gear1"/>
    <dgm:cxn modelId="{9037675B-DAA5-40C6-A585-28F8AFC448BD}" type="presOf" srcId="{328FEADC-D1BF-488E-B8DF-78C24E0E66C0}" destId="{325849BD-D3E1-437C-8ABE-47FF9AD19325}" srcOrd="0" destOrd="0" presId="urn:microsoft.com/office/officeart/2005/8/layout/gear1"/>
    <dgm:cxn modelId="{66BD5B62-E8AF-426B-878D-DCEF8B2605F8}" type="presOf" srcId="{410AED06-0A52-4896-AE91-B5A177295BEA}" destId="{1D8F5352-523B-47D1-B583-1EFF71B65B99}" srcOrd="0" destOrd="0" presId="urn:microsoft.com/office/officeart/2005/8/layout/gear1"/>
    <dgm:cxn modelId="{1C3565F3-BB60-4510-AC97-BFA78AEC9EB1}" srcId="{410AED06-0A52-4896-AE91-B5A177295BEA}" destId="{E2FADC54-F39A-4E04-B362-58F67C257333}" srcOrd="1" destOrd="0" parTransId="{FCB2A227-5537-40AD-8194-0D97551AC990}" sibTransId="{58F42F64-B40B-4A6B-81EF-47EF4C7327EA}"/>
    <dgm:cxn modelId="{32226415-530F-4C05-AD39-1642479CB29F}" type="presOf" srcId="{58F42F64-B40B-4A6B-81EF-47EF4C7327EA}" destId="{CD653265-C6AD-4BA4-AF60-8697EEDAF8B8}" srcOrd="0" destOrd="0" presId="urn:microsoft.com/office/officeart/2005/8/layout/gear1"/>
    <dgm:cxn modelId="{A3095AE8-9BA2-4F52-B704-D9BF15ECE9CC}" type="presOf" srcId="{328FEADC-D1BF-488E-B8DF-78C24E0E66C0}" destId="{76F696C1-F7AD-4604-B9B2-2EEAAEA4184A}" srcOrd="2" destOrd="0" presId="urn:microsoft.com/office/officeart/2005/8/layout/gear1"/>
    <dgm:cxn modelId="{79F41747-D82F-4332-817F-0D81ED8AD1DF}" type="presOf" srcId="{366054F5-FEC7-4D3D-ACA4-B2CD9E4936AD}" destId="{2DB5A302-7836-4A3D-96F2-BA716B2B1703}" srcOrd="3" destOrd="0" presId="urn:microsoft.com/office/officeart/2005/8/layout/gear1"/>
    <dgm:cxn modelId="{D99ED0DD-43B3-41A4-BA37-8805E63BBA61}" srcId="{410AED06-0A52-4896-AE91-B5A177295BEA}" destId="{366054F5-FEC7-4D3D-ACA4-B2CD9E4936AD}" srcOrd="2" destOrd="0" parTransId="{A8946A59-C5B1-40D0-9836-5C06EFBA6DCD}" sibTransId="{0F92E9A6-5CA8-402F-B062-34D99E03CA2D}"/>
    <dgm:cxn modelId="{9BD51172-DC74-4D87-986D-929D1658BD45}" type="presOf" srcId="{366054F5-FEC7-4D3D-ACA4-B2CD9E4936AD}" destId="{A52AC478-8EFB-4B0B-8876-B72C980F5122}" srcOrd="2" destOrd="0" presId="urn:microsoft.com/office/officeart/2005/8/layout/gear1"/>
    <dgm:cxn modelId="{1752E8B8-4A0F-421C-B998-D1DED9B76D21}" type="presOf" srcId="{E2FADC54-F39A-4E04-B362-58F67C257333}" destId="{C86B23A7-D5CB-4D5F-A2ED-0D5D24F0FA1B}" srcOrd="1" destOrd="0" presId="urn:microsoft.com/office/officeart/2005/8/layout/gear1"/>
    <dgm:cxn modelId="{8E6E692B-731D-408E-9DFE-CF16636B0649}" type="presOf" srcId="{BFCFD2DE-189B-4D5A-9527-F84CF4EBFF44}" destId="{F5220D97-9C38-4BC6-9651-D23064CC370C}" srcOrd="0" destOrd="0" presId="urn:microsoft.com/office/officeart/2005/8/layout/gear1"/>
    <dgm:cxn modelId="{7B29D03D-CF18-4FA5-98D6-9A709F40F887}" type="presParOf" srcId="{1D8F5352-523B-47D1-B583-1EFF71B65B99}" destId="{325849BD-D3E1-437C-8ABE-47FF9AD19325}" srcOrd="0" destOrd="0" presId="urn:microsoft.com/office/officeart/2005/8/layout/gear1"/>
    <dgm:cxn modelId="{521739C8-D08D-47FD-A51F-2110A3BD0402}" type="presParOf" srcId="{1D8F5352-523B-47D1-B583-1EFF71B65B99}" destId="{343C1AAC-8A0B-4B5A-979E-DD7DD160E08C}" srcOrd="1" destOrd="0" presId="urn:microsoft.com/office/officeart/2005/8/layout/gear1"/>
    <dgm:cxn modelId="{694FC37C-BFBB-4F51-9984-EC9680A057D4}" type="presParOf" srcId="{1D8F5352-523B-47D1-B583-1EFF71B65B99}" destId="{76F696C1-F7AD-4604-B9B2-2EEAAEA4184A}" srcOrd="2" destOrd="0" presId="urn:microsoft.com/office/officeart/2005/8/layout/gear1"/>
    <dgm:cxn modelId="{674EE579-83F9-4B22-80FD-7BE25D297546}" type="presParOf" srcId="{1D8F5352-523B-47D1-B583-1EFF71B65B99}" destId="{7B5C20C8-D04B-4293-9672-E0C61E3DFFDD}" srcOrd="3" destOrd="0" presId="urn:microsoft.com/office/officeart/2005/8/layout/gear1"/>
    <dgm:cxn modelId="{BC06053A-6F54-42D4-B152-F3692510E86B}" type="presParOf" srcId="{1D8F5352-523B-47D1-B583-1EFF71B65B99}" destId="{C86B23A7-D5CB-4D5F-A2ED-0D5D24F0FA1B}" srcOrd="4" destOrd="0" presId="urn:microsoft.com/office/officeart/2005/8/layout/gear1"/>
    <dgm:cxn modelId="{736912E0-2AF0-4E9C-89E3-A7C7D9F70AC4}" type="presParOf" srcId="{1D8F5352-523B-47D1-B583-1EFF71B65B99}" destId="{D7CF4AF8-ACD6-4291-B175-3A3305018EE2}" srcOrd="5" destOrd="0" presId="urn:microsoft.com/office/officeart/2005/8/layout/gear1"/>
    <dgm:cxn modelId="{16D75AA2-9038-45E2-B907-50E5576D7D5D}" type="presParOf" srcId="{1D8F5352-523B-47D1-B583-1EFF71B65B99}" destId="{AA57E96B-5CE2-4833-A880-5C13417F3039}" srcOrd="6" destOrd="0" presId="urn:microsoft.com/office/officeart/2005/8/layout/gear1"/>
    <dgm:cxn modelId="{2ACE4B5C-AF0C-4FE0-9EDC-45F3ED460F75}" type="presParOf" srcId="{1D8F5352-523B-47D1-B583-1EFF71B65B99}" destId="{CE194C95-A6C1-4E02-B913-8983EAF1C539}" srcOrd="7" destOrd="0" presId="urn:microsoft.com/office/officeart/2005/8/layout/gear1"/>
    <dgm:cxn modelId="{F55D2164-F41E-46EB-99B6-F36FE360912A}" type="presParOf" srcId="{1D8F5352-523B-47D1-B583-1EFF71B65B99}" destId="{A52AC478-8EFB-4B0B-8876-B72C980F5122}" srcOrd="8" destOrd="0" presId="urn:microsoft.com/office/officeart/2005/8/layout/gear1"/>
    <dgm:cxn modelId="{D169938D-C84E-479D-BEB0-9C553E33E3B4}" type="presParOf" srcId="{1D8F5352-523B-47D1-B583-1EFF71B65B99}" destId="{2DB5A302-7836-4A3D-96F2-BA716B2B1703}" srcOrd="9" destOrd="0" presId="urn:microsoft.com/office/officeart/2005/8/layout/gear1"/>
    <dgm:cxn modelId="{435EAC2E-3985-4738-9B9C-8F5E446D13A0}" type="presParOf" srcId="{1D8F5352-523B-47D1-B583-1EFF71B65B99}" destId="{F5220D97-9C38-4BC6-9651-D23064CC370C}" srcOrd="10" destOrd="0" presId="urn:microsoft.com/office/officeart/2005/8/layout/gear1"/>
    <dgm:cxn modelId="{4FEEE33D-A92F-427E-83B5-5976CD42A6FE}" type="presParOf" srcId="{1D8F5352-523B-47D1-B583-1EFF71B65B99}" destId="{CD653265-C6AD-4BA4-AF60-8697EEDAF8B8}" srcOrd="11" destOrd="0" presId="urn:microsoft.com/office/officeart/2005/8/layout/gear1"/>
    <dgm:cxn modelId="{3A5D99DC-21FE-4D21-A24E-31E65FFA7429}" type="presParOf" srcId="{1D8F5352-523B-47D1-B583-1EFF71B65B99}" destId="{D085DF02-770E-4F50-A2E7-8B4D64406D6F}" srcOrd="12" destOrd="0" presId="urn:microsoft.com/office/officeart/2005/8/layout/gear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25849BD-D3E1-437C-8ABE-47FF9AD19325}">
      <dsp:nvSpPr>
        <dsp:cNvPr id="0" name=""/>
        <dsp:cNvSpPr/>
      </dsp:nvSpPr>
      <dsp:spPr>
        <a:xfrm>
          <a:off x="3200409" y="2443179"/>
          <a:ext cx="2986108" cy="2986108"/>
        </a:xfrm>
        <a:prstGeom prst="gear9">
          <a:avLst/>
        </a:prstGeom>
        <a:solidFill>
          <a:schemeClr val="tx1">
            <a:lumMod val="85000"/>
            <a:lumOff val="15000"/>
          </a:schemeClr>
        </a:solidFill>
        <a:ln>
          <a:noFill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b="1" kern="1200" dirty="0" smtClean="0">
              <a:solidFill>
                <a:schemeClr val="bg1"/>
              </a:solidFill>
            </a:rPr>
            <a:t>Soldiers</a:t>
          </a:r>
          <a:endParaRPr lang="en-US" sz="3600" b="1" kern="1200" dirty="0">
            <a:solidFill>
              <a:schemeClr val="bg1"/>
            </a:solidFill>
          </a:endParaRPr>
        </a:p>
      </dsp:txBody>
      <dsp:txXfrm>
        <a:off x="3800750" y="3142661"/>
        <a:ext cx="1785426" cy="1534921"/>
      </dsp:txXfrm>
    </dsp:sp>
    <dsp:sp modelId="{7B5C20C8-D04B-4293-9672-E0C61E3DFFDD}">
      <dsp:nvSpPr>
        <dsp:cNvPr id="0" name=""/>
        <dsp:cNvSpPr/>
      </dsp:nvSpPr>
      <dsp:spPr>
        <a:xfrm>
          <a:off x="1371586" y="1714514"/>
          <a:ext cx="2354617" cy="2217429"/>
        </a:xfrm>
        <a:prstGeom prst="gear6">
          <a:avLst/>
        </a:prstGeom>
        <a:solidFill>
          <a:srgbClr val="CC0000"/>
        </a:solidFill>
        <a:ln>
          <a:noFill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smtClean="0">
              <a:solidFill>
                <a:schemeClr val="bg1"/>
              </a:solidFill>
            </a:rPr>
            <a:t>   </a:t>
          </a:r>
          <a:endParaRPr lang="en-US" sz="2400" b="1" kern="1200" dirty="0">
            <a:solidFill>
              <a:schemeClr val="bg1"/>
            </a:solidFill>
          </a:endParaRPr>
        </a:p>
      </dsp:txBody>
      <dsp:txXfrm>
        <a:off x="1949772" y="2276132"/>
        <a:ext cx="1198245" cy="1094193"/>
      </dsp:txXfrm>
    </dsp:sp>
    <dsp:sp modelId="{AA57E96B-5CE2-4833-A880-5C13417F3039}">
      <dsp:nvSpPr>
        <dsp:cNvPr id="0" name=""/>
        <dsp:cNvSpPr/>
      </dsp:nvSpPr>
      <dsp:spPr>
        <a:xfrm rot="20700000">
          <a:off x="2679419" y="239110"/>
          <a:ext cx="2127837" cy="2127837"/>
        </a:xfrm>
        <a:prstGeom prst="gear6">
          <a:avLst/>
        </a:prstGeom>
        <a:solidFill>
          <a:schemeClr val="dk1"/>
        </a:solidFill>
        <a:ln w="12700" cap="flat" cmpd="sng" algn="ctr">
          <a:solidFill>
            <a:schemeClr val="dk1">
              <a:shade val="5000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/>
      </dsp:spPr>
      <dsp:style>
        <a:lnRef idx="2">
          <a:schemeClr val="dk1">
            <a:shade val="50000"/>
          </a:schemeClr>
        </a:lnRef>
        <a:fillRef idx="1">
          <a:schemeClr val="dk1"/>
        </a:fillRef>
        <a:effectRef idx="0">
          <a:schemeClr val="dk1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dirty="0" smtClean="0">
              <a:solidFill>
                <a:schemeClr val="bg1"/>
              </a:solidFill>
            </a:rPr>
            <a:t>Homes</a:t>
          </a:r>
          <a:endParaRPr lang="en-US" sz="2800" b="1" kern="1200" dirty="0">
            <a:solidFill>
              <a:schemeClr val="bg1"/>
            </a:solidFill>
          </a:endParaRPr>
        </a:p>
      </dsp:txBody>
      <dsp:txXfrm rot="-20700000">
        <a:off x="3146116" y="705807"/>
        <a:ext cx="1194443" cy="1194443"/>
      </dsp:txXfrm>
    </dsp:sp>
    <dsp:sp modelId="{F5220D97-9C38-4BC6-9651-D23064CC370C}">
      <dsp:nvSpPr>
        <dsp:cNvPr id="0" name=""/>
        <dsp:cNvSpPr/>
      </dsp:nvSpPr>
      <dsp:spPr>
        <a:xfrm>
          <a:off x="2984591" y="1984693"/>
          <a:ext cx="3822218" cy="3822218"/>
        </a:xfrm>
        <a:prstGeom prst="circularArrow">
          <a:avLst>
            <a:gd name="adj1" fmla="val 4688"/>
            <a:gd name="adj2" fmla="val 299029"/>
            <a:gd name="adj3" fmla="val 2539454"/>
            <a:gd name="adj4" fmla="val 15811990"/>
            <a:gd name="adj5" fmla="val 5469"/>
          </a:avLst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D653265-C6AD-4BA4-AF60-8697EEDAF8B8}">
      <dsp:nvSpPr>
        <dsp:cNvPr id="0" name=""/>
        <dsp:cNvSpPr/>
      </dsp:nvSpPr>
      <dsp:spPr>
        <a:xfrm>
          <a:off x="1078430" y="1251553"/>
          <a:ext cx="2777080" cy="2777080"/>
        </a:xfrm>
        <a:prstGeom prst="leftCircularArrow">
          <a:avLst>
            <a:gd name="adj1" fmla="val 6452"/>
            <a:gd name="adj2" fmla="val 429999"/>
            <a:gd name="adj3" fmla="val 10489124"/>
            <a:gd name="adj4" fmla="val 14837806"/>
            <a:gd name="adj5" fmla="val 7527"/>
          </a:avLst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085DF02-770E-4F50-A2E7-8B4D64406D6F}">
      <dsp:nvSpPr>
        <dsp:cNvPr id="0" name=""/>
        <dsp:cNvSpPr/>
      </dsp:nvSpPr>
      <dsp:spPr>
        <a:xfrm>
          <a:off x="2187228" y="-232266"/>
          <a:ext cx="2994252" cy="2994252"/>
        </a:xfrm>
        <a:prstGeom prst="circularArrow">
          <a:avLst>
            <a:gd name="adj1" fmla="val 5984"/>
            <a:gd name="adj2" fmla="val 394124"/>
            <a:gd name="adj3" fmla="val 13313824"/>
            <a:gd name="adj4" fmla="val 10508221"/>
            <a:gd name="adj5" fmla="val 6981"/>
          </a:avLst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57D318-238A-4460-B01F-D35583F68B2A}" type="datetimeFigureOut">
              <a:rPr lang="en-US" smtClean="0"/>
              <a:pPr/>
              <a:t>18-05-17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DD3466-CAFD-4AC7-B57A-5B9ED13746C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88203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352E8432-1DB0-4D39-866E-A370E56B5B6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</p:spPr>
        <p:txBody>
          <a:bodyPr anchor="ctr">
            <a:sp3d extrusionH="57150">
              <a:bevelT w="38100" h="38100"/>
            </a:sp3d>
          </a:bodyPr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xmlns:p14="http://schemas.microsoft.com/office/powerpoint/2010/main">
    <p:wipe dir="d"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98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98" decel="100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/>
      <p:bldP spid="8" grpId="0" animBg="1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5B59E-9513-4C45-8ACE-E26365941F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>
    <p:wipe dir="d"/>
  </p:transition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6C672-8A7A-4F43-8C66-90CECEA7DC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>
    <p:wipe dir="d"/>
  </p:transition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457200" y="625157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>
          <a:xfrm>
            <a:off x="6553200" y="624840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F8BFB9FC-4A65-4439-8968-088F66BBA94A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>
          <a:xfrm>
            <a:off x="3124200" y="6248400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ransition xmlns:p14="http://schemas.microsoft.com/office/powerpoint/2010/main">
    <p:wipe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75748-13B8-40FE-ACA1-5A6F2B90627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  <p:transition xmlns:p14="http://schemas.microsoft.com/office/powerpoint/2010/main">
    <p:wipe dir="d"/>
  </p:transition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12C26B11-170A-49AA-8A69-084C2DAB410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xmlns:p14="http://schemas.microsoft.com/office/powerpoint/2010/main">
    <p:wipe dir="d"/>
  </p:transition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0E3A2-1472-4A89-B8B8-FD62A024088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  <p:transition xmlns:p14="http://schemas.microsoft.com/office/powerpoint/2010/main">
    <p:wipe dir="d"/>
  </p:transition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727058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8D4D89-3385-4D45-A8A4-680092C48E2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  <p:transition xmlns:p14="http://schemas.microsoft.com/office/powerpoint/2010/main">
    <p:wipe dir="d"/>
  </p:transition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E380C-FEFF-4796-BC5E-667CE64DAE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>
    <p:wipe dir="d"/>
  </p:transition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B3A61-1730-4774-AF75-4356813A77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>
    <p:wipe dir="d"/>
  </p:transition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727058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F689A3-7576-4BAD-84A7-D933382C70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  <p:transition xmlns:p14="http://schemas.microsoft.com/office/powerpoint/2010/main">
    <p:wipe dir="d"/>
  </p:transition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08A43AF7-07CC-4544-A3BA-C1D422E157F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  <p:transition xmlns:p14="http://schemas.microsoft.com/office/powerpoint/2010/main">
    <p:wipe dir="d"/>
  </p:transition>
  <p:timing>
    <p:tnLst>
      <p:par>
        <p:cTn xmlns:p14="http://schemas.microsoft.com/office/powerpoint/2010/main"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38100" cap="sq" cmpd="sng" algn="ctr">
            <a:solidFill>
              <a:srgbClr val="CC0000"/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83568" y="346646"/>
            <a:ext cx="7772400" cy="850106"/>
          </a:xfrm>
          <a:prstGeom prst="rect">
            <a:avLst/>
          </a:prstGeom>
          <a:solidFill>
            <a:srgbClr val="CC0000"/>
          </a:solidFill>
          <a:ln>
            <a:solidFill>
              <a:schemeClr val="tx1"/>
            </a:solidFill>
          </a:ln>
          <a:effectLst>
            <a:glow rad="228600">
              <a:schemeClr val="tx1">
                <a:alpha val="40000"/>
              </a:schemeClr>
            </a:glow>
            <a:outerShdw blurRad="38100" dist="25400" dir="5400000" algn="t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none"/>
        </p:style>
        <p:txBody>
          <a:bodyPr bIns="91440" anchor="b" anchorCtr="0">
            <a:normAutofit/>
            <a:sp3d extrusionH="57150">
              <a:bevelT w="38100" h="38100"/>
            </a:sp3d>
          </a:bodyPr>
          <a:lstStyle/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83568" y="1430794"/>
            <a:ext cx="7772400" cy="4662502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dirty="0" smtClean="0"/>
              <a:t>Click to edit Master text styles</a:t>
            </a:r>
          </a:p>
          <a:p>
            <a:pPr lvl="1" eaLnBrk="1" latinLnBrk="0" hangingPunct="1"/>
            <a:r>
              <a:rPr kumimoji="0" lang="en-US" dirty="0" smtClean="0"/>
              <a:t>Second level</a:t>
            </a:r>
          </a:p>
          <a:p>
            <a:pPr lvl="2" eaLnBrk="1" latinLnBrk="0" hangingPunct="1"/>
            <a:r>
              <a:rPr kumimoji="0" lang="en-US" dirty="0" smtClean="0"/>
              <a:t>Third level</a:t>
            </a:r>
          </a:p>
          <a:p>
            <a:pPr lvl="3" eaLnBrk="1" latinLnBrk="0" hangingPunct="1"/>
            <a:r>
              <a:rPr kumimoji="0" lang="en-US" dirty="0" smtClean="0"/>
              <a:t>Fourth level</a:t>
            </a:r>
          </a:p>
          <a:p>
            <a:pPr lvl="4" eaLnBrk="1" latinLnBrk="0" hangingPunct="1"/>
            <a:r>
              <a:rPr kumimoji="0" lang="en-US" dirty="0" smtClean="0"/>
              <a:t>Fifth level</a:t>
            </a:r>
            <a:endParaRPr kumimoji="0"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rgbClr val="CC0000"/>
          </a:solidFill>
          <a:ln>
            <a:solidFill>
              <a:srgbClr val="CC0000"/>
            </a:solidFill>
          </a:ln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AEEA9292-0330-482D-84DD-F4639722D82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transition xmlns:p14="http://schemas.microsoft.com/office/powerpoint/2010/main">
    <p:wipe dir="d"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98" decel="100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98" decel="100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898" decel="100000" fill="hold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898" decel="100000" fill="hold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898" decel="100000" fill="hold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898" decel="100000" fill="hold"/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13" grpId="0" build="p"/>
    </p:bldLst>
  </p:timing>
  <p:txStyles>
    <p:titleStyle>
      <a:lvl1pPr algn="ctr" rtl="0" eaLnBrk="1" latinLnBrk="0" hangingPunct="1">
        <a:spcBef>
          <a:spcPct val="0"/>
        </a:spcBef>
        <a:buNone/>
        <a:defRPr kumimoji="0" sz="4000" b="1" kern="1200"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0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1" Type="http://schemas.openxmlformats.org/officeDocument/2006/relationships/slideLayout" Target="../slideLayouts/slideLayout5.xml"/><Relationship Id="rId2" Type="http://schemas.openxmlformats.org/officeDocument/2006/relationships/diagramData" Target="../diagrams/data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3.jpeg"/><Relationship Id="rId3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6.jpeg"/><Relationship Id="rId3" Type="http://schemas.openxmlformats.org/officeDocument/2006/relationships/image" Target="../media/image7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8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1331640" y="1700808"/>
            <a:ext cx="6400800" cy="660648"/>
          </a:xfrm>
        </p:spPr>
        <p:txBody>
          <a:bodyPr>
            <a:normAutofit/>
          </a:bodyPr>
          <a:lstStyle/>
          <a:p>
            <a:r>
              <a:rPr lang="en-US" sz="3600" dirty="0" smtClean="0"/>
              <a:t>The Contributions of Canadians</a:t>
            </a:r>
            <a:endParaRPr lang="en-US" sz="3600" dirty="0"/>
          </a:p>
        </p:txBody>
      </p:sp>
      <p:pic>
        <p:nvPicPr>
          <p:cNvPr id="7" name="Picture 8" descr="pp_can_23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275856" y="2467811"/>
            <a:ext cx="2448272" cy="4021286"/>
          </a:xfrm>
          <a:prstGeom prst="rect">
            <a:avLst/>
          </a:prstGeom>
          <a:ln w="38100">
            <a:solidFill>
              <a:schemeClr val="tx1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9" name="Rectangle 2"/>
          <p:cNvSpPr txBox="1">
            <a:spLocks noRot="1" noChangeArrowheads="1"/>
          </p:cNvSpPr>
          <p:nvPr/>
        </p:nvSpPr>
        <p:spPr>
          <a:xfrm>
            <a:off x="683568" y="548680"/>
            <a:ext cx="7772400" cy="943082"/>
          </a:xfrm>
          <a:prstGeom prst="rect">
            <a:avLst/>
          </a:prstGeom>
          <a:solidFill>
            <a:srgbClr val="CC0000"/>
          </a:solidFill>
          <a:ln w="38100" cap="flat" cmpd="sng" algn="ctr">
            <a:solidFill>
              <a:schemeClr val="tx1"/>
            </a:solidFill>
            <a:prstDash val="solid"/>
          </a:ln>
          <a:effectLst>
            <a:glow rad="228600">
              <a:schemeClr val="tx1">
                <a:alpha val="40000"/>
              </a:schemeClr>
            </a:glow>
            <a:outerShdw blurRad="38100" dist="25400" dir="5400000" algn="t" rotWithShape="0">
              <a:srgbClr val="000000">
                <a:alpha val="5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</p:spPr>
        <p:txBody>
          <a:bodyPr bIns="9144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i="0" u="none" strike="noStrike" kern="1200" normalizeH="0" baseline="0" noProof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On the Home Front</a:t>
            </a:r>
            <a:endParaRPr kumimoji="0" lang="en-US" sz="5400" i="0" u="none" strike="noStrike" kern="1200" normalizeH="0" baseline="0" noProof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 xmlns:p14="http://schemas.microsoft.com/office/powerpoint/2010/main">
    <p:wipe dir="d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Conclusions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83568" y="1447800"/>
            <a:ext cx="4392488" cy="4572000"/>
          </a:xfrm>
        </p:spPr>
        <p:txBody>
          <a:bodyPr>
            <a:noAutofit/>
          </a:bodyPr>
          <a:lstStyle/>
          <a:p>
            <a:r>
              <a:rPr lang="en-CA" sz="2800" dirty="0" smtClean="0"/>
              <a:t>Life at home in Canada drastically changed during the war. </a:t>
            </a:r>
          </a:p>
          <a:p>
            <a:r>
              <a:rPr lang="en-CA" sz="2800" dirty="0" smtClean="0"/>
              <a:t>Whether you were a mother, wife, daughter or son </a:t>
            </a:r>
            <a:r>
              <a:rPr lang="en-CA" sz="2800" smtClean="0"/>
              <a:t>your day-to-day life </a:t>
            </a:r>
            <a:r>
              <a:rPr lang="en-CA" sz="2800" dirty="0" smtClean="0"/>
              <a:t>was altered. </a:t>
            </a:r>
          </a:p>
          <a:p>
            <a:r>
              <a:rPr lang="en-CA" sz="2800" dirty="0" smtClean="0"/>
              <a:t>The war effort was much more than just the soldiers fighting in Europe.  The contributions of Canadians at home was integral to victory. </a:t>
            </a:r>
            <a:endParaRPr lang="en-CA" sz="2800" dirty="0"/>
          </a:p>
        </p:txBody>
      </p:sp>
      <p:pic>
        <p:nvPicPr>
          <p:cNvPr id="1026" name="Picture 2" descr="http://archives.queensu.ca/Exhibits/archres/wwi-intro/women/CalltoWomen.jpg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36096" y="1628799"/>
            <a:ext cx="2808312" cy="4814249"/>
          </a:xfrm>
          <a:prstGeom prst="rect">
            <a:avLst/>
          </a:prstGeom>
          <a:noFill/>
        </p:spPr>
      </p:pic>
    </p:spTree>
  </p:cSld>
  <p:clrMapOvr>
    <a:masterClrMapping/>
  </p:clrMapOvr>
  <p:transition xmlns:p14="http://schemas.microsoft.com/office/powerpoint/2010/main">
    <p:wipe dir="d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/>
              <a:t>Resources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Collections Canada</a:t>
            </a:r>
          </a:p>
          <a:p>
            <a:r>
              <a:rPr lang="en-US" dirty="0" smtClean="0"/>
              <a:t>Warmuseum.ca</a:t>
            </a:r>
            <a:endParaRPr lang="en-US" dirty="0"/>
          </a:p>
          <a:p>
            <a:r>
              <a:rPr lang="en-US" dirty="0"/>
              <a:t>Firstworldwar.com</a:t>
            </a:r>
          </a:p>
        </p:txBody>
      </p:sp>
    </p:spTree>
  </p:cSld>
  <p:clrMapOvr>
    <a:masterClrMapping/>
  </p:clrMapOvr>
  <p:transition xmlns:p14="http://schemas.microsoft.com/office/powerpoint/2010/main">
    <p:wipe dir="d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/>
              <a:t>“Total War”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sz="quarter" idx="2"/>
          </p:nvPr>
        </p:nvSpPr>
        <p:spPr>
          <a:xfrm>
            <a:off x="3779912" y="1447800"/>
            <a:ext cx="4903078" cy="5077544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en-US" dirty="0" smtClean="0"/>
              <a:t>World War One would affect not only soldiers fighting on the battlefields, but also those in Canada on the “home front.”  It was a “Total War.”</a:t>
            </a:r>
          </a:p>
          <a:p>
            <a:pPr lvl="0"/>
            <a:r>
              <a:rPr lang="en-US" dirty="0" smtClean="0"/>
              <a:t>“Total War” refers to the involvement of everyone and everything in the war effort. </a:t>
            </a:r>
          </a:p>
          <a:p>
            <a:pPr lvl="0"/>
            <a:r>
              <a:rPr lang="en-US" dirty="0" smtClean="0"/>
              <a:t>Every Canadian was asked to contribute in whatever way they could.</a:t>
            </a:r>
          </a:p>
          <a:p>
            <a:endParaRPr lang="en-CA" dirty="0"/>
          </a:p>
        </p:txBody>
      </p:sp>
      <p:pic>
        <p:nvPicPr>
          <p:cNvPr id="13" name="Picture 8" descr="pp_can_1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>
          <a:xfrm rot="21400691">
            <a:off x="899592" y="1844824"/>
            <a:ext cx="2518187" cy="3952881"/>
          </a:xfrm>
          <a:prstGeom prst="rect">
            <a:avLst/>
          </a:prstGeom>
          <a:ln w="38100">
            <a:solidFill>
              <a:schemeClr val="tx1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ransition xmlns:p14="http://schemas.microsoft.com/office/powerpoint/2010/main">
    <p:wipe dir="d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3568" y="332656"/>
            <a:ext cx="7772400" cy="792088"/>
          </a:xfrm>
        </p:spPr>
        <p:txBody>
          <a:bodyPr>
            <a:normAutofit/>
          </a:bodyPr>
          <a:lstStyle/>
          <a:p>
            <a:r>
              <a:rPr lang="en-US" dirty="0" smtClean="0"/>
              <a:t>The War Effort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76724" y="1447800"/>
            <a:ext cx="3733800" cy="762000"/>
          </a:xfrm>
        </p:spPr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sz="half" idx="2"/>
          </p:nvPr>
        </p:nvGraphicFramePr>
        <p:xfrm>
          <a:off x="1876724" y="1214422"/>
          <a:ext cx="6943748" cy="54292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Rectangle 8"/>
          <p:cNvSpPr/>
          <p:nvPr/>
        </p:nvSpPr>
        <p:spPr>
          <a:xfrm>
            <a:off x="3518100" y="3789040"/>
            <a:ext cx="180260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2400" b="1" dirty="0" smtClean="0">
                <a:solidFill>
                  <a:schemeClr val="bg1"/>
                </a:solidFill>
              </a:rPr>
              <a:t>Government</a:t>
            </a:r>
            <a:endParaRPr lang="en-US" sz="2400" b="1" dirty="0">
              <a:solidFill>
                <a:schemeClr val="bg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95536" y="2564904"/>
            <a:ext cx="2448272" cy="267765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CA" sz="2400" dirty="0" smtClean="0"/>
              <a:t>The war effort was much more than just soldiers fight on the battle field.  The contributions on the home front were integral to success. </a:t>
            </a:r>
            <a:endParaRPr lang="en-CA" sz="2400" dirty="0"/>
          </a:p>
        </p:txBody>
      </p:sp>
    </p:spTree>
  </p:cSld>
  <p:clrMapOvr>
    <a:masterClrMapping/>
  </p:clrMapOvr>
  <p:transition xmlns:p14="http://schemas.microsoft.com/office/powerpoint/2010/main">
    <p:wipe dir="d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67544" y="346646"/>
            <a:ext cx="8147248" cy="850106"/>
          </a:xfrm>
        </p:spPr>
        <p:txBody>
          <a:bodyPr>
            <a:normAutofit/>
          </a:bodyPr>
          <a:lstStyle/>
          <a:p>
            <a:r>
              <a:rPr lang="en-US" dirty="0" smtClean="0"/>
              <a:t>Canadians Contribute</a:t>
            </a:r>
            <a:endParaRPr lang="en-US" dirty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5122912" cy="4997152"/>
          </a:xfrm>
        </p:spPr>
        <p:txBody>
          <a:bodyPr>
            <a:normAutofit/>
          </a:bodyPr>
          <a:lstStyle/>
          <a:p>
            <a:r>
              <a:rPr lang="en-US" sz="3200" dirty="0" smtClean="0"/>
              <a:t>Ways that Canadians contributed to the war effort:</a:t>
            </a:r>
          </a:p>
          <a:p>
            <a:pPr lvl="1"/>
            <a:r>
              <a:rPr lang="en-US" sz="2400" dirty="0" smtClean="0"/>
              <a:t>Victory </a:t>
            </a:r>
            <a:r>
              <a:rPr lang="en-US" sz="2400" dirty="0"/>
              <a:t>Gardens</a:t>
            </a:r>
          </a:p>
          <a:p>
            <a:pPr lvl="1"/>
            <a:r>
              <a:rPr lang="en-US" sz="2400" dirty="0" smtClean="0"/>
              <a:t>All </a:t>
            </a:r>
            <a:r>
              <a:rPr lang="en-US" sz="2400" dirty="0"/>
              <a:t>extra produce shipped overseas</a:t>
            </a:r>
          </a:p>
          <a:p>
            <a:pPr lvl="1"/>
            <a:r>
              <a:rPr lang="en-US" sz="2400" dirty="0" smtClean="0"/>
              <a:t>Little </a:t>
            </a:r>
            <a:r>
              <a:rPr lang="en-US" sz="2400" dirty="0"/>
              <a:t>meat, butter, sugar, or bread in diet</a:t>
            </a:r>
            <a:r>
              <a:rPr lang="en-US" sz="2400" dirty="0" smtClean="0"/>
              <a:t>.</a:t>
            </a:r>
          </a:p>
          <a:p>
            <a:pPr lvl="1"/>
            <a:r>
              <a:rPr lang="en-US" sz="2400" dirty="0" smtClean="0"/>
              <a:t>Fundraisers</a:t>
            </a:r>
          </a:p>
          <a:p>
            <a:pPr lvl="1"/>
            <a:r>
              <a:rPr lang="en-US" sz="2400" dirty="0" smtClean="0"/>
              <a:t>Women work in the factories</a:t>
            </a:r>
          </a:p>
          <a:p>
            <a:pPr lvl="1"/>
            <a:r>
              <a:rPr lang="en-US" sz="2400" dirty="0" smtClean="0"/>
              <a:t>Care packages for soldiers</a:t>
            </a:r>
          </a:p>
          <a:p>
            <a:pPr lvl="1"/>
            <a:r>
              <a:rPr lang="en-US" sz="2400" dirty="0" smtClean="0"/>
              <a:t>Canadian crops help feed the soldiers overseas</a:t>
            </a:r>
          </a:p>
          <a:p>
            <a:pPr lvl="1"/>
            <a:endParaRPr lang="en-US" dirty="0"/>
          </a:p>
        </p:txBody>
      </p:sp>
      <p:pic>
        <p:nvPicPr>
          <p:cNvPr id="8" name="Picture 8" descr="pp_can_1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>
          <a:xfrm rot="162526">
            <a:off x="6661454" y="1458141"/>
            <a:ext cx="1640506" cy="2575156"/>
          </a:xfrm>
          <a:prstGeom prst="rect">
            <a:avLst/>
          </a:prstGeom>
          <a:ln w="38100">
            <a:solidFill>
              <a:schemeClr val="tx1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6" name="Picture 17" descr="pp_can_40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3" cstate="print"/>
          <a:stretch>
            <a:fillRect/>
          </a:stretch>
        </p:blipFill>
        <p:spPr bwMode="auto">
          <a:xfrm rot="226452">
            <a:off x="6154122" y="4343151"/>
            <a:ext cx="1592635" cy="2177928"/>
          </a:xfrm>
          <a:prstGeom prst="rect">
            <a:avLst/>
          </a:prstGeom>
          <a:ln w="38100">
            <a:solidFill>
              <a:schemeClr val="tx1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ransition xmlns:p14="http://schemas.microsoft.com/office/powerpoint/2010/main">
    <p:wipe dir="d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/>
              <a:t>High Demand for Canadian Food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5076056" y="1643050"/>
            <a:ext cx="3553568" cy="4378238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sz="2800" dirty="0" smtClean="0"/>
              <a:t>There was great demand for Canadian crops:</a:t>
            </a:r>
          </a:p>
          <a:p>
            <a:pPr lvl="1">
              <a:lnSpc>
                <a:spcPct val="80000"/>
              </a:lnSpc>
            </a:pPr>
            <a:r>
              <a:rPr lang="en-US" sz="2800" dirty="0" smtClean="0"/>
              <a:t>Russian </a:t>
            </a:r>
            <a:r>
              <a:rPr lang="en-US" sz="2800" dirty="0"/>
              <a:t>wheat exports to Europe </a:t>
            </a:r>
            <a:r>
              <a:rPr lang="en-US" sz="2800" dirty="0" smtClean="0"/>
              <a:t>stopped</a:t>
            </a:r>
            <a:endParaRPr lang="en-US" sz="2800" dirty="0"/>
          </a:p>
          <a:p>
            <a:pPr lvl="1">
              <a:lnSpc>
                <a:spcPct val="80000"/>
              </a:lnSpc>
            </a:pPr>
            <a:r>
              <a:rPr lang="en-US" sz="2800" dirty="0" smtClean="0"/>
              <a:t>France and Belgium’s </a:t>
            </a:r>
            <a:r>
              <a:rPr lang="en-US" sz="2800" dirty="0"/>
              <a:t>farmlands </a:t>
            </a:r>
            <a:r>
              <a:rPr lang="en-US" sz="2800" dirty="0" smtClean="0"/>
              <a:t>were occupied </a:t>
            </a:r>
            <a:r>
              <a:rPr lang="en-US" sz="2800" dirty="0"/>
              <a:t>by </a:t>
            </a:r>
            <a:r>
              <a:rPr lang="en-US" sz="2800" dirty="0" smtClean="0"/>
              <a:t>Germans. </a:t>
            </a:r>
            <a:endParaRPr lang="en-US" sz="2800" dirty="0"/>
          </a:p>
        </p:txBody>
      </p:sp>
      <p:pic>
        <p:nvPicPr>
          <p:cNvPr id="4" name="Picture 4" descr="pp_can_11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>
          <a:xfrm rot="289666">
            <a:off x="1095350" y="1891218"/>
            <a:ext cx="3184007" cy="4289807"/>
          </a:xfrm>
          <a:prstGeom prst="rect">
            <a:avLst/>
          </a:prstGeom>
          <a:ln w="38100">
            <a:solidFill>
              <a:schemeClr val="tx1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ransition xmlns:p14="http://schemas.microsoft.com/office/powerpoint/2010/main">
    <p:wipe dir="d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Production of War Materials</a:t>
            </a:r>
            <a:endParaRPr lang="en-US" dirty="0"/>
          </a:p>
        </p:txBody>
      </p:sp>
      <p:sp>
        <p:nvSpPr>
          <p:cNvPr id="1229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928662" y="1785926"/>
            <a:ext cx="7772400" cy="4572000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90000"/>
              </a:lnSpc>
            </a:pPr>
            <a:r>
              <a:rPr lang="en-US" dirty="0" smtClean="0"/>
              <a:t>In 1914 Canada had one munitions factory.  By the end of the war there were over 600 factories producing munitions. 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Over 250, 000 Canadians would work in these factories many of which were women. </a:t>
            </a:r>
          </a:p>
          <a:p>
            <a:pPr>
              <a:lnSpc>
                <a:spcPct val="90000"/>
              </a:lnSpc>
            </a:pPr>
            <a:r>
              <a:rPr lang="en-US" dirty="0" smtClean="0">
                <a:effectLst/>
              </a:rPr>
              <a:t>However, there was suspicion </a:t>
            </a:r>
            <a:r>
              <a:rPr lang="en-US" dirty="0">
                <a:effectLst/>
              </a:rPr>
              <a:t>of </a:t>
            </a:r>
            <a:r>
              <a:rPr lang="en-US" i="1" dirty="0" smtClean="0">
                <a:effectLst/>
              </a:rPr>
              <a:t>profiteering. </a:t>
            </a:r>
          </a:p>
          <a:p>
            <a:pPr lvl="1">
              <a:lnSpc>
                <a:spcPct val="90000"/>
              </a:lnSpc>
            </a:pPr>
            <a:r>
              <a:rPr lang="en-US" sz="3000" u="sng" dirty="0" smtClean="0">
                <a:effectLst/>
              </a:rPr>
              <a:t>Definition</a:t>
            </a:r>
            <a:r>
              <a:rPr lang="en-US" sz="3000" dirty="0" smtClean="0">
                <a:effectLst/>
              </a:rPr>
              <a:t>: increasing the price for a product during a difficult time</a:t>
            </a:r>
          </a:p>
          <a:p>
            <a:pPr lvl="1">
              <a:lnSpc>
                <a:spcPct val="90000"/>
              </a:lnSpc>
            </a:pPr>
            <a:r>
              <a:rPr lang="en-US" sz="3000" dirty="0" smtClean="0"/>
              <a:t>Joseph </a:t>
            </a:r>
            <a:r>
              <a:rPr lang="en-US" sz="3000" dirty="0" err="1" smtClean="0"/>
              <a:t>Flavelle</a:t>
            </a:r>
            <a:r>
              <a:rPr lang="en-US" sz="3000" dirty="0" smtClean="0"/>
              <a:t> was named head of the new Imperial Munitions Board to regulate production and stop profiteering. </a:t>
            </a:r>
          </a:p>
          <a:p>
            <a:pPr lvl="1">
              <a:lnSpc>
                <a:spcPct val="90000"/>
              </a:lnSpc>
            </a:pPr>
            <a:endParaRPr lang="en-US" b="1" u="sng" dirty="0">
              <a:solidFill>
                <a:schemeClr val="hlink"/>
              </a:solidFill>
              <a:effectLst/>
            </a:endParaRPr>
          </a:p>
        </p:txBody>
      </p:sp>
    </p:spTree>
  </p:cSld>
  <p:clrMapOvr>
    <a:masterClrMapping/>
  </p:clrMapOvr>
  <p:transition xmlns:p14="http://schemas.microsoft.com/office/powerpoint/2010/main">
    <p:wipe dir="d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683568" y="325678"/>
            <a:ext cx="7772400" cy="799066"/>
          </a:xfrm>
        </p:spPr>
        <p:txBody>
          <a:bodyPr>
            <a:normAutofit/>
          </a:bodyPr>
          <a:lstStyle/>
          <a:p>
            <a:r>
              <a:rPr lang="en-US"/>
              <a:t>Paying for the war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387" name="Rectangle 3"/>
          <p:cNvSpPr>
            <a:spLocks noGrp="1" noChangeArrowheads="1"/>
          </p:cNvSpPr>
          <p:nvPr>
            <p:ph sz="half" idx="2"/>
          </p:nvPr>
        </p:nvSpPr>
        <p:spPr>
          <a:xfrm>
            <a:off x="539552" y="1285860"/>
            <a:ext cx="6264696" cy="5143536"/>
          </a:xfrm>
        </p:spPr>
        <p:txBody>
          <a:bodyPr>
            <a:noAutofit/>
          </a:bodyPr>
          <a:lstStyle/>
          <a:p>
            <a:r>
              <a:rPr lang="en-US" dirty="0" smtClean="0"/>
              <a:t>Cost for Canada:</a:t>
            </a:r>
          </a:p>
          <a:p>
            <a:pPr lvl="1"/>
            <a:r>
              <a:rPr lang="en-US" dirty="0" smtClean="0"/>
              <a:t>1918 ($439 million p.a.)</a:t>
            </a:r>
          </a:p>
          <a:p>
            <a:r>
              <a:rPr lang="en-US" dirty="0" smtClean="0"/>
              <a:t>The following helped pay for the costs of the war:</a:t>
            </a:r>
          </a:p>
          <a:p>
            <a:pPr lvl="1"/>
            <a:r>
              <a:rPr lang="en-US" b="1" i="1" dirty="0" smtClean="0"/>
              <a:t>New </a:t>
            </a:r>
            <a:r>
              <a:rPr lang="en-US" b="1" i="1" dirty="0"/>
              <a:t>T</a:t>
            </a:r>
            <a:r>
              <a:rPr lang="en-US" b="1" i="1" dirty="0" smtClean="0"/>
              <a:t>axes</a:t>
            </a:r>
            <a:r>
              <a:rPr lang="en-US" dirty="0"/>
              <a:t>: personal income and business income</a:t>
            </a:r>
          </a:p>
          <a:p>
            <a:pPr lvl="1"/>
            <a:r>
              <a:rPr lang="en-US" b="1" i="1" dirty="0"/>
              <a:t>Victory Bonds</a:t>
            </a:r>
            <a:r>
              <a:rPr lang="en-US" b="1" dirty="0"/>
              <a:t>:</a:t>
            </a:r>
            <a:r>
              <a:rPr lang="en-US" dirty="0"/>
              <a:t>  Canadian citizens </a:t>
            </a:r>
            <a:r>
              <a:rPr lang="en-US" dirty="0" smtClean="0"/>
              <a:t>leant money </a:t>
            </a:r>
            <a:r>
              <a:rPr lang="en-US" dirty="0"/>
              <a:t>to the </a:t>
            </a:r>
            <a:r>
              <a:rPr lang="en-US" dirty="0" smtClean="0"/>
              <a:t>government and were  </a:t>
            </a:r>
            <a:r>
              <a:rPr lang="en-US" dirty="0"/>
              <a:t>paid back with interest after the </a:t>
            </a:r>
            <a:r>
              <a:rPr lang="en-US" dirty="0" smtClean="0"/>
              <a:t>war. </a:t>
            </a:r>
            <a:endParaRPr lang="en-US" dirty="0"/>
          </a:p>
        </p:txBody>
      </p:sp>
      <p:pic>
        <p:nvPicPr>
          <p:cNvPr id="10" name="Content Placeholder 9" descr="pp_can_01"/>
          <p:cNvPicPr>
            <a:picLocks noGrp="1" noChangeAspect="1" noChangeArrowheads="1"/>
          </p:cNvPicPr>
          <p:nvPr>
            <p:ph sz="half" idx="4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7164288" y="1409176"/>
            <a:ext cx="1440160" cy="1947816"/>
          </a:xfrm>
          <a:prstGeom prst="rect">
            <a:avLst/>
          </a:prstGeom>
          <a:ln w="38100">
            <a:solidFill>
              <a:schemeClr val="tx1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1" name="Picture 9" descr="pp_can_04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6876256" y="3717032"/>
            <a:ext cx="1904984" cy="2712117"/>
          </a:xfrm>
          <a:prstGeom prst="rect">
            <a:avLst/>
          </a:prstGeom>
          <a:ln w="38100">
            <a:solidFill>
              <a:schemeClr val="tx1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ransition xmlns:p14="http://schemas.microsoft.com/office/powerpoint/2010/main">
    <p:wipe dir="d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683568" y="325678"/>
            <a:ext cx="7772400" cy="871074"/>
          </a:xfrm>
        </p:spPr>
        <p:txBody>
          <a:bodyPr>
            <a:normAutofit/>
          </a:bodyPr>
          <a:lstStyle/>
          <a:p>
            <a:r>
              <a:rPr lang="en-US" sz="4000" dirty="0" smtClean="0"/>
              <a:t>The </a:t>
            </a:r>
            <a:r>
              <a:rPr lang="en-US" sz="4000" dirty="0"/>
              <a:t>War Measures Act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7107" name="Rectangle 3"/>
          <p:cNvSpPr>
            <a:spLocks noGrp="1" noChangeArrowheads="1"/>
          </p:cNvSpPr>
          <p:nvPr>
            <p:ph sz="half" idx="2"/>
          </p:nvPr>
        </p:nvSpPr>
        <p:spPr>
          <a:xfrm>
            <a:off x="857224" y="1484784"/>
            <a:ext cx="3733800" cy="4824536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The </a:t>
            </a:r>
            <a:r>
              <a:rPr lang="en-US" i="1" dirty="0"/>
              <a:t>War Measures Act </a:t>
            </a:r>
            <a:r>
              <a:rPr lang="en-US" dirty="0" smtClean="0"/>
              <a:t>is a temporary law that gives the </a:t>
            </a:r>
            <a:r>
              <a:rPr lang="en-US" dirty="0"/>
              <a:t>government more power to protect and defend the nation in times of </a:t>
            </a:r>
            <a:r>
              <a:rPr lang="en-US" dirty="0" smtClean="0"/>
              <a:t>war. </a:t>
            </a:r>
            <a:endParaRPr lang="en-US" dirty="0"/>
          </a:p>
          <a:p>
            <a:r>
              <a:rPr lang="en-US" dirty="0" smtClean="0"/>
              <a:t>Actions taken:</a:t>
            </a:r>
          </a:p>
          <a:p>
            <a:pPr lvl="1"/>
            <a:r>
              <a:rPr lang="en-US" dirty="0" smtClean="0"/>
              <a:t>Censorship imposed</a:t>
            </a:r>
          </a:p>
          <a:p>
            <a:pPr lvl="1"/>
            <a:r>
              <a:rPr lang="en-US" dirty="0" smtClean="0"/>
              <a:t>Enemy Aliens monitored</a:t>
            </a:r>
          </a:p>
          <a:p>
            <a:pPr lvl="1"/>
            <a:r>
              <a:rPr lang="en-US" dirty="0" smtClean="0"/>
              <a:t>Police given more powers</a:t>
            </a:r>
            <a:endParaRPr lang="en-US" dirty="0"/>
          </a:p>
        </p:txBody>
      </p:sp>
      <p:pic>
        <p:nvPicPr>
          <p:cNvPr id="2050" name="Picture 2" descr="Guards watch over prisoners at the internment camp at the Cave and Basin site at Banff, Alberta. Internment camps across Canada during World War I held so-called &quot;enemy aliens,&quot; the majority of which were Ukrainian Canadians. (Photo courtesy of Glenbow Museum &amp; Archives)"/>
          <p:cNvPicPr>
            <a:picLocks noGrp="1" noChangeAspect="1" noChangeArrowheads="1"/>
          </p:cNvPicPr>
          <p:nvPr>
            <p:ph sz="half" idx="4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32039" y="2780928"/>
            <a:ext cx="3730955" cy="2238573"/>
          </a:xfrm>
          <a:prstGeom prst="rect">
            <a:avLst/>
          </a:prstGeom>
          <a:ln w="38100">
            <a:solidFill>
              <a:schemeClr val="tx1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8" name="TextBox 7"/>
          <p:cNvSpPr txBox="1"/>
          <p:nvPr/>
        </p:nvSpPr>
        <p:spPr>
          <a:xfrm>
            <a:off x="5652120" y="5373216"/>
            <a:ext cx="2448272" cy="46166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CA" sz="2400" dirty="0" smtClean="0"/>
              <a:t>Internment Camp</a:t>
            </a:r>
            <a:endParaRPr lang="en-CA" sz="2400" dirty="0"/>
          </a:p>
        </p:txBody>
      </p:sp>
    </p:spTree>
  </p:cSld>
  <p:clrMapOvr>
    <a:masterClrMapping/>
  </p:clrMapOvr>
  <p:transition xmlns:p14="http://schemas.microsoft.com/office/powerpoint/2010/main">
    <p:wipe dir="d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/>
              <a:t>Enemy Aliens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683568" y="1500174"/>
            <a:ext cx="3979872" cy="4953162"/>
          </a:xfrm>
        </p:spPr>
        <p:txBody>
          <a:bodyPr>
            <a:normAutofit fontScale="92500"/>
          </a:bodyPr>
          <a:lstStyle/>
          <a:p>
            <a:pPr>
              <a:lnSpc>
                <a:spcPct val="90000"/>
              </a:lnSpc>
            </a:pPr>
            <a:r>
              <a:rPr lang="en-US" b="1" i="1" u="sng" dirty="0" smtClean="0"/>
              <a:t>Definition</a:t>
            </a:r>
            <a:r>
              <a:rPr lang="en-US" i="1" dirty="0" smtClean="0"/>
              <a:t>:</a:t>
            </a:r>
            <a:r>
              <a:rPr lang="en-US" dirty="0" smtClean="0"/>
              <a:t>  </a:t>
            </a:r>
            <a:r>
              <a:rPr lang="en-US" dirty="0"/>
              <a:t>Immigrants from an enemy country living within </a:t>
            </a:r>
            <a:r>
              <a:rPr lang="en-US" dirty="0" smtClean="0"/>
              <a:t>Canada. </a:t>
            </a:r>
            <a:endParaRPr lang="en-US" i="1" dirty="0"/>
          </a:p>
          <a:p>
            <a:pPr>
              <a:lnSpc>
                <a:spcPct val="90000"/>
              </a:lnSpc>
            </a:pPr>
            <a:r>
              <a:rPr lang="en-US" dirty="0" smtClean="0"/>
              <a:t>Treatment of “Enemy Aliens:”</a:t>
            </a: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/>
              <a:t>8500 in </a:t>
            </a:r>
            <a:r>
              <a:rPr lang="en-US" dirty="0" err="1"/>
              <a:t>labour</a:t>
            </a:r>
            <a:r>
              <a:rPr lang="en-US" dirty="0"/>
              <a:t> camps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Poorly fed, hard work and poorly clothed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Businesses boycotted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Homes and businesses </a:t>
            </a:r>
            <a:r>
              <a:rPr lang="en-US" dirty="0" smtClean="0"/>
              <a:t>vandalized</a:t>
            </a:r>
            <a:endParaRPr lang="en-US" dirty="0"/>
          </a:p>
        </p:txBody>
      </p:sp>
      <p:pic>
        <p:nvPicPr>
          <p:cNvPr id="3074" name="Picture 2" descr="Picture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92080" y="1700808"/>
            <a:ext cx="3308760" cy="4572000"/>
          </a:xfrm>
          <a:prstGeom prst="rect">
            <a:avLst/>
          </a:prstGeom>
          <a:ln w="38100">
            <a:solidFill>
              <a:schemeClr val="tx1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ransition xmlns:p14="http://schemas.microsoft.com/office/powerpoint/2010/main">
    <p:wipe dir="d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Canada</Template>
  <TotalTime>6708</TotalTime>
  <Words>461</Words>
  <Application>Microsoft Macintosh PowerPoint</Application>
  <PresentationFormat>On-screen Show (4:3)</PresentationFormat>
  <Paragraphs>59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Equity</vt:lpstr>
      <vt:lpstr>PowerPoint Presentation</vt:lpstr>
      <vt:lpstr>“Total War”</vt:lpstr>
      <vt:lpstr>The War Effort</vt:lpstr>
      <vt:lpstr>Canadians Contribute</vt:lpstr>
      <vt:lpstr>High Demand for Canadian Food</vt:lpstr>
      <vt:lpstr>Production of War Materials</vt:lpstr>
      <vt:lpstr>Paying for the war</vt:lpstr>
      <vt:lpstr>The War Measures Act</vt:lpstr>
      <vt:lpstr>Enemy Aliens</vt:lpstr>
      <vt:lpstr>Conclusions</vt:lpstr>
      <vt:lpstr>Resources</vt:lpstr>
    </vt:vector>
  </TitlesOfParts>
  <Company>King's Christian Collegiate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Canada’s contribution to the War Effort</dc:title>
  <dc:creator>Administrator</dc:creator>
  <cp:lastModifiedBy>Mykael Koe</cp:lastModifiedBy>
  <cp:revision>65</cp:revision>
  <dcterms:created xsi:type="dcterms:W3CDTF">2003-10-06T15:09:02Z</dcterms:created>
  <dcterms:modified xsi:type="dcterms:W3CDTF">2018-05-18T00:49:15Z</dcterms:modified>
</cp:coreProperties>
</file>