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7" r:id="rId1"/>
  </p:sldMasterIdLst>
  <p:notesMasterIdLst>
    <p:notesMasterId r:id="rId123"/>
  </p:notesMasterIdLst>
  <p:sldIdLst>
    <p:sldId id="256" r:id="rId2"/>
    <p:sldId id="267" r:id="rId3"/>
    <p:sldId id="311" r:id="rId4"/>
    <p:sldId id="303" r:id="rId5"/>
    <p:sldId id="304" r:id="rId6"/>
    <p:sldId id="305" r:id="rId7"/>
    <p:sldId id="306" r:id="rId8"/>
    <p:sldId id="307" r:id="rId9"/>
    <p:sldId id="309" r:id="rId10"/>
    <p:sldId id="259" r:id="rId11"/>
    <p:sldId id="310" r:id="rId12"/>
    <p:sldId id="265" r:id="rId13"/>
    <p:sldId id="266" r:id="rId14"/>
    <p:sldId id="280" r:id="rId15"/>
    <p:sldId id="386" r:id="rId16"/>
    <p:sldId id="403" r:id="rId17"/>
    <p:sldId id="312" r:id="rId18"/>
    <p:sldId id="397" r:id="rId19"/>
    <p:sldId id="396" r:id="rId20"/>
    <p:sldId id="398" r:id="rId21"/>
    <p:sldId id="399" r:id="rId22"/>
    <p:sldId id="400" r:id="rId23"/>
    <p:sldId id="401" r:id="rId24"/>
    <p:sldId id="402" r:id="rId25"/>
    <p:sldId id="408" r:id="rId26"/>
    <p:sldId id="407" r:id="rId27"/>
    <p:sldId id="410" r:id="rId28"/>
    <p:sldId id="409" r:id="rId29"/>
    <p:sldId id="412" r:id="rId30"/>
    <p:sldId id="411" r:id="rId31"/>
    <p:sldId id="413" r:id="rId32"/>
    <p:sldId id="281" r:id="rId33"/>
    <p:sldId id="394" r:id="rId34"/>
    <p:sldId id="404" r:id="rId35"/>
    <p:sldId id="313" r:id="rId36"/>
    <p:sldId id="414" r:id="rId37"/>
    <p:sldId id="390" r:id="rId38"/>
    <p:sldId id="388" r:id="rId39"/>
    <p:sldId id="389" r:id="rId40"/>
    <p:sldId id="283" r:id="rId41"/>
    <p:sldId id="268" r:id="rId42"/>
    <p:sldId id="323" r:id="rId43"/>
    <p:sldId id="315" r:id="rId44"/>
    <p:sldId id="322" r:id="rId45"/>
    <p:sldId id="316" r:id="rId46"/>
    <p:sldId id="318" r:id="rId47"/>
    <p:sldId id="285" r:id="rId48"/>
    <p:sldId id="438" r:id="rId49"/>
    <p:sldId id="444" r:id="rId50"/>
    <p:sldId id="443" r:id="rId51"/>
    <p:sldId id="442" r:id="rId52"/>
    <p:sldId id="269" r:id="rId53"/>
    <p:sldId id="437" r:id="rId54"/>
    <p:sldId id="376" r:id="rId55"/>
    <p:sldId id="321" r:id="rId56"/>
    <p:sldId id="436" r:id="rId57"/>
    <p:sldId id="377" r:id="rId58"/>
    <p:sldId id="434" r:id="rId59"/>
    <p:sldId id="320" r:id="rId60"/>
    <p:sldId id="435" r:id="rId61"/>
    <p:sldId id="446" r:id="rId62"/>
    <p:sldId id="447" r:id="rId63"/>
    <p:sldId id="270" r:id="rId64"/>
    <p:sldId id="418" r:id="rId65"/>
    <p:sldId id="431" r:id="rId66"/>
    <p:sldId id="291" r:id="rId67"/>
    <p:sldId id="286" r:id="rId68"/>
    <p:sldId id="290" r:id="rId69"/>
    <p:sldId id="419" r:id="rId70"/>
    <p:sldId id="420" r:id="rId71"/>
    <p:sldId id="421" r:id="rId72"/>
    <p:sldId id="422" r:id="rId73"/>
    <p:sldId id="430" r:id="rId74"/>
    <p:sldId id="423" r:id="rId75"/>
    <p:sldId id="424" r:id="rId76"/>
    <p:sldId id="425" r:id="rId77"/>
    <p:sldId id="426" r:id="rId78"/>
    <p:sldId id="427" r:id="rId79"/>
    <p:sldId id="428" r:id="rId80"/>
    <p:sldId id="432" r:id="rId81"/>
    <p:sldId id="433" r:id="rId82"/>
    <p:sldId id="380" r:id="rId83"/>
    <p:sldId id="289" r:id="rId84"/>
    <p:sldId id="416" r:id="rId85"/>
    <p:sldId id="379" r:id="rId86"/>
    <p:sldId id="288" r:id="rId87"/>
    <p:sldId id="292" r:id="rId88"/>
    <p:sldId id="384" r:id="rId89"/>
    <p:sldId id="293" r:id="rId90"/>
    <p:sldId id="300" r:id="rId91"/>
    <p:sldId id="381" r:id="rId92"/>
    <p:sldId id="294" r:id="rId93"/>
    <p:sldId id="301" r:id="rId94"/>
    <p:sldId id="382" r:id="rId95"/>
    <p:sldId id="295" r:id="rId96"/>
    <p:sldId id="302" r:id="rId97"/>
    <p:sldId id="429" r:id="rId98"/>
    <p:sldId id="417" r:id="rId99"/>
    <p:sldId id="296" r:id="rId100"/>
    <p:sldId id="371" r:id="rId101"/>
    <p:sldId id="378" r:id="rId102"/>
    <p:sldId id="383" r:id="rId103"/>
    <p:sldId id="464" r:id="rId104"/>
    <p:sldId id="271" r:id="rId105"/>
    <p:sldId id="326" r:id="rId106"/>
    <p:sldId id="328" r:id="rId107"/>
    <p:sldId id="329" r:id="rId108"/>
    <p:sldId id="330" r:id="rId109"/>
    <p:sldId id="332" r:id="rId110"/>
    <p:sldId id="327" r:id="rId111"/>
    <p:sldId id="331" r:id="rId112"/>
    <p:sldId id="372" r:id="rId113"/>
    <p:sldId id="335" r:id="rId114"/>
    <p:sldId id="325" r:id="rId115"/>
    <p:sldId id="333" r:id="rId116"/>
    <p:sldId id="334" r:id="rId117"/>
    <p:sldId id="336" r:id="rId118"/>
    <p:sldId id="337" r:id="rId119"/>
    <p:sldId id="339" r:id="rId120"/>
    <p:sldId id="338" r:id="rId121"/>
    <p:sldId id="449" r:id="rId1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1" d="100"/>
          <a:sy n="61" d="100"/>
        </p:scale>
        <p:origin x="-344"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notesMaster" Target="notesMasters/notesMaster1.xml"/><Relationship Id="rId124" Type="http://schemas.openxmlformats.org/officeDocument/2006/relationships/printerSettings" Target="printerSettings/printerSettings1.bin"/><Relationship Id="rId125" Type="http://schemas.openxmlformats.org/officeDocument/2006/relationships/presProps" Target="presProps.xml"/><Relationship Id="rId126" Type="http://schemas.openxmlformats.org/officeDocument/2006/relationships/viewProps" Target="viewProps.xml"/><Relationship Id="rId127" Type="http://schemas.openxmlformats.org/officeDocument/2006/relationships/theme" Target="theme/theme1.xml"/><Relationship Id="rId12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3A678E-945F-BA40-8F4E-CF6C097BD0D4}" type="datetimeFigureOut">
              <a:rPr lang="en-US" smtClean="0"/>
              <a:t>17-04-24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1653FC-6BBD-5F43-B072-E6F4495562E8}" type="slidenum">
              <a:rPr lang="en-US" smtClean="0"/>
              <a:t>‹#›</a:t>
            </a:fld>
            <a:endParaRPr lang="en-US"/>
          </a:p>
        </p:txBody>
      </p:sp>
    </p:spTree>
    <p:extLst>
      <p:ext uri="{BB962C8B-B14F-4D97-AF65-F5344CB8AC3E}">
        <p14:creationId xmlns:p14="http://schemas.microsoft.com/office/powerpoint/2010/main" val="309995874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1653FC-6BBD-5F43-B072-E6F4495562E8}" type="slidenum">
              <a:rPr lang="en-US" smtClean="0"/>
              <a:t>86</a:t>
            </a:fld>
            <a:endParaRPr lang="en-US"/>
          </a:p>
        </p:txBody>
      </p:sp>
    </p:spTree>
    <p:extLst>
      <p:ext uri="{BB962C8B-B14F-4D97-AF65-F5344CB8AC3E}">
        <p14:creationId xmlns:p14="http://schemas.microsoft.com/office/powerpoint/2010/main" val="1416036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1653FC-6BBD-5F43-B072-E6F4495562E8}" type="slidenum">
              <a:rPr lang="en-US" smtClean="0"/>
              <a:t>87</a:t>
            </a:fld>
            <a:endParaRPr lang="en-US"/>
          </a:p>
        </p:txBody>
      </p:sp>
    </p:spTree>
    <p:extLst>
      <p:ext uri="{BB962C8B-B14F-4D97-AF65-F5344CB8AC3E}">
        <p14:creationId xmlns:p14="http://schemas.microsoft.com/office/powerpoint/2010/main" val="1416036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1653FC-6BBD-5F43-B072-E6F4495562E8}" type="slidenum">
              <a:rPr lang="en-US" smtClean="0"/>
              <a:t>89</a:t>
            </a:fld>
            <a:endParaRPr lang="en-US"/>
          </a:p>
        </p:txBody>
      </p:sp>
    </p:spTree>
    <p:extLst>
      <p:ext uri="{BB962C8B-B14F-4D97-AF65-F5344CB8AC3E}">
        <p14:creationId xmlns:p14="http://schemas.microsoft.com/office/powerpoint/2010/main" val="1416036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1653FC-6BBD-5F43-B072-E6F4495562E8}" type="slidenum">
              <a:rPr lang="en-US" smtClean="0"/>
              <a:t>90</a:t>
            </a:fld>
            <a:endParaRPr lang="en-US"/>
          </a:p>
        </p:txBody>
      </p:sp>
    </p:spTree>
    <p:extLst>
      <p:ext uri="{BB962C8B-B14F-4D97-AF65-F5344CB8AC3E}">
        <p14:creationId xmlns:p14="http://schemas.microsoft.com/office/powerpoint/2010/main" val="1416036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1653FC-6BBD-5F43-B072-E6F4495562E8}" type="slidenum">
              <a:rPr lang="en-US" smtClean="0"/>
              <a:t>92</a:t>
            </a:fld>
            <a:endParaRPr lang="en-US"/>
          </a:p>
        </p:txBody>
      </p:sp>
    </p:spTree>
    <p:extLst>
      <p:ext uri="{BB962C8B-B14F-4D97-AF65-F5344CB8AC3E}">
        <p14:creationId xmlns:p14="http://schemas.microsoft.com/office/powerpoint/2010/main" val="1416036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1653FC-6BBD-5F43-B072-E6F4495562E8}" type="slidenum">
              <a:rPr lang="en-US" smtClean="0"/>
              <a:t>93</a:t>
            </a:fld>
            <a:endParaRPr lang="en-US"/>
          </a:p>
        </p:txBody>
      </p:sp>
    </p:spTree>
    <p:extLst>
      <p:ext uri="{BB962C8B-B14F-4D97-AF65-F5344CB8AC3E}">
        <p14:creationId xmlns:p14="http://schemas.microsoft.com/office/powerpoint/2010/main" val="1416036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1653FC-6BBD-5F43-B072-E6F4495562E8}" type="slidenum">
              <a:rPr lang="en-US" smtClean="0"/>
              <a:t>95</a:t>
            </a:fld>
            <a:endParaRPr lang="en-US"/>
          </a:p>
        </p:txBody>
      </p:sp>
    </p:spTree>
    <p:extLst>
      <p:ext uri="{BB962C8B-B14F-4D97-AF65-F5344CB8AC3E}">
        <p14:creationId xmlns:p14="http://schemas.microsoft.com/office/powerpoint/2010/main" val="1416036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1653FC-6BBD-5F43-B072-E6F4495562E8}" type="slidenum">
              <a:rPr lang="en-US" smtClean="0"/>
              <a:t>96</a:t>
            </a:fld>
            <a:endParaRPr lang="en-US"/>
          </a:p>
        </p:txBody>
      </p:sp>
    </p:spTree>
    <p:extLst>
      <p:ext uri="{BB962C8B-B14F-4D97-AF65-F5344CB8AC3E}">
        <p14:creationId xmlns:p14="http://schemas.microsoft.com/office/powerpoint/2010/main" val="1416036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1653FC-6BBD-5F43-B072-E6F4495562E8}" type="slidenum">
              <a:rPr lang="en-US" smtClean="0"/>
              <a:t>99</a:t>
            </a:fld>
            <a:endParaRPr lang="en-US"/>
          </a:p>
        </p:txBody>
      </p:sp>
    </p:spTree>
    <p:extLst>
      <p:ext uri="{BB962C8B-B14F-4D97-AF65-F5344CB8AC3E}">
        <p14:creationId xmlns:p14="http://schemas.microsoft.com/office/powerpoint/2010/main" val="1416036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Overlay-FullBackground.jpg"/>
          <p:cNvPicPr>
            <a:picLocks noChangeAspect="1"/>
          </p:cNvPicPr>
          <p:nvPr/>
        </p:nvPicPr>
        <p:blipFill>
          <a:blip r:embed="rId2"/>
          <a:srcRect t="50000"/>
          <a:stretch>
            <a:fillRect/>
          </a:stretch>
        </p:blipFill>
        <p:spPr>
          <a:xfrm>
            <a:off x="0" y="3429000"/>
            <a:ext cx="9144000" cy="3429000"/>
          </a:xfrm>
          <a:prstGeom prst="rect">
            <a:avLst/>
          </a:prstGeom>
        </p:spPr>
      </p:pic>
      <p:sp>
        <p:nvSpPr>
          <p:cNvPr id="2" name="Title 1"/>
          <p:cNvSpPr>
            <a:spLocks noGrp="1"/>
          </p:cNvSpPr>
          <p:nvPr>
            <p:ph type="ctrTitle"/>
          </p:nvPr>
        </p:nvSpPr>
        <p:spPr>
          <a:xfrm>
            <a:off x="779463" y="1918447"/>
            <a:ext cx="7583488" cy="1470025"/>
          </a:xfrm>
        </p:spPr>
        <p:txBody>
          <a:bodyPr anchor="b" anchorCtr="0"/>
          <a:lstStyle/>
          <a:p>
            <a:r>
              <a:rPr lang="en-US" smtClean="0"/>
              <a:t>Click to edit Master title style</a:t>
            </a:r>
            <a:endParaRPr/>
          </a:p>
        </p:txBody>
      </p:sp>
      <p:sp>
        <p:nvSpPr>
          <p:cNvPr id="3" name="Subtitle 2"/>
          <p:cNvSpPr>
            <a:spLocks noGrp="1"/>
          </p:cNvSpPr>
          <p:nvPr>
            <p:ph type="subTitle" idx="1"/>
          </p:nvPr>
        </p:nvSpPr>
        <p:spPr>
          <a:xfrm>
            <a:off x="779463" y="3478306"/>
            <a:ext cx="7583487" cy="1752600"/>
          </a:xfrm>
        </p:spPr>
        <p:txBody>
          <a:bodyPr>
            <a:normAutofit/>
          </a:bodyPr>
          <a:lstStyle>
            <a:lvl1pPr marL="0" indent="0" algn="ctr">
              <a:spcBef>
                <a:spcPts val="600"/>
              </a:spcBef>
              <a:buNone/>
              <a:defRPr sz="1800">
                <a:solidFill>
                  <a:schemeClr val="bg2"/>
                </a:solidFill>
                <a:effectLst>
                  <a:outerShdw blurRad="63500" dir="2700000" algn="tl" rotWithShape="0">
                    <a:schemeClr val="tx1">
                      <a:alpha val="40000"/>
                    </a:scheme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3F150D65-C64D-44FB-9152-4CC2DE0C9198}" type="datetime1">
              <a:rPr lang="en-US" smtClean="0"/>
              <a:pPr/>
              <a:t>17-04-24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D20DFC-E2D5-4BD6-B744-D8DEEAB5F7C2}" type="slidenum">
              <a:rPr lang="en-US" smtClean="0"/>
              <a:pPr/>
              <a:t>‹#›</a:t>
            </a:fld>
            <a:endParaRPr lang="en-US" dirty="0"/>
          </a:p>
        </p:txBody>
      </p:sp>
      <p:pic>
        <p:nvPicPr>
          <p:cNvPr id="7" name="Picture 6" descr="overlay-ruleShadow.png"/>
          <p:cNvPicPr>
            <a:picLocks noChangeAspect="1"/>
          </p:cNvPicPr>
          <p:nvPr/>
        </p:nvPicPr>
        <p:blipFill>
          <a:blip r:embed="rId3"/>
          <a:stretch>
            <a:fillRect/>
          </a:stretch>
        </p:blipFill>
        <p:spPr>
          <a:xfrm>
            <a:off x="0" y="3303984"/>
            <a:ext cx="9144000" cy="12501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Overlay-FullBackground.jpg"/>
          <p:cNvPicPr>
            <a:picLocks noChangeAspect="1"/>
          </p:cNvPicPr>
          <p:nvPr/>
        </p:nvPicPr>
        <p:blipFill>
          <a:blip r:embed="rId2"/>
          <a:srcRect l="50000"/>
          <a:stretch>
            <a:fillRect/>
          </a:stretch>
        </p:blipFill>
        <p:spPr>
          <a:xfrm>
            <a:off x="4572000" y="4482"/>
            <a:ext cx="4572000" cy="6858000"/>
          </a:xfrm>
          <a:prstGeom prst="rect">
            <a:avLst/>
          </a:prstGeom>
          <a:noFill/>
          <a:ln>
            <a:noFill/>
          </a:ln>
        </p:spPr>
      </p:pic>
      <p:pic>
        <p:nvPicPr>
          <p:cNvPr id="9" name="Picture 8" descr="overlay-ruleShadow.png"/>
          <p:cNvPicPr>
            <a:picLocks noChangeAspect="1"/>
          </p:cNvPicPr>
          <p:nvPr/>
        </p:nvPicPr>
        <p:blipFill>
          <a:blip r:embed="rId3"/>
          <a:srcRect r="25031"/>
          <a:stretch>
            <a:fillRect/>
          </a:stretch>
        </p:blipFill>
        <p:spPr>
          <a:xfrm rot="16200000">
            <a:off x="1086391" y="3365075"/>
            <a:ext cx="6855164" cy="125016"/>
          </a:xfrm>
          <a:prstGeom prst="rect">
            <a:avLst/>
          </a:prstGeom>
        </p:spPr>
      </p:pic>
      <p:sp>
        <p:nvSpPr>
          <p:cNvPr id="2" name="Title 1"/>
          <p:cNvSpPr>
            <a:spLocks noGrp="1"/>
          </p:cNvSpPr>
          <p:nvPr>
            <p:ph type="title"/>
          </p:nvPr>
        </p:nvSpPr>
        <p:spPr>
          <a:xfrm>
            <a:off x="301752" y="274320"/>
            <a:ext cx="3959352" cy="1691640"/>
          </a:xfrm>
        </p:spPr>
        <p:txBody>
          <a:bodyPr vert="horz" lIns="91440" tIns="45720" rIns="91440" bIns="45720" rtlCol="0" anchor="b" anchorCtr="0">
            <a:noAutofit/>
          </a:bodyPr>
          <a:lstStyle>
            <a:lvl1pPr marL="0" algn="ctr" defTabSz="914400" rtl="0" eaLnBrk="1" latinLnBrk="0" hangingPunct="1">
              <a:spcBef>
                <a:spcPct val="0"/>
              </a:spcBef>
              <a:buNone/>
              <a:defRPr sz="36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4864608" y="264907"/>
            <a:ext cx="3959352" cy="6328186"/>
          </a:xfrm>
          <a:solidFill>
            <a:schemeClr val="tx1">
              <a:lumMod val="50000"/>
            </a:schemeClr>
          </a:solidFill>
          <a:effectLst>
            <a:outerShdw blurRad="50800" dir="2700000" algn="tl" rotWithShape="0">
              <a:schemeClr val="tx1">
                <a:alpha val="40000"/>
              </a:schemeClr>
            </a:outerShdw>
          </a:effectLst>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301752" y="1970801"/>
            <a:ext cx="3959352" cy="3200400"/>
          </a:xfrm>
          <a:effectLst>
            <a:outerShdw blurRad="50800" dist="38100" dir="2700000" algn="tl" rotWithShape="0">
              <a:prstClr val="black">
                <a:alpha val="40000"/>
              </a:prstClr>
            </a:outerShdw>
          </a:effectLst>
        </p:spPr>
        <p:txBody>
          <a:bodyPr vert="horz" lIns="91440" tIns="45720" rIns="91440" bIns="45720" rtlCol="0" anchor="t" anchorCtr="0">
            <a:normAutofit/>
          </a:bodyPr>
          <a:lstStyle>
            <a:lvl1pPr marL="0" indent="0" algn="ctr">
              <a:lnSpc>
                <a:spcPct val="110000"/>
              </a:lnSpc>
              <a:spcBef>
                <a:spcPts val="600"/>
              </a:spcBef>
              <a:buNone/>
              <a:defRPr sz="1800" kern="1200">
                <a:solidFill>
                  <a:schemeClr val="tx1"/>
                </a:solidFill>
                <a:effectLst>
                  <a:outerShdw blurRad="38100" dist="12700" dir="2700000" algn="tl" rotWithShape="0">
                    <a:prstClr val="black">
                      <a:alpha val="6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2000"/>
              </a:spcBef>
              <a:buFont typeface="Calisto MT" pitchFamily="18" charset="0"/>
              <a:buNone/>
            </a:pPr>
            <a:r>
              <a:rPr lang="en-US" smtClean="0"/>
              <a:t>Click to edit Master text styles</a:t>
            </a:r>
          </a:p>
        </p:txBody>
      </p:sp>
      <p:sp>
        <p:nvSpPr>
          <p:cNvPr id="5" name="Date Placeholder 4"/>
          <p:cNvSpPr>
            <a:spLocks noGrp="1"/>
          </p:cNvSpPr>
          <p:nvPr>
            <p:ph type="dt" sz="half" idx="10"/>
          </p:nvPr>
        </p:nvSpPr>
        <p:spPr>
          <a:xfrm>
            <a:off x="2670048" y="6356350"/>
            <a:ext cx="1627632" cy="365125"/>
          </a:xfrm>
          <a:effectLst>
            <a:outerShdw blurRad="50800" dist="38100" dir="2700000" algn="tl" rotWithShape="0">
              <a:prstClr val="black">
                <a:alpha val="40000"/>
              </a:prstClr>
            </a:outerShdw>
          </a:effectLst>
        </p:spPr>
        <p:txBody>
          <a:bodyPr vert="horz" lIns="91440" tIns="45720" rIns="91440" bIns="45720" rtlCol="0" anchor="ctr"/>
          <a:lstStyle>
            <a:lvl1pPr marL="0" algn="r" defTabSz="914400" rtl="0" eaLnBrk="1" latinLnBrk="0" hangingPunct="1">
              <a:defRPr sz="1200" kern="1200">
                <a:solidFill>
                  <a:schemeClr val="tx1"/>
                </a:solidFill>
                <a:effectLst>
                  <a:outerShdw blurRad="38100" dist="12700" dir="2700000" algn="tl" rotWithShape="0">
                    <a:prstClr val="black">
                      <a:alpha val="60000"/>
                    </a:prstClr>
                  </a:outerShdw>
                </a:effectLst>
                <a:latin typeface="+mn-lt"/>
                <a:ea typeface="+mn-ea"/>
                <a:cs typeface="+mn-cs"/>
              </a:defRPr>
            </a:lvl1pPr>
          </a:lstStyle>
          <a:p>
            <a:fld id="{51E52B4A-BA08-4841-AB08-A0D822ABC34D}" type="datetime1">
              <a:rPr lang="en-US" smtClean="0"/>
              <a:pPr/>
              <a:t>17-04-24</a:t>
            </a:fld>
            <a:endParaRPr lang="en-US"/>
          </a:p>
        </p:txBody>
      </p:sp>
      <p:sp>
        <p:nvSpPr>
          <p:cNvPr id="6" name="Footer Placeholder 5"/>
          <p:cNvSpPr>
            <a:spLocks noGrp="1"/>
          </p:cNvSpPr>
          <p:nvPr>
            <p:ph type="ftr" sz="quarter" idx="11"/>
          </p:nvPr>
        </p:nvSpPr>
        <p:spPr>
          <a:xfrm>
            <a:off x="242047" y="6356350"/>
            <a:ext cx="1892808" cy="365125"/>
          </a:xfrm>
          <a:effectLst>
            <a:outerShdw blurRad="50800" dist="38100" dir="2700000" algn="tl" rotWithShape="0">
              <a:prstClr val="black">
                <a:alpha val="40000"/>
              </a:prstClr>
            </a:outerShdw>
          </a:effectLst>
        </p:spPr>
        <p:txBody>
          <a:bodyPr vert="horz" lIns="91440" tIns="45720" rIns="91440" bIns="45720" rtlCol="0" anchor="ctr"/>
          <a:lstStyle>
            <a:lvl1pPr marL="0" algn="l" defTabSz="914400" rtl="0" eaLnBrk="1" latinLnBrk="0" hangingPunct="1">
              <a:defRPr sz="1200" kern="1200">
                <a:solidFill>
                  <a:schemeClr val="tx1"/>
                </a:solidFill>
                <a:effectLst>
                  <a:outerShdw blurRad="38100" dist="12700" dir="2700000" algn="tl" rotWithShape="0">
                    <a:prstClr val="black">
                      <a:alpha val="6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1892808" y="5738129"/>
            <a:ext cx="758952" cy="576072"/>
          </a:xfrm>
        </p:spPr>
        <p:txBody>
          <a:bodyPr vert="horz" lIns="91440" tIns="45720" rIns="91440" bIns="45720" rtlCol="0" anchor="ctr">
            <a:noAutofit/>
          </a:bodyPr>
          <a:lstStyle>
            <a:lvl1pPr marL="0" algn="ctr" defTabSz="914400" rtl="0" eaLnBrk="1" latinLnBrk="0" hangingPunct="1">
              <a:spcBef>
                <a:spcPct val="0"/>
              </a:spcBef>
              <a:defRPr sz="36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fld id="{BFEBEB0A-9E3D-4B14-9782-E2AE3DA60D9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pic>
        <p:nvPicPr>
          <p:cNvPr id="8" name="Picture 7" descr="Overlay-FullBackground.jpg"/>
          <p:cNvPicPr>
            <a:picLocks noChangeAspect="1"/>
          </p:cNvPicPr>
          <p:nvPr/>
        </p:nvPicPr>
        <p:blipFill>
          <a:blip r:embed="rId2"/>
          <a:stretch>
            <a:fillRect/>
          </a:stretch>
        </p:blipFill>
        <p:spPr>
          <a:xfrm>
            <a:off x="0" y="4482"/>
            <a:ext cx="9144000" cy="6858000"/>
          </a:xfrm>
          <a:prstGeom prst="rect">
            <a:avLst/>
          </a:prstGeom>
          <a:noFill/>
          <a:ln>
            <a:noFill/>
          </a:ln>
        </p:spPr>
      </p:pic>
      <p:sp>
        <p:nvSpPr>
          <p:cNvPr id="2" name="Title 1"/>
          <p:cNvSpPr>
            <a:spLocks noGrp="1"/>
          </p:cNvSpPr>
          <p:nvPr>
            <p:ph type="title"/>
          </p:nvPr>
        </p:nvSpPr>
        <p:spPr>
          <a:xfrm>
            <a:off x="762000" y="4038600"/>
            <a:ext cx="7620000" cy="990600"/>
          </a:xfrm>
        </p:spPr>
        <p:txBody>
          <a:bodyPr vert="horz" lIns="91440" tIns="45720" rIns="91440" bIns="45720" rtlCol="0" anchor="b" anchorCtr="0">
            <a:normAutofit/>
          </a:bodyPr>
          <a:lstStyle>
            <a:lvl1pPr algn="ctr">
              <a:defRPr sz="3600" kern="1200">
                <a:solidFill>
                  <a:schemeClr val="bg2"/>
                </a:solidFill>
                <a:effectLst>
                  <a:outerShdw blurRad="63500" dir="2700000" algn="tl" rotWithShape="0">
                    <a:schemeClr val="tx1">
                      <a:alpha val="40000"/>
                    </a:schemeClr>
                  </a:outerShdw>
                </a:effectLst>
                <a:latin typeface="+mj-lt"/>
                <a:ea typeface="+mn-ea"/>
                <a:cs typeface="+mn-cs"/>
              </a:defRPr>
            </a:lvl1pPr>
          </a:lstStyle>
          <a:p>
            <a:pPr marL="0" lvl="0" indent="0" algn="l" defTabSz="914400" rtl="0" eaLnBrk="1" latinLnBrk="0" hangingPunct="1">
              <a:spcBef>
                <a:spcPts val="2000"/>
              </a:spcBef>
              <a:buFont typeface="Calisto MT" pitchFamily="18" charset="0"/>
              <a:buNone/>
            </a:pPr>
            <a:r>
              <a:rPr lang="en-US" smtClean="0"/>
              <a:t>Click to edit Master title style</a:t>
            </a:r>
            <a:endParaRPr/>
          </a:p>
        </p:txBody>
      </p:sp>
      <p:sp>
        <p:nvSpPr>
          <p:cNvPr id="3" name="Picture Placeholder 2"/>
          <p:cNvSpPr>
            <a:spLocks noGrp="1"/>
          </p:cNvSpPr>
          <p:nvPr>
            <p:ph type="pic" idx="1"/>
          </p:nvPr>
        </p:nvSpPr>
        <p:spPr>
          <a:xfrm>
            <a:off x="342900" y="265176"/>
            <a:ext cx="8458200" cy="3697224"/>
          </a:xfrm>
          <a:solidFill>
            <a:schemeClr val="tx1">
              <a:lumMod val="50000"/>
            </a:schemeClr>
          </a:solidFill>
          <a:effectLst>
            <a:outerShdw blurRad="50800" dir="2700000" algn="tl" rotWithShape="0">
              <a:schemeClr val="tx1">
                <a:alpha val="40000"/>
              </a:schemeClr>
            </a:outerShdw>
          </a:effectLst>
        </p:spPr>
        <p:txBody>
          <a:bodyPr vert="horz" lIns="91440" tIns="45720" rIns="91440" bIns="45720" rtlCol="0">
            <a:normAutofit/>
          </a:bodyPr>
          <a:lstStyle>
            <a:lvl1pPr marL="0" indent="0" algn="ctr" defTabSz="914400" rtl="0" eaLnBrk="1" latinLnBrk="0" hangingPunct="1">
              <a:spcBef>
                <a:spcPts val="2000"/>
              </a:spcBef>
              <a:buFont typeface="Calisto MT" pitchFamily="18" charset="0"/>
              <a:buNone/>
              <a:defRPr sz="2400" kern="1200">
                <a:solidFill>
                  <a:schemeClr val="bg2"/>
                </a:solidFill>
                <a:effectLst>
                  <a:outerShdw blurRad="63500" dir="2700000" algn="tl" rotWithShape="0">
                    <a:schemeClr val="tx1">
                      <a:alpha val="40000"/>
                    </a:scheme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762000" y="5042647"/>
            <a:ext cx="7620000" cy="1129553"/>
          </a:xfrm>
        </p:spPr>
        <p:txBody>
          <a:bodyPr>
            <a:normAutofit/>
          </a:bodyPr>
          <a:lstStyle>
            <a:lvl1pPr marL="0" indent="0" algn="ctr">
              <a:lnSpc>
                <a:spcPct val="110000"/>
              </a:lnSpc>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D48070-6A81-47D0-9810-1540B9FEFF61}" type="datetime1">
              <a:rPr lang="en-US" smtClean="0"/>
              <a:pPr/>
              <a:t>17-04-24</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FEBEB0A-9E3D-4B14-9782-E2AE3DA60D96}" type="slidenum">
              <a:rPr lang="en-US" smtClean="0"/>
              <a:pPr/>
              <a:t>‹#›</a:t>
            </a:fld>
            <a:endParaRPr lang="en-US" dirty="0"/>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losing">
    <p:spTree>
      <p:nvGrpSpPr>
        <p:cNvPr id="1" name=""/>
        <p:cNvGrpSpPr/>
        <p:nvPr/>
      </p:nvGrpSpPr>
      <p:grpSpPr>
        <a:xfrm>
          <a:off x="0" y="0"/>
          <a:ext cx="0" cy="0"/>
          <a:chOff x="0" y="0"/>
          <a:chExt cx="0" cy="0"/>
        </a:xfrm>
      </p:grpSpPr>
      <p:sp>
        <p:nvSpPr>
          <p:cNvPr id="3" name="Date Placeholder 2"/>
          <p:cNvSpPr>
            <a:spLocks noGrp="1"/>
          </p:cNvSpPr>
          <p:nvPr>
            <p:ph type="dt" sz="half" idx="10"/>
          </p:nvPr>
        </p:nvSpPr>
        <p:spPr>
          <a:effectLst>
            <a:outerShdw blurRad="50800" dist="38100" dir="2700000" algn="tl" rotWithShape="0">
              <a:prstClr val="black">
                <a:alpha val="40000"/>
              </a:prstClr>
            </a:outerShdw>
          </a:effectLst>
        </p:spPr>
        <p:txBody>
          <a:bodyPr/>
          <a:lstStyle>
            <a:lvl1pPr>
              <a:defRPr>
                <a:solidFill>
                  <a:schemeClr val="tx1"/>
                </a:solidFill>
                <a:effectLst>
                  <a:outerShdw blurRad="38100" dist="12700" dir="2700000" algn="tl" rotWithShape="0">
                    <a:prstClr val="black">
                      <a:alpha val="60000"/>
                    </a:prstClr>
                  </a:outerShdw>
                </a:effectLst>
              </a:defRPr>
            </a:lvl1pPr>
          </a:lstStyle>
          <a:p>
            <a:fld id="{75D48070-6A81-47D0-9810-1540B9FEFF61}" type="datetime1">
              <a:rPr lang="en-US" smtClean="0"/>
              <a:pPr/>
              <a:t>17-04-24</a:t>
            </a:fld>
            <a:endParaRPr lang="en-US"/>
          </a:p>
        </p:txBody>
      </p:sp>
      <p:sp>
        <p:nvSpPr>
          <p:cNvPr id="4" name="Footer Placeholder 3"/>
          <p:cNvSpPr>
            <a:spLocks noGrp="1"/>
          </p:cNvSpPr>
          <p:nvPr>
            <p:ph type="ftr" sz="quarter" idx="11"/>
          </p:nvPr>
        </p:nvSpPr>
        <p:spPr>
          <a:effectLst>
            <a:outerShdw blurRad="50800" dist="38100" dir="2700000" algn="tl" rotWithShape="0">
              <a:prstClr val="black">
                <a:alpha val="40000"/>
              </a:prstClr>
            </a:outerShdw>
          </a:effectLst>
        </p:spPr>
        <p:txBody>
          <a:bodyPr/>
          <a:lstStyle>
            <a:lvl1pPr>
              <a:defRPr>
                <a:solidFill>
                  <a:schemeClr val="tx1"/>
                </a:solidFill>
                <a:effectLst>
                  <a:outerShdw blurRad="38100" dist="12700" dir="2700000" algn="tl" rotWithShape="0">
                    <a:prstClr val="black">
                      <a:alpha val="60000"/>
                    </a:prstClr>
                  </a:outerShdw>
                </a:effectLst>
              </a:defRPr>
            </a:lvl1pPr>
          </a:lstStyle>
          <a:p>
            <a:endParaRPr lang="en-US" dirty="0"/>
          </a:p>
        </p:txBody>
      </p:sp>
      <p:sp>
        <p:nvSpPr>
          <p:cNvPr id="5" name="Slide Number Placeholder 4"/>
          <p:cNvSpPr>
            <a:spLocks noGrp="1"/>
          </p:cNvSpPr>
          <p:nvPr>
            <p:ph type="sldNum" sz="quarter" idx="12"/>
          </p:nvPr>
        </p:nvSpPr>
        <p:spPr>
          <a:effectLst>
            <a:outerShdw blurRad="50800" dist="38100" dir="2700000" algn="tl" rotWithShape="0">
              <a:prstClr val="black">
                <a:alpha val="40000"/>
              </a:prstClr>
            </a:outerShdw>
          </a:effectLst>
        </p:spPr>
        <p:txBody>
          <a:bodyPr/>
          <a:lstStyle>
            <a:lvl1pPr>
              <a:defRPr>
                <a:solidFill>
                  <a:schemeClr val="tx1"/>
                </a:solidFill>
                <a:effectLst>
                  <a:outerShdw blurRad="38100" dist="12700" dir="2700000" algn="tl" rotWithShape="0">
                    <a:prstClr val="black">
                      <a:alpha val="60000"/>
                    </a:prstClr>
                  </a:outerShdw>
                </a:effectLst>
              </a:defRPr>
            </a:lvl1pPr>
          </a:lstStyle>
          <a:p>
            <a:fld id="{BFEBEB0A-9E3D-4B14-9782-E2AE3DA60D96}" type="slidenum">
              <a:rPr lang="en-US" smtClean="0"/>
              <a:pPr/>
              <a:t>‹#›</a:t>
            </a:fld>
            <a:endParaRPr lang="en-US" dirty="0"/>
          </a:p>
        </p:txBody>
      </p:sp>
    </p:spTree>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overlay-ruleShadow.png"/>
          <p:cNvPicPr>
            <a:picLocks noChangeAspect="1"/>
          </p:cNvPicPr>
          <p:nvPr/>
        </p:nvPicPr>
        <p:blipFill>
          <a:blip r:embed="rId2"/>
          <a:stretch>
            <a:fillRect/>
          </a:stretch>
        </p:blipFill>
        <p:spPr>
          <a:xfrm>
            <a:off x="0" y="1307592"/>
            <a:ext cx="9144000" cy="125016"/>
          </a:xfrm>
          <a:prstGeom prst="rect">
            <a:avLst/>
          </a:prstGeom>
        </p:spPr>
      </p:pic>
      <p:pic>
        <p:nvPicPr>
          <p:cNvPr id="8" name="Picture 7" descr="Overlay-FullBackground.jpg"/>
          <p:cNvPicPr>
            <a:picLocks noChangeAspect="1"/>
          </p:cNvPicPr>
          <p:nvPr/>
        </p:nvPicPr>
        <p:blipFill>
          <a:blip r:embed="rId3"/>
          <a:srcRect t="23333"/>
          <a:stretch>
            <a:fillRect/>
          </a:stretch>
        </p:blipFill>
        <p:spPr>
          <a:xfrm>
            <a:off x="0" y="1425388"/>
            <a:ext cx="9144000" cy="5432612"/>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42635EB0-D091-417E-ACD5-D65E1C7D8524}" type="datetime1">
              <a:rPr lang="en-US" smtClean="0"/>
              <a:pPr/>
              <a:t>17-04-24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FEBEB0A-9E3D-4B14-9782-E2AE3DA60D96}"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Overlay-FullBackground.jpg"/>
          <p:cNvPicPr>
            <a:picLocks noChangeAspect="1"/>
          </p:cNvPicPr>
          <p:nvPr/>
        </p:nvPicPr>
        <p:blipFill>
          <a:blip r:embed="rId2"/>
          <a:srcRect r="14719"/>
          <a:stretch>
            <a:fillRect/>
          </a:stretch>
        </p:blipFill>
        <p:spPr>
          <a:xfrm>
            <a:off x="0" y="4482"/>
            <a:ext cx="7798112" cy="6858000"/>
          </a:xfrm>
          <a:prstGeom prst="rect">
            <a:avLst/>
          </a:prstGeom>
          <a:noFill/>
          <a:ln>
            <a:noFill/>
          </a:ln>
        </p:spPr>
      </p:pic>
      <p:sp>
        <p:nvSpPr>
          <p:cNvPr id="2" name="Vertical Title 1"/>
          <p:cNvSpPr>
            <a:spLocks noGrp="1"/>
          </p:cNvSpPr>
          <p:nvPr>
            <p:ph type="title" orient="vert"/>
          </p:nvPr>
        </p:nvSpPr>
        <p:spPr>
          <a:xfrm>
            <a:off x="7848600" y="457200"/>
            <a:ext cx="1219200" cy="5668963"/>
          </a:xfrm>
        </p:spPr>
        <p:txBody>
          <a:bodyPr vert="eaVert">
            <a:normAutofit/>
          </a:bodyPr>
          <a:lstStyle/>
          <a:p>
            <a:r>
              <a:rPr lang="en-US" smtClean="0"/>
              <a:t>Click to edit Master title style</a:t>
            </a:r>
            <a:endParaRPr/>
          </a:p>
        </p:txBody>
      </p:sp>
      <p:sp>
        <p:nvSpPr>
          <p:cNvPr id="3" name="Vertical Text Placeholder 2"/>
          <p:cNvSpPr>
            <a:spLocks noGrp="1"/>
          </p:cNvSpPr>
          <p:nvPr>
            <p:ph type="body" orient="vert" idx="1"/>
          </p:nvPr>
        </p:nvSpPr>
        <p:spPr>
          <a:xfrm>
            <a:off x="779462" y="457200"/>
            <a:ext cx="6383337" cy="5668963"/>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a:xfrm>
            <a:off x="7924800" y="6356350"/>
            <a:ext cx="1066800" cy="365125"/>
          </a:xfrm>
          <a:effectLst>
            <a:outerShdw blurRad="50800" dist="38100" dir="2700000" algn="tl" rotWithShape="0">
              <a:prstClr val="black">
                <a:alpha val="40000"/>
              </a:prstClr>
            </a:outerShdw>
          </a:effectLst>
        </p:spPr>
        <p:txBody>
          <a:bodyPr vert="horz" lIns="91440" tIns="45720" rIns="91440" bIns="45720" rtlCol="0" anchor="ctr"/>
          <a:lstStyle>
            <a:lvl1pPr marL="0" algn="r" defTabSz="914400" rtl="0" eaLnBrk="1" latinLnBrk="0" hangingPunct="1">
              <a:defRPr sz="1200" kern="1200">
                <a:solidFill>
                  <a:schemeClr val="tx1"/>
                </a:solidFill>
                <a:effectLst>
                  <a:outerShdw blurRad="38100" dist="12700" dir="2700000" algn="tl" rotWithShape="0">
                    <a:prstClr val="black">
                      <a:alpha val="60000"/>
                    </a:prstClr>
                  </a:outerShdw>
                </a:effectLst>
                <a:latin typeface="+mn-lt"/>
                <a:ea typeface="+mn-ea"/>
                <a:cs typeface="+mn-cs"/>
              </a:defRPr>
            </a:lvl1pPr>
          </a:lstStyle>
          <a:p>
            <a:fld id="{7FCA09F9-C7D6-4C52-A7E8-5101239A0BA2}" type="datetime1">
              <a:rPr lang="en-US" smtClean="0"/>
              <a:pPr/>
              <a:t>17-04-24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EBEB0A-9E3D-4B14-9782-E2AE3DA60D96}" type="slidenum">
              <a:rPr lang="en-US" smtClean="0"/>
              <a:pPr/>
              <a:t>‹#›</a:t>
            </a:fld>
            <a:endParaRPr lang="en-US"/>
          </a:p>
        </p:txBody>
      </p:sp>
      <p:pic>
        <p:nvPicPr>
          <p:cNvPr id="10" name="Picture 9" descr="overlay-ruleShadow.png"/>
          <p:cNvPicPr>
            <a:picLocks noChangeAspect="1"/>
          </p:cNvPicPr>
          <p:nvPr/>
        </p:nvPicPr>
        <p:blipFill>
          <a:blip r:embed="rId3"/>
          <a:srcRect r="25031"/>
          <a:stretch>
            <a:fillRect/>
          </a:stretch>
        </p:blipFill>
        <p:spPr>
          <a:xfrm rot="5400000" flipH="1">
            <a:off x="4421262" y="3365075"/>
            <a:ext cx="6855164" cy="125016"/>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overlay-ruleShadow.png"/>
          <p:cNvPicPr>
            <a:picLocks noChangeAspect="1"/>
          </p:cNvPicPr>
          <p:nvPr/>
        </p:nvPicPr>
        <p:blipFill>
          <a:blip r:embed="rId2"/>
          <a:stretch>
            <a:fillRect/>
          </a:stretch>
        </p:blipFill>
        <p:spPr>
          <a:xfrm>
            <a:off x="0" y="1307592"/>
            <a:ext cx="9144000" cy="125016"/>
          </a:xfrm>
          <a:prstGeom prst="rect">
            <a:avLst/>
          </a:prstGeom>
        </p:spPr>
      </p:pic>
      <p:pic>
        <p:nvPicPr>
          <p:cNvPr id="7" name="Picture 6" descr="Overlay-FullBackground.jpg"/>
          <p:cNvPicPr>
            <a:picLocks noChangeAspect="1"/>
          </p:cNvPicPr>
          <p:nvPr/>
        </p:nvPicPr>
        <p:blipFill>
          <a:blip r:embed="rId3"/>
          <a:srcRect t="23333"/>
          <a:stretch>
            <a:fillRect/>
          </a:stretch>
        </p:blipFill>
        <p:spPr>
          <a:xfrm>
            <a:off x="0" y="1425388"/>
            <a:ext cx="9144000" cy="5432612"/>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0FFE64A4-35FB-42B6-9183-2C0CE0E36649}" type="datetime1">
              <a:rPr lang="en-US" smtClean="0"/>
              <a:pPr/>
              <a:t>17-04-24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EBEB0A-9E3D-4B14-9782-E2AE3DA60D9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pic>
        <p:nvPicPr>
          <p:cNvPr id="8" name="Picture 7" descr="Overlay-FullBackground.jpg"/>
          <p:cNvPicPr>
            <a:picLocks noChangeAspect="1"/>
          </p:cNvPicPr>
          <p:nvPr/>
        </p:nvPicPr>
        <p:blipFill>
          <a:blip r:embed="rId2"/>
          <a:srcRect t="50000"/>
          <a:stretch>
            <a:fillRect/>
          </a:stretch>
        </p:blipFill>
        <p:spPr>
          <a:xfrm>
            <a:off x="0" y="3429000"/>
            <a:ext cx="9144000" cy="3429000"/>
          </a:xfrm>
          <a:prstGeom prst="rect">
            <a:avLst/>
          </a:prstGeom>
        </p:spPr>
      </p:pic>
      <p:sp>
        <p:nvSpPr>
          <p:cNvPr id="2" name="Title 1"/>
          <p:cNvSpPr>
            <a:spLocks noGrp="1"/>
          </p:cNvSpPr>
          <p:nvPr>
            <p:ph type="ctrTitle"/>
          </p:nvPr>
        </p:nvSpPr>
        <p:spPr>
          <a:xfrm>
            <a:off x="779463" y="789081"/>
            <a:ext cx="7583488" cy="1470025"/>
          </a:xfrm>
        </p:spPr>
        <p:txBody>
          <a:bodyPr anchor="ctr" anchorCtr="0"/>
          <a:lstStyle/>
          <a:p>
            <a:r>
              <a:rPr lang="en-US" smtClean="0"/>
              <a:t>Click to edit Master title style</a:t>
            </a:r>
            <a:endParaRPr/>
          </a:p>
        </p:txBody>
      </p:sp>
      <p:sp>
        <p:nvSpPr>
          <p:cNvPr id="3" name="Subtitle 2"/>
          <p:cNvSpPr>
            <a:spLocks noGrp="1"/>
          </p:cNvSpPr>
          <p:nvPr>
            <p:ph type="subTitle" idx="1"/>
          </p:nvPr>
        </p:nvSpPr>
        <p:spPr>
          <a:xfrm>
            <a:off x="779463" y="4724400"/>
            <a:ext cx="7583487" cy="1385047"/>
          </a:xfrm>
        </p:spPr>
        <p:txBody>
          <a:bodyPr anchor="ctr" anchorCtr="0">
            <a:normAutofit/>
          </a:bodyPr>
          <a:lstStyle>
            <a:lvl1pPr marL="0" indent="0" algn="ctr">
              <a:spcBef>
                <a:spcPts val="300"/>
              </a:spcBef>
              <a:buNone/>
              <a:defRPr sz="1800">
                <a:solidFill>
                  <a:schemeClr val="bg2"/>
                </a:solidFill>
                <a:effectLst>
                  <a:outerShdw blurRad="63500" dir="2700000" algn="tl" rotWithShape="0">
                    <a:schemeClr val="tx1">
                      <a:alpha val="40000"/>
                    </a:scheme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75D48070-6A81-47D0-9810-1540B9FEFF61}" type="datetime1">
              <a:rPr lang="en-US" smtClean="0"/>
              <a:pPr/>
              <a:t>17-04-24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FEBEB0A-9E3D-4B14-9782-E2AE3DA60D96}" type="slidenum">
              <a:rPr lang="en-US" smtClean="0"/>
              <a:pPr/>
              <a:t>‹#›</a:t>
            </a:fld>
            <a:endParaRPr lang="en-US" dirty="0"/>
          </a:p>
        </p:txBody>
      </p:sp>
      <p:pic>
        <p:nvPicPr>
          <p:cNvPr id="7" name="Picture 6" descr="overlay-ruleShadow.png"/>
          <p:cNvPicPr>
            <a:picLocks noChangeAspect="1"/>
          </p:cNvPicPr>
          <p:nvPr/>
        </p:nvPicPr>
        <p:blipFill>
          <a:blip r:embed="rId3"/>
          <a:stretch>
            <a:fillRect/>
          </a:stretch>
        </p:blipFill>
        <p:spPr>
          <a:xfrm>
            <a:off x="0" y="3303984"/>
            <a:ext cx="9144000" cy="125016"/>
          </a:xfrm>
          <a:prstGeom prst="rect">
            <a:avLst/>
          </a:prstGeom>
        </p:spPr>
      </p:pic>
      <p:sp>
        <p:nvSpPr>
          <p:cNvPr id="10" name="Picture Placeholder 9"/>
          <p:cNvSpPr>
            <a:spLocks noGrp="1"/>
          </p:cNvSpPr>
          <p:nvPr>
            <p:ph type="pic" sz="quarter" idx="13"/>
          </p:nvPr>
        </p:nvSpPr>
        <p:spPr>
          <a:xfrm>
            <a:off x="3677371" y="2564085"/>
            <a:ext cx="1789259" cy="1729830"/>
          </a:xfrm>
          <a:prstGeom prst="ellipse">
            <a:avLst/>
          </a:prstGeom>
          <a:noFill/>
          <a:ln w="127000">
            <a:solidFill>
              <a:schemeClr val="tx2"/>
            </a:solidFill>
          </a:ln>
          <a:effectLst>
            <a:innerShdw blurRad="101600" dist="76200" dir="13500000">
              <a:prstClr val="black">
                <a:alpha val="57000"/>
              </a:prstClr>
            </a:innerShdw>
          </a:effectLst>
        </p:spPr>
        <p:txBody>
          <a:bodyPr>
            <a:normAutofit/>
          </a:bodyPr>
          <a:lstStyle>
            <a:lvl1pPr marL="0" indent="0" algn="ctr">
              <a:buNone/>
              <a:defRPr sz="1600">
                <a:solidFill>
                  <a:schemeClr val="tx1"/>
                </a:solidFill>
              </a:defRPr>
            </a:lvl1pPr>
          </a:lstStyle>
          <a:p>
            <a:r>
              <a:rPr lang="en-US" smtClean="0"/>
              <a:t>Drag picture to placeholder or click icon to add</a:t>
            </a:r>
            <a:endParaRPr/>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overlay-ruleShadow.png"/>
          <p:cNvPicPr>
            <a:picLocks noChangeAspect="1"/>
          </p:cNvPicPr>
          <p:nvPr/>
        </p:nvPicPr>
        <p:blipFill>
          <a:blip r:embed="rId2"/>
          <a:stretch>
            <a:fillRect/>
          </a:stretch>
        </p:blipFill>
        <p:spPr>
          <a:xfrm>
            <a:off x="0" y="4446984"/>
            <a:ext cx="9144000" cy="125016"/>
          </a:xfrm>
          <a:prstGeom prst="rect">
            <a:avLst/>
          </a:prstGeom>
        </p:spPr>
      </p:pic>
      <p:pic>
        <p:nvPicPr>
          <p:cNvPr id="7" name="Picture 6" descr="Overlay-FullBackground.jpg"/>
          <p:cNvPicPr>
            <a:picLocks noChangeAspect="1"/>
          </p:cNvPicPr>
          <p:nvPr/>
        </p:nvPicPr>
        <p:blipFill>
          <a:blip r:embed="rId3"/>
          <a:srcRect t="66667"/>
          <a:stretch>
            <a:fillRect/>
          </a:stretch>
        </p:blipFill>
        <p:spPr>
          <a:xfrm>
            <a:off x="0" y="4572000"/>
            <a:ext cx="9144000" cy="2286000"/>
          </a:xfrm>
          <a:prstGeom prst="rect">
            <a:avLst/>
          </a:prstGeom>
        </p:spPr>
      </p:pic>
      <p:sp>
        <p:nvSpPr>
          <p:cNvPr id="2" name="Title 1"/>
          <p:cNvSpPr>
            <a:spLocks noGrp="1"/>
          </p:cNvSpPr>
          <p:nvPr>
            <p:ph type="title"/>
          </p:nvPr>
        </p:nvSpPr>
        <p:spPr>
          <a:xfrm>
            <a:off x="779463" y="2971800"/>
            <a:ext cx="7583487" cy="1362075"/>
          </a:xfrm>
        </p:spPr>
        <p:txBody>
          <a:bodyPr vert="horz" lIns="91440" tIns="45720" rIns="91440" bIns="45720" rtlCol="0" anchor="b" anchorCtr="0">
            <a:noAutofit/>
          </a:bodyPr>
          <a:lstStyle>
            <a:lvl1pPr algn="ctr" defTabSz="914400" rtl="0" eaLnBrk="1" latinLnBrk="0" hangingPunct="1">
              <a:spcBef>
                <a:spcPct val="0"/>
              </a:spcBef>
              <a:buNone/>
              <a:defRPr sz="48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779463" y="4724400"/>
            <a:ext cx="7583487" cy="1398494"/>
          </a:xfrm>
        </p:spPr>
        <p:txBody>
          <a:bodyPr vert="horz" lIns="91440" tIns="45720" rIns="91440" bIns="45720" rtlCol="0">
            <a:normAutofit/>
          </a:bodyPr>
          <a:lstStyle>
            <a:lvl1pPr marL="0" indent="0" algn="ctr" defTabSz="914400" rtl="0" eaLnBrk="1" latinLnBrk="0" hangingPunct="1">
              <a:spcBef>
                <a:spcPts val="300"/>
              </a:spcBef>
              <a:buFont typeface="Calisto MT" pitchFamily="18" charset="0"/>
              <a:buNone/>
              <a:defRPr sz="1800" kern="1200">
                <a:solidFill>
                  <a:schemeClr val="bg2"/>
                </a:solidFill>
                <a:effectLst>
                  <a:outerShdw blurRad="63500" dir="2700000" algn="tl" rotWithShape="0">
                    <a:schemeClr val="tx1">
                      <a:alpha val="40000"/>
                    </a:scheme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2683B9-6ECA-47FA-93CF-B124A0FAC208}" type="datetime1">
              <a:rPr lang="en-US" smtClean="0"/>
              <a:pPr/>
              <a:t>17-04-24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EBEB0A-9E3D-4B14-9782-E2AE3DA60D9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overlay-ruleShadow.png"/>
          <p:cNvPicPr>
            <a:picLocks noChangeAspect="1"/>
          </p:cNvPicPr>
          <p:nvPr/>
        </p:nvPicPr>
        <p:blipFill>
          <a:blip r:embed="rId2"/>
          <a:stretch>
            <a:fillRect/>
          </a:stretch>
        </p:blipFill>
        <p:spPr>
          <a:xfrm>
            <a:off x="0" y="1307592"/>
            <a:ext cx="9144000" cy="125016"/>
          </a:xfrm>
          <a:prstGeom prst="rect">
            <a:avLst/>
          </a:prstGeom>
        </p:spPr>
      </p:pic>
      <p:pic>
        <p:nvPicPr>
          <p:cNvPr id="11" name="Picture 10" descr="Overlay-FullBackground.jpg"/>
          <p:cNvPicPr>
            <a:picLocks noChangeAspect="1"/>
          </p:cNvPicPr>
          <p:nvPr/>
        </p:nvPicPr>
        <p:blipFill>
          <a:blip r:embed="rId3"/>
          <a:srcRect t="23333"/>
          <a:stretch>
            <a:fillRect/>
          </a:stretch>
        </p:blipFill>
        <p:spPr>
          <a:xfrm>
            <a:off x="0" y="1425388"/>
            <a:ext cx="9144000" cy="5432612"/>
          </a:xfrm>
          <a:prstGeom prst="rect">
            <a:avLst/>
          </a:prstGeom>
        </p:spPr>
      </p:pic>
      <p:sp>
        <p:nvSpPr>
          <p:cNvPr id="2" name="Title 1"/>
          <p:cNvSpPr>
            <a:spLocks noGrp="1"/>
          </p:cNvSpPr>
          <p:nvPr>
            <p:ph type="title"/>
          </p:nvPr>
        </p:nvSpPr>
        <p:spPr>
          <a:xfrm>
            <a:off x="779463" y="62753"/>
            <a:ext cx="7583488" cy="1283167"/>
          </a:xfrm>
        </p:spPr>
        <p:txBody>
          <a:bodyPr/>
          <a:lstStyle/>
          <a:p>
            <a:r>
              <a:rPr lang="en-US" smtClean="0"/>
              <a:t>Click to edit Master title style</a:t>
            </a:r>
            <a:endParaRPr/>
          </a:p>
        </p:txBody>
      </p:sp>
      <p:sp>
        <p:nvSpPr>
          <p:cNvPr id="3" name="Content Placeholder 2"/>
          <p:cNvSpPr>
            <a:spLocks noGrp="1"/>
          </p:cNvSpPr>
          <p:nvPr>
            <p:ph sz="half" idx="1"/>
          </p:nvPr>
        </p:nvSpPr>
        <p:spPr>
          <a:xfrm>
            <a:off x="779463" y="1828800"/>
            <a:ext cx="3566160" cy="4297363"/>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96791" y="1828800"/>
            <a:ext cx="3566160" cy="4297363"/>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305FF66B-9476-4BB3-85E9-E01854F07F90}" type="datetime1">
              <a:rPr lang="en-US" smtClean="0"/>
              <a:pPr/>
              <a:t>17-04-24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EBEB0A-9E3D-4B14-9782-E2AE3DA60D9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2" name="Picture 11" descr="overlay-ruleShadow.png"/>
          <p:cNvPicPr>
            <a:picLocks noChangeAspect="1"/>
          </p:cNvPicPr>
          <p:nvPr/>
        </p:nvPicPr>
        <p:blipFill>
          <a:blip r:embed="rId2"/>
          <a:stretch>
            <a:fillRect/>
          </a:stretch>
        </p:blipFill>
        <p:spPr>
          <a:xfrm>
            <a:off x="0" y="1307592"/>
            <a:ext cx="9144000" cy="125016"/>
          </a:xfrm>
          <a:prstGeom prst="rect">
            <a:avLst/>
          </a:prstGeom>
        </p:spPr>
      </p:pic>
      <p:pic>
        <p:nvPicPr>
          <p:cNvPr id="13" name="Picture 12" descr="Overlay-FullBackground.jpg"/>
          <p:cNvPicPr>
            <a:picLocks noChangeAspect="1"/>
          </p:cNvPicPr>
          <p:nvPr/>
        </p:nvPicPr>
        <p:blipFill>
          <a:blip r:embed="rId3"/>
          <a:srcRect t="23333"/>
          <a:stretch>
            <a:fillRect/>
          </a:stretch>
        </p:blipFill>
        <p:spPr>
          <a:xfrm>
            <a:off x="0" y="1425388"/>
            <a:ext cx="9144000" cy="5432612"/>
          </a:xfrm>
          <a:prstGeom prst="rect">
            <a:avLst/>
          </a:prstGeom>
        </p:spPr>
      </p:pic>
      <p:sp>
        <p:nvSpPr>
          <p:cNvPr id="2" name="Title 1"/>
          <p:cNvSpPr>
            <a:spLocks noGrp="1"/>
          </p:cNvSpPr>
          <p:nvPr>
            <p:ph type="title"/>
          </p:nvPr>
        </p:nvSpPr>
        <p:spPr>
          <a:xfrm>
            <a:off x="779463" y="62753"/>
            <a:ext cx="7583488" cy="1283167"/>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79463" y="1524000"/>
            <a:ext cx="3566160" cy="838200"/>
          </a:xfrm>
        </p:spPr>
        <p:txBody>
          <a:bodyPr anchor="ctr" anchorCtr="0">
            <a:noAutofit/>
          </a:bodyPr>
          <a:lstStyle>
            <a:lvl1pPr marL="0" indent="0" algn="ctr">
              <a:spcBef>
                <a:spcPct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9463" y="2393576"/>
            <a:ext cx="3566160" cy="373258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96791" y="1524000"/>
            <a:ext cx="3566160" cy="838200"/>
          </a:xfrm>
        </p:spPr>
        <p:txBody>
          <a:bodyPr anchor="ctr" anchorCtr="0">
            <a:noAutofit/>
          </a:bodyPr>
          <a:lstStyle>
            <a:lvl1pPr marL="0" indent="0" algn="ctr">
              <a:spcBef>
                <a:spcPct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96791" y="2393576"/>
            <a:ext cx="3566160" cy="373258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56B23FBD-8F7D-4F85-8085-67BFDB05CB71}" type="datetime1">
              <a:rPr lang="en-US" smtClean="0"/>
              <a:pPr/>
              <a:t>17-04-24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EBEB0A-9E3D-4B14-9782-E2AE3DA60D9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overlay-ruleShadow.png"/>
          <p:cNvPicPr>
            <a:picLocks noChangeAspect="1"/>
          </p:cNvPicPr>
          <p:nvPr/>
        </p:nvPicPr>
        <p:blipFill>
          <a:blip r:embed="rId2"/>
          <a:stretch>
            <a:fillRect/>
          </a:stretch>
        </p:blipFill>
        <p:spPr>
          <a:xfrm>
            <a:off x="0" y="1307592"/>
            <a:ext cx="9144000" cy="12501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465D789A-1220-4441-8676-44A034051BFD}" type="datetime1">
              <a:rPr lang="en-US" smtClean="0"/>
              <a:pPr/>
              <a:t>17-04-24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EBEB0A-9E3D-4B14-9782-E2AE3DA60D96}" type="slidenum">
              <a:rPr lang="en-US" smtClean="0"/>
              <a:pPr/>
              <a:t>‹#›</a:t>
            </a:fld>
            <a:endParaRPr lang="en-US"/>
          </a:p>
        </p:txBody>
      </p:sp>
      <p:pic>
        <p:nvPicPr>
          <p:cNvPr id="10" name="Picture 9" descr="Overlay-FullBackground.jpg"/>
          <p:cNvPicPr>
            <a:picLocks noChangeAspect="1"/>
          </p:cNvPicPr>
          <p:nvPr/>
        </p:nvPicPr>
        <p:blipFill>
          <a:blip r:embed="rId3"/>
          <a:srcRect t="21046"/>
          <a:stretch>
            <a:fillRect/>
          </a:stretch>
        </p:blipFill>
        <p:spPr>
          <a:xfrm>
            <a:off x="0" y="1447800"/>
            <a:ext cx="9144000" cy="541468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Overlay-FullBackground.jpg"/>
          <p:cNvPicPr>
            <a:picLocks noChangeAspect="1"/>
          </p:cNvPicPr>
          <p:nvPr/>
        </p:nvPicPr>
        <p:blipFill>
          <a:blip r:embed="rId2"/>
          <a:stretch>
            <a:fillRect/>
          </a:stretch>
        </p:blipFill>
        <p:spPr>
          <a:xfrm>
            <a:off x="0" y="4482"/>
            <a:ext cx="9144000" cy="6858000"/>
          </a:xfrm>
          <a:prstGeom prst="rect">
            <a:avLst/>
          </a:prstGeom>
          <a:noFill/>
          <a:ln>
            <a:noFill/>
          </a:ln>
        </p:spPr>
      </p:pic>
      <p:sp>
        <p:nvSpPr>
          <p:cNvPr id="2" name="Date Placeholder 1"/>
          <p:cNvSpPr>
            <a:spLocks noGrp="1"/>
          </p:cNvSpPr>
          <p:nvPr>
            <p:ph type="dt" sz="half" idx="10"/>
          </p:nvPr>
        </p:nvSpPr>
        <p:spPr/>
        <p:txBody>
          <a:bodyPr/>
          <a:lstStyle/>
          <a:p>
            <a:fld id="{EF98A266-E364-4B5E-98DD-432668182E1E}" type="datetime1">
              <a:rPr lang="en-US" smtClean="0"/>
              <a:pPr/>
              <a:t>17-04-24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EBEB0A-9E3D-4B14-9782-E2AE3DA60D9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Overlay-FullBackground.jpg"/>
          <p:cNvPicPr>
            <a:picLocks noChangeAspect="1"/>
          </p:cNvPicPr>
          <p:nvPr/>
        </p:nvPicPr>
        <p:blipFill>
          <a:blip r:embed="rId2"/>
          <a:srcRect l="50000"/>
          <a:stretch>
            <a:fillRect/>
          </a:stretch>
        </p:blipFill>
        <p:spPr>
          <a:xfrm>
            <a:off x="4572000" y="4482"/>
            <a:ext cx="4572000" cy="6858000"/>
          </a:xfrm>
          <a:prstGeom prst="rect">
            <a:avLst/>
          </a:prstGeom>
          <a:noFill/>
          <a:ln>
            <a:noFill/>
          </a:ln>
        </p:spPr>
      </p:pic>
      <p:sp>
        <p:nvSpPr>
          <p:cNvPr id="2" name="Title 1"/>
          <p:cNvSpPr>
            <a:spLocks noGrp="1"/>
          </p:cNvSpPr>
          <p:nvPr>
            <p:ph type="title"/>
          </p:nvPr>
        </p:nvSpPr>
        <p:spPr>
          <a:xfrm>
            <a:off x="301752" y="273049"/>
            <a:ext cx="3962400" cy="1690221"/>
          </a:xfrm>
        </p:spPr>
        <p:txBody>
          <a:bodyPr vert="horz" lIns="91440" tIns="45720" rIns="91440" bIns="45720" rtlCol="0" anchor="b" anchorCtr="0">
            <a:noAutofit/>
          </a:bodyPr>
          <a:lstStyle>
            <a:lvl1pPr marL="0" algn="ctr" defTabSz="914400" rtl="0" eaLnBrk="1" latinLnBrk="0" hangingPunct="1">
              <a:spcBef>
                <a:spcPct val="0"/>
              </a:spcBef>
              <a:defRPr sz="36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r>
              <a:rPr lang="en-US" smtClean="0"/>
              <a:t>Click to edit Master title style</a:t>
            </a:r>
            <a:endParaRPr/>
          </a:p>
        </p:txBody>
      </p:sp>
      <p:sp>
        <p:nvSpPr>
          <p:cNvPr id="3" name="Content Placeholder 2"/>
          <p:cNvSpPr>
            <a:spLocks noGrp="1"/>
          </p:cNvSpPr>
          <p:nvPr>
            <p:ph idx="1"/>
          </p:nvPr>
        </p:nvSpPr>
        <p:spPr>
          <a:xfrm>
            <a:off x="4866401" y="273050"/>
            <a:ext cx="3959352" cy="5853113"/>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301752" y="1975104"/>
            <a:ext cx="3962400" cy="3200401"/>
          </a:xfrm>
          <a:effectLst>
            <a:outerShdw blurRad="50800" dist="38100" dir="2700000" algn="tl" rotWithShape="0">
              <a:prstClr val="black">
                <a:alpha val="40000"/>
              </a:prstClr>
            </a:outerShdw>
          </a:effectLst>
        </p:spPr>
        <p:txBody>
          <a:bodyPr vert="horz" lIns="91440" tIns="45720" rIns="91440" bIns="45720" rtlCol="0" anchor="t" anchorCtr="0">
            <a:normAutofit/>
          </a:bodyPr>
          <a:lstStyle>
            <a:lvl1pPr marL="0" indent="0" algn="ctr" defTabSz="914400" rtl="0" eaLnBrk="1" latinLnBrk="0" hangingPunct="1">
              <a:lnSpc>
                <a:spcPct val="110000"/>
              </a:lnSpc>
              <a:spcBef>
                <a:spcPts val="600"/>
              </a:spcBef>
              <a:buNone/>
              <a:defRPr sz="1800" kern="1200">
                <a:solidFill>
                  <a:schemeClr val="tx1"/>
                </a:solidFill>
                <a:effectLst>
                  <a:outerShdw blurRad="38100" dist="12700" dir="2700000" algn="tl" rotWithShape="0">
                    <a:prstClr val="black">
                      <a:alpha val="6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2667000" y="6356350"/>
            <a:ext cx="1622612" cy="365125"/>
          </a:xfrm>
          <a:effectLst>
            <a:outerShdw blurRad="50800" dist="38100" dir="2700000" algn="tl" rotWithShape="0">
              <a:prstClr val="black">
                <a:alpha val="40000"/>
              </a:prstClr>
            </a:outerShdw>
          </a:effectLst>
        </p:spPr>
        <p:txBody>
          <a:bodyPr vert="horz" lIns="91440" tIns="45720" rIns="91440" bIns="45720" rtlCol="0" anchor="ctr"/>
          <a:lstStyle>
            <a:lvl1pPr marL="0" algn="r" defTabSz="914400" rtl="0" eaLnBrk="1" latinLnBrk="0" hangingPunct="1">
              <a:defRPr sz="1200" kern="1200">
                <a:solidFill>
                  <a:schemeClr val="tx1"/>
                </a:solidFill>
                <a:effectLst>
                  <a:outerShdw blurRad="38100" dist="12700" dir="2700000" algn="tl" rotWithShape="0">
                    <a:prstClr val="black">
                      <a:alpha val="60000"/>
                    </a:prstClr>
                  </a:outerShdw>
                </a:effectLst>
                <a:latin typeface="+mn-lt"/>
                <a:ea typeface="+mn-ea"/>
                <a:cs typeface="+mn-cs"/>
              </a:defRPr>
            </a:lvl1pPr>
          </a:lstStyle>
          <a:p>
            <a:fld id="{493F2040-9975-4642-A906-1DF87F8BE202}" type="datetime1">
              <a:rPr lang="en-US" smtClean="0"/>
              <a:pPr/>
              <a:t>17-04-24</a:t>
            </a:fld>
            <a:endParaRPr lang="en-US"/>
          </a:p>
        </p:txBody>
      </p:sp>
      <p:sp>
        <p:nvSpPr>
          <p:cNvPr id="6" name="Footer Placeholder 5"/>
          <p:cNvSpPr>
            <a:spLocks noGrp="1"/>
          </p:cNvSpPr>
          <p:nvPr>
            <p:ph type="ftr" sz="quarter" idx="11"/>
          </p:nvPr>
        </p:nvSpPr>
        <p:spPr>
          <a:xfrm>
            <a:off x="242047" y="6356350"/>
            <a:ext cx="1891553" cy="365125"/>
          </a:xfrm>
          <a:effectLst>
            <a:outerShdw blurRad="50800" dist="38100" dir="2700000" algn="tl" rotWithShape="0">
              <a:prstClr val="black">
                <a:alpha val="40000"/>
              </a:prstClr>
            </a:outerShdw>
          </a:effectLst>
        </p:spPr>
        <p:txBody>
          <a:bodyPr vert="horz" lIns="91440" tIns="45720" rIns="91440" bIns="45720" rtlCol="0" anchor="ctr"/>
          <a:lstStyle>
            <a:lvl1pPr marL="0" algn="l" defTabSz="914400" rtl="0" eaLnBrk="1" latinLnBrk="0" hangingPunct="1">
              <a:defRPr sz="1200" kern="1200">
                <a:solidFill>
                  <a:schemeClr val="tx1"/>
                </a:solidFill>
                <a:effectLst>
                  <a:outerShdw blurRad="38100" dist="12700" dir="2700000" algn="tl" rotWithShape="0">
                    <a:prstClr val="black">
                      <a:alpha val="6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1892808" y="5748338"/>
            <a:ext cx="762000" cy="576262"/>
          </a:xfrm>
        </p:spPr>
        <p:txBody>
          <a:bodyPr vert="horz" lIns="91440" tIns="45720" rIns="91440" bIns="45720" rtlCol="0" anchor="ctr">
            <a:noAutofit/>
          </a:bodyPr>
          <a:lstStyle>
            <a:lvl1pPr marL="0" algn="ctr" defTabSz="914400" rtl="0" eaLnBrk="1" latinLnBrk="0" hangingPunct="1">
              <a:spcBef>
                <a:spcPct val="0"/>
              </a:spcBef>
              <a:defRPr sz="36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fld id="{CF40B41D-FD10-4A38-B39B-626510BD49B7}" type="slidenum">
              <a:rPr lang="en-US" smtClean="0"/>
              <a:pPr/>
              <a:t>‹#›</a:t>
            </a:fld>
            <a:endParaRPr lang="en-US"/>
          </a:p>
        </p:txBody>
      </p:sp>
      <p:pic>
        <p:nvPicPr>
          <p:cNvPr id="10" name="Picture 9" descr="overlay-ruleShadow.png"/>
          <p:cNvPicPr>
            <a:picLocks noChangeAspect="1"/>
          </p:cNvPicPr>
          <p:nvPr/>
        </p:nvPicPr>
        <p:blipFill>
          <a:blip r:embed="rId3"/>
          <a:srcRect r="25031"/>
          <a:stretch>
            <a:fillRect/>
          </a:stretch>
        </p:blipFill>
        <p:spPr>
          <a:xfrm rot="16200000">
            <a:off x="1086391" y="3365075"/>
            <a:ext cx="6855164" cy="125016"/>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79463" y="62753"/>
            <a:ext cx="7583488" cy="1283167"/>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779463" y="1828800"/>
            <a:ext cx="7583488" cy="42973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732494" y="6356350"/>
            <a:ext cx="2133600" cy="365125"/>
          </a:xfrm>
          <a:prstGeom prst="rect">
            <a:avLst/>
          </a:prstGeom>
        </p:spPr>
        <p:txBody>
          <a:bodyPr vert="horz" lIns="91440" tIns="45720" rIns="91440" bIns="45720" rtlCol="0" anchor="ctr"/>
          <a:lstStyle>
            <a:lvl1pPr algn="r">
              <a:defRPr sz="1200">
                <a:solidFill>
                  <a:schemeClr val="bg2"/>
                </a:solidFill>
                <a:effectLst>
                  <a:outerShdw blurRad="63500" dir="2700000" algn="tl" rotWithShape="0">
                    <a:schemeClr val="tx1">
                      <a:alpha val="40000"/>
                    </a:schemeClr>
                  </a:outerShdw>
                </a:effectLst>
              </a:defRPr>
            </a:lvl1pPr>
          </a:lstStyle>
          <a:p>
            <a:fld id="{75D48070-6A81-47D0-9810-1540B9FEFF61}" type="datetime1">
              <a:rPr lang="en-US" smtClean="0"/>
              <a:pPr/>
              <a:t>17-04-24</a:t>
            </a:fld>
            <a:endParaRPr lang="en-US"/>
          </a:p>
        </p:txBody>
      </p:sp>
      <p:sp>
        <p:nvSpPr>
          <p:cNvPr id="5" name="Footer Placeholder 4"/>
          <p:cNvSpPr>
            <a:spLocks noGrp="1"/>
          </p:cNvSpPr>
          <p:nvPr>
            <p:ph type="ftr" sz="quarter" idx="3"/>
          </p:nvPr>
        </p:nvSpPr>
        <p:spPr>
          <a:xfrm>
            <a:off x="242047" y="6356350"/>
            <a:ext cx="2895600" cy="365125"/>
          </a:xfrm>
          <a:prstGeom prst="rect">
            <a:avLst/>
          </a:prstGeom>
        </p:spPr>
        <p:txBody>
          <a:bodyPr vert="horz" lIns="91440" tIns="45720" rIns="91440" bIns="45720" rtlCol="0" anchor="ctr"/>
          <a:lstStyle>
            <a:lvl1pPr algn="l">
              <a:defRPr sz="1200">
                <a:solidFill>
                  <a:schemeClr val="bg2"/>
                </a:solidFill>
                <a:effectLst>
                  <a:outerShdw blurRad="63500" dir="2700000" algn="tl" rotWithShape="0">
                    <a:schemeClr val="tx1">
                      <a:alpha val="40000"/>
                    </a:schemeClr>
                  </a:outerShdw>
                </a:effectLst>
              </a:defRPr>
            </a:lvl1pPr>
          </a:lstStyle>
          <a:p>
            <a:endParaRPr lang="en-US" dirty="0"/>
          </a:p>
        </p:txBody>
      </p:sp>
      <p:sp>
        <p:nvSpPr>
          <p:cNvPr id="6" name="Slide Number Placeholder 5"/>
          <p:cNvSpPr>
            <a:spLocks noGrp="1"/>
          </p:cNvSpPr>
          <p:nvPr>
            <p:ph type="sldNum" sz="quarter" idx="4"/>
          </p:nvPr>
        </p:nvSpPr>
        <p:spPr>
          <a:xfrm>
            <a:off x="4267200" y="6356350"/>
            <a:ext cx="609600" cy="365125"/>
          </a:xfrm>
          <a:prstGeom prst="rect">
            <a:avLst/>
          </a:prstGeom>
        </p:spPr>
        <p:txBody>
          <a:bodyPr vert="horz" lIns="91440" tIns="45720" rIns="91440" bIns="45720" rtlCol="0" anchor="ctr"/>
          <a:lstStyle>
            <a:lvl1pPr algn="ctr">
              <a:defRPr sz="1200">
                <a:solidFill>
                  <a:schemeClr val="bg2"/>
                </a:solidFill>
                <a:effectLst>
                  <a:outerShdw blurRad="63500" dir="2700000" algn="tl" rotWithShape="0">
                    <a:schemeClr val="tx1">
                      <a:alpha val="40000"/>
                    </a:schemeClr>
                  </a:outerShdw>
                </a:effectLst>
              </a:defRPr>
            </a:lvl1pPr>
          </a:lstStyle>
          <a:p>
            <a:fld id="{BFEBEB0A-9E3D-4B14-9782-E2AE3DA60D96}"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 id="2147483989" r:id="rId12"/>
    <p:sldLayoutId id="2147483990" r:id="rId13"/>
    <p:sldLayoutId id="2147483991" r:id="rId14"/>
  </p:sldLayoutIdLst>
  <p:hf sldNum="0" hdr="0" ftr="0" dt="0"/>
  <p:txStyles>
    <p:titleStyle>
      <a:lvl1pPr algn="ctr" defTabSz="914400" rtl="0" eaLnBrk="1" latinLnBrk="0" hangingPunct="1">
        <a:spcBef>
          <a:spcPct val="0"/>
        </a:spcBef>
        <a:buNone/>
        <a:defRPr sz="48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p:titleStyle>
    <p:bodyStyle>
      <a:lvl1pPr marL="282575" indent="-282575" algn="l" defTabSz="914400" rtl="0" eaLnBrk="1" latinLnBrk="0" hangingPunct="1">
        <a:spcBef>
          <a:spcPts val="2000"/>
        </a:spcBef>
        <a:buFont typeface="Calisto MT" pitchFamily="18" charset="0"/>
        <a:buChar char="•"/>
        <a:defRPr sz="2400" kern="1200">
          <a:solidFill>
            <a:schemeClr val="bg2"/>
          </a:solidFill>
          <a:effectLst>
            <a:outerShdw blurRad="63500" dir="2700000" algn="tl" rotWithShape="0">
              <a:schemeClr val="tx1">
                <a:alpha val="40000"/>
              </a:schemeClr>
            </a:outerShdw>
          </a:effectLst>
          <a:latin typeface="+mn-lt"/>
          <a:ea typeface="+mn-ea"/>
          <a:cs typeface="+mn-cs"/>
        </a:defRPr>
      </a:lvl1pPr>
      <a:lvl2pPr marL="577850" indent="-295275" algn="l" defTabSz="914400" rtl="0" eaLnBrk="1" latinLnBrk="0" hangingPunct="1">
        <a:spcBef>
          <a:spcPts val="600"/>
        </a:spcBef>
        <a:buClr>
          <a:schemeClr val="bg2">
            <a:lumMod val="60000"/>
            <a:lumOff val="40000"/>
          </a:schemeClr>
        </a:buClr>
        <a:buFont typeface="Calisto MT" pitchFamily="18" charset="0"/>
        <a:buChar char="•"/>
        <a:defRPr sz="2200" kern="1200">
          <a:solidFill>
            <a:schemeClr val="bg2"/>
          </a:solidFill>
          <a:effectLst>
            <a:outerShdw blurRad="63500" dir="2700000" algn="tl" rotWithShape="0">
              <a:schemeClr val="tx1">
                <a:alpha val="40000"/>
              </a:schemeClr>
            </a:outerShdw>
          </a:effectLst>
          <a:latin typeface="+mn-lt"/>
          <a:ea typeface="+mn-ea"/>
          <a:cs typeface="+mn-cs"/>
        </a:defRPr>
      </a:lvl2pPr>
      <a:lvl3pPr marL="860425" indent="-282575" algn="l" defTabSz="914400" rtl="0" eaLnBrk="1" latinLnBrk="0" hangingPunct="1">
        <a:spcBef>
          <a:spcPts val="600"/>
        </a:spcBef>
        <a:buFont typeface="Calisto MT" pitchFamily="18" charset="0"/>
        <a:buChar char="•"/>
        <a:defRPr sz="2000" kern="1200">
          <a:solidFill>
            <a:schemeClr val="bg2"/>
          </a:solidFill>
          <a:effectLst>
            <a:outerShdw blurRad="63500" dir="2700000" algn="tl" rotWithShape="0">
              <a:schemeClr val="tx1">
                <a:alpha val="40000"/>
              </a:schemeClr>
            </a:outerShdw>
          </a:effectLst>
          <a:latin typeface="+mn-lt"/>
          <a:ea typeface="+mn-ea"/>
          <a:cs typeface="+mn-cs"/>
        </a:defRPr>
      </a:lvl3pPr>
      <a:lvl4pPr marL="1143000" indent="-282575" algn="l" defTabSz="914400" rtl="0" eaLnBrk="1" latinLnBrk="0" hangingPunct="1">
        <a:spcBef>
          <a:spcPts val="600"/>
        </a:spcBef>
        <a:buClr>
          <a:schemeClr val="bg2">
            <a:lumMod val="60000"/>
            <a:lumOff val="40000"/>
          </a:schemeClr>
        </a:buClr>
        <a:buFont typeface="Calisto MT" pitchFamily="18" charset="0"/>
        <a:buChar char="•"/>
        <a:defRPr sz="1800" kern="1200">
          <a:solidFill>
            <a:schemeClr val="bg2"/>
          </a:solidFill>
          <a:effectLst>
            <a:outerShdw blurRad="63500" dir="2700000" algn="tl" rotWithShape="0">
              <a:schemeClr val="tx1">
                <a:alpha val="40000"/>
              </a:schemeClr>
            </a:outerShdw>
          </a:effectLst>
          <a:latin typeface="+mn-lt"/>
          <a:ea typeface="+mn-ea"/>
          <a:cs typeface="+mn-cs"/>
        </a:defRPr>
      </a:lvl4pPr>
      <a:lvl5pPr marL="1425575" indent="-282575" algn="l" defTabSz="914400" rtl="0" eaLnBrk="1" latinLnBrk="0" hangingPunct="1">
        <a:spcBef>
          <a:spcPts val="600"/>
        </a:spcBef>
        <a:buFont typeface="Calisto MT" pitchFamily="18" charset="0"/>
        <a:buChar char="•"/>
        <a:defRPr sz="1800" kern="1200">
          <a:solidFill>
            <a:schemeClr val="bg2"/>
          </a:solidFill>
          <a:effectLst>
            <a:outerShdw blurRad="63500" dir="2700000" algn="tl" rotWithShape="0">
              <a:schemeClr val="tx1">
                <a:alpha val="40000"/>
              </a:schemeClr>
            </a:outerShdw>
          </a:effectLst>
          <a:latin typeface="+mn-lt"/>
          <a:ea typeface="+mn-ea"/>
          <a:cs typeface="+mn-cs"/>
        </a:defRPr>
      </a:lvl5pPr>
      <a:lvl6pPr marL="1711325" indent="-280988"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6pPr>
      <a:lvl7pPr marL="2000250" indent="-280988" algn="l" defTabSz="914400" rtl="0" eaLnBrk="1" latinLnBrk="0" hangingPunct="1">
        <a:spcBef>
          <a:spcPct val="20000"/>
        </a:spcBef>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7pPr>
      <a:lvl8pPr marL="2290763" indent="-280988"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8pPr>
      <a:lvl9pPr marL="2571750" indent="-280988" algn="l" defTabSz="914400" rtl="0" eaLnBrk="1" latinLnBrk="0" hangingPunct="1">
        <a:spcBef>
          <a:spcPct val="20000"/>
        </a:spcBef>
        <a:buFont typeface="Arial" pitchFamily="34" charset="0"/>
        <a:buChar char="•"/>
        <a:defRPr lang="en-US" sz="1800" kern="1200" dirty="0">
          <a:solidFill>
            <a:schemeClr val="bg2"/>
          </a:solidFill>
          <a:effectLst>
            <a:outerShdw blurRad="63500" dir="2700000" algn="tl" rotWithShape="0">
              <a:schemeClr val="tx1">
                <a:alpha val="40000"/>
              </a:scheme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6p1EuLz9Fes" TargetMode="Externa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3.jp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gif"/></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g"/><Relationship Id="rId3" Type="http://schemas.openxmlformats.org/officeDocument/2006/relationships/image" Target="../media/image59.jp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1.jp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jpg"/></Relationships>
</file>

<file path=ppt/slides/_rels/slide121.xml.rels><?xml version="1.0" encoding="UTF-8" standalone="yes"?>
<Relationships xmlns="http://schemas.openxmlformats.org/package/2006/relationships"><Relationship Id="rId3" Type="http://schemas.openxmlformats.org/officeDocument/2006/relationships/hyperlink" Target="https://www.youtube.com/watch?v=pR26RMI9T8c" TargetMode="External"/><Relationship Id="rId4" Type="http://schemas.openxmlformats.org/officeDocument/2006/relationships/hyperlink" Target="https://www.youtube.com/watch?v=qXsYJD3BJlQ" TargetMode="External"/><Relationship Id="rId5" Type="http://schemas.openxmlformats.org/officeDocument/2006/relationships/hyperlink" Target="https://www.youtube.com/watch?v=kz60knnHNaU" TargetMode="External"/><Relationship Id="rId6" Type="http://schemas.openxmlformats.org/officeDocument/2006/relationships/hyperlink" Target="https://www.youtube.com/watch?v=CboJzrDhoSk" TargetMode="External"/><Relationship Id="rId1" Type="http://schemas.openxmlformats.org/officeDocument/2006/relationships/slideLayout" Target="../slideLayouts/slideLayout2.xml"/><Relationship Id="rId2" Type="http://schemas.openxmlformats.org/officeDocument/2006/relationships/hyperlink" Target="https://www.youtube.com/watch?v=wfzFnLOpZYM"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jpg"/><Relationship Id="rId1" Type="http://schemas.openxmlformats.org/officeDocument/2006/relationships/slideLayout" Target="../slideLayouts/slideLayout8.xml"/><Relationship Id="rId2" Type="http://schemas.openxmlformats.org/officeDocument/2006/relationships/image" Target="../media/image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6.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heraldica.org/topics/orders/wom-kn.htm" TargetMode="External"/><Relationship Id="rId3" Type="http://schemas.openxmlformats.org/officeDocument/2006/relationships/image" Target="../media/image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k1cJu7TOo5c" TargetMode="External"/><Relationship Id="rId4" Type="http://schemas.openxmlformats.org/officeDocument/2006/relationships/hyperlink" Target="https://www.youtube.com/watch?v=TEktwaAsv_Y" TargetMode="External"/><Relationship Id="rId1" Type="http://schemas.openxmlformats.org/officeDocument/2006/relationships/slideLayout" Target="../slideLayouts/slideLayout2.xml"/><Relationship Id="rId2" Type="http://schemas.openxmlformats.org/officeDocument/2006/relationships/hyperlink" Target="https://www.youtube.com/watch?v=sEuhKRhrvRM"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hyperlink" Target="https://www.youtube.com/watch?v=rdlL65LD6I4"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 Id="rId3" Type="http://schemas.openxmlformats.org/officeDocument/2006/relationships/image" Target="../media/image2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hyperlink" Target="http://www.familytreesandcrests.com/heraldry-symbols.htm" TargetMode="External"/><Relationship Id="rId3" Type="http://schemas.openxmlformats.org/officeDocument/2006/relationships/image" Target="../media/image31.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hyperlink" Target="http://www.familytreesandcrests.com/heraldry-symbols.htm" TargetMode="External"/><Relationship Id="rId3" Type="http://schemas.openxmlformats.org/officeDocument/2006/relationships/image" Target="../media/image31.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familytreesandcrests.com/heraldry-symbols.htm"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4.jpg"/><Relationship Id="rId4" Type="http://schemas.openxmlformats.org/officeDocument/2006/relationships/image" Target="../media/image35.jpg"/><Relationship Id="rId1" Type="http://schemas.openxmlformats.org/officeDocument/2006/relationships/slideLayout" Target="../slideLayouts/slideLayout8.xml"/><Relationship Id="rId2" Type="http://schemas.openxmlformats.org/officeDocument/2006/relationships/image" Target="../media/image33.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7.jpg"/><Relationship Id="rId4" Type="http://schemas.openxmlformats.org/officeDocument/2006/relationships/image" Target="../media/image38.jpeg"/><Relationship Id="rId1" Type="http://schemas.openxmlformats.org/officeDocument/2006/relationships/slideLayout" Target="../slideLayouts/slideLayout8.xml"/><Relationship Id="rId2" Type="http://schemas.openxmlformats.org/officeDocument/2006/relationships/image" Target="../media/image3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zsA_Bw1jjFE"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jpg"/><Relationship Id="rId3" Type="http://schemas.openxmlformats.org/officeDocument/2006/relationships/image" Target="../media/image8.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0.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3.jpg"/><Relationship Id="rId3" Type="http://schemas.openxmlformats.org/officeDocument/2006/relationships/image" Target="../media/image44.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5.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6.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7.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8.png"/><Relationship Id="rId3" Type="http://schemas.openxmlformats.org/officeDocument/2006/relationships/image" Target="../media/image49.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0.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08858"/>
            <a:ext cx="7543800" cy="3011714"/>
          </a:xfrm>
        </p:spPr>
        <p:txBody>
          <a:bodyPr/>
          <a:lstStyle/>
          <a:p>
            <a:pPr algn="ctr"/>
            <a:r>
              <a:rPr lang="en-US" sz="6600" dirty="0" smtClean="0"/>
              <a:t>The Middle Ages</a:t>
            </a:r>
            <a:endParaRPr lang="en-US" sz="6600" dirty="0"/>
          </a:p>
        </p:txBody>
      </p:sp>
      <p:sp>
        <p:nvSpPr>
          <p:cNvPr id="3" name="Subtitle 2"/>
          <p:cNvSpPr>
            <a:spLocks noGrp="1"/>
          </p:cNvSpPr>
          <p:nvPr>
            <p:ph type="subTitle" idx="1"/>
          </p:nvPr>
        </p:nvSpPr>
        <p:spPr/>
        <p:txBody>
          <a:bodyPr/>
          <a:lstStyle/>
          <a:p>
            <a:endParaRPr lang="en-US" dirty="0"/>
          </a:p>
        </p:txBody>
      </p:sp>
      <p:pic>
        <p:nvPicPr>
          <p:cNvPr id="4" name="Picture 3" descr="15061507364192938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78306"/>
            <a:ext cx="9144000" cy="3379694"/>
          </a:xfrm>
          <a:prstGeom prst="rect">
            <a:avLst/>
          </a:prstGeom>
        </p:spPr>
      </p:pic>
    </p:spTree>
    <p:extLst>
      <p:ext uri="{BB962C8B-B14F-4D97-AF65-F5344CB8AC3E}">
        <p14:creationId xmlns:p14="http://schemas.microsoft.com/office/powerpoint/2010/main" val="3399565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t>Knight Oath </a:t>
            </a:r>
            <a:endParaRPr lang="en-US"/>
          </a:p>
        </p:txBody>
      </p:sp>
      <p:sp>
        <p:nvSpPr>
          <p:cNvPr id="3" name="Content Placeholder 2"/>
          <p:cNvSpPr>
            <a:spLocks noGrp="1"/>
          </p:cNvSpPr>
          <p:nvPr>
            <p:ph idx="1"/>
          </p:nvPr>
        </p:nvSpPr>
        <p:spPr>
          <a:xfrm>
            <a:off x="0" y="1345920"/>
            <a:ext cx="9144000" cy="5512080"/>
          </a:xfrm>
        </p:spPr>
        <p:txBody>
          <a:bodyPr>
            <a:normAutofit/>
          </a:bodyPr>
          <a:lstStyle/>
          <a:p>
            <a:r>
              <a:rPr lang="en-US" sz="4000" dirty="0" smtClean="0"/>
              <a:t>“Be </a:t>
            </a:r>
            <a:r>
              <a:rPr lang="en-US" sz="4000" dirty="0"/>
              <a:t>without fear in the face of your enemies. Be brave and upright that God may love thee. Speak the truth always, even if it leads to your death. Safeguard the helpless and do no wrong - that is your oath. Rise a Knight!" </a:t>
            </a:r>
            <a:endParaRPr lang="en-US" sz="4000" dirty="0" smtClean="0"/>
          </a:p>
          <a:p>
            <a:r>
              <a:rPr lang="mr-IN" sz="4000" dirty="0" smtClean="0"/>
              <a:t>–</a:t>
            </a:r>
            <a:r>
              <a:rPr lang="en-US" sz="4000" dirty="0" smtClean="0"/>
              <a:t> </a:t>
            </a:r>
            <a:r>
              <a:rPr lang="en-US" sz="4000" dirty="0" smtClean="0">
                <a:hlinkClick r:id="rId2"/>
              </a:rPr>
              <a:t>Kingdom of Heaven</a:t>
            </a:r>
            <a:endParaRPr lang="en-US" sz="4000" dirty="0"/>
          </a:p>
        </p:txBody>
      </p:sp>
    </p:spTree>
    <p:extLst>
      <p:ext uri="{BB962C8B-B14F-4D97-AF65-F5344CB8AC3E}">
        <p14:creationId xmlns:p14="http://schemas.microsoft.com/office/powerpoint/2010/main" val="18798704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Medieval Tournaments</a:t>
            </a:r>
          </a:p>
        </p:txBody>
      </p:sp>
      <p:sp>
        <p:nvSpPr>
          <p:cNvPr id="3" name="Content Placeholder 2"/>
          <p:cNvSpPr>
            <a:spLocks noGrp="1"/>
          </p:cNvSpPr>
          <p:nvPr>
            <p:ph idx="1"/>
          </p:nvPr>
        </p:nvSpPr>
        <p:spPr>
          <a:xfrm>
            <a:off x="5472" y="1345920"/>
            <a:ext cx="9138527" cy="5512080"/>
          </a:xfrm>
        </p:spPr>
        <p:txBody>
          <a:bodyPr>
            <a:normAutofit fontScale="92500" lnSpcReduction="20000"/>
          </a:bodyPr>
          <a:lstStyle/>
          <a:p>
            <a:r>
              <a:rPr lang="en-US" sz="4000" dirty="0">
                <a:effectLst/>
              </a:rPr>
              <a:t>The Rules of Courtly Love allowed a Knight to express his admiration even for married ladies. Knights begged </a:t>
            </a:r>
            <a:r>
              <a:rPr lang="en-US" sz="4000" b="1" dirty="0">
                <a:effectLst/>
              </a:rPr>
              <a:t>"tokens" </a:t>
            </a:r>
            <a:r>
              <a:rPr lang="en-US" sz="4000" dirty="0">
                <a:effectLst/>
              </a:rPr>
              <a:t>from ladies, and were presented with </a:t>
            </a:r>
            <a:r>
              <a:rPr lang="en-US" sz="4000" b="1" dirty="0">
                <a:effectLst/>
              </a:rPr>
              <a:t>"</a:t>
            </a:r>
            <a:r>
              <a:rPr lang="en-US" sz="4000" b="1" dirty="0" err="1">
                <a:effectLst/>
              </a:rPr>
              <a:t>favours</a:t>
            </a:r>
            <a:r>
              <a:rPr lang="en-US" sz="4000" b="1" dirty="0">
                <a:effectLst/>
              </a:rPr>
              <a:t>" </a:t>
            </a:r>
            <a:r>
              <a:rPr lang="en-US" sz="4000" dirty="0">
                <a:effectLst/>
              </a:rPr>
              <a:t>such as </a:t>
            </a:r>
            <a:r>
              <a:rPr lang="en-US" sz="4000" b="1" dirty="0">
                <a:effectLst/>
              </a:rPr>
              <a:t>a veil, ribbon, or the detachable sleeve of a ladies dress</a:t>
            </a:r>
            <a:r>
              <a:rPr lang="en-US" sz="4000" dirty="0">
                <a:effectLst/>
              </a:rPr>
              <a:t>. These '</a:t>
            </a:r>
            <a:r>
              <a:rPr lang="en-US" sz="4000" dirty="0" err="1">
                <a:effectLst/>
              </a:rPr>
              <a:t>favours</a:t>
            </a:r>
            <a:r>
              <a:rPr lang="en-US" sz="4000" dirty="0">
                <a:effectLst/>
              </a:rPr>
              <a:t>' would be displayed by the Knight attached to his arm, his helm or tied to his lance. The lady thereby showed her </a:t>
            </a:r>
            <a:r>
              <a:rPr lang="en-US" sz="4000" dirty="0" err="1">
                <a:effectLst/>
              </a:rPr>
              <a:t>favour</a:t>
            </a:r>
            <a:r>
              <a:rPr lang="en-US" sz="4000" dirty="0">
                <a:effectLst/>
              </a:rPr>
              <a:t> to the knight who would dedicate his performance at the tournament to the lady.</a:t>
            </a:r>
            <a:endParaRPr lang="en-CA" sz="4000" dirty="0">
              <a:effectLst/>
            </a:endParaRPr>
          </a:p>
          <a:p>
            <a:endParaRPr lang="en-US" dirty="0"/>
          </a:p>
        </p:txBody>
      </p:sp>
    </p:spTree>
    <p:extLst>
      <p:ext uri="{BB962C8B-B14F-4D97-AF65-F5344CB8AC3E}">
        <p14:creationId xmlns:p14="http://schemas.microsoft.com/office/powerpoint/2010/main" val="127270621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lady offers her ribbon</a:t>
            </a:r>
            <a:endParaRPr lang="en-US" dirty="0"/>
          </a:p>
        </p:txBody>
      </p:sp>
      <p:pic>
        <p:nvPicPr>
          <p:cNvPr id="3" name="Picture 2" descr="Leighton-God_Speed!.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45920"/>
            <a:ext cx="9144000" cy="5512080"/>
          </a:xfrm>
          <a:prstGeom prst="rect">
            <a:avLst/>
          </a:prstGeom>
        </p:spPr>
      </p:pic>
    </p:spTree>
    <p:extLst>
      <p:ext uri="{BB962C8B-B14F-4D97-AF65-F5344CB8AC3E}">
        <p14:creationId xmlns:p14="http://schemas.microsoft.com/office/powerpoint/2010/main" val="394602579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dieval-Times-2115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9385"/>
            <a:ext cx="9144000" cy="5138615"/>
          </a:xfrm>
          <a:prstGeom prst="rect">
            <a:avLst/>
          </a:prstGeom>
        </p:spPr>
      </p:pic>
      <p:sp>
        <p:nvSpPr>
          <p:cNvPr id="3" name="TextBox 2"/>
          <p:cNvSpPr txBox="1"/>
          <p:nvPr/>
        </p:nvSpPr>
        <p:spPr>
          <a:xfrm>
            <a:off x="3014037" y="448543"/>
            <a:ext cx="3675205" cy="707886"/>
          </a:xfrm>
          <a:prstGeom prst="rect">
            <a:avLst/>
          </a:prstGeom>
          <a:noFill/>
        </p:spPr>
        <p:txBody>
          <a:bodyPr wrap="none" rtlCol="0">
            <a:spAutoFit/>
          </a:bodyPr>
          <a:lstStyle/>
          <a:p>
            <a:r>
              <a:rPr lang="en-US" sz="4000" dirty="0" smtClean="0">
                <a:solidFill>
                  <a:srgbClr val="333333"/>
                </a:solidFill>
              </a:rPr>
              <a:t>Medieval Times</a:t>
            </a:r>
            <a:endParaRPr lang="en-US" sz="4000" dirty="0">
              <a:solidFill>
                <a:srgbClr val="333333"/>
              </a:solidFill>
            </a:endParaRPr>
          </a:p>
        </p:txBody>
      </p:sp>
    </p:spTree>
    <p:extLst>
      <p:ext uri="{BB962C8B-B14F-4D97-AF65-F5344CB8AC3E}">
        <p14:creationId xmlns:p14="http://schemas.microsoft.com/office/powerpoint/2010/main" val="409154781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classwork</a:t>
            </a:r>
            <a:endParaRPr lang="en-US" dirty="0"/>
          </a:p>
        </p:txBody>
      </p:sp>
      <p:sp>
        <p:nvSpPr>
          <p:cNvPr id="3" name="Content Placeholder 2"/>
          <p:cNvSpPr>
            <a:spLocks noGrp="1"/>
          </p:cNvSpPr>
          <p:nvPr>
            <p:ph idx="1"/>
          </p:nvPr>
        </p:nvSpPr>
        <p:spPr/>
        <p:txBody>
          <a:bodyPr>
            <a:normAutofit/>
          </a:bodyPr>
          <a:lstStyle/>
          <a:p>
            <a:r>
              <a:rPr lang="en-US" sz="4000" dirty="0" smtClean="0"/>
              <a:t>Work on Journal Entry #6 - Tournaments</a:t>
            </a:r>
            <a:endParaRPr lang="en-US" sz="4000" dirty="0"/>
          </a:p>
        </p:txBody>
      </p:sp>
    </p:spTree>
    <p:extLst>
      <p:ext uri="{BB962C8B-B14F-4D97-AF65-F5344CB8AC3E}">
        <p14:creationId xmlns:p14="http://schemas.microsoft.com/office/powerpoint/2010/main" val="334328231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L6 </a:t>
            </a:r>
            <a:r>
              <a:rPr lang="mr-IN" dirty="0" smtClean="0"/>
              <a:t>–</a:t>
            </a:r>
            <a:r>
              <a:rPr lang="en-US" dirty="0" smtClean="0"/>
              <a:t> Overview:</a:t>
            </a:r>
            <a:br>
              <a:rPr lang="en-US" dirty="0" smtClean="0"/>
            </a:br>
            <a:r>
              <a:rPr lang="en-US" dirty="0" smtClean="0"/>
              <a:t>Castles</a:t>
            </a:r>
            <a:endParaRPr lang="en-US" dirty="0"/>
          </a:p>
        </p:txBody>
      </p:sp>
      <p:sp>
        <p:nvSpPr>
          <p:cNvPr id="3" name="Content Placeholder 2"/>
          <p:cNvSpPr>
            <a:spLocks noGrp="1"/>
          </p:cNvSpPr>
          <p:nvPr>
            <p:ph idx="1"/>
          </p:nvPr>
        </p:nvSpPr>
        <p:spPr>
          <a:xfrm>
            <a:off x="0" y="1478712"/>
            <a:ext cx="9144000" cy="5379288"/>
          </a:xfrm>
        </p:spPr>
        <p:txBody>
          <a:bodyPr>
            <a:normAutofit/>
          </a:bodyPr>
          <a:lstStyle/>
          <a:p>
            <a:r>
              <a:rPr lang="en-US" sz="4000" dirty="0" smtClean="0"/>
              <a:t>SILENT reading </a:t>
            </a:r>
            <a:r>
              <a:rPr lang="en-US" sz="4000" dirty="0" smtClean="0">
                <a:sym typeface="Wingdings"/>
              </a:rPr>
              <a:t> </a:t>
            </a:r>
            <a:endParaRPr lang="en-US" sz="4000" dirty="0" smtClean="0"/>
          </a:p>
          <a:p>
            <a:r>
              <a:rPr lang="en-US" sz="4000" dirty="0" smtClean="0"/>
              <a:t>A Special Day</a:t>
            </a:r>
          </a:p>
          <a:p>
            <a:r>
              <a:rPr lang="en-US" sz="4000" dirty="0" smtClean="0"/>
              <a:t>Types of Castles</a:t>
            </a:r>
          </a:p>
          <a:p>
            <a:r>
              <a:rPr lang="en-US" sz="4000" dirty="0" smtClean="0"/>
              <a:t>Parts of a Castle</a:t>
            </a:r>
          </a:p>
          <a:p>
            <a:r>
              <a:rPr lang="en-US" sz="4000" dirty="0" smtClean="0"/>
              <a:t>Where, Why and Who </a:t>
            </a:r>
          </a:p>
          <a:p>
            <a:r>
              <a:rPr lang="en-US" sz="4000" dirty="0" smtClean="0"/>
              <a:t>Creative Writing: Your First Castle</a:t>
            </a:r>
          </a:p>
          <a:p>
            <a:endParaRPr lang="en-US" dirty="0"/>
          </a:p>
        </p:txBody>
      </p:sp>
    </p:spTree>
    <p:extLst>
      <p:ext uri="{BB962C8B-B14F-4D97-AF65-F5344CB8AC3E}">
        <p14:creationId xmlns:p14="http://schemas.microsoft.com/office/powerpoint/2010/main" val="161853392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types of Castles</a:t>
            </a:r>
            <a:endParaRPr lang="en-US" dirty="0"/>
          </a:p>
        </p:txBody>
      </p:sp>
      <p:sp>
        <p:nvSpPr>
          <p:cNvPr id="3" name="Content Placeholder 2"/>
          <p:cNvSpPr>
            <a:spLocks noGrp="1"/>
          </p:cNvSpPr>
          <p:nvPr>
            <p:ph idx="1"/>
          </p:nvPr>
        </p:nvSpPr>
        <p:spPr/>
        <p:txBody>
          <a:bodyPr>
            <a:normAutofit/>
          </a:bodyPr>
          <a:lstStyle/>
          <a:p>
            <a:r>
              <a:rPr lang="en-US" sz="4000" dirty="0" smtClean="0"/>
              <a:t>Wooden Palisade</a:t>
            </a:r>
          </a:p>
          <a:p>
            <a:r>
              <a:rPr lang="en-US" sz="4000" dirty="0" err="1" smtClean="0"/>
              <a:t>Motte</a:t>
            </a:r>
            <a:r>
              <a:rPr lang="en-US" sz="4000" dirty="0" smtClean="0"/>
              <a:t> and Bailey</a:t>
            </a:r>
          </a:p>
          <a:p>
            <a:r>
              <a:rPr lang="en-US" sz="4000" dirty="0" smtClean="0"/>
              <a:t>Norman Keep</a:t>
            </a:r>
          </a:p>
          <a:p>
            <a:r>
              <a:rPr lang="en-US" sz="4000" dirty="0" smtClean="0"/>
              <a:t>Concentric Castle</a:t>
            </a:r>
          </a:p>
          <a:p>
            <a:r>
              <a:rPr lang="en-US" sz="4000" dirty="0" smtClean="0"/>
              <a:t>Royal Castle</a:t>
            </a:r>
            <a:endParaRPr lang="en-US" sz="4000" dirty="0"/>
          </a:p>
        </p:txBody>
      </p:sp>
    </p:spTree>
    <p:extLst>
      <p:ext uri="{BB962C8B-B14F-4D97-AF65-F5344CB8AC3E}">
        <p14:creationId xmlns:p14="http://schemas.microsoft.com/office/powerpoint/2010/main" val="153076432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Wooden Palisade</a:t>
            </a:r>
            <a:endParaRPr lang="en-US" dirty="0"/>
          </a:p>
        </p:txBody>
      </p:sp>
      <p:pic>
        <p:nvPicPr>
          <p:cNvPr id="4" name="Content Placeholder 3" descr="medieval-wooden-castle-palisade-around-49467506.jpg"/>
          <p:cNvPicPr>
            <a:picLocks noGrp="1" noChangeAspect="1"/>
          </p:cNvPicPr>
          <p:nvPr>
            <p:ph idx="1"/>
          </p:nvPr>
        </p:nvPicPr>
        <p:blipFill>
          <a:blip r:embed="rId2">
            <a:extLst>
              <a:ext uri="{28A0092B-C50C-407E-A947-70E740481C1C}">
                <a14:useLocalDpi xmlns:a14="http://schemas.microsoft.com/office/drawing/2010/main" val="0"/>
              </a:ext>
            </a:extLst>
          </a:blip>
          <a:srcRect t="8937" b="8937"/>
          <a:stretch>
            <a:fillRect/>
          </a:stretch>
        </p:blipFill>
        <p:spPr/>
      </p:pic>
    </p:spTree>
    <p:extLst>
      <p:ext uri="{BB962C8B-B14F-4D97-AF65-F5344CB8AC3E}">
        <p14:creationId xmlns:p14="http://schemas.microsoft.com/office/powerpoint/2010/main" val="405999709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mOTTE</a:t>
            </a:r>
            <a:r>
              <a:rPr lang="en-US" dirty="0" smtClean="0"/>
              <a:t> AND </a:t>
            </a:r>
            <a:r>
              <a:rPr lang="en-US" dirty="0" err="1" smtClean="0"/>
              <a:t>bAILEY</a:t>
            </a:r>
            <a:endParaRPr lang="en-US" dirty="0"/>
          </a:p>
        </p:txBody>
      </p:sp>
      <p:pic>
        <p:nvPicPr>
          <p:cNvPr id="4" name="Picture 3" descr="castles.htm_txt_Castl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17908"/>
            <a:ext cx="9144000" cy="5340091"/>
          </a:xfrm>
          <a:prstGeom prst="rect">
            <a:avLst/>
          </a:prstGeom>
        </p:spPr>
      </p:pic>
    </p:spTree>
    <p:extLst>
      <p:ext uri="{BB962C8B-B14F-4D97-AF65-F5344CB8AC3E}">
        <p14:creationId xmlns:p14="http://schemas.microsoft.com/office/powerpoint/2010/main" val="325536087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mOTTE</a:t>
            </a:r>
            <a:r>
              <a:rPr lang="en-US" dirty="0" smtClean="0"/>
              <a:t> AND </a:t>
            </a:r>
            <a:r>
              <a:rPr lang="en-US" dirty="0" err="1" smtClean="0"/>
              <a:t>bAILEY</a:t>
            </a:r>
            <a:endParaRPr lang="en-US" dirty="0"/>
          </a:p>
        </p:txBody>
      </p:sp>
      <p:pic>
        <p:nvPicPr>
          <p:cNvPr id="4" name="Content Placeholder 3" descr="beautiful-motte-and-bailey.jpg"/>
          <p:cNvPicPr>
            <a:picLocks noGrp="1" noChangeAspect="1"/>
          </p:cNvPicPr>
          <p:nvPr>
            <p:ph idx="1"/>
          </p:nvPr>
        </p:nvPicPr>
        <p:blipFill>
          <a:blip r:embed="rId2">
            <a:extLst>
              <a:ext uri="{28A0092B-C50C-407E-A947-70E740481C1C}">
                <a14:useLocalDpi xmlns:a14="http://schemas.microsoft.com/office/drawing/2010/main" val="0"/>
              </a:ext>
            </a:extLst>
          </a:blip>
          <a:srcRect t="12267" b="12267"/>
          <a:stretch>
            <a:fillRect/>
          </a:stretch>
        </p:blipFill>
        <p:spPr/>
      </p:pic>
    </p:spTree>
    <p:extLst>
      <p:ext uri="{BB962C8B-B14F-4D97-AF65-F5344CB8AC3E}">
        <p14:creationId xmlns:p14="http://schemas.microsoft.com/office/powerpoint/2010/main" val="27241872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Shell Keep</a:t>
            </a:r>
            <a:endParaRPr lang="en-US" dirty="0"/>
          </a:p>
        </p:txBody>
      </p:sp>
      <p:pic>
        <p:nvPicPr>
          <p:cNvPr id="4" name="Content Placeholder 3" descr="shell_keep_restormel1.jpg"/>
          <p:cNvPicPr>
            <a:picLocks noGrp="1" noChangeAspect="1"/>
          </p:cNvPicPr>
          <p:nvPr>
            <p:ph idx="1"/>
          </p:nvPr>
        </p:nvPicPr>
        <p:blipFill>
          <a:blip r:embed="rId2">
            <a:extLst>
              <a:ext uri="{28A0092B-C50C-407E-A947-70E740481C1C}">
                <a14:useLocalDpi xmlns:a14="http://schemas.microsoft.com/office/drawing/2010/main" val="0"/>
              </a:ext>
            </a:extLst>
          </a:blip>
          <a:srcRect t="12222" b="12222"/>
          <a:stretch>
            <a:fillRect/>
          </a:stretch>
        </p:blipFill>
        <p:spPr/>
      </p:pic>
    </p:spTree>
    <p:extLst>
      <p:ext uri="{BB962C8B-B14F-4D97-AF65-F5344CB8AC3E}">
        <p14:creationId xmlns:p14="http://schemas.microsoft.com/office/powerpoint/2010/main" val="4187119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t>Knight Oath </a:t>
            </a:r>
            <a:endParaRPr lang="en-US"/>
          </a:p>
        </p:txBody>
      </p:sp>
      <p:sp>
        <p:nvSpPr>
          <p:cNvPr id="3" name="Content Placeholder 2"/>
          <p:cNvSpPr>
            <a:spLocks noGrp="1"/>
          </p:cNvSpPr>
          <p:nvPr>
            <p:ph idx="1"/>
          </p:nvPr>
        </p:nvSpPr>
        <p:spPr>
          <a:xfrm>
            <a:off x="0" y="1345920"/>
            <a:ext cx="9144000" cy="5512080"/>
          </a:xfrm>
        </p:spPr>
        <p:txBody>
          <a:bodyPr>
            <a:noAutofit/>
          </a:bodyPr>
          <a:lstStyle/>
          <a:p>
            <a:pPr marL="0" indent="0">
              <a:buNone/>
            </a:pPr>
            <a:r>
              <a:rPr lang="en-US" sz="3200" dirty="0"/>
              <a:t>Be loyal </a:t>
            </a:r>
            <a:r>
              <a:rPr lang="en-US" sz="3200" dirty="0" smtClean="0"/>
              <a:t>through your actions and words, </a:t>
            </a:r>
            <a:r>
              <a:rPr lang="en-US" sz="3200" dirty="0"/>
              <a:t>and serve every man as best you </a:t>
            </a:r>
            <a:r>
              <a:rPr lang="en-US" sz="3200" dirty="0" smtClean="0"/>
              <a:t>are able. </a:t>
            </a:r>
            <a:r>
              <a:rPr lang="en-US" sz="3200" dirty="0"/>
              <a:t>Seek the </a:t>
            </a:r>
            <a:r>
              <a:rPr lang="en-US" sz="3200" dirty="0" smtClean="0"/>
              <a:t>company </a:t>
            </a:r>
            <a:r>
              <a:rPr lang="en-US" sz="3200" dirty="0"/>
              <a:t>of good men; hearken to their words and remember them. Be humble and courteous wherever thou go, boasting not nor talking </a:t>
            </a:r>
            <a:r>
              <a:rPr lang="en-US" sz="3200" dirty="0" smtClean="0"/>
              <a:t>too much, </a:t>
            </a:r>
            <a:r>
              <a:rPr lang="en-US" sz="3200" dirty="0"/>
              <a:t>neither be dumb altogether. Look to it that no lady or damsel be </a:t>
            </a:r>
            <a:r>
              <a:rPr lang="en-US" sz="3200" dirty="0" smtClean="0"/>
              <a:t>disappointed by the way you treat her, </a:t>
            </a:r>
            <a:r>
              <a:rPr lang="en-US" sz="3200" dirty="0"/>
              <a:t>nor any woman of </a:t>
            </a:r>
            <a:r>
              <a:rPr lang="en-US" sz="3200" dirty="0" smtClean="0"/>
              <a:t>any </a:t>
            </a:r>
            <a:r>
              <a:rPr lang="en-US" sz="3200" dirty="0"/>
              <a:t>quality. </a:t>
            </a:r>
            <a:r>
              <a:rPr lang="en-US" sz="3200" b="1" u="sng" dirty="0"/>
              <a:t>And if you fall into company where men speak with </a:t>
            </a:r>
            <a:r>
              <a:rPr lang="en-US" sz="3200" b="1" u="sng" dirty="0" smtClean="0"/>
              <a:t>disrespect </a:t>
            </a:r>
            <a:r>
              <a:rPr lang="en-US" sz="3200" b="1" u="sng" dirty="0"/>
              <a:t>of any woman, show by gracious words that it </a:t>
            </a:r>
            <a:r>
              <a:rPr lang="en-US" sz="3200" b="1" u="sng" dirty="0" err="1"/>
              <a:t>pleaseth</a:t>
            </a:r>
            <a:r>
              <a:rPr lang="en-US" sz="3200" b="1" u="sng" dirty="0"/>
              <a:t> you not, and depart.</a:t>
            </a:r>
          </a:p>
        </p:txBody>
      </p:sp>
    </p:spTree>
    <p:extLst>
      <p:ext uri="{BB962C8B-B14F-4D97-AF65-F5344CB8AC3E}">
        <p14:creationId xmlns:p14="http://schemas.microsoft.com/office/powerpoint/2010/main" val="35774514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nORMAN</a:t>
            </a:r>
            <a:r>
              <a:rPr lang="en-US" dirty="0" smtClean="0"/>
              <a:t> </a:t>
            </a:r>
            <a:r>
              <a:rPr lang="en-US" dirty="0" err="1" smtClean="0"/>
              <a:t>kEEP</a:t>
            </a:r>
            <a:endParaRPr lang="en-US" dirty="0"/>
          </a:p>
        </p:txBody>
      </p:sp>
      <p:pic>
        <p:nvPicPr>
          <p:cNvPr id="4" name="Content Placeholder 3" descr="5814-hedingham-castle-norman-keep-built-around-1140.jpg"/>
          <p:cNvPicPr>
            <a:picLocks noGrp="1" noChangeAspect="1"/>
          </p:cNvPicPr>
          <p:nvPr>
            <p:ph idx="1"/>
          </p:nvPr>
        </p:nvPicPr>
        <p:blipFill>
          <a:blip r:embed="rId2">
            <a:extLst>
              <a:ext uri="{28A0092B-C50C-407E-A947-70E740481C1C}">
                <a14:useLocalDpi xmlns:a14="http://schemas.microsoft.com/office/drawing/2010/main" val="0"/>
              </a:ext>
            </a:extLst>
          </a:blip>
          <a:srcRect l="-67646" r="-67646"/>
          <a:stretch>
            <a:fillRect/>
          </a:stretch>
        </p:blipFill>
        <p:spPr>
          <a:xfrm>
            <a:off x="-1684844" y="1506517"/>
            <a:ext cx="7583488" cy="4559993"/>
          </a:xfrm>
        </p:spPr>
      </p:pic>
      <p:pic>
        <p:nvPicPr>
          <p:cNvPr id="5" name="Picture 4" descr="tow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6233" y="1506516"/>
            <a:ext cx="4286250" cy="5351483"/>
          </a:xfrm>
          <a:prstGeom prst="rect">
            <a:avLst/>
          </a:prstGeom>
        </p:spPr>
      </p:pic>
      <p:sp>
        <p:nvSpPr>
          <p:cNvPr id="6" name="TextBox 5"/>
          <p:cNvSpPr txBox="1"/>
          <p:nvPr/>
        </p:nvSpPr>
        <p:spPr>
          <a:xfrm>
            <a:off x="779463" y="6355790"/>
            <a:ext cx="2702069" cy="369332"/>
          </a:xfrm>
          <a:prstGeom prst="rect">
            <a:avLst/>
          </a:prstGeom>
          <a:noFill/>
        </p:spPr>
        <p:txBody>
          <a:bodyPr wrap="none" rtlCol="0">
            <a:spAutoFit/>
          </a:bodyPr>
          <a:lstStyle/>
          <a:p>
            <a:r>
              <a:rPr lang="en-US" dirty="0" err="1" smtClean="0"/>
              <a:t>Headingham</a:t>
            </a:r>
            <a:r>
              <a:rPr lang="en-US" dirty="0" smtClean="0"/>
              <a:t> Castle, 1140</a:t>
            </a:r>
            <a:endParaRPr lang="en-US" dirty="0"/>
          </a:p>
        </p:txBody>
      </p:sp>
    </p:spTree>
    <p:extLst>
      <p:ext uri="{BB962C8B-B14F-4D97-AF65-F5344CB8AC3E}">
        <p14:creationId xmlns:p14="http://schemas.microsoft.com/office/powerpoint/2010/main" val="344070150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Concentric Castle</a:t>
            </a:r>
            <a:endParaRPr lang="en-US" dirty="0"/>
          </a:p>
        </p:txBody>
      </p:sp>
      <p:pic>
        <p:nvPicPr>
          <p:cNvPr id="4" name="Content Placeholder 3" descr="harlech_castle_1.jpg"/>
          <p:cNvPicPr>
            <a:picLocks noGrp="1" noChangeAspect="1"/>
          </p:cNvPicPr>
          <p:nvPr>
            <p:ph idx="1"/>
          </p:nvPr>
        </p:nvPicPr>
        <p:blipFill>
          <a:blip r:embed="rId2">
            <a:extLst>
              <a:ext uri="{28A0092B-C50C-407E-A947-70E740481C1C}">
                <a14:useLocalDpi xmlns:a14="http://schemas.microsoft.com/office/drawing/2010/main" val="0"/>
              </a:ext>
            </a:extLst>
          </a:blip>
          <a:srcRect t="12222" b="12222"/>
          <a:stretch>
            <a:fillRect/>
          </a:stretch>
        </p:blipFill>
        <p:spPr/>
      </p:pic>
    </p:spTree>
    <p:extLst>
      <p:ext uri="{BB962C8B-B14F-4D97-AF65-F5344CB8AC3E}">
        <p14:creationId xmlns:p14="http://schemas.microsoft.com/office/powerpoint/2010/main" val="271230373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ncentri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Tree>
    <p:extLst>
      <p:ext uri="{BB962C8B-B14F-4D97-AF65-F5344CB8AC3E}">
        <p14:creationId xmlns:p14="http://schemas.microsoft.com/office/powerpoint/2010/main" val="338184479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Neuschwanstein</a:t>
            </a:r>
            <a:r>
              <a:rPr lang="en-US" dirty="0"/>
              <a:t> Castle</a:t>
            </a:r>
          </a:p>
        </p:txBody>
      </p:sp>
      <p:pic>
        <p:nvPicPr>
          <p:cNvPr id="6" name="Content Placeholder 5" descr="77789.jpg"/>
          <p:cNvPicPr>
            <a:picLocks noGrp="1" noChangeAspect="1"/>
          </p:cNvPicPr>
          <p:nvPr>
            <p:ph idx="1"/>
          </p:nvPr>
        </p:nvPicPr>
        <p:blipFill>
          <a:blip r:embed="rId2">
            <a:extLst>
              <a:ext uri="{28A0092B-C50C-407E-A947-70E740481C1C}">
                <a14:useLocalDpi xmlns:a14="http://schemas.microsoft.com/office/drawing/2010/main" val="0"/>
              </a:ext>
            </a:extLst>
          </a:blip>
          <a:srcRect l="368" r="368"/>
          <a:stretch>
            <a:fillRect/>
          </a:stretch>
        </p:blipFill>
        <p:spPr/>
      </p:pic>
    </p:spTree>
    <p:extLst>
      <p:ext uri="{BB962C8B-B14F-4D97-AF65-F5344CB8AC3E}">
        <p14:creationId xmlns:p14="http://schemas.microsoft.com/office/powerpoint/2010/main" val="235048310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Parts of a Castle </a:t>
            </a:r>
            <a:r>
              <a:rPr lang="en-US" dirty="0" smtClean="0">
                <a:sym typeface="Wingdings"/>
              </a:rPr>
              <a:t></a:t>
            </a:r>
            <a:endParaRPr lang="en-US" dirty="0"/>
          </a:p>
        </p:txBody>
      </p:sp>
      <p:sp>
        <p:nvSpPr>
          <p:cNvPr id="3" name="Content Placeholder 2"/>
          <p:cNvSpPr>
            <a:spLocks noGrp="1"/>
          </p:cNvSpPr>
          <p:nvPr>
            <p:ph idx="1"/>
          </p:nvPr>
        </p:nvSpPr>
        <p:spPr>
          <a:xfrm>
            <a:off x="0" y="1345920"/>
            <a:ext cx="9143999" cy="5512080"/>
          </a:xfrm>
        </p:spPr>
        <p:txBody>
          <a:bodyPr>
            <a:normAutofit fontScale="85000" lnSpcReduction="20000"/>
          </a:bodyPr>
          <a:lstStyle/>
          <a:p>
            <a:r>
              <a:rPr lang="en-US" sz="4400" dirty="0"/>
              <a:t>Moat - A moat was a defensive ditch dug around the castle. It could be filled with water and there was typically a drawbridge across it to get to the castle gate</a:t>
            </a:r>
            <a:r>
              <a:rPr lang="en-US" sz="4400" dirty="0" smtClean="0"/>
              <a:t>.</a:t>
            </a:r>
          </a:p>
          <a:p>
            <a:r>
              <a:rPr lang="en-US" sz="4400" dirty="0" smtClean="0"/>
              <a:t> </a:t>
            </a:r>
            <a:r>
              <a:rPr lang="en-US" sz="4400" dirty="0"/>
              <a:t>Keep - The keep was a large tower and the last place of defense in a castle</a:t>
            </a:r>
            <a:r>
              <a:rPr lang="en-US" sz="4400" dirty="0" smtClean="0"/>
              <a:t>.</a:t>
            </a:r>
          </a:p>
          <a:p>
            <a:r>
              <a:rPr lang="en-US" sz="4400" dirty="0" smtClean="0"/>
              <a:t> </a:t>
            </a:r>
            <a:r>
              <a:rPr lang="en-US" sz="4400" dirty="0"/>
              <a:t>Curtain Wall - The wall around the castle which had a walkway on it from which defenders could fire arrows down onto </a:t>
            </a:r>
            <a:r>
              <a:rPr lang="en-US" sz="4400" dirty="0" smtClean="0"/>
              <a:t>attackers</a:t>
            </a:r>
          </a:p>
          <a:p>
            <a:endParaRPr lang="en-US" dirty="0"/>
          </a:p>
        </p:txBody>
      </p:sp>
    </p:spTree>
    <p:extLst>
      <p:ext uri="{BB962C8B-B14F-4D97-AF65-F5344CB8AC3E}">
        <p14:creationId xmlns:p14="http://schemas.microsoft.com/office/powerpoint/2010/main" val="393120940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Parts of a Castle </a:t>
            </a:r>
            <a:r>
              <a:rPr lang="en-US" dirty="0" smtClean="0">
                <a:sym typeface="Wingdings"/>
              </a:rPr>
              <a:t></a:t>
            </a:r>
            <a:endParaRPr lang="en-US" dirty="0"/>
          </a:p>
        </p:txBody>
      </p:sp>
      <p:sp>
        <p:nvSpPr>
          <p:cNvPr id="3" name="Content Placeholder 2"/>
          <p:cNvSpPr>
            <a:spLocks noGrp="1"/>
          </p:cNvSpPr>
          <p:nvPr>
            <p:ph idx="1"/>
          </p:nvPr>
        </p:nvSpPr>
        <p:spPr>
          <a:xfrm>
            <a:off x="0" y="1345920"/>
            <a:ext cx="9144000" cy="5512080"/>
          </a:xfrm>
        </p:spPr>
        <p:txBody>
          <a:bodyPr/>
          <a:lstStyle/>
          <a:p>
            <a:r>
              <a:rPr lang="en-US" sz="3200" dirty="0"/>
              <a:t>Arrow Slits - These were slits cut into the walls that allowed archers to shoot arrows at attackers, but remain safe from return fire. </a:t>
            </a:r>
          </a:p>
          <a:p>
            <a:r>
              <a:rPr lang="en-US" sz="3200" dirty="0"/>
              <a:t>Gatehouse - The gatehouse was built at the gate to help reinforce the castle defenses at its weakest point. </a:t>
            </a:r>
          </a:p>
          <a:p>
            <a:r>
              <a:rPr lang="en-US" sz="3200" dirty="0"/>
              <a:t>Battlements - Battlements were at the tops of castle walls. Generally they were cut out from walls allowing defenders to attack while still being protected by the wall.</a:t>
            </a:r>
          </a:p>
          <a:p>
            <a:endParaRPr lang="en-US" dirty="0"/>
          </a:p>
        </p:txBody>
      </p:sp>
    </p:spTree>
    <p:extLst>
      <p:ext uri="{BB962C8B-B14F-4D97-AF65-F5344CB8AC3E}">
        <p14:creationId xmlns:p14="http://schemas.microsoft.com/office/powerpoint/2010/main" val="14497524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pARTS</a:t>
            </a:r>
            <a:r>
              <a:rPr lang="en-US" dirty="0" smtClean="0"/>
              <a:t> OF A </a:t>
            </a:r>
            <a:r>
              <a:rPr lang="en-US" dirty="0" err="1" smtClean="0"/>
              <a:t>cASTLE</a:t>
            </a:r>
            <a:endParaRPr lang="en-US" dirty="0"/>
          </a:p>
        </p:txBody>
      </p:sp>
      <p:pic>
        <p:nvPicPr>
          <p:cNvPr id="4" name="Content Placeholder 3" descr="Medieval-Castle-Parts-Harlech-Castle.jpg"/>
          <p:cNvPicPr>
            <a:picLocks noGrp="1" noChangeAspect="1"/>
          </p:cNvPicPr>
          <p:nvPr>
            <p:ph idx="1"/>
          </p:nvPr>
        </p:nvPicPr>
        <p:blipFill>
          <a:blip r:embed="rId2">
            <a:extLst>
              <a:ext uri="{28A0092B-C50C-407E-A947-70E740481C1C}">
                <a14:useLocalDpi xmlns:a14="http://schemas.microsoft.com/office/drawing/2010/main" val="0"/>
              </a:ext>
            </a:extLst>
          </a:blip>
          <a:srcRect l="-15217" r="-15217"/>
          <a:stretch>
            <a:fillRect/>
          </a:stretch>
        </p:blipFill>
        <p:spPr>
          <a:xfrm>
            <a:off x="-530774" y="1478712"/>
            <a:ext cx="10463825" cy="5379288"/>
          </a:xfrm>
        </p:spPr>
      </p:pic>
    </p:spTree>
    <p:extLst>
      <p:ext uri="{BB962C8B-B14F-4D97-AF65-F5344CB8AC3E}">
        <p14:creationId xmlns:p14="http://schemas.microsoft.com/office/powerpoint/2010/main" val="297041707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bATTLEMENTS</a:t>
            </a:r>
            <a:endParaRPr lang="en-US" dirty="0"/>
          </a:p>
        </p:txBody>
      </p:sp>
      <p:pic>
        <p:nvPicPr>
          <p:cNvPr id="4" name="Content Placeholder 3" descr="dinefwr13.jpg"/>
          <p:cNvPicPr>
            <a:picLocks noGrp="1" noChangeAspect="1"/>
          </p:cNvPicPr>
          <p:nvPr>
            <p:ph idx="1"/>
          </p:nvPr>
        </p:nvPicPr>
        <p:blipFill>
          <a:blip r:embed="rId2">
            <a:extLst>
              <a:ext uri="{28A0092B-C50C-407E-A947-70E740481C1C}">
                <a14:useLocalDpi xmlns:a14="http://schemas.microsoft.com/office/drawing/2010/main" val="0"/>
              </a:ext>
            </a:extLst>
          </a:blip>
          <a:srcRect t="12222" b="12222"/>
          <a:stretch>
            <a:fillRect/>
          </a:stretch>
        </p:blipFill>
        <p:spPr/>
      </p:pic>
    </p:spTree>
    <p:extLst>
      <p:ext uri="{BB962C8B-B14F-4D97-AF65-F5344CB8AC3E}">
        <p14:creationId xmlns:p14="http://schemas.microsoft.com/office/powerpoint/2010/main" val="128106992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What, Who? </a:t>
            </a:r>
            <a:r>
              <a:rPr lang="en-US" dirty="0" smtClean="0">
                <a:sym typeface="Wingdings"/>
              </a:rPr>
              <a:t></a:t>
            </a:r>
            <a:endParaRPr lang="en-US" dirty="0"/>
          </a:p>
        </p:txBody>
      </p:sp>
      <p:sp>
        <p:nvSpPr>
          <p:cNvPr id="3" name="Content Placeholder 2"/>
          <p:cNvSpPr>
            <a:spLocks noGrp="1"/>
          </p:cNvSpPr>
          <p:nvPr>
            <p:ph idx="1"/>
          </p:nvPr>
        </p:nvSpPr>
        <p:spPr>
          <a:xfrm>
            <a:off x="0" y="1345920"/>
            <a:ext cx="9144000" cy="5512080"/>
          </a:xfrm>
        </p:spPr>
        <p:txBody>
          <a:bodyPr>
            <a:normAutofit/>
          </a:bodyPr>
          <a:lstStyle/>
          <a:p>
            <a:r>
              <a:rPr lang="en-US" sz="3600" dirty="0" smtClean="0"/>
              <a:t>Where were they located?</a:t>
            </a:r>
          </a:p>
          <a:p>
            <a:pPr lvl="1"/>
            <a:r>
              <a:rPr lang="en-US" sz="3600" dirty="0" smtClean="0"/>
              <a:t>Often located on a hill overlooking the area, or built on a spring. </a:t>
            </a:r>
          </a:p>
          <a:p>
            <a:r>
              <a:rPr lang="en-US" sz="3600" dirty="0" smtClean="0"/>
              <a:t>What were they made of?</a:t>
            </a:r>
            <a:endParaRPr lang="en-US" sz="3600" dirty="0"/>
          </a:p>
          <a:p>
            <a:pPr lvl="1"/>
            <a:r>
              <a:rPr lang="en-US" sz="3600" dirty="0" smtClean="0"/>
              <a:t>Made from wood then stone. </a:t>
            </a:r>
          </a:p>
          <a:p>
            <a:r>
              <a:rPr lang="en-US" sz="3600" dirty="0" smtClean="0"/>
              <a:t>Who lived in them? </a:t>
            </a:r>
            <a:endParaRPr lang="en-US" sz="3600" dirty="0"/>
          </a:p>
          <a:p>
            <a:pPr lvl="1"/>
            <a:r>
              <a:rPr lang="en-US" sz="3600" dirty="0" smtClean="0"/>
              <a:t>Kings, Queens, and Nobility </a:t>
            </a:r>
            <a:endParaRPr lang="en-US" sz="3600" dirty="0"/>
          </a:p>
        </p:txBody>
      </p:sp>
    </p:spTree>
    <p:extLst>
      <p:ext uri="{BB962C8B-B14F-4D97-AF65-F5344CB8AC3E}">
        <p14:creationId xmlns:p14="http://schemas.microsoft.com/office/powerpoint/2010/main" val="381065449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Siege </a:t>
            </a:r>
            <a:r>
              <a:rPr lang="en-US" dirty="0" smtClean="0">
                <a:sym typeface="Wingdings"/>
              </a:rPr>
              <a:t></a:t>
            </a:r>
            <a:endParaRPr lang="en-US" dirty="0"/>
          </a:p>
        </p:txBody>
      </p:sp>
      <p:sp>
        <p:nvSpPr>
          <p:cNvPr id="3" name="Content Placeholder 2"/>
          <p:cNvSpPr>
            <a:spLocks noGrp="1"/>
          </p:cNvSpPr>
          <p:nvPr>
            <p:ph idx="1"/>
          </p:nvPr>
        </p:nvSpPr>
        <p:spPr>
          <a:xfrm>
            <a:off x="0" y="1345920"/>
            <a:ext cx="9144000" cy="5512080"/>
          </a:xfrm>
        </p:spPr>
        <p:txBody>
          <a:bodyPr>
            <a:normAutofit/>
          </a:bodyPr>
          <a:lstStyle/>
          <a:p>
            <a:r>
              <a:rPr lang="en-US" sz="3600" dirty="0" smtClean="0"/>
              <a:t>Often time people would attack your castle, this was known as laying Siege</a:t>
            </a:r>
          </a:p>
          <a:p>
            <a:r>
              <a:rPr lang="en-US" sz="3600" dirty="0" smtClean="0"/>
              <a:t>Siege’s could go on for days to years. </a:t>
            </a:r>
          </a:p>
          <a:p>
            <a:r>
              <a:rPr lang="en-US" sz="3600" dirty="0" smtClean="0"/>
              <a:t>The attacker would use siege weapons to break down the walls, or the morale of the people inside. </a:t>
            </a:r>
          </a:p>
          <a:p>
            <a:r>
              <a:rPr lang="en-US" sz="3600" dirty="0" smtClean="0"/>
              <a:t>Beehives, poisonous snakes, manure, animal carcasses,</a:t>
            </a:r>
            <a:r>
              <a:rPr lang="en-US" sz="3600" dirty="0"/>
              <a:t> </a:t>
            </a:r>
            <a:r>
              <a:rPr lang="en-US" sz="3600" dirty="0" smtClean="0"/>
              <a:t>even human bodies.  </a:t>
            </a:r>
            <a:endParaRPr lang="en-US" sz="3600" dirty="0"/>
          </a:p>
        </p:txBody>
      </p:sp>
    </p:spTree>
    <p:extLst>
      <p:ext uri="{BB962C8B-B14F-4D97-AF65-F5344CB8AC3E}">
        <p14:creationId xmlns:p14="http://schemas.microsoft.com/office/powerpoint/2010/main" val="616599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jOURNAL</a:t>
            </a:r>
            <a:r>
              <a:rPr lang="en-US" dirty="0" smtClean="0"/>
              <a:t> </a:t>
            </a:r>
            <a:r>
              <a:rPr lang="en-US" dirty="0" err="1" smtClean="0"/>
              <a:t>aSSIGNMENT</a:t>
            </a:r>
            <a:endParaRPr lang="en-US" dirty="0"/>
          </a:p>
        </p:txBody>
      </p:sp>
      <p:sp>
        <p:nvSpPr>
          <p:cNvPr id="3" name="Content Placeholder 2"/>
          <p:cNvSpPr>
            <a:spLocks noGrp="1"/>
          </p:cNvSpPr>
          <p:nvPr>
            <p:ph idx="1"/>
          </p:nvPr>
        </p:nvSpPr>
        <p:spPr>
          <a:xfrm>
            <a:off x="0" y="1345920"/>
            <a:ext cx="9144000" cy="5512080"/>
          </a:xfrm>
        </p:spPr>
        <p:txBody>
          <a:bodyPr>
            <a:normAutofit/>
          </a:bodyPr>
          <a:lstStyle/>
          <a:p>
            <a:pPr lvl="0"/>
            <a:r>
              <a:rPr lang="en-US" sz="3200" dirty="0">
                <a:effectLst/>
              </a:rPr>
              <a:t>Students will create their own journal based on a character they have created and will write in their journal each day as different events, concepts, ideas occur (Becoming a squire, a page, a knight, going to tournament, going on crusade, the black plague, etc.) In the end, students will submit their journals to be marked for authenticity, accuracy and detail to assess whether they have understood the life of their character during this time. The journals will be marked using a rubric.</a:t>
            </a:r>
            <a:endParaRPr lang="en-CA" sz="3200" dirty="0">
              <a:effectLst/>
            </a:endParaRPr>
          </a:p>
          <a:p>
            <a:endParaRPr lang="en-US" dirty="0"/>
          </a:p>
        </p:txBody>
      </p:sp>
    </p:spTree>
    <p:extLst>
      <p:ext uri="{BB962C8B-B14F-4D97-AF65-F5344CB8AC3E}">
        <p14:creationId xmlns:p14="http://schemas.microsoft.com/office/powerpoint/2010/main" val="2695484288"/>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Siege Weapons</a:t>
            </a:r>
            <a:endParaRPr lang="en-US" dirty="0"/>
          </a:p>
        </p:txBody>
      </p:sp>
      <p:pic>
        <p:nvPicPr>
          <p:cNvPr id="4" name="Content Placeholder 3" descr="siege-engines.jpg"/>
          <p:cNvPicPr>
            <a:picLocks noGrp="1" noChangeAspect="1"/>
          </p:cNvPicPr>
          <p:nvPr>
            <p:ph idx="1"/>
          </p:nvPr>
        </p:nvPicPr>
        <p:blipFill>
          <a:blip r:embed="rId2">
            <a:extLst>
              <a:ext uri="{28A0092B-C50C-407E-A947-70E740481C1C}">
                <a14:useLocalDpi xmlns:a14="http://schemas.microsoft.com/office/drawing/2010/main" val="0"/>
              </a:ext>
            </a:extLst>
          </a:blip>
          <a:srcRect l="-9852" r="-9852"/>
          <a:stretch>
            <a:fillRect/>
          </a:stretch>
        </p:blipFill>
        <p:spPr>
          <a:xfrm>
            <a:off x="-417036" y="1592459"/>
            <a:ext cx="9989920" cy="4872165"/>
          </a:xfrm>
        </p:spPr>
      </p:pic>
    </p:spTree>
    <p:extLst>
      <p:ext uri="{BB962C8B-B14F-4D97-AF65-F5344CB8AC3E}">
        <p14:creationId xmlns:p14="http://schemas.microsoft.com/office/powerpoint/2010/main" val="352072938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Siege </a:t>
            </a:r>
            <a:r>
              <a:rPr lang="en-US" dirty="0" err="1" smtClean="0"/>
              <a:t>wEAPONS</a:t>
            </a:r>
            <a:endParaRPr lang="en-US" dirty="0"/>
          </a:p>
        </p:txBody>
      </p:sp>
      <p:sp>
        <p:nvSpPr>
          <p:cNvPr id="3" name="Content Placeholder 2"/>
          <p:cNvSpPr>
            <a:spLocks noGrp="1"/>
          </p:cNvSpPr>
          <p:nvPr>
            <p:ph idx="1"/>
          </p:nvPr>
        </p:nvSpPr>
        <p:spPr/>
        <p:txBody>
          <a:bodyPr>
            <a:normAutofit/>
          </a:bodyPr>
          <a:lstStyle/>
          <a:p>
            <a:r>
              <a:rPr lang="en-US" sz="4000" dirty="0" smtClean="0">
                <a:hlinkClick r:id="rId2"/>
              </a:rPr>
              <a:t>Perrier</a:t>
            </a:r>
            <a:endParaRPr lang="en-US" sz="4000" dirty="0" smtClean="0"/>
          </a:p>
          <a:p>
            <a:r>
              <a:rPr lang="en-US" sz="4000" dirty="0" smtClean="0">
                <a:hlinkClick r:id="rId3"/>
              </a:rPr>
              <a:t>Trebuchet </a:t>
            </a:r>
            <a:endParaRPr lang="en-US" sz="4000" dirty="0" smtClean="0"/>
          </a:p>
          <a:p>
            <a:r>
              <a:rPr lang="en-US" sz="4000" dirty="0" smtClean="0">
                <a:hlinkClick r:id="rId4"/>
              </a:rPr>
              <a:t>Siege Towers </a:t>
            </a:r>
            <a:endParaRPr lang="en-US" sz="4000" dirty="0" smtClean="0"/>
          </a:p>
          <a:p>
            <a:r>
              <a:rPr lang="en-US" sz="4000" dirty="0" smtClean="0">
                <a:hlinkClick r:id="rId5"/>
              </a:rPr>
              <a:t>Battering Ram</a:t>
            </a:r>
            <a:endParaRPr lang="en-US" sz="4000" dirty="0" smtClean="0"/>
          </a:p>
          <a:p>
            <a:r>
              <a:rPr lang="en-US" sz="4000" dirty="0" smtClean="0">
                <a:hlinkClick r:id="rId6"/>
              </a:rPr>
              <a:t>Building a Castle</a:t>
            </a:r>
            <a:endParaRPr lang="en-US" sz="4000" dirty="0"/>
          </a:p>
        </p:txBody>
      </p:sp>
    </p:spTree>
    <p:extLst>
      <p:ext uri="{BB962C8B-B14F-4D97-AF65-F5344CB8AC3E}">
        <p14:creationId xmlns:p14="http://schemas.microsoft.com/office/powerpoint/2010/main" val="2076892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cRITERIA</a:t>
            </a:r>
            <a:r>
              <a:rPr lang="en-US" dirty="0" smtClean="0"/>
              <a:t> FOR </a:t>
            </a:r>
            <a:r>
              <a:rPr lang="en-US" dirty="0" err="1" smtClean="0"/>
              <a:t>jUDGEMENT</a:t>
            </a:r>
            <a:endParaRPr lang="en-US" dirty="0"/>
          </a:p>
        </p:txBody>
      </p:sp>
      <p:sp>
        <p:nvSpPr>
          <p:cNvPr id="3" name="Content Placeholder 2"/>
          <p:cNvSpPr>
            <a:spLocks noGrp="1"/>
          </p:cNvSpPr>
          <p:nvPr>
            <p:ph idx="1"/>
          </p:nvPr>
        </p:nvSpPr>
        <p:spPr>
          <a:xfrm>
            <a:off x="0" y="1345920"/>
            <a:ext cx="9144000" cy="5512080"/>
          </a:xfrm>
        </p:spPr>
        <p:txBody>
          <a:bodyPr>
            <a:normAutofit lnSpcReduction="10000"/>
          </a:bodyPr>
          <a:lstStyle/>
          <a:p>
            <a:pPr lvl="2"/>
            <a:r>
              <a:rPr lang="en-US" sz="3600" dirty="0" smtClean="0">
                <a:effectLst/>
              </a:rPr>
              <a:t>Student </a:t>
            </a:r>
            <a:r>
              <a:rPr lang="en-US" sz="3600" dirty="0">
                <a:effectLst/>
              </a:rPr>
              <a:t>has created a character through which to view the High Middle Ages. This will include:</a:t>
            </a:r>
            <a:endParaRPr lang="en-CA" sz="3600" dirty="0">
              <a:effectLst/>
            </a:endParaRPr>
          </a:p>
          <a:p>
            <a:pPr lvl="3"/>
            <a:r>
              <a:rPr lang="en-US" sz="3600" dirty="0">
                <a:effectLst/>
              </a:rPr>
              <a:t>Giving the character a name</a:t>
            </a:r>
            <a:endParaRPr lang="en-CA" sz="3600" dirty="0">
              <a:effectLst/>
            </a:endParaRPr>
          </a:p>
          <a:p>
            <a:pPr lvl="3"/>
            <a:r>
              <a:rPr lang="en-US" sz="3600" dirty="0">
                <a:effectLst/>
              </a:rPr>
              <a:t>Giving the character an occupation</a:t>
            </a:r>
            <a:endParaRPr lang="en-CA" sz="3600" dirty="0">
              <a:effectLst/>
            </a:endParaRPr>
          </a:p>
          <a:p>
            <a:pPr lvl="3"/>
            <a:r>
              <a:rPr lang="en-US" sz="3600" dirty="0">
                <a:effectLst/>
              </a:rPr>
              <a:t>Giving the character a family (or friends or co-workers)</a:t>
            </a:r>
            <a:endParaRPr lang="en-CA" sz="3600" dirty="0">
              <a:effectLst/>
            </a:endParaRPr>
          </a:p>
          <a:p>
            <a:pPr lvl="3"/>
            <a:r>
              <a:rPr lang="en-US" sz="3600" dirty="0">
                <a:effectLst/>
              </a:rPr>
              <a:t>Including background information about the character’s daily life, values, and beliefs.  </a:t>
            </a:r>
            <a:endParaRPr lang="en-CA" sz="3600" dirty="0">
              <a:effectLst/>
            </a:endParaRPr>
          </a:p>
          <a:p>
            <a:endParaRPr lang="en-US" dirty="0"/>
          </a:p>
        </p:txBody>
      </p:sp>
    </p:spTree>
    <p:extLst>
      <p:ext uri="{BB962C8B-B14F-4D97-AF65-F5344CB8AC3E}">
        <p14:creationId xmlns:p14="http://schemas.microsoft.com/office/powerpoint/2010/main" val="232906184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Criteria for Judgment Cont’d</a:t>
            </a:r>
            <a:endParaRPr lang="en-US" dirty="0"/>
          </a:p>
        </p:txBody>
      </p:sp>
      <p:sp>
        <p:nvSpPr>
          <p:cNvPr id="3" name="Content Placeholder 2"/>
          <p:cNvSpPr>
            <a:spLocks noGrp="1"/>
          </p:cNvSpPr>
          <p:nvPr>
            <p:ph idx="1"/>
          </p:nvPr>
        </p:nvSpPr>
        <p:spPr>
          <a:xfrm>
            <a:off x="284342" y="1345920"/>
            <a:ext cx="8340731" cy="5512080"/>
          </a:xfrm>
        </p:spPr>
        <p:txBody>
          <a:bodyPr/>
          <a:lstStyle/>
          <a:p>
            <a:pPr lvl="2"/>
            <a:r>
              <a:rPr lang="en-US" sz="4000" dirty="0">
                <a:effectLst/>
              </a:rPr>
              <a:t>Journal has 10 entries. </a:t>
            </a:r>
            <a:endParaRPr lang="en-CA" sz="4000" dirty="0">
              <a:effectLst/>
            </a:endParaRPr>
          </a:p>
          <a:p>
            <a:pPr lvl="2"/>
            <a:r>
              <a:rPr lang="en-US" sz="4000" dirty="0">
                <a:effectLst/>
              </a:rPr>
              <a:t>Each entry is between 1 to 3 paragraphs. </a:t>
            </a:r>
            <a:endParaRPr lang="en-CA" sz="4000" dirty="0">
              <a:effectLst/>
            </a:endParaRPr>
          </a:p>
          <a:p>
            <a:pPr lvl="2"/>
            <a:r>
              <a:rPr lang="en-US" sz="4000" dirty="0">
                <a:effectLst/>
              </a:rPr>
              <a:t>Each entry displays historical accuracy based on classroom, textbook, or individual research.</a:t>
            </a:r>
            <a:endParaRPr lang="en-CA" sz="4000" dirty="0">
              <a:effectLst/>
            </a:endParaRPr>
          </a:p>
          <a:p>
            <a:pPr lvl="2"/>
            <a:r>
              <a:rPr lang="en-US" sz="4000" dirty="0">
                <a:effectLst/>
              </a:rPr>
              <a:t>Each entry illustrates the character’s point of view.</a:t>
            </a:r>
            <a:endParaRPr lang="en-CA" sz="4000" dirty="0">
              <a:effectLst/>
            </a:endParaRPr>
          </a:p>
          <a:p>
            <a:endParaRPr lang="en-US" dirty="0"/>
          </a:p>
        </p:txBody>
      </p:sp>
    </p:spTree>
    <p:extLst>
      <p:ext uri="{BB962C8B-B14F-4D97-AF65-F5344CB8AC3E}">
        <p14:creationId xmlns:p14="http://schemas.microsoft.com/office/powerpoint/2010/main" val="228022051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Journal </a:t>
            </a:r>
            <a:endParaRPr lang="en-US" dirty="0"/>
          </a:p>
        </p:txBody>
      </p:sp>
      <p:sp>
        <p:nvSpPr>
          <p:cNvPr id="3" name="Content Placeholder 2"/>
          <p:cNvSpPr>
            <a:spLocks noGrp="1"/>
          </p:cNvSpPr>
          <p:nvPr>
            <p:ph idx="1"/>
          </p:nvPr>
        </p:nvSpPr>
        <p:spPr/>
        <p:txBody>
          <a:bodyPr>
            <a:normAutofit/>
          </a:bodyPr>
          <a:lstStyle/>
          <a:p>
            <a:pPr algn="ctr"/>
            <a:r>
              <a:rPr lang="en-US" sz="4000" dirty="0" smtClean="0"/>
              <a:t>I want you to go write in your journal </a:t>
            </a:r>
            <a:r>
              <a:rPr lang="en-US" sz="4000" dirty="0" smtClean="0">
                <a:sym typeface="Wingdings"/>
              </a:rPr>
              <a:t> </a:t>
            </a:r>
            <a:endParaRPr lang="en-US" sz="4000" dirty="0"/>
          </a:p>
        </p:txBody>
      </p:sp>
    </p:spTree>
    <p:extLst>
      <p:ext uri="{BB962C8B-B14F-4D97-AF65-F5344CB8AC3E}">
        <p14:creationId xmlns:p14="http://schemas.microsoft.com/office/powerpoint/2010/main" val="25362867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79462" y="13313"/>
            <a:ext cx="7583488" cy="1470025"/>
          </a:xfrm>
        </p:spPr>
        <p:txBody>
          <a:bodyPr/>
          <a:lstStyle/>
          <a:p>
            <a:r>
              <a:rPr lang="en-US" sz="8000" b="1" u="sng" dirty="0" smtClean="0"/>
              <a:t>STOP! </a:t>
            </a:r>
            <a:endParaRPr lang="en-US" sz="8000" b="1" u="sng" dirty="0"/>
          </a:p>
        </p:txBody>
      </p:sp>
      <p:sp>
        <p:nvSpPr>
          <p:cNvPr id="3" name="Subtitle 2"/>
          <p:cNvSpPr>
            <a:spLocks noGrp="1"/>
          </p:cNvSpPr>
          <p:nvPr>
            <p:ph type="subTitle" idx="1"/>
          </p:nvPr>
        </p:nvSpPr>
        <p:spPr>
          <a:xfrm>
            <a:off x="779463" y="3478305"/>
            <a:ext cx="7583487" cy="3379695"/>
          </a:xfrm>
        </p:spPr>
        <p:txBody>
          <a:bodyPr>
            <a:normAutofit fontScale="85000" lnSpcReduction="10000"/>
          </a:bodyPr>
          <a:lstStyle/>
          <a:p>
            <a:r>
              <a:rPr lang="en-US" sz="8500" b="1" u="sng" dirty="0" smtClean="0"/>
              <a:t>Go get your </a:t>
            </a:r>
          </a:p>
          <a:p>
            <a:r>
              <a:rPr lang="en-US" sz="8800" b="1" u="sng" dirty="0" smtClean="0"/>
              <a:t>PATHWAYS TEXTBOOK!!!! </a:t>
            </a:r>
            <a:endParaRPr lang="en-US" sz="8800" b="1" u="sng" dirty="0"/>
          </a:p>
        </p:txBody>
      </p:sp>
    </p:spTree>
    <p:extLst>
      <p:ext uri="{BB962C8B-B14F-4D97-AF65-F5344CB8AC3E}">
        <p14:creationId xmlns:p14="http://schemas.microsoft.com/office/powerpoint/2010/main" val="24463031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L3 - Overview</a:t>
            </a:r>
            <a:endParaRPr lang="en-US" dirty="0"/>
          </a:p>
        </p:txBody>
      </p:sp>
      <p:sp>
        <p:nvSpPr>
          <p:cNvPr id="3" name="Content Placeholder 2"/>
          <p:cNvSpPr>
            <a:spLocks noGrp="1"/>
          </p:cNvSpPr>
          <p:nvPr>
            <p:ph idx="1"/>
          </p:nvPr>
        </p:nvSpPr>
        <p:spPr>
          <a:xfrm>
            <a:off x="0" y="1345920"/>
            <a:ext cx="9144000" cy="5512080"/>
          </a:xfrm>
        </p:spPr>
        <p:txBody>
          <a:bodyPr/>
          <a:lstStyle/>
          <a:p>
            <a:r>
              <a:rPr lang="en-US" sz="5400" b="1" u="sng" dirty="0" smtClean="0"/>
              <a:t>Silent</a:t>
            </a:r>
            <a:r>
              <a:rPr lang="en-US" sz="3600" dirty="0" smtClean="0"/>
              <a:t> Reading </a:t>
            </a:r>
          </a:p>
          <a:p>
            <a:r>
              <a:rPr lang="en-US" sz="3600" dirty="0" smtClean="0"/>
              <a:t>Review</a:t>
            </a:r>
          </a:p>
          <a:p>
            <a:r>
              <a:rPr lang="en-US" sz="3600" dirty="0" smtClean="0"/>
              <a:t>Knight’s Oath</a:t>
            </a:r>
          </a:p>
          <a:p>
            <a:r>
              <a:rPr lang="en-US" sz="3600" dirty="0" smtClean="0"/>
              <a:t>Pathways Textbook </a:t>
            </a:r>
          </a:p>
          <a:p>
            <a:r>
              <a:rPr lang="en-US" sz="3600" dirty="0" smtClean="0"/>
              <a:t>Quiz Review</a:t>
            </a:r>
          </a:p>
          <a:p>
            <a:endParaRPr lang="en-US" dirty="0"/>
          </a:p>
        </p:txBody>
      </p:sp>
    </p:spTree>
    <p:extLst>
      <p:ext uri="{BB962C8B-B14F-4D97-AF65-F5344CB8AC3E}">
        <p14:creationId xmlns:p14="http://schemas.microsoft.com/office/powerpoint/2010/main" val="7598038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239511_ori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4156789" cy="3048312"/>
          </a:xfrm>
          <a:prstGeom prst="rect">
            <a:avLst/>
          </a:prstGeom>
        </p:spPr>
      </p:pic>
      <p:pic>
        <p:nvPicPr>
          <p:cNvPr id="3" name="Picture 2" descr="Knigh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2904" y="0"/>
            <a:ext cx="3331096" cy="3809688"/>
          </a:xfrm>
          <a:prstGeom prst="rect">
            <a:avLst/>
          </a:prstGeom>
        </p:spPr>
      </p:pic>
      <p:pic>
        <p:nvPicPr>
          <p:cNvPr id="4" name="Picture 3" descr="f3f7005aaf2fbde3f3644846ecb62f5f.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7860" y="3048312"/>
            <a:ext cx="3925044" cy="3805460"/>
          </a:xfrm>
          <a:prstGeom prst="rect">
            <a:avLst/>
          </a:prstGeom>
        </p:spPr>
      </p:pic>
      <p:cxnSp>
        <p:nvCxnSpPr>
          <p:cNvPr id="6" name="Straight Arrow Connector 5"/>
          <p:cNvCxnSpPr/>
          <p:nvPr/>
        </p:nvCxnSpPr>
        <p:spPr>
          <a:xfrm>
            <a:off x="1077461" y="2694128"/>
            <a:ext cx="1478421" cy="1577990"/>
          </a:xfrm>
          <a:prstGeom prst="straightConnector1">
            <a:avLst/>
          </a:prstGeom>
          <a:ln>
            <a:solidFill>
              <a:srgbClr val="0000FF"/>
            </a:solidFill>
            <a:tailEnd type="arrow"/>
          </a:ln>
        </p:spPr>
        <p:style>
          <a:lnRef idx="3">
            <a:schemeClr val="dk1"/>
          </a:lnRef>
          <a:fillRef idx="0">
            <a:schemeClr val="dk1"/>
          </a:fillRef>
          <a:effectRef idx="2">
            <a:schemeClr val="dk1"/>
          </a:effectRef>
          <a:fontRef idx="minor">
            <a:schemeClr val="tx1"/>
          </a:fontRef>
        </p:style>
      </p:cxnSp>
      <p:cxnSp>
        <p:nvCxnSpPr>
          <p:cNvPr id="10" name="Straight Arrow Connector 9"/>
          <p:cNvCxnSpPr/>
          <p:nvPr/>
        </p:nvCxnSpPr>
        <p:spPr>
          <a:xfrm flipV="1">
            <a:off x="4866297" y="2846528"/>
            <a:ext cx="1478421" cy="424914"/>
          </a:xfrm>
          <a:prstGeom prst="straightConnector1">
            <a:avLst/>
          </a:prstGeom>
          <a:ln>
            <a:solidFill>
              <a:srgbClr val="0000FF"/>
            </a:solidFill>
            <a:tailEnd type="arrow"/>
          </a:ln>
        </p:spPr>
        <p:style>
          <a:lnRef idx="3">
            <a:schemeClr val="dk1"/>
          </a:lnRef>
          <a:fillRef idx="0">
            <a:schemeClr val="dk1"/>
          </a:fillRef>
          <a:effectRef idx="2">
            <a:schemeClr val="dk1"/>
          </a:effectRef>
          <a:fontRef idx="minor">
            <a:schemeClr val="tx1"/>
          </a:fontRef>
        </p:style>
      </p:cxnSp>
      <p:sp>
        <p:nvSpPr>
          <p:cNvPr id="12" name="TextBox 11"/>
          <p:cNvSpPr txBox="1"/>
          <p:nvPr/>
        </p:nvSpPr>
        <p:spPr>
          <a:xfrm>
            <a:off x="404048" y="2358119"/>
            <a:ext cx="446156" cy="707886"/>
          </a:xfrm>
          <a:prstGeom prst="rect">
            <a:avLst/>
          </a:prstGeom>
          <a:noFill/>
        </p:spPr>
        <p:txBody>
          <a:bodyPr wrap="none" rtlCol="0">
            <a:spAutoFit/>
          </a:bodyPr>
          <a:lstStyle/>
          <a:p>
            <a:r>
              <a:rPr lang="en-US" sz="4000" dirty="0" smtClean="0">
                <a:solidFill>
                  <a:schemeClr val="bg2"/>
                </a:solidFill>
              </a:rPr>
              <a:t>1</a:t>
            </a:r>
            <a:endParaRPr lang="en-US" sz="4000" dirty="0">
              <a:solidFill>
                <a:schemeClr val="bg2"/>
              </a:solidFill>
            </a:endParaRPr>
          </a:p>
        </p:txBody>
      </p:sp>
      <p:sp>
        <p:nvSpPr>
          <p:cNvPr id="13" name="TextBox 12"/>
          <p:cNvSpPr txBox="1"/>
          <p:nvPr/>
        </p:nvSpPr>
        <p:spPr>
          <a:xfrm>
            <a:off x="5835771" y="258997"/>
            <a:ext cx="446156" cy="707886"/>
          </a:xfrm>
          <a:prstGeom prst="rect">
            <a:avLst/>
          </a:prstGeom>
          <a:noFill/>
        </p:spPr>
        <p:txBody>
          <a:bodyPr wrap="none" rtlCol="0">
            <a:spAutoFit/>
          </a:bodyPr>
          <a:lstStyle/>
          <a:p>
            <a:r>
              <a:rPr lang="en-US" sz="4000" dirty="0">
                <a:solidFill>
                  <a:schemeClr val="bg2"/>
                </a:solidFill>
              </a:rPr>
              <a:t>3</a:t>
            </a:r>
          </a:p>
        </p:txBody>
      </p:sp>
      <p:sp>
        <p:nvSpPr>
          <p:cNvPr id="14" name="TextBox 13"/>
          <p:cNvSpPr txBox="1"/>
          <p:nvPr/>
        </p:nvSpPr>
        <p:spPr>
          <a:xfrm>
            <a:off x="1910727" y="4762041"/>
            <a:ext cx="446156" cy="707886"/>
          </a:xfrm>
          <a:prstGeom prst="rect">
            <a:avLst/>
          </a:prstGeom>
          <a:noFill/>
        </p:spPr>
        <p:txBody>
          <a:bodyPr wrap="none" rtlCol="0">
            <a:spAutoFit/>
          </a:bodyPr>
          <a:lstStyle/>
          <a:p>
            <a:r>
              <a:rPr lang="en-US" sz="4000" dirty="0">
                <a:solidFill>
                  <a:schemeClr val="bg2"/>
                </a:solidFill>
              </a:rPr>
              <a:t>2</a:t>
            </a:r>
          </a:p>
        </p:txBody>
      </p:sp>
    </p:spTree>
    <p:extLst>
      <p:ext uri="{BB962C8B-B14F-4D97-AF65-F5344CB8AC3E}">
        <p14:creationId xmlns:p14="http://schemas.microsoft.com/office/powerpoint/2010/main" val="2263097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THIS CALLED?</a:t>
            </a:r>
            <a:endParaRPr lang="en-US" dirty="0"/>
          </a:p>
        </p:txBody>
      </p:sp>
      <p:pic>
        <p:nvPicPr>
          <p:cNvPr id="4" name="Content Placeholder 3" descr="medieval-falconers-dressing-their-birds-with-hoods.jpg"/>
          <p:cNvPicPr>
            <a:picLocks noGrp="1" noChangeAspect="1"/>
          </p:cNvPicPr>
          <p:nvPr>
            <p:ph idx="1"/>
          </p:nvPr>
        </p:nvPicPr>
        <p:blipFill>
          <a:blip r:embed="rId2">
            <a:extLst>
              <a:ext uri="{28A0092B-C50C-407E-A947-70E740481C1C}">
                <a14:useLocalDpi xmlns:a14="http://schemas.microsoft.com/office/drawing/2010/main" val="0"/>
              </a:ext>
            </a:extLst>
          </a:blip>
          <a:srcRect l="-28176" r="-28176"/>
          <a:stretch>
            <a:fillRect/>
          </a:stretch>
        </p:blipFill>
        <p:spPr/>
      </p:pic>
    </p:spTree>
    <p:extLst>
      <p:ext uri="{BB962C8B-B14F-4D97-AF65-F5344CB8AC3E}">
        <p14:creationId xmlns:p14="http://schemas.microsoft.com/office/powerpoint/2010/main" val="2851875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L2 </a:t>
            </a:r>
            <a:r>
              <a:rPr lang="mr-IN" dirty="0" smtClean="0"/>
              <a:t>–</a:t>
            </a:r>
            <a:r>
              <a:rPr lang="en-US" dirty="0" smtClean="0"/>
              <a:t> Overview: Becoming a Knight</a:t>
            </a:r>
            <a:endParaRPr lang="en-US" dirty="0"/>
          </a:p>
        </p:txBody>
      </p:sp>
      <p:sp>
        <p:nvSpPr>
          <p:cNvPr id="3" name="Content Placeholder 2"/>
          <p:cNvSpPr>
            <a:spLocks noGrp="1"/>
          </p:cNvSpPr>
          <p:nvPr>
            <p:ph idx="1"/>
          </p:nvPr>
        </p:nvSpPr>
        <p:spPr>
          <a:xfrm>
            <a:off x="0" y="1345920"/>
            <a:ext cx="9144000" cy="5175578"/>
          </a:xfrm>
        </p:spPr>
        <p:txBody>
          <a:bodyPr>
            <a:normAutofit/>
          </a:bodyPr>
          <a:lstStyle/>
          <a:p>
            <a:r>
              <a:rPr lang="en-US" sz="4000" dirty="0" smtClean="0"/>
              <a:t>How to become a knight</a:t>
            </a:r>
          </a:p>
          <a:p>
            <a:r>
              <a:rPr lang="en-US" sz="4000" dirty="0" smtClean="0"/>
              <a:t>Introduction to the Journals - Creative </a:t>
            </a:r>
            <a:r>
              <a:rPr lang="en-US" sz="4000" dirty="0"/>
              <a:t>Writing </a:t>
            </a:r>
            <a:endParaRPr lang="en-US" sz="4000" dirty="0" smtClean="0"/>
          </a:p>
          <a:p>
            <a:r>
              <a:rPr lang="en-US" sz="4000" dirty="0" smtClean="0"/>
              <a:t>Pathways Textbook (If there’s time) </a:t>
            </a:r>
            <a:r>
              <a:rPr lang="en-US" sz="4000" dirty="0" smtClean="0">
                <a:sym typeface="Wingdings"/>
              </a:rPr>
              <a:t></a:t>
            </a:r>
            <a:endParaRPr lang="en-US" sz="4000" dirty="0" smtClean="0"/>
          </a:p>
        </p:txBody>
      </p:sp>
    </p:spTree>
    <p:extLst>
      <p:ext uri="{BB962C8B-B14F-4D97-AF65-F5344CB8AC3E}">
        <p14:creationId xmlns:p14="http://schemas.microsoft.com/office/powerpoint/2010/main" val="183020107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wHAT</a:t>
            </a:r>
            <a:r>
              <a:rPr lang="en-US" dirty="0" smtClean="0"/>
              <a:t> IS THE </a:t>
            </a:r>
            <a:r>
              <a:rPr lang="en-US" dirty="0" err="1" smtClean="0"/>
              <a:t>cEREMONY</a:t>
            </a:r>
            <a:r>
              <a:rPr lang="en-US" dirty="0" smtClean="0"/>
              <a:t> </a:t>
            </a:r>
            <a:r>
              <a:rPr lang="en-US" dirty="0" err="1" smtClean="0"/>
              <a:t>cALLED</a:t>
            </a:r>
            <a:r>
              <a:rPr lang="en-US" dirty="0" smtClean="0"/>
              <a:t>?</a:t>
            </a:r>
            <a:endParaRPr lang="en-US" dirty="0"/>
          </a:p>
        </p:txBody>
      </p:sp>
      <p:pic>
        <p:nvPicPr>
          <p:cNvPr id="4" name="Content Placeholder 3" descr="knight-3.jpg"/>
          <p:cNvPicPr>
            <a:picLocks noGrp="1" noChangeAspect="1"/>
          </p:cNvPicPr>
          <p:nvPr>
            <p:ph idx="1"/>
          </p:nvPr>
        </p:nvPicPr>
        <p:blipFill>
          <a:blip r:embed="rId2">
            <a:extLst>
              <a:ext uri="{28A0092B-C50C-407E-A947-70E740481C1C}">
                <a14:useLocalDpi xmlns:a14="http://schemas.microsoft.com/office/drawing/2010/main" val="0"/>
              </a:ext>
            </a:extLst>
          </a:blip>
          <a:srcRect l="-80145" r="-80145"/>
          <a:stretch>
            <a:fillRect/>
          </a:stretch>
        </p:blipFill>
        <p:spPr>
          <a:xfrm>
            <a:off x="-1038982" y="1828800"/>
            <a:ext cx="11986769" cy="5029200"/>
          </a:xfrm>
        </p:spPr>
      </p:pic>
    </p:spTree>
    <p:extLst>
      <p:ext uri="{BB962C8B-B14F-4D97-AF65-F5344CB8AC3E}">
        <p14:creationId xmlns:p14="http://schemas.microsoft.com/office/powerpoint/2010/main" val="35739435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t>Knight Oath </a:t>
            </a:r>
            <a:endParaRPr lang="en-US"/>
          </a:p>
        </p:txBody>
      </p:sp>
      <p:sp>
        <p:nvSpPr>
          <p:cNvPr id="3" name="Content Placeholder 2"/>
          <p:cNvSpPr>
            <a:spLocks noGrp="1"/>
          </p:cNvSpPr>
          <p:nvPr>
            <p:ph idx="1"/>
          </p:nvPr>
        </p:nvSpPr>
        <p:spPr>
          <a:xfrm>
            <a:off x="0" y="1345920"/>
            <a:ext cx="9144000" cy="5512080"/>
          </a:xfrm>
        </p:spPr>
        <p:txBody>
          <a:bodyPr>
            <a:noAutofit/>
          </a:bodyPr>
          <a:lstStyle/>
          <a:p>
            <a:pPr marL="0" indent="0">
              <a:buNone/>
            </a:pPr>
            <a:r>
              <a:rPr lang="en-US" sz="3200" dirty="0"/>
              <a:t>Be loyal </a:t>
            </a:r>
            <a:r>
              <a:rPr lang="en-US" sz="3200" dirty="0" smtClean="0"/>
              <a:t>through your actions and words, </a:t>
            </a:r>
            <a:r>
              <a:rPr lang="en-US" sz="3200" dirty="0"/>
              <a:t>and serve every man as best you </a:t>
            </a:r>
            <a:r>
              <a:rPr lang="en-US" sz="3200" dirty="0" smtClean="0"/>
              <a:t>are able. </a:t>
            </a:r>
            <a:r>
              <a:rPr lang="en-US" sz="3200" dirty="0"/>
              <a:t>Seek the </a:t>
            </a:r>
            <a:r>
              <a:rPr lang="en-US" sz="3200" dirty="0" smtClean="0"/>
              <a:t>company </a:t>
            </a:r>
            <a:r>
              <a:rPr lang="en-US" sz="3200" dirty="0"/>
              <a:t>of good men; </a:t>
            </a:r>
            <a:r>
              <a:rPr lang="en-US" sz="3200" dirty="0" smtClean="0"/>
              <a:t>listen to </a:t>
            </a:r>
            <a:r>
              <a:rPr lang="en-US" sz="3200" dirty="0"/>
              <a:t>their words and remember them. Be humble and </a:t>
            </a:r>
            <a:r>
              <a:rPr lang="en-US" sz="3200" dirty="0" smtClean="0"/>
              <a:t>kind </a:t>
            </a:r>
            <a:r>
              <a:rPr lang="en-US" sz="3200" dirty="0"/>
              <a:t>wherever </a:t>
            </a:r>
            <a:r>
              <a:rPr lang="en-US" sz="3200" dirty="0" smtClean="0"/>
              <a:t>you go</a:t>
            </a:r>
            <a:r>
              <a:rPr lang="en-US" sz="3200" dirty="0"/>
              <a:t>, </a:t>
            </a:r>
            <a:r>
              <a:rPr lang="en-US" sz="3200" dirty="0" smtClean="0"/>
              <a:t>neither bragging nor, nor talking too much, or acting foolish. Look </a:t>
            </a:r>
            <a:r>
              <a:rPr lang="en-US" sz="3200" dirty="0"/>
              <a:t>to it that no </a:t>
            </a:r>
            <a:r>
              <a:rPr lang="en-US" sz="3200" dirty="0" smtClean="0"/>
              <a:t>lady or girl </a:t>
            </a:r>
            <a:r>
              <a:rPr lang="en-US" sz="3200" dirty="0"/>
              <a:t>be </a:t>
            </a:r>
            <a:r>
              <a:rPr lang="en-US" sz="3200" dirty="0" smtClean="0"/>
              <a:t>disappointed by the way you treat her, </a:t>
            </a:r>
            <a:r>
              <a:rPr lang="en-US" sz="3200" dirty="0"/>
              <a:t>nor any woman of </a:t>
            </a:r>
            <a:r>
              <a:rPr lang="en-US" sz="3200" dirty="0" smtClean="0"/>
              <a:t>any </a:t>
            </a:r>
            <a:r>
              <a:rPr lang="en-US" sz="3200" dirty="0"/>
              <a:t>quality. </a:t>
            </a:r>
            <a:r>
              <a:rPr lang="en-US" sz="3200" b="1" u="sng" dirty="0"/>
              <a:t>And if you fall into company where men speak with </a:t>
            </a:r>
            <a:r>
              <a:rPr lang="en-US" sz="3200" b="1" u="sng" dirty="0" smtClean="0"/>
              <a:t>disrespect </a:t>
            </a:r>
            <a:r>
              <a:rPr lang="en-US" sz="3200" b="1" u="sng" dirty="0"/>
              <a:t>of any woman, show by gracious words that it </a:t>
            </a:r>
            <a:r>
              <a:rPr lang="en-US" sz="3200" b="1" u="sng" dirty="0" err="1"/>
              <a:t>pleaseth</a:t>
            </a:r>
            <a:r>
              <a:rPr lang="en-US" sz="3200" b="1" u="sng" dirty="0"/>
              <a:t> you not, and depart.</a:t>
            </a:r>
          </a:p>
        </p:txBody>
      </p:sp>
    </p:spTree>
    <p:extLst>
      <p:ext uri="{BB962C8B-B14F-4D97-AF65-F5344CB8AC3E}">
        <p14:creationId xmlns:p14="http://schemas.microsoft.com/office/powerpoint/2010/main" val="3785900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oUR</a:t>
            </a:r>
            <a:r>
              <a:rPr lang="en-US" dirty="0" smtClean="0"/>
              <a:t> </a:t>
            </a:r>
            <a:r>
              <a:rPr lang="en-US" dirty="0" err="1" smtClean="0"/>
              <a:t>sCHOOLS</a:t>
            </a:r>
            <a:endParaRPr lang="en-US" dirty="0"/>
          </a:p>
        </p:txBody>
      </p:sp>
      <p:sp>
        <p:nvSpPr>
          <p:cNvPr id="3" name="Content Placeholder 2"/>
          <p:cNvSpPr>
            <a:spLocks noGrp="1"/>
          </p:cNvSpPr>
          <p:nvPr>
            <p:ph idx="1"/>
          </p:nvPr>
        </p:nvSpPr>
        <p:spPr>
          <a:xfrm>
            <a:off x="0" y="1511684"/>
            <a:ext cx="9144000" cy="5966106"/>
          </a:xfrm>
        </p:spPr>
        <p:txBody>
          <a:bodyPr>
            <a:noAutofit/>
          </a:bodyPr>
          <a:lstStyle/>
          <a:p>
            <a:pPr>
              <a:lnSpc>
                <a:spcPct val="60000"/>
              </a:lnSpc>
            </a:pPr>
            <a:r>
              <a:rPr lang="en-US" sz="3200" dirty="0" smtClean="0"/>
              <a:t>We Respect:</a:t>
            </a:r>
          </a:p>
          <a:p>
            <a:pPr>
              <a:lnSpc>
                <a:spcPct val="60000"/>
              </a:lnSpc>
            </a:pPr>
            <a:r>
              <a:rPr lang="en-US" sz="3600" b="1" dirty="0" smtClean="0"/>
              <a:t>S</a:t>
            </a:r>
            <a:r>
              <a:rPr lang="en-US" sz="3600" dirty="0" smtClean="0"/>
              <a:t>elf, by accepting and valuing ourselves for who we are.</a:t>
            </a:r>
          </a:p>
          <a:p>
            <a:pPr>
              <a:lnSpc>
                <a:spcPct val="60000"/>
              </a:lnSpc>
            </a:pPr>
            <a:r>
              <a:rPr lang="en-US" sz="3600" b="1" dirty="0" smtClean="0"/>
              <a:t>O</a:t>
            </a:r>
            <a:r>
              <a:rPr lang="en-US" sz="3600" dirty="0" smtClean="0"/>
              <a:t>thers, by accepting and valuing others for who they are.</a:t>
            </a:r>
          </a:p>
          <a:p>
            <a:pPr>
              <a:lnSpc>
                <a:spcPct val="60000"/>
              </a:lnSpc>
            </a:pPr>
            <a:r>
              <a:rPr lang="en-US" sz="3600" b="1" dirty="0" smtClean="0"/>
              <a:t>L</a:t>
            </a:r>
            <a:r>
              <a:rPr lang="en-US" sz="3600" dirty="0" smtClean="0"/>
              <a:t>earning, by seeking and valuing opportunities to learn.</a:t>
            </a:r>
          </a:p>
          <a:p>
            <a:pPr>
              <a:lnSpc>
                <a:spcPct val="60000"/>
              </a:lnSpc>
            </a:pPr>
            <a:r>
              <a:rPr lang="en-US" sz="3600" b="1" dirty="0" smtClean="0"/>
              <a:t>E</a:t>
            </a:r>
            <a:r>
              <a:rPr lang="en-US" sz="3600" dirty="0" smtClean="0"/>
              <a:t>nvironment, by protecting and conserving our surroundings.</a:t>
            </a:r>
          </a:p>
          <a:p>
            <a:pPr>
              <a:lnSpc>
                <a:spcPct val="60000"/>
              </a:lnSpc>
            </a:pPr>
            <a:r>
              <a:rPr lang="en-US" sz="3600" b="1" dirty="0" smtClean="0"/>
              <a:t>S</a:t>
            </a:r>
            <a:r>
              <a:rPr lang="en-US" sz="3600" dirty="0" smtClean="0"/>
              <a:t>afety, by thinking before acting.</a:t>
            </a:r>
            <a:endParaRPr lang="en-US" sz="3600" dirty="0"/>
          </a:p>
        </p:txBody>
      </p:sp>
    </p:spTree>
    <p:extLst>
      <p:ext uri="{BB962C8B-B14F-4D97-AF65-F5344CB8AC3E}">
        <p14:creationId xmlns:p14="http://schemas.microsoft.com/office/powerpoint/2010/main" val="36772016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hh-footer.png"/>
          <p:cNvPicPr>
            <a:picLocks noGrp="1" noChangeAspect="1"/>
          </p:cNvPicPr>
          <p:nvPr>
            <p:ph idx="1"/>
          </p:nvPr>
        </p:nvPicPr>
        <p:blipFill>
          <a:blip r:embed="rId2">
            <a:extLst>
              <a:ext uri="{28A0092B-C50C-407E-A947-70E740481C1C}">
                <a14:useLocalDpi xmlns:a14="http://schemas.microsoft.com/office/drawing/2010/main" val="0"/>
              </a:ext>
            </a:extLst>
          </a:blip>
          <a:srcRect t="-27088" b="-27088"/>
          <a:stretch>
            <a:fillRect/>
          </a:stretch>
        </p:blipFill>
        <p:spPr/>
      </p:pic>
    </p:spTree>
    <p:extLst>
      <p:ext uri="{BB962C8B-B14F-4D97-AF65-F5344CB8AC3E}">
        <p14:creationId xmlns:p14="http://schemas.microsoft.com/office/powerpoint/2010/main" val="23975020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Create our own Oath!</a:t>
            </a:r>
            <a:endParaRPr lang="en-US" dirty="0"/>
          </a:p>
        </p:txBody>
      </p:sp>
      <p:sp>
        <p:nvSpPr>
          <p:cNvPr id="3" name="Content Placeholder 2"/>
          <p:cNvSpPr>
            <a:spLocks noGrp="1"/>
          </p:cNvSpPr>
          <p:nvPr>
            <p:ph idx="1"/>
          </p:nvPr>
        </p:nvSpPr>
        <p:spPr>
          <a:xfrm>
            <a:off x="0" y="1345920"/>
            <a:ext cx="9144000" cy="5512080"/>
          </a:xfrm>
        </p:spPr>
        <p:txBody>
          <a:bodyPr>
            <a:normAutofit/>
          </a:bodyPr>
          <a:lstStyle/>
          <a:p>
            <a:r>
              <a:rPr lang="en-US" sz="4000" dirty="0" smtClean="0">
                <a:latin typeface="Century Gothic"/>
                <a:cs typeface="Century Gothic"/>
              </a:rPr>
              <a:t>What is a need in our community? </a:t>
            </a:r>
          </a:p>
          <a:p>
            <a:pPr lvl="3"/>
            <a:r>
              <a:rPr lang="en-US" sz="3600" dirty="0" smtClean="0">
                <a:latin typeface="Century Gothic"/>
                <a:cs typeface="Century Gothic"/>
              </a:rPr>
              <a:t>Either with our family, our friends, in our school, in our town? </a:t>
            </a:r>
          </a:p>
          <a:p>
            <a:pPr lvl="1"/>
            <a:endParaRPr lang="en-US" sz="4000" dirty="0">
              <a:latin typeface="Century Gothic"/>
              <a:cs typeface="Century Gothic"/>
            </a:endParaRPr>
          </a:p>
          <a:p>
            <a:pPr lvl="1"/>
            <a:r>
              <a:rPr lang="en-US" sz="4000" dirty="0" smtClean="0">
                <a:latin typeface="Century Gothic"/>
                <a:cs typeface="Century Gothic"/>
              </a:rPr>
              <a:t>What can we do to help? </a:t>
            </a:r>
          </a:p>
          <a:p>
            <a:pPr marL="282575" lvl="1" indent="0">
              <a:buNone/>
            </a:pPr>
            <a:endParaRPr lang="en-US" sz="4000" dirty="0" smtClean="0">
              <a:latin typeface="Century Gothic"/>
              <a:cs typeface="Century Gothic"/>
            </a:endParaRPr>
          </a:p>
          <a:p>
            <a:pPr lvl="1"/>
            <a:r>
              <a:rPr lang="en-US" sz="4000" dirty="0" smtClean="0">
                <a:latin typeface="Century Gothic"/>
                <a:cs typeface="Century Gothic"/>
              </a:rPr>
              <a:t>I will</a:t>
            </a:r>
            <a:r>
              <a:rPr lang="mr-IN" sz="4000" dirty="0" smtClean="0">
                <a:latin typeface="Century Gothic"/>
                <a:cs typeface="Century Gothic"/>
              </a:rPr>
              <a:t>…</a:t>
            </a:r>
            <a:r>
              <a:rPr lang="en-US" sz="4000" dirty="0" smtClean="0">
                <a:latin typeface="Century Gothic"/>
                <a:cs typeface="Century Gothic"/>
              </a:rPr>
              <a:t> </a:t>
            </a:r>
          </a:p>
          <a:p>
            <a:pPr lvl="1"/>
            <a:endParaRPr lang="en-US" dirty="0"/>
          </a:p>
          <a:p>
            <a:pPr lvl="1"/>
            <a:endParaRPr lang="en-US" dirty="0"/>
          </a:p>
        </p:txBody>
      </p:sp>
    </p:spTree>
    <p:extLst>
      <p:ext uri="{BB962C8B-B14F-4D97-AF65-F5344CB8AC3E}">
        <p14:creationId xmlns:p14="http://schemas.microsoft.com/office/powerpoint/2010/main" val="25182793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Conwy</a:t>
            </a:r>
            <a:r>
              <a:rPr lang="en-US" dirty="0" smtClean="0"/>
              <a:t> Castle</a:t>
            </a:r>
            <a:endParaRPr lang="en-US" dirty="0"/>
          </a:p>
        </p:txBody>
      </p:sp>
      <p:pic>
        <p:nvPicPr>
          <p:cNvPr id="4" name="Content Placeholder 3" descr="conwy01.jpg"/>
          <p:cNvPicPr>
            <a:picLocks noGrp="1" noChangeAspect="1"/>
          </p:cNvPicPr>
          <p:nvPr>
            <p:ph idx="1"/>
          </p:nvPr>
        </p:nvPicPr>
        <p:blipFill>
          <a:blip r:embed="rId2">
            <a:extLst>
              <a:ext uri="{28A0092B-C50C-407E-A947-70E740481C1C}">
                <a14:useLocalDpi xmlns:a14="http://schemas.microsoft.com/office/drawing/2010/main" val="0"/>
              </a:ext>
            </a:extLst>
          </a:blip>
          <a:srcRect l="-8800" r="-8800"/>
          <a:stretch>
            <a:fillRect/>
          </a:stretch>
        </p:blipFill>
        <p:spPr>
          <a:xfrm>
            <a:off x="-250126" y="1501014"/>
            <a:ext cx="9600959" cy="5138088"/>
          </a:xfrm>
        </p:spPr>
      </p:pic>
    </p:spTree>
    <p:extLst>
      <p:ext uri="{BB962C8B-B14F-4D97-AF65-F5344CB8AC3E}">
        <p14:creationId xmlns:p14="http://schemas.microsoft.com/office/powerpoint/2010/main" val="26928935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cb5d59cb7f90ffc0ba527a7817c6ff8.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 y="0"/>
            <a:ext cx="9121140" cy="6858000"/>
          </a:xfrm>
          <a:prstGeom prst="rect">
            <a:avLst/>
          </a:prstGeom>
        </p:spPr>
      </p:pic>
    </p:spTree>
    <p:extLst>
      <p:ext uri="{BB962C8B-B14F-4D97-AF65-F5344CB8AC3E}">
        <p14:creationId xmlns:p14="http://schemas.microsoft.com/office/powerpoint/2010/main" val="2486686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Westminster Abbey</a:t>
            </a:r>
            <a:endParaRPr lang="en-US" dirty="0"/>
          </a:p>
        </p:txBody>
      </p:sp>
      <p:pic>
        <p:nvPicPr>
          <p:cNvPr id="4" name="Content Placeholder 3" descr="westminster-abbey-church-600x425.jpg"/>
          <p:cNvPicPr>
            <a:picLocks noGrp="1" noChangeAspect="1"/>
          </p:cNvPicPr>
          <p:nvPr>
            <p:ph idx="1"/>
          </p:nvPr>
        </p:nvPicPr>
        <p:blipFill>
          <a:blip r:embed="rId2">
            <a:extLst>
              <a:ext uri="{28A0092B-C50C-407E-A947-70E740481C1C}">
                <a14:useLocalDpi xmlns:a14="http://schemas.microsoft.com/office/drawing/2010/main" val="0"/>
              </a:ext>
            </a:extLst>
          </a:blip>
          <a:srcRect l="-12499" r="-12499"/>
          <a:stretch>
            <a:fillRect/>
          </a:stretch>
        </p:blipFill>
        <p:spPr/>
      </p:pic>
    </p:spTree>
    <p:extLst>
      <p:ext uri="{BB962C8B-B14F-4D97-AF65-F5344CB8AC3E}">
        <p14:creationId xmlns:p14="http://schemas.microsoft.com/office/powerpoint/2010/main" val="12964141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English Longbow</a:t>
            </a:r>
            <a:endParaRPr lang="en-US" dirty="0"/>
          </a:p>
        </p:txBody>
      </p:sp>
      <p:pic>
        <p:nvPicPr>
          <p:cNvPr id="4" name="Content Placeholder 3" descr="08f6e81111c9f45a5e5236fa806fe052.jpg"/>
          <p:cNvPicPr>
            <a:picLocks noGrp="1" noChangeAspect="1"/>
          </p:cNvPicPr>
          <p:nvPr>
            <p:ph idx="1"/>
          </p:nvPr>
        </p:nvPicPr>
        <p:blipFill>
          <a:blip r:embed="rId2">
            <a:extLst>
              <a:ext uri="{28A0092B-C50C-407E-A947-70E740481C1C}">
                <a14:useLocalDpi xmlns:a14="http://schemas.microsoft.com/office/drawing/2010/main" val="0"/>
              </a:ext>
            </a:extLst>
          </a:blip>
          <a:srcRect l="-82351" r="-82351"/>
          <a:stretch>
            <a:fillRect/>
          </a:stretch>
        </p:blipFill>
        <p:spPr>
          <a:xfrm>
            <a:off x="-346327" y="1539502"/>
            <a:ext cx="9947286" cy="5118844"/>
          </a:xfrm>
        </p:spPr>
      </p:pic>
    </p:spTree>
    <p:extLst>
      <p:ext uri="{BB962C8B-B14F-4D97-AF65-F5344CB8AC3E}">
        <p14:creationId xmlns:p14="http://schemas.microsoft.com/office/powerpoint/2010/main" val="2605431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Jousting Lists</a:t>
            </a:r>
            <a:endParaRPr lang="en-US" dirty="0"/>
          </a:p>
        </p:txBody>
      </p:sp>
      <p:pic>
        <p:nvPicPr>
          <p:cNvPr id="4" name="Content Placeholder 3" descr="Jousting_Pitch.png"/>
          <p:cNvPicPr>
            <a:picLocks noGrp="1" noChangeAspect="1"/>
          </p:cNvPicPr>
          <p:nvPr>
            <p:ph idx="1"/>
          </p:nvPr>
        </p:nvPicPr>
        <p:blipFill>
          <a:blip r:embed="rId2" cstate="print">
            <a:extLst>
              <a:ext uri="{28A0092B-C50C-407E-A947-70E740481C1C}">
                <a14:useLocalDpi xmlns:a14="http://schemas.microsoft.com/office/drawing/2010/main" val="0"/>
              </a:ext>
            </a:extLst>
          </a:blip>
          <a:srcRect l="368" r="368"/>
          <a:stretch>
            <a:fillRect/>
          </a:stretch>
        </p:blipFill>
        <p:spPr/>
      </p:pic>
    </p:spTree>
    <p:extLst>
      <p:ext uri="{BB962C8B-B14F-4D97-AF65-F5344CB8AC3E}">
        <p14:creationId xmlns:p14="http://schemas.microsoft.com/office/powerpoint/2010/main" val="3778647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could become a Knight?</a:t>
            </a:r>
            <a:endParaRPr lang="en-US" dirty="0"/>
          </a:p>
        </p:txBody>
      </p:sp>
      <p:sp>
        <p:nvSpPr>
          <p:cNvPr id="3" name="Text Placeholder 2"/>
          <p:cNvSpPr>
            <a:spLocks noGrp="1"/>
          </p:cNvSpPr>
          <p:nvPr>
            <p:ph type="body" idx="1"/>
          </p:nvPr>
        </p:nvSpPr>
        <p:spPr/>
        <p:txBody>
          <a:bodyPr/>
          <a:lstStyle/>
          <a:p>
            <a:r>
              <a:rPr lang="en-US" dirty="0"/>
              <a:t>Women</a:t>
            </a:r>
          </a:p>
          <a:p>
            <a:endParaRPr lang="en-US" dirty="0"/>
          </a:p>
        </p:txBody>
      </p:sp>
      <p:sp>
        <p:nvSpPr>
          <p:cNvPr id="6" name="Content Placeholder 5"/>
          <p:cNvSpPr>
            <a:spLocks noGrp="1"/>
          </p:cNvSpPr>
          <p:nvPr>
            <p:ph sz="quarter" idx="4"/>
          </p:nvPr>
        </p:nvSpPr>
        <p:spPr/>
        <p:txBody>
          <a:bodyPr/>
          <a:lstStyle/>
          <a:p>
            <a:r>
              <a:rPr lang="en-US" dirty="0" smtClean="0"/>
              <a:t>1149 </a:t>
            </a:r>
            <a:r>
              <a:rPr lang="mr-IN" dirty="0" smtClean="0"/>
              <a:t>–</a:t>
            </a:r>
            <a:r>
              <a:rPr lang="en-US" dirty="0" smtClean="0"/>
              <a:t> Barcelona, Spain </a:t>
            </a:r>
            <a:r>
              <a:rPr lang="mr-IN" dirty="0" smtClean="0"/>
              <a:t>–</a:t>
            </a:r>
            <a:r>
              <a:rPr lang="en-US" dirty="0" smtClean="0"/>
              <a:t> Women are given the privileges of a knight for fighting against the Moors.</a:t>
            </a:r>
          </a:p>
          <a:p>
            <a:r>
              <a:rPr lang="en-US" dirty="0" smtClean="0"/>
              <a:t> 1223 </a:t>
            </a:r>
            <a:r>
              <a:rPr lang="mr-IN" dirty="0" smtClean="0"/>
              <a:t>–</a:t>
            </a:r>
            <a:r>
              <a:rPr lang="en-US" dirty="0" smtClean="0"/>
              <a:t> Order of the glorious Saint Mary </a:t>
            </a:r>
            <a:r>
              <a:rPr lang="mr-IN" dirty="0" smtClean="0"/>
              <a:t>–</a:t>
            </a:r>
            <a:r>
              <a:rPr lang="en-US" dirty="0" smtClean="0"/>
              <a:t> granted knighthood to women. </a:t>
            </a:r>
          </a:p>
          <a:p>
            <a:r>
              <a:rPr lang="en-US" dirty="0" smtClean="0">
                <a:hlinkClick r:id="rId2"/>
              </a:rPr>
              <a:t>Check it out </a:t>
            </a:r>
            <a:r>
              <a:rPr lang="en-US" dirty="0" smtClean="0">
                <a:sym typeface="Wingdings"/>
                <a:hlinkClick r:id="rId2"/>
              </a:rPr>
              <a:t> </a:t>
            </a:r>
            <a:endParaRPr lang="en-US" dirty="0" smtClean="0"/>
          </a:p>
          <a:p>
            <a:endParaRPr lang="en-US" dirty="0"/>
          </a:p>
        </p:txBody>
      </p:sp>
      <p:pic>
        <p:nvPicPr>
          <p:cNvPr id="9" name="Content Placeholder 8" descr="41ed1152a023f0b1bcb8d0537b715d7b.jpg"/>
          <p:cNvPicPr>
            <a:picLocks noGrp="1" noChangeAspect="1"/>
          </p:cNvPicPr>
          <p:nvPr>
            <p:ph sz="half" idx="2"/>
          </p:nvPr>
        </p:nvPicPr>
        <p:blipFill>
          <a:blip r:embed="rId3">
            <a:extLst>
              <a:ext uri="{28A0092B-C50C-407E-A947-70E740481C1C}">
                <a14:useLocalDpi xmlns:a14="http://schemas.microsoft.com/office/drawing/2010/main" val="0"/>
              </a:ext>
            </a:extLst>
          </a:blip>
          <a:srcRect t="15326" b="15326"/>
          <a:stretch>
            <a:fillRect/>
          </a:stretch>
        </p:blipFill>
        <p:spPr/>
      </p:pic>
    </p:spTree>
    <p:extLst>
      <p:ext uri="{BB962C8B-B14F-4D97-AF65-F5344CB8AC3E}">
        <p14:creationId xmlns:p14="http://schemas.microsoft.com/office/powerpoint/2010/main" val="38460451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Jousting</a:t>
            </a:r>
            <a:endParaRPr lang="en-US" dirty="0"/>
          </a:p>
        </p:txBody>
      </p:sp>
      <p:pic>
        <p:nvPicPr>
          <p:cNvPr id="4" name="Content Placeholder 3" descr="joust1.jpg"/>
          <p:cNvPicPr>
            <a:picLocks noGrp="1" noChangeAspect="1"/>
          </p:cNvPicPr>
          <p:nvPr>
            <p:ph idx="1"/>
          </p:nvPr>
        </p:nvPicPr>
        <p:blipFill>
          <a:blip r:embed="rId2">
            <a:extLst>
              <a:ext uri="{28A0092B-C50C-407E-A947-70E740481C1C}">
                <a14:useLocalDpi xmlns:a14="http://schemas.microsoft.com/office/drawing/2010/main" val="0"/>
              </a:ext>
            </a:extLst>
          </a:blip>
          <a:srcRect t="9378" b="9378"/>
          <a:stretch>
            <a:fillRect/>
          </a:stretch>
        </p:blipFill>
        <p:spPr/>
      </p:pic>
    </p:spTree>
    <p:extLst>
      <p:ext uri="{BB962C8B-B14F-4D97-AF65-F5344CB8AC3E}">
        <p14:creationId xmlns:p14="http://schemas.microsoft.com/office/powerpoint/2010/main" val="35399611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Stages to becoming a knight</a:t>
            </a:r>
            <a:endParaRPr lang="en-US" dirty="0"/>
          </a:p>
        </p:txBody>
      </p:sp>
      <p:pic>
        <p:nvPicPr>
          <p:cNvPr id="4" name="Content Placeholder 3" descr="knight.jpg"/>
          <p:cNvPicPr>
            <a:picLocks noGrp="1" noChangeAspect="1"/>
          </p:cNvPicPr>
          <p:nvPr>
            <p:ph idx="1"/>
          </p:nvPr>
        </p:nvPicPr>
        <p:blipFill>
          <a:blip r:embed="rId2">
            <a:extLst>
              <a:ext uri="{28A0092B-C50C-407E-A947-70E740481C1C}">
                <a14:useLocalDpi xmlns:a14="http://schemas.microsoft.com/office/drawing/2010/main" val="0"/>
              </a:ext>
            </a:extLst>
          </a:blip>
          <a:srcRect t="-49357" b="-49357"/>
          <a:stretch>
            <a:fillRect/>
          </a:stretch>
        </p:blipFill>
        <p:spPr>
          <a:xfrm>
            <a:off x="0" y="712020"/>
            <a:ext cx="9144000" cy="6696834"/>
          </a:xfrm>
        </p:spPr>
      </p:pic>
    </p:spTree>
    <p:extLst>
      <p:ext uri="{BB962C8B-B14F-4D97-AF65-F5344CB8AC3E}">
        <p14:creationId xmlns:p14="http://schemas.microsoft.com/office/powerpoint/2010/main" val="36404403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Pathways Textbook</a:t>
            </a:r>
            <a:endParaRPr lang="en-US" dirty="0"/>
          </a:p>
        </p:txBody>
      </p:sp>
      <p:sp>
        <p:nvSpPr>
          <p:cNvPr id="3" name="Content Placeholder 2"/>
          <p:cNvSpPr>
            <a:spLocks noGrp="1"/>
          </p:cNvSpPr>
          <p:nvPr>
            <p:ph idx="1"/>
          </p:nvPr>
        </p:nvSpPr>
        <p:spPr>
          <a:xfrm>
            <a:off x="0" y="1345920"/>
            <a:ext cx="9144000" cy="5512080"/>
          </a:xfrm>
        </p:spPr>
        <p:txBody>
          <a:bodyPr>
            <a:normAutofit lnSpcReduction="10000"/>
          </a:bodyPr>
          <a:lstStyle/>
          <a:p>
            <a:r>
              <a:rPr lang="en-US" sz="3600" dirty="0" smtClean="0"/>
              <a:t>Read Pages 141-143 in your Pathways Textbook, and answer the questions on the handout provided.</a:t>
            </a:r>
            <a:endParaRPr lang="en-US" sz="3600" dirty="0"/>
          </a:p>
          <a:p>
            <a:r>
              <a:rPr lang="en-US" sz="3600" dirty="0" smtClean="0"/>
              <a:t>Please use a separate piece of paper to answer your questions. (Write your name at the top </a:t>
            </a:r>
            <a:r>
              <a:rPr lang="en-US" sz="3600" dirty="0" smtClean="0">
                <a:sym typeface="Wingdings"/>
              </a:rPr>
              <a:t>)</a:t>
            </a:r>
            <a:endParaRPr lang="en-US" sz="3600" dirty="0" smtClean="0"/>
          </a:p>
          <a:p>
            <a:r>
              <a:rPr lang="en-US" sz="3600" dirty="0" smtClean="0"/>
              <a:t>Use full sentences.</a:t>
            </a:r>
          </a:p>
          <a:p>
            <a:r>
              <a:rPr lang="en-US" sz="3600" dirty="0" smtClean="0"/>
              <a:t>Do not use “he, she, them, or it” </a:t>
            </a:r>
            <a:r>
              <a:rPr lang="mr-IN" sz="3600" dirty="0" smtClean="0"/>
              <a:t>–</a:t>
            </a:r>
            <a:r>
              <a:rPr lang="en-US" sz="3600" dirty="0" smtClean="0"/>
              <a:t> be specific about who you’re referring to. </a:t>
            </a:r>
            <a:endParaRPr lang="en-US" sz="3600" dirty="0"/>
          </a:p>
        </p:txBody>
      </p:sp>
    </p:spTree>
    <p:extLst>
      <p:ext uri="{BB962C8B-B14F-4D97-AF65-F5344CB8AC3E}">
        <p14:creationId xmlns:p14="http://schemas.microsoft.com/office/powerpoint/2010/main" val="285535447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Brain Break</a:t>
            </a:r>
            <a:endParaRPr lang="en-US" dirty="0"/>
          </a:p>
        </p:txBody>
      </p:sp>
      <p:sp>
        <p:nvSpPr>
          <p:cNvPr id="3" name="Content Placeholder 2"/>
          <p:cNvSpPr>
            <a:spLocks noGrp="1"/>
          </p:cNvSpPr>
          <p:nvPr>
            <p:ph idx="1"/>
          </p:nvPr>
        </p:nvSpPr>
        <p:spPr>
          <a:xfrm>
            <a:off x="0" y="1345920"/>
            <a:ext cx="9144000" cy="5512080"/>
          </a:xfrm>
        </p:spPr>
        <p:txBody>
          <a:bodyPr>
            <a:normAutofit lnSpcReduction="10000"/>
          </a:bodyPr>
          <a:lstStyle/>
          <a:p>
            <a:pPr marL="0" indent="0">
              <a:buNone/>
            </a:pPr>
            <a:r>
              <a:rPr lang="en-US" b="1" u="sng" dirty="0" smtClean="0"/>
              <a:t> </a:t>
            </a:r>
            <a:r>
              <a:rPr lang="en-US" b="1" u="sng" dirty="0"/>
              <a:t>Opposite </a:t>
            </a:r>
            <a:r>
              <a:rPr lang="en-US" b="1" u="sng" dirty="0" smtClean="0"/>
              <a:t>Sides - Movement </a:t>
            </a:r>
            <a:r>
              <a:rPr lang="en-US" b="1" u="sng" dirty="0"/>
              <a:t>is critical to learning. </a:t>
            </a:r>
            <a:endParaRPr lang="en-US" b="1" u="sng" dirty="0" smtClean="0"/>
          </a:p>
          <a:p>
            <a:r>
              <a:rPr lang="en-US" sz="3600" dirty="0" smtClean="0"/>
              <a:t>Stand Up!</a:t>
            </a:r>
            <a:endParaRPr lang="en-US" sz="3600" dirty="0" smtClean="0">
              <a:sym typeface="Wingdings"/>
            </a:endParaRPr>
          </a:p>
          <a:p>
            <a:r>
              <a:rPr lang="en-US" sz="3600" dirty="0" smtClean="0"/>
              <a:t>Try blinking with your </a:t>
            </a:r>
            <a:r>
              <a:rPr lang="en-US" sz="3600" dirty="0"/>
              <a:t>right eye while snapping the fingers of their left hand. Repeat this with the left eye and right hand</a:t>
            </a:r>
            <a:r>
              <a:rPr lang="en-US" sz="3600" dirty="0" smtClean="0"/>
              <a:t>.</a:t>
            </a:r>
          </a:p>
          <a:p>
            <a:r>
              <a:rPr lang="en-US" sz="3600" dirty="0" smtClean="0"/>
              <a:t>If you’ve mastered this </a:t>
            </a:r>
            <a:r>
              <a:rPr lang="mr-IN" sz="3600" dirty="0" smtClean="0"/>
              <a:t>–</a:t>
            </a:r>
            <a:r>
              <a:rPr lang="en-US" sz="3600" dirty="0" smtClean="0"/>
              <a:t> Try tapping your left foot, while blinking your left eye, and snapping your finger on your right hand. </a:t>
            </a:r>
          </a:p>
          <a:p>
            <a:r>
              <a:rPr lang="en-US" sz="3600" dirty="0" smtClean="0"/>
              <a:t>Switch it up, speed it up! </a:t>
            </a:r>
            <a:r>
              <a:rPr lang="en-US" sz="3600" dirty="0" smtClean="0">
                <a:sym typeface="Wingdings"/>
              </a:rPr>
              <a:t> </a:t>
            </a:r>
            <a:endParaRPr lang="en-US" sz="3600" dirty="0"/>
          </a:p>
        </p:txBody>
      </p:sp>
    </p:spTree>
    <p:extLst>
      <p:ext uri="{BB962C8B-B14F-4D97-AF65-F5344CB8AC3E}">
        <p14:creationId xmlns:p14="http://schemas.microsoft.com/office/powerpoint/2010/main" val="15220973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 over the ANSWERS </a:t>
            </a:r>
            <a:endParaRPr lang="en-US" dirty="0"/>
          </a:p>
        </p:txBody>
      </p:sp>
      <p:sp>
        <p:nvSpPr>
          <p:cNvPr id="3" name="Content Placeholder 2"/>
          <p:cNvSpPr>
            <a:spLocks noGrp="1"/>
          </p:cNvSpPr>
          <p:nvPr>
            <p:ph idx="1"/>
          </p:nvPr>
        </p:nvSpPr>
        <p:spPr>
          <a:xfrm>
            <a:off x="0" y="1345920"/>
            <a:ext cx="9144000" cy="5512080"/>
          </a:xfrm>
        </p:spPr>
        <p:txBody>
          <a:bodyPr>
            <a:normAutofit/>
          </a:bodyPr>
          <a:lstStyle/>
          <a:p>
            <a:pPr marL="0" indent="0" algn="ctr">
              <a:buNone/>
            </a:pPr>
            <a:endParaRPr lang="en-US" sz="5400" dirty="0" smtClean="0"/>
          </a:p>
          <a:p>
            <a:pPr marL="0" indent="0" algn="ctr">
              <a:buNone/>
            </a:pPr>
            <a:r>
              <a:rPr lang="en-US" sz="5400" dirty="0" smtClean="0"/>
              <a:t>Please take out your worksheet, we are going to go over the answers. </a:t>
            </a:r>
            <a:endParaRPr lang="en-US" sz="5400" dirty="0"/>
          </a:p>
        </p:txBody>
      </p:sp>
    </p:spTree>
    <p:extLst>
      <p:ext uri="{BB962C8B-B14F-4D97-AF65-F5344CB8AC3E}">
        <p14:creationId xmlns:p14="http://schemas.microsoft.com/office/powerpoint/2010/main" val="12482171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L3 - Overview</a:t>
            </a:r>
            <a:endParaRPr lang="en-US" dirty="0"/>
          </a:p>
        </p:txBody>
      </p:sp>
      <p:sp>
        <p:nvSpPr>
          <p:cNvPr id="3" name="Content Placeholder 2"/>
          <p:cNvSpPr>
            <a:spLocks noGrp="1"/>
          </p:cNvSpPr>
          <p:nvPr>
            <p:ph idx="1"/>
          </p:nvPr>
        </p:nvSpPr>
        <p:spPr>
          <a:xfrm>
            <a:off x="0" y="1345920"/>
            <a:ext cx="9144000" cy="5512080"/>
          </a:xfrm>
        </p:spPr>
        <p:txBody>
          <a:bodyPr>
            <a:normAutofit/>
          </a:bodyPr>
          <a:lstStyle/>
          <a:p>
            <a:r>
              <a:rPr lang="en-US" sz="3600" dirty="0" smtClean="0"/>
              <a:t>Silent Reading!</a:t>
            </a:r>
          </a:p>
          <a:p>
            <a:r>
              <a:rPr lang="en-US" sz="3600" dirty="0" smtClean="0"/>
              <a:t>Watch 3 Movie Clips</a:t>
            </a:r>
          </a:p>
          <a:p>
            <a:r>
              <a:rPr lang="en-US" sz="3600" dirty="0" smtClean="0"/>
              <a:t>Finish our Pathways Textbook Reading</a:t>
            </a:r>
          </a:p>
          <a:p>
            <a:r>
              <a:rPr lang="en-US" sz="3600" dirty="0" smtClean="0"/>
              <a:t>Finish our ‘History of Knights Handout’</a:t>
            </a:r>
            <a:endParaRPr lang="en-US" dirty="0"/>
          </a:p>
          <a:p>
            <a:r>
              <a:rPr lang="en-US" sz="3600" dirty="0" smtClean="0"/>
              <a:t>Journal Writing </a:t>
            </a:r>
            <a:endParaRPr lang="en-US" sz="3600" dirty="0"/>
          </a:p>
        </p:txBody>
      </p:sp>
    </p:spTree>
    <p:extLst>
      <p:ext uri="{BB962C8B-B14F-4D97-AF65-F5344CB8AC3E}">
        <p14:creationId xmlns:p14="http://schemas.microsoft.com/office/powerpoint/2010/main" val="15759417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IMG_0616.JPG"/>
          <p:cNvPicPr>
            <a:picLocks noGrp="1" noChangeAspect="1"/>
          </p:cNvPicPr>
          <p:nvPr>
            <p:ph idx="1"/>
          </p:nvPr>
        </p:nvPicPr>
        <p:blipFill>
          <a:blip r:embed="rId2" cstate="print">
            <a:extLst>
              <a:ext uri="{28A0092B-C50C-407E-A947-70E740481C1C}">
                <a14:useLocalDpi xmlns:a14="http://schemas.microsoft.com/office/drawing/2010/main" val="0"/>
              </a:ext>
            </a:extLst>
          </a:blip>
          <a:srcRect l="-16188" r="-16188"/>
          <a:stretch>
            <a:fillRect/>
          </a:stretch>
        </p:blipFill>
        <p:spPr>
          <a:xfrm rot="5400000">
            <a:off x="100451" y="-1081883"/>
            <a:ext cx="8943097" cy="9143999"/>
          </a:xfrm>
        </p:spPr>
      </p:pic>
    </p:spTree>
    <p:extLst>
      <p:ext uri="{BB962C8B-B14F-4D97-AF65-F5344CB8AC3E}">
        <p14:creationId xmlns:p14="http://schemas.microsoft.com/office/powerpoint/2010/main" val="17581502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Moviessssss</a:t>
            </a:r>
            <a:r>
              <a:rPr lang="en-US" dirty="0" smtClean="0"/>
              <a:t>! </a:t>
            </a:r>
            <a:endParaRPr lang="en-US" dirty="0"/>
          </a:p>
        </p:txBody>
      </p:sp>
      <p:sp>
        <p:nvSpPr>
          <p:cNvPr id="3" name="Content Placeholder 2"/>
          <p:cNvSpPr>
            <a:spLocks noGrp="1"/>
          </p:cNvSpPr>
          <p:nvPr>
            <p:ph idx="1"/>
          </p:nvPr>
        </p:nvSpPr>
        <p:spPr/>
        <p:txBody>
          <a:bodyPr>
            <a:normAutofit lnSpcReduction="10000"/>
          </a:bodyPr>
          <a:lstStyle/>
          <a:p>
            <a:r>
              <a:rPr lang="en-US" sz="4400" dirty="0" smtClean="0"/>
              <a:t>Putting on a </a:t>
            </a:r>
            <a:r>
              <a:rPr lang="en-US" sz="4400" dirty="0" smtClean="0">
                <a:hlinkClick r:id="rId2"/>
              </a:rPr>
              <a:t>Knights</a:t>
            </a:r>
            <a:r>
              <a:rPr lang="en-US" sz="4400" dirty="0" smtClean="0"/>
              <a:t> Armor </a:t>
            </a:r>
          </a:p>
          <a:p>
            <a:endParaRPr lang="en-US" sz="4400" dirty="0"/>
          </a:p>
          <a:p>
            <a:r>
              <a:rPr lang="en-US" sz="4400" dirty="0" smtClean="0"/>
              <a:t>Sewing </a:t>
            </a:r>
            <a:r>
              <a:rPr lang="en-US" sz="4400" dirty="0" smtClean="0">
                <a:hlinkClick r:id="rId3"/>
              </a:rPr>
              <a:t>Chain Mail</a:t>
            </a:r>
            <a:endParaRPr lang="en-US" sz="4400" dirty="0" smtClean="0"/>
          </a:p>
          <a:p>
            <a:pPr marL="0" indent="0">
              <a:buNone/>
            </a:pPr>
            <a:endParaRPr lang="en-US" sz="4400" dirty="0" smtClean="0"/>
          </a:p>
          <a:p>
            <a:r>
              <a:rPr lang="en-US" sz="4400" dirty="0" smtClean="0"/>
              <a:t>Forging a </a:t>
            </a:r>
            <a:r>
              <a:rPr lang="en-US" sz="4400" dirty="0" smtClean="0">
                <a:hlinkClick r:id="rId4"/>
              </a:rPr>
              <a:t>weapon </a:t>
            </a:r>
            <a:endParaRPr lang="en-US" sz="4400" dirty="0" smtClean="0"/>
          </a:p>
          <a:p>
            <a:endParaRPr lang="en-US" dirty="0"/>
          </a:p>
          <a:p>
            <a:endParaRPr lang="en-US" dirty="0" smtClean="0"/>
          </a:p>
          <a:p>
            <a:endParaRPr lang="en-US" dirty="0"/>
          </a:p>
        </p:txBody>
      </p:sp>
    </p:spTree>
    <p:extLst>
      <p:ext uri="{BB962C8B-B14F-4D97-AF65-F5344CB8AC3E}">
        <p14:creationId xmlns:p14="http://schemas.microsoft.com/office/powerpoint/2010/main" val="34878816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Lance</a:t>
            </a:r>
            <a:endParaRPr lang="en-US" dirty="0"/>
          </a:p>
        </p:txBody>
      </p:sp>
      <p:pic>
        <p:nvPicPr>
          <p:cNvPr id="4" name="Content Placeholder 3" descr="Dead_rising_Lance_(Weapon).png"/>
          <p:cNvPicPr>
            <a:picLocks noGrp="1" noChangeAspect="1"/>
          </p:cNvPicPr>
          <p:nvPr>
            <p:ph idx="1"/>
          </p:nvPr>
        </p:nvPicPr>
        <p:blipFill>
          <a:blip r:embed="rId3">
            <a:extLst>
              <a:ext uri="{28A0092B-C50C-407E-A947-70E740481C1C}">
                <a14:useLocalDpi xmlns:a14="http://schemas.microsoft.com/office/drawing/2010/main" val="0"/>
              </a:ext>
            </a:extLst>
          </a:blip>
          <a:srcRect t="-100196" b="-100196"/>
          <a:stretch>
            <a:fillRect/>
          </a:stretch>
        </p:blipFill>
        <p:spPr>
          <a:xfrm>
            <a:off x="0" y="1482412"/>
            <a:ext cx="7583488" cy="2520293"/>
          </a:xfrm>
        </p:spPr>
      </p:pic>
      <p:pic>
        <p:nvPicPr>
          <p:cNvPr id="5" name="Picture 4" descr="Unknow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733968"/>
            <a:ext cx="9144000" cy="2019300"/>
          </a:xfrm>
          <a:prstGeom prst="rect">
            <a:avLst/>
          </a:prstGeom>
        </p:spPr>
      </p:pic>
    </p:spTree>
    <p:extLst>
      <p:ext uri="{BB962C8B-B14F-4D97-AF65-F5344CB8AC3E}">
        <p14:creationId xmlns:p14="http://schemas.microsoft.com/office/powerpoint/2010/main" val="37581711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Chain Mail </a:t>
            </a:r>
            <a:endParaRPr lang="en-US" dirty="0"/>
          </a:p>
        </p:txBody>
      </p:sp>
      <p:pic>
        <p:nvPicPr>
          <p:cNvPr id="4" name="Content Placeholder 3" descr="Unknown.jpg"/>
          <p:cNvPicPr>
            <a:picLocks noGrp="1" noChangeAspect="1"/>
          </p:cNvPicPr>
          <p:nvPr>
            <p:ph idx="1"/>
          </p:nvPr>
        </p:nvPicPr>
        <p:blipFill>
          <a:blip r:embed="rId2">
            <a:extLst>
              <a:ext uri="{28A0092B-C50C-407E-A947-70E740481C1C}">
                <a14:useLocalDpi xmlns:a14="http://schemas.microsoft.com/office/drawing/2010/main" val="0"/>
              </a:ext>
            </a:extLst>
          </a:blip>
          <a:srcRect l="-38234" r="-38234"/>
          <a:stretch>
            <a:fillRect/>
          </a:stretch>
        </p:blipFill>
        <p:spPr>
          <a:xfrm>
            <a:off x="-1664067" y="1828800"/>
            <a:ext cx="7583488" cy="4297363"/>
          </a:xfrm>
        </p:spPr>
      </p:pic>
      <p:pic>
        <p:nvPicPr>
          <p:cNvPr id="5" name="Picture 4" descr="FZCSAQ8F2ZL53DX.MEDIU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9850" y="2675553"/>
            <a:ext cx="4834150" cy="3625613"/>
          </a:xfrm>
          <a:prstGeom prst="rect">
            <a:avLst/>
          </a:prstGeom>
        </p:spPr>
      </p:pic>
    </p:spTree>
    <p:extLst>
      <p:ext uri="{BB962C8B-B14F-4D97-AF65-F5344CB8AC3E}">
        <p14:creationId xmlns:p14="http://schemas.microsoft.com/office/powerpoint/2010/main" val="10391919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bECOMING</a:t>
            </a:r>
            <a:r>
              <a:rPr lang="en-US" dirty="0" smtClean="0"/>
              <a:t> A </a:t>
            </a:r>
            <a:r>
              <a:rPr lang="en-US" dirty="0" err="1" smtClean="0"/>
              <a:t>kNIGHT</a:t>
            </a:r>
            <a:r>
              <a:rPr lang="en-US" dirty="0" smtClean="0"/>
              <a:t> </a:t>
            </a:r>
            <a:r>
              <a:rPr lang="en-US" dirty="0" smtClean="0">
                <a:sym typeface="Wingdings"/>
              </a:rPr>
              <a:t></a:t>
            </a:r>
            <a:endParaRPr lang="en-US" dirty="0"/>
          </a:p>
        </p:txBody>
      </p:sp>
      <p:sp>
        <p:nvSpPr>
          <p:cNvPr id="3" name="Content Placeholder 2"/>
          <p:cNvSpPr>
            <a:spLocks noGrp="1"/>
          </p:cNvSpPr>
          <p:nvPr>
            <p:ph idx="1"/>
          </p:nvPr>
        </p:nvSpPr>
        <p:spPr>
          <a:xfrm>
            <a:off x="0" y="1345920"/>
            <a:ext cx="9143999" cy="5512080"/>
          </a:xfrm>
        </p:spPr>
        <p:txBody>
          <a:bodyPr>
            <a:normAutofit/>
          </a:bodyPr>
          <a:lstStyle/>
          <a:p>
            <a:r>
              <a:rPr lang="en-US" sz="2800" dirty="0" smtClean="0"/>
              <a:t>The Right Connections </a:t>
            </a:r>
            <a:r>
              <a:rPr lang="mr-IN" sz="2800" dirty="0" smtClean="0"/>
              <a:t>–</a:t>
            </a:r>
            <a:r>
              <a:rPr lang="en-US" sz="2800" dirty="0" smtClean="0"/>
              <a:t> It was expensive!</a:t>
            </a:r>
          </a:p>
          <a:p>
            <a:pPr lvl="1"/>
            <a:r>
              <a:rPr lang="en-US" sz="2800" dirty="0" smtClean="0"/>
              <a:t>You would need to buy armor, a horse, and train. </a:t>
            </a:r>
          </a:p>
          <a:p>
            <a:pPr lvl="1"/>
            <a:r>
              <a:rPr lang="en-US" sz="2800" dirty="0" smtClean="0"/>
              <a:t>Anyone could be a knight, but most knights came from noble families.</a:t>
            </a:r>
          </a:p>
          <a:p>
            <a:r>
              <a:rPr lang="en-US" sz="2800" dirty="0" smtClean="0"/>
              <a:t>Upbringing</a:t>
            </a:r>
          </a:p>
          <a:p>
            <a:pPr lvl="1"/>
            <a:r>
              <a:rPr lang="en-US" sz="2800" dirty="0" smtClean="0"/>
              <a:t>Stay at home till age 7</a:t>
            </a:r>
          </a:p>
          <a:p>
            <a:pPr lvl="1"/>
            <a:r>
              <a:rPr lang="en-US" sz="2800" dirty="0" smtClean="0"/>
              <a:t>Learn good manners and begin to understand the role of chivalry, honor, and servitude</a:t>
            </a:r>
          </a:p>
          <a:p>
            <a:pPr lvl="1"/>
            <a:r>
              <a:rPr lang="en-US" sz="2800" dirty="0" smtClean="0"/>
              <a:t>Attend tournaments and hear stories about other knights.</a:t>
            </a:r>
          </a:p>
        </p:txBody>
      </p:sp>
    </p:spTree>
    <p:extLst>
      <p:ext uri="{BB962C8B-B14F-4D97-AF65-F5344CB8AC3E}">
        <p14:creationId xmlns:p14="http://schemas.microsoft.com/office/powerpoint/2010/main" val="24593788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effectLst/>
              </a:rPr>
              <a:t>History of Knights </a:t>
            </a:r>
            <a:r>
              <a:rPr lang="en-CA" dirty="0">
                <a:effectLst/>
              </a:rPr>
              <a:t/>
            </a:r>
            <a:br>
              <a:rPr lang="en-CA" dirty="0">
                <a:effectLst/>
              </a:rPr>
            </a:br>
            <a:r>
              <a:rPr lang="en-CA" dirty="0" smtClean="0">
                <a:effectLst/>
              </a:rPr>
              <a:t>handout</a:t>
            </a:r>
            <a:endParaRPr lang="en-US" dirty="0"/>
          </a:p>
        </p:txBody>
      </p:sp>
      <p:sp>
        <p:nvSpPr>
          <p:cNvPr id="3" name="Content Placeholder 2"/>
          <p:cNvSpPr>
            <a:spLocks noGrp="1"/>
          </p:cNvSpPr>
          <p:nvPr>
            <p:ph idx="1"/>
          </p:nvPr>
        </p:nvSpPr>
        <p:spPr>
          <a:xfrm>
            <a:off x="0" y="1345920"/>
            <a:ext cx="9144000" cy="5512080"/>
          </a:xfrm>
        </p:spPr>
        <p:txBody>
          <a:bodyPr/>
          <a:lstStyle/>
          <a:p>
            <a:r>
              <a:rPr lang="en-US" sz="3600" dirty="0" smtClean="0">
                <a:cs typeface="Apple Chancery"/>
              </a:rPr>
              <a:t>Using the “</a:t>
            </a:r>
            <a:r>
              <a:rPr lang="en-US" sz="3600" dirty="0" smtClean="0">
                <a:effectLst/>
                <a:cs typeface="Apple Chancery"/>
              </a:rPr>
              <a:t>Knights</a:t>
            </a:r>
            <a:r>
              <a:rPr lang="en-US" sz="3600" dirty="0">
                <a:effectLst/>
                <a:cs typeface="Apple Chancery"/>
              </a:rPr>
              <a:t>, Armor, Weapons and </a:t>
            </a:r>
            <a:r>
              <a:rPr lang="en-US" sz="3600" dirty="0" smtClean="0">
                <a:effectLst/>
                <a:cs typeface="Apple Chancery"/>
              </a:rPr>
              <a:t>Chivalry” handout, answer the questions on a separate piece of paper.</a:t>
            </a:r>
            <a:endParaRPr lang="en-US" sz="3600" dirty="0">
              <a:effectLst/>
              <a:cs typeface="Apple Chancery"/>
            </a:endParaRPr>
          </a:p>
          <a:p>
            <a:r>
              <a:rPr lang="en-US" sz="3600" dirty="0" smtClean="0">
                <a:effectLst/>
                <a:cs typeface="Apple Chancery"/>
              </a:rPr>
              <a:t>Please write your name at the top of the page.</a:t>
            </a:r>
          </a:p>
          <a:p>
            <a:r>
              <a:rPr lang="en-US" sz="3600" dirty="0" smtClean="0">
                <a:effectLst/>
                <a:cs typeface="Apple Chancery"/>
              </a:rPr>
              <a:t>Answer in full sentences.</a:t>
            </a:r>
          </a:p>
          <a:p>
            <a:r>
              <a:rPr lang="en-US" sz="3600" dirty="0" smtClean="0">
                <a:effectLst/>
                <a:cs typeface="Apple Chancery"/>
              </a:rPr>
              <a:t>Do not use he, she, them or it.</a:t>
            </a:r>
            <a:endParaRPr lang="en-CA" sz="3600" dirty="0">
              <a:effectLst/>
              <a:cs typeface="Apple Chancery"/>
            </a:endParaRPr>
          </a:p>
          <a:p>
            <a:endParaRPr lang="en-US" dirty="0"/>
          </a:p>
        </p:txBody>
      </p:sp>
    </p:spTree>
    <p:extLst>
      <p:ext uri="{BB962C8B-B14F-4D97-AF65-F5344CB8AC3E}">
        <p14:creationId xmlns:p14="http://schemas.microsoft.com/office/powerpoint/2010/main" val="17396855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L3 </a:t>
            </a:r>
            <a:r>
              <a:rPr lang="mr-IN" dirty="0" smtClean="0"/>
              <a:t>–</a:t>
            </a:r>
            <a:r>
              <a:rPr lang="en-US" dirty="0" smtClean="0"/>
              <a:t> Overview: </a:t>
            </a:r>
            <a:br>
              <a:rPr lang="en-US" dirty="0" smtClean="0"/>
            </a:br>
            <a:r>
              <a:rPr lang="en-US" dirty="0" smtClean="0"/>
              <a:t>Heraldry</a:t>
            </a:r>
            <a:endParaRPr lang="en-US" dirty="0"/>
          </a:p>
        </p:txBody>
      </p:sp>
      <p:sp>
        <p:nvSpPr>
          <p:cNvPr id="3" name="Content Placeholder 2"/>
          <p:cNvSpPr>
            <a:spLocks noGrp="1"/>
          </p:cNvSpPr>
          <p:nvPr>
            <p:ph idx="1"/>
          </p:nvPr>
        </p:nvSpPr>
        <p:spPr/>
        <p:txBody>
          <a:bodyPr>
            <a:normAutofit/>
          </a:bodyPr>
          <a:lstStyle/>
          <a:p>
            <a:r>
              <a:rPr lang="en-US" sz="4000" dirty="0" smtClean="0"/>
              <a:t>Silent Reading </a:t>
            </a:r>
          </a:p>
          <a:p>
            <a:r>
              <a:rPr lang="en-US" sz="4000" dirty="0" smtClean="0"/>
              <a:t>Power-point on Heraldry </a:t>
            </a:r>
          </a:p>
          <a:p>
            <a:r>
              <a:rPr lang="en-US" sz="4000" dirty="0" smtClean="0"/>
              <a:t>Pathways Textbook </a:t>
            </a:r>
            <a:r>
              <a:rPr lang="mr-IN" sz="4000" dirty="0" smtClean="0"/>
              <a:t>–</a:t>
            </a:r>
            <a:r>
              <a:rPr lang="en-US" sz="4000" dirty="0" smtClean="0"/>
              <a:t> </a:t>
            </a:r>
            <a:r>
              <a:rPr lang="en-US" sz="4000" dirty="0" err="1" smtClean="0"/>
              <a:t>Pg</a:t>
            </a:r>
            <a:r>
              <a:rPr lang="en-US" sz="4000" dirty="0" smtClean="0"/>
              <a:t> 144</a:t>
            </a:r>
          </a:p>
          <a:p>
            <a:r>
              <a:rPr lang="en-US" sz="4000" dirty="0" smtClean="0"/>
              <a:t>Creative Writing </a:t>
            </a:r>
            <a:r>
              <a:rPr lang="mr-IN" sz="4000" dirty="0" smtClean="0"/>
              <a:t>–</a:t>
            </a:r>
            <a:r>
              <a:rPr lang="en-US" sz="4000" dirty="0" smtClean="0"/>
              <a:t> Journal </a:t>
            </a:r>
            <a:endParaRPr lang="en-US" sz="4000" dirty="0"/>
          </a:p>
        </p:txBody>
      </p:sp>
    </p:spTree>
    <p:extLst>
      <p:ext uri="{BB962C8B-B14F-4D97-AF65-F5344CB8AC3E}">
        <p14:creationId xmlns:p14="http://schemas.microsoft.com/office/powerpoint/2010/main" val="13684016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Who’s WHO?</a:t>
            </a:r>
            <a:endParaRPr lang="en-US" dirty="0"/>
          </a:p>
        </p:txBody>
      </p:sp>
      <p:pic>
        <p:nvPicPr>
          <p:cNvPr id="4" name="Content Placeholder 3" descr="knights-fighting.jpg"/>
          <p:cNvPicPr>
            <a:picLocks noGrp="1" noChangeAspect="1"/>
          </p:cNvPicPr>
          <p:nvPr>
            <p:ph idx="1"/>
          </p:nvPr>
        </p:nvPicPr>
        <p:blipFill>
          <a:blip r:embed="rId2">
            <a:extLst>
              <a:ext uri="{28A0092B-C50C-407E-A947-70E740481C1C}">
                <a14:useLocalDpi xmlns:a14="http://schemas.microsoft.com/office/drawing/2010/main" val="0"/>
              </a:ext>
            </a:extLst>
          </a:blip>
          <a:srcRect l="-12117" r="-12117"/>
          <a:stretch>
            <a:fillRect/>
          </a:stretch>
        </p:blipFill>
        <p:spPr>
          <a:xfrm>
            <a:off x="1" y="1511801"/>
            <a:ext cx="9143999" cy="5346199"/>
          </a:xfrm>
        </p:spPr>
      </p:pic>
    </p:spTree>
    <p:extLst>
      <p:ext uri="{BB962C8B-B14F-4D97-AF65-F5344CB8AC3E}">
        <p14:creationId xmlns:p14="http://schemas.microsoft.com/office/powerpoint/2010/main" val="36621056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Heraldry </a:t>
            </a:r>
            <a:r>
              <a:rPr lang="en-US" dirty="0" smtClean="0">
                <a:sym typeface="Wingdings"/>
              </a:rPr>
              <a:t></a:t>
            </a:r>
            <a:endParaRPr lang="en-US" dirty="0"/>
          </a:p>
        </p:txBody>
      </p:sp>
      <p:sp>
        <p:nvSpPr>
          <p:cNvPr id="3" name="Text Placeholder 2"/>
          <p:cNvSpPr>
            <a:spLocks noGrp="1"/>
          </p:cNvSpPr>
          <p:nvPr>
            <p:ph type="body" idx="1"/>
          </p:nvPr>
        </p:nvSpPr>
        <p:spPr/>
        <p:txBody>
          <a:bodyPr/>
          <a:lstStyle/>
          <a:p>
            <a:r>
              <a:rPr lang="en-US" dirty="0" smtClean="0"/>
              <a:t>Heraldry</a:t>
            </a:r>
            <a:endParaRPr lang="en-US" dirty="0"/>
          </a:p>
        </p:txBody>
      </p:sp>
      <p:sp>
        <p:nvSpPr>
          <p:cNvPr id="4" name="Content Placeholder 3"/>
          <p:cNvSpPr>
            <a:spLocks noGrp="1"/>
          </p:cNvSpPr>
          <p:nvPr>
            <p:ph sz="half" idx="2"/>
          </p:nvPr>
        </p:nvSpPr>
        <p:spPr>
          <a:xfrm>
            <a:off x="0" y="2393576"/>
            <a:ext cx="4345623" cy="4464424"/>
          </a:xfrm>
        </p:spPr>
        <p:txBody>
          <a:bodyPr/>
          <a:lstStyle/>
          <a:p>
            <a:r>
              <a:rPr lang="en-US" sz="3200" dirty="0"/>
              <a:t>is a system of identification that developed during the </a:t>
            </a:r>
            <a:r>
              <a:rPr lang="en-US" sz="3200" b="1" dirty="0"/>
              <a:t>Middle Ages</a:t>
            </a:r>
            <a:r>
              <a:rPr lang="en-US" sz="3200" dirty="0"/>
              <a:t> in order to help identify fully armored knights on the battle and tournament field.</a:t>
            </a:r>
          </a:p>
          <a:p>
            <a:endParaRPr lang="en-US" dirty="0"/>
          </a:p>
        </p:txBody>
      </p:sp>
      <p:pic>
        <p:nvPicPr>
          <p:cNvPr id="9" name="Content Placeholder 8" descr="Ammanford.jpg"/>
          <p:cNvPicPr>
            <a:picLocks noGrp="1" noChangeAspect="1"/>
          </p:cNvPicPr>
          <p:nvPr>
            <p:ph sz="quarter" idx="4"/>
          </p:nvPr>
        </p:nvPicPr>
        <p:blipFill>
          <a:blip r:embed="rId2">
            <a:extLst>
              <a:ext uri="{28A0092B-C50C-407E-A947-70E740481C1C}">
                <a14:useLocalDpi xmlns:a14="http://schemas.microsoft.com/office/drawing/2010/main" val="0"/>
              </a:ext>
            </a:extLst>
          </a:blip>
          <a:srcRect l="-24082" r="-24082"/>
          <a:stretch>
            <a:fillRect/>
          </a:stretch>
        </p:blipFill>
        <p:spPr>
          <a:xfrm>
            <a:off x="4511576" y="1524000"/>
            <a:ext cx="4632423" cy="5054372"/>
          </a:xfrm>
        </p:spPr>
      </p:pic>
    </p:spTree>
    <p:extLst>
      <p:ext uri="{BB962C8B-B14F-4D97-AF65-F5344CB8AC3E}">
        <p14:creationId xmlns:p14="http://schemas.microsoft.com/office/powerpoint/2010/main" val="17352004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Who’s Who?</a:t>
            </a:r>
            <a:endParaRPr lang="en-US" dirty="0"/>
          </a:p>
        </p:txBody>
      </p:sp>
      <p:pic>
        <p:nvPicPr>
          <p:cNvPr id="3" name="Picture 2" descr="6086_Knight_2.png"/>
          <p:cNvPicPr>
            <a:picLocks noChangeAspect="1"/>
          </p:cNvPicPr>
          <p:nvPr/>
        </p:nvPicPr>
        <p:blipFill rotWithShape="1">
          <a:blip r:embed="rId2">
            <a:extLst>
              <a:ext uri="{28A0092B-C50C-407E-A947-70E740481C1C}">
                <a14:useLocalDpi xmlns:a14="http://schemas.microsoft.com/office/drawing/2010/main" val="0"/>
              </a:ext>
            </a:extLst>
          </a:blip>
          <a:srcRect l="49124"/>
          <a:stretch/>
        </p:blipFill>
        <p:spPr>
          <a:xfrm>
            <a:off x="227474" y="1706205"/>
            <a:ext cx="3062632" cy="4981173"/>
          </a:xfrm>
          <a:prstGeom prst="rect">
            <a:avLst/>
          </a:prstGeom>
        </p:spPr>
      </p:pic>
      <p:pic>
        <p:nvPicPr>
          <p:cNvPr id="4" name="Picture 3" descr="5004419_alt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0106" y="1706205"/>
            <a:ext cx="5853894" cy="5151795"/>
          </a:xfrm>
          <a:prstGeom prst="rect">
            <a:avLst/>
          </a:prstGeom>
        </p:spPr>
      </p:pic>
    </p:spTree>
    <p:extLst>
      <p:ext uri="{BB962C8B-B14F-4D97-AF65-F5344CB8AC3E}">
        <p14:creationId xmlns:p14="http://schemas.microsoft.com/office/powerpoint/2010/main" val="4434642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73049"/>
            <a:ext cx="3962400" cy="959211"/>
          </a:xfrm>
        </p:spPr>
        <p:txBody>
          <a:bodyPr/>
          <a:lstStyle/>
          <a:p>
            <a:r>
              <a:rPr lang="en-US" b="1" dirty="0" smtClean="0">
                <a:solidFill>
                  <a:srgbClr val="FFFFFF"/>
                </a:solidFill>
                <a:hlinkClick r:id="rId2"/>
              </a:rPr>
              <a:t>Heraldry</a:t>
            </a:r>
            <a:endParaRPr lang="en-US" b="1" dirty="0">
              <a:solidFill>
                <a:srgbClr val="FFFFFF"/>
              </a:solidFill>
            </a:endParaRPr>
          </a:p>
        </p:txBody>
      </p:sp>
      <p:pic>
        <p:nvPicPr>
          <p:cNvPr id="5" name="Content Placeholder 4" descr="Canada.jpg"/>
          <p:cNvPicPr>
            <a:picLocks noGrp="1" noChangeAspect="1"/>
          </p:cNvPicPr>
          <p:nvPr>
            <p:ph idx="1"/>
          </p:nvPr>
        </p:nvPicPr>
        <p:blipFill>
          <a:blip r:embed="rId3">
            <a:extLst>
              <a:ext uri="{28A0092B-C50C-407E-A947-70E740481C1C}">
                <a14:useLocalDpi xmlns:a14="http://schemas.microsoft.com/office/drawing/2010/main" val="0"/>
              </a:ext>
            </a:extLst>
          </a:blip>
          <a:srcRect l="4495" r="4495"/>
          <a:stretch>
            <a:fillRect/>
          </a:stretch>
        </p:blipFill>
        <p:spPr>
          <a:xfrm>
            <a:off x="4866401" y="273050"/>
            <a:ext cx="3959352" cy="6096786"/>
          </a:xfrm>
        </p:spPr>
      </p:pic>
      <p:sp>
        <p:nvSpPr>
          <p:cNvPr id="4" name="Text Placeholder 3"/>
          <p:cNvSpPr>
            <a:spLocks noGrp="1"/>
          </p:cNvSpPr>
          <p:nvPr>
            <p:ph type="body" sz="half" idx="2"/>
          </p:nvPr>
        </p:nvSpPr>
        <p:spPr>
          <a:xfrm>
            <a:off x="1" y="1232260"/>
            <a:ext cx="4530532" cy="5625740"/>
          </a:xfrm>
        </p:spPr>
        <p:txBody>
          <a:bodyPr>
            <a:normAutofit fontScale="85000" lnSpcReduction="10000"/>
          </a:bodyPr>
          <a:lstStyle/>
          <a:p>
            <a:r>
              <a:rPr lang="en-US" sz="4000" dirty="0" smtClean="0"/>
              <a:t>During the Middle Ages people couldn’t read. </a:t>
            </a:r>
          </a:p>
          <a:p>
            <a:r>
              <a:rPr lang="en-US" sz="4000" dirty="0" smtClean="0"/>
              <a:t>Invented HERALDRY.</a:t>
            </a:r>
          </a:p>
          <a:p>
            <a:r>
              <a:rPr lang="en-US" sz="4000" dirty="0" smtClean="0"/>
              <a:t>Heraldry was a design with a short saying. </a:t>
            </a:r>
          </a:p>
          <a:p>
            <a:r>
              <a:rPr lang="en-US" sz="4000" dirty="0" smtClean="0"/>
              <a:t>It was a way of bragging about your family traits. </a:t>
            </a:r>
          </a:p>
          <a:p>
            <a:endParaRPr lang="en-US" dirty="0"/>
          </a:p>
        </p:txBody>
      </p:sp>
    </p:spTree>
    <p:extLst>
      <p:ext uri="{BB962C8B-B14F-4D97-AF65-F5344CB8AC3E}">
        <p14:creationId xmlns:p14="http://schemas.microsoft.com/office/powerpoint/2010/main" val="223695215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145255"/>
            <a:ext cx="3962400" cy="560390"/>
          </a:xfrm>
        </p:spPr>
        <p:txBody>
          <a:bodyPr/>
          <a:lstStyle/>
          <a:p>
            <a:r>
              <a:rPr lang="en-US" b="1" dirty="0" smtClean="0">
                <a:solidFill>
                  <a:srgbClr val="FFFFFF"/>
                </a:solidFill>
                <a:hlinkClick r:id="rId2"/>
              </a:rPr>
              <a:t>Heraldry</a:t>
            </a:r>
            <a:endParaRPr lang="en-US" b="1" dirty="0">
              <a:solidFill>
                <a:srgbClr val="FFFFFF"/>
              </a:solidFill>
            </a:endParaRPr>
          </a:p>
        </p:txBody>
      </p:sp>
      <p:pic>
        <p:nvPicPr>
          <p:cNvPr id="5" name="Content Placeholder 4" descr="Canada.jpg"/>
          <p:cNvPicPr>
            <a:picLocks noGrp="1" noChangeAspect="1"/>
          </p:cNvPicPr>
          <p:nvPr>
            <p:ph idx="1"/>
          </p:nvPr>
        </p:nvPicPr>
        <p:blipFill>
          <a:blip r:embed="rId3">
            <a:extLst>
              <a:ext uri="{28A0092B-C50C-407E-A947-70E740481C1C}">
                <a14:useLocalDpi xmlns:a14="http://schemas.microsoft.com/office/drawing/2010/main" val="0"/>
              </a:ext>
            </a:extLst>
          </a:blip>
          <a:srcRect l="4495" r="4495"/>
          <a:stretch>
            <a:fillRect/>
          </a:stretch>
        </p:blipFill>
        <p:spPr/>
      </p:pic>
      <p:sp>
        <p:nvSpPr>
          <p:cNvPr id="4" name="Text Placeholder 3"/>
          <p:cNvSpPr>
            <a:spLocks noGrp="1"/>
          </p:cNvSpPr>
          <p:nvPr>
            <p:ph type="body" sz="half" idx="2"/>
          </p:nvPr>
        </p:nvSpPr>
        <p:spPr>
          <a:xfrm>
            <a:off x="1" y="705645"/>
            <a:ext cx="4530532" cy="6152355"/>
          </a:xfrm>
        </p:spPr>
        <p:txBody>
          <a:bodyPr>
            <a:normAutofit fontScale="92500" lnSpcReduction="20000"/>
          </a:bodyPr>
          <a:lstStyle/>
          <a:p>
            <a:r>
              <a:rPr lang="en-US" sz="3000" dirty="0"/>
              <a:t>DESIDERANTES MELIOREM </a:t>
            </a:r>
            <a:r>
              <a:rPr lang="en-US" sz="3000" dirty="0" smtClean="0"/>
              <a:t>PATRIAM</a:t>
            </a:r>
          </a:p>
          <a:p>
            <a:endParaRPr lang="en-US" dirty="0"/>
          </a:p>
          <a:p>
            <a:r>
              <a:rPr lang="en-US" sz="3200" dirty="0"/>
              <a:t>They desire a better country</a:t>
            </a:r>
            <a:endParaRPr lang="en-US" sz="3200" dirty="0" smtClean="0"/>
          </a:p>
          <a:p>
            <a:endParaRPr lang="en-US" sz="3200" dirty="0"/>
          </a:p>
          <a:p>
            <a:r>
              <a:rPr lang="en-US" sz="3200" dirty="0" smtClean="0"/>
              <a:t>A MARI USQUE AD MARE</a:t>
            </a:r>
          </a:p>
          <a:p>
            <a:endParaRPr lang="en-US" sz="3200" dirty="0"/>
          </a:p>
          <a:p>
            <a:r>
              <a:rPr lang="en-US" sz="3200" dirty="0"/>
              <a:t>He shall have dominion from sea to sea and from the river unto the ends of the earth</a:t>
            </a:r>
            <a:endParaRPr lang="en-US" sz="3200" dirty="0" smtClean="0"/>
          </a:p>
          <a:p>
            <a:endParaRPr lang="en-US" dirty="0"/>
          </a:p>
          <a:p>
            <a:endParaRPr lang="en-US" dirty="0"/>
          </a:p>
        </p:txBody>
      </p:sp>
      <p:pic>
        <p:nvPicPr>
          <p:cNvPr id="6" name="Content Placeholder 4" descr="Canada.jpg"/>
          <p:cNvPicPr>
            <a:picLocks noChangeAspect="1"/>
          </p:cNvPicPr>
          <p:nvPr/>
        </p:nvPicPr>
        <p:blipFill>
          <a:blip r:embed="rId3">
            <a:extLst>
              <a:ext uri="{28A0092B-C50C-407E-A947-70E740481C1C}">
                <a14:useLocalDpi xmlns:a14="http://schemas.microsoft.com/office/drawing/2010/main" val="0"/>
              </a:ext>
            </a:extLst>
          </a:blip>
          <a:srcRect l="4495" r="4495"/>
          <a:stretch>
            <a:fillRect/>
          </a:stretch>
        </p:blipFill>
        <p:spPr>
          <a:xfrm>
            <a:off x="5018801" y="425450"/>
            <a:ext cx="3959352" cy="5853113"/>
          </a:xfrm>
          <a:prstGeom prst="rect">
            <a:avLst/>
          </a:prstGeom>
        </p:spPr>
      </p:pic>
    </p:spTree>
    <p:extLst>
      <p:ext uri="{BB962C8B-B14F-4D97-AF65-F5344CB8AC3E}">
        <p14:creationId xmlns:p14="http://schemas.microsoft.com/office/powerpoint/2010/main" val="13539649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dissolv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4">
                                            <p:txEl>
                                              <p:pRg st="6" end="6"/>
                                            </p:txEl>
                                          </p:spTgt>
                                        </p:tgtEl>
                                        <p:attrNameLst>
                                          <p:attrName>style.visibility</p:attrName>
                                        </p:attrNameLst>
                                      </p:cBhvr>
                                      <p:to>
                                        <p:strVal val="visible"/>
                                      </p:to>
                                    </p:set>
                                    <p:animEffect transition="in" filter="strips(downLeft)">
                                      <p:cBhvr>
                                        <p:cTn id="1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Classwork</a:t>
            </a:r>
            <a:endParaRPr lang="en-US" dirty="0"/>
          </a:p>
        </p:txBody>
      </p:sp>
      <p:sp>
        <p:nvSpPr>
          <p:cNvPr id="3" name="Content Placeholder 2"/>
          <p:cNvSpPr>
            <a:spLocks noGrp="1"/>
          </p:cNvSpPr>
          <p:nvPr>
            <p:ph idx="1"/>
          </p:nvPr>
        </p:nvSpPr>
        <p:spPr>
          <a:xfrm>
            <a:off x="0" y="1345920"/>
            <a:ext cx="9144000" cy="5512080"/>
          </a:xfrm>
        </p:spPr>
        <p:txBody>
          <a:bodyPr/>
          <a:lstStyle/>
          <a:p>
            <a:r>
              <a:rPr lang="en-US" sz="3600" dirty="0" smtClean="0"/>
              <a:t>Turn to page 144 in your Pathways Textbook.</a:t>
            </a:r>
          </a:p>
          <a:p>
            <a:r>
              <a:rPr lang="en-US" sz="3600" dirty="0" smtClean="0"/>
              <a:t>Read Page 144 in your Pathways Textbook.</a:t>
            </a:r>
          </a:p>
          <a:p>
            <a:r>
              <a:rPr lang="en-US" sz="3600" dirty="0" smtClean="0"/>
              <a:t>Using the handout, “Heraldry” answer the questions provided on a separate piece of paper. </a:t>
            </a:r>
          </a:p>
          <a:p>
            <a:r>
              <a:rPr lang="en-US" sz="3600" dirty="0" smtClean="0"/>
              <a:t>Answer using full sentences.</a:t>
            </a:r>
          </a:p>
          <a:p>
            <a:r>
              <a:rPr lang="en-US" sz="3600" dirty="0" smtClean="0"/>
              <a:t>No using: he, she, them or it. </a:t>
            </a:r>
          </a:p>
          <a:p>
            <a:endParaRPr lang="en-US" dirty="0" smtClean="0"/>
          </a:p>
        </p:txBody>
      </p:sp>
    </p:spTree>
    <p:extLst>
      <p:ext uri="{BB962C8B-B14F-4D97-AF65-F5344CB8AC3E}">
        <p14:creationId xmlns:p14="http://schemas.microsoft.com/office/powerpoint/2010/main" val="10845688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L4 </a:t>
            </a:r>
            <a:r>
              <a:rPr lang="mr-IN" dirty="0" smtClean="0"/>
              <a:t>–</a:t>
            </a:r>
            <a:r>
              <a:rPr lang="en-US" dirty="0" smtClean="0"/>
              <a:t> </a:t>
            </a:r>
            <a:r>
              <a:rPr lang="en-US" dirty="0" err="1" smtClean="0"/>
              <a:t>oVERVIEW</a:t>
            </a:r>
            <a:r>
              <a:rPr lang="en-US" dirty="0" smtClean="0"/>
              <a:t/>
            </a:r>
            <a:br>
              <a:rPr lang="en-US" dirty="0" smtClean="0"/>
            </a:br>
            <a:r>
              <a:rPr lang="en-US" dirty="0" err="1" smtClean="0"/>
              <a:t>lIFE</a:t>
            </a:r>
            <a:r>
              <a:rPr lang="en-US" dirty="0" smtClean="0"/>
              <a:t> OF A KNIGHT</a:t>
            </a:r>
            <a:endParaRPr lang="en-US" dirty="0"/>
          </a:p>
        </p:txBody>
      </p:sp>
      <p:sp>
        <p:nvSpPr>
          <p:cNvPr id="3" name="Content Placeholder 2"/>
          <p:cNvSpPr>
            <a:spLocks noGrp="1"/>
          </p:cNvSpPr>
          <p:nvPr>
            <p:ph idx="1"/>
          </p:nvPr>
        </p:nvSpPr>
        <p:spPr>
          <a:xfrm>
            <a:off x="0" y="1345920"/>
            <a:ext cx="9144000" cy="5512080"/>
          </a:xfrm>
        </p:spPr>
        <p:txBody>
          <a:bodyPr>
            <a:normAutofit/>
          </a:bodyPr>
          <a:lstStyle/>
          <a:p>
            <a:r>
              <a:rPr lang="en-US" sz="4400" b="1" dirty="0" smtClean="0"/>
              <a:t>Silent Reading</a:t>
            </a:r>
          </a:p>
          <a:p>
            <a:r>
              <a:rPr lang="en-US" sz="4400" dirty="0" smtClean="0"/>
              <a:t>Chalkboard Splash</a:t>
            </a:r>
          </a:p>
          <a:p>
            <a:r>
              <a:rPr lang="en-US" sz="4400" dirty="0" smtClean="0"/>
              <a:t>Life in the Middle Ages</a:t>
            </a:r>
          </a:p>
          <a:p>
            <a:r>
              <a:rPr lang="en-US" sz="4400" dirty="0" smtClean="0"/>
              <a:t>Life as a Knight</a:t>
            </a:r>
          </a:p>
          <a:p>
            <a:r>
              <a:rPr lang="en-US" sz="4400" dirty="0" smtClean="0"/>
              <a:t>Journal Entry #4 </a:t>
            </a:r>
            <a:r>
              <a:rPr lang="mr-IN" sz="4400" dirty="0" smtClean="0"/>
              <a:t>–</a:t>
            </a:r>
            <a:r>
              <a:rPr lang="en-US" sz="4400" dirty="0" smtClean="0"/>
              <a:t> Life of a Knight </a:t>
            </a:r>
            <a:endParaRPr lang="en-US" sz="4400" dirty="0"/>
          </a:p>
        </p:txBody>
      </p:sp>
    </p:spTree>
    <p:extLst>
      <p:ext uri="{BB962C8B-B14F-4D97-AF65-F5344CB8AC3E}">
        <p14:creationId xmlns:p14="http://schemas.microsoft.com/office/powerpoint/2010/main" val="41584302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117284946"/>
              </p:ext>
            </p:extLst>
          </p:nvPr>
        </p:nvGraphicFramePr>
        <p:xfrm>
          <a:off x="0" y="-1"/>
          <a:ext cx="9144000" cy="6761372"/>
        </p:xfrm>
        <a:graphic>
          <a:graphicData uri="http://schemas.openxmlformats.org/drawingml/2006/table">
            <a:tbl>
              <a:tblPr firstRow="1" bandRow="1">
                <a:tableStyleId>{5C22544A-7EE6-4342-B048-85BDC9FD1C3A}</a:tableStyleId>
              </a:tblPr>
              <a:tblGrid>
                <a:gridCol w="1706059"/>
                <a:gridCol w="3904978"/>
                <a:gridCol w="3532963"/>
              </a:tblGrid>
              <a:tr h="726673">
                <a:tc>
                  <a:txBody>
                    <a:bodyPr/>
                    <a:lstStyle/>
                    <a:p>
                      <a:endParaRPr lang="en-US" dirty="0"/>
                    </a:p>
                  </a:txBody>
                  <a:tcPr/>
                </a:tc>
                <a:tc>
                  <a:txBody>
                    <a:bodyPr/>
                    <a:lstStyle/>
                    <a:p>
                      <a:pPr algn="ctr"/>
                      <a:r>
                        <a:rPr lang="en-US" sz="3200" dirty="0" smtClean="0"/>
                        <a:t>Middle Ages</a:t>
                      </a:r>
                      <a:endParaRPr lang="en-US" sz="3200" dirty="0"/>
                    </a:p>
                  </a:txBody>
                  <a:tcPr/>
                </a:tc>
                <a:tc>
                  <a:txBody>
                    <a:bodyPr/>
                    <a:lstStyle/>
                    <a:p>
                      <a:pPr algn="ctr"/>
                      <a:r>
                        <a:rPr lang="en-US" sz="3600" dirty="0" smtClean="0"/>
                        <a:t>Today</a:t>
                      </a:r>
                      <a:endParaRPr lang="en-US" sz="3600" dirty="0"/>
                    </a:p>
                  </a:txBody>
                  <a:tcPr/>
                </a:tc>
              </a:tr>
              <a:tr h="774973">
                <a:tc>
                  <a:txBody>
                    <a:bodyPr/>
                    <a:lstStyle/>
                    <a:p>
                      <a:r>
                        <a:rPr lang="en-US" sz="1800" dirty="0" smtClean="0"/>
                        <a:t>We</a:t>
                      </a:r>
                      <a:r>
                        <a:rPr lang="en-US" sz="1800" baseline="0" dirty="0" smtClean="0"/>
                        <a:t> live in</a:t>
                      </a:r>
                      <a:r>
                        <a:rPr lang="mr-IN" sz="1800" baseline="0" dirty="0" smtClean="0"/>
                        <a:t>…</a:t>
                      </a:r>
                      <a:endParaRPr lang="en-US" sz="1800" dirty="0"/>
                    </a:p>
                  </a:txBody>
                  <a:tcPr/>
                </a:tc>
                <a:tc>
                  <a:txBody>
                    <a:bodyPr/>
                    <a:lstStyle/>
                    <a:p>
                      <a:r>
                        <a:rPr lang="en-US" sz="2800" dirty="0" smtClean="0"/>
                        <a:t>Houses, Castles, Estates</a:t>
                      </a:r>
                      <a:endParaRPr lang="en-US" sz="2800" dirty="0"/>
                    </a:p>
                  </a:txBody>
                  <a:tcPr/>
                </a:tc>
                <a:tc>
                  <a:txBody>
                    <a:bodyPr/>
                    <a:lstStyle/>
                    <a:p>
                      <a:r>
                        <a:rPr lang="en-US" sz="2800" dirty="0" smtClean="0"/>
                        <a:t>Houses, Apartments</a:t>
                      </a:r>
                      <a:endParaRPr lang="en-US" sz="2800" dirty="0"/>
                    </a:p>
                  </a:txBody>
                  <a:tcPr/>
                </a:tc>
              </a:tr>
              <a:tr h="1557156">
                <a:tc>
                  <a:txBody>
                    <a:bodyPr/>
                    <a:lstStyle/>
                    <a:p>
                      <a:r>
                        <a:rPr lang="en-US" sz="1800" dirty="0" smtClean="0"/>
                        <a:t>We eat</a:t>
                      </a:r>
                      <a:r>
                        <a:rPr lang="mr-IN" sz="1800" dirty="0" smtClean="0"/>
                        <a:t>…</a:t>
                      </a:r>
                      <a:endParaRPr lang="en-US" sz="1800" dirty="0"/>
                    </a:p>
                  </a:txBody>
                  <a:tcPr/>
                </a:tc>
                <a:tc>
                  <a:txBody>
                    <a:bodyPr/>
                    <a:lstStyle/>
                    <a:p>
                      <a:r>
                        <a:rPr lang="en-US" sz="2800" dirty="0" smtClean="0"/>
                        <a:t>Bread, Mutton, Chicken, Deer, Fruit, Vegetables. </a:t>
                      </a:r>
                      <a:endParaRPr lang="en-US" sz="2800" dirty="0"/>
                    </a:p>
                  </a:txBody>
                  <a:tcPr/>
                </a:tc>
                <a:tc>
                  <a:txBody>
                    <a:bodyPr/>
                    <a:lstStyle/>
                    <a:p>
                      <a:r>
                        <a:rPr lang="en-US" sz="2800" dirty="0" smtClean="0"/>
                        <a:t>Wherever we want,</a:t>
                      </a:r>
                      <a:r>
                        <a:rPr lang="en-US" sz="2800" baseline="0" dirty="0" smtClean="0"/>
                        <a:t> whenever we want. </a:t>
                      </a:r>
                      <a:endParaRPr lang="en-US" sz="2800" dirty="0"/>
                    </a:p>
                  </a:txBody>
                  <a:tcPr/>
                </a:tc>
              </a:tr>
              <a:tr h="1072707">
                <a:tc>
                  <a:txBody>
                    <a:bodyPr/>
                    <a:lstStyle/>
                    <a:p>
                      <a:r>
                        <a:rPr lang="en-US" sz="1800" dirty="0" smtClean="0"/>
                        <a:t>We work</a:t>
                      </a:r>
                      <a:r>
                        <a:rPr lang="mr-IN" sz="1800" dirty="0" smtClean="0"/>
                        <a:t>…</a:t>
                      </a:r>
                      <a:endParaRPr lang="en-US" sz="1800" dirty="0"/>
                    </a:p>
                  </a:txBody>
                  <a:tcPr/>
                </a:tc>
                <a:tc>
                  <a:txBody>
                    <a:bodyPr/>
                    <a:lstStyle/>
                    <a:p>
                      <a:r>
                        <a:rPr lang="en-US" sz="2800" dirty="0" smtClean="0"/>
                        <a:t>On our farm, as</a:t>
                      </a:r>
                      <a:r>
                        <a:rPr lang="en-US" sz="2800" baseline="0" dirty="0" smtClean="0"/>
                        <a:t> a blacksmith, in a village.</a:t>
                      </a:r>
                      <a:endParaRPr lang="en-US" sz="2800" dirty="0"/>
                    </a:p>
                  </a:txBody>
                  <a:tcPr/>
                </a:tc>
                <a:tc>
                  <a:txBody>
                    <a:bodyPr/>
                    <a:lstStyle/>
                    <a:p>
                      <a:r>
                        <a:rPr lang="en-US" sz="2800" dirty="0" smtClean="0"/>
                        <a:t>Telecommunications, Inter Companies, etc.</a:t>
                      </a:r>
                      <a:endParaRPr lang="en-US" sz="2800" dirty="0"/>
                    </a:p>
                  </a:txBody>
                  <a:tcPr/>
                </a:tc>
              </a:tr>
              <a:tr h="1072707">
                <a:tc>
                  <a:txBody>
                    <a:bodyPr/>
                    <a:lstStyle/>
                    <a:p>
                      <a:r>
                        <a:rPr lang="en-US" sz="1800" dirty="0" smtClean="0"/>
                        <a:t>We entertain</a:t>
                      </a:r>
                      <a:endParaRPr lang="en-US" sz="1800" dirty="0"/>
                    </a:p>
                  </a:txBody>
                  <a:tcPr/>
                </a:tc>
                <a:tc>
                  <a:txBody>
                    <a:bodyPr/>
                    <a:lstStyle/>
                    <a:p>
                      <a:r>
                        <a:rPr lang="en-US" sz="2800" dirty="0" smtClean="0"/>
                        <a:t>Plays, Tournaments, Carnivals</a:t>
                      </a:r>
                      <a:endParaRPr lang="en-US" sz="2800" dirty="0"/>
                    </a:p>
                  </a:txBody>
                  <a:tcPr/>
                </a:tc>
                <a:tc>
                  <a:txBody>
                    <a:bodyPr/>
                    <a:lstStyle/>
                    <a:p>
                      <a:r>
                        <a:rPr lang="en-US" sz="2800" dirty="0" smtClean="0"/>
                        <a:t>On our Phone, Movies, etc.</a:t>
                      </a:r>
                      <a:endParaRPr lang="en-US" sz="2800" dirty="0"/>
                    </a:p>
                  </a:txBody>
                  <a:tcPr/>
                </a:tc>
              </a:tr>
              <a:tr h="1557156">
                <a:tc>
                  <a:txBody>
                    <a:bodyPr/>
                    <a:lstStyle/>
                    <a:p>
                      <a:r>
                        <a:rPr lang="en-US" sz="1800" dirty="0" smtClean="0"/>
                        <a:t>We communicate</a:t>
                      </a:r>
                      <a:endParaRPr lang="en-US" sz="1800" dirty="0"/>
                    </a:p>
                  </a:txBody>
                  <a:tcPr/>
                </a:tc>
                <a:tc>
                  <a:txBody>
                    <a:bodyPr/>
                    <a:lstStyle/>
                    <a:p>
                      <a:r>
                        <a:rPr lang="en-US" sz="2800" dirty="0" smtClean="0"/>
                        <a:t>News</a:t>
                      </a:r>
                      <a:r>
                        <a:rPr lang="en-US" sz="2800" baseline="0" dirty="0" smtClean="0"/>
                        <a:t> came about often at Church, or through messengers</a:t>
                      </a:r>
                      <a:endParaRPr lang="en-US" sz="2800" dirty="0"/>
                    </a:p>
                  </a:txBody>
                  <a:tcPr/>
                </a:tc>
                <a:tc>
                  <a:txBody>
                    <a:bodyPr/>
                    <a:lstStyle/>
                    <a:p>
                      <a:r>
                        <a:rPr lang="en-US" sz="2800" dirty="0" smtClean="0"/>
                        <a:t>On our phones, or the internet</a:t>
                      </a:r>
                      <a:endParaRPr lang="en-US" sz="2800" dirty="0"/>
                    </a:p>
                  </a:txBody>
                  <a:tcPr/>
                </a:tc>
              </a:tr>
            </a:tbl>
          </a:graphicData>
        </a:graphic>
      </p:graphicFrame>
    </p:spTree>
    <p:extLst>
      <p:ext uri="{BB962C8B-B14F-4D97-AF65-F5344CB8AC3E}">
        <p14:creationId xmlns:p14="http://schemas.microsoft.com/office/powerpoint/2010/main" val="5614599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bECOMING</a:t>
            </a:r>
            <a:r>
              <a:rPr lang="en-US" dirty="0" smtClean="0"/>
              <a:t> A </a:t>
            </a:r>
            <a:r>
              <a:rPr lang="en-US" dirty="0" err="1" smtClean="0"/>
              <a:t>kNIGHT</a:t>
            </a:r>
            <a:r>
              <a:rPr lang="en-US" dirty="0" smtClean="0"/>
              <a:t> </a:t>
            </a:r>
            <a:r>
              <a:rPr lang="en-US" dirty="0" smtClean="0">
                <a:sym typeface="Wingdings"/>
              </a:rPr>
              <a:t></a:t>
            </a:r>
            <a:endParaRPr lang="en-US" dirty="0"/>
          </a:p>
        </p:txBody>
      </p:sp>
      <p:sp>
        <p:nvSpPr>
          <p:cNvPr id="3" name="Content Placeholder 2"/>
          <p:cNvSpPr>
            <a:spLocks noGrp="1"/>
          </p:cNvSpPr>
          <p:nvPr>
            <p:ph idx="1"/>
          </p:nvPr>
        </p:nvSpPr>
        <p:spPr>
          <a:xfrm>
            <a:off x="0" y="1345920"/>
            <a:ext cx="9143999" cy="5512080"/>
          </a:xfrm>
        </p:spPr>
        <p:txBody>
          <a:bodyPr>
            <a:noAutofit/>
          </a:bodyPr>
          <a:lstStyle/>
          <a:p>
            <a:r>
              <a:rPr lang="en-US" sz="3600" dirty="0" smtClean="0"/>
              <a:t>Page</a:t>
            </a:r>
          </a:p>
          <a:p>
            <a:pPr lvl="1"/>
            <a:r>
              <a:rPr lang="en-US" sz="3600" dirty="0" smtClean="0"/>
              <a:t>Sent to the home of a Noble</a:t>
            </a:r>
          </a:p>
          <a:p>
            <a:pPr lvl="1"/>
            <a:r>
              <a:rPr lang="en-US" sz="3600" dirty="0" smtClean="0"/>
              <a:t>Also referred to as a Varlet, “little vassal”</a:t>
            </a:r>
          </a:p>
          <a:p>
            <a:pPr lvl="1"/>
            <a:r>
              <a:rPr lang="en-US" sz="3600" dirty="0" smtClean="0"/>
              <a:t>Duties include: being a waiter, cleaning clothes and dressing your noble. </a:t>
            </a:r>
          </a:p>
          <a:p>
            <a:pPr lvl="1"/>
            <a:r>
              <a:rPr lang="en-US" sz="3600" dirty="0" smtClean="0"/>
              <a:t>You would sleep at the end of your master’s bed. </a:t>
            </a:r>
          </a:p>
          <a:p>
            <a:pPr lvl="1"/>
            <a:endParaRPr lang="en-US" sz="3600" dirty="0" smtClean="0"/>
          </a:p>
        </p:txBody>
      </p:sp>
    </p:spTree>
    <p:extLst>
      <p:ext uri="{BB962C8B-B14F-4D97-AF65-F5344CB8AC3E}">
        <p14:creationId xmlns:p14="http://schemas.microsoft.com/office/powerpoint/2010/main" val="23734052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Things that Didn’t exist</a:t>
            </a:r>
            <a:endParaRPr lang="en-US" dirty="0"/>
          </a:p>
        </p:txBody>
      </p:sp>
      <p:sp>
        <p:nvSpPr>
          <p:cNvPr id="3" name="Content Placeholder 2"/>
          <p:cNvSpPr>
            <a:spLocks noGrp="1"/>
          </p:cNvSpPr>
          <p:nvPr>
            <p:ph idx="1"/>
          </p:nvPr>
        </p:nvSpPr>
        <p:spPr>
          <a:xfrm>
            <a:off x="0" y="1828800"/>
            <a:ext cx="4113497" cy="4893647"/>
          </a:xfrm>
        </p:spPr>
        <p:txBody>
          <a:bodyPr/>
          <a:lstStyle/>
          <a:p>
            <a:r>
              <a:rPr lang="en-US" dirty="0" smtClean="0"/>
              <a:t>No electricity </a:t>
            </a:r>
          </a:p>
          <a:p>
            <a:r>
              <a:rPr lang="en-US" dirty="0" smtClean="0"/>
              <a:t>No Phones</a:t>
            </a:r>
          </a:p>
          <a:p>
            <a:r>
              <a:rPr lang="en-US" dirty="0" smtClean="0"/>
              <a:t>No Computers</a:t>
            </a:r>
          </a:p>
          <a:p>
            <a:r>
              <a:rPr lang="en-US" dirty="0" smtClean="0"/>
              <a:t>No Internet</a:t>
            </a:r>
          </a:p>
          <a:p>
            <a:r>
              <a:rPr lang="en-US" dirty="0" smtClean="0"/>
              <a:t>No Fridges</a:t>
            </a:r>
          </a:p>
          <a:p>
            <a:r>
              <a:rPr lang="en-US" dirty="0" smtClean="0"/>
              <a:t>No Restaurants </a:t>
            </a:r>
          </a:p>
          <a:p>
            <a:r>
              <a:rPr lang="en-US" dirty="0" smtClean="0"/>
              <a:t>No Cars or Planes</a:t>
            </a:r>
            <a:endParaRPr lang="en-US" dirty="0"/>
          </a:p>
        </p:txBody>
      </p:sp>
      <p:sp>
        <p:nvSpPr>
          <p:cNvPr id="4" name="TextBox 3"/>
          <p:cNvSpPr txBox="1"/>
          <p:nvPr/>
        </p:nvSpPr>
        <p:spPr>
          <a:xfrm>
            <a:off x="4378882" y="1828800"/>
            <a:ext cx="4625315" cy="4893647"/>
          </a:xfrm>
          <a:prstGeom prst="rect">
            <a:avLst/>
          </a:prstGeom>
          <a:noFill/>
        </p:spPr>
        <p:txBody>
          <a:bodyPr wrap="square" rtlCol="0">
            <a:spAutoFit/>
          </a:bodyPr>
          <a:lstStyle/>
          <a:p>
            <a:pPr marL="285750" indent="-285750">
              <a:buFont typeface="Arial"/>
              <a:buChar char="•"/>
            </a:pPr>
            <a:r>
              <a:rPr lang="en-US" sz="2400" dirty="0" smtClean="0">
                <a:solidFill>
                  <a:schemeClr val="bg2"/>
                </a:solidFill>
                <a:cs typeface="Apple Chancery"/>
              </a:rPr>
              <a:t>No  Showers</a:t>
            </a:r>
          </a:p>
          <a:p>
            <a:pPr marL="285750" indent="-285750">
              <a:buFont typeface="Arial"/>
              <a:buChar char="•"/>
            </a:pPr>
            <a:endParaRPr lang="en-US" sz="2400" dirty="0">
              <a:solidFill>
                <a:schemeClr val="bg2"/>
              </a:solidFill>
              <a:cs typeface="Apple Chancery"/>
            </a:endParaRPr>
          </a:p>
          <a:p>
            <a:pPr marL="285750" indent="-285750">
              <a:buFont typeface="Arial"/>
              <a:buChar char="•"/>
            </a:pPr>
            <a:r>
              <a:rPr lang="en-US" sz="2400" dirty="0" smtClean="0">
                <a:solidFill>
                  <a:schemeClr val="bg2"/>
                </a:solidFill>
                <a:cs typeface="Apple Chancery"/>
              </a:rPr>
              <a:t>No Grocery Stores </a:t>
            </a:r>
          </a:p>
          <a:p>
            <a:pPr marL="285750" indent="-285750">
              <a:buFont typeface="Arial"/>
              <a:buChar char="•"/>
            </a:pPr>
            <a:endParaRPr lang="en-US" sz="2400" dirty="0">
              <a:solidFill>
                <a:schemeClr val="bg2"/>
              </a:solidFill>
              <a:cs typeface="Apple Chancery"/>
            </a:endParaRPr>
          </a:p>
          <a:p>
            <a:pPr marL="285750" indent="-285750">
              <a:buFont typeface="Arial"/>
              <a:buChar char="•"/>
            </a:pPr>
            <a:r>
              <a:rPr lang="en-US" sz="2400" dirty="0" smtClean="0">
                <a:solidFill>
                  <a:schemeClr val="bg2"/>
                </a:solidFill>
                <a:cs typeface="Apple Chancery"/>
              </a:rPr>
              <a:t>No Laundry Facilities</a:t>
            </a:r>
          </a:p>
          <a:p>
            <a:pPr marL="285750" indent="-285750">
              <a:buFont typeface="Arial"/>
              <a:buChar char="•"/>
            </a:pPr>
            <a:endParaRPr lang="en-US" sz="2400" dirty="0">
              <a:solidFill>
                <a:schemeClr val="bg2"/>
              </a:solidFill>
              <a:cs typeface="Apple Chancery"/>
            </a:endParaRPr>
          </a:p>
          <a:p>
            <a:pPr marL="285750" indent="-285750">
              <a:buFont typeface="Arial"/>
              <a:buChar char="•"/>
            </a:pPr>
            <a:r>
              <a:rPr lang="en-US" sz="2400" dirty="0" smtClean="0">
                <a:solidFill>
                  <a:schemeClr val="bg2"/>
                </a:solidFill>
                <a:cs typeface="Apple Chancery"/>
              </a:rPr>
              <a:t>No Television</a:t>
            </a:r>
          </a:p>
          <a:p>
            <a:pPr marL="285750" indent="-285750">
              <a:buFont typeface="Arial"/>
              <a:buChar char="•"/>
            </a:pPr>
            <a:endParaRPr lang="en-US" sz="2400" dirty="0">
              <a:solidFill>
                <a:schemeClr val="bg2"/>
              </a:solidFill>
              <a:cs typeface="Apple Chancery"/>
            </a:endParaRPr>
          </a:p>
          <a:p>
            <a:pPr marL="285750" indent="-285750">
              <a:buFont typeface="Arial"/>
              <a:buChar char="•"/>
            </a:pPr>
            <a:r>
              <a:rPr lang="en-US" sz="2400" dirty="0" smtClean="0">
                <a:solidFill>
                  <a:schemeClr val="bg2"/>
                </a:solidFill>
                <a:cs typeface="Apple Chancery"/>
              </a:rPr>
              <a:t>No place to take out books</a:t>
            </a:r>
          </a:p>
          <a:p>
            <a:pPr marL="285750" indent="-285750">
              <a:buFont typeface="Arial"/>
              <a:buChar char="•"/>
            </a:pPr>
            <a:endParaRPr lang="en-US" sz="2400" dirty="0">
              <a:solidFill>
                <a:schemeClr val="bg2"/>
              </a:solidFill>
              <a:cs typeface="Apple Chancery"/>
            </a:endParaRPr>
          </a:p>
          <a:p>
            <a:pPr marL="285750" indent="-285750">
              <a:buFont typeface="Arial"/>
              <a:buChar char="•"/>
            </a:pPr>
            <a:r>
              <a:rPr lang="en-US" sz="2400" dirty="0" smtClean="0">
                <a:solidFill>
                  <a:schemeClr val="bg2"/>
                </a:solidFill>
                <a:cs typeface="Apple Chancery"/>
              </a:rPr>
              <a:t>No Clothing Stores</a:t>
            </a:r>
          </a:p>
          <a:p>
            <a:pPr marL="285750" indent="-285750">
              <a:buFont typeface="Arial"/>
              <a:buChar char="•"/>
            </a:pPr>
            <a:endParaRPr lang="en-US" sz="2400" dirty="0">
              <a:solidFill>
                <a:schemeClr val="bg2"/>
              </a:solidFill>
              <a:cs typeface="Apple Chancery"/>
            </a:endParaRPr>
          </a:p>
          <a:p>
            <a:pPr marL="285750" indent="-285750">
              <a:buFont typeface="Arial"/>
              <a:buChar char="•"/>
            </a:pPr>
            <a:r>
              <a:rPr lang="en-US" sz="2400" dirty="0" smtClean="0">
                <a:solidFill>
                  <a:schemeClr val="bg2"/>
                </a:solidFill>
                <a:cs typeface="Apple Chancery"/>
              </a:rPr>
              <a:t>No Convenience Stores</a:t>
            </a:r>
          </a:p>
        </p:txBody>
      </p:sp>
    </p:spTree>
    <p:extLst>
      <p:ext uri="{BB962C8B-B14F-4D97-AF65-F5344CB8AC3E}">
        <p14:creationId xmlns:p14="http://schemas.microsoft.com/office/powerpoint/2010/main" val="122926096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97d6551045b21b5d368472f4fa7a157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454"/>
            <a:ext cx="9144000" cy="7142454"/>
          </a:xfrm>
          <a:prstGeom prst="rect">
            <a:avLst/>
          </a:prstGeom>
        </p:spPr>
      </p:pic>
    </p:spTree>
    <p:extLst>
      <p:ext uri="{BB962C8B-B14F-4D97-AF65-F5344CB8AC3E}">
        <p14:creationId xmlns:p14="http://schemas.microsoft.com/office/powerpoint/2010/main" val="19517821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2753"/>
            <a:ext cx="9143999" cy="1283167"/>
          </a:xfrm>
        </p:spPr>
        <p:txBody>
          <a:bodyPr/>
          <a:lstStyle/>
          <a:p>
            <a:r>
              <a:rPr lang="en-US" dirty="0" smtClean="0"/>
              <a:t>L4: Overview: </a:t>
            </a:r>
            <a:br>
              <a:rPr lang="en-US" dirty="0" smtClean="0"/>
            </a:br>
            <a:r>
              <a:rPr lang="en-US" dirty="0" smtClean="0"/>
              <a:t>The Life of a Knight </a:t>
            </a:r>
            <a:r>
              <a:rPr lang="en-US" dirty="0" smtClean="0">
                <a:sym typeface="Wingdings"/>
              </a:rPr>
              <a:t></a:t>
            </a:r>
            <a:endParaRPr lang="en-US" dirty="0"/>
          </a:p>
        </p:txBody>
      </p:sp>
      <p:sp>
        <p:nvSpPr>
          <p:cNvPr id="3" name="Content Placeholder 2"/>
          <p:cNvSpPr>
            <a:spLocks noGrp="1"/>
          </p:cNvSpPr>
          <p:nvPr>
            <p:ph idx="1"/>
          </p:nvPr>
        </p:nvSpPr>
        <p:spPr>
          <a:xfrm>
            <a:off x="0" y="1345920"/>
            <a:ext cx="9144000" cy="5512080"/>
          </a:xfrm>
        </p:spPr>
        <p:txBody>
          <a:bodyPr>
            <a:normAutofit/>
          </a:bodyPr>
          <a:lstStyle/>
          <a:p>
            <a:r>
              <a:rPr lang="en-US" sz="3600" b="1" dirty="0">
                <a:effectLst/>
              </a:rPr>
              <a:t>Clothing </a:t>
            </a:r>
            <a:endParaRPr lang="en-US" sz="3600" dirty="0"/>
          </a:p>
          <a:p>
            <a:r>
              <a:rPr lang="en-US" sz="3600" dirty="0">
                <a:effectLst/>
              </a:rPr>
              <a:t>Under their armor, the knights wore </a:t>
            </a:r>
            <a:r>
              <a:rPr lang="en-US" sz="3600" b="1" dirty="0">
                <a:effectLst/>
              </a:rPr>
              <a:t>padding</a:t>
            </a:r>
            <a:r>
              <a:rPr lang="en-US" sz="3600" dirty="0">
                <a:effectLst/>
              </a:rPr>
              <a:t> to ease the pain of wearing such heavy metal. </a:t>
            </a:r>
            <a:endParaRPr lang="en-US" sz="3600" dirty="0"/>
          </a:p>
          <a:p>
            <a:r>
              <a:rPr lang="en-US" sz="3600" dirty="0">
                <a:effectLst/>
              </a:rPr>
              <a:t>In the early years, knights wore chain mail. These were metal chains linked together. It took about </a:t>
            </a:r>
            <a:r>
              <a:rPr lang="en-US" sz="3600" dirty="0" smtClean="0">
                <a:effectLst/>
              </a:rPr>
              <a:t>five </a:t>
            </a:r>
            <a:r>
              <a:rPr lang="en-US" sz="3600" dirty="0">
                <a:effectLst/>
              </a:rPr>
              <a:t>years to make body armor out of mail. </a:t>
            </a:r>
            <a:endParaRPr lang="en-US" sz="3600" dirty="0"/>
          </a:p>
        </p:txBody>
      </p:sp>
    </p:spTree>
    <p:extLst>
      <p:ext uri="{BB962C8B-B14F-4D97-AF65-F5344CB8AC3E}">
        <p14:creationId xmlns:p14="http://schemas.microsoft.com/office/powerpoint/2010/main" val="35542888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2753"/>
            <a:ext cx="9143999" cy="1283167"/>
          </a:xfrm>
        </p:spPr>
        <p:txBody>
          <a:bodyPr/>
          <a:lstStyle/>
          <a:p>
            <a:r>
              <a:rPr lang="en-US" dirty="0" smtClean="0"/>
              <a:t>L4: Overview: </a:t>
            </a:r>
            <a:br>
              <a:rPr lang="en-US" dirty="0" smtClean="0"/>
            </a:br>
            <a:r>
              <a:rPr lang="en-US" dirty="0" smtClean="0"/>
              <a:t>The Life of a Knight </a:t>
            </a:r>
            <a:r>
              <a:rPr lang="en-US" dirty="0" smtClean="0">
                <a:sym typeface="Wingdings"/>
              </a:rPr>
              <a:t></a:t>
            </a:r>
            <a:endParaRPr lang="en-US" dirty="0"/>
          </a:p>
        </p:txBody>
      </p:sp>
      <p:sp>
        <p:nvSpPr>
          <p:cNvPr id="3" name="Content Placeholder 2"/>
          <p:cNvSpPr>
            <a:spLocks noGrp="1"/>
          </p:cNvSpPr>
          <p:nvPr>
            <p:ph idx="1"/>
          </p:nvPr>
        </p:nvSpPr>
        <p:spPr>
          <a:xfrm>
            <a:off x="0" y="1345920"/>
            <a:ext cx="9144000" cy="5512080"/>
          </a:xfrm>
        </p:spPr>
        <p:txBody>
          <a:bodyPr>
            <a:normAutofit/>
          </a:bodyPr>
          <a:lstStyle/>
          <a:p>
            <a:r>
              <a:rPr lang="en-US" sz="3600" b="1" dirty="0">
                <a:effectLst/>
              </a:rPr>
              <a:t>Clothing </a:t>
            </a:r>
            <a:endParaRPr lang="en-US" sz="3600" dirty="0"/>
          </a:p>
          <a:p>
            <a:r>
              <a:rPr lang="en-US" sz="3600" dirty="0">
                <a:effectLst/>
              </a:rPr>
              <a:t>The covering for their chests and arms weighed between 20 and 30 pounds and sometimes had up to </a:t>
            </a:r>
            <a:r>
              <a:rPr lang="en-US" sz="3600" b="1" dirty="0">
                <a:effectLst/>
              </a:rPr>
              <a:t>200,000</a:t>
            </a:r>
            <a:r>
              <a:rPr lang="en-US" sz="3600" dirty="0">
                <a:effectLst/>
              </a:rPr>
              <a:t> rings. In the later years, knights wore full metal armor.</a:t>
            </a:r>
          </a:p>
          <a:p>
            <a:r>
              <a:rPr lang="en-US" sz="3600" dirty="0">
                <a:effectLst/>
              </a:rPr>
              <a:t>The </a:t>
            </a:r>
            <a:r>
              <a:rPr lang="en-US" sz="3600" b="1" dirty="0">
                <a:effectLst/>
              </a:rPr>
              <a:t>helmets</a:t>
            </a:r>
            <a:r>
              <a:rPr lang="en-US" sz="3600" dirty="0">
                <a:effectLst/>
              </a:rPr>
              <a:t> that knights wore had eyeholes (usually slits in the metal) and breathing holes so the knights could get </a:t>
            </a:r>
            <a:r>
              <a:rPr lang="en-US" sz="3600" b="1" dirty="0">
                <a:effectLst/>
              </a:rPr>
              <a:t>sufficient</a:t>
            </a:r>
            <a:r>
              <a:rPr lang="en-US" sz="3600" dirty="0">
                <a:effectLst/>
              </a:rPr>
              <a:t> air. </a:t>
            </a:r>
            <a:endParaRPr lang="en-US" sz="3600" dirty="0"/>
          </a:p>
        </p:txBody>
      </p:sp>
    </p:spTree>
    <p:extLst>
      <p:ext uri="{BB962C8B-B14F-4D97-AF65-F5344CB8AC3E}">
        <p14:creationId xmlns:p14="http://schemas.microsoft.com/office/powerpoint/2010/main" val="3029990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1XlweOWvvL._SL1000_.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3544"/>
            <a:ext cx="4814876" cy="6134456"/>
          </a:xfrm>
          <a:prstGeom prst="rect">
            <a:avLst/>
          </a:prstGeom>
        </p:spPr>
      </p:pic>
      <p:pic>
        <p:nvPicPr>
          <p:cNvPr id="3" name="Picture 2" descr="728px-Chainmail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4876" y="0"/>
            <a:ext cx="4385694" cy="3452563"/>
          </a:xfrm>
          <a:prstGeom prst="rect">
            <a:avLst/>
          </a:prstGeom>
        </p:spPr>
      </p:pic>
      <p:sp>
        <p:nvSpPr>
          <p:cNvPr id="4" name="TextBox 3"/>
          <p:cNvSpPr txBox="1"/>
          <p:nvPr/>
        </p:nvSpPr>
        <p:spPr>
          <a:xfrm>
            <a:off x="192420" y="15658"/>
            <a:ext cx="4288353" cy="707886"/>
          </a:xfrm>
          <a:prstGeom prst="rect">
            <a:avLst/>
          </a:prstGeom>
          <a:noFill/>
        </p:spPr>
        <p:txBody>
          <a:bodyPr wrap="none" rtlCol="0">
            <a:spAutoFit/>
          </a:bodyPr>
          <a:lstStyle/>
          <a:p>
            <a:r>
              <a:rPr lang="en-US" sz="4000" dirty="0" smtClean="0">
                <a:solidFill>
                  <a:srgbClr val="333333"/>
                </a:solidFill>
              </a:rPr>
              <a:t>Chain Mail Armor</a:t>
            </a:r>
            <a:endParaRPr lang="en-US" sz="4000" dirty="0">
              <a:solidFill>
                <a:srgbClr val="333333"/>
              </a:solidFill>
            </a:endParaRPr>
          </a:p>
        </p:txBody>
      </p:sp>
      <p:pic>
        <p:nvPicPr>
          <p:cNvPr id="6" name="Picture 5" descr="002-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4471" y="3452563"/>
            <a:ext cx="4366099" cy="3405437"/>
          </a:xfrm>
          <a:prstGeom prst="rect">
            <a:avLst/>
          </a:prstGeom>
        </p:spPr>
      </p:pic>
    </p:spTree>
    <p:extLst>
      <p:ext uri="{BB962C8B-B14F-4D97-AF65-F5344CB8AC3E}">
        <p14:creationId xmlns:p14="http://schemas.microsoft.com/office/powerpoint/2010/main" val="42165913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L4: Overview: </a:t>
            </a:r>
            <a:br>
              <a:rPr lang="en-US" dirty="0" smtClean="0"/>
            </a:br>
            <a:r>
              <a:rPr lang="en-US" dirty="0" smtClean="0"/>
              <a:t>The Life of a Knight</a:t>
            </a:r>
            <a:r>
              <a:rPr lang="en-US" dirty="0" smtClean="0">
                <a:sym typeface="Wingdings"/>
              </a:rPr>
              <a:t></a:t>
            </a:r>
            <a:endParaRPr lang="en-US" dirty="0"/>
          </a:p>
        </p:txBody>
      </p:sp>
      <p:sp>
        <p:nvSpPr>
          <p:cNvPr id="3" name="Content Placeholder 2"/>
          <p:cNvSpPr>
            <a:spLocks noGrp="1"/>
          </p:cNvSpPr>
          <p:nvPr>
            <p:ph idx="1"/>
          </p:nvPr>
        </p:nvSpPr>
        <p:spPr>
          <a:xfrm>
            <a:off x="0" y="1345920"/>
            <a:ext cx="9144000" cy="5512080"/>
          </a:xfrm>
        </p:spPr>
        <p:txBody>
          <a:bodyPr>
            <a:normAutofit/>
          </a:bodyPr>
          <a:lstStyle/>
          <a:p>
            <a:r>
              <a:rPr lang="en-US" b="1" dirty="0">
                <a:effectLst/>
              </a:rPr>
              <a:t>Clothing </a:t>
            </a:r>
            <a:endParaRPr lang="en-US" dirty="0"/>
          </a:p>
          <a:p>
            <a:r>
              <a:rPr lang="en-US" sz="3600" b="1" dirty="0" smtClean="0">
                <a:effectLst/>
              </a:rPr>
              <a:t>Shields</a:t>
            </a:r>
            <a:r>
              <a:rPr lang="en-US" sz="3600" dirty="0" smtClean="0">
                <a:effectLst/>
              </a:rPr>
              <a:t> were </a:t>
            </a:r>
            <a:r>
              <a:rPr lang="en-US" sz="3600" dirty="0">
                <a:effectLst/>
              </a:rPr>
              <a:t>made of </a:t>
            </a:r>
            <a:r>
              <a:rPr lang="en-US" sz="3600" b="1" dirty="0">
                <a:effectLst/>
              </a:rPr>
              <a:t>wood</a:t>
            </a:r>
            <a:r>
              <a:rPr lang="en-US" sz="3600" dirty="0">
                <a:effectLst/>
              </a:rPr>
              <a:t> or </a:t>
            </a:r>
            <a:r>
              <a:rPr lang="en-US" sz="3600" b="1" dirty="0">
                <a:effectLst/>
              </a:rPr>
              <a:t>metal</a:t>
            </a:r>
            <a:r>
              <a:rPr lang="en-US" sz="3600" dirty="0">
                <a:effectLst/>
              </a:rPr>
              <a:t> and generally had the knight’s family seal shown on it to help identify him. </a:t>
            </a:r>
            <a:endParaRPr lang="en-US" sz="3600" dirty="0"/>
          </a:p>
          <a:p>
            <a:r>
              <a:rPr lang="en-US" sz="3600" dirty="0">
                <a:effectLst/>
              </a:rPr>
              <a:t>The </a:t>
            </a:r>
            <a:r>
              <a:rPr lang="en-US" sz="3600" b="1" dirty="0">
                <a:effectLst/>
              </a:rPr>
              <a:t>sword</a:t>
            </a:r>
            <a:r>
              <a:rPr lang="en-US" sz="3600" dirty="0">
                <a:effectLst/>
              </a:rPr>
              <a:t> was the major weapon of the knight and weighed about 21⁄2 to 3 pounds. It was worn on his left side and </a:t>
            </a:r>
            <a:r>
              <a:rPr lang="en-US" sz="3600" b="1" dirty="0">
                <a:effectLst/>
              </a:rPr>
              <a:t>fastened</a:t>
            </a:r>
            <a:r>
              <a:rPr lang="en-US" sz="3600" dirty="0">
                <a:effectLst/>
              </a:rPr>
              <a:t> around his waist. </a:t>
            </a:r>
            <a:endParaRPr lang="en-US" sz="3600" dirty="0"/>
          </a:p>
          <a:p>
            <a:endParaRPr lang="en-US" dirty="0"/>
          </a:p>
        </p:txBody>
      </p:sp>
    </p:spTree>
    <p:extLst>
      <p:ext uri="{BB962C8B-B14F-4D97-AF65-F5344CB8AC3E}">
        <p14:creationId xmlns:p14="http://schemas.microsoft.com/office/powerpoint/2010/main" val="18407484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L4: Overview: </a:t>
            </a:r>
            <a:br>
              <a:rPr lang="en-US" dirty="0" smtClean="0"/>
            </a:br>
            <a:r>
              <a:rPr lang="en-US" dirty="0" smtClean="0"/>
              <a:t>The Life of a Knight</a:t>
            </a:r>
            <a:r>
              <a:rPr lang="en-US" dirty="0" smtClean="0">
                <a:sym typeface="Wingdings"/>
              </a:rPr>
              <a:t></a:t>
            </a:r>
            <a:endParaRPr lang="en-US" dirty="0"/>
          </a:p>
        </p:txBody>
      </p:sp>
      <p:sp>
        <p:nvSpPr>
          <p:cNvPr id="3" name="Content Placeholder 2"/>
          <p:cNvSpPr>
            <a:spLocks noGrp="1"/>
          </p:cNvSpPr>
          <p:nvPr>
            <p:ph idx="1"/>
          </p:nvPr>
        </p:nvSpPr>
        <p:spPr>
          <a:xfrm>
            <a:off x="0" y="1345920"/>
            <a:ext cx="9144000" cy="5512080"/>
          </a:xfrm>
        </p:spPr>
        <p:txBody>
          <a:bodyPr>
            <a:normAutofit fontScale="92500"/>
          </a:bodyPr>
          <a:lstStyle/>
          <a:p>
            <a:r>
              <a:rPr lang="en-US" sz="4000" b="1" dirty="0">
                <a:effectLst/>
              </a:rPr>
              <a:t>Clothing </a:t>
            </a:r>
            <a:endParaRPr lang="en-US" sz="4000" b="1" dirty="0" smtClean="0">
              <a:effectLst/>
            </a:endParaRPr>
          </a:p>
          <a:p>
            <a:r>
              <a:rPr lang="en-US" sz="4000" dirty="0" smtClean="0">
                <a:effectLst/>
              </a:rPr>
              <a:t>The </a:t>
            </a:r>
            <a:r>
              <a:rPr lang="en-US" sz="4000" dirty="0">
                <a:effectLst/>
              </a:rPr>
              <a:t>other weapons that a knight used were a knife (worn on the right side) and a lance (a long spear used while on horseback). Metal axes, battle hammers and maces (a long metal or wooden pole with a heavy end used for clubbing an opponent) were introduced when armor became too strong to penetrate with a sword. </a:t>
            </a:r>
            <a:endParaRPr lang="en-US" sz="4000" dirty="0"/>
          </a:p>
          <a:p>
            <a:endParaRPr lang="en-US" dirty="0"/>
          </a:p>
        </p:txBody>
      </p:sp>
    </p:spTree>
    <p:extLst>
      <p:ext uri="{BB962C8B-B14F-4D97-AF65-F5344CB8AC3E}">
        <p14:creationId xmlns:p14="http://schemas.microsoft.com/office/powerpoint/2010/main" val="33109241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3831247" cy="707886"/>
          </a:xfrm>
          <a:prstGeom prst="rect">
            <a:avLst/>
          </a:prstGeom>
          <a:noFill/>
        </p:spPr>
        <p:txBody>
          <a:bodyPr wrap="none" rtlCol="0">
            <a:spAutoFit/>
          </a:bodyPr>
          <a:lstStyle/>
          <a:p>
            <a:r>
              <a:rPr lang="en-US" sz="4000" dirty="0" smtClean="0">
                <a:solidFill>
                  <a:srgbClr val="333333"/>
                </a:solidFill>
              </a:rPr>
              <a:t>Knight Weapons</a:t>
            </a:r>
            <a:endParaRPr lang="en-US" sz="4000" dirty="0">
              <a:solidFill>
                <a:srgbClr val="333333"/>
              </a:solidFill>
            </a:endParaRPr>
          </a:p>
        </p:txBody>
      </p:sp>
      <p:pic>
        <p:nvPicPr>
          <p:cNvPr id="3" name="Picture 2" descr="knights-templar-mdl54075w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07886"/>
            <a:ext cx="5080000" cy="3022600"/>
          </a:xfrm>
          <a:prstGeom prst="rect">
            <a:avLst/>
          </a:prstGeom>
        </p:spPr>
      </p:pic>
      <p:pic>
        <p:nvPicPr>
          <p:cNvPr id="4" name="Picture 3" descr="Templar-or-crusader-Medieval-Knights-Shield-metal-shield.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0000" y="707885"/>
            <a:ext cx="4064000" cy="3037131"/>
          </a:xfrm>
          <a:prstGeom prst="rect">
            <a:avLst/>
          </a:prstGeom>
        </p:spPr>
      </p:pic>
      <p:pic>
        <p:nvPicPr>
          <p:cNvPr id="5" name="Picture 4" descr="medievaltimesjoustinglancefullswordgallery.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3745015"/>
            <a:ext cx="9128557" cy="3112985"/>
          </a:xfrm>
          <a:prstGeom prst="rect">
            <a:avLst/>
          </a:prstGeom>
        </p:spPr>
      </p:pic>
      <p:sp>
        <p:nvSpPr>
          <p:cNvPr id="6" name="TextBox 5"/>
          <p:cNvSpPr txBox="1"/>
          <p:nvPr/>
        </p:nvSpPr>
        <p:spPr>
          <a:xfrm>
            <a:off x="3831247" y="5971721"/>
            <a:ext cx="1386843" cy="646331"/>
          </a:xfrm>
          <a:prstGeom prst="rect">
            <a:avLst/>
          </a:prstGeom>
          <a:noFill/>
        </p:spPr>
        <p:txBody>
          <a:bodyPr wrap="none" rtlCol="0">
            <a:spAutoFit/>
          </a:bodyPr>
          <a:lstStyle/>
          <a:p>
            <a:r>
              <a:rPr lang="en-US" sz="3600" dirty="0" smtClean="0">
                <a:solidFill>
                  <a:srgbClr val="333333"/>
                </a:solidFill>
              </a:rPr>
              <a:t>Lance</a:t>
            </a:r>
            <a:endParaRPr lang="en-US" sz="3600" dirty="0">
              <a:solidFill>
                <a:srgbClr val="333333"/>
              </a:solidFill>
            </a:endParaRPr>
          </a:p>
        </p:txBody>
      </p:sp>
      <p:sp>
        <p:nvSpPr>
          <p:cNvPr id="7" name="TextBox 6"/>
          <p:cNvSpPr txBox="1"/>
          <p:nvPr/>
        </p:nvSpPr>
        <p:spPr>
          <a:xfrm>
            <a:off x="0" y="2155958"/>
            <a:ext cx="1447031" cy="646331"/>
          </a:xfrm>
          <a:prstGeom prst="rect">
            <a:avLst/>
          </a:prstGeom>
          <a:noFill/>
        </p:spPr>
        <p:txBody>
          <a:bodyPr wrap="none" rtlCol="0">
            <a:spAutoFit/>
          </a:bodyPr>
          <a:lstStyle/>
          <a:p>
            <a:r>
              <a:rPr lang="en-US" sz="3600" dirty="0" smtClean="0">
                <a:solidFill>
                  <a:srgbClr val="333333"/>
                </a:solidFill>
              </a:rPr>
              <a:t>Sword</a:t>
            </a:r>
            <a:endParaRPr lang="en-US" sz="3600" dirty="0">
              <a:solidFill>
                <a:srgbClr val="333333"/>
              </a:solidFill>
            </a:endParaRPr>
          </a:p>
        </p:txBody>
      </p:sp>
      <p:sp>
        <p:nvSpPr>
          <p:cNvPr id="8" name="TextBox 7"/>
          <p:cNvSpPr txBox="1"/>
          <p:nvPr/>
        </p:nvSpPr>
        <p:spPr>
          <a:xfrm>
            <a:off x="4834583" y="3084155"/>
            <a:ext cx="1410512" cy="646331"/>
          </a:xfrm>
          <a:prstGeom prst="rect">
            <a:avLst/>
          </a:prstGeom>
          <a:noFill/>
        </p:spPr>
        <p:txBody>
          <a:bodyPr wrap="none" rtlCol="0">
            <a:spAutoFit/>
          </a:bodyPr>
          <a:lstStyle/>
          <a:p>
            <a:r>
              <a:rPr lang="en-US" sz="3600" dirty="0" smtClean="0">
                <a:solidFill>
                  <a:srgbClr val="333333"/>
                </a:solidFill>
              </a:rPr>
              <a:t>Shield</a:t>
            </a:r>
            <a:endParaRPr lang="en-US" sz="3600" dirty="0">
              <a:solidFill>
                <a:srgbClr val="333333"/>
              </a:solidFill>
            </a:endParaRPr>
          </a:p>
        </p:txBody>
      </p:sp>
    </p:spTree>
    <p:extLst>
      <p:ext uri="{BB962C8B-B14F-4D97-AF65-F5344CB8AC3E}">
        <p14:creationId xmlns:p14="http://schemas.microsoft.com/office/powerpoint/2010/main" val="7237289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Life of Adventure </a:t>
            </a:r>
            <a:r>
              <a:rPr lang="en-US" dirty="0" smtClean="0">
                <a:sym typeface="Wingdings"/>
              </a:rPr>
              <a:t></a:t>
            </a:r>
            <a:endParaRPr lang="en-US" dirty="0"/>
          </a:p>
        </p:txBody>
      </p:sp>
      <p:sp>
        <p:nvSpPr>
          <p:cNvPr id="3" name="Content Placeholder 2"/>
          <p:cNvSpPr>
            <a:spLocks noGrp="1"/>
          </p:cNvSpPr>
          <p:nvPr>
            <p:ph idx="1"/>
          </p:nvPr>
        </p:nvSpPr>
        <p:spPr>
          <a:xfrm>
            <a:off x="0" y="1345920"/>
            <a:ext cx="9144000" cy="5512080"/>
          </a:xfrm>
        </p:spPr>
        <p:txBody>
          <a:bodyPr>
            <a:normAutofit/>
          </a:bodyPr>
          <a:lstStyle/>
          <a:p>
            <a:r>
              <a:rPr lang="en-US" sz="4000" dirty="0" smtClean="0"/>
              <a:t>Knights would often travel the </a:t>
            </a:r>
            <a:r>
              <a:rPr lang="en-US" sz="4000" b="1" dirty="0" smtClean="0"/>
              <a:t>land</a:t>
            </a:r>
            <a:r>
              <a:rPr lang="en-US" sz="4000" dirty="0" smtClean="0"/>
              <a:t>.</a:t>
            </a:r>
          </a:p>
          <a:p>
            <a:r>
              <a:rPr lang="en-US" sz="4000" dirty="0" smtClean="0"/>
              <a:t>Going to Festivals, </a:t>
            </a:r>
            <a:r>
              <a:rPr lang="en-US" sz="4000" b="1" dirty="0" smtClean="0"/>
              <a:t>Tournaments</a:t>
            </a:r>
            <a:r>
              <a:rPr lang="en-US" sz="4000" dirty="0" smtClean="0"/>
              <a:t>, and even battles. </a:t>
            </a:r>
          </a:p>
          <a:p>
            <a:r>
              <a:rPr lang="en-US" sz="4000" dirty="0" smtClean="0"/>
              <a:t>They would also go on quests throughout their lifetime. </a:t>
            </a:r>
          </a:p>
          <a:p>
            <a:pPr marL="282575" lvl="1" indent="0">
              <a:buNone/>
            </a:pPr>
            <a:endParaRPr lang="en-US" sz="4000" dirty="0"/>
          </a:p>
        </p:txBody>
      </p:sp>
    </p:spTree>
    <p:extLst>
      <p:ext uri="{BB962C8B-B14F-4D97-AF65-F5344CB8AC3E}">
        <p14:creationId xmlns:p14="http://schemas.microsoft.com/office/powerpoint/2010/main" val="3693682439"/>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r>
              <a:rPr lang="en-US" dirty="0" smtClean="0"/>
              <a:t>The Life of a Knight</a:t>
            </a:r>
            <a:r>
              <a:rPr lang="en-US" dirty="0" smtClean="0">
                <a:sym typeface="Wingdings"/>
              </a:rPr>
              <a:t></a:t>
            </a:r>
            <a:endParaRPr lang="en-US" dirty="0"/>
          </a:p>
        </p:txBody>
      </p:sp>
      <p:sp>
        <p:nvSpPr>
          <p:cNvPr id="3" name="Content Placeholder 2"/>
          <p:cNvSpPr>
            <a:spLocks noGrp="1"/>
          </p:cNvSpPr>
          <p:nvPr>
            <p:ph idx="1"/>
          </p:nvPr>
        </p:nvSpPr>
        <p:spPr>
          <a:xfrm>
            <a:off x="0" y="1345920"/>
            <a:ext cx="9144000" cy="5512080"/>
          </a:xfrm>
        </p:spPr>
        <p:txBody>
          <a:bodyPr>
            <a:normAutofit/>
          </a:bodyPr>
          <a:lstStyle/>
          <a:p>
            <a:r>
              <a:rPr lang="en-US" sz="4000" dirty="0" err="1" smtClean="0"/>
              <a:t>Chilvalry</a:t>
            </a:r>
            <a:r>
              <a:rPr lang="en-US" sz="4000" dirty="0" smtClean="0"/>
              <a:t> </a:t>
            </a:r>
            <a:r>
              <a:rPr lang="mr-IN" sz="4000" dirty="0" smtClean="0"/>
              <a:t>–</a:t>
            </a:r>
            <a:r>
              <a:rPr lang="en-US" sz="4000" dirty="0" smtClean="0"/>
              <a:t> </a:t>
            </a:r>
            <a:r>
              <a:rPr lang="en-US" sz="4000" b="1" dirty="0" smtClean="0"/>
              <a:t>1170</a:t>
            </a:r>
            <a:r>
              <a:rPr lang="en-US" sz="4000" dirty="0" smtClean="0"/>
              <a:t> </a:t>
            </a:r>
            <a:r>
              <a:rPr lang="en-US" sz="4000" b="1" dirty="0" smtClean="0"/>
              <a:t>CE</a:t>
            </a:r>
          </a:p>
          <a:p>
            <a:pPr lvl="1"/>
            <a:r>
              <a:rPr lang="en-US" sz="4000" dirty="0" smtClean="0"/>
              <a:t>Live to serve their king and their country</a:t>
            </a:r>
          </a:p>
          <a:p>
            <a:pPr lvl="1"/>
            <a:r>
              <a:rPr lang="en-US" sz="4000" dirty="0" smtClean="0"/>
              <a:t>Avoid </a:t>
            </a:r>
            <a:r>
              <a:rPr lang="en-US" sz="4000" b="1" dirty="0" smtClean="0"/>
              <a:t>lying</a:t>
            </a:r>
            <a:r>
              <a:rPr lang="en-US" sz="4000" dirty="0" smtClean="0"/>
              <a:t>, </a:t>
            </a:r>
            <a:r>
              <a:rPr lang="en-US" sz="4000" b="1" dirty="0" smtClean="0"/>
              <a:t>cheating</a:t>
            </a:r>
            <a:r>
              <a:rPr lang="en-US" sz="4000" dirty="0" smtClean="0"/>
              <a:t>, or </a:t>
            </a:r>
            <a:r>
              <a:rPr lang="en-US" sz="4000" b="1" dirty="0" smtClean="0"/>
              <a:t>torture</a:t>
            </a:r>
          </a:p>
          <a:p>
            <a:pPr lvl="1"/>
            <a:r>
              <a:rPr lang="en-US" sz="4000" dirty="0" smtClean="0"/>
              <a:t>Believe in justice for all</a:t>
            </a:r>
          </a:p>
          <a:p>
            <a:pPr lvl="1"/>
            <a:r>
              <a:rPr lang="en-US" sz="4000" dirty="0" smtClean="0"/>
              <a:t>Respect women</a:t>
            </a:r>
          </a:p>
          <a:p>
            <a:pPr lvl="1"/>
            <a:r>
              <a:rPr lang="en-US" sz="4000" dirty="0" smtClean="0"/>
              <a:t>Avenge wrongs</a:t>
            </a:r>
          </a:p>
          <a:p>
            <a:pPr marL="282575" lvl="1" indent="0" algn="ctr">
              <a:buNone/>
            </a:pPr>
            <a:r>
              <a:rPr lang="en-US" sz="4000" dirty="0" smtClean="0">
                <a:hlinkClick r:id="rId2"/>
              </a:rPr>
              <a:t>Link</a:t>
            </a:r>
            <a:endParaRPr lang="en-US" sz="4000" dirty="0" smtClean="0"/>
          </a:p>
        </p:txBody>
      </p:sp>
    </p:spTree>
    <p:extLst>
      <p:ext uri="{BB962C8B-B14F-4D97-AF65-F5344CB8AC3E}">
        <p14:creationId xmlns:p14="http://schemas.microsoft.com/office/powerpoint/2010/main" val="37505377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bECOMING</a:t>
            </a:r>
            <a:r>
              <a:rPr lang="en-US" dirty="0" smtClean="0"/>
              <a:t> A </a:t>
            </a:r>
            <a:r>
              <a:rPr lang="en-US" dirty="0" err="1" smtClean="0"/>
              <a:t>kNIGHT</a:t>
            </a:r>
            <a:r>
              <a:rPr lang="en-US" dirty="0" smtClean="0"/>
              <a:t> </a:t>
            </a:r>
            <a:r>
              <a:rPr lang="en-US" dirty="0" smtClean="0">
                <a:sym typeface="Wingdings"/>
              </a:rPr>
              <a:t></a:t>
            </a:r>
            <a:endParaRPr lang="en-US" dirty="0"/>
          </a:p>
        </p:txBody>
      </p:sp>
      <p:sp>
        <p:nvSpPr>
          <p:cNvPr id="3" name="Content Placeholder 2"/>
          <p:cNvSpPr>
            <a:spLocks noGrp="1"/>
          </p:cNvSpPr>
          <p:nvPr>
            <p:ph idx="1"/>
          </p:nvPr>
        </p:nvSpPr>
        <p:spPr>
          <a:xfrm>
            <a:off x="0" y="1345920"/>
            <a:ext cx="9143999" cy="5512080"/>
          </a:xfrm>
        </p:spPr>
        <p:txBody>
          <a:bodyPr>
            <a:noAutofit/>
          </a:bodyPr>
          <a:lstStyle/>
          <a:p>
            <a:r>
              <a:rPr lang="en-US" sz="3600" dirty="0" smtClean="0"/>
              <a:t>Page</a:t>
            </a:r>
          </a:p>
          <a:p>
            <a:pPr lvl="1"/>
            <a:r>
              <a:rPr lang="en-US" sz="3600" dirty="0"/>
              <a:t>The young page would receive an education being taught religion, manners, riding, hunting, hawking and strategic games such as backgammon and chess.</a:t>
            </a:r>
          </a:p>
          <a:p>
            <a:pPr lvl="1"/>
            <a:r>
              <a:rPr lang="en-US" sz="3600" dirty="0"/>
              <a:t>Training </a:t>
            </a:r>
            <a:endParaRPr lang="en-US" sz="3600" dirty="0" smtClean="0"/>
          </a:p>
          <a:p>
            <a:pPr lvl="2"/>
            <a:r>
              <a:rPr lang="en-US" sz="3400" dirty="0" smtClean="0"/>
              <a:t>Wooden Horse</a:t>
            </a:r>
          </a:p>
          <a:p>
            <a:pPr lvl="2"/>
            <a:r>
              <a:rPr lang="en-US" sz="3400" dirty="0" smtClean="0"/>
              <a:t>Piggy Back Attack</a:t>
            </a:r>
            <a:endParaRPr lang="en-US" sz="3400" dirty="0"/>
          </a:p>
        </p:txBody>
      </p:sp>
    </p:spTree>
    <p:extLst>
      <p:ext uri="{BB962C8B-B14F-4D97-AF65-F5344CB8AC3E}">
        <p14:creationId xmlns:p14="http://schemas.microsoft.com/office/powerpoint/2010/main" val="10426685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Classwork</a:t>
            </a:r>
            <a:endParaRPr lang="en-US" dirty="0"/>
          </a:p>
        </p:txBody>
      </p:sp>
      <p:sp>
        <p:nvSpPr>
          <p:cNvPr id="3" name="Content Placeholder 2"/>
          <p:cNvSpPr>
            <a:spLocks noGrp="1"/>
          </p:cNvSpPr>
          <p:nvPr>
            <p:ph idx="1"/>
          </p:nvPr>
        </p:nvSpPr>
        <p:spPr>
          <a:xfrm>
            <a:off x="0" y="1345920"/>
            <a:ext cx="9144000" cy="5512080"/>
          </a:xfrm>
        </p:spPr>
        <p:txBody>
          <a:bodyPr>
            <a:normAutofit/>
          </a:bodyPr>
          <a:lstStyle/>
          <a:p>
            <a:r>
              <a:rPr lang="en-US" sz="4000" dirty="0" smtClean="0"/>
              <a:t>Finish Questions on Heraldry using your Pathways Textbook, Page 144. </a:t>
            </a:r>
          </a:p>
          <a:p>
            <a:r>
              <a:rPr lang="en-US" sz="4000" dirty="0" smtClean="0"/>
              <a:t>Finish your Coat of Arms in your Journal. </a:t>
            </a:r>
          </a:p>
          <a:p>
            <a:r>
              <a:rPr lang="en-US" sz="4000" dirty="0" smtClean="0"/>
              <a:t>Finish Journal Entry #3 and #4 </a:t>
            </a:r>
          </a:p>
          <a:p>
            <a:endParaRPr lang="en-US" sz="4000" dirty="0"/>
          </a:p>
        </p:txBody>
      </p:sp>
    </p:spTree>
    <p:extLst>
      <p:ext uri="{BB962C8B-B14F-4D97-AF65-F5344CB8AC3E}">
        <p14:creationId xmlns:p14="http://schemas.microsoft.com/office/powerpoint/2010/main" val="3727314589"/>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This Week</a:t>
            </a:r>
            <a:endParaRPr lang="en-US" dirty="0"/>
          </a:p>
        </p:txBody>
      </p:sp>
      <p:sp>
        <p:nvSpPr>
          <p:cNvPr id="3" name="Content Placeholder 2"/>
          <p:cNvSpPr>
            <a:spLocks noGrp="1"/>
          </p:cNvSpPr>
          <p:nvPr>
            <p:ph idx="1"/>
          </p:nvPr>
        </p:nvSpPr>
        <p:spPr/>
        <p:txBody>
          <a:bodyPr>
            <a:normAutofit/>
          </a:bodyPr>
          <a:lstStyle/>
          <a:p>
            <a:r>
              <a:rPr lang="en-US" sz="3600" dirty="0" smtClean="0"/>
              <a:t>Finish First Knight</a:t>
            </a:r>
          </a:p>
          <a:p>
            <a:r>
              <a:rPr lang="en-US" sz="3600" dirty="0" smtClean="0"/>
              <a:t>Hand in Questions for First Knight</a:t>
            </a:r>
          </a:p>
          <a:p>
            <a:r>
              <a:rPr lang="en-US" sz="3600" dirty="0" smtClean="0"/>
              <a:t>Tournament Notes</a:t>
            </a:r>
          </a:p>
          <a:p>
            <a:r>
              <a:rPr lang="en-US" sz="3600" dirty="0" smtClean="0"/>
              <a:t>Entry in Journal for Tournaments</a:t>
            </a:r>
            <a:endParaRPr lang="en-US" sz="3600" dirty="0"/>
          </a:p>
        </p:txBody>
      </p:sp>
    </p:spTree>
    <p:extLst>
      <p:ext uri="{BB962C8B-B14F-4D97-AF65-F5344CB8AC3E}">
        <p14:creationId xmlns:p14="http://schemas.microsoft.com/office/powerpoint/2010/main" val="41895102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p:txBody>
          <a:bodyPr/>
          <a:lstStyle/>
          <a:p>
            <a:r>
              <a:rPr lang="en-US" sz="4000" dirty="0" smtClean="0"/>
              <a:t>D BLOCK </a:t>
            </a:r>
            <a:r>
              <a:rPr lang="mr-IN" sz="4000" dirty="0" smtClean="0"/>
              <a:t>–</a:t>
            </a:r>
            <a:r>
              <a:rPr lang="en-US" sz="4000" dirty="0" smtClean="0"/>
              <a:t> </a:t>
            </a:r>
          </a:p>
          <a:p>
            <a:pPr lvl="1"/>
            <a:r>
              <a:rPr lang="en-US" sz="3800" dirty="0" smtClean="0"/>
              <a:t>Catch up on Missing Assignments</a:t>
            </a:r>
          </a:p>
          <a:p>
            <a:r>
              <a:rPr lang="en-US" sz="4000" smtClean="0"/>
              <a:t>B Block</a:t>
            </a:r>
            <a:endParaRPr lang="en-US" sz="4000" dirty="0"/>
          </a:p>
          <a:p>
            <a:pPr lvl="1"/>
            <a:r>
              <a:rPr lang="en-US" sz="3800" dirty="0" smtClean="0"/>
              <a:t>Finish Video</a:t>
            </a:r>
          </a:p>
          <a:p>
            <a:endParaRPr lang="en-US" dirty="0"/>
          </a:p>
          <a:p>
            <a:endParaRPr lang="en-US" dirty="0"/>
          </a:p>
        </p:txBody>
      </p:sp>
    </p:spTree>
    <p:extLst>
      <p:ext uri="{BB962C8B-B14F-4D97-AF65-F5344CB8AC3E}">
        <p14:creationId xmlns:p14="http://schemas.microsoft.com/office/powerpoint/2010/main" val="41712349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L5 </a:t>
            </a:r>
            <a:r>
              <a:rPr lang="mr-IN" dirty="0" smtClean="0"/>
              <a:t>–</a:t>
            </a:r>
            <a:r>
              <a:rPr lang="en-US" dirty="0" smtClean="0"/>
              <a:t> Overview: Tournaments </a:t>
            </a:r>
            <a:endParaRPr lang="en-US" dirty="0"/>
          </a:p>
        </p:txBody>
      </p:sp>
      <p:sp>
        <p:nvSpPr>
          <p:cNvPr id="3" name="Content Placeholder 2"/>
          <p:cNvSpPr>
            <a:spLocks noGrp="1"/>
          </p:cNvSpPr>
          <p:nvPr>
            <p:ph idx="1"/>
          </p:nvPr>
        </p:nvSpPr>
        <p:spPr>
          <a:xfrm>
            <a:off x="0" y="1345920"/>
            <a:ext cx="9144000" cy="5512080"/>
          </a:xfrm>
        </p:spPr>
        <p:txBody>
          <a:bodyPr>
            <a:normAutofit/>
          </a:bodyPr>
          <a:lstStyle/>
          <a:p>
            <a:endParaRPr lang="en-US" sz="4000" dirty="0" smtClean="0"/>
          </a:p>
          <a:p>
            <a:r>
              <a:rPr lang="en-US" sz="4000" dirty="0" smtClean="0"/>
              <a:t>Notes (but only the ones in </a:t>
            </a:r>
            <a:r>
              <a:rPr lang="en-US" sz="4000" b="1" dirty="0" smtClean="0"/>
              <a:t>BOLD)</a:t>
            </a:r>
            <a:r>
              <a:rPr lang="en-US" sz="4000" dirty="0" smtClean="0"/>
              <a:t> </a:t>
            </a:r>
            <a:r>
              <a:rPr lang="en-US" sz="4000" dirty="0" smtClean="0">
                <a:sym typeface="Wingdings"/>
              </a:rPr>
              <a:t></a:t>
            </a:r>
          </a:p>
          <a:p>
            <a:r>
              <a:rPr lang="en-US" sz="4000" dirty="0" smtClean="0">
                <a:sym typeface="Wingdings"/>
              </a:rPr>
              <a:t>Creative Writing </a:t>
            </a:r>
          </a:p>
          <a:p>
            <a:r>
              <a:rPr lang="en-US" sz="4000" dirty="0" smtClean="0">
                <a:sym typeface="Wingdings"/>
              </a:rPr>
              <a:t>Preparing for our Tournament </a:t>
            </a:r>
            <a:r>
              <a:rPr lang="mr-IN" sz="4000" dirty="0" smtClean="0">
                <a:sym typeface="Wingdings"/>
              </a:rPr>
              <a:t>–</a:t>
            </a:r>
            <a:r>
              <a:rPr lang="en-US" sz="4000" dirty="0" smtClean="0">
                <a:sym typeface="Wingdings"/>
              </a:rPr>
              <a:t> April 18</a:t>
            </a:r>
            <a:r>
              <a:rPr lang="en-US" sz="4000" baseline="30000" dirty="0" smtClean="0">
                <a:sym typeface="Wingdings"/>
              </a:rPr>
              <a:t>th</a:t>
            </a:r>
            <a:r>
              <a:rPr lang="en-US" sz="4000" dirty="0" smtClean="0">
                <a:sym typeface="Wingdings"/>
              </a:rPr>
              <a:t> </a:t>
            </a:r>
            <a:endParaRPr lang="en-US" sz="4000" dirty="0"/>
          </a:p>
        </p:txBody>
      </p:sp>
    </p:spTree>
    <p:extLst>
      <p:ext uri="{BB962C8B-B14F-4D97-AF65-F5344CB8AC3E}">
        <p14:creationId xmlns:p14="http://schemas.microsoft.com/office/powerpoint/2010/main" val="9946868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oRIGINS</a:t>
            </a:r>
            <a:endParaRPr lang="en-US" dirty="0"/>
          </a:p>
        </p:txBody>
      </p:sp>
      <p:sp>
        <p:nvSpPr>
          <p:cNvPr id="3" name="Content Placeholder 2"/>
          <p:cNvSpPr>
            <a:spLocks noGrp="1"/>
          </p:cNvSpPr>
          <p:nvPr>
            <p:ph idx="1"/>
          </p:nvPr>
        </p:nvSpPr>
        <p:spPr>
          <a:xfrm>
            <a:off x="0" y="1345920"/>
            <a:ext cx="9144000" cy="5512080"/>
          </a:xfrm>
        </p:spPr>
        <p:txBody>
          <a:bodyPr>
            <a:normAutofit fontScale="92500" lnSpcReduction="20000"/>
          </a:bodyPr>
          <a:lstStyle/>
          <a:p>
            <a:r>
              <a:rPr lang="en-US" sz="4000" dirty="0" smtClean="0">
                <a:effectLst/>
              </a:rPr>
              <a:t>Began around the </a:t>
            </a:r>
            <a:r>
              <a:rPr lang="en-US" sz="4000" b="1" dirty="0" smtClean="0">
                <a:effectLst/>
              </a:rPr>
              <a:t>10</a:t>
            </a:r>
            <a:r>
              <a:rPr lang="en-US" sz="4000" b="1" baseline="30000" dirty="0" smtClean="0">
                <a:effectLst/>
              </a:rPr>
              <a:t>th</a:t>
            </a:r>
            <a:r>
              <a:rPr lang="en-US" sz="4000" dirty="0" smtClean="0">
                <a:effectLst/>
              </a:rPr>
              <a:t> Century. </a:t>
            </a:r>
          </a:p>
          <a:p>
            <a:r>
              <a:rPr lang="en-US" sz="4000" dirty="0" smtClean="0">
                <a:effectLst/>
              </a:rPr>
              <a:t>As </a:t>
            </a:r>
            <a:r>
              <a:rPr lang="en-US" sz="4000" b="1" dirty="0">
                <a:effectLst/>
              </a:rPr>
              <a:t>military</a:t>
            </a:r>
            <a:r>
              <a:rPr lang="en-US" sz="4000" dirty="0">
                <a:effectLst/>
              </a:rPr>
              <a:t> exercises and </a:t>
            </a:r>
            <a:r>
              <a:rPr lang="en-US" sz="4000" b="1" dirty="0">
                <a:effectLst/>
              </a:rPr>
              <a:t>melee</a:t>
            </a:r>
            <a:r>
              <a:rPr lang="en-US" sz="4000" dirty="0">
                <a:effectLst/>
              </a:rPr>
              <a:t> became more common, knights began to want to hone and demonstrate their skills in a less chaotic and more focused exhibit. </a:t>
            </a:r>
            <a:endParaRPr lang="en-US" sz="4000" dirty="0" smtClean="0">
              <a:effectLst/>
            </a:endParaRPr>
          </a:p>
          <a:p>
            <a:r>
              <a:rPr lang="en-US" sz="4000" dirty="0" smtClean="0">
                <a:effectLst/>
              </a:rPr>
              <a:t>The </a:t>
            </a:r>
            <a:r>
              <a:rPr lang="en-US" sz="4000" b="1" dirty="0">
                <a:effectLst/>
              </a:rPr>
              <a:t>tournaments</a:t>
            </a:r>
            <a:r>
              <a:rPr lang="en-US" sz="4000" dirty="0">
                <a:effectLst/>
              </a:rPr>
              <a:t> developed into organized, competitions for matched </a:t>
            </a:r>
            <a:r>
              <a:rPr lang="en-US" sz="4000" dirty="0" smtClean="0">
                <a:effectLst/>
              </a:rPr>
              <a:t>individuals </a:t>
            </a:r>
            <a:r>
              <a:rPr lang="en-US" sz="4000" dirty="0">
                <a:effectLst/>
              </a:rPr>
              <a:t>and became a sport that was often played by knights and watched by others. </a:t>
            </a:r>
            <a:endParaRPr lang="en-US" sz="4000" dirty="0"/>
          </a:p>
          <a:p>
            <a:endParaRPr lang="en-US" dirty="0"/>
          </a:p>
        </p:txBody>
      </p:sp>
    </p:spTree>
    <p:extLst>
      <p:ext uri="{BB962C8B-B14F-4D97-AF65-F5344CB8AC3E}">
        <p14:creationId xmlns:p14="http://schemas.microsoft.com/office/powerpoint/2010/main" val="30904163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Medieval Tournaments</a:t>
            </a:r>
          </a:p>
        </p:txBody>
      </p:sp>
      <p:sp>
        <p:nvSpPr>
          <p:cNvPr id="3" name="Content Placeholder 2"/>
          <p:cNvSpPr>
            <a:spLocks noGrp="1"/>
          </p:cNvSpPr>
          <p:nvPr>
            <p:ph idx="1"/>
          </p:nvPr>
        </p:nvSpPr>
        <p:spPr>
          <a:xfrm>
            <a:off x="0" y="1345920"/>
            <a:ext cx="9144000" cy="5512080"/>
          </a:xfrm>
        </p:spPr>
        <p:txBody>
          <a:bodyPr/>
          <a:lstStyle/>
          <a:p>
            <a:r>
              <a:rPr lang="en-US" sz="4000" dirty="0">
                <a:effectLst/>
              </a:rPr>
              <a:t>A </a:t>
            </a:r>
            <a:r>
              <a:rPr lang="en-US" sz="4000" b="1" dirty="0">
                <a:effectLst/>
              </a:rPr>
              <a:t>Medieval Tournament </a:t>
            </a:r>
            <a:r>
              <a:rPr lang="en-US" sz="4000" dirty="0">
                <a:effectLst/>
              </a:rPr>
              <a:t>was a series of mounted and armored combats, fought as contests, in which a number of combatants compete and the one that prevails through the final round or that finishes with the best record is declared the winner and is awarded the prize. </a:t>
            </a:r>
            <a:endParaRPr lang="en-CA" sz="4000" dirty="0">
              <a:effectLst/>
            </a:endParaRPr>
          </a:p>
          <a:p>
            <a:endParaRPr lang="en-US" dirty="0"/>
          </a:p>
        </p:txBody>
      </p:sp>
    </p:spTree>
    <p:extLst>
      <p:ext uri="{BB962C8B-B14F-4D97-AF65-F5344CB8AC3E}">
        <p14:creationId xmlns:p14="http://schemas.microsoft.com/office/powerpoint/2010/main" val="10499341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Medieval Tournaments</a:t>
            </a:r>
            <a:endParaRPr lang="en-US" dirty="0"/>
          </a:p>
        </p:txBody>
      </p:sp>
      <p:sp>
        <p:nvSpPr>
          <p:cNvPr id="3" name="Content Placeholder 2"/>
          <p:cNvSpPr>
            <a:spLocks noGrp="1"/>
          </p:cNvSpPr>
          <p:nvPr>
            <p:ph idx="1"/>
          </p:nvPr>
        </p:nvSpPr>
        <p:spPr>
          <a:xfrm>
            <a:off x="0" y="1345920"/>
            <a:ext cx="8985242" cy="5512080"/>
          </a:xfrm>
        </p:spPr>
        <p:txBody>
          <a:bodyPr>
            <a:normAutofit fontScale="92500"/>
          </a:bodyPr>
          <a:lstStyle/>
          <a:p>
            <a:pPr lvl="0"/>
            <a:r>
              <a:rPr lang="en-US" dirty="0" smtClean="0">
                <a:effectLst/>
              </a:rPr>
              <a:t>I. Source </a:t>
            </a:r>
            <a:r>
              <a:rPr lang="en-US" dirty="0">
                <a:effectLst/>
              </a:rPr>
              <a:t>of Entertainment</a:t>
            </a:r>
            <a:endParaRPr lang="en-CA" dirty="0">
              <a:effectLst/>
            </a:endParaRPr>
          </a:p>
          <a:p>
            <a:r>
              <a:rPr lang="en-US" sz="3600" dirty="0">
                <a:effectLst/>
              </a:rPr>
              <a:t>Tournaments were imported from </a:t>
            </a:r>
            <a:r>
              <a:rPr lang="en-US" sz="3600" b="1" dirty="0">
                <a:effectLst/>
              </a:rPr>
              <a:t>France</a:t>
            </a:r>
            <a:r>
              <a:rPr lang="en-US" sz="3600" dirty="0">
                <a:effectLst/>
              </a:rPr>
              <a:t> </a:t>
            </a:r>
            <a:r>
              <a:rPr lang="en-US" sz="3600" dirty="0" smtClean="0">
                <a:effectLst/>
              </a:rPr>
              <a:t>to </a:t>
            </a:r>
            <a:r>
              <a:rPr lang="en-US" sz="3600" b="1" dirty="0" smtClean="0">
                <a:effectLst/>
              </a:rPr>
              <a:t>England </a:t>
            </a:r>
            <a:r>
              <a:rPr lang="en-US" sz="3600" dirty="0" smtClean="0">
                <a:effectLst/>
              </a:rPr>
              <a:t>during </a:t>
            </a:r>
            <a:r>
              <a:rPr lang="en-US" sz="3600" dirty="0">
                <a:effectLst/>
              </a:rPr>
              <a:t>the 12th century and formed an important element of </a:t>
            </a:r>
            <a:r>
              <a:rPr lang="en-US" sz="3600" b="1" dirty="0">
                <a:effectLst/>
              </a:rPr>
              <a:t>Medieval military and social life</a:t>
            </a:r>
            <a:r>
              <a:rPr lang="en-US" sz="3600" b="1" dirty="0" smtClean="0">
                <a:effectLst/>
              </a:rPr>
              <a:t>.</a:t>
            </a:r>
          </a:p>
          <a:p>
            <a:r>
              <a:rPr lang="en-US" sz="3600" dirty="0" smtClean="0">
                <a:effectLst/>
              </a:rPr>
              <a:t> </a:t>
            </a:r>
            <a:r>
              <a:rPr lang="en-US" sz="3600" dirty="0">
                <a:effectLst/>
              </a:rPr>
              <a:t>Roger of </a:t>
            </a:r>
            <a:r>
              <a:rPr lang="en-US" sz="3600" dirty="0" err="1">
                <a:effectLst/>
              </a:rPr>
              <a:t>Hoveden</a:t>
            </a:r>
            <a:r>
              <a:rPr lang="en-US" sz="3600" dirty="0">
                <a:effectLst/>
              </a:rPr>
              <a:t> an English chronicler, who was employed by King Henry II, described tournaments as "military exercises carried out, not in the spirit of hostility but solely for practice and the display of prowess". </a:t>
            </a:r>
            <a:endParaRPr lang="en-US" sz="3600" dirty="0"/>
          </a:p>
        </p:txBody>
      </p:sp>
    </p:spTree>
    <p:extLst>
      <p:ext uri="{BB962C8B-B14F-4D97-AF65-F5344CB8AC3E}">
        <p14:creationId xmlns:p14="http://schemas.microsoft.com/office/powerpoint/2010/main" val="21118681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Medieval Tournaments</a:t>
            </a:r>
            <a:endParaRPr lang="en-US" dirty="0"/>
          </a:p>
        </p:txBody>
      </p:sp>
      <p:sp>
        <p:nvSpPr>
          <p:cNvPr id="3" name="Content Placeholder 2"/>
          <p:cNvSpPr>
            <a:spLocks noGrp="1"/>
          </p:cNvSpPr>
          <p:nvPr>
            <p:ph idx="1"/>
          </p:nvPr>
        </p:nvSpPr>
        <p:spPr>
          <a:xfrm>
            <a:off x="0" y="1345920"/>
            <a:ext cx="8985242" cy="5512080"/>
          </a:xfrm>
        </p:spPr>
        <p:txBody>
          <a:bodyPr>
            <a:normAutofit/>
          </a:bodyPr>
          <a:lstStyle/>
          <a:p>
            <a:pPr lvl="0"/>
            <a:r>
              <a:rPr lang="en-US" sz="4000" dirty="0" smtClean="0">
                <a:effectLst/>
              </a:rPr>
              <a:t>I. Source </a:t>
            </a:r>
            <a:r>
              <a:rPr lang="en-US" sz="4000" dirty="0">
                <a:effectLst/>
              </a:rPr>
              <a:t>of Entertainment</a:t>
            </a:r>
            <a:endParaRPr lang="en-CA" sz="4000" dirty="0">
              <a:effectLst/>
            </a:endParaRPr>
          </a:p>
          <a:p>
            <a:r>
              <a:rPr lang="en-US" sz="4000" dirty="0">
                <a:effectLst/>
              </a:rPr>
              <a:t>Medieval tournaments were a great form of </a:t>
            </a:r>
            <a:r>
              <a:rPr lang="en-US" sz="4000" dirty="0" smtClean="0">
                <a:effectLst/>
              </a:rPr>
              <a:t>medieval </a:t>
            </a:r>
            <a:r>
              <a:rPr lang="en-US" sz="4000" b="1" dirty="0" smtClean="0">
                <a:effectLst/>
              </a:rPr>
              <a:t>entertainment</a:t>
            </a:r>
            <a:r>
              <a:rPr lang="en-US" sz="4000" dirty="0" smtClean="0">
                <a:effectLst/>
              </a:rPr>
              <a:t>! </a:t>
            </a:r>
            <a:r>
              <a:rPr lang="en-US" sz="4000" dirty="0">
                <a:effectLst/>
              </a:rPr>
              <a:t>Tournaments were enjoyed by both commoners and Nobles. </a:t>
            </a:r>
            <a:endParaRPr lang="en-CA" sz="4000" dirty="0">
              <a:effectLst/>
            </a:endParaRPr>
          </a:p>
          <a:p>
            <a:r>
              <a:rPr lang="en-US" sz="4000" dirty="0">
                <a:effectLst/>
              </a:rPr>
              <a:t>A rich </a:t>
            </a:r>
            <a:r>
              <a:rPr lang="en-US" sz="4000" b="1" dirty="0">
                <a:effectLst/>
              </a:rPr>
              <a:t>noble </a:t>
            </a:r>
            <a:r>
              <a:rPr lang="en-US" sz="4000" dirty="0">
                <a:effectLst/>
              </a:rPr>
              <a:t>would sponsor a tournament and supply the purse for the prizes. </a:t>
            </a:r>
            <a:endParaRPr lang="en-US" sz="4000" dirty="0"/>
          </a:p>
        </p:txBody>
      </p:sp>
    </p:spTree>
    <p:extLst>
      <p:ext uri="{BB962C8B-B14F-4D97-AF65-F5344CB8AC3E}">
        <p14:creationId xmlns:p14="http://schemas.microsoft.com/office/powerpoint/2010/main" val="1967488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Medieval Tournaments</a:t>
            </a:r>
            <a:endParaRPr lang="en-US" dirty="0"/>
          </a:p>
        </p:txBody>
      </p:sp>
      <p:sp>
        <p:nvSpPr>
          <p:cNvPr id="3" name="Content Placeholder 2"/>
          <p:cNvSpPr>
            <a:spLocks noGrp="1"/>
          </p:cNvSpPr>
          <p:nvPr>
            <p:ph idx="1"/>
          </p:nvPr>
        </p:nvSpPr>
        <p:spPr>
          <a:xfrm>
            <a:off x="0" y="1345920"/>
            <a:ext cx="8985242" cy="5512080"/>
          </a:xfrm>
        </p:spPr>
        <p:txBody>
          <a:bodyPr/>
          <a:lstStyle/>
          <a:p>
            <a:pPr lvl="0"/>
            <a:r>
              <a:rPr lang="en-US" dirty="0" smtClean="0">
                <a:effectLst/>
              </a:rPr>
              <a:t>I. Source </a:t>
            </a:r>
            <a:r>
              <a:rPr lang="en-US" dirty="0">
                <a:effectLst/>
              </a:rPr>
              <a:t>of Entertainment</a:t>
            </a:r>
            <a:endParaRPr lang="en-CA" dirty="0">
              <a:effectLst/>
            </a:endParaRPr>
          </a:p>
          <a:p>
            <a:r>
              <a:rPr lang="en-US" sz="3600" dirty="0">
                <a:effectLst/>
              </a:rPr>
              <a:t>The contests in the tournament were fought with blunted </a:t>
            </a:r>
            <a:r>
              <a:rPr lang="en-US" sz="3600" b="1" dirty="0">
                <a:effectLst/>
              </a:rPr>
              <a:t>swords</a:t>
            </a:r>
            <a:r>
              <a:rPr lang="en-US" sz="3600" dirty="0">
                <a:effectLst/>
              </a:rPr>
              <a:t> or lances. However there were still many casualties, as many as </a:t>
            </a:r>
            <a:r>
              <a:rPr lang="en-US" sz="3600" b="1" dirty="0">
                <a:effectLst/>
              </a:rPr>
              <a:t>10% </a:t>
            </a:r>
            <a:r>
              <a:rPr lang="en-US" sz="3600" dirty="0">
                <a:effectLst/>
              </a:rPr>
              <a:t>were injured, and there were also fatalities. The number of fatalities dropped as the tournaments became better regulated. Medieval physicians were always at hand during the tournaments.</a:t>
            </a:r>
            <a:r>
              <a:rPr lang="en-CA" sz="3600" dirty="0">
                <a:effectLst/>
              </a:rPr>
              <a:t> </a:t>
            </a:r>
            <a:endParaRPr lang="en-US" sz="3600" dirty="0"/>
          </a:p>
        </p:txBody>
      </p:sp>
    </p:spTree>
    <p:extLst>
      <p:ext uri="{BB962C8B-B14F-4D97-AF65-F5344CB8AC3E}">
        <p14:creationId xmlns:p14="http://schemas.microsoft.com/office/powerpoint/2010/main" val="25957756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Rules of the Joust</a:t>
            </a:r>
            <a:endParaRPr lang="en-US" dirty="0"/>
          </a:p>
        </p:txBody>
      </p:sp>
      <p:sp>
        <p:nvSpPr>
          <p:cNvPr id="3" name="Content Placeholder 2"/>
          <p:cNvSpPr>
            <a:spLocks noGrp="1"/>
          </p:cNvSpPr>
          <p:nvPr>
            <p:ph idx="1"/>
          </p:nvPr>
        </p:nvSpPr>
        <p:spPr>
          <a:xfrm>
            <a:off x="0" y="1345920"/>
            <a:ext cx="9144000" cy="5512080"/>
          </a:xfrm>
        </p:spPr>
        <p:txBody>
          <a:bodyPr>
            <a:normAutofit fontScale="92500" lnSpcReduction="20000"/>
          </a:bodyPr>
          <a:lstStyle/>
          <a:p>
            <a:r>
              <a:rPr lang="en-US" sz="3600" dirty="0">
                <a:effectLst/>
              </a:rPr>
              <a:t>1.Only </a:t>
            </a:r>
            <a:r>
              <a:rPr lang="en-US" sz="3600" b="1" dirty="0">
                <a:effectLst/>
              </a:rPr>
              <a:t>nobles</a:t>
            </a:r>
            <a:r>
              <a:rPr lang="en-US" sz="3600" dirty="0">
                <a:effectLst/>
              </a:rPr>
              <a:t> may compete in the joust </a:t>
            </a:r>
            <a:endParaRPr lang="en-US" sz="3600" dirty="0" smtClean="0">
              <a:effectLst/>
            </a:endParaRPr>
          </a:p>
          <a:p>
            <a:r>
              <a:rPr lang="en-US" sz="3600" dirty="0">
                <a:effectLst/>
              </a:rPr>
              <a:t>2.Competitors must have their own horse and armor </a:t>
            </a:r>
            <a:endParaRPr lang="en-US" sz="3600" dirty="0"/>
          </a:p>
          <a:p>
            <a:r>
              <a:rPr lang="en-US" sz="3600" dirty="0">
                <a:effectLst/>
              </a:rPr>
              <a:t>3.Up to </a:t>
            </a:r>
            <a:r>
              <a:rPr lang="en-US" sz="3600" b="1" dirty="0">
                <a:effectLst/>
              </a:rPr>
              <a:t>3</a:t>
            </a:r>
            <a:r>
              <a:rPr lang="en-US" sz="3600" dirty="0">
                <a:effectLst/>
              </a:rPr>
              <a:t> lances may be used in one match </a:t>
            </a:r>
            <a:endParaRPr lang="en-US" sz="3600" dirty="0"/>
          </a:p>
          <a:p>
            <a:r>
              <a:rPr lang="en-US" sz="3600" dirty="0">
                <a:effectLst/>
              </a:rPr>
              <a:t>4.Only the </a:t>
            </a:r>
            <a:r>
              <a:rPr lang="en-US" sz="3600" b="1" dirty="0">
                <a:effectLst/>
              </a:rPr>
              <a:t>squire</a:t>
            </a:r>
            <a:r>
              <a:rPr lang="en-US" sz="3600" dirty="0">
                <a:effectLst/>
              </a:rPr>
              <a:t> can talk to the knight during the joust </a:t>
            </a:r>
            <a:endParaRPr lang="en-US" sz="3600" dirty="0" smtClean="0">
              <a:effectLst/>
            </a:endParaRPr>
          </a:p>
          <a:p>
            <a:r>
              <a:rPr lang="en-US" sz="3600" dirty="0">
                <a:effectLst/>
              </a:rPr>
              <a:t>5.Knocking your opponent off the horse ends the match </a:t>
            </a:r>
            <a:endParaRPr lang="en-US" sz="3600" dirty="0"/>
          </a:p>
          <a:p>
            <a:r>
              <a:rPr lang="en-US" sz="3600" dirty="0">
                <a:effectLst/>
              </a:rPr>
              <a:t>6.Winners may choose to take the loser’s armor or horse, or claim another prize </a:t>
            </a:r>
            <a:endParaRPr lang="en-US" sz="3600" dirty="0"/>
          </a:p>
          <a:p>
            <a:endParaRPr lang="en-US" dirty="0"/>
          </a:p>
          <a:p>
            <a:endParaRPr lang="en-US" dirty="0"/>
          </a:p>
          <a:p>
            <a:endParaRPr lang="en-US" dirty="0"/>
          </a:p>
        </p:txBody>
      </p:sp>
    </p:spTree>
    <p:extLst>
      <p:ext uri="{BB962C8B-B14F-4D97-AF65-F5344CB8AC3E}">
        <p14:creationId xmlns:p14="http://schemas.microsoft.com/office/powerpoint/2010/main" val="2303233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oyHorse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3983736"/>
          </a:xfrm>
          <a:prstGeom prst="rect">
            <a:avLst/>
          </a:prstGeom>
        </p:spPr>
      </p:pic>
      <p:pic>
        <p:nvPicPr>
          <p:cNvPr id="3" name="Picture 2" descr="sch42015-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83736"/>
            <a:ext cx="9144000" cy="2874264"/>
          </a:xfrm>
          <a:prstGeom prst="rect">
            <a:avLst/>
          </a:prstGeom>
        </p:spPr>
      </p:pic>
    </p:spTree>
    <p:extLst>
      <p:ext uri="{BB962C8B-B14F-4D97-AF65-F5344CB8AC3E}">
        <p14:creationId xmlns:p14="http://schemas.microsoft.com/office/powerpoint/2010/main" val="42254307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Quintain</a:t>
            </a:r>
            <a:r>
              <a:rPr lang="en-US" dirty="0" smtClean="0"/>
              <a:t> Jousting</a:t>
            </a:r>
            <a:endParaRPr lang="en-US" dirty="0"/>
          </a:p>
        </p:txBody>
      </p:sp>
      <p:sp>
        <p:nvSpPr>
          <p:cNvPr id="3" name="Content Placeholder 2"/>
          <p:cNvSpPr>
            <a:spLocks noGrp="1"/>
          </p:cNvSpPr>
          <p:nvPr>
            <p:ph idx="1"/>
          </p:nvPr>
        </p:nvSpPr>
        <p:spPr>
          <a:xfrm>
            <a:off x="0" y="1345920"/>
            <a:ext cx="9144000" cy="5512080"/>
          </a:xfrm>
        </p:spPr>
        <p:txBody>
          <a:bodyPr>
            <a:normAutofit/>
          </a:bodyPr>
          <a:lstStyle/>
          <a:p>
            <a:r>
              <a:rPr lang="en-US" sz="4000" dirty="0">
                <a:effectLst/>
              </a:rPr>
              <a:t>In </a:t>
            </a:r>
            <a:r>
              <a:rPr lang="en-US" sz="4000" b="1" dirty="0" err="1">
                <a:effectLst/>
              </a:rPr>
              <a:t>quintain</a:t>
            </a:r>
            <a:r>
              <a:rPr lang="en-US" sz="4000" dirty="0">
                <a:effectLst/>
              </a:rPr>
              <a:t> jousting, the knight aimed his lance at a fake wooden target on a pole which sometimes revolved. If he hit the target inaccurately or slowly, a sand bag would swing around and hit him </a:t>
            </a:r>
            <a:endParaRPr lang="en-US" sz="4000" dirty="0"/>
          </a:p>
          <a:p>
            <a:endParaRPr lang="en-US" dirty="0"/>
          </a:p>
        </p:txBody>
      </p:sp>
    </p:spTree>
    <p:extLst>
      <p:ext uri="{BB962C8B-B14F-4D97-AF65-F5344CB8AC3E}">
        <p14:creationId xmlns:p14="http://schemas.microsoft.com/office/powerpoint/2010/main" val="40603088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a:p>
            <a:endParaRPr lang="en-US" dirty="0"/>
          </a:p>
        </p:txBody>
      </p:sp>
      <p:pic>
        <p:nvPicPr>
          <p:cNvPr id="4" name="Picture 3"/>
          <p:cNvPicPr>
            <a:picLocks noChangeAspect="1"/>
          </p:cNvPicPr>
          <p:nvPr/>
        </p:nvPicPr>
        <p:blipFill>
          <a:blip r:embed="rId2"/>
          <a:stretch>
            <a:fillRect/>
          </a:stretch>
        </p:blipFill>
        <p:spPr>
          <a:xfrm>
            <a:off x="1372317" y="1828800"/>
            <a:ext cx="6466536" cy="4849902"/>
          </a:xfrm>
          <a:prstGeom prst="rect">
            <a:avLst/>
          </a:prstGeom>
        </p:spPr>
      </p:pic>
    </p:spTree>
    <p:extLst>
      <p:ext uri="{BB962C8B-B14F-4D97-AF65-F5344CB8AC3E}">
        <p14:creationId xmlns:p14="http://schemas.microsoft.com/office/powerpoint/2010/main" val="6505322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Ring Jousting</a:t>
            </a:r>
            <a:endParaRPr lang="en-US" dirty="0"/>
          </a:p>
        </p:txBody>
      </p:sp>
      <p:sp>
        <p:nvSpPr>
          <p:cNvPr id="3" name="Content Placeholder 2"/>
          <p:cNvSpPr>
            <a:spLocks noGrp="1"/>
          </p:cNvSpPr>
          <p:nvPr>
            <p:ph idx="1"/>
          </p:nvPr>
        </p:nvSpPr>
        <p:spPr>
          <a:xfrm>
            <a:off x="0" y="1345920"/>
            <a:ext cx="9144000" cy="5512080"/>
          </a:xfrm>
        </p:spPr>
        <p:txBody>
          <a:bodyPr/>
          <a:lstStyle/>
          <a:p>
            <a:r>
              <a:rPr lang="en-US" sz="4400" dirty="0">
                <a:effectLst/>
              </a:rPr>
              <a:t>In </a:t>
            </a:r>
            <a:r>
              <a:rPr lang="en-US" sz="4400" b="1" dirty="0">
                <a:effectLst/>
              </a:rPr>
              <a:t>ring</a:t>
            </a:r>
            <a:r>
              <a:rPr lang="en-US" sz="4400" dirty="0">
                <a:effectLst/>
              </a:rPr>
              <a:t> jousting, or tilting, a knight would attempt to spear small rings on the tip of his lance. These rings were some- times hung on cords, posted on stanchions, or tossed in the air. </a:t>
            </a:r>
            <a:endParaRPr lang="en-US" sz="4400" dirty="0"/>
          </a:p>
          <a:p>
            <a:endParaRPr lang="en-US" dirty="0"/>
          </a:p>
        </p:txBody>
      </p:sp>
    </p:spTree>
    <p:extLst>
      <p:ext uri="{BB962C8B-B14F-4D97-AF65-F5344CB8AC3E}">
        <p14:creationId xmlns:p14="http://schemas.microsoft.com/office/powerpoint/2010/main" val="36905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eveHemphillRingsPhotoSpottrupBorgmuseu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268876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 FACT!</a:t>
            </a:r>
            <a:endParaRPr lang="en-US" dirty="0"/>
          </a:p>
        </p:txBody>
      </p:sp>
      <p:sp>
        <p:nvSpPr>
          <p:cNvPr id="3" name="Content Placeholder 2"/>
          <p:cNvSpPr>
            <a:spLocks noGrp="1"/>
          </p:cNvSpPr>
          <p:nvPr>
            <p:ph idx="1"/>
          </p:nvPr>
        </p:nvSpPr>
        <p:spPr>
          <a:xfrm>
            <a:off x="0" y="1407242"/>
            <a:ext cx="9144000" cy="5450758"/>
          </a:xfrm>
        </p:spPr>
        <p:txBody>
          <a:bodyPr>
            <a:normAutofit lnSpcReduction="10000"/>
          </a:bodyPr>
          <a:lstStyle/>
          <a:p>
            <a:r>
              <a:rPr lang="en-US" sz="4400" dirty="0">
                <a:effectLst/>
              </a:rPr>
              <a:t>In the early 1400s, a low partition wall between the two </a:t>
            </a:r>
            <a:r>
              <a:rPr lang="en-US" sz="4400" dirty="0" smtClean="0">
                <a:effectLst/>
              </a:rPr>
              <a:t>opponents </a:t>
            </a:r>
            <a:r>
              <a:rPr lang="en-US" sz="4400" dirty="0">
                <a:effectLst/>
              </a:rPr>
              <a:t>was added to the individual joust. The knights would go back and ride at each other again and again until a winner was announced. The partition wall was primarily added to reduce injury for the horses. </a:t>
            </a:r>
          </a:p>
          <a:p>
            <a:endParaRPr lang="en-US" dirty="0"/>
          </a:p>
        </p:txBody>
      </p:sp>
    </p:spTree>
    <p:extLst>
      <p:ext uri="{BB962C8B-B14F-4D97-AF65-F5344CB8AC3E}">
        <p14:creationId xmlns:p14="http://schemas.microsoft.com/office/powerpoint/2010/main" val="375135629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descr="hever-castle-attractions-jousting-in-actionp-2-1020x59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cxnSp>
        <p:nvCxnSpPr>
          <p:cNvPr id="6" name="Straight Arrow Connector 5"/>
          <p:cNvCxnSpPr/>
          <p:nvPr/>
        </p:nvCxnSpPr>
        <p:spPr>
          <a:xfrm>
            <a:off x="3467110" y="503894"/>
            <a:ext cx="914400" cy="268071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04578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Did you know! </a:t>
            </a:r>
            <a:endParaRPr lang="en-US" dirty="0"/>
          </a:p>
        </p:txBody>
      </p:sp>
      <p:sp>
        <p:nvSpPr>
          <p:cNvPr id="3" name="Content Placeholder 2"/>
          <p:cNvSpPr>
            <a:spLocks noGrp="1"/>
          </p:cNvSpPr>
          <p:nvPr>
            <p:ph idx="1"/>
          </p:nvPr>
        </p:nvSpPr>
        <p:spPr/>
        <p:txBody>
          <a:bodyPr>
            <a:normAutofit lnSpcReduction="10000"/>
          </a:bodyPr>
          <a:lstStyle/>
          <a:p>
            <a:pPr marL="0" indent="0" algn="ctr">
              <a:buNone/>
            </a:pPr>
            <a:r>
              <a:rPr lang="en-US" sz="4000" dirty="0">
                <a:effectLst/>
              </a:rPr>
              <a:t>Battle was just as dangerous for the horse as it was for the rider, so horses sometimes had armor as well (more weight to carry!). Attacking the horse while jousting, however, was considered unfair play. </a:t>
            </a:r>
          </a:p>
          <a:p>
            <a:endParaRPr lang="en-US" dirty="0"/>
          </a:p>
        </p:txBody>
      </p:sp>
    </p:spTree>
    <p:extLst>
      <p:ext uri="{BB962C8B-B14F-4D97-AF65-F5344CB8AC3E}">
        <p14:creationId xmlns:p14="http://schemas.microsoft.com/office/powerpoint/2010/main" val="302623478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Horse</a:t>
            </a:r>
            <a:endParaRPr lang="en-US" dirty="0"/>
          </a:p>
        </p:txBody>
      </p:sp>
      <p:sp>
        <p:nvSpPr>
          <p:cNvPr id="3" name="Content Placeholder 2"/>
          <p:cNvSpPr>
            <a:spLocks noGrp="1"/>
          </p:cNvSpPr>
          <p:nvPr>
            <p:ph idx="1"/>
          </p:nvPr>
        </p:nvSpPr>
        <p:spPr>
          <a:xfrm>
            <a:off x="0" y="1345920"/>
            <a:ext cx="9144000" cy="5512080"/>
          </a:xfrm>
        </p:spPr>
        <p:txBody>
          <a:bodyPr/>
          <a:lstStyle/>
          <a:p>
            <a:pPr marL="0" indent="0">
              <a:buNone/>
            </a:pPr>
            <a:r>
              <a:rPr lang="en-US" sz="4400" dirty="0">
                <a:effectLst/>
              </a:rPr>
              <a:t>Horses were very important for medieval combat. They helped knights tire less quickly and were necessary for </a:t>
            </a:r>
            <a:r>
              <a:rPr lang="en-US" sz="4400" dirty="0" smtClean="0">
                <a:effectLst/>
              </a:rPr>
              <a:t>attacks </a:t>
            </a:r>
            <a:r>
              <a:rPr lang="en-US" sz="4400" dirty="0">
                <a:effectLst/>
              </a:rPr>
              <a:t>with the lance. </a:t>
            </a:r>
            <a:r>
              <a:rPr lang="en-US" sz="4400" b="1" dirty="0">
                <a:effectLst/>
              </a:rPr>
              <a:t>Special</a:t>
            </a:r>
            <a:r>
              <a:rPr lang="en-US" sz="4400" dirty="0">
                <a:effectLst/>
              </a:rPr>
              <a:t> horses were bred for knights, because they had to be exceedingly strong with incredible stamina. </a:t>
            </a:r>
            <a:endParaRPr lang="en-US" sz="4400" dirty="0"/>
          </a:p>
          <a:p>
            <a:endParaRPr lang="en-US" dirty="0"/>
          </a:p>
        </p:txBody>
      </p:sp>
    </p:spTree>
    <p:extLst>
      <p:ext uri="{BB962C8B-B14F-4D97-AF65-F5344CB8AC3E}">
        <p14:creationId xmlns:p14="http://schemas.microsoft.com/office/powerpoint/2010/main" val="12840353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Good Horse</a:t>
            </a:r>
            <a:endParaRPr lang="en-US" dirty="0"/>
          </a:p>
        </p:txBody>
      </p:sp>
      <p:sp>
        <p:nvSpPr>
          <p:cNvPr id="3" name="Content Placeholder 2"/>
          <p:cNvSpPr>
            <a:spLocks noGrp="1"/>
          </p:cNvSpPr>
          <p:nvPr>
            <p:ph idx="1"/>
          </p:nvPr>
        </p:nvSpPr>
        <p:spPr>
          <a:xfrm>
            <a:off x="0" y="1345920"/>
            <a:ext cx="9144000" cy="5512080"/>
          </a:xfrm>
        </p:spPr>
        <p:txBody>
          <a:bodyPr>
            <a:normAutofit fontScale="70000" lnSpcReduction="20000"/>
          </a:bodyPr>
          <a:lstStyle/>
          <a:p>
            <a:r>
              <a:rPr lang="en-US" sz="4800" dirty="0">
                <a:effectLst/>
              </a:rPr>
              <a:t> Carry a </a:t>
            </a:r>
            <a:r>
              <a:rPr lang="en-US" sz="4800" b="1" dirty="0">
                <a:effectLst/>
              </a:rPr>
              <a:t>knight</a:t>
            </a:r>
            <a:r>
              <a:rPr lang="en-US" sz="4800" dirty="0">
                <a:effectLst/>
              </a:rPr>
              <a:t> </a:t>
            </a:r>
            <a:r>
              <a:rPr lang="en-US" sz="4800" dirty="0" smtClean="0">
                <a:effectLst/>
              </a:rPr>
              <a:t>and </a:t>
            </a:r>
            <a:r>
              <a:rPr lang="en-US" sz="4800" dirty="0">
                <a:effectLst/>
              </a:rPr>
              <a:t>his heavy </a:t>
            </a:r>
            <a:r>
              <a:rPr lang="en-US" sz="4800" dirty="0" smtClean="0">
                <a:effectLst/>
              </a:rPr>
              <a:t>armor </a:t>
            </a:r>
            <a:r>
              <a:rPr lang="en-US" sz="4800" dirty="0">
                <a:effectLst/>
              </a:rPr>
              <a:t>without tiring </a:t>
            </a:r>
          </a:p>
          <a:p>
            <a:r>
              <a:rPr lang="en-US" sz="4800" dirty="0" smtClean="0">
                <a:effectLst/>
              </a:rPr>
              <a:t>Travel </a:t>
            </a:r>
            <a:r>
              <a:rPr lang="en-US" sz="4800" dirty="0">
                <a:effectLst/>
              </a:rPr>
              <a:t>for long periods of time, still with a heavy load </a:t>
            </a:r>
          </a:p>
          <a:p>
            <a:r>
              <a:rPr lang="en-US" sz="4800" dirty="0" smtClean="0">
                <a:effectLst/>
              </a:rPr>
              <a:t>Gallop </a:t>
            </a:r>
            <a:r>
              <a:rPr lang="en-US" sz="4800" dirty="0">
                <a:effectLst/>
              </a:rPr>
              <a:t>quickly for strikes during battle </a:t>
            </a:r>
          </a:p>
          <a:p>
            <a:r>
              <a:rPr lang="en-US" sz="4800" dirty="0">
                <a:effectLst/>
              </a:rPr>
              <a:t> Stay steady as the knight braced attacks or received blows </a:t>
            </a:r>
          </a:p>
          <a:p>
            <a:r>
              <a:rPr lang="en-US" sz="4800" dirty="0">
                <a:effectLst/>
              </a:rPr>
              <a:t> Remain calm enough to perform in front of cheering crowds during jousts and tournaments </a:t>
            </a:r>
          </a:p>
          <a:p>
            <a:endParaRPr lang="en-US" dirty="0"/>
          </a:p>
        </p:txBody>
      </p:sp>
    </p:spTree>
    <p:extLst>
      <p:ext uri="{BB962C8B-B14F-4D97-AF65-F5344CB8AC3E}">
        <p14:creationId xmlns:p14="http://schemas.microsoft.com/office/powerpoint/2010/main" val="402099808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2af79c68a6895b5b03fb8266c55766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115667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bECOMING</a:t>
            </a:r>
            <a:r>
              <a:rPr lang="en-US" dirty="0"/>
              <a:t> A </a:t>
            </a:r>
            <a:r>
              <a:rPr lang="en-US" dirty="0" err="1" smtClean="0"/>
              <a:t>kNIGHT</a:t>
            </a:r>
            <a:r>
              <a:rPr lang="en-US" dirty="0" smtClean="0"/>
              <a:t> </a:t>
            </a:r>
            <a:r>
              <a:rPr lang="en-US" dirty="0" smtClean="0">
                <a:sym typeface="Wingdings"/>
              </a:rPr>
              <a:t></a:t>
            </a:r>
            <a:endParaRPr lang="en-US" dirty="0"/>
          </a:p>
        </p:txBody>
      </p:sp>
      <p:sp>
        <p:nvSpPr>
          <p:cNvPr id="3" name="Content Placeholder 2"/>
          <p:cNvSpPr>
            <a:spLocks noGrp="1"/>
          </p:cNvSpPr>
          <p:nvPr>
            <p:ph idx="1"/>
          </p:nvPr>
        </p:nvSpPr>
        <p:spPr>
          <a:xfrm>
            <a:off x="0" y="1345920"/>
            <a:ext cx="9144000" cy="5512080"/>
          </a:xfrm>
        </p:spPr>
        <p:txBody>
          <a:bodyPr>
            <a:normAutofit fontScale="92500" lnSpcReduction="10000"/>
          </a:bodyPr>
          <a:lstStyle/>
          <a:p>
            <a:r>
              <a:rPr lang="en-US" sz="3500" dirty="0" smtClean="0"/>
              <a:t>Squire</a:t>
            </a:r>
          </a:p>
          <a:p>
            <a:pPr lvl="1"/>
            <a:r>
              <a:rPr lang="en-US" sz="3500" dirty="0" smtClean="0"/>
              <a:t>Age 14 you begin your training for 7 years.</a:t>
            </a:r>
          </a:p>
          <a:p>
            <a:pPr lvl="1"/>
            <a:r>
              <a:rPr lang="en-US" sz="3500" dirty="0"/>
              <a:t>The duties of a Squire were to learn about Chivalry, the rules of Heraldry, horsemanship and </a:t>
            </a:r>
            <a:r>
              <a:rPr lang="en-US" sz="3500" dirty="0" smtClean="0"/>
              <a:t>practice </a:t>
            </a:r>
            <a:r>
              <a:rPr lang="en-US" sz="3500" dirty="0"/>
              <a:t>the use of weapons and the skills required of a Knight</a:t>
            </a:r>
            <a:r>
              <a:rPr lang="en-US" sz="3500" dirty="0" smtClean="0"/>
              <a:t>.</a:t>
            </a:r>
          </a:p>
          <a:p>
            <a:pPr lvl="1"/>
            <a:r>
              <a:rPr lang="en-US" sz="3500" dirty="0"/>
              <a:t>It was also their duty to enter into the social life of the castle and learn courtly etiquette, jousting, music and </a:t>
            </a:r>
            <a:r>
              <a:rPr lang="en-US" sz="3500" dirty="0" smtClean="0"/>
              <a:t>dancing</a:t>
            </a:r>
          </a:p>
          <a:p>
            <a:pPr lvl="1"/>
            <a:r>
              <a:rPr lang="en-US" sz="3500" dirty="0" smtClean="0"/>
              <a:t>Squires would accompany their knights on the battlefield.</a:t>
            </a:r>
          </a:p>
          <a:p>
            <a:pPr lvl="1"/>
            <a:endParaRPr lang="en-US" dirty="0" smtClean="0"/>
          </a:p>
          <a:p>
            <a:pPr lvl="1"/>
            <a:endParaRPr lang="en-US" dirty="0"/>
          </a:p>
        </p:txBody>
      </p:sp>
    </p:spTree>
    <p:extLst>
      <p:ext uri="{BB962C8B-B14F-4D97-AF65-F5344CB8AC3E}">
        <p14:creationId xmlns:p14="http://schemas.microsoft.com/office/powerpoint/2010/main" val="37535871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Evolution of Armor</a:t>
            </a:r>
            <a:endParaRPr lang="en-US" dirty="0"/>
          </a:p>
        </p:txBody>
      </p:sp>
      <p:sp>
        <p:nvSpPr>
          <p:cNvPr id="3" name="Content Placeholder 2"/>
          <p:cNvSpPr>
            <a:spLocks noGrp="1"/>
          </p:cNvSpPr>
          <p:nvPr>
            <p:ph idx="1"/>
          </p:nvPr>
        </p:nvSpPr>
        <p:spPr>
          <a:xfrm>
            <a:off x="0" y="1345920"/>
            <a:ext cx="9143999" cy="5512080"/>
          </a:xfrm>
        </p:spPr>
        <p:txBody>
          <a:bodyPr>
            <a:normAutofit fontScale="92500" lnSpcReduction="20000"/>
          </a:bodyPr>
          <a:lstStyle/>
          <a:p>
            <a:r>
              <a:rPr lang="en-US" sz="4000" dirty="0">
                <a:effectLst/>
              </a:rPr>
              <a:t>The most common jousting body </a:t>
            </a:r>
            <a:r>
              <a:rPr lang="en-US" sz="4000" dirty="0" smtClean="0">
                <a:effectLst/>
              </a:rPr>
              <a:t>armor </a:t>
            </a:r>
            <a:r>
              <a:rPr lang="en-US" sz="4000" dirty="0">
                <a:effectLst/>
              </a:rPr>
              <a:t>during the 13th and early 14th centuries was iron </a:t>
            </a:r>
            <a:r>
              <a:rPr lang="en-US" sz="4000" b="1" dirty="0">
                <a:effectLst/>
              </a:rPr>
              <a:t>chainmail</a:t>
            </a:r>
            <a:r>
              <a:rPr lang="en-US" sz="4000" dirty="0">
                <a:effectLst/>
              </a:rPr>
              <a:t>. </a:t>
            </a:r>
            <a:endParaRPr lang="en-US" sz="4000" dirty="0" smtClean="0">
              <a:effectLst/>
            </a:endParaRPr>
          </a:p>
          <a:p>
            <a:r>
              <a:rPr lang="en-US" sz="4000" dirty="0">
                <a:effectLst/>
              </a:rPr>
              <a:t>Though chainmail could protect a knight from puncture wounds, he could still be very badly bruised by even blunt jousting weapons. </a:t>
            </a:r>
            <a:endParaRPr lang="en-US" sz="4000" dirty="0" smtClean="0">
              <a:effectLst/>
            </a:endParaRPr>
          </a:p>
          <a:p>
            <a:r>
              <a:rPr lang="en-US" sz="4000" dirty="0">
                <a:effectLst/>
              </a:rPr>
              <a:t>As a result of this weakness, most knights switched to plate armor later in the 14th century. </a:t>
            </a:r>
            <a:endParaRPr lang="en-US" sz="4000" dirty="0"/>
          </a:p>
          <a:p>
            <a:endParaRPr lang="en-US" dirty="0"/>
          </a:p>
          <a:p>
            <a:endParaRPr lang="en-US" dirty="0"/>
          </a:p>
          <a:p>
            <a:endParaRPr lang="en-US" dirty="0"/>
          </a:p>
        </p:txBody>
      </p:sp>
    </p:spTree>
    <p:extLst>
      <p:ext uri="{BB962C8B-B14F-4D97-AF65-F5344CB8AC3E}">
        <p14:creationId xmlns:p14="http://schemas.microsoft.com/office/powerpoint/2010/main" val="6443657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in-mail-armor-shirt-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315" y="0"/>
            <a:ext cx="5601823" cy="6858000"/>
          </a:xfrm>
          <a:prstGeom prst="rect">
            <a:avLst/>
          </a:prstGeom>
        </p:spPr>
      </p:pic>
      <p:pic>
        <p:nvPicPr>
          <p:cNvPr id="3" name="Picture 2" descr="259375-ar006_h031_opt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7041" y="0"/>
            <a:ext cx="4406959" cy="6858000"/>
          </a:xfrm>
          <a:prstGeom prst="rect">
            <a:avLst/>
          </a:prstGeom>
        </p:spPr>
      </p:pic>
      <p:sp>
        <p:nvSpPr>
          <p:cNvPr id="4" name="TextBox 3"/>
          <p:cNvSpPr txBox="1"/>
          <p:nvPr/>
        </p:nvSpPr>
        <p:spPr>
          <a:xfrm>
            <a:off x="-421315" y="6150114"/>
            <a:ext cx="2685351" cy="707886"/>
          </a:xfrm>
          <a:prstGeom prst="rect">
            <a:avLst/>
          </a:prstGeom>
          <a:noFill/>
        </p:spPr>
        <p:txBody>
          <a:bodyPr wrap="none" rtlCol="0">
            <a:spAutoFit/>
          </a:bodyPr>
          <a:lstStyle/>
          <a:p>
            <a:r>
              <a:rPr lang="en-US" sz="4000" dirty="0" smtClean="0"/>
              <a:t>Chain Mail</a:t>
            </a:r>
            <a:endParaRPr lang="en-US" sz="4000" dirty="0"/>
          </a:p>
        </p:txBody>
      </p:sp>
      <p:sp>
        <p:nvSpPr>
          <p:cNvPr id="5" name="TextBox 4"/>
          <p:cNvSpPr txBox="1"/>
          <p:nvPr/>
        </p:nvSpPr>
        <p:spPr>
          <a:xfrm>
            <a:off x="6253465" y="6150114"/>
            <a:ext cx="2890535" cy="707886"/>
          </a:xfrm>
          <a:prstGeom prst="rect">
            <a:avLst/>
          </a:prstGeom>
          <a:noFill/>
        </p:spPr>
        <p:txBody>
          <a:bodyPr wrap="none" rtlCol="0">
            <a:spAutoFit/>
          </a:bodyPr>
          <a:lstStyle/>
          <a:p>
            <a:r>
              <a:rPr lang="en-US" sz="4000" dirty="0" smtClean="0"/>
              <a:t>Plate Armor</a:t>
            </a:r>
            <a:endParaRPr lang="en-US" sz="4000" dirty="0"/>
          </a:p>
        </p:txBody>
      </p:sp>
    </p:spTree>
    <p:extLst>
      <p:ext uri="{BB962C8B-B14F-4D97-AF65-F5344CB8AC3E}">
        <p14:creationId xmlns:p14="http://schemas.microsoft.com/office/powerpoint/2010/main" val="2321076679"/>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dieval-list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78211" cy="6858001"/>
          </a:xfrm>
          <a:prstGeom prst="rect">
            <a:avLst/>
          </a:prstGeom>
        </p:spPr>
      </p:pic>
    </p:spTree>
    <p:extLst>
      <p:ext uri="{BB962C8B-B14F-4D97-AF65-F5344CB8AC3E}">
        <p14:creationId xmlns:p14="http://schemas.microsoft.com/office/powerpoint/2010/main" val="182916894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Medieval Tournaments</a:t>
            </a:r>
            <a:endParaRPr lang="en-US" dirty="0"/>
          </a:p>
        </p:txBody>
      </p:sp>
      <p:sp>
        <p:nvSpPr>
          <p:cNvPr id="3" name="Content Placeholder 2"/>
          <p:cNvSpPr>
            <a:spLocks noGrp="1"/>
          </p:cNvSpPr>
          <p:nvPr>
            <p:ph idx="1"/>
          </p:nvPr>
        </p:nvSpPr>
        <p:spPr>
          <a:xfrm>
            <a:off x="0" y="1345920"/>
            <a:ext cx="8985242" cy="5512080"/>
          </a:xfrm>
        </p:spPr>
        <p:txBody>
          <a:bodyPr>
            <a:normAutofit/>
          </a:bodyPr>
          <a:lstStyle/>
          <a:p>
            <a:pPr lvl="0"/>
            <a:r>
              <a:rPr lang="en-US" dirty="0" smtClean="0">
                <a:effectLst/>
              </a:rPr>
              <a:t>I. Source </a:t>
            </a:r>
            <a:r>
              <a:rPr lang="en-US" dirty="0">
                <a:effectLst/>
              </a:rPr>
              <a:t>of Entertainment</a:t>
            </a:r>
            <a:endParaRPr lang="en-CA" dirty="0">
              <a:effectLst/>
            </a:endParaRPr>
          </a:p>
          <a:p>
            <a:r>
              <a:rPr lang="en-US" sz="3600" dirty="0">
                <a:effectLst/>
              </a:rPr>
              <a:t>Knights would fight as individuals but there would also be team events. </a:t>
            </a:r>
            <a:r>
              <a:rPr lang="en-US" sz="3600" dirty="0" smtClean="0">
                <a:effectLst/>
              </a:rPr>
              <a:t>The </a:t>
            </a:r>
            <a:r>
              <a:rPr lang="en-US" sz="3600" dirty="0">
                <a:effectLst/>
              </a:rPr>
              <a:t>events of the tournament were the joust, the melee, and fighting on foot. The Tournaments were the favorite sport of </a:t>
            </a:r>
            <a:r>
              <a:rPr lang="en-US" sz="3600" dirty="0">
                <a:solidFill>
                  <a:srgbClr val="333333"/>
                </a:solidFill>
                <a:effectLst/>
              </a:rPr>
              <a:t>Medieval Knights. The tournaments kept the </a:t>
            </a:r>
            <a:r>
              <a:rPr lang="en-US" sz="3600" dirty="0">
                <a:effectLst/>
              </a:rPr>
              <a:t>knight in excellent condition for the role he would need to play during warfare.</a:t>
            </a:r>
            <a:endParaRPr lang="en-CA" sz="3600" dirty="0">
              <a:effectLst/>
            </a:endParaRPr>
          </a:p>
          <a:p>
            <a:endParaRPr lang="en-US" dirty="0"/>
          </a:p>
        </p:txBody>
      </p:sp>
    </p:spTree>
    <p:extLst>
      <p:ext uri="{BB962C8B-B14F-4D97-AF65-F5344CB8AC3E}">
        <p14:creationId xmlns:p14="http://schemas.microsoft.com/office/powerpoint/2010/main" val="225675808"/>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Status of Knights</a:t>
            </a:r>
            <a:endParaRPr lang="en-US" dirty="0"/>
          </a:p>
        </p:txBody>
      </p:sp>
      <p:sp>
        <p:nvSpPr>
          <p:cNvPr id="3" name="Content Placeholder 2"/>
          <p:cNvSpPr>
            <a:spLocks noGrp="1"/>
          </p:cNvSpPr>
          <p:nvPr>
            <p:ph idx="1"/>
          </p:nvPr>
        </p:nvSpPr>
        <p:spPr>
          <a:xfrm>
            <a:off x="1091525" y="1828800"/>
            <a:ext cx="7271426" cy="4297363"/>
          </a:xfrm>
        </p:spPr>
        <p:txBody>
          <a:bodyPr>
            <a:normAutofit lnSpcReduction="10000"/>
          </a:bodyPr>
          <a:lstStyle/>
          <a:p>
            <a:r>
              <a:rPr lang="en-US" sz="4000" dirty="0">
                <a:effectLst/>
              </a:rPr>
              <a:t>Jousting in medieval tournaments </a:t>
            </a:r>
            <a:r>
              <a:rPr lang="en-US" sz="4000" dirty="0" smtClean="0">
                <a:effectLst/>
              </a:rPr>
              <a:t>became </a:t>
            </a:r>
            <a:r>
              <a:rPr lang="en-US" sz="4000" dirty="0">
                <a:effectLst/>
              </a:rPr>
              <a:t>so popular that it even </a:t>
            </a:r>
            <a:r>
              <a:rPr lang="en-US" sz="4000" dirty="0" smtClean="0">
                <a:effectLst/>
              </a:rPr>
              <a:t>influenced </a:t>
            </a:r>
            <a:r>
              <a:rPr lang="en-US" sz="4000" dirty="0">
                <a:effectLst/>
              </a:rPr>
              <a:t>the </a:t>
            </a:r>
            <a:r>
              <a:rPr lang="en-US" sz="4000" b="1" dirty="0">
                <a:effectLst/>
              </a:rPr>
              <a:t>status</a:t>
            </a:r>
            <a:r>
              <a:rPr lang="en-US" sz="4000" dirty="0">
                <a:effectLst/>
              </a:rPr>
              <a:t> of knights! Showing </a:t>
            </a:r>
            <a:r>
              <a:rPr lang="en-US" sz="4000" dirty="0" smtClean="0">
                <a:effectLst/>
              </a:rPr>
              <a:t>their </a:t>
            </a:r>
            <a:r>
              <a:rPr lang="en-US" sz="4000" dirty="0">
                <a:effectLst/>
              </a:rPr>
              <a:t>skills in tournaments with big crowds could either make or break </a:t>
            </a:r>
            <a:r>
              <a:rPr lang="en-US" sz="4000" dirty="0" smtClean="0">
                <a:effectLst/>
              </a:rPr>
              <a:t>a knights </a:t>
            </a:r>
            <a:r>
              <a:rPr lang="en-US" sz="4000" b="1" dirty="0" smtClean="0">
                <a:effectLst/>
              </a:rPr>
              <a:t>reputation</a:t>
            </a:r>
            <a:r>
              <a:rPr lang="en-US" sz="4000" dirty="0" smtClean="0">
                <a:effectLst/>
              </a:rPr>
              <a:t>. </a:t>
            </a:r>
            <a:endParaRPr lang="en-US" sz="4000" dirty="0"/>
          </a:p>
          <a:p>
            <a:endParaRPr lang="en-US" dirty="0"/>
          </a:p>
        </p:txBody>
      </p:sp>
    </p:spTree>
    <p:extLst>
      <p:ext uri="{BB962C8B-B14F-4D97-AF65-F5344CB8AC3E}">
        <p14:creationId xmlns:p14="http://schemas.microsoft.com/office/powerpoint/2010/main" val="335120718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dieval-tournamen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3892763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Medieval Tournaments</a:t>
            </a:r>
            <a:endParaRPr lang="en-US" dirty="0"/>
          </a:p>
        </p:txBody>
      </p:sp>
      <p:sp>
        <p:nvSpPr>
          <p:cNvPr id="3" name="Content Placeholder 2"/>
          <p:cNvSpPr>
            <a:spLocks noGrp="1"/>
          </p:cNvSpPr>
          <p:nvPr>
            <p:ph idx="1"/>
          </p:nvPr>
        </p:nvSpPr>
        <p:spPr>
          <a:xfrm>
            <a:off x="0" y="1345920"/>
            <a:ext cx="8985242" cy="5512080"/>
          </a:xfrm>
        </p:spPr>
        <p:txBody>
          <a:bodyPr>
            <a:normAutofit fontScale="85000" lnSpcReduction="20000"/>
          </a:bodyPr>
          <a:lstStyle/>
          <a:p>
            <a:pPr lvl="0"/>
            <a:r>
              <a:rPr lang="en-US" b="1" u="sng" dirty="0" smtClean="0">
                <a:effectLst/>
              </a:rPr>
              <a:t>II. The </a:t>
            </a:r>
            <a:r>
              <a:rPr lang="en-US" b="1" u="sng" dirty="0">
                <a:effectLst/>
              </a:rPr>
              <a:t>Different Types of Combat</a:t>
            </a:r>
            <a:endParaRPr lang="en-CA" b="1" u="sng" dirty="0">
              <a:effectLst/>
            </a:endParaRPr>
          </a:p>
          <a:p>
            <a:r>
              <a:rPr lang="en-US" dirty="0">
                <a:effectLst/>
              </a:rPr>
              <a:t>There were different types of Medieval Tournaments, joust or melees, which each had a different type of combat method. </a:t>
            </a:r>
            <a:endParaRPr lang="en-CA" dirty="0">
              <a:effectLst/>
            </a:endParaRPr>
          </a:p>
          <a:p>
            <a:r>
              <a:rPr lang="en-US" sz="3500" u="sng" dirty="0">
                <a:effectLst/>
              </a:rPr>
              <a:t>Joust a </a:t>
            </a:r>
            <a:r>
              <a:rPr lang="en-US" sz="3500" u="sng" dirty="0" err="1">
                <a:effectLst/>
              </a:rPr>
              <a:t>plaisance</a:t>
            </a:r>
            <a:r>
              <a:rPr lang="en-US" sz="3500" u="sng" dirty="0">
                <a:effectLst/>
              </a:rPr>
              <a:t> Tournament</a:t>
            </a:r>
            <a:r>
              <a:rPr lang="en-US" sz="3500" dirty="0">
                <a:effectLst/>
              </a:rPr>
              <a:t> </a:t>
            </a:r>
            <a:r>
              <a:rPr lang="mr-IN" sz="3500" dirty="0" smtClean="0">
                <a:effectLst/>
              </a:rPr>
              <a:t>–</a:t>
            </a:r>
            <a:r>
              <a:rPr lang="en-US" sz="3500" dirty="0" smtClean="0">
                <a:effectLst/>
              </a:rPr>
              <a:t> </a:t>
            </a:r>
          </a:p>
          <a:p>
            <a:r>
              <a:rPr lang="en-US" sz="3500" b="1" dirty="0" smtClean="0">
                <a:effectLst/>
              </a:rPr>
              <a:t>A </a:t>
            </a:r>
            <a:r>
              <a:rPr lang="en-US" sz="3500" b="1" dirty="0">
                <a:effectLst/>
              </a:rPr>
              <a:t>series of elimination jousts over several days and an overall winner would be determined. Each Knight would run the lists three times with each opponent</a:t>
            </a:r>
            <a:endParaRPr lang="en-CA" sz="3500" b="1" dirty="0">
              <a:effectLst/>
            </a:endParaRPr>
          </a:p>
          <a:p>
            <a:r>
              <a:rPr lang="en-US" sz="3500" u="sng" dirty="0">
                <a:effectLst/>
              </a:rPr>
              <a:t>Pas </a:t>
            </a:r>
            <a:r>
              <a:rPr lang="en-US" sz="3500" u="sng" dirty="0" err="1">
                <a:effectLst/>
              </a:rPr>
              <a:t>d'armes</a:t>
            </a:r>
            <a:r>
              <a:rPr lang="en-US" sz="3500" u="sng" dirty="0">
                <a:effectLst/>
              </a:rPr>
              <a:t> or passage of arms Tournament</a:t>
            </a:r>
            <a:r>
              <a:rPr lang="en-US" sz="3500" dirty="0">
                <a:effectLst/>
              </a:rPr>
              <a:t> </a:t>
            </a:r>
            <a:r>
              <a:rPr lang="mr-IN" sz="3500" dirty="0" smtClean="0">
                <a:effectLst/>
              </a:rPr>
              <a:t>–</a:t>
            </a:r>
            <a:endParaRPr lang="en-US" sz="3500" dirty="0" smtClean="0">
              <a:effectLst/>
            </a:endParaRPr>
          </a:p>
          <a:p>
            <a:r>
              <a:rPr lang="en-US" sz="3500" dirty="0" smtClean="0">
                <a:effectLst/>
              </a:rPr>
              <a:t> </a:t>
            </a:r>
            <a:r>
              <a:rPr lang="en-US" sz="3500" b="1" dirty="0">
                <a:effectLst/>
              </a:rPr>
              <a:t>A Knight would send out a proclamation that he would take on all challengers at a specific time and place.</a:t>
            </a:r>
            <a:endParaRPr lang="en-CA" sz="3500" b="1" dirty="0">
              <a:effectLst/>
            </a:endParaRPr>
          </a:p>
          <a:p>
            <a:endParaRPr lang="en-US" dirty="0"/>
          </a:p>
        </p:txBody>
      </p:sp>
    </p:spTree>
    <p:extLst>
      <p:ext uri="{BB962C8B-B14F-4D97-AF65-F5344CB8AC3E}">
        <p14:creationId xmlns:p14="http://schemas.microsoft.com/office/powerpoint/2010/main" val="17720867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heckerboard(across)">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checkerboard(across)">
                                      <p:cBhvr>
                                        <p:cTn id="1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Medieval Tournaments</a:t>
            </a:r>
            <a:endParaRPr lang="en-US" dirty="0"/>
          </a:p>
        </p:txBody>
      </p:sp>
      <p:sp>
        <p:nvSpPr>
          <p:cNvPr id="3" name="Content Placeholder 2"/>
          <p:cNvSpPr>
            <a:spLocks noGrp="1"/>
          </p:cNvSpPr>
          <p:nvPr>
            <p:ph idx="1"/>
          </p:nvPr>
        </p:nvSpPr>
        <p:spPr>
          <a:xfrm>
            <a:off x="0" y="1345920"/>
            <a:ext cx="8985242" cy="5512080"/>
          </a:xfrm>
        </p:spPr>
        <p:txBody>
          <a:bodyPr>
            <a:normAutofit/>
          </a:bodyPr>
          <a:lstStyle/>
          <a:p>
            <a:pPr lvl="0"/>
            <a:r>
              <a:rPr lang="en-US" b="1" u="sng" dirty="0" smtClean="0">
                <a:effectLst/>
              </a:rPr>
              <a:t>II. The </a:t>
            </a:r>
            <a:r>
              <a:rPr lang="en-US" b="1" u="sng" dirty="0">
                <a:effectLst/>
              </a:rPr>
              <a:t>Different Types of Combat</a:t>
            </a:r>
            <a:endParaRPr lang="en-CA" b="1" u="sng" dirty="0">
              <a:effectLst/>
            </a:endParaRPr>
          </a:p>
          <a:p>
            <a:r>
              <a:rPr lang="en-US" sz="4000" u="sng" dirty="0" smtClean="0">
                <a:effectLst/>
              </a:rPr>
              <a:t>Melee </a:t>
            </a:r>
            <a:r>
              <a:rPr lang="en-US" sz="4000" u="sng" dirty="0">
                <a:effectLst/>
              </a:rPr>
              <a:t>a pied Tournament</a:t>
            </a:r>
            <a:r>
              <a:rPr lang="en-US" sz="4000" dirty="0">
                <a:effectLst/>
              </a:rPr>
              <a:t> </a:t>
            </a:r>
            <a:endParaRPr lang="en-US" sz="4000" dirty="0" smtClean="0">
              <a:effectLst/>
            </a:endParaRPr>
          </a:p>
          <a:p>
            <a:r>
              <a:rPr lang="en-US" sz="4000" b="1" dirty="0" smtClean="0">
                <a:effectLst/>
              </a:rPr>
              <a:t>Teams </a:t>
            </a:r>
            <a:r>
              <a:rPr lang="en-US" sz="4000" b="1" dirty="0">
                <a:effectLst/>
              </a:rPr>
              <a:t>of knights fighting on foot</a:t>
            </a:r>
            <a:endParaRPr lang="en-CA" sz="4000" b="1" dirty="0">
              <a:effectLst/>
            </a:endParaRPr>
          </a:p>
          <a:p>
            <a:r>
              <a:rPr lang="en-US" sz="4000" u="sng" dirty="0">
                <a:effectLst/>
              </a:rPr>
              <a:t>Melee a cheval Tournament</a:t>
            </a:r>
            <a:r>
              <a:rPr lang="en-US" sz="4000" dirty="0">
                <a:effectLst/>
              </a:rPr>
              <a:t> </a:t>
            </a:r>
            <a:r>
              <a:rPr lang="en-US" sz="4000" dirty="0" smtClean="0">
                <a:effectLst/>
              </a:rPr>
              <a:t> </a:t>
            </a:r>
          </a:p>
          <a:p>
            <a:r>
              <a:rPr lang="en-US" sz="4000" b="1" dirty="0" smtClean="0">
                <a:effectLst/>
              </a:rPr>
              <a:t>Teams </a:t>
            </a:r>
            <a:r>
              <a:rPr lang="en-US" sz="4000" b="1" dirty="0">
                <a:effectLst/>
              </a:rPr>
              <a:t>of knights fighting on horseback</a:t>
            </a:r>
            <a:endParaRPr lang="en-CA" sz="4000" b="1" dirty="0">
              <a:effectLst/>
            </a:endParaRPr>
          </a:p>
          <a:p>
            <a:endParaRPr lang="en-US" dirty="0"/>
          </a:p>
        </p:txBody>
      </p:sp>
    </p:spTree>
    <p:extLst>
      <p:ext uri="{BB962C8B-B14F-4D97-AF65-F5344CB8AC3E}">
        <p14:creationId xmlns:p14="http://schemas.microsoft.com/office/powerpoint/2010/main" val="38016108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checkerboard(across)">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0132562-Knights_fighting_in_the_Middle_Ages-SPL.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4009" y="1080597"/>
            <a:ext cx="6066510" cy="4549883"/>
          </a:xfrm>
          <a:prstGeom prst="rect">
            <a:avLst/>
          </a:prstGeom>
        </p:spPr>
      </p:pic>
    </p:spTree>
    <p:extLst>
      <p:ext uri="{BB962C8B-B14F-4D97-AF65-F5344CB8AC3E}">
        <p14:creationId xmlns:p14="http://schemas.microsoft.com/office/powerpoint/2010/main" val="119778065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Medieval Tournaments</a:t>
            </a:r>
            <a:endParaRPr lang="en-US" dirty="0"/>
          </a:p>
        </p:txBody>
      </p:sp>
      <p:sp>
        <p:nvSpPr>
          <p:cNvPr id="3" name="Content Placeholder 2"/>
          <p:cNvSpPr>
            <a:spLocks noGrp="1"/>
          </p:cNvSpPr>
          <p:nvPr>
            <p:ph idx="1"/>
          </p:nvPr>
        </p:nvSpPr>
        <p:spPr>
          <a:xfrm>
            <a:off x="0" y="1345920"/>
            <a:ext cx="8985242" cy="5512080"/>
          </a:xfrm>
        </p:spPr>
        <p:txBody>
          <a:bodyPr>
            <a:normAutofit lnSpcReduction="10000"/>
          </a:bodyPr>
          <a:lstStyle/>
          <a:p>
            <a:pPr lvl="0"/>
            <a:r>
              <a:rPr lang="en-US" b="1" u="sng" dirty="0" smtClean="0">
                <a:effectLst/>
              </a:rPr>
              <a:t>III. Regulating </a:t>
            </a:r>
            <a:r>
              <a:rPr lang="en-US" b="1" u="sng" dirty="0">
                <a:effectLst/>
              </a:rPr>
              <a:t>the Medieval Tournaments - The Statute of Arms</a:t>
            </a:r>
            <a:endParaRPr lang="en-CA" b="1" u="sng" dirty="0">
              <a:effectLst/>
            </a:endParaRPr>
          </a:p>
          <a:p>
            <a:r>
              <a:rPr lang="en-US" sz="3600" dirty="0">
                <a:effectLst/>
              </a:rPr>
              <a:t>The number of injuries and fatalities that occurred during early medieval tournaments had to be regulated. Early tournaments were wild affairs - copious alcohol was consumed and many tournaments ended with the pillage, rape, and slaughter of local villagers! Valuable Knights were killed and injured at tournaments. </a:t>
            </a:r>
            <a:endParaRPr lang="en-US" sz="3600" dirty="0"/>
          </a:p>
        </p:txBody>
      </p:sp>
    </p:spTree>
    <p:extLst>
      <p:ext uri="{BB962C8B-B14F-4D97-AF65-F5344CB8AC3E}">
        <p14:creationId xmlns:p14="http://schemas.microsoft.com/office/powerpoint/2010/main" val="4748887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Becoming a KNIGHT </a:t>
            </a:r>
            <a:r>
              <a:rPr lang="en-US" dirty="0" smtClean="0">
                <a:sym typeface="Wingdings"/>
              </a:rPr>
              <a:t></a:t>
            </a:r>
            <a:endParaRPr lang="en-US" dirty="0"/>
          </a:p>
        </p:txBody>
      </p:sp>
      <p:sp>
        <p:nvSpPr>
          <p:cNvPr id="3" name="Content Placeholder 2"/>
          <p:cNvSpPr>
            <a:spLocks noGrp="1"/>
          </p:cNvSpPr>
          <p:nvPr>
            <p:ph idx="1"/>
          </p:nvPr>
        </p:nvSpPr>
        <p:spPr>
          <a:xfrm>
            <a:off x="0" y="1345920"/>
            <a:ext cx="9144000" cy="5512080"/>
          </a:xfrm>
        </p:spPr>
        <p:txBody>
          <a:bodyPr/>
          <a:lstStyle/>
          <a:p>
            <a:r>
              <a:rPr lang="en-US" sz="3600" dirty="0" smtClean="0"/>
              <a:t>Knights</a:t>
            </a:r>
          </a:p>
          <a:p>
            <a:pPr lvl="1"/>
            <a:r>
              <a:rPr lang="en-US" sz="3600" dirty="0" smtClean="0"/>
              <a:t>After 14 years of training you would go through one last step </a:t>
            </a:r>
            <a:r>
              <a:rPr lang="mr-IN" sz="3600" dirty="0" smtClean="0"/>
              <a:t>–</a:t>
            </a:r>
            <a:r>
              <a:rPr lang="en-US" sz="3600" dirty="0" smtClean="0"/>
              <a:t> Accolade.</a:t>
            </a:r>
          </a:p>
          <a:p>
            <a:pPr lvl="1"/>
            <a:r>
              <a:rPr lang="en-US" sz="3600" dirty="0" smtClean="0"/>
              <a:t>An accolade is the bestowing of knighthood through the touching of a sword upon a persons shoulder often done at a ceremony. </a:t>
            </a:r>
          </a:p>
          <a:p>
            <a:pPr lvl="1"/>
            <a:r>
              <a:rPr lang="en-US" sz="3600" dirty="0" smtClean="0"/>
              <a:t>You would also be given an oath</a:t>
            </a:r>
          </a:p>
          <a:p>
            <a:pPr lvl="1"/>
            <a:endParaRPr lang="en-US" dirty="0"/>
          </a:p>
        </p:txBody>
      </p:sp>
    </p:spTree>
    <p:extLst>
      <p:ext uri="{BB962C8B-B14F-4D97-AF65-F5344CB8AC3E}">
        <p14:creationId xmlns:p14="http://schemas.microsoft.com/office/powerpoint/2010/main" val="408860708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Medieval Tournaments</a:t>
            </a:r>
            <a:endParaRPr lang="en-US" dirty="0"/>
          </a:p>
        </p:txBody>
      </p:sp>
      <p:sp>
        <p:nvSpPr>
          <p:cNvPr id="3" name="Content Placeholder 2"/>
          <p:cNvSpPr>
            <a:spLocks noGrp="1"/>
          </p:cNvSpPr>
          <p:nvPr>
            <p:ph idx="1"/>
          </p:nvPr>
        </p:nvSpPr>
        <p:spPr>
          <a:xfrm>
            <a:off x="0" y="1345920"/>
            <a:ext cx="8985242" cy="5512080"/>
          </a:xfrm>
        </p:spPr>
        <p:txBody>
          <a:bodyPr>
            <a:normAutofit fontScale="92500"/>
          </a:bodyPr>
          <a:lstStyle/>
          <a:p>
            <a:pPr lvl="0"/>
            <a:r>
              <a:rPr lang="en-US" b="1" u="sng" dirty="0" smtClean="0">
                <a:effectLst/>
              </a:rPr>
              <a:t>III. Regulating </a:t>
            </a:r>
            <a:r>
              <a:rPr lang="en-US" b="1" u="sng" dirty="0">
                <a:effectLst/>
              </a:rPr>
              <a:t>the Medieval Tournaments - The Statute of </a:t>
            </a:r>
            <a:r>
              <a:rPr lang="en-US" b="1" u="sng" dirty="0" smtClean="0">
                <a:effectLst/>
              </a:rPr>
              <a:t>Arms</a:t>
            </a:r>
          </a:p>
          <a:p>
            <a:pPr lvl="0"/>
            <a:r>
              <a:rPr lang="en-US" sz="3600" dirty="0">
                <a:solidFill>
                  <a:srgbClr val="333333"/>
                </a:solidFill>
                <a:effectLst/>
              </a:rPr>
              <a:t>In 1292 the </a:t>
            </a:r>
            <a:r>
              <a:rPr lang="en-US" sz="3600" b="1" dirty="0">
                <a:solidFill>
                  <a:srgbClr val="333333"/>
                </a:solidFill>
                <a:effectLst/>
              </a:rPr>
              <a:t>"Statute of Arms for Tournaments" </a:t>
            </a:r>
            <a:r>
              <a:rPr lang="en-US" sz="3600" dirty="0">
                <a:solidFill>
                  <a:srgbClr val="333333"/>
                </a:solidFill>
                <a:effectLst/>
              </a:rPr>
              <a:t>was ordained "at the request of the earls and barons and of the knighthood of England" which provided new laws for tournaments.  The </a:t>
            </a:r>
            <a:r>
              <a:rPr lang="en-US" sz="3600" b="1" dirty="0">
                <a:solidFill>
                  <a:srgbClr val="333333"/>
                </a:solidFill>
                <a:effectLst/>
              </a:rPr>
              <a:t>Statute of Arms </a:t>
            </a:r>
            <a:r>
              <a:rPr lang="en-US" sz="3600" dirty="0">
                <a:solidFill>
                  <a:srgbClr val="333333"/>
                </a:solidFill>
                <a:effectLst/>
              </a:rPr>
              <a:t>ordained that no pointed</a:t>
            </a:r>
            <a:r>
              <a:rPr lang="en-US" sz="3600" b="1" dirty="0">
                <a:solidFill>
                  <a:srgbClr val="333333"/>
                </a:solidFill>
                <a:effectLst/>
              </a:rPr>
              <a:t> </a:t>
            </a:r>
            <a:r>
              <a:rPr lang="en-US" sz="3600" dirty="0">
                <a:solidFill>
                  <a:srgbClr val="333333"/>
                </a:solidFill>
                <a:effectLst/>
              </a:rPr>
              <a:t>weapons should be used - they should be blunted, tournaments had to be properly organized and only authorized combatants were allowed to carry arms.</a:t>
            </a:r>
            <a:r>
              <a:rPr lang="en-CA" sz="3600" dirty="0">
                <a:solidFill>
                  <a:srgbClr val="333333"/>
                </a:solidFill>
                <a:effectLst/>
              </a:rPr>
              <a:t> </a:t>
            </a:r>
            <a:endParaRPr lang="en-CA" sz="3600" b="1" u="sng" dirty="0">
              <a:solidFill>
                <a:srgbClr val="333333"/>
              </a:solidFill>
              <a:effectLst/>
            </a:endParaRPr>
          </a:p>
        </p:txBody>
      </p:sp>
    </p:spTree>
    <p:extLst>
      <p:ext uri="{BB962C8B-B14F-4D97-AF65-F5344CB8AC3E}">
        <p14:creationId xmlns:p14="http://schemas.microsoft.com/office/powerpoint/2010/main" val="2583679773"/>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in-qimg-ef73f2b96507487263b8937cdb05851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265468">
            <a:off x="-1" y="123521"/>
            <a:ext cx="3840175" cy="6289265"/>
          </a:xfrm>
          <a:prstGeom prst="rect">
            <a:avLst/>
          </a:prstGeom>
        </p:spPr>
      </p:pic>
      <p:pic>
        <p:nvPicPr>
          <p:cNvPr id="3" name="Picture 2" descr="LanceBa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9317" y="1"/>
            <a:ext cx="5634747" cy="6536306"/>
          </a:xfrm>
          <a:prstGeom prst="rect">
            <a:avLst/>
          </a:prstGeom>
        </p:spPr>
      </p:pic>
    </p:spTree>
    <p:extLst>
      <p:ext uri="{BB962C8B-B14F-4D97-AF65-F5344CB8AC3E}">
        <p14:creationId xmlns:p14="http://schemas.microsoft.com/office/powerpoint/2010/main" val="193592144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Medieval Tournaments</a:t>
            </a:r>
            <a:endParaRPr lang="en-US" dirty="0"/>
          </a:p>
        </p:txBody>
      </p:sp>
      <p:sp>
        <p:nvSpPr>
          <p:cNvPr id="3" name="Content Placeholder 2"/>
          <p:cNvSpPr>
            <a:spLocks noGrp="1"/>
          </p:cNvSpPr>
          <p:nvPr>
            <p:ph idx="1"/>
          </p:nvPr>
        </p:nvSpPr>
        <p:spPr>
          <a:xfrm>
            <a:off x="0" y="1345920"/>
            <a:ext cx="8985242" cy="5512080"/>
          </a:xfrm>
        </p:spPr>
        <p:txBody>
          <a:bodyPr>
            <a:noAutofit/>
          </a:bodyPr>
          <a:lstStyle/>
          <a:p>
            <a:pPr lvl="0"/>
            <a:r>
              <a:rPr lang="en-US" sz="3200" dirty="0" smtClean="0">
                <a:effectLst/>
              </a:rPr>
              <a:t>IV. The Location</a:t>
            </a:r>
          </a:p>
          <a:p>
            <a:pPr lvl="0"/>
            <a:r>
              <a:rPr lang="en-US" sz="3200" dirty="0" smtClean="0">
                <a:effectLst/>
              </a:rPr>
              <a:t>The </a:t>
            </a:r>
            <a:r>
              <a:rPr lang="en-US" sz="3200" dirty="0">
                <a:effectLst/>
              </a:rPr>
              <a:t>Medieval Tournaments lasted </a:t>
            </a:r>
            <a:r>
              <a:rPr lang="en-US" sz="3200" b="1" dirty="0">
                <a:effectLst/>
              </a:rPr>
              <a:t>over several days</a:t>
            </a:r>
            <a:r>
              <a:rPr lang="en-US" sz="3200" dirty="0">
                <a:effectLst/>
              </a:rPr>
              <a:t>. As the tournaments became more organized, so did the event itself. The location of the tournament would be allocated by the sponsor. The sponsor was often a rich noble who would finance the prize. The tournament would therefore be located </a:t>
            </a:r>
            <a:r>
              <a:rPr lang="en-US" sz="3200" b="1" dirty="0">
                <a:effectLst/>
              </a:rPr>
              <a:t>on a field near to the nobles’ castle and local village. </a:t>
            </a:r>
            <a:endParaRPr lang="en-US" sz="3200" b="1" dirty="0"/>
          </a:p>
        </p:txBody>
      </p:sp>
    </p:spTree>
    <p:extLst>
      <p:ext uri="{BB962C8B-B14F-4D97-AF65-F5344CB8AC3E}">
        <p14:creationId xmlns:p14="http://schemas.microsoft.com/office/powerpoint/2010/main" val="279828079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Medieval Tournaments</a:t>
            </a:r>
            <a:endParaRPr lang="en-US" dirty="0"/>
          </a:p>
        </p:txBody>
      </p:sp>
      <p:sp>
        <p:nvSpPr>
          <p:cNvPr id="3" name="Content Placeholder 2"/>
          <p:cNvSpPr>
            <a:spLocks noGrp="1"/>
          </p:cNvSpPr>
          <p:nvPr>
            <p:ph idx="1"/>
          </p:nvPr>
        </p:nvSpPr>
        <p:spPr>
          <a:xfrm>
            <a:off x="0" y="1345920"/>
            <a:ext cx="8985242" cy="5512080"/>
          </a:xfrm>
        </p:spPr>
        <p:txBody>
          <a:bodyPr>
            <a:normAutofit fontScale="92500" lnSpcReduction="20000"/>
          </a:bodyPr>
          <a:lstStyle/>
          <a:p>
            <a:pPr lvl="0"/>
            <a:r>
              <a:rPr lang="en-US" dirty="0" smtClean="0">
                <a:effectLst/>
              </a:rPr>
              <a:t>IV. The Location</a:t>
            </a:r>
          </a:p>
          <a:p>
            <a:r>
              <a:rPr lang="en-US" sz="3600" dirty="0">
                <a:effectLst/>
              </a:rPr>
              <a:t>The Lists were the designated area for jousting fenced off in the </a:t>
            </a:r>
            <a:r>
              <a:rPr lang="en-US" sz="3600" dirty="0" err="1">
                <a:effectLst/>
              </a:rPr>
              <a:t>centre</a:t>
            </a:r>
            <a:r>
              <a:rPr lang="en-US" sz="3600" dirty="0">
                <a:effectLst/>
              </a:rPr>
              <a:t> of the field. Wooden bench seats were sometimes erected but usually villagers sat on the ground in view of the lists. The Nobles sat in the galleries - pavilions erected to provide shelter. The whole area would be blazoned with color and the tents and blazons of the </a:t>
            </a:r>
            <a:r>
              <a:rPr lang="en-US" sz="3600" dirty="0" smtClean="0">
                <a:effectLst/>
              </a:rPr>
              <a:t>Knights. </a:t>
            </a:r>
            <a:r>
              <a:rPr lang="en-US" sz="3600" dirty="0">
                <a:effectLst/>
              </a:rPr>
              <a:t>Even the horses were draped in flowing </a:t>
            </a:r>
            <a:r>
              <a:rPr lang="en-US" sz="3600" dirty="0" smtClean="0">
                <a:effectLst/>
              </a:rPr>
              <a:t>cloth, called a caparison</a:t>
            </a:r>
            <a:r>
              <a:rPr lang="en-US" sz="3600" dirty="0">
                <a:effectLst/>
              </a:rPr>
              <a:t>, which was patterned according to its owner's heraldic signs.</a:t>
            </a:r>
            <a:endParaRPr lang="en-CA" sz="3600" dirty="0">
              <a:effectLst/>
            </a:endParaRPr>
          </a:p>
          <a:p>
            <a:pPr lvl="0"/>
            <a:endParaRPr lang="en-US" dirty="0" smtClean="0">
              <a:effectLst/>
            </a:endParaRPr>
          </a:p>
        </p:txBody>
      </p:sp>
    </p:spTree>
    <p:extLst>
      <p:ext uri="{BB962C8B-B14F-4D97-AF65-F5344CB8AC3E}">
        <p14:creationId xmlns:p14="http://schemas.microsoft.com/office/powerpoint/2010/main" val="170785186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ousting_Pitc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4500"/>
            <a:ext cx="9144000" cy="5143500"/>
          </a:xfrm>
          <a:prstGeom prst="rect">
            <a:avLst/>
          </a:prstGeom>
        </p:spPr>
      </p:pic>
      <p:sp>
        <p:nvSpPr>
          <p:cNvPr id="3" name="TextBox 2"/>
          <p:cNvSpPr txBox="1"/>
          <p:nvPr/>
        </p:nvSpPr>
        <p:spPr>
          <a:xfrm>
            <a:off x="3677505" y="605768"/>
            <a:ext cx="1998188" cy="646331"/>
          </a:xfrm>
          <a:prstGeom prst="rect">
            <a:avLst/>
          </a:prstGeom>
          <a:noFill/>
        </p:spPr>
        <p:txBody>
          <a:bodyPr wrap="none" rtlCol="0">
            <a:spAutoFit/>
          </a:bodyPr>
          <a:lstStyle/>
          <a:p>
            <a:r>
              <a:rPr lang="en-US" sz="3600" dirty="0" smtClean="0">
                <a:solidFill>
                  <a:srgbClr val="333333"/>
                </a:solidFill>
              </a:rPr>
              <a:t>The Lists</a:t>
            </a:r>
            <a:endParaRPr lang="en-US" sz="3600" dirty="0">
              <a:solidFill>
                <a:srgbClr val="333333"/>
              </a:solidFill>
            </a:endParaRPr>
          </a:p>
        </p:txBody>
      </p:sp>
    </p:spTree>
    <p:extLst>
      <p:ext uri="{BB962C8B-B14F-4D97-AF65-F5344CB8AC3E}">
        <p14:creationId xmlns:p14="http://schemas.microsoft.com/office/powerpoint/2010/main" val="235651830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Medieval Tournaments</a:t>
            </a:r>
            <a:endParaRPr lang="en-US" dirty="0"/>
          </a:p>
        </p:txBody>
      </p:sp>
      <p:sp>
        <p:nvSpPr>
          <p:cNvPr id="3" name="Content Placeholder 2"/>
          <p:cNvSpPr>
            <a:spLocks noGrp="1"/>
          </p:cNvSpPr>
          <p:nvPr>
            <p:ph idx="1"/>
          </p:nvPr>
        </p:nvSpPr>
        <p:spPr>
          <a:xfrm>
            <a:off x="0" y="1345920"/>
            <a:ext cx="8985242" cy="5512080"/>
          </a:xfrm>
        </p:spPr>
        <p:txBody>
          <a:bodyPr>
            <a:normAutofit/>
          </a:bodyPr>
          <a:lstStyle/>
          <a:p>
            <a:pPr lvl="0"/>
            <a:r>
              <a:rPr lang="en-US" sz="3200" dirty="0" smtClean="0">
                <a:effectLst/>
              </a:rPr>
              <a:t>V. The </a:t>
            </a:r>
            <a:r>
              <a:rPr lang="en-US" sz="3200" dirty="0">
                <a:effectLst/>
              </a:rPr>
              <a:t>Kippers and the Spoils!</a:t>
            </a:r>
            <a:endParaRPr lang="en-CA" sz="3200" dirty="0">
              <a:effectLst/>
            </a:endParaRPr>
          </a:p>
          <a:p>
            <a:r>
              <a:rPr lang="en-US" sz="3200" dirty="0">
                <a:effectLst/>
              </a:rPr>
              <a:t>Medieval tournaments were a good source of revenue for a successful Knight. If they were lucky they would claim the champion's prize money. But at early tournaments they were also allowed, as was the right of a knight, </a:t>
            </a:r>
            <a:r>
              <a:rPr lang="en-US" sz="3200" b="1" dirty="0">
                <a:effectLst/>
              </a:rPr>
              <a:t>to seize the </a:t>
            </a:r>
            <a:r>
              <a:rPr lang="en-US" sz="3200" b="1" dirty="0" err="1">
                <a:effectLst/>
              </a:rPr>
              <a:t>armour</a:t>
            </a:r>
            <a:r>
              <a:rPr lang="en-US" sz="3200" b="1" dirty="0">
                <a:effectLst/>
              </a:rPr>
              <a:t> and weapons of a fallen adversary </a:t>
            </a:r>
            <a:r>
              <a:rPr lang="en-US" sz="3200" dirty="0">
                <a:effectLst/>
              </a:rPr>
              <a:t>during the tournament. (Later the tournaments were governed by pomp, ceremony and chivalric conduct and this right was waived.) </a:t>
            </a:r>
            <a:endParaRPr lang="en-US" sz="3200" b="1" dirty="0"/>
          </a:p>
        </p:txBody>
      </p:sp>
    </p:spTree>
    <p:extLst>
      <p:ext uri="{BB962C8B-B14F-4D97-AF65-F5344CB8AC3E}">
        <p14:creationId xmlns:p14="http://schemas.microsoft.com/office/powerpoint/2010/main" val="409339625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Medieval Tournaments</a:t>
            </a:r>
            <a:endParaRPr lang="en-US" dirty="0"/>
          </a:p>
        </p:txBody>
      </p:sp>
      <p:sp>
        <p:nvSpPr>
          <p:cNvPr id="3" name="Content Placeholder 2"/>
          <p:cNvSpPr>
            <a:spLocks noGrp="1"/>
          </p:cNvSpPr>
          <p:nvPr>
            <p:ph idx="1"/>
          </p:nvPr>
        </p:nvSpPr>
        <p:spPr>
          <a:xfrm>
            <a:off x="0" y="1488174"/>
            <a:ext cx="8985242" cy="5207730"/>
          </a:xfrm>
        </p:spPr>
        <p:txBody>
          <a:bodyPr>
            <a:noAutofit/>
          </a:bodyPr>
          <a:lstStyle/>
          <a:p>
            <a:pPr marL="0" lvl="0" indent="0">
              <a:buNone/>
            </a:pPr>
            <a:r>
              <a:rPr lang="en-US" sz="2800" dirty="0" smtClean="0">
                <a:effectLst/>
              </a:rPr>
              <a:t>V. The </a:t>
            </a:r>
            <a:r>
              <a:rPr lang="en-US" sz="2800" dirty="0">
                <a:effectLst/>
              </a:rPr>
              <a:t>Kippers and the Spoils!</a:t>
            </a:r>
            <a:endParaRPr lang="en-CA" sz="2800" dirty="0">
              <a:effectLst/>
            </a:endParaRPr>
          </a:p>
          <a:p>
            <a:r>
              <a:rPr lang="en-US" sz="2800" dirty="0">
                <a:effectLst/>
              </a:rPr>
              <a:t>To claim the </a:t>
            </a:r>
            <a:r>
              <a:rPr lang="en-US" sz="2800" dirty="0" err="1">
                <a:effectLst/>
              </a:rPr>
              <a:t>armour</a:t>
            </a:r>
            <a:r>
              <a:rPr lang="en-US" sz="2800" dirty="0">
                <a:effectLst/>
              </a:rPr>
              <a:t> and weapons the knight employed a vassal, serf or peasant, as his </a:t>
            </a:r>
            <a:r>
              <a:rPr lang="en-US" sz="2800" b="1" dirty="0">
                <a:effectLst/>
              </a:rPr>
              <a:t>'Kipper'</a:t>
            </a:r>
            <a:r>
              <a:rPr lang="en-US" sz="2800" dirty="0">
                <a:effectLst/>
              </a:rPr>
              <a:t>. A Kipper was expected to collect the '</a:t>
            </a:r>
            <a:r>
              <a:rPr lang="en-US" sz="2800" b="1" dirty="0">
                <a:effectLst/>
              </a:rPr>
              <a:t>Spoils of Combat'</a:t>
            </a:r>
            <a:r>
              <a:rPr lang="en-US" sz="2800" dirty="0">
                <a:effectLst/>
              </a:rPr>
              <a:t>. The word 'Kipper' originated from the Scandinavian word '</a:t>
            </a:r>
            <a:r>
              <a:rPr lang="en-US" sz="2800" dirty="0" err="1">
                <a:effectLst/>
              </a:rPr>
              <a:t>Kippa</a:t>
            </a:r>
            <a:r>
              <a:rPr lang="en-US" sz="2800" dirty="0">
                <a:effectLst/>
              </a:rPr>
              <a:t>' which means to snatch or to seize. The weapons and </a:t>
            </a:r>
            <a:r>
              <a:rPr lang="en-US" sz="2800" dirty="0" err="1">
                <a:effectLst/>
              </a:rPr>
              <a:t>armour</a:t>
            </a:r>
            <a:r>
              <a:rPr lang="en-US" sz="2800" dirty="0">
                <a:effectLst/>
              </a:rPr>
              <a:t> was expensive and a fallen knight would not give them up easily. The Kipper was therefore armed with </a:t>
            </a:r>
            <a:r>
              <a:rPr lang="en-US" sz="2800" b="1" dirty="0">
                <a:effectLst/>
              </a:rPr>
              <a:t>blunt but heavy clubs </a:t>
            </a:r>
            <a:r>
              <a:rPr lang="en-US" sz="2800" dirty="0">
                <a:effectLst/>
              </a:rPr>
              <a:t>with which they could knock the unfortunate Knight into an unconscious state</a:t>
            </a:r>
            <a:r>
              <a:rPr lang="en-US" sz="3200" dirty="0">
                <a:effectLst/>
              </a:rPr>
              <a:t>!</a:t>
            </a:r>
            <a:r>
              <a:rPr lang="en-CA" sz="3200" dirty="0">
                <a:effectLst/>
              </a:rPr>
              <a:t> </a:t>
            </a:r>
            <a:endParaRPr lang="en-US" sz="3200" b="1" dirty="0"/>
          </a:p>
        </p:txBody>
      </p:sp>
    </p:spTree>
    <p:extLst>
      <p:ext uri="{BB962C8B-B14F-4D97-AF65-F5344CB8AC3E}">
        <p14:creationId xmlns:p14="http://schemas.microsoft.com/office/powerpoint/2010/main" val="216176040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Rewards </a:t>
            </a:r>
            <a:r>
              <a:rPr lang="en-US" dirty="0" smtClean="0">
                <a:sym typeface="Wingdings"/>
              </a:rPr>
              <a:t></a:t>
            </a:r>
            <a:endParaRPr lang="en-US" dirty="0"/>
          </a:p>
        </p:txBody>
      </p:sp>
      <p:sp>
        <p:nvSpPr>
          <p:cNvPr id="3" name="Content Placeholder 2"/>
          <p:cNvSpPr>
            <a:spLocks noGrp="1"/>
          </p:cNvSpPr>
          <p:nvPr>
            <p:ph idx="1"/>
          </p:nvPr>
        </p:nvSpPr>
        <p:spPr>
          <a:xfrm>
            <a:off x="0" y="1345920"/>
            <a:ext cx="9144000" cy="5512080"/>
          </a:xfrm>
        </p:spPr>
        <p:txBody>
          <a:bodyPr>
            <a:normAutofit fontScale="92500" lnSpcReduction="10000"/>
          </a:bodyPr>
          <a:lstStyle/>
          <a:p>
            <a:r>
              <a:rPr lang="en-US" sz="4400" dirty="0">
                <a:effectLst/>
              </a:rPr>
              <a:t>A knight could receive several rewards if he was a good jouster. Very frequently, if a knight won a joust he would re- </a:t>
            </a:r>
            <a:r>
              <a:rPr lang="en-US" sz="4400" dirty="0" err="1">
                <a:effectLst/>
              </a:rPr>
              <a:t>ceive</a:t>
            </a:r>
            <a:r>
              <a:rPr lang="en-US" sz="4400" dirty="0">
                <a:effectLst/>
              </a:rPr>
              <a:t> his opponent’s horse or armor. The winning knight might also be able to hold the losing knight ransom on pa- role, and the losing knight would have return to his estates to raise money for the winning knight. </a:t>
            </a:r>
            <a:endParaRPr lang="en-US" sz="4400" dirty="0"/>
          </a:p>
          <a:p>
            <a:endParaRPr lang="en-US" dirty="0"/>
          </a:p>
        </p:txBody>
      </p:sp>
    </p:spTree>
    <p:extLst>
      <p:ext uri="{BB962C8B-B14F-4D97-AF65-F5344CB8AC3E}">
        <p14:creationId xmlns:p14="http://schemas.microsoft.com/office/powerpoint/2010/main" val="185699846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pRIZES</a:t>
            </a:r>
            <a:endParaRPr lang="en-US" dirty="0"/>
          </a:p>
        </p:txBody>
      </p:sp>
      <p:pic>
        <p:nvPicPr>
          <p:cNvPr id="4" name="Content Placeholder 3" descr="IndJoustPrizeCloseup.jpg"/>
          <p:cNvPicPr>
            <a:picLocks noGrp="1" noChangeAspect="1"/>
          </p:cNvPicPr>
          <p:nvPr>
            <p:ph idx="1"/>
          </p:nvPr>
        </p:nvPicPr>
        <p:blipFill>
          <a:blip r:embed="rId2">
            <a:extLst>
              <a:ext uri="{28A0092B-C50C-407E-A947-70E740481C1C}">
                <a14:useLocalDpi xmlns:a14="http://schemas.microsoft.com/office/drawing/2010/main" val="0"/>
              </a:ext>
            </a:extLst>
          </a:blip>
          <a:srcRect l="-13602" r="-13602"/>
          <a:stretch>
            <a:fillRect/>
          </a:stretch>
        </p:blipFill>
        <p:spPr>
          <a:xfrm>
            <a:off x="-254087" y="1345920"/>
            <a:ext cx="9727080" cy="5512080"/>
          </a:xfrm>
        </p:spPr>
      </p:pic>
    </p:spTree>
    <p:extLst>
      <p:ext uri="{BB962C8B-B14F-4D97-AF65-F5344CB8AC3E}">
        <p14:creationId xmlns:p14="http://schemas.microsoft.com/office/powerpoint/2010/main" val="22241851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Medieval Tournaments</a:t>
            </a:r>
            <a:endParaRPr lang="en-US" dirty="0"/>
          </a:p>
        </p:txBody>
      </p:sp>
      <p:sp>
        <p:nvSpPr>
          <p:cNvPr id="3" name="Content Placeholder 2"/>
          <p:cNvSpPr>
            <a:spLocks noGrp="1"/>
          </p:cNvSpPr>
          <p:nvPr>
            <p:ph idx="1"/>
          </p:nvPr>
        </p:nvSpPr>
        <p:spPr>
          <a:xfrm>
            <a:off x="0" y="1345920"/>
            <a:ext cx="8985242" cy="5512080"/>
          </a:xfrm>
        </p:spPr>
        <p:txBody>
          <a:bodyPr>
            <a:noAutofit/>
          </a:bodyPr>
          <a:lstStyle/>
          <a:p>
            <a:pPr lvl="0"/>
            <a:r>
              <a:rPr lang="en-US" sz="3600" b="1" dirty="0" smtClean="0">
                <a:effectLst/>
              </a:rPr>
              <a:t>VI. The </a:t>
            </a:r>
            <a:r>
              <a:rPr lang="en-US" sz="3600" b="1" dirty="0">
                <a:effectLst/>
              </a:rPr>
              <a:t>Ladies </a:t>
            </a:r>
            <a:r>
              <a:rPr lang="en-US" sz="3600" b="1" dirty="0" err="1">
                <a:effectLst/>
              </a:rPr>
              <a:t>Favours</a:t>
            </a:r>
            <a:r>
              <a:rPr lang="en-US" sz="3600" b="1" dirty="0">
                <a:effectLst/>
              </a:rPr>
              <a:t>, Courtly Love and the Chivalric Code!</a:t>
            </a:r>
            <a:endParaRPr lang="en-CA" sz="3600" b="1" dirty="0">
              <a:effectLst/>
            </a:endParaRPr>
          </a:p>
          <a:p>
            <a:r>
              <a:rPr lang="en-US" sz="3600" dirty="0" smtClean="0">
                <a:effectLst/>
              </a:rPr>
              <a:t>Ladies attended Medieval tournaments, watching the exploits of the men during the day and attending the feasts and </a:t>
            </a:r>
            <a:r>
              <a:rPr lang="en-US" sz="3600" b="1" dirty="0" smtClean="0">
                <a:effectLst/>
              </a:rPr>
              <a:t>banquets </a:t>
            </a:r>
            <a:r>
              <a:rPr lang="en-US" sz="3600" dirty="0" smtClean="0">
                <a:effectLst/>
              </a:rPr>
              <a:t>in the evening. The rise of the ideals of courtly love was dominated by the concept that honor should be done to a lady by her champion. </a:t>
            </a:r>
            <a:endParaRPr lang="en-US" sz="3600" dirty="0"/>
          </a:p>
        </p:txBody>
      </p:sp>
    </p:spTree>
    <p:extLst>
      <p:ext uri="{BB962C8B-B14F-4D97-AF65-F5344CB8AC3E}">
        <p14:creationId xmlns:p14="http://schemas.microsoft.com/office/powerpoint/2010/main" val="418321565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Precedent">
  <a:themeElements>
    <a:clrScheme name="Precedent">
      <a:dk1>
        <a:srgbClr val="921F07"/>
      </a:dk1>
      <a:lt1>
        <a:sysClr val="window" lastClr="FFFFFF"/>
      </a:lt1>
      <a:dk2>
        <a:srgbClr val="333333"/>
      </a:dk2>
      <a:lt2>
        <a:srgbClr val="E5E5D3"/>
      </a:lt2>
      <a:accent1>
        <a:srgbClr val="993232"/>
      </a:accent1>
      <a:accent2>
        <a:srgbClr val="9B6C34"/>
      </a:accent2>
      <a:accent3>
        <a:srgbClr val="736C5D"/>
      </a:accent3>
      <a:accent4>
        <a:srgbClr val="C9972B"/>
      </a:accent4>
      <a:accent5>
        <a:srgbClr val="C95F2B"/>
      </a:accent5>
      <a:accent6>
        <a:srgbClr val="8F7A05"/>
      </a:accent6>
      <a:hlink>
        <a:srgbClr val="933926"/>
      </a:hlink>
      <a:folHlink>
        <a:srgbClr val="916019"/>
      </a:folHlink>
    </a:clrScheme>
    <a:fontScheme name="Precedent">
      <a:majorFont>
        <a:latin typeface="Perpetua Titling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Precedent">
      <a:fillStyleLst>
        <a:solidFill>
          <a:schemeClr val="phClr"/>
        </a:solidFill>
        <a:gradFill rotWithShape="1">
          <a:gsLst>
            <a:gs pos="0">
              <a:schemeClr val="phClr">
                <a:tint val="100000"/>
                <a:shade val="90000"/>
                <a:satMod val="135000"/>
              </a:schemeClr>
            </a:gs>
            <a:gs pos="100000">
              <a:schemeClr val="phClr">
                <a:tint val="100000"/>
                <a:shade val="30000"/>
                <a:satMod val="135000"/>
              </a:schemeClr>
            </a:gs>
          </a:gsLst>
          <a:path path="circle">
            <a:fillToRect l="70000" t="10000" b="70000"/>
          </a:path>
        </a:gradFill>
        <a:blipFill rotWithShape="1">
          <a:blip xmlns:r="http://schemas.openxmlformats.org/officeDocument/2006/relationships" r:embed="rId1">
            <a:duotone>
              <a:schemeClr val="phClr">
                <a:shade val="10000"/>
                <a:satMod val="135000"/>
              </a:schemeClr>
              <a:schemeClr val="phClr">
                <a:satMod val="150000"/>
                <a:lumMod val="110000"/>
              </a:schemeClr>
            </a:duotone>
          </a:blip>
          <a:stretch/>
        </a:blipFill>
      </a:fillStyleLst>
      <a:lnStyleLst>
        <a:ln w="12700" cap="flat" cmpd="sng" algn="ctr">
          <a:solidFill>
            <a:schemeClr val="phClr">
              <a:shade val="95000"/>
              <a:satMod val="105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25400" dir="4800000" sx="103000" sy="103000" rotWithShape="0">
              <a:srgbClr val="000000">
                <a:alpha val="45000"/>
              </a:srgbClr>
            </a:outerShdw>
          </a:effectLst>
          <a:scene3d>
            <a:camera prst="orthographicFront">
              <a:rot lat="0" lon="0" rev="0"/>
            </a:camera>
            <a:lightRig rig="balanced" dir="tl">
              <a:rot lat="0" lon="0" rev="3000000"/>
            </a:lightRig>
          </a:scene3d>
          <a:sp3d prstMaterial="softEdge">
            <a:bevelT w="0" h="0"/>
          </a:sp3d>
        </a:effectStyle>
        <a:effectStyle>
          <a:effectLst>
            <a:innerShdw blurRad="127000" dist="38100" dir="13200000">
              <a:srgbClr val="000000">
                <a:alpha val="75000"/>
              </a:srgbClr>
            </a:innerShdw>
            <a:outerShdw blurRad="38100" dist="12700" dir="1800000" sx="101000" sy="101000" rotWithShape="0">
              <a:srgbClr val="000000">
                <a:alpha val="40000"/>
              </a:srgbClr>
            </a:outerShdw>
            <a:reflection blurRad="127000" stA="25000" endPos="30000" dist="12700" dir="5400000" sy="-100000" rotWithShape="0"/>
          </a:effectLst>
          <a:scene3d>
            <a:camera prst="orthographicFront">
              <a:rot lat="0" lon="0" rev="0"/>
            </a:camera>
            <a:lightRig rig="twoPt" dir="t">
              <a:rot lat="0" lon="0" rev="1200000"/>
            </a:lightRig>
          </a:scene3d>
          <a:sp3d>
            <a:bevelT w="0" h="0"/>
          </a:sp3d>
        </a:effectStyle>
      </a:effectStyleLst>
      <a:bgFillStyleLst>
        <a:solidFill>
          <a:schemeClr val="phClr"/>
        </a:solidFill>
        <a:gradFill rotWithShape="1">
          <a:gsLst>
            <a:gs pos="0">
              <a:schemeClr val="phClr">
                <a:tint val="100000"/>
                <a:shade val="90000"/>
                <a:satMod val="135000"/>
              </a:schemeClr>
            </a:gs>
            <a:gs pos="100000">
              <a:schemeClr val="phClr">
                <a:shade val="30000"/>
                <a:satMod val="150000"/>
              </a:schemeClr>
            </a:gs>
          </a:gsLst>
          <a:path path="circle">
            <a:fillToRect t="10000" r="70000" b="70000"/>
          </a:path>
        </a:gradFill>
        <a:blipFill rotWithShape="1">
          <a:blip xmlns:r="http://schemas.openxmlformats.org/officeDocument/2006/relationships" r:embed="rId2">
            <a:duotone>
              <a:schemeClr val="phClr">
                <a:shade val="10000"/>
                <a:satMod val="130000"/>
                <a:lumMod val="80000"/>
              </a:schemeClr>
              <a:schemeClr val="phClr">
                <a:satMod val="150000"/>
                <a:lumMod val="11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Precedent.thmx</Template>
  <TotalTime>3581</TotalTime>
  <Words>3993</Words>
  <Application>Microsoft Macintosh PowerPoint</Application>
  <PresentationFormat>On-screen Show (4:3)</PresentationFormat>
  <Paragraphs>411</Paragraphs>
  <Slides>121</Slides>
  <Notes>9</Notes>
  <HiddenSlides>0</HiddenSlides>
  <MMClips>0</MMClips>
  <ScaleCrop>false</ScaleCrop>
  <HeadingPairs>
    <vt:vector size="4" baseType="variant">
      <vt:variant>
        <vt:lpstr>Theme</vt:lpstr>
      </vt:variant>
      <vt:variant>
        <vt:i4>1</vt:i4>
      </vt:variant>
      <vt:variant>
        <vt:lpstr>Slide Titles</vt:lpstr>
      </vt:variant>
      <vt:variant>
        <vt:i4>121</vt:i4>
      </vt:variant>
    </vt:vector>
  </HeadingPairs>
  <TitlesOfParts>
    <vt:vector size="122" baseType="lpstr">
      <vt:lpstr>Precedent</vt:lpstr>
      <vt:lpstr>The Middle Ages</vt:lpstr>
      <vt:lpstr>L2 – Overview: Becoming a Knight</vt:lpstr>
      <vt:lpstr>Who could become a Knight?</vt:lpstr>
      <vt:lpstr>bECOMING A kNIGHT </vt:lpstr>
      <vt:lpstr>bECOMING A kNIGHT </vt:lpstr>
      <vt:lpstr>bECOMING A kNIGHT </vt:lpstr>
      <vt:lpstr>PowerPoint Presentation</vt:lpstr>
      <vt:lpstr>bECOMING A kNIGHT </vt:lpstr>
      <vt:lpstr>Becoming a KNIGHT </vt:lpstr>
      <vt:lpstr>Knight Oath </vt:lpstr>
      <vt:lpstr>Knight Oath </vt:lpstr>
      <vt:lpstr>jOURNAL aSSIGNMENT</vt:lpstr>
      <vt:lpstr>cRITERIA FOR jUDGEMENT</vt:lpstr>
      <vt:lpstr>Criteria for Judgment Cont’d</vt:lpstr>
      <vt:lpstr>Journal </vt:lpstr>
      <vt:lpstr>STOP! </vt:lpstr>
      <vt:lpstr>L3 - Overview</vt:lpstr>
      <vt:lpstr>PowerPoint Presentation</vt:lpstr>
      <vt:lpstr>WHAT IS THIS CALLED?</vt:lpstr>
      <vt:lpstr>wHAT IS THE cEREMONY cALLED?</vt:lpstr>
      <vt:lpstr>Knight Oath </vt:lpstr>
      <vt:lpstr>oUR sCHOOLS</vt:lpstr>
      <vt:lpstr>PowerPoint Presentation</vt:lpstr>
      <vt:lpstr>Let’s Create our own Oath!</vt:lpstr>
      <vt:lpstr>Conwy Castle</vt:lpstr>
      <vt:lpstr>PowerPoint Presentation</vt:lpstr>
      <vt:lpstr>Westminster Abbey</vt:lpstr>
      <vt:lpstr>English Longbow</vt:lpstr>
      <vt:lpstr>The Jousting Lists</vt:lpstr>
      <vt:lpstr>Jousting</vt:lpstr>
      <vt:lpstr>Stages to becoming a knight</vt:lpstr>
      <vt:lpstr>Pathways Textbook</vt:lpstr>
      <vt:lpstr>Brain Break</vt:lpstr>
      <vt:lpstr>Go over the ANSWERS </vt:lpstr>
      <vt:lpstr>L3 - Overview</vt:lpstr>
      <vt:lpstr>PowerPoint Presentation</vt:lpstr>
      <vt:lpstr>Moviessssss! </vt:lpstr>
      <vt:lpstr>Lance</vt:lpstr>
      <vt:lpstr>Chain Mail </vt:lpstr>
      <vt:lpstr>History of Knights  handout</vt:lpstr>
      <vt:lpstr>L3 – Overview:  Heraldry</vt:lpstr>
      <vt:lpstr>Who’s WHO?</vt:lpstr>
      <vt:lpstr>Heraldry </vt:lpstr>
      <vt:lpstr>Who’s Who?</vt:lpstr>
      <vt:lpstr>Heraldry</vt:lpstr>
      <vt:lpstr>Heraldry</vt:lpstr>
      <vt:lpstr>Classwork</vt:lpstr>
      <vt:lpstr>L4 – oVERVIEW lIFE OF A KNIGHT</vt:lpstr>
      <vt:lpstr>PowerPoint Presentation</vt:lpstr>
      <vt:lpstr>Things that Didn’t exist</vt:lpstr>
      <vt:lpstr>PowerPoint Presentation</vt:lpstr>
      <vt:lpstr>L4: Overview:  The Life of a Knight </vt:lpstr>
      <vt:lpstr>L4: Overview:  The Life of a Knight </vt:lpstr>
      <vt:lpstr>PowerPoint Presentation</vt:lpstr>
      <vt:lpstr>L4: Overview:  The Life of a Knight</vt:lpstr>
      <vt:lpstr>L4: Overview:  The Life of a Knight</vt:lpstr>
      <vt:lpstr>PowerPoint Presentation</vt:lpstr>
      <vt:lpstr>The Life of Adventure </vt:lpstr>
      <vt:lpstr> The Life of a Knight</vt:lpstr>
      <vt:lpstr>Classwork</vt:lpstr>
      <vt:lpstr>This Week</vt:lpstr>
      <vt:lpstr>Overview</vt:lpstr>
      <vt:lpstr>L5 – Overview: Tournaments </vt:lpstr>
      <vt:lpstr>oRIGINS</vt:lpstr>
      <vt:lpstr>The Medieval Tournaments</vt:lpstr>
      <vt:lpstr>The Medieval Tournaments</vt:lpstr>
      <vt:lpstr>The Medieval Tournaments</vt:lpstr>
      <vt:lpstr>The Medieval Tournaments</vt:lpstr>
      <vt:lpstr>Rules of the Joust</vt:lpstr>
      <vt:lpstr>Quintain Jousting</vt:lpstr>
      <vt:lpstr>PowerPoint Presentation</vt:lpstr>
      <vt:lpstr>Ring Jousting</vt:lpstr>
      <vt:lpstr>PowerPoint Presentation</vt:lpstr>
      <vt:lpstr>FUN FACT!</vt:lpstr>
      <vt:lpstr>PowerPoint Presentation</vt:lpstr>
      <vt:lpstr>Did you know! </vt:lpstr>
      <vt:lpstr>The Horse</vt:lpstr>
      <vt:lpstr>A Good Horse</vt:lpstr>
      <vt:lpstr>PowerPoint Presentation</vt:lpstr>
      <vt:lpstr>Evolution of Armor</vt:lpstr>
      <vt:lpstr>PowerPoint Presentation</vt:lpstr>
      <vt:lpstr>PowerPoint Presentation</vt:lpstr>
      <vt:lpstr>The Medieval Tournaments</vt:lpstr>
      <vt:lpstr>Status of Knights</vt:lpstr>
      <vt:lpstr>PowerPoint Presentation</vt:lpstr>
      <vt:lpstr>The Medieval Tournaments</vt:lpstr>
      <vt:lpstr>The Medieval Tournaments</vt:lpstr>
      <vt:lpstr>PowerPoint Presentation</vt:lpstr>
      <vt:lpstr>The Medieval Tournaments</vt:lpstr>
      <vt:lpstr>The Medieval Tournaments</vt:lpstr>
      <vt:lpstr>PowerPoint Presentation</vt:lpstr>
      <vt:lpstr>The Medieval Tournaments</vt:lpstr>
      <vt:lpstr>The Medieval Tournaments</vt:lpstr>
      <vt:lpstr>PowerPoint Presentation</vt:lpstr>
      <vt:lpstr>The Medieval Tournaments</vt:lpstr>
      <vt:lpstr>The Medieval Tournaments</vt:lpstr>
      <vt:lpstr>Rewards </vt:lpstr>
      <vt:lpstr>pRIZES</vt:lpstr>
      <vt:lpstr>The Medieval Tournaments</vt:lpstr>
      <vt:lpstr>The Medieval Tournaments</vt:lpstr>
      <vt:lpstr>A lady offers her ribbon</vt:lpstr>
      <vt:lpstr>PowerPoint Presentation</vt:lpstr>
      <vt:lpstr>classwork</vt:lpstr>
      <vt:lpstr>L6 – Overview: Castles</vt:lpstr>
      <vt:lpstr>5 types of Castles</vt:lpstr>
      <vt:lpstr>Wooden Palisade</vt:lpstr>
      <vt:lpstr>mOTTE AND bAILEY</vt:lpstr>
      <vt:lpstr>mOTTE AND bAILEY</vt:lpstr>
      <vt:lpstr>Shell Keep</vt:lpstr>
      <vt:lpstr>nORMAN kEEP</vt:lpstr>
      <vt:lpstr>Concentric Castle</vt:lpstr>
      <vt:lpstr>PowerPoint Presentation</vt:lpstr>
      <vt:lpstr>Neuschwanstein Castle</vt:lpstr>
      <vt:lpstr>Parts of a Castle </vt:lpstr>
      <vt:lpstr>Parts of a Castle </vt:lpstr>
      <vt:lpstr>pARTS OF A cASTLE</vt:lpstr>
      <vt:lpstr>bATTLEMENTS</vt:lpstr>
      <vt:lpstr>Where, What, Who? </vt:lpstr>
      <vt:lpstr>Siege </vt:lpstr>
      <vt:lpstr>Siege Weapons</vt:lpstr>
      <vt:lpstr>Siege wEAPONS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Middle Ages</dc:title>
  <dc:creator>Mykael Koe</dc:creator>
  <cp:lastModifiedBy>Mykael Koe</cp:lastModifiedBy>
  <cp:revision>156</cp:revision>
  <dcterms:created xsi:type="dcterms:W3CDTF">2017-02-03T00:06:01Z</dcterms:created>
  <dcterms:modified xsi:type="dcterms:W3CDTF">2017-04-24T18:04:34Z</dcterms:modified>
</cp:coreProperties>
</file>