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62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CA4D7-9A89-BC4E-83D4-BB59F3D69443}" type="datetimeFigureOut">
              <a:rPr lang="en-US" smtClean="0"/>
              <a:t>19-10-07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2EA57-67F9-D940-829C-18F6B77A99A8}" type="slidenum">
              <a:rPr lang="en-US" smtClean="0"/>
              <a:t>‹#›</a:t>
            </a:fld>
            <a:endParaRPr lang="en-US"/>
          </a:p>
        </p:txBody>
      </p:sp>
    </p:spTree>
    <p:extLst>
      <p:ext uri="{BB962C8B-B14F-4D97-AF65-F5344CB8AC3E}">
        <p14:creationId xmlns:p14="http://schemas.microsoft.com/office/powerpoint/2010/main" val="3482708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Nations Man fishes in</a:t>
            </a:r>
            <a:r>
              <a:rPr lang="en-US" baseline="0" dirty="0" smtClean="0"/>
              <a:t> </a:t>
            </a:r>
            <a:r>
              <a:rPr lang="en-US" baseline="0" dirty="0" err="1" smtClean="0"/>
              <a:t>Moricetown</a:t>
            </a:r>
            <a:r>
              <a:rPr lang="en-US" baseline="0" dirty="0" smtClean="0"/>
              <a:t> BC, along the </a:t>
            </a:r>
            <a:r>
              <a:rPr lang="en-US" baseline="0" dirty="0" err="1" smtClean="0"/>
              <a:t>Bukley</a:t>
            </a:r>
            <a:r>
              <a:rPr lang="en-US" baseline="0" smtClean="0"/>
              <a:t> River. </a:t>
            </a:r>
            <a:endParaRPr lang="en-US"/>
          </a:p>
        </p:txBody>
      </p:sp>
      <p:sp>
        <p:nvSpPr>
          <p:cNvPr id="4" name="Slide Number Placeholder 3"/>
          <p:cNvSpPr>
            <a:spLocks noGrp="1"/>
          </p:cNvSpPr>
          <p:nvPr>
            <p:ph type="sldNum" sz="quarter" idx="10"/>
          </p:nvPr>
        </p:nvSpPr>
        <p:spPr/>
        <p:txBody>
          <a:bodyPr/>
          <a:lstStyle/>
          <a:p>
            <a:fld id="{88C25C6B-8A40-D841-853E-AA386269862A}" type="slidenum">
              <a:rPr lang="en-US" smtClean="0"/>
              <a:t>2</a:t>
            </a:fld>
            <a:endParaRPr lang="en-US"/>
          </a:p>
        </p:txBody>
      </p:sp>
    </p:spTree>
    <p:extLst>
      <p:ext uri="{BB962C8B-B14F-4D97-AF65-F5344CB8AC3E}">
        <p14:creationId xmlns:p14="http://schemas.microsoft.com/office/powerpoint/2010/main" val="222759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at Okanagan School, learning about Traditional methods of filleting fish. </a:t>
            </a:r>
            <a:endParaRPr lang="en-US" dirty="0"/>
          </a:p>
        </p:txBody>
      </p:sp>
      <p:sp>
        <p:nvSpPr>
          <p:cNvPr id="4" name="Slide Number Placeholder 3"/>
          <p:cNvSpPr>
            <a:spLocks noGrp="1"/>
          </p:cNvSpPr>
          <p:nvPr>
            <p:ph type="sldNum" sz="quarter" idx="10"/>
          </p:nvPr>
        </p:nvSpPr>
        <p:spPr/>
        <p:txBody>
          <a:bodyPr/>
          <a:lstStyle/>
          <a:p>
            <a:fld id="{88C25C6B-8A40-D841-853E-AA386269862A}" type="slidenum">
              <a:rPr lang="en-US" smtClean="0"/>
              <a:t>3</a:t>
            </a:fld>
            <a:endParaRPr lang="en-US"/>
          </a:p>
        </p:txBody>
      </p:sp>
    </p:spTree>
    <p:extLst>
      <p:ext uri="{BB962C8B-B14F-4D97-AF65-F5344CB8AC3E}">
        <p14:creationId xmlns:p14="http://schemas.microsoft.com/office/powerpoint/2010/main" val="222759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25C6B-8A40-D841-853E-AA386269862A}" type="slidenum">
              <a:rPr lang="en-US" smtClean="0"/>
              <a:t>4</a:t>
            </a:fld>
            <a:endParaRPr lang="en-US"/>
          </a:p>
        </p:txBody>
      </p:sp>
    </p:spTree>
    <p:extLst>
      <p:ext uri="{BB962C8B-B14F-4D97-AF65-F5344CB8AC3E}">
        <p14:creationId xmlns:p14="http://schemas.microsoft.com/office/powerpoint/2010/main" val="222759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25C6B-8A40-D841-853E-AA386269862A}" type="slidenum">
              <a:rPr lang="en-US" smtClean="0"/>
              <a:t>6</a:t>
            </a:fld>
            <a:endParaRPr lang="en-US"/>
          </a:p>
        </p:txBody>
      </p:sp>
    </p:spTree>
    <p:extLst>
      <p:ext uri="{BB962C8B-B14F-4D97-AF65-F5344CB8AC3E}">
        <p14:creationId xmlns:p14="http://schemas.microsoft.com/office/powerpoint/2010/main" val="222759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83D32A-246A-144D-B9B0-3DCD9170ACE6}" type="datetimeFigureOut">
              <a:rPr lang="en-US" smtClean="0"/>
              <a:t>19-10-07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18826-04CD-B949-879E-C6448B430273}" type="slidenum">
              <a:rPr lang="en-US" smtClean="0"/>
              <a:t>‹#›</a:t>
            </a:fld>
            <a:endParaRPr lang="en-US"/>
          </a:p>
        </p:txBody>
      </p:sp>
    </p:spTree>
    <p:extLst>
      <p:ext uri="{BB962C8B-B14F-4D97-AF65-F5344CB8AC3E}">
        <p14:creationId xmlns:p14="http://schemas.microsoft.com/office/powerpoint/2010/main" val="258698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3D32A-246A-144D-B9B0-3DCD9170ACE6}" type="datetimeFigureOut">
              <a:rPr lang="en-US" smtClean="0"/>
              <a:t>19-10-07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18826-04CD-B949-879E-C6448B430273}" type="slidenum">
              <a:rPr lang="en-US" smtClean="0"/>
              <a:t>‹#›</a:t>
            </a:fld>
            <a:endParaRPr lang="en-US"/>
          </a:p>
        </p:txBody>
      </p:sp>
    </p:spTree>
    <p:extLst>
      <p:ext uri="{BB962C8B-B14F-4D97-AF65-F5344CB8AC3E}">
        <p14:creationId xmlns:p14="http://schemas.microsoft.com/office/powerpoint/2010/main" val="28591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3D32A-246A-144D-B9B0-3DCD9170ACE6}" type="datetimeFigureOut">
              <a:rPr lang="en-US" smtClean="0"/>
              <a:t>19-10-07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18826-04CD-B949-879E-C6448B430273}" type="slidenum">
              <a:rPr lang="en-US" smtClean="0"/>
              <a:t>‹#›</a:t>
            </a:fld>
            <a:endParaRPr lang="en-US"/>
          </a:p>
        </p:txBody>
      </p:sp>
    </p:spTree>
    <p:extLst>
      <p:ext uri="{BB962C8B-B14F-4D97-AF65-F5344CB8AC3E}">
        <p14:creationId xmlns:p14="http://schemas.microsoft.com/office/powerpoint/2010/main" val="9109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3D32A-246A-144D-B9B0-3DCD9170ACE6}" type="datetimeFigureOut">
              <a:rPr lang="en-US" smtClean="0"/>
              <a:t>19-10-07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18826-04CD-B949-879E-C6448B430273}" type="slidenum">
              <a:rPr lang="en-US" smtClean="0"/>
              <a:t>‹#›</a:t>
            </a:fld>
            <a:endParaRPr lang="en-US"/>
          </a:p>
        </p:txBody>
      </p:sp>
    </p:spTree>
    <p:extLst>
      <p:ext uri="{BB962C8B-B14F-4D97-AF65-F5344CB8AC3E}">
        <p14:creationId xmlns:p14="http://schemas.microsoft.com/office/powerpoint/2010/main" val="194460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3D32A-246A-144D-B9B0-3DCD9170ACE6}" type="datetimeFigureOut">
              <a:rPr lang="en-US" smtClean="0"/>
              <a:t>19-10-07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18826-04CD-B949-879E-C6448B430273}" type="slidenum">
              <a:rPr lang="en-US" smtClean="0"/>
              <a:t>‹#›</a:t>
            </a:fld>
            <a:endParaRPr lang="en-US"/>
          </a:p>
        </p:txBody>
      </p:sp>
    </p:spTree>
    <p:extLst>
      <p:ext uri="{BB962C8B-B14F-4D97-AF65-F5344CB8AC3E}">
        <p14:creationId xmlns:p14="http://schemas.microsoft.com/office/powerpoint/2010/main" val="123753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83D32A-246A-144D-B9B0-3DCD9170ACE6}" type="datetimeFigureOut">
              <a:rPr lang="en-US" smtClean="0"/>
              <a:t>19-10-07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18826-04CD-B949-879E-C6448B430273}" type="slidenum">
              <a:rPr lang="en-US" smtClean="0"/>
              <a:t>‹#›</a:t>
            </a:fld>
            <a:endParaRPr lang="en-US"/>
          </a:p>
        </p:txBody>
      </p:sp>
    </p:spTree>
    <p:extLst>
      <p:ext uri="{BB962C8B-B14F-4D97-AF65-F5344CB8AC3E}">
        <p14:creationId xmlns:p14="http://schemas.microsoft.com/office/powerpoint/2010/main" val="133433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83D32A-246A-144D-B9B0-3DCD9170ACE6}" type="datetimeFigureOut">
              <a:rPr lang="en-US" smtClean="0"/>
              <a:t>19-10-07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D18826-04CD-B949-879E-C6448B430273}" type="slidenum">
              <a:rPr lang="en-US" smtClean="0"/>
              <a:t>‹#›</a:t>
            </a:fld>
            <a:endParaRPr lang="en-US"/>
          </a:p>
        </p:txBody>
      </p:sp>
    </p:spTree>
    <p:extLst>
      <p:ext uri="{BB962C8B-B14F-4D97-AF65-F5344CB8AC3E}">
        <p14:creationId xmlns:p14="http://schemas.microsoft.com/office/powerpoint/2010/main" val="35634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83D32A-246A-144D-B9B0-3DCD9170ACE6}" type="datetimeFigureOut">
              <a:rPr lang="en-US" smtClean="0"/>
              <a:t>19-10-07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D18826-04CD-B949-879E-C6448B430273}" type="slidenum">
              <a:rPr lang="en-US" smtClean="0"/>
              <a:t>‹#›</a:t>
            </a:fld>
            <a:endParaRPr lang="en-US"/>
          </a:p>
        </p:txBody>
      </p:sp>
    </p:spTree>
    <p:extLst>
      <p:ext uri="{BB962C8B-B14F-4D97-AF65-F5344CB8AC3E}">
        <p14:creationId xmlns:p14="http://schemas.microsoft.com/office/powerpoint/2010/main" val="3092421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3D32A-246A-144D-B9B0-3DCD9170ACE6}" type="datetimeFigureOut">
              <a:rPr lang="en-US" smtClean="0"/>
              <a:t>19-10-07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D18826-04CD-B949-879E-C6448B430273}" type="slidenum">
              <a:rPr lang="en-US" smtClean="0"/>
              <a:t>‹#›</a:t>
            </a:fld>
            <a:endParaRPr lang="en-US"/>
          </a:p>
        </p:txBody>
      </p:sp>
    </p:spTree>
    <p:extLst>
      <p:ext uri="{BB962C8B-B14F-4D97-AF65-F5344CB8AC3E}">
        <p14:creationId xmlns:p14="http://schemas.microsoft.com/office/powerpoint/2010/main" val="426171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3D32A-246A-144D-B9B0-3DCD9170ACE6}" type="datetimeFigureOut">
              <a:rPr lang="en-US" smtClean="0"/>
              <a:t>19-10-07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18826-04CD-B949-879E-C6448B430273}" type="slidenum">
              <a:rPr lang="en-US" smtClean="0"/>
              <a:t>‹#›</a:t>
            </a:fld>
            <a:endParaRPr lang="en-US"/>
          </a:p>
        </p:txBody>
      </p:sp>
    </p:spTree>
    <p:extLst>
      <p:ext uri="{BB962C8B-B14F-4D97-AF65-F5344CB8AC3E}">
        <p14:creationId xmlns:p14="http://schemas.microsoft.com/office/powerpoint/2010/main" val="343309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3D32A-246A-144D-B9B0-3DCD9170ACE6}" type="datetimeFigureOut">
              <a:rPr lang="en-US" smtClean="0"/>
              <a:t>19-10-07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18826-04CD-B949-879E-C6448B430273}" type="slidenum">
              <a:rPr lang="en-US" smtClean="0"/>
              <a:t>‹#›</a:t>
            </a:fld>
            <a:endParaRPr lang="en-US"/>
          </a:p>
        </p:txBody>
      </p:sp>
    </p:spTree>
    <p:extLst>
      <p:ext uri="{BB962C8B-B14F-4D97-AF65-F5344CB8AC3E}">
        <p14:creationId xmlns:p14="http://schemas.microsoft.com/office/powerpoint/2010/main" val="12066941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3D32A-246A-144D-B9B0-3DCD9170ACE6}" type="datetimeFigureOut">
              <a:rPr lang="en-US" smtClean="0"/>
              <a:t>19-10-07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18826-04CD-B949-879E-C6448B430273}" type="slidenum">
              <a:rPr lang="en-US" smtClean="0"/>
              <a:t>‹#›</a:t>
            </a:fld>
            <a:endParaRPr lang="en-US"/>
          </a:p>
        </p:txBody>
      </p:sp>
    </p:spTree>
    <p:extLst>
      <p:ext uri="{BB962C8B-B14F-4D97-AF65-F5344CB8AC3E}">
        <p14:creationId xmlns:p14="http://schemas.microsoft.com/office/powerpoint/2010/main" val="228414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jiMzZY1Msw" TargetMode="External"/><Relationship Id="rId4" Type="http://schemas.openxmlformats.org/officeDocument/2006/relationships/hyperlink" Target="https://www.youtube.com/watch?v=YzuV5jsoqGY" TargetMode="External"/><Relationship Id="rId5" Type="http://schemas.openxmlformats.org/officeDocument/2006/relationships/hyperlink" Target="https://www.youtube.com/watch?v=eg876VdW7Qk" TargetMode="External"/><Relationship Id="rId6" Type="http://schemas.openxmlformats.org/officeDocument/2006/relationships/hyperlink" Target="https://www.youtube.com/watch?v=VftqJRtvlBs" TargetMode="External"/><Relationship Id="rId7" Type="http://schemas.openxmlformats.org/officeDocument/2006/relationships/hyperlink" Target="https://www.youtube.com/watch?v=q7MnVumCEL8" TargetMode="External"/><Relationship Id="rId8" Type="http://schemas.openxmlformats.org/officeDocument/2006/relationships/image" Target="../media/image4.jpg"/><Relationship Id="rId9" Type="http://schemas.openxmlformats.org/officeDocument/2006/relationships/image" Target="../media/image5.jpg"/><Relationship Id="rId10"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r>
              <a:rPr lang="en-US" dirty="0" smtClean="0"/>
              <a:t>Living on the Land</a:t>
            </a:r>
          </a:p>
          <a:p>
            <a:pPr lvl="1"/>
            <a:r>
              <a:rPr lang="en-US" dirty="0" smtClean="0"/>
              <a:t>Resources</a:t>
            </a:r>
          </a:p>
          <a:p>
            <a:pPr lvl="2"/>
            <a:r>
              <a:rPr lang="en-US" dirty="0" smtClean="0"/>
              <a:t>Fishing</a:t>
            </a:r>
          </a:p>
          <a:p>
            <a:pPr lvl="2"/>
            <a:r>
              <a:rPr lang="en-US" dirty="0" smtClean="0"/>
              <a:t>Hunting</a:t>
            </a:r>
          </a:p>
          <a:p>
            <a:pPr lvl="2"/>
            <a:endParaRPr lang="en-US" dirty="0"/>
          </a:p>
        </p:txBody>
      </p:sp>
    </p:spTree>
    <p:extLst>
      <p:ext uri="{BB962C8B-B14F-4D97-AF65-F5344CB8AC3E}">
        <p14:creationId xmlns:p14="http://schemas.microsoft.com/office/powerpoint/2010/main" val="266861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rgbClr val="000000"/>
                </a:solidFill>
              </a:rPr>
              <a:t>Chapter 2 </a:t>
            </a:r>
            <a:br>
              <a:rPr lang="en-US" dirty="0" smtClean="0">
                <a:solidFill>
                  <a:srgbClr val="000000"/>
                </a:solidFill>
              </a:rPr>
            </a:br>
            <a:r>
              <a:rPr lang="en-US" dirty="0" smtClean="0">
                <a:solidFill>
                  <a:srgbClr val="000000"/>
                </a:solidFill>
              </a:rPr>
              <a:t>Living on the Land</a:t>
            </a:r>
            <a:endParaRPr lang="en-US" dirty="0">
              <a:solidFill>
                <a:srgbClr val="000000"/>
              </a:solidFill>
            </a:endParaRPr>
          </a:p>
        </p:txBody>
      </p:sp>
      <p:sp>
        <p:nvSpPr>
          <p:cNvPr id="4" name="TextBox 3"/>
          <p:cNvSpPr txBox="1"/>
          <p:nvPr/>
        </p:nvSpPr>
        <p:spPr>
          <a:xfrm>
            <a:off x="2711876" y="1143000"/>
            <a:ext cx="6432123" cy="5693867"/>
          </a:xfrm>
          <a:prstGeom prst="rect">
            <a:avLst/>
          </a:prstGeom>
          <a:noFill/>
        </p:spPr>
        <p:txBody>
          <a:bodyPr wrap="square" rtlCol="0">
            <a:spAutoFit/>
          </a:bodyPr>
          <a:lstStyle/>
          <a:p>
            <a:pPr marL="285750" indent="-285750">
              <a:buFont typeface="Wingdings" charset="2"/>
              <a:buChar char="Ø"/>
            </a:pPr>
            <a:r>
              <a:rPr lang="en-US" sz="2800" dirty="0" smtClean="0"/>
              <a:t>Even though First Nations groups are unique, there are </a:t>
            </a:r>
            <a:r>
              <a:rPr lang="en-US" sz="2800" b="1" dirty="0" smtClean="0"/>
              <a:t>similar</a:t>
            </a:r>
            <a:r>
              <a:rPr lang="en-US" sz="2800" dirty="0" smtClean="0"/>
              <a:t> characteristics and </a:t>
            </a:r>
            <a:r>
              <a:rPr lang="en-US" sz="2800" b="1" dirty="0" smtClean="0"/>
              <a:t>cultural</a:t>
            </a:r>
            <a:r>
              <a:rPr lang="en-US" sz="2800" dirty="0" smtClean="0"/>
              <a:t> aspects they share. </a:t>
            </a:r>
          </a:p>
          <a:p>
            <a:pPr marL="285750" indent="-285750">
              <a:buFont typeface="Wingdings" charset="2"/>
              <a:buChar char="Ø"/>
            </a:pPr>
            <a:endParaRPr lang="en-US" sz="2800" dirty="0"/>
          </a:p>
          <a:p>
            <a:pPr marL="285750" indent="-285750">
              <a:buFont typeface="Wingdings" charset="2"/>
              <a:buChar char="Ø"/>
            </a:pPr>
            <a:r>
              <a:rPr lang="en-US" sz="2800" b="1" dirty="0" smtClean="0"/>
              <a:t>Stewardship</a:t>
            </a:r>
            <a:r>
              <a:rPr lang="en-US" sz="2800" dirty="0" smtClean="0"/>
              <a:t> is something that all First Nations cultures carry out.</a:t>
            </a:r>
          </a:p>
          <a:p>
            <a:pPr marL="285750" indent="-285750">
              <a:buFont typeface="Wingdings" charset="2"/>
              <a:buChar char="Ø"/>
            </a:pPr>
            <a:endParaRPr lang="en-US" sz="2800" dirty="0"/>
          </a:p>
          <a:p>
            <a:pPr marL="285750" indent="-285750">
              <a:buFont typeface="Wingdings" charset="2"/>
              <a:buChar char="Ø"/>
            </a:pPr>
            <a:r>
              <a:rPr lang="en-US" sz="2800" dirty="0" smtClean="0"/>
              <a:t>The resources First Nations gather are more than just food/materials; they are </a:t>
            </a:r>
            <a:r>
              <a:rPr lang="en-US" sz="2800" b="1" dirty="0" smtClean="0"/>
              <a:t>gifts</a:t>
            </a:r>
            <a:r>
              <a:rPr lang="en-US" sz="2800" dirty="0" smtClean="0"/>
              <a:t>.</a:t>
            </a:r>
          </a:p>
          <a:p>
            <a:pPr marL="285750" indent="-285750">
              <a:buFont typeface="Wingdings" charset="2"/>
              <a:buChar char="Ø"/>
            </a:pPr>
            <a:endParaRPr lang="en-US" sz="2800" dirty="0"/>
          </a:p>
          <a:p>
            <a:pPr marL="285750" indent="-285750">
              <a:buFont typeface="Wingdings" charset="2"/>
              <a:buChar char="Ø"/>
            </a:pPr>
            <a:r>
              <a:rPr lang="en-US" sz="2800" dirty="0" smtClean="0"/>
              <a:t>First Nations often are </a:t>
            </a:r>
            <a:r>
              <a:rPr lang="en-US" sz="2800" b="1" dirty="0" smtClean="0"/>
              <a:t>grateful</a:t>
            </a:r>
            <a:r>
              <a:rPr lang="en-US" sz="2800" dirty="0" smtClean="0"/>
              <a:t>/thankful towards these gifts.</a:t>
            </a:r>
            <a:endParaRPr lang="en-US" sz="2800" dirty="0"/>
          </a:p>
        </p:txBody>
      </p:sp>
      <p:pic>
        <p:nvPicPr>
          <p:cNvPr id="5" name="Picture 4" descr="salalprezi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2711876" cy="5715000"/>
          </a:xfrm>
          <a:prstGeom prst="rect">
            <a:avLst/>
          </a:prstGeom>
        </p:spPr>
      </p:pic>
    </p:spTree>
    <p:extLst>
      <p:ext uri="{BB962C8B-B14F-4D97-AF65-F5344CB8AC3E}">
        <p14:creationId xmlns:p14="http://schemas.microsoft.com/office/powerpoint/2010/main" val="11730687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rgbClr val="000000"/>
                </a:solidFill>
              </a:rPr>
              <a:t>Chapter 2 </a:t>
            </a:r>
            <a:br>
              <a:rPr lang="en-US" dirty="0" smtClean="0">
                <a:solidFill>
                  <a:srgbClr val="000000"/>
                </a:solidFill>
              </a:rPr>
            </a:br>
            <a:r>
              <a:rPr lang="en-US" dirty="0" smtClean="0">
                <a:solidFill>
                  <a:srgbClr val="000000"/>
                </a:solidFill>
              </a:rPr>
              <a:t>Harvesting Resources </a:t>
            </a:r>
            <a:r>
              <a:rPr lang="en-US" dirty="0" smtClean="0">
                <a:solidFill>
                  <a:srgbClr val="000000"/>
                </a:solidFill>
                <a:sym typeface="Wingdings"/>
              </a:rPr>
              <a:t></a:t>
            </a:r>
            <a:endParaRPr lang="en-US" dirty="0">
              <a:solidFill>
                <a:srgbClr val="000000"/>
              </a:solidFill>
            </a:endParaRPr>
          </a:p>
        </p:txBody>
      </p:sp>
      <p:sp>
        <p:nvSpPr>
          <p:cNvPr id="4" name="TextBox 3"/>
          <p:cNvSpPr txBox="1"/>
          <p:nvPr/>
        </p:nvSpPr>
        <p:spPr>
          <a:xfrm>
            <a:off x="3467065" y="1143000"/>
            <a:ext cx="5676934" cy="3970318"/>
          </a:xfrm>
          <a:prstGeom prst="rect">
            <a:avLst/>
          </a:prstGeom>
          <a:noFill/>
        </p:spPr>
        <p:txBody>
          <a:bodyPr wrap="square" rtlCol="0">
            <a:spAutoFit/>
          </a:bodyPr>
          <a:lstStyle/>
          <a:p>
            <a:pPr marL="285750" indent="-285750">
              <a:buFont typeface="Wingdings" charset="2"/>
              <a:buChar char="Ø"/>
            </a:pPr>
            <a:r>
              <a:rPr lang="en-US" sz="2800" dirty="0" smtClean="0"/>
              <a:t>Due to the many diverse regions in B.C., there is an </a:t>
            </a:r>
            <a:r>
              <a:rPr lang="en-US" sz="2800" b="1" dirty="0" smtClean="0"/>
              <a:t>abundance</a:t>
            </a:r>
            <a:r>
              <a:rPr lang="en-US" sz="2800" dirty="0" smtClean="0"/>
              <a:t> of different </a:t>
            </a:r>
            <a:r>
              <a:rPr lang="en-US" sz="2800" b="1" dirty="0" smtClean="0"/>
              <a:t>resources</a:t>
            </a:r>
            <a:r>
              <a:rPr lang="en-US" sz="2800" dirty="0" smtClean="0"/>
              <a:t> throughout our province. </a:t>
            </a:r>
          </a:p>
          <a:p>
            <a:pPr marL="285750" indent="-285750">
              <a:buFont typeface="Wingdings" charset="2"/>
              <a:buChar char="Ø"/>
            </a:pPr>
            <a:endParaRPr lang="en-US" sz="2800" dirty="0"/>
          </a:p>
          <a:p>
            <a:pPr marL="285750" indent="-285750">
              <a:buFont typeface="Wingdings" charset="2"/>
              <a:buChar char="Ø"/>
            </a:pPr>
            <a:r>
              <a:rPr lang="en-US" sz="2800" dirty="0" smtClean="0"/>
              <a:t>The need for different </a:t>
            </a:r>
            <a:r>
              <a:rPr lang="en-US" sz="2800" b="1" dirty="0" smtClean="0"/>
              <a:t>technologies</a:t>
            </a:r>
            <a:r>
              <a:rPr lang="en-US" sz="2800" dirty="0" smtClean="0"/>
              <a:t> were </a:t>
            </a:r>
            <a:r>
              <a:rPr lang="en-US" sz="2800" b="1" dirty="0" smtClean="0"/>
              <a:t>developed</a:t>
            </a:r>
            <a:r>
              <a:rPr lang="en-US" sz="2800" dirty="0" smtClean="0"/>
              <a:t> over </a:t>
            </a:r>
            <a:r>
              <a:rPr lang="en-US" sz="2800" b="1" dirty="0" smtClean="0"/>
              <a:t>centuries</a:t>
            </a:r>
            <a:r>
              <a:rPr lang="en-US" sz="2800" dirty="0" smtClean="0"/>
              <a:t> to </a:t>
            </a:r>
            <a:r>
              <a:rPr lang="en-US" sz="2800" b="1" dirty="0" smtClean="0"/>
              <a:t>harvest</a:t>
            </a:r>
            <a:r>
              <a:rPr lang="en-US" sz="2800" dirty="0" smtClean="0"/>
              <a:t> and </a:t>
            </a:r>
            <a:r>
              <a:rPr lang="en-US" sz="2800" b="1" dirty="0" smtClean="0"/>
              <a:t>process</a:t>
            </a:r>
            <a:r>
              <a:rPr lang="en-US" sz="2800" dirty="0" smtClean="0"/>
              <a:t> these resources.</a:t>
            </a:r>
            <a:endParaRPr lang="en-US" sz="2800" dirty="0"/>
          </a:p>
        </p:txBody>
      </p:sp>
      <p:pic>
        <p:nvPicPr>
          <p:cNvPr id="3" name="Picture 2" descr="schoo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3467065" cy="5715000"/>
          </a:xfrm>
          <a:prstGeom prst="rect">
            <a:avLst/>
          </a:prstGeom>
        </p:spPr>
      </p:pic>
      <p:pic>
        <p:nvPicPr>
          <p:cNvPr id="6" name="Picture 5" descr="weaving.jpg"/>
          <p:cNvPicPr>
            <a:picLocks noChangeAspect="1"/>
          </p:cNvPicPr>
          <p:nvPr/>
        </p:nvPicPr>
        <p:blipFill rotWithShape="1">
          <a:blip r:embed="rId4">
            <a:extLst>
              <a:ext uri="{28A0092B-C50C-407E-A947-70E740481C1C}">
                <a14:useLocalDpi xmlns:a14="http://schemas.microsoft.com/office/drawing/2010/main" val="0"/>
              </a:ext>
            </a:extLst>
          </a:blip>
          <a:srcRect t="29704"/>
          <a:stretch/>
        </p:blipFill>
        <p:spPr>
          <a:xfrm>
            <a:off x="3467065" y="5113318"/>
            <a:ext cx="5676935" cy="1744682"/>
          </a:xfrm>
          <a:prstGeom prst="rect">
            <a:avLst/>
          </a:prstGeom>
        </p:spPr>
      </p:pic>
    </p:spTree>
    <p:extLst>
      <p:ext uri="{BB962C8B-B14F-4D97-AF65-F5344CB8AC3E}">
        <p14:creationId xmlns:p14="http://schemas.microsoft.com/office/powerpoint/2010/main" val="41759460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rgbClr val="000000"/>
                </a:solidFill>
              </a:rPr>
              <a:t>Chapter 2 </a:t>
            </a:r>
            <a:br>
              <a:rPr lang="en-US" dirty="0" smtClean="0">
                <a:solidFill>
                  <a:srgbClr val="000000"/>
                </a:solidFill>
              </a:rPr>
            </a:br>
            <a:r>
              <a:rPr lang="en-US" dirty="0" smtClean="0">
                <a:solidFill>
                  <a:srgbClr val="000000"/>
                </a:solidFill>
              </a:rPr>
              <a:t>Plants (pg. 36) </a:t>
            </a:r>
            <a:r>
              <a:rPr lang="en-US" dirty="0" smtClean="0">
                <a:solidFill>
                  <a:srgbClr val="000000"/>
                </a:solidFill>
                <a:sym typeface="Wingdings"/>
              </a:rPr>
              <a:t></a:t>
            </a:r>
            <a:endParaRPr lang="en-US" dirty="0">
              <a:solidFill>
                <a:srgbClr val="000000"/>
              </a:solidFill>
            </a:endParaRPr>
          </a:p>
        </p:txBody>
      </p:sp>
      <p:sp>
        <p:nvSpPr>
          <p:cNvPr id="4" name="TextBox 3"/>
          <p:cNvSpPr txBox="1"/>
          <p:nvPr/>
        </p:nvSpPr>
        <p:spPr>
          <a:xfrm>
            <a:off x="0" y="1143000"/>
            <a:ext cx="9143999" cy="3108544"/>
          </a:xfrm>
          <a:prstGeom prst="rect">
            <a:avLst/>
          </a:prstGeom>
          <a:noFill/>
        </p:spPr>
        <p:txBody>
          <a:bodyPr wrap="square" rtlCol="0">
            <a:spAutoFit/>
          </a:bodyPr>
          <a:lstStyle/>
          <a:p>
            <a:pPr marL="285750" indent="-285750">
              <a:buFont typeface="Wingdings" charset="2"/>
              <a:buChar char="Ø"/>
            </a:pPr>
            <a:r>
              <a:rPr lang="en-US" sz="2800" dirty="0" smtClean="0"/>
              <a:t>Plants are </a:t>
            </a:r>
            <a:r>
              <a:rPr lang="en-US" sz="2800" b="1" dirty="0" smtClean="0"/>
              <a:t>important</a:t>
            </a:r>
            <a:r>
              <a:rPr lang="en-US" sz="2800" dirty="0" smtClean="0"/>
              <a:t> for First Nations </a:t>
            </a:r>
            <a:r>
              <a:rPr lang="en-US" sz="2800" b="1" dirty="0" smtClean="0"/>
              <a:t>daily</a:t>
            </a:r>
            <a:r>
              <a:rPr lang="en-US" sz="2800" dirty="0" smtClean="0"/>
              <a:t>, ceremonial and spiritual life.</a:t>
            </a:r>
          </a:p>
          <a:p>
            <a:pPr marL="285750" indent="-285750">
              <a:buFont typeface="Wingdings" charset="2"/>
              <a:buChar char="Ø"/>
            </a:pPr>
            <a:r>
              <a:rPr lang="en-US" sz="2800" dirty="0" smtClean="0"/>
              <a:t>Provided </a:t>
            </a:r>
            <a:r>
              <a:rPr lang="en-US" sz="2800" b="1" dirty="0" smtClean="0"/>
              <a:t>food</a:t>
            </a:r>
            <a:r>
              <a:rPr lang="en-US" sz="2800" dirty="0" smtClean="0"/>
              <a:t>, medicine, tools, </a:t>
            </a:r>
            <a:r>
              <a:rPr lang="en-US" sz="2800" b="1" dirty="0" smtClean="0"/>
              <a:t>dyes</a:t>
            </a:r>
            <a:r>
              <a:rPr lang="en-US" sz="2800" dirty="0" smtClean="0"/>
              <a:t>, containers, fuel (oil) and fiber. </a:t>
            </a:r>
          </a:p>
          <a:p>
            <a:pPr marL="285750" indent="-285750">
              <a:buFont typeface="Wingdings" charset="2"/>
              <a:buChar char="Ø"/>
            </a:pPr>
            <a:r>
              <a:rPr lang="en-US" sz="2800" b="1" dirty="0" smtClean="0"/>
              <a:t>Controlled</a:t>
            </a:r>
            <a:r>
              <a:rPr lang="en-US" sz="2800" dirty="0" smtClean="0"/>
              <a:t> </a:t>
            </a:r>
            <a:r>
              <a:rPr lang="en-US" sz="2800" dirty="0" smtClean="0">
                <a:hlinkClick r:id="rId3"/>
              </a:rPr>
              <a:t>Burning </a:t>
            </a:r>
            <a:r>
              <a:rPr lang="en-US" sz="2800" dirty="0" smtClean="0"/>
              <a:t>  </a:t>
            </a:r>
            <a:r>
              <a:rPr lang="en-US" sz="2800" dirty="0" smtClean="0">
                <a:hlinkClick r:id="rId4"/>
              </a:rPr>
              <a:t>Australia</a:t>
            </a:r>
            <a:r>
              <a:rPr lang="en-US" sz="2800" dirty="0" smtClean="0"/>
              <a:t>  </a:t>
            </a:r>
            <a:r>
              <a:rPr lang="en-US" sz="2800" dirty="0" smtClean="0">
                <a:hlinkClick r:id="rId5"/>
              </a:rPr>
              <a:t>California </a:t>
            </a:r>
            <a:endParaRPr lang="en-US" sz="2800" dirty="0" smtClean="0"/>
          </a:p>
          <a:p>
            <a:pPr marL="285750" indent="-285750">
              <a:buFont typeface="Wingdings" charset="2"/>
              <a:buChar char="Ø"/>
            </a:pPr>
            <a:r>
              <a:rPr lang="en-US" sz="2800" dirty="0" smtClean="0"/>
              <a:t>Harvesting </a:t>
            </a:r>
            <a:r>
              <a:rPr lang="en-US" sz="2800" dirty="0" smtClean="0">
                <a:hlinkClick r:id="rId6"/>
              </a:rPr>
              <a:t>Cedar </a:t>
            </a:r>
            <a:endParaRPr lang="en-US" sz="2800" dirty="0" smtClean="0"/>
          </a:p>
          <a:p>
            <a:pPr marL="285750" indent="-285750">
              <a:buFont typeface="Wingdings" charset="2"/>
              <a:buChar char="Ø"/>
            </a:pPr>
            <a:r>
              <a:rPr lang="en-US" sz="2800" dirty="0" smtClean="0"/>
              <a:t>Harvesting plants/</a:t>
            </a:r>
            <a:r>
              <a:rPr lang="en-US" sz="2800" dirty="0" smtClean="0">
                <a:hlinkClick r:id="rId7"/>
              </a:rPr>
              <a:t>berries</a:t>
            </a:r>
            <a:r>
              <a:rPr lang="en-US" sz="2800" dirty="0" smtClean="0"/>
              <a:t>, is always a </a:t>
            </a:r>
            <a:r>
              <a:rPr lang="en-US" sz="2800" b="1" dirty="0" smtClean="0"/>
              <a:t>spiritual</a:t>
            </a:r>
            <a:r>
              <a:rPr lang="en-US" sz="2800" dirty="0" smtClean="0"/>
              <a:t> practice.</a:t>
            </a:r>
          </a:p>
        </p:txBody>
      </p:sp>
      <p:pic>
        <p:nvPicPr>
          <p:cNvPr id="7" name="Picture 6" descr="10141899.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8281" y="4251544"/>
            <a:ext cx="3381263" cy="2630424"/>
          </a:xfrm>
          <a:prstGeom prst="rect">
            <a:avLst/>
          </a:prstGeom>
        </p:spPr>
      </p:pic>
      <p:pic>
        <p:nvPicPr>
          <p:cNvPr id="9" name="Picture 8" descr="23416902-assortment-of-wild-blueberries-and-salmon-berries-on-leaves-on-forest-floor.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227576"/>
            <a:ext cx="3278281" cy="2630424"/>
          </a:xfrm>
          <a:prstGeom prst="rect">
            <a:avLst/>
          </a:prstGeom>
        </p:spPr>
      </p:pic>
      <p:pic>
        <p:nvPicPr>
          <p:cNvPr id="10" name="Picture 9" descr="d0d61c08c2f12c8725cf56c160606df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9544" y="4251544"/>
            <a:ext cx="2484456" cy="2606455"/>
          </a:xfrm>
          <a:prstGeom prst="rect">
            <a:avLst/>
          </a:prstGeom>
        </p:spPr>
      </p:pic>
    </p:spTree>
    <p:extLst>
      <p:ext uri="{BB962C8B-B14F-4D97-AF65-F5344CB8AC3E}">
        <p14:creationId xmlns:p14="http://schemas.microsoft.com/office/powerpoint/2010/main" val="16901633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berry picking first nations b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 y="0"/>
            <a:ext cx="440918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berry picking first nations 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953" y="0"/>
            <a:ext cx="48760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62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rgbClr val="000000"/>
                </a:solidFill>
              </a:rPr>
              <a:t>Chapter 2 </a:t>
            </a:r>
            <a:br>
              <a:rPr lang="en-US" dirty="0" smtClean="0">
                <a:solidFill>
                  <a:srgbClr val="000000"/>
                </a:solidFill>
              </a:rPr>
            </a:br>
            <a:r>
              <a:rPr lang="en-US" dirty="0" smtClean="0">
                <a:solidFill>
                  <a:srgbClr val="000000"/>
                </a:solidFill>
              </a:rPr>
              <a:t>Nature and Spirituality </a:t>
            </a:r>
            <a:endParaRPr lang="en-US" dirty="0">
              <a:solidFill>
                <a:srgbClr val="000000"/>
              </a:solidFill>
            </a:endParaRPr>
          </a:p>
        </p:txBody>
      </p:sp>
      <p:sp>
        <p:nvSpPr>
          <p:cNvPr id="4" name="TextBox 3"/>
          <p:cNvSpPr txBox="1"/>
          <p:nvPr/>
        </p:nvSpPr>
        <p:spPr>
          <a:xfrm>
            <a:off x="0" y="1143000"/>
            <a:ext cx="9143999" cy="5262980"/>
          </a:xfrm>
          <a:prstGeom prst="rect">
            <a:avLst/>
          </a:prstGeom>
          <a:noFill/>
        </p:spPr>
        <p:txBody>
          <a:bodyPr wrap="square" rtlCol="0">
            <a:spAutoFit/>
          </a:bodyPr>
          <a:lstStyle/>
          <a:p>
            <a:r>
              <a:rPr lang="en-US" sz="2800" b="1" dirty="0"/>
              <a:t>Dave Elliot, </a:t>
            </a:r>
            <a:r>
              <a:rPr lang="en-US" sz="2800" b="1" dirty="0" err="1"/>
              <a:t>Saanich</a:t>
            </a:r>
            <a:r>
              <a:rPr lang="en-US" sz="2800" b="1" dirty="0"/>
              <a:t> </a:t>
            </a:r>
            <a:endParaRPr lang="en-US" sz="2800" dirty="0"/>
          </a:p>
          <a:p>
            <a:r>
              <a:rPr lang="en-US" sz="2800" i="1" dirty="0"/>
              <a:t>My people never killed a tree unnecessarily. Once in a while the need was so great they would cut a tree. When this had to happen they would speak to the tree. It had a sacred name. Every living thing had a sacred name—streams, lakes, trees, flowers, birds, everything. When your need was great you had no choice. You would stand before the tree and talk to it and tell the tree how sorry you were to take its life. When we took the life of a tree, we used every scrap, every shred right down to the last bit. We used it all. It was wrong to waste something that had been provided for us by this intelligence we didn’t quite understand. </a:t>
            </a:r>
            <a:r>
              <a:rPr lang="en-US" sz="2800" i="1" dirty="0" smtClean="0"/>
              <a:t> </a:t>
            </a:r>
            <a:endParaRPr lang="en-US" sz="2800" dirty="0"/>
          </a:p>
        </p:txBody>
      </p:sp>
    </p:spTree>
    <p:extLst>
      <p:ext uri="{BB962C8B-B14F-4D97-AF65-F5344CB8AC3E}">
        <p14:creationId xmlns:p14="http://schemas.microsoft.com/office/powerpoint/2010/main" val="14815531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336</Words>
  <Application>Microsoft Macintosh PowerPoint</Application>
  <PresentationFormat>On-screen Show (4:3)</PresentationFormat>
  <Paragraphs>33</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Outline</vt:lpstr>
      <vt:lpstr>Chapter 2  Living on the Land</vt:lpstr>
      <vt:lpstr>Chapter 2  Harvesting Resources </vt:lpstr>
      <vt:lpstr>Chapter 2  Plants (pg. 36) </vt:lpstr>
      <vt:lpstr>PowerPoint Presentation</vt:lpstr>
      <vt:lpstr>Chapter 2  Nature and Spirituality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Mykael Koe</dc:creator>
  <cp:lastModifiedBy>Mykael Koe</cp:lastModifiedBy>
  <cp:revision>1</cp:revision>
  <dcterms:created xsi:type="dcterms:W3CDTF">2019-10-08T00:34:35Z</dcterms:created>
  <dcterms:modified xsi:type="dcterms:W3CDTF">2019-10-08T00:34:53Z</dcterms:modified>
</cp:coreProperties>
</file>