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9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F99A4-3E73-DC4E-9FF9-6E2922C786BB}" type="datetimeFigureOut">
              <a:rPr lang="en-US" smtClean="0"/>
              <a:t>19-10-20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5D5DD-1E0D-ED44-BA9B-5123EFE1F5D2}" type="slidenum">
              <a:rPr lang="en-US" smtClean="0"/>
              <a:t>‹#›</a:t>
            </a:fld>
            <a:endParaRPr lang="en-US"/>
          </a:p>
        </p:txBody>
      </p:sp>
    </p:spTree>
    <p:extLst>
      <p:ext uri="{BB962C8B-B14F-4D97-AF65-F5344CB8AC3E}">
        <p14:creationId xmlns:p14="http://schemas.microsoft.com/office/powerpoint/2010/main" val="5706159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25C6B-8A40-D841-853E-AA386269862A}" type="slidenum">
              <a:rPr lang="en-US" smtClean="0"/>
              <a:t>25</a:t>
            </a:fld>
            <a:endParaRPr lang="en-US"/>
          </a:p>
        </p:txBody>
      </p:sp>
    </p:spTree>
    <p:extLst>
      <p:ext uri="{BB962C8B-B14F-4D97-AF65-F5344CB8AC3E}">
        <p14:creationId xmlns:p14="http://schemas.microsoft.com/office/powerpoint/2010/main" val="437528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378131-DA90-8349-A244-3F4A16EDBB4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204162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78131-DA90-8349-A244-3F4A16EDBB4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133210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78131-DA90-8349-A244-3F4A16EDBB4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297444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378131-DA90-8349-A244-3F4A16EDBB4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226852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78131-DA90-8349-A244-3F4A16EDBB4A}" type="datetimeFigureOut">
              <a:rPr lang="en-US" smtClean="0"/>
              <a:t>19-10-20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299162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378131-DA90-8349-A244-3F4A16EDBB4A}" type="datetimeFigureOut">
              <a:rPr lang="en-US" smtClean="0"/>
              <a:t>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346777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378131-DA90-8349-A244-3F4A16EDBB4A}" type="datetimeFigureOut">
              <a:rPr lang="en-US" smtClean="0"/>
              <a:t>19-10-20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287470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378131-DA90-8349-A244-3F4A16EDBB4A}" type="datetimeFigureOut">
              <a:rPr lang="en-US" smtClean="0"/>
              <a:t>19-10-20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210365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78131-DA90-8349-A244-3F4A16EDBB4A}" type="datetimeFigureOut">
              <a:rPr lang="en-US" smtClean="0"/>
              <a:t>19-10-20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130247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78131-DA90-8349-A244-3F4A16EDBB4A}" type="datetimeFigureOut">
              <a:rPr lang="en-US" smtClean="0"/>
              <a:t>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264362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78131-DA90-8349-A244-3F4A16EDBB4A}" type="datetimeFigureOut">
              <a:rPr lang="en-US" smtClean="0"/>
              <a:t>19-10-20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58E99-7399-C44B-BEDF-A7D791BDD4B1}" type="slidenum">
              <a:rPr lang="en-US" smtClean="0"/>
              <a:t>‹#›</a:t>
            </a:fld>
            <a:endParaRPr lang="en-US"/>
          </a:p>
        </p:txBody>
      </p:sp>
    </p:spTree>
    <p:extLst>
      <p:ext uri="{BB962C8B-B14F-4D97-AF65-F5344CB8AC3E}">
        <p14:creationId xmlns:p14="http://schemas.microsoft.com/office/powerpoint/2010/main" val="19345969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78131-DA90-8349-A244-3F4A16EDBB4A}" type="datetimeFigureOut">
              <a:rPr lang="en-US" smtClean="0"/>
              <a:t>19-10-20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58E99-7399-C44B-BEDF-A7D791BDD4B1}" type="slidenum">
              <a:rPr lang="en-US" smtClean="0"/>
              <a:t>‹#›</a:t>
            </a:fld>
            <a:endParaRPr lang="en-US"/>
          </a:p>
        </p:txBody>
      </p:sp>
    </p:spTree>
    <p:extLst>
      <p:ext uri="{BB962C8B-B14F-4D97-AF65-F5344CB8AC3E}">
        <p14:creationId xmlns:p14="http://schemas.microsoft.com/office/powerpoint/2010/main" val="103369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hyperlink" Target="https://www.youtube.com/watch?v=q7MnVumCEL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375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Trade Economies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143000"/>
            <a:ext cx="6077243" cy="5632310"/>
          </a:xfrm>
          <a:prstGeom prst="rect">
            <a:avLst/>
          </a:prstGeom>
          <a:noFill/>
        </p:spPr>
        <p:txBody>
          <a:bodyPr wrap="square" rtlCol="0">
            <a:spAutoFit/>
          </a:bodyPr>
          <a:lstStyle/>
          <a:p>
            <a:pPr marL="342900" indent="-342900">
              <a:buFont typeface="Wingdings" charset="2"/>
              <a:buChar char="Ø"/>
            </a:pPr>
            <a:r>
              <a:rPr lang="en-US" sz="2400" dirty="0" smtClean="0"/>
              <a:t>A unique trade good was </a:t>
            </a:r>
            <a:r>
              <a:rPr lang="en-US" sz="2400" b="1" u="sng" dirty="0" smtClean="0"/>
              <a:t>Obsidian</a:t>
            </a:r>
            <a:r>
              <a:rPr lang="en-US" sz="2400" dirty="0" smtClean="0"/>
              <a:t>. </a:t>
            </a:r>
          </a:p>
          <a:p>
            <a:pPr marL="342900" indent="-342900">
              <a:buFont typeface="Wingdings" charset="2"/>
              <a:buChar char="Ø"/>
            </a:pPr>
            <a:endParaRPr lang="en-US" sz="2400" dirty="0"/>
          </a:p>
          <a:p>
            <a:pPr marL="342900" indent="-342900">
              <a:buFont typeface="Wingdings" charset="2"/>
              <a:buChar char="Ø"/>
            </a:pPr>
            <a:r>
              <a:rPr lang="en-US" sz="2400" dirty="0" smtClean="0"/>
              <a:t>Obsidian is a glass like </a:t>
            </a:r>
            <a:r>
              <a:rPr lang="en-US" sz="2400" b="1" u="sng" dirty="0" smtClean="0"/>
              <a:t>volcanic</a:t>
            </a:r>
            <a:r>
              <a:rPr lang="en-US" sz="2400" dirty="0" smtClean="0"/>
              <a:t> rock, highly prized for it’s sharp </a:t>
            </a:r>
            <a:r>
              <a:rPr lang="en-US" sz="2400" b="1" u="sng" dirty="0" smtClean="0"/>
              <a:t>edges</a:t>
            </a:r>
            <a:r>
              <a:rPr lang="en-US" sz="2400" dirty="0" smtClean="0"/>
              <a:t> which made it ideal as a cutting tool. </a:t>
            </a:r>
          </a:p>
          <a:p>
            <a:pPr marL="342900" indent="-342900">
              <a:buFont typeface="Wingdings" charset="2"/>
              <a:buChar char="Ø"/>
            </a:pPr>
            <a:endParaRPr lang="en-US" sz="2400" dirty="0"/>
          </a:p>
          <a:p>
            <a:pPr marL="342900" indent="-342900">
              <a:buFont typeface="Wingdings" charset="2"/>
              <a:buChar char="Ø"/>
            </a:pPr>
            <a:r>
              <a:rPr lang="en-US" sz="2400" dirty="0" smtClean="0"/>
              <a:t>Placed into an </a:t>
            </a:r>
            <a:r>
              <a:rPr lang="en-US" sz="2400" b="1" u="sng" dirty="0" smtClean="0"/>
              <a:t>antler</a:t>
            </a:r>
            <a:r>
              <a:rPr lang="en-US" sz="2400" dirty="0" smtClean="0"/>
              <a:t>, or a wooden handle an individual could easily procure a knife. </a:t>
            </a:r>
          </a:p>
          <a:p>
            <a:pPr marL="342900" indent="-342900">
              <a:buFont typeface="Wingdings" charset="2"/>
              <a:buChar char="Ø"/>
            </a:pPr>
            <a:endParaRPr lang="en-US" sz="2400" dirty="0"/>
          </a:p>
          <a:p>
            <a:pPr marL="342900" indent="-342900">
              <a:buFont typeface="Wingdings" charset="2"/>
              <a:buChar char="Ø"/>
            </a:pPr>
            <a:r>
              <a:rPr lang="en-US" sz="2400" dirty="0" smtClean="0"/>
              <a:t>Only three main sources of Obsidian available to FN in B.C.</a:t>
            </a:r>
          </a:p>
          <a:p>
            <a:pPr marL="800100" lvl="1" indent="-342900">
              <a:buFont typeface="Wingdings" charset="2"/>
              <a:buChar char="Ø"/>
            </a:pPr>
            <a:r>
              <a:rPr lang="en-US" sz="2400" dirty="0" smtClean="0"/>
              <a:t>One is Mount </a:t>
            </a:r>
            <a:r>
              <a:rPr lang="en-US" sz="2400" dirty="0" err="1" smtClean="0"/>
              <a:t>Ediziza</a:t>
            </a:r>
            <a:r>
              <a:rPr lang="en-US" sz="2400" dirty="0" smtClean="0"/>
              <a:t> in the </a:t>
            </a:r>
            <a:r>
              <a:rPr lang="en-US" sz="2400" dirty="0" err="1" smtClean="0"/>
              <a:t>Tahltan</a:t>
            </a:r>
            <a:r>
              <a:rPr lang="en-US" sz="2400" dirty="0" smtClean="0"/>
              <a:t> Territory</a:t>
            </a:r>
          </a:p>
          <a:p>
            <a:pPr marL="800100" lvl="1" indent="-342900">
              <a:buFont typeface="Wingdings" charset="2"/>
              <a:buChar char="Ø"/>
            </a:pPr>
            <a:r>
              <a:rPr lang="en-US" sz="2400" dirty="0" err="1" smtClean="0"/>
              <a:t>Anahim</a:t>
            </a:r>
            <a:r>
              <a:rPr lang="en-US" sz="2400" dirty="0" smtClean="0"/>
              <a:t> Peak in the </a:t>
            </a:r>
            <a:r>
              <a:rPr lang="en-US" sz="2400" dirty="0" err="1" smtClean="0"/>
              <a:t>Ulkatcho</a:t>
            </a:r>
            <a:endParaRPr lang="en-US" sz="2400" dirty="0" smtClean="0"/>
          </a:p>
          <a:p>
            <a:pPr marL="800100" lvl="1" indent="-342900">
              <a:buFont typeface="Wingdings" charset="2"/>
              <a:buChar char="Ø"/>
            </a:pPr>
            <a:r>
              <a:rPr lang="en-US" sz="2400" dirty="0" smtClean="0"/>
              <a:t>Third is in Oregon</a:t>
            </a:r>
            <a:endParaRPr lang="en-US" sz="2400" dirty="0"/>
          </a:p>
        </p:txBody>
      </p:sp>
      <p:pic>
        <p:nvPicPr>
          <p:cNvPr id="4" name="Picture 3" descr="Lipari-Obsidienne_(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243" y="1143000"/>
            <a:ext cx="3066757" cy="2300068"/>
          </a:xfrm>
          <a:prstGeom prst="rect">
            <a:avLst/>
          </a:prstGeom>
        </p:spPr>
      </p:pic>
      <p:pic>
        <p:nvPicPr>
          <p:cNvPr id="5" name="Picture 4" descr="107276-obsidian-bla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242" y="3443068"/>
            <a:ext cx="3066757" cy="3414932"/>
          </a:xfrm>
          <a:prstGeom prst="rect">
            <a:avLst/>
          </a:prstGeom>
        </p:spPr>
      </p:pic>
    </p:spTree>
    <p:extLst>
      <p:ext uri="{BB962C8B-B14F-4D97-AF65-F5344CB8AC3E}">
        <p14:creationId xmlns:p14="http://schemas.microsoft.com/office/powerpoint/2010/main" val="234115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Trade Economies</a:t>
            </a:r>
            <a:endParaRPr lang="en-US" dirty="0">
              <a:solidFill>
                <a:schemeClr val="tx2">
                  <a:lumMod val="40000"/>
                  <a:lumOff val="60000"/>
                </a:schemeClr>
              </a:solidFill>
            </a:endParaRPr>
          </a:p>
        </p:txBody>
      </p:sp>
      <p:pic>
        <p:nvPicPr>
          <p:cNvPr id="6" name="Picture 5" descr="Anahim-Pea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558" y="1143000"/>
            <a:ext cx="5145442" cy="3434023"/>
          </a:xfrm>
          <a:prstGeom prst="rect">
            <a:avLst/>
          </a:prstGeom>
        </p:spPr>
      </p:pic>
      <p:pic>
        <p:nvPicPr>
          <p:cNvPr id="7" name="Picture 6" descr="220px-Edziza_lava_f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42999"/>
            <a:ext cx="3998559" cy="3434023"/>
          </a:xfrm>
          <a:prstGeom prst="rect">
            <a:avLst/>
          </a:prstGeom>
        </p:spPr>
      </p:pic>
      <p:sp>
        <p:nvSpPr>
          <p:cNvPr id="9" name="TextBox 8"/>
          <p:cNvSpPr txBox="1"/>
          <p:nvPr/>
        </p:nvSpPr>
        <p:spPr>
          <a:xfrm>
            <a:off x="5859864" y="4577022"/>
            <a:ext cx="1410512" cy="369332"/>
          </a:xfrm>
          <a:prstGeom prst="rect">
            <a:avLst/>
          </a:prstGeom>
          <a:noFill/>
        </p:spPr>
        <p:txBody>
          <a:bodyPr wrap="none" rtlCol="0">
            <a:spAutoFit/>
          </a:bodyPr>
          <a:lstStyle/>
          <a:p>
            <a:r>
              <a:rPr lang="en-US" dirty="0" err="1" smtClean="0"/>
              <a:t>Anahim</a:t>
            </a:r>
            <a:r>
              <a:rPr lang="en-US" dirty="0" smtClean="0"/>
              <a:t> Peak</a:t>
            </a:r>
            <a:endParaRPr lang="en-US" dirty="0"/>
          </a:p>
        </p:txBody>
      </p:sp>
      <p:pic>
        <p:nvPicPr>
          <p:cNvPr id="10" name="Picture 9" descr="Screen Shot 2019-08-14 at 4.21.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558" y="3970527"/>
            <a:ext cx="5145442" cy="2887473"/>
          </a:xfrm>
          <a:prstGeom prst="rect">
            <a:avLst/>
          </a:prstGeom>
        </p:spPr>
      </p:pic>
      <p:pic>
        <p:nvPicPr>
          <p:cNvPr id="11" name="Picture 10" descr="Screen Shot 2019-08-14 at 4.22.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970526"/>
            <a:ext cx="3998558" cy="2887473"/>
          </a:xfrm>
          <a:prstGeom prst="rect">
            <a:avLst/>
          </a:prstGeom>
        </p:spPr>
      </p:pic>
    </p:spTree>
    <p:extLst>
      <p:ext uri="{BB962C8B-B14F-4D97-AF65-F5344CB8AC3E}">
        <p14:creationId xmlns:p14="http://schemas.microsoft.com/office/powerpoint/2010/main" val="33564704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Trade Economies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143000"/>
            <a:ext cx="6077243" cy="3785652"/>
          </a:xfrm>
          <a:prstGeom prst="rect">
            <a:avLst/>
          </a:prstGeom>
          <a:noFill/>
        </p:spPr>
        <p:txBody>
          <a:bodyPr wrap="square" rtlCol="0">
            <a:spAutoFit/>
          </a:bodyPr>
          <a:lstStyle/>
          <a:p>
            <a:pPr marL="342900" indent="-342900">
              <a:buFont typeface="Wingdings" charset="2"/>
              <a:buChar char="Ø"/>
            </a:pPr>
            <a:r>
              <a:rPr lang="en-US" sz="2400" dirty="0" smtClean="0"/>
              <a:t>Because there are only </a:t>
            </a:r>
            <a:r>
              <a:rPr lang="en-US" sz="2400" b="1" u="sng" dirty="0" smtClean="0"/>
              <a:t>three</a:t>
            </a:r>
            <a:r>
              <a:rPr lang="en-US" sz="2400" dirty="0" smtClean="0"/>
              <a:t> places the </a:t>
            </a:r>
            <a:r>
              <a:rPr lang="en-US" sz="2400" b="1" u="sng" dirty="0" smtClean="0"/>
              <a:t>Obsidian</a:t>
            </a:r>
            <a:r>
              <a:rPr lang="en-US" sz="2400" dirty="0" smtClean="0"/>
              <a:t> could come </a:t>
            </a:r>
            <a:r>
              <a:rPr lang="en-US" sz="2400" b="1" u="sng" dirty="0" smtClean="0"/>
              <a:t>from</a:t>
            </a:r>
            <a:r>
              <a:rPr lang="en-US" sz="2400" dirty="0" smtClean="0"/>
              <a:t>, scientists can take samples to find out where the obsidian originated form.</a:t>
            </a:r>
          </a:p>
          <a:p>
            <a:pPr marL="342900" indent="-342900">
              <a:buFont typeface="Wingdings" charset="2"/>
              <a:buChar char="Ø"/>
            </a:pPr>
            <a:endParaRPr lang="en-US" sz="2400" dirty="0"/>
          </a:p>
          <a:p>
            <a:pPr marL="342900" indent="-342900">
              <a:buFont typeface="Wingdings" charset="2"/>
              <a:buChar char="Ø"/>
            </a:pPr>
            <a:r>
              <a:rPr lang="en-US" sz="2400" dirty="0" smtClean="0"/>
              <a:t>Scientists are able to </a:t>
            </a:r>
            <a:r>
              <a:rPr lang="en-US" sz="2400" b="1" u="sng" dirty="0" smtClean="0"/>
              <a:t>Carbon</a:t>
            </a:r>
            <a:r>
              <a:rPr lang="en-US" sz="2400" dirty="0" smtClean="0"/>
              <a:t> Date the Obsidian found in B.C.</a:t>
            </a:r>
          </a:p>
          <a:p>
            <a:pPr marL="342900" indent="-342900">
              <a:buFont typeface="Wingdings" charset="2"/>
              <a:buChar char="Ø"/>
            </a:pPr>
            <a:endParaRPr lang="en-US" sz="2400" dirty="0"/>
          </a:p>
          <a:p>
            <a:pPr marL="342900" indent="-342900">
              <a:buFont typeface="Wingdings" charset="2"/>
              <a:buChar char="Ø"/>
            </a:pPr>
            <a:r>
              <a:rPr lang="en-US" sz="2400" dirty="0" smtClean="0"/>
              <a:t>It has been used in trade routes since </a:t>
            </a:r>
            <a:r>
              <a:rPr lang="en-US" sz="2400" b="1" u="sng" dirty="0" smtClean="0"/>
              <a:t>6,000</a:t>
            </a:r>
            <a:r>
              <a:rPr lang="en-US" sz="2400" dirty="0" smtClean="0"/>
              <a:t> BCE.</a:t>
            </a:r>
            <a:endParaRPr lang="en-US" sz="2400" dirty="0"/>
          </a:p>
        </p:txBody>
      </p:sp>
      <p:pic>
        <p:nvPicPr>
          <p:cNvPr id="4" name="Picture 3" descr="Lipari-Obsidienne_(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243" y="1143000"/>
            <a:ext cx="3066757" cy="2300068"/>
          </a:xfrm>
          <a:prstGeom prst="rect">
            <a:avLst/>
          </a:prstGeom>
        </p:spPr>
      </p:pic>
      <p:pic>
        <p:nvPicPr>
          <p:cNvPr id="5" name="Picture 4" descr="107276-obsidian-bla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242" y="3443068"/>
            <a:ext cx="3066757" cy="3414932"/>
          </a:xfrm>
          <a:prstGeom prst="rect">
            <a:avLst/>
          </a:prstGeom>
        </p:spPr>
      </p:pic>
    </p:spTree>
    <p:extLst>
      <p:ext uri="{BB962C8B-B14F-4D97-AF65-F5344CB8AC3E}">
        <p14:creationId xmlns:p14="http://schemas.microsoft.com/office/powerpoint/2010/main" val="2066187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Trade Economies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143000"/>
            <a:ext cx="6077243" cy="6001642"/>
          </a:xfrm>
          <a:prstGeom prst="rect">
            <a:avLst/>
          </a:prstGeom>
          <a:noFill/>
        </p:spPr>
        <p:txBody>
          <a:bodyPr wrap="square" rtlCol="0">
            <a:spAutoFit/>
          </a:bodyPr>
          <a:lstStyle/>
          <a:p>
            <a:pPr marL="342900" indent="-342900">
              <a:buFont typeface="Wingdings" charset="2"/>
              <a:buChar char="Ø"/>
            </a:pPr>
            <a:r>
              <a:rPr lang="en-US" sz="2400" dirty="0" smtClean="0"/>
              <a:t>Most trade occurred between neighboring nations.</a:t>
            </a:r>
          </a:p>
          <a:p>
            <a:endParaRPr lang="en-US" sz="2400" dirty="0" smtClean="0"/>
          </a:p>
          <a:p>
            <a:pPr marL="342900" indent="-342900">
              <a:buFont typeface="Wingdings" charset="2"/>
              <a:buChar char="Ø"/>
            </a:pPr>
            <a:r>
              <a:rPr lang="en-US" sz="2400" dirty="0" smtClean="0"/>
              <a:t>The </a:t>
            </a:r>
            <a:r>
              <a:rPr lang="en-US" sz="2400" b="1" u="sng" dirty="0" smtClean="0"/>
              <a:t>soapberry</a:t>
            </a:r>
            <a:r>
              <a:rPr lang="en-US" sz="2400" dirty="0" smtClean="0"/>
              <a:t> was a highly prized item. Found mainly in the interior, the berries can be whipped into a </a:t>
            </a:r>
            <a:r>
              <a:rPr lang="en-US" sz="2400" b="1" u="sng" dirty="0" smtClean="0"/>
              <a:t>froth</a:t>
            </a:r>
            <a:r>
              <a:rPr lang="en-US" sz="2400" dirty="0" smtClean="0"/>
              <a:t> referred to as “Indian Ice </a:t>
            </a:r>
            <a:r>
              <a:rPr lang="en-US" sz="2400" dirty="0" smtClean="0">
                <a:hlinkClick r:id="rId2"/>
              </a:rPr>
              <a:t>Cream</a:t>
            </a:r>
            <a:r>
              <a:rPr lang="en-US" sz="2400" dirty="0" smtClean="0"/>
              <a:t>”</a:t>
            </a:r>
          </a:p>
          <a:p>
            <a:pPr marL="342900" indent="-342900">
              <a:buFont typeface="Wingdings" charset="2"/>
              <a:buChar char="Ø"/>
            </a:pPr>
            <a:endParaRPr lang="en-US" sz="2400" dirty="0"/>
          </a:p>
          <a:p>
            <a:pPr marL="342900" indent="-342900">
              <a:buFont typeface="Wingdings" charset="2"/>
              <a:buChar char="Ø"/>
            </a:pPr>
            <a:r>
              <a:rPr lang="en-US" sz="2400" dirty="0" smtClean="0"/>
              <a:t>The Plant “Indian </a:t>
            </a:r>
            <a:r>
              <a:rPr lang="en-US" sz="2400" b="1" u="sng" dirty="0" smtClean="0"/>
              <a:t>Hemp</a:t>
            </a:r>
            <a:r>
              <a:rPr lang="en-US" sz="2400" dirty="0" smtClean="0"/>
              <a:t>” was also traded, due to its strength in </a:t>
            </a:r>
            <a:r>
              <a:rPr lang="en-US" sz="2400" b="1" u="sng" dirty="0" smtClean="0"/>
              <a:t>ropes</a:t>
            </a:r>
            <a:r>
              <a:rPr lang="en-US" sz="2400" dirty="0" smtClean="0"/>
              <a:t> and netting. </a:t>
            </a:r>
          </a:p>
          <a:p>
            <a:pPr marL="342900" indent="-342900">
              <a:buFont typeface="Wingdings" charset="2"/>
              <a:buChar char="Ø"/>
            </a:pPr>
            <a:endParaRPr lang="en-US" sz="2400" dirty="0"/>
          </a:p>
          <a:p>
            <a:pPr marL="342900" indent="-342900">
              <a:buFont typeface="Wingdings" charset="2"/>
              <a:buChar char="Ø"/>
            </a:pPr>
            <a:r>
              <a:rPr lang="en-US" sz="2400" dirty="0" smtClean="0"/>
              <a:t>The complex networks let to a “Medium of Exchange” = </a:t>
            </a:r>
            <a:r>
              <a:rPr lang="en-US" sz="2400" b="1" u="sng" dirty="0" smtClean="0"/>
              <a:t>Currency</a:t>
            </a:r>
          </a:p>
          <a:p>
            <a:pPr marL="342900" indent="-342900">
              <a:buFont typeface="Wingdings" charset="2"/>
              <a:buChar char="Ø"/>
            </a:pPr>
            <a:r>
              <a:rPr lang="en-US" sz="2400" dirty="0"/>
              <a:t>	</a:t>
            </a:r>
            <a:r>
              <a:rPr lang="en-US" sz="2400" dirty="0" smtClean="0"/>
              <a:t>Ex: Elk Skins became a form of currency.</a:t>
            </a:r>
          </a:p>
          <a:p>
            <a:pPr marL="342900" indent="-342900">
              <a:buFont typeface="Wingdings" charset="2"/>
              <a:buChar char="Ø"/>
            </a:pPr>
            <a:endParaRPr lang="en-US" sz="2400" dirty="0"/>
          </a:p>
          <a:p>
            <a:pPr marL="342900" indent="-342900">
              <a:buFont typeface="Wingdings" charset="2"/>
              <a:buChar char="Ø"/>
            </a:pPr>
            <a:endParaRPr lang="en-US" sz="2400" dirty="0"/>
          </a:p>
        </p:txBody>
      </p:sp>
      <p:pic>
        <p:nvPicPr>
          <p:cNvPr id="6" name="Picture 5" descr="1529345399_bea0d9ce39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7244" y="1143000"/>
            <a:ext cx="3066756" cy="2596556"/>
          </a:xfrm>
          <a:prstGeom prst="rect">
            <a:avLst/>
          </a:prstGeom>
        </p:spPr>
      </p:pic>
      <p:pic>
        <p:nvPicPr>
          <p:cNvPr id="7" name="Picture 6" descr="elk-slid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7244" y="4545540"/>
            <a:ext cx="3066756" cy="2312459"/>
          </a:xfrm>
          <a:prstGeom prst="rect">
            <a:avLst/>
          </a:prstGeom>
        </p:spPr>
      </p:pic>
    </p:spTree>
    <p:extLst>
      <p:ext uri="{BB962C8B-B14F-4D97-AF65-F5344CB8AC3E}">
        <p14:creationId xmlns:p14="http://schemas.microsoft.com/office/powerpoint/2010/main" val="1595339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endParaRPr lang="en-US" dirty="0"/>
          </a:p>
          <a:p>
            <a:r>
              <a:rPr lang="en-US" dirty="0" smtClean="0"/>
              <a:t>Journal Prompt #5</a:t>
            </a:r>
          </a:p>
          <a:p>
            <a:endParaRPr lang="en-US" dirty="0"/>
          </a:p>
          <a:p>
            <a:r>
              <a:rPr lang="en-US" dirty="0" smtClean="0"/>
              <a:t>Classwork on Project + Ch. 3 Assignments</a:t>
            </a:r>
          </a:p>
          <a:p>
            <a:endParaRPr lang="en-US" dirty="0"/>
          </a:p>
          <a:p>
            <a:r>
              <a:rPr lang="en-US" dirty="0" smtClean="0"/>
              <a:t>THANKSGIVING WEEKEND - </a:t>
            </a:r>
            <a:r>
              <a:rPr lang="en-US" dirty="0" smtClean="0">
                <a:sym typeface="Wingdings"/>
              </a:rPr>
              <a:t> </a:t>
            </a:r>
            <a:endParaRPr lang="en-US" dirty="0" smtClean="0"/>
          </a:p>
          <a:p>
            <a:endParaRPr lang="en-US" dirty="0"/>
          </a:p>
          <a:p>
            <a:endParaRPr lang="en-US" dirty="0"/>
          </a:p>
        </p:txBody>
      </p:sp>
    </p:spTree>
    <p:extLst>
      <p:ext uri="{BB962C8B-B14F-4D97-AF65-F5344CB8AC3E}">
        <p14:creationId xmlns:p14="http://schemas.microsoft.com/office/powerpoint/2010/main" val="221362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86"/>
            <a:ext cx="9144000" cy="1143000"/>
          </a:xfrm>
          <a:solidFill>
            <a:schemeClr val="accent2">
              <a:lumMod val="75000"/>
            </a:schemeClr>
          </a:solidFill>
        </p:spPr>
        <p:txBody>
          <a:bodyPr/>
          <a:lstStyle/>
          <a:p>
            <a:r>
              <a:rPr lang="en-US" dirty="0" smtClean="0">
                <a:solidFill>
                  <a:schemeClr val="bg1"/>
                </a:solidFill>
              </a:rPr>
              <a:t>Journal Prompt #5</a:t>
            </a:r>
            <a:endParaRPr lang="en-US" dirty="0">
              <a:solidFill>
                <a:schemeClr val="bg1"/>
              </a:solidFill>
            </a:endParaRPr>
          </a:p>
        </p:txBody>
      </p:sp>
      <p:sp>
        <p:nvSpPr>
          <p:cNvPr id="3" name="Content Placeholder 2"/>
          <p:cNvSpPr>
            <a:spLocks noGrp="1"/>
          </p:cNvSpPr>
          <p:nvPr>
            <p:ph idx="1"/>
          </p:nvPr>
        </p:nvSpPr>
        <p:spPr>
          <a:xfrm>
            <a:off x="0" y="1192923"/>
            <a:ext cx="9144000" cy="5665077"/>
          </a:xfrm>
        </p:spPr>
        <p:txBody>
          <a:bodyPr>
            <a:normAutofit/>
          </a:bodyPr>
          <a:lstStyle/>
          <a:p>
            <a:pPr marL="514350" indent="-514350">
              <a:buFont typeface="+mj-lt"/>
              <a:buAutoNum type="arabicPeriod"/>
            </a:pPr>
            <a:r>
              <a:rPr lang="en-US" dirty="0" smtClean="0"/>
              <a:t>Write </a:t>
            </a:r>
            <a:r>
              <a:rPr lang="en-US" dirty="0"/>
              <a:t>about a trade or </a:t>
            </a:r>
            <a:r>
              <a:rPr lang="en-US" dirty="0" smtClean="0"/>
              <a:t>bartering </a:t>
            </a:r>
            <a:r>
              <a:rPr lang="en-US" dirty="0"/>
              <a:t>system in </a:t>
            </a:r>
            <a:r>
              <a:rPr lang="en-US" dirty="0" smtClean="0"/>
              <a:t>our community</a:t>
            </a:r>
            <a:r>
              <a:rPr lang="en-US" dirty="0"/>
              <a:t>—any exchange of goods or services that doesn’t involve money</a:t>
            </a:r>
            <a:r>
              <a:rPr lang="en-US" dirty="0" smtClean="0"/>
              <a:t>.</a:t>
            </a:r>
            <a:endParaRPr lang="en-US" dirty="0"/>
          </a:p>
          <a:p>
            <a:endParaRPr lang="en-US" dirty="0" smtClean="0"/>
          </a:p>
          <a:p>
            <a:pPr marL="514350" indent="-514350">
              <a:buFont typeface="+mj-lt"/>
              <a:buAutoNum type="arabicPeriod"/>
            </a:pPr>
            <a:r>
              <a:rPr lang="en-US" dirty="0" smtClean="0"/>
              <a:t>Comment on the following statement </a:t>
            </a:r>
            <a:r>
              <a:rPr lang="en-US" dirty="0" smtClean="0">
                <a:sym typeface="Wingdings"/>
              </a:rPr>
              <a:t> “</a:t>
            </a:r>
            <a:r>
              <a:rPr lang="en-US" dirty="0" smtClean="0"/>
              <a:t>Trading promotes </a:t>
            </a:r>
            <a:r>
              <a:rPr lang="en-US" dirty="0"/>
              <a:t>more communication than buying and </a:t>
            </a:r>
            <a:r>
              <a:rPr lang="en-US" dirty="0" smtClean="0"/>
              <a:t>selling</a:t>
            </a:r>
            <a:r>
              <a:rPr lang="en-US" dirty="0"/>
              <a:t>.” </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What is something you’re thankful for this weekend?</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1934633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endParaRPr lang="en-US" dirty="0"/>
          </a:p>
          <a:p>
            <a:r>
              <a:rPr lang="en-US" dirty="0" smtClean="0"/>
              <a:t>Wrap up Ch. 3 </a:t>
            </a:r>
            <a:r>
              <a:rPr lang="mr-IN" dirty="0" smtClean="0"/>
              <a:t>–</a:t>
            </a:r>
            <a:r>
              <a:rPr lang="en-US" dirty="0" smtClean="0"/>
              <a:t> Trade Economies/Education</a:t>
            </a:r>
            <a:endParaRPr lang="en-US" dirty="0"/>
          </a:p>
        </p:txBody>
      </p:sp>
    </p:spTree>
    <p:extLst>
      <p:ext uri="{BB962C8B-B14F-4D97-AF65-F5344CB8AC3E}">
        <p14:creationId xmlns:p14="http://schemas.microsoft.com/office/powerpoint/2010/main" val="2517503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Trade Economies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143000"/>
            <a:ext cx="5630933" cy="6001642"/>
          </a:xfrm>
          <a:prstGeom prst="rect">
            <a:avLst/>
          </a:prstGeom>
          <a:noFill/>
        </p:spPr>
        <p:txBody>
          <a:bodyPr wrap="square" rtlCol="0">
            <a:spAutoFit/>
          </a:bodyPr>
          <a:lstStyle/>
          <a:p>
            <a:pPr marL="342900" indent="-342900">
              <a:buFont typeface="Wingdings" charset="2"/>
              <a:buChar char="Ø"/>
            </a:pPr>
            <a:r>
              <a:rPr lang="en-US" sz="2400" dirty="0" smtClean="0"/>
              <a:t>Trade goods are divided into two groups:</a:t>
            </a:r>
          </a:p>
          <a:p>
            <a:pPr marL="800100" lvl="1" indent="-342900">
              <a:buFont typeface="Wingdings" charset="2"/>
              <a:buChar char="Ø"/>
            </a:pPr>
            <a:r>
              <a:rPr lang="en-US" sz="2400" dirty="0" smtClean="0"/>
              <a:t>Items of </a:t>
            </a:r>
            <a:r>
              <a:rPr lang="en-US" sz="2400" b="1" u="sng" dirty="0" smtClean="0"/>
              <a:t>Provision</a:t>
            </a:r>
          </a:p>
          <a:p>
            <a:pPr marL="800100" lvl="1" indent="-342900">
              <a:buFont typeface="Wingdings" charset="2"/>
              <a:buChar char="Ø"/>
            </a:pPr>
            <a:r>
              <a:rPr lang="en-US" sz="2400" dirty="0" smtClean="0"/>
              <a:t>Items of </a:t>
            </a:r>
            <a:r>
              <a:rPr lang="en-US" sz="2400" b="1" u="sng" dirty="0" smtClean="0"/>
              <a:t>Prestige</a:t>
            </a:r>
            <a:r>
              <a:rPr lang="en-US" sz="2400" dirty="0" smtClean="0"/>
              <a:t>/Status</a:t>
            </a:r>
          </a:p>
          <a:p>
            <a:endParaRPr lang="en-US" sz="2400" dirty="0" smtClean="0"/>
          </a:p>
          <a:p>
            <a:pPr marL="342900" indent="-342900">
              <a:buFont typeface="Wingdings" charset="2"/>
              <a:buChar char="Ø"/>
            </a:pPr>
            <a:r>
              <a:rPr lang="en-US" sz="2400" dirty="0" smtClean="0"/>
              <a:t>Items of </a:t>
            </a:r>
            <a:r>
              <a:rPr lang="en-US" sz="2400" b="1" u="sng" dirty="0" smtClean="0"/>
              <a:t>Prestige</a:t>
            </a:r>
            <a:r>
              <a:rPr lang="en-US" sz="2400" dirty="0" smtClean="0"/>
              <a:t> required Wealth to purchase.</a:t>
            </a:r>
          </a:p>
          <a:p>
            <a:pPr marL="342900" indent="-342900">
              <a:buFont typeface="Wingdings" charset="2"/>
              <a:buChar char="Ø"/>
            </a:pPr>
            <a:r>
              <a:rPr lang="en-US" sz="2400" dirty="0" smtClean="0"/>
              <a:t>Often these items were hard to acquire.</a:t>
            </a:r>
          </a:p>
          <a:p>
            <a:pPr marL="800100" lvl="1" indent="-342900">
              <a:buFont typeface="Wingdings" charset="2"/>
              <a:buChar char="Ø"/>
            </a:pPr>
            <a:r>
              <a:rPr lang="en-US" sz="2400" dirty="0" smtClean="0"/>
              <a:t>Ex: </a:t>
            </a:r>
            <a:r>
              <a:rPr lang="en-US" sz="2400" dirty="0" err="1"/>
              <a:t>Dentalium</a:t>
            </a:r>
            <a:r>
              <a:rPr lang="en-US" sz="2400" dirty="0"/>
              <a:t> </a:t>
            </a:r>
            <a:r>
              <a:rPr lang="mr-IN" sz="2400" dirty="0" smtClean="0"/>
              <a:t>–</a:t>
            </a:r>
            <a:r>
              <a:rPr lang="en-US" sz="2400" dirty="0" smtClean="0"/>
              <a:t> A small </a:t>
            </a:r>
            <a:r>
              <a:rPr lang="en-US" sz="2400" b="1" u="sng" dirty="0" smtClean="0"/>
              <a:t>tusk</a:t>
            </a:r>
            <a:r>
              <a:rPr lang="en-US" sz="2400" dirty="0" smtClean="0"/>
              <a:t> shell.</a:t>
            </a:r>
          </a:p>
          <a:p>
            <a:pPr marL="800100" lvl="1" indent="-342900">
              <a:buFont typeface="Wingdings" charset="2"/>
              <a:buChar char="Ø"/>
            </a:pPr>
            <a:r>
              <a:rPr lang="en-US" sz="2400" dirty="0" smtClean="0"/>
              <a:t>Ex: </a:t>
            </a:r>
            <a:r>
              <a:rPr lang="en-US" sz="2400" b="1" u="sng" dirty="0" smtClean="0"/>
              <a:t>Copper</a:t>
            </a:r>
            <a:r>
              <a:rPr lang="en-US" sz="2400" dirty="0" smtClean="0"/>
              <a:t> - Easy to shape, came out </a:t>
            </a:r>
          </a:p>
          <a:p>
            <a:pPr marL="800100" lvl="1" indent="-342900">
              <a:buFont typeface="Wingdings" charset="2"/>
              <a:buChar char="Ø"/>
            </a:pPr>
            <a:r>
              <a:rPr lang="en-US" sz="2400" dirty="0" smtClean="0"/>
              <a:t>of Alaska.</a:t>
            </a:r>
            <a:endParaRPr lang="en-US" sz="2400" dirty="0"/>
          </a:p>
          <a:p>
            <a:pPr marL="800100" lvl="1" indent="-342900">
              <a:buFont typeface="Wingdings" charset="2"/>
              <a:buChar char="Ø"/>
            </a:pPr>
            <a:r>
              <a:rPr lang="en-US" sz="2400" dirty="0" smtClean="0"/>
              <a:t>Ex: </a:t>
            </a:r>
            <a:r>
              <a:rPr lang="en-US" sz="2400" b="1" u="sng" dirty="0" smtClean="0"/>
              <a:t>Slaves</a:t>
            </a:r>
            <a:r>
              <a:rPr lang="en-US" sz="2400" dirty="0" smtClean="0"/>
              <a:t> </a:t>
            </a:r>
            <a:r>
              <a:rPr lang="mr-IN" sz="2400" dirty="0" smtClean="0"/>
              <a:t>–</a:t>
            </a:r>
            <a:r>
              <a:rPr lang="en-US" sz="2400" dirty="0" smtClean="0"/>
              <a:t> Captured along the coast. Added to the labor force of a Chief.</a:t>
            </a:r>
          </a:p>
          <a:p>
            <a:pPr marL="342900" indent="-342900">
              <a:buFont typeface="Wingdings" charset="2"/>
              <a:buChar char="Ø"/>
            </a:pPr>
            <a:endParaRPr lang="en-US" sz="2400" dirty="0" smtClean="0"/>
          </a:p>
          <a:p>
            <a:pPr marL="342900" indent="-342900">
              <a:buFont typeface="Wingdings" charset="2"/>
              <a:buChar char="Ø"/>
            </a:pPr>
            <a:endParaRPr lang="en-US" sz="2400" dirty="0"/>
          </a:p>
          <a:p>
            <a:pPr marL="342900" indent="-342900">
              <a:buFont typeface="Wingdings" charset="2"/>
              <a:buChar char="Ø"/>
            </a:pPr>
            <a:endParaRPr lang="en-US" sz="2400" dirty="0"/>
          </a:p>
        </p:txBody>
      </p:sp>
      <p:pic>
        <p:nvPicPr>
          <p:cNvPr id="4" name="Picture 3" descr="51004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933" y="1143000"/>
            <a:ext cx="3513067" cy="2951328"/>
          </a:xfrm>
          <a:prstGeom prst="rect">
            <a:avLst/>
          </a:prstGeom>
        </p:spPr>
      </p:pic>
      <p:pic>
        <p:nvPicPr>
          <p:cNvPr id="5" name="Picture 4" descr="Sisiutl-Copper-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456" y="4094329"/>
            <a:ext cx="1999544" cy="2763672"/>
          </a:xfrm>
          <a:prstGeom prst="rect">
            <a:avLst/>
          </a:prstGeom>
        </p:spPr>
      </p:pic>
      <p:pic>
        <p:nvPicPr>
          <p:cNvPr id="8" name="Picture 7" descr="1821f7fdc400a089dff9976b35ed2134--american-indians-american-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933" y="4094328"/>
            <a:ext cx="1637482" cy="2763672"/>
          </a:xfrm>
          <a:prstGeom prst="rect">
            <a:avLst/>
          </a:prstGeom>
        </p:spPr>
      </p:pic>
    </p:spTree>
    <p:extLst>
      <p:ext uri="{BB962C8B-B14F-4D97-AF65-F5344CB8AC3E}">
        <p14:creationId xmlns:p14="http://schemas.microsoft.com/office/powerpoint/2010/main" val="4007374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Controlling the Trade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143000"/>
            <a:ext cx="7034489" cy="6001642"/>
          </a:xfrm>
          <a:prstGeom prst="rect">
            <a:avLst/>
          </a:prstGeom>
          <a:noFill/>
        </p:spPr>
        <p:txBody>
          <a:bodyPr wrap="square" rtlCol="0">
            <a:spAutoFit/>
          </a:bodyPr>
          <a:lstStyle/>
          <a:p>
            <a:pPr marL="342900" indent="-342900">
              <a:buFont typeface="Wingdings" charset="2"/>
              <a:buChar char="Ø"/>
            </a:pPr>
            <a:r>
              <a:rPr lang="en-US" sz="2400" dirty="0" smtClean="0"/>
              <a:t>Some FN groups became well known as traders, rather then </a:t>
            </a:r>
            <a:r>
              <a:rPr lang="en-US" sz="2400" b="1" u="sng" dirty="0" smtClean="0"/>
              <a:t>producers</a:t>
            </a:r>
            <a:r>
              <a:rPr lang="en-US" sz="2400" dirty="0" smtClean="0"/>
              <a:t>.</a:t>
            </a:r>
            <a:endParaRPr lang="en-US" sz="2400" dirty="0"/>
          </a:p>
          <a:p>
            <a:pPr marL="342900" indent="-342900">
              <a:buFont typeface="Wingdings" charset="2"/>
              <a:buChar char="Ø"/>
            </a:pPr>
            <a:r>
              <a:rPr lang="en-US" sz="2400" dirty="0" smtClean="0"/>
              <a:t>These were often groups that had access to large quantities of </a:t>
            </a:r>
            <a:r>
              <a:rPr lang="en-US" sz="2400" b="1" u="sng" dirty="0" smtClean="0"/>
              <a:t>Salmon</a:t>
            </a:r>
            <a:r>
              <a:rPr lang="en-US" sz="2400" dirty="0" smtClean="0"/>
              <a:t>.</a:t>
            </a:r>
            <a:endParaRPr lang="en-US" sz="2400" dirty="0"/>
          </a:p>
          <a:p>
            <a:pPr marL="342900" indent="-342900">
              <a:buFont typeface="Wingdings" charset="2"/>
              <a:buChar char="Ø"/>
            </a:pPr>
            <a:r>
              <a:rPr lang="en-US" sz="2400" dirty="0" smtClean="0"/>
              <a:t>A good example of this is the Four Secwepemc (</a:t>
            </a:r>
            <a:r>
              <a:rPr lang="en-US" sz="2400" dirty="0" err="1" smtClean="0"/>
              <a:t>Shuswap</a:t>
            </a:r>
            <a:r>
              <a:rPr lang="en-US" sz="2400" dirty="0" smtClean="0"/>
              <a:t>) bands living on the lower </a:t>
            </a:r>
            <a:r>
              <a:rPr lang="en-US" sz="2400" b="1" u="sng" dirty="0" smtClean="0"/>
              <a:t>Chilcotin</a:t>
            </a:r>
            <a:r>
              <a:rPr lang="en-US" sz="2400" dirty="0" smtClean="0"/>
              <a:t> River.</a:t>
            </a:r>
          </a:p>
          <a:p>
            <a:pPr marL="342900" indent="-342900">
              <a:buFont typeface="Wingdings" charset="2"/>
              <a:buChar char="Ø"/>
            </a:pPr>
            <a:r>
              <a:rPr lang="en-US" sz="2400" dirty="0" smtClean="0"/>
              <a:t>This area enabled the bands to trade between the Secwepemc and </a:t>
            </a:r>
            <a:r>
              <a:rPr lang="en-US" sz="2400" dirty="0" err="1" smtClean="0"/>
              <a:t>Tsilhqot’in</a:t>
            </a:r>
            <a:r>
              <a:rPr lang="en-US" sz="2400" dirty="0" smtClean="0"/>
              <a:t> territories.</a:t>
            </a:r>
          </a:p>
          <a:p>
            <a:pPr marL="342900" indent="-342900">
              <a:buFont typeface="Wingdings" charset="2"/>
              <a:buChar char="Ø"/>
            </a:pPr>
            <a:r>
              <a:rPr lang="en-US" sz="2400" dirty="0" smtClean="0"/>
              <a:t>Some chiefs gained </a:t>
            </a:r>
            <a:r>
              <a:rPr lang="en-US" sz="2400" b="1" u="sng" dirty="0" smtClean="0"/>
              <a:t>extensive</a:t>
            </a:r>
            <a:r>
              <a:rPr lang="en-US" sz="2400" dirty="0" smtClean="0"/>
              <a:t> wealth by forcing people to pay them for moving through their </a:t>
            </a:r>
            <a:r>
              <a:rPr lang="en-US" sz="2400" b="1" u="sng" dirty="0" smtClean="0"/>
              <a:t>territory</a:t>
            </a:r>
            <a:r>
              <a:rPr lang="en-US" sz="2400" dirty="0" smtClean="0"/>
              <a:t>.</a:t>
            </a:r>
          </a:p>
          <a:p>
            <a:pPr marL="342900" indent="-342900">
              <a:buFont typeface="Wingdings" charset="2"/>
              <a:buChar char="Ø"/>
            </a:pPr>
            <a:r>
              <a:rPr lang="en-US" sz="2400" dirty="0" smtClean="0"/>
              <a:t>Sometimes they would build a </a:t>
            </a:r>
            <a:r>
              <a:rPr lang="en-US" sz="2400" b="1" u="sng" dirty="0" smtClean="0"/>
              <a:t>fort</a:t>
            </a:r>
            <a:r>
              <a:rPr lang="en-US" sz="2400" dirty="0" smtClean="0"/>
              <a:t> on the mouth of the river to </a:t>
            </a:r>
            <a:r>
              <a:rPr lang="en-US" sz="2400" b="1" u="sng" dirty="0" smtClean="0"/>
              <a:t>protect</a:t>
            </a:r>
            <a:r>
              <a:rPr lang="en-US" sz="2400" dirty="0" smtClean="0"/>
              <a:t> their interests, or to create a monopoly.</a:t>
            </a:r>
          </a:p>
          <a:p>
            <a:pPr marL="342900" indent="-342900">
              <a:buFont typeface="Wingdings" charset="2"/>
              <a:buChar char="Ø"/>
            </a:pPr>
            <a:endParaRPr lang="en-US" sz="2400" dirty="0"/>
          </a:p>
          <a:p>
            <a:pPr marL="342900" indent="-342900">
              <a:buFont typeface="Wingdings" charset="2"/>
              <a:buChar char="Ø"/>
            </a:pPr>
            <a:endParaRPr lang="en-US" sz="2400" dirty="0"/>
          </a:p>
        </p:txBody>
      </p:sp>
      <p:pic>
        <p:nvPicPr>
          <p:cNvPr id="6" name="Picture 5" descr="Screen Shot 2019-08-14 at 5.54.41 PM.png"/>
          <p:cNvPicPr>
            <a:picLocks noChangeAspect="1"/>
          </p:cNvPicPr>
          <p:nvPr/>
        </p:nvPicPr>
        <p:blipFill rotWithShape="1">
          <a:blip r:embed="rId2">
            <a:extLst>
              <a:ext uri="{28A0092B-C50C-407E-A947-70E740481C1C}">
                <a14:useLocalDpi xmlns:a14="http://schemas.microsoft.com/office/drawing/2010/main" val="0"/>
              </a:ext>
            </a:extLst>
          </a:blip>
          <a:srcRect l="9587" t="8131" r="18409" b="34050"/>
          <a:stretch/>
        </p:blipFill>
        <p:spPr>
          <a:xfrm>
            <a:off x="6587852" y="1143000"/>
            <a:ext cx="2673111" cy="1774806"/>
          </a:xfrm>
          <a:prstGeom prst="rect">
            <a:avLst/>
          </a:prstGeom>
        </p:spPr>
      </p:pic>
    </p:spTree>
    <p:extLst>
      <p:ext uri="{BB962C8B-B14F-4D97-AF65-F5344CB8AC3E}">
        <p14:creationId xmlns:p14="http://schemas.microsoft.com/office/powerpoint/2010/main" val="9067827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FN Education </a:t>
            </a:r>
            <a:endParaRPr lang="en-US" dirty="0">
              <a:solidFill>
                <a:schemeClr val="tx2">
                  <a:lumMod val="40000"/>
                  <a:lumOff val="60000"/>
                </a:schemeClr>
              </a:solidFill>
            </a:endParaRPr>
          </a:p>
        </p:txBody>
      </p:sp>
      <p:sp>
        <p:nvSpPr>
          <p:cNvPr id="3" name="TextBox 2"/>
          <p:cNvSpPr txBox="1"/>
          <p:nvPr/>
        </p:nvSpPr>
        <p:spPr>
          <a:xfrm>
            <a:off x="0" y="1621020"/>
            <a:ext cx="9144000" cy="4524315"/>
          </a:xfrm>
          <a:prstGeom prst="rect">
            <a:avLst/>
          </a:prstGeom>
          <a:noFill/>
        </p:spPr>
        <p:txBody>
          <a:bodyPr wrap="square" rtlCol="0">
            <a:spAutoFit/>
          </a:bodyPr>
          <a:lstStyle/>
          <a:p>
            <a:r>
              <a:rPr lang="en-US" sz="2400" dirty="0"/>
              <a:t>“In Aboriginal educational tradition, the individual is viewed as a whole person with intellectual, spiritual, emotional and physical dimensions. Each of these aspects must be addressed in the learning process. Holistic education is the term used to describe the kind of education traditionally used by Aboriginal peoples.” </a:t>
            </a:r>
          </a:p>
          <a:p>
            <a:endParaRPr lang="en-US" sz="2400" dirty="0" smtClean="0"/>
          </a:p>
          <a:p>
            <a:r>
              <a:rPr lang="en-US" sz="2400" dirty="0" smtClean="0"/>
              <a:t>Would our school benefit from taking on a more holistic approach ?</a:t>
            </a:r>
          </a:p>
          <a:p>
            <a:endParaRPr lang="en-US" sz="2400" dirty="0"/>
          </a:p>
          <a:p>
            <a:r>
              <a:rPr lang="en-US" sz="2400" dirty="0" smtClean="0"/>
              <a:t>How might we be meeting the spiritual/emotional dimensions (needs) of students?</a:t>
            </a:r>
            <a:endParaRPr lang="en-US" sz="2400" dirty="0"/>
          </a:p>
          <a:p>
            <a:pPr marL="342900" indent="-342900">
              <a:buFont typeface="Wingdings" charset="2"/>
              <a:buChar char="Ø"/>
            </a:pPr>
            <a:endParaRPr lang="en-US" sz="2400" dirty="0" smtClean="0"/>
          </a:p>
          <a:p>
            <a:pPr marL="342900" indent="-342900">
              <a:buFont typeface="Wingdings" charset="2"/>
              <a:buChar char="Ø"/>
            </a:pPr>
            <a:endParaRPr lang="en-US" sz="2400" dirty="0" smtClean="0"/>
          </a:p>
        </p:txBody>
      </p:sp>
    </p:spTree>
    <p:extLst>
      <p:ext uri="{BB962C8B-B14F-4D97-AF65-F5344CB8AC3E}">
        <p14:creationId xmlns:p14="http://schemas.microsoft.com/office/powerpoint/2010/main" val="2609486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CNN 10</a:t>
            </a:r>
          </a:p>
          <a:p>
            <a:r>
              <a:rPr lang="en-US" smtClean="0"/>
              <a:t>Chapter 3</a:t>
            </a:r>
            <a:endParaRPr lang="en-US"/>
          </a:p>
        </p:txBody>
      </p:sp>
    </p:spTree>
    <p:extLst>
      <p:ext uri="{BB962C8B-B14F-4D97-AF65-F5344CB8AC3E}">
        <p14:creationId xmlns:p14="http://schemas.microsoft.com/office/powerpoint/2010/main" val="3460334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Education: Learning About Values and Resource Use</a:t>
            </a:r>
            <a:endParaRPr lang="en-US" dirty="0">
              <a:solidFill>
                <a:schemeClr val="tx2">
                  <a:lumMod val="40000"/>
                  <a:lumOff val="60000"/>
                </a:schemeClr>
              </a:solidFill>
            </a:endParaRPr>
          </a:p>
        </p:txBody>
      </p:sp>
      <p:sp>
        <p:nvSpPr>
          <p:cNvPr id="3" name="TextBox 2"/>
          <p:cNvSpPr txBox="1"/>
          <p:nvPr/>
        </p:nvSpPr>
        <p:spPr>
          <a:xfrm>
            <a:off x="0" y="1627287"/>
            <a:ext cx="9144000" cy="4524315"/>
          </a:xfrm>
          <a:prstGeom prst="rect">
            <a:avLst/>
          </a:prstGeom>
          <a:noFill/>
        </p:spPr>
        <p:txBody>
          <a:bodyPr wrap="square" rtlCol="0">
            <a:spAutoFit/>
          </a:bodyPr>
          <a:lstStyle/>
          <a:p>
            <a:pPr marL="342900" indent="-342900">
              <a:buFont typeface="Wingdings" charset="2"/>
              <a:buChar char="Ø"/>
            </a:pPr>
            <a:r>
              <a:rPr lang="en-US" sz="2400" dirty="0" smtClean="0"/>
              <a:t>FN educations is part of the fabric of society by which values and skills to preserve the land can be transmitted.</a:t>
            </a:r>
          </a:p>
          <a:p>
            <a:pPr marL="342900" indent="-342900">
              <a:buFont typeface="Wingdings" charset="2"/>
              <a:buChar char="Ø"/>
            </a:pPr>
            <a:r>
              <a:rPr lang="en-US" sz="2400" dirty="0" smtClean="0"/>
              <a:t>Children are seen as gifts; keepers of the culture.</a:t>
            </a:r>
          </a:p>
          <a:p>
            <a:pPr marL="342900" indent="-342900">
              <a:buFont typeface="Wingdings" charset="2"/>
              <a:buChar char="Ø"/>
            </a:pPr>
            <a:r>
              <a:rPr lang="en-US" sz="2400" dirty="0" smtClean="0"/>
              <a:t>For FN people learning is a life long endeavor. </a:t>
            </a:r>
          </a:p>
          <a:p>
            <a:pPr marL="342900" indent="-342900">
              <a:buFont typeface="Wingdings" charset="2"/>
              <a:buChar char="Ø"/>
            </a:pPr>
            <a:r>
              <a:rPr lang="en-US" sz="2400" dirty="0" smtClean="0"/>
              <a:t>Extended families take responsibility for caring for children.</a:t>
            </a:r>
          </a:p>
          <a:p>
            <a:pPr marL="342900" indent="-342900">
              <a:buFont typeface="Wingdings" charset="2"/>
              <a:buChar char="Ø"/>
            </a:pPr>
            <a:r>
              <a:rPr lang="en-US" sz="2400" dirty="0" smtClean="0"/>
              <a:t>Children were raised in an atmosphere of tolerance without criticism or direct control of their child’s behavior </a:t>
            </a:r>
            <a:r>
              <a:rPr lang="mr-IN" sz="2400" dirty="0" smtClean="0"/>
              <a:t>–</a:t>
            </a:r>
            <a:r>
              <a:rPr lang="en-US" sz="2400" dirty="0" smtClean="0"/>
              <a:t> teach them to be independent and self-sufficient.</a:t>
            </a:r>
          </a:p>
          <a:p>
            <a:pPr marL="342900" indent="-342900">
              <a:buFont typeface="Wingdings" charset="2"/>
              <a:buChar char="Ø"/>
            </a:pPr>
            <a:endParaRPr lang="en-US" sz="2400" dirty="0"/>
          </a:p>
          <a:p>
            <a:pPr marL="800100" lvl="1" indent="-342900">
              <a:buFont typeface="Wingdings" charset="2"/>
              <a:buChar char="Ø"/>
            </a:pPr>
            <a:r>
              <a:rPr lang="en-US" sz="2400" dirty="0" smtClean="0"/>
              <a:t>Q: What are your thoughts about this statement? </a:t>
            </a:r>
          </a:p>
          <a:p>
            <a:pPr marL="342900" indent="-342900">
              <a:buFont typeface="Wingdings" charset="2"/>
              <a:buChar char="Ø"/>
            </a:pPr>
            <a:endParaRPr lang="en-US" sz="2400" dirty="0" smtClean="0"/>
          </a:p>
          <a:p>
            <a:pPr marL="342900" indent="-342900">
              <a:buFont typeface="Wingdings" charset="2"/>
              <a:buChar char="Ø"/>
            </a:pPr>
            <a:endParaRPr lang="en-US" sz="2400" dirty="0" smtClean="0"/>
          </a:p>
        </p:txBody>
      </p:sp>
    </p:spTree>
    <p:extLst>
      <p:ext uri="{BB962C8B-B14F-4D97-AF65-F5344CB8AC3E}">
        <p14:creationId xmlns:p14="http://schemas.microsoft.com/office/powerpoint/2010/main" val="883907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Education: Learning About Values and Resource Use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627287"/>
            <a:ext cx="9144000" cy="4524315"/>
          </a:xfrm>
          <a:prstGeom prst="rect">
            <a:avLst/>
          </a:prstGeom>
          <a:noFill/>
        </p:spPr>
        <p:txBody>
          <a:bodyPr wrap="square" rtlCol="0">
            <a:spAutoFit/>
          </a:bodyPr>
          <a:lstStyle/>
          <a:p>
            <a:pPr marL="342900" indent="-342900">
              <a:buFont typeface="Wingdings" charset="2"/>
              <a:buChar char="Ø"/>
            </a:pPr>
            <a:r>
              <a:rPr lang="en-US" sz="2400" dirty="0" smtClean="0"/>
              <a:t>FN children would learn by </a:t>
            </a:r>
            <a:r>
              <a:rPr lang="en-US" sz="2400" b="1" u="sng" dirty="0" smtClean="0"/>
              <a:t>participating</a:t>
            </a:r>
            <a:r>
              <a:rPr lang="en-US" sz="2400" dirty="0" smtClean="0"/>
              <a:t> in daily activities, by </a:t>
            </a:r>
            <a:r>
              <a:rPr lang="en-US" sz="2400" b="1" u="sng" dirty="0" smtClean="0"/>
              <a:t>watching</a:t>
            </a:r>
            <a:r>
              <a:rPr lang="en-US" sz="2400" dirty="0" smtClean="0"/>
              <a:t> and </a:t>
            </a:r>
            <a:r>
              <a:rPr lang="en-US" sz="2400" b="1" u="sng" dirty="0" smtClean="0"/>
              <a:t>doing</a:t>
            </a:r>
            <a:r>
              <a:rPr lang="en-US" sz="2400" dirty="0" smtClean="0"/>
              <a:t>.</a:t>
            </a:r>
          </a:p>
          <a:p>
            <a:pPr marL="800100" lvl="1" indent="-342900">
              <a:buFont typeface="Wingdings" charset="2"/>
              <a:buChar char="Ø"/>
            </a:pPr>
            <a:r>
              <a:rPr lang="en-US" sz="2400" dirty="0" smtClean="0"/>
              <a:t>Example: Trapping/Hunting/Fishing</a:t>
            </a:r>
          </a:p>
          <a:p>
            <a:pPr marL="342900" indent="-342900">
              <a:buFont typeface="Wingdings" charset="2"/>
              <a:buChar char="Ø"/>
            </a:pPr>
            <a:r>
              <a:rPr lang="en-US" sz="2400" dirty="0" smtClean="0"/>
              <a:t>Transition from Adolescents to Adulthood came through special </a:t>
            </a:r>
            <a:r>
              <a:rPr lang="en-US" sz="2400" b="1" u="sng" dirty="0" smtClean="0"/>
              <a:t>ceremonies</a:t>
            </a:r>
            <a:r>
              <a:rPr lang="en-US" sz="2400" dirty="0" smtClean="0"/>
              <a:t> and rites.</a:t>
            </a:r>
          </a:p>
          <a:p>
            <a:pPr marL="342900" indent="-342900">
              <a:buFont typeface="Wingdings" charset="2"/>
              <a:buChar char="Ø"/>
            </a:pPr>
            <a:r>
              <a:rPr lang="en-US" sz="2400" dirty="0" smtClean="0"/>
              <a:t>Men would often go on a vision </a:t>
            </a:r>
            <a:r>
              <a:rPr lang="en-US" sz="2400" b="1" u="sng" dirty="0" smtClean="0"/>
              <a:t>quest</a:t>
            </a:r>
            <a:r>
              <a:rPr lang="en-US" sz="2400" dirty="0" smtClean="0"/>
              <a:t>.</a:t>
            </a:r>
          </a:p>
          <a:p>
            <a:pPr marL="800100" lvl="1" indent="-342900">
              <a:buFont typeface="Wingdings" charset="2"/>
              <a:buChar char="Ø"/>
            </a:pPr>
            <a:r>
              <a:rPr lang="en-US" sz="2400" dirty="0" smtClean="0"/>
              <a:t>They would leave the </a:t>
            </a:r>
            <a:r>
              <a:rPr lang="en-US" sz="2400" b="1" u="sng" dirty="0" smtClean="0"/>
              <a:t>community</a:t>
            </a:r>
            <a:r>
              <a:rPr lang="en-US" sz="2400" dirty="0" smtClean="0"/>
              <a:t> and seek visions/dreams.</a:t>
            </a:r>
          </a:p>
          <a:p>
            <a:pPr marL="800100" lvl="1" indent="-342900">
              <a:buFont typeface="Wingdings" charset="2"/>
              <a:buChar char="Ø"/>
            </a:pPr>
            <a:r>
              <a:rPr lang="en-US" sz="2400" dirty="0" smtClean="0"/>
              <a:t>Sometimes acquiring a “spiritual </a:t>
            </a:r>
            <a:r>
              <a:rPr lang="en-US" sz="2400" b="1" u="sng" dirty="0" smtClean="0"/>
              <a:t>guardian</a:t>
            </a:r>
            <a:r>
              <a:rPr lang="en-US" sz="2400" dirty="0" smtClean="0"/>
              <a:t>”</a:t>
            </a:r>
          </a:p>
          <a:p>
            <a:pPr marL="342900" indent="-342900">
              <a:buFont typeface="Wingdings" charset="2"/>
              <a:buChar char="Ø"/>
            </a:pPr>
            <a:r>
              <a:rPr lang="en-US" sz="2400" dirty="0" smtClean="0"/>
              <a:t>Women would learn about womanhood at menstruation. </a:t>
            </a:r>
          </a:p>
          <a:p>
            <a:pPr marL="800100" lvl="1" indent="-342900">
              <a:buFont typeface="Wingdings" charset="2"/>
              <a:buChar char="Ø"/>
            </a:pPr>
            <a:r>
              <a:rPr lang="en-US" sz="2400" dirty="0" smtClean="0"/>
              <a:t>They would leave the camp for days to weeks and be taught by an </a:t>
            </a:r>
            <a:r>
              <a:rPr lang="en-US" sz="2400" b="1" u="sng" dirty="0" smtClean="0"/>
              <a:t>elder</a:t>
            </a:r>
            <a:r>
              <a:rPr lang="en-US" sz="2400" dirty="0" smtClean="0"/>
              <a:t>. </a:t>
            </a:r>
          </a:p>
          <a:p>
            <a:pPr marL="342900" indent="-342900">
              <a:buFont typeface="Wingdings" charset="2"/>
              <a:buChar char="Ø"/>
            </a:pPr>
            <a:endParaRPr lang="en-US" sz="2400" dirty="0" smtClean="0"/>
          </a:p>
        </p:txBody>
      </p:sp>
    </p:spTree>
    <p:extLst>
      <p:ext uri="{BB962C8B-B14F-4D97-AF65-F5344CB8AC3E}">
        <p14:creationId xmlns:p14="http://schemas.microsoft.com/office/powerpoint/2010/main" val="2128138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Education: Learning About Values and Resource Use</a:t>
            </a:r>
            <a:endParaRPr lang="en-US" dirty="0">
              <a:solidFill>
                <a:schemeClr val="tx2">
                  <a:lumMod val="40000"/>
                  <a:lumOff val="60000"/>
                </a:schemeClr>
              </a:solidFill>
            </a:endParaRPr>
          </a:p>
        </p:txBody>
      </p:sp>
      <p:sp>
        <p:nvSpPr>
          <p:cNvPr id="3" name="TextBox 2"/>
          <p:cNvSpPr txBox="1"/>
          <p:nvPr/>
        </p:nvSpPr>
        <p:spPr>
          <a:xfrm>
            <a:off x="0" y="1627287"/>
            <a:ext cx="9144000" cy="2677656"/>
          </a:xfrm>
          <a:prstGeom prst="rect">
            <a:avLst/>
          </a:prstGeom>
          <a:noFill/>
        </p:spPr>
        <p:txBody>
          <a:bodyPr wrap="square" rtlCol="0">
            <a:spAutoFit/>
          </a:bodyPr>
          <a:lstStyle/>
          <a:p>
            <a:pPr marL="342900" indent="-342900">
              <a:buFont typeface="Wingdings" charset="2"/>
              <a:buChar char="Ø"/>
            </a:pPr>
            <a:r>
              <a:rPr lang="en-US" sz="2400" dirty="0" smtClean="0"/>
              <a:t>FN people were all required to have a complete </a:t>
            </a:r>
            <a:r>
              <a:rPr lang="en-US" sz="2400" b="1" u="sng" dirty="0" smtClean="0"/>
              <a:t>knowledge</a:t>
            </a:r>
            <a:r>
              <a:rPr lang="en-US" sz="2400" dirty="0" smtClean="0"/>
              <a:t>/understanding of the land and its </a:t>
            </a:r>
            <a:r>
              <a:rPr lang="en-US" sz="2400" b="1" u="sng" dirty="0" smtClean="0"/>
              <a:t>resources</a:t>
            </a:r>
            <a:r>
              <a:rPr lang="en-US" sz="2400" dirty="0" smtClean="0"/>
              <a:t>, including their families </a:t>
            </a:r>
            <a:r>
              <a:rPr lang="en-US" sz="2400" b="1" u="sng" dirty="0" smtClean="0"/>
              <a:t>territories</a:t>
            </a:r>
            <a:r>
              <a:rPr lang="en-US" sz="2400" dirty="0" smtClean="0"/>
              <a:t> and which belonged to others.</a:t>
            </a:r>
          </a:p>
          <a:p>
            <a:pPr marL="342900" indent="-342900">
              <a:buFont typeface="Wingdings" charset="2"/>
              <a:buChar char="Ø"/>
            </a:pPr>
            <a:r>
              <a:rPr lang="en-US" sz="2400" dirty="0" smtClean="0"/>
              <a:t>You would learn about your </a:t>
            </a:r>
            <a:r>
              <a:rPr lang="en-US" sz="2400" b="1" u="sng" dirty="0" smtClean="0"/>
              <a:t>ancestors</a:t>
            </a:r>
            <a:r>
              <a:rPr lang="en-US" sz="2400" dirty="0" smtClean="0"/>
              <a:t> and the </a:t>
            </a:r>
            <a:r>
              <a:rPr lang="en-US" sz="2400" b="1" u="sng" dirty="0" smtClean="0"/>
              <a:t>land</a:t>
            </a:r>
            <a:r>
              <a:rPr lang="en-US" sz="2400" dirty="0" smtClean="0"/>
              <a:t>. </a:t>
            </a:r>
          </a:p>
          <a:p>
            <a:pPr marL="342900" indent="-342900">
              <a:buFont typeface="Wingdings" charset="2"/>
              <a:buChar char="Ø"/>
            </a:pPr>
            <a:r>
              <a:rPr lang="en-US" sz="2400" dirty="0" smtClean="0"/>
              <a:t>These stories were passed down </a:t>
            </a:r>
            <a:r>
              <a:rPr lang="en-US" sz="2400" b="1" u="sng" dirty="0" smtClean="0"/>
              <a:t>orally</a:t>
            </a:r>
            <a:r>
              <a:rPr lang="en-US" sz="2400" dirty="0" smtClean="0"/>
              <a:t>, throughout the travels between </a:t>
            </a:r>
            <a:r>
              <a:rPr lang="en-US" sz="2400" b="1" u="sng" dirty="0" smtClean="0"/>
              <a:t>camps</a:t>
            </a:r>
            <a:r>
              <a:rPr lang="en-US" sz="2400" dirty="0" smtClean="0"/>
              <a:t> and over the winter </a:t>
            </a:r>
            <a:r>
              <a:rPr lang="en-US" sz="2400" b="1" u="sng" dirty="0" smtClean="0"/>
              <a:t>months</a:t>
            </a:r>
            <a:r>
              <a:rPr lang="en-US" sz="2400" dirty="0" smtClean="0"/>
              <a:t>.</a:t>
            </a:r>
          </a:p>
          <a:p>
            <a:pPr marL="342900" indent="-342900">
              <a:buFont typeface="Wingdings" charset="2"/>
              <a:buChar char="Ø"/>
            </a:pPr>
            <a:endParaRPr lang="en-US" sz="2400" dirty="0" smtClean="0"/>
          </a:p>
        </p:txBody>
      </p:sp>
    </p:spTree>
    <p:extLst>
      <p:ext uri="{BB962C8B-B14F-4D97-AF65-F5344CB8AC3E}">
        <p14:creationId xmlns:p14="http://schemas.microsoft.com/office/powerpoint/2010/main" val="385011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Stories</a:t>
            </a:r>
            <a:endParaRPr lang="en-US" dirty="0">
              <a:solidFill>
                <a:schemeClr val="tx2">
                  <a:lumMod val="40000"/>
                  <a:lumOff val="60000"/>
                </a:schemeClr>
              </a:solidFill>
            </a:endParaRPr>
          </a:p>
        </p:txBody>
      </p:sp>
      <p:sp>
        <p:nvSpPr>
          <p:cNvPr id="3" name="TextBox 2"/>
          <p:cNvSpPr txBox="1"/>
          <p:nvPr/>
        </p:nvSpPr>
        <p:spPr>
          <a:xfrm>
            <a:off x="0" y="1627287"/>
            <a:ext cx="9144000" cy="5632310"/>
          </a:xfrm>
          <a:prstGeom prst="rect">
            <a:avLst/>
          </a:prstGeom>
          <a:noFill/>
        </p:spPr>
        <p:txBody>
          <a:bodyPr wrap="square" rtlCol="0">
            <a:spAutoFit/>
          </a:bodyPr>
          <a:lstStyle/>
          <a:p>
            <a:r>
              <a:rPr lang="en-US" sz="2400" i="1" dirty="0"/>
              <a:t>Story-telling was often used among native peoples, not only for moral teaching, but for practical instruction, to help you remember the details of a craft or skill, and for theoretical instruction, whether about political organization or the location of the stars. </a:t>
            </a:r>
            <a:endParaRPr lang="en-US" sz="2400" dirty="0"/>
          </a:p>
          <a:p>
            <a:r>
              <a:rPr lang="en-US" sz="2400" i="1" dirty="0"/>
              <a:t>One advantage of telling a story to a person rather than preaching at him directly is that the listener is free to make his own interpretation. If it varies a little from yours, that is all right. Perhaps the distance between the two interpretations is the distance between two human lives bound by the same basic laws of nature illustrated by the outline of the story. However many generations have heard the story before the youth who hears it today, it is he who must now apply it to his own life</a:t>
            </a:r>
            <a:r>
              <a:rPr lang="en-US" sz="2400" i="1" dirty="0" smtClean="0"/>
              <a:t>.</a:t>
            </a:r>
          </a:p>
          <a:p>
            <a:endParaRPr lang="en-US" sz="2400" i="1" dirty="0"/>
          </a:p>
          <a:p>
            <a:r>
              <a:rPr lang="en-US" sz="2400" b="1" dirty="0"/>
              <a:t>George Manuel, Secwepemc </a:t>
            </a:r>
            <a:endParaRPr lang="en-US" sz="2400" dirty="0"/>
          </a:p>
          <a:p>
            <a:r>
              <a:rPr lang="en-US" sz="2400" i="1" dirty="0" smtClean="0"/>
              <a:t> </a:t>
            </a:r>
            <a:endParaRPr lang="en-US" sz="2400" dirty="0"/>
          </a:p>
          <a:p>
            <a:pPr marL="342900" indent="-342900">
              <a:buFont typeface="Wingdings" charset="2"/>
              <a:buChar char="Ø"/>
            </a:pPr>
            <a:endParaRPr lang="en-US" sz="2400" dirty="0" smtClean="0"/>
          </a:p>
        </p:txBody>
      </p:sp>
    </p:spTree>
    <p:extLst>
      <p:ext uri="{BB962C8B-B14F-4D97-AF65-F5344CB8AC3E}">
        <p14:creationId xmlns:p14="http://schemas.microsoft.com/office/powerpoint/2010/main" val="11249526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People at the Borders</a:t>
            </a:r>
            <a:endParaRPr lang="en-US" dirty="0">
              <a:solidFill>
                <a:schemeClr val="tx2">
                  <a:lumMod val="40000"/>
                  <a:lumOff val="60000"/>
                </a:schemeClr>
              </a:solidFill>
            </a:endParaRPr>
          </a:p>
        </p:txBody>
      </p:sp>
      <p:sp>
        <p:nvSpPr>
          <p:cNvPr id="3" name="TextBox 2"/>
          <p:cNvSpPr txBox="1"/>
          <p:nvPr/>
        </p:nvSpPr>
        <p:spPr>
          <a:xfrm>
            <a:off x="0" y="1621020"/>
            <a:ext cx="9144000" cy="1569660"/>
          </a:xfrm>
          <a:prstGeom prst="rect">
            <a:avLst/>
          </a:prstGeom>
          <a:noFill/>
        </p:spPr>
        <p:txBody>
          <a:bodyPr wrap="square" rtlCol="0">
            <a:spAutoFit/>
          </a:bodyPr>
          <a:lstStyle/>
          <a:p>
            <a:pPr marL="342900" indent="-342900">
              <a:buFont typeface="Wingdings" charset="2"/>
              <a:buChar char="Ø"/>
            </a:pPr>
            <a:r>
              <a:rPr lang="en-US" sz="2400" dirty="0" smtClean="0"/>
              <a:t>Borders between territories were not hard and fast lines like we see on maps today.</a:t>
            </a:r>
          </a:p>
          <a:p>
            <a:pPr marL="342900" indent="-342900">
              <a:buFont typeface="Wingdings" charset="2"/>
              <a:buChar char="Ø"/>
            </a:pPr>
            <a:r>
              <a:rPr lang="en-US" sz="2400" dirty="0" smtClean="0"/>
              <a:t>FN regions often overlapped and were shared by groups. </a:t>
            </a:r>
          </a:p>
          <a:p>
            <a:pPr marL="342900" indent="-342900">
              <a:buFont typeface="Wingdings" charset="2"/>
              <a:buChar char="Ø"/>
            </a:pPr>
            <a:endParaRPr lang="en-US" sz="2400" dirty="0" smtClean="0"/>
          </a:p>
        </p:txBody>
      </p:sp>
      <p:pic>
        <p:nvPicPr>
          <p:cNvPr id="4" name="Picture 3" descr="Screen Shot 2019-08-18 at 6.50.21 PM.png"/>
          <p:cNvPicPr>
            <a:picLocks noChangeAspect="1"/>
          </p:cNvPicPr>
          <p:nvPr/>
        </p:nvPicPr>
        <p:blipFill rotWithShape="1">
          <a:blip r:embed="rId2">
            <a:extLst>
              <a:ext uri="{28A0092B-C50C-407E-A947-70E740481C1C}">
                <a14:useLocalDpi xmlns:a14="http://schemas.microsoft.com/office/drawing/2010/main" val="0"/>
              </a:ext>
            </a:extLst>
          </a:blip>
          <a:srcRect t="5659" b="12330"/>
          <a:stretch/>
        </p:blipFill>
        <p:spPr>
          <a:xfrm>
            <a:off x="0" y="2864209"/>
            <a:ext cx="9144000" cy="3993791"/>
          </a:xfrm>
          <a:prstGeom prst="rect">
            <a:avLst/>
          </a:prstGeom>
        </p:spPr>
      </p:pic>
    </p:spTree>
    <p:extLst>
      <p:ext uri="{BB962C8B-B14F-4D97-AF65-F5344CB8AC3E}">
        <p14:creationId xmlns:p14="http://schemas.microsoft.com/office/powerpoint/2010/main" val="21060534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Gatherings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621020"/>
            <a:ext cx="9144000" cy="3416320"/>
          </a:xfrm>
          <a:prstGeom prst="rect">
            <a:avLst/>
          </a:prstGeom>
          <a:noFill/>
        </p:spPr>
        <p:txBody>
          <a:bodyPr wrap="square" rtlCol="0">
            <a:spAutoFit/>
          </a:bodyPr>
          <a:lstStyle/>
          <a:p>
            <a:pPr marL="342900" indent="-342900">
              <a:buFont typeface="Wingdings" charset="2"/>
              <a:buChar char="Ø"/>
            </a:pPr>
            <a:r>
              <a:rPr lang="en-US" sz="2400" dirty="0" smtClean="0"/>
              <a:t>FN people </a:t>
            </a:r>
            <a:r>
              <a:rPr lang="en-US" sz="2400" b="1" u="sng" dirty="0" smtClean="0"/>
              <a:t>gathered</a:t>
            </a:r>
            <a:r>
              <a:rPr lang="en-US" sz="2400" dirty="0" smtClean="0"/>
              <a:t> throughout the province to trade goods and ideas.</a:t>
            </a:r>
          </a:p>
          <a:p>
            <a:pPr marL="342900" indent="-342900">
              <a:buFont typeface="Wingdings" charset="2"/>
              <a:buChar char="Ø"/>
            </a:pPr>
            <a:r>
              <a:rPr lang="en-US" sz="2400" dirty="0" smtClean="0"/>
              <a:t>These gatherings were a </a:t>
            </a:r>
            <a:r>
              <a:rPr lang="en-US" sz="2400" b="1" u="sng" dirty="0" smtClean="0"/>
              <a:t>place</a:t>
            </a:r>
            <a:r>
              <a:rPr lang="en-US" sz="2400" dirty="0" smtClean="0"/>
              <a:t> to meet new </a:t>
            </a:r>
            <a:r>
              <a:rPr lang="en-US" sz="2400" b="1" u="sng" dirty="0" smtClean="0"/>
              <a:t>people</a:t>
            </a:r>
            <a:r>
              <a:rPr lang="en-US" sz="2400" dirty="0" smtClean="0"/>
              <a:t>, possibly find a </a:t>
            </a:r>
            <a:r>
              <a:rPr lang="en-US" sz="2400" b="1" u="sng" dirty="0" smtClean="0"/>
              <a:t>partner</a:t>
            </a:r>
            <a:r>
              <a:rPr lang="en-US" sz="2400" dirty="0" smtClean="0"/>
              <a:t>.</a:t>
            </a:r>
          </a:p>
          <a:p>
            <a:pPr marL="342900" indent="-342900">
              <a:buFont typeface="Wingdings" charset="2"/>
              <a:buChar char="Ø"/>
            </a:pPr>
            <a:r>
              <a:rPr lang="en-US" sz="2400" dirty="0" smtClean="0"/>
              <a:t>Games and Feats of Strength were common at these gatherings.</a:t>
            </a:r>
          </a:p>
          <a:p>
            <a:pPr marL="800100" lvl="1" indent="-342900">
              <a:buFont typeface="Wingdings" charset="2"/>
              <a:buChar char="Ø"/>
            </a:pPr>
            <a:r>
              <a:rPr lang="en-US" sz="2400" b="1" u="sng" dirty="0" smtClean="0"/>
              <a:t>Lahal</a:t>
            </a:r>
            <a:r>
              <a:rPr lang="en-US" sz="2400" dirty="0" smtClean="0"/>
              <a:t> </a:t>
            </a:r>
            <a:r>
              <a:rPr lang="mr-IN" sz="2400" dirty="0" smtClean="0"/>
              <a:t>–</a:t>
            </a:r>
            <a:r>
              <a:rPr lang="en-US" sz="2400" dirty="0" smtClean="0"/>
              <a:t> The Bone Game</a:t>
            </a:r>
          </a:p>
          <a:p>
            <a:pPr marL="800100" lvl="1" indent="-342900">
              <a:buFont typeface="Wingdings" charset="2"/>
              <a:buChar char="Ø"/>
            </a:pPr>
            <a:r>
              <a:rPr lang="en-US" sz="2400" b="1" u="sng" dirty="0" smtClean="0"/>
              <a:t>Races </a:t>
            </a:r>
          </a:p>
          <a:p>
            <a:pPr marL="342900" indent="-342900">
              <a:buFont typeface="Wingdings" charset="2"/>
              <a:buChar char="Ø"/>
            </a:pPr>
            <a:r>
              <a:rPr lang="en-US" sz="2400" dirty="0" smtClean="0"/>
              <a:t>Gatherings would occur for food </a:t>
            </a:r>
            <a:r>
              <a:rPr lang="en-US" sz="2400" b="1" u="sng" dirty="0" smtClean="0"/>
              <a:t>harvesting</a:t>
            </a:r>
            <a:r>
              <a:rPr lang="en-US" sz="2400" dirty="0" smtClean="0"/>
              <a:t>. </a:t>
            </a:r>
          </a:p>
          <a:p>
            <a:pPr marL="342900" indent="-342900">
              <a:buFont typeface="Wingdings" charset="2"/>
              <a:buChar char="Ø"/>
            </a:pPr>
            <a:r>
              <a:rPr lang="en-US" sz="2400" dirty="0" smtClean="0"/>
              <a:t>Gatherings would occur for </a:t>
            </a:r>
            <a:r>
              <a:rPr lang="en-US" sz="2400" b="1" u="sng" dirty="0" smtClean="0"/>
              <a:t>trade</a:t>
            </a:r>
            <a:endParaRPr lang="en-US" sz="2400" b="1" u="sng" dirty="0"/>
          </a:p>
        </p:txBody>
      </p:sp>
      <p:pic>
        <p:nvPicPr>
          <p:cNvPr id="4" name="Picture 3" descr="first_nations_reconciliation_201309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855" y="4592142"/>
            <a:ext cx="3021144" cy="2265857"/>
          </a:xfrm>
          <a:prstGeom prst="rect">
            <a:avLst/>
          </a:prstGeom>
        </p:spPr>
      </p:pic>
      <p:sp>
        <p:nvSpPr>
          <p:cNvPr id="5" name="TextBox 4"/>
          <p:cNvSpPr txBox="1"/>
          <p:nvPr/>
        </p:nvSpPr>
        <p:spPr>
          <a:xfrm>
            <a:off x="0" y="5918152"/>
            <a:ext cx="5815840" cy="939847"/>
          </a:xfrm>
          <a:prstGeom prst="rect">
            <a:avLst/>
          </a:prstGeom>
          <a:noFill/>
        </p:spPr>
        <p:txBody>
          <a:bodyPr wrap="square" rtlCol="0">
            <a:spAutoFit/>
          </a:bodyPr>
          <a:lstStyle/>
          <a:p>
            <a:r>
              <a:rPr lang="en-US" dirty="0" smtClean="0"/>
              <a:t>Photo: Gathering of First Nations, during Reconciliation Week</a:t>
            </a:r>
          </a:p>
          <a:p>
            <a:r>
              <a:rPr lang="en-US" dirty="0" smtClean="0"/>
              <a:t>September 17</a:t>
            </a:r>
            <a:r>
              <a:rPr lang="en-US" baseline="30000" dirty="0" smtClean="0"/>
              <a:t>th</a:t>
            </a:r>
            <a:r>
              <a:rPr lang="en-US" dirty="0" smtClean="0"/>
              <a:t> - 2013 </a:t>
            </a:r>
            <a:endParaRPr lang="en-US" dirty="0"/>
          </a:p>
        </p:txBody>
      </p:sp>
    </p:spTree>
    <p:extLst>
      <p:ext uri="{BB962C8B-B14F-4D97-AF65-F5344CB8AC3E}">
        <p14:creationId xmlns:p14="http://schemas.microsoft.com/office/powerpoint/2010/main" val="15721428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The Potlatch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621020"/>
            <a:ext cx="9144000" cy="4524315"/>
          </a:xfrm>
          <a:prstGeom prst="rect">
            <a:avLst/>
          </a:prstGeom>
          <a:noFill/>
        </p:spPr>
        <p:txBody>
          <a:bodyPr wrap="square" rtlCol="0">
            <a:spAutoFit/>
          </a:bodyPr>
          <a:lstStyle/>
          <a:p>
            <a:pPr marL="342900" indent="-342900">
              <a:buFont typeface="Wingdings" charset="2"/>
              <a:buChar char="Ø"/>
            </a:pPr>
            <a:r>
              <a:rPr lang="en-US" sz="2400" dirty="0" smtClean="0"/>
              <a:t>The Potlatch integrates the </a:t>
            </a:r>
            <a:r>
              <a:rPr lang="en-US" sz="2400" b="1" u="sng" dirty="0" smtClean="0"/>
              <a:t>spiritual</a:t>
            </a:r>
            <a:r>
              <a:rPr lang="en-US" sz="2400" dirty="0" smtClean="0"/>
              <a:t>, </a:t>
            </a:r>
            <a:r>
              <a:rPr lang="en-US" sz="2400" b="1" u="sng" dirty="0" smtClean="0"/>
              <a:t>political</a:t>
            </a:r>
            <a:r>
              <a:rPr lang="en-US" sz="2400" dirty="0" smtClean="0"/>
              <a:t>, economical and social dimensions of a community’s life. </a:t>
            </a:r>
          </a:p>
          <a:p>
            <a:pPr marL="342900" indent="-342900">
              <a:buFont typeface="Wingdings" charset="2"/>
              <a:buChar char="Ø"/>
            </a:pPr>
            <a:r>
              <a:rPr lang="en-US" sz="2400" dirty="0" smtClean="0"/>
              <a:t>Potlatch means to “</a:t>
            </a:r>
            <a:r>
              <a:rPr lang="en-US" sz="2400" b="1" u="sng" dirty="0" smtClean="0"/>
              <a:t>give</a:t>
            </a:r>
            <a:r>
              <a:rPr lang="en-US" sz="2400" dirty="0" smtClean="0"/>
              <a:t>”</a:t>
            </a:r>
          </a:p>
          <a:p>
            <a:pPr marL="342900" indent="-342900">
              <a:buFont typeface="Wingdings" charset="2"/>
              <a:buChar char="Ø"/>
            </a:pPr>
            <a:r>
              <a:rPr lang="en-US" sz="2400" dirty="0" smtClean="0"/>
              <a:t>Potlatches occurred for a specific purpose:</a:t>
            </a:r>
          </a:p>
          <a:p>
            <a:pPr marL="800100" lvl="1" indent="-342900">
              <a:buFont typeface="Wingdings" charset="2"/>
              <a:buChar char="Ø"/>
            </a:pPr>
            <a:r>
              <a:rPr lang="en-US" sz="2400" dirty="0" smtClean="0"/>
              <a:t>A boy’s first </a:t>
            </a:r>
            <a:r>
              <a:rPr lang="en-US" sz="2400" b="1" u="sng" dirty="0" smtClean="0"/>
              <a:t>kill</a:t>
            </a:r>
          </a:p>
          <a:p>
            <a:pPr marL="800100" lvl="1" indent="-342900">
              <a:buFont typeface="Wingdings" charset="2"/>
              <a:buChar char="Ø"/>
            </a:pPr>
            <a:r>
              <a:rPr lang="en-US" sz="2400" dirty="0" smtClean="0"/>
              <a:t>A </a:t>
            </a:r>
            <a:r>
              <a:rPr lang="en-US" sz="2400" b="1" u="sng" dirty="0" smtClean="0"/>
              <a:t>marriage</a:t>
            </a:r>
          </a:p>
          <a:p>
            <a:pPr marL="800100" lvl="1" indent="-342900">
              <a:buFont typeface="Wingdings" charset="2"/>
              <a:buChar char="Ø"/>
            </a:pPr>
            <a:r>
              <a:rPr lang="en-US" sz="2400" dirty="0" smtClean="0"/>
              <a:t>Completion of a </a:t>
            </a:r>
            <a:r>
              <a:rPr lang="en-US" sz="2400" b="1" u="sng" dirty="0" smtClean="0"/>
              <a:t>canoe</a:t>
            </a:r>
          </a:p>
          <a:p>
            <a:pPr marL="800100" lvl="1" indent="-342900">
              <a:buFont typeface="Wingdings" charset="2"/>
              <a:buChar char="Ø"/>
            </a:pPr>
            <a:r>
              <a:rPr lang="en-US" sz="2400" dirty="0" smtClean="0"/>
              <a:t>Raising of a </a:t>
            </a:r>
            <a:r>
              <a:rPr lang="en-US" sz="2400" b="1" u="sng" dirty="0" smtClean="0"/>
              <a:t>totem</a:t>
            </a:r>
            <a:r>
              <a:rPr lang="en-US" sz="2400" dirty="0" smtClean="0"/>
              <a:t> pole</a:t>
            </a:r>
          </a:p>
          <a:p>
            <a:pPr marL="342900" indent="-342900">
              <a:buFont typeface="Wingdings" charset="2"/>
              <a:buChar char="Ø"/>
            </a:pPr>
            <a:r>
              <a:rPr lang="en-US" sz="2400" dirty="0" smtClean="0"/>
              <a:t>Once a potlatch was called for, the individual would call upon their family/kin to help </a:t>
            </a:r>
            <a:r>
              <a:rPr lang="en-US" sz="2400" b="1" u="sng" dirty="0" smtClean="0"/>
              <a:t>prepare</a:t>
            </a:r>
            <a:r>
              <a:rPr lang="en-US" sz="2400" dirty="0" smtClean="0"/>
              <a:t> for it.</a:t>
            </a:r>
          </a:p>
          <a:p>
            <a:pPr marL="342900" indent="-342900">
              <a:buFont typeface="Wingdings" charset="2"/>
              <a:buChar char="Ø"/>
            </a:pPr>
            <a:r>
              <a:rPr lang="en-US" sz="2400" dirty="0" smtClean="0"/>
              <a:t>They may take </a:t>
            </a:r>
            <a:r>
              <a:rPr lang="en-US" sz="2400" b="1" u="sng" dirty="0" smtClean="0"/>
              <a:t>weeks</a:t>
            </a:r>
            <a:r>
              <a:rPr lang="en-US" sz="2400" dirty="0" smtClean="0"/>
              <a:t> to </a:t>
            </a:r>
            <a:r>
              <a:rPr lang="en-US" sz="2400" b="1" u="sng" dirty="0" smtClean="0"/>
              <a:t>years</a:t>
            </a:r>
            <a:r>
              <a:rPr lang="en-US" sz="2400" dirty="0" smtClean="0"/>
              <a:t> to prepare. </a:t>
            </a:r>
          </a:p>
          <a:p>
            <a:pPr marL="342900" indent="-342900">
              <a:buFont typeface="Wingdings" charset="2"/>
              <a:buChar char="Ø"/>
            </a:pPr>
            <a:r>
              <a:rPr lang="en-US" sz="2400" dirty="0" smtClean="0"/>
              <a:t>People are invited from </a:t>
            </a:r>
            <a:r>
              <a:rPr lang="en-US" sz="2400" b="1" u="sng" dirty="0" smtClean="0"/>
              <a:t>neighboring</a:t>
            </a:r>
            <a:r>
              <a:rPr lang="en-US" sz="2400" dirty="0" smtClean="0"/>
              <a:t> tribes/bands to attend.</a:t>
            </a:r>
          </a:p>
        </p:txBody>
      </p:sp>
    </p:spTree>
    <p:extLst>
      <p:ext uri="{BB962C8B-B14F-4D97-AF65-F5344CB8AC3E}">
        <p14:creationId xmlns:p14="http://schemas.microsoft.com/office/powerpoint/2010/main" val="4173890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The Potlatch</a:t>
            </a:r>
            <a:endParaRPr lang="en-US" dirty="0">
              <a:solidFill>
                <a:schemeClr val="tx2">
                  <a:lumMod val="40000"/>
                  <a:lumOff val="60000"/>
                </a:schemeClr>
              </a:solidFill>
            </a:endParaRPr>
          </a:p>
        </p:txBody>
      </p:sp>
      <p:sp>
        <p:nvSpPr>
          <p:cNvPr id="3" name="TextBox 2"/>
          <p:cNvSpPr txBox="1"/>
          <p:nvPr/>
        </p:nvSpPr>
        <p:spPr>
          <a:xfrm>
            <a:off x="0" y="1621020"/>
            <a:ext cx="9144000" cy="5262979"/>
          </a:xfrm>
          <a:prstGeom prst="rect">
            <a:avLst/>
          </a:prstGeom>
          <a:noFill/>
        </p:spPr>
        <p:txBody>
          <a:bodyPr wrap="square" rtlCol="0">
            <a:spAutoFit/>
          </a:bodyPr>
          <a:lstStyle/>
          <a:p>
            <a:pPr marL="342900" indent="-342900">
              <a:buFont typeface="Wingdings" charset="2"/>
              <a:buChar char="Ø"/>
            </a:pPr>
            <a:r>
              <a:rPr lang="en-US" sz="2400" dirty="0" smtClean="0"/>
              <a:t>The potlatch begins with a </a:t>
            </a:r>
            <a:r>
              <a:rPr lang="en-US" sz="2400" b="1" u="sng" dirty="0" smtClean="0"/>
              <a:t>welcoming</a:t>
            </a:r>
            <a:r>
              <a:rPr lang="en-US" sz="2400" dirty="0" smtClean="0"/>
              <a:t> ceremony.</a:t>
            </a:r>
          </a:p>
          <a:p>
            <a:pPr marL="342900" indent="-342900">
              <a:buFont typeface="Wingdings" charset="2"/>
              <a:buChar char="Ø"/>
            </a:pPr>
            <a:r>
              <a:rPr lang="en-US" sz="2400" dirty="0" smtClean="0"/>
              <a:t>People sit down for a </a:t>
            </a:r>
            <a:r>
              <a:rPr lang="en-US" sz="2400" b="1" u="sng" dirty="0" smtClean="0"/>
              <a:t>meal</a:t>
            </a:r>
            <a:r>
              <a:rPr lang="en-US" sz="2400" dirty="0" smtClean="0"/>
              <a:t>.</a:t>
            </a:r>
          </a:p>
          <a:p>
            <a:pPr marL="342900" indent="-342900">
              <a:buFont typeface="Wingdings" charset="2"/>
              <a:buChar char="Ø"/>
            </a:pPr>
            <a:r>
              <a:rPr lang="en-US" sz="2400" dirty="0" smtClean="0"/>
              <a:t>The hosts will share their families </a:t>
            </a:r>
            <a:r>
              <a:rPr lang="en-US" sz="2400" b="1" u="sng" dirty="0" smtClean="0"/>
              <a:t>history</a:t>
            </a:r>
            <a:r>
              <a:rPr lang="en-US" sz="2400" dirty="0" smtClean="0"/>
              <a:t> through dance and song.</a:t>
            </a:r>
          </a:p>
          <a:p>
            <a:pPr marL="342900" indent="-342900">
              <a:buFont typeface="Wingdings" charset="2"/>
              <a:buChar char="Ø"/>
            </a:pPr>
            <a:r>
              <a:rPr lang="en-US" sz="2400" dirty="0" smtClean="0"/>
              <a:t>The </a:t>
            </a:r>
            <a:r>
              <a:rPr lang="en-US" sz="2400" b="1" u="sng" dirty="0" smtClean="0"/>
              <a:t>ceremony</a:t>
            </a:r>
            <a:r>
              <a:rPr lang="en-US" sz="2400" dirty="0" smtClean="0"/>
              <a:t> for the reason the potlatch has been called will be conducted. </a:t>
            </a:r>
          </a:p>
          <a:p>
            <a:pPr marL="342900" indent="-342900">
              <a:buFont typeface="Wingdings" charset="2"/>
              <a:buChar char="Ø"/>
            </a:pPr>
            <a:r>
              <a:rPr lang="en-US" sz="2400" dirty="0" smtClean="0"/>
              <a:t>Trained </a:t>
            </a:r>
            <a:r>
              <a:rPr lang="en-US" sz="2400" b="1" u="sng" dirty="0" smtClean="0"/>
              <a:t>speakers</a:t>
            </a:r>
            <a:r>
              <a:rPr lang="en-US" sz="2400" dirty="0" smtClean="0"/>
              <a:t> will conduct the ceremony.</a:t>
            </a:r>
          </a:p>
          <a:p>
            <a:pPr marL="342900" indent="-342900">
              <a:buFont typeface="Wingdings" charset="2"/>
              <a:buChar char="Ø"/>
            </a:pPr>
            <a:r>
              <a:rPr lang="en-US" sz="2400" dirty="0" smtClean="0"/>
              <a:t>Then the wealth that has been brought will be </a:t>
            </a:r>
            <a:r>
              <a:rPr lang="en-US" sz="2400" b="1" u="sng" dirty="0" smtClean="0"/>
              <a:t>distributed</a:t>
            </a:r>
            <a:r>
              <a:rPr lang="en-US" sz="2400" dirty="0" smtClean="0"/>
              <a:t> to the guests.</a:t>
            </a:r>
          </a:p>
          <a:p>
            <a:pPr marL="342900" indent="-342900">
              <a:buFont typeface="Wingdings" charset="2"/>
              <a:buChar char="Ø"/>
            </a:pPr>
            <a:r>
              <a:rPr lang="en-US" sz="2400" dirty="0" smtClean="0"/>
              <a:t>By accepting the gift, you’re saying that you were a </a:t>
            </a:r>
            <a:r>
              <a:rPr lang="en-US" sz="2400" b="1" u="sng" dirty="0" smtClean="0"/>
              <a:t>witness</a:t>
            </a:r>
            <a:r>
              <a:rPr lang="en-US" sz="2400" dirty="0" smtClean="0"/>
              <a:t> to the ceremony and the validity of it. </a:t>
            </a:r>
          </a:p>
          <a:p>
            <a:pPr marL="342900" indent="-342900">
              <a:buFont typeface="Wingdings" charset="2"/>
              <a:buChar char="Ø"/>
            </a:pPr>
            <a:r>
              <a:rPr lang="en-US" sz="2400" dirty="0" smtClean="0"/>
              <a:t>Concluding </a:t>
            </a:r>
            <a:r>
              <a:rPr lang="en-US" sz="2400" b="1" u="sng" dirty="0" smtClean="0"/>
              <a:t>speeches</a:t>
            </a:r>
            <a:r>
              <a:rPr lang="en-US" sz="2400" dirty="0" smtClean="0"/>
              <a:t> by the guests.</a:t>
            </a:r>
          </a:p>
          <a:p>
            <a:pPr marL="342900" indent="-342900">
              <a:buFont typeface="Wingdings" charset="2"/>
              <a:buChar char="Ø"/>
            </a:pPr>
            <a:endParaRPr lang="en-US" sz="2400" dirty="0"/>
          </a:p>
          <a:p>
            <a:pPr marL="342900" indent="-342900">
              <a:buFont typeface="Wingdings" charset="2"/>
              <a:buChar char="Ø"/>
            </a:pPr>
            <a:r>
              <a:rPr lang="en-US" sz="2400" dirty="0" smtClean="0"/>
              <a:t>These ceremonies are important to FN people, as a means of </a:t>
            </a:r>
            <a:r>
              <a:rPr lang="en-US" sz="2400" b="1" u="sng" dirty="0" smtClean="0"/>
              <a:t>acknowledging</a:t>
            </a:r>
            <a:r>
              <a:rPr lang="en-US" sz="2400" dirty="0" smtClean="0"/>
              <a:t> their people and past.</a:t>
            </a:r>
          </a:p>
        </p:txBody>
      </p:sp>
    </p:spTree>
    <p:extLst>
      <p:ext uri="{BB962C8B-B14F-4D97-AF65-F5344CB8AC3E}">
        <p14:creationId xmlns:p14="http://schemas.microsoft.com/office/powerpoint/2010/main" val="3960029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Conflict between Nations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621020"/>
            <a:ext cx="9144000" cy="4154983"/>
          </a:xfrm>
          <a:prstGeom prst="rect">
            <a:avLst/>
          </a:prstGeom>
          <a:noFill/>
        </p:spPr>
        <p:txBody>
          <a:bodyPr wrap="square" rtlCol="0">
            <a:spAutoFit/>
          </a:bodyPr>
          <a:lstStyle/>
          <a:p>
            <a:pPr marL="342900" indent="-342900">
              <a:buFont typeface="Wingdings" charset="2"/>
              <a:buChar char="Ø"/>
            </a:pPr>
            <a:r>
              <a:rPr lang="en-US" sz="2400" dirty="0" smtClean="0"/>
              <a:t>Conflict amongst FN was </a:t>
            </a:r>
            <a:r>
              <a:rPr lang="en-US" sz="2400" b="1" u="sng" dirty="0" smtClean="0"/>
              <a:t>inevitable</a:t>
            </a:r>
            <a:r>
              <a:rPr lang="en-US" sz="2400" dirty="0" smtClean="0"/>
              <a:t> </a:t>
            </a:r>
            <a:r>
              <a:rPr lang="mr-IN" sz="2400" dirty="0" smtClean="0"/>
              <a:t>–</a:t>
            </a:r>
            <a:r>
              <a:rPr lang="en-US" sz="2400" dirty="0" smtClean="0"/>
              <a:t> trade routes, proximity to similar </a:t>
            </a:r>
            <a:r>
              <a:rPr lang="en-US" sz="2400" b="1" u="sng" dirty="0" smtClean="0"/>
              <a:t>resources</a:t>
            </a:r>
            <a:r>
              <a:rPr lang="en-US" sz="2400" dirty="0" smtClean="0"/>
              <a:t>, slavery, etc.</a:t>
            </a:r>
          </a:p>
          <a:p>
            <a:pPr marL="342900" indent="-342900">
              <a:buFont typeface="Wingdings" charset="2"/>
              <a:buChar char="Ø"/>
            </a:pPr>
            <a:endParaRPr lang="en-US" sz="2400" dirty="0"/>
          </a:p>
          <a:p>
            <a:pPr marL="342900" indent="-342900">
              <a:buFont typeface="Wingdings" charset="2"/>
              <a:buChar char="Ø"/>
            </a:pPr>
            <a:r>
              <a:rPr lang="en-US" sz="2400" dirty="0" smtClean="0"/>
              <a:t>Wars were </a:t>
            </a:r>
            <a:r>
              <a:rPr lang="en-US" sz="2400" b="1" u="sng" dirty="0" smtClean="0"/>
              <a:t>fought</a:t>
            </a:r>
            <a:r>
              <a:rPr lang="en-US" sz="2400" dirty="0" smtClean="0"/>
              <a:t> to preserve traditional </a:t>
            </a:r>
            <a:r>
              <a:rPr lang="en-US" sz="2400" b="1" u="sng" dirty="0" smtClean="0"/>
              <a:t>territories</a:t>
            </a:r>
            <a:r>
              <a:rPr lang="en-US" sz="2400" dirty="0" smtClean="0"/>
              <a:t>, to </a:t>
            </a:r>
            <a:r>
              <a:rPr lang="en-US" sz="2400" b="1" u="sng" dirty="0" smtClean="0"/>
              <a:t>expand</a:t>
            </a:r>
            <a:r>
              <a:rPr lang="en-US" sz="2400" dirty="0" smtClean="0"/>
              <a:t> their </a:t>
            </a:r>
            <a:r>
              <a:rPr lang="en-US" sz="2400" b="1" u="sng" dirty="0" smtClean="0"/>
              <a:t>territory</a:t>
            </a:r>
            <a:r>
              <a:rPr lang="en-US" sz="2400" dirty="0" smtClean="0"/>
              <a:t> and to acquire goods and </a:t>
            </a:r>
            <a:r>
              <a:rPr lang="en-US" sz="2400" b="1" u="sng" dirty="0" smtClean="0"/>
              <a:t>slaves</a:t>
            </a:r>
            <a:r>
              <a:rPr lang="en-US" sz="2400" dirty="0" smtClean="0"/>
              <a:t>.</a:t>
            </a:r>
          </a:p>
          <a:p>
            <a:pPr marL="342900" indent="-342900">
              <a:buFont typeface="Wingdings" charset="2"/>
              <a:buChar char="Ø"/>
            </a:pPr>
            <a:endParaRPr lang="en-US" sz="2400" dirty="0"/>
          </a:p>
          <a:p>
            <a:pPr marL="342900" indent="-342900">
              <a:buFont typeface="Wingdings" charset="2"/>
              <a:buChar char="Ø"/>
            </a:pPr>
            <a:r>
              <a:rPr lang="en-US" sz="2400" dirty="0" smtClean="0"/>
              <a:t>Some groups were far more aggressive then others. For instance, the Haida were known to travel far down the coast </a:t>
            </a:r>
            <a:r>
              <a:rPr lang="mr-IN" sz="2400" dirty="0" smtClean="0"/>
              <a:t>–</a:t>
            </a:r>
            <a:r>
              <a:rPr lang="en-US" sz="2400" dirty="0" smtClean="0"/>
              <a:t> as far as Vancouver Island to </a:t>
            </a:r>
            <a:r>
              <a:rPr lang="en-US" sz="2400" b="1" u="sng" dirty="0" smtClean="0"/>
              <a:t>raid</a:t>
            </a:r>
            <a:r>
              <a:rPr lang="en-US" sz="2400" dirty="0" smtClean="0"/>
              <a:t> camps.</a:t>
            </a:r>
          </a:p>
          <a:p>
            <a:pPr marL="342900" indent="-342900">
              <a:buFont typeface="Wingdings" charset="2"/>
              <a:buChar char="Ø"/>
            </a:pPr>
            <a:endParaRPr lang="en-US" sz="2400" dirty="0" smtClean="0"/>
          </a:p>
          <a:p>
            <a:pPr marL="342900" indent="-342900">
              <a:buFont typeface="Wingdings" charset="2"/>
              <a:buChar char="Ø"/>
            </a:pPr>
            <a:endParaRPr lang="en-US" sz="2400" dirty="0" smtClean="0"/>
          </a:p>
        </p:txBody>
      </p:sp>
      <p:pic>
        <p:nvPicPr>
          <p:cNvPr id="4" name="Picture 3" descr="nwcam2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46616"/>
            <a:ext cx="9144000" cy="1911383"/>
          </a:xfrm>
          <a:prstGeom prst="rect">
            <a:avLst/>
          </a:prstGeom>
        </p:spPr>
      </p:pic>
    </p:spTree>
    <p:extLst>
      <p:ext uri="{BB962C8B-B14F-4D97-AF65-F5344CB8AC3E}">
        <p14:creationId xmlns:p14="http://schemas.microsoft.com/office/powerpoint/2010/main" val="1014174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Conflict between Nations</a:t>
            </a:r>
            <a:endParaRPr lang="en-US" dirty="0">
              <a:solidFill>
                <a:schemeClr val="tx2">
                  <a:lumMod val="40000"/>
                  <a:lumOff val="60000"/>
                </a:schemeClr>
              </a:solidFill>
            </a:endParaRPr>
          </a:p>
        </p:txBody>
      </p:sp>
      <p:sp>
        <p:nvSpPr>
          <p:cNvPr id="3" name="TextBox 2"/>
          <p:cNvSpPr txBox="1"/>
          <p:nvPr/>
        </p:nvSpPr>
        <p:spPr>
          <a:xfrm>
            <a:off x="1" y="1621020"/>
            <a:ext cx="6199038" cy="5262979"/>
          </a:xfrm>
          <a:prstGeom prst="rect">
            <a:avLst/>
          </a:prstGeom>
          <a:noFill/>
        </p:spPr>
        <p:txBody>
          <a:bodyPr wrap="square" rtlCol="0">
            <a:spAutoFit/>
          </a:bodyPr>
          <a:lstStyle/>
          <a:p>
            <a:pPr marL="342900" indent="-342900">
              <a:buFont typeface="Wingdings" charset="2"/>
              <a:buChar char="Ø"/>
            </a:pPr>
            <a:r>
              <a:rPr lang="en-US" sz="2400" dirty="0" smtClean="0"/>
              <a:t>Prior to battle, </a:t>
            </a:r>
            <a:r>
              <a:rPr lang="en-US" sz="2400" b="1" u="sng" dirty="0" smtClean="0"/>
              <a:t>warriors</a:t>
            </a:r>
            <a:r>
              <a:rPr lang="en-US" sz="2400" dirty="0" smtClean="0"/>
              <a:t> often fasted and purified themselves.</a:t>
            </a:r>
          </a:p>
          <a:p>
            <a:pPr marL="342900" indent="-342900">
              <a:buFont typeface="Wingdings" charset="2"/>
              <a:buChar char="Ø"/>
            </a:pPr>
            <a:r>
              <a:rPr lang="en-US" sz="2400" dirty="0" smtClean="0"/>
              <a:t>Families, and Elders would often support this by keeping </a:t>
            </a:r>
            <a:r>
              <a:rPr lang="en-US" sz="2400" b="1" u="sng" dirty="0" smtClean="0"/>
              <a:t>themselves</a:t>
            </a:r>
            <a:r>
              <a:rPr lang="en-US" sz="2400" dirty="0" smtClean="0"/>
              <a:t> pure.</a:t>
            </a:r>
          </a:p>
          <a:p>
            <a:pPr marL="342900" indent="-342900">
              <a:buFont typeface="Wingdings" charset="2"/>
              <a:buChar char="Ø"/>
            </a:pPr>
            <a:r>
              <a:rPr lang="en-US" sz="2400" dirty="0" smtClean="0"/>
              <a:t>Wooden </a:t>
            </a:r>
            <a:r>
              <a:rPr lang="en-US" sz="2400" b="1" u="sng" dirty="0" smtClean="0"/>
              <a:t>helmets</a:t>
            </a:r>
            <a:r>
              <a:rPr lang="en-US" sz="2400" dirty="0" smtClean="0"/>
              <a:t> and protective </a:t>
            </a:r>
            <a:r>
              <a:rPr lang="en-US" sz="2400" b="1" u="sng" dirty="0" err="1" smtClean="0"/>
              <a:t>armour</a:t>
            </a:r>
            <a:r>
              <a:rPr lang="en-US" sz="2400" dirty="0" smtClean="0"/>
              <a:t> made of elk skin, were worn by some people. </a:t>
            </a:r>
            <a:endParaRPr lang="en-US" sz="2400" dirty="0"/>
          </a:p>
          <a:p>
            <a:pPr marL="342900" indent="-342900">
              <a:buFont typeface="Wingdings" charset="2"/>
              <a:buChar char="Ø"/>
            </a:pPr>
            <a:r>
              <a:rPr lang="en-US" sz="2400" dirty="0" smtClean="0"/>
              <a:t>Defensive sites were constructed on </a:t>
            </a:r>
            <a:r>
              <a:rPr lang="en-US" sz="2400" b="1" u="sng" dirty="0" smtClean="0"/>
              <a:t>hilltops</a:t>
            </a:r>
            <a:r>
              <a:rPr lang="en-US" sz="2400" dirty="0" smtClean="0"/>
              <a:t>; utilizing </a:t>
            </a:r>
            <a:r>
              <a:rPr lang="en-US" sz="2400" b="1" u="sng" dirty="0" smtClean="0"/>
              <a:t>fortified</a:t>
            </a:r>
            <a:r>
              <a:rPr lang="en-US" sz="2400" dirty="0" smtClean="0"/>
              <a:t> log walls and defensive weapons such as rocks, spears and logs. </a:t>
            </a:r>
            <a:endParaRPr lang="en-US" sz="2400" dirty="0"/>
          </a:p>
          <a:p>
            <a:pPr marL="342900" indent="-342900">
              <a:buFont typeface="Wingdings" charset="2"/>
              <a:buChar char="Ø"/>
            </a:pPr>
            <a:r>
              <a:rPr lang="en-US" sz="2400" dirty="0" smtClean="0"/>
              <a:t>Warrior returning after war, had to clear their minds and bodies of the </a:t>
            </a:r>
            <a:r>
              <a:rPr lang="en-US" sz="2400" b="1" u="sng" dirty="0" smtClean="0"/>
              <a:t>energy</a:t>
            </a:r>
            <a:r>
              <a:rPr lang="en-US" sz="2400" dirty="0" smtClean="0"/>
              <a:t> connected with war before re-entering society.</a:t>
            </a:r>
          </a:p>
          <a:p>
            <a:pPr marL="342900" indent="-342900">
              <a:buFont typeface="Wingdings" charset="2"/>
              <a:buChar char="Ø"/>
            </a:pPr>
            <a:endParaRPr lang="en-US" sz="2400" dirty="0" smtClean="0"/>
          </a:p>
          <a:p>
            <a:pPr marL="342900" indent="-342900">
              <a:buFont typeface="Wingdings" charset="2"/>
              <a:buChar char="Ø"/>
            </a:pPr>
            <a:endParaRPr lang="en-US" sz="2400" dirty="0" smtClean="0"/>
          </a:p>
        </p:txBody>
      </p:sp>
      <p:pic>
        <p:nvPicPr>
          <p:cNvPr id="5" name="Picture 4" descr="3538ecdc235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038" y="1621019"/>
            <a:ext cx="2944961" cy="5236981"/>
          </a:xfrm>
          <a:prstGeom prst="rect">
            <a:avLst/>
          </a:prstGeom>
        </p:spPr>
      </p:pic>
    </p:spTree>
    <p:extLst>
      <p:ext uri="{BB962C8B-B14F-4D97-AF65-F5344CB8AC3E}">
        <p14:creationId xmlns:p14="http://schemas.microsoft.com/office/powerpoint/2010/main" val="1517241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Sharing the Land and Resources</a:t>
            </a:r>
            <a:endParaRPr lang="en-US" dirty="0">
              <a:solidFill>
                <a:schemeClr val="tx2">
                  <a:lumMod val="40000"/>
                  <a:lumOff val="60000"/>
                </a:schemeClr>
              </a:solidFill>
            </a:endParaRPr>
          </a:p>
        </p:txBody>
      </p:sp>
      <p:sp>
        <p:nvSpPr>
          <p:cNvPr id="3" name="TextBox 2"/>
          <p:cNvSpPr txBox="1"/>
          <p:nvPr/>
        </p:nvSpPr>
        <p:spPr>
          <a:xfrm>
            <a:off x="0" y="1143000"/>
            <a:ext cx="9143999" cy="6340198"/>
          </a:xfrm>
          <a:prstGeom prst="rect">
            <a:avLst/>
          </a:prstGeom>
          <a:noFill/>
        </p:spPr>
        <p:txBody>
          <a:bodyPr wrap="square" rtlCol="0">
            <a:spAutoFit/>
          </a:bodyPr>
          <a:lstStyle/>
          <a:p>
            <a:r>
              <a:rPr lang="en-US" sz="3600" dirty="0" smtClean="0"/>
              <a:t>Imagine </a:t>
            </a:r>
            <a:r>
              <a:rPr lang="en-US" sz="3600" dirty="0"/>
              <a:t>what our lives would be like if we had no money to purchase items we did not make. </a:t>
            </a:r>
            <a:endParaRPr lang="en-US" sz="3600" dirty="0" smtClean="0"/>
          </a:p>
          <a:p>
            <a:endParaRPr lang="en-US" sz="3600" dirty="0"/>
          </a:p>
          <a:p>
            <a:r>
              <a:rPr lang="en-US" sz="3600" dirty="0" smtClean="0"/>
              <a:t>Would </a:t>
            </a:r>
            <a:r>
              <a:rPr lang="en-US" sz="3600" dirty="0"/>
              <a:t>you be able to survive if you and your family had to produce everything you needed to live</a:t>
            </a:r>
            <a:r>
              <a:rPr lang="en-US" sz="3600" dirty="0" smtClean="0"/>
              <a:t>?</a:t>
            </a:r>
            <a:endParaRPr lang="en-US" sz="3600" dirty="0"/>
          </a:p>
          <a:p>
            <a:r>
              <a:rPr lang="en-US" sz="3600" dirty="0" smtClean="0"/>
              <a:t>Create an extensive list </a:t>
            </a:r>
            <a:r>
              <a:rPr lang="mr-IN" sz="3600" dirty="0" smtClean="0"/>
              <a:t>–</a:t>
            </a:r>
            <a:r>
              <a:rPr lang="en-US" sz="3600" dirty="0" smtClean="0"/>
              <a:t> illustrating what you would need to produce.</a:t>
            </a:r>
            <a:endParaRPr lang="en-US" sz="3600" dirty="0"/>
          </a:p>
          <a:p>
            <a:r>
              <a:rPr lang="en-US" sz="3600" dirty="0" smtClean="0"/>
              <a:t>How </a:t>
            </a:r>
            <a:r>
              <a:rPr lang="en-US" sz="3600" dirty="0"/>
              <a:t>would you get items you could not produce? </a:t>
            </a:r>
            <a:endParaRPr lang="en-US" sz="3600" dirty="0" smtClean="0"/>
          </a:p>
          <a:p>
            <a:endParaRPr lang="en-US" sz="2800" dirty="0"/>
          </a:p>
          <a:p>
            <a:endParaRPr lang="en-US" dirty="0"/>
          </a:p>
        </p:txBody>
      </p:sp>
    </p:spTree>
    <p:extLst>
      <p:ext uri="{BB962C8B-B14F-4D97-AF65-F5344CB8AC3E}">
        <p14:creationId xmlns:p14="http://schemas.microsoft.com/office/powerpoint/2010/main" val="3690412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30"/>
            <a:ext cx="9144000" cy="1143000"/>
          </a:xfrm>
        </p:spPr>
        <p:txBody>
          <a:bodyPr/>
          <a:lstStyle/>
          <a:p>
            <a:r>
              <a:rPr lang="en-US" dirty="0" smtClean="0"/>
              <a:t>Test </a:t>
            </a:r>
            <a:r>
              <a:rPr lang="mr-IN" dirty="0" smtClean="0"/>
              <a:t>–</a:t>
            </a:r>
            <a:r>
              <a:rPr lang="en-US" dirty="0" smtClean="0"/>
              <a:t> Friday Oct 18</a:t>
            </a:r>
            <a:r>
              <a:rPr lang="en-US" baseline="30000" dirty="0" smtClean="0"/>
              <a:t>th</a:t>
            </a:r>
            <a:r>
              <a:rPr lang="en-US" dirty="0" smtClean="0"/>
              <a:t>/21</a:t>
            </a:r>
            <a:r>
              <a:rPr lang="en-US" baseline="30000" dirty="0" smtClean="0"/>
              <a:t>st</a:t>
            </a:r>
            <a:r>
              <a:rPr lang="en-US" dirty="0" smtClean="0"/>
              <a:t> </a:t>
            </a:r>
            <a:endParaRPr lang="en-US" dirty="0"/>
          </a:p>
        </p:txBody>
      </p:sp>
      <p:sp>
        <p:nvSpPr>
          <p:cNvPr id="3" name="Content Placeholder 2"/>
          <p:cNvSpPr>
            <a:spLocks noGrp="1"/>
          </p:cNvSpPr>
          <p:nvPr>
            <p:ph idx="1"/>
          </p:nvPr>
        </p:nvSpPr>
        <p:spPr>
          <a:xfrm>
            <a:off x="0" y="1133270"/>
            <a:ext cx="9144000" cy="5724730"/>
          </a:xfrm>
        </p:spPr>
        <p:txBody>
          <a:bodyPr numCol="2">
            <a:normAutofit/>
          </a:bodyPr>
          <a:lstStyle/>
          <a:p>
            <a:pPr marL="0" indent="0">
              <a:buNone/>
            </a:pPr>
            <a:r>
              <a:rPr lang="en-US" dirty="0" smtClean="0"/>
              <a:t>October 18</a:t>
            </a:r>
            <a:r>
              <a:rPr lang="en-US" baseline="30000" dirty="0" smtClean="0"/>
              <a:t>th</a:t>
            </a:r>
            <a:r>
              <a:rPr lang="en-US" dirty="0" smtClean="0"/>
              <a:t> </a:t>
            </a:r>
          </a:p>
          <a:p>
            <a:pPr marL="0" indent="0">
              <a:buNone/>
            </a:pPr>
            <a:r>
              <a:rPr lang="en-US" dirty="0"/>
              <a:t>	</a:t>
            </a:r>
            <a:r>
              <a:rPr lang="en-US" dirty="0" smtClean="0"/>
              <a:t>Definitions</a:t>
            </a:r>
          </a:p>
          <a:p>
            <a:pPr marL="0" indent="0">
              <a:buNone/>
            </a:pPr>
            <a:r>
              <a:rPr lang="en-US" dirty="0"/>
              <a:t>	</a:t>
            </a:r>
            <a:r>
              <a:rPr lang="en-US" dirty="0" smtClean="0"/>
              <a:t>Mapping</a:t>
            </a:r>
          </a:p>
          <a:p>
            <a:pPr marL="0" indent="0">
              <a:buNone/>
            </a:pPr>
            <a:r>
              <a:rPr lang="en-US" dirty="0"/>
              <a:t>	</a:t>
            </a:r>
            <a:r>
              <a:rPr lang="en-US" dirty="0" smtClean="0"/>
              <a:t>Short Answer</a:t>
            </a:r>
          </a:p>
          <a:p>
            <a:pPr marL="0" indent="0">
              <a:buNone/>
            </a:pPr>
            <a:endParaRPr lang="en-US" dirty="0"/>
          </a:p>
          <a:p>
            <a:pPr marL="0" indent="0">
              <a:buNone/>
            </a:pPr>
            <a:r>
              <a:rPr lang="en-US" dirty="0" smtClean="0"/>
              <a:t>Oct 21</a:t>
            </a:r>
            <a:r>
              <a:rPr lang="en-US" baseline="30000" dirty="0" smtClean="0"/>
              <a:t>st</a:t>
            </a:r>
            <a:r>
              <a:rPr lang="en-US" dirty="0" smtClean="0"/>
              <a:t> </a:t>
            </a:r>
          </a:p>
          <a:p>
            <a:pPr marL="0" indent="0">
              <a:buNone/>
            </a:pPr>
            <a:r>
              <a:rPr lang="en-US" dirty="0"/>
              <a:t>	</a:t>
            </a:r>
            <a:r>
              <a:rPr lang="en-US" dirty="0" smtClean="0"/>
              <a:t>Essay</a:t>
            </a:r>
            <a:endParaRPr lang="en-US" dirty="0"/>
          </a:p>
        </p:txBody>
      </p:sp>
    </p:spTree>
    <p:extLst>
      <p:ext uri="{BB962C8B-B14F-4D97-AF65-F5344CB8AC3E}">
        <p14:creationId xmlns:p14="http://schemas.microsoft.com/office/powerpoint/2010/main" val="1972202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30"/>
            <a:ext cx="9144000" cy="1143000"/>
          </a:xfrm>
        </p:spPr>
        <p:txBody>
          <a:bodyPr/>
          <a:lstStyle/>
          <a:p>
            <a:r>
              <a:rPr lang="en-US" b="1" u="sng" dirty="0" smtClean="0"/>
              <a:t>Section 1 - Definitions</a:t>
            </a:r>
            <a:endParaRPr lang="en-US" b="1" u="sng" dirty="0"/>
          </a:p>
        </p:txBody>
      </p:sp>
      <p:sp>
        <p:nvSpPr>
          <p:cNvPr id="3" name="Content Placeholder 2"/>
          <p:cNvSpPr>
            <a:spLocks noGrp="1"/>
          </p:cNvSpPr>
          <p:nvPr>
            <p:ph idx="1"/>
          </p:nvPr>
        </p:nvSpPr>
        <p:spPr>
          <a:xfrm>
            <a:off x="0" y="1133270"/>
            <a:ext cx="9144000" cy="5724730"/>
          </a:xfrm>
        </p:spPr>
        <p:txBody>
          <a:bodyPr numCol="2">
            <a:normAutofit/>
          </a:bodyPr>
          <a:lstStyle/>
          <a:p>
            <a:pPr lvl="0"/>
            <a:r>
              <a:rPr lang="en-US" dirty="0" smtClean="0"/>
              <a:t>Choose 4 of the following 9 terms to define and give an example of it.</a:t>
            </a:r>
          </a:p>
          <a:p>
            <a:pPr marL="514350" lvl="0" indent="-514350">
              <a:buFont typeface="+mj-lt"/>
              <a:buAutoNum type="arabicPeriod"/>
            </a:pPr>
            <a:r>
              <a:rPr lang="en-US" dirty="0" smtClean="0"/>
              <a:t>Elder</a:t>
            </a:r>
            <a:endParaRPr lang="en-CA" dirty="0"/>
          </a:p>
          <a:p>
            <a:pPr marL="514350" lvl="0" indent="-514350">
              <a:buFont typeface="+mj-lt"/>
              <a:buAutoNum type="arabicPeriod"/>
            </a:pPr>
            <a:r>
              <a:rPr lang="en-US" dirty="0" err="1"/>
              <a:t>Oolichan</a:t>
            </a:r>
            <a:endParaRPr lang="en-CA" dirty="0"/>
          </a:p>
          <a:p>
            <a:pPr marL="514350" lvl="0" indent="-514350">
              <a:buFont typeface="+mj-lt"/>
              <a:buAutoNum type="arabicPeriod"/>
            </a:pPr>
            <a:r>
              <a:rPr lang="en-US" dirty="0"/>
              <a:t>Intertidal Zone</a:t>
            </a:r>
            <a:endParaRPr lang="en-CA" dirty="0"/>
          </a:p>
          <a:p>
            <a:pPr marL="514350" lvl="0" indent="-514350">
              <a:buFont typeface="+mj-lt"/>
              <a:buAutoNum type="arabicPeriod"/>
            </a:pPr>
            <a:r>
              <a:rPr lang="en-US" dirty="0"/>
              <a:t>Seasonal Rounds</a:t>
            </a:r>
            <a:endParaRPr lang="en-CA" dirty="0"/>
          </a:p>
          <a:p>
            <a:pPr marL="514350" lvl="0" indent="-514350">
              <a:buFont typeface="+mj-lt"/>
              <a:buAutoNum type="arabicPeriod"/>
            </a:pPr>
            <a:r>
              <a:rPr lang="en-US" dirty="0"/>
              <a:t>Muskeg</a:t>
            </a:r>
            <a:endParaRPr lang="en-CA" dirty="0"/>
          </a:p>
          <a:p>
            <a:pPr marL="514350" lvl="0" indent="-514350">
              <a:buFont typeface="+mj-lt"/>
              <a:buAutoNum type="arabicPeriod"/>
            </a:pPr>
            <a:r>
              <a:rPr lang="en-US" dirty="0"/>
              <a:t>Stewardship</a:t>
            </a:r>
            <a:endParaRPr lang="en-CA" dirty="0"/>
          </a:p>
          <a:p>
            <a:pPr marL="514350" lvl="0" indent="-514350">
              <a:buFont typeface="+mj-lt"/>
              <a:buAutoNum type="arabicPeriod"/>
            </a:pPr>
            <a:endParaRPr lang="en-US" dirty="0" smtClean="0"/>
          </a:p>
          <a:p>
            <a:pPr marL="514350" lvl="0" indent="-514350">
              <a:buFont typeface="+mj-lt"/>
              <a:buAutoNum type="arabicPeriod"/>
            </a:pPr>
            <a:endParaRPr lang="en-US" dirty="0"/>
          </a:p>
          <a:p>
            <a:pPr marL="514350" lvl="0" indent="-514350">
              <a:buFont typeface="+mj-lt"/>
              <a:buAutoNum type="arabicPeriod"/>
            </a:pPr>
            <a:endParaRPr lang="en-US" dirty="0" smtClean="0"/>
          </a:p>
          <a:p>
            <a:pPr marL="514350" lvl="0" indent="-514350">
              <a:buFont typeface="+mj-lt"/>
              <a:buAutoNum type="arabicPeriod"/>
            </a:pPr>
            <a:endParaRPr lang="en-US" dirty="0"/>
          </a:p>
          <a:p>
            <a:pPr marL="514350" lvl="0" indent="-514350">
              <a:buFont typeface="+mj-lt"/>
              <a:buAutoNum type="arabicPeriod"/>
            </a:pPr>
            <a:r>
              <a:rPr lang="en-US" dirty="0" smtClean="0"/>
              <a:t>Obsidian</a:t>
            </a:r>
            <a:endParaRPr lang="en-CA" dirty="0"/>
          </a:p>
          <a:p>
            <a:pPr marL="514350" lvl="0" indent="-514350">
              <a:buFont typeface="+mj-lt"/>
              <a:buAutoNum type="arabicPeriod"/>
            </a:pPr>
            <a:r>
              <a:rPr lang="en-US" dirty="0"/>
              <a:t>Medium of Exchange</a:t>
            </a:r>
            <a:endParaRPr lang="en-CA" dirty="0"/>
          </a:p>
          <a:p>
            <a:pPr marL="514350" lvl="0" indent="-514350">
              <a:buFont typeface="+mj-lt"/>
              <a:buAutoNum type="arabicPeriod"/>
            </a:pPr>
            <a:r>
              <a:rPr lang="en-US" dirty="0"/>
              <a:t>Lahal</a:t>
            </a:r>
            <a:endParaRPr lang="en-CA" dirty="0"/>
          </a:p>
          <a:p>
            <a:pPr marL="0" indent="0">
              <a:buNone/>
            </a:pPr>
            <a:endParaRPr lang="en-US" dirty="0"/>
          </a:p>
        </p:txBody>
      </p:sp>
    </p:spTree>
    <p:extLst>
      <p:ext uri="{BB962C8B-B14F-4D97-AF65-F5344CB8AC3E}">
        <p14:creationId xmlns:p14="http://schemas.microsoft.com/office/powerpoint/2010/main" val="1018930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30"/>
            <a:ext cx="9144000" cy="1143000"/>
          </a:xfrm>
        </p:spPr>
        <p:txBody>
          <a:bodyPr/>
          <a:lstStyle/>
          <a:p>
            <a:r>
              <a:rPr lang="en-US" b="1" u="sng" dirty="0"/>
              <a:t>Section 2- Mapping Section</a:t>
            </a:r>
            <a:endParaRPr lang="en-CA" dirty="0"/>
          </a:p>
        </p:txBody>
      </p:sp>
      <p:sp>
        <p:nvSpPr>
          <p:cNvPr id="3" name="Content Placeholder 2"/>
          <p:cNvSpPr>
            <a:spLocks noGrp="1"/>
          </p:cNvSpPr>
          <p:nvPr>
            <p:ph idx="1"/>
          </p:nvPr>
        </p:nvSpPr>
        <p:spPr>
          <a:xfrm>
            <a:off x="0" y="1133270"/>
            <a:ext cx="9144000" cy="5724730"/>
          </a:xfrm>
        </p:spPr>
        <p:txBody>
          <a:bodyPr>
            <a:noAutofit/>
          </a:bodyPr>
          <a:lstStyle/>
          <a:p>
            <a:r>
              <a:rPr lang="en-US" dirty="0" smtClean="0"/>
              <a:t>On </a:t>
            </a:r>
            <a:r>
              <a:rPr lang="en-US" dirty="0"/>
              <a:t>the Map Below, identify (by drawing) the location of the following places in British Columbia.</a:t>
            </a:r>
            <a:endParaRPr lang="en-CA" dirty="0"/>
          </a:p>
          <a:p>
            <a:pPr lvl="3"/>
            <a:r>
              <a:rPr lang="en-US" sz="3200" dirty="0"/>
              <a:t>(2) Mountain Ranges: Cascade, Coast, Rockies, Columbia</a:t>
            </a:r>
            <a:endParaRPr lang="en-CA" sz="3200" dirty="0"/>
          </a:p>
          <a:p>
            <a:pPr lvl="3"/>
            <a:r>
              <a:rPr lang="en-US" sz="3200" dirty="0"/>
              <a:t>(3) Rivers: Fraser, Thompson, Kootenay, Columbia, Skeena</a:t>
            </a:r>
            <a:endParaRPr lang="en-CA" sz="3200" dirty="0"/>
          </a:p>
          <a:p>
            <a:pPr lvl="3"/>
            <a:r>
              <a:rPr lang="en-US" sz="3200" dirty="0"/>
              <a:t>(3) FN Territories: </a:t>
            </a:r>
            <a:r>
              <a:rPr lang="en-US" sz="3200" dirty="0" err="1"/>
              <a:t>Kwakwaka’wakw</a:t>
            </a:r>
            <a:r>
              <a:rPr lang="en-US" sz="3200" dirty="0"/>
              <a:t> , Haida, </a:t>
            </a:r>
            <a:r>
              <a:rPr lang="en-US" sz="3200" dirty="0" err="1"/>
              <a:t>Sto:lo</a:t>
            </a:r>
            <a:r>
              <a:rPr lang="en-US" sz="3200" dirty="0"/>
              <a:t>, Squamish, Nisga’a</a:t>
            </a:r>
            <a:endParaRPr lang="en-CA" sz="3200" dirty="0"/>
          </a:p>
          <a:p>
            <a:pPr lvl="3"/>
            <a:r>
              <a:rPr lang="en-US" sz="3200" dirty="0"/>
              <a:t>(2) Lakes: Kootenay, Harrison, Okanagan, </a:t>
            </a:r>
            <a:r>
              <a:rPr lang="en-US" sz="3200" dirty="0" err="1"/>
              <a:t>Atlin</a:t>
            </a:r>
            <a:r>
              <a:rPr lang="en-US" sz="3200" dirty="0"/>
              <a:t>, </a:t>
            </a:r>
            <a:r>
              <a:rPr lang="en-US" sz="3200" dirty="0" err="1" smtClean="0"/>
              <a:t>Quesnel</a:t>
            </a:r>
            <a:endParaRPr lang="en-CA" sz="3200" dirty="0"/>
          </a:p>
        </p:txBody>
      </p:sp>
    </p:spTree>
    <p:extLst>
      <p:ext uri="{BB962C8B-B14F-4D97-AF65-F5344CB8AC3E}">
        <p14:creationId xmlns:p14="http://schemas.microsoft.com/office/powerpoint/2010/main" val="3350023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31"/>
            <a:ext cx="9144000" cy="2606955"/>
          </a:xfrm>
        </p:spPr>
        <p:txBody>
          <a:bodyPr>
            <a:normAutofit fontScale="90000"/>
          </a:bodyPr>
          <a:lstStyle/>
          <a:p>
            <a:r>
              <a:rPr lang="en-US" b="1" u="sng" dirty="0"/>
              <a:t>Section 3 - Short Answer – Choose 10 of the following 20 questions to answer. Always offer examples to supplement your responses.</a:t>
            </a:r>
            <a:endParaRPr lang="en-CA" dirty="0"/>
          </a:p>
        </p:txBody>
      </p:sp>
      <p:sp>
        <p:nvSpPr>
          <p:cNvPr id="3" name="Content Placeholder 2"/>
          <p:cNvSpPr>
            <a:spLocks noGrp="1"/>
          </p:cNvSpPr>
          <p:nvPr>
            <p:ph idx="1"/>
          </p:nvPr>
        </p:nvSpPr>
        <p:spPr>
          <a:xfrm>
            <a:off x="0" y="2805760"/>
            <a:ext cx="9144000" cy="4052239"/>
          </a:xfrm>
        </p:spPr>
        <p:txBody>
          <a:bodyPr>
            <a:noAutofit/>
          </a:bodyPr>
          <a:lstStyle/>
          <a:p>
            <a:pPr marL="514350" lvl="0" indent="-514350">
              <a:buFont typeface="+mj-lt"/>
              <a:buAutoNum type="arabicPeriod"/>
            </a:pPr>
            <a:r>
              <a:rPr lang="en-US" dirty="0"/>
              <a:t>Explain the difference between the Metis, Inuit and First Nations in Canada. </a:t>
            </a:r>
            <a:endParaRPr lang="en-CA" dirty="0"/>
          </a:p>
          <a:p>
            <a:pPr marL="514350" lvl="0" indent="-514350">
              <a:buFont typeface="+mj-lt"/>
              <a:buAutoNum type="arabicPeriod"/>
            </a:pPr>
            <a:r>
              <a:rPr lang="en-US" dirty="0"/>
              <a:t>Explain the Story of the “Raven and the First Men” and the significance to FN people.</a:t>
            </a:r>
            <a:endParaRPr lang="en-CA" dirty="0"/>
          </a:p>
          <a:p>
            <a:pPr marL="514350" lvl="0" indent="-514350">
              <a:buFont typeface="+mj-lt"/>
              <a:buAutoNum type="arabicPeriod"/>
            </a:pPr>
            <a:r>
              <a:rPr lang="en-US" dirty="0"/>
              <a:t>Explain the Story of “Turtle Island” and the significance to FN people.</a:t>
            </a:r>
            <a:endParaRPr lang="en-CA" dirty="0"/>
          </a:p>
          <a:p>
            <a:endParaRPr lang="en-CA" sz="3200" dirty="0"/>
          </a:p>
        </p:txBody>
      </p:sp>
    </p:spTree>
    <p:extLst>
      <p:ext uri="{BB962C8B-B14F-4D97-AF65-F5344CB8AC3E}">
        <p14:creationId xmlns:p14="http://schemas.microsoft.com/office/powerpoint/2010/main" val="1883242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pPr marL="514350" lvl="0" indent="-514350">
              <a:buFont typeface="+mj-lt"/>
              <a:buAutoNum type="arabicPeriod" startAt="4"/>
            </a:pPr>
            <a:r>
              <a:rPr lang="en-US" sz="2800" dirty="0"/>
              <a:t>Explain the Theories around how “First Peoples” arrived in North America (make reference to the </a:t>
            </a:r>
            <a:r>
              <a:rPr lang="en-US" sz="2800" dirty="0" err="1"/>
              <a:t>Beringia</a:t>
            </a:r>
            <a:r>
              <a:rPr lang="en-US" sz="2800" dirty="0"/>
              <a:t> Theory, Sea Routes, (be sure to reference dates) and why it’s important to First Peoples today. </a:t>
            </a:r>
            <a:endParaRPr lang="en-CA" sz="2800" dirty="0"/>
          </a:p>
          <a:p>
            <a:pPr marL="514350" lvl="0" indent="-514350">
              <a:buFont typeface="+mj-lt"/>
              <a:buAutoNum type="arabicPeriod" startAt="4"/>
            </a:pPr>
            <a:r>
              <a:rPr lang="en-US" sz="2800" dirty="0"/>
              <a:t>Explain what a worldview is, how it is constructed, and how it differs between First Peoples and Western Europeans? </a:t>
            </a:r>
            <a:endParaRPr lang="en-CA" sz="2800" dirty="0"/>
          </a:p>
          <a:p>
            <a:pPr marL="514350" lvl="0" indent="-514350">
              <a:buFont typeface="+mj-lt"/>
              <a:buAutoNum type="arabicPeriod" startAt="4"/>
            </a:pPr>
            <a:r>
              <a:rPr lang="en-US" sz="2800" dirty="0"/>
              <a:t>Explain what a Traditional Territory is, with reference to the traditional territories of the 4 tribes M.S.S is found on. </a:t>
            </a:r>
            <a:endParaRPr lang="en-CA" sz="2800" dirty="0"/>
          </a:p>
          <a:p>
            <a:pPr marL="514350" lvl="0" indent="-514350">
              <a:buFont typeface="+mj-lt"/>
              <a:buAutoNum type="arabicPeriod" startAt="4"/>
            </a:pPr>
            <a:r>
              <a:rPr lang="en-US" sz="2800" dirty="0"/>
              <a:t>Pick one of the Four Regions in B.C. (The Coast, Southern Interior, Northern Interior, and North-East Region) and explain what the climate is like, what resources can be found there, and what the culture of the people was like (buildings, arts, spiritual practices, etc)</a:t>
            </a:r>
            <a:endParaRPr lang="en-CA" sz="2800" dirty="0"/>
          </a:p>
          <a:p>
            <a:endParaRPr lang="en-CA" sz="3200" dirty="0"/>
          </a:p>
        </p:txBody>
      </p:sp>
    </p:spTree>
    <p:extLst>
      <p:ext uri="{BB962C8B-B14F-4D97-AF65-F5344CB8AC3E}">
        <p14:creationId xmlns:p14="http://schemas.microsoft.com/office/powerpoint/2010/main" val="221933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pPr marL="514350" lvl="0" indent="-514350">
              <a:buFont typeface="+mj-lt"/>
              <a:buAutoNum type="arabicPeriod" startAt="8"/>
            </a:pPr>
            <a:r>
              <a:rPr lang="en-US" sz="2800" dirty="0"/>
              <a:t>Explain what Traditional Ecological Knowledge is and how FN people are utilizing it today with the scientific community?</a:t>
            </a:r>
            <a:endParaRPr lang="en-CA" sz="2800" dirty="0"/>
          </a:p>
          <a:p>
            <a:pPr marL="514350" lvl="0" indent="-514350">
              <a:buFont typeface="+mj-lt"/>
              <a:buAutoNum type="arabicPeriod" startAt="8"/>
            </a:pPr>
            <a:r>
              <a:rPr lang="en-US" sz="2800" dirty="0"/>
              <a:t>Explain what controlled burning is and how it was used in FN communities in B.C. in the past?</a:t>
            </a:r>
            <a:endParaRPr lang="en-CA" sz="2800" dirty="0"/>
          </a:p>
          <a:p>
            <a:pPr marL="514350" lvl="0" indent="-514350">
              <a:buFont typeface="+mj-lt"/>
              <a:buAutoNum type="arabicPeriod" startAt="8"/>
            </a:pPr>
            <a:r>
              <a:rPr lang="en-US" sz="2800" dirty="0"/>
              <a:t>Explain how FN communities have used different trapping methods to catch fish, be sure to reference at least 3 types – use illustrations to explain how they function.</a:t>
            </a:r>
            <a:endParaRPr lang="en-CA" sz="2800" dirty="0"/>
          </a:p>
          <a:p>
            <a:pPr marL="514350" lvl="0" indent="-514350">
              <a:buFont typeface="+mj-lt"/>
              <a:buAutoNum type="arabicPeriod" startAt="8"/>
            </a:pPr>
            <a:r>
              <a:rPr lang="en-US" sz="2800" dirty="0"/>
              <a:t>Explain the process of tanning a hide, from beginning to end, with reference of how hides are used in FN cultures today.</a:t>
            </a:r>
            <a:endParaRPr lang="en-CA" sz="2800" dirty="0"/>
          </a:p>
          <a:p>
            <a:pPr marL="514350" lvl="0" indent="-514350">
              <a:buFont typeface="+mj-lt"/>
              <a:buAutoNum type="arabicPeriod" startAt="8"/>
            </a:pPr>
            <a:r>
              <a:rPr lang="en-US" sz="2800" dirty="0"/>
              <a:t>Explain the difference of buildings, between the </a:t>
            </a:r>
            <a:r>
              <a:rPr lang="en-US" sz="2800" dirty="0" err="1"/>
              <a:t>Sto:lo</a:t>
            </a:r>
            <a:r>
              <a:rPr lang="en-US" sz="2800" dirty="0"/>
              <a:t> and Haida, and that of the interior FN. Be sure to draw illustrations where appropriate to explain to your reader what you’re writing about. </a:t>
            </a:r>
            <a:endParaRPr lang="en-CA" sz="2800" dirty="0"/>
          </a:p>
          <a:p>
            <a:endParaRPr lang="en-CA" sz="3200" dirty="0"/>
          </a:p>
        </p:txBody>
      </p:sp>
    </p:spTree>
    <p:extLst>
      <p:ext uri="{BB962C8B-B14F-4D97-AF65-F5344CB8AC3E}">
        <p14:creationId xmlns:p14="http://schemas.microsoft.com/office/powerpoint/2010/main" val="245040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7999"/>
          </a:xfrm>
        </p:spPr>
        <p:txBody>
          <a:bodyPr>
            <a:noAutofit/>
          </a:bodyPr>
          <a:lstStyle/>
          <a:p>
            <a:pPr marL="514350" lvl="0" indent="-514350">
              <a:buFont typeface="+mj-lt"/>
              <a:buAutoNum type="arabicPeriod" startAt="13"/>
            </a:pPr>
            <a:r>
              <a:rPr lang="en-US" sz="2800" dirty="0"/>
              <a:t>Explain how the trade economy worked in FN communities in B.C. and how Obsidian has helped the scientific community understand this trade network? </a:t>
            </a:r>
            <a:endParaRPr lang="en-CA" sz="2800" dirty="0"/>
          </a:p>
          <a:p>
            <a:pPr marL="514350" lvl="0" indent="-514350">
              <a:buFont typeface="+mj-lt"/>
              <a:buAutoNum type="arabicPeriod" startAt="13"/>
            </a:pPr>
            <a:r>
              <a:rPr lang="en-US" sz="2800" dirty="0"/>
              <a:t>Explain the FN education system, how is different from that of our western society? What are the benefits/limitations of this system?</a:t>
            </a:r>
            <a:endParaRPr lang="en-CA" sz="2800" dirty="0"/>
          </a:p>
          <a:p>
            <a:pPr marL="514350" lvl="0" indent="-514350">
              <a:buFont typeface="+mj-lt"/>
              <a:buAutoNum type="arabicPeriod" startAt="13"/>
            </a:pPr>
            <a:r>
              <a:rPr lang="en-US" sz="2800" dirty="0"/>
              <a:t>Explain why FN communities fought with each other, the reasoning behind it, and how FN warriors would cleanse themselves after and why?</a:t>
            </a:r>
            <a:endParaRPr lang="en-CA" sz="2800" dirty="0"/>
          </a:p>
          <a:p>
            <a:endParaRPr lang="en-CA" sz="3200" dirty="0"/>
          </a:p>
        </p:txBody>
      </p:sp>
    </p:spTree>
    <p:extLst>
      <p:ext uri="{BB962C8B-B14F-4D97-AF65-F5344CB8AC3E}">
        <p14:creationId xmlns:p14="http://schemas.microsoft.com/office/powerpoint/2010/main" val="3832435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30"/>
            <a:ext cx="9144000" cy="1166158"/>
          </a:xfrm>
        </p:spPr>
        <p:txBody>
          <a:bodyPr>
            <a:normAutofit/>
          </a:bodyPr>
          <a:lstStyle/>
          <a:p>
            <a:r>
              <a:rPr lang="en-US" b="1" u="sng" dirty="0" smtClean="0"/>
              <a:t>Section 4 </a:t>
            </a:r>
            <a:r>
              <a:rPr lang="mr-IN" b="1" u="sng" dirty="0" smtClean="0"/>
              <a:t>–</a:t>
            </a:r>
            <a:r>
              <a:rPr lang="en-US" b="1" u="sng" dirty="0" smtClean="0"/>
              <a:t> Essay </a:t>
            </a:r>
            <a:endParaRPr lang="en-CA" dirty="0"/>
          </a:p>
        </p:txBody>
      </p:sp>
      <p:sp>
        <p:nvSpPr>
          <p:cNvPr id="3" name="Content Placeholder 2"/>
          <p:cNvSpPr>
            <a:spLocks noGrp="1"/>
          </p:cNvSpPr>
          <p:nvPr>
            <p:ph idx="1"/>
          </p:nvPr>
        </p:nvSpPr>
        <p:spPr>
          <a:xfrm>
            <a:off x="0" y="1156428"/>
            <a:ext cx="9144000" cy="5701573"/>
          </a:xfrm>
        </p:spPr>
        <p:txBody>
          <a:bodyPr>
            <a:noAutofit/>
          </a:bodyPr>
          <a:lstStyle/>
          <a:p>
            <a:pPr marL="0" indent="0">
              <a:buNone/>
            </a:pPr>
            <a:r>
              <a:rPr lang="en-US" dirty="0" smtClean="0"/>
              <a:t>Write </a:t>
            </a:r>
            <a:r>
              <a:rPr lang="en-US" dirty="0"/>
              <a:t>a </a:t>
            </a:r>
            <a:r>
              <a:rPr lang="en-US" dirty="0" smtClean="0"/>
              <a:t>500 </a:t>
            </a:r>
            <a:r>
              <a:rPr lang="mr-IN" dirty="0" smtClean="0"/>
              <a:t>–</a:t>
            </a:r>
            <a:r>
              <a:rPr lang="en-US" dirty="0" smtClean="0"/>
              <a:t> 1000 word </a:t>
            </a:r>
            <a:r>
              <a:rPr lang="en-US" dirty="0"/>
              <a:t>essay (Introduction, 3 Body Paragraph, Conclusion) - Challenging the following statement. To do this, use the information you gathered during class discussions on “Myth Busting</a:t>
            </a:r>
            <a:r>
              <a:rPr lang="en-US" dirty="0" smtClean="0"/>
              <a:t>”</a:t>
            </a:r>
            <a:endParaRPr lang="en-CA" dirty="0"/>
          </a:p>
          <a:p>
            <a:r>
              <a:rPr lang="en-US" dirty="0"/>
              <a:t>“B.C. First Nations have it made. The Canadian Government gives them everything and then some. Free education, free homes on reserves, free use of all resources. They can hunt whenever they want, and can fish whatever they want without any limits, they’re given so much. They don’t pay taxes for anything, they have it made in the shade.”</a:t>
            </a:r>
            <a:endParaRPr lang="en-CA" dirty="0"/>
          </a:p>
          <a:p>
            <a:endParaRPr lang="en-CA" sz="3200" dirty="0"/>
          </a:p>
        </p:txBody>
      </p:sp>
    </p:spTree>
    <p:extLst>
      <p:ext uri="{BB962C8B-B14F-4D97-AF65-F5344CB8AC3E}">
        <p14:creationId xmlns:p14="http://schemas.microsoft.com/office/powerpoint/2010/main" val="952374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normAutofit lnSpcReduction="10000"/>
          </a:bodyPr>
          <a:lstStyle/>
          <a:p>
            <a:r>
              <a:rPr lang="en-US" dirty="0" smtClean="0"/>
              <a:t>Wrap up Intro + Ch.1/2/3 Questions</a:t>
            </a:r>
          </a:p>
          <a:p>
            <a:r>
              <a:rPr lang="en-US" dirty="0" smtClean="0"/>
              <a:t>Finish Project </a:t>
            </a:r>
            <a:r>
              <a:rPr lang="mr-IN" dirty="0" smtClean="0"/>
              <a:t>–</a:t>
            </a:r>
            <a:r>
              <a:rPr lang="en-US" dirty="0" smtClean="0"/>
              <a:t> It’s due Friday</a:t>
            </a:r>
          </a:p>
          <a:p>
            <a:r>
              <a:rPr lang="en-US" dirty="0" smtClean="0"/>
              <a:t>Finish Origin Stories</a:t>
            </a:r>
          </a:p>
          <a:p>
            <a:r>
              <a:rPr lang="en-US" dirty="0" smtClean="0"/>
              <a:t>Finish </a:t>
            </a:r>
            <a:r>
              <a:rPr lang="en-US" dirty="0" err="1" smtClean="0"/>
              <a:t>T’Lina</a:t>
            </a:r>
            <a:r>
              <a:rPr lang="en-US" dirty="0" smtClean="0"/>
              <a:t> the Rendering of Wealth</a:t>
            </a:r>
          </a:p>
          <a:p>
            <a:endParaRPr lang="en-US" dirty="0"/>
          </a:p>
          <a:p>
            <a:r>
              <a:rPr lang="en-US" dirty="0" smtClean="0"/>
              <a:t>Tomorrow </a:t>
            </a:r>
            <a:r>
              <a:rPr lang="en-US" dirty="0" smtClean="0">
                <a:sym typeface="Wingdings"/>
              </a:rPr>
              <a:t> Kahoot + Classwork</a:t>
            </a:r>
          </a:p>
          <a:p>
            <a:r>
              <a:rPr lang="en-US" dirty="0" smtClean="0">
                <a:sym typeface="Wingdings"/>
              </a:rPr>
              <a:t>Thursday  Study Guide + Classwork</a:t>
            </a:r>
          </a:p>
          <a:p>
            <a:r>
              <a:rPr lang="en-US" dirty="0" smtClean="0">
                <a:sym typeface="Wingdings"/>
              </a:rPr>
              <a:t>Friday  Test </a:t>
            </a:r>
            <a:endParaRPr lang="en-US" dirty="0"/>
          </a:p>
        </p:txBody>
      </p:sp>
    </p:spTree>
    <p:extLst>
      <p:ext uri="{BB962C8B-B14F-4D97-AF65-F5344CB8AC3E}">
        <p14:creationId xmlns:p14="http://schemas.microsoft.com/office/powerpoint/2010/main" val="3869158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Assignment “Items Traded for Status”</a:t>
            </a:r>
            <a:endParaRPr lang="en-US" dirty="0">
              <a:solidFill>
                <a:schemeClr val="tx2">
                  <a:lumMod val="40000"/>
                  <a:lumOff val="60000"/>
                </a:schemeClr>
              </a:solidFill>
            </a:endParaRPr>
          </a:p>
        </p:txBody>
      </p:sp>
      <p:sp>
        <p:nvSpPr>
          <p:cNvPr id="3" name="TextBox 2"/>
          <p:cNvSpPr txBox="1"/>
          <p:nvPr/>
        </p:nvSpPr>
        <p:spPr>
          <a:xfrm>
            <a:off x="0" y="1143000"/>
            <a:ext cx="5630933" cy="1569660"/>
          </a:xfrm>
          <a:prstGeom prst="rect">
            <a:avLst/>
          </a:prstGeom>
          <a:noFill/>
        </p:spPr>
        <p:txBody>
          <a:bodyPr wrap="square" rtlCol="0">
            <a:spAutoFit/>
          </a:bodyPr>
          <a:lstStyle/>
          <a:p>
            <a:pPr marL="342900" indent="-342900">
              <a:buFont typeface="Wingdings" charset="2"/>
              <a:buChar char="Ø"/>
            </a:pPr>
            <a:endParaRPr lang="en-US" sz="2400" dirty="0" smtClean="0"/>
          </a:p>
          <a:p>
            <a:pPr marL="342900" indent="-342900">
              <a:buFont typeface="Wingdings" charset="2"/>
              <a:buChar char="Ø"/>
            </a:pPr>
            <a:r>
              <a:rPr lang="en-US" sz="2400" dirty="0" smtClean="0"/>
              <a:t>Using pages 48-51 in the textbook complete the assignment “</a:t>
            </a:r>
            <a:r>
              <a:rPr lang="en-US" sz="2400" dirty="0" err="1" smtClean="0"/>
              <a:t>Blackline</a:t>
            </a:r>
            <a:r>
              <a:rPr lang="en-US" sz="2400" dirty="0" smtClean="0"/>
              <a:t> Masters 3-1 “Items Traded for Status”</a:t>
            </a:r>
            <a:endParaRPr lang="en-US" sz="2400" dirty="0"/>
          </a:p>
        </p:txBody>
      </p:sp>
      <p:pic>
        <p:nvPicPr>
          <p:cNvPr id="4" name="Picture 3" descr="51004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933" y="1143000"/>
            <a:ext cx="3513067" cy="2951328"/>
          </a:xfrm>
          <a:prstGeom prst="rect">
            <a:avLst/>
          </a:prstGeom>
        </p:spPr>
      </p:pic>
      <p:pic>
        <p:nvPicPr>
          <p:cNvPr id="5" name="Picture 4" descr="Sisiutl-Copper-Shie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4456" y="4094329"/>
            <a:ext cx="1999544" cy="2763672"/>
          </a:xfrm>
          <a:prstGeom prst="rect">
            <a:avLst/>
          </a:prstGeom>
        </p:spPr>
      </p:pic>
      <p:pic>
        <p:nvPicPr>
          <p:cNvPr id="8" name="Picture 7" descr="1821f7fdc400a089dff9976b35ed2134--american-indians-american-ar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933" y="4094328"/>
            <a:ext cx="1637482" cy="2763672"/>
          </a:xfrm>
          <a:prstGeom prst="rect">
            <a:avLst/>
          </a:prstGeom>
        </p:spPr>
      </p:pic>
      <p:pic>
        <p:nvPicPr>
          <p:cNvPr id="6" name="Picture 5" descr="Ch3.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93325" y="2046889"/>
            <a:ext cx="3954975" cy="5920239"/>
          </a:xfrm>
          <a:prstGeom prst="rect">
            <a:avLst/>
          </a:prstGeom>
        </p:spPr>
      </p:pic>
    </p:spTree>
    <p:extLst>
      <p:ext uri="{BB962C8B-B14F-4D97-AF65-F5344CB8AC3E}">
        <p14:creationId xmlns:p14="http://schemas.microsoft.com/office/powerpoint/2010/main" val="11655466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Sharing the Land and Resources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143000"/>
            <a:ext cx="9143999" cy="6771084"/>
          </a:xfrm>
          <a:prstGeom prst="rect">
            <a:avLst/>
          </a:prstGeom>
          <a:noFill/>
        </p:spPr>
        <p:txBody>
          <a:bodyPr wrap="square" rtlCol="0">
            <a:spAutoFit/>
          </a:bodyPr>
          <a:lstStyle/>
          <a:p>
            <a:pPr algn="ctr"/>
            <a:r>
              <a:rPr lang="en-US" sz="4000" dirty="0"/>
              <a:t>What does it mean to “barter”</a:t>
            </a:r>
            <a:r>
              <a:rPr lang="en-US" sz="4000" dirty="0" smtClean="0"/>
              <a:t>?</a:t>
            </a:r>
          </a:p>
          <a:p>
            <a:pPr algn="ctr"/>
            <a:endParaRPr lang="en-US" sz="4000" dirty="0" smtClean="0"/>
          </a:p>
          <a:p>
            <a:pPr algn="ctr"/>
            <a:r>
              <a:rPr lang="en-US" sz="4000" dirty="0" smtClean="0">
                <a:solidFill>
                  <a:srgbClr val="8EB4E3"/>
                </a:solidFill>
              </a:rPr>
              <a:t>Barter</a:t>
            </a:r>
            <a:r>
              <a:rPr lang="en-US" sz="4000" dirty="0" smtClean="0"/>
              <a:t> is the direct </a:t>
            </a:r>
            <a:r>
              <a:rPr lang="en-US" sz="4000" b="1" u="sng" dirty="0" smtClean="0"/>
              <a:t>exchange</a:t>
            </a:r>
            <a:r>
              <a:rPr lang="en-US" sz="4000" dirty="0" smtClean="0"/>
              <a:t> of goods or </a:t>
            </a:r>
            <a:r>
              <a:rPr lang="en-US" sz="4000" b="1" u="sng" dirty="0" smtClean="0"/>
              <a:t>services</a:t>
            </a:r>
            <a:r>
              <a:rPr lang="en-US" sz="4000" dirty="0" smtClean="0"/>
              <a:t> without an intervening </a:t>
            </a:r>
            <a:r>
              <a:rPr lang="en-US" sz="4000" b="1" u="sng" dirty="0" smtClean="0"/>
              <a:t>medium</a:t>
            </a:r>
            <a:r>
              <a:rPr lang="en-US" sz="4000" dirty="0" smtClean="0"/>
              <a:t> of exchange or money; exchanges occur according to </a:t>
            </a:r>
            <a:r>
              <a:rPr lang="en-US" sz="4000" b="1" u="sng" dirty="0" smtClean="0"/>
              <a:t>established</a:t>
            </a:r>
            <a:r>
              <a:rPr lang="en-US" sz="4000" dirty="0" smtClean="0"/>
              <a:t> rates of exchange or through </a:t>
            </a:r>
            <a:r>
              <a:rPr lang="en-US" sz="4000" b="1" u="sng" dirty="0" smtClean="0"/>
              <a:t>bargaining</a:t>
            </a:r>
            <a:r>
              <a:rPr lang="en-US" sz="4000" dirty="0" smtClean="0"/>
              <a:t>.</a:t>
            </a:r>
            <a:endParaRPr lang="en-US" sz="4000" dirty="0"/>
          </a:p>
          <a:p>
            <a:pPr algn="ctr"/>
            <a:endParaRPr lang="en-US" sz="4000" dirty="0" smtClean="0"/>
          </a:p>
          <a:p>
            <a:pPr algn="ctr"/>
            <a:endParaRPr lang="en-US" sz="4000" dirty="0"/>
          </a:p>
          <a:p>
            <a:endParaRPr lang="en-US" sz="2800" dirty="0"/>
          </a:p>
          <a:p>
            <a:endParaRPr lang="en-US" sz="2800" dirty="0"/>
          </a:p>
          <a:p>
            <a:endParaRPr lang="en-US" dirty="0"/>
          </a:p>
        </p:txBody>
      </p:sp>
    </p:spTree>
    <p:extLst>
      <p:ext uri="{BB962C8B-B14F-4D97-AF65-F5344CB8AC3E}">
        <p14:creationId xmlns:p14="http://schemas.microsoft.com/office/powerpoint/2010/main" val="2845613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 </a:t>
            </a:r>
            <a:r>
              <a:rPr lang="en-US" dirty="0" err="1" smtClean="0">
                <a:solidFill>
                  <a:schemeClr val="tx2">
                    <a:lumMod val="40000"/>
                    <a:lumOff val="60000"/>
                  </a:schemeClr>
                </a:solidFill>
              </a:rPr>
              <a:t>Blackline</a:t>
            </a:r>
            <a:r>
              <a:rPr lang="en-US" dirty="0" smtClean="0">
                <a:solidFill>
                  <a:schemeClr val="tx2">
                    <a:lumMod val="40000"/>
                    <a:lumOff val="60000"/>
                  </a:schemeClr>
                </a:solidFill>
              </a:rPr>
              <a:t> Master 3-4</a:t>
            </a:r>
            <a:br>
              <a:rPr lang="en-US" dirty="0" smtClean="0">
                <a:solidFill>
                  <a:schemeClr val="tx2">
                    <a:lumMod val="40000"/>
                    <a:lumOff val="60000"/>
                  </a:schemeClr>
                </a:solidFill>
              </a:rPr>
            </a:br>
            <a:r>
              <a:rPr lang="en-US" dirty="0" smtClean="0">
                <a:solidFill>
                  <a:schemeClr val="tx2">
                    <a:lumMod val="40000"/>
                    <a:lumOff val="60000"/>
                  </a:schemeClr>
                </a:solidFill>
              </a:rPr>
              <a:t>Cross-Cultural Trading Networks </a:t>
            </a:r>
            <a:endParaRPr lang="en-US" dirty="0">
              <a:solidFill>
                <a:schemeClr val="tx2">
                  <a:lumMod val="40000"/>
                  <a:lumOff val="60000"/>
                </a:schemeClr>
              </a:solidFill>
            </a:endParaRPr>
          </a:p>
        </p:txBody>
      </p:sp>
      <p:sp>
        <p:nvSpPr>
          <p:cNvPr id="3" name="TextBox 2"/>
          <p:cNvSpPr txBox="1"/>
          <p:nvPr/>
        </p:nvSpPr>
        <p:spPr>
          <a:xfrm>
            <a:off x="1" y="1143000"/>
            <a:ext cx="5280366" cy="5632310"/>
          </a:xfrm>
          <a:prstGeom prst="rect">
            <a:avLst/>
          </a:prstGeom>
          <a:noFill/>
        </p:spPr>
        <p:txBody>
          <a:bodyPr wrap="square" rtlCol="0">
            <a:spAutoFit/>
          </a:bodyPr>
          <a:lstStyle/>
          <a:p>
            <a:pPr marL="342900" indent="-342900">
              <a:buFont typeface="Wingdings" charset="2"/>
              <a:buChar char="Ø"/>
            </a:pPr>
            <a:r>
              <a:rPr lang="en-US" sz="2400" dirty="0" smtClean="0"/>
              <a:t>Please begin working on the “Cross-Cultural Trading Networks”</a:t>
            </a:r>
          </a:p>
          <a:p>
            <a:pPr marL="342900" indent="-342900">
              <a:buFont typeface="Wingdings" charset="2"/>
              <a:buChar char="Ø"/>
            </a:pPr>
            <a:endParaRPr lang="en-US" sz="2400" dirty="0"/>
          </a:p>
          <a:p>
            <a:pPr marL="342900" indent="-342900">
              <a:buFont typeface="Wingdings" charset="2"/>
              <a:buChar char="Ø"/>
            </a:pPr>
            <a:r>
              <a:rPr lang="en-US" sz="2400" dirty="0" smtClean="0"/>
              <a:t>Try to pick two nations to focus on, you may use the big map on page 17 of your textbook as well as the notes from Ch. 1 &amp; 2 to help you with this assignment. </a:t>
            </a:r>
          </a:p>
          <a:p>
            <a:pPr marL="342900" indent="-342900">
              <a:buFont typeface="Wingdings" charset="2"/>
              <a:buChar char="Ø"/>
            </a:pPr>
            <a:endParaRPr lang="en-US" sz="2400" dirty="0"/>
          </a:p>
          <a:p>
            <a:pPr marL="342900" indent="-342900">
              <a:buFont typeface="Wingdings" charset="2"/>
              <a:buChar char="Ø"/>
            </a:pPr>
            <a:r>
              <a:rPr lang="en-US" sz="2400" dirty="0" smtClean="0"/>
              <a:t>Think of the resources available in each area and how that might be advantageous to each other.</a:t>
            </a:r>
          </a:p>
          <a:p>
            <a:pPr marL="342900" indent="-342900">
              <a:buFont typeface="Wingdings" charset="2"/>
              <a:buChar char="Ø"/>
            </a:pPr>
            <a:endParaRPr lang="en-US" sz="2400" dirty="0" smtClean="0"/>
          </a:p>
          <a:p>
            <a:pPr marL="342900" indent="-342900">
              <a:buFont typeface="Wingdings" charset="2"/>
              <a:buChar char="Ø"/>
            </a:pPr>
            <a:endParaRPr lang="en-US" sz="2400" dirty="0"/>
          </a:p>
          <a:p>
            <a:pPr marL="342900" indent="-342900">
              <a:buFont typeface="Wingdings" charset="2"/>
              <a:buChar char="Ø"/>
            </a:pPr>
            <a:endParaRPr lang="en-US" sz="2400" dirty="0"/>
          </a:p>
        </p:txBody>
      </p:sp>
      <p:pic>
        <p:nvPicPr>
          <p:cNvPr id="4" name="Picture 3" descr="Ch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43567" y="2079799"/>
            <a:ext cx="6001642" cy="4128045"/>
          </a:xfrm>
          <a:prstGeom prst="rect">
            <a:avLst/>
          </a:prstGeom>
        </p:spPr>
      </p:pic>
    </p:spTree>
    <p:extLst>
      <p:ext uri="{BB962C8B-B14F-4D97-AF65-F5344CB8AC3E}">
        <p14:creationId xmlns:p14="http://schemas.microsoft.com/office/powerpoint/2010/main" val="229283218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The Potlatch</a:t>
            </a:r>
            <a:endParaRPr lang="en-US" dirty="0">
              <a:solidFill>
                <a:schemeClr val="tx2">
                  <a:lumMod val="40000"/>
                  <a:lumOff val="60000"/>
                </a:schemeClr>
              </a:solidFill>
            </a:endParaRPr>
          </a:p>
        </p:txBody>
      </p:sp>
      <p:sp>
        <p:nvSpPr>
          <p:cNvPr id="3" name="TextBox 2"/>
          <p:cNvSpPr txBox="1"/>
          <p:nvPr/>
        </p:nvSpPr>
        <p:spPr>
          <a:xfrm>
            <a:off x="0" y="1621020"/>
            <a:ext cx="4411176" cy="3416320"/>
          </a:xfrm>
          <a:prstGeom prst="rect">
            <a:avLst/>
          </a:prstGeom>
          <a:noFill/>
        </p:spPr>
        <p:txBody>
          <a:bodyPr wrap="square" rtlCol="0">
            <a:spAutoFit/>
          </a:bodyPr>
          <a:lstStyle/>
          <a:p>
            <a:pPr marL="342900" indent="-342900">
              <a:buFont typeface="Wingdings" charset="2"/>
              <a:buChar char="Ø"/>
            </a:pPr>
            <a:r>
              <a:rPr lang="en-US" sz="2400" dirty="0" smtClean="0"/>
              <a:t>Please grab a copy of “Introducing the Potlatch or Feast”</a:t>
            </a:r>
          </a:p>
          <a:p>
            <a:pPr marL="342900" indent="-342900">
              <a:buFont typeface="Wingdings" charset="2"/>
              <a:buChar char="Ø"/>
            </a:pPr>
            <a:endParaRPr lang="en-US" sz="2400" dirty="0"/>
          </a:p>
          <a:p>
            <a:pPr marL="342900" indent="-342900">
              <a:buFont typeface="Wingdings" charset="2"/>
              <a:buChar char="Ø"/>
            </a:pPr>
            <a:r>
              <a:rPr lang="en-US" sz="2400" dirty="0" smtClean="0"/>
              <a:t>You’re simply marking TRUE or FALSE.</a:t>
            </a:r>
          </a:p>
          <a:p>
            <a:pPr marL="342900" indent="-342900">
              <a:buFont typeface="Wingdings" charset="2"/>
              <a:buChar char="Ø"/>
            </a:pPr>
            <a:endParaRPr lang="en-US" sz="2400" dirty="0"/>
          </a:p>
          <a:p>
            <a:pPr marL="342900" indent="-342900">
              <a:buFont typeface="Wingdings" charset="2"/>
              <a:buChar char="Ø"/>
            </a:pPr>
            <a:r>
              <a:rPr lang="en-US" sz="2400" dirty="0" smtClean="0">
                <a:sym typeface="Wingdings"/>
              </a:rPr>
              <a:t> If you have any questions, please ask! </a:t>
            </a:r>
            <a:endParaRPr lang="en-US" sz="2400" dirty="0" smtClean="0"/>
          </a:p>
        </p:txBody>
      </p:sp>
      <p:pic>
        <p:nvPicPr>
          <p:cNvPr id="4" name="Picture 3" descr="Ch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636" y="1621020"/>
            <a:ext cx="5299364" cy="5236979"/>
          </a:xfrm>
          <a:prstGeom prst="rect">
            <a:avLst/>
          </a:prstGeom>
        </p:spPr>
      </p:pic>
    </p:spTree>
    <p:extLst>
      <p:ext uri="{BB962C8B-B14F-4D97-AF65-F5344CB8AC3E}">
        <p14:creationId xmlns:p14="http://schemas.microsoft.com/office/powerpoint/2010/main" val="3994375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1020"/>
          </a:xfrm>
          <a:solidFill>
            <a:srgbClr val="CCFFCC"/>
          </a:solidFill>
        </p:spPr>
        <p:txBody>
          <a:bodyPr>
            <a:normAutofit/>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Ch. 3 Questions</a:t>
            </a:r>
            <a:endParaRPr lang="en-US" dirty="0">
              <a:solidFill>
                <a:schemeClr val="tx2">
                  <a:lumMod val="40000"/>
                  <a:lumOff val="60000"/>
                </a:schemeClr>
              </a:solidFill>
            </a:endParaRPr>
          </a:p>
        </p:txBody>
      </p:sp>
      <p:sp>
        <p:nvSpPr>
          <p:cNvPr id="3" name="TextBox 2"/>
          <p:cNvSpPr txBox="1"/>
          <p:nvPr/>
        </p:nvSpPr>
        <p:spPr>
          <a:xfrm>
            <a:off x="1" y="1621020"/>
            <a:ext cx="5229916" cy="5262979"/>
          </a:xfrm>
          <a:prstGeom prst="rect">
            <a:avLst/>
          </a:prstGeom>
          <a:noFill/>
        </p:spPr>
        <p:txBody>
          <a:bodyPr wrap="square" rtlCol="0">
            <a:spAutoFit/>
          </a:bodyPr>
          <a:lstStyle/>
          <a:p>
            <a:pPr marL="342900" indent="-342900">
              <a:buFont typeface="Wingdings" charset="2"/>
              <a:buChar char="Ø"/>
            </a:pPr>
            <a:r>
              <a:rPr lang="en-US" sz="2400" dirty="0" smtClean="0"/>
              <a:t>Please come grab a copy of the Ch. 3 Questions. </a:t>
            </a:r>
          </a:p>
          <a:p>
            <a:pPr marL="342900" indent="-342900">
              <a:buFont typeface="Wingdings" charset="2"/>
              <a:buChar char="Ø"/>
            </a:pPr>
            <a:endParaRPr lang="en-US" sz="2400" dirty="0"/>
          </a:p>
          <a:p>
            <a:pPr marL="342900" indent="-342900">
              <a:buFont typeface="Wingdings" charset="2"/>
              <a:buChar char="Ø"/>
            </a:pPr>
            <a:r>
              <a:rPr lang="en-US" sz="2400" dirty="0" smtClean="0"/>
              <a:t>You may work with a partner to complete these, however you each must submit an answer sheet. </a:t>
            </a:r>
          </a:p>
          <a:p>
            <a:pPr marL="342900" indent="-342900">
              <a:buFont typeface="Wingdings" charset="2"/>
              <a:buChar char="Ø"/>
            </a:pPr>
            <a:endParaRPr lang="en-US" sz="2400" dirty="0"/>
          </a:p>
          <a:p>
            <a:pPr marL="342900" indent="-342900">
              <a:buFont typeface="Wingdings" charset="2"/>
              <a:buChar char="Ø"/>
            </a:pPr>
            <a:r>
              <a:rPr lang="en-US" sz="2400" dirty="0" smtClean="0"/>
              <a:t>Listen to some music, rest and enjoy </a:t>
            </a:r>
            <a:r>
              <a:rPr lang="en-US" sz="2400" dirty="0" smtClean="0">
                <a:sym typeface="Wingdings"/>
              </a:rPr>
              <a:t> </a:t>
            </a:r>
            <a:endParaRPr lang="en-US" sz="2400" dirty="0" smtClean="0"/>
          </a:p>
          <a:p>
            <a:pPr marL="342900" indent="-342900">
              <a:buFont typeface="Wingdings" charset="2"/>
              <a:buChar char="Ø"/>
            </a:pPr>
            <a:endParaRPr lang="en-US" sz="2400" dirty="0" smtClean="0"/>
          </a:p>
          <a:p>
            <a:pPr marL="342900" indent="-342900">
              <a:buFont typeface="Wingdings" charset="2"/>
              <a:buChar char="Ø"/>
            </a:pPr>
            <a:endParaRPr lang="en-US" sz="2400" dirty="0"/>
          </a:p>
          <a:p>
            <a:pPr marL="342900" indent="-342900">
              <a:buFont typeface="Wingdings" charset="2"/>
              <a:buChar char="Ø"/>
            </a:pPr>
            <a:r>
              <a:rPr lang="en-US" sz="2400" dirty="0" smtClean="0"/>
              <a:t>If you have any questions, as always, please feel free to ask </a:t>
            </a:r>
            <a:r>
              <a:rPr lang="mr-IN" sz="2400" dirty="0" smtClean="0"/>
              <a:t>–</a:t>
            </a:r>
            <a:r>
              <a:rPr lang="en-US" sz="2400" dirty="0" smtClean="0"/>
              <a:t> always here </a:t>
            </a:r>
            <a:r>
              <a:rPr lang="en-US" sz="2400" smtClean="0"/>
              <a:t>to help!</a:t>
            </a:r>
            <a:endParaRPr lang="en-US" sz="2400" dirty="0" smtClean="0"/>
          </a:p>
        </p:txBody>
      </p:sp>
      <p:pic>
        <p:nvPicPr>
          <p:cNvPr id="4" name="Picture 3" descr="fns-12-chapter-3-questions-3.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204" y="1621020"/>
            <a:ext cx="3891796" cy="5236980"/>
          </a:xfrm>
          <a:prstGeom prst="rect">
            <a:avLst/>
          </a:prstGeom>
        </p:spPr>
      </p:pic>
    </p:spTree>
    <p:extLst>
      <p:ext uri="{BB962C8B-B14F-4D97-AF65-F5344CB8AC3E}">
        <p14:creationId xmlns:p14="http://schemas.microsoft.com/office/powerpoint/2010/main" val="3608658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CFFCC"/>
          </a:solidFill>
        </p:spPr>
        <p:txBody>
          <a:bodyPr>
            <a:normAutofit fontScale="90000"/>
          </a:bodyPr>
          <a:lstStyle/>
          <a:p>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Sharing the Land and Resources </a:t>
            </a:r>
            <a:r>
              <a:rPr lang="en-US" dirty="0" smtClean="0">
                <a:solidFill>
                  <a:schemeClr val="tx2">
                    <a:lumMod val="40000"/>
                    <a:lumOff val="60000"/>
                  </a:schemeClr>
                </a:solidFill>
                <a:sym typeface="Wingdings"/>
              </a:rPr>
              <a:t></a:t>
            </a:r>
            <a:endParaRPr lang="en-US" dirty="0">
              <a:solidFill>
                <a:schemeClr val="tx2">
                  <a:lumMod val="40000"/>
                  <a:lumOff val="60000"/>
                </a:schemeClr>
              </a:solidFill>
            </a:endParaRPr>
          </a:p>
        </p:txBody>
      </p:sp>
      <p:sp>
        <p:nvSpPr>
          <p:cNvPr id="3" name="TextBox 2"/>
          <p:cNvSpPr txBox="1"/>
          <p:nvPr/>
        </p:nvSpPr>
        <p:spPr>
          <a:xfrm>
            <a:off x="0" y="1143000"/>
            <a:ext cx="9143999" cy="5970866"/>
          </a:xfrm>
          <a:prstGeom prst="rect">
            <a:avLst/>
          </a:prstGeom>
          <a:noFill/>
        </p:spPr>
        <p:txBody>
          <a:bodyPr wrap="square" rtlCol="0">
            <a:spAutoFit/>
          </a:bodyPr>
          <a:lstStyle/>
          <a:p>
            <a:endParaRPr lang="en-US" sz="2800" dirty="0"/>
          </a:p>
          <a:p>
            <a:r>
              <a:rPr lang="en-US" sz="2800" dirty="0"/>
              <a:t>What is an economy? Give some examples from today</a:t>
            </a:r>
            <a:r>
              <a:rPr lang="en-US" sz="2800" dirty="0" smtClean="0"/>
              <a:t>.</a:t>
            </a:r>
          </a:p>
          <a:p>
            <a:endParaRPr lang="en-US" sz="2800" dirty="0" smtClean="0"/>
          </a:p>
          <a:p>
            <a:r>
              <a:rPr lang="en-US" sz="2800" dirty="0" smtClean="0">
                <a:solidFill>
                  <a:srgbClr val="8EB4E3"/>
                </a:solidFill>
              </a:rPr>
              <a:t>Economy</a:t>
            </a:r>
            <a:r>
              <a:rPr lang="en-US" sz="2800" dirty="0" smtClean="0"/>
              <a:t> is the state of a </a:t>
            </a:r>
            <a:r>
              <a:rPr lang="en-US" sz="2800" b="1" u="sng" dirty="0" smtClean="0"/>
              <a:t>region</a:t>
            </a:r>
            <a:r>
              <a:rPr lang="en-US" sz="2800" dirty="0" smtClean="0"/>
              <a:t> in terms of their production and </a:t>
            </a:r>
            <a:r>
              <a:rPr lang="en-US" sz="2800" b="1" u="sng" dirty="0" smtClean="0"/>
              <a:t>consumption</a:t>
            </a:r>
            <a:r>
              <a:rPr lang="en-US" sz="2800" dirty="0" smtClean="0"/>
              <a:t> of goods and services.</a:t>
            </a:r>
            <a:endParaRPr lang="en-US" sz="2800" dirty="0"/>
          </a:p>
          <a:p>
            <a:endParaRPr lang="en-US" sz="2800" dirty="0" smtClean="0"/>
          </a:p>
          <a:p>
            <a:endParaRPr lang="en-US" sz="2800" dirty="0"/>
          </a:p>
          <a:p>
            <a:r>
              <a:rPr lang="en-US" sz="2800" dirty="0"/>
              <a:t>What do you think First Nations economies may have been like in the </a:t>
            </a:r>
            <a:r>
              <a:rPr lang="en-US" sz="2800" dirty="0" smtClean="0"/>
              <a:t>past?</a:t>
            </a:r>
          </a:p>
          <a:p>
            <a:endParaRPr lang="en-US" sz="2800" dirty="0"/>
          </a:p>
          <a:p>
            <a:r>
              <a:rPr lang="en-US" sz="2800" dirty="0" smtClean="0"/>
              <a:t>Making </a:t>
            </a:r>
            <a:r>
              <a:rPr lang="en-US" sz="2800" b="1" u="sng" dirty="0" smtClean="0"/>
              <a:t>weapons</a:t>
            </a:r>
            <a:r>
              <a:rPr lang="en-US" sz="2800" dirty="0" smtClean="0"/>
              <a:t>/tools, nets, tanning </a:t>
            </a:r>
            <a:r>
              <a:rPr lang="en-US" sz="2800" b="1" u="sng" dirty="0" smtClean="0"/>
              <a:t>furs</a:t>
            </a:r>
            <a:r>
              <a:rPr lang="en-US" sz="2800" dirty="0" smtClean="0"/>
              <a:t>, hides, preparing meats/fish.</a:t>
            </a:r>
            <a:endParaRPr lang="en-US" sz="2800" dirty="0"/>
          </a:p>
          <a:p>
            <a:endParaRPr lang="en-US" sz="2800" dirty="0"/>
          </a:p>
          <a:p>
            <a:endParaRPr lang="en-US" dirty="0"/>
          </a:p>
        </p:txBody>
      </p:sp>
    </p:spTree>
    <p:extLst>
      <p:ext uri="{BB962C8B-B14F-4D97-AF65-F5344CB8AC3E}">
        <p14:creationId xmlns:p14="http://schemas.microsoft.com/office/powerpoint/2010/main" val="2883860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75"/>
            <a:ext cx="9144000" cy="1269926"/>
          </a:xfrm>
          <a:solidFill>
            <a:srgbClr val="CCFFCC"/>
          </a:solidFill>
        </p:spPr>
        <p:txBody>
          <a:bodyPr>
            <a:normAutofit fontScale="90000"/>
          </a:bodyPr>
          <a:lstStyle/>
          <a:p>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Sharing the Land and Resources </a:t>
            </a:r>
            <a:r>
              <a:rPr lang="en-US" dirty="0" smtClean="0">
                <a:solidFill>
                  <a:schemeClr val="tx2">
                    <a:lumMod val="40000"/>
                    <a:lumOff val="60000"/>
                  </a:schemeClr>
                </a:solidFill>
                <a:sym typeface="Wingdings"/>
              </a:rPr>
              <a:t></a:t>
            </a:r>
            <a:r>
              <a:rPr lang="en-US" dirty="0" smtClean="0">
                <a:solidFill>
                  <a:schemeClr val="tx2">
                    <a:lumMod val="40000"/>
                    <a:lumOff val="60000"/>
                  </a:schemeClr>
                </a:solidFill>
              </a:rPr>
              <a:t/>
            </a:r>
            <a:br>
              <a:rPr lang="en-US" dirty="0" smtClean="0">
                <a:solidFill>
                  <a:schemeClr val="tx2">
                    <a:lumMod val="40000"/>
                    <a:lumOff val="60000"/>
                  </a:schemeClr>
                </a:solidFill>
              </a:rPr>
            </a:br>
            <a:endParaRPr lang="en-US" dirty="0">
              <a:solidFill>
                <a:schemeClr val="tx2">
                  <a:lumMod val="40000"/>
                  <a:lumOff val="60000"/>
                </a:schemeClr>
              </a:solidFill>
            </a:endParaRPr>
          </a:p>
        </p:txBody>
      </p:sp>
      <p:sp>
        <p:nvSpPr>
          <p:cNvPr id="3" name="TextBox 2"/>
          <p:cNvSpPr txBox="1"/>
          <p:nvPr/>
        </p:nvSpPr>
        <p:spPr>
          <a:xfrm>
            <a:off x="0" y="1286001"/>
            <a:ext cx="9143999" cy="2646879"/>
          </a:xfrm>
          <a:prstGeom prst="rect">
            <a:avLst/>
          </a:prstGeom>
          <a:noFill/>
        </p:spPr>
        <p:txBody>
          <a:bodyPr wrap="square" rtlCol="0">
            <a:spAutoFit/>
          </a:bodyPr>
          <a:lstStyle/>
          <a:p>
            <a:pPr marL="457200" indent="-457200">
              <a:buFont typeface="Wingdings" charset="2"/>
              <a:buChar char="Ø"/>
            </a:pPr>
            <a:r>
              <a:rPr lang="en-US" sz="2800" dirty="0" smtClean="0"/>
              <a:t>FN of BC were self-</a:t>
            </a:r>
            <a:r>
              <a:rPr lang="en-US" sz="2800" b="1" u="sng" dirty="0" smtClean="0"/>
              <a:t>sufficient</a:t>
            </a:r>
            <a:r>
              <a:rPr lang="en-US" sz="2800" dirty="0" smtClean="0"/>
              <a:t>; using resources in their territories to produce </a:t>
            </a:r>
            <a:r>
              <a:rPr lang="en-US" sz="2800" b="1" u="sng" dirty="0" smtClean="0"/>
              <a:t>goods</a:t>
            </a:r>
            <a:r>
              <a:rPr lang="en-US" sz="2800" dirty="0" smtClean="0"/>
              <a:t>.</a:t>
            </a:r>
          </a:p>
          <a:p>
            <a:pPr marL="457200" indent="-457200">
              <a:buFont typeface="Wingdings" charset="2"/>
              <a:buChar char="Ø"/>
            </a:pPr>
            <a:r>
              <a:rPr lang="en-US" sz="2800" dirty="0" smtClean="0"/>
              <a:t>FN are not </a:t>
            </a:r>
            <a:r>
              <a:rPr lang="en-US" sz="2800" b="1" u="sng" dirty="0" smtClean="0"/>
              <a:t>isolationists</a:t>
            </a:r>
            <a:r>
              <a:rPr lang="en-US" sz="2800" dirty="0" smtClean="0"/>
              <a:t> </a:t>
            </a:r>
            <a:r>
              <a:rPr lang="mr-IN" sz="2800" dirty="0" smtClean="0"/>
              <a:t>–</a:t>
            </a:r>
            <a:r>
              <a:rPr lang="en-US" sz="2800" dirty="0" smtClean="0"/>
              <a:t> they </a:t>
            </a:r>
            <a:r>
              <a:rPr lang="en-US" sz="2800" b="1" u="sng" dirty="0" smtClean="0"/>
              <a:t>traded</a:t>
            </a:r>
            <a:r>
              <a:rPr lang="en-US" sz="2800" dirty="0" smtClean="0"/>
              <a:t> with </a:t>
            </a:r>
            <a:r>
              <a:rPr lang="en-US" sz="2800" b="1" u="sng" dirty="0" smtClean="0"/>
              <a:t>neighboring</a:t>
            </a:r>
            <a:r>
              <a:rPr lang="en-US" sz="2800" dirty="0" smtClean="0"/>
              <a:t> villages to obtain products not found in their territory. </a:t>
            </a:r>
          </a:p>
          <a:p>
            <a:endParaRPr lang="en-US" dirty="0"/>
          </a:p>
          <a:p>
            <a:endParaRPr lang="en-US" dirty="0" smtClean="0"/>
          </a:p>
          <a:p>
            <a:r>
              <a:rPr lang="en-US" dirty="0" smtClean="0"/>
              <a:t> </a:t>
            </a:r>
            <a:endParaRPr lang="en-US" dirty="0"/>
          </a:p>
        </p:txBody>
      </p:sp>
      <p:pic>
        <p:nvPicPr>
          <p:cNvPr id="5" name="Picture 4" descr="a_0424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38652"/>
            <a:ext cx="9144000" cy="3319347"/>
          </a:xfrm>
          <a:prstGeom prst="rect">
            <a:avLst/>
          </a:prstGeom>
        </p:spPr>
      </p:pic>
    </p:spTree>
    <p:extLst>
      <p:ext uri="{BB962C8B-B14F-4D97-AF65-F5344CB8AC3E}">
        <p14:creationId xmlns:p14="http://schemas.microsoft.com/office/powerpoint/2010/main" val="3410528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75"/>
            <a:ext cx="9144000" cy="1269926"/>
          </a:xfrm>
          <a:solidFill>
            <a:srgbClr val="CCFFCC"/>
          </a:solidFill>
        </p:spPr>
        <p:txBody>
          <a:bodyPr>
            <a:normAutofit fontScale="90000"/>
          </a:bodyPr>
          <a:lstStyle/>
          <a:p>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Trade Economies </a:t>
            </a:r>
            <a:r>
              <a:rPr lang="en-US" dirty="0" smtClean="0">
                <a:solidFill>
                  <a:schemeClr val="tx2">
                    <a:lumMod val="40000"/>
                    <a:lumOff val="60000"/>
                  </a:schemeClr>
                </a:solidFill>
                <a:sym typeface="Wingdings"/>
              </a:rPr>
              <a:t></a:t>
            </a:r>
            <a:r>
              <a:rPr lang="en-US" dirty="0" smtClean="0">
                <a:solidFill>
                  <a:schemeClr val="tx2">
                    <a:lumMod val="40000"/>
                    <a:lumOff val="60000"/>
                  </a:schemeClr>
                </a:solidFill>
              </a:rPr>
              <a:t/>
            </a:r>
            <a:br>
              <a:rPr lang="en-US" dirty="0" smtClean="0">
                <a:solidFill>
                  <a:schemeClr val="tx2">
                    <a:lumMod val="40000"/>
                    <a:lumOff val="60000"/>
                  </a:schemeClr>
                </a:solidFill>
              </a:rPr>
            </a:br>
            <a:endParaRPr lang="en-US" dirty="0">
              <a:solidFill>
                <a:schemeClr val="tx2">
                  <a:lumMod val="40000"/>
                  <a:lumOff val="60000"/>
                </a:schemeClr>
              </a:solidFill>
            </a:endParaRPr>
          </a:p>
        </p:txBody>
      </p:sp>
      <p:sp>
        <p:nvSpPr>
          <p:cNvPr id="3" name="TextBox 2"/>
          <p:cNvSpPr txBox="1"/>
          <p:nvPr/>
        </p:nvSpPr>
        <p:spPr>
          <a:xfrm>
            <a:off x="1" y="1286001"/>
            <a:ext cx="9143999" cy="6370976"/>
          </a:xfrm>
          <a:prstGeom prst="rect">
            <a:avLst/>
          </a:prstGeom>
          <a:noFill/>
        </p:spPr>
        <p:txBody>
          <a:bodyPr wrap="square" rtlCol="0">
            <a:spAutoFit/>
          </a:bodyPr>
          <a:lstStyle/>
          <a:p>
            <a:pPr marL="285750" indent="-285750">
              <a:buFont typeface="Wingdings" charset="2"/>
              <a:buChar char="Ø"/>
            </a:pPr>
            <a:r>
              <a:rPr lang="en-US" sz="2800" dirty="0"/>
              <a:t>FN in BC are believed to have been the most </a:t>
            </a:r>
            <a:r>
              <a:rPr lang="en-US" sz="2800" b="1" u="sng" dirty="0"/>
              <a:t>active</a:t>
            </a:r>
            <a:r>
              <a:rPr lang="en-US" sz="2800" dirty="0"/>
              <a:t>/expert </a:t>
            </a:r>
            <a:r>
              <a:rPr lang="en-US" sz="2800" b="1" u="sng" dirty="0"/>
              <a:t>traders</a:t>
            </a:r>
            <a:r>
              <a:rPr lang="en-US" sz="2800" dirty="0"/>
              <a:t> in North America.</a:t>
            </a:r>
          </a:p>
          <a:p>
            <a:pPr marL="285750" indent="-285750">
              <a:buFont typeface="Wingdings" charset="2"/>
              <a:buChar char="Ø"/>
            </a:pPr>
            <a:r>
              <a:rPr lang="en-US" sz="2800" dirty="0"/>
              <a:t>Much of the trade came about do to the </a:t>
            </a:r>
            <a:r>
              <a:rPr lang="en-US" sz="2800" b="1" u="sng" dirty="0"/>
              <a:t>wealth</a:t>
            </a:r>
            <a:r>
              <a:rPr lang="en-US" sz="2800" dirty="0"/>
              <a:t> </a:t>
            </a:r>
            <a:r>
              <a:rPr lang="en-US" sz="2800" dirty="0" smtClean="0"/>
              <a:t>created </a:t>
            </a:r>
            <a:r>
              <a:rPr lang="en-US" sz="2800" dirty="0"/>
              <a:t>by the </a:t>
            </a:r>
            <a:r>
              <a:rPr lang="en-US" sz="2800" b="1" u="sng" dirty="0"/>
              <a:t>Salmon</a:t>
            </a:r>
            <a:r>
              <a:rPr lang="en-US" sz="2800" dirty="0"/>
              <a:t> Harvest</a:t>
            </a:r>
            <a:r>
              <a:rPr lang="en-US" sz="2800" dirty="0" smtClean="0"/>
              <a:t>.</a:t>
            </a:r>
          </a:p>
          <a:p>
            <a:pPr marL="285750" indent="-285750">
              <a:buFont typeface="Wingdings" charset="2"/>
              <a:buChar char="Ø"/>
            </a:pPr>
            <a:r>
              <a:rPr lang="en-US" sz="2800" dirty="0" smtClean="0"/>
              <a:t>Products were often re-</a:t>
            </a:r>
            <a:r>
              <a:rPr lang="en-US" sz="2800" b="1" u="sng" dirty="0" smtClean="0"/>
              <a:t>purposed</a:t>
            </a:r>
            <a:r>
              <a:rPr lang="en-US" sz="2800" dirty="0" smtClean="0"/>
              <a:t>: A cedar tree would be made into a </a:t>
            </a:r>
            <a:r>
              <a:rPr lang="en-US" sz="2800" b="1" u="sng" dirty="0" smtClean="0"/>
              <a:t>canoe</a:t>
            </a:r>
            <a:r>
              <a:rPr lang="en-US" sz="2800" dirty="0" smtClean="0"/>
              <a:t>, or </a:t>
            </a:r>
            <a:r>
              <a:rPr lang="en-US" sz="2800" b="1" u="sng" dirty="0" smtClean="0"/>
              <a:t>basket</a:t>
            </a:r>
            <a:r>
              <a:rPr lang="en-US" sz="2800" dirty="0" smtClean="0"/>
              <a:t> </a:t>
            </a:r>
            <a:r>
              <a:rPr lang="mr-IN" sz="2800" dirty="0" smtClean="0"/>
              <a:t>–</a:t>
            </a:r>
            <a:r>
              <a:rPr lang="en-US" sz="2800" dirty="0" smtClean="0"/>
              <a:t> increasing its value.</a:t>
            </a:r>
          </a:p>
          <a:p>
            <a:pPr marL="285750" indent="-285750">
              <a:buFont typeface="Wingdings" charset="2"/>
              <a:buChar char="Ø"/>
            </a:pPr>
            <a:endParaRPr lang="en-US" sz="2800" dirty="0"/>
          </a:p>
          <a:p>
            <a:pPr marL="285750" indent="-285750">
              <a:buFont typeface="Wingdings" charset="2"/>
              <a:buChar char="Ø"/>
            </a:pPr>
            <a:r>
              <a:rPr lang="en-US" sz="2800" dirty="0" smtClean="0"/>
              <a:t>The most precious commodity for many was the </a:t>
            </a:r>
            <a:r>
              <a:rPr lang="en-US" sz="2800" dirty="0" err="1" smtClean="0"/>
              <a:t>Oolican</a:t>
            </a:r>
            <a:r>
              <a:rPr lang="en-US" sz="2800" dirty="0" smtClean="0"/>
              <a:t> </a:t>
            </a:r>
            <a:r>
              <a:rPr lang="en-US" sz="2800" b="1" u="sng" dirty="0" smtClean="0"/>
              <a:t>Grease</a:t>
            </a:r>
            <a:r>
              <a:rPr lang="en-US" sz="2800" dirty="0" smtClean="0"/>
              <a:t>. </a:t>
            </a:r>
          </a:p>
          <a:p>
            <a:pPr marL="285750" indent="-285750">
              <a:buFont typeface="Wingdings" charset="2"/>
              <a:buChar char="Ø"/>
            </a:pPr>
            <a:r>
              <a:rPr lang="en-US" sz="2800" dirty="0"/>
              <a:t>	</a:t>
            </a:r>
            <a:r>
              <a:rPr lang="en-US" sz="2800" dirty="0" smtClean="0"/>
              <a:t>	Why is it that </a:t>
            </a:r>
            <a:r>
              <a:rPr lang="en-US" sz="2800" dirty="0" err="1" smtClean="0"/>
              <a:t>Oolichan</a:t>
            </a:r>
            <a:r>
              <a:rPr lang="en-US" sz="2800" dirty="0" smtClean="0"/>
              <a:t> Grease (fat) might be important to those in the interior?</a:t>
            </a:r>
            <a:endParaRPr lang="en-US" sz="2800" dirty="0"/>
          </a:p>
          <a:p>
            <a:pPr marL="285750" indent="-285750">
              <a:buFont typeface="Wingdings" charset="2"/>
              <a:buChar char="Ø"/>
            </a:pPr>
            <a:endParaRPr lang="en-US" sz="2800" dirty="0" smtClean="0"/>
          </a:p>
          <a:p>
            <a:endParaRPr lang="en-US" dirty="0" smtClean="0"/>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2462560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75"/>
            <a:ext cx="9144000" cy="1269926"/>
          </a:xfrm>
          <a:solidFill>
            <a:srgbClr val="CCFFCC"/>
          </a:solidFill>
        </p:spPr>
        <p:txBody>
          <a:bodyPr>
            <a:normAutofit fontScale="90000"/>
          </a:bodyPr>
          <a:lstStyle/>
          <a:p>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Trade Economies</a:t>
            </a:r>
            <a:br>
              <a:rPr lang="en-US" dirty="0" smtClean="0">
                <a:solidFill>
                  <a:schemeClr val="tx2">
                    <a:lumMod val="40000"/>
                    <a:lumOff val="60000"/>
                  </a:schemeClr>
                </a:solidFill>
              </a:rPr>
            </a:br>
            <a:endParaRPr lang="en-US" dirty="0">
              <a:solidFill>
                <a:schemeClr val="tx2">
                  <a:lumMod val="40000"/>
                  <a:lumOff val="60000"/>
                </a:schemeClr>
              </a:solidFill>
            </a:endParaRPr>
          </a:p>
        </p:txBody>
      </p:sp>
      <p:pic>
        <p:nvPicPr>
          <p:cNvPr id="4" name="Picture 3" descr="Grease-Trail-Ma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86001"/>
            <a:ext cx="9144001" cy="5564132"/>
          </a:xfrm>
          <a:prstGeom prst="rect">
            <a:avLst/>
          </a:prstGeom>
        </p:spPr>
      </p:pic>
    </p:spTree>
    <p:extLst>
      <p:ext uri="{BB962C8B-B14F-4D97-AF65-F5344CB8AC3E}">
        <p14:creationId xmlns:p14="http://schemas.microsoft.com/office/powerpoint/2010/main" val="6363917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075"/>
            <a:ext cx="9144000" cy="1269926"/>
          </a:xfrm>
          <a:solidFill>
            <a:srgbClr val="CCFFCC"/>
          </a:solidFill>
        </p:spPr>
        <p:txBody>
          <a:bodyPr>
            <a:normAutofit fontScale="90000"/>
          </a:bodyPr>
          <a:lstStyle/>
          <a:p>
            <a:r>
              <a:rPr lang="en-US" dirty="0" smtClean="0">
                <a:solidFill>
                  <a:schemeClr val="tx2">
                    <a:lumMod val="40000"/>
                    <a:lumOff val="60000"/>
                  </a:schemeClr>
                </a:solidFill>
              </a:rPr>
              <a:t/>
            </a:r>
            <a:br>
              <a:rPr lang="en-US" dirty="0" smtClean="0">
                <a:solidFill>
                  <a:schemeClr val="tx2">
                    <a:lumMod val="40000"/>
                    <a:lumOff val="60000"/>
                  </a:schemeClr>
                </a:solidFill>
              </a:rPr>
            </a:br>
            <a:r>
              <a:rPr lang="en-US" dirty="0" smtClean="0">
                <a:solidFill>
                  <a:schemeClr val="tx2">
                    <a:lumMod val="40000"/>
                    <a:lumOff val="60000"/>
                  </a:schemeClr>
                </a:solidFill>
              </a:rPr>
              <a:t>Chapter 3 </a:t>
            </a:r>
            <a:br>
              <a:rPr lang="en-US" dirty="0" smtClean="0">
                <a:solidFill>
                  <a:schemeClr val="tx2">
                    <a:lumMod val="40000"/>
                    <a:lumOff val="60000"/>
                  </a:schemeClr>
                </a:solidFill>
              </a:rPr>
            </a:br>
            <a:r>
              <a:rPr lang="en-US" dirty="0" smtClean="0">
                <a:solidFill>
                  <a:schemeClr val="tx2">
                    <a:lumMod val="40000"/>
                    <a:lumOff val="60000"/>
                  </a:schemeClr>
                </a:solidFill>
              </a:rPr>
              <a:t>Trade Economies </a:t>
            </a:r>
            <a:r>
              <a:rPr lang="en-US" dirty="0" smtClean="0">
                <a:solidFill>
                  <a:schemeClr val="tx2">
                    <a:lumMod val="40000"/>
                    <a:lumOff val="60000"/>
                  </a:schemeClr>
                </a:solidFill>
                <a:sym typeface="Wingdings"/>
              </a:rPr>
              <a:t></a:t>
            </a:r>
            <a:r>
              <a:rPr lang="en-US" dirty="0" smtClean="0">
                <a:solidFill>
                  <a:schemeClr val="tx2">
                    <a:lumMod val="40000"/>
                    <a:lumOff val="60000"/>
                  </a:schemeClr>
                </a:solidFill>
              </a:rPr>
              <a:t/>
            </a:r>
            <a:br>
              <a:rPr lang="en-US" dirty="0" smtClean="0">
                <a:solidFill>
                  <a:schemeClr val="tx2">
                    <a:lumMod val="40000"/>
                    <a:lumOff val="60000"/>
                  </a:schemeClr>
                </a:solidFill>
              </a:rPr>
            </a:br>
            <a:endParaRPr lang="en-US" dirty="0">
              <a:solidFill>
                <a:schemeClr val="tx2">
                  <a:lumMod val="40000"/>
                  <a:lumOff val="60000"/>
                </a:schemeClr>
              </a:solidFill>
            </a:endParaRPr>
          </a:p>
        </p:txBody>
      </p:sp>
      <p:sp>
        <p:nvSpPr>
          <p:cNvPr id="3" name="TextBox 2"/>
          <p:cNvSpPr txBox="1"/>
          <p:nvPr/>
        </p:nvSpPr>
        <p:spPr>
          <a:xfrm>
            <a:off x="1" y="1286001"/>
            <a:ext cx="9143999" cy="5078314"/>
          </a:xfrm>
          <a:prstGeom prst="rect">
            <a:avLst/>
          </a:prstGeom>
          <a:noFill/>
        </p:spPr>
        <p:txBody>
          <a:bodyPr wrap="square" rtlCol="0">
            <a:spAutoFit/>
          </a:bodyPr>
          <a:lstStyle/>
          <a:p>
            <a:pPr marL="514350" indent="-514350">
              <a:buFont typeface="Wingdings" charset="2"/>
              <a:buChar char="Ø"/>
            </a:pPr>
            <a:r>
              <a:rPr lang="en-US" sz="2800" dirty="0"/>
              <a:t>The trails for </a:t>
            </a:r>
            <a:r>
              <a:rPr lang="en-US" sz="2800" b="1" u="sng" dirty="0" err="1"/>
              <a:t>Oolichan</a:t>
            </a:r>
            <a:r>
              <a:rPr lang="en-US" sz="2800" dirty="0"/>
              <a:t> became known as </a:t>
            </a:r>
            <a:r>
              <a:rPr lang="en-US" sz="2800" b="1" u="sng" dirty="0"/>
              <a:t>Grease</a:t>
            </a:r>
            <a:r>
              <a:rPr lang="en-US" sz="2800" dirty="0"/>
              <a:t> trails, and were about 6 feet </a:t>
            </a:r>
            <a:r>
              <a:rPr lang="en-US" sz="2800" b="1" u="sng" dirty="0"/>
              <a:t>wide</a:t>
            </a:r>
            <a:r>
              <a:rPr lang="en-US" sz="2800" dirty="0"/>
              <a:t> and well maintained.</a:t>
            </a:r>
          </a:p>
          <a:p>
            <a:pPr marL="514350" indent="-514350">
              <a:buFont typeface="Wingdings" charset="2"/>
              <a:buChar char="Ø"/>
            </a:pPr>
            <a:endParaRPr lang="en-US" sz="2800" dirty="0"/>
          </a:p>
          <a:p>
            <a:pPr marL="514350" indent="-514350">
              <a:buFont typeface="Wingdings" charset="2"/>
              <a:buChar char="Ø"/>
            </a:pPr>
            <a:r>
              <a:rPr lang="en-US" sz="2800" dirty="0"/>
              <a:t> It is these trails that early explorers to B.C. like Alexander </a:t>
            </a:r>
            <a:r>
              <a:rPr lang="en-US" sz="2800" b="1" u="sng" dirty="0"/>
              <a:t>Mackenzie</a:t>
            </a:r>
            <a:r>
              <a:rPr lang="en-US" sz="2800" dirty="0"/>
              <a:t>, used on his traverse to the Pacific.</a:t>
            </a:r>
          </a:p>
          <a:p>
            <a:pPr marL="514350" indent="-514350">
              <a:buFont typeface="Wingdings" charset="2"/>
              <a:buChar char="Ø"/>
            </a:pPr>
            <a:endParaRPr lang="en-US" sz="2800" dirty="0"/>
          </a:p>
          <a:p>
            <a:pPr marL="514350" indent="-514350">
              <a:buFont typeface="Wingdings" charset="2"/>
              <a:buChar char="Ø"/>
            </a:pPr>
            <a:r>
              <a:rPr lang="en-US" sz="2800" dirty="0"/>
              <a:t>Much of the goods traded in B.C. made its way out to other regions of </a:t>
            </a:r>
            <a:r>
              <a:rPr lang="en-US" sz="2800" b="1" u="sng" dirty="0"/>
              <a:t>Canada</a:t>
            </a:r>
            <a:r>
              <a:rPr lang="en-US" sz="2800" dirty="0"/>
              <a:t> and  the United </a:t>
            </a:r>
            <a:r>
              <a:rPr lang="en-US" sz="2800" b="1" u="sng" dirty="0"/>
              <a:t>States</a:t>
            </a:r>
            <a:r>
              <a:rPr lang="en-US" sz="2800" dirty="0"/>
              <a:t>.</a:t>
            </a:r>
          </a:p>
          <a:p>
            <a:pPr marL="285750" indent="-285750">
              <a:buFont typeface="Wingdings" charset="2"/>
              <a:buChar char="Ø"/>
            </a:pPr>
            <a:endParaRPr lang="en-US" sz="2800" dirty="0" smtClean="0"/>
          </a:p>
          <a:p>
            <a:endParaRPr lang="en-US" dirty="0" smtClean="0"/>
          </a:p>
          <a:p>
            <a:endParaRPr lang="en-US" dirty="0"/>
          </a:p>
          <a:p>
            <a:endParaRPr lang="en-US" dirty="0" smtClean="0"/>
          </a:p>
          <a:p>
            <a:r>
              <a:rPr lang="en-US" dirty="0" smtClean="0"/>
              <a:t> </a:t>
            </a:r>
            <a:endParaRPr lang="en-US" dirty="0"/>
          </a:p>
        </p:txBody>
      </p:sp>
    </p:spTree>
    <p:extLst>
      <p:ext uri="{BB962C8B-B14F-4D97-AF65-F5344CB8AC3E}">
        <p14:creationId xmlns:p14="http://schemas.microsoft.com/office/powerpoint/2010/main" val="4025639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2646</Words>
  <Application>Microsoft Macintosh PowerPoint</Application>
  <PresentationFormat>On-screen Show (4:3)</PresentationFormat>
  <Paragraphs>284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Outline</vt:lpstr>
      <vt:lpstr>Chapter 3  Sharing the Land and Resources</vt:lpstr>
      <vt:lpstr>Chapter 3  Sharing the Land and Resources </vt:lpstr>
      <vt:lpstr>Chapter 3  Sharing the Land and Resources </vt:lpstr>
      <vt:lpstr> Chapter 3  Sharing the Land and Resources  </vt:lpstr>
      <vt:lpstr> Chapter 3  Trade Economies  </vt:lpstr>
      <vt:lpstr> Chapter 3  Trade Economies </vt:lpstr>
      <vt:lpstr> Chapter 3  Trade Economies  </vt:lpstr>
      <vt:lpstr>Chapter 3  Trade Economies </vt:lpstr>
      <vt:lpstr>Chapter 3  Trade Economies</vt:lpstr>
      <vt:lpstr>Chapter 3  Trade Economies </vt:lpstr>
      <vt:lpstr>Chapter 3  Trade Economies </vt:lpstr>
      <vt:lpstr>Outline</vt:lpstr>
      <vt:lpstr>Journal Prompt #5</vt:lpstr>
      <vt:lpstr>Outline</vt:lpstr>
      <vt:lpstr>Chapter 3  Trade Economies </vt:lpstr>
      <vt:lpstr>Chapter 3  Controlling the Trade </vt:lpstr>
      <vt:lpstr>Chapter 3  FN Education </vt:lpstr>
      <vt:lpstr>Chapter 3  Education: Learning About Values and Resource Use</vt:lpstr>
      <vt:lpstr>Chapter 3  Education: Learning About Values and Resource Use </vt:lpstr>
      <vt:lpstr>Chapter 3  Education: Learning About Values and Resource Use</vt:lpstr>
      <vt:lpstr>Chapter 3  Stories</vt:lpstr>
      <vt:lpstr>Chapter 3  People at the Borders</vt:lpstr>
      <vt:lpstr>Chapter 3  Gatherings </vt:lpstr>
      <vt:lpstr>Chapter 3  The Potlatch </vt:lpstr>
      <vt:lpstr>Chapter 3  The Potlatch</vt:lpstr>
      <vt:lpstr>Chapter 3  Conflict between Nations </vt:lpstr>
      <vt:lpstr>Chapter 3  Conflict between Nations</vt:lpstr>
      <vt:lpstr>Test – Friday Oct 18th/21st </vt:lpstr>
      <vt:lpstr>Section 1 - Definitions</vt:lpstr>
      <vt:lpstr>Section 2- Mapping Section</vt:lpstr>
      <vt:lpstr>Section 3 - Short Answer – Choose 10 of the following 20 questions to answer. Always offer examples to supplement your responses.</vt:lpstr>
      <vt:lpstr>PowerPoint Presentation</vt:lpstr>
      <vt:lpstr>PowerPoint Presentation</vt:lpstr>
      <vt:lpstr>PowerPoint Presentation</vt:lpstr>
      <vt:lpstr>Section 4 – Essay </vt:lpstr>
      <vt:lpstr>Classwork</vt:lpstr>
      <vt:lpstr>Chapter 3  Assignment “Items Traded for Status”</vt:lpstr>
      <vt:lpstr>Chapter 3 - Blackline Master 3-4 Cross-Cultural Trading Networks </vt:lpstr>
      <vt:lpstr>Chapter 3  The Potlatch</vt:lpstr>
      <vt:lpstr>Chapter 3  Ch. 3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Mykael Koe</dc:creator>
  <cp:lastModifiedBy>Mykael Koe</cp:lastModifiedBy>
  <cp:revision>1</cp:revision>
  <dcterms:created xsi:type="dcterms:W3CDTF">2019-10-21T04:43:22Z</dcterms:created>
  <dcterms:modified xsi:type="dcterms:W3CDTF">2019-10-21T04:43:31Z</dcterms:modified>
</cp:coreProperties>
</file>