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71" r:id="rId3"/>
    <p:sldId id="266" r:id="rId4"/>
    <p:sldId id="265" r:id="rId5"/>
    <p:sldId id="264" r:id="rId6"/>
    <p:sldId id="267" r:id="rId7"/>
    <p:sldId id="268" r:id="rId8"/>
    <p:sldId id="262" r:id="rId9"/>
    <p:sldId id="257" r:id="rId10"/>
    <p:sldId id="270" r:id="rId11"/>
    <p:sldId id="258" r:id="rId12"/>
    <p:sldId id="259" r:id="rId13"/>
    <p:sldId id="273" r:id="rId14"/>
    <p:sldId id="260" r:id="rId15"/>
    <p:sldId id="261" r:id="rId16"/>
    <p:sldId id="263" r:id="rId17"/>
    <p:sldId id="269" r:id="rId18"/>
    <p:sldId id="272"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0EE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960" y="-8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2866BC04-BF40-4763-B1F3-83CDD4F55752}" type="datetimeFigureOut">
              <a:rPr lang="en-US" smtClean="0"/>
              <a:pPr/>
              <a:t>6/6/2018</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FAEA9181-E251-4E84-9D07-751BA8FB3C0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866BC04-BF40-4763-B1F3-83CDD4F55752}" type="datetimeFigureOut">
              <a:rPr lang="en-US" smtClean="0"/>
              <a:pPr/>
              <a:t>6/6/2018</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FAEA9181-E251-4E84-9D07-751BA8FB3C0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866BC04-BF40-4763-B1F3-83CDD4F55752}" type="datetimeFigureOut">
              <a:rPr lang="en-US" smtClean="0"/>
              <a:pPr/>
              <a:t>6/6/2018</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FAEA9181-E251-4E84-9D07-751BA8FB3C0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866BC04-BF40-4763-B1F3-83CDD4F55752}" type="datetimeFigureOut">
              <a:rPr lang="en-US" smtClean="0"/>
              <a:pPr/>
              <a:t>6/6/2018</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FAEA9181-E251-4E84-9D07-751BA8FB3C0B}" type="slidenum">
              <a:rPr lang="en-US" smtClean="0"/>
              <a:pPr/>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2866BC04-BF40-4763-B1F3-83CDD4F55752}" type="datetimeFigureOut">
              <a:rPr lang="en-US" smtClean="0"/>
              <a:pPr/>
              <a:t>6/6/2018</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FAEA9181-E251-4E84-9D07-751BA8FB3C0B}"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866BC04-BF40-4763-B1F3-83CDD4F55752}" type="datetimeFigureOut">
              <a:rPr lang="en-US" smtClean="0"/>
              <a:pPr/>
              <a:t>6/6/2018</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FAEA9181-E251-4E84-9D07-751BA8FB3C0B}" type="slidenum">
              <a:rPr lang="en-US" smtClean="0"/>
              <a:pPr/>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866BC04-BF40-4763-B1F3-83CDD4F55752}" type="datetimeFigureOut">
              <a:rPr lang="en-US" smtClean="0"/>
              <a:pPr/>
              <a:t>6/6/2018</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FAEA9181-E251-4E84-9D07-751BA8FB3C0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2866BC04-BF40-4763-B1F3-83CDD4F55752}" type="datetimeFigureOut">
              <a:rPr lang="en-US" smtClean="0"/>
              <a:pPr/>
              <a:t>6/6/2018</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FAEA9181-E251-4E84-9D07-751BA8FB3C0B}" type="slidenum">
              <a:rPr lang="en-US" smtClean="0"/>
              <a:pPr/>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2866BC04-BF40-4763-B1F3-83CDD4F55752}" type="datetimeFigureOut">
              <a:rPr lang="en-US" smtClean="0"/>
              <a:pPr/>
              <a:t>6/6/2018</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FAEA9181-E251-4E84-9D07-751BA8FB3C0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2866BC04-BF40-4763-B1F3-83CDD4F55752}" type="datetimeFigureOut">
              <a:rPr lang="en-US" smtClean="0"/>
              <a:pPr/>
              <a:t>6/6/2018</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FAEA9181-E251-4E84-9D07-751BA8FB3C0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2866BC04-BF40-4763-B1F3-83CDD4F55752}" type="datetimeFigureOut">
              <a:rPr lang="en-US" smtClean="0"/>
              <a:pPr/>
              <a:t>6/6/2018</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FAEA9181-E251-4E84-9D07-751BA8FB3C0B}" type="slidenum">
              <a:rPr lang="en-US" smtClean="0"/>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2866BC04-BF40-4763-B1F3-83CDD4F55752}" type="datetimeFigureOut">
              <a:rPr lang="en-US" smtClean="0"/>
              <a:pPr/>
              <a:t>6/6/2018</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FAEA9181-E251-4E84-9D07-751BA8FB3C0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emerginghopefsp.or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youtu.be/lNgJyUcl_M" TargetMode="External"/><Relationship Id="rId2" Type="http://schemas.openxmlformats.org/officeDocument/2006/relationships/slideLayout" Target="../slideLayouts/slideLayout8.xml"/><Relationship Id="rId1" Type="http://schemas.openxmlformats.org/officeDocument/2006/relationships/audio" Target="file:///C:\Users\Krista\Music\Various%20Artists\Ultimate%20Gospel-%20More%20Than%20a%20Melody%20Disc%201\01%20Stomp%20%5bRemix%5d.wma" TargetMode="External"/><Relationship Id="rId5" Type="http://schemas.openxmlformats.org/officeDocument/2006/relationships/image" Target="../media/image6.pn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audio" Target="file:///C:\Users\Krista\Music\BeBe%20&amp;%20CeCe%20Winans\Greatest%20Hits\14%20I'll%20Take%20You%20There.mp3"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facebook.com/reginavituousladi/videos/10215985591774173/"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s://www.facebook.com/reginavituousladi/videos/10215985591774173/"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facebook.com/reginavituousladi/videos/10215972234400247/"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youtu.be/qoiBCDXwfLo" TargetMode="Externa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6801"/>
            <a:ext cx="7772400" cy="1523999"/>
          </a:xfrm>
        </p:spPr>
        <p:txBody>
          <a:bodyPr/>
          <a:lstStyle/>
          <a:p>
            <a:pPr algn="ctr"/>
            <a:r>
              <a:rPr lang="en-US" dirty="0" smtClean="0"/>
              <a:t>Camp </a:t>
            </a:r>
            <a:r>
              <a:rPr lang="en-US" dirty="0" smtClean="0">
                <a:hlinkClick r:id="rId2"/>
              </a:rPr>
              <a:t>Emerging</a:t>
            </a:r>
            <a:r>
              <a:rPr lang="en-US" dirty="0" smtClean="0"/>
              <a:t> HOPE</a:t>
            </a:r>
            <a:endParaRPr lang="en-US" dirty="0"/>
          </a:p>
        </p:txBody>
      </p:sp>
      <p:sp>
        <p:nvSpPr>
          <p:cNvPr id="3" name="Subtitle 2"/>
          <p:cNvSpPr>
            <a:spLocks noGrp="1"/>
          </p:cNvSpPr>
          <p:nvPr>
            <p:ph type="subTitle" idx="1"/>
          </p:nvPr>
        </p:nvSpPr>
        <p:spPr/>
        <p:txBody>
          <a:bodyPr>
            <a:normAutofit/>
          </a:bodyPr>
          <a:lstStyle/>
          <a:p>
            <a:pPr algn="ctr"/>
            <a:r>
              <a:rPr lang="en-US" sz="2400" dirty="0" smtClean="0">
                <a:solidFill>
                  <a:schemeClr val="tx1"/>
                </a:solidFill>
              </a:rPr>
              <a:t>Emerging HOPE Family Strengthening Program</a:t>
            </a:r>
          </a:p>
          <a:p>
            <a:pPr algn="ctr"/>
            <a:r>
              <a:rPr lang="en-US" sz="2400" dirty="0" smtClean="0">
                <a:solidFill>
                  <a:schemeClr val="tx1"/>
                </a:solidFill>
              </a:rPr>
              <a:t>Ministers Curtis L. and Dr. Pamela Robinson </a:t>
            </a:r>
            <a:endParaRPr lang="en-US" sz="2400"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0"/>
            <a:ext cx="2743200" cy="990600"/>
          </a:xfrm>
        </p:spPr>
        <p:txBody>
          <a:bodyPr>
            <a:normAutofit/>
          </a:bodyPr>
          <a:lstStyle/>
          <a:p>
            <a:endParaRPr lang="en-US" sz="3200" dirty="0"/>
          </a:p>
        </p:txBody>
      </p:sp>
      <p:sp>
        <p:nvSpPr>
          <p:cNvPr id="4" name="Text Placeholder 3"/>
          <p:cNvSpPr>
            <a:spLocks noGrp="1"/>
          </p:cNvSpPr>
          <p:nvPr>
            <p:ph type="body" idx="2"/>
          </p:nvPr>
        </p:nvSpPr>
        <p:spPr/>
        <p:txBody>
          <a:bodyPr/>
          <a:lstStyle/>
          <a:p>
            <a:endParaRPr lang="en-US" dirty="0"/>
          </a:p>
        </p:txBody>
      </p:sp>
      <p:sp>
        <p:nvSpPr>
          <p:cNvPr id="3" name="Content Placeholder 2"/>
          <p:cNvSpPr>
            <a:spLocks noGrp="1"/>
          </p:cNvSpPr>
          <p:nvPr>
            <p:ph sz="half" idx="1"/>
          </p:nvPr>
        </p:nvSpPr>
        <p:spPr/>
        <p:txBody>
          <a:bodyPr>
            <a:normAutofit/>
          </a:bodyPr>
          <a:lstStyle/>
          <a:p>
            <a:endParaRPr lang="en-US" b="1" dirty="0" smtClean="0"/>
          </a:p>
          <a:p>
            <a:r>
              <a:rPr lang="en-US" b="1" dirty="0" smtClean="0"/>
              <a:t>Twerk/Nae Nae/Whip </a:t>
            </a:r>
            <a:r>
              <a:rPr lang="en-US" dirty="0" smtClean="0"/>
              <a:t>Dances twerking,  the whip and nae nae</a:t>
            </a:r>
          </a:p>
          <a:p>
            <a:r>
              <a:rPr lang="en-US" b="1" dirty="0" smtClean="0"/>
              <a:t>Turn Up – </a:t>
            </a:r>
            <a:r>
              <a:rPr lang="en-US" dirty="0" smtClean="0"/>
              <a:t>get loose, get wild</a:t>
            </a:r>
          </a:p>
          <a:p>
            <a:r>
              <a:rPr lang="en-US" b="1" dirty="0" smtClean="0">
                <a:hlinkClick r:id="rId3"/>
              </a:rPr>
              <a:t>No Shade </a:t>
            </a:r>
            <a:r>
              <a:rPr lang="en-US" b="1" dirty="0" smtClean="0"/>
              <a:t>– A term  for talking trash about someone.</a:t>
            </a:r>
          </a:p>
          <a:p>
            <a:endParaRPr lang="en-US" dirty="0"/>
          </a:p>
        </p:txBody>
      </p:sp>
      <p:pic>
        <p:nvPicPr>
          <p:cNvPr id="8" name="Picture 7" descr="_DSC0043.JPG"/>
          <p:cNvPicPr>
            <a:picLocks noChangeAspect="1"/>
          </p:cNvPicPr>
          <p:nvPr/>
        </p:nvPicPr>
        <p:blipFill>
          <a:blip r:embed="rId4" cstate="print"/>
          <a:stretch>
            <a:fillRect/>
          </a:stretch>
        </p:blipFill>
        <p:spPr>
          <a:xfrm>
            <a:off x="381000" y="3950675"/>
            <a:ext cx="1447800" cy="2450123"/>
          </a:xfrm>
          <a:prstGeom prst="rect">
            <a:avLst/>
          </a:prstGeom>
          <a:ln>
            <a:solidFill>
              <a:srgbClr val="FF0000"/>
            </a:solidFill>
          </a:ln>
        </p:spPr>
      </p:pic>
      <p:pic>
        <p:nvPicPr>
          <p:cNvPr id="6" name="01 Stomp [Remix].wma">
            <a:hlinkClick r:id="" action="ppaction://media"/>
          </p:cNvPr>
          <p:cNvPicPr>
            <a:picLocks noRot="1" noChangeAspect="1"/>
          </p:cNvPicPr>
          <p:nvPr>
            <a:audioFile r:link="rId1"/>
          </p:nvPr>
        </p:nvPicPr>
        <p:blipFill>
          <a:blip r:embed="rId5" cstate="print"/>
          <a:stretch>
            <a:fillRect/>
          </a:stretch>
        </p:blipFill>
        <p:spPr>
          <a:xfrm>
            <a:off x="7391400" y="1981200"/>
            <a:ext cx="244475" cy="244475"/>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38128"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DSC_0197.JPG"/>
          <p:cNvPicPr>
            <a:picLocks noGrp="1" noChangeAspect="1"/>
          </p:cNvPicPr>
          <p:nvPr>
            <p:ph sz="half" idx="1"/>
          </p:nvPr>
        </p:nvPicPr>
        <p:blipFill>
          <a:blip r:embed="rId2" cstate="print"/>
          <a:stretch>
            <a:fillRect/>
          </a:stretch>
        </p:blipFill>
        <p:spPr>
          <a:xfrm>
            <a:off x="457200" y="1981200"/>
            <a:ext cx="4038600" cy="3228181"/>
          </a:xfrm>
          <a:ln>
            <a:solidFill>
              <a:srgbClr val="FF0000"/>
            </a:solidFill>
          </a:ln>
        </p:spPr>
      </p:pic>
      <p:pic>
        <p:nvPicPr>
          <p:cNvPr id="9" name="Content Placeholder 8" descr="DSC_0174.JPG"/>
          <p:cNvPicPr>
            <a:picLocks noGrp="1" noChangeAspect="1"/>
          </p:cNvPicPr>
          <p:nvPr>
            <p:ph sz="half" idx="2"/>
          </p:nvPr>
        </p:nvPicPr>
        <p:blipFill>
          <a:blip r:embed="rId3" cstate="print"/>
          <a:stretch>
            <a:fillRect/>
          </a:stretch>
        </p:blipFill>
        <p:spPr>
          <a:xfrm>
            <a:off x="4648200" y="1981200"/>
            <a:ext cx="4038600" cy="3228181"/>
          </a:xfrm>
          <a:ln>
            <a:solidFill>
              <a:srgbClr val="FF0000"/>
            </a:solidFill>
          </a:ln>
        </p:spPr>
      </p:pic>
      <p:sp>
        <p:nvSpPr>
          <p:cNvPr id="5" name="Title 4"/>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rmAutofit/>
          </a:bodyPr>
          <a:lstStyle/>
          <a:p>
            <a:pPr algn="l"/>
            <a:r>
              <a:rPr lang="en-US" sz="2400" dirty="0" smtClean="0"/>
              <a:t>What we think about the kids we work with will come out during discipline training and correction. </a:t>
            </a:r>
            <a:endParaRPr lang="en-US"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685800"/>
            <a:ext cx="4114800" cy="457200"/>
          </a:xfrm>
        </p:spPr>
        <p:txBody>
          <a:bodyPr>
            <a:noAutofit/>
          </a:bodyPr>
          <a:lstStyle/>
          <a:p>
            <a:r>
              <a:rPr lang="en-US" sz="2800" b="1" dirty="0" smtClean="0">
                <a:solidFill>
                  <a:srgbClr val="090EE3"/>
                </a:solidFill>
              </a:rPr>
              <a:t>CULTURAL AGILITY</a:t>
            </a:r>
            <a:br>
              <a:rPr lang="en-US" sz="2800" b="1" dirty="0" smtClean="0">
                <a:solidFill>
                  <a:srgbClr val="090EE3"/>
                </a:solidFill>
              </a:rPr>
            </a:br>
            <a:endParaRPr lang="en-US" sz="2800" b="1" dirty="0">
              <a:solidFill>
                <a:srgbClr val="090EE3"/>
              </a:solidFill>
            </a:endParaRPr>
          </a:p>
        </p:txBody>
      </p:sp>
      <p:sp>
        <p:nvSpPr>
          <p:cNvPr id="7" name="Text Placeholder 6"/>
          <p:cNvSpPr>
            <a:spLocks noGrp="1"/>
          </p:cNvSpPr>
          <p:nvPr>
            <p:ph type="body" idx="2"/>
          </p:nvPr>
        </p:nvSpPr>
        <p:spPr>
          <a:xfrm>
            <a:off x="457200" y="1435100"/>
            <a:ext cx="4572000" cy="4691063"/>
          </a:xfrm>
        </p:spPr>
        <p:txBody>
          <a:bodyPr>
            <a:normAutofit/>
          </a:bodyPr>
          <a:lstStyle/>
          <a:p>
            <a:pPr algn="ctr"/>
            <a:r>
              <a:rPr lang="en-US" sz="2400" dirty="0" smtClean="0"/>
              <a:t>Six </a:t>
            </a:r>
            <a:r>
              <a:rPr lang="en-US" sz="2400" dirty="0"/>
              <a:t>key skills that will help you master cultural </a:t>
            </a:r>
            <a:r>
              <a:rPr lang="en-US" sz="2400" dirty="0" smtClean="0"/>
              <a:t>agility.</a:t>
            </a:r>
          </a:p>
          <a:p>
            <a:endParaRPr lang="en-US" sz="1600" dirty="0"/>
          </a:p>
          <a:p>
            <a:endParaRPr lang="en-US" sz="1600" dirty="0"/>
          </a:p>
        </p:txBody>
      </p:sp>
      <p:sp>
        <p:nvSpPr>
          <p:cNvPr id="6" name="Content Placeholder 5"/>
          <p:cNvSpPr>
            <a:spLocks noGrp="1"/>
          </p:cNvSpPr>
          <p:nvPr>
            <p:ph sz="half" idx="1"/>
          </p:nvPr>
        </p:nvSpPr>
        <p:spPr>
          <a:xfrm>
            <a:off x="5105400" y="457200"/>
            <a:ext cx="3511550" cy="4297363"/>
          </a:xfrm>
        </p:spPr>
        <p:txBody>
          <a:bodyPr>
            <a:noAutofit/>
          </a:bodyPr>
          <a:lstStyle/>
          <a:p>
            <a:r>
              <a:rPr lang="en-US" sz="2000" dirty="0"/>
              <a:t>Self-awareness. Being aware of your own cultural biases, behaviors, and worldviews.</a:t>
            </a:r>
          </a:p>
          <a:p>
            <a:r>
              <a:rPr lang="en-US" sz="2000" dirty="0"/>
              <a:t>Being attuned to your environment, and to cultural nuances. Adjusting your behavior to harmonize the relationship–without mimicking.</a:t>
            </a:r>
          </a:p>
          <a:p>
            <a:r>
              <a:rPr lang="en-US" sz="2000" dirty="0"/>
              <a:t>Adapting to cultural differences and ambiguities. Being flexible to the situation.</a:t>
            </a:r>
          </a:p>
          <a:p>
            <a:pPr lvl="2"/>
            <a:endParaRPr lang="en-US" sz="2000" dirty="0"/>
          </a:p>
        </p:txBody>
      </p:sp>
      <p:pic>
        <p:nvPicPr>
          <p:cNvPr id="8" name="Picture 7" descr="_DSC0087.JPG"/>
          <p:cNvPicPr>
            <a:picLocks noChangeAspect="1"/>
          </p:cNvPicPr>
          <p:nvPr/>
        </p:nvPicPr>
        <p:blipFill>
          <a:blip r:embed="rId2" cstate="print"/>
          <a:stretch>
            <a:fillRect/>
          </a:stretch>
        </p:blipFill>
        <p:spPr>
          <a:xfrm>
            <a:off x="685800" y="2362200"/>
            <a:ext cx="3733800" cy="3807012"/>
          </a:xfrm>
          <a:prstGeom prst="rect">
            <a:avLst/>
          </a:prstGeom>
          <a:ln>
            <a:solidFill>
              <a:srgbClr val="FF0000"/>
            </a:solid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2"/>
          </p:nvPr>
        </p:nvSpPr>
        <p:spPr>
          <a:xfrm>
            <a:off x="4419600" y="5029200"/>
            <a:ext cx="3974592" cy="914400"/>
          </a:xfrm>
        </p:spPr>
        <p:txBody>
          <a:bodyPr>
            <a:noAutofit/>
          </a:bodyPr>
          <a:lstStyle/>
          <a:p>
            <a:r>
              <a:rPr lang="en-US" sz="3600" dirty="0" smtClean="0">
                <a:solidFill>
                  <a:srgbClr val="FF0000"/>
                </a:solidFill>
              </a:rPr>
              <a:t>CULTURAL AGILITY</a:t>
            </a:r>
            <a:endParaRPr lang="en-US" sz="3600" dirty="0">
              <a:solidFill>
                <a:srgbClr val="FF0000"/>
              </a:solidFill>
            </a:endParaRPr>
          </a:p>
        </p:txBody>
      </p:sp>
      <p:sp>
        <p:nvSpPr>
          <p:cNvPr id="4" name="Content Placeholder 3"/>
          <p:cNvSpPr>
            <a:spLocks noGrp="1"/>
          </p:cNvSpPr>
          <p:nvPr>
            <p:ph sz="half" idx="1"/>
          </p:nvPr>
        </p:nvSpPr>
        <p:spPr/>
        <p:txBody>
          <a:bodyPr>
            <a:normAutofit fontScale="85000" lnSpcReduction="10000"/>
          </a:bodyPr>
          <a:lstStyle/>
          <a:p>
            <a:r>
              <a:rPr lang="en-US" dirty="0" smtClean="0"/>
              <a:t>Being authentic. (It’s not about putting on somebody else’s culture, but about being able to interact in a way that’s relevant and important to them.)</a:t>
            </a:r>
          </a:p>
          <a:p>
            <a:r>
              <a:rPr lang="en-US" dirty="0" smtClean="0"/>
              <a:t>Acquiring knowledge about other cultures. Immersing yourself in the foreign culture and seeking out new experiences.</a:t>
            </a:r>
          </a:p>
          <a:p>
            <a:r>
              <a:rPr lang="en-US" dirty="0" smtClean="0"/>
              <a:t>Continually assessing how you’re developing in each of these areas, and looking for opportunities to grow.</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descr="DSC_0015.JPG"/>
          <p:cNvPicPr>
            <a:picLocks noGrp="1" noChangeAspect="1"/>
          </p:cNvPicPr>
          <p:nvPr>
            <p:ph type="pic" idx="1"/>
          </p:nvPr>
        </p:nvPicPr>
        <p:blipFill>
          <a:blip r:embed="rId2" cstate="print"/>
          <a:srcRect l="5556" r="5556"/>
          <a:stretch>
            <a:fillRect/>
          </a:stretch>
        </p:blipFill>
        <p:spPr>
          <a:xfrm>
            <a:off x="2286000" y="609600"/>
            <a:ext cx="4456112" cy="3342084"/>
          </a:xfrm>
          <a:ln>
            <a:solidFill>
              <a:srgbClr val="C00000"/>
            </a:solidFill>
          </a:ln>
        </p:spPr>
      </p:pic>
      <p:sp>
        <p:nvSpPr>
          <p:cNvPr id="8" name="Title 7"/>
          <p:cNvSpPr>
            <a:spLocks noGrp="1"/>
          </p:cNvSpPr>
          <p:nvPr>
            <p:ph type="title"/>
          </p:nvPr>
        </p:nvSpPr>
        <p:spPr>
          <a:xfrm>
            <a:off x="1981200" y="4191000"/>
            <a:ext cx="5602288" cy="1176338"/>
          </a:xfrm>
          <a:solidFill>
            <a:schemeClr val="tx1"/>
          </a:solidFill>
          <a:ln>
            <a:solidFill>
              <a:srgbClr val="FF0000"/>
            </a:solidFill>
          </a:ln>
        </p:spPr>
        <p:txBody>
          <a:bodyPr>
            <a:noAutofit/>
          </a:bodyPr>
          <a:lstStyle/>
          <a:p>
            <a:pPr algn="ctr"/>
            <a:r>
              <a:rPr lang="en-US" sz="2400" dirty="0" smtClean="0"/>
              <a:t>How will Cultural Agility help me this summer when working with Camp Emerging HOPE youth?</a:t>
            </a:r>
            <a:endParaRPr lang="en-US"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2"/>
          </p:nvPr>
        </p:nvSpPr>
        <p:spPr>
          <a:xfrm>
            <a:off x="4419600" y="5486400"/>
            <a:ext cx="3962400" cy="783102"/>
          </a:xfrm>
          <a:solidFill>
            <a:schemeClr val="bg2"/>
          </a:solidFill>
          <a:ln>
            <a:solidFill>
              <a:srgbClr val="FF0000"/>
            </a:solidFill>
          </a:ln>
        </p:spPr>
        <p:txBody>
          <a:bodyPr>
            <a:normAutofit fontScale="92500" lnSpcReduction="20000"/>
          </a:bodyPr>
          <a:lstStyle/>
          <a:p>
            <a:pPr algn="ctr"/>
            <a:endParaRPr lang="en-US" i="1" dirty="0" smtClean="0"/>
          </a:p>
          <a:p>
            <a:pPr algn="ctr"/>
            <a:r>
              <a:rPr lang="en-US" i="1" dirty="0" smtClean="0"/>
              <a:t>HOPE </a:t>
            </a:r>
          </a:p>
          <a:p>
            <a:pPr algn="ctr"/>
            <a:r>
              <a:rPr lang="en-US" i="1" dirty="0" smtClean="0"/>
              <a:t>Having Only Positive Expectations</a:t>
            </a:r>
            <a:endParaRPr lang="en-US" i="1" dirty="0"/>
          </a:p>
        </p:txBody>
      </p:sp>
      <p:sp>
        <p:nvSpPr>
          <p:cNvPr id="6" name="Content Placeholder 5"/>
          <p:cNvSpPr>
            <a:spLocks noGrp="1"/>
          </p:cNvSpPr>
          <p:nvPr>
            <p:ph sz="half" idx="1"/>
          </p:nvPr>
        </p:nvSpPr>
        <p:spPr/>
        <p:txBody>
          <a:bodyPr>
            <a:normAutofit fontScale="92500" lnSpcReduction="20000"/>
          </a:bodyPr>
          <a:lstStyle/>
          <a:p>
            <a:pPr>
              <a:buNone/>
            </a:pPr>
            <a:r>
              <a:rPr lang="en-US" dirty="0" smtClean="0"/>
              <a:t>(1) It will help you to understand your own culture and how it shapes your experience.</a:t>
            </a:r>
          </a:p>
          <a:p>
            <a:pPr>
              <a:buNone/>
            </a:pPr>
            <a:r>
              <a:rPr lang="en-US" dirty="0" smtClean="0"/>
              <a:t>(2) It will help you to understand and appreciate cultural difference with others</a:t>
            </a:r>
          </a:p>
          <a:p>
            <a:pPr>
              <a:buNone/>
            </a:pPr>
            <a:r>
              <a:rPr lang="en-US" dirty="0" smtClean="0"/>
              <a:t>(3) It will help you to incorporate the knowledge into your interactions and decision making. </a:t>
            </a:r>
          </a:p>
          <a:p>
            <a:pPr>
              <a:buNone/>
            </a:pPr>
            <a:r>
              <a:rPr lang="en-US" dirty="0" smtClean="0"/>
              <a:t>(4) It will help you provide effective leadership in with  diverse youth.</a:t>
            </a:r>
            <a:endParaRPr lang="en-US" dirty="0"/>
          </a:p>
        </p:txBody>
      </p:sp>
      <p:pic>
        <p:nvPicPr>
          <p:cNvPr id="8" name="Picture 7" descr="_DSC0117.JPG"/>
          <p:cNvPicPr>
            <a:picLocks noChangeAspect="1"/>
          </p:cNvPicPr>
          <p:nvPr/>
        </p:nvPicPr>
        <p:blipFill>
          <a:blip r:embed="rId2" cstate="print"/>
          <a:stretch>
            <a:fillRect/>
          </a:stretch>
        </p:blipFill>
        <p:spPr>
          <a:xfrm rot="16200000">
            <a:off x="72130" y="4780666"/>
            <a:ext cx="1989345" cy="152399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838200"/>
            <a:ext cx="8382000" cy="4401205"/>
          </a:xfrm>
          <a:prstGeom prst="rect">
            <a:avLst/>
          </a:prstGeom>
        </p:spPr>
        <p:txBody>
          <a:bodyPr wrap="square">
            <a:spAutoFit/>
          </a:bodyPr>
          <a:lstStyle/>
          <a:p>
            <a:pPr algn="ctr"/>
            <a:r>
              <a:rPr lang="en-US" sz="4000" dirty="0"/>
              <a:t>The name </a:t>
            </a:r>
            <a:r>
              <a:rPr lang="en-US" sz="4000" dirty="0" smtClean="0"/>
              <a:t>“Emerging  HOPE" </a:t>
            </a:r>
            <a:r>
              <a:rPr lang="en-US" sz="4000" dirty="0"/>
              <a:t>was inspired by the book of Jeremiah (29:11), which focuses on God bringing hope to a people living in despair.  </a:t>
            </a:r>
            <a:r>
              <a:rPr lang="en-US" sz="4000" dirty="0" smtClean="0"/>
              <a:t>Emerging HOPE wants </a:t>
            </a:r>
            <a:r>
              <a:rPr lang="en-US" sz="4000" dirty="0"/>
              <a:t>to bring hope to a generation of young people that many have given up 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838200" y="1219200"/>
            <a:ext cx="7620000" cy="4401205"/>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US" sz="2800" b="0" i="0" u="none" strike="noStrike" cap="none" normalizeH="0" baseline="0" dirty="0" smtClean="0">
                <a:ln>
                  <a:noFill/>
                </a:ln>
                <a:solidFill>
                  <a:srgbClr val="000000"/>
                </a:solidFill>
                <a:effectLst/>
                <a:latin typeface="proxima-nova"/>
                <a:cs typeface="Arial" pitchFamily="34" charset="0"/>
              </a:rPr>
              <a:t>A Chinese Poem, written by Lao-Tzu around 700 B.C, sums up the felt-need concept.  </a:t>
            </a:r>
          </a:p>
          <a:p>
            <a:pPr lvl="0" eaLnBrk="0" fontAlgn="base" hangingPunct="0">
              <a:spcBef>
                <a:spcPct val="0"/>
              </a:spcBef>
              <a:spcAft>
                <a:spcPct val="0"/>
              </a:spcAft>
            </a:pPr>
            <a:r>
              <a:rPr kumimoji="0" lang="en-US" sz="2800" b="0" i="0" u="none" strike="noStrike" cap="none" normalizeH="0" baseline="0" dirty="0" smtClean="0">
                <a:ln>
                  <a:noFill/>
                </a:ln>
                <a:solidFill>
                  <a:srgbClr val="000000"/>
                </a:solidFill>
                <a:effectLst/>
                <a:latin typeface="proxima-nova"/>
                <a:cs typeface="Arial" pitchFamily="34" charset="0"/>
              </a:rPr>
              <a:t>"Go to the people.</a:t>
            </a:r>
            <a:br>
              <a:rPr kumimoji="0" lang="en-US" sz="2800" b="0" i="0" u="none" strike="noStrike" cap="none" normalizeH="0" baseline="0" dirty="0" smtClean="0">
                <a:ln>
                  <a:noFill/>
                </a:ln>
                <a:solidFill>
                  <a:srgbClr val="000000"/>
                </a:solidFill>
                <a:effectLst/>
                <a:latin typeface="proxima-nova"/>
                <a:cs typeface="Arial" pitchFamily="34" charset="0"/>
              </a:rPr>
            </a:br>
            <a:r>
              <a:rPr kumimoji="0" lang="en-US" sz="2800" b="0" i="0" u="none" strike="noStrike" cap="none" normalizeH="0" baseline="0" dirty="0" smtClean="0">
                <a:ln>
                  <a:noFill/>
                </a:ln>
                <a:solidFill>
                  <a:srgbClr val="000000"/>
                </a:solidFill>
                <a:effectLst/>
                <a:latin typeface="proxima-nova"/>
                <a:cs typeface="Arial" pitchFamily="34" charset="0"/>
              </a:rPr>
              <a:t>Live with them, learn from them, love them.</a:t>
            </a:r>
            <a:br>
              <a:rPr kumimoji="0" lang="en-US" sz="2800" b="0" i="0" u="none" strike="noStrike" cap="none" normalizeH="0" baseline="0" dirty="0" smtClean="0">
                <a:ln>
                  <a:noFill/>
                </a:ln>
                <a:solidFill>
                  <a:srgbClr val="000000"/>
                </a:solidFill>
                <a:effectLst/>
                <a:latin typeface="proxima-nova"/>
                <a:cs typeface="Arial" pitchFamily="34" charset="0"/>
              </a:rPr>
            </a:br>
            <a:r>
              <a:rPr kumimoji="0" lang="en-US" sz="2800" b="0" i="0" u="none" strike="noStrike" cap="none" normalizeH="0" baseline="0" dirty="0" smtClean="0">
                <a:ln>
                  <a:noFill/>
                </a:ln>
                <a:solidFill>
                  <a:srgbClr val="000000"/>
                </a:solidFill>
                <a:effectLst/>
                <a:latin typeface="proxima-nova"/>
                <a:cs typeface="Arial" pitchFamily="34" charset="0"/>
              </a:rPr>
              <a:t>Start with what they know, build with what they have.</a:t>
            </a:r>
            <a:br>
              <a:rPr kumimoji="0" lang="en-US" sz="2800" b="0" i="0" u="none" strike="noStrike" cap="none" normalizeH="0" baseline="0" dirty="0" smtClean="0">
                <a:ln>
                  <a:noFill/>
                </a:ln>
                <a:solidFill>
                  <a:srgbClr val="000000"/>
                </a:solidFill>
                <a:effectLst/>
                <a:latin typeface="proxima-nova"/>
                <a:cs typeface="Arial" pitchFamily="34" charset="0"/>
              </a:rPr>
            </a:br>
            <a:r>
              <a:rPr kumimoji="0" lang="en-US" sz="2800" b="0" i="0" u="none" strike="noStrike" cap="none" normalizeH="0" baseline="0" dirty="0" smtClean="0">
                <a:ln>
                  <a:noFill/>
                </a:ln>
                <a:solidFill>
                  <a:srgbClr val="000000"/>
                </a:solidFill>
                <a:effectLst/>
                <a:latin typeface="proxima-nova"/>
                <a:cs typeface="Arial" pitchFamily="34" charset="0"/>
              </a:rPr>
              <a:t>But of the best leaders, when the work is done, the task accomplished,</a:t>
            </a:r>
            <a:br>
              <a:rPr kumimoji="0" lang="en-US" sz="2800" b="0" i="0" u="none" strike="noStrike" cap="none" normalizeH="0" baseline="0" dirty="0" smtClean="0">
                <a:ln>
                  <a:noFill/>
                </a:ln>
                <a:solidFill>
                  <a:srgbClr val="000000"/>
                </a:solidFill>
                <a:effectLst/>
                <a:latin typeface="proxima-nova"/>
                <a:cs typeface="Arial" pitchFamily="34" charset="0"/>
              </a:rPr>
            </a:br>
            <a:r>
              <a:rPr kumimoji="0" lang="en-US" sz="2800" b="0" i="0" u="none" strike="noStrike" cap="none" normalizeH="0" baseline="0" dirty="0" smtClean="0">
                <a:ln>
                  <a:noFill/>
                </a:ln>
                <a:solidFill>
                  <a:srgbClr val="000000"/>
                </a:solidFill>
                <a:effectLst/>
                <a:latin typeface="proxima-nova"/>
                <a:cs typeface="Arial" pitchFamily="34" charset="0"/>
              </a:rPr>
              <a:t>The people will say, "We have done this ourselves."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95600" y="2057400"/>
            <a:ext cx="2895600" cy="1015663"/>
          </a:xfrm>
          <a:prstGeom prst="rect">
            <a:avLst/>
          </a:prstGeom>
          <a:solidFill>
            <a:schemeClr val="accent1">
              <a:lumMod val="40000"/>
              <a:lumOff val="60000"/>
            </a:schemeClr>
          </a:solidFill>
          <a:ln>
            <a:solidFill>
              <a:srgbClr val="FF0000"/>
            </a:solidFill>
          </a:ln>
        </p:spPr>
        <p:txBody>
          <a:bodyPr wrap="square">
            <a:spAutoFit/>
          </a:bodyPr>
          <a:lstStyle/>
          <a:p>
            <a:pPr algn="ctr"/>
            <a:r>
              <a:rPr lang="en-US" sz="6000" dirty="0" smtClean="0"/>
              <a:t>Q &amp; A</a:t>
            </a:r>
            <a:endParaRPr lang="en-US" sz="6000" dirty="0"/>
          </a:p>
        </p:txBody>
      </p:sp>
      <p:pic>
        <p:nvPicPr>
          <p:cNvPr id="3" name="14 I'll Take You There.mp3">
            <a:hlinkClick r:id="" action="ppaction://media"/>
          </p:cNvPr>
          <p:cNvPicPr>
            <a:picLocks noRot="1" noChangeAspect="1"/>
          </p:cNvPicPr>
          <p:nvPr>
            <a:audioFile r:link="rId1"/>
          </p:nvPr>
        </p:nvPicPr>
        <p:blipFill>
          <a:blip r:embed="rId3" cstate="print"/>
          <a:stretch>
            <a:fillRect/>
          </a:stretch>
        </p:blipFill>
        <p:spPr>
          <a:xfrm>
            <a:off x="4449763" y="3306763"/>
            <a:ext cx="244475" cy="244475"/>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59442" fill="hold"/>
                                        <p:tgtEl>
                                          <p:spTgt spid="3"/>
                                        </p:tgtEl>
                                      </p:cBhvr>
                                    </p:cmd>
                                  </p:childTnLst>
                                </p:cTn>
                              </p:par>
                            </p:childTnLst>
                          </p:cTn>
                        </p:par>
                      </p:childTnLst>
                    </p:cTn>
                  </p:par>
                </p:childTnLst>
              </p:cTn>
              <p:nextCondLst>
                <p:cond evt="onClick" delay="0">
                  <p:tgtEl>
                    <p:spTgt spid="3"/>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mp Emerging HOPE 1 2018.jpg">
            <a:hlinkClick r:id="rId2"/>
          </p:cNvPr>
          <p:cNvPicPr>
            <a:picLocks noChangeAspect="1"/>
          </p:cNvPicPr>
          <p:nvPr/>
        </p:nvPicPr>
        <p:blipFill>
          <a:blip r:embed="rId3" cstate="print"/>
          <a:stretch>
            <a:fillRect/>
          </a:stretch>
        </p:blipFill>
        <p:spPr>
          <a:xfrm>
            <a:off x="1752600" y="152400"/>
            <a:ext cx="5334000" cy="6485216"/>
          </a:xfrm>
          <a:prstGeom prst="rect">
            <a:avLst/>
          </a:prstGeom>
          <a:ln>
            <a:solidFill>
              <a:srgbClr val="FF0000"/>
            </a:solid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371600"/>
            <a:ext cx="8382000" cy="5181600"/>
          </a:xfrm>
        </p:spPr>
        <p:txBody>
          <a:bodyPr>
            <a:normAutofit fontScale="55000" lnSpcReduction="20000"/>
          </a:bodyPr>
          <a:lstStyle/>
          <a:p>
            <a:pPr fontAlgn="base">
              <a:buNone/>
            </a:pPr>
            <a:r>
              <a:rPr lang="en-US" sz="3800" dirty="0" smtClean="0"/>
              <a:t>	We </a:t>
            </a:r>
            <a:r>
              <a:rPr lang="en-US" sz="3800" dirty="0"/>
              <a:t>believe that urban youth may benefit from camp activities that emphasize socialization, character development, effective communication skills, problem-solving, and decision-making. The impact of camp programs is far-reaching and touches the entire family. Summer camp can be one of the most rewarding, unforgettable experiences in a child’s life. </a:t>
            </a:r>
            <a:endParaRPr lang="en-US" sz="3800" dirty="0" smtClean="0"/>
          </a:p>
          <a:p>
            <a:pPr fontAlgn="base">
              <a:buNone/>
            </a:pPr>
            <a:endParaRPr lang="en-US" sz="3800" dirty="0"/>
          </a:p>
          <a:p>
            <a:pPr fontAlgn="base">
              <a:buNone/>
            </a:pPr>
            <a:r>
              <a:rPr lang="en-US" sz="3800" dirty="0" smtClean="0"/>
              <a:t>	Camp </a:t>
            </a:r>
            <a:r>
              <a:rPr lang="en-US" sz="3800" dirty="0"/>
              <a:t>provides children with a community of caring mentors who provide experiential education that leads to self-respect and appreciation for life. All of the outcomes—friendships, overcoming challenges, staying healthy and building character— prepare them for bigger, brighter lives down the road. In addition to great friendships and enduring memories, many important life skills are learned at camp</a:t>
            </a:r>
            <a:r>
              <a:rPr lang="en-US" dirty="0"/>
              <a:t>.</a:t>
            </a:r>
          </a:p>
          <a:p>
            <a:pPr fontAlgn="base">
              <a:buNone/>
            </a:pPr>
            <a:r>
              <a:rPr lang="en-US" dirty="0"/>
              <a:t> </a:t>
            </a:r>
          </a:p>
          <a:p>
            <a:pPr fontAlgn="base">
              <a:buNone/>
            </a:pPr>
            <a:endParaRPr lang="en-US" dirty="0"/>
          </a:p>
          <a:p>
            <a:endParaRPr lang="en-US" dirty="0"/>
          </a:p>
        </p:txBody>
      </p:sp>
      <p:sp>
        <p:nvSpPr>
          <p:cNvPr id="2" name="Title 1"/>
          <p:cNvSpPr>
            <a:spLocks noGrp="1"/>
          </p:cNvSpPr>
          <p:nvPr>
            <p:ph type="title"/>
          </p:nvPr>
        </p:nvSpPr>
        <p:spPr/>
        <p:txBody>
          <a:bodyPr/>
          <a:lstStyle/>
          <a:p>
            <a:pPr algn="ctr"/>
            <a:r>
              <a:rPr lang="en-US" dirty="0" smtClean="0"/>
              <a:t>Camp </a:t>
            </a:r>
            <a:r>
              <a:rPr lang="en-US" dirty="0" smtClean="0">
                <a:hlinkClick r:id="rId2"/>
              </a:rPr>
              <a:t>Emerging</a:t>
            </a:r>
            <a:r>
              <a:rPr lang="en-US" dirty="0" smtClean="0"/>
              <a:t> HOPE</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274638"/>
            <a:ext cx="8153400" cy="6126162"/>
          </a:xfrm>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hlinkClick r:id="rId2"/>
              </a:rPr>
              <a:t>Emerging </a:t>
            </a:r>
            <a:r>
              <a:rPr lang="en-US" dirty="0">
                <a:hlinkClick r:id="rId2"/>
              </a:rPr>
              <a:t>HOPE </a:t>
            </a:r>
            <a:r>
              <a:rPr lang="en-US" dirty="0"/>
              <a:t>has proudly partnered with many summer day programs and residential summer camps and over the past twelve years to provide fun-filled summer experiences for urban youth. </a:t>
            </a:r>
          </a:p>
        </p:txBody>
      </p:sp>
      <p:pic>
        <p:nvPicPr>
          <p:cNvPr id="5" name="Picture 4" descr="_DSC0042.JPG">
            <a:hlinkClick r:id="rId2"/>
          </p:cNvPr>
          <p:cNvPicPr>
            <a:picLocks noChangeAspect="1"/>
          </p:cNvPicPr>
          <p:nvPr/>
        </p:nvPicPr>
        <p:blipFill>
          <a:blip r:embed="rId3" cstate="print"/>
          <a:stretch>
            <a:fillRect/>
          </a:stretch>
        </p:blipFill>
        <p:spPr>
          <a:xfrm>
            <a:off x="1295400" y="381000"/>
            <a:ext cx="2895600" cy="1930400"/>
          </a:xfrm>
          <a:prstGeom prst="rect">
            <a:avLst/>
          </a:prstGeom>
          <a:ln>
            <a:solidFill>
              <a:srgbClr val="C00000"/>
            </a:solid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algn="ctr" fontAlgn="base">
              <a:buNone/>
            </a:pPr>
            <a:r>
              <a:rPr lang="en-US" dirty="0"/>
              <a:t> </a:t>
            </a:r>
          </a:p>
          <a:p>
            <a:pPr algn="ctr" fontAlgn="base">
              <a:buNone/>
            </a:pPr>
            <a:r>
              <a:rPr lang="en-US" dirty="0"/>
              <a:t>Theme  “Catching Fire: Igniting Our Faith in God” </a:t>
            </a:r>
            <a:endParaRPr lang="en-US" dirty="0" smtClean="0"/>
          </a:p>
          <a:p>
            <a:pPr algn="ctr" fontAlgn="base">
              <a:buNone/>
            </a:pPr>
            <a:r>
              <a:rPr lang="en-US" dirty="0" smtClean="0"/>
              <a:t>(</a:t>
            </a:r>
            <a:r>
              <a:rPr lang="en-US" dirty="0"/>
              <a:t>Ephesians 2:8)</a:t>
            </a:r>
          </a:p>
          <a:p>
            <a:pPr algn="ctr" fontAlgn="base">
              <a:buNone/>
            </a:pPr>
            <a:r>
              <a:rPr lang="en-US" dirty="0"/>
              <a:t> </a:t>
            </a:r>
          </a:p>
          <a:p>
            <a:pPr algn="ctr" fontAlgn="base">
              <a:buNone/>
            </a:pPr>
            <a:r>
              <a:rPr lang="en-US" dirty="0"/>
              <a:t>Camp Emerging HOPE is a program provided by our new ministry partners Living Water Ministries. </a:t>
            </a:r>
          </a:p>
          <a:p>
            <a:pPr algn="ctr" fontAlgn="base">
              <a:buNone/>
            </a:pPr>
            <a:r>
              <a:rPr lang="en-US" dirty="0"/>
              <a:t> </a:t>
            </a:r>
          </a:p>
          <a:p>
            <a:pPr algn="ctr" fontAlgn="base">
              <a:buNone/>
            </a:pPr>
            <a:r>
              <a:rPr lang="en-US" dirty="0"/>
              <a:t>Urban Youth ages 8-14 are eligible a free one-week</a:t>
            </a:r>
          </a:p>
          <a:p>
            <a:pPr algn="ctr" fontAlgn="base">
              <a:buNone/>
            </a:pPr>
            <a:r>
              <a:rPr lang="en-US" dirty="0"/>
              <a:t>residential summer camp scholarship.  </a:t>
            </a:r>
          </a:p>
          <a:p>
            <a:pPr algn="ctr" fontAlgn="base">
              <a:buNone/>
            </a:pPr>
            <a:r>
              <a:rPr lang="en-US" dirty="0"/>
              <a:t>Location: Living Water Ministries, 7898 W Stony Lake Rd, New Era, MI 49446</a:t>
            </a:r>
          </a:p>
          <a:p>
            <a:pPr algn="ctr" fontAlgn="base">
              <a:buNone/>
            </a:pPr>
            <a:r>
              <a:rPr lang="en-US" dirty="0"/>
              <a:t>Dates: Sunday– July 29th through Thursday – August 2nd</a:t>
            </a:r>
          </a:p>
          <a:p>
            <a:endParaRPr lang="en-US" dirty="0"/>
          </a:p>
        </p:txBody>
      </p:sp>
      <p:sp>
        <p:nvSpPr>
          <p:cNvPr id="2" name="Title 1"/>
          <p:cNvSpPr>
            <a:spLocks noGrp="1"/>
          </p:cNvSpPr>
          <p:nvPr>
            <p:ph type="title"/>
          </p:nvPr>
        </p:nvSpPr>
        <p:spPr/>
        <p:txBody>
          <a:bodyPr>
            <a:normAutofit fontScale="90000"/>
          </a:bodyPr>
          <a:lstStyle/>
          <a:p>
            <a:pPr algn="ctr"/>
            <a:r>
              <a:rPr lang="en-US" dirty="0" smtClean="0"/>
              <a:t>Camp Emerging HOPE</a:t>
            </a:r>
            <a:br>
              <a:rPr lang="en-US" dirty="0" smtClean="0"/>
            </a:b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838200"/>
            <a:ext cx="8382000" cy="5791200"/>
          </a:xfrm>
        </p:spPr>
        <p:txBody>
          <a:bodyPr>
            <a:normAutofit fontScale="25000" lnSpcReduction="20000"/>
          </a:bodyPr>
          <a:lstStyle/>
          <a:p>
            <a:pPr fontAlgn="base">
              <a:buNone/>
            </a:pPr>
            <a:r>
              <a:rPr lang="en-US" sz="11200" dirty="0"/>
              <a:t> </a:t>
            </a:r>
            <a:endParaRPr lang="en-US" sz="11200" dirty="0">
              <a:latin typeface="Times New Roman" pitchFamily="18" charset="0"/>
              <a:cs typeface="Times New Roman" pitchFamily="18" charset="0"/>
            </a:endParaRPr>
          </a:p>
          <a:p>
            <a:pPr fontAlgn="base">
              <a:buNone/>
            </a:pPr>
            <a:r>
              <a:rPr lang="en-US" sz="11200" dirty="0" smtClean="0">
                <a:latin typeface="Times New Roman" pitchFamily="18" charset="0"/>
                <a:cs typeface="Times New Roman" pitchFamily="18" charset="0"/>
              </a:rPr>
              <a:t>	I </a:t>
            </a:r>
            <a:r>
              <a:rPr lang="en-US" sz="11200" dirty="0">
                <a:latin typeface="Times New Roman" pitchFamily="18" charset="0"/>
                <a:cs typeface="Times New Roman" pitchFamily="18" charset="0"/>
              </a:rPr>
              <a:t>love to see this kind of activity going on in our community. When I was raising my boys, I looked for positive summer programs for them to be involved in. </a:t>
            </a:r>
            <a:br>
              <a:rPr lang="en-US" sz="11200" dirty="0">
                <a:latin typeface="Times New Roman" pitchFamily="18" charset="0"/>
                <a:cs typeface="Times New Roman" pitchFamily="18" charset="0"/>
              </a:rPr>
            </a:br>
            <a:r>
              <a:rPr lang="en-US" sz="11200" dirty="0">
                <a:latin typeface="Times New Roman" pitchFamily="18" charset="0"/>
                <a:cs typeface="Times New Roman" pitchFamily="18" charset="0"/>
              </a:rPr>
              <a:t>Thank you and your husband for your service to our community and world.</a:t>
            </a:r>
            <a:br>
              <a:rPr lang="en-US" sz="11200" dirty="0">
                <a:latin typeface="Times New Roman" pitchFamily="18" charset="0"/>
                <a:cs typeface="Times New Roman" pitchFamily="18" charset="0"/>
              </a:rPr>
            </a:br>
            <a:r>
              <a:rPr lang="en-US" sz="11200" dirty="0" smtClean="0">
                <a:latin typeface="Times New Roman" pitchFamily="18" charset="0"/>
                <a:cs typeface="Times New Roman" pitchFamily="18" charset="0"/>
              </a:rPr>
              <a:t>God </a:t>
            </a:r>
            <a:r>
              <a:rPr lang="en-US" sz="11200" dirty="0">
                <a:latin typeface="Times New Roman" pitchFamily="18" charset="0"/>
                <a:cs typeface="Times New Roman" pitchFamily="18" charset="0"/>
              </a:rPr>
              <a:t>bless you.</a:t>
            </a:r>
          </a:p>
          <a:p>
            <a:pPr fontAlgn="base">
              <a:buNone/>
            </a:pPr>
            <a:r>
              <a:rPr lang="en-US" sz="11200" dirty="0" smtClean="0">
                <a:latin typeface="Times New Roman" pitchFamily="18" charset="0"/>
                <a:cs typeface="Times New Roman" pitchFamily="18" charset="0"/>
              </a:rPr>
              <a:t>	Lillian</a:t>
            </a:r>
            <a:r>
              <a:rPr lang="en-US" sz="11200" dirty="0">
                <a:latin typeface="Times New Roman" pitchFamily="18" charset="0"/>
                <a:cs typeface="Times New Roman" pitchFamily="18" charset="0"/>
              </a:rPr>
              <a:t> </a:t>
            </a:r>
          </a:p>
          <a:p>
            <a:pPr fontAlgn="base">
              <a:buNone/>
            </a:pPr>
            <a:r>
              <a:rPr lang="en-US" sz="11200" dirty="0">
                <a:latin typeface="Times New Roman" pitchFamily="18" charset="0"/>
                <a:cs typeface="Times New Roman" pitchFamily="18" charset="0"/>
              </a:rPr>
              <a:t> </a:t>
            </a:r>
          </a:p>
          <a:p>
            <a:pPr fontAlgn="base">
              <a:buNone/>
            </a:pPr>
            <a:r>
              <a:rPr lang="en-US" sz="11200" dirty="0" smtClean="0">
                <a:latin typeface="Times New Roman" pitchFamily="18" charset="0"/>
                <a:cs typeface="Times New Roman" pitchFamily="18" charset="0"/>
              </a:rPr>
              <a:t>	Hello</a:t>
            </a:r>
            <a:r>
              <a:rPr lang="en-US" sz="11200" dirty="0">
                <a:latin typeface="Times New Roman" pitchFamily="18" charset="0"/>
                <a:cs typeface="Times New Roman" pitchFamily="18" charset="0"/>
              </a:rPr>
              <a:t>,</a:t>
            </a:r>
            <a:br>
              <a:rPr lang="en-US" sz="11200" dirty="0">
                <a:latin typeface="Times New Roman" pitchFamily="18" charset="0"/>
                <a:cs typeface="Times New Roman" pitchFamily="18" charset="0"/>
              </a:rPr>
            </a:br>
            <a:r>
              <a:rPr lang="en-US" sz="11200" dirty="0">
                <a:latin typeface="Times New Roman" pitchFamily="18" charset="0"/>
                <a:cs typeface="Times New Roman" pitchFamily="18" charset="0"/>
              </a:rPr>
              <a:t>Thank you for an opportunity for my child to be able to be one of the many participants of this year's scholarship grants</a:t>
            </a:r>
            <a:r>
              <a:rPr lang="en-US" sz="11200" dirty="0" smtClean="0">
                <a:latin typeface="Times New Roman" pitchFamily="18" charset="0"/>
                <a:cs typeface="Times New Roman" pitchFamily="18" charset="0"/>
              </a:rPr>
              <a:t>.</a:t>
            </a:r>
            <a:r>
              <a:rPr lang="en-US" sz="11200" dirty="0">
                <a:latin typeface="Times New Roman" pitchFamily="18" charset="0"/>
                <a:cs typeface="Times New Roman" pitchFamily="18" charset="0"/>
              </a:rPr>
              <a:t/>
            </a:r>
            <a:br>
              <a:rPr lang="en-US" sz="11200" dirty="0">
                <a:latin typeface="Times New Roman" pitchFamily="18" charset="0"/>
                <a:cs typeface="Times New Roman" pitchFamily="18" charset="0"/>
              </a:rPr>
            </a:br>
            <a:r>
              <a:rPr lang="en-US" sz="11200" dirty="0">
                <a:latin typeface="Times New Roman" pitchFamily="18" charset="0"/>
                <a:cs typeface="Times New Roman" pitchFamily="18" charset="0"/>
              </a:rPr>
              <a:t>Kimberly </a:t>
            </a:r>
          </a:p>
          <a:p>
            <a:pPr fontAlgn="base">
              <a:buNone/>
            </a:pPr>
            <a:r>
              <a:rPr lang="en-US" sz="11200" dirty="0">
                <a:latin typeface="Times New Roman" pitchFamily="18" charset="0"/>
                <a:cs typeface="Times New Roman" pitchFamily="18" charset="0"/>
              </a:rPr>
              <a:t> </a:t>
            </a:r>
          </a:p>
          <a:p>
            <a:pPr fontAlgn="base">
              <a:buNone/>
            </a:pPr>
            <a:r>
              <a:rPr lang="en-US" sz="6400" dirty="0" smtClean="0">
                <a:latin typeface="Times New Roman" pitchFamily="18" charset="0"/>
                <a:cs typeface="Times New Roman" pitchFamily="18" charset="0"/>
              </a:rPr>
              <a:t>	</a:t>
            </a:r>
            <a:endParaRPr lang="en-US" dirty="0"/>
          </a:p>
        </p:txBody>
      </p:sp>
      <p:sp>
        <p:nvSpPr>
          <p:cNvPr id="2" name="Title 1"/>
          <p:cNvSpPr>
            <a:spLocks noGrp="1"/>
          </p:cNvSpPr>
          <p:nvPr>
            <p:ph type="title"/>
          </p:nvPr>
        </p:nvSpPr>
        <p:spPr/>
        <p:txBody>
          <a:bodyPr>
            <a:normAutofit fontScale="90000"/>
          </a:bodyPr>
          <a:lstStyle/>
          <a:p>
            <a:r>
              <a:rPr lang="en-US" b="1" i="1" dirty="0" smtClean="0"/>
              <a:t>Testimonials</a:t>
            </a:r>
            <a:r>
              <a:rPr lang="en-US" dirty="0" smtClean="0"/>
              <a:t/>
            </a:r>
            <a:br>
              <a:rPr lang="en-US" dirty="0" smtClean="0"/>
            </a:b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5029200"/>
          </a:xfrm>
        </p:spPr>
        <p:txBody>
          <a:bodyPr>
            <a:normAutofit fontScale="47500" lnSpcReduction="20000"/>
          </a:bodyPr>
          <a:lstStyle/>
          <a:p>
            <a:pPr fontAlgn="base">
              <a:buNone/>
            </a:pPr>
            <a:r>
              <a:rPr lang="en-US" sz="5100" dirty="0" smtClean="0">
                <a:latin typeface="Times New Roman" pitchFamily="18" charset="0"/>
                <a:cs typeface="Times New Roman" pitchFamily="18" charset="0"/>
              </a:rPr>
              <a:t>	Hi, my name is Krishanna.</a:t>
            </a:r>
          </a:p>
          <a:p>
            <a:pPr fontAlgn="base">
              <a:buNone/>
            </a:pPr>
            <a:r>
              <a:rPr lang="en-US" sz="5100" dirty="0" smtClean="0">
                <a:latin typeface="Times New Roman" pitchFamily="18" charset="0"/>
                <a:cs typeface="Times New Roman" pitchFamily="18" charset="0"/>
              </a:rPr>
              <a:t>	I had such a blast at Beechpoint Christian Camp. We rode horses, went swimming, had a cookout, went zip lining, drove go carts, and much much more! I am so blessed to be in contact with Sister Pamela Robinson. Thank you so much sister, Pamela, for EVERYTHING! </a:t>
            </a:r>
          </a:p>
          <a:p>
            <a:pPr fontAlgn="base">
              <a:buNone/>
            </a:pPr>
            <a:r>
              <a:rPr lang="en-US" sz="5100" dirty="0" smtClean="0">
                <a:latin typeface="Times New Roman" pitchFamily="18" charset="0"/>
                <a:cs typeface="Times New Roman" pitchFamily="18" charset="0"/>
              </a:rPr>
              <a:t>	Krishanna</a:t>
            </a:r>
          </a:p>
          <a:p>
            <a:pPr fontAlgn="base">
              <a:buNone/>
            </a:pPr>
            <a:r>
              <a:rPr lang="en-US" sz="5100" dirty="0" smtClean="0">
                <a:latin typeface="Times New Roman" pitchFamily="18" charset="0"/>
                <a:cs typeface="Times New Roman" pitchFamily="18" charset="0"/>
              </a:rPr>
              <a:t> </a:t>
            </a:r>
          </a:p>
          <a:p>
            <a:pPr fontAlgn="base">
              <a:buNone/>
            </a:pPr>
            <a:r>
              <a:rPr lang="en-US" sz="5100" dirty="0" smtClean="0">
                <a:latin typeface="Times New Roman" pitchFamily="18" charset="0"/>
                <a:cs typeface="Times New Roman" pitchFamily="18" charset="0"/>
              </a:rPr>
              <a:t>	“The camp scholarship program is such a blessing. I am a single parent without extra money to be able to afford to send my child to camp. I am so grateful that you offered me the scholarship. I really wanted my child to have something I never had, something that would really impact her life.”</a:t>
            </a:r>
          </a:p>
          <a:p>
            <a:pPr fontAlgn="base">
              <a:buNone/>
            </a:pPr>
            <a:r>
              <a:rPr lang="en-US" sz="5100" dirty="0" smtClean="0">
                <a:latin typeface="Times New Roman" pitchFamily="18" charset="0"/>
                <a:cs typeface="Times New Roman" pitchFamily="18" charset="0"/>
              </a:rPr>
              <a:t>	Deion, Emerging H.O.P.E. scholarship recipient camp parent.</a:t>
            </a:r>
          </a:p>
          <a:p>
            <a:pPr fontAlgn="base">
              <a:buNone/>
            </a:pPr>
            <a:r>
              <a:rPr lang="en-US" dirty="0" smtClean="0"/>
              <a:t> </a:t>
            </a:r>
          </a:p>
          <a:p>
            <a:endParaRPr lang="en-US" dirty="0"/>
          </a:p>
        </p:txBody>
      </p:sp>
      <p:sp>
        <p:nvSpPr>
          <p:cNvPr id="2" name="Title 1"/>
          <p:cNvSpPr>
            <a:spLocks noGrp="1"/>
          </p:cNvSpPr>
          <p:nvPr>
            <p:ph type="title"/>
          </p:nvPr>
        </p:nvSpPr>
        <p:spPr/>
        <p:txBody>
          <a:bodyPr/>
          <a:lstStyle/>
          <a:p>
            <a:r>
              <a:rPr lang="en-US" b="1" i="1" dirty="0" smtClean="0"/>
              <a:t>Testimonials</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0"/>
            <a:ext cx="8077200" cy="3721291"/>
          </a:xfrm>
        </p:spPr>
        <p:txBody>
          <a:bodyPr>
            <a:normAutofit/>
          </a:bodyPr>
          <a:lstStyle/>
          <a:p>
            <a:pPr>
              <a:buNone/>
            </a:pPr>
            <a:r>
              <a:rPr lang="en-US" dirty="0"/>
              <a:t>	C</a:t>
            </a:r>
            <a:r>
              <a:rPr lang="en-US" dirty="0" smtClean="0"/>
              <a:t>ultural agility is the </a:t>
            </a:r>
            <a:r>
              <a:rPr lang="en-US" dirty="0"/>
              <a:t>attitudes, skills and knowledge necessary to provide effective leadership in an ever-changing diverse community. </a:t>
            </a:r>
          </a:p>
        </p:txBody>
      </p:sp>
      <p:sp>
        <p:nvSpPr>
          <p:cNvPr id="2" name="Title 1"/>
          <p:cNvSpPr>
            <a:spLocks noGrp="1"/>
          </p:cNvSpPr>
          <p:nvPr>
            <p:ph type="title"/>
          </p:nvPr>
        </p:nvSpPr>
        <p:spPr/>
        <p:txBody>
          <a:bodyPr>
            <a:normAutofit fontScale="90000"/>
          </a:bodyPr>
          <a:lstStyle/>
          <a:p>
            <a:r>
              <a:rPr lang="en-US" cap="all" dirty="0" smtClean="0"/>
              <a:t/>
            </a:r>
            <a:br>
              <a:rPr lang="en-US" cap="all" dirty="0" smtClean="0"/>
            </a:br>
            <a:r>
              <a:rPr lang="en-US" cap="all" dirty="0" smtClean="0"/>
              <a:t>WHAT IS</a:t>
            </a:r>
            <a:br>
              <a:rPr lang="en-US" cap="all" dirty="0" smtClean="0"/>
            </a:br>
            <a:r>
              <a:rPr lang="en-US" cap="all" dirty="0" smtClean="0"/>
              <a:t>CULTURAL </a:t>
            </a:r>
            <a:r>
              <a:rPr lang="en-US" cap="all" dirty="0"/>
              <a:t>AGILITY?</a:t>
            </a:r>
            <a:br>
              <a:rPr lang="en-US" cap="all" dirty="0"/>
            </a:b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2667000" cy="704850"/>
          </a:xfrm>
        </p:spPr>
        <p:txBody>
          <a:bodyPr>
            <a:normAutofit fontScale="90000"/>
          </a:bodyPr>
          <a:lstStyle/>
          <a:p>
            <a:pPr algn="ctr"/>
            <a:r>
              <a:rPr lang="en-US" sz="2800" dirty="0" smtClean="0"/>
              <a:t>Cultural Agility </a:t>
            </a:r>
            <a:endParaRPr lang="en-US" sz="2800" dirty="0"/>
          </a:p>
        </p:txBody>
      </p:sp>
      <p:sp>
        <p:nvSpPr>
          <p:cNvPr id="6" name="Text Placeholder 5"/>
          <p:cNvSpPr>
            <a:spLocks noGrp="1"/>
          </p:cNvSpPr>
          <p:nvPr>
            <p:ph type="body" idx="2"/>
          </p:nvPr>
        </p:nvSpPr>
        <p:spPr>
          <a:xfrm>
            <a:off x="457200" y="990600"/>
            <a:ext cx="3008313" cy="5562600"/>
          </a:xfrm>
        </p:spPr>
        <p:txBody>
          <a:bodyPr>
            <a:normAutofit fontScale="70000" lnSpcReduction="20000"/>
          </a:bodyPr>
          <a:lstStyle/>
          <a:p>
            <a:pPr algn="ctr"/>
            <a:r>
              <a:rPr lang="en-US" sz="3200" dirty="0" smtClean="0"/>
              <a:t>Understanding </a:t>
            </a:r>
          </a:p>
          <a:p>
            <a:pPr algn="ctr"/>
            <a:r>
              <a:rPr lang="en-US" sz="3200" dirty="0" smtClean="0"/>
              <a:t>slang words.</a:t>
            </a:r>
          </a:p>
          <a:p>
            <a:endParaRPr lang="en-US" sz="3200" dirty="0"/>
          </a:p>
          <a:p>
            <a:pPr algn="ctr"/>
            <a:r>
              <a:rPr lang="en-US" sz="3200" b="1" dirty="0" smtClean="0">
                <a:hlinkClick r:id="rId2"/>
              </a:rPr>
              <a:t>Wildin</a:t>
            </a:r>
            <a:r>
              <a:rPr lang="en-US" sz="3200" dirty="0" smtClean="0"/>
              <a:t> – acting wack, out of control</a:t>
            </a:r>
          </a:p>
          <a:p>
            <a:pPr algn="ctr"/>
            <a:endParaRPr lang="en-US" sz="3200" dirty="0" smtClean="0"/>
          </a:p>
          <a:p>
            <a:pPr algn="ctr"/>
            <a:r>
              <a:rPr lang="en-US" sz="3200" b="1" dirty="0" smtClean="0"/>
              <a:t>Bae - </a:t>
            </a:r>
            <a:r>
              <a:rPr lang="en-US" sz="3200" dirty="0" smtClean="0"/>
              <a:t>an </a:t>
            </a:r>
            <a:r>
              <a:rPr lang="en-US" sz="3200" dirty="0"/>
              <a:t>abbreviation of the word “babe,” and basically means a significant other</a:t>
            </a:r>
            <a:r>
              <a:rPr lang="en-US" sz="3200" dirty="0" smtClean="0"/>
              <a:t>.</a:t>
            </a:r>
          </a:p>
          <a:p>
            <a:pPr algn="ctr"/>
            <a:endParaRPr lang="en-US" sz="3200" dirty="0"/>
          </a:p>
          <a:p>
            <a:pPr algn="ctr"/>
            <a:r>
              <a:rPr lang="en-US" sz="3200" b="1" dirty="0" smtClean="0"/>
              <a:t>Ratchet – </a:t>
            </a:r>
            <a:r>
              <a:rPr lang="en-US" sz="3200" dirty="0"/>
              <a:t>It has been used similarly as the word "ghetto".</a:t>
            </a:r>
            <a:endParaRPr lang="en-US" sz="3200" b="1" dirty="0" smtClean="0"/>
          </a:p>
          <a:p>
            <a:pPr algn="ctr"/>
            <a:endParaRPr lang="en-US" dirty="0"/>
          </a:p>
        </p:txBody>
      </p:sp>
      <p:pic>
        <p:nvPicPr>
          <p:cNvPr id="11" name="Content Placeholder 10" descr="DSC_0220.JPG"/>
          <p:cNvPicPr>
            <a:picLocks noGrp="1" noChangeAspect="1"/>
          </p:cNvPicPr>
          <p:nvPr>
            <p:ph sz="half" idx="1"/>
          </p:nvPr>
        </p:nvPicPr>
        <p:blipFill>
          <a:blip r:embed="rId3" cstate="print"/>
          <a:stretch>
            <a:fillRect/>
          </a:stretch>
        </p:blipFill>
        <p:spPr>
          <a:xfrm>
            <a:off x="4128292" y="1143000"/>
            <a:ext cx="4801237" cy="4495800"/>
          </a:xfrm>
          <a:ln>
            <a:solidFill>
              <a:srgbClr val="FF0000"/>
            </a:solidFill>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185</TotalTime>
  <Words>381</Words>
  <Application>Microsoft Office PowerPoint</Application>
  <PresentationFormat>On-screen Show (4:3)</PresentationFormat>
  <Paragraphs>73</Paragraphs>
  <Slides>18</Slides>
  <Notes>0</Notes>
  <HiddenSlides>0</HiddenSlides>
  <MMClips>2</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Concourse</vt:lpstr>
      <vt:lpstr>Camp Emerging HOPE</vt:lpstr>
      <vt:lpstr>Slide 2</vt:lpstr>
      <vt:lpstr>Camp Emerging HOPE</vt:lpstr>
      <vt:lpstr>    Emerging HOPE has proudly partnered with many summer day programs and residential summer camps and over the past twelve years to provide fun-filled summer experiences for urban youth. </vt:lpstr>
      <vt:lpstr>Camp Emerging HOPE </vt:lpstr>
      <vt:lpstr>Testimonials </vt:lpstr>
      <vt:lpstr>Testimonials</vt:lpstr>
      <vt:lpstr> WHAT IS CULTURAL AGILITY? </vt:lpstr>
      <vt:lpstr>Cultural Agility </vt:lpstr>
      <vt:lpstr>Slide 10</vt:lpstr>
      <vt:lpstr>What we think about the kids we work with will come out during discipline training and correction. </vt:lpstr>
      <vt:lpstr>CULTURAL AGILITY </vt:lpstr>
      <vt:lpstr>Slide 13</vt:lpstr>
      <vt:lpstr>How will Cultural Agility help me this summer when working with Camp Emerging HOPE youth?</vt:lpstr>
      <vt:lpstr>Slide 15</vt:lpstr>
      <vt:lpstr>Slide 16</vt:lpstr>
      <vt:lpstr>Slide 17</vt:lpstr>
      <vt:lpstr>Slide 18</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Camp Emerging HOPE</dc:title>
  <dc:creator>Curtis Robinson, Sr.</dc:creator>
  <cp:lastModifiedBy>Curtis Robinson, Sr.</cp:lastModifiedBy>
  <cp:revision>20</cp:revision>
  <dcterms:created xsi:type="dcterms:W3CDTF">2018-06-06T00:51:40Z</dcterms:created>
  <dcterms:modified xsi:type="dcterms:W3CDTF">2018-06-06T10:16:53Z</dcterms:modified>
</cp:coreProperties>
</file>