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0" r:id="rId3"/>
    <p:sldId id="316" r:id="rId4"/>
    <p:sldId id="319" r:id="rId5"/>
    <p:sldId id="322" r:id="rId6"/>
    <p:sldId id="317" r:id="rId7"/>
    <p:sldId id="315" r:id="rId8"/>
    <p:sldId id="337" r:id="rId9"/>
    <p:sldId id="324" r:id="rId10"/>
    <p:sldId id="326" r:id="rId11"/>
    <p:sldId id="327" r:id="rId12"/>
    <p:sldId id="334" r:id="rId13"/>
    <p:sldId id="338" r:id="rId14"/>
    <p:sldId id="328" r:id="rId15"/>
    <p:sldId id="329" r:id="rId16"/>
    <p:sldId id="331" r:id="rId17"/>
    <p:sldId id="332" r:id="rId18"/>
    <p:sldId id="336" r:id="rId19"/>
    <p:sldId id="333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94707" autoAdjust="0"/>
  </p:normalViewPr>
  <p:slideViewPr>
    <p:cSldViewPr snapToGrid="0">
      <p:cViewPr>
        <p:scale>
          <a:sx n="76" d="100"/>
          <a:sy n="76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F0EC5B-2E04-4841-B7F4-2C5510C26BD1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http://dhsh.sfgov.org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4700C7-BDE2-4827-AC5A-0EDB1F8031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95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5E2187-9CC9-437F-BC2A-29E257EEC7A4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http://dhsh.sfgov.org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6D14068-F175-4339-931C-8A87257581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81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Jeff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60EB4E-7383-4B29-9549-090405FDDD1B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602F6A-2275-4A56-B18B-FC42B9B74010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C87EA-30C8-4568-AB4B-35A7544F2790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FBFB8-CACE-4CE7-8305-2FF5E39118B6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FBFB8-CACE-4CE7-8305-2FF5E39118B6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71754B-4D2C-453A-9B3C-7F2C399EED23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253F39-3AF6-4A5F-938C-EF52F1329D65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54AACD-BFB9-4DBE-831B-C15CD28F2547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39EE53-3D8F-4BC7-AEF8-AB250D7864A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407086-E7D5-4B40-B177-1C88CC4B9354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C617F7-AD5C-4483-A2B2-D09E74199054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437B9D-5CF7-4076-9FB4-A9A327FCCF01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F7FF6A-B68C-4FB0-8061-0D17D4FC586F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289C1F-CFD7-4898-A904-E8DB970112BF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DE2FA-0283-4786-99BF-ECC06278A3C5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45549-D91D-41B1-88DD-904F58D73E36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Jeff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24B20E-B481-4F35-AFEA-F06CDA736FC5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4068-F175-4339-931C-8A87257581E3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58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Jason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E24F2E-31F1-4A65-AD80-D510A4F9F6E0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56356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marL="463550" indent="0"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46355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4195-4FDC-4EC5-AE60-15C7F46AAF53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E27039E-A9CA-4B05-91A3-CA05728DE8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802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35D6081-38C9-4B83-A5F1-DFF0269E0E9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hevron 6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09C4-94E8-4EDB-ACB6-CCA3745EFBC5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27BE6C5-44AC-4DDF-AAA6-5905B48EC0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88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262100A-AD76-4AB0-88D5-9319BEB671F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hevron 6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D828-3807-4E09-A112-1CD320E5B3D4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680DDD1-134F-4EAF-B567-F9F4CE15DA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0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FD12F4-0B95-4455-A87D-C568ECD09698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65125"/>
            <a:ext cx="6746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hevron 6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525"/>
            <a:ext cx="10515600" cy="4071437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CADE-1E79-4EC4-ABB1-681D6FC3AD7A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DBF62B7-FA14-41A1-8F6D-EA4D813ADF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38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1371600"/>
            <a:ext cx="785813" cy="347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15C2B5-EB4B-42A1-8113-1BE20D6E8D21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65125"/>
            <a:ext cx="6762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E418-6A35-4330-8503-B43DDC79AF2A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EB243C9-A3EC-49A4-AE11-4B5A662102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89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426264-1ED7-4A48-9909-E388E6D4E8A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EA3D-35D8-40CF-87CC-22649B908C11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F2C31DD-A4ED-4B9A-A156-1A33F079FF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3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A9B8C7B-BFCE-47D7-9931-9DE3002FF35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733A-9EC9-4328-84D2-A6D536B258C6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0A295F6-21A4-484B-AC8E-09CD2738A6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2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E7F40D-9F17-402B-8812-035A8B4D7231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38200" y="1366838"/>
            <a:ext cx="10515600" cy="342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hevron 5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8A96-87C4-4EA4-BAD6-D7F23A21684B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C390824-4A69-4660-88BB-2DC36B6AFAED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Chevron 4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5B28-3939-4DAB-B121-0F56C1036634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66D5C73-1279-4838-ABCF-3C33B79A78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9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000459-EEF6-4960-BCAE-6AA38C9A394F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60"/>
            <a:ext cx="10514012" cy="85953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057400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03D2-B955-49E0-8A9E-FBDABD879421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7A0DD1C-AA20-4DC8-A080-2AF7D38D8B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4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1366838"/>
            <a:ext cx="785813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E4A3680-98BB-43DF-B032-67F095CD9F0B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65125"/>
            <a:ext cx="67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38200" y="1366838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838200" y="6340475"/>
            <a:ext cx="10515600" cy="365125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60"/>
            <a:ext cx="10514012" cy="85953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124A-121C-4E0D-9BD3-9ED16419BC94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988BD87-8232-4ED7-AD18-4D2D523F29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44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0DB25-7321-4994-8EE0-1D006A05AB21}" type="datetime1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1344613"/>
            <a:ext cx="10515600" cy="347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344613"/>
            <a:ext cx="785813" cy="34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2E1FD76-2988-4606-B802-43B0319E31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5482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48235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Kositsky@sfgov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son.Albertson@sfgov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93850" y="1827213"/>
            <a:ext cx="9144000" cy="2387600"/>
          </a:xfrm>
        </p:spPr>
        <p:txBody>
          <a:bodyPr/>
          <a:lstStyle/>
          <a:p>
            <a:pPr algn="ctr" eaLnBrk="1" hangingPunct="1"/>
            <a:r>
              <a:rPr lang="en-US" altLang="en-US" sz="4400" u="sng" dirty="0" smtClean="0"/>
              <a:t>Encampment Resolution Team</a:t>
            </a:r>
            <a:r>
              <a:rPr lang="en-US" altLang="en-US" sz="4400" dirty="0" smtClean="0"/>
              <a:t> </a:t>
            </a:r>
            <a:r>
              <a:rPr lang="en-US" altLang="en-US" sz="4000" dirty="0" smtClean="0"/>
              <a:t>San Francisco’s Approach to Homeless Encampments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850" y="4725988"/>
            <a:ext cx="9144000" cy="1655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Jeff Kositsky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Director, Department of Homelessness and Supportive Housing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Jason Albertson</a:t>
            </a:r>
            <a:r>
              <a:rPr lang="en-US" b="1" dirty="0"/>
              <a:t>, </a:t>
            </a:r>
            <a:r>
              <a:rPr lang="en-US" b="1" dirty="0" smtClean="0"/>
              <a:t>LCSW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Encampment Resolution Team </a:t>
            </a:r>
            <a:r>
              <a:rPr lang="en-US" dirty="0" smtClean="0"/>
              <a:t>Leader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Resolving Encampments: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Health and Wellness Fair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 Incentives (gift cards) successful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Testing/treatment for disease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Urgent care, suboxone starts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Prevention </a:t>
            </a:r>
            <a:r>
              <a:rPr lang="en-US" sz="2400" dirty="0"/>
              <a:t>medications for </a:t>
            </a:r>
            <a:r>
              <a:rPr lang="en-US" sz="2400" dirty="0" smtClean="0"/>
              <a:t>HIV</a:t>
            </a: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555875"/>
            <a:ext cx="36544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Resolving Encampments: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week: Focus on engagement, relationship building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week: </a:t>
            </a:r>
            <a:r>
              <a:rPr lang="en-US" sz="2000" dirty="0" smtClean="0"/>
              <a:t>Increased contact. </a:t>
            </a:r>
            <a:r>
              <a:rPr lang="en-US" sz="2000" dirty="0"/>
              <a:t>R</a:t>
            </a:r>
            <a:r>
              <a:rPr lang="en-US" sz="2000" dirty="0" smtClean="0"/>
              <a:t>esidents logged to Encampment Master log. Lookups in data sets to assess needs. Action steps on service needs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/>
              <a:t>week features: Finalization of service plans for each engaged resident. May include a community meeting if encampment </a:t>
            </a:r>
            <a:r>
              <a:rPr lang="en-US" sz="2000" dirty="0" smtClean="0"/>
              <a:t>situation </a:t>
            </a:r>
            <a:r>
              <a:rPr lang="en-US" sz="2000" dirty="0"/>
              <a:t>allows. Housing applications for open </a:t>
            </a:r>
            <a:r>
              <a:rPr lang="en-US" sz="2000" dirty="0" smtClean="0"/>
              <a:t>waitlists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week: Increased connection with residents. Begin to emphasize alternatives and remind of resolution date.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Resolving Encampments: Completion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84838"/>
            <a:ext cx="10515600" cy="43921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Reservation of </a:t>
            </a:r>
            <a:r>
              <a:rPr lang="en-US" sz="2400" dirty="0" smtClean="0"/>
              <a:t>navigation </a:t>
            </a:r>
            <a:r>
              <a:rPr lang="en-US" sz="2400" dirty="0"/>
              <a:t>and </a:t>
            </a:r>
            <a:r>
              <a:rPr lang="en-US" sz="2400" dirty="0" smtClean="0"/>
              <a:t>shelter beds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Addressing needs of high acuity Individuals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72 hour notice is posted advising residents will need to depart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Mobilization to site with police, the Public Works Department, ERT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Remaining individuals offered available options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Preventing Re-Encampment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84838"/>
            <a:ext cx="10515600" cy="439212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Walkthrough with Public Works to assess safety and access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Coordinate with neighbors on prevention (fencing, lighting, security)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Ongoing re-encampment prevention team (outreach workers, police and public works)</a:t>
            </a:r>
          </a:p>
        </p:txBody>
      </p:sp>
    </p:spTree>
    <p:extLst>
      <p:ext uri="{BB962C8B-B14F-4D97-AF65-F5344CB8AC3E}">
        <p14:creationId xmlns:p14="http://schemas.microsoft.com/office/powerpoint/2010/main" val="249357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Case Study: Islais Creek Park.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 smtClean="0"/>
              <a:t>Resolved Aug. 29, 2016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Over 50 persons in a park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Community meetings weekly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TB testing to clear for shelter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Over 40 individuals accepted help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Park returned to service</a:t>
            </a:r>
          </a:p>
        </p:txBody>
      </p:sp>
      <p:pic>
        <p:nvPicPr>
          <p:cNvPr id="2560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0088" y="2030413"/>
            <a:ext cx="5665787" cy="41830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Case Study: Islais Creek Park. 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sz="half" idx="1"/>
          </p:nvPr>
        </p:nvSpPr>
        <p:spPr>
          <a:xfrm>
            <a:off x="398463" y="1825625"/>
            <a:ext cx="10517187" cy="1587500"/>
          </a:xfrm>
        </p:spPr>
        <p:txBody>
          <a:bodyPr/>
          <a:lstStyle/>
          <a:p>
            <a:r>
              <a:rPr lang="en-US" altLang="en-US" sz="2400" dirty="0" smtClean="0"/>
              <a:t>Boat was used as live-aboard—individual accepted services.</a:t>
            </a:r>
          </a:p>
          <a:p>
            <a:r>
              <a:rPr lang="en-US" altLang="en-US" sz="2400" dirty="0" smtClean="0"/>
              <a:t>Placement of a debris box reduced belongings.</a:t>
            </a:r>
          </a:p>
          <a:p>
            <a:r>
              <a:rPr lang="en-US" altLang="en-US" sz="2400" dirty="0" smtClean="0"/>
              <a:t>Placement of portable toilet enhanced client dignity, improved engagement </a:t>
            </a:r>
          </a:p>
          <a:p>
            <a:endParaRPr lang="en-US" altLang="en-US" sz="2400" dirty="0" smtClean="0"/>
          </a:p>
        </p:txBody>
      </p:sp>
      <p:pic>
        <p:nvPicPr>
          <p:cNvPr id="2662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3544888"/>
            <a:ext cx="4899025" cy="2765425"/>
          </a:xfrm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544888"/>
            <a:ext cx="5487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Outcomes: August – May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ERT </a:t>
            </a:r>
            <a:r>
              <a:rPr lang="en-US" sz="2400" dirty="0"/>
              <a:t>has resolved 11 </a:t>
            </a:r>
            <a:r>
              <a:rPr lang="en-US" sz="2400" dirty="0" smtClean="0"/>
              <a:t>encampments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461 </a:t>
            </a:r>
            <a:r>
              <a:rPr lang="en-US" sz="2400" dirty="0"/>
              <a:t>people were involved in these eleven </a:t>
            </a:r>
            <a:r>
              <a:rPr lang="en-US" sz="2400" dirty="0" smtClean="0"/>
              <a:t>sites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329 </a:t>
            </a:r>
            <a:r>
              <a:rPr lang="en-US" sz="2400" dirty="0"/>
              <a:t>accepted </a:t>
            </a:r>
            <a:r>
              <a:rPr lang="en-US" sz="2400" dirty="0" smtClean="0"/>
              <a:t>a </a:t>
            </a:r>
            <a:r>
              <a:rPr lang="en-US" sz="2400" dirty="0"/>
              <a:t>place of safety off the streets – </a:t>
            </a:r>
            <a:r>
              <a:rPr lang="en-US" sz="2400" dirty="0" smtClean="0"/>
              <a:t>71%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 </a:t>
            </a:r>
            <a:r>
              <a:rPr lang="en-US" sz="2400" dirty="0" smtClean="0"/>
              <a:t>Approximately 25% exited homelessness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9 of the 11 encampments have remained clear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Lessons Learned -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3" y="1747838"/>
            <a:ext cx="10515600" cy="4071937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Compared to past efforts, this process is humane, legal and effective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Access to temporary shelter and housing exits are critical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Entire homeless response system cannot be focused on </a:t>
            </a:r>
            <a:r>
              <a:rPr lang="en-US" sz="2400" dirty="0" smtClean="0"/>
              <a:t>encampments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Partnerships with other agencies and systems to manage these partnerships are critical</a:t>
            </a:r>
          </a:p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Lessons Learned - Individuals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0888" y="1827213"/>
            <a:ext cx="10515600" cy="442595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Intensive and ongoing outreach to encampment residents is the most critical part of this process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Must </a:t>
            </a:r>
            <a:r>
              <a:rPr lang="en-US" sz="2400" dirty="0"/>
              <a:t>work with both house and unhoused people affected by the </a:t>
            </a:r>
            <a:r>
              <a:rPr lang="en-US" sz="2400" dirty="0" smtClean="0"/>
              <a:t>encampments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Providing medical and other services at the encampments assists with the </a:t>
            </a:r>
            <a:r>
              <a:rPr lang="en-US" sz="2400" dirty="0" smtClean="0"/>
              <a:t>transition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Having access to substance abuse and behavioral health programs is critical</a:t>
            </a:r>
          </a:p>
          <a:p>
            <a:pPr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707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Contact Info: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Jeff.Kositsky@sfgov.org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4"/>
              </a:rPr>
              <a:t>Jason.Albertson@sfgov.org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0719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Homelessness in San Francisco</a:t>
            </a:r>
          </a:p>
          <a:p>
            <a:pPr marL="0" indent="0"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Resolving Encampments</a:t>
            </a:r>
          </a:p>
          <a:p>
            <a:pPr marL="0" indent="0"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Outcomes and Lessons Learned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Homelessness in San Francisco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0055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7,500 people experiencing homelessness on any given night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Includes youth, families and </a:t>
            </a:r>
            <a:r>
              <a:rPr lang="en-US" sz="2400" dirty="0" smtClean="0"/>
              <a:t>adults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51% are unsheltered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68% have a chronic health condition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3" y="1828800"/>
            <a:ext cx="6246812" cy="41640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Services and Spending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589338" y="1762125"/>
          <a:ext cx="701675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4" imgW="7017104" imgH="4450466" progId="Excel.Chart.8">
                  <p:embed/>
                </p:oleObj>
              </mc:Choice>
              <mc:Fallback>
                <p:oleObj r:id="rId4" imgW="7017104" imgH="4450466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1762125"/>
                        <a:ext cx="7016750" cy="445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463" y="1825625"/>
            <a:ext cx="3244850" cy="435133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Includes over 7,000 units of housing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Help nearly 3,000 people a  year exit homelessness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Flat or slightly decreasing rates of homelessness in past 10 years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Increasing Visibility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Increase in real estate development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Concentration of social services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Impact of Occupy and Super Bowl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Opioid epidemic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741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5838" y="1725613"/>
            <a:ext cx="5772150" cy="4378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Encampments in San Francisco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Approximately 105 encampments in San Francisco</a:t>
            </a:r>
          </a:p>
          <a:p>
            <a:pPr lvl="1">
              <a:defRPr/>
            </a:pPr>
            <a:r>
              <a:rPr lang="en-US" sz="2000" dirty="0"/>
              <a:t>1-5 people – 50 </a:t>
            </a:r>
          </a:p>
          <a:p>
            <a:pPr lvl="1">
              <a:defRPr/>
            </a:pPr>
            <a:r>
              <a:rPr lang="en-US" sz="2000" dirty="0"/>
              <a:t>6-20 people – 45</a:t>
            </a:r>
          </a:p>
          <a:p>
            <a:pPr lvl="1">
              <a:defRPr/>
            </a:pPr>
            <a:r>
              <a:rPr lang="en-US" sz="2000" dirty="0"/>
              <a:t>20+ people - 20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About 1,000 people in encampments</a:t>
            </a:r>
          </a:p>
          <a:p>
            <a:pPr lvl="1">
              <a:defRPr/>
            </a:pPr>
            <a:r>
              <a:rPr lang="en-US" sz="2000" dirty="0" smtClean="0"/>
              <a:t>13% of homeless population</a:t>
            </a:r>
          </a:p>
          <a:p>
            <a:pPr lvl="1">
              <a:defRPr/>
            </a:pPr>
            <a:r>
              <a:rPr lang="en-US" sz="2000" dirty="0" smtClean="0"/>
              <a:t>25% of unsheltered population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843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9150" y="1852613"/>
            <a:ext cx="5454650" cy="4092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Why Resolve Encampments: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PROBLEM</a:t>
            </a:r>
          </a:p>
          <a:p>
            <a:pPr>
              <a:defRPr/>
            </a:pPr>
            <a:r>
              <a:rPr lang="en-US" sz="2400" dirty="0" smtClean="0"/>
              <a:t>Higher levels of substance abuse and communicable disease in large encampments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Increase in public health and public safety concerns in and around encampments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Public outrage impacts City’s ability to address homelessness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GOAL</a:t>
            </a:r>
          </a:p>
          <a:p>
            <a:pPr>
              <a:defRPr/>
            </a:pPr>
            <a:r>
              <a:rPr lang="en-US" sz="2400" dirty="0" smtClean="0"/>
              <a:t>Assist </a:t>
            </a:r>
            <a:r>
              <a:rPr lang="en-US" sz="2400" dirty="0"/>
              <a:t>as many people as possible by connecting them to shelter, services and housing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Address quality of life issues for housed and </a:t>
            </a:r>
            <a:r>
              <a:rPr lang="en-US" sz="2400" dirty="0" smtClean="0"/>
              <a:t>unhoused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Change culture on streets to permanently eliminate large, long term encampments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94213"/>
          </a:xfrm>
        </p:spPr>
        <p:txBody>
          <a:bodyPr/>
          <a:lstStyle/>
          <a:p>
            <a:r>
              <a:rPr lang="en-US" altLang="en-US" dirty="0" smtClean="0"/>
              <a:t>6 tents, 6 persons, 1 month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Evaluation of Community Impacts with Partners</a:t>
            </a:r>
          </a:p>
          <a:p>
            <a:endParaRPr lang="en-US" altLang="en-US" dirty="0"/>
          </a:p>
          <a:p>
            <a:r>
              <a:rPr lang="en-US" altLang="en-US" dirty="0" smtClean="0"/>
              <a:t>Coordinated through City Wide Encampment Working Group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838200" y="473075"/>
            <a:ext cx="10515600" cy="647700"/>
          </a:xfrm>
        </p:spPr>
        <p:txBody>
          <a:bodyPr>
            <a:spAutoFit/>
          </a:bodyPr>
          <a:lstStyle/>
          <a:p>
            <a:r>
              <a:rPr lang="en-US" altLang="en-US" sz="4000" dirty="0" smtClean="0"/>
              <a:t>Selecting Encampments for Resolution</a:t>
            </a:r>
          </a:p>
        </p:txBody>
      </p:sp>
      <p:pic>
        <p:nvPicPr>
          <p:cNvPr id="2048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838" y="1787525"/>
            <a:ext cx="5541962" cy="4156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Resolving Encampments: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70075"/>
            <a:ext cx="10515600" cy="430688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Encampment </a:t>
            </a:r>
            <a:r>
              <a:rPr lang="en-US" sz="2000" dirty="0"/>
              <a:t>noticed of </a:t>
            </a:r>
            <a:r>
              <a:rPr lang="en-US" sz="2000" dirty="0" smtClean="0"/>
              <a:t>resolution </a:t>
            </a:r>
            <a:r>
              <a:rPr lang="en-US" sz="2000" dirty="0"/>
              <a:t>d</a:t>
            </a:r>
            <a:r>
              <a:rPr lang="en-US" sz="2000" dirty="0" smtClean="0"/>
              <a:t>ate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3 weeks </a:t>
            </a:r>
            <a:r>
              <a:rPr lang="en-US" sz="2000" dirty="0" smtClean="0"/>
              <a:t>engagement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Intensive </a:t>
            </a:r>
            <a:r>
              <a:rPr lang="en-US" sz="2000" dirty="0" smtClean="0"/>
              <a:t>outreach </a:t>
            </a:r>
            <a:r>
              <a:rPr lang="en-US" sz="2000" dirty="0"/>
              <a:t>(daily</a:t>
            </a:r>
            <a:r>
              <a:rPr lang="en-US" sz="2000" dirty="0" smtClean="0"/>
              <a:t>)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Individual service </a:t>
            </a:r>
            <a:r>
              <a:rPr lang="en-US" sz="2000" dirty="0" smtClean="0"/>
              <a:t>assessment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Transportation to places of </a:t>
            </a:r>
            <a:r>
              <a:rPr lang="en-US" sz="2000" dirty="0" smtClean="0"/>
              <a:t>safety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Intensive Case Management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70075"/>
            <a:ext cx="55927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22199</TotalTime>
  <Words>716</Words>
  <Application>Microsoft Office PowerPoint</Application>
  <PresentationFormat>Custom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Chart</vt:lpstr>
      <vt:lpstr>Encampment Resolution Team San Francisco’s Approach to Homeless Encampments</vt:lpstr>
      <vt:lpstr>Agenda</vt:lpstr>
      <vt:lpstr>Homelessness in San Francisco</vt:lpstr>
      <vt:lpstr>Services and Spending</vt:lpstr>
      <vt:lpstr>Increasing Visibility</vt:lpstr>
      <vt:lpstr>Encampments in San Francisco</vt:lpstr>
      <vt:lpstr>Why Resolve Encampments:</vt:lpstr>
      <vt:lpstr>Selecting Encampments for Resolution</vt:lpstr>
      <vt:lpstr>Resolving Encampments: Overview</vt:lpstr>
      <vt:lpstr>Resolving Encampments: Services</vt:lpstr>
      <vt:lpstr>Resolving Encampments: Process</vt:lpstr>
      <vt:lpstr>Resolving Encampments: Completion</vt:lpstr>
      <vt:lpstr>Preventing Re-Encampment</vt:lpstr>
      <vt:lpstr>Case Study: Islais Creek Park.</vt:lpstr>
      <vt:lpstr>Case Study: Islais Creek Park. </vt:lpstr>
      <vt:lpstr>Outcomes: August – May 2017</vt:lpstr>
      <vt:lpstr>Lessons Learned - Systems</vt:lpstr>
      <vt:lpstr>Lessons Learned - Individuals</vt:lpstr>
      <vt:lpstr>END</vt:lpstr>
    </vt:vector>
  </TitlesOfParts>
  <Company>CCSF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Randolph Quezada</dc:creator>
  <cp:lastModifiedBy>Connolly, Tiffany</cp:lastModifiedBy>
  <cp:revision>108</cp:revision>
  <cp:lastPrinted>2017-05-25T18:11:42Z</cp:lastPrinted>
  <dcterms:created xsi:type="dcterms:W3CDTF">2017-03-27T20:41:44Z</dcterms:created>
  <dcterms:modified xsi:type="dcterms:W3CDTF">2017-06-19T12:52:44Z</dcterms:modified>
</cp:coreProperties>
</file>