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handoutMasterIdLst>
    <p:handoutMasterId r:id="rId24"/>
  </p:handoutMasterIdLst>
  <p:sldIdLst>
    <p:sldId id="256" r:id="rId2"/>
    <p:sldId id="389" r:id="rId3"/>
    <p:sldId id="387" r:id="rId4"/>
    <p:sldId id="373" r:id="rId5"/>
    <p:sldId id="390" r:id="rId6"/>
    <p:sldId id="392" r:id="rId7"/>
    <p:sldId id="374" r:id="rId8"/>
    <p:sldId id="358" r:id="rId9"/>
    <p:sldId id="359" r:id="rId10"/>
    <p:sldId id="361" r:id="rId11"/>
    <p:sldId id="360" r:id="rId12"/>
    <p:sldId id="362" r:id="rId13"/>
    <p:sldId id="376" r:id="rId14"/>
    <p:sldId id="377" r:id="rId15"/>
    <p:sldId id="391" r:id="rId16"/>
    <p:sldId id="388" r:id="rId17"/>
    <p:sldId id="341" r:id="rId18"/>
    <p:sldId id="342" r:id="rId19"/>
    <p:sldId id="267" r:id="rId20"/>
    <p:sldId id="383" r:id="rId21"/>
    <p:sldId id="258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7" autoAdjust="0"/>
    <p:restoredTop sz="94280" autoAdjust="0"/>
  </p:normalViewPr>
  <p:slideViewPr>
    <p:cSldViewPr snapToGrid="0">
      <p:cViewPr>
        <p:scale>
          <a:sx n="107" d="100"/>
          <a:sy n="107" d="100"/>
        </p:scale>
        <p:origin x="-84" y="-1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066F79-45EA-4E17-9B86-5189B1C5286E}" type="datetimeFigureOut">
              <a:rPr lang="en-US" smtClean="0"/>
              <a:t>6/13/2017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C63B5F-4843-419C-B08A-CCD9612736C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658925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DE3280-7A24-45A2-91B8-B6E55E15729C}" type="datetimeFigureOut">
              <a:rPr lang="en-US" smtClean="0"/>
              <a:t>6/13/2017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5D0A67-508F-4571-9589-62ABC431C34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759923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5D0A67-508F-4571-9589-62ABC431C348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47385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1371603"/>
            <a:ext cx="7848600" cy="1927225"/>
          </a:xfrm>
        </p:spPr>
        <p:txBody>
          <a:bodyPr anchor="b">
            <a:noAutofit/>
          </a:bodyPr>
          <a:lstStyle>
            <a:lvl1pPr>
              <a:defRPr sz="5400" cap="none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5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5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7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1" y="838202"/>
            <a:ext cx="5904391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384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391400" y="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</a:rPr>
              <a:t>nlchp.org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mailto:jnrosen@uwalumni.com" TargetMode="External"/><Relationship Id="rId2" Type="http://schemas.openxmlformats.org/officeDocument/2006/relationships/hyperlink" Target="mailto:etars@nlchp.or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tif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cap="none" dirty="0"/>
              <a:t>Housing Not Handcuffs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Engaging Law Enforcement In	</a:t>
            </a:r>
          </a:p>
          <a:p>
            <a:r>
              <a:rPr lang="en-US" sz="2800" dirty="0" smtClean="0"/>
              <a:t>Efforts to End Street Homelessness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6858000" y="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</a:rPr>
              <a:t>nlchp.org</a:t>
            </a:r>
          </a:p>
        </p:txBody>
      </p:sp>
      <p:pic>
        <p:nvPicPr>
          <p:cNvPr id="5" name="Picture 4" descr="C:\Users\janellefernandez\Desktop\NLCHP logo -- highest quality.tif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878" y="5056652"/>
            <a:ext cx="7417579" cy="1120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4782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39952"/>
          </a:xfrm>
        </p:spPr>
        <p:txBody>
          <a:bodyPr/>
          <a:lstStyle/>
          <a:p>
            <a:r>
              <a:rPr lang="en-US" dirty="0"/>
              <a:t>Sitting and Lying Down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528"/>
          <a:stretch/>
        </p:blipFill>
        <p:spPr>
          <a:xfrm>
            <a:off x="457200" y="1510748"/>
            <a:ext cx="4038600" cy="4532244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en-US" dirty="0"/>
              <a:t>47% of cities prohibit sitting and lying down in public. </a:t>
            </a:r>
          </a:p>
          <a:p>
            <a:pPr lvl="1"/>
            <a:r>
              <a:rPr lang="en-US" dirty="0"/>
              <a:t>52% increase since 2006 </a:t>
            </a:r>
          </a:p>
          <a:p>
            <a:r>
              <a:rPr lang="en-US" dirty="0"/>
              <a:t>Honolulu, HI</a:t>
            </a:r>
          </a:p>
          <a:p>
            <a:pPr lvl="1"/>
            <a:r>
              <a:rPr lang="en-US" dirty="0"/>
              <a:t>Highest rate of homelessness per capita</a:t>
            </a:r>
          </a:p>
          <a:p>
            <a:pPr lvl="1"/>
            <a:r>
              <a:rPr lang="en-US" dirty="0"/>
              <a:t>Issued a whopping 16,215 warnings and 534 written summons since the law was enacted in late 2014</a:t>
            </a:r>
          </a:p>
          <a:p>
            <a:r>
              <a:rPr lang="en-US" dirty="0"/>
              <a:t>Study by University of California Berkeley Law’s Policy Advocacy Clinic </a:t>
            </a:r>
          </a:p>
          <a:p>
            <a:pPr lvl="1"/>
            <a:r>
              <a:rPr lang="en-US" dirty="0"/>
              <a:t>No effect on economic activity</a:t>
            </a:r>
          </a:p>
          <a:p>
            <a:pPr lvl="1"/>
            <a:r>
              <a:rPr lang="en-US" dirty="0"/>
              <a:t>Costly to implement and enforce</a:t>
            </a:r>
          </a:p>
          <a:p>
            <a:pPr lvl="0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8887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Loitering, Loafing, and Vagrancy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en-US" dirty="0"/>
              <a:t>32% prohibit loitering, loafing, and vagrancy city-wide</a:t>
            </a:r>
          </a:p>
          <a:p>
            <a:pPr lvl="1"/>
            <a:r>
              <a:rPr lang="en-US" dirty="0"/>
              <a:t>88% increase since 2006</a:t>
            </a:r>
          </a:p>
          <a:p>
            <a:pPr lvl="0"/>
            <a:r>
              <a:rPr lang="en-US" dirty="0"/>
              <a:t>54% prohibit loitering, loafing, and vagrancy in particular public places</a:t>
            </a:r>
          </a:p>
          <a:p>
            <a:pPr lvl="1"/>
            <a:r>
              <a:rPr lang="en-US" dirty="0"/>
              <a:t>14% increase since 2006</a:t>
            </a:r>
          </a:p>
          <a:p>
            <a:r>
              <a:rPr lang="en-US" sz="2200" dirty="0"/>
              <a:t>“Loitering” is </a:t>
            </a:r>
            <a:r>
              <a:rPr lang="en-US" sz="1800" dirty="0"/>
              <a:t>broadly </a:t>
            </a:r>
            <a:r>
              <a:rPr lang="en-US" sz="1800" dirty="0" smtClean="0"/>
              <a:t>defined</a:t>
            </a:r>
            <a:endParaRPr lang="en-US" sz="1800" dirty="0"/>
          </a:p>
          <a:p>
            <a:pPr lvl="1"/>
            <a:r>
              <a:rPr lang="en-US" dirty="0"/>
              <a:t>Burlington, VT</a:t>
            </a:r>
          </a:p>
          <a:p>
            <a:pPr lvl="2"/>
            <a:r>
              <a:rPr lang="en-US" dirty="0"/>
              <a:t>“…remaining idle in essentially one location”</a:t>
            </a:r>
          </a:p>
          <a:p>
            <a:pPr lvl="2"/>
            <a:r>
              <a:rPr lang="en-US" dirty="0"/>
              <a:t>“…walking about aimlessly”</a:t>
            </a:r>
          </a:p>
          <a:p>
            <a:pPr lvl="1"/>
            <a:r>
              <a:rPr lang="en-US" dirty="0"/>
              <a:t>Newport, RI</a:t>
            </a:r>
          </a:p>
          <a:p>
            <a:pPr lvl="2"/>
            <a:r>
              <a:rPr lang="en-US" dirty="0"/>
              <a:t>“…hanging around”</a:t>
            </a:r>
          </a:p>
          <a:p>
            <a:pPr marL="0" lvl="0" indent="0"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" b="42139"/>
          <a:stretch/>
        </p:blipFill>
        <p:spPr>
          <a:xfrm>
            <a:off x="4651513" y="1524002"/>
            <a:ext cx="4035287" cy="4867655"/>
          </a:xfrm>
        </p:spPr>
      </p:pic>
    </p:spTree>
    <p:extLst>
      <p:ext uri="{BB962C8B-B14F-4D97-AF65-F5344CB8AC3E}">
        <p14:creationId xmlns:p14="http://schemas.microsoft.com/office/powerpoint/2010/main" val="2597684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Panhandling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en-US" dirty="0"/>
              <a:t>27% of cities prohibit panhandling city-wide</a:t>
            </a:r>
          </a:p>
          <a:p>
            <a:pPr lvl="1"/>
            <a:r>
              <a:rPr lang="en-US" dirty="0"/>
              <a:t>43% increase since 2006</a:t>
            </a:r>
          </a:p>
          <a:p>
            <a:pPr lvl="0"/>
            <a:r>
              <a:rPr lang="en-US" dirty="0"/>
              <a:t>61% of cities prohibit panhandling in particular public places</a:t>
            </a:r>
          </a:p>
          <a:p>
            <a:pPr lvl="1"/>
            <a:r>
              <a:rPr lang="en-US" dirty="0"/>
              <a:t>7% increase since 2006</a:t>
            </a:r>
          </a:p>
          <a:p>
            <a:r>
              <a:rPr lang="en-US" dirty="0"/>
              <a:t>“Aggressive” panhandling</a:t>
            </a:r>
          </a:p>
          <a:p>
            <a:r>
              <a:rPr lang="en-US" dirty="0"/>
              <a:t>Limitations on how and where the action is performed</a:t>
            </a:r>
          </a:p>
          <a:p>
            <a:pPr lvl="1"/>
            <a:r>
              <a:rPr lang="en-US" dirty="0"/>
              <a:t>Raleigh, NC</a:t>
            </a:r>
          </a:p>
          <a:p>
            <a:pPr lvl="2"/>
            <a:r>
              <a:rPr lang="en-US" dirty="0"/>
              <a:t>Permit to beg</a:t>
            </a:r>
          </a:p>
          <a:p>
            <a:pPr lvl="2"/>
            <a:r>
              <a:rPr lang="en-US" dirty="0"/>
              <a:t>Permit process requires photo ID</a:t>
            </a:r>
          </a:p>
          <a:p>
            <a:pPr lvl="1"/>
            <a:r>
              <a:rPr lang="en-US" dirty="0"/>
              <a:t>Springfield, IL</a:t>
            </a:r>
          </a:p>
          <a:p>
            <a:pPr lvl="2"/>
            <a:r>
              <a:rPr lang="en-US" dirty="0"/>
              <a:t>Restriction of vocal requests</a:t>
            </a:r>
          </a:p>
          <a:p>
            <a:pPr lvl="2"/>
            <a:r>
              <a:rPr lang="en-US" dirty="0"/>
              <a:t>Buffer Zones</a:t>
            </a:r>
          </a:p>
          <a:p>
            <a:pPr lvl="0"/>
            <a:endParaRPr lang="en-US" dirty="0"/>
          </a:p>
          <a:p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91" b="18077"/>
          <a:stretch/>
        </p:blipFill>
        <p:spPr>
          <a:xfrm>
            <a:off x="4797287" y="1431237"/>
            <a:ext cx="3889513" cy="4960421"/>
          </a:xfrm>
        </p:spPr>
      </p:pic>
    </p:spTree>
    <p:extLst>
      <p:ext uri="{BB962C8B-B14F-4D97-AF65-F5344CB8AC3E}">
        <p14:creationId xmlns:p14="http://schemas.microsoft.com/office/powerpoint/2010/main" val="2754880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Living in Vehicles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en-US" dirty="0"/>
              <a:t>39% of cities prohibit living in vehicles</a:t>
            </a:r>
          </a:p>
          <a:p>
            <a:pPr lvl="1"/>
            <a:r>
              <a:rPr lang="en-US" dirty="0"/>
              <a:t>143% increase since 2006</a:t>
            </a:r>
          </a:p>
          <a:p>
            <a:pPr lvl="1"/>
            <a:r>
              <a:rPr lang="en-US" dirty="0"/>
              <a:t>Most dramatic increase of all categories of prohibited conduct</a:t>
            </a:r>
          </a:p>
          <a:p>
            <a:r>
              <a:rPr lang="en-US" dirty="0"/>
              <a:t>Vehicle Impoundment</a:t>
            </a:r>
          </a:p>
          <a:p>
            <a:pPr lvl="1"/>
            <a:r>
              <a:rPr lang="en-US" dirty="0"/>
              <a:t>Loss of transportation, shelter, and all belongings</a:t>
            </a:r>
          </a:p>
          <a:p>
            <a:r>
              <a:rPr lang="en-US" dirty="0"/>
              <a:t>Drivers license suspension</a:t>
            </a:r>
          </a:p>
          <a:p>
            <a:pPr lvl="1"/>
            <a:r>
              <a:rPr lang="en-US" dirty="0"/>
              <a:t>Loss of employment or employment opportunities</a:t>
            </a:r>
          </a:p>
          <a:p>
            <a:pPr lvl="1"/>
            <a:r>
              <a:rPr lang="en-US" dirty="0"/>
              <a:t>Creates risk of criminal penalties for driving with suspended license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66" b="55413"/>
          <a:stretch/>
        </p:blipFill>
        <p:spPr>
          <a:xfrm>
            <a:off x="4770784" y="1673225"/>
            <a:ext cx="3916017" cy="4475784"/>
          </a:xfrm>
        </p:spPr>
      </p:pic>
    </p:spTree>
    <p:extLst>
      <p:ext uri="{BB962C8B-B14F-4D97-AF65-F5344CB8AC3E}">
        <p14:creationId xmlns:p14="http://schemas.microsoft.com/office/powerpoint/2010/main" val="3419724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Food Sharing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0" b="46986"/>
          <a:stretch/>
        </p:blipFill>
        <p:spPr>
          <a:xfrm>
            <a:off x="662609" y="1673226"/>
            <a:ext cx="3348216" cy="4718431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6% of cities restrict sharing food in public</a:t>
            </a:r>
          </a:p>
          <a:p>
            <a:r>
              <a:rPr lang="en-US" dirty="0"/>
              <a:t>Tracked laws since 2014</a:t>
            </a:r>
          </a:p>
          <a:p>
            <a:r>
              <a:rPr lang="en-US" dirty="0"/>
              <a:t>May impose onerous, expensive requirements on faith-based organizations or other service providers</a:t>
            </a:r>
          </a:p>
          <a:p>
            <a:r>
              <a:rPr lang="en-US" dirty="0"/>
              <a:t>Creates liability for homeless service providers</a:t>
            </a:r>
          </a:p>
          <a:p>
            <a:r>
              <a:rPr lang="en-US" dirty="0"/>
              <a:t>Legal challenges</a:t>
            </a:r>
          </a:p>
          <a:p>
            <a:pPr lvl="1"/>
            <a:r>
              <a:rPr lang="en-US" dirty="0"/>
              <a:t>State-level Religious Freedom Restoration Act</a:t>
            </a:r>
          </a:p>
          <a:p>
            <a:pPr lvl="1"/>
            <a:r>
              <a:rPr lang="en-US" dirty="0"/>
              <a:t>Religious expression under 1</a:t>
            </a:r>
            <a:r>
              <a:rPr lang="en-US" baseline="30000" dirty="0"/>
              <a:t>st</a:t>
            </a:r>
            <a:r>
              <a:rPr lang="en-US" dirty="0"/>
              <a:t> Amendment</a:t>
            </a:r>
          </a:p>
          <a:p>
            <a:pPr lvl="1"/>
            <a:r>
              <a:rPr lang="en-US" dirty="0"/>
              <a:t>Unconstitutional restraint on expressive conduct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8663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Good Law Enforcement Practices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Repeal laws providing authority to arrest / give citations</a:t>
            </a:r>
          </a:p>
          <a:p>
            <a:r>
              <a:rPr lang="en-US" dirty="0" smtClean="0"/>
              <a:t>Police should collaborate with outreach workers to help move homeless persons into housing / treatment</a:t>
            </a:r>
          </a:p>
          <a:p>
            <a:r>
              <a:rPr lang="en-US" dirty="0" smtClean="0"/>
              <a:t>Better police training to help de-escalate potentially violent confrontations with people who have mental illnesses</a:t>
            </a:r>
          </a:p>
          <a:p>
            <a:r>
              <a:rPr lang="en-US" dirty="0" smtClean="0"/>
              <a:t>Improved police training to understand the legal/constitutional boundaries of their authority.</a:t>
            </a:r>
          </a:p>
          <a:p>
            <a:r>
              <a:rPr lang="en-US" dirty="0" smtClean="0"/>
              <a:t>Courts working with service providers and using “alternative sentencing” models </a:t>
            </a:r>
            <a:r>
              <a:rPr lang="mr-IN" dirty="0" smtClean="0"/>
              <a:t>–</a:t>
            </a:r>
            <a:r>
              <a:rPr lang="en-US" dirty="0" smtClean="0"/>
              <a:t> dismissing tickets or charges if people accept housing or treatment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5183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Persuasive Human Rights Theory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sz="5600" dirty="0"/>
              <a:t>Ratified treaties have the same binding force as federal </a:t>
            </a:r>
            <a:r>
              <a:rPr lang="en-US" sz="5600" dirty="0" smtClean="0"/>
              <a:t>law (CERD, ICCPR, CAT)</a:t>
            </a:r>
            <a:endParaRPr lang="en-US" sz="5600" dirty="0"/>
          </a:p>
          <a:p>
            <a:r>
              <a:rPr lang="en-US" sz="5600" dirty="0"/>
              <a:t>Cruel, inhuman, degrading treatment</a:t>
            </a:r>
          </a:p>
          <a:p>
            <a:r>
              <a:rPr lang="en-US" sz="5600" dirty="0"/>
              <a:t>Freedom of movement</a:t>
            </a:r>
          </a:p>
          <a:p>
            <a:r>
              <a:rPr lang="en-US" sz="5600" dirty="0"/>
              <a:t>Equal protection/Freedom from discrimination. </a:t>
            </a:r>
          </a:p>
          <a:p>
            <a:r>
              <a:rPr lang="en-US" sz="5600" dirty="0"/>
              <a:t>Freedom from forced evictions</a:t>
            </a:r>
          </a:p>
          <a:p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9150" y="1789043"/>
            <a:ext cx="3028950" cy="4310970"/>
          </a:xfrm>
        </p:spPr>
      </p:pic>
    </p:spTree>
    <p:extLst>
      <p:ext uri="{BB962C8B-B14F-4D97-AF65-F5344CB8AC3E}">
        <p14:creationId xmlns:p14="http://schemas.microsoft.com/office/powerpoint/2010/main" val="1490844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DOJ Statement of Interest Brief: </a:t>
            </a:r>
            <a:r>
              <a:rPr lang="en-US" i="1" dirty="0"/>
              <a:t>Bell v. Boise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i="1" dirty="0"/>
              <a:t>Bell v. Boise </a:t>
            </a:r>
            <a:r>
              <a:rPr lang="en-US" dirty="0"/>
              <a:t>lawsuit</a:t>
            </a:r>
          </a:p>
          <a:p>
            <a:r>
              <a:rPr lang="en-US" dirty="0"/>
              <a:t>“It should be uncontroversial that punishing conduct that is a universal and unavoidable consequence of being human </a:t>
            </a:r>
            <a:r>
              <a:rPr lang="en-US" b="1" dirty="0"/>
              <a:t>violates the Eighth Amendment</a:t>
            </a:r>
            <a:r>
              <a:rPr lang="en-US" dirty="0"/>
              <a:t>…Sleeping is a life-sustaining activity—i.e., it must occur at some time in some place.  If a person literally has nowhere else to go, then enforcement of the anti-camping ordinance against that person criminalizes her for being homeless.”</a:t>
            </a:r>
          </a:p>
          <a:p>
            <a:r>
              <a:rPr lang="en-US" i="1" dirty="0"/>
              <a:t>Bell</a:t>
            </a:r>
            <a:r>
              <a:rPr lang="en-US" dirty="0"/>
              <a:t> case dismissed on standing grounds, but appeal to the 9</a:t>
            </a:r>
            <a:r>
              <a:rPr lang="en-US" baseline="30000" dirty="0"/>
              <a:t>th</a:t>
            </a:r>
            <a:r>
              <a:rPr lang="en-US" dirty="0"/>
              <a:t> Circuit is pending</a:t>
            </a:r>
          </a:p>
          <a:p>
            <a:r>
              <a:rPr lang="en-US" dirty="0"/>
              <a:t>Positive impact across the country</a:t>
            </a:r>
          </a:p>
          <a:p>
            <a:pPr lvl="1"/>
            <a:r>
              <a:rPr lang="en-US" dirty="0"/>
              <a:t>Successful legal challenges citing to brief or its rationale in WA, CA, and WV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6716" y="1673352"/>
            <a:ext cx="3753135" cy="4618266"/>
          </a:xfrm>
        </p:spPr>
      </p:pic>
    </p:spTree>
    <p:extLst>
      <p:ext uri="{BB962C8B-B14F-4D97-AF65-F5344CB8AC3E}">
        <p14:creationId xmlns:p14="http://schemas.microsoft.com/office/powerpoint/2010/main" val="1453992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Successful Challenges to Panhandling Laws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628" y="1673352"/>
            <a:ext cx="3439236" cy="4718304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i="1" dirty="0"/>
              <a:t>Reed v. Town of Gilbert</a:t>
            </a:r>
          </a:p>
          <a:p>
            <a:pPr lvl="1"/>
            <a:r>
              <a:rPr lang="en-US" dirty="0"/>
              <a:t>Content-based restriction subject to strict scrutiny</a:t>
            </a:r>
          </a:p>
          <a:p>
            <a:r>
              <a:rPr lang="en-US" i="1" dirty="0"/>
              <a:t>Norton v. City of Springfield</a:t>
            </a:r>
            <a:r>
              <a:rPr lang="en-US" dirty="0"/>
              <a:t> applied rationale of </a:t>
            </a:r>
            <a:r>
              <a:rPr lang="en-US" i="1" dirty="0"/>
              <a:t>Reed</a:t>
            </a:r>
            <a:r>
              <a:rPr lang="en-US" dirty="0"/>
              <a:t> to panhandling law</a:t>
            </a:r>
            <a:endParaRPr lang="en-US" i="1" dirty="0"/>
          </a:p>
          <a:p>
            <a:r>
              <a:rPr lang="en-US" dirty="0"/>
              <a:t>Since </a:t>
            </a:r>
            <a:r>
              <a:rPr lang="en-US" i="1" dirty="0"/>
              <a:t>Norton, </a:t>
            </a:r>
            <a:r>
              <a:rPr lang="en-US" dirty="0"/>
              <a:t>panhandling bans in Worcester and Lowell, Massachusetts; Portland, Maine; Grand Junction, Colorado; and Tampa, Florida were similarly struck down</a:t>
            </a:r>
          </a:p>
          <a:p>
            <a:r>
              <a:rPr lang="en-US" dirty="0"/>
              <a:t>Voluntary cessation of panhandling law enforcement in at least four Ohio cities and Madison, WI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5859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Federal Funding Incentives to Reduce Criminalization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1900" dirty="0"/>
              <a:t>U.S. Department of Housing &amp; Urban Development</a:t>
            </a:r>
          </a:p>
          <a:p>
            <a:r>
              <a:rPr lang="en-US" sz="1900" dirty="0" smtClean="0"/>
              <a:t>Funding </a:t>
            </a:r>
            <a:r>
              <a:rPr lang="en-US" sz="1900" dirty="0"/>
              <a:t>in 2015 and 2016</a:t>
            </a:r>
          </a:p>
          <a:p>
            <a:r>
              <a:rPr lang="en-US" sz="1900" dirty="0"/>
              <a:t>$1.9 billion in federal homeless assistance grants</a:t>
            </a:r>
          </a:p>
          <a:p>
            <a:r>
              <a:rPr lang="en-US" sz="1900" dirty="0"/>
              <a:t>Grants up to 2 points to </a:t>
            </a:r>
            <a:r>
              <a:rPr lang="en-US" sz="1900" dirty="0" smtClean="0"/>
              <a:t>communities </a:t>
            </a:r>
            <a:r>
              <a:rPr lang="en-US" sz="1900" dirty="0"/>
              <a:t>that have implemented specific strategies to prevent criminalization</a:t>
            </a:r>
          </a:p>
          <a:p>
            <a:r>
              <a:rPr lang="en-US" sz="1900" dirty="0"/>
              <a:t>Competitive grant</a:t>
            </a:r>
          </a:p>
          <a:p>
            <a:r>
              <a:rPr lang="en-US" sz="1900" dirty="0"/>
              <a:t>Loss of a single point can make the difference between receiving funding or not</a:t>
            </a:r>
          </a:p>
          <a:p>
            <a:pPr lvl="0"/>
            <a:endParaRPr lang="en-US" dirty="0"/>
          </a:p>
          <a:p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6025" y="1673352"/>
            <a:ext cx="3480178" cy="4718304"/>
          </a:xfrm>
        </p:spPr>
      </p:pic>
    </p:spTree>
    <p:extLst>
      <p:ext uri="{BB962C8B-B14F-4D97-AF65-F5344CB8AC3E}">
        <p14:creationId xmlns:p14="http://schemas.microsoft.com/office/powerpoint/2010/main" val="1611494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Framing the Issue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Why are so many Americans living outdoors, sleeping in cars, or living in homeless shelters?</a:t>
            </a:r>
          </a:p>
          <a:p>
            <a:pPr lvl="1"/>
            <a:r>
              <a:rPr lang="en-US" sz="2400" dirty="0" smtClean="0"/>
              <a:t>Lack of affordable housing and limited government help</a:t>
            </a:r>
          </a:p>
          <a:p>
            <a:pPr lvl="1"/>
            <a:r>
              <a:rPr lang="en-US" sz="2400" dirty="0" smtClean="0"/>
              <a:t>Wages not keeping up with cost of housing</a:t>
            </a:r>
          </a:p>
          <a:p>
            <a:pPr lvl="1"/>
            <a:r>
              <a:rPr lang="en-US" sz="2400" dirty="0" smtClean="0"/>
              <a:t>No funding / programs to provide mental health treatment</a:t>
            </a:r>
          </a:p>
          <a:p>
            <a:pPr lvl="1"/>
            <a:r>
              <a:rPr lang="en-US" sz="2400" dirty="0" smtClean="0"/>
              <a:t>Youth who have run away from unsafe situations at home</a:t>
            </a:r>
          </a:p>
          <a:p>
            <a:r>
              <a:rPr lang="en-US" sz="2800" dirty="0" smtClean="0"/>
              <a:t>Housing and social services would be the rational and cost effective response, but at no level of government is the U.S. providing this at appropriate scale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5459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U.S. Interagency Council on Homelessness: Guidance on Homeless Encampments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“Ending Homelessness for People Living in Encampments: Advancing the Dialogue</a:t>
            </a:r>
            <a:r>
              <a:rPr lang="en-US" dirty="0" smtClean="0"/>
              <a:t>” published </a:t>
            </a:r>
            <a:r>
              <a:rPr lang="en-US" dirty="0"/>
              <a:t>in 2015</a:t>
            </a:r>
          </a:p>
          <a:p>
            <a:r>
              <a:rPr lang="en-US" dirty="0"/>
              <a:t>Encampments are an indicator of the critical need for more effective responses to the crisis of homelessness </a:t>
            </a:r>
          </a:p>
          <a:p>
            <a:r>
              <a:rPr lang="en-US" dirty="0"/>
              <a:t>Forced dispersal of encampments</a:t>
            </a:r>
          </a:p>
          <a:p>
            <a:pPr lvl="1"/>
            <a:r>
              <a:rPr lang="en-US" dirty="0"/>
              <a:t>Not an appropriate solution to homelessness</a:t>
            </a:r>
          </a:p>
          <a:p>
            <a:pPr lvl="1"/>
            <a:r>
              <a:rPr lang="en-US" dirty="0"/>
              <a:t>Makes it more difficult to achieve lasting housing and service outcomes</a:t>
            </a:r>
          </a:p>
          <a:p>
            <a:r>
              <a:rPr lang="en-US" dirty="0"/>
              <a:t>Key actions include:</a:t>
            </a:r>
          </a:p>
          <a:p>
            <a:pPr lvl="1"/>
            <a:r>
              <a:rPr lang="en-US" dirty="0"/>
              <a:t>Planning and preparation</a:t>
            </a:r>
          </a:p>
          <a:p>
            <a:pPr lvl="1"/>
            <a:r>
              <a:rPr lang="en-US" dirty="0"/>
              <a:t>Engage homeless encampment residents</a:t>
            </a:r>
          </a:p>
          <a:p>
            <a:pPr lvl="1"/>
            <a:r>
              <a:rPr lang="en-US" dirty="0"/>
              <a:t>Collaboration across stakeholders</a:t>
            </a:r>
          </a:p>
          <a:p>
            <a:pPr lvl="1"/>
            <a:r>
              <a:rPr lang="en-US" dirty="0"/>
              <a:t>Meaningful outreach</a:t>
            </a:r>
          </a:p>
          <a:p>
            <a:pPr lvl="1"/>
            <a:r>
              <a:rPr lang="en-US" dirty="0"/>
              <a:t>Low-barrier pathways to permanent housing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1881810"/>
            <a:ext cx="4038600" cy="4227443"/>
          </a:xfrm>
        </p:spPr>
      </p:pic>
    </p:spTree>
    <p:extLst>
      <p:ext uri="{BB962C8B-B14F-4D97-AF65-F5344CB8AC3E}">
        <p14:creationId xmlns:p14="http://schemas.microsoft.com/office/powerpoint/2010/main" val="66635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Contact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sz="1800" dirty="0"/>
          </a:p>
          <a:p>
            <a:pPr marL="0" indent="0" algn="ctr">
              <a:buNone/>
            </a:pPr>
            <a:r>
              <a:rPr lang="en-US" sz="1800" dirty="0" smtClean="0"/>
              <a:t>Eric </a:t>
            </a:r>
            <a:r>
              <a:rPr lang="en-US" sz="1800" dirty="0"/>
              <a:t>Tars</a:t>
            </a:r>
          </a:p>
          <a:p>
            <a:pPr marL="0" indent="0" algn="ctr">
              <a:buNone/>
            </a:pPr>
            <a:r>
              <a:rPr lang="en-US" sz="1800" dirty="0"/>
              <a:t>Senior Attorney</a:t>
            </a:r>
          </a:p>
          <a:p>
            <a:pPr marL="0" indent="0" algn="ctr">
              <a:buNone/>
            </a:pPr>
            <a:r>
              <a:rPr lang="en-US" sz="1800" dirty="0">
                <a:hlinkClick r:id="rId2"/>
              </a:rPr>
              <a:t>etars@nlchp.org</a:t>
            </a:r>
            <a:endParaRPr lang="en-US" sz="1800" dirty="0"/>
          </a:p>
          <a:p>
            <a:pPr marL="0" indent="0" algn="ctr">
              <a:buNone/>
            </a:pPr>
            <a:r>
              <a:rPr lang="en-US" sz="1800" dirty="0"/>
              <a:t>202-638-2535 ext. 120</a:t>
            </a:r>
          </a:p>
          <a:p>
            <a:pPr marL="0" indent="0" algn="ctr">
              <a:buNone/>
            </a:pPr>
            <a:r>
              <a:rPr lang="en-US" sz="1800" dirty="0"/>
              <a:t> </a:t>
            </a:r>
          </a:p>
          <a:p>
            <a:pPr marL="0" indent="0" algn="ctr">
              <a:buNone/>
            </a:pPr>
            <a:r>
              <a:rPr lang="en-US" sz="1800" dirty="0" smtClean="0"/>
              <a:t>Jeremy Rosen</a:t>
            </a:r>
          </a:p>
          <a:p>
            <a:pPr marL="0" indent="0" algn="ctr">
              <a:buNone/>
            </a:pPr>
            <a:r>
              <a:rPr lang="en-US" sz="1800" dirty="0" smtClean="0"/>
              <a:t>Consultant (not employed by NLCHP)</a:t>
            </a:r>
          </a:p>
          <a:p>
            <a:pPr marL="0" indent="0" algn="ctr">
              <a:buNone/>
            </a:pPr>
            <a:r>
              <a:rPr lang="en-US" sz="1800" dirty="0" smtClean="0">
                <a:hlinkClick r:id="rId3"/>
              </a:rPr>
              <a:t>jnrosen@uwalumni.com</a:t>
            </a:r>
            <a:endParaRPr lang="en-US" sz="1800" dirty="0" smtClean="0"/>
          </a:p>
          <a:p>
            <a:pPr marL="0" indent="0" algn="ctr">
              <a:buNone/>
            </a:pPr>
            <a:r>
              <a:rPr lang="en-US" sz="1800" dirty="0" smtClean="0"/>
              <a:t>(703) 887-6200</a:t>
            </a:r>
          </a:p>
          <a:p>
            <a:pPr marL="0" indent="0" algn="ctr">
              <a:buNone/>
            </a:pPr>
            <a:endParaRPr lang="en-US" dirty="0"/>
          </a:p>
        </p:txBody>
      </p:sp>
      <p:pic>
        <p:nvPicPr>
          <p:cNvPr id="4" name="Picture 3" descr="C:\Users\janellefernandez\Desktop\NLCHP logo -- highest quality.tif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2" y="5056652"/>
            <a:ext cx="7417579" cy="1120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858000" y="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</a:rPr>
              <a:t>nlchp.org</a:t>
            </a:r>
          </a:p>
        </p:txBody>
      </p:sp>
    </p:spTree>
    <p:extLst>
      <p:ext uri="{BB962C8B-B14F-4D97-AF65-F5344CB8AC3E}">
        <p14:creationId xmlns:p14="http://schemas.microsoft.com/office/powerpoint/2010/main" val="4066812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Framing the Issue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Law enforcement officials in frequently come in contact with homeless persons who are living outdoors, in cars, or in shelters where they cannot stay during the day</a:t>
            </a:r>
          </a:p>
          <a:p>
            <a:r>
              <a:rPr lang="en-US" dirty="0" smtClean="0"/>
              <a:t>Those contacts can either be helpful or harmful to people experiencing homelessness</a:t>
            </a:r>
          </a:p>
          <a:p>
            <a:r>
              <a:rPr lang="en-US" dirty="0" smtClean="0"/>
              <a:t>U.S. advocates strongly oppose criminalization of homelessness </a:t>
            </a:r>
            <a:r>
              <a:rPr lang="mr-IN" dirty="0" smtClean="0"/>
              <a:t>–</a:t>
            </a:r>
            <a:r>
              <a:rPr lang="en-US" dirty="0" smtClean="0"/>
              <a:t> the use of law enforcement to harass, threaten, detain, cite, arrest, or otherwise punish homeless persons living in public spaces</a:t>
            </a:r>
          </a:p>
          <a:p>
            <a:r>
              <a:rPr lang="en-US" dirty="0"/>
              <a:t>U.S. advocates can support outreach efforts that involve police and are geared towards linking people living outdoors to housing, social services, and other government or private </a:t>
            </a:r>
            <a:r>
              <a:rPr lang="en-US" dirty="0" smtClean="0"/>
              <a:t>assistance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5086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Criminalization 101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What is it?</a:t>
            </a:r>
          </a:p>
          <a:p>
            <a:pPr lvl="1"/>
            <a:r>
              <a:rPr lang="en-US" dirty="0"/>
              <a:t>Criminal laws</a:t>
            </a:r>
          </a:p>
          <a:p>
            <a:pPr lvl="1"/>
            <a:r>
              <a:rPr lang="en-US" dirty="0"/>
              <a:t>Civil laws</a:t>
            </a:r>
          </a:p>
          <a:p>
            <a:pPr lvl="1"/>
            <a:r>
              <a:rPr lang="en-US" dirty="0"/>
              <a:t>Practices that displace homeless people from public places (e.g. “sweeps”)</a:t>
            </a:r>
          </a:p>
          <a:p>
            <a:r>
              <a:rPr lang="en-US" dirty="0"/>
              <a:t>Does it work?</a:t>
            </a:r>
          </a:p>
          <a:p>
            <a:pPr lvl="1"/>
            <a:r>
              <a:rPr lang="en-US" dirty="0"/>
              <a:t>Ineffective</a:t>
            </a:r>
          </a:p>
          <a:p>
            <a:pPr lvl="1"/>
            <a:r>
              <a:rPr lang="en-US" dirty="0"/>
              <a:t>Expensive</a:t>
            </a:r>
          </a:p>
          <a:p>
            <a:pPr lvl="1"/>
            <a:r>
              <a:rPr lang="en-US" dirty="0"/>
              <a:t>Often unconstitutional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37" t="1" b="26747"/>
          <a:stretch/>
        </p:blipFill>
        <p:spPr>
          <a:xfrm>
            <a:off x="4495801" y="1673225"/>
            <a:ext cx="4190999" cy="4820340"/>
          </a:xfrm>
        </p:spPr>
      </p:pic>
    </p:spTree>
    <p:extLst>
      <p:ext uri="{BB962C8B-B14F-4D97-AF65-F5344CB8AC3E}">
        <p14:creationId xmlns:p14="http://schemas.microsoft.com/office/powerpoint/2010/main" val="2880856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do communities criminalize?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Response to pressure from important local interests</a:t>
            </a:r>
          </a:p>
          <a:p>
            <a:pPr lvl="1"/>
            <a:r>
              <a:rPr lang="en-US" sz="3200" dirty="0" smtClean="0"/>
              <a:t>Business community</a:t>
            </a:r>
          </a:p>
          <a:p>
            <a:pPr lvl="1"/>
            <a:r>
              <a:rPr lang="en-US" sz="3200" dirty="0" smtClean="0"/>
              <a:t>Tourism interests</a:t>
            </a:r>
          </a:p>
          <a:p>
            <a:pPr lvl="1"/>
            <a:r>
              <a:rPr lang="en-US" sz="3200" dirty="0" smtClean="0"/>
              <a:t>Homeowners / renters in gentrifying areas</a:t>
            </a:r>
          </a:p>
          <a:p>
            <a:pPr lvl="1"/>
            <a:r>
              <a:rPr lang="en-US" sz="3200" dirty="0" smtClean="0"/>
              <a:t>Instead of solving problems humanely, politicians pressure law enforcement to “get rid of homeless people in plain sight”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149883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Impact of Criminalization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/>
              <a:t>For communities</a:t>
            </a:r>
          </a:p>
          <a:p>
            <a:pPr lvl="1"/>
            <a:r>
              <a:rPr lang="en-US" sz="2400" dirty="0" smtClean="0"/>
              <a:t>Almost always ineffective </a:t>
            </a:r>
            <a:r>
              <a:rPr lang="mr-IN" sz="2400" dirty="0" smtClean="0"/>
              <a:t>–</a:t>
            </a:r>
            <a:r>
              <a:rPr lang="en-US" sz="2400" dirty="0" smtClean="0"/>
              <a:t> homeless people remain</a:t>
            </a:r>
          </a:p>
          <a:p>
            <a:r>
              <a:rPr lang="en-US" sz="3200" dirty="0" smtClean="0"/>
              <a:t>For homeless persons</a:t>
            </a:r>
          </a:p>
          <a:p>
            <a:pPr lvl="1"/>
            <a:r>
              <a:rPr lang="en-US" sz="2400" dirty="0" smtClean="0"/>
              <a:t>May lose jobs / harder to get one</a:t>
            </a:r>
          </a:p>
          <a:p>
            <a:pPr lvl="1"/>
            <a:r>
              <a:rPr lang="en-US" sz="2400" dirty="0" smtClean="0"/>
              <a:t>Cannot qualify for subsidized or private housing</a:t>
            </a:r>
          </a:p>
          <a:p>
            <a:pPr lvl="1"/>
            <a:r>
              <a:rPr lang="en-US" sz="2400" dirty="0" smtClean="0"/>
              <a:t>If incarcerated lose all public benefits; must re-qualify when released</a:t>
            </a:r>
          </a:p>
          <a:p>
            <a:pPr lvl="1"/>
            <a:r>
              <a:rPr lang="en-US" sz="2400" dirty="0" smtClean="0"/>
              <a:t>Felony conviction could deprive individual of voting rights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1665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Housing Not Handcuffs Report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Tracked 187 cities across the country since 2006</a:t>
            </a:r>
          </a:p>
          <a:p>
            <a:r>
              <a:rPr lang="en-US" dirty="0"/>
              <a:t>Urban and rural communities</a:t>
            </a:r>
          </a:p>
          <a:p>
            <a:r>
              <a:rPr lang="en-US" dirty="0"/>
              <a:t>Only national data on prevalence of laws punishing homelessness</a:t>
            </a:r>
          </a:p>
          <a:p>
            <a:r>
              <a:rPr lang="en-US" dirty="0"/>
              <a:t>Dramatic increase in laws punishing homelessness over past 10 years</a:t>
            </a:r>
          </a:p>
          <a:p>
            <a:endParaRPr lang="en-US" dirty="0"/>
          </a:p>
        </p:txBody>
      </p:sp>
      <p:pic>
        <p:nvPicPr>
          <p:cNvPr id="11" name="Content Placeholder 10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673354"/>
            <a:ext cx="4038600" cy="3004665"/>
          </a:xfr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380" y="5096255"/>
            <a:ext cx="4210820" cy="1444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6150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Camping in Public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33% of cities prohibit camping in public city-wide</a:t>
            </a:r>
          </a:p>
          <a:p>
            <a:pPr lvl="1"/>
            <a:r>
              <a:rPr lang="en-US" dirty="0"/>
              <a:t>69% increase since 2006</a:t>
            </a:r>
          </a:p>
          <a:p>
            <a:pPr lvl="0"/>
            <a:r>
              <a:rPr lang="en-US" dirty="0"/>
              <a:t>50% of cities prohibit camping in particular public places</a:t>
            </a:r>
          </a:p>
          <a:p>
            <a:pPr lvl="1"/>
            <a:r>
              <a:rPr lang="en-US" dirty="0"/>
              <a:t>48% increase since 2006</a:t>
            </a:r>
          </a:p>
          <a:p>
            <a:pPr marL="0" lvl="0" indent="0"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773" b="43846"/>
          <a:stretch/>
        </p:blipFill>
        <p:spPr>
          <a:xfrm>
            <a:off x="4495800" y="1694911"/>
            <a:ext cx="4191000" cy="3844498"/>
          </a:xfrm>
        </p:spPr>
      </p:pic>
    </p:spTree>
    <p:extLst>
      <p:ext uri="{BB962C8B-B14F-4D97-AF65-F5344CB8AC3E}">
        <p14:creationId xmlns:p14="http://schemas.microsoft.com/office/powerpoint/2010/main" val="2333538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Sleeping in Public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89" b="12445"/>
          <a:stretch/>
        </p:blipFill>
        <p:spPr>
          <a:xfrm>
            <a:off x="569843" y="1524001"/>
            <a:ext cx="3925957" cy="4996070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dirty="0"/>
              <a:t>18% of cities prohibit sleeping in public city-wide</a:t>
            </a:r>
          </a:p>
          <a:p>
            <a:pPr lvl="1"/>
            <a:r>
              <a:rPr lang="en-US" dirty="0"/>
              <a:t>31% increase since 2006</a:t>
            </a:r>
          </a:p>
          <a:p>
            <a:pPr lvl="0"/>
            <a:r>
              <a:rPr lang="en-US" dirty="0"/>
              <a:t>27% of cities prohibit sleeping in particular public places</a:t>
            </a:r>
          </a:p>
          <a:p>
            <a:pPr lvl="1"/>
            <a:r>
              <a:rPr lang="en-US" dirty="0"/>
              <a:t>11% decrease since 2006</a:t>
            </a:r>
          </a:p>
          <a:p>
            <a:pPr lvl="1"/>
            <a:r>
              <a:rPr lang="en-US" b="1" dirty="0"/>
              <a:t>Only</a:t>
            </a:r>
            <a:r>
              <a:rPr lang="en-US" dirty="0"/>
              <a:t> decrease found for any measured category since 2006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3676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LCHP Template">
  <a:themeElements>
    <a:clrScheme name="NLCHP Custom Orang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CC9900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742117"/>
      </a:hlink>
      <a:folHlink>
        <a:srgbClr val="96A9A9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NLCHP Template</Template>
  <TotalTime>14819</TotalTime>
  <Words>1150</Words>
  <Application>Microsoft Office PowerPoint</Application>
  <PresentationFormat>On-screen Show (4:3)</PresentationFormat>
  <Paragraphs>162</Paragraphs>
  <Slides>21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NLCHP Template</vt:lpstr>
      <vt:lpstr>Housing Not Handcuffs</vt:lpstr>
      <vt:lpstr>Framing the Issue</vt:lpstr>
      <vt:lpstr>Framing the Issue</vt:lpstr>
      <vt:lpstr>Criminalization 101</vt:lpstr>
      <vt:lpstr>Why do communities criminalize?</vt:lpstr>
      <vt:lpstr>Impact of Criminalization</vt:lpstr>
      <vt:lpstr>Housing Not Handcuffs Report</vt:lpstr>
      <vt:lpstr>Camping in Public</vt:lpstr>
      <vt:lpstr>Sleeping in Public</vt:lpstr>
      <vt:lpstr>Sitting and Lying Down</vt:lpstr>
      <vt:lpstr>Loitering, Loafing, and Vagrancy</vt:lpstr>
      <vt:lpstr>Panhandling</vt:lpstr>
      <vt:lpstr>Living in Vehicles</vt:lpstr>
      <vt:lpstr>Food Sharing</vt:lpstr>
      <vt:lpstr>Good Law Enforcement Practices </vt:lpstr>
      <vt:lpstr>Persuasive Human Rights Theory</vt:lpstr>
      <vt:lpstr>DOJ Statement of Interest Brief: Bell v. Boise</vt:lpstr>
      <vt:lpstr>Successful Challenges to Panhandling Laws</vt:lpstr>
      <vt:lpstr>Federal Funding Incentives to Reduce Criminalization</vt:lpstr>
      <vt:lpstr>U.S. Interagency Council on Homelessness: Guidance on Homeless Encampments</vt:lpstr>
      <vt:lpstr>Contact Information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tristiamoana</dc:creator>
  <cp:lastModifiedBy>Connolly, Tiffany</cp:lastModifiedBy>
  <cp:revision>240</cp:revision>
  <dcterms:created xsi:type="dcterms:W3CDTF">2014-07-02T00:20:07Z</dcterms:created>
  <dcterms:modified xsi:type="dcterms:W3CDTF">2017-06-13T14:34:16Z</dcterms:modified>
</cp:coreProperties>
</file>