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0" r:id="rId3"/>
    <p:sldId id="276" r:id="rId4"/>
    <p:sldId id="279" r:id="rId5"/>
    <p:sldId id="280" r:id="rId6"/>
    <p:sldId id="284" r:id="rId7"/>
    <p:sldId id="288" r:id="rId8"/>
    <p:sldId id="263" r:id="rId9"/>
    <p:sldId id="281" r:id="rId10"/>
    <p:sldId id="273" r:id="rId11"/>
    <p:sldId id="274" r:id="rId12"/>
    <p:sldId id="282" r:id="rId13"/>
    <p:sldId id="275" r:id="rId14"/>
    <p:sldId id="285" r:id="rId15"/>
    <p:sldId id="266" r:id="rId16"/>
    <p:sldId id="287" r:id="rId17"/>
    <p:sldId id="268" r:id="rId18"/>
    <p:sldId id="286" r:id="rId19"/>
    <p:sldId id="271"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204" autoAdjust="0"/>
    <p:restoredTop sz="94660"/>
  </p:normalViewPr>
  <p:slideViewPr>
    <p:cSldViewPr>
      <p:cViewPr varScale="1">
        <p:scale>
          <a:sx n="110" d="100"/>
          <a:sy n="110" d="100"/>
        </p:scale>
        <p:origin x="166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2" d="100"/>
          <a:sy n="82" d="100"/>
        </p:scale>
        <p:origin x="-2046" y="-1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8830" cy="493315"/>
          </a:xfrm>
          <a:prstGeom prst="rect">
            <a:avLst/>
          </a:prstGeom>
        </p:spPr>
        <p:txBody>
          <a:bodyPr vert="horz" lIns="90754" tIns="45377" rIns="90754" bIns="45377" rtlCol="0"/>
          <a:lstStyle>
            <a:lvl1pPr algn="l">
              <a:defRPr sz="1200"/>
            </a:lvl1pPr>
          </a:lstStyle>
          <a:p>
            <a:endParaRPr lang="en-AU" dirty="0"/>
          </a:p>
        </p:txBody>
      </p:sp>
      <p:sp>
        <p:nvSpPr>
          <p:cNvPr id="3" name="Date Placeholder 2"/>
          <p:cNvSpPr>
            <a:spLocks noGrp="1"/>
          </p:cNvSpPr>
          <p:nvPr>
            <p:ph type="dt" idx="1"/>
          </p:nvPr>
        </p:nvSpPr>
        <p:spPr>
          <a:xfrm>
            <a:off x="3815375" y="1"/>
            <a:ext cx="2918830" cy="493315"/>
          </a:xfrm>
          <a:prstGeom prst="rect">
            <a:avLst/>
          </a:prstGeom>
        </p:spPr>
        <p:txBody>
          <a:bodyPr vert="horz" lIns="90754" tIns="45377" rIns="90754" bIns="45377" rtlCol="0"/>
          <a:lstStyle>
            <a:lvl1pPr algn="r">
              <a:defRPr sz="1200"/>
            </a:lvl1pPr>
          </a:lstStyle>
          <a:p>
            <a:fld id="{367BAC1E-367E-4310-807C-870C5832F80B}" type="datetimeFigureOut">
              <a:rPr lang="en-AU" smtClean="0"/>
              <a:t>19/06/2017</a:t>
            </a:fld>
            <a:endParaRPr lang="en-AU" dirty="0"/>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endParaRPr lang="en-AU"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0754" tIns="45377" rIns="90754" bIns="453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371286"/>
            <a:ext cx="2918830" cy="493315"/>
          </a:xfrm>
          <a:prstGeom prst="rect">
            <a:avLst/>
          </a:prstGeom>
        </p:spPr>
        <p:txBody>
          <a:bodyPr vert="horz" lIns="90754" tIns="45377" rIns="90754" bIns="45377"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15375" y="9371286"/>
            <a:ext cx="2918830" cy="493315"/>
          </a:xfrm>
          <a:prstGeom prst="rect">
            <a:avLst/>
          </a:prstGeom>
        </p:spPr>
        <p:txBody>
          <a:bodyPr vert="horz" lIns="90754" tIns="45377" rIns="90754" bIns="45377" rtlCol="0" anchor="b"/>
          <a:lstStyle>
            <a:lvl1pPr algn="r">
              <a:defRPr sz="1200"/>
            </a:lvl1pPr>
          </a:lstStyle>
          <a:p>
            <a:fld id="{DB81F9C2-9ABC-4B01-A01D-25F557EAE02E}" type="slidenum">
              <a:rPr lang="en-AU" smtClean="0"/>
              <a:t>‹#›</a:t>
            </a:fld>
            <a:endParaRPr lang="en-AU" dirty="0"/>
          </a:p>
        </p:txBody>
      </p:sp>
    </p:spTree>
    <p:extLst>
      <p:ext uri="{BB962C8B-B14F-4D97-AF65-F5344CB8AC3E}">
        <p14:creationId xmlns:p14="http://schemas.microsoft.com/office/powerpoint/2010/main" val="14358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5825" y="815975"/>
            <a:ext cx="4929188" cy="3698875"/>
          </a:xfrm>
        </p:spPr>
      </p:sp>
      <p:sp>
        <p:nvSpPr>
          <p:cNvPr id="3" name="Notes Placeholder 2"/>
          <p:cNvSpPr>
            <a:spLocks noGrp="1"/>
          </p:cNvSpPr>
          <p:nvPr>
            <p:ph type="body" idx="1"/>
          </p:nvPr>
        </p:nvSpPr>
        <p:spPr/>
        <p:txBody>
          <a:bodyPr>
            <a:normAutofit fontScale="92500"/>
          </a:bodyPr>
          <a:lstStyle/>
          <a:p>
            <a:r>
              <a:rPr lang="en-AU" b="1" dirty="0"/>
              <a:t>Good afternoon, I am </a:t>
            </a:r>
            <a:r>
              <a:rPr lang="en-AU" b="1" dirty="0" smtClean="0"/>
              <a:t>Harry from Monash University.</a:t>
            </a:r>
          </a:p>
          <a:p>
            <a:endParaRPr lang="en-AU" b="1" dirty="0"/>
          </a:p>
          <a:p>
            <a:pPr marL="170164" indent="-170164">
              <a:buFontTx/>
              <a:buChar char="-"/>
            </a:pPr>
            <a:r>
              <a:rPr lang="en-AU" b="1" dirty="0" smtClean="0"/>
              <a:t>My </a:t>
            </a:r>
            <a:r>
              <a:rPr lang="en-AU" b="1" dirty="0"/>
              <a:t>research is an ethnographic study of older homeless people in Singapore</a:t>
            </a:r>
          </a:p>
          <a:p>
            <a:pPr marL="170164" indent="-170164">
              <a:buFontTx/>
              <a:buChar char="-"/>
            </a:pPr>
            <a:r>
              <a:rPr lang="en-AU" b="1" dirty="0"/>
              <a:t>The focus on older homeless people is because they make up the majority who are sleeping rough in public spaces in Singapore, and it is a group that I come to know well from my volunteer work.</a:t>
            </a:r>
          </a:p>
          <a:p>
            <a:pPr marL="170164" indent="-170164">
              <a:buFontTx/>
              <a:buChar char="-"/>
            </a:pPr>
            <a:endParaRPr lang="en-AU" b="1" dirty="0"/>
          </a:p>
          <a:p>
            <a:r>
              <a:rPr lang="en-AU" b="1" dirty="0"/>
              <a:t>Today, I am going to speak on the legal and enforcement aspects of homelessness in Singapore. Singapore is actually a really interesting place to study homelessness because it is a country that really prides itself on its affordable public housing policy and often boasts that every citizen will have a roof under their head. It is perhaps not surprising that many Singaporeans do not know that homeless people are living in their midst.</a:t>
            </a:r>
          </a:p>
          <a:p>
            <a:endParaRPr lang="en-AU" b="1" dirty="0"/>
          </a:p>
          <a:p>
            <a:r>
              <a:rPr lang="en-AU" b="1" dirty="0"/>
              <a:t>In Singapore, it is illegal to sleep rough in public spaces. The government relies on a specific law to keep people off the streets. This Act is entitled the Destitute Persons Act (enacted since the country became independent in 1965). If someone is caught sleeping rough, the current approach is to send this person to any one of the 10 welfare homes around the island. Once admitted, </a:t>
            </a:r>
            <a:r>
              <a:rPr lang="en-AU" b="1" dirty="0" err="1"/>
              <a:t>thi</a:t>
            </a:r>
            <a:r>
              <a:rPr lang="en-AU" b="1" dirty="0"/>
              <a:t> individual is under the jurisdiction of the Director of the Welfare Home.</a:t>
            </a:r>
          </a:p>
          <a:p>
            <a:endParaRPr lang="en-AU" dirty="0"/>
          </a:p>
          <a:p>
            <a:pPr marL="226886" indent="-226886">
              <a:buAutoNum type="arabicPeriod"/>
            </a:pPr>
            <a:r>
              <a:rPr lang="en-AU" dirty="0"/>
              <a:t>The picture in this slide shows a group of homeless people sleeping</a:t>
            </a:r>
            <a:r>
              <a:rPr lang="en-AU" dirty="0">
                <a:solidFill>
                  <a:prstClr val="black"/>
                </a:solidFill>
              </a:rPr>
              <a:t> rough at a sheltered area near the Central Business District in Singapore.</a:t>
            </a:r>
            <a:r>
              <a:rPr lang="en-AU" dirty="0"/>
              <a:t> These scenes are actually quite common in different parts of Singapore. However, most people do not see this because unlike many other cities, most homeless people in Singapore would only return to their squats or sleeping areas from 11pm onwards. </a:t>
            </a:r>
          </a:p>
          <a:p>
            <a:pPr marL="226886" indent="-226886">
              <a:buAutoNum type="arabicPeriod"/>
            </a:pPr>
            <a:endParaRPr lang="en-AU" dirty="0"/>
          </a:p>
          <a:p>
            <a:endParaRPr lang="en-AU" b="1" dirty="0"/>
          </a:p>
          <a:p>
            <a:endParaRPr lang="en-AU" dirty="0"/>
          </a:p>
          <a:p>
            <a:endParaRPr lang="en-AU" dirty="0"/>
          </a:p>
        </p:txBody>
      </p:sp>
      <p:sp>
        <p:nvSpPr>
          <p:cNvPr id="4" name="Slide Number Placeholder 3"/>
          <p:cNvSpPr>
            <a:spLocks noGrp="1"/>
          </p:cNvSpPr>
          <p:nvPr>
            <p:ph type="sldNum" sz="quarter" idx="10"/>
          </p:nvPr>
        </p:nvSpPr>
        <p:spPr/>
        <p:txBody>
          <a:bodyPr/>
          <a:lstStyle/>
          <a:p>
            <a:fld id="{C4C5683B-FB1A-4095-8EEB-4A011018DF2C}" type="slidenum">
              <a:rPr lang="en-SG" smtClean="0"/>
              <a:t>1</a:t>
            </a:fld>
            <a:endParaRPr lang="en-SG" dirty="0"/>
          </a:p>
        </p:txBody>
      </p:sp>
    </p:spTree>
    <p:extLst>
      <p:ext uri="{BB962C8B-B14F-4D97-AF65-F5344CB8AC3E}">
        <p14:creationId xmlns:p14="http://schemas.microsoft.com/office/powerpoint/2010/main" val="405686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SG" b="1" dirty="0">
                <a:solidFill>
                  <a:prstClr val="black"/>
                </a:solidFill>
              </a:rPr>
              <a:t>The government body that enforces the Destitute Persons Act is called the Ministry of Social and Family Development. </a:t>
            </a:r>
          </a:p>
          <a:p>
            <a:pPr lvl="0"/>
            <a:endParaRPr lang="en-SG" b="1" dirty="0">
              <a:solidFill>
                <a:prstClr val="black"/>
              </a:solidFill>
            </a:endParaRPr>
          </a:p>
          <a:p>
            <a:pPr lvl="0"/>
            <a:r>
              <a:rPr lang="en-SG" b="1" dirty="0">
                <a:solidFill>
                  <a:prstClr val="black"/>
                </a:solidFill>
              </a:rPr>
              <a:t>(optional)</a:t>
            </a:r>
          </a:p>
          <a:p>
            <a:pPr lvl="0"/>
            <a:r>
              <a:rPr lang="en-SG" b="1" dirty="0">
                <a:solidFill>
                  <a:prstClr val="black"/>
                </a:solidFill>
              </a:rPr>
              <a:t>Thus far, three key sets of information has been released to the public by this ministry:</a:t>
            </a:r>
          </a:p>
          <a:p>
            <a:pPr marL="226886" indent="-226886">
              <a:buAutoNum type="arabicPeriod"/>
            </a:pPr>
            <a:r>
              <a:rPr lang="en-AU" dirty="0"/>
              <a:t>First, the majority of homeless people in Singapore are </a:t>
            </a:r>
            <a:r>
              <a:rPr lang="en-AU" b="1" dirty="0"/>
              <a:t>men in their 50s </a:t>
            </a:r>
            <a:r>
              <a:rPr lang="en-AU" dirty="0"/>
              <a:t>and above. </a:t>
            </a:r>
          </a:p>
          <a:p>
            <a:pPr marL="226886" indent="-226886">
              <a:buAutoNum type="arabicPeriod"/>
            </a:pPr>
            <a:r>
              <a:rPr lang="en-AU" dirty="0"/>
              <a:t>These men have mostly attained </a:t>
            </a:r>
            <a:r>
              <a:rPr lang="en-AU" b="1" dirty="0"/>
              <a:t>secondary education or lower </a:t>
            </a:r>
            <a:r>
              <a:rPr lang="en-AU" dirty="0"/>
              <a:t>(equivalent to Year 10 or lower in Australia). </a:t>
            </a:r>
          </a:p>
          <a:p>
            <a:pPr marL="226886" indent="-226886">
              <a:buAutoNum type="arabicPeriod"/>
            </a:pPr>
            <a:r>
              <a:rPr lang="en-AU" dirty="0"/>
              <a:t>They are homeless due to a variety of </a:t>
            </a:r>
            <a:r>
              <a:rPr lang="en-AU" b="1" dirty="0"/>
              <a:t>personal reasons</a:t>
            </a:r>
            <a:r>
              <a:rPr lang="en-AU" dirty="0"/>
              <a:t>. For example, selling their flats to resolve their financial problems without being able to buy another one. Others reasons include strained family relationships, anti-social behaviours or addiction-related problems of the homeless person. </a:t>
            </a:r>
          </a:p>
          <a:p>
            <a:pPr lvl="0"/>
            <a:endParaRPr lang="en-AU" dirty="0">
              <a:solidFill>
                <a:prstClr val="black"/>
              </a:solidFill>
            </a:endParaRPr>
          </a:p>
          <a:p>
            <a:pPr lvl="0"/>
            <a:r>
              <a:rPr lang="en-AU" b="1" dirty="0">
                <a:solidFill>
                  <a:prstClr val="black"/>
                </a:solidFill>
              </a:rPr>
              <a:t>Optional:</a:t>
            </a:r>
          </a:p>
          <a:p>
            <a:pPr lvl="0"/>
            <a:r>
              <a:rPr lang="en-SG" b="1" dirty="0">
                <a:solidFill>
                  <a:prstClr val="black"/>
                </a:solidFill>
              </a:rPr>
              <a:t>In my interview with the Senior Policy Officer in MSF, the following was revealed:</a:t>
            </a:r>
          </a:p>
          <a:p>
            <a:pPr marL="226886" indent="-226886">
              <a:buFont typeface="+mj-lt"/>
              <a:buAutoNum type="arabicPeriod"/>
            </a:pPr>
            <a:r>
              <a:rPr lang="en-SG" dirty="0">
                <a:solidFill>
                  <a:prstClr val="black"/>
                </a:solidFill>
              </a:rPr>
              <a:t>From 2005 to 2015, MSF provided assistance to an average of 300 cases each year. As of 2015, 80% were men and 20% were women. The majority were between 50 to 69 years old, with about 20% above 70 years old.</a:t>
            </a:r>
          </a:p>
          <a:p>
            <a:pPr marL="226886" indent="-226886">
              <a:buFont typeface="+mj-lt"/>
              <a:buAutoNum type="arabicPeriod"/>
            </a:pPr>
            <a:endParaRPr lang="en-SG" dirty="0">
              <a:solidFill>
                <a:prstClr val="black"/>
              </a:solidFill>
            </a:endParaRPr>
          </a:p>
          <a:p>
            <a:pPr marL="226886" indent="-226886">
              <a:buFont typeface="+mj-lt"/>
              <a:buAutoNum type="arabicPeriod"/>
            </a:pPr>
            <a:r>
              <a:rPr lang="en-SG" dirty="0">
                <a:solidFill>
                  <a:prstClr val="black"/>
                </a:solidFill>
              </a:rPr>
              <a:t>Homelessness occurs when an individual or family does not have a home to return to and has no family and friends that are able or willing to provide housing support.</a:t>
            </a:r>
          </a:p>
        </p:txBody>
      </p:sp>
      <p:sp>
        <p:nvSpPr>
          <p:cNvPr id="4" name="Slide Number Placeholder 3"/>
          <p:cNvSpPr>
            <a:spLocks noGrp="1"/>
          </p:cNvSpPr>
          <p:nvPr>
            <p:ph type="sldNum" sz="quarter" idx="10"/>
          </p:nvPr>
        </p:nvSpPr>
        <p:spPr/>
        <p:txBody>
          <a:bodyPr/>
          <a:lstStyle/>
          <a:p>
            <a:fld id="{C4C5683B-FB1A-4095-8EEB-4A011018DF2C}" type="slidenum">
              <a:rPr lang="en-SG" smtClean="0"/>
              <a:t>10</a:t>
            </a:fld>
            <a:endParaRPr lang="en-SG" dirty="0"/>
          </a:p>
        </p:txBody>
      </p:sp>
    </p:spTree>
    <p:extLst>
      <p:ext uri="{BB962C8B-B14F-4D97-AF65-F5344CB8AC3E}">
        <p14:creationId xmlns:p14="http://schemas.microsoft.com/office/powerpoint/2010/main" val="413094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dirty="0">
                <a:solidFill>
                  <a:prstClr val="black"/>
                </a:solidFill>
              </a:rPr>
              <a:t>This chart shows the profile of those who had received government financial assistance. The term “Aged Destitute Persons” refers to people who have no homes to go back to.</a:t>
            </a:r>
          </a:p>
          <a:p>
            <a:pPr lvl="0"/>
            <a:endParaRPr lang="en-SG" dirty="0">
              <a:solidFill>
                <a:prstClr val="black"/>
              </a:solidFill>
            </a:endParaRPr>
          </a:p>
          <a:p>
            <a:pPr lvl="0"/>
            <a:r>
              <a:rPr lang="en-SG" dirty="0">
                <a:solidFill>
                  <a:prstClr val="black"/>
                </a:solidFill>
              </a:rPr>
              <a:t>This also confirms that in Singapore, the group of people who are prone to sleep rough are older people. </a:t>
            </a:r>
          </a:p>
        </p:txBody>
      </p:sp>
      <p:sp>
        <p:nvSpPr>
          <p:cNvPr id="4" name="Slide Number Placeholder 3"/>
          <p:cNvSpPr>
            <a:spLocks noGrp="1"/>
          </p:cNvSpPr>
          <p:nvPr>
            <p:ph type="sldNum" sz="quarter" idx="10"/>
          </p:nvPr>
        </p:nvSpPr>
        <p:spPr/>
        <p:txBody>
          <a:bodyPr/>
          <a:lstStyle/>
          <a:p>
            <a:fld id="{C4C5683B-FB1A-4095-8EEB-4A011018DF2C}" type="slidenum">
              <a:rPr lang="en-SG" smtClean="0"/>
              <a:t>11</a:t>
            </a:fld>
            <a:endParaRPr lang="en-SG" dirty="0"/>
          </a:p>
        </p:txBody>
      </p:sp>
    </p:spTree>
    <p:extLst>
      <p:ext uri="{BB962C8B-B14F-4D97-AF65-F5344CB8AC3E}">
        <p14:creationId xmlns:p14="http://schemas.microsoft.com/office/powerpoint/2010/main" val="196917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solidFill>
                  <a:prstClr val="black"/>
                </a:solidFill>
              </a:rPr>
              <a:t>This picture shows the exterior of a government welfare home. Government welfare homes are not open to the public and my request to the Ministry to grant me access to the officers working in these homes were ‘politely’ ignored time and time again.</a:t>
            </a:r>
          </a:p>
          <a:p>
            <a:endParaRPr lang="en-AU" dirty="0">
              <a:solidFill>
                <a:prstClr val="black"/>
              </a:solidFill>
            </a:endParaRPr>
          </a:p>
          <a:p>
            <a:r>
              <a:rPr lang="en-AU" dirty="0">
                <a:solidFill>
                  <a:prstClr val="black"/>
                </a:solidFill>
              </a:rPr>
              <a:t>Under the Destitute Persons Act, a person sleeping rough can be sent to a state welfare home such as this, [click slide] an institution that ‘cares for’ and ‘rehabilitates’ homeless people. The choice does not lie with the individual concerned but it is a statutory decision.</a:t>
            </a:r>
          </a:p>
          <a:p>
            <a:pPr lvl="0"/>
            <a:endParaRPr lang="en-AU" dirty="0">
              <a:solidFill>
                <a:prstClr val="black"/>
              </a:solidFill>
            </a:endParaRPr>
          </a:p>
          <a:p>
            <a:pPr lvl="0"/>
            <a:endParaRPr lang="en-AU" dirty="0">
              <a:solidFill>
                <a:prstClr val="black"/>
              </a:solidFill>
            </a:endParaRPr>
          </a:p>
          <a:p>
            <a:pPr lvl="0"/>
            <a:r>
              <a:rPr lang="en-AU" dirty="0">
                <a:solidFill>
                  <a:prstClr val="black"/>
                </a:solidFill>
              </a:rPr>
              <a:t>(optional)</a:t>
            </a:r>
          </a:p>
          <a:p>
            <a:pPr marL="226886" indent="-226886">
              <a:buAutoNum type="arabicPeriod"/>
            </a:pPr>
            <a:r>
              <a:rPr lang="en-AU" dirty="0">
                <a:solidFill>
                  <a:prstClr val="black"/>
                </a:solidFill>
              </a:rPr>
              <a:t>Power to require destitute person to reside in welfare home</a:t>
            </a:r>
          </a:p>
          <a:p>
            <a:pPr marL="226886" indent="-226886">
              <a:buAutoNum type="arabicPeriod"/>
            </a:pPr>
            <a:r>
              <a:rPr lang="en-AU" dirty="0">
                <a:solidFill>
                  <a:prstClr val="black"/>
                </a:solidFill>
              </a:rPr>
              <a:t>3.(1)  Any public officer acting under the direction of the Director or any police officer may take in his charge any destitute person and deliver him to the custody of the Director.</a:t>
            </a:r>
          </a:p>
          <a:p>
            <a:pPr marL="226886" indent="-226886">
              <a:buAutoNum type="arabicPeriod"/>
            </a:pPr>
            <a:r>
              <a:rPr lang="en-AU" dirty="0">
                <a:solidFill>
                  <a:prstClr val="black"/>
                </a:solidFill>
              </a:rPr>
              <a:t>(2)  If the Director has reasonable cause to believe that any person so delivered into his custody has no visible means of subsistence, he may arrange for that person to be temporarily admitted into a welfare home until an inquiry has been held by him.</a:t>
            </a:r>
          </a:p>
          <a:p>
            <a:pPr marL="226886" indent="-226886">
              <a:buAutoNum type="arabicPeriod"/>
            </a:pPr>
            <a:r>
              <a:rPr lang="en-AU" dirty="0">
                <a:solidFill>
                  <a:prstClr val="black"/>
                </a:solidFill>
              </a:rPr>
              <a:t>(3)  Every such inquiry shall be completed within a period of 30 days from the date of that person’s admission into a welfare home or such further period, not exceeding 30 days, as the Minister may approve.</a:t>
            </a:r>
          </a:p>
          <a:p>
            <a:pPr marL="226886" indent="-226886">
              <a:buAutoNum type="arabicPeriod"/>
            </a:pPr>
            <a:r>
              <a:rPr lang="en-AU" dirty="0">
                <a:solidFill>
                  <a:prstClr val="black"/>
                </a:solidFill>
              </a:rPr>
              <a:t>(4)  If after holding such inquiry the Director is satisfied that that person is a destitute person within the meaning of this Act, he may by warrant under his hand require that person to reside in a welfare home.</a:t>
            </a:r>
            <a:endParaRPr lang="en-SG" b="1" dirty="0">
              <a:solidFill>
                <a:prstClr val="black"/>
              </a:solidFill>
            </a:endParaRPr>
          </a:p>
        </p:txBody>
      </p:sp>
      <p:sp>
        <p:nvSpPr>
          <p:cNvPr id="4" name="Slide Number Placeholder 3"/>
          <p:cNvSpPr>
            <a:spLocks noGrp="1"/>
          </p:cNvSpPr>
          <p:nvPr>
            <p:ph type="sldNum" sz="quarter" idx="10"/>
          </p:nvPr>
        </p:nvSpPr>
        <p:spPr/>
        <p:txBody>
          <a:bodyPr/>
          <a:lstStyle/>
          <a:p>
            <a:fld id="{C4C5683B-FB1A-4095-8EEB-4A011018DF2C}" type="slidenum">
              <a:rPr lang="en-SG" smtClean="0"/>
              <a:t>12</a:t>
            </a:fld>
            <a:endParaRPr lang="en-SG" dirty="0"/>
          </a:p>
        </p:txBody>
      </p:sp>
    </p:spTree>
    <p:extLst>
      <p:ext uri="{BB962C8B-B14F-4D97-AF65-F5344CB8AC3E}">
        <p14:creationId xmlns:p14="http://schemas.microsoft.com/office/powerpoint/2010/main" val="403813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dirty="0">
                <a:solidFill>
                  <a:prstClr val="black"/>
                </a:solidFill>
              </a:rPr>
              <a:t>These bar graphs gives an estimate of the number of people in the government welfare homes. I could not get data for the entire population because the ministry only gave figures for those who are 60 years and above. </a:t>
            </a:r>
          </a:p>
          <a:p>
            <a:pPr lvl="0"/>
            <a:endParaRPr lang="en-SG" dirty="0">
              <a:solidFill>
                <a:prstClr val="black"/>
              </a:solidFill>
            </a:endParaRPr>
          </a:p>
          <a:p>
            <a:pPr lvl="0"/>
            <a:r>
              <a:rPr lang="en-SG" dirty="0">
                <a:solidFill>
                  <a:prstClr val="black"/>
                </a:solidFill>
              </a:rPr>
              <a:t>From my conversations with older homeless people, there is no age restriction in these government welfare homes and those who were admitted in my study confirmed that there are younger people there, and according to them, as young as late 30s, early 40s.</a:t>
            </a:r>
          </a:p>
        </p:txBody>
      </p:sp>
      <p:sp>
        <p:nvSpPr>
          <p:cNvPr id="4" name="Slide Number Placeholder 3"/>
          <p:cNvSpPr>
            <a:spLocks noGrp="1"/>
          </p:cNvSpPr>
          <p:nvPr>
            <p:ph type="sldNum" sz="quarter" idx="10"/>
          </p:nvPr>
        </p:nvSpPr>
        <p:spPr/>
        <p:txBody>
          <a:bodyPr/>
          <a:lstStyle/>
          <a:p>
            <a:fld id="{C4C5683B-FB1A-4095-8EEB-4A011018DF2C}" type="slidenum">
              <a:rPr lang="en-SG" smtClean="0"/>
              <a:t>13</a:t>
            </a:fld>
            <a:endParaRPr lang="en-SG" dirty="0"/>
          </a:p>
        </p:txBody>
      </p:sp>
    </p:spTree>
    <p:extLst>
      <p:ext uri="{BB962C8B-B14F-4D97-AF65-F5344CB8AC3E}">
        <p14:creationId xmlns:p14="http://schemas.microsoft.com/office/powerpoint/2010/main" val="407612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dirty="0">
                <a:solidFill>
                  <a:prstClr val="black"/>
                </a:solidFill>
              </a:rPr>
              <a:t>Although there are 10 welfare homes in Singapore, those who have been ‘caught’ sleeping rough mentioned just one. This is the </a:t>
            </a:r>
            <a:r>
              <a:rPr lang="en-SG" dirty="0" err="1">
                <a:solidFill>
                  <a:prstClr val="black"/>
                </a:solidFill>
              </a:rPr>
              <a:t>Angsana</a:t>
            </a:r>
            <a:r>
              <a:rPr lang="en-SG" dirty="0">
                <a:solidFill>
                  <a:prstClr val="black"/>
                </a:solidFill>
              </a:rPr>
              <a:t> Home situated next to the Institute of Mental Health in Singapore. </a:t>
            </a:r>
          </a:p>
          <a:p>
            <a:pPr lvl="0"/>
            <a:endParaRPr lang="en-SG" dirty="0">
              <a:solidFill>
                <a:prstClr val="black"/>
              </a:solidFill>
            </a:endParaRPr>
          </a:p>
          <a:p>
            <a:pPr lvl="0"/>
            <a:r>
              <a:rPr lang="en-SG" dirty="0">
                <a:solidFill>
                  <a:prstClr val="black"/>
                </a:solidFill>
              </a:rPr>
              <a:t>This area is designated by the government as a social service hub as well. </a:t>
            </a:r>
          </a:p>
          <a:p>
            <a:pPr lvl="0"/>
            <a:endParaRPr lang="en-SG" dirty="0">
              <a:solidFill>
                <a:prstClr val="black"/>
              </a:solidFill>
            </a:endParaRPr>
          </a:p>
          <a:p>
            <a:pPr lvl="0"/>
            <a:r>
              <a:rPr lang="en-SG" dirty="0">
                <a:solidFill>
                  <a:prstClr val="black"/>
                </a:solidFill>
              </a:rPr>
              <a:t>While I did not manage to get it on the map, there is a National Addiction Management Centre here as well.</a:t>
            </a:r>
          </a:p>
          <a:p>
            <a:pPr lvl="0"/>
            <a:endParaRPr lang="en-SG" dirty="0">
              <a:solidFill>
                <a:prstClr val="black"/>
              </a:solidFill>
            </a:endParaRPr>
          </a:p>
        </p:txBody>
      </p:sp>
      <p:sp>
        <p:nvSpPr>
          <p:cNvPr id="4" name="Slide Number Placeholder 3"/>
          <p:cNvSpPr>
            <a:spLocks noGrp="1"/>
          </p:cNvSpPr>
          <p:nvPr>
            <p:ph type="sldNum" sz="quarter" idx="10"/>
          </p:nvPr>
        </p:nvSpPr>
        <p:spPr/>
        <p:txBody>
          <a:bodyPr/>
          <a:lstStyle/>
          <a:p>
            <a:fld id="{C4C5683B-FB1A-4095-8EEB-4A011018DF2C}" type="slidenum">
              <a:rPr lang="en-SG" smtClean="0"/>
              <a:t>14</a:t>
            </a:fld>
            <a:endParaRPr lang="en-SG" dirty="0"/>
          </a:p>
        </p:txBody>
      </p:sp>
    </p:spTree>
    <p:extLst>
      <p:ext uri="{BB962C8B-B14F-4D97-AF65-F5344CB8AC3E}">
        <p14:creationId xmlns:p14="http://schemas.microsoft.com/office/powerpoint/2010/main" val="98058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fontScale="92500"/>
          </a:bodyPr>
          <a:lstStyle/>
          <a:p>
            <a:r>
              <a:rPr lang="en-AU" b="1" dirty="0"/>
              <a:t>A key theme that emerge in the research was that the government welfare home enforces a routine that some homeless people finds boring and mundane. For instance, </a:t>
            </a:r>
            <a:r>
              <a:rPr lang="en-AU" b="1" dirty="0" err="1"/>
              <a:t>Ganeson</a:t>
            </a:r>
            <a:r>
              <a:rPr lang="en-AU" b="1" dirty="0"/>
              <a:t> who felt that he was arrested into </a:t>
            </a:r>
            <a:r>
              <a:rPr lang="en-AU" b="1" dirty="0" err="1"/>
              <a:t>Angsana</a:t>
            </a:r>
            <a:r>
              <a:rPr lang="en-AU" b="1" dirty="0"/>
              <a:t> Home said that things repeats in an endless loop.</a:t>
            </a:r>
          </a:p>
          <a:p>
            <a:endParaRPr lang="en-AU" b="1" dirty="0"/>
          </a:p>
          <a:p>
            <a:r>
              <a:rPr lang="en-AU" dirty="0" err="1"/>
              <a:t>Angsana</a:t>
            </a:r>
            <a:r>
              <a:rPr lang="en-AU" dirty="0"/>
              <a:t> Home is just another day, routine where you know. Wake up 6 o’clock, take a shower, go for your breakfast at 7 [am], then you sit around in the canteen until 12 [pm] for your lunch, they [finish] lunch then you go back to your room. You rest for 1, 2 to 3 hours then you go back to the canteen, you sit around then go for shower again, go for your dinner, then watch TV until 9 o’clock [pm], then go back to bed.</a:t>
            </a:r>
          </a:p>
          <a:p>
            <a:endParaRPr lang="en-AU" b="1" dirty="0"/>
          </a:p>
          <a:p>
            <a:r>
              <a:rPr lang="en-AU" b="1" dirty="0"/>
              <a:t>He continues,</a:t>
            </a:r>
          </a:p>
          <a:p>
            <a:r>
              <a:rPr lang="en-AU" dirty="0"/>
              <a:t>It was so bored you know, in the Home. You are doing the same old thing. Repeating and repeating and repeating. The same old story again and again and again. The guys there you know, will talk the same thing again, again. “I’m here, I’m there, I used to be there.” Then once I was outside the home only, the atmosphere changed [P’s tone lifted]. </a:t>
            </a:r>
          </a:p>
          <a:p>
            <a:endParaRPr lang="en-AU" b="1" dirty="0"/>
          </a:p>
          <a:p>
            <a:r>
              <a:rPr lang="en-AU" b="1" dirty="0"/>
              <a:t>What </a:t>
            </a:r>
            <a:r>
              <a:rPr lang="en-AU" b="1" dirty="0" err="1"/>
              <a:t>Ganeson</a:t>
            </a:r>
            <a:r>
              <a:rPr lang="en-AU" b="1" dirty="0"/>
              <a:t> tries to say is that there is no freedom, this comes through in Mr Tan’s description of the Home:</a:t>
            </a:r>
          </a:p>
          <a:p>
            <a:endParaRPr lang="en-AU" dirty="0"/>
          </a:p>
          <a:p>
            <a:r>
              <a:rPr lang="en-AU" dirty="0"/>
              <a:t>When you are inside </a:t>
            </a:r>
            <a:r>
              <a:rPr lang="en-AU" dirty="0" err="1"/>
              <a:t>Angsana</a:t>
            </a:r>
            <a:r>
              <a:rPr lang="en-AU" dirty="0"/>
              <a:t> Home, you cannot come out. </a:t>
            </a:r>
            <a:r>
              <a:rPr lang="en-SG" dirty="0"/>
              <a:t>There is no freedom. The officer inside will do a muster check every morning at 6am. “</a:t>
            </a:r>
            <a:r>
              <a:rPr lang="en-SG" u="sng" dirty="0"/>
              <a:t>Muster Check!</a:t>
            </a:r>
            <a:r>
              <a:rPr lang="en-SG" dirty="0"/>
              <a:t>” Everyone will have to wake up and go upstairs. There are level 1, level 2, level 3, level 4 </a:t>
            </a:r>
            <a:r>
              <a:rPr lang="en-SG" dirty="0" err="1"/>
              <a:t>lah</a:t>
            </a:r>
            <a:r>
              <a:rPr lang="en-SG" dirty="0"/>
              <a:t>. “</a:t>
            </a:r>
            <a:r>
              <a:rPr lang="en-SG" u="sng" dirty="0"/>
              <a:t>All wake up, wake up!</a:t>
            </a:r>
            <a:r>
              <a:rPr lang="en-SG" dirty="0"/>
              <a:t>” It is the same every day. 6am in the morning and then 8pm at night. Then before bedtime, “</a:t>
            </a:r>
            <a:r>
              <a:rPr lang="en-SG" u="sng" dirty="0"/>
              <a:t>Muster check!</a:t>
            </a:r>
            <a:r>
              <a:rPr lang="en-SG" dirty="0"/>
              <a:t>” [this is the 8pm check] They will do it twice a day. </a:t>
            </a:r>
            <a:endParaRPr lang="en-AU" dirty="0"/>
          </a:p>
          <a:p>
            <a:endParaRPr lang="en-AU" b="1" dirty="0"/>
          </a:p>
        </p:txBody>
      </p:sp>
      <p:sp>
        <p:nvSpPr>
          <p:cNvPr id="4" name="Slide Number Placeholder 3"/>
          <p:cNvSpPr>
            <a:spLocks noGrp="1"/>
          </p:cNvSpPr>
          <p:nvPr>
            <p:ph type="sldNum" sz="quarter" idx="10"/>
          </p:nvPr>
        </p:nvSpPr>
        <p:spPr/>
        <p:txBody>
          <a:bodyPr/>
          <a:lstStyle/>
          <a:p>
            <a:fld id="{C4C5683B-FB1A-4095-8EEB-4A011018DF2C}" type="slidenum">
              <a:rPr lang="en-SG" smtClean="0"/>
              <a:t>15</a:t>
            </a:fld>
            <a:endParaRPr lang="en-SG" dirty="0"/>
          </a:p>
        </p:txBody>
      </p:sp>
    </p:spTree>
    <p:extLst>
      <p:ext uri="{BB962C8B-B14F-4D97-AF65-F5344CB8AC3E}">
        <p14:creationId xmlns:p14="http://schemas.microsoft.com/office/powerpoint/2010/main" val="405686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fontScale="92500" lnSpcReduction="10000"/>
          </a:bodyPr>
          <a:lstStyle/>
          <a:p>
            <a:r>
              <a:rPr lang="en-AU" b="1" dirty="0"/>
              <a:t>A second theme that emerge is that homeless people felt that they are not treated with dignity inside. Aziz, whose quote I used at the start of this presentation felt that he was treated worse than a dog.</a:t>
            </a:r>
          </a:p>
          <a:p>
            <a:endParaRPr lang="en-AU" b="1" dirty="0"/>
          </a:p>
          <a:p>
            <a:r>
              <a:rPr lang="en-AU" dirty="0"/>
              <a:t>Everything you have to ask for permission, “Sir, I want to make the call.” “Okay </a:t>
            </a:r>
            <a:r>
              <a:rPr lang="en-AU" dirty="0" err="1"/>
              <a:t>lah</a:t>
            </a:r>
            <a:r>
              <a:rPr lang="en-AU" dirty="0"/>
              <a:t>, coming, I coming back, I come back later 5 minutes,” they would reply. 5 hours, they don’t come still you know. So, we were treated like a—not a dog, they treat dog better than us, you know. So, I’m saying that in </a:t>
            </a:r>
            <a:r>
              <a:rPr lang="en-AU" dirty="0" err="1"/>
              <a:t>Angsana</a:t>
            </a:r>
            <a:r>
              <a:rPr lang="en-AU" dirty="0"/>
              <a:t> [Home], it’s a hell. Yah, it’s hell. </a:t>
            </a:r>
          </a:p>
          <a:p>
            <a:endParaRPr lang="en-AU" dirty="0"/>
          </a:p>
          <a:p>
            <a:r>
              <a:rPr lang="en-AU" b="1" dirty="0"/>
              <a:t>He continues,</a:t>
            </a:r>
          </a:p>
          <a:p>
            <a:r>
              <a:rPr lang="en-AU" dirty="0"/>
              <a:t>The system is, whoever comes in, brought in, okay, they will charge us. They will charge us [pause] with vagrancy. You will only see the paper when they put your </a:t>
            </a:r>
            <a:r>
              <a:rPr lang="en-AU" dirty="0" err="1"/>
              <a:t>barang</a:t>
            </a:r>
            <a:r>
              <a:rPr lang="en-AU" dirty="0"/>
              <a:t> </a:t>
            </a:r>
            <a:r>
              <a:rPr lang="en-AU" dirty="0" err="1"/>
              <a:t>barang</a:t>
            </a:r>
            <a:r>
              <a:rPr lang="en-AU" dirty="0"/>
              <a:t> [Malay for “things”], they send you to isolation. This is you and your number or whatever. Then you will see, you realised that you’ve been charged with vagrancy. </a:t>
            </a:r>
          </a:p>
          <a:p>
            <a:endParaRPr lang="en-AU" dirty="0"/>
          </a:p>
          <a:p>
            <a:r>
              <a:rPr lang="en-AU" b="1" dirty="0"/>
              <a:t>Said, another homeless man I come to know well actually thought that he would be sent back to </a:t>
            </a:r>
            <a:r>
              <a:rPr lang="en-AU" b="1" dirty="0" err="1"/>
              <a:t>Angsana</a:t>
            </a:r>
            <a:r>
              <a:rPr lang="en-AU" b="1" dirty="0"/>
              <a:t> Home after our first interview. He pleaded not to be sent back there. </a:t>
            </a:r>
          </a:p>
          <a:p>
            <a:endParaRPr lang="en-AU" b="1" dirty="0"/>
          </a:p>
          <a:p>
            <a:r>
              <a:rPr lang="en-AU" dirty="0"/>
              <a:t>I don’t like the residents, they are always fighting. The officers sometimes very angry. One officer angry, all people will be scolded. I don’t like stay </a:t>
            </a:r>
            <a:r>
              <a:rPr lang="en-AU" dirty="0" err="1"/>
              <a:t>Angsana</a:t>
            </a:r>
            <a:r>
              <a:rPr lang="en-AU" dirty="0"/>
              <a:t>. I don’t like </a:t>
            </a:r>
            <a:r>
              <a:rPr lang="en-AU" dirty="0" err="1"/>
              <a:t>Angsana</a:t>
            </a:r>
            <a:r>
              <a:rPr lang="en-AU" dirty="0"/>
              <a:t> Home. Sorry don’t bring me go </a:t>
            </a:r>
            <a:r>
              <a:rPr lang="en-AU" dirty="0" err="1"/>
              <a:t>Angsana</a:t>
            </a:r>
            <a:r>
              <a:rPr lang="en-AU" dirty="0"/>
              <a:t> Home. . I scared to go </a:t>
            </a:r>
            <a:r>
              <a:rPr lang="en-AU" dirty="0" err="1"/>
              <a:t>Angsana</a:t>
            </a:r>
            <a:r>
              <a:rPr lang="en-AU" dirty="0"/>
              <a:t>. Torture people </a:t>
            </a:r>
            <a:r>
              <a:rPr lang="en-AU" dirty="0" err="1"/>
              <a:t>lah</a:t>
            </a:r>
            <a:r>
              <a:rPr lang="en-AU" dirty="0"/>
              <a:t> that one. Not help people, torture people, the officers. Torture one, I know. 3 years stay </a:t>
            </a:r>
          </a:p>
          <a:p>
            <a:endParaRPr lang="en-AU" b="1" dirty="0"/>
          </a:p>
          <a:p>
            <a:r>
              <a:rPr lang="en-AU" b="1" dirty="0"/>
              <a:t>Because the Home arranges work outside of the Home for those who are fit to work as part of their rehabilitation program, many escaped once they went out to work and did not report back as they should once work is done. Escaping is an offence and if one is caught, they would be sent back to </a:t>
            </a:r>
            <a:r>
              <a:rPr lang="en-AU" b="1" dirty="0" err="1"/>
              <a:t>Angsana</a:t>
            </a:r>
            <a:r>
              <a:rPr lang="en-AU" b="1" dirty="0"/>
              <a:t> and thrown into a personal confinement room/cell.</a:t>
            </a:r>
          </a:p>
        </p:txBody>
      </p:sp>
      <p:sp>
        <p:nvSpPr>
          <p:cNvPr id="4" name="Slide Number Placeholder 3"/>
          <p:cNvSpPr>
            <a:spLocks noGrp="1"/>
          </p:cNvSpPr>
          <p:nvPr>
            <p:ph type="sldNum" sz="quarter" idx="10"/>
          </p:nvPr>
        </p:nvSpPr>
        <p:spPr/>
        <p:txBody>
          <a:bodyPr/>
          <a:lstStyle/>
          <a:p>
            <a:fld id="{C4C5683B-FB1A-4095-8EEB-4A011018DF2C}" type="slidenum">
              <a:rPr lang="en-SG" smtClean="0"/>
              <a:t>16</a:t>
            </a:fld>
            <a:endParaRPr lang="en-SG" dirty="0"/>
          </a:p>
        </p:txBody>
      </p:sp>
    </p:spTree>
    <p:extLst>
      <p:ext uri="{BB962C8B-B14F-4D97-AF65-F5344CB8AC3E}">
        <p14:creationId xmlns:p14="http://schemas.microsoft.com/office/powerpoint/2010/main" val="1180453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Those who do the enforcement of the Destitute Persons Act on the ground these days are actually auxiliary police officers. They are known as AETOS, named after the Greek word for “Eagle”.</a:t>
            </a:r>
          </a:p>
          <a:p>
            <a:endParaRPr lang="en-AU" b="1" dirty="0"/>
          </a:p>
          <a:p>
            <a:r>
              <a:rPr lang="en-AU" b="1" dirty="0"/>
              <a:t>John describes the night he was picked up by the AETOS officers,</a:t>
            </a:r>
          </a:p>
          <a:p>
            <a:endParaRPr lang="en-AU" b="1" dirty="0"/>
          </a:p>
          <a:p>
            <a:r>
              <a:rPr lang="en-AU" dirty="0"/>
              <a:t>And then one night, one night, I cannot remember exactly 2 or 3 or 4 am, “Come, come, come, come. Come quickly!” [pause] </a:t>
            </a:r>
            <a:r>
              <a:rPr lang="en-AU" u="sng" dirty="0"/>
              <a:t>Like you are under arrest </a:t>
            </a:r>
            <a:r>
              <a:rPr lang="en-AU" u="sng" dirty="0" err="1"/>
              <a:t>lah</a:t>
            </a:r>
            <a:r>
              <a:rPr lang="en-AU" dirty="0"/>
              <a:t>! One more time see you here what [John was actually given 2 warnings]. “Come, come, come! </a:t>
            </a:r>
            <a:r>
              <a:rPr lang="en-AU" u="sng" dirty="0"/>
              <a:t>Wake up</a:t>
            </a:r>
            <a:r>
              <a:rPr lang="en-AU" dirty="0"/>
              <a:t>! Wake up, </a:t>
            </a:r>
            <a:r>
              <a:rPr lang="en-AU" u="sng" dirty="0"/>
              <a:t>let’s go!</a:t>
            </a:r>
            <a:r>
              <a:rPr lang="en-AU" dirty="0"/>
              <a:t>” Put in the van or what, {move you to the} </a:t>
            </a:r>
            <a:r>
              <a:rPr lang="en-AU" dirty="0" err="1"/>
              <a:t>Angsana</a:t>
            </a:r>
            <a:r>
              <a:rPr lang="en-AU" dirty="0"/>
              <a:t> Home.”</a:t>
            </a:r>
          </a:p>
          <a:p>
            <a:endParaRPr lang="en-AU" b="1" dirty="0"/>
          </a:p>
          <a:p>
            <a:r>
              <a:rPr lang="en-AU" b="1" dirty="0"/>
              <a:t>According to </a:t>
            </a:r>
            <a:r>
              <a:rPr lang="en-AU" b="1" dirty="0" err="1"/>
              <a:t>Surjan</a:t>
            </a:r>
            <a:r>
              <a:rPr lang="en-AU" b="1" dirty="0"/>
              <a:t> who had a recent stay in </a:t>
            </a:r>
            <a:r>
              <a:rPr lang="en-AU" b="1" dirty="0" err="1"/>
              <a:t>Angsana</a:t>
            </a:r>
            <a:r>
              <a:rPr lang="en-AU" b="1" dirty="0"/>
              <a:t>, the auxiliary police have also been deployed into the Home these days.</a:t>
            </a:r>
          </a:p>
          <a:p>
            <a:endParaRPr lang="en-AU" b="1" dirty="0"/>
          </a:p>
          <a:p>
            <a:r>
              <a:rPr lang="en-AU" dirty="0"/>
              <a:t>It’s a second prison. Yes. It’s all lock up. Everything lock up. You cannot move out, you cannot go do this, you cannot that. They charge you. Now they got </a:t>
            </a:r>
            <a:r>
              <a:rPr lang="en-AU" dirty="0" err="1"/>
              <a:t>Aetos</a:t>
            </a:r>
            <a:r>
              <a:rPr lang="en-AU" dirty="0"/>
              <a:t> [Auxiliary Police]. You do anything wrong, catch you straight, [and] put you inside the punishment cell. This is a homeless place you know? And you arrest and put them inside the punishment cell. This is not the prison you know! </a:t>
            </a:r>
          </a:p>
          <a:p>
            <a:endParaRPr lang="en-AU" b="1" dirty="0"/>
          </a:p>
        </p:txBody>
      </p:sp>
      <p:sp>
        <p:nvSpPr>
          <p:cNvPr id="4" name="Slide Number Placeholder 3"/>
          <p:cNvSpPr>
            <a:spLocks noGrp="1"/>
          </p:cNvSpPr>
          <p:nvPr>
            <p:ph type="sldNum" sz="quarter" idx="10"/>
          </p:nvPr>
        </p:nvSpPr>
        <p:spPr/>
        <p:txBody>
          <a:bodyPr/>
          <a:lstStyle/>
          <a:p>
            <a:fld id="{C4C5683B-FB1A-4095-8EEB-4A011018DF2C}" type="slidenum">
              <a:rPr lang="en-SG" smtClean="0"/>
              <a:t>17</a:t>
            </a:fld>
            <a:endParaRPr lang="en-SG" dirty="0"/>
          </a:p>
        </p:txBody>
      </p:sp>
    </p:spTree>
    <p:extLst>
      <p:ext uri="{BB962C8B-B14F-4D97-AF65-F5344CB8AC3E}">
        <p14:creationId xmlns:p14="http://schemas.microsoft.com/office/powerpoint/2010/main" val="4056867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1" dirty="0"/>
              <a:t>And I will end with this last point. Not everyone felt that </a:t>
            </a:r>
            <a:r>
              <a:rPr lang="en-AU" b="1" dirty="0" err="1"/>
              <a:t>Angsana</a:t>
            </a:r>
            <a:r>
              <a:rPr lang="en-AU" b="1" dirty="0"/>
              <a:t> Home was bad. Shalom, an ex-army regular actually felt that </a:t>
            </a:r>
            <a:r>
              <a:rPr lang="en-AU" b="1" dirty="0" err="1"/>
              <a:t>Angsana</a:t>
            </a:r>
            <a:r>
              <a:rPr lang="en-AU" b="1" dirty="0"/>
              <a:t> was fun.</a:t>
            </a:r>
          </a:p>
          <a:p>
            <a:endParaRPr lang="en-AU" b="1" dirty="0"/>
          </a:p>
          <a:p>
            <a:r>
              <a:rPr lang="en-US" dirty="0" err="1"/>
              <a:t>Angsana</a:t>
            </a:r>
            <a:r>
              <a:rPr lang="en-US" dirty="0"/>
              <a:t> is quite fun in a way that if you go out and work. Because I actually went out to work, then I sort of smuggle alcohol into the home to sell to the inmates. If you don’t go out and work that means you have to do shelter workshop [meaning work within the compound). </a:t>
            </a:r>
          </a:p>
          <a:p>
            <a:endParaRPr lang="en-US" dirty="0"/>
          </a:p>
          <a:p>
            <a:r>
              <a:rPr lang="en-US" b="1" dirty="0"/>
              <a:t>When I told Shalom that other homeless people felt that it was like a prison, he replied,</a:t>
            </a:r>
          </a:p>
          <a:p>
            <a:endParaRPr lang="en-US" dirty="0"/>
          </a:p>
          <a:p>
            <a:r>
              <a:rPr lang="en-US" dirty="0"/>
              <a:t>They purposely make it in a way to make you feel that way.</a:t>
            </a:r>
          </a:p>
          <a:p>
            <a:endParaRPr lang="en-US" b="1" dirty="0"/>
          </a:p>
          <a:p>
            <a:r>
              <a:rPr lang="en-US" b="1" dirty="0"/>
              <a:t>What about the strict rules, I asked.</a:t>
            </a:r>
            <a:endParaRPr lang="en-AU" b="1" dirty="0"/>
          </a:p>
          <a:p>
            <a:endParaRPr lang="en-US" dirty="0"/>
          </a:p>
          <a:p>
            <a:r>
              <a:rPr lang="en-US" dirty="0"/>
              <a:t>Hmm everywhere there’s rules and regulations. And all those rules are actually common sense. Okay basically they try and encourage people to go out and work and once you work for six months continuously, then they will ask you to find a partner and they will apply a HDB [Housing &amp; Development Board] rental flat on your behalf.</a:t>
            </a:r>
          </a:p>
          <a:p>
            <a:endParaRPr lang="en-US" dirty="0"/>
          </a:p>
          <a:p>
            <a:r>
              <a:rPr lang="en-US" b="1" dirty="0"/>
              <a:t>And with these voices from the homeless people that I come to know well, I conclude my presentation.</a:t>
            </a:r>
          </a:p>
          <a:p>
            <a:endParaRPr lang="en-US" dirty="0"/>
          </a:p>
          <a:p>
            <a:endParaRPr lang="en-AU" dirty="0"/>
          </a:p>
        </p:txBody>
      </p:sp>
      <p:sp>
        <p:nvSpPr>
          <p:cNvPr id="4" name="Slide Number Placeholder 3"/>
          <p:cNvSpPr>
            <a:spLocks noGrp="1"/>
          </p:cNvSpPr>
          <p:nvPr>
            <p:ph type="sldNum" sz="quarter" idx="10"/>
          </p:nvPr>
        </p:nvSpPr>
        <p:spPr/>
        <p:txBody>
          <a:bodyPr/>
          <a:lstStyle/>
          <a:p>
            <a:fld id="{C4C5683B-FB1A-4095-8EEB-4A011018DF2C}" type="slidenum">
              <a:rPr lang="en-SG" smtClean="0"/>
              <a:t>18</a:t>
            </a:fld>
            <a:endParaRPr lang="en-SG" dirty="0"/>
          </a:p>
        </p:txBody>
      </p:sp>
    </p:spTree>
    <p:extLst>
      <p:ext uri="{BB962C8B-B14F-4D97-AF65-F5344CB8AC3E}">
        <p14:creationId xmlns:p14="http://schemas.microsoft.com/office/powerpoint/2010/main" val="167431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b="1" dirty="0">
                <a:solidFill>
                  <a:prstClr val="black"/>
                </a:solidFill>
              </a:rPr>
              <a:t>Thank you.</a:t>
            </a:r>
          </a:p>
        </p:txBody>
      </p:sp>
      <p:sp>
        <p:nvSpPr>
          <p:cNvPr id="4" name="Slide Number Placeholder 3"/>
          <p:cNvSpPr>
            <a:spLocks noGrp="1"/>
          </p:cNvSpPr>
          <p:nvPr>
            <p:ph type="sldNum" sz="quarter" idx="10"/>
          </p:nvPr>
        </p:nvSpPr>
        <p:spPr/>
        <p:txBody>
          <a:bodyPr/>
          <a:lstStyle/>
          <a:p>
            <a:fld id="{C4C5683B-FB1A-4095-8EEB-4A011018DF2C}" type="slidenum">
              <a:rPr lang="en-SG" smtClean="0"/>
              <a:t>19</a:t>
            </a:fld>
            <a:endParaRPr lang="en-SG" dirty="0"/>
          </a:p>
        </p:txBody>
      </p:sp>
    </p:spTree>
    <p:extLst>
      <p:ext uri="{BB962C8B-B14F-4D97-AF65-F5344CB8AC3E}">
        <p14:creationId xmlns:p14="http://schemas.microsoft.com/office/powerpoint/2010/main" val="4056867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b="1" dirty="0">
                <a:solidFill>
                  <a:prstClr val="black"/>
                </a:solidFill>
              </a:rPr>
              <a:t>There are three main areas that I will cover in this presentation.</a:t>
            </a:r>
          </a:p>
          <a:p>
            <a:pPr lvl="0"/>
            <a:endParaRPr lang="en-SG" b="1" dirty="0">
              <a:solidFill>
                <a:prstClr val="black"/>
              </a:solidFill>
            </a:endParaRPr>
          </a:p>
        </p:txBody>
      </p:sp>
      <p:sp>
        <p:nvSpPr>
          <p:cNvPr id="4" name="Slide Number Placeholder 3"/>
          <p:cNvSpPr>
            <a:spLocks noGrp="1"/>
          </p:cNvSpPr>
          <p:nvPr>
            <p:ph type="sldNum" sz="quarter" idx="10"/>
          </p:nvPr>
        </p:nvSpPr>
        <p:spPr/>
        <p:txBody>
          <a:bodyPr/>
          <a:lstStyle/>
          <a:p>
            <a:fld id="{C4C5683B-FB1A-4095-8EEB-4A011018DF2C}" type="slidenum">
              <a:rPr lang="en-SG" smtClean="0"/>
              <a:t>2</a:t>
            </a:fld>
            <a:endParaRPr lang="en-SG" dirty="0"/>
          </a:p>
        </p:txBody>
      </p:sp>
    </p:spTree>
    <p:extLst>
      <p:ext uri="{BB962C8B-B14F-4D97-AF65-F5344CB8AC3E}">
        <p14:creationId xmlns:p14="http://schemas.microsoft.com/office/powerpoint/2010/main" val="405686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dirty="0">
                <a:solidFill>
                  <a:prstClr val="black"/>
                </a:solidFill>
              </a:rPr>
              <a:t>Are there homeless people in Singapore? Well, if you ask the late-Lee </a:t>
            </a:r>
            <a:r>
              <a:rPr lang="en-SG" dirty="0" err="1">
                <a:solidFill>
                  <a:prstClr val="black"/>
                </a:solidFill>
              </a:rPr>
              <a:t>Kuan</a:t>
            </a:r>
            <a:r>
              <a:rPr lang="en-SG" dirty="0">
                <a:solidFill>
                  <a:prstClr val="black"/>
                </a:solidFill>
              </a:rPr>
              <a:t> Yew, Singapore’s first prime minister since its independence, he will say no. In fact, he points us to this country that we are now in…</a:t>
            </a:r>
          </a:p>
        </p:txBody>
      </p:sp>
      <p:sp>
        <p:nvSpPr>
          <p:cNvPr id="4" name="Slide Number Placeholder 3"/>
          <p:cNvSpPr>
            <a:spLocks noGrp="1"/>
          </p:cNvSpPr>
          <p:nvPr>
            <p:ph type="sldNum" sz="quarter" idx="10"/>
          </p:nvPr>
        </p:nvSpPr>
        <p:spPr/>
        <p:txBody>
          <a:bodyPr/>
          <a:lstStyle/>
          <a:p>
            <a:fld id="{C4C5683B-FB1A-4095-8EEB-4A011018DF2C}" type="slidenum">
              <a:rPr lang="en-SG" smtClean="0"/>
              <a:t>3</a:t>
            </a:fld>
            <a:endParaRPr lang="en-SG" dirty="0"/>
          </a:p>
        </p:txBody>
      </p:sp>
    </p:spTree>
    <p:extLst>
      <p:ext uri="{BB962C8B-B14F-4D97-AF65-F5344CB8AC3E}">
        <p14:creationId xmlns:p14="http://schemas.microsoft.com/office/powerpoint/2010/main" val="174239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dirty="0">
                <a:solidFill>
                  <a:prstClr val="black"/>
                </a:solidFill>
              </a:rPr>
              <a:t>Similarly, his son, Singapore’s current prime minister would also say the same thing some 6 years later in 2005. There are no destitute persons sleeping on the streets.</a:t>
            </a:r>
          </a:p>
          <a:p>
            <a:pPr lvl="0"/>
            <a:endParaRPr lang="en-SG" dirty="0">
              <a:solidFill>
                <a:prstClr val="black"/>
              </a:solidFill>
            </a:endParaRPr>
          </a:p>
          <a:p>
            <a:pPr lvl="0"/>
            <a:r>
              <a:rPr lang="en-SG" dirty="0">
                <a:solidFill>
                  <a:prstClr val="black"/>
                </a:solidFill>
              </a:rPr>
              <a:t>Come to think of it, he may have a point. For the government, there should not be any homeless people sleeping on the streets because there is a legal Act ensuring that that is not the case.</a:t>
            </a:r>
          </a:p>
        </p:txBody>
      </p:sp>
      <p:sp>
        <p:nvSpPr>
          <p:cNvPr id="4" name="Slide Number Placeholder 3"/>
          <p:cNvSpPr>
            <a:spLocks noGrp="1"/>
          </p:cNvSpPr>
          <p:nvPr>
            <p:ph type="sldNum" sz="quarter" idx="10"/>
          </p:nvPr>
        </p:nvSpPr>
        <p:spPr/>
        <p:txBody>
          <a:bodyPr/>
          <a:lstStyle/>
          <a:p>
            <a:fld id="{C4C5683B-FB1A-4095-8EEB-4A011018DF2C}" type="slidenum">
              <a:rPr lang="en-SG" smtClean="0"/>
              <a:t>4</a:t>
            </a:fld>
            <a:endParaRPr lang="en-SG" dirty="0"/>
          </a:p>
        </p:txBody>
      </p:sp>
    </p:spTree>
    <p:extLst>
      <p:ext uri="{BB962C8B-B14F-4D97-AF65-F5344CB8AC3E}">
        <p14:creationId xmlns:p14="http://schemas.microsoft.com/office/powerpoint/2010/main" val="1381200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a:t>This is a photo depicting a typical night of outreach and it shows that there are people who are homeless in Singapore. In 2010, Al Jazeera made an online news report on homelessness in Singapore and blamed it on the rigid government housing policy. Al Jazeera is of course no longer available on Singapore TV.</a:t>
            </a:r>
          </a:p>
          <a:p>
            <a:endParaRPr lang="en-AU" dirty="0"/>
          </a:p>
          <a:p>
            <a:r>
              <a:rPr lang="en-AU" dirty="0"/>
              <a:t>What do the older homeless people in my study have to say about people sleeping rough in Singapore?</a:t>
            </a:r>
          </a:p>
          <a:p>
            <a:endParaRPr lang="en-AU" dirty="0"/>
          </a:p>
          <a:p>
            <a:r>
              <a:rPr lang="en-AU" b="1" dirty="0"/>
              <a:t>When I ask George (not his real name) who slept rough at this pavilion area that we are seeing now, whether he saw others sleeping rough, this was his reply:</a:t>
            </a:r>
          </a:p>
          <a:p>
            <a:r>
              <a:rPr lang="en-AU" dirty="0"/>
              <a:t>The first night I went out [to sleep], Toa </a:t>
            </a:r>
            <a:r>
              <a:rPr lang="en-AU" dirty="0" err="1"/>
              <a:t>Payoh</a:t>
            </a:r>
            <a:r>
              <a:rPr lang="en-AU" dirty="0"/>
              <a:t> alone is about hundred! It’s about hundred of them (George, 61 years old) </a:t>
            </a:r>
          </a:p>
          <a:p>
            <a:endParaRPr lang="en-AU" dirty="0"/>
          </a:p>
          <a:p>
            <a:r>
              <a:rPr lang="en-AU" b="1" dirty="0"/>
              <a:t>The next quote stuck with me because I remember this older man just sobbing and crying next to me when I asked if he had any other things to say before we ended the interview. This was what I wrote in my transcript:</a:t>
            </a:r>
          </a:p>
          <a:p>
            <a:r>
              <a:rPr lang="en-AU" dirty="0"/>
              <a:t>Help people, no house. [voice trembling, sobbing] Give them a place to stay. That is part of my wish. Make them all have house to stay.  Don’t let them suffer, sleeping all over the place. Give them house. Tell the government, help all these people. That is very important for me. [uncontrollable sobbing]    (Ali, 61 years old) </a:t>
            </a:r>
          </a:p>
          <a:p>
            <a:endParaRPr lang="en-AU" dirty="0"/>
          </a:p>
          <a:p>
            <a:r>
              <a:rPr lang="en-AU" b="1" dirty="0"/>
              <a:t>Finally, Aziz probably sums up about the current state of awareness of homelessness in Singapore:</a:t>
            </a:r>
          </a:p>
          <a:p>
            <a:r>
              <a:rPr lang="en-AU" dirty="0"/>
              <a:t>Not many people know us, where we stay, how we live (Aziz, 65 years old) </a:t>
            </a:r>
          </a:p>
          <a:p>
            <a:endParaRPr lang="en-AU" dirty="0"/>
          </a:p>
          <a:p>
            <a:endParaRPr lang="en-AU" dirty="0"/>
          </a:p>
        </p:txBody>
      </p:sp>
      <p:sp>
        <p:nvSpPr>
          <p:cNvPr id="4" name="Slide Number Placeholder 3"/>
          <p:cNvSpPr>
            <a:spLocks noGrp="1"/>
          </p:cNvSpPr>
          <p:nvPr>
            <p:ph type="sldNum" sz="quarter" idx="10"/>
          </p:nvPr>
        </p:nvSpPr>
        <p:spPr/>
        <p:txBody>
          <a:bodyPr/>
          <a:lstStyle/>
          <a:p>
            <a:pPr defTabSz="907542">
              <a:defRPr/>
            </a:pPr>
            <a:fld id="{C4C5683B-FB1A-4095-8EEB-4A011018DF2C}" type="slidenum">
              <a:rPr lang="en-SG">
                <a:solidFill>
                  <a:prstClr val="black"/>
                </a:solidFill>
                <a:latin typeface="Calibri"/>
              </a:rPr>
              <a:pPr defTabSz="907542">
                <a:defRPr/>
              </a:pPr>
              <a:t>5</a:t>
            </a:fld>
            <a:endParaRPr lang="en-SG" dirty="0">
              <a:solidFill>
                <a:prstClr val="black"/>
              </a:solidFill>
              <a:latin typeface="Calibri"/>
            </a:endParaRPr>
          </a:p>
        </p:txBody>
      </p:sp>
    </p:spTree>
    <p:extLst>
      <p:ext uri="{BB962C8B-B14F-4D97-AF65-F5344CB8AC3E}">
        <p14:creationId xmlns:p14="http://schemas.microsoft.com/office/powerpoint/2010/main" val="1928794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These two photographs show two common areas that some homeless people in Singapore would sleep at.</a:t>
            </a:r>
          </a:p>
          <a:p>
            <a:endParaRPr lang="en-AU" dirty="0"/>
          </a:p>
          <a:p>
            <a:r>
              <a:rPr lang="en-AU" dirty="0"/>
              <a:t>The first is the ground floor of the public housing flats in Singapore. </a:t>
            </a:r>
          </a:p>
          <a:p>
            <a:endParaRPr lang="en-AU" dirty="0"/>
          </a:p>
          <a:p>
            <a:r>
              <a:rPr lang="en-AU" dirty="0"/>
              <a:t>The second is the beach.</a:t>
            </a:r>
          </a:p>
          <a:p>
            <a:endParaRPr lang="en-AU" dirty="0"/>
          </a:p>
        </p:txBody>
      </p:sp>
      <p:sp>
        <p:nvSpPr>
          <p:cNvPr id="4" name="Slide Number Placeholder 3"/>
          <p:cNvSpPr>
            <a:spLocks noGrp="1"/>
          </p:cNvSpPr>
          <p:nvPr>
            <p:ph type="sldNum" sz="quarter" idx="10"/>
          </p:nvPr>
        </p:nvSpPr>
        <p:spPr/>
        <p:txBody>
          <a:bodyPr/>
          <a:lstStyle/>
          <a:p>
            <a:pPr defTabSz="907542">
              <a:defRPr/>
            </a:pPr>
            <a:fld id="{C4C5683B-FB1A-4095-8EEB-4A011018DF2C}" type="slidenum">
              <a:rPr lang="en-SG">
                <a:solidFill>
                  <a:prstClr val="black"/>
                </a:solidFill>
                <a:latin typeface="Calibri"/>
              </a:rPr>
              <a:pPr defTabSz="907542">
                <a:defRPr/>
              </a:pPr>
              <a:t>6</a:t>
            </a:fld>
            <a:endParaRPr lang="en-SG" dirty="0">
              <a:solidFill>
                <a:prstClr val="black"/>
              </a:solidFill>
              <a:latin typeface="Calibri"/>
            </a:endParaRPr>
          </a:p>
        </p:txBody>
      </p:sp>
    </p:spTree>
    <p:extLst>
      <p:ext uri="{BB962C8B-B14F-4D97-AF65-F5344CB8AC3E}">
        <p14:creationId xmlns:p14="http://schemas.microsoft.com/office/powerpoint/2010/main" val="252150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This photograph here gives a better understanding of what a ground floor of a public housing flat in Singapore would look like. It serves also as a communal area for people to just sit and chat.</a:t>
            </a:r>
          </a:p>
          <a:p>
            <a:endParaRPr lang="en-AU" dirty="0"/>
          </a:p>
          <a:p>
            <a:r>
              <a:rPr lang="en-AU" dirty="0"/>
              <a:t>Optional: </a:t>
            </a:r>
          </a:p>
          <a:p>
            <a:r>
              <a:rPr lang="en-AU" dirty="0" smtClean="0"/>
              <a:t>Joanne decided </a:t>
            </a:r>
            <a:r>
              <a:rPr lang="en-AU" dirty="0"/>
              <a:t>to literally sit at one of these chairs through the night because she felt so stressed over her husband’s gambling and womanising ways.</a:t>
            </a:r>
          </a:p>
          <a:p>
            <a:endParaRPr lang="en-AU" dirty="0"/>
          </a:p>
        </p:txBody>
      </p:sp>
      <p:sp>
        <p:nvSpPr>
          <p:cNvPr id="4" name="Slide Number Placeholder 3"/>
          <p:cNvSpPr>
            <a:spLocks noGrp="1"/>
          </p:cNvSpPr>
          <p:nvPr>
            <p:ph type="sldNum" sz="quarter" idx="10"/>
          </p:nvPr>
        </p:nvSpPr>
        <p:spPr/>
        <p:txBody>
          <a:bodyPr/>
          <a:lstStyle/>
          <a:p>
            <a:pPr defTabSz="907542">
              <a:defRPr/>
            </a:pPr>
            <a:fld id="{C4C5683B-FB1A-4095-8EEB-4A011018DF2C}" type="slidenum">
              <a:rPr lang="en-SG">
                <a:solidFill>
                  <a:prstClr val="black"/>
                </a:solidFill>
                <a:latin typeface="Calibri"/>
              </a:rPr>
              <a:pPr defTabSz="907542">
                <a:defRPr/>
              </a:pPr>
              <a:t>7</a:t>
            </a:fld>
            <a:endParaRPr lang="en-SG" dirty="0">
              <a:solidFill>
                <a:prstClr val="black"/>
              </a:solidFill>
              <a:latin typeface="Calibri"/>
            </a:endParaRPr>
          </a:p>
        </p:txBody>
      </p:sp>
    </p:spTree>
    <p:extLst>
      <p:ext uri="{BB962C8B-B14F-4D97-AF65-F5344CB8AC3E}">
        <p14:creationId xmlns:p14="http://schemas.microsoft.com/office/powerpoint/2010/main" val="519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SG" b="1" dirty="0">
                <a:solidFill>
                  <a:prstClr val="black"/>
                </a:solidFill>
              </a:rPr>
              <a:t>Legally, no one is supposed to sleep at the beach, or at the ground floor of a public flat, or, as I mentioned </a:t>
            </a:r>
            <a:r>
              <a:rPr lang="en-SG" b="1" dirty="0" smtClean="0">
                <a:solidFill>
                  <a:prstClr val="black"/>
                </a:solidFill>
              </a:rPr>
              <a:t>earlier, at </a:t>
            </a:r>
            <a:r>
              <a:rPr lang="en-SG" b="1" dirty="0">
                <a:solidFill>
                  <a:prstClr val="black"/>
                </a:solidFill>
              </a:rPr>
              <a:t>a pavilion shelter or any public place for that matter.</a:t>
            </a:r>
          </a:p>
          <a:p>
            <a:pPr lvl="0"/>
            <a:endParaRPr lang="en-SG" b="1" dirty="0">
              <a:solidFill>
                <a:prstClr val="black"/>
              </a:solidFill>
            </a:endParaRPr>
          </a:p>
          <a:p>
            <a:pPr lvl="0"/>
            <a:r>
              <a:rPr lang="en-SG" b="1" dirty="0">
                <a:solidFill>
                  <a:prstClr val="black"/>
                </a:solidFill>
              </a:rPr>
              <a:t>Anyone sleeping rough in Singapore is subjected to the Destitute Persons Act.</a:t>
            </a:r>
          </a:p>
        </p:txBody>
      </p:sp>
      <p:sp>
        <p:nvSpPr>
          <p:cNvPr id="4" name="Slide Number Placeholder 3"/>
          <p:cNvSpPr>
            <a:spLocks noGrp="1"/>
          </p:cNvSpPr>
          <p:nvPr>
            <p:ph type="sldNum" sz="quarter" idx="10"/>
          </p:nvPr>
        </p:nvSpPr>
        <p:spPr/>
        <p:txBody>
          <a:bodyPr/>
          <a:lstStyle/>
          <a:p>
            <a:fld id="{C4C5683B-FB1A-4095-8EEB-4A011018DF2C}" type="slidenum">
              <a:rPr lang="en-SG" smtClean="0"/>
              <a:t>8</a:t>
            </a:fld>
            <a:endParaRPr lang="en-SG" dirty="0"/>
          </a:p>
        </p:txBody>
      </p:sp>
    </p:spTree>
    <p:extLst>
      <p:ext uri="{BB962C8B-B14F-4D97-AF65-F5344CB8AC3E}">
        <p14:creationId xmlns:p14="http://schemas.microsoft.com/office/powerpoint/2010/main" val="4056867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AU" b="1" dirty="0">
                <a:solidFill>
                  <a:prstClr val="black"/>
                </a:solidFill>
              </a:rPr>
              <a:t>The Act itself harks back to the British Vagrancy Laws during Singapore’s colonial days.</a:t>
            </a:r>
          </a:p>
          <a:p>
            <a:pPr lvl="0"/>
            <a:endParaRPr lang="en-AU" b="1" dirty="0">
              <a:solidFill>
                <a:prstClr val="black"/>
              </a:solidFill>
            </a:endParaRPr>
          </a:p>
          <a:p>
            <a:pPr lvl="0"/>
            <a:r>
              <a:rPr lang="en-AU" b="1" dirty="0">
                <a:solidFill>
                  <a:prstClr val="black"/>
                </a:solidFill>
              </a:rPr>
              <a:t>(Refer to the news article instead of the ‘wordy legal explanations.’ Both articles are published in the Straits Times, the flagship newspaper in Singapore since 1845. The one on the left comes from an article titled “Vagrancy Laws in Colony to be Stricter” (1933) and the article on the right, titled “The Destitute in Law” (1966) published a year after Singapore became an independent state.</a:t>
            </a:r>
          </a:p>
          <a:p>
            <a:pPr lvl="0"/>
            <a:endParaRPr lang="en-AU" dirty="0">
              <a:solidFill>
                <a:prstClr val="black"/>
              </a:solidFill>
            </a:endParaRPr>
          </a:p>
          <a:p>
            <a:pPr marL="226886" indent="-226886">
              <a:buAutoNum type="arabicPeriod"/>
            </a:pPr>
            <a:r>
              <a:rPr lang="en-AU" dirty="0">
                <a:solidFill>
                  <a:prstClr val="black"/>
                </a:solidFill>
              </a:rPr>
              <a:t>“destitute person” means:</a:t>
            </a:r>
          </a:p>
          <a:p>
            <a:pPr marL="680657" lvl="1" indent="-226886">
              <a:buFont typeface="+mj-lt"/>
              <a:buAutoNum type="alphaLcPeriod"/>
            </a:pPr>
            <a:r>
              <a:rPr lang="en-AU" dirty="0">
                <a:solidFill>
                  <a:prstClr val="black"/>
                </a:solidFill>
              </a:rPr>
              <a:t>any person found begging in a public place in such a way as to cause or be likely to cause annoyance to persons frequenting the place or otherwise to create a nuisance; or</a:t>
            </a:r>
          </a:p>
          <a:p>
            <a:pPr marL="680657" lvl="1" indent="-226886">
              <a:buFont typeface="+mj-lt"/>
              <a:buAutoNum type="alphaLcPeriod"/>
            </a:pPr>
            <a:r>
              <a:rPr lang="en-AU" dirty="0">
                <a:solidFill>
                  <a:prstClr val="black"/>
                </a:solidFill>
              </a:rPr>
              <a:t>any idle person found in a public place, whether or not he is begging, who has no visible means of subsistence or place of residence or is unable to give a satisfactory account of himself;</a:t>
            </a:r>
          </a:p>
          <a:p>
            <a:pPr marL="680657" lvl="1" indent="-226886">
              <a:buFont typeface="+mj-lt"/>
              <a:buAutoNum type="alphaLcPeriod"/>
            </a:pPr>
            <a:endParaRPr lang="en-AU" dirty="0">
              <a:solidFill>
                <a:prstClr val="black"/>
              </a:solidFill>
            </a:endParaRPr>
          </a:p>
          <a:p>
            <a:pPr marL="226886" indent="-226886">
              <a:buFont typeface="+mj-lt"/>
              <a:buAutoNum type="arabicPeriod"/>
            </a:pPr>
            <a:r>
              <a:rPr lang="en-AU" dirty="0"/>
              <a:t>For the purposes of this Act, a person shall be deemed to be begging if his conduct is calculated to induce the giving of alms, whether or not there is any pretence of singing, playing, performing, offering anything for sale or otherwise.</a:t>
            </a:r>
          </a:p>
          <a:p>
            <a:pPr marL="226886" indent="-226886">
              <a:buFont typeface="+mj-lt"/>
              <a:buAutoNum type="arabicPeriod"/>
            </a:pPr>
            <a:endParaRPr lang="en-AU" dirty="0">
              <a:solidFill>
                <a:prstClr val="black"/>
              </a:solidFill>
            </a:endParaRPr>
          </a:p>
          <a:p>
            <a:pPr lvl="0"/>
            <a:endParaRPr lang="en-AU" dirty="0">
              <a:solidFill>
                <a:prstClr val="black"/>
              </a:solidFill>
            </a:endParaRPr>
          </a:p>
          <a:p>
            <a:pPr lvl="0"/>
            <a:r>
              <a:rPr lang="en-AU" dirty="0">
                <a:solidFill>
                  <a:prstClr val="black"/>
                </a:solidFill>
              </a:rPr>
              <a:t>N.B. Destitute Persons Act (2013) and Miscellaneous Offences (Public Order and Nuisance) Act, Part IV “Vagrancy” (1997)</a:t>
            </a:r>
            <a:endParaRPr lang="en-SG" b="1" dirty="0">
              <a:solidFill>
                <a:prstClr val="black"/>
              </a:solidFill>
            </a:endParaRPr>
          </a:p>
          <a:p>
            <a:pPr marL="226886" indent="-226886">
              <a:buAutoNum type="arabicPeriod"/>
            </a:pPr>
            <a:endParaRPr lang="en-SG" b="1" dirty="0">
              <a:solidFill>
                <a:prstClr val="black"/>
              </a:solidFill>
            </a:endParaRPr>
          </a:p>
        </p:txBody>
      </p:sp>
      <p:sp>
        <p:nvSpPr>
          <p:cNvPr id="4" name="Slide Number Placeholder 3"/>
          <p:cNvSpPr>
            <a:spLocks noGrp="1"/>
          </p:cNvSpPr>
          <p:nvPr>
            <p:ph type="sldNum" sz="quarter" idx="10"/>
          </p:nvPr>
        </p:nvSpPr>
        <p:spPr/>
        <p:txBody>
          <a:bodyPr/>
          <a:lstStyle/>
          <a:p>
            <a:fld id="{C4C5683B-FB1A-4095-8EEB-4A011018DF2C}" type="slidenum">
              <a:rPr lang="en-SG" smtClean="0"/>
              <a:t>9</a:t>
            </a:fld>
            <a:endParaRPr lang="en-SG" dirty="0"/>
          </a:p>
        </p:txBody>
      </p:sp>
    </p:spTree>
    <p:extLst>
      <p:ext uri="{BB962C8B-B14F-4D97-AF65-F5344CB8AC3E}">
        <p14:creationId xmlns:p14="http://schemas.microsoft.com/office/powerpoint/2010/main" val="297826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105069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15325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137320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35509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5317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1189287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305718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42197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184031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294053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BD20EC-2B2F-4150-8612-7D51F0A24A57}" type="datetimeFigureOut">
              <a:rPr lang="en-AU" smtClean="0"/>
              <a:t>19/06/2017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7E157F3-98C2-4499-B313-10541756C56F}" type="slidenum">
              <a:rPr lang="en-AU" smtClean="0"/>
              <a:t>‹#›</a:t>
            </a:fld>
            <a:endParaRPr lang="en-AU" dirty="0"/>
          </a:p>
        </p:txBody>
      </p:sp>
    </p:spTree>
    <p:extLst>
      <p:ext uri="{BB962C8B-B14F-4D97-AF65-F5344CB8AC3E}">
        <p14:creationId xmlns:p14="http://schemas.microsoft.com/office/powerpoint/2010/main" val="18718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D20EC-2B2F-4150-8612-7D51F0A24A57}" type="datetimeFigureOut">
              <a:rPr lang="en-AU" smtClean="0"/>
              <a:t>19/06/2017</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157F3-98C2-4499-B313-10541756C56F}" type="slidenum">
              <a:rPr lang="en-AU" smtClean="0"/>
              <a:t>‹#›</a:t>
            </a:fld>
            <a:endParaRPr lang="en-AU" dirty="0"/>
          </a:p>
        </p:txBody>
      </p:sp>
    </p:spTree>
    <p:extLst>
      <p:ext uri="{BB962C8B-B14F-4D97-AF65-F5344CB8AC3E}">
        <p14:creationId xmlns:p14="http://schemas.microsoft.com/office/powerpoint/2010/main" val="2223594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2" name="Rectangle 1"/>
          <p:cNvSpPr/>
          <p:nvPr/>
        </p:nvSpPr>
        <p:spPr>
          <a:xfrm>
            <a:off x="717264" y="476672"/>
            <a:ext cx="7704856" cy="1625060"/>
          </a:xfrm>
          <a:prstGeom prst="rect">
            <a:avLst/>
          </a:prstGeom>
        </p:spPr>
        <p:txBody>
          <a:bodyPr wrap="square">
            <a:spAutoFit/>
          </a:bodyPr>
          <a:lstStyle/>
          <a:p>
            <a:pPr algn="ctr">
              <a:lnSpc>
                <a:spcPct val="70000"/>
              </a:lnSpc>
              <a:spcBef>
                <a:spcPts val="1200"/>
              </a:spcBef>
              <a:spcAft>
                <a:spcPct val="0"/>
              </a:spcAft>
            </a:pPr>
            <a:r>
              <a:rPr lang="en-AU" altLang="en-US" sz="5400" b="1" i="1" dirty="0">
                <a:latin typeface="EucrosiaUPC" panose="02020603050405020304" pitchFamily="18" charset="-34"/>
                <a:cs typeface="EucrosiaUPC" panose="02020603050405020304" pitchFamily="18" charset="-34"/>
              </a:rPr>
              <a:t>Destitute Persons Act and Government Welfare Homes</a:t>
            </a:r>
          </a:p>
          <a:p>
            <a:pPr algn="ctr"/>
            <a:r>
              <a:rPr lang="en-AU" sz="2400" b="1" dirty="0">
                <a:solidFill>
                  <a:prstClr val="black"/>
                </a:solidFill>
                <a:latin typeface="Arial" panose="020B0604020202020204" pitchFamily="34" charset="0"/>
                <a:ea typeface="+mj-ea"/>
                <a:cs typeface="Arial" panose="020B0604020202020204" pitchFamily="34" charset="0"/>
              </a:rPr>
              <a:t>Singapore</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Cutout trans="27000" numberOfShades="4"/>
                    </a14:imgEffect>
                  </a14:imgLayer>
                </a14:imgProps>
              </a:ext>
              <a:ext uri="{28A0092B-C50C-407E-A947-70E740481C1C}">
                <a14:useLocalDpi xmlns:a14="http://schemas.microsoft.com/office/drawing/2010/main" val="0"/>
              </a:ext>
            </a:extLst>
          </a:blip>
          <a:stretch>
            <a:fillRect/>
          </a:stretch>
        </p:blipFill>
        <p:spPr>
          <a:xfrm>
            <a:off x="1167568" y="2268742"/>
            <a:ext cx="6804248" cy="3827390"/>
          </a:xfrm>
          <a:prstGeom prst="rect">
            <a:avLst/>
          </a:prstGeom>
        </p:spPr>
      </p:pic>
    </p:spTree>
    <p:extLst>
      <p:ext uri="{BB962C8B-B14F-4D97-AF65-F5344CB8AC3E}">
        <p14:creationId xmlns:p14="http://schemas.microsoft.com/office/powerpoint/2010/main" val="67842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Tree>
    <p:extLst>
      <p:ext uri="{BB962C8B-B14F-4D97-AF65-F5344CB8AC3E}">
        <p14:creationId xmlns:p14="http://schemas.microsoft.com/office/powerpoint/2010/main" val="355424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4700"/>
                    </a14:imgEffect>
                  </a14:imgLayer>
                </a14:imgProps>
              </a:ext>
            </a:extLst>
          </a:blip>
          <a:srcRect/>
          <a:stretch>
            <a:fillRect l="-1000" t="-1000" r="-1000" b="-1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Tree>
    <p:extLst>
      <p:ext uri="{BB962C8B-B14F-4D97-AF65-F5344CB8AC3E}">
        <p14:creationId xmlns:p14="http://schemas.microsoft.com/office/powerpoint/2010/main" val="293172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2656"/>
            <a:ext cx="9144000" cy="5865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95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1000" r="-1000" b="-1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Tree>
    <p:extLst>
      <p:ext uri="{BB962C8B-B14F-4D97-AF65-F5344CB8AC3E}">
        <p14:creationId xmlns:p14="http://schemas.microsoft.com/office/powerpoint/2010/main" val="189107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Tree>
    <p:extLst>
      <p:ext uri="{BB962C8B-B14F-4D97-AF65-F5344CB8AC3E}">
        <p14:creationId xmlns:p14="http://schemas.microsoft.com/office/powerpoint/2010/main" val="203955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4" name="Title 3"/>
          <p:cNvSpPr txBox="1">
            <a:spLocks/>
          </p:cNvSpPr>
          <p:nvPr/>
        </p:nvSpPr>
        <p:spPr>
          <a:xfrm>
            <a:off x="1763688" y="404664"/>
            <a:ext cx="5486400" cy="566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b="1" dirty="0" err="1">
                <a:solidFill>
                  <a:schemeClr val="bg1"/>
                </a:solidFill>
                <a:latin typeface="Arial" panose="020B0604020202020204" pitchFamily="34" charset="0"/>
                <a:cs typeface="Arial" panose="020B0604020202020204" pitchFamily="34" charset="0"/>
              </a:rPr>
              <a:t>Angsana</a:t>
            </a:r>
            <a:r>
              <a:rPr lang="en-AU" sz="2800" b="1" dirty="0">
                <a:solidFill>
                  <a:schemeClr val="bg1"/>
                </a:solidFill>
                <a:latin typeface="Arial" panose="020B0604020202020204" pitchFamily="34" charset="0"/>
                <a:cs typeface="Arial" panose="020B0604020202020204" pitchFamily="34" charset="0"/>
              </a:rPr>
              <a:t> Home</a:t>
            </a:r>
          </a:p>
        </p:txBody>
      </p:sp>
    </p:spTree>
    <p:extLst>
      <p:ext uri="{BB962C8B-B14F-4D97-AF65-F5344CB8AC3E}">
        <p14:creationId xmlns:p14="http://schemas.microsoft.com/office/powerpoint/2010/main" val="3849651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4" name="Title 3"/>
          <p:cNvSpPr txBox="1">
            <a:spLocks/>
          </p:cNvSpPr>
          <p:nvPr/>
        </p:nvSpPr>
        <p:spPr>
          <a:xfrm>
            <a:off x="1763688" y="404664"/>
            <a:ext cx="5486400" cy="5667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b="1" dirty="0" err="1">
                <a:solidFill>
                  <a:schemeClr val="bg1"/>
                </a:solidFill>
                <a:latin typeface="Arial" panose="020B0604020202020204" pitchFamily="34" charset="0"/>
                <a:cs typeface="Arial" panose="020B0604020202020204" pitchFamily="34" charset="0"/>
              </a:rPr>
              <a:t>Angsana</a:t>
            </a:r>
            <a:r>
              <a:rPr lang="en-AU" sz="2800" b="1" dirty="0">
                <a:solidFill>
                  <a:schemeClr val="bg1"/>
                </a:solidFill>
                <a:latin typeface="Arial" panose="020B0604020202020204" pitchFamily="34" charset="0"/>
                <a:cs typeface="Arial" panose="020B0604020202020204" pitchFamily="34" charset="0"/>
              </a:rPr>
              <a:t> Home</a:t>
            </a:r>
          </a:p>
        </p:txBody>
      </p:sp>
    </p:spTree>
    <p:extLst>
      <p:ext uri="{BB962C8B-B14F-4D97-AF65-F5344CB8AC3E}">
        <p14:creationId xmlns:p14="http://schemas.microsoft.com/office/powerpoint/2010/main" val="3963966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Tree>
    <p:extLst>
      <p:ext uri="{BB962C8B-B14F-4D97-AF65-F5344CB8AC3E}">
        <p14:creationId xmlns:p14="http://schemas.microsoft.com/office/powerpoint/2010/main" val="309195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6000" r="-16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Tree>
    <p:extLst>
      <p:ext uri="{BB962C8B-B14F-4D97-AF65-F5344CB8AC3E}">
        <p14:creationId xmlns:p14="http://schemas.microsoft.com/office/powerpoint/2010/main" val="352731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2" name="Title 1"/>
          <p:cNvSpPr>
            <a:spLocks noGrp="1"/>
          </p:cNvSpPr>
          <p:nvPr>
            <p:ph type="title"/>
          </p:nvPr>
        </p:nvSpPr>
        <p:spPr>
          <a:xfrm>
            <a:off x="467544" y="2780928"/>
            <a:ext cx="8229600" cy="1143000"/>
          </a:xfrm>
        </p:spPr>
        <p:txBody>
          <a:bodyPr>
            <a:normAutofit/>
          </a:bodyPr>
          <a:lstStyle/>
          <a:p>
            <a:r>
              <a:rPr lang="en-AU" dirty="0"/>
              <a:t>THANK YOU</a:t>
            </a:r>
          </a:p>
        </p:txBody>
      </p:sp>
    </p:spTree>
    <p:extLst>
      <p:ext uri="{BB962C8B-B14F-4D97-AF65-F5344CB8AC3E}">
        <p14:creationId xmlns:p14="http://schemas.microsoft.com/office/powerpoint/2010/main" val="64714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2" name="Rectangle 1"/>
          <p:cNvSpPr/>
          <p:nvPr/>
        </p:nvSpPr>
        <p:spPr>
          <a:xfrm>
            <a:off x="717264" y="548680"/>
            <a:ext cx="7704856" cy="461665"/>
          </a:xfrm>
          <a:prstGeom prst="rect">
            <a:avLst/>
          </a:prstGeom>
        </p:spPr>
        <p:txBody>
          <a:bodyPr wrap="square">
            <a:spAutoFit/>
          </a:bodyPr>
          <a:lstStyle/>
          <a:p>
            <a:pPr algn="ctr"/>
            <a:r>
              <a:rPr lang="en-AU" sz="2400" b="1" dirty="0">
                <a:solidFill>
                  <a:prstClr val="black"/>
                </a:solidFill>
                <a:latin typeface="Arial" panose="020B0604020202020204" pitchFamily="34" charset="0"/>
                <a:ea typeface="+mj-ea"/>
                <a:cs typeface="Arial" panose="020B0604020202020204" pitchFamily="34" charset="0"/>
              </a:rPr>
              <a:t>Outline of Presentation</a:t>
            </a:r>
          </a:p>
        </p:txBody>
      </p:sp>
      <p:sp>
        <p:nvSpPr>
          <p:cNvPr id="9" name="TextBox 8"/>
          <p:cNvSpPr txBox="1">
            <a:spLocks noChangeAspect="1"/>
          </p:cNvSpPr>
          <p:nvPr/>
        </p:nvSpPr>
        <p:spPr>
          <a:xfrm>
            <a:off x="536376" y="1365769"/>
            <a:ext cx="8066632" cy="4708981"/>
          </a:xfrm>
          <a:prstGeom prst="rect">
            <a:avLst/>
          </a:prstGeom>
          <a:noFill/>
        </p:spPr>
        <p:txBody>
          <a:bodyPr wrap="square" rtlCol="0">
            <a:normAutofit/>
          </a:bodyPr>
          <a:lstStyle/>
          <a:p>
            <a:pPr marL="457200" indent="-457200">
              <a:buFont typeface="+mj-lt"/>
              <a:buAutoNum type="arabicPeriod"/>
            </a:pPr>
            <a:r>
              <a:rPr lang="en-US" sz="2400" dirty="0">
                <a:solidFill>
                  <a:prstClr val="black"/>
                </a:solidFill>
                <a:latin typeface="Arial" panose="020B0604020202020204" pitchFamily="34" charset="0"/>
                <a:cs typeface="Arial" panose="020B0604020202020204" pitchFamily="34" charset="0"/>
              </a:rPr>
              <a:t>Are there homeless people in Singapore?</a:t>
            </a:r>
          </a:p>
          <a:p>
            <a:pPr marL="457200" indent="-457200">
              <a:buFont typeface="+mj-lt"/>
              <a:buAutoNum type="arabicPeriod"/>
            </a:pPr>
            <a:endParaRPr lang="en-US" sz="2400" dirty="0">
              <a:solidFill>
                <a:prstClr val="black"/>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solidFill>
                  <a:prstClr val="black"/>
                </a:solidFill>
                <a:latin typeface="Arial" panose="020B0604020202020204" pitchFamily="34" charset="0"/>
                <a:cs typeface="Arial" panose="020B0604020202020204" pitchFamily="34" charset="0"/>
              </a:rPr>
              <a:t>Destitute Persons Act</a:t>
            </a:r>
          </a:p>
          <a:p>
            <a:pPr marL="457200" indent="-457200">
              <a:buFont typeface="+mj-lt"/>
              <a:buAutoNum type="arabicPeriod"/>
            </a:pPr>
            <a:endParaRPr lang="en-US" sz="24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a:pPr>
            <a:r>
              <a:rPr lang="en-US" sz="2400" dirty="0">
                <a:solidFill>
                  <a:prstClr val="black"/>
                </a:solidFill>
                <a:latin typeface="Arial" panose="020B0604020202020204" pitchFamily="34" charset="0"/>
                <a:cs typeface="Arial" panose="020B0604020202020204" pitchFamily="34" charset="0"/>
              </a:rPr>
              <a:t>Government Welfare Homes</a:t>
            </a:r>
          </a:p>
          <a:p>
            <a:pPr marL="457200" lvl="0" indent="-457200">
              <a:buFont typeface="+mj-lt"/>
              <a:buAutoNum type="arabicPeriod"/>
            </a:pPr>
            <a:endParaRPr lang="en-US" sz="24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a:pPr>
            <a:endParaRPr lang="en-US" sz="2400" dirty="0">
              <a:solidFill>
                <a:prstClr val="black"/>
              </a:solidFill>
              <a:latin typeface="Arial" panose="020B0604020202020204" pitchFamily="34" charset="0"/>
              <a:cs typeface="Arial" panose="020B0604020202020204" pitchFamily="34" charset="0"/>
            </a:endParaRPr>
          </a:p>
          <a:p>
            <a:pPr lvl="0"/>
            <a:endParaRPr lang="en-US" sz="3200" dirty="0">
              <a:solidFill>
                <a:prstClr val="black"/>
              </a:solidFill>
              <a:latin typeface="Arial" panose="020B0604020202020204" pitchFamily="34" charset="0"/>
              <a:cs typeface="Arial" panose="020B0604020202020204" pitchFamily="34" charset="0"/>
            </a:endParaRPr>
          </a:p>
          <a:p>
            <a:pPr lvl="1"/>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SG" sz="3200" dirty="0"/>
          </a:p>
        </p:txBody>
      </p:sp>
    </p:spTree>
    <p:extLst>
      <p:ext uri="{BB962C8B-B14F-4D97-AF65-F5344CB8AC3E}">
        <p14:creationId xmlns:p14="http://schemas.microsoft.com/office/powerpoint/2010/main" val="2069140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2" name="Rectangle 1"/>
          <p:cNvSpPr/>
          <p:nvPr/>
        </p:nvSpPr>
        <p:spPr>
          <a:xfrm>
            <a:off x="717264" y="548680"/>
            <a:ext cx="7704856" cy="461665"/>
          </a:xfrm>
          <a:prstGeom prst="rect">
            <a:avLst/>
          </a:prstGeom>
        </p:spPr>
        <p:txBody>
          <a:bodyPr wrap="square">
            <a:spAutoFit/>
          </a:bodyPr>
          <a:lstStyle/>
          <a:p>
            <a:pPr algn="ctr"/>
            <a:r>
              <a:rPr lang="en-AU" sz="2400" b="1" dirty="0">
                <a:solidFill>
                  <a:prstClr val="black"/>
                </a:solidFill>
                <a:latin typeface="Arial" panose="020B0604020202020204" pitchFamily="34" charset="0"/>
                <a:ea typeface="+mj-ea"/>
                <a:cs typeface="Arial" panose="020B0604020202020204" pitchFamily="34" charset="0"/>
              </a:rPr>
              <a:t>Are there homeless people in Singapore?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628800"/>
            <a:ext cx="2067478" cy="2304256"/>
          </a:xfrm>
          <a:prstGeom prst="rect">
            <a:avLst/>
          </a:prstGeom>
        </p:spPr>
      </p:pic>
      <p:sp>
        <p:nvSpPr>
          <p:cNvPr id="7" name="Oval Callout 21"/>
          <p:cNvSpPr/>
          <p:nvPr/>
        </p:nvSpPr>
        <p:spPr>
          <a:xfrm>
            <a:off x="3275856" y="1628800"/>
            <a:ext cx="5256584" cy="3240360"/>
          </a:xfrm>
          <a:prstGeom prst="wedgeEllipseCallout">
            <a:avLst>
              <a:gd name="adj1" fmla="val -81760"/>
              <a:gd name="adj2" fmla="val 32521"/>
            </a:avLst>
          </a:prstGeom>
          <a:solidFill>
            <a:schemeClr val="tx1">
              <a:alpha val="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You go down to New York, Broadway. You will see the beggars, people on the streets. … Where are the beggars in Singapore? Show me. … Anyone without a home left to die in the streets and have to be collected  as dead corpses?</a:t>
            </a:r>
          </a:p>
          <a:p>
            <a:pPr algn="r"/>
            <a:r>
              <a:rPr lang="en-US" dirty="0">
                <a:solidFill>
                  <a:schemeClr val="tx1"/>
                </a:solidFill>
              </a:rPr>
              <a:t> (1989) </a:t>
            </a:r>
            <a:endParaRPr lang="en-SG" dirty="0">
              <a:solidFill>
                <a:schemeClr val="tx1"/>
              </a:solidFill>
            </a:endParaRPr>
          </a:p>
        </p:txBody>
      </p:sp>
      <p:sp>
        <p:nvSpPr>
          <p:cNvPr id="8" name="TextBox 7"/>
          <p:cNvSpPr txBox="1"/>
          <p:nvPr/>
        </p:nvSpPr>
        <p:spPr>
          <a:xfrm>
            <a:off x="704385" y="4077072"/>
            <a:ext cx="1730731" cy="1015663"/>
          </a:xfrm>
          <a:prstGeom prst="rect">
            <a:avLst/>
          </a:prstGeom>
          <a:noFill/>
        </p:spPr>
        <p:txBody>
          <a:bodyPr wrap="none" rtlCol="0">
            <a:spAutoFit/>
          </a:bodyPr>
          <a:lstStyle/>
          <a:p>
            <a:pPr algn="ctr"/>
            <a:r>
              <a:rPr lang="en-US" sz="2000" dirty="0"/>
              <a:t>Lee Kuan Yew</a:t>
            </a:r>
          </a:p>
          <a:p>
            <a:pPr algn="ctr"/>
            <a:r>
              <a:rPr lang="en-US" sz="2000" dirty="0"/>
              <a:t>Prime Minister</a:t>
            </a:r>
          </a:p>
          <a:p>
            <a:pPr algn="ctr"/>
            <a:r>
              <a:rPr lang="en-US" sz="2000" dirty="0"/>
              <a:t>(1959-1990)</a:t>
            </a:r>
            <a:endParaRPr lang="en-SG" sz="2000" dirty="0"/>
          </a:p>
        </p:txBody>
      </p:sp>
    </p:spTree>
    <p:extLst>
      <p:ext uri="{BB962C8B-B14F-4D97-AF65-F5344CB8AC3E}">
        <p14:creationId xmlns:p14="http://schemas.microsoft.com/office/powerpoint/2010/main" val="217081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2" name="Rectangle 1"/>
          <p:cNvSpPr/>
          <p:nvPr/>
        </p:nvSpPr>
        <p:spPr>
          <a:xfrm>
            <a:off x="717264" y="548680"/>
            <a:ext cx="7704856" cy="461665"/>
          </a:xfrm>
          <a:prstGeom prst="rect">
            <a:avLst/>
          </a:prstGeom>
        </p:spPr>
        <p:txBody>
          <a:bodyPr wrap="square">
            <a:spAutoFit/>
          </a:bodyPr>
          <a:lstStyle/>
          <a:p>
            <a:pPr algn="ctr"/>
            <a:r>
              <a:rPr lang="en-AU" sz="2400" b="1" dirty="0">
                <a:solidFill>
                  <a:prstClr val="black"/>
                </a:solidFill>
                <a:latin typeface="Arial" panose="020B0604020202020204" pitchFamily="34" charset="0"/>
                <a:ea typeface="+mj-ea"/>
                <a:cs typeface="Arial" panose="020B0604020202020204" pitchFamily="34" charset="0"/>
              </a:rPr>
              <a:t>Are there homeless people in Singapore?</a:t>
            </a:r>
          </a:p>
        </p:txBody>
      </p:sp>
      <p:sp>
        <p:nvSpPr>
          <p:cNvPr id="8" name="TextBox 7"/>
          <p:cNvSpPr txBox="1"/>
          <p:nvPr/>
        </p:nvSpPr>
        <p:spPr>
          <a:xfrm>
            <a:off x="630231" y="4077072"/>
            <a:ext cx="1879041" cy="1015663"/>
          </a:xfrm>
          <a:prstGeom prst="rect">
            <a:avLst/>
          </a:prstGeom>
          <a:noFill/>
        </p:spPr>
        <p:txBody>
          <a:bodyPr wrap="none" rtlCol="0">
            <a:spAutoFit/>
          </a:bodyPr>
          <a:lstStyle/>
          <a:p>
            <a:pPr algn="ctr"/>
            <a:r>
              <a:rPr lang="en-US" sz="2000" dirty="0"/>
              <a:t>Lee Hsien Loong</a:t>
            </a:r>
          </a:p>
          <a:p>
            <a:pPr algn="ctr"/>
            <a:r>
              <a:rPr lang="en-US" sz="2000" dirty="0"/>
              <a:t>Prime Minister</a:t>
            </a:r>
          </a:p>
          <a:p>
            <a:pPr algn="ctr"/>
            <a:r>
              <a:rPr lang="en-US" sz="2000" dirty="0"/>
              <a:t>(2004-present)</a:t>
            </a:r>
            <a:endParaRPr lang="en-SG"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385" y="1556792"/>
            <a:ext cx="1946131" cy="2360665"/>
          </a:xfrm>
          <a:prstGeom prst="rect">
            <a:avLst/>
          </a:prstGeom>
        </p:spPr>
      </p:pic>
      <p:sp>
        <p:nvSpPr>
          <p:cNvPr id="9" name="Oval Callout 17"/>
          <p:cNvSpPr/>
          <p:nvPr/>
        </p:nvSpPr>
        <p:spPr>
          <a:xfrm>
            <a:off x="3339047" y="1244162"/>
            <a:ext cx="5573788" cy="4102558"/>
          </a:xfrm>
          <a:prstGeom prst="wedgeEllipseCallout">
            <a:avLst>
              <a:gd name="adj1" fmla="val -73738"/>
              <a:gd name="adj2" fmla="val -11542"/>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Low income Singaporeans are </a:t>
            </a:r>
          </a:p>
          <a:p>
            <a:pPr algn="ctr"/>
            <a:r>
              <a:rPr lang="en-US" sz="2000" b="1" dirty="0">
                <a:solidFill>
                  <a:schemeClr val="tx1"/>
                </a:solidFill>
              </a:rPr>
              <a:t>much better off than low income groups in any other country in Asia. We do not have destitute persons sleeping on the streets.</a:t>
            </a:r>
          </a:p>
          <a:p>
            <a:pPr algn="r"/>
            <a:r>
              <a:rPr lang="en-US" dirty="0">
                <a:solidFill>
                  <a:schemeClr val="tx1"/>
                </a:solidFill>
              </a:rPr>
              <a:t>(2005)</a:t>
            </a:r>
            <a:endParaRPr lang="en-US" sz="2000" dirty="0">
              <a:solidFill>
                <a:schemeClr val="tx1"/>
              </a:solidFill>
            </a:endParaRPr>
          </a:p>
          <a:p>
            <a:pPr algn="r"/>
            <a:endParaRPr lang="en-US" sz="2000" dirty="0">
              <a:solidFill>
                <a:schemeClr val="tx1"/>
              </a:solidFill>
            </a:endParaRPr>
          </a:p>
          <a:p>
            <a:pPr algn="r"/>
            <a:r>
              <a:rPr lang="en-US" sz="2000" dirty="0"/>
              <a:t> </a:t>
            </a:r>
            <a:endParaRPr lang="en-SG" sz="2000" dirty="0"/>
          </a:p>
        </p:txBody>
      </p:sp>
    </p:spTree>
    <p:extLst>
      <p:ext uri="{BB962C8B-B14F-4D97-AF65-F5344CB8AC3E}">
        <p14:creationId xmlns:p14="http://schemas.microsoft.com/office/powerpoint/2010/main" val="26015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aintBrush/>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5" name="Text Placeholder 6"/>
          <p:cNvSpPr txBox="1">
            <a:spLocks/>
          </p:cNvSpPr>
          <p:nvPr/>
        </p:nvSpPr>
        <p:spPr>
          <a:xfrm>
            <a:off x="1826492" y="3503645"/>
            <a:ext cx="5486400" cy="79208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AU" sz="2000" b="1" i="1" dirty="0">
                <a:solidFill>
                  <a:prstClr val="white"/>
                </a:solidFill>
                <a:latin typeface="Arial" panose="020B0604020202020204" pitchFamily="34" charset="0"/>
                <a:cs typeface="Arial" panose="020B0604020202020204" pitchFamily="34" charset="0"/>
              </a:rPr>
              <a:t>The first night I went out [to sleep], Toa </a:t>
            </a:r>
            <a:r>
              <a:rPr lang="en-AU" sz="2000" b="1" i="1" dirty="0" err="1">
                <a:solidFill>
                  <a:prstClr val="white"/>
                </a:solidFill>
                <a:latin typeface="Arial" panose="020B0604020202020204" pitchFamily="34" charset="0"/>
                <a:cs typeface="Arial" panose="020B0604020202020204" pitchFamily="34" charset="0"/>
              </a:rPr>
              <a:t>Payoh</a:t>
            </a:r>
            <a:r>
              <a:rPr lang="en-AU" sz="2000" b="1" i="1" dirty="0">
                <a:solidFill>
                  <a:prstClr val="white"/>
                </a:solidFill>
                <a:latin typeface="Arial" panose="020B0604020202020204" pitchFamily="34" charset="0"/>
                <a:cs typeface="Arial" panose="020B0604020202020204" pitchFamily="34" charset="0"/>
              </a:rPr>
              <a:t> alone is about hundred! It’s about hundred of them </a:t>
            </a:r>
            <a:r>
              <a:rPr lang="en-AU" sz="2000" b="1" dirty="0">
                <a:solidFill>
                  <a:prstClr val="white"/>
                </a:solidFill>
                <a:latin typeface="Arial" panose="020B0604020202020204" pitchFamily="34" charset="0"/>
                <a:cs typeface="Arial" panose="020B0604020202020204" pitchFamily="34" charset="0"/>
              </a:rPr>
              <a:t>(George, 61 years old)</a:t>
            </a:r>
            <a:r>
              <a:rPr lang="en-AU" sz="2000" b="1" i="1" dirty="0">
                <a:solidFill>
                  <a:prstClr val="white"/>
                </a:solidFill>
                <a:latin typeface="Arial" panose="020B0604020202020204" pitchFamily="34" charset="0"/>
                <a:cs typeface="Arial" panose="020B0604020202020204" pitchFamily="34" charset="0"/>
              </a:rPr>
              <a:t> </a:t>
            </a:r>
          </a:p>
          <a:p>
            <a:pPr marL="0" lvl="0" indent="0" algn="ctr">
              <a:buNone/>
            </a:pPr>
            <a:endParaRPr kumimoji="0" lang="en-AU"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717264" y="548680"/>
            <a:ext cx="7704856" cy="461665"/>
          </a:xfrm>
          <a:prstGeom prst="rect">
            <a:avLst/>
          </a:prstGeom>
        </p:spPr>
        <p:txBody>
          <a:bodyPr wrap="square">
            <a:spAutoFit/>
          </a:bodyPr>
          <a:lstStyle/>
          <a:p>
            <a:pPr algn="ctr"/>
            <a:r>
              <a:rPr lang="en-AU" sz="2400" b="1" dirty="0">
                <a:solidFill>
                  <a:schemeClr val="bg1"/>
                </a:solidFill>
                <a:latin typeface="Arial" panose="020B0604020202020204" pitchFamily="34" charset="0"/>
                <a:ea typeface="+mj-ea"/>
                <a:cs typeface="Arial" panose="020B0604020202020204" pitchFamily="34" charset="0"/>
              </a:rPr>
              <a:t>Are there homeless people in Singapore?</a:t>
            </a:r>
          </a:p>
        </p:txBody>
      </p:sp>
      <p:sp>
        <p:nvSpPr>
          <p:cNvPr id="8" name="Text Placeholder 6"/>
          <p:cNvSpPr txBox="1">
            <a:spLocks/>
          </p:cNvSpPr>
          <p:nvPr/>
        </p:nvSpPr>
        <p:spPr>
          <a:xfrm>
            <a:off x="1691680" y="3770610"/>
            <a:ext cx="5486400" cy="79208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AU" sz="1900" b="1" i="1" dirty="0">
                <a:solidFill>
                  <a:prstClr val="white"/>
                </a:solidFill>
                <a:latin typeface="Arial" panose="020B0604020202020204" pitchFamily="34" charset="0"/>
                <a:cs typeface="Arial" panose="020B0604020202020204" pitchFamily="34" charset="0"/>
              </a:rPr>
              <a:t>Not many people know us, where we stay, how we live</a:t>
            </a:r>
            <a:r>
              <a:rPr lang="en-AU" sz="1900" b="1" dirty="0">
                <a:solidFill>
                  <a:prstClr val="white"/>
                </a:solidFill>
                <a:latin typeface="Arial" panose="020B0604020202020204" pitchFamily="34" charset="0"/>
                <a:cs typeface="Arial" panose="020B0604020202020204" pitchFamily="34" charset="0"/>
              </a:rPr>
              <a:t> (Aziz, 65 years old)</a:t>
            </a:r>
            <a:r>
              <a:rPr lang="en-AU" sz="1900" b="1" i="1" dirty="0">
                <a:solidFill>
                  <a:prstClr val="white"/>
                </a:solidFill>
                <a:latin typeface="Arial" panose="020B0604020202020204" pitchFamily="34" charset="0"/>
                <a:cs typeface="Arial" panose="020B0604020202020204" pitchFamily="34" charset="0"/>
              </a:rPr>
              <a:t> </a:t>
            </a:r>
          </a:p>
          <a:p>
            <a:pPr marL="0" lvl="0" indent="0" algn="ctr">
              <a:buNone/>
            </a:pPr>
            <a:endParaRPr kumimoji="0" lang="en-AU"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 Placeholder 6"/>
          <p:cNvSpPr txBox="1">
            <a:spLocks/>
          </p:cNvSpPr>
          <p:nvPr/>
        </p:nvSpPr>
        <p:spPr>
          <a:xfrm>
            <a:off x="1437344" y="3236680"/>
            <a:ext cx="6264696" cy="2118106"/>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AU" sz="2000" b="1" i="1" dirty="0">
                <a:solidFill>
                  <a:prstClr val="white"/>
                </a:solidFill>
                <a:latin typeface="Arial" panose="020B0604020202020204" pitchFamily="34" charset="0"/>
                <a:cs typeface="Arial" panose="020B0604020202020204" pitchFamily="34" charset="0"/>
              </a:rPr>
              <a:t>Help people, no house. [voice trembling, sobbing] Give them a place to stay. That is part of my wish. Make them all have house to stay.  Don’t let them suffer, sleeping all over the place. Give them house. Tell the government, help all these people. That is very important for me. [uncontrollable sobbing]    </a:t>
            </a:r>
            <a:r>
              <a:rPr lang="en-AU" sz="2000" b="1" dirty="0">
                <a:solidFill>
                  <a:prstClr val="white"/>
                </a:solidFill>
                <a:latin typeface="Arial" panose="020B0604020202020204" pitchFamily="34" charset="0"/>
                <a:cs typeface="Arial" panose="020B0604020202020204" pitchFamily="34" charset="0"/>
              </a:rPr>
              <a:t>(Ali, 61 years old)</a:t>
            </a:r>
            <a:r>
              <a:rPr lang="en-AU" sz="2000" b="1" i="1" dirty="0">
                <a:solidFill>
                  <a:prstClr val="white"/>
                </a:solidFill>
                <a:latin typeface="Arial" panose="020B0604020202020204" pitchFamily="34" charset="0"/>
                <a:cs typeface="Arial" panose="020B0604020202020204" pitchFamily="34" charset="0"/>
              </a:rPr>
              <a:t> </a:t>
            </a:r>
          </a:p>
          <a:p>
            <a:pPr marL="0" lvl="0" indent="0" algn="ctr">
              <a:buNone/>
            </a:pPr>
            <a:endParaRPr kumimoji="0" lang="en-AU" sz="20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29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sp>
        <p:nvSpPr>
          <p:cNvPr id="7" name="Rectangle 6"/>
          <p:cNvSpPr/>
          <p:nvPr/>
        </p:nvSpPr>
        <p:spPr>
          <a:xfrm>
            <a:off x="717264" y="548680"/>
            <a:ext cx="7704856" cy="461665"/>
          </a:xfrm>
          <a:prstGeom prst="rect">
            <a:avLst/>
          </a:prstGeom>
        </p:spPr>
        <p:txBody>
          <a:bodyPr wrap="square">
            <a:spAutoFit/>
          </a:bodyPr>
          <a:lstStyle/>
          <a:p>
            <a:pPr algn="ctr"/>
            <a:r>
              <a:rPr lang="en-AU" sz="2400" b="1" dirty="0">
                <a:latin typeface="Arial" panose="020B0604020202020204" pitchFamily="34" charset="0"/>
                <a:ea typeface="+mj-ea"/>
                <a:cs typeface="Arial" panose="020B0604020202020204" pitchFamily="34" charset="0"/>
              </a:rPr>
              <a:t>Are there homeless people in Singapore?</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628800"/>
            <a:ext cx="3965766" cy="3415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1628800"/>
            <a:ext cx="3960439" cy="34153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0167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319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6" name="Picture 5" descr="Mon_Arts_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8565" y="5500698"/>
            <a:ext cx="3177794" cy="1340768"/>
          </a:xfrm>
          <a:prstGeom prst="rect">
            <a:avLst/>
          </a:prstGeom>
        </p:spPr>
      </p:pic>
    </p:spTree>
    <p:extLst>
      <p:ext uri="{BB962C8B-B14F-4D97-AF65-F5344CB8AC3E}">
        <p14:creationId xmlns:p14="http://schemas.microsoft.com/office/powerpoint/2010/main" val="2530292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on_Arts_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320" y="6198235"/>
            <a:ext cx="2519680" cy="65976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76671"/>
            <a:ext cx="3816424" cy="614703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0542" y="476671"/>
            <a:ext cx="3619764" cy="5721564"/>
          </a:xfrm>
          <a:prstGeom prst="rect">
            <a:avLst/>
          </a:prstGeom>
        </p:spPr>
      </p:pic>
    </p:spTree>
    <p:extLst>
      <p:ext uri="{BB962C8B-B14F-4D97-AF65-F5344CB8AC3E}">
        <p14:creationId xmlns:p14="http://schemas.microsoft.com/office/powerpoint/2010/main" val="577218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3390</Words>
  <Application>Microsoft Office PowerPoint</Application>
  <PresentationFormat>On-screen Show (4:3)</PresentationFormat>
  <Paragraphs>188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Tan</dc:creator>
  <cp:lastModifiedBy>Connolly, Tiffany</cp:lastModifiedBy>
  <cp:revision>119</cp:revision>
  <cp:lastPrinted>2017-06-02T05:23:27Z</cp:lastPrinted>
  <dcterms:created xsi:type="dcterms:W3CDTF">2016-11-21T04:18:21Z</dcterms:created>
  <dcterms:modified xsi:type="dcterms:W3CDTF">2017-06-19T12:51:30Z</dcterms:modified>
</cp:coreProperties>
</file>