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9" r:id="rId5"/>
    <p:sldId id="279" r:id="rId6"/>
    <p:sldId id="285" r:id="rId7"/>
    <p:sldId id="270" r:id="rId8"/>
    <p:sldId id="289" r:id="rId9"/>
    <p:sldId id="288" r:id="rId10"/>
    <p:sldId id="286" r:id="rId11"/>
    <p:sldId id="287" r:id="rId12"/>
    <p:sldId id="275" r:id="rId13"/>
    <p:sldId id="272" r:id="rId14"/>
    <p:sldId id="280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BC543-EF89-40F0-9FBA-26AC2541BD70}" type="datetimeFigureOut">
              <a:rPr lang="fr-BE" smtClean="0"/>
              <a:t>13/06/2017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12943-321B-479A-AC31-031132DE142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2943-321B-479A-AC31-031132DE1424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466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2D9-BCF2-4DAE-B672-91096F5CE9AB}" type="datetimeFigureOut">
              <a:rPr lang="fr-BE" smtClean="0"/>
              <a:t>13/06/2017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A70D-7B48-47DB-B782-2CBF3CF2190D}" type="slidenum">
              <a:rPr lang="fr-BE" smtClean="0"/>
              <a:t>‹#›</a:t>
            </a:fld>
            <a:endParaRPr lang="fr-B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61248"/>
            <a:ext cx="1165116" cy="109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2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2D9-BCF2-4DAE-B672-91096F5CE9AB}" type="datetimeFigureOut">
              <a:rPr lang="fr-BE" smtClean="0"/>
              <a:t>13/06/2017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A70D-7B48-47DB-B782-2CBF3CF219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463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2D9-BCF2-4DAE-B672-91096F5CE9AB}" type="datetimeFigureOut">
              <a:rPr lang="fr-BE" smtClean="0"/>
              <a:t>13/06/2017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A70D-7B48-47DB-B782-2CBF3CF219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785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2D9-BCF2-4DAE-B672-91096F5CE9AB}" type="datetimeFigureOut">
              <a:rPr lang="fr-BE" smtClean="0"/>
              <a:t>13/06/2017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A70D-7B48-47DB-B782-2CBF3CF219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120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2D9-BCF2-4DAE-B672-91096F5CE9AB}" type="datetimeFigureOut">
              <a:rPr lang="fr-BE" smtClean="0"/>
              <a:t>13/06/2017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A70D-7B48-47DB-B782-2CBF3CF219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755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2D9-BCF2-4DAE-B672-91096F5CE9AB}" type="datetimeFigureOut">
              <a:rPr lang="fr-BE" smtClean="0"/>
              <a:t>13/06/2017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A70D-7B48-47DB-B782-2CBF3CF219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26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2D9-BCF2-4DAE-B672-91096F5CE9AB}" type="datetimeFigureOut">
              <a:rPr lang="fr-BE" smtClean="0"/>
              <a:t>13/06/2017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A70D-7B48-47DB-B782-2CBF3CF219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567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2D9-BCF2-4DAE-B672-91096F5CE9AB}" type="datetimeFigureOut">
              <a:rPr lang="fr-BE" smtClean="0"/>
              <a:t>13/06/2017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A70D-7B48-47DB-B782-2CBF3CF219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458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2D9-BCF2-4DAE-B672-91096F5CE9AB}" type="datetimeFigureOut">
              <a:rPr lang="fr-BE" smtClean="0"/>
              <a:t>13/06/2017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A70D-7B48-47DB-B782-2CBF3CF219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62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2D9-BCF2-4DAE-B672-91096F5CE9AB}" type="datetimeFigureOut">
              <a:rPr lang="fr-BE" smtClean="0"/>
              <a:t>13/06/2017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A70D-7B48-47DB-B782-2CBF3CF219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282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2D9-BCF2-4DAE-B672-91096F5CE9AB}" type="datetimeFigureOut">
              <a:rPr lang="fr-BE" smtClean="0"/>
              <a:t>13/06/2017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A70D-7B48-47DB-B782-2CBF3CF219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968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 l="7000" t="-1000" r="8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082D9-BCF2-4DAE-B672-91096F5CE9AB}" type="datetimeFigureOut">
              <a:rPr lang="fr-BE" smtClean="0"/>
              <a:t>13/06/2017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4A70D-7B48-47DB-B782-2CBF3CF219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613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80066" y="1171936"/>
            <a:ext cx="6380759" cy="3552463"/>
          </a:xfrm>
        </p:spPr>
        <p:txBody>
          <a:bodyPr>
            <a:normAutofit/>
          </a:bodyPr>
          <a:lstStyle/>
          <a:p>
            <a:r>
              <a:rPr lang="fr-BE" sz="2400" b="1" dirty="0">
                <a:solidFill>
                  <a:schemeClr val="tx1"/>
                </a:solidFill>
              </a:rPr>
              <a:t>Data collection on </a:t>
            </a:r>
            <a:r>
              <a:rPr lang="fr-BE" sz="2400" b="1" dirty="0" err="1">
                <a:solidFill>
                  <a:schemeClr val="tx1"/>
                </a:solidFill>
              </a:rPr>
              <a:t>homelessness</a:t>
            </a:r>
            <a:r>
              <a:rPr lang="fr-BE" sz="2400" b="1" dirty="0">
                <a:solidFill>
                  <a:schemeClr val="tx1"/>
                </a:solidFill>
              </a:rPr>
              <a:t> in EU: </a:t>
            </a:r>
          </a:p>
          <a:p>
            <a:r>
              <a:rPr lang="fr-BE" sz="2400" b="1" dirty="0" err="1">
                <a:solidFill>
                  <a:schemeClr val="tx1"/>
                </a:solidFill>
              </a:rPr>
              <a:t>Recent</a:t>
            </a:r>
            <a:r>
              <a:rPr lang="fr-BE" sz="2400" b="1" dirty="0">
                <a:solidFill>
                  <a:schemeClr val="tx1"/>
                </a:solidFill>
              </a:rPr>
              <a:t> Eurostat initiative </a:t>
            </a:r>
            <a:r>
              <a:rPr lang="fr-BE" sz="2400" b="1" dirty="0" err="1">
                <a:solidFill>
                  <a:schemeClr val="tx1"/>
                </a:solidFill>
              </a:rPr>
              <a:t>explained</a:t>
            </a:r>
            <a:r>
              <a:rPr lang="fr-BE" sz="2400" dirty="0">
                <a:solidFill>
                  <a:schemeClr val="tx1"/>
                </a:solidFill>
              </a:rPr>
              <a:t> </a:t>
            </a:r>
          </a:p>
          <a:p>
            <a:r>
              <a:rPr lang="fr-BE" sz="2400" dirty="0">
                <a:solidFill>
                  <a:schemeClr val="tx1"/>
                </a:solidFill>
              </a:rPr>
              <a:t>Contribution FEANTSA </a:t>
            </a:r>
          </a:p>
          <a:p>
            <a:r>
              <a:rPr lang="fr-BE" sz="2000" i="1" dirty="0">
                <a:solidFill>
                  <a:schemeClr val="tx1"/>
                </a:solidFill>
              </a:rPr>
              <a:t>IGH Conference </a:t>
            </a:r>
          </a:p>
          <a:p>
            <a:r>
              <a:rPr lang="fr-BE" sz="2000" i="1" dirty="0" err="1">
                <a:solidFill>
                  <a:schemeClr val="tx1"/>
                </a:solidFill>
              </a:rPr>
              <a:t>Ending</a:t>
            </a:r>
            <a:r>
              <a:rPr lang="fr-BE" sz="2000" i="1" dirty="0">
                <a:solidFill>
                  <a:schemeClr val="tx1"/>
                </a:solidFill>
              </a:rPr>
              <a:t> </a:t>
            </a:r>
            <a:r>
              <a:rPr lang="fr-BE" sz="2000" i="1" dirty="0" err="1">
                <a:solidFill>
                  <a:schemeClr val="tx1"/>
                </a:solidFill>
              </a:rPr>
              <a:t>street</a:t>
            </a:r>
            <a:r>
              <a:rPr lang="fr-BE" sz="2000" i="1" dirty="0">
                <a:solidFill>
                  <a:schemeClr val="tx1"/>
                </a:solidFill>
              </a:rPr>
              <a:t> </a:t>
            </a:r>
            <a:r>
              <a:rPr lang="fr-BE" sz="2000" i="1" dirty="0" err="1">
                <a:solidFill>
                  <a:schemeClr val="tx1"/>
                </a:solidFill>
              </a:rPr>
              <a:t>homelessness</a:t>
            </a:r>
            <a:r>
              <a:rPr lang="fr-BE" sz="2000" i="1" dirty="0">
                <a:solidFill>
                  <a:schemeClr val="tx1"/>
                </a:solidFill>
              </a:rPr>
              <a:t> in </a:t>
            </a:r>
            <a:r>
              <a:rPr lang="fr-BE" sz="2000" i="1" dirty="0" err="1">
                <a:solidFill>
                  <a:schemeClr val="tx1"/>
                </a:solidFill>
              </a:rPr>
              <a:t>your</a:t>
            </a:r>
            <a:r>
              <a:rPr lang="fr-BE" sz="2000" i="1" dirty="0">
                <a:solidFill>
                  <a:schemeClr val="tx1"/>
                </a:solidFill>
              </a:rPr>
              <a:t> city</a:t>
            </a:r>
          </a:p>
          <a:p>
            <a:r>
              <a:rPr lang="fr-BE" sz="2000" i="1" dirty="0">
                <a:solidFill>
                  <a:schemeClr val="tx1"/>
                </a:solidFill>
              </a:rPr>
              <a:t>5/6 June 2017 - Chicago</a:t>
            </a:r>
          </a:p>
        </p:txBody>
      </p:sp>
    </p:spTree>
    <p:extLst>
      <p:ext uri="{BB962C8B-B14F-4D97-AF65-F5344CB8AC3E}">
        <p14:creationId xmlns:p14="http://schemas.microsoft.com/office/powerpoint/2010/main" val="1264294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trends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600"/>
            <a:ext cx="8229600" cy="4525963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Growing </a:t>
            </a:r>
          </a:p>
          <a:p>
            <a:pPr lvl="1"/>
            <a:r>
              <a:rPr lang="en-GB" dirty="0"/>
              <a:t>Except FI</a:t>
            </a:r>
          </a:p>
          <a:p>
            <a:pPr lvl="1"/>
            <a:r>
              <a:rPr lang="en-GB" dirty="0"/>
              <a:t>Rapidly in many States </a:t>
            </a:r>
          </a:p>
          <a:p>
            <a:r>
              <a:rPr lang="en-GB" dirty="0"/>
              <a:t>Profile </a:t>
            </a:r>
          </a:p>
          <a:p>
            <a:pPr lvl="1"/>
            <a:r>
              <a:rPr lang="en-GB" dirty="0"/>
              <a:t>Growth young &amp; family </a:t>
            </a:r>
          </a:p>
          <a:p>
            <a:r>
              <a:rPr lang="en-GB" dirty="0"/>
              <a:t>Causes </a:t>
            </a:r>
          </a:p>
          <a:p>
            <a:pPr lvl="1"/>
            <a:r>
              <a:rPr lang="en-GB" dirty="0"/>
              <a:t>Increasingly changes to social welfare system / dysfunctional housing markets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682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83202" y="443561"/>
            <a:ext cx="12347535" cy="641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65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Eurostat specific module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2018 </a:t>
            </a:r>
          </a:p>
          <a:p>
            <a:r>
              <a:rPr lang="en-GB" dirty="0"/>
              <a:t>Module on material deprivation &amp; well being &amp; housing difficulties </a:t>
            </a:r>
          </a:p>
          <a:p>
            <a:r>
              <a:rPr lang="en-GB" dirty="0"/>
              <a:t>Questions on past experience of homelessness </a:t>
            </a:r>
          </a:p>
          <a:p>
            <a:r>
              <a:rPr lang="en-GB" dirty="0"/>
              <a:t>Voluntary </a:t>
            </a:r>
          </a:p>
          <a:p>
            <a:pPr lvl="1"/>
            <a:r>
              <a:rPr lang="en-GB" dirty="0"/>
              <a:t>NSI not keen on more…</a:t>
            </a:r>
          </a:p>
          <a:p>
            <a:r>
              <a:rPr lang="en-GB" dirty="0"/>
              <a:t>Maybe integrated in new EU Regulation of social surveys post 2020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12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257800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Have you ever been “homeless”?</a:t>
            </a:r>
          </a:p>
          <a:p>
            <a:pPr lvl="1"/>
            <a:r>
              <a:rPr lang="en-GB" dirty="0"/>
              <a:t>Rough sleeping</a:t>
            </a:r>
          </a:p>
          <a:p>
            <a:pPr lvl="1"/>
            <a:r>
              <a:rPr lang="en-GB" dirty="0"/>
              <a:t>Homeless shelter</a:t>
            </a:r>
          </a:p>
          <a:p>
            <a:pPr lvl="1"/>
            <a:r>
              <a:rPr lang="en-GB" dirty="0"/>
              <a:t>Family/friends</a:t>
            </a:r>
          </a:p>
          <a:p>
            <a:pPr lvl="1"/>
            <a:r>
              <a:rPr lang="en-GB" dirty="0"/>
              <a:t>Place not </a:t>
            </a:r>
            <a:r>
              <a:rPr lang="en-GB" dirty="0" err="1"/>
              <a:t>intented</a:t>
            </a:r>
            <a:r>
              <a:rPr lang="en-GB" dirty="0"/>
              <a:t> as permanent home</a:t>
            </a:r>
          </a:p>
          <a:p>
            <a:r>
              <a:rPr lang="en-GB" dirty="0"/>
              <a:t>Duration of last experience</a:t>
            </a:r>
          </a:p>
          <a:p>
            <a:r>
              <a:rPr lang="en-GB" dirty="0"/>
              <a:t>Main reason</a:t>
            </a:r>
          </a:p>
          <a:p>
            <a:pPr lvl="1"/>
            <a:r>
              <a:rPr lang="en-US" dirty="0"/>
              <a:t>Relationship or family problems </a:t>
            </a:r>
          </a:p>
          <a:p>
            <a:pPr lvl="1"/>
            <a:r>
              <a:rPr lang="en-US" dirty="0"/>
              <a:t>Health problems </a:t>
            </a:r>
          </a:p>
          <a:p>
            <a:pPr lvl="1"/>
            <a:r>
              <a:rPr lang="en-US" dirty="0"/>
              <a:t>Unemployment </a:t>
            </a:r>
          </a:p>
          <a:p>
            <a:pPr lvl="1"/>
            <a:r>
              <a:rPr lang="en-US" dirty="0"/>
              <a:t>End of rental contract </a:t>
            </a:r>
          </a:p>
          <a:p>
            <a:pPr lvl="1"/>
            <a:r>
              <a:rPr lang="en-US" dirty="0"/>
              <a:t>Uninhabitable accommodation </a:t>
            </a:r>
          </a:p>
          <a:p>
            <a:pPr lvl="1"/>
            <a:r>
              <a:rPr lang="en-US" dirty="0"/>
              <a:t>Leaving an institution after a long stay and no home to go to </a:t>
            </a:r>
          </a:p>
          <a:p>
            <a:pPr lvl="1"/>
            <a:r>
              <a:rPr lang="en-US" dirty="0"/>
              <a:t>Financial problems/Insufficient income</a:t>
            </a:r>
          </a:p>
          <a:p>
            <a:pPr lvl="1"/>
            <a:r>
              <a:rPr lang="en-US" dirty="0"/>
              <a:t>Other</a:t>
            </a:r>
          </a:p>
          <a:p>
            <a:r>
              <a:rPr lang="en-US" dirty="0"/>
              <a:t>Other reason</a:t>
            </a:r>
          </a:p>
          <a:p>
            <a:r>
              <a:rPr lang="en-US" dirty="0"/>
              <a:t>Reasons for exiting </a:t>
            </a:r>
          </a:p>
          <a:p>
            <a:pPr lvl="1"/>
            <a:r>
              <a:rPr lang="en-US" dirty="0"/>
              <a:t>Existing,  new or renewed relationship with family or partner </a:t>
            </a:r>
          </a:p>
          <a:p>
            <a:pPr lvl="1"/>
            <a:r>
              <a:rPr lang="en-US" dirty="0"/>
              <a:t>Addressed health problems </a:t>
            </a:r>
          </a:p>
          <a:p>
            <a:pPr lvl="1"/>
            <a:r>
              <a:rPr lang="en-US" dirty="0"/>
              <a:t>Gained employment </a:t>
            </a:r>
          </a:p>
          <a:p>
            <a:pPr lvl="1"/>
            <a:r>
              <a:rPr lang="en-US" dirty="0"/>
              <a:t>Moved into social or </a:t>
            </a:r>
            <a:r>
              <a:rPr lang="en-US" dirty="0" err="1"/>
              <a:t>subsidised</a:t>
            </a:r>
            <a:r>
              <a:rPr lang="en-US" dirty="0"/>
              <a:t> private housing </a:t>
            </a:r>
          </a:p>
          <a:p>
            <a:pPr lvl="1"/>
            <a:r>
              <a:rPr lang="en-US" dirty="0"/>
              <a:t>Other </a:t>
            </a:r>
          </a:p>
          <a:p>
            <a:pPr lvl="1"/>
            <a:r>
              <a:rPr lang="en-US" dirty="0"/>
              <a:t>Still experiencing housing difficulties 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58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Voluntary </a:t>
            </a:r>
          </a:p>
          <a:p>
            <a:r>
              <a:rPr lang="en-GB" dirty="0"/>
              <a:t>Unclarity in definitions</a:t>
            </a:r>
          </a:p>
          <a:p>
            <a:r>
              <a:rPr lang="en-GB" dirty="0"/>
              <a:t>Sample size </a:t>
            </a:r>
          </a:p>
          <a:p>
            <a:pPr lvl="1"/>
            <a:r>
              <a:rPr lang="en-GB" dirty="0"/>
              <a:t>App 10.000 individuals (+16) per State </a:t>
            </a:r>
          </a:p>
          <a:p>
            <a:pPr lvl="1"/>
            <a:r>
              <a:rPr lang="en-GB" dirty="0"/>
              <a:t>Maybe too small to capture statistically relevant into </a:t>
            </a:r>
          </a:p>
        </p:txBody>
      </p:sp>
    </p:spTree>
    <p:extLst>
      <p:ext uri="{BB962C8B-B14F-4D97-AF65-F5344CB8AC3E}">
        <p14:creationId xmlns:p14="http://schemas.microsoft.com/office/powerpoint/2010/main" val="314214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Thank you for your attention</a:t>
            </a:r>
          </a:p>
          <a:p>
            <a:r>
              <a:rPr lang="en-GB" dirty="0"/>
              <a:t>Freek.Spinnewijn@feantsa.org</a:t>
            </a:r>
          </a:p>
        </p:txBody>
      </p:sp>
    </p:spTree>
    <p:extLst>
      <p:ext uri="{BB962C8B-B14F-4D97-AF65-F5344CB8AC3E}">
        <p14:creationId xmlns:p14="http://schemas.microsoft.com/office/powerpoint/2010/main" val="3266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 collection on homelessness in EU: quick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State level </a:t>
            </a:r>
          </a:p>
          <a:p>
            <a:pPr lvl="1"/>
            <a:r>
              <a:rPr lang="en-GB" dirty="0"/>
              <a:t>Most no data </a:t>
            </a:r>
          </a:p>
          <a:p>
            <a:pPr lvl="1"/>
            <a:r>
              <a:rPr lang="en-GB" dirty="0"/>
              <a:t>Regular large surveys </a:t>
            </a:r>
          </a:p>
          <a:p>
            <a:pPr lvl="2"/>
            <a:r>
              <a:rPr lang="en-GB" dirty="0"/>
              <a:t>FR, ES, IT</a:t>
            </a:r>
          </a:p>
          <a:p>
            <a:pPr lvl="1"/>
            <a:r>
              <a:rPr lang="en-GB" dirty="0"/>
              <a:t>Solid data (admin, surveys, NGO)</a:t>
            </a:r>
          </a:p>
          <a:p>
            <a:pPr lvl="2"/>
            <a:r>
              <a:rPr lang="en-GB" dirty="0"/>
              <a:t>DK, IE, NL </a:t>
            </a:r>
          </a:p>
          <a:p>
            <a:pPr lvl="1"/>
            <a:r>
              <a:rPr lang="en-GB" dirty="0"/>
              <a:t>Not comparable across borders</a:t>
            </a:r>
          </a:p>
          <a:p>
            <a:r>
              <a:rPr lang="en-GB" dirty="0"/>
              <a:t>Local level </a:t>
            </a:r>
          </a:p>
          <a:p>
            <a:pPr lvl="1"/>
            <a:r>
              <a:rPr lang="en-GB" dirty="0"/>
              <a:t>Regular surveys</a:t>
            </a:r>
          </a:p>
          <a:p>
            <a:pPr lvl="1"/>
            <a:r>
              <a:rPr lang="en-GB" dirty="0"/>
              <a:t>Quality of data</a:t>
            </a:r>
          </a:p>
          <a:p>
            <a:r>
              <a:rPr lang="en-GB" dirty="0"/>
              <a:t>EU </a:t>
            </a:r>
          </a:p>
          <a:p>
            <a:pPr lvl="1"/>
            <a:r>
              <a:rPr lang="en-GB" dirty="0"/>
              <a:t>Nothing </a:t>
            </a:r>
          </a:p>
          <a:p>
            <a:pPr lvl="1"/>
            <a:r>
              <a:rPr lang="en-GB" dirty="0"/>
              <a:t>Huge ethical problems </a:t>
            </a:r>
          </a:p>
          <a:p>
            <a:pPr lvl="1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113908" y="3244334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Alice Chapman-Hatchett 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6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data -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Better data – better policies?!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Missing </a:t>
            </a:r>
          </a:p>
          <a:p>
            <a:pPr lvl="1"/>
            <a:r>
              <a:rPr lang="en-GB" dirty="0"/>
              <a:t>Time people are homeless </a:t>
            </a:r>
          </a:p>
          <a:p>
            <a:pPr lvl="2"/>
            <a:r>
              <a:rPr lang="en-GB" dirty="0"/>
              <a:t>Chronic, Episodical, Transitional </a:t>
            </a:r>
          </a:p>
          <a:p>
            <a:pPr lvl="2"/>
            <a:r>
              <a:rPr lang="en-GB" dirty="0"/>
              <a:t>Link with complexity of need </a:t>
            </a:r>
          </a:p>
          <a:p>
            <a:pPr lvl="1"/>
            <a:r>
              <a:rPr lang="en-GB" dirty="0"/>
              <a:t>Pathways in and out </a:t>
            </a:r>
          </a:p>
          <a:p>
            <a:pPr lvl="2"/>
            <a:r>
              <a:rPr lang="en-GB" dirty="0"/>
              <a:t>Reasons 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32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data at EU level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3068"/>
            <a:ext cx="8449733" cy="5334000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EU-SILC </a:t>
            </a:r>
          </a:p>
          <a:p>
            <a:pPr lvl="1"/>
            <a:r>
              <a:rPr lang="en-GB" dirty="0"/>
              <a:t>Household survey</a:t>
            </a:r>
          </a:p>
          <a:p>
            <a:pPr lvl="2"/>
            <a:r>
              <a:rPr lang="en-GB" dirty="0"/>
              <a:t>Housing exclusion</a:t>
            </a:r>
          </a:p>
          <a:p>
            <a:pPr lvl="3"/>
            <a:r>
              <a:rPr lang="en-GB" dirty="0"/>
              <a:t>Housing costs </a:t>
            </a:r>
          </a:p>
          <a:p>
            <a:pPr lvl="4"/>
            <a:r>
              <a:rPr lang="en-GB" dirty="0"/>
              <a:t>Housing cost overburden </a:t>
            </a:r>
          </a:p>
          <a:p>
            <a:pPr lvl="5"/>
            <a:r>
              <a:rPr lang="en-GB" dirty="0"/>
              <a:t>40% of income</a:t>
            </a:r>
          </a:p>
          <a:p>
            <a:pPr lvl="3"/>
            <a:r>
              <a:rPr lang="en-GB" dirty="0"/>
              <a:t>Housing deprivation </a:t>
            </a:r>
          </a:p>
          <a:p>
            <a:pPr lvl="4"/>
            <a:r>
              <a:rPr lang="en-GB" dirty="0"/>
              <a:t>Overcrowding </a:t>
            </a:r>
          </a:p>
          <a:p>
            <a:pPr lvl="4"/>
            <a:r>
              <a:rPr lang="en-GB" dirty="0"/>
              <a:t>Quality housing </a:t>
            </a:r>
          </a:p>
          <a:p>
            <a:pPr lvl="3"/>
            <a:r>
              <a:rPr lang="en-GB" dirty="0"/>
              <a:t>Specific modules </a:t>
            </a:r>
          </a:p>
          <a:p>
            <a:pPr lvl="4"/>
            <a:r>
              <a:rPr lang="en-GB" dirty="0"/>
              <a:t>Reasons loss of housing</a:t>
            </a:r>
          </a:p>
          <a:p>
            <a:pPr lvl="2"/>
            <a:r>
              <a:rPr lang="en-GB" dirty="0"/>
              <a:t>No homelessness</a:t>
            </a:r>
          </a:p>
          <a:p>
            <a:r>
              <a:rPr lang="en-GB" dirty="0" err="1"/>
              <a:t>Eurofound</a:t>
            </a:r>
            <a:endParaRPr lang="en-GB" dirty="0"/>
          </a:p>
          <a:p>
            <a:pPr lvl="1"/>
            <a:r>
              <a:rPr lang="en-GB" dirty="0"/>
              <a:t>Quality of life household survey </a:t>
            </a:r>
          </a:p>
          <a:p>
            <a:pPr lvl="2"/>
            <a:r>
              <a:rPr lang="en-GB" dirty="0"/>
              <a:t>More detail on housing exclusion </a:t>
            </a:r>
          </a:p>
          <a:p>
            <a:r>
              <a:rPr lang="en-GB" dirty="0"/>
              <a:t>Eurobarometer</a:t>
            </a:r>
          </a:p>
          <a:p>
            <a:pPr lvl="1"/>
            <a:r>
              <a:rPr lang="en-GB" dirty="0"/>
              <a:t>Public opinion surveys</a:t>
            </a:r>
          </a:p>
          <a:p>
            <a:pPr lvl="2"/>
            <a:r>
              <a:rPr lang="en-GB" dirty="0"/>
              <a:t>Fear of becoming homeless … </a:t>
            </a:r>
          </a:p>
          <a:p>
            <a:r>
              <a:rPr lang="en-GB" dirty="0"/>
              <a:t>OECD </a:t>
            </a:r>
          </a:p>
          <a:p>
            <a:pPr lvl="1"/>
            <a:r>
              <a:rPr lang="en-GB" dirty="0"/>
              <a:t>Pooling data MS </a:t>
            </a:r>
          </a:p>
          <a:p>
            <a:pPr lvl="2"/>
            <a:r>
              <a:rPr lang="en-GB" dirty="0"/>
              <a:t>Housing exclusion data base </a:t>
            </a:r>
          </a:p>
          <a:p>
            <a:pPr lvl="3"/>
            <a:r>
              <a:rPr lang="en-GB" dirty="0"/>
              <a:t>Quality! </a:t>
            </a:r>
          </a:p>
          <a:p>
            <a:r>
              <a:rPr lang="en-GB" dirty="0"/>
              <a:t>Eurostat Census 2011</a:t>
            </a:r>
          </a:p>
          <a:p>
            <a:pPr lvl="1"/>
            <a:r>
              <a:rPr lang="en-GB" dirty="0"/>
              <a:t>Homeless need to be included</a:t>
            </a:r>
          </a:p>
        </p:txBody>
      </p:sp>
    </p:spTree>
    <p:extLst>
      <p:ext uri="{BB962C8B-B14F-4D97-AF65-F5344CB8AC3E}">
        <p14:creationId xmlns:p14="http://schemas.microsoft.com/office/powerpoint/2010/main" val="252984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7" y="96838"/>
            <a:ext cx="8331200" cy="749829"/>
          </a:xfrm>
        </p:spPr>
        <p:txBody>
          <a:bodyPr>
            <a:normAutofit fontScale="90000"/>
          </a:bodyPr>
          <a:lstStyle/>
          <a:p>
            <a:r>
              <a:rPr lang="en-GB" dirty="0"/>
              <a:t>Eurobarometer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842" y="918464"/>
            <a:ext cx="5825250" cy="587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0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30705"/>
            <a:ext cx="7933267" cy="665162"/>
          </a:xfrm>
        </p:spPr>
        <p:txBody>
          <a:bodyPr>
            <a:normAutofit fontScale="90000"/>
          </a:bodyPr>
          <a:lstStyle/>
          <a:p>
            <a:r>
              <a:rPr lang="en-GB" dirty="0"/>
              <a:t>Eurobarometer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549" y="1092200"/>
            <a:ext cx="6556022" cy="59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1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Census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200" y="1600200"/>
            <a:ext cx="4112682" cy="524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3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74638"/>
            <a:ext cx="8331200" cy="707495"/>
          </a:xfrm>
        </p:spPr>
        <p:txBody>
          <a:bodyPr>
            <a:normAutofit fontScale="90000"/>
          </a:bodyPr>
          <a:lstStyle/>
          <a:p>
            <a:r>
              <a:rPr lang="en-GB" dirty="0"/>
              <a:t>OECD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068" y="972519"/>
            <a:ext cx="6392332" cy="57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7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many </a:t>
            </a:r>
            <a:r>
              <a:rPr lang="en-GB" dirty="0" err="1"/>
              <a:t>ppl</a:t>
            </a:r>
            <a:r>
              <a:rPr lang="en-GB" dirty="0"/>
              <a:t> are homeless in EU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  <a:p>
            <a:r>
              <a:rPr lang="en-GB" dirty="0"/>
              <a:t>???? </a:t>
            </a:r>
          </a:p>
          <a:p>
            <a:r>
              <a:rPr lang="en-GB" dirty="0"/>
              <a:t>Rough estimate</a:t>
            </a:r>
          </a:p>
          <a:p>
            <a:pPr lvl="1"/>
            <a:r>
              <a:rPr lang="en-GB" dirty="0"/>
              <a:t>4 million per year </a:t>
            </a:r>
          </a:p>
          <a:p>
            <a:r>
              <a:rPr lang="en-GB" dirty="0"/>
              <a:t>Academically not robust</a:t>
            </a:r>
          </a:p>
          <a:p>
            <a:pPr lvl="1"/>
            <a:r>
              <a:rPr lang="en-GB" dirty="0"/>
              <a:t>400.000 in shelter/street any given date</a:t>
            </a:r>
          </a:p>
          <a:p>
            <a:pPr lvl="2"/>
            <a:r>
              <a:rPr lang="en-GB" dirty="0"/>
              <a:t>No data for ½ MS </a:t>
            </a:r>
          </a:p>
          <a:p>
            <a:pPr lvl="2"/>
            <a:r>
              <a:rPr lang="en-GB" dirty="0"/>
              <a:t>Extrapolation on basis population</a:t>
            </a:r>
          </a:p>
          <a:p>
            <a:pPr lvl="2"/>
            <a:r>
              <a:rPr lang="en-GB" dirty="0"/>
              <a:t>Indication underestimate </a:t>
            </a:r>
          </a:p>
          <a:p>
            <a:pPr lvl="3"/>
            <a:r>
              <a:rPr lang="en-GB" dirty="0"/>
              <a:t>Service paradox ! </a:t>
            </a:r>
          </a:p>
          <a:p>
            <a:pPr lvl="1"/>
            <a:r>
              <a:rPr lang="en-GB" dirty="0"/>
              <a:t>Facto 10 – PIT/prevalence </a:t>
            </a:r>
          </a:p>
          <a:p>
            <a:pPr lvl="2"/>
            <a:r>
              <a:rPr lang="en-GB" dirty="0"/>
              <a:t>Indications overestimate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58667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template with 2016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2" ma:contentTypeDescription="Create a new document." ma:contentTypeScope="" ma:versionID="4187ecf09b48ab26f869f2dbf04b96a9">
  <xsd:schema xmlns:xsd="http://www.w3.org/2001/XMLSchema" xmlns:xs="http://www.w3.org/2001/XMLSchema" xmlns:p="http://schemas.microsoft.com/office/2006/metadata/properties" xmlns:ns2="eb4defa2-306d-42f3-a45c-d773604bc3b6" targetNamespace="http://schemas.microsoft.com/office/2006/metadata/properties" ma:root="true" ma:fieldsID="034ae6cc2b15c950b6436605383d4e8c" ns2:_="">
    <xsd:import namespace="eb4defa2-306d-42f3-a45c-d773604bc3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1CFD88-051F-4BE1-A492-0EB45A9D9D7D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eb4defa2-306d-42f3-a45c-d773604bc3b6"/>
    <ds:schemaRef ds:uri="http://www.w3.org/XML/1998/namespace"/>
    <ds:schemaRef ds:uri="http://purl.org/dc/elements/1.1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9A97C0A-E1BD-4E35-8A14-5B20A35A7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4defa2-306d-42f3-a45c-d773604bc3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1194C0-5DC3-4AC8-8475-CA8BE21A96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6070</TotalTime>
  <Words>393</Words>
  <Application>Microsoft Office PowerPoint</Application>
  <PresentationFormat>On-screen Show (4:3)</PresentationFormat>
  <Paragraphs>130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Presentation template with 2016 logo</vt:lpstr>
      <vt:lpstr>PowerPoint Presentation</vt:lpstr>
      <vt:lpstr>Data collection on homelessness in EU: quick overview </vt:lpstr>
      <vt:lpstr>Link data - policy</vt:lpstr>
      <vt:lpstr>What data at EU level </vt:lpstr>
      <vt:lpstr>Eurobarometer</vt:lpstr>
      <vt:lpstr>Eurobarometer</vt:lpstr>
      <vt:lpstr>Census</vt:lpstr>
      <vt:lpstr>OECD</vt:lpstr>
      <vt:lpstr>How many ppl are homeless in EU </vt:lpstr>
      <vt:lpstr>What trends </vt:lpstr>
      <vt:lpstr>PowerPoint Presentation</vt:lpstr>
      <vt:lpstr>Eurostat specific module </vt:lpstr>
      <vt:lpstr>What questions</vt:lpstr>
      <vt:lpstr>But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March 2017 European Parliament</dc:title>
  <dc:creator>user</dc:creator>
  <cp:lastModifiedBy>Connolly, Tiffany</cp:lastModifiedBy>
  <cp:revision>29</cp:revision>
  <dcterms:modified xsi:type="dcterms:W3CDTF">2017-06-13T17:44:43Z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  <property fmtid="{D5CDD505-2E9C-101B-9397-08002B2CF9AE}" pid="3" name="Order">
    <vt:r8>2000</vt:r8>
  </property>
  <property fmtid="{D5CDD505-2E9C-101B-9397-08002B2CF9AE}" pid="4" name="_CopySource">
    <vt:lpwstr>https://feantsa-my.sharepoint.com/personal/chloe_serme-morin_feantsa_org/Documents/Presentation 21 March.pptx</vt:lpwstr>
  </property>
</Properties>
</file>