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</p:sldIdLst>
  <p:sldSz cx="10693400" cy="7561263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7" autoAdjust="0"/>
    <p:restoredTop sz="94638" autoAdjust="0"/>
  </p:normalViewPr>
  <p:slideViewPr>
    <p:cSldViewPr>
      <p:cViewPr>
        <p:scale>
          <a:sx n="80" d="100"/>
          <a:sy n="80" d="100"/>
        </p:scale>
        <p:origin x="-1290" y="-18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54D4-618D-4C9D-97F9-ED888ECC8C98}" type="datetimeFigureOut">
              <a:rPr lang="fr-FR" smtClean="0"/>
              <a:pPr/>
              <a:t>31/10/2016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50E3-6DC8-4CE1-98E4-D9D07381B5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54D4-618D-4C9D-97F9-ED888ECC8C98}" type="datetimeFigureOut">
              <a:rPr lang="fr-FR" smtClean="0"/>
              <a:pPr/>
              <a:t>31/10/2016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50E3-6DC8-4CE1-98E4-D9D07381B5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54D4-618D-4C9D-97F9-ED888ECC8C98}" type="datetimeFigureOut">
              <a:rPr lang="fr-FR" smtClean="0"/>
              <a:pPr/>
              <a:t>31/10/2016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50E3-6DC8-4CE1-98E4-D9D07381B5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54D4-618D-4C9D-97F9-ED888ECC8C98}" type="datetimeFigureOut">
              <a:rPr lang="fr-FR" smtClean="0"/>
              <a:pPr/>
              <a:t>31/10/2016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50E3-6DC8-4CE1-98E4-D9D07381B5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54D4-618D-4C9D-97F9-ED888ECC8C98}" type="datetimeFigureOut">
              <a:rPr lang="fr-FR" smtClean="0"/>
              <a:pPr/>
              <a:t>31/10/2016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50E3-6DC8-4CE1-98E4-D9D07381B5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54D4-618D-4C9D-97F9-ED888ECC8C98}" type="datetimeFigureOut">
              <a:rPr lang="fr-FR" smtClean="0"/>
              <a:pPr/>
              <a:t>31/10/2016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50E3-6DC8-4CE1-98E4-D9D07381B5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54D4-618D-4C9D-97F9-ED888ECC8C98}" type="datetimeFigureOut">
              <a:rPr lang="fr-FR" smtClean="0"/>
              <a:pPr/>
              <a:t>31/10/2016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50E3-6DC8-4CE1-98E4-D9D07381B5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54D4-618D-4C9D-97F9-ED888ECC8C98}" type="datetimeFigureOut">
              <a:rPr lang="fr-FR" smtClean="0"/>
              <a:pPr/>
              <a:t>31/10/2016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50E3-6DC8-4CE1-98E4-D9D07381B5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54D4-618D-4C9D-97F9-ED888ECC8C98}" type="datetimeFigureOut">
              <a:rPr lang="fr-FR" smtClean="0"/>
              <a:pPr/>
              <a:t>31/10/2016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50E3-6DC8-4CE1-98E4-D9D07381B5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54D4-618D-4C9D-97F9-ED888ECC8C98}" type="datetimeFigureOut">
              <a:rPr lang="fr-FR" smtClean="0"/>
              <a:pPr/>
              <a:t>31/10/2016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50E3-6DC8-4CE1-98E4-D9D07381B5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54D4-618D-4C9D-97F9-ED888ECC8C98}" type="datetimeFigureOut">
              <a:rPr lang="fr-FR" smtClean="0"/>
              <a:pPr/>
              <a:t>31/10/2016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50E3-6DC8-4CE1-98E4-D9D07381B5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354D4-618D-4C9D-97F9-ED888ECC8C98}" type="datetimeFigureOut">
              <a:rPr lang="fr-FR" smtClean="0"/>
              <a:pPr/>
              <a:t>31/10/2016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E50E3-6DC8-4CE1-98E4-D9D07381B5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6921875" y="135226"/>
            <a:ext cx="3555395" cy="3150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 smtClean="0">
                <a:solidFill>
                  <a:srgbClr val="00B0F0"/>
                </a:solidFill>
                <a:latin typeface="KG Makes You Stronger" pitchFamily="2" charset="0"/>
              </a:rPr>
              <a:t>Classe </a:t>
            </a:r>
            <a:r>
              <a:rPr lang="fr-FR" sz="1800" dirty="0" smtClean="0">
                <a:solidFill>
                  <a:srgbClr val="00B0F0"/>
                </a:solidFill>
                <a:latin typeface="Script cole" pitchFamily="2" charset="0"/>
              </a:rPr>
              <a:t>MS-GS</a:t>
            </a:r>
            <a:endParaRPr lang="fr-FR" sz="1800" dirty="0">
              <a:solidFill>
                <a:srgbClr val="00B0F0"/>
              </a:solidFill>
              <a:latin typeface="KG Makes You Stronger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736410" y="495266"/>
            <a:ext cx="7605845" cy="945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rgbClr val="FF0000"/>
                </a:solidFill>
                <a:latin typeface="KG Makes You Stronger" pitchFamily="2" charset="0"/>
              </a:rPr>
              <a:t>Domaine d’activités : : s’approprier le langage, échanger, s’exprimer., devenir élève</a:t>
            </a:r>
            <a:endParaRPr lang="fr-FR" sz="1800" dirty="0" smtClean="0">
              <a:solidFill>
                <a:srgbClr val="FF0000"/>
              </a:solidFill>
              <a:latin typeface="KG Makes You Stronger" pitchFamily="2" charset="0"/>
            </a:endParaRPr>
          </a:p>
          <a:p>
            <a:r>
              <a:rPr lang="fr-FR" sz="1100" dirty="0" smtClean="0">
                <a:solidFill>
                  <a:srgbClr val="00B0F0"/>
                </a:solidFill>
                <a:latin typeface="KG Makes You Stronger" pitchFamily="2" charset="0"/>
              </a:rPr>
              <a:t>	Accueil </a:t>
            </a:r>
            <a:r>
              <a:rPr lang="fr-FR" sz="1100" dirty="0" smtClean="0">
                <a:solidFill>
                  <a:schemeClr val="tx1"/>
                </a:solidFill>
                <a:latin typeface="KG Makes You Stronger" pitchFamily="2" charset="0"/>
              </a:rPr>
              <a:t>:  </a:t>
            </a:r>
            <a:r>
              <a:rPr lang="fr-FR" sz="1100" dirty="0" smtClean="0">
                <a:solidFill>
                  <a:schemeClr val="tx1"/>
                </a:solidFill>
                <a:latin typeface="ZDingbats"/>
              </a:rPr>
              <a:t>4</a:t>
            </a:r>
            <a:r>
              <a:rPr lang="fr-FR" sz="1100" dirty="0" smtClean="0">
                <a:solidFill>
                  <a:schemeClr val="tx1"/>
                </a:solidFill>
                <a:latin typeface="KG Makes You Stronger" pitchFamily="2" charset="0"/>
              </a:rPr>
              <a:t> Les enfants placent leur étiquettes sur le tableau des présents</a:t>
            </a:r>
          </a:p>
          <a:p>
            <a:r>
              <a:rPr lang="fr-FR" sz="1100" dirty="0" smtClean="0">
                <a:solidFill>
                  <a:schemeClr val="tx1"/>
                </a:solidFill>
                <a:latin typeface="KG Makes You Stronger" pitchFamily="2" charset="0"/>
              </a:rPr>
              <a:t>	              </a:t>
            </a:r>
            <a:r>
              <a:rPr lang="fr-FR" sz="1100" dirty="0" smtClean="0">
                <a:solidFill>
                  <a:schemeClr val="tx1"/>
                </a:solidFill>
                <a:latin typeface="ZDingbats"/>
              </a:rPr>
              <a:t>4</a:t>
            </a:r>
            <a:r>
              <a:rPr lang="fr-FR" sz="1100" dirty="0" smtClean="0">
                <a:solidFill>
                  <a:schemeClr val="tx1"/>
                </a:solidFill>
                <a:latin typeface="KG Makes You Stronger" pitchFamily="2" charset="0"/>
              </a:rPr>
              <a:t> Activités libres au choix selon les propositions de l’enseignante</a:t>
            </a:r>
          </a:p>
          <a:p>
            <a:r>
              <a:rPr lang="fr-FR" sz="1100" dirty="0" smtClean="0">
                <a:solidFill>
                  <a:srgbClr val="00B0F0"/>
                </a:solidFill>
                <a:latin typeface="KG Makes You Stronger" pitchFamily="2" charset="0"/>
              </a:rPr>
              <a:t>	Rituels</a:t>
            </a:r>
            <a:r>
              <a:rPr lang="fr-FR" sz="1100" dirty="0" smtClean="0">
                <a:solidFill>
                  <a:schemeClr val="tx1"/>
                </a:solidFill>
                <a:latin typeface="KG Makes You Stronger" pitchFamily="2" charset="0"/>
              </a:rPr>
              <a:t> :</a:t>
            </a:r>
            <a:r>
              <a:rPr lang="fr-FR" sz="1100" dirty="0" smtClean="0">
                <a:solidFill>
                  <a:schemeClr val="tx1"/>
                </a:solidFill>
                <a:latin typeface="ZDingbats"/>
              </a:rPr>
              <a:t> 4</a:t>
            </a:r>
            <a:r>
              <a:rPr lang="fr-FR" sz="1100" dirty="0" smtClean="0">
                <a:solidFill>
                  <a:schemeClr val="tx1"/>
                </a:solidFill>
                <a:latin typeface="KG Makes You Stronger" pitchFamily="2" charset="0"/>
              </a:rPr>
              <a:t> relaxation, comptine de bonjour , date, présents/absents,, diagramme de la météo, compte des 100 jours,, responsabilité de la journée, planning, quoi de neuf, </a:t>
            </a:r>
            <a:r>
              <a:rPr lang="fr-FR" sz="1200" dirty="0" smtClean="0">
                <a:solidFill>
                  <a:schemeClr val="tx1"/>
                </a:solidFill>
                <a:latin typeface="KG Makes You Stronger" pitchFamily="2" charset="0"/>
              </a:rPr>
              <a:t>…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261135" y="450261"/>
            <a:ext cx="2160240" cy="99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00B0F0"/>
                </a:solidFill>
                <a:latin typeface="KG Makes You Stronger" pitchFamily="2" charset="0"/>
              </a:rPr>
              <a:t>8h55 – 9h25</a:t>
            </a:r>
          </a:p>
          <a:p>
            <a:pPr algn="ctr"/>
            <a:r>
              <a:rPr lang="fr-FR" sz="1400" dirty="0" smtClean="0">
                <a:solidFill>
                  <a:srgbClr val="00B0F0"/>
                </a:solidFill>
                <a:latin typeface="KG Makes You Stronger" pitchFamily="2" charset="0"/>
              </a:rPr>
              <a:t>Accueil individualisée par la PE et l’</a:t>
            </a:r>
            <a:r>
              <a:rPr lang="fr-FR" sz="1400" dirty="0" smtClean="0">
                <a:solidFill>
                  <a:srgbClr val="00B0F0"/>
                </a:solidFill>
                <a:latin typeface="Script cole" pitchFamily="2" charset="0"/>
              </a:rPr>
              <a:t>ATSEM</a:t>
            </a:r>
            <a:endParaRPr lang="fr-FR" sz="1400" dirty="0">
              <a:solidFill>
                <a:srgbClr val="00B0F0"/>
              </a:solidFill>
              <a:latin typeface="Script cole" pitchFamily="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306140" y="2160451"/>
            <a:ext cx="10171130" cy="2475275"/>
          </a:xfrm>
          <a:prstGeom prst="roundRect">
            <a:avLst/>
          </a:prstGeom>
          <a:noFill/>
          <a:ln w="254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4221575" y="1575386"/>
            <a:ext cx="4275475" cy="405045"/>
          </a:xfrm>
          <a:prstGeom prst="roundRect">
            <a:avLst/>
          </a:prstGeom>
          <a:solidFill>
            <a:schemeClr val="bg1"/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00B0F0"/>
                </a:solidFill>
                <a:latin typeface="KG Makes You Stronger" pitchFamily="2" charset="0"/>
              </a:rPr>
              <a:t>9h25-9h30 : </a:t>
            </a:r>
            <a:r>
              <a:rPr lang="fr-FR" sz="1400" dirty="0" smtClean="0">
                <a:solidFill>
                  <a:srgbClr val="00B0F0"/>
                </a:solidFill>
                <a:latin typeface="KG Makes You Stronger" pitchFamily="2" charset="0"/>
              </a:rPr>
              <a:t>regroupement/choix de »la route »</a:t>
            </a:r>
            <a:endParaRPr lang="fr-FR" sz="1600" dirty="0">
              <a:solidFill>
                <a:srgbClr val="00B0F0"/>
              </a:solidFill>
              <a:latin typeface="KG Makes You Stronger" pitchFamily="2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306139" y="1935427"/>
            <a:ext cx="2160240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00B0F0"/>
                </a:solidFill>
                <a:latin typeface="KG Makes You Stronger" pitchFamily="2" charset="0"/>
              </a:rPr>
              <a:t>9h30 – 10h00</a:t>
            </a:r>
          </a:p>
          <a:p>
            <a:pPr algn="ctr"/>
            <a:r>
              <a:rPr lang="fr-FR" sz="1400" dirty="0" smtClean="0">
                <a:solidFill>
                  <a:srgbClr val="00B0F0"/>
                </a:solidFill>
                <a:latin typeface="KG Makes You Stronger" pitchFamily="2" charset="0"/>
              </a:rPr>
              <a:t>Temps des ateliers </a:t>
            </a:r>
            <a:endParaRPr lang="fr-FR" sz="1400" dirty="0">
              <a:solidFill>
                <a:srgbClr val="00B0F0"/>
              </a:solidFill>
              <a:latin typeface="KG Makes You Stronger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46400" y="2340471"/>
            <a:ext cx="7470830" cy="5850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rgbClr val="FF0000"/>
                </a:solidFill>
                <a:latin typeface="KG Makes You Stronger" pitchFamily="2" charset="0"/>
              </a:rPr>
              <a:t>Domaine d’activités : devenir élève, s’approprier le langage, 1ers outils de réflexion, </a:t>
            </a:r>
            <a:r>
              <a:rPr lang="fr-FR" sz="1400" dirty="0" smtClean="0">
                <a:solidFill>
                  <a:srgbClr val="FF0000"/>
                </a:solidFill>
                <a:latin typeface="Script cole" pitchFamily="2" charset="0"/>
              </a:rPr>
              <a:t>PSIC</a:t>
            </a:r>
          </a:p>
          <a:p>
            <a:r>
              <a:rPr lang="fr-FR" sz="1200" dirty="0">
                <a:solidFill>
                  <a:srgbClr val="00B0F0"/>
                </a:solidFill>
                <a:latin typeface="KG Makes You Stronger" pitchFamily="2" charset="0"/>
              </a:rPr>
              <a:t> </a:t>
            </a:r>
            <a:r>
              <a:rPr lang="fr-FR" sz="1200" dirty="0" smtClean="0">
                <a:solidFill>
                  <a:srgbClr val="00B0F0"/>
                </a:solidFill>
                <a:latin typeface="KG Makes You Stronger" pitchFamily="2" charset="0"/>
              </a:rPr>
              <a:t>       </a:t>
            </a:r>
            <a:r>
              <a:rPr lang="fr-FR" sz="1200" dirty="0" smtClean="0">
                <a:solidFill>
                  <a:srgbClr val="00B0F0"/>
                </a:solidFill>
                <a:latin typeface="ZDingbats"/>
              </a:rPr>
              <a:t> 4</a:t>
            </a:r>
            <a:r>
              <a:rPr lang="fr-FR" sz="1200" dirty="0" smtClean="0">
                <a:solidFill>
                  <a:srgbClr val="00B0F0"/>
                </a:solidFill>
                <a:latin typeface="KG Makes You Stronger" pitchFamily="2" charset="0"/>
              </a:rPr>
              <a:t> Ateliers à inscription libre selon la feuille de route individuelle de la semaine (</a:t>
            </a:r>
            <a:r>
              <a:rPr lang="fr-FR" sz="1200" dirty="0" smtClean="0">
                <a:solidFill>
                  <a:srgbClr val="00B0F0"/>
                </a:solidFill>
                <a:latin typeface="Script cole" pitchFamily="2" charset="0"/>
              </a:rPr>
              <a:t>PE </a:t>
            </a:r>
            <a:r>
              <a:rPr lang="fr-FR" sz="1200" dirty="0" smtClean="0">
                <a:solidFill>
                  <a:srgbClr val="00B0F0"/>
                </a:solidFill>
                <a:latin typeface="ZDingbats"/>
              </a:rPr>
              <a:t>l</a:t>
            </a:r>
            <a:r>
              <a:rPr lang="fr-FR" sz="1200" dirty="0" smtClean="0">
                <a:solidFill>
                  <a:srgbClr val="00B0F0"/>
                </a:solidFill>
                <a:latin typeface="Script cole" pitchFamily="2" charset="0"/>
              </a:rPr>
              <a:t>, ATSEM </a:t>
            </a:r>
            <a:r>
              <a:rPr lang="fr-FR" sz="1200" dirty="0" smtClean="0">
                <a:solidFill>
                  <a:srgbClr val="00B0F0"/>
                </a:solidFill>
                <a:latin typeface="ZDingbats"/>
              </a:rPr>
              <a:t>n</a:t>
            </a:r>
            <a:r>
              <a:rPr lang="fr-FR" sz="1200" dirty="0" smtClean="0">
                <a:solidFill>
                  <a:srgbClr val="00B0F0"/>
                </a:solidFill>
                <a:latin typeface="Script cole" pitchFamily="2" charset="0"/>
              </a:rPr>
              <a:t>, autonome </a:t>
            </a:r>
            <a:r>
              <a:rPr lang="fr-FR" sz="1200" dirty="0" smtClean="0">
                <a:solidFill>
                  <a:srgbClr val="00B0F0"/>
                </a:solidFill>
                <a:latin typeface="ZDingbats"/>
              </a:rPr>
              <a:t>s</a:t>
            </a:r>
            <a:r>
              <a:rPr lang="fr-FR" sz="1200" dirty="0" smtClean="0">
                <a:solidFill>
                  <a:srgbClr val="00B0F0"/>
                </a:solidFill>
                <a:latin typeface="KG Makes You Stronger" pitchFamily="2" charset="0"/>
              </a:rPr>
              <a:t>)</a:t>
            </a:r>
          </a:p>
          <a:p>
            <a:pPr algn="ctr"/>
            <a:endParaRPr lang="fr-FR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396149" y="2835527"/>
            <a:ext cx="3195355" cy="585065"/>
          </a:xfrm>
          <a:prstGeom prst="roundRect">
            <a:avLst/>
          </a:prstGeom>
          <a:noFill/>
          <a:ln w="22225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441154" y="3645618"/>
            <a:ext cx="3150351" cy="810090"/>
          </a:xfrm>
          <a:prstGeom prst="roundRect">
            <a:avLst/>
          </a:prstGeom>
          <a:noFill/>
          <a:ln w="22225">
            <a:solidFill>
              <a:schemeClr val="accent1">
                <a:shade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351144" y="2790522"/>
            <a:ext cx="3330370" cy="3150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FF0000"/>
                </a:solidFill>
                <a:latin typeface="KG Makes You Stronger" pitchFamily="2" charset="0"/>
              </a:rPr>
              <a:t>« l’écrit »</a:t>
            </a:r>
            <a:endParaRPr lang="fr-FR" sz="1200" dirty="0">
              <a:solidFill>
                <a:srgbClr val="FF0000"/>
              </a:solidFill>
              <a:latin typeface="KG Makes You Stronger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31164" y="3060552"/>
            <a:ext cx="2880320" cy="3150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rgbClr val="00B0F0"/>
                </a:solidFill>
                <a:latin typeface="ZDingbats"/>
              </a:rPr>
              <a:t>l </a:t>
            </a:r>
            <a:r>
              <a:rPr lang="fr-FR" sz="1000" b="1" dirty="0" smtClean="0">
                <a:solidFill>
                  <a:srgbClr val="00B050"/>
                </a:solidFill>
                <a:latin typeface="Script cole" pitchFamily="2" charset="0"/>
              </a:rPr>
              <a:t>MS  </a:t>
            </a:r>
            <a:r>
              <a:rPr lang="fr-FR" sz="1000" b="1" dirty="0" smtClean="0">
                <a:solidFill>
                  <a:srgbClr val="00B0F0"/>
                </a:solidFill>
                <a:latin typeface="Script cole" pitchFamily="2" charset="0"/>
              </a:rPr>
              <a:t>(1 atelier) /</a:t>
            </a:r>
            <a:r>
              <a:rPr lang="fr-FR" sz="1000" b="1" dirty="0" smtClean="0">
                <a:solidFill>
                  <a:srgbClr val="00B050"/>
                </a:solidFill>
                <a:latin typeface="Script cole" pitchFamily="2" charset="0"/>
              </a:rPr>
              <a:t> </a:t>
            </a:r>
            <a:r>
              <a:rPr lang="fr-FR" sz="1000" dirty="0" smtClean="0">
                <a:solidFill>
                  <a:srgbClr val="00B0F0"/>
                </a:solidFill>
                <a:latin typeface="ZDingbats"/>
              </a:rPr>
              <a:t>l </a:t>
            </a:r>
            <a:r>
              <a:rPr lang="fr-FR" sz="1000" b="1" dirty="0" smtClean="0">
                <a:solidFill>
                  <a:srgbClr val="00B050"/>
                </a:solidFill>
                <a:latin typeface="Script cole" pitchFamily="2" charset="0"/>
              </a:rPr>
              <a:t>GS </a:t>
            </a:r>
            <a:r>
              <a:rPr lang="fr-FR" sz="1000" b="1" dirty="0" smtClean="0">
                <a:solidFill>
                  <a:srgbClr val="00B0F0"/>
                </a:solidFill>
                <a:latin typeface="Script cole" pitchFamily="2" charset="0"/>
              </a:rPr>
              <a:t>(1 atelier) </a:t>
            </a:r>
          </a:p>
          <a:p>
            <a:pPr algn="ctr"/>
            <a:r>
              <a:rPr lang="fr-FR" sz="1000" b="1" dirty="0" smtClean="0">
                <a:solidFill>
                  <a:srgbClr val="FF0000"/>
                </a:solidFill>
                <a:latin typeface="Script cole" pitchFamily="2" charset="0"/>
              </a:rPr>
              <a:t> </a:t>
            </a:r>
          </a:p>
        </p:txBody>
      </p:sp>
      <p:sp>
        <p:nvSpPr>
          <p:cNvPr id="35" name="Rectangle à coins arrondis 34"/>
          <p:cNvSpPr/>
          <p:nvPr/>
        </p:nvSpPr>
        <p:spPr>
          <a:xfrm>
            <a:off x="3771524" y="2835527"/>
            <a:ext cx="3195355" cy="630070"/>
          </a:xfrm>
          <a:prstGeom prst="roundRect">
            <a:avLst/>
          </a:prstGeom>
          <a:noFill/>
          <a:ln w="22225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" name="Rectangle 35"/>
          <p:cNvSpPr/>
          <p:nvPr/>
        </p:nvSpPr>
        <p:spPr>
          <a:xfrm>
            <a:off x="3906539" y="3060552"/>
            <a:ext cx="2880320" cy="495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rgbClr val="00B0F0"/>
                </a:solidFill>
                <a:latin typeface="ZDingbats"/>
              </a:rPr>
              <a:t>s </a:t>
            </a:r>
            <a:r>
              <a:rPr lang="fr-FR" sz="1000" b="1" dirty="0" smtClean="0">
                <a:solidFill>
                  <a:srgbClr val="00B050"/>
                </a:solidFill>
                <a:latin typeface="Script cole" pitchFamily="2" charset="0"/>
              </a:rPr>
              <a:t>MS</a:t>
            </a:r>
            <a:r>
              <a:rPr lang="fr-FR" sz="1000" b="1" dirty="0" smtClean="0">
                <a:solidFill>
                  <a:srgbClr val="00B0F0"/>
                </a:solidFill>
                <a:latin typeface="Script cole" pitchFamily="2" charset="0"/>
              </a:rPr>
              <a:t> (1 atelier) </a:t>
            </a:r>
            <a:r>
              <a:rPr lang="fr-FR" sz="1000" dirty="0" smtClean="0">
                <a:solidFill>
                  <a:srgbClr val="00B0F0"/>
                </a:solidFill>
                <a:latin typeface="ZDingbats"/>
              </a:rPr>
              <a:t>n </a:t>
            </a:r>
            <a:r>
              <a:rPr lang="fr-FR" sz="1000" b="1" dirty="0" smtClean="0">
                <a:solidFill>
                  <a:srgbClr val="00B050"/>
                </a:solidFill>
                <a:latin typeface="Script cole" pitchFamily="2" charset="0"/>
              </a:rPr>
              <a:t>GS </a:t>
            </a:r>
            <a:r>
              <a:rPr lang="fr-FR" sz="1000" b="1" dirty="0" smtClean="0">
                <a:solidFill>
                  <a:srgbClr val="00B0F0"/>
                </a:solidFill>
                <a:latin typeface="Script cole" pitchFamily="2" charset="0"/>
              </a:rPr>
              <a:t>(1 atelier)</a:t>
            </a:r>
          </a:p>
          <a:p>
            <a:pPr algn="ctr"/>
            <a:endParaRPr lang="fr-FR" sz="1000" b="1" dirty="0" smtClean="0">
              <a:solidFill>
                <a:srgbClr val="FF0000"/>
              </a:solidFill>
              <a:latin typeface="Script cole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726519" y="2790522"/>
            <a:ext cx="3330370" cy="3150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FF0000"/>
                </a:solidFill>
                <a:latin typeface="KG Makes You Stronger" pitchFamily="2" charset="0"/>
              </a:rPr>
              <a:t>1</a:t>
            </a:r>
            <a:r>
              <a:rPr lang="fr-FR" sz="1200" baseline="30000" dirty="0" smtClean="0">
                <a:solidFill>
                  <a:srgbClr val="FF0000"/>
                </a:solidFill>
                <a:latin typeface="KG Makes You Stronger" pitchFamily="2" charset="0"/>
              </a:rPr>
              <a:t>er</a:t>
            </a:r>
            <a:r>
              <a:rPr lang="fr-FR" sz="1200" dirty="0" smtClean="0">
                <a:solidFill>
                  <a:srgbClr val="FF0000"/>
                </a:solidFill>
                <a:latin typeface="KG Makes You Stronger" pitchFamily="2" charset="0"/>
              </a:rPr>
              <a:t> outils de réflexion :le nombre</a:t>
            </a:r>
            <a:endParaRPr lang="fr-FR" sz="1200" dirty="0">
              <a:solidFill>
                <a:srgbClr val="FF0000"/>
              </a:solidFill>
              <a:latin typeface="KG Makes You Stronger" pitchFamily="2" charset="0"/>
            </a:endParaRPr>
          </a:p>
        </p:txBody>
      </p:sp>
      <p:sp>
        <p:nvSpPr>
          <p:cNvPr id="43" name="Rectangle à coins arrondis 42"/>
          <p:cNvSpPr/>
          <p:nvPr/>
        </p:nvSpPr>
        <p:spPr>
          <a:xfrm>
            <a:off x="7146899" y="2835527"/>
            <a:ext cx="3195355" cy="630070"/>
          </a:xfrm>
          <a:prstGeom prst="roundRect">
            <a:avLst/>
          </a:prstGeom>
          <a:noFill/>
          <a:ln w="22225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4" name="Rectangle 43"/>
          <p:cNvSpPr/>
          <p:nvPr/>
        </p:nvSpPr>
        <p:spPr>
          <a:xfrm>
            <a:off x="7101894" y="2790522"/>
            <a:ext cx="3330370" cy="3150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FF0000"/>
                </a:solidFill>
                <a:latin typeface="KG Makes You Stronger" pitchFamily="2" charset="0"/>
              </a:rPr>
              <a:t>Le geste d’écriture</a:t>
            </a:r>
            <a:endParaRPr lang="fr-FR" sz="1200" dirty="0">
              <a:solidFill>
                <a:srgbClr val="FF0000"/>
              </a:solidFill>
              <a:latin typeface="KG Makes You Stronger" pitchFamily="2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191904" y="2700512"/>
            <a:ext cx="3015335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rgbClr val="00B0F0"/>
                </a:solidFill>
                <a:latin typeface="ZDingbats"/>
              </a:rPr>
              <a:t>n </a:t>
            </a:r>
            <a:r>
              <a:rPr lang="fr-FR" sz="1000" b="1" dirty="0" smtClean="0">
                <a:solidFill>
                  <a:srgbClr val="00B050"/>
                </a:solidFill>
                <a:latin typeface="Script cole" pitchFamily="2" charset="0"/>
              </a:rPr>
              <a:t>MS</a:t>
            </a:r>
            <a:r>
              <a:rPr lang="fr-FR" sz="1000" b="1" dirty="0" smtClean="0">
                <a:solidFill>
                  <a:srgbClr val="00B0F0"/>
                </a:solidFill>
                <a:latin typeface="Script cole" pitchFamily="2" charset="0"/>
              </a:rPr>
              <a:t> (1 atelier) / </a:t>
            </a:r>
            <a:r>
              <a:rPr lang="fr-FR" sz="1000" dirty="0" smtClean="0">
                <a:solidFill>
                  <a:srgbClr val="00B0F0"/>
                </a:solidFill>
                <a:latin typeface="ZDingbats"/>
              </a:rPr>
              <a:t>l </a:t>
            </a:r>
            <a:r>
              <a:rPr lang="fr-FR" sz="1000" b="1" dirty="0" smtClean="0">
                <a:solidFill>
                  <a:srgbClr val="00B050"/>
                </a:solidFill>
                <a:latin typeface="Script cole" pitchFamily="2" charset="0"/>
              </a:rPr>
              <a:t>GS </a:t>
            </a:r>
            <a:r>
              <a:rPr lang="fr-FR" sz="1000" b="1" dirty="0" smtClean="0">
                <a:solidFill>
                  <a:srgbClr val="00B0F0"/>
                </a:solidFill>
                <a:latin typeface="Script cole" pitchFamily="2" charset="0"/>
              </a:rPr>
              <a:t>(1 atelier)</a:t>
            </a:r>
            <a:endParaRPr lang="fr-FR" sz="1000" dirty="0" smtClean="0">
              <a:solidFill>
                <a:srgbClr val="00B0F0"/>
              </a:solidFill>
              <a:latin typeface="Script cole" pitchFamily="2" charset="0"/>
            </a:endParaRPr>
          </a:p>
          <a:p>
            <a:pPr algn="ctr"/>
            <a:r>
              <a:rPr lang="fr-FR" sz="1000" b="1" dirty="0" smtClean="0">
                <a:solidFill>
                  <a:srgbClr val="00B0F0"/>
                </a:solidFill>
                <a:latin typeface="Script cole" pitchFamily="2" charset="0"/>
              </a:rPr>
              <a:t> </a:t>
            </a:r>
            <a:endParaRPr lang="fr-FR" sz="1000" dirty="0">
              <a:solidFill>
                <a:srgbClr val="00B0F0"/>
              </a:solidFill>
              <a:latin typeface="Script cole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06139" y="3870642"/>
            <a:ext cx="3330370" cy="3150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FF0000"/>
                </a:solidFill>
                <a:latin typeface="KG Makes You Stronger" pitchFamily="2" charset="0"/>
              </a:rPr>
              <a:t>Découverte du principe Alphabétique</a:t>
            </a:r>
            <a:endParaRPr lang="fr-FR" sz="1200" dirty="0">
              <a:solidFill>
                <a:srgbClr val="FF0000"/>
              </a:solidFill>
              <a:latin typeface="KG Makes You Stronger" pitchFamily="2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66179" y="3915647"/>
            <a:ext cx="3150350" cy="1305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3" name="Rectangle 52"/>
          <p:cNvSpPr/>
          <p:nvPr/>
        </p:nvSpPr>
        <p:spPr>
          <a:xfrm>
            <a:off x="801194" y="3690622"/>
            <a:ext cx="22502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solidFill>
                  <a:srgbClr val="FF0000"/>
                </a:solidFill>
                <a:latin typeface="KG Makes You Stronger" pitchFamily="2" charset="0"/>
              </a:rPr>
              <a:t>« l’écrit </a:t>
            </a:r>
            <a:r>
              <a:rPr lang="fr-FR" sz="1000" dirty="0" smtClean="0">
                <a:solidFill>
                  <a:srgbClr val="FF0000"/>
                </a:solidFill>
                <a:latin typeface="KG Makes You Stronger" pitchFamily="2" charset="0"/>
              </a:rPr>
              <a:t>»</a:t>
            </a:r>
          </a:p>
          <a:p>
            <a:pPr algn="ctr"/>
            <a:endParaRPr lang="fr-FR" sz="1000" dirty="0" smtClean="0">
              <a:solidFill>
                <a:srgbClr val="00B0F0"/>
              </a:solidFill>
              <a:latin typeface="ZDingbats"/>
            </a:endParaRPr>
          </a:p>
          <a:p>
            <a:pPr algn="ctr"/>
            <a:endParaRPr lang="fr-FR" sz="1000" dirty="0" smtClean="0">
              <a:solidFill>
                <a:srgbClr val="00B0F0"/>
              </a:solidFill>
              <a:latin typeface="ZDingbats"/>
            </a:endParaRPr>
          </a:p>
          <a:p>
            <a:pPr algn="ctr"/>
            <a:r>
              <a:rPr lang="fr-FR" sz="1000" dirty="0" smtClean="0">
                <a:solidFill>
                  <a:srgbClr val="00B0F0"/>
                </a:solidFill>
                <a:latin typeface="ZDingbats"/>
              </a:rPr>
              <a:t>n </a:t>
            </a:r>
            <a:r>
              <a:rPr lang="fr-FR" sz="1000" b="1" dirty="0" smtClean="0">
                <a:solidFill>
                  <a:srgbClr val="00B050"/>
                </a:solidFill>
                <a:latin typeface="Script cole" pitchFamily="2" charset="0"/>
              </a:rPr>
              <a:t>MS / GS</a:t>
            </a:r>
            <a:endParaRPr lang="fr-FR" sz="1000" b="1" dirty="0" smtClean="0">
              <a:solidFill>
                <a:srgbClr val="FF0000"/>
              </a:solidFill>
              <a:latin typeface="Script cole" pitchFamily="2" charset="0"/>
            </a:endParaRPr>
          </a:p>
        </p:txBody>
      </p:sp>
      <p:sp>
        <p:nvSpPr>
          <p:cNvPr id="55" name="Rectangle à coins arrondis 54"/>
          <p:cNvSpPr/>
          <p:nvPr/>
        </p:nvSpPr>
        <p:spPr>
          <a:xfrm>
            <a:off x="7191905" y="3735626"/>
            <a:ext cx="3105345" cy="675075"/>
          </a:xfrm>
          <a:prstGeom prst="roundRect">
            <a:avLst/>
          </a:prstGeom>
          <a:noFill/>
          <a:ln w="22225">
            <a:solidFill>
              <a:schemeClr val="accent1">
                <a:shade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7056890" y="3825636"/>
            <a:ext cx="3330370" cy="3150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FF0000"/>
                </a:solidFill>
                <a:latin typeface="KG Makes You Stronger" pitchFamily="2" charset="0"/>
              </a:rPr>
              <a:t>Le geste d’écriture 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KG Makes You Stronger" pitchFamily="2" charset="0"/>
              </a:rPr>
              <a:t>Habilité dans le geste</a:t>
            </a:r>
            <a:endParaRPr lang="fr-FR" sz="1200" dirty="0">
              <a:solidFill>
                <a:srgbClr val="FF0000"/>
              </a:solidFill>
              <a:latin typeface="KG Makes You Stronger" pitchFamily="2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641955" y="4140671"/>
            <a:ext cx="225025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00" dirty="0" smtClean="0">
                <a:solidFill>
                  <a:srgbClr val="00B0F0"/>
                </a:solidFill>
                <a:latin typeface="ZDingbats"/>
              </a:rPr>
              <a:t>s </a:t>
            </a:r>
            <a:r>
              <a:rPr lang="fr-FR" sz="1000" b="1" dirty="0" smtClean="0">
                <a:solidFill>
                  <a:srgbClr val="00B050"/>
                </a:solidFill>
                <a:latin typeface="Script cole" pitchFamily="2" charset="0"/>
              </a:rPr>
              <a:t>MS / GS</a:t>
            </a:r>
            <a:endParaRPr lang="fr-FR" sz="1000" b="1" dirty="0" smtClean="0">
              <a:solidFill>
                <a:srgbClr val="FF0000"/>
              </a:solidFill>
              <a:latin typeface="Script cole" pitchFamily="2" charset="0"/>
            </a:endParaRPr>
          </a:p>
        </p:txBody>
      </p:sp>
      <p:sp>
        <p:nvSpPr>
          <p:cNvPr id="1031" name="AutoShape 7" descr="Résultat de recherche d'images pour &quot;lecture prénom moyenne sectio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" name="Rectangle à coins arrondis 58"/>
          <p:cNvSpPr/>
          <p:nvPr/>
        </p:nvSpPr>
        <p:spPr>
          <a:xfrm>
            <a:off x="3771524" y="3735626"/>
            <a:ext cx="3195355" cy="720080"/>
          </a:xfrm>
          <a:prstGeom prst="roundRect">
            <a:avLst/>
          </a:prstGeom>
          <a:noFill/>
          <a:ln w="22225">
            <a:solidFill>
              <a:schemeClr val="accent1">
                <a:shade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/>
          <p:cNvSpPr/>
          <p:nvPr/>
        </p:nvSpPr>
        <p:spPr>
          <a:xfrm>
            <a:off x="3681514" y="3735627"/>
            <a:ext cx="3330370" cy="3150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FF0000"/>
                </a:solidFill>
                <a:latin typeface="KG Makes You Stronger" pitchFamily="2" charset="0"/>
              </a:rPr>
              <a:t>1</a:t>
            </a:r>
            <a:r>
              <a:rPr lang="fr-FR" sz="1200" baseline="30000" dirty="0" smtClean="0">
                <a:solidFill>
                  <a:srgbClr val="FF0000"/>
                </a:solidFill>
                <a:latin typeface="KG Makes You Stronger" pitchFamily="2" charset="0"/>
              </a:rPr>
              <a:t>er</a:t>
            </a:r>
            <a:r>
              <a:rPr lang="fr-FR" sz="1200" dirty="0" smtClean="0">
                <a:solidFill>
                  <a:srgbClr val="FF0000"/>
                </a:solidFill>
                <a:latin typeface="KG Makes You Stronger" pitchFamily="2" charset="0"/>
              </a:rPr>
              <a:t> outils de réflexion </a:t>
            </a:r>
            <a:endParaRPr lang="fr-FR" sz="1200" dirty="0">
              <a:solidFill>
                <a:srgbClr val="FF0000"/>
              </a:solidFill>
              <a:latin typeface="KG Makes You Stronger" pitchFamily="2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996549" y="3960652"/>
            <a:ext cx="22502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00" dirty="0" smtClean="0">
                <a:solidFill>
                  <a:srgbClr val="00B0F0"/>
                </a:solidFill>
                <a:latin typeface="ZDingbats"/>
              </a:rPr>
              <a:t>s </a:t>
            </a:r>
            <a:r>
              <a:rPr lang="fr-FR" sz="1000" b="1" dirty="0" smtClean="0">
                <a:solidFill>
                  <a:srgbClr val="00B050"/>
                </a:solidFill>
                <a:latin typeface="Script cole" pitchFamily="2" charset="0"/>
              </a:rPr>
              <a:t>MS / GS</a:t>
            </a:r>
          </a:p>
          <a:p>
            <a:pPr algn="ctr"/>
            <a:endParaRPr lang="fr-FR" sz="1000" b="1" dirty="0" smtClean="0">
              <a:solidFill>
                <a:srgbClr val="FF0000"/>
              </a:solidFill>
              <a:latin typeface="Script cole" pitchFamily="2" charset="0"/>
            </a:endParaRPr>
          </a:p>
        </p:txBody>
      </p:sp>
      <p:sp>
        <p:nvSpPr>
          <p:cNvPr id="66" name="Rectangle à coins arrondis 65"/>
          <p:cNvSpPr/>
          <p:nvPr/>
        </p:nvSpPr>
        <p:spPr>
          <a:xfrm>
            <a:off x="2781415" y="5400811"/>
            <a:ext cx="7605845" cy="10801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200" dirty="0" smtClean="0">
              <a:solidFill>
                <a:srgbClr val="FF0000"/>
              </a:solidFill>
              <a:latin typeface="KG Makes You Stronger" pitchFamily="2" charset="0"/>
            </a:endParaRPr>
          </a:p>
          <a:p>
            <a:endParaRPr lang="fr-FR" sz="1200" dirty="0" smtClean="0">
              <a:solidFill>
                <a:srgbClr val="FF0000"/>
              </a:solidFill>
              <a:latin typeface="KG Makes You Stronger" pitchFamily="2" charset="0"/>
            </a:endParaRPr>
          </a:p>
          <a:p>
            <a:r>
              <a:rPr lang="fr-FR" sz="1200" dirty="0" smtClean="0">
                <a:solidFill>
                  <a:srgbClr val="FF0000"/>
                </a:solidFill>
                <a:latin typeface="KG Makes You Stronger" pitchFamily="2" charset="0"/>
              </a:rPr>
              <a:t>Domaine d’activités : Devenir élève, s’approprier le langage, échanger, s’exprimer., </a:t>
            </a:r>
            <a:r>
              <a:rPr lang="fr-FR" sz="1200" dirty="0" smtClean="0">
                <a:solidFill>
                  <a:srgbClr val="FF0000"/>
                </a:solidFill>
                <a:latin typeface="Script cole" pitchFamily="2" charset="0"/>
              </a:rPr>
              <a:t>PSCI</a:t>
            </a:r>
            <a:endParaRPr lang="fr-FR" sz="1600" dirty="0" smtClean="0">
              <a:solidFill>
                <a:srgbClr val="FF0000"/>
              </a:solidFill>
              <a:latin typeface="Script cole" pitchFamily="2" charset="0"/>
            </a:endParaRPr>
          </a:p>
          <a:p>
            <a:r>
              <a:rPr lang="fr-FR" sz="1200" dirty="0" smtClean="0">
                <a:solidFill>
                  <a:srgbClr val="00B0F0"/>
                </a:solidFill>
                <a:latin typeface="KG Makes You Stronger" pitchFamily="2" charset="0"/>
              </a:rPr>
              <a:t>	</a:t>
            </a:r>
            <a:r>
              <a:rPr lang="fr-FR" sz="1000" dirty="0" smtClean="0">
                <a:solidFill>
                  <a:schemeClr val="tx1"/>
                </a:solidFill>
                <a:latin typeface="KG Makes You Stronger" pitchFamily="2" charset="0"/>
              </a:rPr>
              <a:t>:  </a:t>
            </a:r>
            <a:r>
              <a:rPr lang="fr-FR" sz="1000" dirty="0" smtClean="0">
                <a:solidFill>
                  <a:schemeClr val="tx1"/>
                </a:solidFill>
                <a:latin typeface="ZDingbats"/>
              </a:rPr>
              <a:t>4</a:t>
            </a:r>
            <a:r>
              <a:rPr lang="fr-FR" sz="1100" dirty="0" smtClean="0">
                <a:solidFill>
                  <a:schemeClr val="tx1"/>
                </a:solidFill>
                <a:latin typeface="ZDingbats"/>
              </a:rPr>
              <a:t> </a:t>
            </a:r>
            <a:r>
              <a:rPr lang="fr-FR" sz="1000" dirty="0" smtClean="0">
                <a:solidFill>
                  <a:schemeClr val="tx1"/>
                </a:solidFill>
                <a:latin typeface="Script cole" pitchFamily="2" charset="0"/>
              </a:rPr>
              <a:t>découverte/présentation/manipulation/réinvestissement autour de l’album thème</a:t>
            </a:r>
          </a:p>
          <a:p>
            <a:r>
              <a:rPr lang="fr-FR" sz="1000" dirty="0" smtClean="0">
                <a:solidFill>
                  <a:schemeClr val="tx1"/>
                </a:solidFill>
                <a:latin typeface="Script cole" pitchFamily="2" charset="0"/>
              </a:rPr>
              <a:t>	</a:t>
            </a:r>
            <a:r>
              <a:rPr lang="fr-FR" sz="1000" dirty="0" smtClean="0">
                <a:solidFill>
                  <a:schemeClr val="tx1"/>
                </a:solidFill>
                <a:latin typeface="KG Makes You Stronger" pitchFamily="2" charset="0"/>
              </a:rPr>
              <a:t> : </a:t>
            </a:r>
            <a:r>
              <a:rPr lang="fr-FR" sz="1000" dirty="0" smtClean="0">
                <a:solidFill>
                  <a:schemeClr val="tx1"/>
                </a:solidFill>
                <a:latin typeface="ZDingbats"/>
              </a:rPr>
              <a:t>4 </a:t>
            </a:r>
            <a:r>
              <a:rPr lang="fr-FR" sz="1000" dirty="0" smtClean="0">
                <a:solidFill>
                  <a:schemeClr val="tx1"/>
                </a:solidFill>
                <a:latin typeface="Script cole" pitchFamily="2" charset="0"/>
              </a:rPr>
              <a:t>Conscience phonique/principe alphabétique</a:t>
            </a:r>
          </a:p>
          <a:p>
            <a:r>
              <a:rPr lang="fr-FR" sz="1000" dirty="0" smtClean="0">
                <a:solidFill>
                  <a:schemeClr val="tx1"/>
                </a:solidFill>
                <a:latin typeface="Script cole" pitchFamily="2" charset="0"/>
              </a:rPr>
              <a:t>                               </a:t>
            </a:r>
            <a:r>
              <a:rPr lang="fr-FR" sz="1000" dirty="0" smtClean="0">
                <a:solidFill>
                  <a:schemeClr val="tx1"/>
                </a:solidFill>
                <a:latin typeface="KG Makes You Stronger" pitchFamily="2" charset="0"/>
              </a:rPr>
              <a:t>: </a:t>
            </a:r>
            <a:r>
              <a:rPr lang="fr-FR" sz="1000" dirty="0" smtClean="0">
                <a:solidFill>
                  <a:schemeClr val="tx1"/>
                </a:solidFill>
                <a:latin typeface="ZDingbats"/>
              </a:rPr>
              <a:t>4 </a:t>
            </a:r>
            <a:r>
              <a:rPr lang="fr-FR" sz="1000" dirty="0" smtClean="0">
                <a:solidFill>
                  <a:schemeClr val="tx1"/>
                </a:solidFill>
                <a:latin typeface="Script cole" pitchFamily="2" charset="0"/>
              </a:rPr>
              <a:t>  Comptine, chants, jeux de doigts</a:t>
            </a:r>
          </a:p>
          <a:p>
            <a:r>
              <a:rPr lang="fr-FR" sz="1000" dirty="0" smtClean="0">
                <a:solidFill>
                  <a:schemeClr val="tx1"/>
                </a:solidFill>
                <a:latin typeface="KG Makes You Stronger" pitchFamily="2" charset="0"/>
              </a:rPr>
              <a:t> :                              </a:t>
            </a:r>
            <a:r>
              <a:rPr lang="fr-FR" sz="1000" dirty="0" smtClean="0">
                <a:solidFill>
                  <a:schemeClr val="tx1"/>
                </a:solidFill>
                <a:latin typeface="ZDingbats"/>
              </a:rPr>
              <a:t>4 </a:t>
            </a:r>
            <a:r>
              <a:rPr lang="fr-FR" sz="1000" dirty="0" smtClean="0">
                <a:solidFill>
                  <a:schemeClr val="tx1"/>
                </a:solidFill>
                <a:latin typeface="Script cole" pitchFamily="2" charset="0"/>
              </a:rPr>
              <a:t>Bilan des 1ers ateliers</a:t>
            </a:r>
          </a:p>
          <a:p>
            <a:endParaRPr lang="fr-FR" sz="1000" dirty="0" smtClean="0">
              <a:solidFill>
                <a:schemeClr val="tx1"/>
              </a:solidFill>
              <a:latin typeface="Script cole" pitchFamily="2" charset="0"/>
            </a:endParaRPr>
          </a:p>
          <a:p>
            <a:endParaRPr lang="fr-FR" sz="1200" dirty="0" smtClean="0">
              <a:solidFill>
                <a:schemeClr val="tx1"/>
              </a:solidFill>
              <a:latin typeface="KG Makes You Stronger" pitchFamily="2" charset="0"/>
            </a:endParaRPr>
          </a:p>
        </p:txBody>
      </p:sp>
      <p:sp>
        <p:nvSpPr>
          <p:cNvPr id="67" name="Rectangle à coins arrondis 66"/>
          <p:cNvSpPr/>
          <p:nvPr/>
        </p:nvSpPr>
        <p:spPr>
          <a:xfrm>
            <a:off x="306140" y="5400811"/>
            <a:ext cx="2160240" cy="99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00B0F0"/>
                </a:solidFill>
                <a:latin typeface="KG Makes You Stronger" pitchFamily="2" charset="0"/>
              </a:rPr>
              <a:t>10h00 – 10h30</a:t>
            </a:r>
          </a:p>
          <a:p>
            <a:pPr algn="ctr"/>
            <a:r>
              <a:rPr lang="fr-FR" sz="1400" dirty="0" smtClean="0">
                <a:solidFill>
                  <a:srgbClr val="00B0F0"/>
                </a:solidFill>
                <a:latin typeface="KG Makes You Stronger" pitchFamily="2" charset="0"/>
              </a:rPr>
              <a:t>Regroupement </a:t>
            </a:r>
            <a:endParaRPr lang="fr-FR" sz="1400" dirty="0">
              <a:solidFill>
                <a:srgbClr val="00B0F0"/>
              </a:solidFill>
              <a:latin typeface="Script cole" pitchFamily="2" charset="0"/>
            </a:endParaRPr>
          </a:p>
        </p:txBody>
      </p:sp>
      <p:sp>
        <p:nvSpPr>
          <p:cNvPr id="68" name="Rectangle à coins arrondis 67"/>
          <p:cNvSpPr/>
          <p:nvPr/>
        </p:nvSpPr>
        <p:spPr>
          <a:xfrm>
            <a:off x="3366480" y="6390921"/>
            <a:ext cx="4275475" cy="405045"/>
          </a:xfrm>
          <a:prstGeom prst="roundRect">
            <a:avLst/>
          </a:prstGeom>
          <a:solidFill>
            <a:schemeClr val="bg1"/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00B0F0"/>
                </a:solidFill>
                <a:latin typeface="KG Makes You Stronger" pitchFamily="2" charset="0"/>
              </a:rPr>
              <a:t>10h30-11h00: </a:t>
            </a:r>
            <a:r>
              <a:rPr lang="fr-FR" sz="1400" dirty="0" smtClean="0">
                <a:solidFill>
                  <a:srgbClr val="00B0F0"/>
                </a:solidFill>
                <a:latin typeface="KG Makes You Stronger" pitchFamily="2" charset="0"/>
              </a:rPr>
              <a:t>récréation</a:t>
            </a:r>
            <a:endParaRPr lang="fr-FR" sz="1600" dirty="0">
              <a:solidFill>
                <a:srgbClr val="00B0F0"/>
              </a:solidFill>
              <a:latin typeface="KG Makes You Stronger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à coins arrondis 80"/>
          <p:cNvSpPr/>
          <p:nvPr/>
        </p:nvSpPr>
        <p:spPr>
          <a:xfrm>
            <a:off x="261135" y="2430481"/>
            <a:ext cx="7470830" cy="12151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à coins arrondis 81"/>
          <p:cNvSpPr/>
          <p:nvPr/>
        </p:nvSpPr>
        <p:spPr>
          <a:xfrm>
            <a:off x="171125" y="2160451"/>
            <a:ext cx="2160240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00B0F0"/>
                </a:solidFill>
                <a:latin typeface="KG Makes You Stronger" pitchFamily="2" charset="0"/>
              </a:rPr>
              <a:t>11h30 – 12h00</a:t>
            </a:r>
          </a:p>
          <a:p>
            <a:pPr algn="ctr"/>
            <a:r>
              <a:rPr lang="fr-FR" sz="1400" dirty="0" smtClean="0">
                <a:solidFill>
                  <a:srgbClr val="00B0F0"/>
                </a:solidFill>
                <a:latin typeface="KG Makes You Stronger" pitchFamily="2" charset="0"/>
              </a:rPr>
              <a:t>Motricité</a:t>
            </a:r>
            <a:endParaRPr lang="fr-FR" sz="1400" dirty="0">
              <a:solidFill>
                <a:srgbClr val="00B0F0"/>
              </a:solidFill>
              <a:latin typeface="KG Makes You Stronger" pitchFamily="2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421375" y="2430481"/>
            <a:ext cx="5175575" cy="45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FF0000"/>
                </a:solidFill>
                <a:latin typeface="KG Makes You Stronger" pitchFamily="2" charset="0"/>
              </a:rPr>
              <a:t>Domaine d’activité : Agir, s’exprimer, comprendre à travers les activités physiques</a:t>
            </a:r>
            <a:endParaRPr lang="fr-FR" sz="1400" dirty="0">
              <a:solidFill>
                <a:srgbClr val="FF0000"/>
              </a:solidFill>
              <a:latin typeface="KG Makes You Stronger" pitchFamily="2" charset="0"/>
            </a:endParaRPr>
          </a:p>
        </p:txBody>
      </p:sp>
      <p:sp>
        <p:nvSpPr>
          <p:cNvPr id="84" name="Rectangle à coins arrondis 83"/>
          <p:cNvSpPr/>
          <p:nvPr/>
        </p:nvSpPr>
        <p:spPr>
          <a:xfrm>
            <a:off x="351146" y="2970541"/>
            <a:ext cx="1710190" cy="585065"/>
          </a:xfrm>
          <a:prstGeom prst="roundRect">
            <a:avLst/>
          </a:prstGeom>
          <a:noFill/>
          <a:ln w="22225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00B0F0"/>
                </a:solidFill>
                <a:latin typeface="Script cole" pitchFamily="2" charset="0"/>
              </a:rPr>
              <a:t>Lundi</a:t>
            </a:r>
          </a:p>
          <a:p>
            <a:pPr algn="ctr"/>
            <a:r>
              <a:rPr lang="fr-FR" sz="1050" dirty="0" smtClean="0">
                <a:solidFill>
                  <a:schemeClr val="tx1"/>
                </a:solidFill>
                <a:latin typeface="Script cole" pitchFamily="2" charset="0"/>
              </a:rPr>
              <a:t>Parcours de motricité</a:t>
            </a:r>
            <a:endParaRPr lang="fr-FR" sz="105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89" name="Rectangle à coins arrondis 88"/>
          <p:cNvSpPr/>
          <p:nvPr/>
        </p:nvSpPr>
        <p:spPr>
          <a:xfrm>
            <a:off x="2196350" y="2970541"/>
            <a:ext cx="1710190" cy="585065"/>
          </a:xfrm>
          <a:prstGeom prst="roundRect">
            <a:avLst/>
          </a:prstGeom>
          <a:noFill/>
          <a:ln w="22225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00B0F0"/>
                </a:solidFill>
                <a:latin typeface="Script cole" pitchFamily="2" charset="0"/>
              </a:rPr>
              <a:t>Mardi</a:t>
            </a:r>
          </a:p>
          <a:p>
            <a:pPr algn="ctr"/>
            <a:r>
              <a:rPr lang="fr-FR" sz="1050" dirty="0" smtClean="0">
                <a:solidFill>
                  <a:schemeClr val="tx1"/>
                </a:solidFill>
                <a:latin typeface="Script cole" pitchFamily="2" charset="0"/>
              </a:rPr>
              <a:t>athlétisme</a:t>
            </a:r>
            <a:endParaRPr lang="fr-FR" sz="105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90" name="Rectangle à coins arrondis 89"/>
          <p:cNvSpPr/>
          <p:nvPr/>
        </p:nvSpPr>
        <p:spPr>
          <a:xfrm>
            <a:off x="4041555" y="2970541"/>
            <a:ext cx="1710190" cy="585065"/>
          </a:xfrm>
          <a:prstGeom prst="roundRect">
            <a:avLst/>
          </a:prstGeom>
          <a:noFill/>
          <a:ln w="22225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00B0F0"/>
                </a:solidFill>
                <a:latin typeface="Script cole" pitchFamily="2" charset="0"/>
              </a:rPr>
              <a:t>Jeudi</a:t>
            </a:r>
          </a:p>
          <a:p>
            <a:pPr algn="ctr"/>
            <a:r>
              <a:rPr lang="fr-FR" sz="1050" dirty="0" smtClean="0">
                <a:solidFill>
                  <a:schemeClr val="tx1"/>
                </a:solidFill>
                <a:latin typeface="Script cole" pitchFamily="2" charset="0"/>
              </a:rPr>
              <a:t>Jeux de tresses/rondes</a:t>
            </a:r>
            <a:endParaRPr lang="fr-FR" sz="105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91" name="Rectangle à coins arrondis 90"/>
          <p:cNvSpPr/>
          <p:nvPr/>
        </p:nvSpPr>
        <p:spPr>
          <a:xfrm>
            <a:off x="5931765" y="2970541"/>
            <a:ext cx="1710190" cy="585065"/>
          </a:xfrm>
          <a:prstGeom prst="roundRect">
            <a:avLst/>
          </a:prstGeom>
          <a:noFill/>
          <a:ln w="22225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00B0F0"/>
                </a:solidFill>
                <a:latin typeface="Script cole" pitchFamily="2" charset="0"/>
              </a:rPr>
              <a:t>Vendredi</a:t>
            </a:r>
          </a:p>
          <a:p>
            <a:pPr algn="ctr"/>
            <a:r>
              <a:rPr lang="fr-FR" sz="1050" dirty="0" smtClean="0">
                <a:solidFill>
                  <a:schemeClr val="tx1"/>
                </a:solidFill>
                <a:latin typeface="Script cole" pitchFamily="2" charset="0"/>
              </a:rPr>
              <a:t>Jeux collectifs</a:t>
            </a:r>
            <a:endParaRPr lang="fr-FR" sz="105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93" name="Rectangle à coins arrondis 92"/>
          <p:cNvSpPr/>
          <p:nvPr/>
        </p:nvSpPr>
        <p:spPr>
          <a:xfrm>
            <a:off x="7821976" y="2430481"/>
            <a:ext cx="2700300" cy="117013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rgbClr val="00B0F0"/>
                </a:solidFill>
                <a:latin typeface="KG Makes You Stronger" pitchFamily="2" charset="0"/>
              </a:rPr>
              <a:t>12h00-12h15</a:t>
            </a:r>
          </a:p>
          <a:p>
            <a:pPr algn="ctr"/>
            <a:r>
              <a:rPr lang="fr-FR" sz="1400" dirty="0" smtClean="0">
                <a:solidFill>
                  <a:srgbClr val="00B0F0"/>
                </a:solidFill>
                <a:latin typeface="KG Makes You Stronger" pitchFamily="2" charset="0"/>
              </a:rPr>
              <a:t>Préparation à la sortie (relaxation, hygiène, cantine…)</a:t>
            </a:r>
          </a:p>
          <a:p>
            <a:pPr algn="ctr"/>
            <a:r>
              <a:rPr lang="fr-FR" sz="1400" dirty="0" smtClean="0">
                <a:solidFill>
                  <a:srgbClr val="7030A0"/>
                </a:solidFill>
                <a:latin typeface="KG Makes You Stronger" pitchFamily="2" charset="0"/>
              </a:rPr>
              <a:t>1</a:t>
            </a:r>
            <a:r>
              <a:rPr lang="fr-FR" sz="1400" b="1" dirty="0" smtClean="0">
                <a:solidFill>
                  <a:srgbClr val="7030A0"/>
                </a:solidFill>
                <a:latin typeface="KG Makes You Stronger" pitchFamily="2" charset="0"/>
              </a:rPr>
              <a:t>2h15-13h35</a:t>
            </a:r>
            <a:r>
              <a:rPr lang="fr-FR" sz="1400" dirty="0" smtClean="0">
                <a:solidFill>
                  <a:srgbClr val="7030A0"/>
                </a:solidFill>
                <a:latin typeface="KG Makes You Stronger" pitchFamily="2" charset="0"/>
              </a:rPr>
              <a:t> : pause méridienne</a:t>
            </a:r>
            <a:endParaRPr lang="fr-FR" sz="1400" dirty="0">
              <a:solidFill>
                <a:srgbClr val="7030A0"/>
              </a:solidFill>
              <a:latin typeface="KG Makes You Stronger" pitchFamily="2" charset="0"/>
            </a:endParaRPr>
          </a:p>
        </p:txBody>
      </p:sp>
      <p:sp>
        <p:nvSpPr>
          <p:cNvPr id="40" name="Rectangle à coins arrondis 39"/>
          <p:cNvSpPr/>
          <p:nvPr/>
        </p:nvSpPr>
        <p:spPr>
          <a:xfrm>
            <a:off x="261135" y="405256"/>
            <a:ext cx="10171130" cy="1575175"/>
          </a:xfrm>
          <a:prstGeom prst="roundRect">
            <a:avLst/>
          </a:prstGeom>
          <a:noFill/>
          <a:ln w="254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à coins arrondis 40"/>
          <p:cNvSpPr/>
          <p:nvPr/>
        </p:nvSpPr>
        <p:spPr>
          <a:xfrm>
            <a:off x="126120" y="270241"/>
            <a:ext cx="2160240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00B0F0"/>
                </a:solidFill>
                <a:latin typeface="KG Makes You Stronger" pitchFamily="2" charset="0"/>
              </a:rPr>
              <a:t>11h00 –11h30</a:t>
            </a:r>
          </a:p>
          <a:p>
            <a:pPr algn="ctr"/>
            <a:r>
              <a:rPr lang="fr-FR" sz="1400" dirty="0" smtClean="0">
                <a:solidFill>
                  <a:srgbClr val="00B0F0"/>
                </a:solidFill>
                <a:latin typeface="KG Makes You Stronger" pitchFamily="2" charset="0"/>
              </a:rPr>
              <a:t>Temps des ateliers </a:t>
            </a:r>
            <a:endParaRPr lang="fr-FR" sz="1400" dirty="0">
              <a:solidFill>
                <a:srgbClr val="00B0F0"/>
              </a:solidFill>
              <a:latin typeface="KG Makes You Stronger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601394" y="630281"/>
            <a:ext cx="7470830" cy="5850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rgbClr val="FF0000"/>
                </a:solidFill>
                <a:latin typeface="KG Makes You Stronger" pitchFamily="2" charset="0"/>
              </a:rPr>
              <a:t>Domaine d’activités : </a:t>
            </a:r>
            <a:r>
              <a:rPr lang="fr-FR" sz="1400" dirty="0" smtClean="0">
                <a:solidFill>
                  <a:srgbClr val="FF0000"/>
                </a:solidFill>
                <a:latin typeface="Script cole" pitchFamily="2" charset="0"/>
              </a:rPr>
              <a:t>PSIC , </a:t>
            </a:r>
            <a:r>
              <a:rPr lang="fr-FR" sz="1400" dirty="0" smtClean="0">
                <a:solidFill>
                  <a:srgbClr val="FF0000"/>
                </a:solidFill>
                <a:latin typeface="KG Makes You Stronger" pitchFamily="2" charset="0"/>
              </a:rPr>
              <a:t>agir s’exprimer</a:t>
            </a:r>
          </a:p>
          <a:p>
            <a:r>
              <a:rPr lang="fr-FR" sz="1200" dirty="0">
                <a:solidFill>
                  <a:srgbClr val="00B0F0"/>
                </a:solidFill>
                <a:latin typeface="KG Makes You Stronger" pitchFamily="2" charset="0"/>
              </a:rPr>
              <a:t> </a:t>
            </a:r>
            <a:r>
              <a:rPr lang="fr-FR" sz="1200" dirty="0" smtClean="0">
                <a:solidFill>
                  <a:srgbClr val="00B0F0"/>
                </a:solidFill>
                <a:latin typeface="KG Makes You Stronger" pitchFamily="2" charset="0"/>
              </a:rPr>
              <a:t>       </a:t>
            </a:r>
            <a:r>
              <a:rPr lang="fr-FR" sz="1200" dirty="0" smtClean="0">
                <a:solidFill>
                  <a:srgbClr val="00B0F0"/>
                </a:solidFill>
                <a:latin typeface="ZDingbats"/>
              </a:rPr>
              <a:t> 4</a:t>
            </a:r>
            <a:r>
              <a:rPr lang="fr-FR" sz="1200" dirty="0" smtClean="0">
                <a:solidFill>
                  <a:srgbClr val="00B0F0"/>
                </a:solidFill>
                <a:latin typeface="KG Makes You Stronger" pitchFamily="2" charset="0"/>
              </a:rPr>
              <a:t> découverte des grands domaines artistiques           </a:t>
            </a:r>
            <a:r>
              <a:rPr lang="fr-FR" sz="1200" dirty="0" smtClean="0">
                <a:solidFill>
                  <a:srgbClr val="00B0F0"/>
                </a:solidFill>
                <a:latin typeface="ZDingbats"/>
              </a:rPr>
              <a:t> 4</a:t>
            </a:r>
            <a:r>
              <a:rPr lang="fr-FR" sz="1200" dirty="0" smtClean="0">
                <a:solidFill>
                  <a:srgbClr val="00B0F0"/>
                </a:solidFill>
                <a:latin typeface="KG Makes You Stronger" pitchFamily="2" charset="0"/>
              </a:rPr>
              <a:t> découverte  de la matière, de l’objet … </a:t>
            </a:r>
          </a:p>
          <a:p>
            <a:pPr algn="ctr"/>
            <a:endParaRPr lang="fr-FR" dirty="0"/>
          </a:p>
        </p:txBody>
      </p:sp>
      <p:sp>
        <p:nvSpPr>
          <p:cNvPr id="45" name="Rectangle à coins arrondis 44"/>
          <p:cNvSpPr/>
          <p:nvPr/>
        </p:nvSpPr>
        <p:spPr>
          <a:xfrm>
            <a:off x="4356590" y="1125335"/>
            <a:ext cx="1755195" cy="585065"/>
          </a:xfrm>
          <a:prstGeom prst="roundRect">
            <a:avLst/>
          </a:prstGeom>
          <a:noFill/>
          <a:ln w="22225">
            <a:solidFill>
              <a:schemeClr val="accent1">
                <a:shade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5661734" y="3150561"/>
            <a:ext cx="3150350" cy="1305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0" name="Rectangle à coins arrondis 59"/>
          <p:cNvSpPr/>
          <p:nvPr/>
        </p:nvSpPr>
        <p:spPr>
          <a:xfrm>
            <a:off x="486159" y="1125336"/>
            <a:ext cx="1755196" cy="585065"/>
          </a:xfrm>
          <a:prstGeom prst="roundRect">
            <a:avLst/>
          </a:prstGeom>
          <a:noFill/>
          <a:ln w="22225">
            <a:solidFill>
              <a:schemeClr val="accent1">
                <a:shade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>
            <a:off x="756190" y="1170341"/>
            <a:ext cx="1170131" cy="3150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00B0F0"/>
                </a:solidFill>
                <a:latin typeface="Script cole" pitchFamily="2" charset="0"/>
              </a:rPr>
              <a:t>Lundi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Script cole" pitchFamily="2" charset="0"/>
              </a:rPr>
              <a:t>PSIC</a:t>
            </a:r>
            <a:endParaRPr lang="fr-FR" sz="1200" dirty="0">
              <a:solidFill>
                <a:srgbClr val="FF0000"/>
              </a:solidFill>
              <a:latin typeface="Script cole" pitchFamily="2" charset="0"/>
            </a:endParaRPr>
          </a:p>
        </p:txBody>
      </p:sp>
      <p:sp>
        <p:nvSpPr>
          <p:cNvPr id="67" name="Rectangle à coins arrondis 66"/>
          <p:cNvSpPr/>
          <p:nvPr/>
        </p:nvSpPr>
        <p:spPr>
          <a:xfrm>
            <a:off x="2376370" y="1125335"/>
            <a:ext cx="1755195" cy="585065"/>
          </a:xfrm>
          <a:prstGeom prst="roundRect">
            <a:avLst/>
          </a:prstGeom>
          <a:noFill/>
          <a:ln w="22225">
            <a:solidFill>
              <a:schemeClr val="accent1">
                <a:shade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/>
          <p:cNvSpPr/>
          <p:nvPr/>
        </p:nvSpPr>
        <p:spPr>
          <a:xfrm>
            <a:off x="3546500" y="1170341"/>
            <a:ext cx="3330370" cy="3150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>
                <a:solidFill>
                  <a:srgbClr val="00B0F0"/>
                </a:solidFill>
                <a:latin typeface="Script cole" pitchFamily="2" charset="0"/>
              </a:rPr>
              <a:t>MErcredi</a:t>
            </a:r>
            <a:endParaRPr lang="fr-FR" sz="1200" dirty="0" smtClean="0">
              <a:solidFill>
                <a:srgbClr val="00B0F0"/>
              </a:solidFill>
              <a:latin typeface="Script cole" pitchFamily="2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KG Makes You Stronger" pitchFamily="2" charset="0"/>
              </a:rPr>
              <a:t>Jeux de société</a:t>
            </a:r>
            <a:endParaRPr lang="fr-FR" sz="1200" dirty="0">
              <a:solidFill>
                <a:srgbClr val="FF0000"/>
              </a:solidFill>
              <a:latin typeface="KG Makes You Stronger" pitchFamily="2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661735" y="1395366"/>
            <a:ext cx="3150350" cy="1305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Rectangle à coins arrondis 33"/>
          <p:cNvSpPr/>
          <p:nvPr/>
        </p:nvSpPr>
        <p:spPr>
          <a:xfrm>
            <a:off x="6336810" y="1125335"/>
            <a:ext cx="1755195" cy="540061"/>
          </a:xfrm>
          <a:prstGeom prst="roundRect">
            <a:avLst/>
          </a:prstGeom>
          <a:noFill/>
          <a:ln w="22225">
            <a:solidFill>
              <a:schemeClr val="accent1">
                <a:shade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6696850" y="1170341"/>
            <a:ext cx="1170131" cy="3150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00B0F0"/>
                </a:solidFill>
                <a:latin typeface="Script cole" pitchFamily="2" charset="0"/>
              </a:rPr>
              <a:t>Jeudi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Script cole" pitchFamily="2" charset="0"/>
              </a:rPr>
              <a:t>PSIC</a:t>
            </a:r>
            <a:endParaRPr lang="fr-FR" sz="1200" dirty="0">
              <a:solidFill>
                <a:srgbClr val="FF0000"/>
              </a:solidFill>
              <a:latin typeface="Script cole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421375" y="1260351"/>
            <a:ext cx="1620180" cy="3150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>
                <a:solidFill>
                  <a:srgbClr val="00B0F0"/>
                </a:solidFill>
                <a:latin typeface="Script cole" pitchFamily="2" charset="0"/>
              </a:rPr>
              <a:t>MArdi</a:t>
            </a:r>
            <a:endParaRPr lang="fr-FR" sz="1200" dirty="0" smtClean="0">
              <a:solidFill>
                <a:srgbClr val="00B0F0"/>
              </a:solidFill>
              <a:latin typeface="Script cole" pitchFamily="2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KG Makes You Stronger" pitchFamily="2" charset="0"/>
              </a:rPr>
              <a:t>la matière, l’objet … selon le projet</a:t>
            </a:r>
            <a:endParaRPr lang="fr-FR" sz="1200" dirty="0">
              <a:solidFill>
                <a:srgbClr val="FF0000"/>
              </a:solidFill>
              <a:latin typeface="KG Makes You Stronger" pitchFamily="2" charset="0"/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8407040" y="1080331"/>
            <a:ext cx="1755195" cy="585065"/>
          </a:xfrm>
          <a:prstGeom prst="roundRect">
            <a:avLst/>
          </a:prstGeom>
          <a:noFill/>
          <a:ln w="22225">
            <a:solidFill>
              <a:schemeClr val="accent1">
                <a:shade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8452045" y="1215347"/>
            <a:ext cx="1620180" cy="3150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00B0F0"/>
                </a:solidFill>
                <a:latin typeface="Script cole" pitchFamily="2" charset="0"/>
              </a:rPr>
              <a:t>Vendredi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KG Makes You Stronger" pitchFamily="2" charset="0"/>
              </a:rPr>
              <a:t>la matière, l’objet … selon le projet</a:t>
            </a:r>
            <a:endParaRPr lang="fr-FR" sz="1200" dirty="0">
              <a:solidFill>
                <a:srgbClr val="FF0000"/>
              </a:solidFill>
              <a:latin typeface="KG Makes You Stronger" pitchFamily="2" charset="0"/>
            </a:endParaRPr>
          </a:p>
        </p:txBody>
      </p:sp>
      <p:sp>
        <p:nvSpPr>
          <p:cNvPr id="43" name="Rectangle à coins arrondis 42"/>
          <p:cNvSpPr/>
          <p:nvPr/>
        </p:nvSpPr>
        <p:spPr>
          <a:xfrm>
            <a:off x="3861535" y="5310801"/>
            <a:ext cx="6615735" cy="945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FF0000"/>
                </a:solidFill>
                <a:latin typeface="KG Makes You Stronger" pitchFamily="2" charset="0"/>
              </a:rPr>
              <a:t>Domaine d’activités : Devenir élève, s’approprier le langage, échanger, s’exprimer.</a:t>
            </a:r>
            <a:endParaRPr lang="fr-FR" sz="1800" dirty="0" smtClean="0">
              <a:solidFill>
                <a:srgbClr val="FF0000"/>
              </a:solidFill>
              <a:latin typeface="KG Makes You Stronger" pitchFamily="2" charset="0"/>
            </a:endParaRPr>
          </a:p>
          <a:p>
            <a:r>
              <a:rPr lang="fr-FR" sz="1200" dirty="0" smtClean="0">
                <a:solidFill>
                  <a:srgbClr val="00B0F0"/>
                </a:solidFill>
                <a:latin typeface="KG Makes You Stronger" pitchFamily="2" charset="0"/>
              </a:rPr>
              <a:t>	        </a:t>
            </a:r>
            <a:r>
              <a:rPr lang="fr-FR" sz="1200" dirty="0" smtClean="0">
                <a:solidFill>
                  <a:schemeClr val="tx1"/>
                </a:solidFill>
                <a:latin typeface="KG Makes You Stronger" pitchFamily="2" charset="0"/>
              </a:rPr>
              <a:t>: </a:t>
            </a:r>
            <a:r>
              <a:rPr lang="fr-FR" sz="1200" dirty="0" smtClean="0">
                <a:solidFill>
                  <a:schemeClr val="tx1"/>
                </a:solidFill>
                <a:latin typeface="ZDingbats"/>
              </a:rPr>
              <a:t>4</a:t>
            </a:r>
            <a:r>
              <a:rPr lang="fr-FR" sz="1200" dirty="0" smtClean="0">
                <a:solidFill>
                  <a:schemeClr val="tx1"/>
                </a:solidFill>
                <a:latin typeface="KG Makes You Stronger" pitchFamily="2" charset="0"/>
              </a:rPr>
              <a:t> </a:t>
            </a:r>
            <a:r>
              <a:rPr lang="fr-FR" sz="1200" dirty="0">
                <a:solidFill>
                  <a:schemeClr val="tx1"/>
                </a:solidFill>
                <a:latin typeface="KG Makes You Stronger" pitchFamily="2" charset="0"/>
              </a:rPr>
              <a:t>Jeux de langages : sur les sons, l'alphabet, création et </a:t>
            </a:r>
            <a:r>
              <a:rPr lang="fr-FR" sz="1200" dirty="0" smtClean="0">
                <a:solidFill>
                  <a:schemeClr val="tx1"/>
                </a:solidFill>
                <a:latin typeface="KG Makes You Stronger" pitchFamily="2" charset="0"/>
              </a:rPr>
              <a:t>		           écoute </a:t>
            </a:r>
            <a:r>
              <a:rPr lang="fr-FR" sz="1200" dirty="0">
                <a:solidFill>
                  <a:schemeClr val="tx1"/>
                </a:solidFill>
                <a:latin typeface="KG Makes You Stronger" pitchFamily="2" charset="0"/>
              </a:rPr>
              <a:t>poétique </a:t>
            </a:r>
            <a:r>
              <a:rPr lang="fr-FR" sz="1200" dirty="0" smtClean="0">
                <a:solidFill>
                  <a:schemeClr val="tx1"/>
                </a:solidFill>
                <a:latin typeface="KG Makes You Stronger" pitchFamily="2" charset="0"/>
              </a:rPr>
              <a:t>...lecture offerte </a:t>
            </a:r>
          </a:p>
          <a:p>
            <a:r>
              <a:rPr lang="fr-FR" sz="1200" dirty="0" smtClean="0">
                <a:solidFill>
                  <a:schemeClr val="tx1"/>
                </a:solidFill>
                <a:latin typeface="KG Makes You Stronger" pitchFamily="2" charset="0"/>
              </a:rPr>
              <a:t>	          </a:t>
            </a:r>
            <a:r>
              <a:rPr lang="fr-FR" sz="1200" dirty="0" smtClean="0">
                <a:solidFill>
                  <a:schemeClr val="tx1"/>
                </a:solidFill>
                <a:latin typeface="ZDingbats"/>
              </a:rPr>
              <a:t>4</a:t>
            </a:r>
            <a:r>
              <a:rPr lang="fr-FR" sz="1200" dirty="0" smtClean="0">
                <a:solidFill>
                  <a:schemeClr val="tx1"/>
                </a:solidFill>
                <a:latin typeface="KG Makes You Stronger" pitchFamily="2" charset="0"/>
              </a:rPr>
              <a:t> </a:t>
            </a:r>
            <a:r>
              <a:rPr lang="fr-FR" sz="1200" dirty="0">
                <a:solidFill>
                  <a:schemeClr val="tx1"/>
                </a:solidFill>
                <a:latin typeface="KG Makes You Stronger" pitchFamily="2" charset="0"/>
              </a:rPr>
              <a:t>Bilan des ateliers du matin</a:t>
            </a:r>
            <a:endParaRPr lang="fr-FR" sz="1200" dirty="0" smtClean="0">
              <a:solidFill>
                <a:schemeClr val="tx1"/>
              </a:solidFill>
              <a:latin typeface="KG Makes You Stronger" pitchFamily="2" charset="0"/>
            </a:endParaRPr>
          </a:p>
          <a:p>
            <a:r>
              <a:rPr lang="fr-FR" sz="1200" dirty="0" smtClean="0">
                <a:solidFill>
                  <a:srgbClr val="00B0F0"/>
                </a:solidFill>
                <a:latin typeface="KG Makes You Stronger" pitchFamily="2" charset="0"/>
              </a:rPr>
              <a:t>	        </a:t>
            </a:r>
            <a:r>
              <a:rPr lang="fr-FR" sz="1200" dirty="0" smtClean="0">
                <a:solidFill>
                  <a:schemeClr val="tx1"/>
                </a:solidFill>
                <a:latin typeface="KG Makes You Stronger" pitchFamily="2" charset="0"/>
              </a:rPr>
              <a:t> :</a:t>
            </a:r>
            <a:r>
              <a:rPr lang="fr-FR" sz="1200" dirty="0" smtClean="0">
                <a:solidFill>
                  <a:schemeClr val="tx1"/>
                </a:solidFill>
                <a:latin typeface="ZDingbats"/>
              </a:rPr>
              <a:t> 4</a:t>
            </a:r>
            <a:r>
              <a:rPr lang="fr-FR" sz="1200" dirty="0" smtClean="0">
                <a:solidFill>
                  <a:schemeClr val="tx1"/>
                </a:solidFill>
                <a:latin typeface="KG Makes You Stronger" pitchFamily="2" charset="0"/>
              </a:rPr>
              <a:t> la phrase/le mot du jour</a:t>
            </a:r>
          </a:p>
        </p:txBody>
      </p:sp>
      <p:sp>
        <p:nvSpPr>
          <p:cNvPr id="51" name="Rectangle à coins arrondis 50"/>
          <p:cNvSpPr/>
          <p:nvPr/>
        </p:nvSpPr>
        <p:spPr>
          <a:xfrm>
            <a:off x="261135" y="6030881"/>
            <a:ext cx="2160240" cy="85509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00B0F0"/>
                </a:solidFill>
                <a:latin typeface="KG Makes You Stronger" pitchFamily="2" charset="0"/>
              </a:rPr>
              <a:t>13h35 – 14h15</a:t>
            </a:r>
          </a:p>
          <a:p>
            <a:pPr algn="ctr"/>
            <a:r>
              <a:rPr lang="fr-FR" sz="1400" dirty="0" smtClean="0">
                <a:solidFill>
                  <a:srgbClr val="00B0F0"/>
                </a:solidFill>
                <a:latin typeface="KG Makes You Stronger" pitchFamily="2" charset="0"/>
              </a:rPr>
              <a:t>Repos des </a:t>
            </a:r>
            <a:r>
              <a:rPr lang="fr-FR" sz="1400" dirty="0" smtClean="0">
                <a:solidFill>
                  <a:srgbClr val="00B0F0"/>
                </a:solidFill>
                <a:latin typeface="Script cole" pitchFamily="2" charset="0"/>
              </a:rPr>
              <a:t>MS</a:t>
            </a:r>
            <a:r>
              <a:rPr lang="fr-FR" sz="1400" dirty="0" smtClean="0">
                <a:solidFill>
                  <a:srgbClr val="00B0F0"/>
                </a:solidFill>
                <a:latin typeface="KG Makes You Stronger" pitchFamily="2" charset="0"/>
              </a:rPr>
              <a:t>,  sous la gestion de l’</a:t>
            </a:r>
            <a:r>
              <a:rPr lang="fr-FR" sz="1400" dirty="0" smtClean="0">
                <a:solidFill>
                  <a:srgbClr val="00B0F0"/>
                </a:solidFill>
                <a:latin typeface="Script cole" pitchFamily="2" charset="0"/>
              </a:rPr>
              <a:t>ATSEM</a:t>
            </a:r>
            <a:endParaRPr lang="fr-FR" sz="1400" dirty="0">
              <a:solidFill>
                <a:srgbClr val="00B0F0"/>
              </a:solidFill>
              <a:latin typeface="Script cole" pitchFamily="2" charset="0"/>
            </a:endParaRPr>
          </a:p>
        </p:txBody>
      </p:sp>
      <p:sp>
        <p:nvSpPr>
          <p:cNvPr id="52" name="Rectangle à coins arrondis 51"/>
          <p:cNvSpPr/>
          <p:nvPr/>
        </p:nvSpPr>
        <p:spPr>
          <a:xfrm>
            <a:off x="5346700" y="6525936"/>
            <a:ext cx="5040560" cy="810090"/>
          </a:xfrm>
          <a:prstGeom prst="roundRect">
            <a:avLst/>
          </a:prstGeom>
          <a:solidFill>
            <a:schemeClr val="bg1"/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00B0F0"/>
                </a:solidFill>
                <a:latin typeface="KG Makes You Stronger" pitchFamily="2" charset="0"/>
              </a:rPr>
              <a:t>14h00-14h30 : </a:t>
            </a:r>
            <a:r>
              <a:rPr lang="fr-FR" sz="1400" dirty="0" smtClean="0">
                <a:solidFill>
                  <a:srgbClr val="00B0F0"/>
                </a:solidFill>
                <a:latin typeface="KG Makes You Stronger" pitchFamily="2" charset="0"/>
              </a:rPr>
              <a:t>jeux de graphisme/ de mathématiques/ de production d’écrits/cahier des savoirs …</a:t>
            </a:r>
            <a:endParaRPr lang="fr-FR" sz="1600" dirty="0">
              <a:solidFill>
                <a:srgbClr val="00B0F0"/>
              </a:solidFill>
              <a:latin typeface="KG Makes You Stronger" pitchFamily="2" charset="0"/>
            </a:endParaRPr>
          </a:p>
        </p:txBody>
      </p:sp>
      <p:sp>
        <p:nvSpPr>
          <p:cNvPr id="53" name="Rectangle à coins arrondis 52"/>
          <p:cNvSpPr/>
          <p:nvPr/>
        </p:nvSpPr>
        <p:spPr>
          <a:xfrm>
            <a:off x="2736410" y="5535826"/>
            <a:ext cx="2160240" cy="85509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00B0F0"/>
                </a:solidFill>
                <a:latin typeface="KG Makes You Stronger" pitchFamily="2" charset="0"/>
              </a:rPr>
              <a:t>13h45 – 14h00</a:t>
            </a:r>
          </a:p>
          <a:p>
            <a:pPr algn="ctr"/>
            <a:r>
              <a:rPr lang="fr-FR" sz="1400" dirty="0" smtClean="0">
                <a:solidFill>
                  <a:srgbClr val="00B0F0"/>
                </a:solidFill>
                <a:latin typeface="KG Makes You Stronger" pitchFamily="2" charset="0"/>
              </a:rPr>
              <a:t>langage</a:t>
            </a:r>
            <a:endParaRPr lang="fr-FR" sz="1400" dirty="0">
              <a:solidFill>
                <a:srgbClr val="00B0F0"/>
              </a:solidFill>
              <a:latin typeface="Script cole" pitchFamily="2" charset="0"/>
            </a:endParaRPr>
          </a:p>
        </p:txBody>
      </p:sp>
      <p:cxnSp>
        <p:nvCxnSpPr>
          <p:cNvPr id="56" name="Connecteur droit 55"/>
          <p:cNvCxnSpPr/>
          <p:nvPr/>
        </p:nvCxnSpPr>
        <p:spPr>
          <a:xfrm>
            <a:off x="2466380" y="4500711"/>
            <a:ext cx="5760640" cy="0"/>
          </a:xfrm>
          <a:prstGeom prst="line">
            <a:avLst/>
          </a:prstGeom>
          <a:ln w="5080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à coins arrondis 83"/>
          <p:cNvSpPr/>
          <p:nvPr/>
        </p:nvSpPr>
        <p:spPr>
          <a:xfrm>
            <a:off x="261135" y="3825636"/>
            <a:ext cx="7470830" cy="12151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à coins arrondis 84"/>
          <p:cNvSpPr/>
          <p:nvPr/>
        </p:nvSpPr>
        <p:spPr>
          <a:xfrm>
            <a:off x="171125" y="3555606"/>
            <a:ext cx="2160240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00B0F0"/>
                </a:solidFill>
                <a:latin typeface="KG Makes You Stronger" pitchFamily="2" charset="0"/>
              </a:rPr>
              <a:t>15h00 – 15h30</a:t>
            </a:r>
          </a:p>
          <a:p>
            <a:pPr algn="ctr"/>
            <a:r>
              <a:rPr lang="fr-FR" sz="1400" dirty="0" smtClean="0">
                <a:solidFill>
                  <a:srgbClr val="00B0F0"/>
                </a:solidFill>
                <a:latin typeface="KG Makes You Stronger" pitchFamily="2" charset="0"/>
              </a:rPr>
              <a:t>regroupement</a:t>
            </a:r>
            <a:endParaRPr lang="fr-FR" sz="1400" dirty="0">
              <a:solidFill>
                <a:srgbClr val="00B0F0"/>
              </a:solidFill>
              <a:latin typeface="KG Makes You Stronger" pitchFamily="2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421375" y="3825636"/>
            <a:ext cx="5175575" cy="45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FF0000"/>
                </a:solidFill>
                <a:latin typeface="KG Makes You Stronger" pitchFamily="2" charset="0"/>
              </a:rPr>
              <a:t>Domaine d’activité : Mobiliser le langage dans toutes ses dimensions</a:t>
            </a:r>
            <a:endParaRPr lang="fr-FR" sz="1400" dirty="0">
              <a:solidFill>
                <a:srgbClr val="FF0000"/>
              </a:solidFill>
              <a:latin typeface="KG Makes You Stronger" pitchFamily="2" charset="0"/>
            </a:endParaRPr>
          </a:p>
        </p:txBody>
      </p:sp>
      <p:sp>
        <p:nvSpPr>
          <p:cNvPr id="87" name="Rectangle à coins arrondis 86"/>
          <p:cNvSpPr/>
          <p:nvPr/>
        </p:nvSpPr>
        <p:spPr>
          <a:xfrm>
            <a:off x="351146" y="4365696"/>
            <a:ext cx="1710190" cy="585065"/>
          </a:xfrm>
          <a:prstGeom prst="roundRect">
            <a:avLst/>
          </a:prstGeom>
          <a:noFill/>
          <a:ln w="22225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00B0F0"/>
                </a:solidFill>
                <a:latin typeface="Script cole" pitchFamily="2" charset="0"/>
              </a:rPr>
              <a:t>Lundi</a:t>
            </a:r>
          </a:p>
          <a:p>
            <a:pPr algn="ctr"/>
            <a:r>
              <a:rPr lang="fr-FR" sz="1050" dirty="0" smtClean="0">
                <a:solidFill>
                  <a:schemeClr val="tx1"/>
                </a:solidFill>
                <a:latin typeface="Script cole" pitchFamily="2" charset="0"/>
              </a:rPr>
              <a:t>Découverte musicale</a:t>
            </a:r>
            <a:endParaRPr lang="fr-FR" sz="105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89" name="Rectangle à coins arrondis 88"/>
          <p:cNvSpPr/>
          <p:nvPr/>
        </p:nvSpPr>
        <p:spPr>
          <a:xfrm>
            <a:off x="3006440" y="4365696"/>
            <a:ext cx="1710190" cy="585065"/>
          </a:xfrm>
          <a:prstGeom prst="roundRect">
            <a:avLst/>
          </a:prstGeom>
          <a:noFill/>
          <a:ln w="22225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00B0F0"/>
                </a:solidFill>
                <a:latin typeface="Script cole" pitchFamily="2" charset="0"/>
              </a:rPr>
              <a:t>Jeudi</a:t>
            </a:r>
          </a:p>
          <a:p>
            <a:pPr algn="ctr"/>
            <a:r>
              <a:rPr lang="fr-FR" sz="1050" dirty="0" smtClean="0">
                <a:solidFill>
                  <a:schemeClr val="tx1"/>
                </a:solidFill>
                <a:latin typeface="Script cole" pitchFamily="2" charset="0"/>
              </a:rPr>
              <a:t>Jeux de réflexion (mime, devinette …)</a:t>
            </a:r>
            <a:endParaRPr lang="fr-FR" sz="105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90" name="Rectangle à coins arrondis 89"/>
          <p:cNvSpPr/>
          <p:nvPr/>
        </p:nvSpPr>
        <p:spPr>
          <a:xfrm>
            <a:off x="5751745" y="4365696"/>
            <a:ext cx="1710190" cy="585065"/>
          </a:xfrm>
          <a:prstGeom prst="roundRect">
            <a:avLst/>
          </a:prstGeom>
          <a:noFill/>
          <a:ln w="22225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00B0F0"/>
                </a:solidFill>
                <a:latin typeface="Script cole" pitchFamily="2" charset="0"/>
              </a:rPr>
              <a:t>Vendredi</a:t>
            </a:r>
          </a:p>
          <a:p>
            <a:pPr algn="ctr"/>
            <a:r>
              <a:rPr lang="fr-FR" sz="1050" dirty="0" smtClean="0">
                <a:solidFill>
                  <a:schemeClr val="tx1"/>
                </a:solidFill>
                <a:latin typeface="Script cole" pitchFamily="2" charset="0"/>
              </a:rPr>
              <a:t>Vie du blog</a:t>
            </a:r>
            <a:endParaRPr lang="fr-FR" sz="105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91" name="Rectangle à coins arrondis 90"/>
          <p:cNvSpPr/>
          <p:nvPr/>
        </p:nvSpPr>
        <p:spPr>
          <a:xfrm>
            <a:off x="7821976" y="3825636"/>
            <a:ext cx="2700300" cy="117013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rgbClr val="00B0F0"/>
                </a:solidFill>
                <a:latin typeface="KG Makes You Stronger" pitchFamily="2" charset="0"/>
              </a:rPr>
              <a:t>15h30-15h40</a:t>
            </a:r>
          </a:p>
          <a:p>
            <a:pPr algn="ctr"/>
            <a:r>
              <a:rPr lang="fr-FR" sz="1400" dirty="0" smtClean="0">
                <a:solidFill>
                  <a:srgbClr val="00B0F0"/>
                </a:solidFill>
                <a:latin typeface="KG Makes You Stronger" pitchFamily="2" charset="0"/>
              </a:rPr>
              <a:t>Préparation à la sortie</a:t>
            </a:r>
          </a:p>
          <a:p>
            <a:pPr algn="ctr"/>
            <a:endParaRPr lang="fr-FR" sz="1400" dirty="0">
              <a:solidFill>
                <a:srgbClr val="00B0F0"/>
              </a:solidFill>
              <a:latin typeface="KG Makes You Stronger" pitchFamily="2" charset="0"/>
            </a:endParaRPr>
          </a:p>
          <a:p>
            <a:pPr algn="ctr"/>
            <a:r>
              <a:rPr lang="fr-FR" sz="1400" dirty="0" smtClean="0">
                <a:solidFill>
                  <a:srgbClr val="00B0F0"/>
                </a:solidFill>
                <a:latin typeface="KG Makes You Stronger" pitchFamily="2" charset="0"/>
              </a:rPr>
              <a:t> (relaxation, hygiène, bus, </a:t>
            </a:r>
            <a:r>
              <a:rPr lang="fr-FR" sz="1400" dirty="0" smtClean="0">
                <a:solidFill>
                  <a:srgbClr val="00B0F0"/>
                </a:solidFill>
                <a:latin typeface="Script cole" pitchFamily="2" charset="0"/>
              </a:rPr>
              <a:t>TAPS</a:t>
            </a:r>
            <a:r>
              <a:rPr lang="fr-FR" sz="1400" dirty="0" smtClean="0">
                <a:solidFill>
                  <a:srgbClr val="00B0F0"/>
                </a:solidFill>
                <a:latin typeface="KG Makes You Stronger" pitchFamily="2" charset="0"/>
              </a:rPr>
              <a:t>…)</a:t>
            </a:r>
          </a:p>
        </p:txBody>
      </p:sp>
      <p:sp>
        <p:nvSpPr>
          <p:cNvPr id="49" name="Rectangle à coins arrondis 48"/>
          <p:cNvSpPr/>
          <p:nvPr/>
        </p:nvSpPr>
        <p:spPr>
          <a:xfrm>
            <a:off x="306140" y="405256"/>
            <a:ext cx="10171130" cy="3060340"/>
          </a:xfrm>
          <a:prstGeom prst="roundRect">
            <a:avLst/>
          </a:prstGeom>
          <a:solidFill>
            <a:schemeClr val="bg1"/>
          </a:solidFill>
          <a:ln w="254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171125" y="270241"/>
            <a:ext cx="2160240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00B0F0"/>
                </a:solidFill>
                <a:latin typeface="KG Makes You Stronger" pitchFamily="2" charset="0"/>
              </a:rPr>
              <a:t>14h30 – 15h00</a:t>
            </a:r>
          </a:p>
          <a:p>
            <a:pPr algn="ctr"/>
            <a:r>
              <a:rPr lang="fr-FR" sz="1400" dirty="0" smtClean="0">
                <a:solidFill>
                  <a:srgbClr val="00B0F0"/>
                </a:solidFill>
                <a:latin typeface="KG Makes You Stronger" pitchFamily="2" charset="0"/>
              </a:rPr>
              <a:t>Temps des ateliers </a:t>
            </a:r>
            <a:endParaRPr lang="fr-FR" sz="1400" dirty="0">
              <a:solidFill>
                <a:srgbClr val="00B0F0"/>
              </a:solidFill>
              <a:latin typeface="KG Makes You Stronger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646399" y="630281"/>
            <a:ext cx="7470830" cy="5850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>
                <a:solidFill>
                  <a:srgbClr val="FF0000"/>
                </a:solidFill>
                <a:latin typeface="KG Makes You Stronger" pitchFamily="2" charset="0"/>
              </a:rPr>
              <a:t>Domaine d’activités : devenir élève, s’approprier le langage, 1ers outils de réflexion, </a:t>
            </a:r>
            <a:r>
              <a:rPr lang="fr-FR" sz="1400" dirty="0" smtClean="0">
                <a:solidFill>
                  <a:srgbClr val="FF0000"/>
                </a:solidFill>
                <a:latin typeface="Script cole" pitchFamily="2" charset="0"/>
              </a:rPr>
              <a:t>PSIC</a:t>
            </a:r>
          </a:p>
          <a:p>
            <a:r>
              <a:rPr lang="fr-FR" sz="1200" dirty="0" smtClean="0">
                <a:solidFill>
                  <a:srgbClr val="00B0F0"/>
                </a:solidFill>
                <a:latin typeface="ZDingbats"/>
              </a:rPr>
              <a:t> 4</a:t>
            </a:r>
            <a:r>
              <a:rPr lang="fr-FR" sz="1200" dirty="0" smtClean="0">
                <a:solidFill>
                  <a:srgbClr val="00B0F0"/>
                </a:solidFill>
                <a:latin typeface="KG Makes You Stronger" pitchFamily="2" charset="0"/>
              </a:rPr>
              <a:t> Ateliers à inscription libre selon la feuille de route individuelle de la semaine (</a:t>
            </a:r>
            <a:r>
              <a:rPr lang="fr-FR" sz="1200" dirty="0" smtClean="0">
                <a:solidFill>
                  <a:srgbClr val="00B0F0"/>
                </a:solidFill>
                <a:latin typeface="Script cole" pitchFamily="2" charset="0"/>
              </a:rPr>
              <a:t>PE </a:t>
            </a:r>
            <a:r>
              <a:rPr lang="fr-FR" sz="1200" dirty="0" smtClean="0">
                <a:solidFill>
                  <a:srgbClr val="00B0F0"/>
                </a:solidFill>
                <a:latin typeface="ZDingbats"/>
              </a:rPr>
              <a:t>l</a:t>
            </a:r>
            <a:r>
              <a:rPr lang="fr-FR" sz="1200" dirty="0" smtClean="0">
                <a:solidFill>
                  <a:srgbClr val="00B0F0"/>
                </a:solidFill>
                <a:latin typeface="Script cole" pitchFamily="2" charset="0"/>
              </a:rPr>
              <a:t>, ATSEM </a:t>
            </a:r>
            <a:r>
              <a:rPr lang="fr-FR" sz="1200" dirty="0" smtClean="0">
                <a:solidFill>
                  <a:srgbClr val="00B0F0"/>
                </a:solidFill>
                <a:latin typeface="ZDingbats"/>
              </a:rPr>
              <a:t>n</a:t>
            </a:r>
            <a:r>
              <a:rPr lang="fr-FR" sz="1200" dirty="0" smtClean="0">
                <a:solidFill>
                  <a:srgbClr val="00B0F0"/>
                </a:solidFill>
                <a:latin typeface="Script cole" pitchFamily="2" charset="0"/>
              </a:rPr>
              <a:t>, autonome </a:t>
            </a:r>
            <a:r>
              <a:rPr lang="fr-FR" sz="1200" dirty="0" smtClean="0">
                <a:solidFill>
                  <a:srgbClr val="00B0F0"/>
                </a:solidFill>
                <a:latin typeface="ZDingbats"/>
              </a:rPr>
              <a:t>s</a:t>
            </a:r>
            <a:r>
              <a:rPr lang="fr-FR" sz="1200" dirty="0" smtClean="0">
                <a:solidFill>
                  <a:srgbClr val="00B0F0"/>
                </a:solidFill>
                <a:latin typeface="KG Makes You Stronger" pitchFamily="2" charset="0"/>
              </a:rPr>
              <a:t>)</a:t>
            </a:r>
            <a:endParaRPr lang="fr-FR" dirty="0"/>
          </a:p>
        </p:txBody>
      </p:sp>
      <p:sp>
        <p:nvSpPr>
          <p:cNvPr id="56" name="Rectangle à coins arrondis 55"/>
          <p:cNvSpPr/>
          <p:nvPr/>
        </p:nvSpPr>
        <p:spPr>
          <a:xfrm>
            <a:off x="3816530" y="1305356"/>
            <a:ext cx="3195355" cy="585065"/>
          </a:xfrm>
          <a:prstGeom prst="roundRect">
            <a:avLst/>
          </a:prstGeom>
          <a:noFill/>
          <a:ln w="22225">
            <a:solidFill>
              <a:schemeClr val="accent1">
                <a:shade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4491605" y="1350361"/>
            <a:ext cx="2230720" cy="2409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FF0000"/>
                </a:solidFill>
                <a:latin typeface="KG Makes You Stronger" pitchFamily="2" charset="0"/>
              </a:rPr>
              <a:t>Le geste d’écriture</a:t>
            </a:r>
            <a:endParaRPr lang="fr-FR" sz="1200" dirty="0">
              <a:solidFill>
                <a:srgbClr val="FF0000"/>
              </a:solidFill>
              <a:latin typeface="KG Makes You Stronger" pitchFamily="2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041556" y="1575387"/>
            <a:ext cx="2110140" cy="275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9" name="Rectangle 58"/>
          <p:cNvSpPr/>
          <p:nvPr/>
        </p:nvSpPr>
        <p:spPr>
          <a:xfrm>
            <a:off x="4761635" y="1575386"/>
            <a:ext cx="15072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00" dirty="0" smtClean="0">
                <a:solidFill>
                  <a:srgbClr val="00B0F0"/>
                </a:solidFill>
                <a:latin typeface="ZDingbats"/>
              </a:rPr>
              <a:t>n </a:t>
            </a:r>
            <a:r>
              <a:rPr lang="fr-FR" sz="1000" b="1" dirty="0" smtClean="0">
                <a:solidFill>
                  <a:srgbClr val="00B050"/>
                </a:solidFill>
                <a:latin typeface="Script cole" pitchFamily="2" charset="0"/>
              </a:rPr>
              <a:t>MS / GS</a:t>
            </a:r>
            <a:endParaRPr lang="fr-FR" sz="1000" b="1" dirty="0" smtClean="0">
              <a:solidFill>
                <a:srgbClr val="FF0000"/>
              </a:solidFill>
              <a:latin typeface="Script cole" pitchFamily="2" charset="0"/>
            </a:endParaRPr>
          </a:p>
          <a:p>
            <a:r>
              <a:rPr lang="fr-FR" sz="1000" dirty="0" smtClean="0">
                <a:solidFill>
                  <a:schemeClr val="tx1"/>
                </a:solidFill>
                <a:latin typeface="Script cole" pitchFamily="2" charset="0"/>
              </a:rPr>
              <a:t>. </a:t>
            </a:r>
            <a:endParaRPr lang="fr-FR" sz="1000" dirty="0">
              <a:solidFill>
                <a:srgbClr val="00B050"/>
              </a:solidFill>
            </a:endParaRPr>
          </a:p>
        </p:txBody>
      </p:sp>
      <p:sp>
        <p:nvSpPr>
          <p:cNvPr id="60" name="Rectangle à coins arrondis 59"/>
          <p:cNvSpPr/>
          <p:nvPr/>
        </p:nvSpPr>
        <p:spPr>
          <a:xfrm>
            <a:off x="7236908" y="1305357"/>
            <a:ext cx="3150351" cy="630070"/>
          </a:xfrm>
          <a:prstGeom prst="roundRect">
            <a:avLst/>
          </a:prstGeom>
          <a:noFill/>
          <a:ln w="22225">
            <a:solidFill>
              <a:schemeClr val="accent1">
                <a:shade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à coins arrondis 64"/>
          <p:cNvSpPr/>
          <p:nvPr/>
        </p:nvSpPr>
        <p:spPr>
          <a:xfrm>
            <a:off x="531165" y="2115446"/>
            <a:ext cx="4770530" cy="1170130"/>
          </a:xfrm>
          <a:prstGeom prst="roundRect">
            <a:avLst/>
          </a:prstGeom>
          <a:noFill/>
          <a:ln w="22225">
            <a:solidFill>
              <a:schemeClr val="accent1">
                <a:shade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 smtClean="0">
              <a:solidFill>
                <a:srgbClr val="00B0F0"/>
              </a:solidFill>
              <a:latin typeface="Script cole" pitchFamily="2" charset="0"/>
            </a:endParaRPr>
          </a:p>
          <a:p>
            <a:pPr algn="ctr"/>
            <a:r>
              <a:rPr lang="fr-FR" sz="1800" dirty="0" smtClean="0">
                <a:solidFill>
                  <a:srgbClr val="00B0F0"/>
                </a:solidFill>
                <a:latin typeface="Script cole" pitchFamily="2" charset="0"/>
              </a:rPr>
              <a:t>Mardi (14h-15h) </a:t>
            </a:r>
            <a:endParaRPr lang="fr-FR" sz="2400" dirty="0" smtClean="0">
              <a:solidFill>
                <a:srgbClr val="00B0F0"/>
              </a:solidFill>
              <a:latin typeface="Script cole" pitchFamily="2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KG Makes You Stronger" pitchFamily="2" charset="0"/>
              </a:rPr>
              <a:t>décloisonnement avec la classe de </a:t>
            </a:r>
            <a:r>
              <a:rPr lang="fr-FR" sz="1200" dirty="0" smtClean="0">
                <a:solidFill>
                  <a:srgbClr val="FF0000"/>
                </a:solidFill>
                <a:latin typeface="Script cole" pitchFamily="2" charset="0"/>
              </a:rPr>
              <a:t>MS-GS</a:t>
            </a:r>
            <a:endParaRPr lang="fr-FR" sz="1200" dirty="0" smtClean="0">
              <a:solidFill>
                <a:srgbClr val="FF0000"/>
              </a:solidFill>
              <a:latin typeface="KG Makes You Stronger" pitchFamily="2" charset="0"/>
            </a:endParaRPr>
          </a:p>
          <a:p>
            <a:pPr algn="ctr"/>
            <a:r>
              <a:rPr lang="fr-FR" sz="1200" dirty="0" smtClean="0">
                <a:solidFill>
                  <a:srgbClr val="00B0F0"/>
                </a:solidFill>
                <a:latin typeface="Script cole" pitchFamily="2" charset="0"/>
              </a:rPr>
              <a:t>     G1 : sciences </a:t>
            </a:r>
            <a:r>
              <a:rPr lang="fr-FR" sz="1200" dirty="0" smtClean="0">
                <a:solidFill>
                  <a:srgbClr val="00B0F0"/>
                </a:solidFill>
                <a:latin typeface="Script cole" pitchFamily="2" charset="0"/>
              </a:rPr>
              <a:t>G2 </a:t>
            </a:r>
            <a:r>
              <a:rPr lang="fr-FR" sz="1200" dirty="0" smtClean="0">
                <a:solidFill>
                  <a:srgbClr val="00B0F0"/>
                </a:solidFill>
                <a:latin typeface="Script cole" pitchFamily="2" charset="0"/>
              </a:rPr>
              <a:t>: musique </a:t>
            </a:r>
          </a:p>
          <a:p>
            <a:pPr algn="ctr"/>
            <a:r>
              <a:rPr lang="fr-FR" sz="1200" dirty="0" smtClean="0">
                <a:solidFill>
                  <a:srgbClr val="00B0F0"/>
                </a:solidFill>
                <a:latin typeface="Script cole" pitchFamily="2" charset="0"/>
              </a:rPr>
              <a:t>     G3 </a:t>
            </a:r>
            <a:r>
              <a:rPr lang="fr-FR" sz="1200" smtClean="0">
                <a:solidFill>
                  <a:srgbClr val="00B0F0"/>
                </a:solidFill>
                <a:latin typeface="Script cole" pitchFamily="2" charset="0"/>
              </a:rPr>
              <a:t>TICE </a:t>
            </a:r>
            <a:r>
              <a:rPr lang="fr-FR" sz="1200" smtClean="0">
                <a:solidFill>
                  <a:srgbClr val="00B0F0"/>
                </a:solidFill>
                <a:latin typeface="Script cole" pitchFamily="2" charset="0"/>
              </a:rPr>
              <a:t>   G4 </a:t>
            </a:r>
            <a:r>
              <a:rPr lang="fr-FR" sz="1200" dirty="0" smtClean="0">
                <a:solidFill>
                  <a:srgbClr val="00B0F0"/>
                </a:solidFill>
                <a:latin typeface="Script cole" pitchFamily="2" charset="0"/>
              </a:rPr>
              <a:t>: construction </a:t>
            </a:r>
          </a:p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146900" y="1305356"/>
            <a:ext cx="3330370" cy="3150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FF0000"/>
                </a:solidFill>
                <a:latin typeface="KG Makes You Stronger" pitchFamily="2" charset="0"/>
              </a:rPr>
              <a:t>1</a:t>
            </a:r>
            <a:r>
              <a:rPr lang="fr-FR" sz="1200" baseline="30000" dirty="0" smtClean="0">
                <a:solidFill>
                  <a:srgbClr val="FF0000"/>
                </a:solidFill>
                <a:latin typeface="KG Makes You Stronger" pitchFamily="2" charset="0"/>
              </a:rPr>
              <a:t>er</a:t>
            </a:r>
            <a:r>
              <a:rPr lang="fr-FR" sz="1200" dirty="0">
                <a:solidFill>
                  <a:srgbClr val="FF0000"/>
                </a:solidFill>
                <a:latin typeface="KG Makes You Stronger" pitchFamily="2" charset="0"/>
              </a:rPr>
              <a:t> </a:t>
            </a:r>
            <a:r>
              <a:rPr lang="fr-FR" sz="1200" dirty="0" smtClean="0">
                <a:solidFill>
                  <a:srgbClr val="FF0000"/>
                </a:solidFill>
                <a:latin typeface="KG Makes You Stronger" pitchFamily="2" charset="0"/>
              </a:rPr>
              <a:t>outils de réflexion</a:t>
            </a:r>
            <a:endParaRPr lang="fr-FR" sz="1200" dirty="0">
              <a:solidFill>
                <a:srgbClr val="FF0000"/>
              </a:solidFill>
              <a:latin typeface="KG Makes You Stronger" pitchFamily="2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641955" y="1575386"/>
            <a:ext cx="24752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00" dirty="0" smtClean="0">
                <a:solidFill>
                  <a:srgbClr val="00B0F0"/>
                </a:solidFill>
                <a:latin typeface="ZDingbats"/>
              </a:rPr>
              <a:t>n </a:t>
            </a:r>
            <a:r>
              <a:rPr lang="fr-FR" sz="1000" b="1" dirty="0" smtClean="0">
                <a:solidFill>
                  <a:srgbClr val="00B050"/>
                </a:solidFill>
                <a:latin typeface="Script cole" pitchFamily="2" charset="0"/>
              </a:rPr>
              <a:t>MS </a:t>
            </a:r>
            <a:r>
              <a:rPr lang="fr-FR" sz="1000" b="1" dirty="0" smtClean="0">
                <a:solidFill>
                  <a:srgbClr val="00B0F0"/>
                </a:solidFill>
                <a:latin typeface="Script cole" pitchFamily="2" charset="0"/>
              </a:rPr>
              <a:t>(1 atelier) / /</a:t>
            </a:r>
            <a:r>
              <a:rPr lang="fr-FR" sz="1000" b="1" dirty="0" smtClean="0">
                <a:solidFill>
                  <a:srgbClr val="00B050"/>
                </a:solidFill>
                <a:latin typeface="Script cole" pitchFamily="2" charset="0"/>
              </a:rPr>
              <a:t> </a:t>
            </a:r>
            <a:r>
              <a:rPr lang="fr-FR" sz="1000" dirty="0" smtClean="0">
                <a:solidFill>
                  <a:srgbClr val="00B0F0"/>
                </a:solidFill>
                <a:latin typeface="ZDingbats"/>
              </a:rPr>
              <a:t>l </a:t>
            </a:r>
            <a:r>
              <a:rPr lang="fr-FR" sz="1000" b="1" dirty="0" smtClean="0">
                <a:solidFill>
                  <a:srgbClr val="00B050"/>
                </a:solidFill>
                <a:latin typeface="Script cole" pitchFamily="2" charset="0"/>
              </a:rPr>
              <a:t>GS </a:t>
            </a:r>
            <a:r>
              <a:rPr lang="fr-FR" sz="1000" b="1" dirty="0" smtClean="0">
                <a:solidFill>
                  <a:srgbClr val="00B0F0"/>
                </a:solidFill>
                <a:latin typeface="Script cole" pitchFamily="2" charset="0"/>
              </a:rPr>
              <a:t>(1 atelier)</a:t>
            </a:r>
            <a:r>
              <a:rPr lang="fr-FR" sz="1000" b="1" dirty="0" smtClean="0">
                <a:solidFill>
                  <a:srgbClr val="00B050"/>
                </a:solidFill>
                <a:latin typeface="Script cole" pitchFamily="2" charset="0"/>
              </a:rPr>
              <a:t>  </a:t>
            </a:r>
            <a:endParaRPr lang="fr-FR" sz="1000" b="1" dirty="0" smtClean="0">
              <a:solidFill>
                <a:srgbClr val="FF0000"/>
              </a:solidFill>
              <a:latin typeface="Script cole" pitchFamily="2" charset="0"/>
            </a:endParaRPr>
          </a:p>
        </p:txBody>
      </p:sp>
      <p:sp>
        <p:nvSpPr>
          <p:cNvPr id="42" name="Rectangle à coins arrondis 41"/>
          <p:cNvSpPr/>
          <p:nvPr/>
        </p:nvSpPr>
        <p:spPr>
          <a:xfrm>
            <a:off x="441155" y="1305356"/>
            <a:ext cx="3195355" cy="585065"/>
          </a:xfrm>
          <a:prstGeom prst="roundRect">
            <a:avLst/>
          </a:prstGeom>
          <a:noFill/>
          <a:ln w="22225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3" name="Rectangle 42"/>
          <p:cNvSpPr/>
          <p:nvPr/>
        </p:nvSpPr>
        <p:spPr>
          <a:xfrm>
            <a:off x="531165" y="1260351"/>
            <a:ext cx="3330370" cy="3150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rgbClr val="FF0000"/>
                </a:solidFill>
                <a:latin typeface="KG Makes You Stronger" pitchFamily="2" charset="0"/>
              </a:rPr>
              <a:t>« l’écrit »</a:t>
            </a:r>
            <a:endParaRPr lang="fr-FR" sz="1200" dirty="0">
              <a:solidFill>
                <a:srgbClr val="FF0000"/>
              </a:solidFill>
              <a:latin typeface="KG Makes You Stronger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76170" y="1530381"/>
            <a:ext cx="2880320" cy="3150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rgbClr val="00B0F0"/>
                </a:solidFill>
                <a:latin typeface="ZDingbats"/>
              </a:rPr>
              <a:t>l </a:t>
            </a:r>
            <a:r>
              <a:rPr lang="fr-FR" sz="1000" b="1" dirty="0" smtClean="0">
                <a:solidFill>
                  <a:srgbClr val="00B050"/>
                </a:solidFill>
                <a:latin typeface="Script cole" pitchFamily="2" charset="0"/>
              </a:rPr>
              <a:t>MS  </a:t>
            </a:r>
            <a:r>
              <a:rPr lang="fr-FR" sz="1000" b="1" dirty="0" smtClean="0">
                <a:solidFill>
                  <a:srgbClr val="00B0F0"/>
                </a:solidFill>
                <a:latin typeface="Script cole" pitchFamily="2" charset="0"/>
              </a:rPr>
              <a:t>(1 atelier) /</a:t>
            </a:r>
            <a:r>
              <a:rPr lang="fr-FR" sz="1000" b="1" dirty="0" smtClean="0">
                <a:solidFill>
                  <a:srgbClr val="00B050"/>
                </a:solidFill>
                <a:latin typeface="Script cole" pitchFamily="2" charset="0"/>
              </a:rPr>
              <a:t> </a:t>
            </a:r>
            <a:r>
              <a:rPr lang="fr-FR" sz="1000" dirty="0" smtClean="0">
                <a:solidFill>
                  <a:srgbClr val="00B0F0"/>
                </a:solidFill>
                <a:latin typeface="ZDingbats"/>
              </a:rPr>
              <a:t>l </a:t>
            </a:r>
            <a:r>
              <a:rPr lang="fr-FR" sz="1000" b="1" dirty="0" smtClean="0">
                <a:solidFill>
                  <a:srgbClr val="00B050"/>
                </a:solidFill>
                <a:latin typeface="Script cole" pitchFamily="2" charset="0"/>
              </a:rPr>
              <a:t>GS </a:t>
            </a:r>
            <a:r>
              <a:rPr lang="fr-FR" sz="1000" b="1" dirty="0" smtClean="0">
                <a:solidFill>
                  <a:srgbClr val="00B0F0"/>
                </a:solidFill>
                <a:latin typeface="Script cole" pitchFamily="2" charset="0"/>
              </a:rPr>
              <a:t>(1 atelier) </a:t>
            </a:r>
          </a:p>
          <a:p>
            <a:pPr algn="ctr"/>
            <a:r>
              <a:rPr lang="fr-FR" sz="1000" b="1" dirty="0" smtClean="0">
                <a:solidFill>
                  <a:srgbClr val="FF0000"/>
                </a:solidFill>
                <a:latin typeface="Script cole" pitchFamily="2" charset="0"/>
              </a:rPr>
              <a:t> </a:t>
            </a:r>
          </a:p>
        </p:txBody>
      </p:sp>
      <p:sp>
        <p:nvSpPr>
          <p:cNvPr id="45" name="Rectangle à coins arrondis 44"/>
          <p:cNvSpPr/>
          <p:nvPr/>
        </p:nvSpPr>
        <p:spPr>
          <a:xfrm>
            <a:off x="5526720" y="2430481"/>
            <a:ext cx="4770530" cy="585065"/>
          </a:xfrm>
          <a:prstGeom prst="roundRect">
            <a:avLst/>
          </a:prstGeom>
          <a:noFill/>
          <a:ln w="22225">
            <a:solidFill>
              <a:schemeClr val="accent1">
                <a:shade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smtClean="0">
              <a:solidFill>
                <a:srgbClr val="FF0000"/>
              </a:solidFill>
              <a:latin typeface="KG Makes You Stronger" pitchFamily="2" charset="0"/>
            </a:endParaRP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KG Makes You Stronger" pitchFamily="2" charset="0"/>
              </a:rPr>
              <a:t>Jeux libres d'imitation</a:t>
            </a:r>
          </a:p>
          <a:p>
            <a:pPr algn="ctr"/>
            <a:endParaRPr lang="fr-FR" dirty="0"/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175" y="2205456"/>
            <a:ext cx="526135" cy="5261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1606</TotalTime>
  <Words>479</Words>
  <Application>Microsoft Office PowerPoint</Application>
  <PresentationFormat>Personnalisé</PresentationFormat>
  <Paragraphs>109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Paska</dc:creator>
  <cp:lastModifiedBy>Paska</cp:lastModifiedBy>
  <cp:revision>120</cp:revision>
  <dcterms:created xsi:type="dcterms:W3CDTF">2016-07-18T14:33:02Z</dcterms:created>
  <dcterms:modified xsi:type="dcterms:W3CDTF">2016-10-31T13:01:02Z</dcterms:modified>
</cp:coreProperties>
</file>